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0" r:id="rId1"/>
  </p:sldMasterIdLst>
  <p:notesMasterIdLst>
    <p:notesMasterId r:id="rId25"/>
  </p:notesMasterIdLst>
  <p:sldIdLst>
    <p:sldId id="256" r:id="rId2"/>
    <p:sldId id="281" r:id="rId3"/>
    <p:sldId id="287" r:id="rId4"/>
    <p:sldId id="294" r:id="rId5"/>
    <p:sldId id="282" r:id="rId6"/>
    <p:sldId id="284" r:id="rId7"/>
    <p:sldId id="285" r:id="rId8"/>
    <p:sldId id="286" r:id="rId9"/>
    <p:sldId id="263" r:id="rId10"/>
    <p:sldId id="275" r:id="rId11"/>
    <p:sldId id="290" r:id="rId12"/>
    <p:sldId id="292" r:id="rId13"/>
    <p:sldId id="293" r:id="rId14"/>
    <p:sldId id="261" r:id="rId15"/>
    <p:sldId id="276" r:id="rId16"/>
    <p:sldId id="272" r:id="rId17"/>
    <p:sldId id="277" r:id="rId18"/>
    <p:sldId id="278" r:id="rId19"/>
    <p:sldId id="274" r:id="rId20"/>
    <p:sldId id="279" r:id="rId21"/>
    <p:sldId id="291" r:id="rId22"/>
    <p:sldId id="280" r:id="rId23"/>
    <p:sldId id="295" r:id="rId24"/>
  </p:sldIdLst>
  <p:sldSz cx="12192000" cy="6858000"/>
  <p:notesSz cx="6888163" cy="10020300"/>
  <p:embeddedFontLst>
    <p:embeddedFont>
      <p:font typeface="HY중고딕" panose="02030600000101010101" pitchFamily="18" charset="-127"/>
      <p:regular r:id="rId26"/>
    </p:embeddedFont>
    <p:embeddedFont>
      <p:font typeface="Wingdings 2" panose="05020102010507070707" pitchFamily="18" charset="2"/>
      <p:regular r:id="rId27"/>
    </p:embeddedFont>
    <p:embeddedFont>
      <p:font typeface="Cambria Math" panose="02040503050406030204" pitchFamily="18" charset="0"/>
      <p:regular r:id="rId28"/>
    </p:embeddedFon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2"/>
    <p:restoredTop sz="94541"/>
  </p:normalViewPr>
  <p:slideViewPr>
    <p:cSldViewPr snapToGrid="0" snapToObjects="1">
      <p:cViewPr varScale="1">
        <p:scale>
          <a:sx n="84" d="100"/>
          <a:sy n="84" d="100"/>
        </p:scale>
        <p:origin x="10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0" cy="502755"/>
          </a:xfrm>
          <a:prstGeom prst="rect">
            <a:avLst/>
          </a:prstGeom>
        </p:spPr>
        <p:txBody>
          <a:bodyPr vert="horz" lIns="96615" tIns="48307" rIns="96615" bIns="4830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0" cy="502755"/>
          </a:xfrm>
          <a:prstGeom prst="rect">
            <a:avLst/>
          </a:prstGeom>
        </p:spPr>
        <p:txBody>
          <a:bodyPr vert="horz" lIns="96615" tIns="48307" rIns="96615" bIns="48307" rtlCol="0"/>
          <a:lstStyle>
            <a:lvl1pPr algn="r">
              <a:defRPr sz="1300"/>
            </a:lvl1pPr>
          </a:lstStyle>
          <a:p>
            <a:fld id="{5E9D934D-E4A9-7F47-A0E5-B8EECFB2E80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5" tIns="48307" rIns="96615" bIns="483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6615" tIns="48307" rIns="96615" bIns="4830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0" cy="502754"/>
          </a:xfrm>
          <a:prstGeom prst="rect">
            <a:avLst/>
          </a:prstGeom>
        </p:spPr>
        <p:txBody>
          <a:bodyPr vert="horz" lIns="96615" tIns="48307" rIns="96615" bIns="4830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0" cy="502754"/>
          </a:xfrm>
          <a:prstGeom prst="rect">
            <a:avLst/>
          </a:prstGeom>
        </p:spPr>
        <p:txBody>
          <a:bodyPr vert="horz" lIns="96615" tIns="48307" rIns="96615" bIns="48307" rtlCol="0" anchor="b"/>
          <a:lstStyle>
            <a:lvl1pPr algn="r">
              <a:defRPr sz="1300"/>
            </a:lvl1pPr>
          </a:lstStyle>
          <a:p>
            <a:fld id="{C8750227-D36F-C642-B28B-3AA9EEB2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0227-D36F-C642-B28B-3AA9EEB236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0227-D36F-C642-B28B-3AA9EEB236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745555"/>
            <a:ext cx="7315200" cy="3255264"/>
          </a:xfrm>
        </p:spPr>
        <p:txBody>
          <a:bodyPr/>
          <a:lstStyle/>
          <a:p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데이터베이스 마케팅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2nd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과제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(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RFM-exercise)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31" y="4861975"/>
            <a:ext cx="7315200" cy="914400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NanumBarunGothicOTF Light" charset="-127"/>
                <a:ea typeface="NanumBarunGothicOTF Light" charset="-127"/>
                <a:cs typeface="NanumBarunGothicOTF Light" charset="-127"/>
              </a:rPr>
              <a:t>비지니스 애널리틱스</a:t>
            </a:r>
            <a:endParaRPr lang="en-US" altLang="ko-KR" sz="2400" dirty="0">
              <a:solidFill>
                <a:schemeClr val="bg1"/>
              </a:solidFill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NanumBarunGothicOTF Light" charset="-127"/>
                <a:ea typeface="NanumBarunGothicOTF Light" charset="-127"/>
                <a:cs typeface="NanumBarunGothicOTF Light" charset="-127"/>
              </a:rPr>
              <a:t>신 미 영</a:t>
            </a:r>
            <a:r>
              <a:rPr lang="en-US" altLang="ko-KR" sz="2400" dirty="0">
                <a:solidFill>
                  <a:schemeClr val="bg1"/>
                </a:solidFill>
                <a:latin typeface="NanumBarunGothicOTF Light" charset="-127"/>
                <a:ea typeface="NanumBarunGothicOTF Light" charset="-127"/>
                <a:cs typeface="NanumBarunGothicOTF Light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NanumBarunGothicOTF Light" charset="-127"/>
                <a:ea typeface="NanumBarunGothicOTF Light" charset="-127"/>
                <a:cs typeface="NanumBarunGothicOTF Light" charset="-127"/>
              </a:rPr>
              <a:t>  장 재 석</a:t>
            </a:r>
            <a:r>
              <a:rPr lang="en-US" altLang="ko-KR" sz="2400" dirty="0">
                <a:solidFill>
                  <a:schemeClr val="bg1"/>
                </a:solidFill>
                <a:latin typeface="NanumBarunGothicOTF Light" charset="-127"/>
                <a:ea typeface="NanumBarunGothicOTF Light" charset="-127"/>
                <a:cs typeface="NanumBarunGothicOTF Light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NanumBarunGothicOTF Light" charset="-127"/>
                <a:ea typeface="NanumBarunGothicOTF Light" charset="-127"/>
                <a:cs typeface="NanumBarunGothicOTF Light" charset="-127"/>
              </a:rPr>
              <a:t>  이 규 봉</a:t>
            </a:r>
            <a:endParaRPr lang="en-US" sz="2400" dirty="0">
              <a:solidFill>
                <a:schemeClr val="bg1"/>
              </a:solidFill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2.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로지스틱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회귀분석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(1)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913" y="5274021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회귀분석으로 도출된 모델을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Validation Set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에 적용해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명을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선정한 결과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, 89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명의 구매로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17.8%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의 예측률을 보였습니다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31" y="765353"/>
            <a:ext cx="6311900" cy="334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21362" y="4348509"/>
                <a:ext cx="7636238" cy="47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=1 |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200" baseline="-250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200" baseline="-250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2,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200" baseline="-250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3,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200" baseline="-250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4,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200" baseline="-250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)</m:t>
                      </m:r>
                      <m:r>
                        <a:rPr lang="en-US" altLang="ko-KR" sz="1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charset="0"/>
                            </a:rPr>
                            <m:t>exp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⁡(−3.105+0.644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+0.001 </m:t>
                          </m:r>
                          <m:r>
                            <m:rPr>
                              <m:nor/>
                            </m:rPr>
                            <a:rPr lang="en-US" altLang="ko-KR" sz="1200" b="0" i="1" smtClean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altLang="ko-KR" sz="1200" b="0" i="1" smtClean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ko-KR" sz="1200" i="1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 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−0.673 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 +0.138 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−0.009 ∗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ko-KR" sz="1200" dirty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 </m:t>
                          </m:r>
                          <m:r>
                            <a:rPr lang="en-US" altLang="ko-KR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charset="0"/>
                            </a:rPr>
                            <m:t>exp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−3.105+0.644 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+0.001 ∗</m:t>
                          </m:r>
                          <m:r>
                            <m:rPr>
                              <m:nor/>
                            </m:rPr>
                            <a:rPr lang="en-US" altLang="ko-KR" sz="1200" b="0" i="1" smtClean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ko-KR" sz="1200" i="1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 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−0.673 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 +0.138 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 −0.009 ∗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ko-KR" sz="1200" dirty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 </m:t>
                          </m:r>
                          <m:r>
                            <a:rPr lang="en-US" altLang="ko-KR" sz="1200" i="1" dirty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200" dirty="0">
                  <a:latin typeface="NanumBarunGothicOTF" panose="02020603020101020101" pitchFamily="18" charset="-127"/>
                  <a:ea typeface="NanumBarunGothicOTF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62" y="4348509"/>
                <a:ext cx="7636238" cy="479170"/>
              </a:xfrm>
              <a:prstGeom prst="rect">
                <a:avLst/>
              </a:prstGeom>
              <a:blipFill>
                <a:blip r:embed="rId3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252919" y="2249424"/>
            <a:ext cx="2947482" cy="232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모델 평가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Training Set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에서 적합된 모델로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Validation Set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의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명을 선정해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purchase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가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1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인 고객 수 비율로 평가 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47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3.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분석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(1)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6995" y="5745248"/>
            <a:ext cx="747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분석으로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명의 고객 중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93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명이 구매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18.6%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의 예측률을 보였습니다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2919" y="2278919"/>
            <a:ext cx="3109714" cy="2844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예측율을 향상시키고자 다른 분석법을 적용해 보았습니다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모든 변수를 활용해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분석을 수행합니다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모형은  링크 함수가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‘</a:t>
            </a:r>
            <a:r>
              <a:rPr lang="en-US" altLang="ko-KR" sz="20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함수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’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라는 점에서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logit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모형과 차이점이 있습니다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483" y="4729585"/>
            <a:ext cx="774714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err="1">
                <a:latin typeface="NanumBarunGothicOTF" charset="-127"/>
                <a:ea typeface="NanumBarunGothicOTF" charset="-127"/>
                <a:cs typeface="NanumBarunGothicOTF" charset="-127"/>
              </a:rPr>
              <a:t>Pr</a:t>
            </a:r>
            <a:r>
              <a:rPr lang="en-U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(Y=1|X</a:t>
            </a:r>
            <a:r>
              <a:rPr lang="en-US" altLang="ko-KR" sz="1400" i="1" baseline="-25000" dirty="0">
                <a:latin typeface="NanumBarunGothicOTF" charset="-127"/>
                <a:ea typeface="NanumBarunGothicOTF" charset="-127"/>
                <a:cs typeface="NanumBarunGothicOTF" charset="-127"/>
              </a:rPr>
              <a:t>1</a:t>
            </a:r>
            <a:r>
              <a:rPr lang="en-U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, X</a:t>
            </a:r>
            <a:r>
              <a:rPr lang="en-US" altLang="ko-KR" sz="1400" i="1" baseline="-25000" dirty="0">
                <a:latin typeface="NanumBarunGothicOTF" charset="-127"/>
                <a:ea typeface="NanumBarunGothicOTF" charset="-127"/>
                <a:cs typeface="NanumBarunGothicOTF" charset="-127"/>
              </a:rPr>
              <a:t>2,</a:t>
            </a:r>
            <a:r>
              <a:rPr lang="en-U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 X</a:t>
            </a:r>
            <a:r>
              <a:rPr lang="en-US" altLang="ko-KR" sz="1400" i="1" baseline="-25000" dirty="0">
                <a:latin typeface="NanumBarunGothicOTF" charset="-127"/>
                <a:ea typeface="NanumBarunGothicOTF" charset="-127"/>
                <a:cs typeface="NanumBarunGothicOTF" charset="-127"/>
              </a:rPr>
              <a:t>3,</a:t>
            </a:r>
            <a:r>
              <a:rPr lang="en-U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 X</a:t>
            </a:r>
            <a:r>
              <a:rPr lang="en-US" altLang="ko-KR" sz="1400" i="1" baseline="-25000" dirty="0">
                <a:latin typeface="NanumBarunGothicOTF" charset="-127"/>
                <a:ea typeface="NanumBarunGothicOTF" charset="-127"/>
                <a:cs typeface="NanumBarunGothicOTF" charset="-127"/>
              </a:rPr>
              <a:t>4,</a:t>
            </a:r>
            <a:r>
              <a:rPr lang="en-U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 X</a:t>
            </a:r>
            <a:r>
              <a:rPr lang="en-US" altLang="ko-KR" sz="1400" i="1" baseline="-25000" dirty="0">
                <a:latin typeface="NanumBarunGothicOTF" charset="-127"/>
                <a:ea typeface="NanumBarunGothicOTF" charset="-127"/>
                <a:cs typeface="NanumBarunGothicOTF" charset="-127"/>
              </a:rPr>
              <a:t>5</a:t>
            </a:r>
            <a:r>
              <a:rPr lang="en-U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)=</a:t>
            </a:r>
            <a:br>
              <a:rPr lang="en-U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1400" i="1" dirty="0" err="1">
                <a:latin typeface="NanumBarunGothicOTF" charset="-127"/>
                <a:ea typeface="NanumBarunGothicOTF" charset="-127"/>
                <a:cs typeface="NanumBarunGothicOTF" charset="-127"/>
              </a:rPr>
              <a:t>ф</a:t>
            </a:r>
            <a:r>
              <a:rPr lang="en-U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(</a:t>
            </a:r>
            <a:r>
              <a:rPr lang="is-I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-0.966089 -0.5189626</a:t>
            </a:r>
            <a:r>
              <a:rPr lang="ko-KR" altLang="en-US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 * </a:t>
            </a:r>
            <a:r>
              <a:rPr lang="en-U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gender</a:t>
            </a:r>
            <a:r>
              <a:rPr lang="is-I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 -0.0427152 * recency +0.0463073 * frequency</a:t>
            </a:r>
            <a:br>
              <a:rPr lang="is-I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is-I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+ 0.0007673 * monetary + 0.0010854 * duration</a:t>
            </a:r>
            <a:r>
              <a:rPr lang="en-US" altLang="ko-KR" sz="1400" i="1" dirty="0">
                <a:latin typeface="NanumBarunGothicOTF" charset="-127"/>
                <a:ea typeface="NanumBarunGothicOTF" charset="-127"/>
                <a:cs typeface="NanumBarunGothicOTF" charset="-127"/>
              </a:rPr>
              <a:t>)</a:t>
            </a:r>
            <a:endParaRPr lang="ko-KR" altLang="ko-KR" sz="1400" i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endParaRPr lang="ko-KR" altLang="en-US" sz="1500" i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6423" y="595598"/>
            <a:ext cx="609024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regression                                         Number of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=      2,000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                                                              LR chi2(5)        =     107.87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                                                       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&gt; chi2       =     0.0000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Log likelihood = -508.47659                     Pseudo R2         =     0.0959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 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------------------------------------------------------------------------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purchase |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Coef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.          Std. Err.      z             P&gt;|z|     [95% Conf. Interval]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-------------+----------------------------------------------------------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gender  |  -.5189626   .0876546    -5.92      0.000    -.6907624   -.3471627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recency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|  -.0427152   .0091945    -4.65      0.000    -.0607361   -.0246942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frequency |   .0463073   .0300231     1.54        0.123    -.0125369    .1051515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monetary |   .0007673   .0005021     1.53        0.126    -.0002169    .0017514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duration |   .0010854   .0062973     0.17       0.863    -.0112571     .013428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_cons |   -.966089   .1359776    -7.10        0.000      -1.2326   -.6995777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------------------------------------------------------------------------</a:t>
            </a:r>
          </a:p>
          <a:p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. predict pprobit1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su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purchase in 1/500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 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Variable | 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Mean    Std. Dev.       Min        Max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-------------+---------------------------------------------------------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purchase |        500        .186    .3894964          0          1</a:t>
            </a:r>
          </a:p>
          <a:p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47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376972" cy="139769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4.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Neural</a:t>
            </a:r>
            <a:b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network 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8532" y="956373"/>
            <a:ext cx="408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</a:p>
          <a:p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library(</a:t>
            </a:r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neuralnet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)</a:t>
            </a:r>
          </a:p>
          <a:p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nn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&lt;- </a:t>
            </a:r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neuralnet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(purchase ~ gender + monetary + </a:t>
            </a:r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recency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+ frequency +</a:t>
            </a:r>
            <a:r>
              <a:rPr lang="ko-KR" altLang="en-US" sz="14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duration,</a:t>
            </a:r>
            <a:b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data=</a:t>
            </a:r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scaled_training_data_df,hidden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=c(5,3),</a:t>
            </a:r>
            <a:b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linear.output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=FALSE)</a:t>
            </a:r>
          </a:p>
          <a:p>
            <a:endParaRPr lang="en-US" altLang="ko-KR" sz="14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endParaRPr lang="en-US" altLang="ko-KR" sz="14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Summary(</a:t>
            </a:r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nn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)</a:t>
            </a:r>
          </a:p>
          <a:p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Length Class      Mode    </a:t>
            </a:r>
          </a:p>
          <a:p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call                    5  -none-     call    </a:t>
            </a:r>
          </a:p>
          <a:p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response             2000  -none-     numeric </a:t>
            </a:r>
          </a:p>
          <a:p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covariate           10000  -none-     numeric </a:t>
            </a:r>
          </a:p>
          <a:p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model.list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2  -none-     list    </a:t>
            </a:r>
          </a:p>
          <a:p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err.fct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   1  -none-     function</a:t>
            </a:r>
          </a:p>
          <a:p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act.fct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   1  -none-     function</a:t>
            </a:r>
          </a:p>
          <a:p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linear.output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1  -none-     logical </a:t>
            </a:r>
          </a:p>
          <a:p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data                    7  </a:t>
            </a:r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data.frame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list    </a:t>
            </a:r>
          </a:p>
          <a:p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net.result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1  -none-     list    </a:t>
            </a:r>
          </a:p>
          <a:p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weights                 1  -none-     list    </a:t>
            </a:r>
          </a:p>
          <a:p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startweights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1  -none-     list    </a:t>
            </a:r>
          </a:p>
          <a:p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generalized.weights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    1  -none-     list    </a:t>
            </a:r>
          </a:p>
          <a:p>
            <a:r>
              <a:rPr lang="en-US" altLang="ko-KR" sz="1400" dirty="0" err="1">
                <a:latin typeface="NanumBarunGothicOTF" charset="-127"/>
                <a:ea typeface="NanumBarunGothicOTF" charset="-127"/>
                <a:cs typeface="NanumBarunGothicOTF" charset="-127"/>
              </a:rPr>
              <a:t>result.matrix</a:t>
            </a:r>
            <a:r>
              <a:rPr lang="en-US" altLang="ko-KR" sz="14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55  -none-     numeric </a:t>
            </a:r>
          </a:p>
          <a:p>
            <a:endParaRPr lang="ko-KR" altLang="ko-KR" sz="14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endParaRPr lang="en-US" altLang="ko-KR" sz="14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endParaRPr lang="en-US" altLang="ko-KR" sz="14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2919" y="2278920"/>
            <a:ext cx="3109714" cy="152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또 다른 분석법으로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Neural Network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모형을 시도해보았습니다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07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20078" y="4251197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&lt;Neural network  Model&gt;</a:t>
            </a:r>
            <a:endParaRPr lang="ko-KR" alt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08189"/>
              </p:ext>
            </p:extLst>
          </p:nvPr>
        </p:nvGraphicFramePr>
        <p:xfrm>
          <a:off x="5320061" y="5172414"/>
          <a:ext cx="457355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65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11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03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7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Hidden</a:t>
                      </a: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layer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NanumBarunGothicOTF" panose="02020603020101020101" pitchFamily="18" charset="-127"/>
                        <a:ea typeface="NanumBarunGothicOTF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3,3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NanumBarunGothicOTF" panose="02020603020101020101" pitchFamily="18" charset="-127"/>
                        <a:ea typeface="NanumBarunGothicOTF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5,2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NanumBarunGothicOTF" panose="02020603020101020101" pitchFamily="18" charset="-127"/>
                        <a:ea typeface="NanumBarunGothicOTF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1" u="sng" kern="1200" dirty="0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5,3</a:t>
                      </a:r>
                      <a:endParaRPr lang="ko-KR" altLang="en-US" sz="1600" b="1" i="1" u="sng" kern="1200" dirty="0">
                        <a:solidFill>
                          <a:schemeClr val="tx1"/>
                        </a:solidFill>
                        <a:latin typeface="NanumBarunGothicOTF" panose="02020603020101020101" pitchFamily="18" charset="-127"/>
                        <a:ea typeface="NanumBarunGothicOTF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5,4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NanumBarunGothicOTF" panose="02020603020101020101" pitchFamily="18" charset="-127"/>
                        <a:ea typeface="NanumBarunGothicOTF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예측율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NanumBarunGothicOTF" panose="02020603020101020101" pitchFamily="18" charset="-127"/>
                        <a:ea typeface="NanumBarunGothicOTF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15.2 %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NanumBarunGothicOTF" panose="02020603020101020101" pitchFamily="18" charset="-127"/>
                        <a:ea typeface="NanumBarunGothicOTF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13.4 %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NanumBarunGothicOTF" panose="02020603020101020101" pitchFamily="18" charset="-127"/>
                        <a:ea typeface="NanumBarunGothicOTF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1" u="sng" kern="1200" dirty="0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18 %</a:t>
                      </a:r>
                      <a:endParaRPr lang="ko-KR" altLang="en-US" sz="1600" b="1" i="1" u="sng" kern="1200" dirty="0">
                        <a:solidFill>
                          <a:schemeClr val="tx1"/>
                        </a:solidFill>
                        <a:latin typeface="NanumBarunGothicOTF" panose="02020603020101020101" pitchFamily="18" charset="-127"/>
                        <a:ea typeface="NanumBarunGothicOTF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  <a:cs typeface="+mn-cs"/>
                        </a:rPr>
                        <a:t>12.8%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NanumBarunGothicOTF" panose="02020603020101020101" pitchFamily="18" charset="-127"/>
                        <a:ea typeface="NanumBarunGothicOTF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81943" y="628580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&lt;</a:t>
            </a:r>
            <a:r>
              <a:rPr lang="en-US" altLang="ko-KR" dirty="0" err="1">
                <a:latin typeface="NanumBarunGothicOTF" charset="-127"/>
                <a:ea typeface="NanumBarunGothicOTF" charset="-127"/>
                <a:cs typeface="NanumBarunGothicOTF" charset="-127"/>
              </a:rPr>
              <a:t>Hedden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 Layer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에 따른 예측률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 &gt;</a:t>
            </a:r>
            <a:endParaRPr lang="ko-KR" alt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7"/>
          <a:stretch/>
        </p:blipFill>
        <p:spPr>
          <a:xfrm>
            <a:off x="3569859" y="664869"/>
            <a:ext cx="8153926" cy="3607562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52919" y="1123837"/>
            <a:ext cx="3376972" cy="139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>
                <a:latin typeface="NanumBarunGothicOTF" charset="-127"/>
                <a:ea typeface="NanumBarunGothicOTF" charset="-127"/>
                <a:cs typeface="NanumBarunGothicOTF" charset="-127"/>
              </a:rPr>
              <a:t>4.</a:t>
            </a:r>
            <a:r>
              <a:rPr lang="ko-KR" altLang="en-US" sz="320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>
                <a:latin typeface="NanumBarunGothicOTF" charset="-127"/>
                <a:ea typeface="NanumBarunGothicOTF" charset="-127"/>
                <a:cs typeface="NanumBarunGothicOTF" charset="-127"/>
              </a:rPr>
              <a:t>Neural</a:t>
            </a:r>
            <a:br>
              <a:rPr lang="en-US" altLang="ko-KR" sz="320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3200">
                <a:latin typeface="NanumBarunGothicOTF" charset="-127"/>
                <a:ea typeface="NanumBarunGothicOTF" charset="-127"/>
                <a:cs typeface="NanumBarunGothicOTF" charset="-127"/>
              </a:rPr>
              <a:t>network 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52919" y="2278919"/>
            <a:ext cx="3109714" cy="352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Neural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network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로 모델을 적합해 보았으나 의미있는 변수인지의  판단이 쉽지 않았습니다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또한 최적의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Hidden Layer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를 갖춘 모형계산에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Computing Power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가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많이 필요하다는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문제를 해결하지 못해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결과 값을 확실을 갖고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참고할 수 없었습니다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35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5.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Lasso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2919" y="2249424"/>
            <a:ext cx="2947482" cy="2450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‘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모든 변수를 활용한 </a:t>
            </a:r>
            <a:r>
              <a:rPr lang="en-US" altLang="ko-KR" sz="20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분석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’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의 예측률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18.6%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 보다 개선을 이루고자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 변수 선택 과정을 기획했습니다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Lasso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Regression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으로 변수 선택 및 계수 추정을 함께 수행합니다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08" y="1003300"/>
            <a:ext cx="6308025" cy="2878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92" y="3606408"/>
            <a:ext cx="2939081" cy="2772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14641" y="4392459"/>
            <a:ext cx="2595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MSE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를 최소화하는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/>
            </a:r>
            <a:b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</a:br>
            <a:r>
              <a:rPr 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Lambda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값을 탐색해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</a:t>
            </a:r>
            <a:b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</a:b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해당 지점의 변수별 계수를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/>
            </a:r>
            <a:b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</a:b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추정합니다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endParaRPr lang="en-US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5.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Lasso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43661" y="4370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64" y="746830"/>
            <a:ext cx="4457700" cy="187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788" y="1786263"/>
                <a:ext cx="48601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smtClean="0">
                          <a:latin typeface="Cambria Math" charset="0"/>
                        </a:rPr>
                        <m:t>=−</m:t>
                      </m:r>
                      <m:r>
                        <a:rPr lang="en-US" altLang="ko-KR" sz="1600" b="0" i="1" smtClean="0">
                          <a:latin typeface="Cambria Math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charset="0"/>
                        </a:rPr>
                        <m:t>.</m:t>
                      </m:r>
                      <m:r>
                        <a:rPr lang="en-US" altLang="ko-KR" sz="1600" b="0" i="1" smtClean="0">
                          <a:latin typeface="Cambria Math" charset="0"/>
                        </a:rPr>
                        <m:t>972</m:t>
                      </m:r>
                      <m:r>
                        <a:rPr lang="en-US" sz="1600" b="0" i="1" smtClean="0">
                          <a:latin typeface="Cambria Math" charset="0"/>
                        </a:rPr>
                        <m:t>+0.</m:t>
                      </m:r>
                      <m:r>
                        <a:rPr lang="en-US" altLang="ko-KR" sz="1600" b="0" i="1" smtClean="0">
                          <a:latin typeface="Cambria Math" charset="0"/>
                        </a:rPr>
                        <m:t>573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∗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𝑔𝑒𝑛𝑑𝑒𝑟</m:t>
                      </m:r>
                      <m:r>
                        <a:rPr lang="en-US" sz="1600" b="0" i="1" smtClean="0">
                          <a:latin typeface="Cambria Math" charset="0"/>
                        </a:rPr>
                        <m:t>+0.008 ∗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𝑚𝑜𝑛𝑒𝑡𝑎𝑟𝑦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−0.</m:t>
                      </m:r>
                      <m:r>
                        <a:rPr lang="en-US" altLang="ko-KR" sz="1600" b="0" i="1" smtClean="0">
                          <a:latin typeface="Cambria Math" charset="0"/>
                        </a:rPr>
                        <m:t>069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∗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𝑟𝑒𝑐𝑒𝑛𝑐𝑦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+0.091 ∗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𝑓𝑟𝑒𝑞𝑢𝑒𝑛𝑐𝑦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88" y="1786263"/>
                <a:ext cx="4860139" cy="584775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64" y="2719522"/>
            <a:ext cx="6311900" cy="330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72250" y="5934670"/>
            <a:ext cx="661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Lasso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Regression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결과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duration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변수가 탈락됨을 알 수 있습니다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적합된 모델을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Validation Set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에 적용해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명을 선정한 결과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92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명이 구매해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18.4%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의 예측률을 보였습니다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2919" y="2249424"/>
            <a:ext cx="2947482" cy="232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모델 평가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Training Set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에서 적합된 모델로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Validation Set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의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명을 선정해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purchase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가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1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인 고객 수 비율로 평가 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3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6.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로지스틱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회귀분석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(2)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2919" y="2278920"/>
            <a:ext cx="3109714" cy="152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Lasso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수행 결과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유의한 변수로 선택되지 못한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duration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을 제외 후 로지스틱 회귀분석을 수행합니다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15" y="787400"/>
            <a:ext cx="67945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6.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로지스틱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회귀분석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(2)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36" y="831527"/>
            <a:ext cx="5588000" cy="332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9836" y="5170783"/>
            <a:ext cx="6170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Duration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변수를 제외 후 회귀분석으로 적합된 모델입니다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Validation Set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에 적용해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명을 선정한 결과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92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명의 구매로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18.4%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의 예측률을 보였습니다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1428" y="4248834"/>
                <a:ext cx="7067160" cy="47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=1 |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200" baseline="-250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200" baseline="-250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2,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200" baseline="-250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ko-KR" sz="1200" b="0" i="0" baseline="-250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200" baseline="-250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ko-KR" sz="120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200" b="0" i="0" dirty="0" smtClean="0">
                          <a:latin typeface="NanumBarunGothicOTF" panose="02020603020101020101" pitchFamily="18" charset="-127"/>
                          <a:ea typeface="NanumBarunGothicOTF" panose="02020603020101020101" pitchFamily="18" charset="-127"/>
                        </a:rPr>
                        <m:t> = </m:t>
                      </m:r>
                      <m:f>
                        <m:fPr>
                          <m:ctrlPr>
                            <a:rPr lang="mr-IN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charset="0"/>
                            </a:rPr>
                            <m:t>exp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⁡(−3.089+0.652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+0.001 ∗</m:t>
                          </m:r>
                          <m:r>
                            <m:rPr>
                              <m:nor/>
                            </m:rPr>
                            <a:rPr lang="en-US" altLang="ko-KR" sz="1200" b="0" i="1" smtClean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ko-KR" sz="1200" i="1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 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−0. 076∗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 +0.096 ∗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sz="1200" dirty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 </m:t>
                          </m:r>
                          <m:r>
                            <a:rPr lang="en-US" altLang="ko-KR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charset="0"/>
                            </a:rPr>
                            <m:t>exp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−3.089+0.652 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200" i="1" smtClean="0">
                              <a:latin typeface="Cambria Math" charset="0"/>
                            </a:rPr>
                            <m:t>+0.00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1 ∗</m:t>
                          </m:r>
                          <m:r>
                            <m:rPr>
                              <m:nor/>
                            </m:rPr>
                            <a:rPr lang="en-US" altLang="ko-KR" sz="1200" b="0" i="1" smtClean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ko-KR" sz="1200" i="1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 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−0. 076∗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200" i="1">
                              <a:latin typeface="Cambria Math" charset="0"/>
                            </a:rPr>
                            <m:t> +0.096 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m:rPr>
                              <m:nor/>
                            </m:rPr>
                            <a:rPr lang="en-US" altLang="ko-KR" sz="1200" dirty="0">
                              <a:latin typeface="NanumBarunGothicOTF" panose="02020603020101020101" pitchFamily="18" charset="-127"/>
                              <a:ea typeface="NanumBarunGothicOTF" panose="02020603020101020101" pitchFamily="18" charset="-127"/>
                            </a:rPr>
                            <m:t> </m:t>
                          </m:r>
                          <m:r>
                            <a:rPr lang="en-US" altLang="ko-KR" sz="1200" i="1" dirty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100" b="0" dirty="0">
                  <a:latin typeface="NanumBarunGothicOTF" panose="02020603020101020101" pitchFamily="18" charset="-127"/>
                  <a:ea typeface="NanumBarunGothicOTF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28" y="4248834"/>
                <a:ext cx="7067160" cy="479170"/>
              </a:xfrm>
              <a:prstGeom prst="rect">
                <a:avLst/>
              </a:prstGeom>
              <a:blipFill>
                <a:blip r:embed="rId3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252919" y="2249424"/>
            <a:ext cx="2947482" cy="232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모델 평가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Training Set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에서 적합된 모델로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Validation Set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의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명을 선정해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purchase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가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1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인 고객 수 비율로 평가 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53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7.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로지스틱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회귀분석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(3)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2919" y="2249424"/>
            <a:ext cx="2947482" cy="17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다른 방법의 변수 선택을 수행하고자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stepwise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 기법을 이용합니다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선정된 변수들로 로지스틱 회귀분석을 수행합니다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29" y="1697468"/>
            <a:ext cx="4305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5312" y="4685086"/>
            <a:ext cx="575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anumBarunGothicOTF" charset="-127"/>
                <a:ea typeface="NanumBarunGothicOTF" charset="-127"/>
                <a:cs typeface="NanumBarunGothicOTF" charset="-127"/>
              </a:rPr>
              <a:t>Stepwise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기법 수행 결과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i="1" dirty="0">
                <a:latin typeface="NanumBarunGothicOTF" charset="-127"/>
                <a:ea typeface="NanumBarunGothicOTF" charset="-127"/>
                <a:cs typeface="NanumBarunGothicOTF" charset="-127"/>
              </a:rPr>
              <a:t>gender, frequency, </a:t>
            </a:r>
            <a:r>
              <a:rPr lang="en-US" altLang="ko-KR" i="1" dirty="0" err="1">
                <a:latin typeface="NanumBarunGothicOTF" charset="-127"/>
                <a:ea typeface="NanumBarunGothicOTF" charset="-127"/>
                <a:cs typeface="NanumBarunGothicOTF" charset="-127"/>
              </a:rPr>
              <a:t>recency</a:t>
            </a:r>
            <a:r>
              <a:rPr lang="en-US" altLang="ko-KR" i="1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가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유의미한 변수로 선정되었습니다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48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7.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로지스틱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회귀분석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(3)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20" y="876300"/>
            <a:ext cx="6858000" cy="50927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52919" y="2249424"/>
            <a:ext cx="2947482" cy="17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다른 방법의 변수 선택을 수행하고자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stepwise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 기법을 이용합니다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선정된 변수들로 로지스틱 회귀분석을 수행합니다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76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4700" y="-1488997"/>
            <a:ext cx="7315200" cy="325526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목차</a:t>
            </a:r>
            <a:endParaRPr lang="en-US" dirty="0">
              <a:solidFill>
                <a:schemeClr val="tx1"/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350" y="1059647"/>
            <a:ext cx="7315200" cy="532706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0.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개요</a:t>
            </a:r>
            <a:endParaRPr lang="en-US" altLang="ko-KR" sz="2400" b="1" dirty="0">
              <a:solidFill>
                <a:schemeClr val="accent2">
                  <a:lumMod val="40000"/>
                  <a:lumOff val="60000"/>
                </a:schemeClr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1.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Reference Model</a:t>
            </a:r>
          </a:p>
          <a:p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2.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로지스틱 회귀분석 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(1)</a:t>
            </a:r>
          </a:p>
          <a:p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3.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분석 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(1)</a:t>
            </a:r>
          </a:p>
          <a:p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4.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Neural Network</a:t>
            </a:r>
          </a:p>
          <a:p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5. Lasso</a:t>
            </a:r>
          </a:p>
          <a:p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6.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로지스틱 회귀분석 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(2)</a:t>
            </a:r>
          </a:p>
          <a:p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7.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로지스틱 회귀분석 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(3)</a:t>
            </a:r>
          </a:p>
          <a:p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8.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분석 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(2)</a:t>
            </a:r>
          </a:p>
          <a:p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9.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Conclusion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690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7.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로지스틱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회귀분석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(3)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42" y="1123837"/>
            <a:ext cx="4749800" cy="328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0053" y="5258524"/>
            <a:ext cx="7879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Gender, </a:t>
            </a:r>
            <a:r>
              <a:rPr lang="en-US" altLang="ko-KR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recency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frequency 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변수로 이루어진 회귀분석으로 도출된 모델입니다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b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</a:b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Validation Set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에 적용해 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500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명을 선정한 결과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91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명의 구매로 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18.2%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의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/>
            </a:r>
            <a:b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</a:b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예측률을 보였습니다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87553" y="4445035"/>
                <a:ext cx="8061901" cy="84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dirty="0" smtClean="0"/>
                        <m:t>P</m:t>
                      </m:r>
                      <m:r>
                        <m:rPr>
                          <m:nor/>
                        </m:rPr>
                        <a:rPr lang="en-US" altLang="ko-KR" sz="1400" dirty="0" smtClean="0"/>
                        <m:t>(</m:t>
                      </m:r>
                      <m:r>
                        <m:rPr>
                          <m:nor/>
                        </m:rPr>
                        <a:rPr lang="en-US" altLang="ko-KR" sz="1400" dirty="0" smtClean="0"/>
                        <m:t>Y</m:t>
                      </m:r>
                      <m:r>
                        <m:rPr>
                          <m:nor/>
                        </m:rPr>
                        <a:rPr lang="en-US" altLang="ko-KR" sz="1400" dirty="0" smtClean="0"/>
                        <m:t>=1 |</m:t>
                      </m:r>
                      <m:r>
                        <m:rPr>
                          <m:nor/>
                        </m:rPr>
                        <a:rPr lang="en-US" altLang="ko-KR" sz="1400" dirty="0" smtClean="0"/>
                        <m:t>X</m:t>
                      </m:r>
                      <m:r>
                        <m:rPr>
                          <m:nor/>
                        </m:rPr>
                        <a:rPr lang="en-US" altLang="ko-KR" sz="1400" baseline="-25000" dirty="0" smtClean="0"/>
                        <m:t>1</m:t>
                      </m:r>
                      <m:r>
                        <m:rPr>
                          <m:nor/>
                        </m:rPr>
                        <a:rPr lang="en-US" altLang="ko-KR" sz="1400" dirty="0" smtClean="0"/>
                        <m:t>, </m:t>
                      </m:r>
                      <m:r>
                        <m:rPr>
                          <m:nor/>
                        </m:rPr>
                        <a:rPr lang="en-US" altLang="ko-KR" sz="1400" dirty="0" smtClean="0"/>
                        <m:t>X</m:t>
                      </m:r>
                      <m:r>
                        <m:rPr>
                          <m:nor/>
                        </m:rPr>
                        <a:rPr lang="en-US" altLang="ko-KR" sz="1400" baseline="-25000" dirty="0" smtClean="0"/>
                        <m:t>2,</m:t>
                      </m:r>
                      <m:r>
                        <m:rPr>
                          <m:nor/>
                        </m:rPr>
                        <a:rPr lang="en-US" altLang="ko-KR" sz="1400" dirty="0" smtClean="0"/>
                        <m:t>X</m:t>
                      </m:r>
                      <m:r>
                        <m:rPr>
                          <m:nor/>
                        </m:rPr>
                        <a:rPr lang="en-US" altLang="ko-KR" sz="1400" baseline="-25000" dirty="0" smtClean="0"/>
                        <m:t>3</m:t>
                      </m:r>
                      <m:r>
                        <m:rPr>
                          <m:nor/>
                        </m:rPr>
                        <a:rPr lang="en-US" altLang="ko-KR" sz="1400" dirty="0" smtClean="0"/>
                        <m:t>)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mr-IN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charset="0"/>
                            </a:rPr>
                            <m:t>exp</m:t>
                          </m:r>
                          <m:r>
                            <a:rPr lang="en-US" altLang="ko-KR" sz="1400" i="1">
                              <a:latin typeface="Cambria Math" charset="0"/>
                            </a:rPr>
                            <m:t>⁡(−2.902+0.640 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400" i="1">
                              <a:latin typeface="Cambria Math" charset="0"/>
                            </a:rPr>
                            <m:t> −0. 076∗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400" i="1">
                              <a:latin typeface="Cambria Math" charset="0"/>
                            </a:rPr>
                            <m:t> +0.111 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charset="0"/>
                            </a:rPr>
                            <m:t>exp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1400" i="1">
                              <a:latin typeface="Cambria Math" charset="0"/>
                            </a:rPr>
                            <m:t>−2.902+0.640 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400" i="1">
                              <a:latin typeface="Cambria Math" charset="0"/>
                            </a:rPr>
                            <m:t> −0. 076∗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400" i="1">
                              <a:latin typeface="Cambria Math" charset="0"/>
                            </a:rPr>
                            <m:t> +0.111 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m:rPr>
                              <m:nor/>
                            </m:rPr>
                            <a:rPr lang="en-US" altLang="ko-KR" sz="1400" dirty="0"/>
                            <m:t> </m:t>
                          </m:r>
                          <m:r>
                            <a:rPr lang="en-US" altLang="ko-KR" sz="1400" i="1" dirty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553" y="4445035"/>
                <a:ext cx="8061901" cy="84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252919" y="2249424"/>
            <a:ext cx="2947482" cy="232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모델 평가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Training Set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에서 적합된 모델로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Validation Set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의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명을 선정해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purchase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가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1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인 고객 수 비율로 평가 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70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8.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분석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(2)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2919" y="2278919"/>
            <a:ext cx="3109714" cy="1548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Stepwise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절차로 선정된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변수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gender, </a:t>
            </a:r>
            <a:r>
              <a:rPr lang="en-US" altLang="ko-KR" sz="2000" dirty="0" err="1">
                <a:latin typeface="NanumBarunGothicOTF" charset="-127"/>
                <a:ea typeface="NanumBarunGothicOTF" charset="-127"/>
                <a:cs typeface="NanumBarunGothicOTF" charset="-127"/>
              </a:rPr>
              <a:t>recency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 frequency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를 활용해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0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분석을 수행합니다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6995" y="253103"/>
            <a:ext cx="64815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regression                     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Number of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=      2,000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                              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       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LR chi2(3)        =     105.46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                             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       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&gt; chi2       =     0.0000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Log likelihood = -509.68032                  Pseudo R2         =     0.0938</a:t>
            </a:r>
          </a:p>
          <a:p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------------------------------------------------------------------------------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purchase |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Coef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.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Std. Err. 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z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P&gt;|z|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[95% Conf. Interval]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-------------+----------------------------------------------------------------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gender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|  -.5181301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.0875203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-5.92   0.000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-.6896668   -.3465935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recency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|  -.0411875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.0064246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-6.41   0.000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-.0537795   -.0285955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frequency |   .0617611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.0114939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5.37   0.000 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.0392334    .0842887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_cons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|  -.8535164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.1077908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-7.92   0.000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-1.064782   -.6422504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------------------------------------------------------------------------------</a:t>
            </a:r>
          </a:p>
          <a:p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predict pprobit4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su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purchase in 1/500</a:t>
            </a:r>
          </a:p>
          <a:p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Variable | 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Mean    Std. Dev.       Min        Max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-------------+---------------------------------------------------------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purchase |        500        .192    .3942675          0         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6995" y="5745248"/>
            <a:ext cx="7254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Probit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분석으로 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500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명의 고객 중 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96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명이 구매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u="sng" dirty="0">
                <a:highlight>
                  <a:srgbClr val="FFFF00"/>
                </a:highlight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19.2%</a:t>
            </a:r>
            <a:r>
              <a:rPr lang="ko-KR" altLang="en-US" u="sng" dirty="0">
                <a:highlight>
                  <a:srgbClr val="FFFF00"/>
                </a:highlight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의 가장 높은 예측률</a:t>
            </a: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을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/>
            </a:r>
            <a:b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</a:br>
            <a:r>
              <a:rPr lang="ko-KR" altLang="en-US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보였습니다</a:t>
            </a:r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6995" y="4799668"/>
            <a:ext cx="7747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i="1" dirty="0" err="1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Pr</a:t>
            </a:r>
            <a:r>
              <a:rPr lang="en-U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(Y=1|X</a:t>
            </a:r>
            <a:r>
              <a:rPr lang="en-US" altLang="ko-KR" sz="1500" i="1" baseline="-25000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1</a:t>
            </a:r>
            <a:r>
              <a:rPr lang="en-U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, X</a:t>
            </a:r>
            <a:r>
              <a:rPr lang="en-US" altLang="ko-KR" sz="1500" i="1" baseline="-25000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2,</a:t>
            </a:r>
            <a:r>
              <a:rPr lang="en-U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 X</a:t>
            </a:r>
            <a:r>
              <a:rPr lang="en-US" altLang="ko-KR" sz="1500" i="1" baseline="-25000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3</a:t>
            </a:r>
            <a:r>
              <a:rPr lang="en-U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)=</a:t>
            </a:r>
            <a:br>
              <a:rPr lang="en-U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1500" i="1" dirty="0" err="1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ф</a:t>
            </a:r>
            <a:r>
              <a:rPr lang="en-U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(</a:t>
            </a:r>
            <a:r>
              <a:rPr lang="en-US" altLang="ko-KR" sz="1500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-0. 8535164</a:t>
            </a:r>
            <a:r>
              <a:rPr lang="is-I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1500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-0. 5181301</a:t>
            </a:r>
            <a:r>
              <a:rPr lang="ko-KR" altLang="en-US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 * </a:t>
            </a:r>
            <a:r>
              <a:rPr lang="en-U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gender</a:t>
            </a:r>
            <a:r>
              <a:rPr lang="is-I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1500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-0. 0411875</a:t>
            </a:r>
            <a:r>
              <a:rPr lang="is-I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 * recency</a:t>
            </a:r>
            <a:r>
              <a:rPr lang="en-US" altLang="ko-KR" sz="1500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+0. 0617611</a:t>
            </a:r>
            <a:r>
              <a:rPr lang="is-I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 * frequency</a:t>
            </a:r>
            <a:r>
              <a:rPr lang="en-US" altLang="ko-KR" sz="1500" i="1" dirty="0">
                <a:highlight>
                  <a:srgbClr val="FFFF00"/>
                </a:highlight>
                <a:latin typeface="NanumBarunGothicOTF" charset="-127"/>
                <a:ea typeface="NanumBarunGothicOTF" charset="-127"/>
                <a:cs typeface="NanumBarunGothicOTF" charset="-127"/>
              </a:rPr>
              <a:t>)</a:t>
            </a:r>
            <a:endParaRPr lang="ko-KR" altLang="ko-KR" sz="1500" i="1" dirty="0">
              <a:highlight>
                <a:srgbClr val="FFFF00"/>
              </a:highlight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86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2919" y="2249424"/>
            <a:ext cx="2947482" cy="1611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9.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Conclusion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9C35F190-5D77-48D3-89AD-52783DBE9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91085"/>
              </p:ext>
            </p:extLst>
          </p:nvPr>
        </p:nvGraphicFramePr>
        <p:xfrm>
          <a:off x="3466212" y="760864"/>
          <a:ext cx="8331200" cy="533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382">
                  <a:extLst>
                    <a:ext uri="{9D8B030D-6E8A-4147-A177-3AD203B41FA5}">
                      <a16:colId xmlns="" xmlns:a16="http://schemas.microsoft.com/office/drawing/2014/main" val="2708726174"/>
                    </a:ext>
                  </a:extLst>
                </a:gridCol>
                <a:gridCol w="2305256">
                  <a:extLst>
                    <a:ext uri="{9D8B030D-6E8A-4147-A177-3AD203B41FA5}">
                      <a16:colId xmlns="" xmlns:a16="http://schemas.microsoft.com/office/drawing/2014/main" val="205687148"/>
                    </a:ext>
                  </a:extLst>
                </a:gridCol>
                <a:gridCol w="4021499">
                  <a:extLst>
                    <a:ext uri="{9D8B030D-6E8A-4147-A177-3AD203B41FA5}">
                      <a16:colId xmlns="" xmlns:a16="http://schemas.microsoft.com/office/drawing/2014/main" val="4187696442"/>
                    </a:ext>
                  </a:extLst>
                </a:gridCol>
                <a:gridCol w="1292063">
                  <a:extLst>
                    <a:ext uri="{9D8B030D-6E8A-4147-A177-3AD203B41FA5}">
                      <a16:colId xmlns="" xmlns:a16="http://schemas.microsoft.com/office/drawing/2014/main" val="1115753810"/>
                    </a:ext>
                  </a:extLst>
                </a:gridCol>
              </a:tblGrid>
              <a:tr h="533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목차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선택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선택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예측률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6244141"/>
                  </a:ext>
                </a:extLst>
              </a:tr>
              <a:tr h="533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Random Sampling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6.8 %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4772803"/>
                  </a:ext>
                </a:extLst>
              </a:tr>
              <a:tr h="533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RFM Linear Regression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recency</a:t>
                      </a:r>
                      <a:r>
                        <a:rPr lang="en-US" altLang="ko-KR" sz="1400" dirty="0"/>
                        <a:t>, frequency, monetary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16 %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23021009"/>
                  </a:ext>
                </a:extLst>
              </a:tr>
              <a:tr h="533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Logistic Regression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gender, monetary, </a:t>
                      </a:r>
                      <a:r>
                        <a:rPr lang="en-US" altLang="ko-KR" sz="1400" dirty="0" err="1"/>
                        <a:t>recency</a:t>
                      </a:r>
                      <a:r>
                        <a:rPr lang="en-US" altLang="ko-KR" sz="1400" dirty="0"/>
                        <a:t>, frequency, duration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17.8 %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6464389"/>
                  </a:ext>
                </a:extLst>
              </a:tr>
              <a:tr h="533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Probit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gender, monetary, </a:t>
                      </a:r>
                      <a:r>
                        <a:rPr lang="en-US" altLang="ko-KR" sz="1400" dirty="0" err="1"/>
                        <a:t>recency</a:t>
                      </a:r>
                      <a:r>
                        <a:rPr lang="en-US" altLang="ko-KR" sz="1400" dirty="0"/>
                        <a:t>, frequency, duration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18.6 %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7128476"/>
                  </a:ext>
                </a:extLst>
              </a:tr>
              <a:tr h="533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Neural Network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gender, monetary, </a:t>
                      </a:r>
                      <a:r>
                        <a:rPr lang="en-US" altLang="ko-KR" sz="1400" dirty="0" err="1"/>
                        <a:t>recency</a:t>
                      </a:r>
                      <a:r>
                        <a:rPr lang="en-US" altLang="ko-KR" sz="1400" dirty="0"/>
                        <a:t>, frequency, duration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18 %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2676645"/>
                  </a:ext>
                </a:extLst>
              </a:tr>
              <a:tr h="533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Lasso Regression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gender, monetary, </a:t>
                      </a:r>
                      <a:r>
                        <a:rPr lang="en-US" altLang="ko-KR" sz="1400" dirty="0" err="1"/>
                        <a:t>recency</a:t>
                      </a:r>
                      <a:r>
                        <a:rPr lang="en-US" altLang="ko-KR" sz="1400" dirty="0"/>
                        <a:t>, frequency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18.4 %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233564"/>
                  </a:ext>
                </a:extLst>
              </a:tr>
              <a:tr h="533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Logistic Regression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gender, monetary, </a:t>
                      </a:r>
                      <a:r>
                        <a:rPr lang="en-US" altLang="ko-KR" sz="1400" dirty="0" err="1"/>
                        <a:t>recency</a:t>
                      </a:r>
                      <a:r>
                        <a:rPr lang="en-US" altLang="ko-KR" sz="1400" dirty="0"/>
                        <a:t>, frequency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18.4 %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17977963"/>
                  </a:ext>
                </a:extLst>
              </a:tr>
              <a:tr h="533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Logistic Regression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gender, </a:t>
                      </a:r>
                      <a:r>
                        <a:rPr lang="en-US" altLang="ko-KR" sz="1400" dirty="0" err="1"/>
                        <a:t>recency</a:t>
                      </a:r>
                      <a:r>
                        <a:rPr lang="en-US" altLang="ko-KR" sz="1400" dirty="0"/>
                        <a:t>, frequency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18.2 %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30768296"/>
                  </a:ext>
                </a:extLst>
              </a:tr>
              <a:tr h="533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/>
                        <a:t>Probit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Model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gender, </a:t>
                      </a:r>
                      <a:r>
                        <a:rPr lang="en-US" altLang="ko-KR" sz="1400" b="1" dirty="0" err="1"/>
                        <a:t>recency</a:t>
                      </a:r>
                      <a:r>
                        <a:rPr lang="en-US" altLang="ko-KR" sz="1400" b="1" dirty="0"/>
                        <a:t>, frequency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19.2 %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786853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="" xmlns:a16="http://schemas.microsoft.com/office/drawing/2014/main" id="{CEE959DD-EA8D-4360-AEFB-F63C86DC2F00}"/>
              </a:ext>
            </a:extLst>
          </p:cNvPr>
          <p:cNvSpPr txBox="1">
            <a:spLocks/>
          </p:cNvSpPr>
          <p:nvPr/>
        </p:nvSpPr>
        <p:spPr>
          <a:xfrm>
            <a:off x="252919" y="2355754"/>
            <a:ext cx="2947482" cy="229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03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2919" y="2249424"/>
            <a:ext cx="2947482" cy="1611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9.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Conclusion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EE959DD-EA8D-4360-AEFB-F63C86DC2F00}"/>
              </a:ext>
            </a:extLst>
          </p:cNvPr>
          <p:cNvSpPr txBox="1">
            <a:spLocks/>
          </p:cNvSpPr>
          <p:nvPr/>
        </p:nvSpPr>
        <p:spPr>
          <a:xfrm>
            <a:off x="252919" y="2355754"/>
            <a:ext cx="2947482" cy="229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93392" y="792766"/>
            <a:ext cx="833087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본 분석은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카달로그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보낼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2000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명의 고객 중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명을 선정하기 위해 데이터의 탐색적 분석을 실시하고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예측률이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가장 높은 모델을 찾는 것을 목적으로 하고 있습니다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랜덤 샘플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RFM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모델 그리고 선형회귀분석으로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Reference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예측률을 계산해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이번 프로젝트의 최저기준으로 설정 하였습니다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로지스틱 회귀분석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, Lasso Regression,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Neural network,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모형을 시도해 보았으며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,  Lasso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Stepwise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를 통해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변수 선택을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진행한 결과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gender,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recency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, frequency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모델을 적합한 케이스가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19.2%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의 가장 높은 구매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예측률을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기록했습니다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위 자료와 같이 종속변수가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0,1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인 이항분포 형태인 경우 대표적으로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로지스틱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회귀분석과 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분석을 많이 사용하고 있습니다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둘 중 어느 것이 더 좋다 말하기 어렵기 때문에 주워진 자료에 따라 모든 모형을 만들어서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예측률이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높거나 테스트 에러가 낮은 모형을 선택하는 것이 바람 직 할 것입니다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97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38586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0.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개요 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02211" y="3430477"/>
            <a:ext cx="1208315" cy="100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Random</a:t>
            </a:r>
            <a:br>
              <a:rPr lang="en-US" altLang="ko-KR" dirty="0">
                <a:latin typeface="NanumBarunGothicOTF Light" charset="-127"/>
                <a:ea typeface="NanumBarunGothicOTF Light" charset="-127"/>
                <a:cs typeface="NanumBarunGothicOTF Light" charset="-127"/>
              </a:rPr>
            </a:br>
            <a:r>
              <a:rPr lang="en-US" altLang="ko-KR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Sampling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02211" y="4496246"/>
            <a:ext cx="1208315" cy="100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RFM</a:t>
            </a:r>
            <a:endParaRPr lang="ko-KR" altLang="en-US" dirty="0"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16311" y="3430477"/>
            <a:ext cx="1357040" cy="100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Lasso</a:t>
            </a:r>
          </a:p>
          <a:p>
            <a:pPr algn="ctr"/>
            <a:r>
              <a:rPr lang="en-US" altLang="ko-KR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Regression</a:t>
            </a:r>
            <a:endParaRPr lang="ko-KR" altLang="en-US" dirty="0"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55899" y="4496246"/>
            <a:ext cx="1208315" cy="100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NanumBarunGothicOTF Light" charset="-127"/>
                <a:ea typeface="NanumBarunGothicOTF Light" charset="-127"/>
                <a:cs typeface="NanumBarunGothicOTF Light" charset="-127"/>
              </a:rPr>
              <a:t>Probit</a:t>
            </a:r>
            <a:endParaRPr lang="ko-KR" altLang="en-US" dirty="0"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5901" y="5562015"/>
            <a:ext cx="1208315" cy="100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Neural Network</a:t>
            </a:r>
            <a:endParaRPr lang="ko-KR" altLang="en-US" dirty="0"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55900" y="3430477"/>
            <a:ext cx="1208315" cy="100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NanumBarunGothicOTF Light" charset="-127"/>
                <a:ea typeface="NanumBarunGothicOTF Light" charset="-127"/>
                <a:cs typeface="NanumBarunGothicOTF Light" charset="-127"/>
              </a:rPr>
              <a:t>로지스틱</a:t>
            </a:r>
            <a:endParaRPr lang="en-US" altLang="ko-KR" dirty="0"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  <a:p>
            <a:pPr algn="ctr"/>
            <a:r>
              <a:rPr lang="ko-KR" altLang="en-US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회귀분석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344458" y="3430477"/>
            <a:ext cx="1208315" cy="100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최종 모델 </a:t>
            </a:r>
            <a:endParaRPr lang="en-US" altLang="ko-KR" dirty="0"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  <a:p>
            <a:pPr algn="ctr"/>
            <a:r>
              <a:rPr lang="ko-KR" altLang="en-US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선정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0230" y="296061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1. Reference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설정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96798" y="2960618"/>
            <a:ext cx="268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2.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모델 적합 및 변수 선택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09096" y="4496246"/>
            <a:ext cx="1364255" cy="100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Stepwise</a:t>
            </a:r>
            <a:r>
              <a:rPr lang="ko-KR" altLang="en-US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97257" y="2960618"/>
            <a:ext cx="14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3.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모델 평가 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5191710" y="4162613"/>
            <a:ext cx="589727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3392" y="619030"/>
            <a:ext cx="833087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Random Sampling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및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RFM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모델로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Reference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예측률을 계산해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이번 프로젝트의 최저기준으로 설정 하였습니다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조원들이 로지스틱 회귀분석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, Lasso Regression,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Neural network,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Probit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모형을 시도해 보았으며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,  Lasso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Stepwise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를 통해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변수 선택을 진행했습니다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선택된 변수를 각각의 모델에 다시 적합하며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최상의 예측률이 나오는 모델을 선정하였습니다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  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7298394" y="4190431"/>
            <a:ext cx="676523" cy="432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52919" y="1787035"/>
            <a:ext cx="2947482" cy="241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카탈로그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20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발송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대상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2000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명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(Validation Set)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의 고객 중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 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가장 구매 가능성이 높은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명을 예측하는 모형을 도출해 보았습니다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</a:p>
        </p:txBody>
      </p:sp>
      <p:sp>
        <p:nvSpPr>
          <p:cNvPr id="25" name="오른쪽 화살표 18"/>
          <p:cNvSpPr/>
          <p:nvPr/>
        </p:nvSpPr>
        <p:spPr>
          <a:xfrm>
            <a:off x="9607530" y="4162613"/>
            <a:ext cx="589727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OTF Light" charset="-127"/>
              <a:ea typeface="NanumBarunGothicOTF Light" charset="-127"/>
              <a:cs typeface="NanumBarunGothicOTF Light" charset="-127"/>
            </a:endParaRPr>
          </a:p>
        </p:txBody>
      </p:sp>
      <p:sp>
        <p:nvSpPr>
          <p:cNvPr id="20" name="직사각형 7">
            <a:extLst>
              <a:ext uri="{FF2B5EF4-FFF2-40B4-BE49-F238E27FC236}">
                <a16:creationId xmlns="" xmlns:a16="http://schemas.microsoft.com/office/drawing/2014/main" id="{22CFF32F-99DA-4FC1-B70D-64930CC809F0}"/>
              </a:ext>
            </a:extLst>
          </p:cNvPr>
          <p:cNvSpPr/>
          <p:nvPr/>
        </p:nvSpPr>
        <p:spPr>
          <a:xfrm>
            <a:off x="3802211" y="5562015"/>
            <a:ext cx="1208314" cy="100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NanumBarunGothicOTF Light" charset="-127"/>
                <a:ea typeface="NanumBarunGothicOTF Light" charset="-127"/>
                <a:cs typeface="NanumBarunGothicOTF Light" charset="-127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3489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1.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Reference Model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2919" y="2128884"/>
            <a:ext cx="3185226" cy="121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분석에 앞서 각 변수들의</a:t>
            </a:r>
            <a:endParaRPr lang="en-US" altLang="ko-KR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특성을 파악합니다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163D9A-6E65-480D-BBF9-9E9D1F004498}"/>
              </a:ext>
            </a:extLst>
          </p:cNvPr>
          <p:cNvSpPr txBox="1"/>
          <p:nvPr/>
        </p:nvSpPr>
        <p:spPr>
          <a:xfrm>
            <a:off x="4452635" y="3086923"/>
            <a:ext cx="560217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summarize monetary </a:t>
            </a:r>
            <a:r>
              <a:rPr lang="en-US" altLang="ko-KR" sz="11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recency</a:t>
            </a:r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frequency duration</a:t>
            </a:r>
          </a:p>
          <a:p>
            <a:endParaRPr lang="en-US" altLang="ko-KR" sz="11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 Variable  |        </a:t>
            </a:r>
            <a:r>
              <a:rPr lang="en-US" altLang="ko-KR" sz="11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Obs</a:t>
            </a:r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     Mean          Std. Dev.       Min        Max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-------------+-------------------------------------------------          monetary |      4,000    208.6625    100.7279         15        478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</a:t>
            </a:r>
            <a:r>
              <a:rPr lang="en-US" altLang="ko-KR" sz="11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recency</a:t>
            </a:r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|      4,000      13.368        8.161448          2         36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frequency |      4,000       3.848         3.480578          1         12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duration   |      4,000    26.41075    18.27288          2         99</a:t>
            </a:r>
          </a:p>
          <a:p>
            <a:endParaRPr lang="en-US" altLang="ko-KR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925E9A8-238B-44CD-AA65-F9451EB54CF0}"/>
              </a:ext>
            </a:extLst>
          </p:cNvPr>
          <p:cNvSpPr txBox="1"/>
          <p:nvPr/>
        </p:nvSpPr>
        <p:spPr>
          <a:xfrm>
            <a:off x="4452635" y="4918194"/>
            <a:ext cx="297611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tabulate gender</a:t>
            </a:r>
          </a:p>
          <a:p>
            <a:endParaRPr lang="en-US" altLang="ko-KR" sz="11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  gender |      Freq.     Percent        Cum.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------------+---------------------          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          F      |      2,827       70.67       70.67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          M    |      1,173       29.32      100.00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------------+--------------------- 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     Total   |      4,000      100.00</a:t>
            </a:r>
          </a:p>
          <a:p>
            <a:endParaRPr lang="en-US" altLang="ko-KR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endParaRPr lang="ko-KR" altLang="en-US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92FA3B7-2711-4E98-91C0-66FECEA70099}"/>
              </a:ext>
            </a:extLst>
          </p:cNvPr>
          <p:cNvSpPr txBox="1"/>
          <p:nvPr/>
        </p:nvSpPr>
        <p:spPr>
          <a:xfrm>
            <a:off x="7743612" y="4956044"/>
            <a:ext cx="34524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tabulate purchase</a:t>
            </a:r>
          </a:p>
          <a:p>
            <a:endParaRPr lang="en-US" altLang="ko-KR" sz="11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purchase |      Freq.     Percent        Cum.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------------+------------------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       0        |      3,675       91.88       91.88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       1        |        325         8.13          100.00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------------+------------------</a:t>
            </a:r>
          </a:p>
          <a:p>
            <a:r>
              <a:rPr lang="en-US" altLang="ko-KR" sz="11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     Total     |      4,000      100.00</a:t>
            </a:r>
          </a:p>
          <a:p>
            <a:endParaRPr lang="en-US" altLang="ko-KR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endParaRPr lang="ko-KR" altLang="en-US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AA456BB4-A10B-4A94-9E89-49222333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8780"/>
              </p:ext>
            </p:extLst>
          </p:nvPr>
        </p:nvGraphicFramePr>
        <p:xfrm>
          <a:off x="4452635" y="426996"/>
          <a:ext cx="5602178" cy="253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089">
                  <a:extLst>
                    <a:ext uri="{9D8B030D-6E8A-4147-A177-3AD203B41FA5}">
                      <a16:colId xmlns="" xmlns:a16="http://schemas.microsoft.com/office/drawing/2014/main" val="1276330183"/>
                    </a:ext>
                  </a:extLst>
                </a:gridCol>
                <a:gridCol w="2801089">
                  <a:extLst>
                    <a:ext uri="{9D8B030D-6E8A-4147-A177-3AD203B41FA5}">
                      <a16:colId xmlns="" xmlns:a16="http://schemas.microsoft.com/office/drawing/2014/main" val="2752868366"/>
                    </a:ext>
                  </a:extLst>
                </a:gridCol>
              </a:tblGrid>
              <a:tr h="31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2753111"/>
                  </a:ext>
                </a:extLst>
              </a:tr>
              <a:tr h="316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Customer id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고객식별 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1729249"/>
                  </a:ext>
                </a:extLst>
              </a:tr>
              <a:tr h="316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Gender (M = male; F = female)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성별 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(M :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남성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F :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여성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705092"/>
                  </a:ext>
                </a:extLst>
              </a:tr>
              <a:tr h="316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Monetary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총 구매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9975806"/>
                  </a:ext>
                </a:extLst>
              </a:tr>
              <a:tr h="316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Recency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최근 구매 후 기간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(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개월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4432856"/>
                  </a:ext>
                </a:extLst>
              </a:tr>
              <a:tr h="316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Frequency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구매 빈도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4868699"/>
                  </a:ext>
                </a:extLst>
              </a:tr>
              <a:tr h="316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Duration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첫 구매 후 기간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(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개월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9459730"/>
                  </a:ext>
                </a:extLst>
              </a:tr>
              <a:tr h="316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Purchase code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구매 코드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(1 :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구매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; 2 :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비구매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672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1.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Reference Model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2919" y="2128884"/>
            <a:ext cx="3185226" cy="121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Q1. Randomly select 500 customers in the validation sample 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4670" y="2192994"/>
            <a:ext cx="6800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Variable |        </a:t>
            </a:r>
            <a:r>
              <a:rPr lang="en-US" altLang="ko-KR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        Mean    Std. Dev.       Min        Max</a:t>
            </a:r>
            <a:endParaRPr lang="ko-KR" altLang="ko-KR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--------------------------------------------   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       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purchase |        500        .068    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.251998          0        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 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 1</a:t>
            </a:r>
            <a:endParaRPr lang="ko-KR" altLang="ko-KR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6072" y="3863694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랜덤 샘플링으로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명을 선정한 결과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구매한 고객의 비율이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6.8%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입니다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endParaRPr 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04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1.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Reference Model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2919" y="2128884"/>
            <a:ext cx="3185226" cy="121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Q2. Create 2 x 2 x 2 RFM codes for estimation and validation sample.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5807" y="6424392"/>
            <a:ext cx="52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 중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74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명이 구매해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14.8%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의 예측률을 보입니다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endParaRPr 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5807" y="970946"/>
            <a:ext cx="709978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endParaRPr lang="en-US" altLang="ko-KR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위 조건대로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RFM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을 적용하여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proportion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구하기</a:t>
            </a:r>
            <a:endParaRPr lang="en-US" altLang="ko-KR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200" dirty="0">
                <a:latin typeface="NanumBarunGothicOTF" charset="-127"/>
                <a:ea typeface="NanumBarunGothicOTF" charset="-127"/>
                <a:cs typeface="NanumBarunGothicOTF" charset="-127"/>
              </a:rPr>
              <a:t>   subpop_7: 2 2 1</a:t>
            </a:r>
            <a:endParaRPr lang="ko-KR" altLang="ko-KR" sz="12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200" dirty="0">
                <a:latin typeface="NanumBarunGothicOTF" charset="-127"/>
                <a:ea typeface="NanumBarunGothicOTF" charset="-127"/>
                <a:cs typeface="NanumBarunGothicOTF" charset="-127"/>
              </a:rPr>
              <a:t>   subpop_8: 2 2 2</a:t>
            </a:r>
          </a:p>
          <a:p>
            <a:endParaRPr lang="en-US" altLang="ko-KR" sz="12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2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--------------------------------------------------------------</a:t>
            </a:r>
            <a:endParaRPr lang="ko-KR" altLang="ko-KR" sz="12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200" dirty="0">
                <a:latin typeface="NanumBarunGothicOTF" charset="-127"/>
                <a:ea typeface="NanumBarunGothicOTF" charset="-127"/>
                <a:cs typeface="NanumBarunGothicOTF" charset="-127"/>
              </a:rPr>
              <a:t>        Over | Proportion   Std. Err.     [95% Conf. Interval]</a:t>
            </a:r>
            <a:endParaRPr lang="ko-KR" altLang="ko-KR" sz="12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2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-------------+------------------------------------------------</a:t>
            </a:r>
            <a:endParaRPr lang="ko-KR" altLang="ko-KR" sz="12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1050" dirty="0">
                <a:latin typeface="NanumBarunGothicOTF" charset="-127"/>
                <a:ea typeface="NanumBarunGothicOTF" charset="-127"/>
                <a:cs typeface="NanumBarunGothicOTF" charset="-127"/>
              </a:rPr>
              <a:t>_subpop_7 |   .1751825   .0325953      .1200733    .2484434</a:t>
            </a:r>
            <a:endParaRPr lang="ko-KR" altLang="ko-KR" sz="105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050" dirty="0">
                <a:latin typeface="NanumBarunGothicOTF" charset="-127"/>
                <a:ea typeface="NanumBarunGothicOTF" charset="-127"/>
                <a:cs typeface="NanumBarunGothicOTF" charset="-127"/>
              </a:rPr>
              <a:t>  _subpop_8 |   .1672131   .0214025      .1293263    .2134777</a:t>
            </a:r>
          </a:p>
          <a:p>
            <a:endParaRPr lang="en-US" altLang="ko-KR" sz="105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Validation Set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에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적용</a:t>
            </a:r>
            <a:endParaRPr lang="en-US" altLang="ko-KR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subpop_7: 2 2 1- validation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자료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1-400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까지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Subpop_8: 2 2 2 –validation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자료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401~699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중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100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개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random sample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로 추출</a:t>
            </a:r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Variable | 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Mean    Std. Dev.       Min        Max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-------------+---------------------------------------------------------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purchase |        400        </a:t>
            </a:r>
            <a:r>
              <a:rPr lang="en-US" altLang="ko-KR" sz="1100" dirty="0">
                <a:solidFill>
                  <a:srgbClr val="C00000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.16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.3670652          0          1</a:t>
            </a:r>
            <a:b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  Variable | 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Mean    Std. Dev.       Min        Max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-------------+---------------------------------------------------------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purchase |        100         </a:t>
            </a:r>
            <a:r>
              <a:rPr lang="en-US" altLang="ko-KR" sz="1100" dirty="0">
                <a:solidFill>
                  <a:srgbClr val="C00000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.1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.3015113          0          1</a:t>
            </a:r>
          </a:p>
          <a:p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((400*0.16)+(100*0.1))/500=0.148</a:t>
            </a:r>
          </a:p>
        </p:txBody>
      </p:sp>
      <p:graphicFrame>
        <p:nvGraphicFramePr>
          <p:cNvPr id="10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32668"/>
              </p:ext>
            </p:extLst>
          </p:nvPr>
        </p:nvGraphicFramePr>
        <p:xfrm>
          <a:off x="4055807" y="841323"/>
          <a:ext cx="13112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수식" r:id="rId3" imgW="1307532" imgH="431613" progId="Equation.3">
                  <p:embed/>
                </p:oleObj>
              </mc:Choice>
              <mc:Fallback>
                <p:oleObj name="수식" r:id="rId3" imgW="13075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807" y="841323"/>
                        <a:ext cx="13112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910780"/>
              </p:ext>
            </p:extLst>
          </p:nvPr>
        </p:nvGraphicFramePr>
        <p:xfrm>
          <a:off x="5620842" y="858369"/>
          <a:ext cx="1393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수식" r:id="rId5" imgW="1397000" imgH="431800" progId="Equation.3">
                  <p:embed/>
                </p:oleObj>
              </mc:Choice>
              <mc:Fallback>
                <p:oleObj name="수식" r:id="rId5" imgW="139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842" y="858369"/>
                        <a:ext cx="13938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7303"/>
              </p:ext>
            </p:extLst>
          </p:nvPr>
        </p:nvGraphicFramePr>
        <p:xfrm>
          <a:off x="7251514" y="859910"/>
          <a:ext cx="1539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수식" r:id="rId7" imgW="1536700" imgH="431800" progId="Equation.3">
                  <p:embed/>
                </p:oleObj>
              </mc:Choice>
              <mc:Fallback>
                <p:oleObj name="수식" r:id="rId7" imgW="1536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514" y="859910"/>
                        <a:ext cx="15398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42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1.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Reference Model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2919" y="2128884"/>
            <a:ext cx="3185226" cy="121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Q3. Create 5 x 5 x 5 RFM codes for estimation and validation sample.</a:t>
            </a:r>
            <a:endParaRPr lang="en-US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5807" y="5642730"/>
            <a:ext cx="52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 중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62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명이 구매해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12.4%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의 예측률을 보입니다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endParaRPr 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5807" y="2078825"/>
            <a:ext cx="60902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위 조건대로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RFM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을 적용하여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promotion 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구하고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Validation Set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에 적용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endParaRPr lang="en-US" altLang="ko-KR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validation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자료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1-492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Variable | 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Mean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Std. Dev.       Min        Max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</a:t>
            </a:r>
            <a:b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purchase |        492    .1219512    .3275625          0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1</a:t>
            </a: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validation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자료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493~ 525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중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8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개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random sample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로 추출</a:t>
            </a:r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Variable | 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Mean    Std. Dev.       Min        Max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</a:t>
            </a:r>
            <a:b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purchase |          8   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.25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.46291     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0        </a:t>
            </a:r>
            <a:r>
              <a:rPr lang="ko-KR" altLang="en-US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1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 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((492*.1219512)+(8*0.25))/500=0.124</a:t>
            </a:r>
          </a:p>
          <a:p>
            <a:endParaRPr lang="en-US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graphicFrame>
        <p:nvGraphicFramePr>
          <p:cNvPr id="11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39650"/>
              </p:ext>
            </p:extLst>
          </p:nvPr>
        </p:nvGraphicFramePr>
        <p:xfrm>
          <a:off x="4055807" y="742314"/>
          <a:ext cx="1577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수식" r:id="rId3" imgW="1574800" imgH="1066800" progId="Equation.3">
                  <p:embed/>
                </p:oleObj>
              </mc:Choice>
              <mc:Fallback>
                <p:oleObj name="수식" r:id="rId3" imgW="15748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807" y="742314"/>
                        <a:ext cx="15779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42941"/>
              </p:ext>
            </p:extLst>
          </p:nvPr>
        </p:nvGraphicFramePr>
        <p:xfrm>
          <a:off x="5947150" y="753514"/>
          <a:ext cx="17367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수식" r:id="rId5" imgW="1739900" imgH="1066800" progId="Equation.3">
                  <p:embed/>
                </p:oleObj>
              </mc:Choice>
              <mc:Fallback>
                <p:oleObj name="수식" r:id="rId5" imgW="17399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150" y="753514"/>
                        <a:ext cx="17367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294142"/>
              </p:ext>
            </p:extLst>
          </p:nvPr>
        </p:nvGraphicFramePr>
        <p:xfrm>
          <a:off x="7938251" y="742314"/>
          <a:ext cx="1997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수식" r:id="rId7" imgW="1993900" imgH="1066800" progId="Equation.3">
                  <p:embed/>
                </p:oleObj>
              </mc:Choice>
              <mc:Fallback>
                <p:oleObj name="수식" r:id="rId7" imgW="19939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251" y="742314"/>
                        <a:ext cx="19970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36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1.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Reference Model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52919" y="2128884"/>
                <a:ext cx="3185226" cy="216433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spc="-60" baseline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  <a:t>Q4.</a:t>
                </a:r>
                <a:r>
                  <a:rPr lang="ko-KR" altLang="en-US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  <a:t> </a:t>
                </a:r>
                <a: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  <a:t>Linear regression</a:t>
                </a:r>
                <a:b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</a:br>
                <a: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  <a:t/>
                </a:r>
                <a:b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</a:br>
                <a: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Purchase</m:t>
                    </m:r>
                    <m:r>
                      <a:rPr lang="en-US" altLang="ko-KR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altLang="ko-KR" sz="2000" b="0" i="0" dirty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altLang="ko-KR" sz="2000" b="0" i="0" dirty="0">
                    <a:latin typeface="Cambria Math" charset="0"/>
                    <a:ea typeface="Cambria Math" charset="0"/>
                    <a:cs typeface="Cambria Math" charset="0"/>
                  </a:rPr>
                </a:br>
                <a:r>
                  <a:rPr lang="en-US" altLang="ko-KR" sz="2000" b="0" i="0" dirty="0">
                    <a:latin typeface="Cambria Math" charset="0"/>
                    <a:ea typeface="Cambria Math" charset="0"/>
                    <a:cs typeface="Cambria Math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𝑟𝑒𝑐𝑒𝑛𝑐𝑦</m:t>
                    </m:r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  <a:t> +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  <a:t>       </a:t>
                </a:r>
                <a:r>
                  <a:rPr lang="en-US" altLang="ko-KR" sz="2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𝑓𝑟𝑒𝑞𝑢𝑒𝑛𝑐𝑦</m:t>
                    </m:r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  <a:t> + </a:t>
                </a:r>
                <a:b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</a:br>
                <a:r>
                  <a:rPr lang="en-US" altLang="ko-KR" sz="2000" dirty="0">
                    <a:latin typeface="NanumBarunGothicOTF" charset="-127"/>
                    <a:ea typeface="NanumBarunGothicOTF" charset="-127"/>
                    <a:cs typeface="NanumBarunGothicOTF" charset="-127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𝑚𝑜𝑛𝑒𝑡𝑎𝑟𝑦</m:t>
                    </m:r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NanumBarunGothicOTF" charset="-127"/>
                  <a:ea typeface="NanumBarunGothicOTF" charset="-127"/>
                  <a:cs typeface="NanumBarunGothicOTF" charset="-127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19" y="2128884"/>
                <a:ext cx="3185226" cy="2164336"/>
              </a:xfrm>
              <a:prstGeom prst="rect">
                <a:avLst/>
              </a:prstGeom>
              <a:blipFill rotWithShape="0">
                <a:blip r:embed="rId2"/>
                <a:stretch>
                  <a:fillRect l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048916" y="5636838"/>
            <a:ext cx="504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 중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80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명이 구매해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16%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의 예측률을 보입니다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endParaRPr 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2066" y="856304"/>
            <a:ext cx="74022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reg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purchase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recency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frequency monetary</a:t>
            </a:r>
          </a:p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    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Source |       SS               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df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     MS                                        Number of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=     2,000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   F(3, 1996)      =     22.82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Model |  4.96472782         3             1.65490927                    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Prob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&gt; F        =    0.0000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Residual |  144.750772     1,996          .072520427                         R-squared       =    0.0332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Adj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R-squared   =    0.0317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Total |    149.7155      1,999            .074895198                       Root MSE        =     .2693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 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------------------------------------------------------------------------------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purchase |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Coef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.                   Std. Err.              t              P&gt;|t|               [95% Conf. Interval]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-------------+----------------------------------------------------------------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recency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|    -.0043872       .0007437         -5.90        0.000         -.0058458   -.0029287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frequency |   .0087193          .0019768            4.41        0.000           .0048425    .0125962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monetary |    .000065            .0000689           0.94        0.345          -.00007    .0002001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  _cons |   .0921429           .0170722           5.40        0.000            .0586617    .1256241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------------------------------------------------------------------------------</a:t>
            </a:r>
            <a:b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predict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yhat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su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purchase in 1/500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 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Variable |        </a:t>
            </a:r>
            <a:r>
              <a:rPr lang="en-US" altLang="ko-KR" sz="1100" dirty="0" err="1">
                <a:latin typeface="NanumBarunGothicOTF" charset="-127"/>
                <a:ea typeface="NanumBarunGothicOTF" charset="-127"/>
                <a:cs typeface="NanumBarunGothicOTF" charset="-127"/>
              </a:rPr>
              <a:t>Obs</a:t>
            </a:r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    Mean    Std. Dev.       Min        Max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-------------+---------------------------------------------------------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r>
              <a:rPr lang="en-US" altLang="ko-KR" sz="1100" dirty="0">
                <a:latin typeface="NanumBarunGothicOTF" charset="-127"/>
                <a:ea typeface="NanumBarunGothicOTF" charset="-127"/>
                <a:cs typeface="NanumBarunGothicOTF" charset="-127"/>
              </a:rPr>
              <a:t>    purchase |        500         .16    .3669732          0          1</a:t>
            </a:r>
            <a:endParaRPr lang="ko-KR" altLang="ko-KR" sz="11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46068" y="5201593"/>
                <a:ext cx="80619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smtClean="0">
                          <a:latin typeface="Cambria Math" charset="0"/>
                        </a:rPr>
                        <m:t>=0.0921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0.0043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∗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𝑟𝑒𝑐𝑒𝑛𝑐𝑦</m:t>
                      </m:r>
                      <m:r>
                        <a:rPr lang="en-US" sz="1600" b="0" i="1" smtClean="0">
                          <a:latin typeface="Cambria Math" charset="0"/>
                        </a:rPr>
                        <m:t>+0. 00872∗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𝑓𝑟𝑒𝑞𝑢𝑒𝑛𝑐𝑦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+0.00007 ∗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𝑚𝑜𝑛𝑒𝑡𝑎𝑟𝑦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68" y="5201593"/>
                <a:ext cx="8061901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55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2558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2.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로지스틱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ko-KR" altLang="en-US" sz="3200" dirty="0">
                <a:latin typeface="NanumBarunGothicOTF" charset="-127"/>
                <a:ea typeface="NanumBarunGothicOTF" charset="-127"/>
                <a:cs typeface="NanumBarunGothicOTF" charset="-127"/>
              </a:rPr>
              <a:t>          회귀분석</a:t>
            </a:r>
            <a:r>
              <a:rPr lang="en-US" altLang="ko-KR" sz="3200" dirty="0">
                <a:latin typeface="NanumBarunGothicOTF" charset="-127"/>
                <a:ea typeface="NanumBarunGothicOTF" charset="-127"/>
                <a:cs typeface="NanumBarunGothicOTF" charset="-127"/>
              </a:rPr>
              <a:t>(1)</a:t>
            </a:r>
            <a:endParaRPr lang="en-US" sz="3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2919" y="2249423"/>
            <a:ext cx="2947482" cy="3030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Validation Set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에서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Purchase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가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1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일 확률을 얻어 상위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500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명을 선정하고자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</a:t>
            </a: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/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r>
              <a:rPr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모든 변수를 활용한 회귀분석을 시행하였습니다</a:t>
            </a:r>
            <a: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br>
              <a:rPr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</a:br>
            <a:endParaRPr lang="en-US" altLang="ko-KR" sz="2000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결과 예측에 영향이 없는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id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변수는 모든 과정에서 제외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)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92" y="636848"/>
            <a:ext cx="67564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0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1561</TotalTime>
  <Words>1252</Words>
  <Application>Microsoft Office PowerPoint</Application>
  <PresentationFormat>와이드스크린</PresentationFormat>
  <Paragraphs>315</Paragraphs>
  <Slides>23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HY중고딕</vt:lpstr>
      <vt:lpstr>NanumBarunGothicOTF Light</vt:lpstr>
      <vt:lpstr>Wingdings 2</vt:lpstr>
      <vt:lpstr>나눔바른고딕 Light</vt:lpstr>
      <vt:lpstr>Cambria Math</vt:lpstr>
      <vt:lpstr>NanumBarunGothicOTF</vt:lpstr>
      <vt:lpstr>Corbel</vt:lpstr>
      <vt:lpstr>Mangal</vt:lpstr>
      <vt:lpstr>맑은 고딕</vt:lpstr>
      <vt:lpstr>Calibri</vt:lpstr>
      <vt:lpstr>Frame</vt:lpstr>
      <vt:lpstr>수식</vt:lpstr>
      <vt:lpstr>데이터베이스 마케팅 2nd 과제 (RFM-exercise)</vt:lpstr>
      <vt:lpstr>목차</vt:lpstr>
      <vt:lpstr>0. 개요 </vt:lpstr>
      <vt:lpstr>1. Reference Model</vt:lpstr>
      <vt:lpstr>1. Reference Model</vt:lpstr>
      <vt:lpstr>1. Reference Model</vt:lpstr>
      <vt:lpstr>1. Reference Model</vt:lpstr>
      <vt:lpstr>1. Reference Model</vt:lpstr>
      <vt:lpstr>2. 로지스틱           회귀분석(1)</vt:lpstr>
      <vt:lpstr>2. 로지스틱           회귀분석(1)</vt:lpstr>
      <vt:lpstr>3. Probit 분석(1)</vt:lpstr>
      <vt:lpstr>4. Neural network </vt:lpstr>
      <vt:lpstr>PowerPoint 프레젠테이션</vt:lpstr>
      <vt:lpstr>5. Lasso</vt:lpstr>
      <vt:lpstr>5. Lasso</vt:lpstr>
      <vt:lpstr>6. 로지스틱           회귀분석(2)</vt:lpstr>
      <vt:lpstr>6. 로지스틱           회귀분석(2)</vt:lpstr>
      <vt:lpstr>7. 로지스틱           회귀분석(3)</vt:lpstr>
      <vt:lpstr>7. 로지스틱           회귀분석(3)</vt:lpstr>
      <vt:lpstr>7. 로지스틱           회귀분석(3)</vt:lpstr>
      <vt:lpstr>8. Probit 분석(2)</vt:lpstr>
      <vt:lpstr>9. Conclusion</vt:lpstr>
      <vt:lpstr>9.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마케팅</dc:title>
  <dc:creator>이규봉</dc:creator>
  <cp:lastModifiedBy>User</cp:lastModifiedBy>
  <cp:revision>99</cp:revision>
  <cp:lastPrinted>2017-09-12T16:42:14Z</cp:lastPrinted>
  <dcterms:created xsi:type="dcterms:W3CDTF">2017-09-11T11:02:55Z</dcterms:created>
  <dcterms:modified xsi:type="dcterms:W3CDTF">2017-09-12T23:43:43Z</dcterms:modified>
</cp:coreProperties>
</file>