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773" r:id="rId1"/>
    <p:sldMasterId id="2147483785" r:id="rId2"/>
    <p:sldMasterId id="2147483797" r:id="rId3"/>
  </p:sldMasterIdLst>
  <p:notesMasterIdLst>
    <p:notesMasterId r:id="rId84"/>
  </p:notesMasterIdLst>
  <p:sldIdLst>
    <p:sldId id="256" r:id="rId4"/>
    <p:sldId id="260" r:id="rId5"/>
    <p:sldId id="486" r:id="rId6"/>
    <p:sldId id="266" r:id="rId7"/>
    <p:sldId id="495" r:id="rId8"/>
    <p:sldId id="525" r:id="rId9"/>
    <p:sldId id="526" r:id="rId10"/>
    <p:sldId id="527" r:id="rId11"/>
    <p:sldId id="528" r:id="rId12"/>
    <p:sldId id="529" r:id="rId13"/>
    <p:sldId id="530" r:id="rId14"/>
    <p:sldId id="531" r:id="rId15"/>
    <p:sldId id="532" r:id="rId16"/>
    <p:sldId id="497" r:id="rId17"/>
    <p:sldId id="533" r:id="rId18"/>
    <p:sldId id="535" r:id="rId19"/>
    <p:sldId id="534" r:id="rId20"/>
    <p:sldId id="536" r:id="rId21"/>
    <p:sldId id="498" r:id="rId22"/>
    <p:sldId id="537" r:id="rId23"/>
    <p:sldId id="538" r:id="rId24"/>
    <p:sldId id="539" r:id="rId25"/>
    <p:sldId id="540" r:id="rId26"/>
    <p:sldId id="541" r:id="rId27"/>
    <p:sldId id="542" r:id="rId28"/>
    <p:sldId id="543" r:id="rId29"/>
    <p:sldId id="544" r:id="rId30"/>
    <p:sldId id="585" r:id="rId31"/>
    <p:sldId id="545" r:id="rId32"/>
    <p:sldId id="546" r:id="rId33"/>
    <p:sldId id="516" r:id="rId34"/>
    <p:sldId id="519" r:id="rId35"/>
    <p:sldId id="547" r:id="rId36"/>
    <p:sldId id="548" r:id="rId37"/>
    <p:sldId id="549" r:id="rId38"/>
    <p:sldId id="493" r:id="rId39"/>
    <p:sldId id="550" r:id="rId40"/>
    <p:sldId id="551" r:id="rId41"/>
    <p:sldId id="552" r:id="rId42"/>
    <p:sldId id="553" r:id="rId43"/>
    <p:sldId id="554" r:id="rId44"/>
    <p:sldId id="555" r:id="rId45"/>
    <p:sldId id="556" r:id="rId46"/>
    <p:sldId id="557" r:id="rId47"/>
    <p:sldId id="558" r:id="rId48"/>
    <p:sldId id="559" r:id="rId49"/>
    <p:sldId id="560" r:id="rId50"/>
    <p:sldId id="563" r:id="rId51"/>
    <p:sldId id="586" r:id="rId52"/>
    <p:sldId id="562" r:id="rId53"/>
    <p:sldId id="561" r:id="rId54"/>
    <p:sldId id="587" r:id="rId55"/>
    <p:sldId id="564" r:id="rId56"/>
    <p:sldId id="565" r:id="rId57"/>
    <p:sldId id="566" r:id="rId58"/>
    <p:sldId id="567" r:id="rId59"/>
    <p:sldId id="568" r:id="rId60"/>
    <p:sldId id="569" r:id="rId61"/>
    <p:sldId id="570" r:id="rId62"/>
    <p:sldId id="571" r:id="rId63"/>
    <p:sldId id="572" r:id="rId64"/>
    <p:sldId id="573" r:id="rId65"/>
    <p:sldId id="574" r:id="rId66"/>
    <p:sldId id="575" r:id="rId67"/>
    <p:sldId id="576" r:id="rId68"/>
    <p:sldId id="577" r:id="rId69"/>
    <p:sldId id="578" r:id="rId70"/>
    <p:sldId id="579" r:id="rId71"/>
    <p:sldId id="580" r:id="rId72"/>
    <p:sldId id="581" r:id="rId73"/>
    <p:sldId id="582" r:id="rId74"/>
    <p:sldId id="583" r:id="rId75"/>
    <p:sldId id="584" r:id="rId76"/>
    <p:sldId id="521" r:id="rId77"/>
    <p:sldId id="522" r:id="rId78"/>
    <p:sldId id="523" r:id="rId79"/>
    <p:sldId id="524" r:id="rId80"/>
    <p:sldId id="588" r:id="rId81"/>
    <p:sldId id="589" r:id="rId82"/>
    <p:sldId id="590" r:id="rId83"/>
  </p:sldIdLst>
  <p:sldSz cx="9144000" cy="6858000" type="screen4x3"/>
  <p:notesSz cx="7099300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00349E"/>
    <a:srgbClr val="2683C6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中間スタイル 4 - アクセント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淡色スタイル 2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淡色スタイル 2 - アクセント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06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60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84" Type="http://schemas.openxmlformats.org/officeDocument/2006/relationships/notesMaster" Target="notesMasters/notesMaster1.xml"/><Relationship Id="rId16" Type="http://schemas.openxmlformats.org/officeDocument/2006/relationships/slide" Target="slides/slide13.xml"/><Relationship Id="rId11" Type="http://schemas.openxmlformats.org/officeDocument/2006/relationships/slide" Target="slides/slide8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74" Type="http://schemas.openxmlformats.org/officeDocument/2006/relationships/slide" Target="slides/slide71.xml"/><Relationship Id="rId79" Type="http://schemas.openxmlformats.org/officeDocument/2006/relationships/slide" Target="slides/slide76.xml"/><Relationship Id="rId5" Type="http://schemas.openxmlformats.org/officeDocument/2006/relationships/slide" Target="slides/slide2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77" Type="http://schemas.openxmlformats.org/officeDocument/2006/relationships/slide" Target="slides/slide74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slide" Target="slides/slide69.xml"/><Relationship Id="rId80" Type="http://schemas.openxmlformats.org/officeDocument/2006/relationships/slide" Target="slides/slide77.xml"/><Relationship Id="rId85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slide" Target="slides/slide64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slide" Target="slides/slide67.xml"/><Relationship Id="rId75" Type="http://schemas.openxmlformats.org/officeDocument/2006/relationships/slide" Target="slides/slide72.xml"/><Relationship Id="rId83" Type="http://schemas.openxmlformats.org/officeDocument/2006/relationships/slide" Target="slides/slide80.xml"/><Relationship Id="rId8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slide" Target="slides/slide70.xml"/><Relationship Id="rId78" Type="http://schemas.openxmlformats.org/officeDocument/2006/relationships/slide" Target="slides/slide75.xml"/><Relationship Id="rId81" Type="http://schemas.openxmlformats.org/officeDocument/2006/relationships/slide" Target="slides/slide78.xml"/><Relationship Id="rId86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6" Type="http://schemas.openxmlformats.org/officeDocument/2006/relationships/slide" Target="slides/slide73.xml"/><Relationship Id="rId7" Type="http://schemas.openxmlformats.org/officeDocument/2006/relationships/slide" Target="slides/slide4.xml"/><Relationship Id="rId71" Type="http://schemas.openxmlformats.org/officeDocument/2006/relationships/slide" Target="slides/slide68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4" Type="http://schemas.openxmlformats.org/officeDocument/2006/relationships/slide" Target="slides/slide21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66" Type="http://schemas.openxmlformats.org/officeDocument/2006/relationships/slide" Target="slides/slide63.xml"/><Relationship Id="rId87" Type="http://schemas.openxmlformats.org/officeDocument/2006/relationships/theme" Target="theme/theme1.xml"/><Relationship Id="rId61" Type="http://schemas.openxmlformats.org/officeDocument/2006/relationships/slide" Target="slides/slide58.xml"/><Relationship Id="rId82" Type="http://schemas.openxmlformats.org/officeDocument/2006/relationships/slide" Target="slides/slide7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A60BA55E-167B-4CAB-9B05-60FF12801872}" type="datetimeFigureOut">
              <a:rPr kumimoji="1" lang="ja-JP" altLang="en-US" smtClean="0"/>
              <a:t>2023/9/28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279525"/>
            <a:ext cx="46037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E3058885-FAFB-41F1-9426-508B26756E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363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48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ea"/>
                <a:ea typeface="+mj-ea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2418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日付プレースホルダー 12">
            <a:extLst>
              <a:ext uri="{FF2B5EF4-FFF2-40B4-BE49-F238E27FC236}">
                <a16:creationId xmlns:a16="http://schemas.microsoft.com/office/drawing/2014/main" id="{D943D2CB-3185-54BB-C71A-99112337D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2023/9/28</a:t>
            </a:r>
            <a:endParaRPr kumimoji="1" lang="ja-JP" altLang="en-US"/>
          </a:p>
        </p:txBody>
      </p:sp>
      <p:sp>
        <p:nvSpPr>
          <p:cNvPr id="14" name="フッター プレースホルダー 13">
            <a:extLst>
              <a:ext uri="{FF2B5EF4-FFF2-40B4-BE49-F238E27FC236}">
                <a16:creationId xmlns:a16="http://schemas.microsoft.com/office/drawing/2014/main" id="{3532340F-86D4-0963-CA00-1A17BC3F6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プログラミング演習</a:t>
            </a:r>
            <a:r>
              <a:rPr kumimoji="1" lang="en-US" altLang="ja-JP"/>
              <a:t>X</a:t>
            </a:r>
            <a:endParaRPr kumimoji="1" lang="ja-JP" altLang="en-US"/>
          </a:p>
        </p:txBody>
      </p:sp>
      <p:sp>
        <p:nvSpPr>
          <p:cNvPr id="15" name="スライド番号プレースホルダー 14">
            <a:extLst>
              <a:ext uri="{FF2B5EF4-FFF2-40B4-BE49-F238E27FC236}">
                <a16:creationId xmlns:a16="http://schemas.microsoft.com/office/drawing/2014/main" id="{A05F57E9-A58E-2F3C-DD50-B9ADA0BB1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332A9-7F48-4F13-9D10-A2EFE9B588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7012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F9F40EF-382C-D6D1-2C87-4396001BD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2023/9/28</a:t>
            </a:r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FCE8666-B03A-0A58-AD2D-2AEC447E8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プログラミング演習</a:t>
            </a:r>
            <a:r>
              <a:rPr kumimoji="1" lang="en-US" altLang="ja-JP"/>
              <a:t>X</a:t>
            </a:r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611D0E2-9867-12FF-2221-5F7693A5C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332A9-7F48-4F13-9D10-A2EFE9B588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0371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9" name="日付プレースホルダー 8">
            <a:extLst>
              <a:ext uri="{FF2B5EF4-FFF2-40B4-BE49-F238E27FC236}">
                <a16:creationId xmlns:a16="http://schemas.microsoft.com/office/drawing/2014/main" id="{A31BC227-1EB2-71C4-5302-89EEA6D0B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2023/9/28</a:t>
            </a:r>
            <a:endParaRPr kumimoji="1" lang="ja-JP" altLang="en-US"/>
          </a:p>
        </p:txBody>
      </p:sp>
      <p:sp>
        <p:nvSpPr>
          <p:cNvPr id="10" name="フッター プレースホルダー 9">
            <a:extLst>
              <a:ext uri="{FF2B5EF4-FFF2-40B4-BE49-F238E27FC236}">
                <a16:creationId xmlns:a16="http://schemas.microsoft.com/office/drawing/2014/main" id="{B0784987-6D46-5A4D-F129-7012AD4CD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プログラミング演習</a:t>
            </a:r>
            <a:r>
              <a:rPr kumimoji="1" lang="en-US" altLang="ja-JP"/>
              <a:t>X</a:t>
            </a:r>
            <a:endParaRPr kumimoji="1" lang="ja-JP" altLang="en-US"/>
          </a:p>
        </p:txBody>
      </p:sp>
      <p:sp>
        <p:nvSpPr>
          <p:cNvPr id="11" name="スライド番号プレースホルダー 10">
            <a:extLst>
              <a:ext uri="{FF2B5EF4-FFF2-40B4-BE49-F238E27FC236}">
                <a16:creationId xmlns:a16="http://schemas.microsoft.com/office/drawing/2014/main" id="{1FFDF0BA-7DD4-4FFA-B9DB-C68392F5B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332A9-7F48-4F13-9D10-A2EFE9B588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28931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48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ea"/>
                <a:ea typeface="+mj-ea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2418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日付プレースホルダー 9">
            <a:extLst>
              <a:ext uri="{FF2B5EF4-FFF2-40B4-BE49-F238E27FC236}">
                <a16:creationId xmlns:a16="http://schemas.microsoft.com/office/drawing/2014/main" id="{A47FF426-568C-D8F2-458F-D82ECB92B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2023/9/28</a:t>
            </a:r>
            <a:endParaRPr kumimoji="1" lang="ja-JP" altLang="en-US"/>
          </a:p>
        </p:txBody>
      </p:sp>
      <p:sp>
        <p:nvSpPr>
          <p:cNvPr id="11" name="フッター プレースホルダー 10">
            <a:extLst>
              <a:ext uri="{FF2B5EF4-FFF2-40B4-BE49-F238E27FC236}">
                <a16:creationId xmlns:a16="http://schemas.microsoft.com/office/drawing/2014/main" id="{7ECFD149-E7B4-FFC5-05DB-808B9E70F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プログラミング演習</a:t>
            </a:r>
            <a:r>
              <a:rPr kumimoji="1" lang="en-US" altLang="ja-JP"/>
              <a:t>X</a:t>
            </a:r>
            <a:endParaRPr kumimoji="1" lang="ja-JP" altLang="en-US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BB244B6E-A819-FDAC-EB39-1A06F5763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42305-FEEC-43B2-A4A4-C6989E4DC40A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44691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7380838F-9705-130D-E81D-DEF979107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537" y="45789"/>
            <a:ext cx="8277725" cy="702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defRPr sz="3200"/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537" y="912265"/>
            <a:ext cx="8277724" cy="5319846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02400" y="6459786"/>
            <a:ext cx="1854203" cy="365125"/>
          </a:xfrm>
          <a:prstGeom prst="rect">
            <a:avLst/>
          </a:prstGeom>
        </p:spPr>
        <p:txBody>
          <a:bodyPr/>
          <a:lstStyle/>
          <a:p>
            <a:r>
              <a:rPr kumimoji="1" lang="en-US" altLang="ja-JP"/>
              <a:t>2023/9/28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/>
              <a:t>プログラミング演習</a:t>
            </a:r>
            <a:r>
              <a:rPr kumimoji="1" lang="en-US" altLang="ja-JP"/>
              <a:t>X</a:t>
            </a:r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69844" y="6459786"/>
            <a:ext cx="984019" cy="365125"/>
          </a:xfrm>
          <a:prstGeom prst="rect">
            <a:avLst/>
          </a:prstGeom>
        </p:spPr>
        <p:txBody>
          <a:bodyPr/>
          <a:lstStyle/>
          <a:p>
            <a:fld id="{87D21A7D-FA0D-42CE-9A7C-5B33DD9C79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53492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02400" y="6459786"/>
            <a:ext cx="1854203" cy="365125"/>
          </a:xfrm>
          <a:prstGeom prst="rect">
            <a:avLst/>
          </a:prstGeom>
        </p:spPr>
        <p:txBody>
          <a:bodyPr/>
          <a:lstStyle/>
          <a:p>
            <a:r>
              <a:rPr kumimoji="1" lang="en-US" altLang="ja-JP"/>
              <a:t>2023/9/28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/>
              <a:t>プログラミング演習</a:t>
            </a:r>
            <a:r>
              <a:rPr kumimoji="1" lang="en-US" altLang="ja-JP"/>
              <a:t>X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69844" y="6459786"/>
            <a:ext cx="984019" cy="365125"/>
          </a:xfrm>
          <a:prstGeom prst="rect">
            <a:avLst/>
          </a:prstGeom>
        </p:spPr>
        <p:txBody>
          <a:bodyPr/>
          <a:lstStyle/>
          <a:p>
            <a:fld id="{87D21A7D-FA0D-42CE-9A7C-5B33DD9C79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17046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r>
              <a:rPr kumimoji="1" lang="en-US" altLang="ja-JP"/>
              <a:t>2023/9/28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/>
              <a:t>プログラミング演習</a:t>
            </a:r>
            <a:r>
              <a:rPr kumimoji="1" lang="en-US" altLang="ja-JP"/>
              <a:t>X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69844" y="6459786"/>
            <a:ext cx="984019" cy="365125"/>
          </a:xfrm>
          <a:prstGeom prst="rect">
            <a:avLst/>
          </a:prstGeom>
        </p:spPr>
        <p:txBody>
          <a:bodyPr/>
          <a:lstStyle/>
          <a:p>
            <a:fld id="{87D21A7D-FA0D-42CE-9A7C-5B33DD9C79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03580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r>
              <a:rPr kumimoji="1" lang="en-US" altLang="ja-JP"/>
              <a:t>2023/9/28</a:t>
            </a:r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/>
              <a:t>プログラミング演習</a:t>
            </a:r>
            <a:r>
              <a:rPr kumimoji="1" lang="en-US" altLang="ja-JP"/>
              <a:t>X</a:t>
            </a:r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69844" y="6459786"/>
            <a:ext cx="984019" cy="365125"/>
          </a:xfrm>
          <a:prstGeom prst="rect">
            <a:avLst/>
          </a:prstGeom>
        </p:spPr>
        <p:txBody>
          <a:bodyPr/>
          <a:lstStyle/>
          <a:p>
            <a:fld id="{87D21A7D-FA0D-42CE-9A7C-5B33DD9C79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29892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r>
              <a:rPr kumimoji="1" lang="en-US" altLang="ja-JP"/>
              <a:t>2023/9/28</a:t>
            </a:r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/>
              <a:t>プログラミング演習</a:t>
            </a:r>
            <a:r>
              <a:rPr kumimoji="1" lang="en-US" altLang="ja-JP"/>
              <a:t>X</a:t>
            </a:r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869844" y="6459786"/>
            <a:ext cx="984019" cy="365125"/>
          </a:xfrm>
          <a:prstGeom prst="rect">
            <a:avLst/>
          </a:prstGeom>
        </p:spPr>
        <p:txBody>
          <a:bodyPr/>
          <a:lstStyle/>
          <a:p>
            <a:fld id="{87D21A7D-FA0D-42CE-9A7C-5B33DD9C79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34899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302400" y="6459786"/>
            <a:ext cx="1854203" cy="365125"/>
          </a:xfrm>
          <a:prstGeom prst="rect">
            <a:avLst/>
          </a:prstGeom>
        </p:spPr>
        <p:txBody>
          <a:bodyPr/>
          <a:lstStyle/>
          <a:p>
            <a:r>
              <a:rPr kumimoji="1" lang="en-US" altLang="ja-JP"/>
              <a:t>2023/9/28</a:t>
            </a:r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kumimoji="1" lang="ja-JP" altLang="en-US"/>
              <a:t>プログラミング演習</a:t>
            </a:r>
            <a:r>
              <a:rPr kumimoji="1" lang="en-US" altLang="ja-JP"/>
              <a:t>X</a:t>
            </a:r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69844" y="6459786"/>
            <a:ext cx="984019" cy="365125"/>
          </a:xfrm>
          <a:prstGeom prst="rect">
            <a:avLst/>
          </a:prstGeom>
        </p:spPr>
        <p:txBody>
          <a:bodyPr/>
          <a:lstStyle/>
          <a:p>
            <a:fld id="{87D21A7D-FA0D-42CE-9A7C-5B33DD9C79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152835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kumimoji="1" lang="en-US" altLang="ja-JP"/>
              <a:t>2023/9/28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kumimoji="1" lang="ja-JP" altLang="en-US"/>
              <a:t>プログラミング演習</a:t>
            </a:r>
            <a:r>
              <a:rPr kumimoji="1" lang="en-US" altLang="ja-JP"/>
              <a:t>X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69844" y="6459786"/>
            <a:ext cx="98401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21A7D-FA0D-42CE-9A7C-5B33DD9C79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0109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7380838F-9705-130D-E81D-DEF979107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537" y="45789"/>
            <a:ext cx="8277725" cy="702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defRPr sz="3200"/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537" y="912265"/>
            <a:ext cx="8277724" cy="5319846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0C8D885-1AE7-B852-E07A-720AF19D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2023/9/28</a:t>
            </a:r>
            <a:endParaRPr kumimoji="1" lang="ja-JP" altLang="en-US" dirty="0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14A9742-03FB-1388-B65B-CD8C7D461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プログラミング演習</a:t>
            </a:r>
            <a:r>
              <a:rPr kumimoji="1" lang="en-US" altLang="ja-JP"/>
              <a:t>X</a:t>
            </a:r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40C4A0A-BDE2-B1A5-6CE7-F4921D2E1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332A9-7F48-4F13-9D10-A2EFE9B588DA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551990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r>
              <a:rPr kumimoji="1" lang="en-US" altLang="ja-JP"/>
              <a:t>2023/9/28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/>
              <a:t>プログラミング演習</a:t>
            </a:r>
            <a:r>
              <a:rPr kumimoji="1" lang="en-US" altLang="ja-JP"/>
              <a:t>X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69844" y="6459786"/>
            <a:ext cx="984019" cy="365125"/>
          </a:xfrm>
          <a:prstGeom prst="rect">
            <a:avLst/>
          </a:prstGeom>
        </p:spPr>
        <p:txBody>
          <a:bodyPr/>
          <a:lstStyle/>
          <a:p>
            <a:fld id="{87D21A7D-FA0D-42CE-9A7C-5B33DD9C79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46061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r>
              <a:rPr kumimoji="1" lang="en-US" altLang="ja-JP"/>
              <a:t>2023/9/28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/>
              <a:t>プログラミング演習</a:t>
            </a:r>
            <a:r>
              <a:rPr kumimoji="1" lang="en-US" altLang="ja-JP"/>
              <a:t>X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69844" y="6459786"/>
            <a:ext cx="984019" cy="365125"/>
          </a:xfrm>
          <a:prstGeom prst="rect">
            <a:avLst/>
          </a:prstGeom>
        </p:spPr>
        <p:txBody>
          <a:bodyPr/>
          <a:lstStyle/>
          <a:p>
            <a:fld id="{87D21A7D-FA0D-42CE-9A7C-5B33DD9C79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17352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r>
              <a:rPr kumimoji="1" lang="en-US" altLang="ja-JP"/>
              <a:t>2023/9/28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/>
              <a:t>プログラミング演習</a:t>
            </a:r>
            <a:r>
              <a:rPr kumimoji="1" lang="en-US" altLang="ja-JP"/>
              <a:t>X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69844" y="6459786"/>
            <a:ext cx="984019" cy="365125"/>
          </a:xfrm>
          <a:prstGeom prst="rect">
            <a:avLst/>
          </a:prstGeom>
        </p:spPr>
        <p:txBody>
          <a:bodyPr/>
          <a:lstStyle/>
          <a:p>
            <a:fld id="{87D21A7D-FA0D-42CE-9A7C-5B33DD9C79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730912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48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ea"/>
                <a:ea typeface="+mj-ea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2418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日付プレースホルダー 12">
            <a:extLst>
              <a:ext uri="{FF2B5EF4-FFF2-40B4-BE49-F238E27FC236}">
                <a16:creationId xmlns:a16="http://schemas.microsoft.com/office/drawing/2014/main" id="{D943D2CB-3185-54BB-C71A-99112337D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2023/9/28</a:t>
            </a:r>
            <a:endParaRPr kumimoji="1" lang="ja-JP" altLang="en-US"/>
          </a:p>
        </p:txBody>
      </p:sp>
      <p:sp>
        <p:nvSpPr>
          <p:cNvPr id="14" name="フッター プレースホルダー 13">
            <a:extLst>
              <a:ext uri="{FF2B5EF4-FFF2-40B4-BE49-F238E27FC236}">
                <a16:creationId xmlns:a16="http://schemas.microsoft.com/office/drawing/2014/main" id="{3532340F-86D4-0963-CA00-1A17BC3F6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プログラミング演習</a:t>
            </a:r>
            <a:r>
              <a:rPr kumimoji="1" lang="en-US" altLang="ja-JP"/>
              <a:t>X</a:t>
            </a:r>
            <a:endParaRPr kumimoji="1" lang="ja-JP" altLang="en-US"/>
          </a:p>
        </p:txBody>
      </p:sp>
      <p:sp>
        <p:nvSpPr>
          <p:cNvPr id="15" name="スライド番号プレースホルダー 14">
            <a:extLst>
              <a:ext uri="{FF2B5EF4-FFF2-40B4-BE49-F238E27FC236}">
                <a16:creationId xmlns:a16="http://schemas.microsoft.com/office/drawing/2014/main" id="{A05F57E9-A58E-2F3C-DD50-B9ADA0BB1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332A9-7F48-4F13-9D10-A2EFE9B588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31203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7380838F-9705-130D-E81D-DEF979107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537" y="45789"/>
            <a:ext cx="8277725" cy="702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defRPr sz="3200"/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537" y="912265"/>
            <a:ext cx="8277724" cy="5319846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0C8D885-1AE7-B852-E07A-720AF19D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2023/9/28</a:t>
            </a:r>
            <a:endParaRPr kumimoji="1" lang="ja-JP" altLang="en-US" dirty="0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14A9742-03FB-1388-B65B-CD8C7D461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プログラミング演習</a:t>
            </a:r>
            <a:r>
              <a:rPr kumimoji="1" lang="en-US" altLang="ja-JP"/>
              <a:t>X</a:t>
            </a:r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40C4A0A-BDE2-B1A5-6CE7-F4921D2E1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332A9-7F48-4F13-9D10-A2EFE9B588DA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376451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9" name="日付プレースホルダー 8">
            <a:extLst>
              <a:ext uri="{FF2B5EF4-FFF2-40B4-BE49-F238E27FC236}">
                <a16:creationId xmlns:a16="http://schemas.microsoft.com/office/drawing/2014/main" id="{16961939-7CA8-3A31-EF53-E33E60A51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2023/9/28</a:t>
            </a:r>
            <a:endParaRPr kumimoji="1" lang="ja-JP" altLang="en-US"/>
          </a:p>
        </p:txBody>
      </p:sp>
      <p:sp>
        <p:nvSpPr>
          <p:cNvPr id="10" name="フッター プレースホルダー 9">
            <a:extLst>
              <a:ext uri="{FF2B5EF4-FFF2-40B4-BE49-F238E27FC236}">
                <a16:creationId xmlns:a16="http://schemas.microsoft.com/office/drawing/2014/main" id="{C616CD62-8C7F-F540-911D-A0AC0C7E7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プログラミング演習</a:t>
            </a:r>
            <a:r>
              <a:rPr kumimoji="1" lang="en-US" altLang="ja-JP"/>
              <a:t>X</a:t>
            </a:r>
            <a:endParaRPr kumimoji="1" lang="ja-JP" altLang="en-US"/>
          </a:p>
        </p:txBody>
      </p:sp>
      <p:sp>
        <p:nvSpPr>
          <p:cNvPr id="11" name="スライド番号プレースホルダー 10">
            <a:extLst>
              <a:ext uri="{FF2B5EF4-FFF2-40B4-BE49-F238E27FC236}">
                <a16:creationId xmlns:a16="http://schemas.microsoft.com/office/drawing/2014/main" id="{6487E618-6F00-5EDB-5DAA-FF1829C1D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332A9-7F48-4F13-9D10-A2EFE9B588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217867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FCAB6E3-4EEB-6DD4-B283-078486D38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2023/9/28</a:t>
            </a:r>
            <a:endParaRPr kumimoji="1" lang="ja-JP" altLang="en-US"/>
          </a:p>
        </p:txBody>
      </p:sp>
      <p:sp>
        <p:nvSpPr>
          <p:cNvPr id="9" name="フッター プレースホルダー 8">
            <a:extLst>
              <a:ext uri="{FF2B5EF4-FFF2-40B4-BE49-F238E27FC236}">
                <a16:creationId xmlns:a16="http://schemas.microsoft.com/office/drawing/2014/main" id="{B854DAB5-6687-F7ED-A86A-2B29CE9F9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プログラミング演習</a:t>
            </a:r>
            <a:r>
              <a:rPr kumimoji="1" lang="en-US" altLang="ja-JP"/>
              <a:t>X</a:t>
            </a:r>
            <a:endParaRPr kumimoji="1" lang="ja-JP" altLang="en-US"/>
          </a:p>
        </p:txBody>
      </p:sp>
      <p:sp>
        <p:nvSpPr>
          <p:cNvPr id="10" name="スライド番号プレースホルダー 9">
            <a:extLst>
              <a:ext uri="{FF2B5EF4-FFF2-40B4-BE49-F238E27FC236}">
                <a16:creationId xmlns:a16="http://schemas.microsoft.com/office/drawing/2014/main" id="{8DF1B118-1537-09D0-2CC7-01CA8C833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332A9-7F48-4F13-9D10-A2EFE9B588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682936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26D4F7D-DD52-1137-456E-E299B0846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2023/9/28</a:t>
            </a:r>
            <a:endParaRPr kumimoji="1" lang="ja-JP" altLang="en-US"/>
          </a:p>
        </p:txBody>
      </p:sp>
      <p:sp>
        <p:nvSpPr>
          <p:cNvPr id="11" name="フッター プレースホルダー 10">
            <a:extLst>
              <a:ext uri="{FF2B5EF4-FFF2-40B4-BE49-F238E27FC236}">
                <a16:creationId xmlns:a16="http://schemas.microsoft.com/office/drawing/2014/main" id="{8F1652BD-F562-8290-D6C4-690D9A0A4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プログラミング演習</a:t>
            </a:r>
            <a:r>
              <a:rPr kumimoji="1" lang="en-US" altLang="ja-JP"/>
              <a:t>X</a:t>
            </a:r>
            <a:endParaRPr kumimoji="1" lang="ja-JP" altLang="en-US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33DCB07D-533C-62CA-BCB3-B60C959A2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332A9-7F48-4F13-9D10-A2EFE9B588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911074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6" name="日付プレースホルダー 5">
            <a:extLst>
              <a:ext uri="{FF2B5EF4-FFF2-40B4-BE49-F238E27FC236}">
                <a16:creationId xmlns:a16="http://schemas.microsoft.com/office/drawing/2014/main" id="{0EFE8A92-12E6-368A-24C0-6C080BFC9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2023/9/28</a:t>
            </a:r>
            <a:endParaRPr kumimoji="1" lang="ja-JP" altLang="en-US"/>
          </a:p>
        </p:txBody>
      </p:sp>
      <p:sp>
        <p:nvSpPr>
          <p:cNvPr id="7" name="フッター プレースホルダー 6">
            <a:extLst>
              <a:ext uri="{FF2B5EF4-FFF2-40B4-BE49-F238E27FC236}">
                <a16:creationId xmlns:a16="http://schemas.microsoft.com/office/drawing/2014/main" id="{7A83184D-610D-C0FA-5EF8-238C1BBFB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プログラミング演習</a:t>
            </a:r>
            <a:r>
              <a:rPr kumimoji="1" lang="en-US" altLang="ja-JP"/>
              <a:t>X</a:t>
            </a:r>
            <a:endParaRPr kumimoji="1" lang="ja-JP" altLang="en-US"/>
          </a:p>
        </p:txBody>
      </p:sp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FCAA59C1-C788-FE34-87F8-2360958D3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332A9-7F48-4F13-9D10-A2EFE9B588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59059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6ACF8AE-92F1-2661-7DAF-EEF671ECC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2023/9/28</a:t>
            </a:r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8AB1B08-A421-5FB0-2063-D03CAA2F5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プログラミング演習</a:t>
            </a:r>
            <a:r>
              <a:rPr kumimoji="1" lang="en-US" altLang="ja-JP"/>
              <a:t>X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D305A5E-7F59-E0CB-9E30-AEFED16C1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332A9-7F48-4F13-9D10-A2EFE9B588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8845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9" name="日付プレースホルダー 8">
            <a:extLst>
              <a:ext uri="{FF2B5EF4-FFF2-40B4-BE49-F238E27FC236}">
                <a16:creationId xmlns:a16="http://schemas.microsoft.com/office/drawing/2014/main" id="{16961939-7CA8-3A31-EF53-E33E60A51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2023/9/28</a:t>
            </a:r>
            <a:endParaRPr kumimoji="1" lang="ja-JP" altLang="en-US"/>
          </a:p>
        </p:txBody>
      </p:sp>
      <p:sp>
        <p:nvSpPr>
          <p:cNvPr id="10" name="フッター プレースホルダー 9">
            <a:extLst>
              <a:ext uri="{FF2B5EF4-FFF2-40B4-BE49-F238E27FC236}">
                <a16:creationId xmlns:a16="http://schemas.microsoft.com/office/drawing/2014/main" id="{C616CD62-8C7F-F540-911D-A0AC0C7E7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プログラミング演習</a:t>
            </a:r>
            <a:r>
              <a:rPr kumimoji="1" lang="en-US" altLang="ja-JP"/>
              <a:t>X</a:t>
            </a:r>
            <a:endParaRPr kumimoji="1" lang="ja-JP" altLang="en-US"/>
          </a:p>
        </p:txBody>
      </p:sp>
      <p:sp>
        <p:nvSpPr>
          <p:cNvPr id="11" name="スライド番号プレースホルダー 10">
            <a:extLst>
              <a:ext uri="{FF2B5EF4-FFF2-40B4-BE49-F238E27FC236}">
                <a16:creationId xmlns:a16="http://schemas.microsoft.com/office/drawing/2014/main" id="{6487E618-6F00-5EDB-5DAA-FF1829C1D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332A9-7F48-4F13-9D10-A2EFE9B588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272648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0" name="日付プレースホルダー 9">
            <a:extLst>
              <a:ext uri="{FF2B5EF4-FFF2-40B4-BE49-F238E27FC236}">
                <a16:creationId xmlns:a16="http://schemas.microsoft.com/office/drawing/2014/main" id="{6BBA7128-EF45-507E-19AE-10A3CE770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2023/9/28</a:t>
            </a:r>
            <a:endParaRPr kumimoji="1" lang="ja-JP" altLang="en-US"/>
          </a:p>
        </p:txBody>
      </p:sp>
      <p:sp>
        <p:nvSpPr>
          <p:cNvPr id="11" name="フッター プレースホルダー 10">
            <a:extLst>
              <a:ext uri="{FF2B5EF4-FFF2-40B4-BE49-F238E27FC236}">
                <a16:creationId xmlns:a16="http://schemas.microsoft.com/office/drawing/2014/main" id="{83C4658C-35C6-B2F7-D0C0-27C0AF2B8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プログラミング演習</a:t>
            </a:r>
            <a:r>
              <a:rPr kumimoji="1" lang="en-US" altLang="ja-JP"/>
              <a:t>X</a:t>
            </a:r>
            <a:endParaRPr kumimoji="1" lang="ja-JP" altLang="en-US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E3D85DC6-DE84-C08A-E754-05DC4805F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332A9-7F48-4F13-9D10-A2EFE9B588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286512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0" name="日付プレースホルダー 9">
            <a:extLst>
              <a:ext uri="{FF2B5EF4-FFF2-40B4-BE49-F238E27FC236}">
                <a16:creationId xmlns:a16="http://schemas.microsoft.com/office/drawing/2014/main" id="{EEFD0FE5-C635-BA0E-34A0-713F69994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2023/9/28</a:t>
            </a:r>
            <a:endParaRPr kumimoji="1" lang="ja-JP" altLang="en-US"/>
          </a:p>
        </p:txBody>
      </p:sp>
      <p:sp>
        <p:nvSpPr>
          <p:cNvPr id="11" name="フッター プレースホルダー 10">
            <a:extLst>
              <a:ext uri="{FF2B5EF4-FFF2-40B4-BE49-F238E27FC236}">
                <a16:creationId xmlns:a16="http://schemas.microsoft.com/office/drawing/2014/main" id="{07CE0B03-6DE5-174B-4EFB-574C839DD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プログラミング演習</a:t>
            </a:r>
            <a:r>
              <a:rPr kumimoji="1" lang="en-US" altLang="ja-JP"/>
              <a:t>X</a:t>
            </a:r>
            <a:endParaRPr kumimoji="1" lang="ja-JP" altLang="en-US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BF8B5956-4ED2-44A7-CA5A-506F66C40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332A9-7F48-4F13-9D10-A2EFE9B588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078297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F9F40EF-382C-D6D1-2C87-4396001BD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2023/9/28</a:t>
            </a:r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FCE8666-B03A-0A58-AD2D-2AEC447E8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プログラミング演習</a:t>
            </a:r>
            <a:r>
              <a:rPr kumimoji="1" lang="en-US" altLang="ja-JP"/>
              <a:t>X</a:t>
            </a:r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611D0E2-9867-12FF-2221-5F7693A5C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332A9-7F48-4F13-9D10-A2EFE9B588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201184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9" name="日付プレースホルダー 8">
            <a:extLst>
              <a:ext uri="{FF2B5EF4-FFF2-40B4-BE49-F238E27FC236}">
                <a16:creationId xmlns:a16="http://schemas.microsoft.com/office/drawing/2014/main" id="{A31BC227-1EB2-71C4-5302-89EEA6D0B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2023/9/28</a:t>
            </a:r>
            <a:endParaRPr kumimoji="1" lang="ja-JP" altLang="en-US"/>
          </a:p>
        </p:txBody>
      </p:sp>
      <p:sp>
        <p:nvSpPr>
          <p:cNvPr id="10" name="フッター プレースホルダー 9">
            <a:extLst>
              <a:ext uri="{FF2B5EF4-FFF2-40B4-BE49-F238E27FC236}">
                <a16:creationId xmlns:a16="http://schemas.microsoft.com/office/drawing/2014/main" id="{B0784987-6D46-5A4D-F129-7012AD4CD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プログラミング演習</a:t>
            </a:r>
            <a:r>
              <a:rPr kumimoji="1" lang="en-US" altLang="ja-JP"/>
              <a:t>X</a:t>
            </a:r>
            <a:endParaRPr kumimoji="1" lang="ja-JP" altLang="en-US"/>
          </a:p>
        </p:txBody>
      </p:sp>
      <p:sp>
        <p:nvSpPr>
          <p:cNvPr id="11" name="スライド番号プレースホルダー 10">
            <a:extLst>
              <a:ext uri="{FF2B5EF4-FFF2-40B4-BE49-F238E27FC236}">
                <a16:creationId xmlns:a16="http://schemas.microsoft.com/office/drawing/2014/main" id="{1FFDF0BA-7DD4-4FFA-B9DB-C68392F5B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332A9-7F48-4F13-9D10-A2EFE9B588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5562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FCAB6E3-4EEB-6DD4-B283-078486D38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2023/9/28</a:t>
            </a:r>
            <a:endParaRPr kumimoji="1" lang="ja-JP" altLang="en-US"/>
          </a:p>
        </p:txBody>
      </p:sp>
      <p:sp>
        <p:nvSpPr>
          <p:cNvPr id="9" name="フッター プレースホルダー 8">
            <a:extLst>
              <a:ext uri="{FF2B5EF4-FFF2-40B4-BE49-F238E27FC236}">
                <a16:creationId xmlns:a16="http://schemas.microsoft.com/office/drawing/2014/main" id="{B854DAB5-6687-F7ED-A86A-2B29CE9F9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プログラミング演習</a:t>
            </a:r>
            <a:r>
              <a:rPr kumimoji="1" lang="en-US" altLang="ja-JP"/>
              <a:t>X</a:t>
            </a:r>
            <a:endParaRPr kumimoji="1" lang="ja-JP" altLang="en-US"/>
          </a:p>
        </p:txBody>
      </p:sp>
      <p:sp>
        <p:nvSpPr>
          <p:cNvPr id="10" name="スライド番号プレースホルダー 9">
            <a:extLst>
              <a:ext uri="{FF2B5EF4-FFF2-40B4-BE49-F238E27FC236}">
                <a16:creationId xmlns:a16="http://schemas.microsoft.com/office/drawing/2014/main" id="{8DF1B118-1537-09D0-2CC7-01CA8C833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332A9-7F48-4F13-9D10-A2EFE9B588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3795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26D4F7D-DD52-1137-456E-E299B0846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2023/9/28</a:t>
            </a:r>
            <a:endParaRPr kumimoji="1" lang="ja-JP" altLang="en-US"/>
          </a:p>
        </p:txBody>
      </p:sp>
      <p:sp>
        <p:nvSpPr>
          <p:cNvPr id="11" name="フッター プレースホルダー 10">
            <a:extLst>
              <a:ext uri="{FF2B5EF4-FFF2-40B4-BE49-F238E27FC236}">
                <a16:creationId xmlns:a16="http://schemas.microsoft.com/office/drawing/2014/main" id="{8F1652BD-F562-8290-D6C4-690D9A0A4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プログラミング演習</a:t>
            </a:r>
            <a:r>
              <a:rPr kumimoji="1" lang="en-US" altLang="ja-JP"/>
              <a:t>X</a:t>
            </a:r>
            <a:endParaRPr kumimoji="1" lang="ja-JP" altLang="en-US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33DCB07D-533C-62CA-BCB3-B60C959A2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332A9-7F48-4F13-9D10-A2EFE9B588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9775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6" name="日付プレースホルダー 5">
            <a:extLst>
              <a:ext uri="{FF2B5EF4-FFF2-40B4-BE49-F238E27FC236}">
                <a16:creationId xmlns:a16="http://schemas.microsoft.com/office/drawing/2014/main" id="{0EFE8A92-12E6-368A-24C0-6C080BFC9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2023/9/28</a:t>
            </a:r>
            <a:endParaRPr kumimoji="1" lang="ja-JP" altLang="en-US"/>
          </a:p>
        </p:txBody>
      </p:sp>
      <p:sp>
        <p:nvSpPr>
          <p:cNvPr id="7" name="フッター プレースホルダー 6">
            <a:extLst>
              <a:ext uri="{FF2B5EF4-FFF2-40B4-BE49-F238E27FC236}">
                <a16:creationId xmlns:a16="http://schemas.microsoft.com/office/drawing/2014/main" id="{7A83184D-610D-C0FA-5EF8-238C1BBFB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プログラミング演習</a:t>
            </a:r>
            <a:r>
              <a:rPr kumimoji="1" lang="en-US" altLang="ja-JP"/>
              <a:t>X</a:t>
            </a:r>
            <a:endParaRPr kumimoji="1" lang="ja-JP" altLang="en-US"/>
          </a:p>
        </p:txBody>
      </p:sp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FCAA59C1-C788-FE34-87F8-2360958D3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332A9-7F48-4F13-9D10-A2EFE9B588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377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6ACF8AE-92F1-2661-7DAF-EEF671ECC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2023/9/28</a:t>
            </a:r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8AB1B08-A421-5FB0-2063-D03CAA2F5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プログラミング演習</a:t>
            </a:r>
            <a:r>
              <a:rPr kumimoji="1" lang="en-US" altLang="ja-JP"/>
              <a:t>X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D305A5E-7F59-E0CB-9E30-AEFED16C1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332A9-7F48-4F13-9D10-A2EFE9B588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0004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0" name="日付プレースホルダー 9">
            <a:extLst>
              <a:ext uri="{FF2B5EF4-FFF2-40B4-BE49-F238E27FC236}">
                <a16:creationId xmlns:a16="http://schemas.microsoft.com/office/drawing/2014/main" id="{6BBA7128-EF45-507E-19AE-10A3CE770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2023/9/28</a:t>
            </a:r>
            <a:endParaRPr kumimoji="1" lang="ja-JP" altLang="en-US"/>
          </a:p>
        </p:txBody>
      </p:sp>
      <p:sp>
        <p:nvSpPr>
          <p:cNvPr id="11" name="フッター プレースホルダー 10">
            <a:extLst>
              <a:ext uri="{FF2B5EF4-FFF2-40B4-BE49-F238E27FC236}">
                <a16:creationId xmlns:a16="http://schemas.microsoft.com/office/drawing/2014/main" id="{83C4658C-35C6-B2F7-D0C0-27C0AF2B8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プログラミング演習</a:t>
            </a:r>
            <a:r>
              <a:rPr kumimoji="1" lang="en-US" altLang="ja-JP"/>
              <a:t>X</a:t>
            </a:r>
            <a:endParaRPr kumimoji="1" lang="ja-JP" altLang="en-US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E3D85DC6-DE84-C08A-E754-05DC4805F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332A9-7F48-4F13-9D10-A2EFE9B588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6255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0" name="日付プレースホルダー 9">
            <a:extLst>
              <a:ext uri="{FF2B5EF4-FFF2-40B4-BE49-F238E27FC236}">
                <a16:creationId xmlns:a16="http://schemas.microsoft.com/office/drawing/2014/main" id="{EEFD0FE5-C635-BA0E-34A0-713F69994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2023/9/28</a:t>
            </a:r>
            <a:endParaRPr kumimoji="1" lang="ja-JP" altLang="en-US"/>
          </a:p>
        </p:txBody>
      </p:sp>
      <p:sp>
        <p:nvSpPr>
          <p:cNvPr id="11" name="フッター プレースホルダー 10">
            <a:extLst>
              <a:ext uri="{FF2B5EF4-FFF2-40B4-BE49-F238E27FC236}">
                <a16:creationId xmlns:a16="http://schemas.microsoft.com/office/drawing/2014/main" id="{07CE0B03-6DE5-174B-4EFB-574C839DD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プログラミング演習</a:t>
            </a:r>
            <a:r>
              <a:rPr kumimoji="1" lang="en-US" altLang="ja-JP"/>
              <a:t>X</a:t>
            </a:r>
            <a:endParaRPr kumimoji="1" lang="ja-JP" altLang="en-US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BF8B5956-4ED2-44A7-CA5A-506F66C40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332A9-7F48-4F13-9D10-A2EFE9B588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5140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5996" y="37616"/>
            <a:ext cx="8277726" cy="702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5996" y="905977"/>
            <a:ext cx="8277726" cy="530286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215900" y="773007"/>
            <a:ext cx="8712200" cy="0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99E0A07-C468-9ECD-0653-434766CB9F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02400" y="6458400"/>
            <a:ext cx="185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/>
              <a:t>2023/9/28</a:t>
            </a:r>
            <a:endParaRPr kumimoji="1" lang="ja-JP" altLang="en-US" dirty="0"/>
          </a:p>
        </p:txBody>
      </p:sp>
      <p:sp>
        <p:nvSpPr>
          <p:cNvPr id="11" name="フッター プレースホルダー 10">
            <a:extLst>
              <a:ext uri="{FF2B5EF4-FFF2-40B4-BE49-F238E27FC236}">
                <a16:creationId xmlns:a16="http://schemas.microsoft.com/office/drawing/2014/main" id="{C698FC5F-B545-A017-21F5-4C3F4C863D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64800" y="6458400"/>
            <a:ext cx="3618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kumimoji="1" lang="ja-JP" altLang="en-US"/>
              <a:t>プログラミング演習</a:t>
            </a:r>
            <a:r>
              <a:rPr kumimoji="1" lang="en-US" altLang="ja-JP"/>
              <a:t>X</a:t>
            </a:r>
            <a:endParaRPr kumimoji="1" lang="ja-JP" altLang="en-US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49A0C005-62F2-F9EB-0037-807334CDE0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69600" y="6458400"/>
            <a:ext cx="982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EB6332A9-7F48-4F13-9D10-A2EFE9B588DA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5545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kumimoji="1" sz="3200" b="1" kern="1200" spc="-50" baseline="0">
          <a:solidFill>
            <a:srgbClr val="00349E"/>
          </a:solidFill>
          <a:latin typeface="+mj-ea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kumimoji="1" sz="2000" kern="1200">
          <a:solidFill>
            <a:schemeClr val="tx1">
              <a:lumMod val="75000"/>
              <a:lumOff val="25000"/>
            </a:schemeClr>
          </a:solidFill>
          <a:latin typeface="+mn-ea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800" kern="1200">
          <a:solidFill>
            <a:schemeClr val="tx1">
              <a:lumMod val="75000"/>
              <a:lumOff val="25000"/>
            </a:schemeClr>
          </a:solidFill>
          <a:latin typeface="+mn-ea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ea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ea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ea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5996" y="37616"/>
            <a:ext cx="8277726" cy="702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5996" y="905977"/>
            <a:ext cx="8277726" cy="530286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215900" y="773007"/>
            <a:ext cx="8712200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25C0CFC-0CD0-4628-4854-64A0BB7DDC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02400" y="6458400"/>
            <a:ext cx="185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/>
              <a:t>2023/9/28</a:t>
            </a:r>
            <a:endParaRPr kumimoji="1" lang="ja-JP" altLang="en-US"/>
          </a:p>
        </p:txBody>
      </p:sp>
      <p:sp>
        <p:nvSpPr>
          <p:cNvPr id="11" name="フッター プレースホルダー 10">
            <a:extLst>
              <a:ext uri="{FF2B5EF4-FFF2-40B4-BE49-F238E27FC236}">
                <a16:creationId xmlns:a16="http://schemas.microsoft.com/office/drawing/2014/main" id="{646003E1-867F-E9B3-FDFB-C6317CC6BB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64800" y="6458400"/>
            <a:ext cx="3618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kumimoji="1" lang="ja-JP" altLang="en-US"/>
              <a:t>プログラミング演習</a:t>
            </a:r>
            <a:r>
              <a:rPr kumimoji="1" lang="en-US" altLang="ja-JP"/>
              <a:t>X</a:t>
            </a:r>
            <a:endParaRPr kumimoji="1" lang="ja-JP" altLang="en-US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C7FBE537-74C6-F91B-C4A5-320816BA19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69600" y="6458400"/>
            <a:ext cx="982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69342305-FEEC-43B2-A4A4-C6989E4DC40A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2708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kumimoji="1" sz="3200" b="1" kern="1200" spc="-50" baseline="0">
          <a:solidFill>
            <a:srgbClr val="00349E"/>
          </a:solidFill>
          <a:latin typeface="+mj-ea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kumimoji="1" sz="2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5996" y="37616"/>
            <a:ext cx="8277726" cy="702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5996" y="905977"/>
            <a:ext cx="8277726" cy="530286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215900" y="773007"/>
            <a:ext cx="8712200" cy="0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99E0A07-C468-9ECD-0653-434766CB9F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02400" y="6458400"/>
            <a:ext cx="185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/>
              <a:t>2023/9/28</a:t>
            </a:r>
            <a:endParaRPr kumimoji="1" lang="ja-JP" altLang="en-US" dirty="0"/>
          </a:p>
        </p:txBody>
      </p:sp>
      <p:sp>
        <p:nvSpPr>
          <p:cNvPr id="11" name="フッター プレースホルダー 10">
            <a:extLst>
              <a:ext uri="{FF2B5EF4-FFF2-40B4-BE49-F238E27FC236}">
                <a16:creationId xmlns:a16="http://schemas.microsoft.com/office/drawing/2014/main" id="{C698FC5F-B545-A017-21F5-4C3F4C863D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64800" y="6458400"/>
            <a:ext cx="3618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kumimoji="1" lang="ja-JP" altLang="en-US"/>
              <a:t>プログラミング演習</a:t>
            </a:r>
            <a:r>
              <a:rPr kumimoji="1" lang="en-US" altLang="ja-JP"/>
              <a:t>X</a:t>
            </a:r>
            <a:endParaRPr kumimoji="1" lang="ja-JP" altLang="en-US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49A0C005-62F2-F9EB-0037-807334CDE0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69600" y="6458400"/>
            <a:ext cx="982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EB6332A9-7F48-4F13-9D10-A2EFE9B588DA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2702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kumimoji="1" sz="3200" b="1" kern="1200" spc="-50" baseline="0">
          <a:solidFill>
            <a:srgbClr val="00349E"/>
          </a:solidFill>
          <a:latin typeface="+mj-ea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kumimoji="1" sz="2000" kern="1200">
          <a:solidFill>
            <a:schemeClr val="tx1">
              <a:lumMod val="75000"/>
              <a:lumOff val="25000"/>
            </a:schemeClr>
          </a:solidFill>
          <a:latin typeface="+mn-ea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800" kern="1200">
          <a:solidFill>
            <a:schemeClr val="tx1">
              <a:lumMod val="75000"/>
              <a:lumOff val="25000"/>
            </a:schemeClr>
          </a:solidFill>
          <a:latin typeface="+mn-ea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ea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ea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ea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49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1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70.png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E638BB4-93C2-FC53-2802-A0F6BFB49A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2961" y="459388"/>
            <a:ext cx="7543800" cy="853948"/>
          </a:xfrm>
        </p:spPr>
        <p:txBody>
          <a:bodyPr anchor="ctr">
            <a:normAutofit/>
          </a:bodyPr>
          <a:lstStyle/>
          <a:p>
            <a:pPr algn="ctr"/>
            <a:r>
              <a:rPr kumimoji="1" lang="ja-JP" altLang="en-US" sz="4800" b="1" dirty="0">
                <a:solidFill>
                  <a:schemeClr val="tx2"/>
                </a:solidFill>
                <a:latin typeface="+mj-ea"/>
                <a:ea typeface="+mj-ea"/>
              </a:rPr>
              <a:t>プログラミング演習</a:t>
            </a:r>
            <a:r>
              <a:rPr kumimoji="1" lang="en-US" altLang="ja-JP" sz="4800" b="1" dirty="0">
                <a:solidFill>
                  <a:schemeClr val="tx2"/>
                </a:solidFill>
                <a:latin typeface="+mj-ea"/>
                <a:ea typeface="+mj-ea"/>
              </a:rPr>
              <a:t>X</a:t>
            </a:r>
            <a:endParaRPr kumimoji="1" lang="ja-JP" altLang="en-US" sz="4800" b="1" dirty="0">
              <a:solidFill>
                <a:srgbClr val="FF0066"/>
              </a:solidFill>
              <a:latin typeface="+mj-ea"/>
              <a:ea typeface="+mj-ea"/>
            </a:endParaRPr>
          </a:p>
        </p:txBody>
      </p:sp>
      <p:sp>
        <p:nvSpPr>
          <p:cNvPr id="6" name="字幕 5">
            <a:extLst>
              <a:ext uri="{FF2B5EF4-FFF2-40B4-BE49-F238E27FC236}">
                <a16:creationId xmlns:a16="http://schemas.microsoft.com/office/drawing/2014/main" id="{6E984FF8-61F5-C3AB-BDE2-3BB52B0E65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94637" y="1764526"/>
            <a:ext cx="5554726" cy="1544012"/>
          </a:xfrm>
        </p:spPr>
        <p:txBody>
          <a:bodyPr wrap="none">
            <a:spAutoFit/>
          </a:bodyPr>
          <a:lstStyle/>
          <a:p>
            <a:pPr marL="457200" indent="-457200">
              <a:spcBef>
                <a:spcPts val="600"/>
              </a:spcBef>
              <a:buClr>
                <a:srgbClr val="FF0066"/>
              </a:buClr>
              <a:buFont typeface="Wingdings" panose="05000000000000000000" pitchFamily="2" charset="2"/>
              <a:buChar char="l"/>
            </a:pPr>
            <a:r>
              <a:rPr lang="en-US" altLang="ja-JP" sz="3000" b="1" cap="none" dirty="0">
                <a:solidFill>
                  <a:srgbClr val="FF0066"/>
                </a:solidFill>
                <a:latin typeface="+mn-ea"/>
                <a:ea typeface="+mn-ea"/>
              </a:rPr>
              <a:t>HTML</a:t>
            </a:r>
            <a:r>
              <a:rPr lang="ja-JP" altLang="en-US" sz="3000" b="1" cap="none" dirty="0">
                <a:solidFill>
                  <a:srgbClr val="FF0066"/>
                </a:solidFill>
                <a:latin typeface="+mn-ea"/>
                <a:ea typeface="+mn-ea"/>
              </a:rPr>
              <a:t>プログラミング②</a:t>
            </a:r>
            <a:endParaRPr lang="en-US" altLang="ja-JP" sz="3000" b="1" cap="none" dirty="0">
              <a:solidFill>
                <a:srgbClr val="FF0066"/>
              </a:solidFill>
              <a:latin typeface="+mn-ea"/>
              <a:ea typeface="+mn-ea"/>
            </a:endParaRPr>
          </a:p>
          <a:p>
            <a:pPr marL="457200" indent="-457200">
              <a:spcBef>
                <a:spcPts val="600"/>
              </a:spcBef>
              <a:buClr>
                <a:srgbClr val="FF0066"/>
              </a:buClr>
              <a:buFont typeface="Wingdings" panose="05000000000000000000" pitchFamily="2" charset="2"/>
              <a:buChar char="l"/>
            </a:pPr>
            <a:r>
              <a:rPr lang="en-US" altLang="ja-JP" sz="3000" b="1" cap="none" dirty="0">
                <a:solidFill>
                  <a:srgbClr val="FF0066"/>
                </a:solidFill>
                <a:latin typeface="+mn-ea"/>
                <a:ea typeface="+mn-ea"/>
              </a:rPr>
              <a:t>JavaScript</a:t>
            </a:r>
            <a:r>
              <a:rPr lang="ja-JP" altLang="en-US" sz="3000" b="1" cap="none" dirty="0">
                <a:solidFill>
                  <a:srgbClr val="FF0066"/>
                </a:solidFill>
                <a:latin typeface="+mn-ea"/>
                <a:ea typeface="+mn-ea"/>
              </a:rPr>
              <a:t>とは</a:t>
            </a:r>
            <a:endParaRPr lang="en-US" altLang="ja-JP" sz="3000" b="1" cap="none" dirty="0">
              <a:solidFill>
                <a:srgbClr val="FF0066"/>
              </a:solidFill>
              <a:latin typeface="+mn-ea"/>
              <a:ea typeface="+mn-ea"/>
            </a:endParaRPr>
          </a:p>
          <a:p>
            <a:pPr marL="457200" indent="-457200">
              <a:spcBef>
                <a:spcPts val="600"/>
              </a:spcBef>
              <a:buClr>
                <a:srgbClr val="FF0066"/>
              </a:buClr>
              <a:buFont typeface="Wingdings" panose="05000000000000000000" pitchFamily="2" charset="2"/>
              <a:buChar char="l"/>
            </a:pPr>
            <a:r>
              <a:rPr lang="en-US" altLang="ja-JP" sz="3000" b="1" cap="none" dirty="0">
                <a:solidFill>
                  <a:srgbClr val="FF0066"/>
                </a:solidFill>
                <a:latin typeface="+mn-ea"/>
                <a:ea typeface="+mn-ea"/>
              </a:rPr>
              <a:t>canvas</a:t>
            </a:r>
            <a:r>
              <a:rPr lang="ja-JP" altLang="en-US" sz="3000" b="1" cap="none" dirty="0">
                <a:solidFill>
                  <a:srgbClr val="FF0066"/>
                </a:solidFill>
                <a:latin typeface="+mn-ea"/>
                <a:ea typeface="+mn-ea"/>
              </a:rPr>
              <a:t>で単純な図形の描画</a:t>
            </a:r>
            <a:endParaRPr lang="ja-JP" altLang="en-US" sz="3000" b="1" dirty="0">
              <a:solidFill>
                <a:srgbClr val="FF0066"/>
              </a:solidFill>
              <a:latin typeface="+mn-ea"/>
              <a:ea typeface="+mn-ea"/>
            </a:endParaRPr>
          </a:p>
        </p:txBody>
      </p:sp>
      <p:sp>
        <p:nvSpPr>
          <p:cNvPr id="4" name="字幕 2">
            <a:extLst>
              <a:ext uri="{FF2B5EF4-FFF2-40B4-BE49-F238E27FC236}">
                <a16:creationId xmlns:a16="http://schemas.microsoft.com/office/drawing/2014/main" id="{9D3ABC96-29B7-B7C7-598A-3715A459A747}"/>
              </a:ext>
            </a:extLst>
          </p:cNvPr>
          <p:cNvSpPr txBox="1">
            <a:spLocks/>
          </p:cNvSpPr>
          <p:nvPr/>
        </p:nvSpPr>
        <p:spPr>
          <a:xfrm>
            <a:off x="5459176" y="5687018"/>
            <a:ext cx="3491661" cy="646331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kumimoji="1"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kumimoji="1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kumimoji="1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kumimoji="1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kumimoji="1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kumimoji="1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kumimoji="1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kumimoji="1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kumimoji="1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3600" dirty="0">
                <a:solidFill>
                  <a:schemeClr val="tx1"/>
                </a:solidFill>
                <a:latin typeface="+mn-ea"/>
              </a:rPr>
              <a:t>担当：佐藤　由子</a:t>
            </a:r>
          </a:p>
        </p:txBody>
      </p:sp>
      <p:sp>
        <p:nvSpPr>
          <p:cNvPr id="3" name="タイトル 1">
            <a:extLst>
              <a:ext uri="{FF2B5EF4-FFF2-40B4-BE49-F238E27FC236}">
                <a16:creationId xmlns:a16="http://schemas.microsoft.com/office/drawing/2014/main" id="{53BF3B45-AF87-343F-2597-14CC04540898}"/>
              </a:ext>
            </a:extLst>
          </p:cNvPr>
          <p:cNvSpPr txBox="1">
            <a:spLocks/>
          </p:cNvSpPr>
          <p:nvPr/>
        </p:nvSpPr>
        <p:spPr>
          <a:xfrm>
            <a:off x="800100" y="4277819"/>
            <a:ext cx="7543800" cy="1332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kumimoji="1"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ja-JP" altLang="en-US" sz="4400" b="1" dirty="0">
                <a:solidFill>
                  <a:schemeClr val="tx1"/>
                </a:solidFill>
              </a:rPr>
              <a:t>授業開始：</a:t>
            </a:r>
            <a:r>
              <a:rPr lang="en-US" altLang="ja-JP" sz="4400" b="1" dirty="0">
                <a:solidFill>
                  <a:schemeClr val="tx1"/>
                </a:solidFill>
              </a:rPr>
              <a:t>13</a:t>
            </a:r>
            <a:r>
              <a:rPr lang="ja-JP" altLang="en-US" sz="4400" b="1" dirty="0">
                <a:solidFill>
                  <a:schemeClr val="tx1"/>
                </a:solidFill>
              </a:rPr>
              <a:t>時</a:t>
            </a:r>
            <a:r>
              <a:rPr lang="en-US" altLang="ja-JP" sz="4400" b="1" dirty="0">
                <a:solidFill>
                  <a:schemeClr val="tx1"/>
                </a:solidFill>
              </a:rPr>
              <a:t>10</a:t>
            </a:r>
            <a:r>
              <a:rPr lang="ja-JP" altLang="en-US" sz="4400" b="1" dirty="0">
                <a:solidFill>
                  <a:schemeClr val="tx1"/>
                </a:solidFill>
              </a:rPr>
              <a:t>分</a:t>
            </a:r>
            <a:endParaRPr lang="en-US" altLang="ja-JP" sz="4400" b="1" dirty="0">
              <a:solidFill>
                <a:schemeClr val="tx1"/>
              </a:solidFill>
            </a:endParaRPr>
          </a:p>
          <a:p>
            <a:pPr algn="ctr">
              <a:lnSpc>
                <a:spcPct val="100000"/>
              </a:lnSpc>
              <a:spcBef>
                <a:spcPts val="600"/>
              </a:spcBef>
            </a:pPr>
            <a:r>
              <a:rPr lang="en-US" altLang="ja-JP" sz="2800" dirty="0">
                <a:solidFill>
                  <a:schemeClr val="tx1"/>
                </a:solidFill>
              </a:rPr>
              <a:t>3</a:t>
            </a:r>
            <a:r>
              <a:rPr lang="ja-JP" altLang="en-US" sz="2800" dirty="0">
                <a:solidFill>
                  <a:schemeClr val="tx1"/>
                </a:solidFill>
              </a:rPr>
              <a:t>限</a:t>
            </a:r>
            <a:r>
              <a:rPr lang="en-US" altLang="ja-JP" sz="2800" dirty="0">
                <a:solidFill>
                  <a:schemeClr val="tx1"/>
                </a:solidFill>
              </a:rPr>
              <a:t>13:10</a:t>
            </a:r>
            <a:r>
              <a:rPr lang="ja-JP" altLang="en-US" sz="2800" dirty="0">
                <a:solidFill>
                  <a:schemeClr val="tx1"/>
                </a:solidFill>
              </a:rPr>
              <a:t>～</a:t>
            </a:r>
            <a:r>
              <a:rPr lang="en-US" altLang="ja-JP" sz="2800" dirty="0">
                <a:solidFill>
                  <a:schemeClr val="tx1"/>
                </a:solidFill>
              </a:rPr>
              <a:t>14:50</a:t>
            </a:r>
            <a:r>
              <a:rPr lang="ja-JP" altLang="en-US" sz="2800" dirty="0">
                <a:solidFill>
                  <a:schemeClr val="tx1"/>
                </a:solidFill>
              </a:rPr>
              <a:t>、</a:t>
            </a:r>
            <a:r>
              <a:rPr lang="en-US" altLang="ja-JP" sz="2800" dirty="0">
                <a:solidFill>
                  <a:schemeClr val="tx1"/>
                </a:solidFill>
              </a:rPr>
              <a:t>4</a:t>
            </a:r>
            <a:r>
              <a:rPr lang="ja-JP" altLang="en-US" sz="2800" dirty="0">
                <a:solidFill>
                  <a:schemeClr val="tx1"/>
                </a:solidFill>
              </a:rPr>
              <a:t>限</a:t>
            </a:r>
            <a:r>
              <a:rPr lang="en-US" altLang="ja-JP" sz="2800" dirty="0">
                <a:solidFill>
                  <a:schemeClr val="tx1"/>
                </a:solidFill>
              </a:rPr>
              <a:t>15:00</a:t>
            </a:r>
            <a:r>
              <a:rPr lang="ja-JP" altLang="en-US" sz="2800" dirty="0">
                <a:solidFill>
                  <a:schemeClr val="tx1"/>
                </a:solidFill>
              </a:rPr>
              <a:t>～</a:t>
            </a:r>
            <a:r>
              <a:rPr lang="en-US" altLang="ja-JP" sz="2800" dirty="0">
                <a:solidFill>
                  <a:schemeClr val="tx1"/>
                </a:solidFill>
              </a:rPr>
              <a:t>16:40</a:t>
            </a:r>
            <a:endParaRPr lang="ja-JP" altLang="en-US" sz="4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31891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454238" y="330125"/>
            <a:ext cx="29370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ja-JP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課題２のヒント</a:t>
            </a:r>
            <a:endParaRPr kumimoji="1" lang="en-US" altLang="ja-JP" sz="3200" b="0" i="0" u="none" strike="noStrike" kern="1200" cap="none" spc="0" normalizeH="0" baseline="0" noProof="0" dirty="0">
              <a:ln>
                <a:noFill/>
              </a:ln>
              <a:solidFill>
                <a:srgbClr val="FF0066"/>
              </a:solidFill>
              <a:effectLst/>
              <a:uLnTx/>
              <a:uFillTx/>
              <a:latin typeface="ＭＳ Ｐゴシック" panose="020B0600070205080204" pitchFamily="50" charset="-128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9530663D-4F3E-C0D6-2F3F-EEA873DADA01}"/>
              </a:ext>
            </a:extLst>
          </p:cNvPr>
          <p:cNvSpPr/>
          <p:nvPr/>
        </p:nvSpPr>
        <p:spPr>
          <a:xfrm>
            <a:off x="574337" y="946265"/>
            <a:ext cx="8279526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ja-JP" altLang="en-US" sz="22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Arial" panose="020B0604020202020204" pitchFamily="34" charset="0"/>
              </a:rPr>
              <a:t>レジメの「</a:t>
            </a:r>
            <a:r>
              <a:rPr kumimoji="0" lang="en-US" altLang="ja-JP" sz="22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Arial" panose="020B0604020202020204" pitchFamily="34" charset="0"/>
              </a:rPr>
              <a:t>2-5-3. </a:t>
            </a:r>
            <a:r>
              <a:rPr kumimoji="0" lang="ja-JP" altLang="en-US" sz="22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Arial" panose="020B0604020202020204" pitchFamily="34" charset="0"/>
              </a:rPr>
              <a:t>文書のスタイルの設定」を参考にしてプログラムを作成</a:t>
            </a:r>
            <a:endParaRPr kumimoji="0" lang="ja-JP" altLang="ja-JP" sz="22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Arial" panose="020B0604020202020204" pitchFamily="34" charset="0"/>
            </a:endParaRPr>
          </a:p>
          <a:p>
            <a:pPr marL="342900" marR="0" lvl="0" indent="-34290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ja-JP" altLang="en-US" sz="22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Arial" panose="020B0604020202020204" pitchFamily="34" charset="0"/>
              </a:rPr>
              <a:t>フォントのサイズは、</a:t>
            </a:r>
            <a:r>
              <a:rPr kumimoji="0" lang="en-US" altLang="ja-JP" sz="22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Arial" panose="020B0604020202020204" pitchFamily="34" charset="0"/>
              </a:rPr>
              <a:t>&lt;p&gt;</a:t>
            </a:r>
            <a:r>
              <a:rPr kumimoji="0" lang="ja-JP" altLang="en-US" sz="22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Arial" panose="020B0604020202020204" pitchFamily="34" charset="0"/>
              </a:rPr>
              <a:t>タグの場合、下記で設定可能。設定方法は他のタグにおいても同じ。</a:t>
            </a:r>
            <a:endParaRPr kumimoji="0" lang="en-US" altLang="ja-JP" sz="22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Arial" panose="020B0604020202020204" pitchFamily="34" charset="0"/>
            </a:endParaRP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ja-JP" sz="22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Arial" panose="020B0604020202020204" pitchFamily="34" charset="0"/>
            </a:endParaRP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ja-JP" sz="22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Arial" panose="020B0604020202020204" pitchFamily="34" charset="0"/>
            </a:endParaRPr>
          </a:p>
          <a:p>
            <a:pPr marL="342900" marR="0" lvl="0" indent="-34290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ja-JP" altLang="en-US" sz="22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Arial" panose="020B0604020202020204" pitchFamily="34" charset="0"/>
              </a:rPr>
              <a:t>テキストの右寄せ表示は下記の設定で行うとよい</a:t>
            </a:r>
            <a:endParaRPr kumimoji="0" lang="en-US" altLang="ja-JP" sz="22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Arial" panose="020B0604020202020204" pitchFamily="34" charset="0"/>
            </a:endParaRP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ja-JP" sz="22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Arial" panose="020B0604020202020204" pitchFamily="34" charset="0"/>
            </a:endParaRP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ja-JP" sz="22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Arial" panose="020B0604020202020204" pitchFamily="34" charset="0"/>
            </a:endParaRP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ja-JP" sz="22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Arial" panose="020B0604020202020204" pitchFamily="34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ja-JP" sz="22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Times New Roman" panose="02020603050405020304" pitchFamily="18" charset="0"/>
              </a:rPr>
              <a:t>課題は下記要領で提出</a:t>
            </a:r>
            <a:r>
              <a:rPr kumimoji="0" lang="ja-JP" altLang="en-US" sz="22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Times New Roman" panose="02020603050405020304" pitchFamily="18" charset="0"/>
              </a:rPr>
              <a:t>する</a:t>
            </a:r>
            <a:r>
              <a:rPr kumimoji="0" lang="ja-JP" altLang="ja-JP" sz="22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Times New Roman" panose="02020603050405020304" pitchFamily="18" charset="0"/>
              </a:rPr>
              <a:t>こと</a:t>
            </a:r>
            <a:r>
              <a:rPr kumimoji="0" lang="ja-JP" altLang="en-US" sz="22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Times New Roman" panose="02020603050405020304" pitchFamily="18" charset="0"/>
              </a:rPr>
              <a:t>。</a:t>
            </a:r>
            <a:endParaRPr kumimoji="0" lang="ja-JP" altLang="ja-JP" sz="22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Times New Roman" panose="02020603050405020304" pitchFamily="18" charset="0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ea"/>
              <a:buAutoNum type="circleNumDbPlain"/>
              <a:tabLst/>
              <a:defRPr/>
            </a:pPr>
            <a:r>
              <a:rPr kumimoji="0" lang="en-US" altLang="ja-JP" sz="22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Times New Roman" panose="02020603050405020304" pitchFamily="18" charset="0"/>
              </a:rPr>
              <a:t>HTML</a:t>
            </a:r>
            <a:r>
              <a:rPr kumimoji="0" lang="ja-JP" altLang="ja-JP" sz="22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Times New Roman" panose="02020603050405020304" pitchFamily="18" charset="0"/>
              </a:rPr>
              <a:t>ファイル名を「</a:t>
            </a:r>
            <a:r>
              <a:rPr kumimoji="0" lang="en-US" altLang="ja-JP" sz="22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Times New Roman" panose="02020603050405020304" pitchFamily="18" charset="0"/>
              </a:rPr>
              <a:t>PL2-</a:t>
            </a:r>
            <a:r>
              <a:rPr kumimoji="0" lang="ja-JP" altLang="ja-JP" sz="22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Times New Roman" panose="02020603050405020304" pitchFamily="18" charset="0"/>
              </a:rPr>
              <a:t>学籍番号</a:t>
            </a:r>
            <a:r>
              <a:rPr kumimoji="0" lang="en-US" altLang="ja-JP" sz="22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Times New Roman" panose="02020603050405020304" pitchFamily="18" charset="0"/>
              </a:rPr>
              <a:t>.html</a:t>
            </a:r>
            <a:r>
              <a:rPr kumimoji="0" lang="ja-JP" altLang="ja-JP" sz="22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Times New Roman" panose="02020603050405020304" pitchFamily="18" charset="0"/>
              </a:rPr>
              <a:t>」とする</a:t>
            </a:r>
            <a:r>
              <a:rPr kumimoji="0" lang="ja-JP" altLang="en-US" sz="22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Times New Roman" panose="02020603050405020304" pitchFamily="18" charset="0"/>
              </a:rPr>
              <a:t>。</a:t>
            </a:r>
            <a:endParaRPr kumimoji="0" lang="ja-JP" altLang="ja-JP" sz="22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Times New Roman" panose="02020603050405020304" pitchFamily="18" charset="0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ea"/>
              <a:buAutoNum type="circleNumDbPlain"/>
              <a:tabLst/>
              <a:defRPr/>
            </a:pPr>
            <a:r>
              <a:rPr kumimoji="0" lang="en-US" altLang="ja-JP" sz="22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Times New Roman" panose="02020603050405020304" pitchFamily="18" charset="0"/>
              </a:rPr>
              <a:t>HTML</a:t>
            </a:r>
            <a:r>
              <a:rPr kumimoji="0" lang="ja-JP" altLang="ja-JP" sz="22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Times New Roman" panose="02020603050405020304" pitchFamily="18" charset="0"/>
              </a:rPr>
              <a:t>ファイルを学習支援システムに提出する</a:t>
            </a:r>
            <a:r>
              <a:rPr kumimoji="0" lang="ja-JP" altLang="en-US" sz="22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Times New Roman" panose="02020603050405020304" pitchFamily="18" charset="0"/>
              </a:rPr>
              <a:t>。</a:t>
            </a:r>
            <a:br>
              <a:rPr kumimoji="0" lang="en-US" altLang="ja-JP" sz="22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Times New Roman" panose="02020603050405020304" pitchFamily="18" charset="0"/>
              </a:rPr>
            </a:br>
            <a:r>
              <a:rPr kumimoji="0" lang="ja-JP" altLang="ja-JP" sz="22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Times New Roman" panose="02020603050405020304" pitchFamily="18" charset="0"/>
              </a:rPr>
              <a:t>提出先フォルダ名は「課題</a:t>
            </a:r>
            <a:r>
              <a:rPr kumimoji="0" lang="en-US" altLang="ja-JP" sz="22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Times New Roman" panose="02020603050405020304" pitchFamily="18" charset="0"/>
              </a:rPr>
              <a:t>2</a:t>
            </a:r>
            <a:r>
              <a:rPr kumimoji="0" lang="ja-JP" altLang="ja-JP" sz="22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Times New Roman" panose="02020603050405020304" pitchFamily="18" charset="0"/>
              </a:rPr>
              <a:t>」</a:t>
            </a:r>
            <a:r>
              <a:rPr kumimoji="0" lang="ja-JP" altLang="en-US" sz="22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Times New Roman" panose="02020603050405020304" pitchFamily="18" charset="0"/>
              </a:rPr>
              <a:t>。</a:t>
            </a:r>
            <a:endParaRPr kumimoji="0" lang="en-US" altLang="ja-JP" sz="22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Arial" panose="020B0604020202020204" pitchFamily="34" charset="0"/>
            </a:endParaRPr>
          </a:p>
        </p:txBody>
      </p:sp>
      <p:pic>
        <p:nvPicPr>
          <p:cNvPr id="2" name="図 3">
            <a:extLst>
              <a:ext uri="{FF2B5EF4-FFF2-40B4-BE49-F238E27FC236}">
                <a16:creationId xmlns:a16="http://schemas.microsoft.com/office/drawing/2014/main" id="{1E832BCB-19CA-5088-99C9-E65282386D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290918" y="2447363"/>
            <a:ext cx="6104964" cy="443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図 4">
            <a:extLst>
              <a:ext uri="{FF2B5EF4-FFF2-40B4-BE49-F238E27FC236}">
                <a16:creationId xmlns:a16="http://schemas.microsoft.com/office/drawing/2014/main" id="{EE197E6B-ED88-34E4-B595-6D9F3A7AA4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290917" y="3428999"/>
            <a:ext cx="7019365" cy="443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A96FA1C-7AA7-A716-76A4-B3254B434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2023/9/28</a:t>
            </a:r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864F19C-3ACA-F746-F1DE-9F128A368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プログラミング演習</a:t>
            </a:r>
            <a:r>
              <a:rPr kumimoji="1" lang="en-US" altLang="ja-JP"/>
              <a:t>X</a:t>
            </a:r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DE43E91-AE6F-B2B8-B2F4-49B0E6671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21A7D-FA0D-42CE-9A7C-5B33DD9C79DC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74110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454238" y="330125"/>
            <a:ext cx="42482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ja-JP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課題２のプログラム例</a:t>
            </a:r>
            <a:endParaRPr kumimoji="1" lang="en-US" altLang="ja-JP" sz="3200" b="0" i="0" u="none" strike="noStrike" kern="1200" cap="none" spc="0" normalizeH="0" baseline="0" noProof="0" dirty="0">
              <a:ln>
                <a:noFill/>
              </a:ln>
              <a:solidFill>
                <a:srgbClr val="FF0066"/>
              </a:solidFill>
              <a:effectLst/>
              <a:uLnTx/>
              <a:uFillTx/>
              <a:latin typeface="ＭＳ Ｐゴシック" panose="020B0600070205080204" pitchFamily="50" charset="-128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B4FB6C3-DD5E-B0DE-A89A-D5E882746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2023/9/28</a:t>
            </a: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EA8B4B9-3AF9-DA83-C440-6EA81FAC6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プログラミング演習</a:t>
            </a:r>
            <a:r>
              <a:rPr kumimoji="1" lang="en-US" altLang="ja-JP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X</a:t>
            </a: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10" name="スライド番号プレースホルダー 9">
            <a:extLst>
              <a:ext uri="{FF2B5EF4-FFF2-40B4-BE49-F238E27FC236}">
                <a16:creationId xmlns:a16="http://schemas.microsoft.com/office/drawing/2014/main" id="{F0FE7F4D-1890-A56B-27B9-FE77ACCCB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B6332A9-7F48-4F13-9D10-A2EFE9B588DA}" type="slidenum">
              <a:rPr kumimoji="1" lang="ja-JP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D027D489-408C-EDC9-66EE-58500747E6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7390" y="914900"/>
            <a:ext cx="6209220" cy="5477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637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454238" y="330125"/>
            <a:ext cx="32335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ja-JP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課題２の表示例</a:t>
            </a:r>
            <a:endParaRPr kumimoji="1" lang="en-US" altLang="ja-JP" sz="3200" b="0" i="0" u="none" strike="noStrike" kern="1200" cap="none" spc="0" normalizeH="0" baseline="0" noProof="0" dirty="0">
              <a:ln>
                <a:noFill/>
              </a:ln>
              <a:solidFill>
                <a:srgbClr val="FF0066"/>
              </a:solidFill>
              <a:effectLst/>
              <a:uLnTx/>
              <a:uFillTx/>
              <a:latin typeface="ＭＳ Ｐゴシック" panose="020B0600070205080204" pitchFamily="50" charset="-128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B4FB6C3-DD5E-B0DE-A89A-D5E882746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2023/9/28</a:t>
            </a: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EA8B4B9-3AF9-DA83-C440-6EA81FAC6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プログラミング演習</a:t>
            </a:r>
            <a:r>
              <a:rPr kumimoji="1" lang="en-US" altLang="ja-JP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X</a:t>
            </a: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10" name="スライド番号プレースホルダー 9">
            <a:extLst>
              <a:ext uri="{FF2B5EF4-FFF2-40B4-BE49-F238E27FC236}">
                <a16:creationId xmlns:a16="http://schemas.microsoft.com/office/drawing/2014/main" id="{F0FE7F4D-1890-A56B-27B9-FE77ACCCB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B6332A9-7F48-4F13-9D10-A2EFE9B588DA}" type="slidenum">
              <a:rPr kumimoji="1" lang="ja-JP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F7B2A8B7-8B36-975D-7193-9BE29BA051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8927" y="966051"/>
            <a:ext cx="5123926" cy="5279260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305EF58-064B-57B6-C033-1411240CEB47}"/>
              </a:ext>
            </a:extLst>
          </p:cNvPr>
          <p:cNvSpPr txBox="1"/>
          <p:nvPr/>
        </p:nvSpPr>
        <p:spPr>
          <a:xfrm>
            <a:off x="3687816" y="467551"/>
            <a:ext cx="1898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（</a:t>
            </a:r>
            <a:r>
              <a:rPr kumimoji="1" lang="en-US" altLang="ja-JP" dirty="0"/>
              <a:t>Google Chrome</a:t>
            </a:r>
            <a:r>
              <a:rPr kumimoji="1" lang="ja-JP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4909576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0DC7CAD-7C81-988F-68C2-E6E2CB48C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758953"/>
            <a:ext cx="7543800" cy="879348"/>
          </a:xfrm>
        </p:spPr>
        <p:txBody>
          <a:bodyPr anchor="ctr">
            <a:normAutofit/>
          </a:bodyPr>
          <a:lstStyle/>
          <a:p>
            <a:r>
              <a:rPr kumimoji="1" lang="ja-JP" altLang="en-US" sz="4400" dirty="0">
                <a:solidFill>
                  <a:schemeClr val="tx2"/>
                </a:solidFill>
                <a:cs typeface="Arial" panose="020B0604020202020204" pitchFamily="34" charset="0"/>
              </a:rPr>
              <a:t>２．</a:t>
            </a:r>
            <a:r>
              <a:rPr kumimoji="1" lang="en-US" altLang="ja-JP" sz="4400" dirty="0">
                <a:solidFill>
                  <a:schemeClr val="tx2"/>
                </a:solidFill>
                <a:cs typeface="Arial" panose="020B0604020202020204" pitchFamily="34" charset="0"/>
              </a:rPr>
              <a:t>HTML</a:t>
            </a:r>
            <a:r>
              <a:rPr kumimoji="1" lang="ja-JP" altLang="en-US" sz="4400" dirty="0">
                <a:solidFill>
                  <a:schemeClr val="tx2"/>
                </a:solidFill>
                <a:cs typeface="Arial" panose="020B0604020202020204" pitchFamily="34" charset="0"/>
              </a:rPr>
              <a:t>プログラミング②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6FE0319-B31C-6267-9314-2F38941C61B4}"/>
              </a:ext>
            </a:extLst>
          </p:cNvPr>
          <p:cNvSpPr txBox="1"/>
          <p:nvPr/>
        </p:nvSpPr>
        <p:spPr>
          <a:xfrm>
            <a:off x="822960" y="1999039"/>
            <a:ext cx="75438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000" lvl="1"/>
            <a:r>
              <a:rPr kumimoji="1" lang="ja-JP" altLang="en-US" sz="3200" i="1" dirty="0">
                <a:solidFill>
                  <a:srgbClr val="FF0066"/>
                </a:solidFill>
                <a:cs typeface="Arial" panose="020B0604020202020204" pitchFamily="34" charset="0"/>
              </a:rPr>
              <a:t>学習内容</a:t>
            </a:r>
            <a:endParaRPr kumimoji="1" lang="en-US" altLang="ja-JP" sz="3200" i="1" dirty="0">
              <a:solidFill>
                <a:srgbClr val="FF0066"/>
              </a:solidFill>
              <a:cs typeface="Arial" panose="020B0604020202020204" pitchFamily="34" charset="0"/>
            </a:endParaRPr>
          </a:p>
          <a:p>
            <a:pPr marL="1079500" lvl="1" indent="-379413">
              <a:buFont typeface="Wingdings" panose="05000000000000000000" pitchFamily="2" charset="2"/>
              <a:buChar char="l"/>
            </a:pPr>
            <a:r>
              <a:rPr kumimoji="1" lang="en-US" altLang="ja-JP" sz="3200" dirty="0">
                <a:solidFill>
                  <a:schemeClr val="tx2"/>
                </a:solidFill>
                <a:cs typeface="Arial" panose="020B0604020202020204" pitchFamily="34" charset="0"/>
              </a:rPr>
              <a:t>CSS</a:t>
            </a:r>
            <a:r>
              <a:rPr kumimoji="1" lang="ja-JP" altLang="en-US" sz="3200" dirty="0">
                <a:solidFill>
                  <a:schemeClr val="tx2"/>
                </a:solidFill>
                <a:cs typeface="Arial" panose="020B0604020202020204" pitchFamily="34" charset="0"/>
              </a:rPr>
              <a:t>の使い方</a:t>
            </a:r>
            <a:endParaRPr kumimoji="1" lang="en-US" altLang="ja-JP" sz="3200" dirty="0">
              <a:solidFill>
                <a:schemeClr val="tx2"/>
              </a:solidFill>
              <a:cs typeface="Arial" panose="020B0604020202020204" pitchFamily="34" charset="0"/>
            </a:endParaRPr>
          </a:p>
          <a:p>
            <a:pPr marL="1079500" lvl="1" indent="-379413">
              <a:buFont typeface="Wingdings" panose="05000000000000000000" pitchFamily="2" charset="2"/>
              <a:buChar char="l"/>
            </a:pPr>
            <a:r>
              <a:rPr kumimoji="1" lang="en-US" altLang="ja-JP" sz="3200" dirty="0">
                <a:solidFill>
                  <a:schemeClr val="tx2"/>
                </a:solidFill>
                <a:cs typeface="Arial" panose="020B0604020202020204" pitchFamily="34" charset="0"/>
              </a:rPr>
              <a:t>CSS</a:t>
            </a:r>
            <a:r>
              <a:rPr kumimoji="1" lang="ja-JP" altLang="en-US" sz="3200" dirty="0">
                <a:solidFill>
                  <a:schemeClr val="tx2"/>
                </a:solidFill>
                <a:cs typeface="Arial" panose="020B0604020202020204" pitchFamily="34" charset="0"/>
              </a:rPr>
              <a:t>の主なセレクタとプロパティ</a:t>
            </a:r>
            <a:endParaRPr kumimoji="1" lang="en-US" altLang="ja-JP" sz="3200" dirty="0">
              <a:solidFill>
                <a:schemeClr val="tx2"/>
              </a:solidFill>
              <a:cs typeface="Arial" panose="020B0604020202020204" pitchFamily="34" charset="0"/>
            </a:endParaRPr>
          </a:p>
          <a:p>
            <a:pPr marL="1079500" lvl="1" indent="-379413">
              <a:buFont typeface="Wingdings" panose="05000000000000000000" pitchFamily="2" charset="2"/>
              <a:buChar char="l"/>
            </a:pPr>
            <a:r>
              <a:rPr kumimoji="1" lang="ja-JP" altLang="en-US" sz="3200" dirty="0">
                <a:solidFill>
                  <a:schemeClr val="tx2"/>
                </a:solidFill>
                <a:cs typeface="Arial" panose="020B0604020202020204" pitchFamily="34" charset="0"/>
              </a:rPr>
              <a:t>表の作成と画像の表示</a:t>
            </a:r>
          </a:p>
        </p:txBody>
      </p:sp>
      <p:sp>
        <p:nvSpPr>
          <p:cNvPr id="10" name="テキスト プレースホルダー 9">
            <a:extLst>
              <a:ext uri="{FF2B5EF4-FFF2-40B4-BE49-F238E27FC236}">
                <a16:creationId xmlns:a16="http://schemas.microsoft.com/office/drawing/2014/main" id="{01635F1B-348C-C933-5E65-227E5158A5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2A78EB1-8761-A851-A2AF-5644622E5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2023/9/28</a:t>
            </a:r>
            <a:endParaRPr kumimoji="1" lang="ja-JP" altLang="en-US"/>
          </a:p>
        </p:txBody>
      </p:sp>
      <p:sp>
        <p:nvSpPr>
          <p:cNvPr id="7" name="フッター プレースホルダー 6">
            <a:extLst>
              <a:ext uri="{FF2B5EF4-FFF2-40B4-BE49-F238E27FC236}">
                <a16:creationId xmlns:a16="http://schemas.microsoft.com/office/drawing/2014/main" id="{A91833D4-B5EA-5342-25A6-C3EF8FD56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プログラミング演習</a:t>
            </a:r>
            <a:r>
              <a:rPr kumimoji="1" lang="en-US" altLang="ja-JP"/>
              <a:t>X</a:t>
            </a:r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63640CA-62B5-B9BE-5E4B-16E34CC8C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332A9-7F48-4F13-9D10-A2EFE9B588DA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47387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60CDEC3-F48C-3EF0-06C5-61F70375CE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537" y="4297381"/>
            <a:ext cx="8277724" cy="2000548"/>
          </a:xfrm>
        </p:spPr>
        <p:txBody>
          <a:bodyPr>
            <a:spAutoFit/>
          </a:bodyPr>
          <a:lstStyle/>
          <a:p>
            <a:pPr marL="546100" lvl="1" indent="-342900">
              <a:lnSpc>
                <a:spcPct val="100000"/>
              </a:lnSpc>
              <a:spcBef>
                <a:spcPts val="1200"/>
              </a:spcBef>
              <a:buClr>
                <a:srgbClr val="FF0066"/>
              </a:buClr>
              <a:buFont typeface="Wingdings" panose="05000000000000000000" pitchFamily="2" charset="2"/>
              <a:buChar char="l"/>
              <a:tabLst>
                <a:tab pos="444500" algn="l"/>
              </a:tabLst>
            </a:pPr>
            <a:r>
              <a:rPr lang="ja-JP" altLang="en-US" sz="2400" dirty="0">
                <a:solidFill>
                  <a:srgbClr val="FF0066"/>
                </a:solidFill>
                <a:latin typeface="+mn-lt"/>
              </a:rPr>
              <a:t>スタイルを分離する理由</a:t>
            </a:r>
            <a:endParaRPr lang="en-US" altLang="ja-JP" sz="2400" dirty="0">
              <a:solidFill>
                <a:srgbClr val="FF0066"/>
              </a:solidFill>
              <a:latin typeface="+mn-lt"/>
            </a:endParaRPr>
          </a:p>
          <a:p>
            <a:pPr marL="728980" lvl="2" indent="-342900">
              <a:lnSpc>
                <a:spcPct val="100000"/>
              </a:lnSpc>
              <a:spcBef>
                <a:spcPts val="12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tabLst>
                <a:tab pos="444500" algn="l"/>
              </a:tabLst>
            </a:pPr>
            <a:r>
              <a:rPr lang="ja-JP" altLang="en-US" sz="2000" dirty="0">
                <a:latin typeface="+mn-lt"/>
              </a:rPr>
              <a:t>文書の構造を一元化し、用途（スマホかパソコンなど）による表示の調整は</a:t>
            </a:r>
            <a:r>
              <a:rPr lang="en-US" altLang="ja-JP" sz="2000" dirty="0">
                <a:latin typeface="+mn-lt"/>
              </a:rPr>
              <a:t>CSS</a:t>
            </a:r>
            <a:r>
              <a:rPr lang="ja-JP" altLang="en-US" sz="2000" dirty="0">
                <a:latin typeface="+mn-lt"/>
              </a:rPr>
              <a:t>で実施</a:t>
            </a:r>
            <a:endParaRPr lang="en-US" altLang="ja-JP" sz="2000" dirty="0">
              <a:latin typeface="+mn-lt"/>
            </a:endParaRPr>
          </a:p>
          <a:p>
            <a:pPr marL="728980" lvl="2" indent="-342900">
              <a:lnSpc>
                <a:spcPct val="100000"/>
              </a:lnSpc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Ø"/>
              <a:tabLst>
                <a:tab pos="444500" algn="l"/>
              </a:tabLst>
            </a:pPr>
            <a:r>
              <a:rPr lang="ja-JP" altLang="en-US" sz="2000" dirty="0">
                <a:latin typeface="+mn-lt"/>
              </a:rPr>
              <a:t>文書の構造の可視性を良くし、</a:t>
            </a:r>
            <a:r>
              <a:rPr lang="en-US" altLang="ja-JP" sz="2000" dirty="0">
                <a:latin typeface="+mn-lt"/>
              </a:rPr>
              <a:t>Web</a:t>
            </a:r>
            <a:r>
              <a:rPr lang="ja-JP" altLang="en-US" sz="2000" dirty="0">
                <a:latin typeface="+mn-lt"/>
              </a:rPr>
              <a:t>ページ作成時のエラーを防止</a:t>
            </a:r>
            <a:endParaRPr lang="en-US" altLang="ja-JP" sz="2000" dirty="0">
              <a:latin typeface="+mn-lt"/>
            </a:endParaRPr>
          </a:p>
          <a:p>
            <a:pPr marL="728980" lvl="2" indent="-342900">
              <a:lnSpc>
                <a:spcPct val="100000"/>
              </a:lnSpc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Ø"/>
              <a:tabLst>
                <a:tab pos="444500" algn="l"/>
              </a:tabLst>
            </a:pPr>
            <a:r>
              <a:rPr lang="ja-JP" altLang="en-US" sz="2000" dirty="0">
                <a:latin typeface="+mn-lt"/>
              </a:rPr>
              <a:t>文書の構造を部品化し、使い回しによる</a:t>
            </a:r>
            <a:r>
              <a:rPr lang="en-US" altLang="ja-JP" sz="2000" dirty="0">
                <a:latin typeface="+mn-lt"/>
              </a:rPr>
              <a:t>Web</a:t>
            </a:r>
            <a:r>
              <a:rPr lang="ja-JP" altLang="en-US" sz="2000" dirty="0">
                <a:latin typeface="+mn-lt"/>
              </a:rPr>
              <a:t>ページ作成の効率化</a:t>
            </a:r>
            <a:endParaRPr lang="en-US" altLang="ja-JP" sz="2000" dirty="0">
              <a:latin typeface="+mn-lt"/>
            </a:endParaRPr>
          </a:p>
        </p:txBody>
      </p:sp>
      <p:sp>
        <p:nvSpPr>
          <p:cNvPr id="10" name="タイトル 9">
            <a:extLst>
              <a:ext uri="{FF2B5EF4-FFF2-40B4-BE49-F238E27FC236}">
                <a16:creationId xmlns:a16="http://schemas.microsoft.com/office/drawing/2014/main" id="{2495E8E3-AB91-FE81-2E2F-564F4D4BC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3200" dirty="0"/>
              <a:t>CSS</a:t>
            </a:r>
            <a:r>
              <a:rPr lang="ja-JP" altLang="en-US" sz="3200" dirty="0"/>
              <a:t>とは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B0303BCC-F5B8-E995-7C16-8DEB561BAB7D}"/>
              </a:ext>
            </a:extLst>
          </p:cNvPr>
          <p:cNvSpPr txBox="1"/>
          <p:nvPr/>
        </p:nvSpPr>
        <p:spPr>
          <a:xfrm>
            <a:off x="7339837" y="301957"/>
            <a:ext cx="163378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レジメ　</a:t>
            </a:r>
            <a:r>
              <a:rPr kumimoji="0" lang="en-US" altLang="ja-JP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31</a:t>
            </a:r>
            <a:r>
              <a:rPr kumimoji="0" lang="ja-JP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頁</a:t>
            </a:r>
            <a:endParaRPr kumimoji="1" lang="ja-JP" alt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ＭＳ Ｐゴシック" panose="020B0600070205080204" pitchFamily="50" charset="-128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93E16F0-0356-C74C-4F7B-D70AC4F9F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2023/9/28</a:t>
            </a:r>
            <a:endParaRPr kumimoji="1" lang="ja-JP" altLang="en-US" dirty="0"/>
          </a:p>
        </p:txBody>
      </p:sp>
      <p:sp>
        <p:nvSpPr>
          <p:cNvPr id="7" name="フッター プレースホルダー 6">
            <a:extLst>
              <a:ext uri="{FF2B5EF4-FFF2-40B4-BE49-F238E27FC236}">
                <a16:creationId xmlns:a16="http://schemas.microsoft.com/office/drawing/2014/main" id="{81D93937-D966-FB93-93CE-4602850E4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プログラミング演習</a:t>
            </a:r>
            <a:r>
              <a:rPr kumimoji="1" lang="en-US" altLang="ja-JP"/>
              <a:t>X</a:t>
            </a:r>
            <a:endParaRPr kumimoji="1" lang="ja-JP" altLang="en-US"/>
          </a:p>
        </p:txBody>
      </p:sp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0AA3B966-A8CA-E937-78BA-F25402EF7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332A9-7F48-4F13-9D10-A2EFE9B588DA}" type="slidenum">
              <a:rPr kumimoji="1" lang="ja-JP" altLang="en-US" smtClean="0"/>
              <a:pPr/>
              <a:t>13</a:t>
            </a:fld>
            <a:endParaRPr kumimoji="1" lang="ja-JP" altLang="en-US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C31DD567-2EC0-9105-2A30-7D802D874095}"/>
              </a:ext>
            </a:extLst>
          </p:cNvPr>
          <p:cNvSpPr/>
          <p:nvPr/>
        </p:nvSpPr>
        <p:spPr>
          <a:xfrm>
            <a:off x="433137" y="893306"/>
            <a:ext cx="8277726" cy="3258860"/>
          </a:xfrm>
          <a:prstGeom prst="roundRect">
            <a:avLst>
              <a:gd name="adj" fmla="val 9153"/>
            </a:avLst>
          </a:prstGeom>
          <a:ln w="31750">
            <a:solidFill>
              <a:srgbClr val="00349E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>
            <a:spAutoFit/>
          </a:bodyPr>
          <a:lstStyle/>
          <a:p>
            <a:pPr marL="534988" lvl="1" indent="-444500">
              <a:buFont typeface="Wingdings" panose="05000000000000000000" pitchFamily="2" charset="2"/>
              <a:buChar char="u"/>
              <a:tabLst>
                <a:tab pos="625475" algn="l"/>
              </a:tabLst>
            </a:pPr>
            <a:r>
              <a:rPr kumimoji="1" lang="en-US" altLang="ja-JP" sz="2800" dirty="0">
                <a:cs typeface="Arial" panose="020B0604020202020204" pitchFamily="34" charset="0"/>
              </a:rPr>
              <a:t>CSS</a:t>
            </a:r>
            <a:r>
              <a:rPr kumimoji="1" lang="ja-JP" altLang="en-US" sz="2800" dirty="0">
                <a:cs typeface="Arial" panose="020B0604020202020204" pitchFamily="34" charset="0"/>
              </a:rPr>
              <a:t>（</a:t>
            </a:r>
            <a:r>
              <a:rPr kumimoji="1" lang="en-US" altLang="ja-JP" sz="2800" dirty="0">
                <a:cs typeface="Arial" panose="020B0604020202020204" pitchFamily="34" charset="0"/>
              </a:rPr>
              <a:t>Cascading</a:t>
            </a:r>
            <a:r>
              <a:rPr kumimoji="1" lang="ja-JP" altLang="en-US" sz="2800" dirty="0">
                <a:cs typeface="Arial" panose="020B0604020202020204" pitchFamily="34" charset="0"/>
              </a:rPr>
              <a:t> </a:t>
            </a:r>
            <a:r>
              <a:rPr kumimoji="1" lang="en-US" altLang="ja-JP" sz="2800" dirty="0">
                <a:cs typeface="Arial" panose="020B0604020202020204" pitchFamily="34" charset="0"/>
              </a:rPr>
              <a:t>Style</a:t>
            </a:r>
            <a:r>
              <a:rPr kumimoji="1" lang="ja-JP" altLang="en-US" sz="2800" dirty="0">
                <a:cs typeface="Arial" panose="020B0604020202020204" pitchFamily="34" charset="0"/>
              </a:rPr>
              <a:t> </a:t>
            </a:r>
            <a:r>
              <a:rPr kumimoji="1" lang="en-US" altLang="ja-JP" sz="2800" dirty="0">
                <a:cs typeface="Arial" panose="020B0604020202020204" pitchFamily="34" charset="0"/>
              </a:rPr>
              <a:t>Sheets</a:t>
            </a:r>
            <a:r>
              <a:rPr kumimoji="1" lang="ja-JP" altLang="en-US" sz="2800" dirty="0">
                <a:cs typeface="Arial" panose="020B0604020202020204" pitchFamily="34" charset="0"/>
              </a:rPr>
              <a:t>）は、</a:t>
            </a:r>
            <a:r>
              <a:rPr kumimoji="1" lang="en-US" altLang="ja-JP" sz="2800" dirty="0">
                <a:cs typeface="Arial" panose="020B0604020202020204" pitchFamily="34" charset="0"/>
              </a:rPr>
              <a:t>Web</a:t>
            </a:r>
            <a:r>
              <a:rPr kumimoji="1" lang="ja-JP" altLang="en-US" sz="2800" dirty="0">
                <a:cs typeface="Arial" panose="020B0604020202020204" pitchFamily="34" charset="0"/>
              </a:rPr>
              <a:t>ページのスタイルを記述するしくみ。</a:t>
            </a:r>
            <a:r>
              <a:rPr kumimoji="1" lang="en-US" altLang="ja-JP" sz="2800" dirty="0">
                <a:cs typeface="Arial" panose="020B0604020202020204" pitchFamily="34" charset="0"/>
              </a:rPr>
              <a:t>HTML</a:t>
            </a:r>
            <a:r>
              <a:rPr kumimoji="1" lang="ja-JP" altLang="en-US" sz="2800" dirty="0">
                <a:cs typeface="Arial" panose="020B0604020202020204" pitchFamily="34" charset="0"/>
              </a:rPr>
              <a:t>と組み合わせて使用。</a:t>
            </a:r>
            <a:endParaRPr kumimoji="1" lang="en-US" altLang="ja-JP" sz="2800" dirty="0">
              <a:cs typeface="Arial" panose="020B0604020202020204" pitchFamily="34" charset="0"/>
            </a:endParaRPr>
          </a:p>
          <a:p>
            <a:pPr marL="534988" lvl="1" indent="-444500">
              <a:buFont typeface="Wingdings" panose="05000000000000000000" pitchFamily="2" charset="2"/>
              <a:buChar char="u"/>
              <a:tabLst>
                <a:tab pos="625475" algn="l"/>
              </a:tabLst>
            </a:pPr>
            <a:r>
              <a:rPr kumimoji="1" lang="ja-JP" altLang="en-US" sz="2800" dirty="0">
                <a:cs typeface="Arial" panose="020B0604020202020204" pitchFamily="34" charset="0"/>
              </a:rPr>
              <a:t>スタイルとは、</a:t>
            </a:r>
            <a:r>
              <a:rPr kumimoji="1" lang="en-US" altLang="ja-JP" sz="2800" dirty="0">
                <a:cs typeface="Arial" panose="020B0604020202020204" pitchFamily="34" charset="0"/>
              </a:rPr>
              <a:t>Web</a:t>
            </a:r>
            <a:r>
              <a:rPr kumimoji="1" lang="ja-JP" altLang="en-US" sz="2800" dirty="0">
                <a:cs typeface="Arial" panose="020B0604020202020204" pitchFamily="34" charset="0"/>
              </a:rPr>
              <a:t>ページで表示する文字のフォントの種類、大きさや色、行のレイアウト、表のサイズや罫線の種類、太さや色など</a:t>
            </a:r>
            <a:endParaRPr kumimoji="1" lang="en-US" altLang="ja-JP" sz="2800" dirty="0">
              <a:cs typeface="Arial" panose="020B0604020202020204" pitchFamily="34" charset="0"/>
            </a:endParaRPr>
          </a:p>
          <a:p>
            <a:pPr marL="534988" lvl="1" indent="-444500">
              <a:buFont typeface="Wingdings" panose="05000000000000000000" pitchFamily="2" charset="2"/>
              <a:buChar char="u"/>
              <a:tabLst>
                <a:tab pos="625475" algn="l"/>
              </a:tabLst>
            </a:pPr>
            <a:r>
              <a:rPr kumimoji="1" lang="en-US" altLang="ja-JP" sz="2800" dirty="0">
                <a:cs typeface="Arial" panose="020B0604020202020204" pitchFamily="34" charset="0"/>
              </a:rPr>
              <a:t>HTML</a:t>
            </a:r>
            <a:r>
              <a:rPr kumimoji="1" lang="ja-JP" altLang="en-US" sz="2800" dirty="0">
                <a:cs typeface="Arial" panose="020B0604020202020204" pitchFamily="34" charset="0"/>
              </a:rPr>
              <a:t>は文書の構造を担当、</a:t>
            </a:r>
            <a:r>
              <a:rPr kumimoji="1" lang="en-US" altLang="ja-JP" sz="2800" dirty="0">
                <a:cs typeface="Arial" panose="020B0604020202020204" pitchFamily="34" charset="0"/>
              </a:rPr>
              <a:t>CSS</a:t>
            </a:r>
            <a:r>
              <a:rPr kumimoji="1" lang="ja-JP" altLang="en-US" sz="2800" dirty="0">
                <a:cs typeface="Arial" panose="020B0604020202020204" pitchFamily="34" charset="0"/>
              </a:rPr>
              <a:t>は表示の見映えを担当</a:t>
            </a:r>
          </a:p>
        </p:txBody>
      </p:sp>
    </p:spTree>
    <p:extLst>
      <p:ext uri="{BB962C8B-B14F-4D97-AF65-F5344CB8AC3E}">
        <p14:creationId xmlns:p14="http://schemas.microsoft.com/office/powerpoint/2010/main" val="41153488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60CDEC3-F48C-3EF0-06C5-61F70375CE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537" y="880407"/>
            <a:ext cx="8277724" cy="5363982"/>
          </a:xfrm>
        </p:spPr>
        <p:txBody>
          <a:bodyPr>
            <a:noAutofit/>
          </a:bodyPr>
          <a:lstStyle/>
          <a:p>
            <a:pPr marL="546100" lvl="1" indent="-342900">
              <a:lnSpc>
                <a:spcPct val="100000"/>
              </a:lnSpc>
              <a:spcBef>
                <a:spcPts val="1200"/>
              </a:spcBef>
              <a:buClr>
                <a:srgbClr val="FF0066"/>
              </a:buClr>
              <a:buFont typeface="Wingdings" panose="05000000000000000000" pitchFamily="2" charset="2"/>
              <a:buChar char="l"/>
              <a:tabLst>
                <a:tab pos="444500" algn="l"/>
              </a:tabLst>
            </a:pPr>
            <a:r>
              <a:rPr lang="en-US" altLang="ja-JP" sz="2400" dirty="0">
                <a:solidFill>
                  <a:srgbClr val="FF0066"/>
                </a:solidFill>
                <a:latin typeface="+mn-lt"/>
              </a:rPr>
              <a:t>&lt;style&gt;</a:t>
            </a:r>
            <a:r>
              <a:rPr lang="ja-JP" altLang="en-US" sz="2400" dirty="0">
                <a:solidFill>
                  <a:srgbClr val="FF0066"/>
                </a:solidFill>
                <a:latin typeface="+mn-lt"/>
              </a:rPr>
              <a:t>タグを使ってスタイルの指示を記述</a:t>
            </a:r>
            <a:endParaRPr lang="en-US" altLang="ja-JP" sz="2400" dirty="0">
              <a:solidFill>
                <a:srgbClr val="FF0066"/>
              </a:solidFill>
              <a:latin typeface="+mn-lt"/>
            </a:endParaRPr>
          </a:p>
        </p:txBody>
      </p:sp>
      <p:sp>
        <p:nvSpPr>
          <p:cNvPr id="10" name="タイトル 9">
            <a:extLst>
              <a:ext uri="{FF2B5EF4-FFF2-40B4-BE49-F238E27FC236}">
                <a16:creationId xmlns:a16="http://schemas.microsoft.com/office/drawing/2014/main" id="{2495E8E3-AB91-FE81-2E2F-564F4D4BC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3200" dirty="0"/>
              <a:t>&lt;head&gt;</a:t>
            </a:r>
            <a:r>
              <a:rPr lang="ja-JP" altLang="en-US" sz="3200" dirty="0"/>
              <a:t>要素内で指定する方法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B0303BCC-F5B8-E995-7C16-8DEB561BAB7D}"/>
              </a:ext>
            </a:extLst>
          </p:cNvPr>
          <p:cNvSpPr txBox="1"/>
          <p:nvPr/>
        </p:nvSpPr>
        <p:spPr>
          <a:xfrm>
            <a:off x="7339837" y="301957"/>
            <a:ext cx="163378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レジメ　</a:t>
            </a:r>
            <a:r>
              <a:rPr kumimoji="0" lang="en-US" altLang="ja-JP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31</a:t>
            </a:r>
            <a:r>
              <a:rPr kumimoji="0" lang="ja-JP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頁</a:t>
            </a:r>
            <a:endParaRPr kumimoji="1" lang="ja-JP" alt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ＭＳ Ｐゴシック" panose="020B0600070205080204" pitchFamily="50" charset="-128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93E16F0-0356-C74C-4F7B-D70AC4F9F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2023/9/28</a:t>
            </a:r>
            <a:endParaRPr kumimoji="1" lang="ja-JP" altLang="en-US" dirty="0"/>
          </a:p>
        </p:txBody>
      </p:sp>
      <p:sp>
        <p:nvSpPr>
          <p:cNvPr id="7" name="フッター プレースホルダー 6">
            <a:extLst>
              <a:ext uri="{FF2B5EF4-FFF2-40B4-BE49-F238E27FC236}">
                <a16:creationId xmlns:a16="http://schemas.microsoft.com/office/drawing/2014/main" id="{81D93937-D966-FB93-93CE-4602850E4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プログラミング演習</a:t>
            </a:r>
            <a:r>
              <a:rPr kumimoji="1" lang="en-US" altLang="ja-JP"/>
              <a:t>X</a:t>
            </a:r>
            <a:endParaRPr kumimoji="1" lang="ja-JP" altLang="en-US"/>
          </a:p>
        </p:txBody>
      </p:sp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0AA3B966-A8CA-E937-78BA-F25402EF7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332A9-7F48-4F13-9D10-A2EFE9B588DA}" type="slidenum">
              <a:rPr kumimoji="1" lang="ja-JP" altLang="en-US" smtClean="0"/>
              <a:pPr/>
              <a:t>14</a:t>
            </a:fld>
            <a:endParaRPr kumimoji="1" lang="ja-JP" altLang="en-US"/>
          </a:p>
        </p:txBody>
      </p: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4772C5B0-4998-C61A-31FE-3498008C241C}"/>
              </a:ext>
            </a:extLst>
          </p:cNvPr>
          <p:cNvGrpSpPr/>
          <p:nvPr/>
        </p:nvGrpSpPr>
        <p:grpSpPr>
          <a:xfrm>
            <a:off x="270569" y="1408509"/>
            <a:ext cx="8553450" cy="4788185"/>
            <a:chOff x="270569" y="1408509"/>
            <a:chExt cx="8553450" cy="4788185"/>
          </a:xfrm>
        </p:grpSpPr>
        <p:pic>
          <p:nvPicPr>
            <p:cNvPr id="4" name="図 3">
              <a:extLst>
                <a:ext uri="{FF2B5EF4-FFF2-40B4-BE49-F238E27FC236}">
                  <a16:creationId xmlns:a16="http://schemas.microsoft.com/office/drawing/2014/main" id="{3626D324-EE24-8BB9-B3B0-0A6018A414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0569" y="1408509"/>
              <a:ext cx="8553450" cy="4210050"/>
            </a:xfrm>
            <a:prstGeom prst="rect">
              <a:avLst/>
            </a:prstGeom>
          </p:spPr>
        </p:pic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302C87E2-EF83-82E4-74DB-1185D6E9807A}"/>
                </a:ext>
              </a:extLst>
            </p:cNvPr>
            <p:cNvSpPr/>
            <p:nvPr/>
          </p:nvSpPr>
          <p:spPr>
            <a:xfrm>
              <a:off x="1122630" y="2453489"/>
              <a:ext cx="353085" cy="280658"/>
            </a:xfrm>
            <a:prstGeom prst="rect">
              <a:avLst/>
            </a:prstGeom>
            <a:noFill/>
            <a:ln w="31750">
              <a:solidFill>
                <a:srgbClr val="FF0066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B0FD310E-092B-12DD-89AA-D3F1892BFD17}"/>
                </a:ext>
              </a:extLst>
            </p:cNvPr>
            <p:cNvSpPr/>
            <p:nvPr/>
          </p:nvSpPr>
          <p:spPr>
            <a:xfrm>
              <a:off x="1122629" y="3232876"/>
              <a:ext cx="353085" cy="280658"/>
            </a:xfrm>
            <a:prstGeom prst="rect">
              <a:avLst/>
            </a:prstGeom>
            <a:noFill/>
            <a:ln w="31750">
              <a:solidFill>
                <a:srgbClr val="FF0066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17A6E404-B1A3-D907-09F6-147A505CE88F}"/>
                </a:ext>
              </a:extLst>
            </p:cNvPr>
            <p:cNvSpPr/>
            <p:nvPr/>
          </p:nvSpPr>
          <p:spPr>
            <a:xfrm>
              <a:off x="1170914" y="4295962"/>
              <a:ext cx="972000" cy="280658"/>
            </a:xfrm>
            <a:prstGeom prst="rect">
              <a:avLst/>
            </a:prstGeom>
            <a:noFill/>
            <a:ln w="31750">
              <a:solidFill>
                <a:srgbClr val="FF0066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B350489A-808D-AB90-D88E-89027DF601E8}"/>
                </a:ext>
              </a:extLst>
            </p:cNvPr>
            <p:cNvSpPr/>
            <p:nvPr/>
          </p:nvSpPr>
          <p:spPr>
            <a:xfrm>
              <a:off x="946086" y="5864819"/>
              <a:ext cx="353085" cy="280658"/>
            </a:xfrm>
            <a:prstGeom prst="rect">
              <a:avLst/>
            </a:prstGeom>
            <a:noFill/>
            <a:ln w="31750">
              <a:solidFill>
                <a:srgbClr val="FF0066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1F06541D-27A0-2FE0-7D58-852ED65444C6}"/>
                </a:ext>
              </a:extLst>
            </p:cNvPr>
            <p:cNvSpPr txBox="1"/>
            <p:nvPr/>
          </p:nvSpPr>
          <p:spPr>
            <a:xfrm>
              <a:off x="1299171" y="5827362"/>
              <a:ext cx="33249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で囲んだ部分をセレクタ</a:t>
              </a:r>
              <a:r>
                <a:rPr kumimoji="1" lang="en-US" altLang="ja-JP" dirty="0"/>
                <a:t>―</a:t>
              </a:r>
              <a:r>
                <a:rPr kumimoji="1" lang="ja-JP" altLang="en-US" dirty="0"/>
                <a:t>と呼ぶ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044823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60CDEC3-F48C-3EF0-06C5-61F70375CE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537" y="880407"/>
            <a:ext cx="8277724" cy="5363982"/>
          </a:xfrm>
        </p:spPr>
        <p:txBody>
          <a:bodyPr>
            <a:noAutofit/>
          </a:bodyPr>
          <a:lstStyle/>
          <a:p>
            <a:pPr marL="546100" lvl="1" indent="-342900">
              <a:lnSpc>
                <a:spcPct val="100000"/>
              </a:lnSpc>
              <a:spcBef>
                <a:spcPts val="1200"/>
              </a:spcBef>
              <a:buClr>
                <a:srgbClr val="FF0066"/>
              </a:buClr>
              <a:buFont typeface="Wingdings" panose="05000000000000000000" pitchFamily="2" charset="2"/>
              <a:buChar char="l"/>
              <a:tabLst>
                <a:tab pos="444500" algn="l"/>
              </a:tabLst>
            </a:pPr>
            <a:r>
              <a:rPr lang="en-US" altLang="ja-JP" sz="2400" dirty="0">
                <a:solidFill>
                  <a:srgbClr val="FF0066"/>
                </a:solidFill>
                <a:latin typeface="+mn-lt"/>
              </a:rPr>
              <a:t>&lt;link&gt;</a:t>
            </a:r>
            <a:r>
              <a:rPr lang="ja-JP" altLang="en-US" sz="2400" dirty="0">
                <a:solidFill>
                  <a:srgbClr val="FF0066"/>
                </a:solidFill>
                <a:latin typeface="+mn-lt"/>
              </a:rPr>
              <a:t>タグを使って</a:t>
            </a:r>
            <a:r>
              <a:rPr lang="en-US" altLang="ja-JP" sz="2400" dirty="0">
                <a:solidFill>
                  <a:srgbClr val="FF0066"/>
                </a:solidFill>
                <a:latin typeface="+mn-lt"/>
              </a:rPr>
              <a:t>CSS</a:t>
            </a:r>
            <a:r>
              <a:rPr lang="ja-JP" altLang="en-US" sz="2400" dirty="0">
                <a:solidFill>
                  <a:srgbClr val="FF0066"/>
                </a:solidFill>
                <a:latin typeface="+mn-lt"/>
              </a:rPr>
              <a:t>ファイルの場所を指定</a:t>
            </a:r>
            <a:endParaRPr lang="en-US" altLang="ja-JP" sz="2400" dirty="0">
              <a:solidFill>
                <a:srgbClr val="FF0066"/>
              </a:solidFill>
              <a:latin typeface="+mn-lt"/>
            </a:endParaRPr>
          </a:p>
          <a:p>
            <a:pPr marL="203200" lvl="1" indent="0">
              <a:lnSpc>
                <a:spcPct val="100000"/>
              </a:lnSpc>
              <a:spcBef>
                <a:spcPts val="1200"/>
              </a:spcBef>
              <a:buClr>
                <a:srgbClr val="FF0066"/>
              </a:buClr>
              <a:buNone/>
              <a:tabLst>
                <a:tab pos="444500" algn="l"/>
              </a:tabLst>
            </a:pPr>
            <a:endParaRPr lang="en-US" altLang="ja-JP" sz="2400" dirty="0">
              <a:solidFill>
                <a:srgbClr val="FF0066"/>
              </a:solidFill>
              <a:latin typeface="+mn-lt"/>
            </a:endParaRPr>
          </a:p>
          <a:p>
            <a:pPr marL="203200" lvl="1" indent="0">
              <a:lnSpc>
                <a:spcPct val="100000"/>
              </a:lnSpc>
              <a:spcBef>
                <a:spcPts val="1200"/>
              </a:spcBef>
              <a:buClr>
                <a:srgbClr val="FF0066"/>
              </a:buClr>
              <a:buNone/>
              <a:tabLst>
                <a:tab pos="444500" algn="l"/>
              </a:tabLst>
            </a:pPr>
            <a:endParaRPr lang="en-US" altLang="ja-JP" sz="2400" dirty="0">
              <a:solidFill>
                <a:srgbClr val="FF0066"/>
              </a:solidFill>
              <a:latin typeface="+mn-lt"/>
            </a:endParaRPr>
          </a:p>
          <a:p>
            <a:pPr marL="203200" lvl="1" indent="0">
              <a:lnSpc>
                <a:spcPct val="100000"/>
              </a:lnSpc>
              <a:spcBef>
                <a:spcPts val="1200"/>
              </a:spcBef>
              <a:buClr>
                <a:srgbClr val="FF0066"/>
              </a:buClr>
              <a:buNone/>
              <a:tabLst>
                <a:tab pos="444500" algn="l"/>
              </a:tabLst>
            </a:pPr>
            <a:endParaRPr lang="en-US" altLang="ja-JP" sz="700" dirty="0">
              <a:solidFill>
                <a:srgbClr val="FF0066"/>
              </a:solidFill>
              <a:latin typeface="+mn-lt"/>
            </a:endParaRPr>
          </a:p>
          <a:p>
            <a:pPr marL="546100" lvl="1" indent="-342900">
              <a:lnSpc>
                <a:spcPct val="100000"/>
              </a:lnSpc>
              <a:spcBef>
                <a:spcPts val="1200"/>
              </a:spcBef>
              <a:buClr>
                <a:srgbClr val="FF0066"/>
              </a:buClr>
              <a:buFont typeface="Wingdings" panose="05000000000000000000" pitchFamily="2" charset="2"/>
              <a:buChar char="l"/>
              <a:tabLst>
                <a:tab pos="444500" algn="l"/>
              </a:tabLst>
            </a:pPr>
            <a:r>
              <a:rPr lang="en-US" altLang="ja-JP" sz="2400" dirty="0">
                <a:solidFill>
                  <a:srgbClr val="FF0066"/>
                </a:solidFill>
                <a:latin typeface="+mn-lt"/>
              </a:rPr>
              <a:t>CSS</a:t>
            </a:r>
            <a:r>
              <a:rPr lang="ja-JP" altLang="en-US" sz="2400" dirty="0">
                <a:solidFill>
                  <a:srgbClr val="FF0066"/>
                </a:solidFill>
                <a:latin typeface="+mn-lt"/>
              </a:rPr>
              <a:t>ファイルでスタイルを指定</a:t>
            </a:r>
            <a:endParaRPr lang="en-US" altLang="ja-JP" sz="2400" dirty="0">
              <a:solidFill>
                <a:srgbClr val="FF0066"/>
              </a:solidFill>
              <a:latin typeface="+mn-lt"/>
            </a:endParaRPr>
          </a:p>
        </p:txBody>
      </p:sp>
      <p:sp>
        <p:nvSpPr>
          <p:cNvPr id="10" name="タイトル 9">
            <a:extLst>
              <a:ext uri="{FF2B5EF4-FFF2-40B4-BE49-F238E27FC236}">
                <a16:creationId xmlns:a16="http://schemas.microsoft.com/office/drawing/2014/main" id="{2495E8E3-AB91-FE81-2E2F-564F4D4BC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3200" dirty="0"/>
              <a:t>CSS</a:t>
            </a:r>
            <a:r>
              <a:rPr lang="ja-JP" altLang="en-US" sz="3200" dirty="0"/>
              <a:t>ファイルで指定する方法</a:t>
            </a:r>
          </a:p>
        </p:txBody>
      </p:sp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93E16F0-0356-C74C-4F7B-D70AC4F9F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2023/9/28</a:t>
            </a:r>
            <a:endParaRPr kumimoji="1" lang="ja-JP" altLang="en-US" dirty="0"/>
          </a:p>
        </p:txBody>
      </p:sp>
      <p:sp>
        <p:nvSpPr>
          <p:cNvPr id="7" name="フッター プレースホルダー 6">
            <a:extLst>
              <a:ext uri="{FF2B5EF4-FFF2-40B4-BE49-F238E27FC236}">
                <a16:creationId xmlns:a16="http://schemas.microsoft.com/office/drawing/2014/main" id="{81D93937-D966-FB93-93CE-4602850E4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プログラミング演習</a:t>
            </a:r>
            <a:r>
              <a:rPr kumimoji="1" lang="en-US" altLang="ja-JP"/>
              <a:t>X</a:t>
            </a:r>
            <a:endParaRPr kumimoji="1" lang="ja-JP" altLang="en-US"/>
          </a:p>
        </p:txBody>
      </p:sp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0AA3B966-A8CA-E937-78BA-F25402EF7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332A9-7F48-4F13-9D10-A2EFE9B588DA}" type="slidenum">
              <a:rPr kumimoji="1" lang="ja-JP" altLang="en-US" smtClean="0"/>
              <a:pPr/>
              <a:t>15</a:t>
            </a:fld>
            <a:endParaRPr kumimoji="1" lang="ja-JP" altLang="en-US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EACD66F4-89DD-B587-7F9B-7EC113AD32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540" y="1344934"/>
            <a:ext cx="7315200" cy="1314450"/>
          </a:xfrm>
          <a:prstGeom prst="rect">
            <a:avLst/>
          </a:prstGeom>
        </p:spPr>
      </p:pic>
      <p:sp>
        <p:nvSpPr>
          <p:cNvPr id="15" name="角丸四角形 4">
            <a:extLst>
              <a:ext uri="{FF2B5EF4-FFF2-40B4-BE49-F238E27FC236}">
                <a16:creationId xmlns:a16="http://schemas.microsoft.com/office/drawing/2014/main" id="{F1032AF2-6658-0958-C4D0-F52D7693B7AE}"/>
              </a:ext>
            </a:extLst>
          </p:cNvPr>
          <p:cNvSpPr/>
          <p:nvPr/>
        </p:nvSpPr>
        <p:spPr>
          <a:xfrm>
            <a:off x="814812" y="2082298"/>
            <a:ext cx="7043596" cy="324000"/>
          </a:xfrm>
          <a:prstGeom prst="roundRect">
            <a:avLst/>
          </a:prstGeom>
          <a:noFill/>
          <a:ln w="31750" cap="rnd">
            <a:solidFill>
              <a:srgbClr val="FF0066"/>
            </a:solidFill>
            <a:prstDash val="sys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49DEF0E8-284B-3305-CE4D-E73206292CFE}"/>
              </a:ext>
            </a:extLst>
          </p:cNvPr>
          <p:cNvGrpSpPr/>
          <p:nvPr/>
        </p:nvGrpSpPr>
        <p:grpSpPr>
          <a:xfrm>
            <a:off x="608262" y="2349599"/>
            <a:ext cx="8154996" cy="3636657"/>
            <a:chOff x="581265" y="2620309"/>
            <a:chExt cx="8154996" cy="3636657"/>
          </a:xfrm>
        </p:grpSpPr>
        <p:pic>
          <p:nvPicPr>
            <p:cNvPr id="16" name="図 15">
              <a:extLst>
                <a:ext uri="{FF2B5EF4-FFF2-40B4-BE49-F238E27FC236}">
                  <a16:creationId xmlns:a16="http://schemas.microsoft.com/office/drawing/2014/main" id="{180012D2-D699-1FBD-EAC6-8D1EEF0BC4C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1265" y="3656641"/>
              <a:ext cx="4772025" cy="2600325"/>
            </a:xfrm>
            <a:prstGeom prst="rect">
              <a:avLst/>
            </a:prstGeom>
          </p:spPr>
        </p:pic>
        <p:sp>
          <p:nvSpPr>
            <p:cNvPr id="17" name="右中かっこ 16">
              <a:extLst>
                <a:ext uri="{FF2B5EF4-FFF2-40B4-BE49-F238E27FC236}">
                  <a16:creationId xmlns:a16="http://schemas.microsoft.com/office/drawing/2014/main" id="{F84A5EAC-6329-BF63-07ED-4528D0378A00}"/>
                </a:ext>
              </a:extLst>
            </p:cNvPr>
            <p:cNvSpPr/>
            <p:nvPr/>
          </p:nvSpPr>
          <p:spPr>
            <a:xfrm>
              <a:off x="4045716" y="3686544"/>
              <a:ext cx="334978" cy="2479377"/>
            </a:xfrm>
            <a:prstGeom prst="rightBrace">
              <a:avLst>
                <a:gd name="adj1" fmla="val 37067"/>
                <a:gd name="adj2" fmla="val 1312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8" name="カギ線コネクタ 8">
              <a:extLst>
                <a:ext uri="{FF2B5EF4-FFF2-40B4-BE49-F238E27FC236}">
                  <a16:creationId xmlns:a16="http://schemas.microsoft.com/office/drawing/2014/main" id="{F6AF3843-495B-CB4B-B287-86A98A025F22}"/>
                </a:ext>
              </a:extLst>
            </p:cNvPr>
            <p:cNvCxnSpPr/>
            <p:nvPr/>
          </p:nvCxnSpPr>
          <p:spPr>
            <a:xfrm rot="10800000" flipV="1">
              <a:off x="4542156" y="2620309"/>
              <a:ext cx="1937442" cy="1392567"/>
            </a:xfrm>
            <a:prstGeom prst="bentConnector3">
              <a:avLst>
                <a:gd name="adj1" fmla="val 0"/>
              </a:avLst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A02E5F73-8927-18DA-1BF6-CD662C8D254A}"/>
                </a:ext>
              </a:extLst>
            </p:cNvPr>
            <p:cNvSpPr txBox="1"/>
            <p:nvPr/>
          </p:nvSpPr>
          <p:spPr>
            <a:xfrm>
              <a:off x="4545886" y="4312585"/>
              <a:ext cx="344517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kumimoji="1" lang="ja-JP" altLang="en-US" sz="2000" dirty="0">
                  <a:latin typeface="+mn-ea"/>
                </a:rPr>
                <a:t>記述方法（文法）は</a:t>
              </a:r>
              <a:r>
                <a:rPr kumimoji="1" lang="en-US" altLang="ja-JP" sz="2000" dirty="0">
                  <a:latin typeface="+mn-ea"/>
                </a:rPr>
                <a:t>&lt;style&gt;</a:t>
              </a:r>
              <a:r>
                <a:rPr kumimoji="1" lang="ja-JP" altLang="en-US" sz="2000" dirty="0">
                  <a:latin typeface="+mn-ea"/>
                </a:rPr>
                <a:t>タグ</a:t>
              </a:r>
              <a:endParaRPr kumimoji="1" lang="en-US" altLang="ja-JP" sz="2000" dirty="0">
                <a:latin typeface="+mn-ea"/>
              </a:endParaRPr>
            </a:p>
            <a:p>
              <a:pPr algn="just"/>
              <a:r>
                <a:rPr kumimoji="1" lang="ja-JP" altLang="en-US" sz="2000" dirty="0">
                  <a:latin typeface="+mn-ea"/>
                </a:rPr>
                <a:t>で記述するのと同じ</a:t>
              </a:r>
            </a:p>
          </p:txBody>
        </p:sp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id="{C5444B7A-F044-2101-F6D3-15AB43C53534}"/>
                </a:ext>
              </a:extLst>
            </p:cNvPr>
            <p:cNvSpPr txBox="1"/>
            <p:nvPr/>
          </p:nvSpPr>
          <p:spPr>
            <a:xfrm>
              <a:off x="4460675" y="5220474"/>
              <a:ext cx="42755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kumimoji="1" lang="ja-JP" altLang="en-US" dirty="0">
                  <a:latin typeface="+mn-ea"/>
                </a:rPr>
                <a:t>ファイルは，</a:t>
              </a:r>
              <a:r>
                <a:rPr lang="ja-JP" altLang="en-US" dirty="0">
                  <a:latin typeface="+mn-ea"/>
                </a:rPr>
                <a:t>「</a:t>
              </a:r>
              <a:r>
                <a:rPr lang="en-US" altLang="ja-JP" dirty="0" err="1">
                  <a:latin typeface="+mn-ea"/>
                </a:rPr>
                <a:t>css</a:t>
              </a:r>
              <a:r>
                <a:rPr lang="ja-JP" altLang="en-US" dirty="0">
                  <a:latin typeface="+mn-ea"/>
                </a:rPr>
                <a:t>」フォルダ中のファイル</a:t>
              </a:r>
              <a:r>
                <a:rPr kumimoji="1" lang="ja-JP" altLang="en-US" dirty="0">
                  <a:latin typeface="+mn-ea"/>
                </a:rPr>
                <a:t>「</a:t>
              </a:r>
              <a:r>
                <a:rPr kumimoji="1" lang="en-US" altLang="ja-JP" dirty="0">
                  <a:latin typeface="+mn-ea"/>
                </a:rPr>
                <a:t>List3-2-2.css</a:t>
              </a:r>
              <a:r>
                <a:rPr kumimoji="1" lang="ja-JP" altLang="en-US" dirty="0">
                  <a:latin typeface="+mn-ea"/>
                </a:rPr>
                <a:t>」</a:t>
              </a:r>
            </a:p>
          </p:txBody>
        </p:sp>
      </p:grp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6B65BD9C-3093-9A2F-E51F-FB6481CAAD03}"/>
              </a:ext>
            </a:extLst>
          </p:cNvPr>
          <p:cNvSpPr txBox="1"/>
          <p:nvPr/>
        </p:nvSpPr>
        <p:spPr>
          <a:xfrm>
            <a:off x="7339837" y="301957"/>
            <a:ext cx="163378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レジメ　</a:t>
            </a:r>
            <a:r>
              <a:rPr kumimoji="0" lang="en-US" altLang="ja-JP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33</a:t>
            </a:r>
            <a:r>
              <a:rPr kumimoji="0" lang="ja-JP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頁</a:t>
            </a:r>
            <a:endParaRPr kumimoji="1" lang="ja-JP" alt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ＭＳ Ｐゴシック" panose="020B0600070205080204" pitchFamily="50" charset="-128"/>
              <a:ea typeface="ＭＳ Ｐゴシック" panose="020B060007020508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9599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60CDEC3-F48C-3EF0-06C5-61F70375CE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537" y="3429001"/>
            <a:ext cx="8277724" cy="2815388"/>
          </a:xfrm>
        </p:spPr>
        <p:txBody>
          <a:bodyPr>
            <a:noAutofit/>
          </a:bodyPr>
          <a:lstStyle/>
          <a:p>
            <a:pPr marL="444500" lvl="2" indent="-252413">
              <a:lnSpc>
                <a:spcPct val="100000"/>
              </a:lnSpc>
              <a:spcBef>
                <a:spcPts val="600"/>
              </a:spcBef>
              <a:buClr>
                <a:srgbClr val="00349E"/>
              </a:buClr>
              <a:buFont typeface="Wingdings" panose="05000000000000000000" pitchFamily="2" charset="2"/>
              <a:buChar char="l"/>
              <a:tabLst>
                <a:tab pos="444500" algn="l"/>
              </a:tabLst>
            </a:pPr>
            <a:r>
              <a:rPr lang="ja-JP" altLang="en-US" sz="2200" dirty="0">
                <a:solidFill>
                  <a:srgbClr val="00349E"/>
                </a:solidFill>
                <a:latin typeface="+mn-lt"/>
              </a:rPr>
              <a:t>セレクタはどこの要素にスタイルを指定するのかを示す文字列</a:t>
            </a:r>
            <a:endParaRPr lang="en-US" altLang="ja-JP" sz="2200" dirty="0">
              <a:solidFill>
                <a:srgbClr val="00349E"/>
              </a:solidFill>
              <a:latin typeface="+mn-lt"/>
            </a:endParaRPr>
          </a:p>
          <a:p>
            <a:pPr marL="444500" lvl="2" indent="-252413">
              <a:lnSpc>
                <a:spcPct val="100000"/>
              </a:lnSpc>
              <a:spcBef>
                <a:spcPts val="600"/>
              </a:spcBef>
              <a:buClr>
                <a:srgbClr val="00349E"/>
              </a:buClr>
              <a:buFont typeface="Wingdings" panose="05000000000000000000" pitchFamily="2" charset="2"/>
              <a:buChar char="l"/>
              <a:tabLst>
                <a:tab pos="444500" algn="l"/>
              </a:tabLst>
            </a:pPr>
            <a:r>
              <a:rPr lang="ja-JP" altLang="en-US" sz="2200" dirty="0">
                <a:solidFill>
                  <a:srgbClr val="00349E"/>
                </a:solidFill>
                <a:latin typeface="+mn-lt"/>
              </a:rPr>
              <a:t>「｛ ｝」で囲まれた部分がスタイルの指示内容</a:t>
            </a:r>
            <a:endParaRPr lang="en-US" altLang="ja-JP" sz="2200" dirty="0">
              <a:solidFill>
                <a:srgbClr val="00349E"/>
              </a:solidFill>
              <a:latin typeface="+mn-lt"/>
            </a:endParaRPr>
          </a:p>
          <a:p>
            <a:pPr marL="444500" lvl="2" indent="-252413">
              <a:lnSpc>
                <a:spcPct val="100000"/>
              </a:lnSpc>
              <a:spcBef>
                <a:spcPts val="600"/>
              </a:spcBef>
              <a:buClr>
                <a:srgbClr val="00349E"/>
              </a:buClr>
              <a:buFont typeface="Wingdings" panose="05000000000000000000" pitchFamily="2" charset="2"/>
              <a:buChar char="l"/>
              <a:tabLst>
                <a:tab pos="444500" algn="l"/>
              </a:tabLst>
            </a:pPr>
            <a:r>
              <a:rPr lang="en-US" altLang="ja-JP" sz="2200" dirty="0">
                <a:solidFill>
                  <a:srgbClr val="00349E"/>
                </a:solidFill>
                <a:latin typeface="+mn-lt"/>
              </a:rPr>
              <a:t>CSS</a:t>
            </a:r>
            <a:r>
              <a:rPr lang="ja-JP" altLang="en-US" sz="2200" dirty="0">
                <a:solidFill>
                  <a:srgbClr val="00349E"/>
                </a:solidFill>
                <a:latin typeface="+mn-lt"/>
              </a:rPr>
              <a:t>プロパティはスタイルを設定する項目</a:t>
            </a:r>
            <a:endParaRPr lang="en-US" altLang="ja-JP" sz="2200" dirty="0">
              <a:solidFill>
                <a:srgbClr val="00349E"/>
              </a:solidFill>
              <a:latin typeface="+mn-lt"/>
            </a:endParaRPr>
          </a:p>
          <a:p>
            <a:pPr marL="444500" lvl="2" indent="-252413">
              <a:lnSpc>
                <a:spcPct val="100000"/>
              </a:lnSpc>
              <a:spcBef>
                <a:spcPts val="600"/>
              </a:spcBef>
              <a:buClr>
                <a:srgbClr val="00349E"/>
              </a:buClr>
              <a:buFont typeface="Wingdings" panose="05000000000000000000" pitchFamily="2" charset="2"/>
              <a:buChar char="l"/>
              <a:tabLst>
                <a:tab pos="444500" algn="l"/>
              </a:tabLst>
            </a:pPr>
            <a:r>
              <a:rPr lang="ja-JP" altLang="en-US" sz="2200" dirty="0">
                <a:solidFill>
                  <a:srgbClr val="00349E"/>
                </a:solidFill>
                <a:latin typeface="+mn-lt"/>
              </a:rPr>
              <a:t>値はスタイルの設定値</a:t>
            </a:r>
            <a:endParaRPr lang="en-US" altLang="ja-JP" sz="2200" dirty="0">
              <a:solidFill>
                <a:srgbClr val="00349E"/>
              </a:solidFill>
              <a:latin typeface="+mn-lt"/>
            </a:endParaRPr>
          </a:p>
        </p:txBody>
      </p:sp>
      <p:sp>
        <p:nvSpPr>
          <p:cNvPr id="10" name="タイトル 9">
            <a:extLst>
              <a:ext uri="{FF2B5EF4-FFF2-40B4-BE49-F238E27FC236}">
                <a16:creationId xmlns:a16="http://schemas.microsoft.com/office/drawing/2014/main" id="{2495E8E3-AB91-FE81-2E2F-564F4D4BC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3200" dirty="0"/>
              <a:t>スタイルの指定方法</a:t>
            </a:r>
          </a:p>
        </p:txBody>
      </p:sp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93E16F0-0356-C74C-4F7B-D70AC4F9F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2023/9/28</a:t>
            </a:r>
            <a:endParaRPr kumimoji="1" lang="ja-JP" altLang="en-US" dirty="0"/>
          </a:p>
        </p:txBody>
      </p:sp>
      <p:sp>
        <p:nvSpPr>
          <p:cNvPr id="7" name="フッター プレースホルダー 6">
            <a:extLst>
              <a:ext uri="{FF2B5EF4-FFF2-40B4-BE49-F238E27FC236}">
                <a16:creationId xmlns:a16="http://schemas.microsoft.com/office/drawing/2014/main" id="{81D93937-D966-FB93-93CE-4602850E4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プログラミング演習</a:t>
            </a:r>
            <a:r>
              <a:rPr kumimoji="1" lang="en-US" altLang="ja-JP"/>
              <a:t>X</a:t>
            </a:r>
            <a:endParaRPr kumimoji="1" lang="ja-JP" altLang="en-US"/>
          </a:p>
        </p:txBody>
      </p:sp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0AA3B966-A8CA-E937-78BA-F25402EF7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332A9-7F48-4F13-9D10-A2EFE9B588DA}" type="slidenum">
              <a:rPr kumimoji="1" lang="ja-JP" altLang="en-US" smtClean="0"/>
              <a:pPr/>
              <a:t>16</a:t>
            </a:fld>
            <a:endParaRPr kumimoji="1" lang="ja-JP" altLang="en-US"/>
          </a:p>
        </p:txBody>
      </p:sp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2B4ABB76-D352-4A1C-8059-A1B1EBCF5EB4}"/>
              </a:ext>
            </a:extLst>
          </p:cNvPr>
          <p:cNvGrpSpPr/>
          <p:nvPr/>
        </p:nvGrpSpPr>
        <p:grpSpPr>
          <a:xfrm>
            <a:off x="457200" y="1004259"/>
            <a:ext cx="8229600" cy="2089683"/>
            <a:chOff x="457200" y="1004259"/>
            <a:chExt cx="8229600" cy="2089683"/>
          </a:xfrm>
        </p:grpSpPr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id="{95CFC83F-14C1-0991-A97F-49DF9F7A6886}"/>
                </a:ext>
              </a:extLst>
            </p:cNvPr>
            <p:cNvSpPr/>
            <p:nvPr/>
          </p:nvSpPr>
          <p:spPr>
            <a:xfrm>
              <a:off x="457200" y="1004259"/>
              <a:ext cx="8229600" cy="208968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テキスト ボックス 7">
              <a:extLst>
                <a:ext uri="{FF2B5EF4-FFF2-40B4-BE49-F238E27FC236}">
                  <a16:creationId xmlns:a16="http://schemas.microsoft.com/office/drawing/2014/main" id="{B1D95940-8778-B01B-1950-3D8FF3BEAC9C}"/>
                </a:ext>
              </a:extLst>
            </p:cNvPr>
            <p:cNvSpPr txBox="1"/>
            <p:nvPr/>
          </p:nvSpPr>
          <p:spPr>
            <a:xfrm>
              <a:off x="769377" y="1209480"/>
              <a:ext cx="5516587" cy="1668578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ja-JP" sz="2000" kern="100" dirty="0">
                  <a:effectLst/>
                  <a:latin typeface="+mn-ea"/>
                  <a:cs typeface="Times New Roman" panose="02020603050405020304" pitchFamily="18" charset="0"/>
                </a:rPr>
                <a:t>セレクタ</a:t>
              </a:r>
              <a:r>
                <a:rPr lang="en-US" sz="2000" kern="100" dirty="0">
                  <a:effectLst/>
                  <a:latin typeface="+mn-ea"/>
                  <a:cs typeface="Times New Roman" panose="02020603050405020304" pitchFamily="18" charset="0"/>
                </a:rPr>
                <a:t> {</a:t>
              </a:r>
              <a:endParaRPr lang="ja-JP" sz="2000" kern="100" dirty="0">
                <a:effectLst/>
                <a:latin typeface="+mn-ea"/>
                <a:cs typeface="Times New Roman" panose="02020603050405020304" pitchFamily="18" charset="0"/>
              </a:endParaRPr>
            </a:p>
            <a:p>
              <a:pPr indent="254000" algn="just">
                <a:spcAft>
                  <a:spcPts val="0"/>
                </a:spcAft>
              </a:pPr>
              <a:r>
                <a:rPr lang="en-US" sz="2000" kern="100" dirty="0">
                  <a:effectLst/>
                  <a:latin typeface="+mn-ea"/>
                  <a:cs typeface="Times New Roman" panose="02020603050405020304" pitchFamily="18" charset="0"/>
                </a:rPr>
                <a:t>CSS</a:t>
              </a:r>
              <a:r>
                <a:rPr lang="ja-JP" sz="2000" kern="100" dirty="0">
                  <a:effectLst/>
                  <a:latin typeface="+mn-ea"/>
                  <a:cs typeface="Times New Roman" panose="02020603050405020304" pitchFamily="18" charset="0"/>
                </a:rPr>
                <a:t>プロパティ名</a:t>
              </a:r>
              <a:r>
                <a:rPr lang="en-US" sz="2000" kern="100" dirty="0">
                  <a:effectLst/>
                  <a:latin typeface="+mn-ea"/>
                  <a:cs typeface="Times New Roman" panose="02020603050405020304" pitchFamily="18" charset="0"/>
                </a:rPr>
                <a:t>1: </a:t>
              </a:r>
              <a:r>
                <a:rPr lang="ja-JP" sz="2000" kern="100" dirty="0">
                  <a:effectLst/>
                  <a:latin typeface="+mn-ea"/>
                  <a:cs typeface="Times New Roman" panose="02020603050405020304" pitchFamily="18" charset="0"/>
                </a:rPr>
                <a:t>値</a:t>
              </a:r>
              <a:r>
                <a:rPr lang="en-US" sz="2000" kern="100" dirty="0">
                  <a:effectLst/>
                  <a:latin typeface="+mn-ea"/>
                  <a:cs typeface="Times New Roman" panose="02020603050405020304" pitchFamily="18" charset="0"/>
                </a:rPr>
                <a:t>1;</a:t>
              </a:r>
              <a:endParaRPr lang="ja-JP" sz="2000" kern="100" dirty="0"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just">
                <a:spcAft>
                  <a:spcPts val="0"/>
                </a:spcAft>
              </a:pPr>
              <a:r>
                <a:rPr lang="en-US" sz="2000" kern="100" dirty="0">
                  <a:effectLst/>
                  <a:latin typeface="+mn-ea"/>
                  <a:cs typeface="Times New Roman" panose="02020603050405020304" pitchFamily="18" charset="0"/>
                </a:rPr>
                <a:t>    CSS</a:t>
              </a:r>
              <a:r>
                <a:rPr lang="ja-JP" sz="2000" kern="100" dirty="0">
                  <a:effectLst/>
                  <a:latin typeface="+mn-ea"/>
                  <a:cs typeface="Times New Roman" panose="02020603050405020304" pitchFamily="18" charset="0"/>
                </a:rPr>
                <a:t>プロパティ名</a:t>
              </a:r>
              <a:r>
                <a:rPr lang="en-US" sz="2000" kern="100" dirty="0">
                  <a:effectLst/>
                  <a:latin typeface="+mn-ea"/>
                  <a:cs typeface="Times New Roman" panose="02020603050405020304" pitchFamily="18" charset="0"/>
                </a:rPr>
                <a:t>2: </a:t>
              </a:r>
              <a:r>
                <a:rPr lang="ja-JP" sz="2000" kern="100" dirty="0">
                  <a:effectLst/>
                  <a:latin typeface="+mn-ea"/>
                  <a:cs typeface="Times New Roman" panose="02020603050405020304" pitchFamily="18" charset="0"/>
                </a:rPr>
                <a:t>値</a:t>
              </a:r>
              <a:r>
                <a:rPr lang="en-US" sz="2000" kern="100" dirty="0">
                  <a:effectLst/>
                  <a:latin typeface="+mn-ea"/>
                  <a:cs typeface="Times New Roman" panose="02020603050405020304" pitchFamily="18" charset="0"/>
                </a:rPr>
                <a:t>2;</a:t>
              </a:r>
              <a:endParaRPr lang="ja-JP" sz="2000" kern="100" dirty="0"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just">
                <a:spcAft>
                  <a:spcPts val="0"/>
                </a:spcAft>
              </a:pPr>
              <a:r>
                <a:rPr lang="en-US" sz="2000" kern="100" dirty="0">
                  <a:effectLst/>
                  <a:latin typeface="+mn-ea"/>
                  <a:cs typeface="Times New Roman" panose="02020603050405020304" pitchFamily="18" charset="0"/>
                </a:rPr>
                <a:t>    </a:t>
              </a:r>
              <a:r>
                <a:rPr lang="ja-JP" sz="2000" kern="100" dirty="0">
                  <a:effectLst/>
                  <a:latin typeface="+mn-ea"/>
                  <a:cs typeface="Times New Roman" panose="02020603050405020304" pitchFamily="18" charset="0"/>
                </a:rPr>
                <a:t>・・・・・</a:t>
              </a:r>
            </a:p>
            <a:p>
              <a:pPr algn="just">
                <a:spcAft>
                  <a:spcPts val="0"/>
                </a:spcAft>
              </a:pPr>
              <a:r>
                <a:rPr lang="en-US" sz="2000" kern="100" dirty="0">
                  <a:effectLst/>
                  <a:latin typeface="+mn-ea"/>
                  <a:cs typeface="Times New Roman" panose="02020603050405020304" pitchFamily="18" charset="0"/>
                </a:rPr>
                <a:t>}</a:t>
              </a:r>
              <a:endParaRPr lang="ja-JP" sz="2000" kern="100" dirty="0"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just">
                <a:spcAft>
                  <a:spcPts val="0"/>
                </a:spcAft>
              </a:pPr>
              <a:r>
                <a:rPr lang="en-US" sz="2000" kern="100" dirty="0">
                  <a:effectLst/>
                  <a:latin typeface="+mn-ea"/>
                  <a:cs typeface="Times New Roman" panose="02020603050405020304" pitchFamily="18" charset="0"/>
                </a:rPr>
                <a:t> </a:t>
              </a:r>
              <a:endParaRPr lang="ja-JP" sz="2000" kern="100" dirty="0">
                <a:effectLst/>
                <a:latin typeface="+mn-ea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48791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7E22841C-0A69-DB1C-E4BA-9078EF190B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537" y="880407"/>
            <a:ext cx="8277724" cy="5363982"/>
          </a:xfrm>
        </p:spPr>
        <p:txBody>
          <a:bodyPr>
            <a:noAutofit/>
          </a:bodyPr>
          <a:lstStyle/>
          <a:p>
            <a:pPr marL="546100" lvl="1" indent="-342900">
              <a:lnSpc>
                <a:spcPct val="100000"/>
              </a:lnSpc>
              <a:spcBef>
                <a:spcPts val="1200"/>
              </a:spcBef>
              <a:buClr>
                <a:srgbClr val="FF0066"/>
              </a:buClr>
              <a:buFont typeface="Wingdings" panose="05000000000000000000" pitchFamily="2" charset="2"/>
              <a:buChar char="l"/>
              <a:tabLst>
                <a:tab pos="444500" algn="l"/>
              </a:tabLst>
            </a:pPr>
            <a:r>
              <a:rPr lang="ja-JP" altLang="en-US" sz="2400" dirty="0">
                <a:solidFill>
                  <a:srgbClr val="FF0066"/>
                </a:solidFill>
                <a:latin typeface="+mn-lt"/>
              </a:rPr>
              <a:t>全ての要素の指定</a:t>
            </a:r>
            <a:endParaRPr lang="en-US" altLang="ja-JP" sz="2400" dirty="0">
              <a:solidFill>
                <a:srgbClr val="FF0066"/>
              </a:solidFill>
              <a:latin typeface="+mn-lt"/>
            </a:endParaRPr>
          </a:p>
          <a:p>
            <a:pPr marL="203200" lvl="1" indent="0">
              <a:lnSpc>
                <a:spcPct val="100000"/>
              </a:lnSpc>
              <a:spcBef>
                <a:spcPts val="1200"/>
              </a:spcBef>
              <a:buClr>
                <a:srgbClr val="FF0066"/>
              </a:buClr>
              <a:buNone/>
              <a:tabLst>
                <a:tab pos="444500" algn="l"/>
              </a:tabLst>
            </a:pPr>
            <a:endParaRPr lang="en-US" altLang="ja-JP" sz="2400" dirty="0">
              <a:solidFill>
                <a:srgbClr val="FF0066"/>
              </a:solidFill>
              <a:latin typeface="+mn-lt"/>
            </a:endParaRPr>
          </a:p>
          <a:p>
            <a:pPr marL="203200" lvl="1" indent="0">
              <a:lnSpc>
                <a:spcPct val="100000"/>
              </a:lnSpc>
              <a:spcBef>
                <a:spcPts val="1200"/>
              </a:spcBef>
              <a:buClr>
                <a:srgbClr val="FF0066"/>
              </a:buClr>
              <a:buNone/>
              <a:tabLst>
                <a:tab pos="444500" algn="l"/>
              </a:tabLst>
            </a:pPr>
            <a:endParaRPr lang="en-US" altLang="ja-JP" sz="2400" dirty="0">
              <a:solidFill>
                <a:srgbClr val="FF0066"/>
              </a:solidFill>
              <a:latin typeface="+mn-lt"/>
            </a:endParaRPr>
          </a:p>
          <a:p>
            <a:pPr marL="203200" lvl="1" indent="0">
              <a:lnSpc>
                <a:spcPct val="100000"/>
              </a:lnSpc>
              <a:spcBef>
                <a:spcPts val="1200"/>
              </a:spcBef>
              <a:buClr>
                <a:srgbClr val="FF0066"/>
              </a:buClr>
              <a:buNone/>
              <a:tabLst>
                <a:tab pos="444500" algn="l"/>
              </a:tabLst>
            </a:pPr>
            <a:endParaRPr lang="en-US" altLang="ja-JP" sz="700" dirty="0">
              <a:solidFill>
                <a:srgbClr val="FF0066"/>
              </a:solidFill>
              <a:latin typeface="+mn-lt"/>
            </a:endParaRPr>
          </a:p>
          <a:p>
            <a:pPr marL="546100" lvl="1" indent="-342900">
              <a:lnSpc>
                <a:spcPct val="100000"/>
              </a:lnSpc>
              <a:spcBef>
                <a:spcPts val="1200"/>
              </a:spcBef>
              <a:buClr>
                <a:srgbClr val="FF0066"/>
              </a:buClr>
              <a:buFont typeface="Wingdings" panose="05000000000000000000" pitchFamily="2" charset="2"/>
              <a:buChar char="l"/>
              <a:tabLst>
                <a:tab pos="444500" algn="l"/>
              </a:tabLst>
            </a:pPr>
            <a:r>
              <a:rPr lang="ja-JP" altLang="en-US" sz="2400" dirty="0">
                <a:solidFill>
                  <a:srgbClr val="FF0066"/>
                </a:solidFill>
                <a:latin typeface="+mn-lt"/>
              </a:rPr>
              <a:t>特定要素の指定</a:t>
            </a:r>
            <a:endParaRPr lang="en-US" altLang="ja-JP" sz="2400" dirty="0">
              <a:solidFill>
                <a:srgbClr val="FF0066"/>
              </a:solidFill>
              <a:latin typeface="+mn-lt"/>
            </a:endParaRPr>
          </a:p>
        </p:txBody>
      </p:sp>
      <p:sp>
        <p:nvSpPr>
          <p:cNvPr id="10" name="タイトル 9">
            <a:extLst>
              <a:ext uri="{FF2B5EF4-FFF2-40B4-BE49-F238E27FC236}">
                <a16:creationId xmlns:a16="http://schemas.microsoft.com/office/drawing/2014/main" id="{2495E8E3-AB91-FE81-2E2F-564F4D4BC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3200" dirty="0"/>
              <a:t>CSS</a:t>
            </a:r>
            <a:r>
              <a:rPr lang="ja-JP" altLang="en-US" sz="3200" dirty="0"/>
              <a:t>の主なセレクタ</a:t>
            </a:r>
          </a:p>
        </p:txBody>
      </p:sp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93E16F0-0356-C74C-4F7B-D70AC4F9F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2023/9/28</a:t>
            </a:r>
            <a:endParaRPr kumimoji="1" lang="ja-JP" altLang="en-US" dirty="0"/>
          </a:p>
        </p:txBody>
      </p:sp>
      <p:sp>
        <p:nvSpPr>
          <p:cNvPr id="7" name="フッター プレースホルダー 6">
            <a:extLst>
              <a:ext uri="{FF2B5EF4-FFF2-40B4-BE49-F238E27FC236}">
                <a16:creationId xmlns:a16="http://schemas.microsoft.com/office/drawing/2014/main" id="{81D93937-D966-FB93-93CE-4602850E4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プログラミング演習</a:t>
            </a:r>
            <a:r>
              <a:rPr kumimoji="1" lang="en-US" altLang="ja-JP"/>
              <a:t>X</a:t>
            </a:r>
            <a:endParaRPr kumimoji="1" lang="ja-JP" altLang="en-US"/>
          </a:p>
        </p:txBody>
      </p:sp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0AA3B966-A8CA-E937-78BA-F25402EF7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332A9-7F48-4F13-9D10-A2EFE9B588DA}" type="slidenum">
              <a:rPr kumimoji="1" lang="ja-JP" altLang="en-US" smtClean="0"/>
              <a:pPr/>
              <a:t>17</a:t>
            </a:fld>
            <a:endParaRPr kumimoji="1" lang="ja-JP" altLang="en-US"/>
          </a:p>
        </p:txBody>
      </p: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7F0FA255-6D14-43E0-F4FE-B5C922F07A69}"/>
              </a:ext>
            </a:extLst>
          </p:cNvPr>
          <p:cNvGrpSpPr/>
          <p:nvPr/>
        </p:nvGrpSpPr>
        <p:grpSpPr>
          <a:xfrm>
            <a:off x="407739" y="1297644"/>
            <a:ext cx="8334375" cy="1507873"/>
            <a:chOff x="407739" y="1399916"/>
            <a:chExt cx="8334375" cy="1507873"/>
          </a:xfrm>
        </p:grpSpPr>
        <p:pic>
          <p:nvPicPr>
            <p:cNvPr id="9" name="図 8">
              <a:extLst>
                <a:ext uri="{FF2B5EF4-FFF2-40B4-BE49-F238E27FC236}">
                  <a16:creationId xmlns:a16="http://schemas.microsoft.com/office/drawing/2014/main" id="{D48F5B05-663F-E965-7DD0-1EF82C49FD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7739" y="1399916"/>
              <a:ext cx="8334375" cy="1276350"/>
            </a:xfrm>
            <a:prstGeom prst="rect">
              <a:avLst/>
            </a:prstGeom>
          </p:spPr>
        </p:pic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276110A7-A3B7-6D86-A26A-70A43DABBB95}"/>
                </a:ext>
              </a:extLst>
            </p:cNvPr>
            <p:cNvSpPr txBox="1"/>
            <p:nvPr/>
          </p:nvSpPr>
          <p:spPr>
            <a:xfrm>
              <a:off x="4060299" y="1775949"/>
              <a:ext cx="29290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000" dirty="0">
                  <a:solidFill>
                    <a:srgbClr val="00349E"/>
                  </a:solidFill>
                </a:rPr>
                <a:t>全ての文字を赤色に指定</a:t>
              </a:r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F59F38D1-812A-23DE-AD71-1334759C958C}"/>
                </a:ext>
              </a:extLst>
            </p:cNvPr>
            <p:cNvSpPr/>
            <p:nvPr/>
          </p:nvSpPr>
          <p:spPr>
            <a:xfrm>
              <a:off x="521715" y="1600683"/>
              <a:ext cx="267768" cy="255144"/>
            </a:xfrm>
            <a:prstGeom prst="rect">
              <a:avLst/>
            </a:prstGeom>
            <a:noFill/>
            <a:ln w="31750">
              <a:solidFill>
                <a:srgbClr val="FF0066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CAD28D3C-D813-5733-7037-92A951BDB56F}"/>
                </a:ext>
              </a:extLst>
            </p:cNvPr>
            <p:cNvSpPr txBox="1"/>
            <p:nvPr/>
          </p:nvSpPr>
          <p:spPr>
            <a:xfrm>
              <a:off x="886659" y="2538457"/>
              <a:ext cx="12170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>
                  <a:latin typeface="+mn-ea"/>
                </a:rPr>
                <a:t>セレクタ</a:t>
              </a:r>
              <a:r>
                <a:rPr kumimoji="1" lang="en-US" altLang="ja-JP" dirty="0">
                  <a:latin typeface="+mn-ea"/>
                </a:rPr>
                <a:t>―</a:t>
              </a:r>
              <a:endParaRPr kumimoji="1" lang="ja-JP" altLang="en-US" dirty="0">
                <a:latin typeface="+mn-ea"/>
              </a:endParaRPr>
            </a:p>
          </p:txBody>
        </p:sp>
        <p:cxnSp>
          <p:nvCxnSpPr>
            <p:cNvPr id="14" name="直線矢印コネクタ 13">
              <a:extLst>
                <a:ext uri="{FF2B5EF4-FFF2-40B4-BE49-F238E27FC236}">
                  <a16:creationId xmlns:a16="http://schemas.microsoft.com/office/drawing/2014/main" id="{8C111813-3557-506C-906A-B346F0F3B96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03847" y="1855827"/>
              <a:ext cx="180889" cy="854178"/>
            </a:xfrm>
            <a:prstGeom prst="straightConnector1">
              <a:avLst/>
            </a:prstGeom>
            <a:ln w="15875">
              <a:solidFill>
                <a:srgbClr val="FF006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7" name="図 16">
            <a:extLst>
              <a:ext uri="{FF2B5EF4-FFF2-40B4-BE49-F238E27FC236}">
                <a16:creationId xmlns:a16="http://schemas.microsoft.com/office/drawing/2014/main" id="{AA8C1087-051E-ED9C-12BF-EDD3EC9603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862" y="3429000"/>
            <a:ext cx="8296275" cy="2809875"/>
          </a:xfrm>
          <a:prstGeom prst="rect">
            <a:avLst/>
          </a:prstGeom>
        </p:spPr>
      </p:pic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176B2F5B-C8CA-D6D4-0B81-A212A53C7180}"/>
              </a:ext>
            </a:extLst>
          </p:cNvPr>
          <p:cNvSpPr/>
          <p:nvPr/>
        </p:nvSpPr>
        <p:spPr>
          <a:xfrm>
            <a:off x="3987757" y="3905614"/>
            <a:ext cx="4572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ja-JP" altLang="ja-JP" sz="2000" dirty="0">
                <a:solidFill>
                  <a:srgbClr val="00349E"/>
                </a:solidFill>
                <a:latin typeface="+mn-ea"/>
                <a:cs typeface="Times New Roman" panose="02020603050405020304" pitchFamily="18" charset="0"/>
              </a:rPr>
              <a:t>例①</a:t>
            </a:r>
            <a:r>
              <a:rPr lang="ja-JP" altLang="en-US" sz="2000" dirty="0">
                <a:solidFill>
                  <a:srgbClr val="00349E"/>
                </a:solidFill>
                <a:latin typeface="+mn-ea"/>
                <a:cs typeface="Times New Roman" panose="02020603050405020304" pitchFamily="18" charset="0"/>
              </a:rPr>
              <a:t>：</a:t>
            </a:r>
            <a:r>
              <a:rPr lang="en-US" altLang="ja-JP" sz="2000" dirty="0">
                <a:solidFill>
                  <a:srgbClr val="00349E"/>
                </a:solidFill>
                <a:latin typeface="+mn-ea"/>
                <a:cs typeface="Times New Roman" panose="02020603050405020304" pitchFamily="18" charset="0"/>
              </a:rPr>
              <a:t>&lt;p&gt;</a:t>
            </a:r>
            <a:r>
              <a:rPr lang="ja-JP" altLang="ja-JP" sz="2000" dirty="0">
                <a:solidFill>
                  <a:srgbClr val="00349E"/>
                </a:solidFill>
                <a:latin typeface="+mn-ea"/>
                <a:cs typeface="Times New Roman" panose="02020603050405020304" pitchFamily="18" charset="0"/>
              </a:rPr>
              <a:t>要素の文字が赤色</a:t>
            </a:r>
            <a:endParaRPr lang="en-US" altLang="ja-JP" sz="2000" dirty="0">
              <a:solidFill>
                <a:srgbClr val="00349E"/>
              </a:solidFill>
              <a:latin typeface="+mn-ea"/>
              <a:cs typeface="Times New Roman" panose="02020603050405020304" pitchFamily="18" charset="0"/>
            </a:endParaRPr>
          </a:p>
          <a:p>
            <a:r>
              <a:rPr lang="ja-JP" altLang="ja-JP" sz="2000" dirty="0">
                <a:solidFill>
                  <a:srgbClr val="00349E"/>
                </a:solidFill>
                <a:latin typeface="+mn-ea"/>
                <a:cs typeface="Times New Roman" panose="02020603050405020304" pitchFamily="18" charset="0"/>
              </a:rPr>
              <a:t>例②</a:t>
            </a:r>
            <a:r>
              <a:rPr lang="ja-JP" altLang="en-US" sz="2000" dirty="0">
                <a:solidFill>
                  <a:srgbClr val="00349E"/>
                </a:solidFill>
                <a:latin typeface="+mn-ea"/>
                <a:cs typeface="Times New Roman" panose="02020603050405020304" pitchFamily="18" charset="0"/>
              </a:rPr>
              <a:t>：</a:t>
            </a:r>
            <a:r>
              <a:rPr lang="en-US" altLang="ja-JP" sz="2000" dirty="0">
                <a:solidFill>
                  <a:srgbClr val="00349E"/>
                </a:solidFill>
                <a:latin typeface="+mn-ea"/>
                <a:cs typeface="Times New Roman" panose="02020603050405020304" pitchFamily="18" charset="0"/>
              </a:rPr>
              <a:t>&lt;h1&gt;</a:t>
            </a:r>
            <a:r>
              <a:rPr lang="ja-JP" altLang="ja-JP" sz="2000" dirty="0">
                <a:solidFill>
                  <a:srgbClr val="00349E"/>
                </a:solidFill>
                <a:latin typeface="+mn-ea"/>
                <a:cs typeface="Times New Roman" panose="02020603050405020304" pitchFamily="18" charset="0"/>
              </a:rPr>
              <a:t>と</a:t>
            </a:r>
            <a:r>
              <a:rPr lang="en-US" altLang="ja-JP" sz="2000" dirty="0">
                <a:solidFill>
                  <a:srgbClr val="00349E"/>
                </a:solidFill>
                <a:latin typeface="+mn-ea"/>
                <a:cs typeface="Times New Roman" panose="02020603050405020304" pitchFamily="18" charset="0"/>
              </a:rPr>
              <a:t>&lt;p&gt;</a:t>
            </a:r>
            <a:r>
              <a:rPr lang="ja-JP" altLang="ja-JP" sz="2000" dirty="0">
                <a:solidFill>
                  <a:srgbClr val="00349E"/>
                </a:solidFill>
                <a:latin typeface="+mn-ea"/>
                <a:cs typeface="Times New Roman" panose="02020603050405020304" pitchFamily="18" charset="0"/>
              </a:rPr>
              <a:t>要素の文字が黄色</a:t>
            </a:r>
            <a:endParaRPr lang="ja-JP" altLang="en-US" sz="2000" dirty="0">
              <a:solidFill>
                <a:srgbClr val="00349E"/>
              </a:solidFill>
              <a:latin typeface="+mn-ea"/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A9F0CE67-0291-D757-01C2-FEC6069CE271}"/>
              </a:ext>
            </a:extLst>
          </p:cNvPr>
          <p:cNvSpPr/>
          <p:nvPr/>
        </p:nvSpPr>
        <p:spPr>
          <a:xfrm>
            <a:off x="503833" y="3926803"/>
            <a:ext cx="324000" cy="280658"/>
          </a:xfrm>
          <a:prstGeom prst="rect">
            <a:avLst/>
          </a:prstGeom>
          <a:noFill/>
          <a:ln w="31750">
            <a:solidFill>
              <a:srgbClr val="FF006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76D7063B-978E-85CE-6889-19272480FFBA}"/>
              </a:ext>
            </a:extLst>
          </p:cNvPr>
          <p:cNvSpPr/>
          <p:nvPr/>
        </p:nvSpPr>
        <p:spPr>
          <a:xfrm>
            <a:off x="549100" y="5221457"/>
            <a:ext cx="612000" cy="280658"/>
          </a:xfrm>
          <a:prstGeom prst="rect">
            <a:avLst/>
          </a:prstGeom>
          <a:noFill/>
          <a:ln w="31750">
            <a:solidFill>
              <a:srgbClr val="FF006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C074AF60-2EEA-1B58-6B52-649BA8B38AFC}"/>
              </a:ext>
            </a:extLst>
          </p:cNvPr>
          <p:cNvSpPr txBox="1"/>
          <p:nvPr/>
        </p:nvSpPr>
        <p:spPr>
          <a:xfrm>
            <a:off x="7339837" y="301957"/>
            <a:ext cx="163378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レジメ　</a:t>
            </a:r>
            <a:r>
              <a:rPr kumimoji="0" lang="en-US" altLang="ja-JP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35</a:t>
            </a:r>
            <a:r>
              <a:rPr kumimoji="0" lang="ja-JP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頁</a:t>
            </a:r>
            <a:endParaRPr kumimoji="1" lang="ja-JP" alt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ＭＳ Ｐゴシック" panose="020B0600070205080204" pitchFamily="50" charset="-128"/>
              <a:ea typeface="ＭＳ Ｐゴシック" panose="020B060007020508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683167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454238" y="330125"/>
            <a:ext cx="31053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ja-JP" altLang="en-US" sz="3200" dirty="0">
                <a:solidFill>
                  <a:srgbClr val="FF0066"/>
                </a:solidFill>
                <a:latin typeface="+mn-ea"/>
              </a:rPr>
              <a:t>クラス名を指定</a:t>
            </a:r>
            <a:endParaRPr kumimoji="1" lang="en-US" altLang="ja-JP" sz="3200" dirty="0">
              <a:solidFill>
                <a:srgbClr val="FF0066"/>
              </a:solidFill>
              <a:latin typeface="+mn-ea"/>
            </a:endParaRPr>
          </a:p>
        </p:txBody>
      </p:sp>
      <p:sp>
        <p:nvSpPr>
          <p:cNvPr id="11" name="フッター プレースホルダー 4">
            <a:extLst>
              <a:ext uri="{FF2B5EF4-FFF2-40B4-BE49-F238E27FC236}">
                <a16:creationId xmlns:a16="http://schemas.microsoft.com/office/drawing/2014/main" id="{DC066E96-BF14-5249-2A5C-BD35AECA6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</p:spPr>
        <p:txBody>
          <a:bodyPr/>
          <a:lstStyle/>
          <a:p>
            <a:r>
              <a:rPr kumimoji="1" lang="ja-JP" altLang="en-US" dirty="0"/>
              <a:t>プログラミング演習</a:t>
            </a:r>
            <a:r>
              <a:rPr kumimoji="1" lang="en-US" altLang="ja-JP" dirty="0"/>
              <a:t>X</a:t>
            </a:r>
            <a:endParaRPr kumimoji="1" lang="ja-JP" altLang="en-US" dirty="0"/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6FE4EEC2-D172-D12E-3709-4C88598FDA96}"/>
              </a:ext>
            </a:extLst>
          </p:cNvPr>
          <p:cNvGrpSpPr/>
          <p:nvPr/>
        </p:nvGrpSpPr>
        <p:grpSpPr>
          <a:xfrm>
            <a:off x="404812" y="957265"/>
            <a:ext cx="8334375" cy="5172075"/>
            <a:chOff x="404812" y="957265"/>
            <a:chExt cx="8334375" cy="5172075"/>
          </a:xfrm>
        </p:grpSpPr>
        <p:pic>
          <p:nvPicPr>
            <p:cNvPr id="2" name="図 1">
              <a:extLst>
                <a:ext uri="{FF2B5EF4-FFF2-40B4-BE49-F238E27FC236}">
                  <a16:creationId xmlns:a16="http://schemas.microsoft.com/office/drawing/2014/main" id="{A672A812-5C1D-430B-814E-AA76A83888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4812" y="957265"/>
              <a:ext cx="8334375" cy="5172075"/>
            </a:xfrm>
            <a:prstGeom prst="rect">
              <a:avLst/>
            </a:prstGeom>
          </p:spPr>
        </p:pic>
        <p:sp>
          <p:nvSpPr>
            <p:cNvPr id="3" name="正方形/長方形 2">
              <a:extLst>
                <a:ext uri="{FF2B5EF4-FFF2-40B4-BE49-F238E27FC236}">
                  <a16:creationId xmlns:a16="http://schemas.microsoft.com/office/drawing/2014/main" id="{15A0577D-3CB9-4724-E05B-FDB9D35806F6}"/>
                </a:ext>
              </a:extLst>
            </p:cNvPr>
            <p:cNvSpPr/>
            <p:nvPr/>
          </p:nvSpPr>
          <p:spPr>
            <a:xfrm>
              <a:off x="3569706" y="1456900"/>
              <a:ext cx="4572000" cy="1015663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just"/>
              <a:r>
                <a:rPr lang="ja-JP" altLang="ja-JP" sz="2000" dirty="0">
                  <a:solidFill>
                    <a:srgbClr val="00349E"/>
                  </a:solidFill>
                  <a:latin typeface="+mn-ea"/>
                  <a:cs typeface="Times New Roman" panose="02020603050405020304" pitchFamily="18" charset="0"/>
                </a:rPr>
                <a:t>例①</a:t>
              </a:r>
              <a:r>
                <a:rPr lang="ja-JP" altLang="en-US" sz="2000" dirty="0">
                  <a:solidFill>
                    <a:srgbClr val="00349E"/>
                  </a:solidFill>
                  <a:latin typeface="+mn-ea"/>
                  <a:cs typeface="Times New Roman" panose="02020603050405020304" pitchFamily="18" charset="0"/>
                </a:rPr>
                <a:t>：</a:t>
              </a:r>
              <a:endParaRPr lang="en-US" altLang="ja-JP" sz="2000" dirty="0">
                <a:solidFill>
                  <a:srgbClr val="00349E"/>
                </a:solidFill>
                <a:latin typeface="+mn-ea"/>
                <a:cs typeface="Times New Roman" panose="02020603050405020304" pitchFamily="18" charset="0"/>
              </a:endParaRPr>
            </a:p>
            <a:p>
              <a:pPr algn="just"/>
              <a:r>
                <a:rPr lang="en-US" altLang="ja-JP" sz="2000" dirty="0">
                  <a:solidFill>
                    <a:srgbClr val="00349E"/>
                  </a:solidFill>
                  <a:latin typeface="+mn-ea"/>
                  <a:cs typeface="Times New Roman" panose="02020603050405020304" pitchFamily="18" charset="0"/>
                </a:rPr>
                <a:t>class</a:t>
              </a:r>
              <a:r>
                <a:rPr lang="ja-JP" altLang="ja-JP" sz="2000" dirty="0">
                  <a:solidFill>
                    <a:srgbClr val="00349E"/>
                  </a:solidFill>
                  <a:latin typeface="+mn-ea"/>
                  <a:cs typeface="Times New Roman" panose="02020603050405020304" pitchFamily="18" charset="0"/>
                </a:rPr>
                <a:t>属性で「</a:t>
              </a:r>
              <a:r>
                <a:rPr lang="en-US" altLang="ja-JP" sz="2000" dirty="0" err="1">
                  <a:solidFill>
                    <a:srgbClr val="00349E"/>
                  </a:solidFill>
                  <a:latin typeface="+mn-ea"/>
                  <a:cs typeface="Times New Roman" panose="02020603050405020304" pitchFamily="18" charset="0"/>
                </a:rPr>
                <a:t>red_font</a:t>
              </a:r>
              <a:r>
                <a:rPr lang="ja-JP" altLang="ja-JP" sz="2000" dirty="0">
                  <a:solidFill>
                    <a:srgbClr val="00349E"/>
                  </a:solidFill>
                  <a:latin typeface="+mn-ea"/>
                  <a:cs typeface="Times New Roman" panose="02020603050405020304" pitchFamily="18" charset="0"/>
                </a:rPr>
                <a:t>」の名前が設定された全ての要素の文字が赤色</a:t>
              </a:r>
              <a:endParaRPr lang="en-US" altLang="ja-JP" sz="2000" dirty="0">
                <a:solidFill>
                  <a:srgbClr val="00349E"/>
                </a:solidFill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51253571-B69A-14B0-EFE9-E52442963DE5}"/>
                </a:ext>
              </a:extLst>
            </p:cNvPr>
            <p:cNvSpPr/>
            <p:nvPr/>
          </p:nvSpPr>
          <p:spPr>
            <a:xfrm>
              <a:off x="3569706" y="3639232"/>
              <a:ext cx="4900188" cy="13234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ja-JP" altLang="ja-JP" sz="2000" dirty="0">
                  <a:solidFill>
                    <a:srgbClr val="00349E"/>
                  </a:solidFill>
                  <a:latin typeface="+mn-ea"/>
                  <a:cs typeface="Times New Roman" panose="02020603050405020304" pitchFamily="18" charset="0"/>
                </a:rPr>
                <a:t>例②</a:t>
              </a:r>
              <a:r>
                <a:rPr lang="ja-JP" altLang="en-US" sz="2000" dirty="0">
                  <a:solidFill>
                    <a:srgbClr val="00349E"/>
                  </a:solidFill>
                  <a:latin typeface="+mn-ea"/>
                  <a:cs typeface="Times New Roman" panose="02020603050405020304" pitchFamily="18" charset="0"/>
                </a:rPr>
                <a:t>：</a:t>
              </a:r>
              <a:endParaRPr lang="en-US" altLang="ja-JP" sz="2000" dirty="0">
                <a:solidFill>
                  <a:srgbClr val="00349E"/>
                </a:solidFill>
                <a:latin typeface="+mn-ea"/>
                <a:cs typeface="Times New Roman" panose="02020603050405020304" pitchFamily="18" charset="0"/>
              </a:endParaRPr>
            </a:p>
            <a:p>
              <a:pPr algn="just"/>
              <a:r>
                <a:rPr lang="en-US" altLang="ja-JP" sz="2000" dirty="0">
                  <a:solidFill>
                    <a:srgbClr val="00349E"/>
                  </a:solidFill>
                  <a:latin typeface="+mn-ea"/>
                  <a:cs typeface="Times New Roman" panose="02020603050405020304" pitchFamily="18" charset="0"/>
                </a:rPr>
                <a:t>class</a:t>
              </a:r>
              <a:r>
                <a:rPr lang="ja-JP" altLang="ja-JP" sz="2000" dirty="0">
                  <a:solidFill>
                    <a:srgbClr val="00349E"/>
                  </a:solidFill>
                  <a:latin typeface="+mn-ea"/>
                  <a:cs typeface="Times New Roman" panose="02020603050405020304" pitchFamily="18" charset="0"/>
                </a:rPr>
                <a:t>属性で「</a:t>
              </a:r>
              <a:r>
                <a:rPr lang="en-US" altLang="ja-JP" sz="2000" dirty="0" err="1">
                  <a:solidFill>
                    <a:srgbClr val="00349E"/>
                  </a:solidFill>
                  <a:latin typeface="+mn-ea"/>
                  <a:cs typeface="Times New Roman" panose="02020603050405020304" pitchFamily="18" charset="0"/>
                </a:rPr>
                <a:t>yellow_font</a:t>
              </a:r>
              <a:r>
                <a:rPr lang="ja-JP" altLang="ja-JP" sz="2000" dirty="0">
                  <a:solidFill>
                    <a:srgbClr val="00349E"/>
                  </a:solidFill>
                  <a:latin typeface="+mn-ea"/>
                  <a:cs typeface="Times New Roman" panose="02020603050405020304" pitchFamily="18" charset="0"/>
                </a:rPr>
                <a:t>」の名前が設定されている「</a:t>
              </a:r>
              <a:r>
                <a:rPr lang="en-US" altLang="ja-JP" sz="2000" dirty="0">
                  <a:solidFill>
                    <a:srgbClr val="00349E"/>
                  </a:solidFill>
                  <a:latin typeface="+mn-ea"/>
                  <a:cs typeface="Times New Roman" panose="02020603050405020304" pitchFamily="18" charset="0"/>
                </a:rPr>
                <a:t>&lt;h1&gt;</a:t>
              </a:r>
              <a:r>
                <a:rPr lang="ja-JP" altLang="ja-JP" sz="2000" dirty="0">
                  <a:solidFill>
                    <a:srgbClr val="00349E"/>
                  </a:solidFill>
                  <a:latin typeface="+mn-ea"/>
                  <a:cs typeface="Times New Roman" panose="02020603050405020304" pitchFamily="18" charset="0"/>
                </a:rPr>
                <a:t>」要素の文字が黄色</a:t>
              </a:r>
              <a:endParaRPr lang="en-US" altLang="ja-JP" sz="2000" dirty="0">
                <a:solidFill>
                  <a:srgbClr val="00349E"/>
                </a:solidFill>
                <a:latin typeface="+mn-ea"/>
                <a:cs typeface="Times New Roman" panose="02020603050405020304" pitchFamily="18" charset="0"/>
              </a:endParaRPr>
            </a:p>
            <a:p>
              <a:pPr algn="just"/>
              <a:r>
                <a:rPr lang="en-US" altLang="ja-JP" sz="2000" dirty="0">
                  <a:solidFill>
                    <a:srgbClr val="00349E"/>
                  </a:solidFill>
                  <a:latin typeface="+mn-ea"/>
                  <a:cs typeface="Times New Roman" panose="02020603050405020304" pitchFamily="18" charset="0"/>
                </a:rPr>
                <a:t>&lt;p&gt;</a:t>
              </a:r>
              <a:r>
                <a:rPr lang="ja-JP" altLang="ja-JP" sz="2000" dirty="0">
                  <a:solidFill>
                    <a:srgbClr val="00349E"/>
                  </a:solidFill>
                  <a:latin typeface="+mn-ea"/>
                  <a:cs typeface="Times New Roman" panose="02020603050405020304" pitchFamily="18" charset="0"/>
                </a:rPr>
                <a:t>要素の「住所」の文字には適用されない．</a:t>
              </a:r>
              <a:endParaRPr lang="ja-JP" altLang="en-US" sz="2000" dirty="0">
                <a:solidFill>
                  <a:srgbClr val="00349E"/>
                </a:solidFill>
                <a:latin typeface="+mn-ea"/>
              </a:endParaRPr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87C88BA2-A304-F162-49A7-1E8F28C9D7DD}"/>
                </a:ext>
              </a:extLst>
            </p:cNvPr>
            <p:cNvSpPr/>
            <p:nvPr/>
          </p:nvSpPr>
          <p:spPr>
            <a:xfrm>
              <a:off x="570510" y="1769710"/>
              <a:ext cx="1008000" cy="280658"/>
            </a:xfrm>
            <a:prstGeom prst="rect">
              <a:avLst/>
            </a:prstGeom>
            <a:noFill/>
            <a:ln w="31750">
              <a:solidFill>
                <a:srgbClr val="FF0066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CD676DCA-2131-B66E-4B07-496F8C9EDFF9}"/>
                </a:ext>
              </a:extLst>
            </p:cNvPr>
            <p:cNvSpPr/>
            <p:nvPr/>
          </p:nvSpPr>
          <p:spPr>
            <a:xfrm>
              <a:off x="550898" y="4040622"/>
              <a:ext cx="1512000" cy="280658"/>
            </a:xfrm>
            <a:prstGeom prst="rect">
              <a:avLst/>
            </a:prstGeom>
            <a:noFill/>
            <a:ln w="31750">
              <a:solidFill>
                <a:srgbClr val="FF0066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2" name="日付プレースホルダー 11">
            <a:extLst>
              <a:ext uri="{FF2B5EF4-FFF2-40B4-BE49-F238E27FC236}">
                <a16:creationId xmlns:a16="http://schemas.microsoft.com/office/drawing/2014/main" id="{CBC30F88-FA33-20A2-BA48-ACD24C46E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2023/9/28</a:t>
            </a:r>
            <a:endParaRPr kumimoji="1" lang="ja-JP" altLang="en-US"/>
          </a:p>
        </p:txBody>
      </p:sp>
      <p:sp>
        <p:nvSpPr>
          <p:cNvPr id="13" name="スライド番号プレースホルダー 12">
            <a:extLst>
              <a:ext uri="{FF2B5EF4-FFF2-40B4-BE49-F238E27FC236}">
                <a16:creationId xmlns:a16="http://schemas.microsoft.com/office/drawing/2014/main" id="{D2D9ED06-AE49-5B37-4537-76302FB88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332A9-7F48-4F13-9D10-A2EFE9B588DA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2448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コンテンツ プレースホルダー 8">
            <a:extLst>
              <a:ext uri="{FF2B5EF4-FFF2-40B4-BE49-F238E27FC236}">
                <a16:creationId xmlns:a16="http://schemas.microsoft.com/office/drawing/2014/main" id="{29D76EC9-F2E8-07D4-B1F2-A1924150D0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ja-JP" altLang="en-US">
              <a:latin typeface="+mn-ea"/>
              <a:ea typeface="+mn-ea"/>
            </a:endParaRPr>
          </a:p>
        </p:txBody>
      </p:sp>
      <p:graphicFrame>
        <p:nvGraphicFramePr>
          <p:cNvPr id="10" name="Group 804">
            <a:extLst>
              <a:ext uri="{FF2B5EF4-FFF2-40B4-BE49-F238E27FC236}">
                <a16:creationId xmlns:a16="http://schemas.microsoft.com/office/drawing/2014/main" id="{CC2382B3-F06C-0D87-92AB-62E46F8D47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770710"/>
              </p:ext>
            </p:extLst>
          </p:nvPr>
        </p:nvGraphicFramePr>
        <p:xfrm>
          <a:off x="254000" y="847295"/>
          <a:ext cx="8699500" cy="5537274"/>
        </p:xfrm>
        <a:graphic>
          <a:graphicData uri="http://schemas.openxmlformats.org/drawingml/2006/table">
            <a:tbl>
              <a:tblPr>
                <a:tableStyleId>{0505E3EF-67EA-436B-97B2-0124C06EBD24}</a:tableStyleId>
              </a:tblPr>
              <a:tblGrid>
                <a:gridCol w="80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5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03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927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4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回</a:t>
                      </a:r>
                      <a:endParaRPr kumimoji="1" lang="ja-JP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4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各回のテーマ</a:t>
                      </a:r>
                      <a:endParaRPr kumimoji="1" lang="ja-JP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4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各回の内容</a:t>
                      </a:r>
                      <a:endParaRPr kumimoji="1" lang="ja-JP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9/21</a:t>
                      </a:r>
                      <a:endParaRPr kumimoji="1" lang="en-US" altLang="ja-JP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0000" marR="90000" marT="46803" marB="46803" anchor="ctr" horzOverflow="overflow">
                    <a:lnL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開発環境の構築</a:t>
                      </a:r>
                      <a:endParaRPr kumimoji="1" lang="ja-JP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0000" marR="90000" marT="46803" marB="46803" anchor="ctr" horzOverflow="overflow">
                    <a:lnL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①</a:t>
                      </a:r>
                      <a:r>
                        <a:rPr kumimoji="1" lang="en-US" altLang="ja-JP" sz="14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Visual Studio Code</a:t>
                      </a:r>
                      <a:r>
                        <a:rPr kumimoji="1" lang="ja-JP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のインストール　　②プログラムの実行方法</a:t>
                      </a:r>
                      <a:endParaRPr kumimoji="1" lang="ja-JP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0000" marR="90000" marT="46803" marB="46803" anchor="ctr" horzOverflow="overflow">
                    <a:lnL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9/21</a:t>
                      </a:r>
                      <a:endParaRPr kumimoji="1" lang="en-US" altLang="ja-JP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0000" marR="90000" marT="46803" marB="46803" anchor="ctr" horzOverflow="overflow">
                    <a:lnL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HTML</a:t>
                      </a:r>
                      <a:r>
                        <a:rPr kumimoji="1" lang="ja-JP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プログラミング①</a:t>
                      </a:r>
                      <a:endParaRPr kumimoji="1" lang="ja-JP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0000" marR="90000" marT="46803" marB="46803" anchor="ctr" horzOverflow="overflow">
                    <a:lnL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①</a:t>
                      </a:r>
                      <a:r>
                        <a:rPr kumimoji="1" lang="en-US" altLang="ja-JP" sz="14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HTML</a:t>
                      </a:r>
                      <a:r>
                        <a:rPr kumimoji="1" lang="ja-JP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とは　②</a:t>
                      </a:r>
                      <a:r>
                        <a:rPr kumimoji="1" lang="en-US" altLang="ja-JP" sz="1400" b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HTML</a:t>
                      </a:r>
                      <a:r>
                        <a:rPr kumimoji="1" lang="ja-JP" altLang="en-US" sz="1400" b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の主な要素　</a:t>
                      </a:r>
                      <a:r>
                        <a:rPr kumimoji="1" lang="ja-JP" altLang="en-US" sz="1400" b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③</a:t>
                      </a:r>
                      <a:r>
                        <a:rPr kumimoji="1" lang="en-US" altLang="ja-JP" sz="1400" b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HTML</a:t>
                      </a:r>
                      <a:r>
                        <a:rPr kumimoji="1" lang="ja-JP" altLang="en-US" sz="1400" b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によるテキスト文の表示</a:t>
                      </a:r>
                      <a:endParaRPr kumimoji="1" lang="ja-JP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0000" marR="90000" marT="46803" marB="46803" anchor="ctr" horzOverflow="overflow">
                    <a:lnL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9/28</a:t>
                      </a:r>
                      <a:endParaRPr kumimoji="1" lang="en-US" altLang="ja-JP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0000" marR="90000" marT="46803" marB="46803" anchor="ctr" horzOverflow="overflow">
                    <a:lnL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HTML</a:t>
                      </a:r>
                      <a:r>
                        <a:rPr kumimoji="1" lang="ja-JP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プログラミング②</a:t>
                      </a:r>
                      <a:endParaRPr kumimoji="1" lang="ja-JP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0000" marR="90000" marT="46803" marB="46803" anchor="ctr" horzOverflow="overflow">
                    <a:lnL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①</a:t>
                      </a:r>
                      <a:r>
                        <a:rPr kumimoji="1" lang="en-US" altLang="ja-JP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CSS</a:t>
                      </a:r>
                      <a:r>
                        <a:rPr kumimoji="1" lang="ja-JP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の使い方　②</a:t>
                      </a:r>
                      <a:r>
                        <a:rPr kumimoji="1" lang="en-US" altLang="ja-JP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HTML</a:t>
                      </a:r>
                      <a:r>
                        <a:rPr kumimoji="1" lang="ja-JP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による表の作成と画像の表示</a:t>
                      </a:r>
                      <a:endParaRPr kumimoji="1" lang="ja-JP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0000" marR="90000" marT="46803" marB="46803" anchor="ctr" horzOverflow="overflow">
                    <a:lnL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9/28</a:t>
                      </a:r>
                      <a:endParaRPr kumimoji="1" lang="en-US" altLang="ja-JP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0000" marR="90000" marT="46803" marB="46803" anchor="ctr" horzOverflow="overflow">
                    <a:lnL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単純な図形の描画</a:t>
                      </a:r>
                      <a:endParaRPr kumimoji="1" lang="ja-JP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0000" marR="90000" marT="46803" marB="46803" anchor="ctr" horzOverflow="overflow">
                    <a:lnL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①JavaScript</a:t>
                      </a:r>
                      <a:r>
                        <a:rPr kumimoji="1" lang="ja-JP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とは　　②</a:t>
                      </a:r>
                      <a:r>
                        <a:rPr kumimoji="1" lang="en-US" altLang="ja-JP" sz="14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canvas</a:t>
                      </a:r>
                      <a:r>
                        <a:rPr kumimoji="1" lang="ja-JP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で単純な図形の描画</a:t>
                      </a:r>
                      <a:endParaRPr kumimoji="1" lang="ja-JP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0000" marR="90000" marT="46803" marB="46803" anchor="ctr" horzOverflow="overflow">
                    <a:lnL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10/5</a:t>
                      </a:r>
                      <a:endParaRPr kumimoji="1" lang="en-US" altLang="ja-JP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0000" marR="90000" marT="46803" marB="46803" anchor="ctr" horzOverflow="overflow">
                    <a:lnL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条件文と繰り返し</a:t>
                      </a:r>
                      <a:endParaRPr kumimoji="1" lang="ja-JP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0000" marR="90000" marT="46803" marB="46803" anchor="ctr" horzOverflow="overflow">
                    <a:lnL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①</a:t>
                      </a:r>
                      <a:r>
                        <a:rPr kumimoji="1" lang="ja-JP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プログラムの書き方　②条件判断と繰り返し</a:t>
                      </a:r>
                      <a:endParaRPr kumimoji="1" lang="ja-JP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0000" marR="90000" marT="46803" marB="46803" anchor="ctr" horzOverflow="overflow">
                    <a:lnL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10/5</a:t>
                      </a:r>
                      <a:endParaRPr kumimoji="1" lang="en-US" altLang="ja-JP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0000" marR="90000" marT="46803" marB="46803" anchor="ctr" horzOverflow="overflow">
                    <a:lnL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タイマーとイベント</a:t>
                      </a:r>
                      <a:endParaRPr kumimoji="1" lang="ja-JP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0000" marR="90000" marT="46803" marB="46803" anchor="ctr" horzOverflow="overflow">
                    <a:lnL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①</a:t>
                      </a:r>
                      <a:r>
                        <a:rPr kumimoji="1" lang="ja-JP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タイマーとイベントの使い方　②乱数を使ったプログラミング</a:t>
                      </a:r>
                      <a:endParaRPr kumimoji="1" lang="ja-JP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0000" marR="90000" marT="46803" marB="46803" anchor="ctr" horzOverflow="overflow">
                    <a:lnL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10/12</a:t>
                      </a:r>
                      <a:endParaRPr kumimoji="1" lang="en-US" altLang="ja-JP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0000" marR="90000" marT="46803" marB="46803" anchor="ctr" horzOverflow="overflow">
                    <a:lnL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b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配列と</a:t>
                      </a:r>
                      <a:r>
                        <a:rPr kumimoji="1" lang="en-US" altLang="ja-JP" sz="1400" b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DOM</a:t>
                      </a:r>
                      <a:endParaRPr kumimoji="1" lang="ja-JP" altLang="en-US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0000" marR="90000" marT="46803" marB="46803" anchor="ctr" horzOverflow="overflow">
                    <a:lnL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①</a:t>
                      </a:r>
                      <a:r>
                        <a:rPr kumimoji="1" lang="ja-JP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配列の使い方　②</a:t>
                      </a:r>
                      <a:r>
                        <a:rPr kumimoji="1" lang="en-US" altLang="ja-JP" sz="1400" b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DOM</a:t>
                      </a:r>
                      <a:r>
                        <a:rPr kumimoji="1" lang="ja-JP" altLang="en-US" sz="1400" b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を使ったプログラム</a:t>
                      </a:r>
                      <a:endParaRPr kumimoji="1" lang="ja-JP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0000" marR="90000" marT="46803" marB="46803" anchor="ctr" horzOverflow="overflow">
                    <a:lnL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10/12</a:t>
                      </a:r>
                      <a:endParaRPr kumimoji="1" lang="en-US" altLang="ja-JP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0000" marR="90000" marT="46803" marB="46803" anchor="ctr" horzOverflow="overflow">
                    <a:lnL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モグラ叩きゲーム</a:t>
                      </a:r>
                      <a:endParaRPr kumimoji="1" lang="ja-JP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0000" marR="90000" marT="46803" marB="46803" anchor="ctr" horzOverflow="overflow">
                    <a:lnL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①</a:t>
                      </a:r>
                      <a:r>
                        <a:rPr kumimoji="1" lang="ja-JP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モグラ叩きゲームの作成　②音源ファイルの再生</a:t>
                      </a:r>
                      <a:endParaRPr kumimoji="1" lang="ja-JP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0000" marR="90000" marT="46803" marB="46803" anchor="ctr" horzOverflow="overflow">
                    <a:lnL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6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10/19</a:t>
                      </a:r>
                      <a:endParaRPr kumimoji="1" lang="en-US" altLang="ja-JP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0000" marR="90000" marT="46803" marB="46803" anchor="ctr" horzOverflow="overflow">
                    <a:lnL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オブジェクト</a:t>
                      </a:r>
                      <a:endParaRPr kumimoji="1" lang="ja-JP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0000" marR="90000" marT="46803" marB="46803" anchor="ctr" horzOverflow="overflow">
                    <a:lnL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①</a:t>
                      </a:r>
                      <a:r>
                        <a:rPr kumimoji="1" lang="ja-JP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オブジェクト指向のプログラミング　②関数オブジェクト</a:t>
                      </a:r>
                      <a:endParaRPr kumimoji="1" lang="ja-JP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0000" marR="90000" marT="46803" marB="46803" anchor="ctr" horzOverflow="overflow">
                    <a:lnL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6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10/19</a:t>
                      </a:r>
                      <a:endParaRPr kumimoji="1" lang="en-US" altLang="ja-JP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0000" marR="90000" marT="46803" marB="46803" anchor="ctr" horzOverflow="overflow">
                    <a:lnL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400" b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アニメーション</a:t>
                      </a:r>
                      <a:endParaRPr kumimoji="1" lang="ja-JP" altLang="en-US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0000" marR="90000" marT="46803" marB="46803" anchor="ctr" horzOverflow="overflow">
                    <a:lnL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①</a:t>
                      </a:r>
                      <a:r>
                        <a:rPr kumimoji="1" lang="ja-JP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アニメーションの作成　②物理法則の取入れ</a:t>
                      </a:r>
                      <a:endParaRPr kumimoji="1" lang="en-US" altLang="ja-JP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0000" marR="90000" marT="46803" marB="46803" anchor="ctr" horzOverflow="overflow">
                    <a:lnL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6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10/26</a:t>
                      </a:r>
                      <a:endParaRPr kumimoji="1" lang="en-US" altLang="ja-JP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0000" marR="90000" marT="46803" marB="46803" anchor="ctr" horzOverflow="overflow">
                    <a:lnL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altLang="en-US" sz="1400" b="0" dirty="0"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マップゲームの作成</a:t>
                      </a:r>
                    </a:p>
                  </a:txBody>
                  <a:tcPr marL="90000" marR="90000" marT="46803" marB="46803" anchor="ctr" horzOverflow="overflow">
                    <a:lnL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altLang="en-US" sz="1400" b="0" dirty="0"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①プログラムの作成</a:t>
                      </a:r>
                    </a:p>
                  </a:txBody>
                  <a:tcPr marL="90000" marR="90000" marT="46803" marB="46803" anchor="ctr" horzOverflow="overflow">
                    <a:lnL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96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10/26</a:t>
                      </a:r>
                      <a:endParaRPr kumimoji="1" lang="en-US" altLang="ja-JP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0000" marR="90000" marT="46803" marB="46803" anchor="ctr" horzOverflow="overflow">
                    <a:lnL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作品作成</a:t>
                      </a:r>
                      <a:endParaRPr kumimoji="1" lang="ja-JP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0000" marR="90000" marT="46803" marB="46803" anchor="ctr" horzOverflow="overflow">
                    <a:lnL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altLang="en-US" sz="1400" b="0" dirty="0"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①作品作成</a:t>
                      </a:r>
                    </a:p>
                  </a:txBody>
                  <a:tcPr marL="90000" marR="90000" marT="46803" marB="46803" anchor="ctr" horzOverflow="overflow">
                    <a:lnL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11/9</a:t>
                      </a:r>
                      <a:endParaRPr kumimoji="1" lang="en-US" altLang="ja-JP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0000" marR="90000" marT="46803" marB="46803" anchor="ctr" horzOverflow="overflow">
                    <a:lnL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作品発表</a:t>
                      </a:r>
                      <a:endParaRPr kumimoji="1" lang="ja-JP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0000" marR="90000" marT="46803" marB="46803" anchor="ctr" horzOverflow="overflow">
                    <a:lnL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①各人の作品のプレゼン　②意見交換</a:t>
                      </a:r>
                      <a:endParaRPr kumimoji="1" lang="ja-JP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0000" marR="90000" marT="46803" marB="46803" anchor="ctr" horzOverflow="overflow">
                    <a:lnL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7" name="タイトル 6">
            <a:extLst>
              <a:ext uri="{FF2B5EF4-FFF2-40B4-BE49-F238E27FC236}">
                <a16:creationId xmlns:a16="http://schemas.microsoft.com/office/drawing/2014/main" id="{F439872C-82CF-8FFA-4781-43CD7FE06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3200" dirty="0">
                <a:latin typeface="+mj-ea"/>
                <a:ea typeface="+mj-ea"/>
              </a:rPr>
              <a:t>授業計画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004386AC-EAFE-38C6-B1D0-FAD5BA871DC7}"/>
              </a:ext>
            </a:extLst>
          </p:cNvPr>
          <p:cNvSpPr/>
          <p:nvPr/>
        </p:nvSpPr>
        <p:spPr>
          <a:xfrm>
            <a:off x="247316" y="2025324"/>
            <a:ext cx="8699500" cy="800100"/>
          </a:xfrm>
          <a:prstGeom prst="rect">
            <a:avLst/>
          </a:prstGeom>
          <a:noFill/>
          <a:ln w="38100">
            <a:solidFill>
              <a:srgbClr val="FF00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n-ea"/>
            </a:endParaRPr>
          </a:p>
        </p:txBody>
      </p:sp>
      <p:sp>
        <p:nvSpPr>
          <p:cNvPr id="11" name="スライド番号プレースホルダー 7">
            <a:extLst>
              <a:ext uri="{FF2B5EF4-FFF2-40B4-BE49-F238E27FC236}">
                <a16:creationId xmlns:a16="http://schemas.microsoft.com/office/drawing/2014/main" id="{05F9DCB6-F944-2898-68D7-C445FF4599A0}"/>
              </a:ext>
            </a:extLst>
          </p:cNvPr>
          <p:cNvSpPr txBox="1">
            <a:spLocks/>
          </p:cNvSpPr>
          <p:nvPr/>
        </p:nvSpPr>
        <p:spPr>
          <a:xfrm>
            <a:off x="78698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7D21A7D-FA0D-42CE-9A7C-5B33DD9C79DC}" type="slidenum">
              <a:rPr kumimoji="1" lang="ja-JP" altLang="en-US" sz="1000" smtClean="0"/>
              <a:pPr/>
              <a:t>1</a:t>
            </a:fld>
            <a:endParaRPr kumimoji="1" lang="ja-JP" altLang="en-US" sz="1000"/>
          </a:p>
        </p:txBody>
      </p:sp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F39CD7A-6D45-9FEA-D766-AE77E5FD5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2023/9/28</a:t>
            </a:r>
            <a:endParaRPr kumimoji="1" lang="ja-JP" altLang="en-US" dirty="0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032D69E-A25C-30CD-9B97-EBC9BB5F7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プログラミング演習</a:t>
            </a:r>
            <a:r>
              <a:rPr kumimoji="1" lang="en-US" altLang="ja-JP"/>
              <a:t>X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D184990-F93C-B5CC-13FD-A6E71619D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332A9-7F48-4F13-9D10-A2EFE9B588DA}" type="slidenum">
              <a:rPr kumimoji="1" lang="ja-JP" altLang="en-US" smtClean="0"/>
              <a:pPr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87243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454238" y="330125"/>
            <a:ext cx="24400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ja-JP" sz="3200" dirty="0">
                <a:solidFill>
                  <a:srgbClr val="FF0066"/>
                </a:solidFill>
                <a:latin typeface="+mn-ea"/>
              </a:rPr>
              <a:t>ID</a:t>
            </a:r>
            <a:r>
              <a:rPr lang="ja-JP" altLang="en-US" sz="3200" dirty="0">
                <a:solidFill>
                  <a:srgbClr val="FF0066"/>
                </a:solidFill>
                <a:latin typeface="+mn-ea"/>
              </a:rPr>
              <a:t>名を指定</a:t>
            </a:r>
            <a:endParaRPr kumimoji="1" lang="en-US" altLang="ja-JP" sz="3200" dirty="0">
              <a:solidFill>
                <a:srgbClr val="FF0066"/>
              </a:solidFill>
              <a:latin typeface="+mn-ea"/>
            </a:endParaRPr>
          </a:p>
        </p:txBody>
      </p:sp>
      <p:sp>
        <p:nvSpPr>
          <p:cNvPr id="11" name="フッター プレースホルダー 4">
            <a:extLst>
              <a:ext uri="{FF2B5EF4-FFF2-40B4-BE49-F238E27FC236}">
                <a16:creationId xmlns:a16="http://schemas.microsoft.com/office/drawing/2014/main" id="{DC066E96-BF14-5249-2A5C-BD35AECA6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</p:spPr>
        <p:txBody>
          <a:bodyPr/>
          <a:lstStyle/>
          <a:p>
            <a:r>
              <a:rPr kumimoji="1" lang="ja-JP" altLang="en-US" dirty="0"/>
              <a:t>プログラミング演習</a:t>
            </a:r>
            <a:r>
              <a:rPr kumimoji="1" lang="en-US" altLang="ja-JP" dirty="0"/>
              <a:t>X</a:t>
            </a:r>
            <a:endParaRPr kumimoji="1" lang="ja-JP" altLang="en-US" dirty="0"/>
          </a:p>
        </p:txBody>
      </p: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E4B6B8FC-4347-E3DF-0F50-2C4E17DC456A}"/>
              </a:ext>
            </a:extLst>
          </p:cNvPr>
          <p:cNvGrpSpPr/>
          <p:nvPr/>
        </p:nvGrpSpPr>
        <p:grpSpPr>
          <a:xfrm>
            <a:off x="423862" y="1066661"/>
            <a:ext cx="8296275" cy="4886325"/>
            <a:chOff x="423862" y="1066661"/>
            <a:chExt cx="8296275" cy="4886325"/>
          </a:xfrm>
        </p:grpSpPr>
        <p:pic>
          <p:nvPicPr>
            <p:cNvPr id="12" name="図 11">
              <a:extLst>
                <a:ext uri="{FF2B5EF4-FFF2-40B4-BE49-F238E27FC236}">
                  <a16:creationId xmlns:a16="http://schemas.microsoft.com/office/drawing/2014/main" id="{0705A624-5614-7056-001C-9C6E30868AC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3862" y="1066661"/>
              <a:ext cx="8296275" cy="4886325"/>
            </a:xfrm>
            <a:prstGeom prst="rect">
              <a:avLst/>
            </a:prstGeom>
          </p:spPr>
        </p:pic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7B3BD6FF-B683-C4EF-85E2-C2DE1DF7C264}"/>
                </a:ext>
              </a:extLst>
            </p:cNvPr>
            <p:cNvSpPr/>
            <p:nvPr/>
          </p:nvSpPr>
          <p:spPr>
            <a:xfrm>
              <a:off x="3810243" y="1620410"/>
              <a:ext cx="4618572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ja-JP" altLang="ja-JP" sz="2000" dirty="0">
                  <a:solidFill>
                    <a:srgbClr val="00349E"/>
                  </a:solidFill>
                  <a:latin typeface="+mn-ea"/>
                  <a:cs typeface="Times New Roman" panose="02020603050405020304" pitchFamily="18" charset="0"/>
                </a:rPr>
                <a:t>例①</a:t>
              </a:r>
              <a:r>
                <a:rPr lang="ja-JP" altLang="en-US" sz="2000" dirty="0">
                  <a:solidFill>
                    <a:srgbClr val="00349E"/>
                  </a:solidFill>
                  <a:latin typeface="+mn-ea"/>
                  <a:cs typeface="Times New Roman" panose="02020603050405020304" pitchFamily="18" charset="0"/>
                </a:rPr>
                <a:t>：</a:t>
              </a:r>
              <a:endParaRPr lang="en-US" altLang="ja-JP" sz="2000" dirty="0">
                <a:solidFill>
                  <a:srgbClr val="00349E"/>
                </a:solidFill>
                <a:latin typeface="+mn-ea"/>
                <a:cs typeface="Times New Roman" panose="02020603050405020304" pitchFamily="18" charset="0"/>
              </a:endParaRPr>
            </a:p>
            <a:p>
              <a:r>
                <a:rPr lang="en-US" altLang="ja-JP" sz="2000" dirty="0">
                  <a:solidFill>
                    <a:srgbClr val="00349E"/>
                  </a:solidFill>
                  <a:latin typeface="+mn-ea"/>
                  <a:cs typeface="Times New Roman" panose="02020603050405020304" pitchFamily="18" charset="0"/>
                </a:rPr>
                <a:t>&lt;p&gt;</a:t>
              </a:r>
              <a:r>
                <a:rPr lang="ja-JP" altLang="ja-JP" sz="2000" dirty="0">
                  <a:solidFill>
                    <a:srgbClr val="00349E"/>
                  </a:solidFill>
                  <a:latin typeface="+mn-ea"/>
                  <a:cs typeface="Times New Roman" panose="02020603050405020304" pitchFamily="18" charset="0"/>
                </a:rPr>
                <a:t>要素の「</a:t>
              </a:r>
              <a:r>
                <a:rPr lang="en-US" altLang="ja-JP" sz="2000" dirty="0">
                  <a:solidFill>
                    <a:srgbClr val="00349E"/>
                  </a:solidFill>
                  <a:latin typeface="+mn-ea"/>
                  <a:cs typeface="Times New Roman" panose="02020603050405020304" pitchFamily="18" charset="0"/>
                </a:rPr>
                <a:t>ID</a:t>
              </a:r>
              <a:r>
                <a:rPr lang="ja-JP" altLang="ja-JP" sz="2000" dirty="0">
                  <a:solidFill>
                    <a:srgbClr val="00349E"/>
                  </a:solidFill>
                  <a:latin typeface="+mn-ea"/>
                  <a:cs typeface="Times New Roman" panose="02020603050405020304" pitchFamily="18" charset="0"/>
                </a:rPr>
                <a:t>名で指定」の文字列が赤色</a:t>
              </a:r>
              <a:endParaRPr lang="ja-JP" altLang="en-US" sz="2000" dirty="0">
                <a:solidFill>
                  <a:srgbClr val="00349E"/>
                </a:solidFill>
                <a:latin typeface="+mn-ea"/>
              </a:endParaRPr>
            </a:p>
          </p:txBody>
        </p:sp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18BDC1BF-929C-3404-2F29-F40C1AA52F73}"/>
                </a:ext>
              </a:extLst>
            </p:cNvPr>
            <p:cNvSpPr/>
            <p:nvPr/>
          </p:nvSpPr>
          <p:spPr>
            <a:xfrm>
              <a:off x="3596560" y="3532711"/>
              <a:ext cx="4846480" cy="13234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ja-JP" altLang="ja-JP" sz="2000" dirty="0">
                  <a:solidFill>
                    <a:srgbClr val="00349E"/>
                  </a:solidFill>
                  <a:latin typeface="+mn-ea"/>
                  <a:cs typeface="Times New Roman" panose="02020603050405020304" pitchFamily="18" charset="0"/>
                </a:rPr>
                <a:t>例②</a:t>
              </a:r>
              <a:r>
                <a:rPr lang="ja-JP" altLang="en-US" sz="2000" dirty="0">
                  <a:solidFill>
                    <a:srgbClr val="00349E"/>
                  </a:solidFill>
                  <a:latin typeface="+mn-ea"/>
                  <a:cs typeface="Times New Roman" panose="02020603050405020304" pitchFamily="18" charset="0"/>
                </a:rPr>
                <a:t>：</a:t>
              </a:r>
              <a:endParaRPr lang="en-US" altLang="ja-JP" sz="2000" dirty="0">
                <a:solidFill>
                  <a:srgbClr val="00349E"/>
                </a:solidFill>
                <a:latin typeface="+mn-ea"/>
                <a:cs typeface="Times New Roman" panose="02020603050405020304" pitchFamily="18" charset="0"/>
              </a:endParaRPr>
            </a:p>
            <a:p>
              <a:pPr algn="just"/>
              <a:r>
                <a:rPr lang="ja-JP" altLang="ja-JP" sz="2000" dirty="0">
                  <a:solidFill>
                    <a:srgbClr val="00349E"/>
                  </a:solidFill>
                  <a:latin typeface="+mn-ea"/>
                  <a:cs typeface="Times New Roman" panose="02020603050405020304" pitchFamily="18" charset="0"/>
                </a:rPr>
                <a:t>「郵便番号」が黄色の文字．</a:t>
              </a:r>
              <a:endParaRPr lang="en-US" altLang="ja-JP" sz="2000" dirty="0">
                <a:solidFill>
                  <a:srgbClr val="00349E"/>
                </a:solidFill>
                <a:latin typeface="+mn-ea"/>
                <a:cs typeface="Times New Roman" panose="02020603050405020304" pitchFamily="18" charset="0"/>
              </a:endParaRPr>
            </a:p>
            <a:p>
              <a:pPr algn="just"/>
              <a:r>
                <a:rPr lang="ja-JP" altLang="ja-JP" sz="2000" dirty="0">
                  <a:solidFill>
                    <a:srgbClr val="00349E"/>
                  </a:solidFill>
                  <a:latin typeface="+mn-ea"/>
                  <a:cs typeface="Times New Roman" panose="02020603050405020304" pitchFamily="18" charset="0"/>
                </a:rPr>
                <a:t>セレクタ「</a:t>
              </a:r>
              <a:r>
                <a:rPr lang="en-US" altLang="ja-JP" sz="2000" dirty="0">
                  <a:solidFill>
                    <a:srgbClr val="00349E"/>
                  </a:solidFill>
                  <a:latin typeface="+mn-ea"/>
                  <a:cs typeface="Times New Roman" panose="02020603050405020304" pitchFamily="18" charset="0"/>
                </a:rPr>
                <a:t>#address</a:t>
              </a:r>
              <a:r>
                <a:rPr lang="ja-JP" altLang="ja-JP" sz="2000" dirty="0">
                  <a:solidFill>
                    <a:srgbClr val="00349E"/>
                  </a:solidFill>
                  <a:latin typeface="+mn-ea"/>
                  <a:cs typeface="Times New Roman" panose="02020603050405020304" pitchFamily="18" charset="0"/>
                </a:rPr>
                <a:t>」と「</a:t>
              </a:r>
              <a:r>
                <a:rPr lang="en-US" altLang="ja-JP" sz="2000" dirty="0">
                  <a:solidFill>
                    <a:srgbClr val="00349E"/>
                  </a:solidFill>
                  <a:latin typeface="+mn-ea"/>
                  <a:cs typeface="Times New Roman" panose="02020603050405020304" pitchFamily="18" charset="0"/>
                </a:rPr>
                <a:t>.</a:t>
              </a:r>
              <a:r>
                <a:rPr lang="en-US" altLang="ja-JP" sz="2000" dirty="0" err="1">
                  <a:solidFill>
                    <a:srgbClr val="00349E"/>
                  </a:solidFill>
                  <a:latin typeface="+mn-ea"/>
                  <a:cs typeface="Times New Roman" panose="02020603050405020304" pitchFamily="18" charset="0"/>
                </a:rPr>
                <a:t>yellow_font</a:t>
              </a:r>
              <a:r>
                <a:rPr lang="ja-JP" altLang="ja-JP" sz="2000" dirty="0">
                  <a:solidFill>
                    <a:srgbClr val="00349E"/>
                  </a:solidFill>
                  <a:latin typeface="+mn-ea"/>
                  <a:cs typeface="Times New Roman" panose="02020603050405020304" pitchFamily="18" charset="0"/>
                </a:rPr>
                <a:t>」の間には空白文字（スペース）があることに留意</a:t>
              </a:r>
              <a:endParaRPr lang="ja-JP" altLang="en-US" sz="2000" dirty="0">
                <a:solidFill>
                  <a:srgbClr val="00349E"/>
                </a:solidFill>
                <a:latin typeface="+mn-ea"/>
              </a:endParaRPr>
            </a:p>
          </p:txBody>
        </p: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85AF5FA3-68D6-02B6-28FB-2D2B1F998013}"/>
                </a:ext>
              </a:extLst>
            </p:cNvPr>
            <p:cNvSpPr/>
            <p:nvPr/>
          </p:nvSpPr>
          <p:spPr>
            <a:xfrm>
              <a:off x="570510" y="1872032"/>
              <a:ext cx="1008000" cy="280658"/>
            </a:xfrm>
            <a:prstGeom prst="rect">
              <a:avLst/>
            </a:prstGeom>
            <a:noFill/>
            <a:ln w="31750">
              <a:solidFill>
                <a:srgbClr val="FF0066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7955D64F-9023-4BB2-E209-7A9037EE9993}"/>
                </a:ext>
              </a:extLst>
            </p:cNvPr>
            <p:cNvSpPr/>
            <p:nvPr/>
          </p:nvSpPr>
          <p:spPr>
            <a:xfrm>
              <a:off x="588616" y="4153508"/>
              <a:ext cx="2196000" cy="280658"/>
            </a:xfrm>
            <a:prstGeom prst="rect">
              <a:avLst/>
            </a:prstGeom>
            <a:noFill/>
            <a:ln w="31750">
              <a:solidFill>
                <a:srgbClr val="FF0066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8" name="日付プレースホルダー 17">
            <a:extLst>
              <a:ext uri="{FF2B5EF4-FFF2-40B4-BE49-F238E27FC236}">
                <a16:creationId xmlns:a16="http://schemas.microsoft.com/office/drawing/2014/main" id="{F01AFA7C-C85D-7DEC-DCCE-1DEF3EBEC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2023/9/28</a:t>
            </a:r>
            <a:endParaRPr kumimoji="1" lang="ja-JP" altLang="en-US"/>
          </a:p>
        </p:txBody>
      </p:sp>
      <p:sp>
        <p:nvSpPr>
          <p:cNvPr id="19" name="スライド番号プレースホルダー 18">
            <a:extLst>
              <a:ext uri="{FF2B5EF4-FFF2-40B4-BE49-F238E27FC236}">
                <a16:creationId xmlns:a16="http://schemas.microsoft.com/office/drawing/2014/main" id="{8D1B9255-8971-3178-A9C7-726D2A8E7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332A9-7F48-4F13-9D10-A2EFE9B588DA}" type="slidenum">
              <a:rPr kumimoji="1" lang="ja-JP" altLang="en-US" smtClean="0"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53318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7E22841C-0A69-DB1C-E4BA-9078EF190B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537" y="880407"/>
            <a:ext cx="8277724" cy="5363982"/>
          </a:xfrm>
        </p:spPr>
        <p:txBody>
          <a:bodyPr>
            <a:noAutofit/>
          </a:bodyPr>
          <a:lstStyle/>
          <a:p>
            <a:pPr marL="546100" lvl="1" indent="-342900">
              <a:lnSpc>
                <a:spcPct val="100000"/>
              </a:lnSpc>
              <a:spcBef>
                <a:spcPts val="1200"/>
              </a:spcBef>
              <a:buClr>
                <a:srgbClr val="FF0066"/>
              </a:buClr>
              <a:buFont typeface="Wingdings" panose="05000000000000000000" pitchFamily="2" charset="2"/>
              <a:buChar char="l"/>
              <a:tabLst>
                <a:tab pos="444500" algn="l"/>
              </a:tabLst>
            </a:pPr>
            <a:r>
              <a:rPr lang="ja-JP" altLang="en-US" sz="2400" dirty="0">
                <a:solidFill>
                  <a:srgbClr val="FF0066"/>
                </a:solidFill>
                <a:latin typeface="+mn-lt"/>
              </a:rPr>
              <a:t>文字の色</a:t>
            </a:r>
            <a:endParaRPr lang="en-US" altLang="ja-JP" sz="2400" dirty="0">
              <a:solidFill>
                <a:srgbClr val="FF0066"/>
              </a:solidFill>
              <a:latin typeface="+mn-lt"/>
            </a:endParaRPr>
          </a:p>
          <a:p>
            <a:pPr marL="203200" lvl="1" indent="0">
              <a:lnSpc>
                <a:spcPct val="100000"/>
              </a:lnSpc>
              <a:spcBef>
                <a:spcPts val="1200"/>
              </a:spcBef>
              <a:buClr>
                <a:srgbClr val="FF0066"/>
              </a:buClr>
              <a:buNone/>
              <a:tabLst>
                <a:tab pos="444500" algn="l"/>
              </a:tabLst>
            </a:pPr>
            <a:endParaRPr lang="en-US" altLang="ja-JP" sz="2400" dirty="0">
              <a:solidFill>
                <a:srgbClr val="FF0066"/>
              </a:solidFill>
              <a:latin typeface="+mn-lt"/>
            </a:endParaRPr>
          </a:p>
          <a:p>
            <a:pPr marL="203200" lvl="1" indent="0">
              <a:lnSpc>
                <a:spcPct val="100000"/>
              </a:lnSpc>
              <a:spcBef>
                <a:spcPts val="1200"/>
              </a:spcBef>
              <a:buClr>
                <a:srgbClr val="FF0066"/>
              </a:buClr>
              <a:buNone/>
              <a:tabLst>
                <a:tab pos="444500" algn="l"/>
              </a:tabLst>
            </a:pPr>
            <a:endParaRPr lang="en-US" altLang="ja-JP" sz="2400" dirty="0">
              <a:solidFill>
                <a:srgbClr val="FF0066"/>
              </a:solidFill>
              <a:latin typeface="+mn-lt"/>
            </a:endParaRPr>
          </a:p>
          <a:p>
            <a:pPr marL="203200" lvl="1" indent="0">
              <a:lnSpc>
                <a:spcPct val="100000"/>
              </a:lnSpc>
              <a:spcBef>
                <a:spcPts val="1200"/>
              </a:spcBef>
              <a:buClr>
                <a:srgbClr val="FF0066"/>
              </a:buClr>
              <a:buNone/>
              <a:tabLst>
                <a:tab pos="444500" algn="l"/>
              </a:tabLst>
            </a:pPr>
            <a:endParaRPr lang="en-US" altLang="ja-JP" sz="2400" dirty="0">
              <a:solidFill>
                <a:srgbClr val="FF0066"/>
              </a:solidFill>
              <a:latin typeface="+mn-lt"/>
            </a:endParaRPr>
          </a:p>
          <a:p>
            <a:pPr marL="203200" lvl="1" indent="0">
              <a:lnSpc>
                <a:spcPct val="100000"/>
              </a:lnSpc>
              <a:spcBef>
                <a:spcPts val="1200"/>
              </a:spcBef>
              <a:buClr>
                <a:srgbClr val="FF0066"/>
              </a:buClr>
              <a:buNone/>
              <a:tabLst>
                <a:tab pos="444500" algn="l"/>
              </a:tabLst>
            </a:pPr>
            <a:endParaRPr lang="en-US" altLang="ja-JP" sz="2400" dirty="0">
              <a:solidFill>
                <a:srgbClr val="FF0066"/>
              </a:solidFill>
              <a:latin typeface="+mn-lt"/>
            </a:endParaRPr>
          </a:p>
          <a:p>
            <a:pPr marL="203200" lvl="1" indent="0">
              <a:lnSpc>
                <a:spcPct val="100000"/>
              </a:lnSpc>
              <a:spcBef>
                <a:spcPts val="1200"/>
              </a:spcBef>
              <a:buClr>
                <a:srgbClr val="FF0066"/>
              </a:buClr>
              <a:buNone/>
              <a:tabLst>
                <a:tab pos="444500" algn="l"/>
              </a:tabLst>
            </a:pPr>
            <a:endParaRPr lang="en-US" altLang="ja-JP" sz="700" dirty="0">
              <a:solidFill>
                <a:srgbClr val="FF0066"/>
              </a:solidFill>
              <a:latin typeface="+mn-lt"/>
            </a:endParaRPr>
          </a:p>
          <a:p>
            <a:pPr marL="203200" lvl="1" indent="0">
              <a:lnSpc>
                <a:spcPct val="100000"/>
              </a:lnSpc>
              <a:spcBef>
                <a:spcPts val="600"/>
              </a:spcBef>
              <a:buClr>
                <a:srgbClr val="FF0066"/>
              </a:buClr>
              <a:buNone/>
              <a:tabLst>
                <a:tab pos="444500" algn="l"/>
              </a:tabLst>
            </a:pPr>
            <a:r>
              <a:rPr lang="en-US" altLang="ja-JP" sz="2400" dirty="0">
                <a:solidFill>
                  <a:srgbClr val="00349E"/>
                </a:solidFill>
                <a:latin typeface="+mn-lt"/>
              </a:rPr>
              <a:t>RGB</a:t>
            </a:r>
            <a:r>
              <a:rPr lang="ja-JP" altLang="en-US" sz="2400" dirty="0">
                <a:solidFill>
                  <a:srgbClr val="00349E"/>
                </a:solidFill>
                <a:latin typeface="+mn-lt"/>
              </a:rPr>
              <a:t>値を示す文字列「</a:t>
            </a:r>
            <a:r>
              <a:rPr lang="en-US" altLang="ja-JP" sz="2400" dirty="0">
                <a:solidFill>
                  <a:srgbClr val="00349E"/>
                </a:solidFill>
                <a:latin typeface="+mn-lt"/>
              </a:rPr>
              <a:t>#RRGGBB</a:t>
            </a:r>
            <a:r>
              <a:rPr lang="ja-JP" altLang="en-US" sz="2400" dirty="0">
                <a:solidFill>
                  <a:srgbClr val="00349E"/>
                </a:solidFill>
                <a:latin typeface="+mn-lt"/>
              </a:rPr>
              <a:t>」</a:t>
            </a:r>
            <a:endParaRPr lang="en-US" altLang="ja-JP" sz="2400" dirty="0">
              <a:solidFill>
                <a:srgbClr val="00349E"/>
              </a:solidFill>
              <a:latin typeface="+mn-lt"/>
            </a:endParaRPr>
          </a:p>
          <a:p>
            <a:pPr marL="546100" lvl="1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tabLst>
                <a:tab pos="444500" algn="l"/>
              </a:tabLst>
            </a:pPr>
            <a:r>
              <a:rPr lang="ja-JP" altLang="en-US" sz="2200" dirty="0">
                <a:solidFill>
                  <a:schemeClr val="tx1"/>
                </a:solidFill>
                <a:latin typeface="+mn-lt"/>
              </a:rPr>
              <a:t>「</a:t>
            </a:r>
            <a:r>
              <a:rPr lang="en-US" altLang="ja-JP" sz="2200" dirty="0">
                <a:solidFill>
                  <a:schemeClr val="tx1"/>
                </a:solidFill>
                <a:latin typeface="+mn-lt"/>
              </a:rPr>
              <a:t>RR</a:t>
            </a:r>
            <a:r>
              <a:rPr lang="ja-JP" altLang="en-US" sz="2200" dirty="0">
                <a:solidFill>
                  <a:schemeClr val="tx1"/>
                </a:solidFill>
                <a:latin typeface="+mn-lt"/>
              </a:rPr>
              <a:t>」は赤色、「</a:t>
            </a:r>
            <a:r>
              <a:rPr lang="en-US" altLang="ja-JP" sz="2200" dirty="0">
                <a:solidFill>
                  <a:schemeClr val="tx1"/>
                </a:solidFill>
                <a:latin typeface="+mn-lt"/>
              </a:rPr>
              <a:t>GG</a:t>
            </a:r>
            <a:r>
              <a:rPr lang="ja-JP" altLang="en-US" sz="2200" dirty="0">
                <a:solidFill>
                  <a:schemeClr val="tx1"/>
                </a:solidFill>
                <a:latin typeface="+mn-lt"/>
              </a:rPr>
              <a:t>」は緑色、「</a:t>
            </a:r>
            <a:r>
              <a:rPr lang="en-US" altLang="ja-JP" sz="2200" dirty="0">
                <a:solidFill>
                  <a:schemeClr val="tx1"/>
                </a:solidFill>
                <a:latin typeface="+mn-lt"/>
              </a:rPr>
              <a:t>BB</a:t>
            </a:r>
            <a:r>
              <a:rPr lang="ja-JP" altLang="en-US" sz="2200" dirty="0">
                <a:solidFill>
                  <a:schemeClr val="tx1"/>
                </a:solidFill>
                <a:latin typeface="+mn-lt"/>
              </a:rPr>
              <a:t>」は青色の強さ</a:t>
            </a:r>
            <a:endParaRPr lang="en-US" altLang="ja-JP" sz="2200" dirty="0">
              <a:solidFill>
                <a:schemeClr val="tx1"/>
              </a:solidFill>
              <a:latin typeface="+mn-lt"/>
            </a:endParaRPr>
          </a:p>
          <a:p>
            <a:pPr marL="546100" lvl="1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tabLst>
                <a:tab pos="444500" algn="l"/>
              </a:tabLst>
            </a:pPr>
            <a:r>
              <a:rPr lang="ja-JP" altLang="en-US" sz="2200" dirty="0">
                <a:solidFill>
                  <a:schemeClr val="tx1"/>
                </a:solidFill>
                <a:latin typeface="+mn-lt"/>
              </a:rPr>
              <a:t>「</a:t>
            </a:r>
            <a:r>
              <a:rPr lang="en-US" altLang="ja-JP" sz="2200" dirty="0">
                <a:solidFill>
                  <a:schemeClr val="tx1"/>
                </a:solidFill>
                <a:latin typeface="+mn-lt"/>
              </a:rPr>
              <a:t>RR</a:t>
            </a:r>
            <a:r>
              <a:rPr lang="ja-JP" altLang="en-US" sz="2200" dirty="0">
                <a:solidFill>
                  <a:schemeClr val="tx1"/>
                </a:solidFill>
                <a:latin typeface="+mn-lt"/>
              </a:rPr>
              <a:t>」「</a:t>
            </a:r>
            <a:r>
              <a:rPr lang="en-US" altLang="ja-JP" sz="2200" dirty="0">
                <a:solidFill>
                  <a:schemeClr val="tx1"/>
                </a:solidFill>
                <a:latin typeface="+mn-lt"/>
              </a:rPr>
              <a:t>GG</a:t>
            </a:r>
            <a:r>
              <a:rPr lang="ja-JP" altLang="en-US" sz="2200" dirty="0">
                <a:solidFill>
                  <a:schemeClr val="tx1"/>
                </a:solidFill>
                <a:latin typeface="+mn-lt"/>
              </a:rPr>
              <a:t>」「</a:t>
            </a:r>
            <a:r>
              <a:rPr lang="en-US" altLang="ja-JP" sz="2200" dirty="0">
                <a:solidFill>
                  <a:schemeClr val="tx1"/>
                </a:solidFill>
                <a:latin typeface="+mn-lt"/>
              </a:rPr>
              <a:t>BB</a:t>
            </a:r>
            <a:r>
              <a:rPr lang="ja-JP" altLang="en-US" sz="2200" dirty="0">
                <a:solidFill>
                  <a:schemeClr val="tx1"/>
                </a:solidFill>
                <a:latin typeface="+mn-lt"/>
              </a:rPr>
              <a:t>」のそれぞれには「</a:t>
            </a:r>
            <a:r>
              <a:rPr lang="en-US" altLang="ja-JP" sz="2200" dirty="0">
                <a:solidFill>
                  <a:schemeClr val="tx1"/>
                </a:solidFill>
                <a:latin typeface="+mn-lt"/>
              </a:rPr>
              <a:t>00</a:t>
            </a:r>
            <a:r>
              <a:rPr lang="ja-JP" altLang="en-US" sz="2200" dirty="0">
                <a:solidFill>
                  <a:schemeClr val="tx1"/>
                </a:solidFill>
                <a:latin typeface="+mn-lt"/>
              </a:rPr>
              <a:t>」から「ｆｆ」の値</a:t>
            </a:r>
            <a:endParaRPr lang="en-US" altLang="ja-JP" sz="2200" dirty="0">
              <a:solidFill>
                <a:schemeClr val="tx1"/>
              </a:solidFill>
              <a:latin typeface="+mn-lt"/>
            </a:endParaRPr>
          </a:p>
          <a:p>
            <a:pPr marL="546100" lvl="1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tabLst>
                <a:tab pos="444500" algn="l"/>
              </a:tabLst>
            </a:pPr>
            <a:r>
              <a:rPr lang="ja-JP" altLang="en-US" sz="2200" dirty="0">
                <a:solidFill>
                  <a:schemeClr val="tx1"/>
                </a:solidFill>
                <a:latin typeface="+mn-lt"/>
              </a:rPr>
              <a:t>「</a:t>
            </a:r>
            <a:r>
              <a:rPr lang="en-US" altLang="ja-JP" sz="2200" dirty="0">
                <a:solidFill>
                  <a:schemeClr val="tx1"/>
                </a:solidFill>
                <a:latin typeface="+mn-lt"/>
              </a:rPr>
              <a:t>00</a:t>
            </a:r>
            <a:r>
              <a:rPr lang="ja-JP" altLang="en-US" sz="2200" dirty="0">
                <a:solidFill>
                  <a:schemeClr val="tx1"/>
                </a:solidFill>
                <a:latin typeface="+mn-lt"/>
              </a:rPr>
              <a:t>」が最も弱く、「ｆｆ」が最も強い値</a:t>
            </a:r>
            <a:endParaRPr lang="en-US" altLang="ja-JP" sz="2200" dirty="0">
              <a:solidFill>
                <a:schemeClr val="tx1"/>
              </a:solidFill>
              <a:latin typeface="+mn-lt"/>
            </a:endParaRPr>
          </a:p>
          <a:p>
            <a:pPr marL="546100" lvl="1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l"/>
              <a:tabLst>
                <a:tab pos="444500" algn="l"/>
              </a:tabLst>
            </a:pPr>
            <a:r>
              <a:rPr lang="ja-JP" altLang="en-US" sz="2200" dirty="0">
                <a:solidFill>
                  <a:schemeClr val="tx1"/>
                </a:solidFill>
                <a:latin typeface="+mn-lt"/>
              </a:rPr>
              <a:t>例えば、「</a:t>
            </a:r>
            <a:r>
              <a:rPr lang="en-US" altLang="ja-JP" sz="2200" dirty="0">
                <a:solidFill>
                  <a:schemeClr val="tx1"/>
                </a:solidFill>
                <a:latin typeface="+mn-lt"/>
              </a:rPr>
              <a:t>#000000</a:t>
            </a:r>
            <a:r>
              <a:rPr lang="ja-JP" altLang="en-US" sz="2200" dirty="0">
                <a:solidFill>
                  <a:schemeClr val="tx1"/>
                </a:solidFill>
                <a:latin typeface="+mn-lt"/>
              </a:rPr>
              <a:t>」は黒色、「</a:t>
            </a:r>
            <a:r>
              <a:rPr lang="en-US" altLang="ja-JP" sz="2200" dirty="0">
                <a:solidFill>
                  <a:schemeClr val="tx1"/>
                </a:solidFill>
                <a:latin typeface="+mn-lt"/>
              </a:rPr>
              <a:t>#ffffff</a:t>
            </a:r>
            <a:r>
              <a:rPr lang="ja-JP" altLang="en-US" sz="2200" dirty="0">
                <a:solidFill>
                  <a:schemeClr val="tx1"/>
                </a:solidFill>
                <a:latin typeface="+mn-lt"/>
              </a:rPr>
              <a:t>」は白色、「</a:t>
            </a:r>
            <a:r>
              <a:rPr lang="en-US" altLang="ja-JP" sz="2200" dirty="0">
                <a:solidFill>
                  <a:schemeClr val="tx1"/>
                </a:solidFill>
                <a:latin typeface="+mn-lt"/>
              </a:rPr>
              <a:t>#ff0000</a:t>
            </a:r>
            <a:r>
              <a:rPr lang="ja-JP" altLang="en-US" sz="2200" dirty="0">
                <a:solidFill>
                  <a:schemeClr val="tx1"/>
                </a:solidFill>
                <a:latin typeface="+mn-lt"/>
              </a:rPr>
              <a:t>」は赤色、「</a:t>
            </a:r>
            <a:r>
              <a:rPr lang="en-US" altLang="ja-JP" sz="2200" dirty="0">
                <a:solidFill>
                  <a:schemeClr val="tx1"/>
                </a:solidFill>
                <a:latin typeface="+mn-lt"/>
              </a:rPr>
              <a:t>#0000ff</a:t>
            </a:r>
            <a:r>
              <a:rPr lang="ja-JP" altLang="en-US" sz="2200" dirty="0">
                <a:solidFill>
                  <a:schemeClr val="tx1"/>
                </a:solidFill>
                <a:latin typeface="+mn-lt"/>
              </a:rPr>
              <a:t>」は青色</a:t>
            </a:r>
            <a:endParaRPr lang="en-US" altLang="ja-JP" sz="22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0" name="タイトル 9">
            <a:extLst>
              <a:ext uri="{FF2B5EF4-FFF2-40B4-BE49-F238E27FC236}">
                <a16:creationId xmlns:a16="http://schemas.microsoft.com/office/drawing/2014/main" id="{2495E8E3-AB91-FE81-2E2F-564F4D4BC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3200" dirty="0"/>
              <a:t>CSS</a:t>
            </a:r>
            <a:r>
              <a:rPr lang="ja-JP" altLang="en-US" sz="3200" dirty="0"/>
              <a:t>の主なプロパティと値</a:t>
            </a:r>
          </a:p>
        </p:txBody>
      </p:sp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93E16F0-0356-C74C-4F7B-D70AC4F9F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2023/9/28</a:t>
            </a:r>
            <a:endParaRPr kumimoji="1" lang="ja-JP" altLang="en-US" dirty="0"/>
          </a:p>
        </p:txBody>
      </p:sp>
      <p:sp>
        <p:nvSpPr>
          <p:cNvPr id="7" name="フッター プレースホルダー 6">
            <a:extLst>
              <a:ext uri="{FF2B5EF4-FFF2-40B4-BE49-F238E27FC236}">
                <a16:creationId xmlns:a16="http://schemas.microsoft.com/office/drawing/2014/main" id="{81D93937-D966-FB93-93CE-4602850E4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プログラミング演習</a:t>
            </a:r>
            <a:r>
              <a:rPr kumimoji="1" lang="en-US" altLang="ja-JP"/>
              <a:t>X</a:t>
            </a:r>
            <a:endParaRPr kumimoji="1" lang="ja-JP" altLang="en-US"/>
          </a:p>
        </p:txBody>
      </p:sp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0AA3B966-A8CA-E937-78BA-F25402EF7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332A9-7F48-4F13-9D10-A2EFE9B588DA}" type="slidenum">
              <a:rPr kumimoji="1" lang="ja-JP" altLang="en-US" smtClean="0"/>
              <a:pPr/>
              <a:t>20</a:t>
            </a:fld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C074AF60-2EEA-1B58-6B52-649BA8B38AFC}"/>
              </a:ext>
            </a:extLst>
          </p:cNvPr>
          <p:cNvSpPr txBox="1"/>
          <p:nvPr/>
        </p:nvSpPr>
        <p:spPr>
          <a:xfrm>
            <a:off x="7339837" y="301957"/>
            <a:ext cx="163378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レジメ　</a:t>
            </a:r>
            <a:r>
              <a:rPr kumimoji="0" lang="en-US" altLang="ja-JP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37</a:t>
            </a:r>
            <a:r>
              <a:rPr kumimoji="0" lang="ja-JP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頁</a:t>
            </a:r>
            <a:endParaRPr kumimoji="1" lang="ja-JP" alt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ＭＳ Ｐゴシック" panose="020B0600070205080204" pitchFamily="50" charset="-128"/>
              <a:ea typeface="ＭＳ Ｐゴシック" panose="020B0600070205080204" pitchFamily="50" charset="-128"/>
              <a:cs typeface="+mn-cs"/>
            </a:endParaRPr>
          </a:p>
        </p:txBody>
      </p:sp>
      <p:graphicFrame>
        <p:nvGraphicFramePr>
          <p:cNvPr id="5" name="表 14">
            <a:extLst>
              <a:ext uri="{FF2B5EF4-FFF2-40B4-BE49-F238E27FC236}">
                <a16:creationId xmlns:a16="http://schemas.microsoft.com/office/drawing/2014/main" id="{AF60D06F-6816-B736-8C23-ABF40C8E2C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3457072"/>
              </p:ext>
            </p:extLst>
          </p:nvPr>
        </p:nvGraphicFramePr>
        <p:xfrm>
          <a:off x="437449" y="1427080"/>
          <a:ext cx="8417794" cy="229108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966405">
                  <a:extLst>
                    <a:ext uri="{9D8B030D-6E8A-4147-A177-3AD203B41FA5}">
                      <a16:colId xmlns:a16="http://schemas.microsoft.com/office/drawing/2014/main" val="3612271524"/>
                    </a:ext>
                  </a:extLst>
                </a:gridCol>
                <a:gridCol w="3700837">
                  <a:extLst>
                    <a:ext uri="{9D8B030D-6E8A-4147-A177-3AD203B41FA5}">
                      <a16:colId xmlns:a16="http://schemas.microsoft.com/office/drawing/2014/main" val="3084698292"/>
                    </a:ext>
                  </a:extLst>
                </a:gridCol>
                <a:gridCol w="2750552">
                  <a:extLst>
                    <a:ext uri="{9D8B030D-6E8A-4147-A177-3AD203B41FA5}">
                      <a16:colId xmlns:a16="http://schemas.microsoft.com/office/drawing/2014/main" val="6104544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プロパティ名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説明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使用例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7574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dirty="0"/>
                        <a:t>color</a:t>
                      </a:r>
                      <a:endParaRPr kumimoji="1" lang="ja-JP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文字の色を指定。色の指定はカラーネームか</a:t>
                      </a:r>
                      <a:r>
                        <a:rPr kumimoji="1" lang="en-US" altLang="ja-JP" dirty="0"/>
                        <a:t>RGB</a:t>
                      </a:r>
                      <a:r>
                        <a:rPr kumimoji="1" lang="ja-JP" altLang="en-US" dirty="0"/>
                        <a:t>値（</a:t>
                      </a:r>
                      <a:r>
                        <a:rPr kumimoji="1" lang="en-US" altLang="ja-JP" dirty="0"/>
                        <a:t>#RRGGBB</a:t>
                      </a:r>
                      <a:r>
                        <a:rPr kumimoji="1" lang="ja-JP" altLang="en-US" dirty="0"/>
                        <a:t>）で行う。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color: red;</a:t>
                      </a:r>
                      <a:r>
                        <a:rPr kumimoji="1" lang="ja-JP" altLang="en-US" dirty="0"/>
                        <a:t>　　　　　（赤色）</a:t>
                      </a:r>
                      <a:endParaRPr kumimoji="1" lang="en-US" altLang="ja-JP" dirty="0"/>
                    </a:p>
                    <a:p>
                      <a:r>
                        <a:rPr kumimoji="1" lang="en-US" altLang="ja-JP" dirty="0"/>
                        <a:t>color: #00FF00</a:t>
                      </a:r>
                      <a:r>
                        <a:rPr kumimoji="1" lang="ja-JP" altLang="en-US" dirty="0"/>
                        <a:t>　　 （緑色）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0487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dirty="0"/>
                        <a:t>background-color</a:t>
                      </a:r>
                      <a:endParaRPr kumimoji="1" lang="ja-JP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背景の色を指定。色の指定はカラーネームか</a:t>
                      </a:r>
                      <a:r>
                        <a:rPr kumimoji="1" lang="en-US" altLang="ja-JP" dirty="0"/>
                        <a:t>RGB</a:t>
                      </a:r>
                      <a:r>
                        <a:rPr kumimoji="1" lang="ja-JP" altLang="en-US" dirty="0"/>
                        <a:t>値（</a:t>
                      </a:r>
                      <a:r>
                        <a:rPr kumimoji="1" lang="en-US" altLang="ja-JP" dirty="0"/>
                        <a:t>#RRGGBB</a:t>
                      </a:r>
                      <a:r>
                        <a:rPr kumimoji="1" lang="ja-JP" altLang="en-US" dirty="0"/>
                        <a:t>）で行う。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background-color: blue;</a:t>
                      </a:r>
                    </a:p>
                    <a:p>
                      <a:r>
                        <a:rPr kumimoji="1" lang="ja-JP" altLang="en-US" dirty="0"/>
                        <a:t>（背景を青色）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356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dirty="0"/>
                        <a:t>background-image</a:t>
                      </a:r>
                      <a:endParaRPr kumimoji="1" lang="ja-JP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背景にする画像を指定。</a:t>
                      </a:r>
                      <a:r>
                        <a:rPr kumimoji="1" lang="en-US" altLang="ja-JP" dirty="0" err="1"/>
                        <a:t>url</a:t>
                      </a:r>
                      <a:r>
                        <a:rPr kumimoji="1" lang="ja-JP" altLang="en-US" dirty="0"/>
                        <a:t>で画像ファイルのある場所を指定する。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background-image: </a:t>
                      </a:r>
                      <a:r>
                        <a:rPr kumimoji="1" lang="en-US" altLang="ja-JP" dirty="0" err="1"/>
                        <a:t>url</a:t>
                      </a:r>
                      <a:r>
                        <a:rPr kumimoji="1" lang="en-US" altLang="ja-JP" dirty="0"/>
                        <a:t>(“../images/sample.png);</a:t>
                      </a:r>
                      <a:endParaRPr kumimoji="1" lang="ja-JP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87120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96594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6A95323-CEC7-84F2-9D9C-92BE2BA04A85}"/>
              </a:ext>
            </a:extLst>
          </p:cNvPr>
          <p:cNvSpPr txBox="1">
            <a:spLocks/>
          </p:cNvSpPr>
          <p:nvPr/>
        </p:nvSpPr>
        <p:spPr>
          <a:xfrm>
            <a:off x="458537" y="372979"/>
            <a:ext cx="8277724" cy="5871410"/>
          </a:xfrm>
          <a:prstGeom prst="rect">
            <a:avLst/>
          </a:prstGeom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kumimoji="1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46100" lvl="1" indent="-342900">
              <a:lnSpc>
                <a:spcPct val="100000"/>
              </a:lnSpc>
              <a:spcBef>
                <a:spcPts val="1200"/>
              </a:spcBef>
              <a:buClr>
                <a:srgbClr val="FF0066"/>
              </a:buClr>
              <a:buFont typeface="Wingdings" panose="05000000000000000000" pitchFamily="2" charset="2"/>
              <a:buChar char="l"/>
              <a:tabLst>
                <a:tab pos="444500" algn="l"/>
              </a:tabLst>
            </a:pPr>
            <a:r>
              <a:rPr lang="ja-JP" altLang="en-US" sz="2400" dirty="0">
                <a:solidFill>
                  <a:srgbClr val="FF0066"/>
                </a:solidFill>
                <a:latin typeface="+mn-lt"/>
              </a:rPr>
              <a:t>フォント</a:t>
            </a:r>
            <a:endParaRPr lang="en-US" altLang="ja-JP" sz="2400" dirty="0">
              <a:solidFill>
                <a:srgbClr val="FF0066"/>
              </a:solidFill>
              <a:latin typeface="+mn-lt"/>
            </a:endParaRPr>
          </a:p>
          <a:p>
            <a:pPr marL="203200" lvl="1" indent="0">
              <a:lnSpc>
                <a:spcPct val="100000"/>
              </a:lnSpc>
              <a:spcBef>
                <a:spcPts val="1200"/>
              </a:spcBef>
              <a:buClr>
                <a:srgbClr val="FF0066"/>
              </a:buClr>
              <a:buFont typeface="Calibri" pitchFamily="34" charset="0"/>
              <a:buNone/>
              <a:tabLst>
                <a:tab pos="444500" algn="l"/>
              </a:tabLst>
            </a:pPr>
            <a:endParaRPr lang="en-US" altLang="ja-JP" sz="2400" dirty="0">
              <a:solidFill>
                <a:srgbClr val="FF0066"/>
              </a:solidFill>
              <a:latin typeface="+mn-lt"/>
            </a:endParaRPr>
          </a:p>
          <a:p>
            <a:pPr marL="203200" lvl="1" indent="0">
              <a:lnSpc>
                <a:spcPct val="100000"/>
              </a:lnSpc>
              <a:spcBef>
                <a:spcPts val="1200"/>
              </a:spcBef>
              <a:buClr>
                <a:srgbClr val="FF0066"/>
              </a:buClr>
              <a:buFont typeface="Calibri" pitchFamily="34" charset="0"/>
              <a:buNone/>
              <a:tabLst>
                <a:tab pos="444500" algn="l"/>
              </a:tabLst>
            </a:pPr>
            <a:endParaRPr lang="en-US" altLang="ja-JP" sz="2400" dirty="0">
              <a:solidFill>
                <a:srgbClr val="FF0066"/>
              </a:solidFill>
              <a:latin typeface="+mn-lt"/>
            </a:endParaRPr>
          </a:p>
          <a:p>
            <a:pPr marL="203200" lvl="1" indent="0">
              <a:lnSpc>
                <a:spcPct val="100000"/>
              </a:lnSpc>
              <a:spcBef>
                <a:spcPts val="1200"/>
              </a:spcBef>
              <a:buClr>
                <a:srgbClr val="FF0066"/>
              </a:buClr>
              <a:buFont typeface="Calibri" pitchFamily="34" charset="0"/>
              <a:buNone/>
              <a:tabLst>
                <a:tab pos="444500" algn="l"/>
              </a:tabLst>
            </a:pPr>
            <a:endParaRPr lang="en-US" altLang="ja-JP" sz="2400" dirty="0">
              <a:solidFill>
                <a:srgbClr val="FF0066"/>
              </a:solidFill>
              <a:latin typeface="+mn-lt"/>
            </a:endParaRPr>
          </a:p>
          <a:p>
            <a:pPr marL="203200" lvl="1" indent="0">
              <a:lnSpc>
                <a:spcPct val="100000"/>
              </a:lnSpc>
              <a:spcBef>
                <a:spcPts val="1200"/>
              </a:spcBef>
              <a:buClr>
                <a:srgbClr val="FF0066"/>
              </a:buClr>
              <a:buFont typeface="Calibri" pitchFamily="34" charset="0"/>
              <a:buNone/>
              <a:tabLst>
                <a:tab pos="444500" algn="l"/>
              </a:tabLst>
            </a:pPr>
            <a:endParaRPr lang="en-US" altLang="ja-JP" sz="2400" dirty="0">
              <a:solidFill>
                <a:srgbClr val="FF0066"/>
              </a:solidFill>
              <a:latin typeface="+mn-lt"/>
            </a:endParaRPr>
          </a:p>
          <a:p>
            <a:pPr marL="203200" lvl="1" indent="0">
              <a:lnSpc>
                <a:spcPct val="100000"/>
              </a:lnSpc>
              <a:spcBef>
                <a:spcPts val="1200"/>
              </a:spcBef>
              <a:buClr>
                <a:srgbClr val="FF0066"/>
              </a:buClr>
              <a:buFont typeface="Calibri" pitchFamily="34" charset="0"/>
              <a:buNone/>
              <a:tabLst>
                <a:tab pos="444500" algn="l"/>
              </a:tabLst>
            </a:pPr>
            <a:endParaRPr lang="en-US" altLang="ja-JP" sz="700" dirty="0">
              <a:solidFill>
                <a:srgbClr val="FF0066"/>
              </a:solidFill>
              <a:latin typeface="+mn-lt"/>
            </a:endParaRPr>
          </a:p>
        </p:txBody>
      </p:sp>
      <p:sp>
        <p:nvSpPr>
          <p:cNvPr id="11" name="フッター プレースホルダー 4">
            <a:extLst>
              <a:ext uri="{FF2B5EF4-FFF2-40B4-BE49-F238E27FC236}">
                <a16:creationId xmlns:a16="http://schemas.microsoft.com/office/drawing/2014/main" id="{DC066E96-BF14-5249-2A5C-BD35AECA6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</p:spPr>
        <p:txBody>
          <a:bodyPr/>
          <a:lstStyle/>
          <a:p>
            <a:r>
              <a:rPr kumimoji="1" lang="ja-JP" altLang="en-US" dirty="0"/>
              <a:t>プログラミング演習</a:t>
            </a:r>
            <a:r>
              <a:rPr kumimoji="1" lang="en-US" altLang="ja-JP" dirty="0"/>
              <a:t>X</a:t>
            </a:r>
            <a:endParaRPr kumimoji="1" lang="ja-JP" altLang="en-US" dirty="0"/>
          </a:p>
        </p:txBody>
      </p:sp>
      <p:graphicFrame>
        <p:nvGraphicFramePr>
          <p:cNvPr id="2" name="表 14">
            <a:extLst>
              <a:ext uri="{FF2B5EF4-FFF2-40B4-BE49-F238E27FC236}">
                <a16:creationId xmlns:a16="http://schemas.microsoft.com/office/drawing/2014/main" id="{95BACDDC-F0E9-F69A-5275-6293991ADC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0291501"/>
              </p:ext>
            </p:extLst>
          </p:nvPr>
        </p:nvGraphicFramePr>
        <p:xfrm>
          <a:off x="436069" y="891669"/>
          <a:ext cx="8417794" cy="430276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693520">
                  <a:extLst>
                    <a:ext uri="{9D8B030D-6E8A-4147-A177-3AD203B41FA5}">
                      <a16:colId xmlns:a16="http://schemas.microsoft.com/office/drawing/2014/main" val="3612271524"/>
                    </a:ext>
                  </a:extLst>
                </a:gridCol>
                <a:gridCol w="4211053">
                  <a:extLst>
                    <a:ext uri="{9D8B030D-6E8A-4147-A177-3AD203B41FA5}">
                      <a16:colId xmlns:a16="http://schemas.microsoft.com/office/drawing/2014/main" val="3084698292"/>
                    </a:ext>
                  </a:extLst>
                </a:gridCol>
                <a:gridCol w="2513221">
                  <a:extLst>
                    <a:ext uri="{9D8B030D-6E8A-4147-A177-3AD203B41FA5}">
                      <a16:colId xmlns:a16="http://schemas.microsoft.com/office/drawing/2014/main" val="6104544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プロパティ名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説明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使用例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7574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dirty="0"/>
                        <a:t>font-style</a:t>
                      </a:r>
                      <a:endParaRPr kumimoji="1" lang="ja-JP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フォントのスタイルを指定。指定できる値は「</a:t>
                      </a:r>
                      <a:r>
                        <a:rPr kumimoji="1" lang="en-US" altLang="ja-JP" dirty="0"/>
                        <a:t>normal</a:t>
                      </a:r>
                      <a:r>
                        <a:rPr kumimoji="1" lang="ja-JP" altLang="en-US" dirty="0"/>
                        <a:t>」（標準）、「</a:t>
                      </a:r>
                      <a:r>
                        <a:rPr kumimoji="1" lang="en-US" altLang="ja-JP" dirty="0"/>
                        <a:t>italic</a:t>
                      </a:r>
                      <a:r>
                        <a:rPr kumimoji="1" lang="ja-JP" altLang="en-US" dirty="0"/>
                        <a:t>」（イタリック）、「</a:t>
                      </a:r>
                      <a:r>
                        <a:rPr kumimoji="1" lang="en-US" altLang="ja-JP" dirty="0"/>
                        <a:t>oblique</a:t>
                      </a:r>
                      <a:r>
                        <a:rPr kumimoji="1" lang="ja-JP" altLang="en-US" dirty="0"/>
                        <a:t>」（斜体）。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font-style: italic;</a:t>
                      </a:r>
                    </a:p>
                    <a:p>
                      <a:r>
                        <a:rPr kumimoji="1" lang="en-US" altLang="ja-JP" dirty="0"/>
                        <a:t>font-style: normal;</a:t>
                      </a:r>
                    </a:p>
                    <a:p>
                      <a:r>
                        <a:rPr kumimoji="1" lang="en-US" altLang="ja-JP" dirty="0"/>
                        <a:t>font-style: oblique;</a:t>
                      </a:r>
                      <a:endParaRPr kumimoji="1" lang="ja-JP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0487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dirty="0"/>
                        <a:t>font-size</a:t>
                      </a:r>
                      <a:endParaRPr kumimoji="1" lang="ja-JP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フォントの大きさを指定。指定は「</a:t>
                      </a:r>
                      <a:r>
                        <a:rPr kumimoji="1" lang="en-US" altLang="ja-JP" dirty="0" err="1"/>
                        <a:t>px</a:t>
                      </a:r>
                      <a:r>
                        <a:rPr kumimoji="1" lang="ja-JP" altLang="en-US" dirty="0"/>
                        <a:t>」「</a:t>
                      </a:r>
                      <a:r>
                        <a:rPr kumimoji="1" lang="en-US" altLang="ja-JP" dirty="0"/>
                        <a:t>pt</a:t>
                      </a:r>
                      <a:r>
                        <a:rPr kumimoji="1" lang="ja-JP" altLang="en-US" dirty="0"/>
                        <a:t>」単位や、大きさを指定する文字列で行う。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font-size: 12px;</a:t>
                      </a:r>
                    </a:p>
                    <a:p>
                      <a:r>
                        <a:rPr kumimoji="1" lang="en-US" altLang="ja-JP" dirty="0"/>
                        <a:t>font-size: 10pt;</a:t>
                      </a:r>
                    </a:p>
                    <a:p>
                      <a:r>
                        <a:rPr kumimoji="1" lang="en-US" altLang="ja-JP" dirty="0"/>
                        <a:t>font-size: small;</a:t>
                      </a:r>
                      <a:endParaRPr kumimoji="1" lang="ja-JP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356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dirty="0"/>
                        <a:t>font-family</a:t>
                      </a:r>
                      <a:endParaRPr kumimoji="1" lang="ja-JP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フォントの種類を指定。「</a:t>
                      </a:r>
                      <a:r>
                        <a:rPr kumimoji="1" lang="en-US" altLang="ja-JP" dirty="0"/>
                        <a:t>,</a:t>
                      </a:r>
                      <a:r>
                        <a:rPr kumimoji="1" lang="ja-JP" altLang="en-US" dirty="0"/>
                        <a:t>」で区切って複数のフォント名の指定が可能。フォント名は「</a:t>
                      </a:r>
                      <a:r>
                        <a:rPr kumimoji="1" lang="en-US" altLang="ja-JP" dirty="0"/>
                        <a:t>”</a:t>
                      </a:r>
                      <a:r>
                        <a:rPr kumimoji="1" lang="ja-JP" altLang="en-US" dirty="0"/>
                        <a:t>」で囲むのがよい。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font-family: “sans-</a:t>
                      </a:r>
                      <a:r>
                        <a:rPr kumimoji="1" lang="en-US" altLang="ja-JP" dirty="0" err="1"/>
                        <a:t>selif</a:t>
                      </a:r>
                      <a:r>
                        <a:rPr kumimoji="1" lang="en-US" altLang="ja-JP" dirty="0"/>
                        <a:t>”, “MS </a:t>
                      </a:r>
                      <a:r>
                        <a:rPr kumimoji="1" lang="ja-JP" altLang="en-US" dirty="0"/>
                        <a:t>ゴシック</a:t>
                      </a:r>
                      <a:r>
                        <a:rPr kumimoji="1" lang="en-US" altLang="ja-JP" dirty="0"/>
                        <a:t>”;</a:t>
                      </a:r>
                      <a:endParaRPr kumimoji="1" lang="ja-JP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8712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dirty="0"/>
                        <a:t>font-weight</a:t>
                      </a:r>
                      <a:endParaRPr kumimoji="1" lang="ja-JP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フォントの太さを指定。数値で指定する場合、「</a:t>
                      </a:r>
                      <a:r>
                        <a:rPr kumimoji="1" lang="en-US" altLang="ja-JP" dirty="0"/>
                        <a:t>100</a:t>
                      </a:r>
                      <a:r>
                        <a:rPr kumimoji="1" lang="ja-JP" altLang="en-US" dirty="0"/>
                        <a:t>」～「</a:t>
                      </a:r>
                      <a:r>
                        <a:rPr kumimoji="1" lang="en-US" altLang="ja-JP" dirty="0"/>
                        <a:t>900</a:t>
                      </a:r>
                      <a:r>
                        <a:rPr kumimoji="1" lang="ja-JP" altLang="en-US" dirty="0"/>
                        <a:t>」の</a:t>
                      </a:r>
                      <a:r>
                        <a:rPr kumimoji="1" lang="en-US" altLang="ja-JP" dirty="0"/>
                        <a:t>9</a:t>
                      </a:r>
                      <a:r>
                        <a:rPr kumimoji="1" lang="ja-JP" altLang="en-US" dirty="0"/>
                        <a:t>段階。</a:t>
                      </a:r>
                      <a:endParaRPr kumimoji="1" lang="en-US" altLang="ja-JP" dirty="0"/>
                    </a:p>
                    <a:p>
                      <a:r>
                        <a:rPr kumimoji="1" lang="ja-JP" altLang="en-US" dirty="0"/>
                        <a:t>文字列での指定は、「</a:t>
                      </a:r>
                      <a:r>
                        <a:rPr kumimoji="1" lang="en-US" altLang="ja-JP" dirty="0"/>
                        <a:t>normal</a:t>
                      </a:r>
                      <a:r>
                        <a:rPr kumimoji="1" lang="ja-JP" altLang="en-US" dirty="0"/>
                        <a:t>」「</a:t>
                      </a:r>
                      <a:r>
                        <a:rPr kumimoji="1" lang="en-US" altLang="ja-JP" dirty="0"/>
                        <a:t>bold</a:t>
                      </a:r>
                      <a:r>
                        <a:rPr kumimoji="1" lang="ja-JP" altLang="en-US" dirty="0"/>
                        <a:t>」「</a:t>
                      </a:r>
                      <a:r>
                        <a:rPr kumimoji="1" lang="en-US" altLang="ja-JP" dirty="0"/>
                        <a:t>lighter</a:t>
                      </a:r>
                      <a:r>
                        <a:rPr kumimoji="1" lang="ja-JP" altLang="en-US" dirty="0"/>
                        <a:t>」「</a:t>
                      </a:r>
                      <a:r>
                        <a:rPr kumimoji="1" lang="en-US" altLang="ja-JP" dirty="0"/>
                        <a:t>bolder</a:t>
                      </a:r>
                      <a:r>
                        <a:rPr kumimoji="1" lang="ja-JP" altLang="en-US" dirty="0"/>
                        <a:t>」の</a:t>
                      </a:r>
                      <a:r>
                        <a:rPr kumimoji="1" lang="en-US" altLang="ja-JP" dirty="0"/>
                        <a:t>4</a:t>
                      </a:r>
                      <a:r>
                        <a:rPr kumimoji="1" lang="ja-JP" altLang="en-US" dirty="0"/>
                        <a:t>種類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font-weight: 600;</a:t>
                      </a:r>
                    </a:p>
                    <a:p>
                      <a:r>
                        <a:rPr kumimoji="1" lang="en-US" altLang="ja-JP" dirty="0"/>
                        <a:t>font-weight: bold;</a:t>
                      </a:r>
                      <a:endParaRPr kumimoji="1" lang="ja-JP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9680464"/>
                  </a:ext>
                </a:extLst>
              </a:tr>
            </a:tbl>
          </a:graphicData>
        </a:graphic>
      </p:graphicFrame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3B6B5E5-AEFB-12D5-7706-A7F7E11DF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2023/9/28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5CEED3D-1C8F-E232-AB49-6BD59F4D9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332A9-7F48-4F13-9D10-A2EFE9B588DA}" type="slidenum">
              <a:rPr kumimoji="1" lang="ja-JP" altLang="en-US" smtClean="0"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84562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40DC480-5204-DDA5-B3EB-09F53F390775}"/>
              </a:ext>
            </a:extLst>
          </p:cNvPr>
          <p:cNvSpPr txBox="1">
            <a:spLocks/>
          </p:cNvSpPr>
          <p:nvPr/>
        </p:nvSpPr>
        <p:spPr>
          <a:xfrm>
            <a:off x="458537" y="372979"/>
            <a:ext cx="8277724" cy="5871410"/>
          </a:xfrm>
          <a:prstGeom prst="rect">
            <a:avLst/>
          </a:prstGeom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kumimoji="1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46100" lvl="1" indent="-342900">
              <a:lnSpc>
                <a:spcPct val="100000"/>
              </a:lnSpc>
              <a:spcBef>
                <a:spcPts val="1200"/>
              </a:spcBef>
              <a:buClr>
                <a:srgbClr val="FF0066"/>
              </a:buClr>
              <a:buFont typeface="Wingdings" panose="05000000000000000000" pitchFamily="2" charset="2"/>
              <a:buChar char="l"/>
              <a:tabLst>
                <a:tab pos="444500" algn="l"/>
              </a:tabLst>
            </a:pPr>
            <a:r>
              <a:rPr lang="ja-JP" altLang="en-US" sz="2400" dirty="0">
                <a:solidFill>
                  <a:srgbClr val="FF0066"/>
                </a:solidFill>
                <a:latin typeface="+mn-lt"/>
              </a:rPr>
              <a:t>行</a:t>
            </a:r>
            <a:endParaRPr lang="en-US" altLang="ja-JP" sz="2400" dirty="0">
              <a:solidFill>
                <a:srgbClr val="FF0066"/>
              </a:solidFill>
              <a:latin typeface="+mn-lt"/>
            </a:endParaRPr>
          </a:p>
          <a:p>
            <a:pPr marL="546100" lvl="1" indent="-342900">
              <a:lnSpc>
                <a:spcPct val="100000"/>
              </a:lnSpc>
              <a:spcBef>
                <a:spcPts val="1200"/>
              </a:spcBef>
              <a:buClr>
                <a:srgbClr val="FF0066"/>
              </a:buClr>
              <a:buFont typeface="Wingdings" panose="05000000000000000000" pitchFamily="2" charset="2"/>
              <a:buChar char="l"/>
              <a:tabLst>
                <a:tab pos="444500" algn="l"/>
              </a:tabLst>
            </a:pPr>
            <a:endParaRPr lang="en-US" altLang="ja-JP" sz="2400" dirty="0">
              <a:solidFill>
                <a:srgbClr val="FF0066"/>
              </a:solidFill>
              <a:latin typeface="+mn-lt"/>
            </a:endParaRPr>
          </a:p>
          <a:p>
            <a:pPr marL="546100" lvl="1" indent="-342900">
              <a:lnSpc>
                <a:spcPct val="100000"/>
              </a:lnSpc>
              <a:spcBef>
                <a:spcPts val="1200"/>
              </a:spcBef>
              <a:buClr>
                <a:srgbClr val="FF0066"/>
              </a:buClr>
              <a:buFont typeface="Wingdings" panose="05000000000000000000" pitchFamily="2" charset="2"/>
              <a:buChar char="l"/>
              <a:tabLst>
                <a:tab pos="444500" algn="l"/>
              </a:tabLst>
            </a:pPr>
            <a:endParaRPr lang="en-US" altLang="ja-JP" sz="2400" dirty="0">
              <a:solidFill>
                <a:srgbClr val="FF0066"/>
              </a:solidFill>
              <a:latin typeface="+mn-lt"/>
            </a:endParaRPr>
          </a:p>
          <a:p>
            <a:pPr marL="546100" lvl="1" indent="-342900">
              <a:lnSpc>
                <a:spcPct val="100000"/>
              </a:lnSpc>
              <a:spcBef>
                <a:spcPts val="1200"/>
              </a:spcBef>
              <a:buClr>
                <a:srgbClr val="FF0066"/>
              </a:buClr>
              <a:buFont typeface="Wingdings" panose="05000000000000000000" pitchFamily="2" charset="2"/>
              <a:buChar char="l"/>
              <a:tabLst>
                <a:tab pos="444500" algn="l"/>
              </a:tabLst>
            </a:pPr>
            <a:endParaRPr lang="en-US" altLang="ja-JP" sz="2400" dirty="0">
              <a:solidFill>
                <a:srgbClr val="FF0066"/>
              </a:solidFill>
              <a:latin typeface="+mn-lt"/>
            </a:endParaRPr>
          </a:p>
          <a:p>
            <a:pPr marL="546100" lvl="1" indent="-342900">
              <a:lnSpc>
                <a:spcPct val="100000"/>
              </a:lnSpc>
              <a:spcBef>
                <a:spcPts val="1200"/>
              </a:spcBef>
              <a:buClr>
                <a:srgbClr val="FF0066"/>
              </a:buClr>
              <a:buFont typeface="Wingdings" panose="05000000000000000000" pitchFamily="2" charset="2"/>
              <a:buChar char="l"/>
              <a:tabLst>
                <a:tab pos="444500" algn="l"/>
              </a:tabLst>
            </a:pPr>
            <a:endParaRPr lang="en-US" altLang="ja-JP" sz="2400" dirty="0">
              <a:solidFill>
                <a:srgbClr val="FF0066"/>
              </a:solidFill>
              <a:latin typeface="+mn-lt"/>
            </a:endParaRPr>
          </a:p>
          <a:p>
            <a:pPr marL="546100" lvl="1" indent="-342900">
              <a:lnSpc>
                <a:spcPct val="100000"/>
              </a:lnSpc>
              <a:spcBef>
                <a:spcPts val="1200"/>
              </a:spcBef>
              <a:buClr>
                <a:srgbClr val="FF0066"/>
              </a:buClr>
              <a:buFont typeface="Wingdings" panose="05000000000000000000" pitchFamily="2" charset="2"/>
              <a:buChar char="l"/>
              <a:tabLst>
                <a:tab pos="444500" algn="l"/>
              </a:tabLst>
            </a:pPr>
            <a:endParaRPr lang="en-US" altLang="ja-JP" sz="2400" dirty="0">
              <a:solidFill>
                <a:srgbClr val="FF0066"/>
              </a:solidFill>
              <a:latin typeface="+mn-lt"/>
            </a:endParaRPr>
          </a:p>
          <a:p>
            <a:pPr marL="546100" lvl="1" indent="-342900">
              <a:lnSpc>
                <a:spcPct val="100000"/>
              </a:lnSpc>
              <a:spcBef>
                <a:spcPts val="1200"/>
              </a:spcBef>
              <a:buClr>
                <a:srgbClr val="FF0066"/>
              </a:buClr>
              <a:buFont typeface="Wingdings" panose="05000000000000000000" pitchFamily="2" charset="2"/>
              <a:buChar char="l"/>
              <a:tabLst>
                <a:tab pos="444500" algn="l"/>
              </a:tabLst>
            </a:pPr>
            <a:r>
              <a:rPr lang="ja-JP" altLang="en-US" sz="2400" dirty="0">
                <a:solidFill>
                  <a:srgbClr val="FF0066"/>
                </a:solidFill>
                <a:latin typeface="+mn-lt"/>
              </a:rPr>
              <a:t>要素の幅・高さ</a:t>
            </a:r>
            <a:endParaRPr lang="en-US" altLang="ja-JP" sz="2400" dirty="0">
              <a:solidFill>
                <a:srgbClr val="FF0066"/>
              </a:solidFill>
              <a:latin typeface="+mn-lt"/>
            </a:endParaRPr>
          </a:p>
          <a:p>
            <a:pPr marL="203200" lvl="1" indent="0">
              <a:lnSpc>
                <a:spcPct val="100000"/>
              </a:lnSpc>
              <a:spcBef>
                <a:spcPts val="1200"/>
              </a:spcBef>
              <a:buClr>
                <a:srgbClr val="FF0066"/>
              </a:buClr>
              <a:buFont typeface="Calibri" pitchFamily="34" charset="0"/>
              <a:buNone/>
              <a:tabLst>
                <a:tab pos="444500" algn="l"/>
              </a:tabLst>
            </a:pPr>
            <a:endParaRPr lang="en-US" altLang="ja-JP" sz="2400" dirty="0">
              <a:solidFill>
                <a:srgbClr val="FF0066"/>
              </a:solidFill>
              <a:latin typeface="+mn-lt"/>
            </a:endParaRPr>
          </a:p>
          <a:p>
            <a:pPr marL="203200" lvl="1" indent="0">
              <a:lnSpc>
                <a:spcPct val="100000"/>
              </a:lnSpc>
              <a:spcBef>
                <a:spcPts val="1200"/>
              </a:spcBef>
              <a:buClr>
                <a:srgbClr val="FF0066"/>
              </a:buClr>
              <a:buFont typeface="Calibri" pitchFamily="34" charset="0"/>
              <a:buNone/>
              <a:tabLst>
                <a:tab pos="444500" algn="l"/>
              </a:tabLst>
            </a:pPr>
            <a:endParaRPr lang="en-US" altLang="ja-JP" sz="2400" dirty="0">
              <a:solidFill>
                <a:srgbClr val="FF0066"/>
              </a:solidFill>
              <a:latin typeface="+mn-lt"/>
            </a:endParaRPr>
          </a:p>
          <a:p>
            <a:pPr marL="203200" lvl="1" indent="0">
              <a:lnSpc>
                <a:spcPct val="100000"/>
              </a:lnSpc>
              <a:spcBef>
                <a:spcPts val="1200"/>
              </a:spcBef>
              <a:buClr>
                <a:srgbClr val="FF0066"/>
              </a:buClr>
              <a:buFont typeface="Calibri" pitchFamily="34" charset="0"/>
              <a:buNone/>
              <a:tabLst>
                <a:tab pos="444500" algn="l"/>
              </a:tabLst>
            </a:pPr>
            <a:endParaRPr lang="en-US" altLang="ja-JP" sz="2400" dirty="0">
              <a:solidFill>
                <a:srgbClr val="FF0066"/>
              </a:solidFill>
              <a:latin typeface="+mn-lt"/>
            </a:endParaRPr>
          </a:p>
          <a:p>
            <a:pPr marL="203200" lvl="1" indent="0">
              <a:lnSpc>
                <a:spcPct val="100000"/>
              </a:lnSpc>
              <a:spcBef>
                <a:spcPts val="1200"/>
              </a:spcBef>
              <a:buClr>
                <a:srgbClr val="FF0066"/>
              </a:buClr>
              <a:buFont typeface="Calibri" pitchFamily="34" charset="0"/>
              <a:buNone/>
              <a:tabLst>
                <a:tab pos="444500" algn="l"/>
              </a:tabLst>
            </a:pPr>
            <a:endParaRPr lang="en-US" altLang="ja-JP" sz="2400" dirty="0">
              <a:solidFill>
                <a:srgbClr val="FF0066"/>
              </a:solidFill>
              <a:latin typeface="+mn-lt"/>
            </a:endParaRPr>
          </a:p>
          <a:p>
            <a:pPr marL="203200" lvl="1" indent="0">
              <a:lnSpc>
                <a:spcPct val="100000"/>
              </a:lnSpc>
              <a:spcBef>
                <a:spcPts val="1200"/>
              </a:spcBef>
              <a:buClr>
                <a:srgbClr val="FF0066"/>
              </a:buClr>
              <a:buFont typeface="Calibri" pitchFamily="34" charset="0"/>
              <a:buNone/>
              <a:tabLst>
                <a:tab pos="444500" algn="l"/>
              </a:tabLst>
            </a:pPr>
            <a:endParaRPr lang="en-US" altLang="ja-JP" sz="700" dirty="0">
              <a:solidFill>
                <a:srgbClr val="FF0066"/>
              </a:solidFill>
              <a:latin typeface="+mn-lt"/>
            </a:endParaRPr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D792AC3-A8C1-9A54-EAEC-18F7FFC64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332A9-7F48-4F13-9D10-A2EFE9B588DA}" type="slidenum">
              <a:rPr kumimoji="1" lang="ja-JP" altLang="en-US" smtClean="0"/>
              <a:t>22</a:t>
            </a:fld>
            <a:endParaRPr kumimoji="1" lang="ja-JP" altLang="en-US"/>
          </a:p>
        </p:txBody>
      </p:sp>
      <p:sp>
        <p:nvSpPr>
          <p:cNvPr id="6" name="日付プレースホルダー 5">
            <a:extLst>
              <a:ext uri="{FF2B5EF4-FFF2-40B4-BE49-F238E27FC236}">
                <a16:creationId xmlns:a16="http://schemas.microsoft.com/office/drawing/2014/main" id="{7152F781-60A5-01BB-4DC5-0F8F41E82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2023/9/28</a:t>
            </a:r>
            <a:endParaRPr kumimoji="1" lang="ja-JP" altLang="en-US"/>
          </a:p>
        </p:txBody>
      </p:sp>
      <p:sp>
        <p:nvSpPr>
          <p:cNvPr id="11" name="フッター プレースホルダー 4">
            <a:extLst>
              <a:ext uri="{FF2B5EF4-FFF2-40B4-BE49-F238E27FC236}">
                <a16:creationId xmlns:a16="http://schemas.microsoft.com/office/drawing/2014/main" id="{DC066E96-BF14-5249-2A5C-BD35AECA6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</p:spPr>
        <p:txBody>
          <a:bodyPr/>
          <a:lstStyle/>
          <a:p>
            <a:r>
              <a:rPr kumimoji="1" lang="ja-JP" altLang="en-US" dirty="0"/>
              <a:t>プログラミング演習</a:t>
            </a:r>
            <a:r>
              <a:rPr kumimoji="1" lang="en-US" altLang="ja-JP" dirty="0"/>
              <a:t>X</a:t>
            </a:r>
            <a:endParaRPr kumimoji="1" lang="ja-JP" altLang="en-US" dirty="0"/>
          </a:p>
        </p:txBody>
      </p:sp>
      <p:graphicFrame>
        <p:nvGraphicFramePr>
          <p:cNvPr id="2" name="表 14">
            <a:extLst>
              <a:ext uri="{FF2B5EF4-FFF2-40B4-BE49-F238E27FC236}">
                <a16:creationId xmlns:a16="http://schemas.microsoft.com/office/drawing/2014/main" id="{95BACDDC-F0E9-F69A-5275-6293991ADC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2592976"/>
              </p:ext>
            </p:extLst>
          </p:nvPr>
        </p:nvGraphicFramePr>
        <p:xfrm>
          <a:off x="492958" y="861596"/>
          <a:ext cx="8292842" cy="283972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795789">
                  <a:extLst>
                    <a:ext uri="{9D8B030D-6E8A-4147-A177-3AD203B41FA5}">
                      <a16:colId xmlns:a16="http://schemas.microsoft.com/office/drawing/2014/main" val="3612271524"/>
                    </a:ext>
                  </a:extLst>
                </a:gridCol>
                <a:gridCol w="4108784">
                  <a:extLst>
                    <a:ext uri="{9D8B030D-6E8A-4147-A177-3AD203B41FA5}">
                      <a16:colId xmlns:a16="http://schemas.microsoft.com/office/drawing/2014/main" val="3084698292"/>
                    </a:ext>
                  </a:extLst>
                </a:gridCol>
                <a:gridCol w="2388269">
                  <a:extLst>
                    <a:ext uri="{9D8B030D-6E8A-4147-A177-3AD203B41FA5}">
                      <a16:colId xmlns:a16="http://schemas.microsoft.com/office/drawing/2014/main" val="6104544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プロパティ名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説明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使用例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7574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dirty="0"/>
                        <a:t>line-height</a:t>
                      </a:r>
                      <a:endParaRPr kumimoji="1" lang="ja-JP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行の高さを指定。指定は「</a:t>
                      </a:r>
                      <a:r>
                        <a:rPr kumimoji="1" lang="en-US" altLang="ja-JP" dirty="0" err="1"/>
                        <a:t>px</a:t>
                      </a:r>
                      <a:r>
                        <a:rPr kumimoji="1" lang="ja-JP" altLang="en-US" dirty="0"/>
                        <a:t>」単位、「</a:t>
                      </a:r>
                      <a:r>
                        <a:rPr kumimoji="1" lang="en-US" altLang="ja-JP" dirty="0"/>
                        <a:t>%</a:t>
                      </a:r>
                      <a:r>
                        <a:rPr kumimoji="1" lang="ja-JP" altLang="en-US" dirty="0"/>
                        <a:t>」単位などで行う。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line-height: 20px;</a:t>
                      </a:r>
                    </a:p>
                    <a:p>
                      <a:r>
                        <a:rPr kumimoji="1" lang="en-US" altLang="ja-JP" dirty="0"/>
                        <a:t>line-height: 150%;</a:t>
                      </a:r>
                      <a:endParaRPr kumimoji="1" lang="ja-JP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0487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dirty="0"/>
                        <a:t>text-align</a:t>
                      </a:r>
                      <a:endParaRPr kumimoji="1" lang="ja-JP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行の横方向の揃え位置を指定。文字列で指定。「</a:t>
                      </a:r>
                      <a:r>
                        <a:rPr kumimoji="1" lang="en-US" altLang="ja-JP" dirty="0"/>
                        <a:t>center</a:t>
                      </a:r>
                      <a:r>
                        <a:rPr kumimoji="1" lang="ja-JP" altLang="en-US" dirty="0"/>
                        <a:t>」（中央）、「</a:t>
                      </a:r>
                      <a:r>
                        <a:rPr kumimoji="1" lang="en-US" altLang="ja-JP" dirty="0"/>
                        <a:t>left</a:t>
                      </a:r>
                      <a:r>
                        <a:rPr kumimoji="1" lang="ja-JP" altLang="en-US" dirty="0"/>
                        <a:t>」（左端）、「</a:t>
                      </a:r>
                      <a:r>
                        <a:rPr kumimoji="1" lang="en-US" altLang="ja-JP" dirty="0"/>
                        <a:t>right</a:t>
                      </a:r>
                      <a:r>
                        <a:rPr kumimoji="1" lang="ja-JP" altLang="en-US" dirty="0"/>
                        <a:t>」（右端）。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text-align: center;</a:t>
                      </a:r>
                    </a:p>
                    <a:p>
                      <a:r>
                        <a:rPr kumimoji="1" lang="en-US" altLang="ja-JP" dirty="0"/>
                        <a:t>text-align: left;</a:t>
                      </a:r>
                      <a:endParaRPr kumimoji="1" lang="ja-JP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356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dirty="0"/>
                        <a:t>vertical-align</a:t>
                      </a:r>
                      <a:endParaRPr kumimoji="1" lang="ja-JP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行におけるテキストの縦方向の揃え位置を指定。文字列で指定。「</a:t>
                      </a:r>
                      <a:r>
                        <a:rPr kumimoji="1" lang="en-US" altLang="ja-JP" dirty="0"/>
                        <a:t>middle</a:t>
                      </a:r>
                      <a:r>
                        <a:rPr kumimoji="1" lang="ja-JP" altLang="en-US" dirty="0"/>
                        <a:t>」（中央）、「</a:t>
                      </a:r>
                      <a:r>
                        <a:rPr kumimoji="1" lang="en-US" altLang="ja-JP" dirty="0"/>
                        <a:t>top</a:t>
                      </a:r>
                      <a:r>
                        <a:rPr kumimoji="1" lang="ja-JP" altLang="en-US" dirty="0"/>
                        <a:t>」（上端）、「</a:t>
                      </a:r>
                      <a:r>
                        <a:rPr kumimoji="1" lang="en-US" altLang="ja-JP" dirty="0"/>
                        <a:t>bottom</a:t>
                      </a:r>
                      <a:r>
                        <a:rPr kumimoji="1" lang="ja-JP" altLang="en-US" dirty="0"/>
                        <a:t>」（下端）。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vertical-align: middle;</a:t>
                      </a:r>
                    </a:p>
                    <a:p>
                      <a:r>
                        <a:rPr kumimoji="1" lang="en-US" altLang="ja-JP" dirty="0"/>
                        <a:t>vertical-align: top;</a:t>
                      </a:r>
                      <a:endParaRPr kumimoji="1" lang="ja-JP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8712074"/>
                  </a:ext>
                </a:extLst>
              </a:tr>
            </a:tbl>
          </a:graphicData>
        </a:graphic>
      </p:graphicFrame>
      <p:graphicFrame>
        <p:nvGraphicFramePr>
          <p:cNvPr id="4" name="表 14">
            <a:extLst>
              <a:ext uri="{FF2B5EF4-FFF2-40B4-BE49-F238E27FC236}">
                <a16:creationId xmlns:a16="http://schemas.microsoft.com/office/drawing/2014/main" id="{6481E47D-0CA3-C642-9125-EC6627A009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3432899"/>
              </p:ext>
            </p:extLst>
          </p:nvPr>
        </p:nvGraphicFramePr>
        <p:xfrm>
          <a:off x="520030" y="4298616"/>
          <a:ext cx="8238699" cy="165100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627347">
                  <a:extLst>
                    <a:ext uri="{9D8B030D-6E8A-4147-A177-3AD203B41FA5}">
                      <a16:colId xmlns:a16="http://schemas.microsoft.com/office/drawing/2014/main" val="3612271524"/>
                    </a:ext>
                  </a:extLst>
                </a:gridCol>
                <a:gridCol w="4541921">
                  <a:extLst>
                    <a:ext uri="{9D8B030D-6E8A-4147-A177-3AD203B41FA5}">
                      <a16:colId xmlns:a16="http://schemas.microsoft.com/office/drawing/2014/main" val="3084698292"/>
                    </a:ext>
                  </a:extLst>
                </a:gridCol>
                <a:gridCol w="2069431">
                  <a:extLst>
                    <a:ext uri="{9D8B030D-6E8A-4147-A177-3AD203B41FA5}">
                      <a16:colId xmlns:a16="http://schemas.microsoft.com/office/drawing/2014/main" val="6104544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プロパティ名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説明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使用例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7574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dirty="0"/>
                        <a:t>width</a:t>
                      </a:r>
                      <a:endParaRPr kumimoji="1" lang="ja-JP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要素の領域の幅を指定。「</a:t>
                      </a:r>
                      <a:r>
                        <a:rPr kumimoji="1" lang="en-US" altLang="ja-JP" dirty="0" err="1"/>
                        <a:t>px</a:t>
                      </a:r>
                      <a:r>
                        <a:rPr kumimoji="1" lang="ja-JP" altLang="en-US" dirty="0"/>
                        <a:t>」単位、親要素の幅に対する「</a:t>
                      </a:r>
                      <a:r>
                        <a:rPr kumimoji="1" lang="en-US" altLang="ja-JP" dirty="0"/>
                        <a:t>%</a:t>
                      </a:r>
                      <a:r>
                        <a:rPr kumimoji="1" lang="ja-JP" altLang="en-US" dirty="0"/>
                        <a:t>」単位で指定を行う。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width: 200px;</a:t>
                      </a:r>
                    </a:p>
                    <a:p>
                      <a:r>
                        <a:rPr kumimoji="1" lang="en-US" altLang="ja-JP" dirty="0"/>
                        <a:t>width: 70%;</a:t>
                      </a:r>
                      <a:endParaRPr kumimoji="1" lang="ja-JP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0487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dirty="0"/>
                        <a:t>height</a:t>
                      </a:r>
                      <a:endParaRPr kumimoji="1" lang="ja-JP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要素の領域の高さを指定。「</a:t>
                      </a:r>
                      <a:r>
                        <a:rPr kumimoji="1" lang="en-US" altLang="ja-JP" dirty="0" err="1"/>
                        <a:t>px</a:t>
                      </a:r>
                      <a:r>
                        <a:rPr kumimoji="1" lang="ja-JP" altLang="en-US" dirty="0"/>
                        <a:t>」単位、親要素の高さに対する「</a:t>
                      </a:r>
                      <a:r>
                        <a:rPr kumimoji="1" lang="en-US" altLang="ja-JP" dirty="0"/>
                        <a:t>%</a:t>
                      </a:r>
                      <a:r>
                        <a:rPr kumimoji="1" lang="ja-JP" altLang="en-US" dirty="0"/>
                        <a:t>」単位で指定を行う。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height: 150px;</a:t>
                      </a:r>
                    </a:p>
                    <a:p>
                      <a:r>
                        <a:rPr kumimoji="1" lang="en-US" altLang="ja-JP" dirty="0"/>
                        <a:t>height: 60%;</a:t>
                      </a:r>
                      <a:endParaRPr kumimoji="1" lang="ja-JP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3565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19274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40DC480-5204-DDA5-B3EB-09F53F390775}"/>
              </a:ext>
            </a:extLst>
          </p:cNvPr>
          <p:cNvSpPr txBox="1">
            <a:spLocks/>
          </p:cNvSpPr>
          <p:nvPr/>
        </p:nvSpPr>
        <p:spPr>
          <a:xfrm>
            <a:off x="458537" y="372979"/>
            <a:ext cx="8277724" cy="5871410"/>
          </a:xfrm>
          <a:prstGeom prst="rect">
            <a:avLst/>
          </a:prstGeom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kumimoji="1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46100" lvl="1" indent="-342900">
              <a:lnSpc>
                <a:spcPct val="100000"/>
              </a:lnSpc>
              <a:spcBef>
                <a:spcPts val="1200"/>
              </a:spcBef>
              <a:buClr>
                <a:srgbClr val="FF0066"/>
              </a:buClr>
              <a:buFont typeface="Wingdings" panose="05000000000000000000" pitchFamily="2" charset="2"/>
              <a:buChar char="l"/>
              <a:tabLst>
                <a:tab pos="444500" algn="l"/>
              </a:tabLst>
            </a:pPr>
            <a:r>
              <a:rPr lang="ja-JP" altLang="en-US" sz="2400" dirty="0">
                <a:solidFill>
                  <a:srgbClr val="FF0066"/>
                </a:solidFill>
                <a:latin typeface="+mn-lt"/>
              </a:rPr>
              <a:t>枠線</a:t>
            </a:r>
            <a:endParaRPr lang="en-US" altLang="ja-JP" sz="2400" dirty="0">
              <a:solidFill>
                <a:srgbClr val="FF0066"/>
              </a:solidFill>
              <a:latin typeface="+mn-lt"/>
            </a:endParaRPr>
          </a:p>
          <a:p>
            <a:pPr marL="546100" lvl="1" indent="-342900">
              <a:lnSpc>
                <a:spcPct val="100000"/>
              </a:lnSpc>
              <a:spcBef>
                <a:spcPts val="1200"/>
              </a:spcBef>
              <a:buClr>
                <a:srgbClr val="FF0066"/>
              </a:buClr>
              <a:buFont typeface="Wingdings" panose="05000000000000000000" pitchFamily="2" charset="2"/>
              <a:buChar char="l"/>
              <a:tabLst>
                <a:tab pos="444500" algn="l"/>
              </a:tabLst>
            </a:pPr>
            <a:endParaRPr lang="en-US" altLang="ja-JP" sz="2400" dirty="0">
              <a:solidFill>
                <a:srgbClr val="FF0066"/>
              </a:solidFill>
              <a:latin typeface="+mn-lt"/>
            </a:endParaRPr>
          </a:p>
          <a:p>
            <a:pPr marL="546100" lvl="1" indent="-342900">
              <a:lnSpc>
                <a:spcPct val="100000"/>
              </a:lnSpc>
              <a:spcBef>
                <a:spcPts val="1200"/>
              </a:spcBef>
              <a:buClr>
                <a:srgbClr val="FF0066"/>
              </a:buClr>
              <a:buFont typeface="Wingdings" panose="05000000000000000000" pitchFamily="2" charset="2"/>
              <a:buChar char="l"/>
              <a:tabLst>
                <a:tab pos="444500" algn="l"/>
              </a:tabLst>
            </a:pPr>
            <a:endParaRPr lang="en-US" altLang="ja-JP" sz="2400" dirty="0">
              <a:solidFill>
                <a:srgbClr val="FF0066"/>
              </a:solidFill>
              <a:latin typeface="+mn-lt"/>
            </a:endParaRPr>
          </a:p>
          <a:p>
            <a:pPr marL="546100" lvl="1" indent="-342900">
              <a:lnSpc>
                <a:spcPct val="100000"/>
              </a:lnSpc>
              <a:spcBef>
                <a:spcPts val="1200"/>
              </a:spcBef>
              <a:buClr>
                <a:srgbClr val="FF0066"/>
              </a:buClr>
              <a:buFont typeface="Wingdings" panose="05000000000000000000" pitchFamily="2" charset="2"/>
              <a:buChar char="l"/>
              <a:tabLst>
                <a:tab pos="444500" algn="l"/>
              </a:tabLst>
            </a:pPr>
            <a:endParaRPr lang="en-US" altLang="ja-JP" sz="2400" dirty="0">
              <a:solidFill>
                <a:srgbClr val="FF0066"/>
              </a:solidFill>
              <a:latin typeface="+mn-lt"/>
            </a:endParaRPr>
          </a:p>
          <a:p>
            <a:pPr marL="546100" lvl="1" indent="-342900">
              <a:lnSpc>
                <a:spcPct val="100000"/>
              </a:lnSpc>
              <a:spcBef>
                <a:spcPts val="1200"/>
              </a:spcBef>
              <a:buClr>
                <a:srgbClr val="FF0066"/>
              </a:buClr>
              <a:buFont typeface="Wingdings" panose="05000000000000000000" pitchFamily="2" charset="2"/>
              <a:buChar char="l"/>
              <a:tabLst>
                <a:tab pos="444500" algn="l"/>
              </a:tabLst>
            </a:pPr>
            <a:endParaRPr lang="en-US" altLang="ja-JP" sz="2400" dirty="0">
              <a:solidFill>
                <a:srgbClr val="FF0066"/>
              </a:solidFill>
              <a:latin typeface="+mn-lt"/>
            </a:endParaRPr>
          </a:p>
          <a:p>
            <a:pPr marL="546100" lvl="1" indent="-342900">
              <a:lnSpc>
                <a:spcPct val="100000"/>
              </a:lnSpc>
              <a:spcBef>
                <a:spcPts val="1200"/>
              </a:spcBef>
              <a:buClr>
                <a:srgbClr val="FF0066"/>
              </a:buClr>
              <a:buFont typeface="Wingdings" panose="05000000000000000000" pitchFamily="2" charset="2"/>
              <a:buChar char="l"/>
              <a:tabLst>
                <a:tab pos="444500" algn="l"/>
              </a:tabLst>
            </a:pPr>
            <a:endParaRPr lang="en-US" altLang="ja-JP" sz="2400" dirty="0">
              <a:solidFill>
                <a:srgbClr val="FF0066"/>
              </a:solidFill>
              <a:latin typeface="+mn-lt"/>
            </a:endParaRPr>
          </a:p>
          <a:p>
            <a:pPr marL="203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None/>
              <a:tabLst>
                <a:tab pos="444500" algn="l"/>
              </a:tabLst>
            </a:pPr>
            <a:endParaRPr lang="en-US" altLang="ja-JP" sz="700" dirty="0">
              <a:solidFill>
                <a:srgbClr val="FF0066"/>
              </a:solidFill>
              <a:latin typeface="+mn-lt"/>
            </a:endParaRPr>
          </a:p>
          <a:p>
            <a:pPr marL="444500" lvl="1" indent="-241300">
              <a:lnSpc>
                <a:spcPct val="100000"/>
              </a:lnSpc>
              <a:spcBef>
                <a:spcPts val="1200"/>
              </a:spcBef>
              <a:buClrTx/>
              <a:buFont typeface="Wingdings" panose="05000000000000000000" pitchFamily="2" charset="2"/>
              <a:buChar char="l"/>
              <a:tabLst>
                <a:tab pos="444500" algn="l"/>
              </a:tabLst>
            </a:pPr>
            <a:r>
              <a:rPr lang="ja-JP" altLang="en-US" sz="2000" dirty="0">
                <a:solidFill>
                  <a:schemeClr val="tx1"/>
                </a:solidFill>
                <a:latin typeface="+mn-lt"/>
              </a:rPr>
              <a:t>文字のサイズ、線の太さ、要素の位置を指定する数値の単位</a:t>
            </a:r>
            <a:endParaRPr lang="en-US" altLang="ja-JP" sz="2000" dirty="0">
              <a:solidFill>
                <a:schemeClr val="tx1"/>
              </a:solidFill>
              <a:latin typeface="+mn-lt"/>
            </a:endParaRPr>
          </a:p>
          <a:p>
            <a:pPr marL="203200" lvl="1" indent="0">
              <a:lnSpc>
                <a:spcPct val="100000"/>
              </a:lnSpc>
              <a:spcBef>
                <a:spcPts val="1200"/>
              </a:spcBef>
              <a:buClr>
                <a:srgbClr val="FF0066"/>
              </a:buClr>
              <a:buFont typeface="Calibri" pitchFamily="34" charset="0"/>
              <a:buNone/>
              <a:tabLst>
                <a:tab pos="444500" algn="l"/>
              </a:tabLst>
            </a:pPr>
            <a:endParaRPr lang="en-US" altLang="ja-JP" sz="2400" dirty="0">
              <a:solidFill>
                <a:srgbClr val="FF0066"/>
              </a:solidFill>
              <a:latin typeface="+mn-lt"/>
            </a:endParaRPr>
          </a:p>
          <a:p>
            <a:pPr marL="203200" lvl="1" indent="0">
              <a:lnSpc>
                <a:spcPct val="100000"/>
              </a:lnSpc>
              <a:spcBef>
                <a:spcPts val="1200"/>
              </a:spcBef>
              <a:buClr>
                <a:srgbClr val="FF0066"/>
              </a:buClr>
              <a:buFont typeface="Calibri" pitchFamily="34" charset="0"/>
              <a:buNone/>
              <a:tabLst>
                <a:tab pos="444500" algn="l"/>
              </a:tabLst>
            </a:pPr>
            <a:endParaRPr lang="en-US" altLang="ja-JP" sz="2400" dirty="0">
              <a:solidFill>
                <a:srgbClr val="FF0066"/>
              </a:solidFill>
              <a:latin typeface="+mn-lt"/>
            </a:endParaRPr>
          </a:p>
          <a:p>
            <a:pPr marL="203200" lvl="1" indent="0">
              <a:lnSpc>
                <a:spcPct val="100000"/>
              </a:lnSpc>
              <a:spcBef>
                <a:spcPts val="1200"/>
              </a:spcBef>
              <a:buClr>
                <a:srgbClr val="FF0066"/>
              </a:buClr>
              <a:buFont typeface="Calibri" pitchFamily="34" charset="0"/>
              <a:buNone/>
              <a:tabLst>
                <a:tab pos="444500" algn="l"/>
              </a:tabLst>
            </a:pPr>
            <a:endParaRPr lang="en-US" altLang="ja-JP" sz="2400" dirty="0">
              <a:solidFill>
                <a:srgbClr val="FF0066"/>
              </a:solidFill>
              <a:latin typeface="+mn-lt"/>
            </a:endParaRPr>
          </a:p>
          <a:p>
            <a:pPr marL="203200" lvl="1" indent="0">
              <a:lnSpc>
                <a:spcPct val="100000"/>
              </a:lnSpc>
              <a:spcBef>
                <a:spcPts val="1200"/>
              </a:spcBef>
              <a:buClr>
                <a:srgbClr val="FF0066"/>
              </a:buClr>
              <a:buFont typeface="Calibri" pitchFamily="34" charset="0"/>
              <a:buNone/>
              <a:tabLst>
                <a:tab pos="444500" algn="l"/>
              </a:tabLst>
            </a:pPr>
            <a:endParaRPr lang="en-US" altLang="ja-JP" sz="2400" dirty="0">
              <a:solidFill>
                <a:srgbClr val="FF0066"/>
              </a:solidFill>
              <a:latin typeface="+mn-lt"/>
            </a:endParaRPr>
          </a:p>
          <a:p>
            <a:pPr marL="203200" lvl="1" indent="0">
              <a:lnSpc>
                <a:spcPct val="100000"/>
              </a:lnSpc>
              <a:spcBef>
                <a:spcPts val="1200"/>
              </a:spcBef>
              <a:buClr>
                <a:srgbClr val="FF0066"/>
              </a:buClr>
              <a:buFont typeface="Calibri" pitchFamily="34" charset="0"/>
              <a:buNone/>
              <a:tabLst>
                <a:tab pos="444500" algn="l"/>
              </a:tabLst>
            </a:pPr>
            <a:endParaRPr lang="en-US" altLang="ja-JP" sz="700" dirty="0">
              <a:solidFill>
                <a:srgbClr val="FF0066"/>
              </a:solidFill>
              <a:latin typeface="+mn-lt"/>
            </a:endParaRP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FF31781-BAE8-F9E3-67AE-D10C8B654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332A9-7F48-4F13-9D10-A2EFE9B588DA}" type="slidenum">
              <a:rPr kumimoji="1" lang="ja-JP" altLang="en-US" smtClean="0"/>
              <a:t>23</a:t>
            </a:fld>
            <a:endParaRPr kumimoji="1" lang="ja-JP" altLang="en-US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1C7F358-BD4A-69FD-84E6-238346268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2023/9/28</a:t>
            </a:r>
            <a:endParaRPr kumimoji="1" lang="ja-JP" altLang="en-US"/>
          </a:p>
        </p:txBody>
      </p:sp>
      <p:sp>
        <p:nvSpPr>
          <p:cNvPr id="11" name="フッター プレースホルダー 4">
            <a:extLst>
              <a:ext uri="{FF2B5EF4-FFF2-40B4-BE49-F238E27FC236}">
                <a16:creationId xmlns:a16="http://schemas.microsoft.com/office/drawing/2014/main" id="{DC066E96-BF14-5249-2A5C-BD35AECA6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</p:spPr>
        <p:txBody>
          <a:bodyPr/>
          <a:lstStyle/>
          <a:p>
            <a:r>
              <a:rPr kumimoji="1" lang="ja-JP" altLang="en-US" dirty="0"/>
              <a:t>プログラミング演習</a:t>
            </a:r>
            <a:r>
              <a:rPr kumimoji="1" lang="en-US" altLang="ja-JP" dirty="0"/>
              <a:t>X</a:t>
            </a:r>
            <a:endParaRPr kumimoji="1" lang="ja-JP" altLang="en-US" dirty="0"/>
          </a:p>
        </p:txBody>
      </p:sp>
      <p:graphicFrame>
        <p:nvGraphicFramePr>
          <p:cNvPr id="2" name="表 14">
            <a:extLst>
              <a:ext uri="{FF2B5EF4-FFF2-40B4-BE49-F238E27FC236}">
                <a16:creationId xmlns:a16="http://schemas.microsoft.com/office/drawing/2014/main" id="{95BACDDC-F0E9-F69A-5275-6293991ADC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6945460"/>
              </p:ext>
            </p:extLst>
          </p:nvPr>
        </p:nvGraphicFramePr>
        <p:xfrm>
          <a:off x="492958" y="861596"/>
          <a:ext cx="8292842" cy="283972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702805">
                  <a:extLst>
                    <a:ext uri="{9D8B030D-6E8A-4147-A177-3AD203B41FA5}">
                      <a16:colId xmlns:a16="http://schemas.microsoft.com/office/drawing/2014/main" val="3612271524"/>
                    </a:ext>
                  </a:extLst>
                </a:gridCol>
                <a:gridCol w="4201768">
                  <a:extLst>
                    <a:ext uri="{9D8B030D-6E8A-4147-A177-3AD203B41FA5}">
                      <a16:colId xmlns:a16="http://schemas.microsoft.com/office/drawing/2014/main" val="3084698292"/>
                    </a:ext>
                  </a:extLst>
                </a:gridCol>
                <a:gridCol w="2388269">
                  <a:extLst>
                    <a:ext uri="{9D8B030D-6E8A-4147-A177-3AD203B41FA5}">
                      <a16:colId xmlns:a16="http://schemas.microsoft.com/office/drawing/2014/main" val="6104544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プロパティ名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説明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使用例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7574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dirty="0"/>
                        <a:t>border-color</a:t>
                      </a:r>
                      <a:endParaRPr kumimoji="1" lang="ja-JP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枠線の色の設定。色の設定方法は「</a:t>
                      </a:r>
                      <a:r>
                        <a:rPr kumimoji="1" lang="en-US" altLang="ja-JP" dirty="0"/>
                        <a:t>color</a:t>
                      </a:r>
                      <a:r>
                        <a:rPr kumimoji="1" lang="ja-JP" altLang="en-US" dirty="0"/>
                        <a:t>」プロパティと同じ。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border-color: red;</a:t>
                      </a:r>
                    </a:p>
                    <a:p>
                      <a:r>
                        <a:rPr kumimoji="1" lang="en-US" altLang="ja-JP" dirty="0"/>
                        <a:t>border-color: #00ff00;</a:t>
                      </a:r>
                      <a:endParaRPr kumimoji="1" lang="ja-JP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0487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dirty="0"/>
                        <a:t>border-style</a:t>
                      </a:r>
                      <a:endParaRPr kumimoji="1" lang="ja-JP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枠線の種類を指定。値は「</a:t>
                      </a:r>
                      <a:r>
                        <a:rPr kumimoji="1" lang="en-US" altLang="ja-JP" dirty="0"/>
                        <a:t>none</a:t>
                      </a:r>
                      <a:r>
                        <a:rPr kumimoji="1" lang="ja-JP" altLang="en-US" dirty="0"/>
                        <a:t>」（線なし）、「</a:t>
                      </a:r>
                      <a:r>
                        <a:rPr kumimoji="1" lang="en-US" altLang="ja-JP" dirty="0"/>
                        <a:t>solid</a:t>
                      </a:r>
                      <a:r>
                        <a:rPr kumimoji="1" lang="ja-JP" altLang="en-US" dirty="0"/>
                        <a:t>」（実線）、「</a:t>
                      </a:r>
                      <a:r>
                        <a:rPr kumimoji="1" lang="en-US" altLang="ja-JP" dirty="0"/>
                        <a:t>double</a:t>
                      </a:r>
                      <a:r>
                        <a:rPr kumimoji="1" lang="ja-JP" altLang="en-US" dirty="0"/>
                        <a:t>」（二重線）、「</a:t>
                      </a:r>
                      <a:r>
                        <a:rPr kumimoji="1" lang="en-US" altLang="ja-JP" dirty="0"/>
                        <a:t>dashed</a:t>
                      </a:r>
                      <a:r>
                        <a:rPr kumimoji="1" lang="ja-JP" altLang="en-US" dirty="0"/>
                        <a:t>」（破線）、「</a:t>
                      </a:r>
                      <a:r>
                        <a:rPr kumimoji="1" lang="en-US" altLang="ja-JP" dirty="0"/>
                        <a:t>dotted</a:t>
                      </a:r>
                      <a:r>
                        <a:rPr kumimoji="1" lang="ja-JP" altLang="en-US" dirty="0"/>
                        <a:t>」（点線）。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border-style: solid;</a:t>
                      </a:r>
                    </a:p>
                    <a:p>
                      <a:r>
                        <a:rPr kumimoji="1" lang="en-US" altLang="ja-JP" dirty="0"/>
                        <a:t>border-style: dashed;</a:t>
                      </a:r>
                      <a:endParaRPr kumimoji="1" lang="ja-JP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356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dirty="0"/>
                        <a:t>border-width</a:t>
                      </a:r>
                      <a:endParaRPr kumimoji="1" lang="ja-JP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枠線の太さの指定。「</a:t>
                      </a:r>
                      <a:r>
                        <a:rPr kumimoji="1" lang="en-US" altLang="ja-JP" dirty="0" err="1"/>
                        <a:t>px</a:t>
                      </a:r>
                      <a:r>
                        <a:rPr kumimoji="1" lang="ja-JP" altLang="en-US" dirty="0"/>
                        <a:t>」単位などの数値か文字列で指定。文字列の場合、「</a:t>
                      </a:r>
                      <a:r>
                        <a:rPr kumimoji="1" lang="en-US" altLang="ja-JP" dirty="0"/>
                        <a:t>thin</a:t>
                      </a:r>
                      <a:r>
                        <a:rPr kumimoji="1" lang="ja-JP" altLang="en-US" dirty="0"/>
                        <a:t>」（細い）、「</a:t>
                      </a:r>
                      <a:r>
                        <a:rPr kumimoji="1" lang="en-US" altLang="ja-JP" dirty="0"/>
                        <a:t>medium</a:t>
                      </a:r>
                      <a:r>
                        <a:rPr kumimoji="1" lang="ja-JP" altLang="en-US" dirty="0"/>
                        <a:t>」（普通）、「</a:t>
                      </a:r>
                      <a:r>
                        <a:rPr kumimoji="1" lang="en-US" altLang="ja-JP" dirty="0"/>
                        <a:t>thick</a:t>
                      </a:r>
                      <a:r>
                        <a:rPr kumimoji="1" lang="ja-JP" altLang="en-US" dirty="0"/>
                        <a:t>」（太い）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border-width: 2px;</a:t>
                      </a:r>
                    </a:p>
                    <a:p>
                      <a:r>
                        <a:rPr kumimoji="1" lang="en-US" altLang="ja-JP" dirty="0"/>
                        <a:t>border-width: thin;</a:t>
                      </a:r>
                      <a:endParaRPr kumimoji="1" lang="ja-JP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8712074"/>
                  </a:ext>
                </a:extLst>
              </a:tr>
            </a:tbl>
          </a:graphicData>
        </a:graphic>
      </p:graphicFrame>
      <p:graphicFrame>
        <p:nvGraphicFramePr>
          <p:cNvPr id="4" name="表 14">
            <a:extLst>
              <a:ext uri="{FF2B5EF4-FFF2-40B4-BE49-F238E27FC236}">
                <a16:creationId xmlns:a16="http://schemas.microsoft.com/office/drawing/2014/main" id="{6481E47D-0CA3-C642-9125-EC6627A009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01066"/>
              </p:ext>
            </p:extLst>
          </p:nvPr>
        </p:nvGraphicFramePr>
        <p:xfrm>
          <a:off x="963331" y="4316661"/>
          <a:ext cx="7217337" cy="185420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627347">
                  <a:extLst>
                    <a:ext uri="{9D8B030D-6E8A-4147-A177-3AD203B41FA5}">
                      <a16:colId xmlns:a16="http://schemas.microsoft.com/office/drawing/2014/main" val="3612271524"/>
                    </a:ext>
                  </a:extLst>
                </a:gridCol>
                <a:gridCol w="5589990">
                  <a:extLst>
                    <a:ext uri="{9D8B030D-6E8A-4147-A177-3AD203B41FA5}">
                      <a16:colId xmlns:a16="http://schemas.microsoft.com/office/drawing/2014/main" val="30846982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単位</a:t>
                      </a:r>
                      <a:endParaRPr kumimoji="1" lang="en-US" altLang="ja-JP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説明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7574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err="1"/>
                        <a:t>px</a:t>
                      </a:r>
                      <a:endParaRPr kumimoji="1" lang="ja-JP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ピクセル単位。画面の</a:t>
                      </a:r>
                      <a:r>
                        <a:rPr kumimoji="1" lang="en-US" altLang="ja-JP" dirty="0"/>
                        <a:t>1</a:t>
                      </a:r>
                      <a:r>
                        <a:rPr kumimoji="1" lang="ja-JP" altLang="en-US" dirty="0"/>
                        <a:t>画素に対応する。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0487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pt</a:t>
                      </a:r>
                      <a:endParaRPr kumimoji="1" lang="ja-JP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ポイント単位。</a:t>
                      </a:r>
                      <a:r>
                        <a:rPr kumimoji="1" lang="en-US" altLang="ja-JP" dirty="0"/>
                        <a:t>1pt=1/72</a:t>
                      </a:r>
                      <a:r>
                        <a:rPr kumimoji="1" lang="ja-JP" altLang="en-US" dirty="0"/>
                        <a:t>インチ。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356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%</a:t>
                      </a:r>
                      <a:endParaRPr kumimoji="1" lang="ja-JP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親要素のサイズに対する</a:t>
                      </a:r>
                      <a:r>
                        <a:rPr kumimoji="1" lang="en-US" altLang="ja-JP" dirty="0"/>
                        <a:t>%</a:t>
                      </a:r>
                      <a:r>
                        <a:rPr kumimoji="1" lang="ja-JP" altLang="en-US" dirty="0"/>
                        <a:t>。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6260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err="1"/>
                        <a:t>em</a:t>
                      </a:r>
                      <a:endParaRPr kumimoji="1" lang="ja-JP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文字「</a:t>
                      </a:r>
                      <a:r>
                        <a:rPr kumimoji="1" lang="en-US" altLang="ja-JP" dirty="0"/>
                        <a:t>m</a:t>
                      </a:r>
                      <a:r>
                        <a:rPr kumimoji="1" lang="ja-JP" altLang="en-US" dirty="0"/>
                        <a:t>」のサイズに対する倍率。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50525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68923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60CDEC3-F48C-3EF0-06C5-61F70375CE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537" y="3429001"/>
            <a:ext cx="8277724" cy="2815388"/>
          </a:xfrm>
        </p:spPr>
        <p:txBody>
          <a:bodyPr>
            <a:noAutofit/>
          </a:bodyPr>
          <a:lstStyle/>
          <a:p>
            <a:pPr marL="444500" lvl="2" indent="-252413">
              <a:lnSpc>
                <a:spcPct val="100000"/>
              </a:lnSpc>
              <a:spcBef>
                <a:spcPts val="600"/>
              </a:spcBef>
              <a:buClr>
                <a:srgbClr val="00349E"/>
              </a:buClr>
              <a:buFont typeface="Wingdings" panose="05000000000000000000" pitchFamily="2" charset="2"/>
              <a:buChar char="l"/>
              <a:tabLst>
                <a:tab pos="444500" algn="l"/>
              </a:tabLst>
            </a:pPr>
            <a:endParaRPr lang="en-US" altLang="ja-JP" sz="2200" dirty="0">
              <a:solidFill>
                <a:srgbClr val="00349E"/>
              </a:solidFill>
              <a:latin typeface="+mn-lt"/>
            </a:endParaRPr>
          </a:p>
        </p:txBody>
      </p:sp>
      <p:sp>
        <p:nvSpPr>
          <p:cNvPr id="10" name="タイトル 9">
            <a:extLst>
              <a:ext uri="{FF2B5EF4-FFF2-40B4-BE49-F238E27FC236}">
                <a16:creationId xmlns:a16="http://schemas.microsoft.com/office/drawing/2014/main" id="{2495E8E3-AB91-FE81-2E2F-564F4D4BC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3200" dirty="0"/>
              <a:t>表の作成方法</a:t>
            </a:r>
          </a:p>
        </p:txBody>
      </p:sp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93E16F0-0356-C74C-4F7B-D70AC4F9F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2023/9/28</a:t>
            </a:r>
            <a:endParaRPr kumimoji="1" lang="ja-JP" altLang="en-US" dirty="0"/>
          </a:p>
        </p:txBody>
      </p:sp>
      <p:sp>
        <p:nvSpPr>
          <p:cNvPr id="7" name="フッター プレースホルダー 6">
            <a:extLst>
              <a:ext uri="{FF2B5EF4-FFF2-40B4-BE49-F238E27FC236}">
                <a16:creationId xmlns:a16="http://schemas.microsoft.com/office/drawing/2014/main" id="{81D93937-D966-FB93-93CE-4602850E4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プログラミング演習</a:t>
            </a:r>
            <a:r>
              <a:rPr kumimoji="1" lang="en-US" altLang="ja-JP"/>
              <a:t>X</a:t>
            </a:r>
            <a:endParaRPr kumimoji="1" lang="ja-JP" altLang="en-US"/>
          </a:p>
        </p:txBody>
      </p:sp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0AA3B966-A8CA-E937-78BA-F25402EF7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332A9-7F48-4F13-9D10-A2EFE9B588DA}" type="slidenum">
              <a:rPr kumimoji="1" lang="ja-JP" altLang="en-US" smtClean="0"/>
              <a:pPr/>
              <a:t>24</a:t>
            </a:fld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95CFC83F-14C1-0991-A97F-49DF9F7A6886}"/>
              </a:ext>
            </a:extLst>
          </p:cNvPr>
          <p:cNvSpPr/>
          <p:nvPr/>
        </p:nvSpPr>
        <p:spPr>
          <a:xfrm>
            <a:off x="457200" y="1004259"/>
            <a:ext cx="8229600" cy="160488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 anchorCtr="0">
            <a:spAutoFit/>
          </a:bodyPr>
          <a:lstStyle/>
          <a:p>
            <a:pPr marL="285750" indent="-285750">
              <a:spcBef>
                <a:spcPts val="1200"/>
              </a:spcBef>
              <a:spcAft>
                <a:spcPts val="400"/>
              </a:spcAft>
              <a:buFont typeface="Wingdings" panose="05000000000000000000" pitchFamily="2" charset="2"/>
              <a:buChar char="u"/>
            </a:pPr>
            <a:r>
              <a:rPr kumimoji="1" lang="ja-JP" altLang="en-US" dirty="0">
                <a:solidFill>
                  <a:schemeClr val="tx1"/>
                </a:solidFill>
              </a:rPr>
              <a:t>表全体を</a:t>
            </a:r>
            <a:r>
              <a:rPr kumimoji="1" lang="en-US" altLang="ja-JP" dirty="0">
                <a:solidFill>
                  <a:srgbClr val="FF0066"/>
                </a:solidFill>
              </a:rPr>
              <a:t>&lt;table&gt;</a:t>
            </a:r>
            <a:r>
              <a:rPr kumimoji="1" lang="ja-JP" altLang="en-US" dirty="0">
                <a:solidFill>
                  <a:schemeClr val="tx1"/>
                </a:solidFill>
              </a:rPr>
              <a:t>タグを用いて作成</a:t>
            </a:r>
            <a:endParaRPr kumimoji="1" lang="en-US" altLang="ja-JP" dirty="0">
              <a:solidFill>
                <a:schemeClr val="tx1"/>
              </a:solidFill>
            </a:endParaRPr>
          </a:p>
          <a:p>
            <a:pPr marL="285750" indent="-285750">
              <a:spcBef>
                <a:spcPts val="1200"/>
              </a:spcBef>
              <a:spcAft>
                <a:spcPts val="400"/>
              </a:spcAft>
              <a:buFont typeface="Wingdings" panose="05000000000000000000" pitchFamily="2" charset="2"/>
              <a:buChar char="u"/>
            </a:pPr>
            <a:r>
              <a:rPr kumimoji="1" lang="ja-JP" altLang="en-US" dirty="0">
                <a:solidFill>
                  <a:schemeClr val="tx1"/>
                </a:solidFill>
              </a:rPr>
              <a:t>各行は</a:t>
            </a:r>
            <a:r>
              <a:rPr kumimoji="1" lang="en-US" altLang="ja-JP" dirty="0">
                <a:solidFill>
                  <a:srgbClr val="FF0066"/>
                </a:solidFill>
              </a:rPr>
              <a:t>&lt;table&gt;</a:t>
            </a:r>
            <a:r>
              <a:rPr kumimoji="1" lang="ja-JP" altLang="en-US" dirty="0">
                <a:solidFill>
                  <a:schemeClr val="tx1"/>
                </a:solidFill>
              </a:rPr>
              <a:t>タグの範囲で</a:t>
            </a:r>
            <a:r>
              <a:rPr kumimoji="1" lang="en-US" altLang="ja-JP" dirty="0">
                <a:solidFill>
                  <a:srgbClr val="FF0066"/>
                </a:solidFill>
              </a:rPr>
              <a:t>&lt;tr&gt;</a:t>
            </a:r>
            <a:r>
              <a:rPr kumimoji="1" lang="ja-JP" altLang="en-US" dirty="0">
                <a:solidFill>
                  <a:schemeClr val="tx1"/>
                </a:solidFill>
              </a:rPr>
              <a:t>タグを用いて作成</a:t>
            </a:r>
            <a:endParaRPr kumimoji="1" lang="en-US" altLang="ja-JP" dirty="0">
              <a:solidFill>
                <a:schemeClr val="tx1"/>
              </a:solidFill>
            </a:endParaRPr>
          </a:p>
          <a:p>
            <a:pPr marL="285750" indent="-285750">
              <a:spcBef>
                <a:spcPts val="1200"/>
              </a:spcBef>
              <a:spcAft>
                <a:spcPts val="400"/>
              </a:spcAft>
              <a:buFont typeface="Wingdings" panose="05000000000000000000" pitchFamily="2" charset="2"/>
              <a:buChar char="u"/>
            </a:pPr>
            <a:r>
              <a:rPr kumimoji="1" lang="ja-JP" altLang="en-US" dirty="0">
                <a:solidFill>
                  <a:schemeClr val="tx1"/>
                </a:solidFill>
              </a:rPr>
              <a:t>行の中のセル（マス）は、</a:t>
            </a:r>
            <a:r>
              <a:rPr kumimoji="1" lang="en-US" altLang="ja-JP" dirty="0">
                <a:solidFill>
                  <a:srgbClr val="FF0066"/>
                </a:solidFill>
              </a:rPr>
              <a:t>&lt;tr&gt;</a:t>
            </a:r>
            <a:r>
              <a:rPr kumimoji="1" lang="ja-JP" altLang="en-US" dirty="0">
                <a:solidFill>
                  <a:schemeClr val="tx1"/>
                </a:solidFill>
              </a:rPr>
              <a:t>タグの範囲で</a:t>
            </a:r>
            <a:r>
              <a:rPr kumimoji="1" lang="en-US" altLang="ja-JP" dirty="0">
                <a:solidFill>
                  <a:srgbClr val="FF0066"/>
                </a:solidFill>
              </a:rPr>
              <a:t>&lt;td&gt;</a:t>
            </a:r>
            <a:r>
              <a:rPr kumimoji="1" lang="ja-JP" altLang="en-US" dirty="0">
                <a:solidFill>
                  <a:schemeClr val="tx1"/>
                </a:solidFill>
              </a:rPr>
              <a:t>タグを用いて作成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902981AA-058C-C8EB-C7AC-D55BC1FF6A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979" y="2704577"/>
            <a:ext cx="4282716" cy="3407465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23B3C2E-71F6-2F8C-A62D-D761E1204C2B}"/>
              </a:ext>
            </a:extLst>
          </p:cNvPr>
          <p:cNvSpPr txBox="1"/>
          <p:nvPr/>
        </p:nvSpPr>
        <p:spPr>
          <a:xfrm>
            <a:off x="2095386" y="596888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表の構造例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18FB98A-D9C8-5D5B-7F6E-1B84EAE5E8D6}"/>
              </a:ext>
            </a:extLst>
          </p:cNvPr>
          <p:cNvSpPr txBox="1"/>
          <p:nvPr/>
        </p:nvSpPr>
        <p:spPr>
          <a:xfrm>
            <a:off x="5293794" y="3568208"/>
            <a:ext cx="24224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表のセルに入るのは</a:t>
            </a:r>
            <a:endParaRPr kumimoji="1" lang="en-US" altLang="ja-JP" dirty="0"/>
          </a:p>
          <a:p>
            <a:r>
              <a:rPr lang="ja-JP" altLang="en-US" dirty="0"/>
              <a:t>文字、画像、ボタンなど</a:t>
            </a:r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A42B58EA-CCDD-C883-2B67-D35B67BBA94A}"/>
              </a:ext>
            </a:extLst>
          </p:cNvPr>
          <p:cNvSpPr txBox="1"/>
          <p:nvPr/>
        </p:nvSpPr>
        <p:spPr>
          <a:xfrm>
            <a:off x="7339837" y="301957"/>
            <a:ext cx="163378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レジメ　</a:t>
            </a:r>
            <a:r>
              <a:rPr kumimoji="0" lang="en-US" altLang="ja-JP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40</a:t>
            </a:r>
            <a:r>
              <a:rPr kumimoji="0" lang="ja-JP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頁</a:t>
            </a:r>
            <a:endParaRPr kumimoji="1" lang="ja-JP" alt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ＭＳ Ｐゴシック" panose="020B0600070205080204" pitchFamily="50" charset="-128"/>
              <a:ea typeface="ＭＳ Ｐゴシック" panose="020B060007020508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01306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40DC480-5204-DDA5-B3EB-09F53F390775}"/>
              </a:ext>
            </a:extLst>
          </p:cNvPr>
          <p:cNvSpPr txBox="1">
            <a:spLocks/>
          </p:cNvSpPr>
          <p:nvPr/>
        </p:nvSpPr>
        <p:spPr>
          <a:xfrm>
            <a:off x="458537" y="372979"/>
            <a:ext cx="8277724" cy="5871410"/>
          </a:xfrm>
          <a:prstGeom prst="rect">
            <a:avLst/>
          </a:prstGeom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kumimoji="1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46100" lvl="1" indent="-342900">
              <a:lnSpc>
                <a:spcPct val="100000"/>
              </a:lnSpc>
              <a:spcBef>
                <a:spcPts val="1200"/>
              </a:spcBef>
              <a:buClr>
                <a:srgbClr val="FF0066"/>
              </a:buClr>
              <a:buFont typeface="Wingdings" panose="05000000000000000000" pitchFamily="2" charset="2"/>
              <a:buChar char="l"/>
              <a:tabLst>
                <a:tab pos="444500" algn="l"/>
              </a:tabLst>
            </a:pPr>
            <a:r>
              <a:rPr lang="ja-JP" altLang="en-US" sz="2400" dirty="0">
                <a:solidFill>
                  <a:srgbClr val="FF0066"/>
                </a:solidFill>
                <a:latin typeface="+mn-lt"/>
              </a:rPr>
              <a:t>カレンダーの作成</a:t>
            </a:r>
            <a:endParaRPr lang="en-US" altLang="ja-JP" sz="700" dirty="0">
              <a:solidFill>
                <a:srgbClr val="FF0066"/>
              </a:solidFill>
              <a:latin typeface="+mn-lt"/>
            </a:endParaRPr>
          </a:p>
          <a:p>
            <a:pPr marL="806450" lvl="2" indent="-420688">
              <a:lnSpc>
                <a:spcPct val="100000"/>
              </a:lnSpc>
              <a:spcBef>
                <a:spcPts val="1200"/>
              </a:spcBef>
              <a:buClrTx/>
              <a:buFont typeface="Wingdings" panose="05000000000000000000" pitchFamily="2" charset="2"/>
              <a:buChar char="u"/>
              <a:tabLst>
                <a:tab pos="444500" algn="l"/>
              </a:tabLst>
            </a:pPr>
            <a:r>
              <a:rPr lang="ja-JP" altLang="en-US" sz="2200" dirty="0">
                <a:solidFill>
                  <a:schemeClr val="tx1"/>
                </a:solidFill>
                <a:latin typeface="+mn-lt"/>
              </a:rPr>
              <a:t>行の数は曜日行と日数で</a:t>
            </a:r>
            <a:r>
              <a:rPr lang="en-US" altLang="ja-JP" sz="2200" dirty="0">
                <a:solidFill>
                  <a:schemeClr val="tx1"/>
                </a:solidFill>
                <a:latin typeface="+mn-lt"/>
              </a:rPr>
              <a:t>6</a:t>
            </a:r>
            <a:r>
              <a:rPr lang="ja-JP" altLang="en-US" sz="2200" dirty="0">
                <a:solidFill>
                  <a:schemeClr val="tx1"/>
                </a:solidFill>
                <a:latin typeface="+mn-lt"/>
              </a:rPr>
              <a:t>行</a:t>
            </a:r>
            <a:endParaRPr lang="en-US" altLang="ja-JP" sz="2200" dirty="0">
              <a:solidFill>
                <a:schemeClr val="tx1"/>
              </a:solidFill>
              <a:latin typeface="+mn-lt"/>
            </a:endParaRPr>
          </a:p>
          <a:p>
            <a:pPr marL="806450" lvl="2" indent="-4206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Wingdings" panose="05000000000000000000" pitchFamily="2" charset="2"/>
              <a:buChar char="u"/>
              <a:tabLst>
                <a:tab pos="444500" algn="l"/>
              </a:tabLst>
            </a:pPr>
            <a:r>
              <a:rPr lang="ja-JP" altLang="en-US" sz="2200" dirty="0">
                <a:solidFill>
                  <a:schemeClr val="tx1"/>
                </a:solidFill>
                <a:latin typeface="+mn-lt"/>
              </a:rPr>
              <a:t>列数は日曜日から土曜日までの</a:t>
            </a:r>
            <a:r>
              <a:rPr lang="en-US" altLang="ja-JP" sz="2200" dirty="0">
                <a:solidFill>
                  <a:schemeClr val="tx1"/>
                </a:solidFill>
                <a:latin typeface="+mn-lt"/>
              </a:rPr>
              <a:t>7</a:t>
            </a:r>
            <a:r>
              <a:rPr lang="ja-JP" altLang="en-US" sz="2200" dirty="0">
                <a:solidFill>
                  <a:schemeClr val="tx1"/>
                </a:solidFill>
                <a:latin typeface="+mn-lt"/>
              </a:rPr>
              <a:t>列</a:t>
            </a:r>
            <a:endParaRPr lang="en-US" altLang="ja-JP" sz="2200" dirty="0">
              <a:solidFill>
                <a:schemeClr val="tx1"/>
              </a:solidFill>
              <a:latin typeface="+mn-lt"/>
            </a:endParaRPr>
          </a:p>
          <a:p>
            <a:pPr marL="806450" lvl="2" indent="-4206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u"/>
              <a:tabLst>
                <a:tab pos="444500" algn="l"/>
              </a:tabLst>
            </a:pPr>
            <a:r>
              <a:rPr lang="en-US" altLang="ja-JP" sz="2200" dirty="0">
                <a:solidFill>
                  <a:srgbClr val="FF0066"/>
                </a:solidFill>
                <a:latin typeface="+mn-lt"/>
              </a:rPr>
              <a:t>&lt;tr&gt;</a:t>
            </a:r>
            <a:r>
              <a:rPr lang="ja-JP" altLang="en-US" sz="2200" dirty="0">
                <a:solidFill>
                  <a:schemeClr val="tx1"/>
                </a:solidFill>
                <a:latin typeface="+mn-lt"/>
              </a:rPr>
              <a:t>タグで行の設定、</a:t>
            </a:r>
            <a:r>
              <a:rPr lang="en-US" altLang="ja-JP" sz="2200" dirty="0">
                <a:solidFill>
                  <a:srgbClr val="FF0066"/>
                </a:solidFill>
                <a:latin typeface="+mn-lt"/>
              </a:rPr>
              <a:t>&lt;td&gt;</a:t>
            </a:r>
            <a:r>
              <a:rPr lang="ja-JP" altLang="en-US" sz="2200" dirty="0">
                <a:solidFill>
                  <a:schemeClr val="tx1"/>
                </a:solidFill>
                <a:latin typeface="+mn-lt"/>
              </a:rPr>
              <a:t>タグで各行を区切る</a:t>
            </a:r>
            <a:endParaRPr lang="en-US" altLang="ja-JP" sz="2200" dirty="0">
              <a:solidFill>
                <a:schemeClr val="tx1"/>
              </a:solidFill>
              <a:latin typeface="+mn-lt"/>
            </a:endParaRPr>
          </a:p>
          <a:p>
            <a:pPr marL="806450" lvl="2" indent="-4206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Wingdings" panose="05000000000000000000" pitchFamily="2" charset="2"/>
              <a:buChar char="u"/>
              <a:tabLst>
                <a:tab pos="444500" algn="l"/>
              </a:tabLst>
            </a:pPr>
            <a:r>
              <a:rPr lang="ja-JP" altLang="en-US" sz="2200" dirty="0">
                <a:solidFill>
                  <a:schemeClr val="tx1"/>
                </a:solidFill>
                <a:latin typeface="+mn-lt"/>
              </a:rPr>
              <a:t>日曜日、土曜日の文字の色を一括設定するため、</a:t>
            </a:r>
            <a:r>
              <a:rPr lang="en-US" altLang="ja-JP" sz="2200" dirty="0">
                <a:solidFill>
                  <a:srgbClr val="FF0066"/>
                </a:solidFill>
                <a:latin typeface="+mn-lt"/>
              </a:rPr>
              <a:t>class</a:t>
            </a:r>
            <a:r>
              <a:rPr lang="ja-JP" altLang="en-US" sz="2200" dirty="0">
                <a:solidFill>
                  <a:schemeClr val="tx1"/>
                </a:solidFill>
                <a:latin typeface="+mn-lt"/>
              </a:rPr>
              <a:t>属性を用いて</a:t>
            </a:r>
            <a:r>
              <a:rPr lang="en-US" altLang="ja-JP" sz="2200" dirty="0">
                <a:solidFill>
                  <a:srgbClr val="FF0066"/>
                </a:solidFill>
                <a:latin typeface="+mn-lt"/>
              </a:rPr>
              <a:t>&lt;td&gt;</a:t>
            </a:r>
            <a:r>
              <a:rPr lang="ja-JP" altLang="en-US" sz="2200" dirty="0">
                <a:solidFill>
                  <a:schemeClr val="tx1"/>
                </a:solidFill>
                <a:latin typeface="+mn-lt"/>
              </a:rPr>
              <a:t>要素にクラス名を設定</a:t>
            </a:r>
            <a:endParaRPr lang="en-US" altLang="ja-JP" sz="2200" dirty="0">
              <a:solidFill>
                <a:schemeClr val="tx1"/>
              </a:solidFill>
              <a:latin typeface="+mn-lt"/>
            </a:endParaRPr>
          </a:p>
          <a:p>
            <a:pPr marL="806450" lvl="2" indent="-4206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Wingdings" panose="05000000000000000000" pitchFamily="2" charset="2"/>
              <a:buChar char="u"/>
              <a:tabLst>
                <a:tab pos="444500" algn="l"/>
              </a:tabLst>
            </a:pPr>
            <a:r>
              <a:rPr lang="ja-JP" altLang="en-US" sz="2200" dirty="0">
                <a:solidFill>
                  <a:schemeClr val="tx1"/>
                </a:solidFill>
                <a:latin typeface="+mn-lt"/>
              </a:rPr>
              <a:t>カレンダーのスタイルは</a:t>
            </a:r>
            <a:r>
              <a:rPr lang="en-US" altLang="ja-JP" sz="2200" dirty="0">
                <a:solidFill>
                  <a:srgbClr val="FF0066"/>
                </a:solidFill>
                <a:latin typeface="+mn-lt"/>
              </a:rPr>
              <a:t>&lt;head&gt;</a:t>
            </a:r>
            <a:r>
              <a:rPr lang="ja-JP" altLang="en-US" sz="2200" dirty="0">
                <a:solidFill>
                  <a:schemeClr val="tx1"/>
                </a:solidFill>
                <a:latin typeface="+mn-lt"/>
              </a:rPr>
              <a:t>要素内で</a:t>
            </a:r>
            <a:r>
              <a:rPr lang="en-US" altLang="ja-JP" sz="2200" dirty="0">
                <a:solidFill>
                  <a:srgbClr val="FF0066"/>
                </a:solidFill>
                <a:latin typeface="+mn-lt"/>
              </a:rPr>
              <a:t>&lt;style&gt;</a:t>
            </a:r>
            <a:r>
              <a:rPr lang="ja-JP" altLang="en-US" sz="2200" dirty="0">
                <a:solidFill>
                  <a:schemeClr val="tx1"/>
                </a:solidFill>
                <a:latin typeface="+mn-lt"/>
              </a:rPr>
              <a:t>タグを用いて設定</a:t>
            </a:r>
            <a:endParaRPr lang="en-US" altLang="ja-JP" sz="2200" dirty="0">
              <a:solidFill>
                <a:schemeClr val="tx1"/>
              </a:solidFill>
              <a:latin typeface="+mn-lt"/>
            </a:endParaRPr>
          </a:p>
          <a:p>
            <a:pPr marL="203200" lvl="1" indent="0">
              <a:lnSpc>
                <a:spcPct val="100000"/>
              </a:lnSpc>
              <a:spcBef>
                <a:spcPts val="1200"/>
              </a:spcBef>
              <a:buClr>
                <a:srgbClr val="FF0066"/>
              </a:buClr>
              <a:buFont typeface="Calibri" pitchFamily="34" charset="0"/>
              <a:buNone/>
              <a:tabLst>
                <a:tab pos="444500" algn="l"/>
              </a:tabLst>
            </a:pPr>
            <a:endParaRPr lang="en-US" altLang="ja-JP" sz="2400" dirty="0">
              <a:solidFill>
                <a:srgbClr val="FF0066"/>
              </a:solidFill>
              <a:latin typeface="+mn-lt"/>
            </a:endParaRPr>
          </a:p>
          <a:p>
            <a:pPr marL="203200" lvl="1" indent="0">
              <a:lnSpc>
                <a:spcPct val="100000"/>
              </a:lnSpc>
              <a:spcBef>
                <a:spcPts val="1200"/>
              </a:spcBef>
              <a:buClr>
                <a:srgbClr val="FF0066"/>
              </a:buClr>
              <a:buFont typeface="Calibri" pitchFamily="34" charset="0"/>
              <a:buNone/>
              <a:tabLst>
                <a:tab pos="444500" algn="l"/>
              </a:tabLst>
            </a:pPr>
            <a:endParaRPr lang="en-US" altLang="ja-JP" sz="2400" dirty="0">
              <a:solidFill>
                <a:srgbClr val="FF0066"/>
              </a:solidFill>
              <a:latin typeface="+mn-lt"/>
            </a:endParaRPr>
          </a:p>
          <a:p>
            <a:pPr marL="203200" lvl="1" indent="0">
              <a:lnSpc>
                <a:spcPct val="100000"/>
              </a:lnSpc>
              <a:spcBef>
                <a:spcPts val="1200"/>
              </a:spcBef>
              <a:buClr>
                <a:srgbClr val="FF0066"/>
              </a:buClr>
              <a:buFont typeface="Calibri" pitchFamily="34" charset="0"/>
              <a:buNone/>
              <a:tabLst>
                <a:tab pos="444500" algn="l"/>
              </a:tabLst>
            </a:pPr>
            <a:endParaRPr lang="en-US" altLang="ja-JP" sz="2400" dirty="0">
              <a:solidFill>
                <a:srgbClr val="FF0066"/>
              </a:solidFill>
              <a:latin typeface="+mn-lt"/>
            </a:endParaRPr>
          </a:p>
          <a:p>
            <a:pPr marL="203200" lvl="1" indent="0">
              <a:lnSpc>
                <a:spcPct val="100000"/>
              </a:lnSpc>
              <a:spcBef>
                <a:spcPts val="1200"/>
              </a:spcBef>
              <a:buClr>
                <a:srgbClr val="FF0066"/>
              </a:buClr>
              <a:buFont typeface="Calibri" pitchFamily="34" charset="0"/>
              <a:buNone/>
              <a:tabLst>
                <a:tab pos="444500" algn="l"/>
              </a:tabLst>
            </a:pPr>
            <a:endParaRPr lang="en-US" altLang="ja-JP" sz="2400" dirty="0">
              <a:solidFill>
                <a:srgbClr val="FF0066"/>
              </a:solidFill>
              <a:latin typeface="+mn-lt"/>
            </a:endParaRPr>
          </a:p>
          <a:p>
            <a:pPr marL="203200" lvl="1" indent="0">
              <a:lnSpc>
                <a:spcPct val="100000"/>
              </a:lnSpc>
              <a:spcBef>
                <a:spcPts val="1200"/>
              </a:spcBef>
              <a:buClr>
                <a:srgbClr val="FF0066"/>
              </a:buClr>
              <a:buFont typeface="Calibri" pitchFamily="34" charset="0"/>
              <a:buNone/>
              <a:tabLst>
                <a:tab pos="444500" algn="l"/>
              </a:tabLst>
            </a:pPr>
            <a:endParaRPr lang="en-US" altLang="ja-JP" sz="700" dirty="0">
              <a:solidFill>
                <a:srgbClr val="FF0066"/>
              </a:solidFill>
              <a:latin typeface="+mn-lt"/>
            </a:endParaRP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FF31781-BAE8-F9E3-67AE-D10C8B654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332A9-7F48-4F13-9D10-A2EFE9B588DA}" type="slidenum">
              <a:rPr kumimoji="1" lang="ja-JP" altLang="en-US" smtClean="0"/>
              <a:t>25</a:t>
            </a:fld>
            <a:endParaRPr kumimoji="1" lang="ja-JP" altLang="en-US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1C7F358-BD4A-69FD-84E6-238346268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2023/9/28</a:t>
            </a:r>
            <a:endParaRPr kumimoji="1" lang="ja-JP" altLang="en-US"/>
          </a:p>
        </p:txBody>
      </p:sp>
      <p:sp>
        <p:nvSpPr>
          <p:cNvPr id="11" name="フッター プレースホルダー 4">
            <a:extLst>
              <a:ext uri="{FF2B5EF4-FFF2-40B4-BE49-F238E27FC236}">
                <a16:creationId xmlns:a16="http://schemas.microsoft.com/office/drawing/2014/main" id="{DC066E96-BF14-5249-2A5C-BD35AECA6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</p:spPr>
        <p:txBody>
          <a:bodyPr/>
          <a:lstStyle/>
          <a:p>
            <a:r>
              <a:rPr kumimoji="1" lang="ja-JP" altLang="en-US" dirty="0"/>
              <a:t>プログラミング演習</a:t>
            </a:r>
            <a:r>
              <a:rPr kumimoji="1" lang="en-US" altLang="ja-JP" dirty="0"/>
              <a:t>X</a:t>
            </a:r>
            <a:endParaRPr kumimoji="1" lang="ja-JP" altLang="en-US" dirty="0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2948BBC5-8626-CDAE-0BB4-0398DE869D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3871" y="3459080"/>
            <a:ext cx="2947737" cy="2865529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AAE6111-7460-373B-5D5A-1FAE09667654}"/>
              </a:ext>
            </a:extLst>
          </p:cNvPr>
          <p:cNvSpPr txBox="1"/>
          <p:nvPr/>
        </p:nvSpPr>
        <p:spPr>
          <a:xfrm>
            <a:off x="4644192" y="5930207"/>
            <a:ext cx="3304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リスト</a:t>
            </a:r>
            <a:r>
              <a:rPr kumimoji="1" lang="en-US" altLang="ja-JP" dirty="0"/>
              <a:t>3-4-1</a:t>
            </a:r>
            <a:r>
              <a:rPr kumimoji="1" lang="ja-JP" altLang="en-US" dirty="0"/>
              <a:t>、</a:t>
            </a:r>
            <a:r>
              <a:rPr lang="ja-JP" altLang="en-US" dirty="0"/>
              <a:t>リスト</a:t>
            </a:r>
            <a:r>
              <a:rPr lang="en-US" altLang="ja-JP" dirty="0"/>
              <a:t>3-4-2</a:t>
            </a:r>
            <a:r>
              <a:rPr lang="ja-JP" altLang="en-US" dirty="0"/>
              <a:t>の完成例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797486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40DC480-5204-DDA5-B3EB-09F53F390775}"/>
              </a:ext>
            </a:extLst>
          </p:cNvPr>
          <p:cNvSpPr txBox="1">
            <a:spLocks/>
          </p:cNvSpPr>
          <p:nvPr/>
        </p:nvSpPr>
        <p:spPr>
          <a:xfrm>
            <a:off x="458537" y="372979"/>
            <a:ext cx="8277724" cy="5871410"/>
          </a:xfrm>
          <a:prstGeom prst="rect">
            <a:avLst/>
          </a:prstGeom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kumimoji="1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46100" lvl="1" indent="-342900">
              <a:lnSpc>
                <a:spcPct val="100000"/>
              </a:lnSpc>
              <a:spcBef>
                <a:spcPts val="1200"/>
              </a:spcBef>
              <a:buClr>
                <a:srgbClr val="FF0066"/>
              </a:buClr>
              <a:buFont typeface="Wingdings" panose="05000000000000000000" pitchFamily="2" charset="2"/>
              <a:buChar char="l"/>
              <a:tabLst>
                <a:tab pos="444500" algn="l"/>
              </a:tabLst>
            </a:pPr>
            <a:r>
              <a:rPr lang="ja-JP" altLang="en-US" sz="2400" dirty="0">
                <a:solidFill>
                  <a:srgbClr val="FF0066"/>
                </a:solidFill>
                <a:latin typeface="+mn-lt"/>
              </a:rPr>
              <a:t>プログラム例</a:t>
            </a:r>
            <a:endParaRPr lang="en-US" altLang="ja-JP" sz="700" dirty="0">
              <a:solidFill>
                <a:srgbClr val="FF0066"/>
              </a:solidFill>
              <a:latin typeface="+mn-lt"/>
            </a:endParaRPr>
          </a:p>
          <a:p>
            <a:pPr marL="203200" lvl="1" indent="0">
              <a:lnSpc>
                <a:spcPct val="100000"/>
              </a:lnSpc>
              <a:spcBef>
                <a:spcPts val="1200"/>
              </a:spcBef>
              <a:buClr>
                <a:srgbClr val="FF0066"/>
              </a:buClr>
              <a:buFont typeface="Calibri" pitchFamily="34" charset="0"/>
              <a:buNone/>
              <a:tabLst>
                <a:tab pos="444500" algn="l"/>
              </a:tabLst>
            </a:pPr>
            <a:endParaRPr lang="en-US" altLang="ja-JP" sz="2400" dirty="0">
              <a:solidFill>
                <a:srgbClr val="FF0066"/>
              </a:solidFill>
              <a:latin typeface="+mn-lt"/>
            </a:endParaRPr>
          </a:p>
          <a:p>
            <a:pPr marL="203200" lvl="1" indent="0">
              <a:lnSpc>
                <a:spcPct val="100000"/>
              </a:lnSpc>
              <a:spcBef>
                <a:spcPts val="1200"/>
              </a:spcBef>
              <a:buClr>
                <a:srgbClr val="FF0066"/>
              </a:buClr>
              <a:buFont typeface="Calibri" pitchFamily="34" charset="0"/>
              <a:buNone/>
              <a:tabLst>
                <a:tab pos="444500" algn="l"/>
              </a:tabLst>
            </a:pPr>
            <a:endParaRPr lang="en-US" altLang="ja-JP" sz="2400" dirty="0">
              <a:solidFill>
                <a:srgbClr val="FF0066"/>
              </a:solidFill>
              <a:latin typeface="+mn-lt"/>
            </a:endParaRPr>
          </a:p>
          <a:p>
            <a:pPr marL="203200" lvl="1" indent="0">
              <a:lnSpc>
                <a:spcPct val="100000"/>
              </a:lnSpc>
              <a:spcBef>
                <a:spcPts val="1200"/>
              </a:spcBef>
              <a:buClr>
                <a:srgbClr val="FF0066"/>
              </a:buClr>
              <a:buFont typeface="Calibri" pitchFamily="34" charset="0"/>
              <a:buNone/>
              <a:tabLst>
                <a:tab pos="444500" algn="l"/>
              </a:tabLst>
            </a:pPr>
            <a:endParaRPr lang="en-US" altLang="ja-JP" sz="2400" dirty="0">
              <a:solidFill>
                <a:srgbClr val="FF0066"/>
              </a:solidFill>
              <a:latin typeface="+mn-lt"/>
            </a:endParaRPr>
          </a:p>
          <a:p>
            <a:pPr marL="203200" lvl="1" indent="0">
              <a:lnSpc>
                <a:spcPct val="100000"/>
              </a:lnSpc>
              <a:spcBef>
                <a:spcPts val="1200"/>
              </a:spcBef>
              <a:buClr>
                <a:srgbClr val="FF0066"/>
              </a:buClr>
              <a:buFont typeface="Calibri" pitchFamily="34" charset="0"/>
              <a:buNone/>
              <a:tabLst>
                <a:tab pos="444500" algn="l"/>
              </a:tabLst>
            </a:pPr>
            <a:endParaRPr lang="en-US" altLang="ja-JP" sz="2400" dirty="0">
              <a:solidFill>
                <a:srgbClr val="FF0066"/>
              </a:solidFill>
              <a:latin typeface="+mn-lt"/>
            </a:endParaRPr>
          </a:p>
          <a:p>
            <a:pPr marL="203200" lvl="1" indent="0">
              <a:lnSpc>
                <a:spcPct val="100000"/>
              </a:lnSpc>
              <a:spcBef>
                <a:spcPts val="1200"/>
              </a:spcBef>
              <a:buClr>
                <a:srgbClr val="FF0066"/>
              </a:buClr>
              <a:buFont typeface="Calibri" pitchFamily="34" charset="0"/>
              <a:buNone/>
              <a:tabLst>
                <a:tab pos="444500" algn="l"/>
              </a:tabLst>
            </a:pPr>
            <a:endParaRPr lang="en-US" altLang="ja-JP" sz="700" dirty="0">
              <a:solidFill>
                <a:srgbClr val="FF0066"/>
              </a:solidFill>
              <a:latin typeface="+mn-lt"/>
            </a:endParaRP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FF31781-BAE8-F9E3-67AE-D10C8B654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332A9-7F48-4F13-9D10-A2EFE9B588DA}" type="slidenum">
              <a:rPr kumimoji="1" lang="ja-JP" altLang="en-US" smtClean="0"/>
              <a:t>26</a:t>
            </a:fld>
            <a:endParaRPr kumimoji="1" lang="ja-JP" altLang="en-US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1C7F358-BD4A-69FD-84E6-238346268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2023/9/28</a:t>
            </a:r>
            <a:endParaRPr kumimoji="1" lang="ja-JP" altLang="en-US"/>
          </a:p>
        </p:txBody>
      </p:sp>
      <p:sp>
        <p:nvSpPr>
          <p:cNvPr id="11" name="フッター プレースホルダー 4">
            <a:extLst>
              <a:ext uri="{FF2B5EF4-FFF2-40B4-BE49-F238E27FC236}">
                <a16:creationId xmlns:a16="http://schemas.microsoft.com/office/drawing/2014/main" id="{DC066E96-BF14-5249-2A5C-BD35AECA6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</p:spPr>
        <p:txBody>
          <a:bodyPr/>
          <a:lstStyle/>
          <a:p>
            <a:r>
              <a:rPr kumimoji="1" lang="ja-JP" altLang="en-US" dirty="0"/>
              <a:t>プログラミング演習</a:t>
            </a:r>
            <a:r>
              <a:rPr kumimoji="1" lang="en-US" altLang="ja-JP" dirty="0"/>
              <a:t>X</a:t>
            </a:r>
            <a:endParaRPr kumimoji="1" lang="ja-JP" altLang="en-US" dirty="0"/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B7B66EEB-F5E1-B3AA-D102-21D658F4FC54}"/>
              </a:ext>
            </a:extLst>
          </p:cNvPr>
          <p:cNvGrpSpPr/>
          <p:nvPr/>
        </p:nvGrpSpPr>
        <p:grpSpPr>
          <a:xfrm>
            <a:off x="3922895" y="844298"/>
            <a:ext cx="4929505" cy="4857751"/>
            <a:chOff x="0" y="0"/>
            <a:chExt cx="4929808" cy="4858247"/>
          </a:xfrm>
        </p:grpSpPr>
        <p:pic>
          <p:nvPicPr>
            <p:cNvPr id="4" name="図 3">
              <a:extLst>
                <a:ext uri="{FF2B5EF4-FFF2-40B4-BE49-F238E27FC236}">
                  <a16:creationId xmlns:a16="http://schemas.microsoft.com/office/drawing/2014/main" id="{042EDA82-6370-377F-82E1-0BED44DD66A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28" y="3211033"/>
              <a:ext cx="4746625" cy="161480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" name="図 6">
              <a:extLst>
                <a:ext uri="{FF2B5EF4-FFF2-40B4-BE49-F238E27FC236}">
                  <a16:creationId xmlns:a16="http://schemas.microsoft.com/office/drawing/2014/main" id="{04F0A61A-F918-AF98-CEE0-91C7E0D4427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163" y="74428"/>
              <a:ext cx="4550410" cy="296799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F9779C06-B53A-8844-678F-9AEEA8751E81}"/>
                </a:ext>
              </a:extLst>
            </p:cNvPr>
            <p:cNvSpPr/>
            <p:nvPr/>
          </p:nvSpPr>
          <p:spPr>
            <a:xfrm>
              <a:off x="0" y="0"/>
              <a:ext cx="4929808" cy="4858247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  <p:sp>
          <p:nvSpPr>
            <p:cNvPr id="12" name="テキスト ボックス 150">
              <a:extLst>
                <a:ext uri="{FF2B5EF4-FFF2-40B4-BE49-F238E27FC236}">
                  <a16:creationId xmlns:a16="http://schemas.microsoft.com/office/drawing/2014/main" id="{2F37FFCB-47C5-9B77-0EDC-1AE183C19866}"/>
                </a:ext>
              </a:extLst>
            </p:cNvPr>
            <p:cNvSpPr txBox="1"/>
            <p:nvPr/>
          </p:nvSpPr>
          <p:spPr>
            <a:xfrm>
              <a:off x="2001689" y="95683"/>
              <a:ext cx="894063" cy="234310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schemeClr val="tx1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72000" tIns="36000" rIns="72000" bIns="360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050" kern="100">
                  <a:solidFill>
                    <a:srgbClr val="FF0000"/>
                  </a:solidFill>
                  <a:effectLst/>
                  <a:latin typeface="+mn-ea"/>
                  <a:cs typeface="Times New Roman" panose="02020603050405020304" pitchFamily="18" charset="0"/>
                </a:rPr>
                <a:t>1</a:t>
              </a:r>
              <a:r>
                <a:rPr lang="ja-JP" sz="1050" kern="100">
                  <a:solidFill>
                    <a:srgbClr val="FF0000"/>
                  </a:solidFill>
                  <a:effectLst/>
                  <a:latin typeface="+mn-ea"/>
                  <a:cs typeface="Times New Roman" panose="02020603050405020304" pitchFamily="18" charset="0"/>
                </a:rPr>
                <a:t>行目（曜日）</a:t>
              </a:r>
              <a:endParaRPr lang="ja-JP" sz="1050" kern="100">
                <a:effectLst/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3" name="右中かっこ 12">
              <a:extLst>
                <a:ext uri="{FF2B5EF4-FFF2-40B4-BE49-F238E27FC236}">
                  <a16:creationId xmlns:a16="http://schemas.microsoft.com/office/drawing/2014/main" id="{A27FFD64-7065-F2EE-8E3B-F52E23CC438A}"/>
                </a:ext>
              </a:extLst>
            </p:cNvPr>
            <p:cNvSpPr/>
            <p:nvPr/>
          </p:nvSpPr>
          <p:spPr>
            <a:xfrm>
              <a:off x="3583172" y="393405"/>
              <a:ext cx="218440" cy="1104265"/>
            </a:xfrm>
            <a:prstGeom prst="rightBrace">
              <a:avLst>
                <a:gd name="adj1" fmla="val 46891"/>
                <a:gd name="adj2" fmla="val 50000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  <p:sp>
          <p:nvSpPr>
            <p:cNvPr id="14" name="テキスト ボックス 152">
              <a:extLst>
                <a:ext uri="{FF2B5EF4-FFF2-40B4-BE49-F238E27FC236}">
                  <a16:creationId xmlns:a16="http://schemas.microsoft.com/office/drawing/2014/main" id="{22797FBF-D09D-9244-204B-D8A2FA4EC2AB}"/>
                </a:ext>
              </a:extLst>
            </p:cNvPr>
            <p:cNvSpPr txBox="1"/>
            <p:nvPr/>
          </p:nvSpPr>
          <p:spPr>
            <a:xfrm>
              <a:off x="3899950" y="828522"/>
              <a:ext cx="894064" cy="234310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schemeClr val="tx1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72000" tIns="36000" rIns="72000" bIns="360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just"/>
              <a:r>
                <a:rPr lang="en-US" sz="1050" kern="100">
                  <a:solidFill>
                    <a:srgbClr val="FF0000"/>
                  </a:solidFill>
                  <a:effectLst/>
                  <a:latin typeface="+mn-ea"/>
                  <a:cs typeface="Times New Roman" panose="02020603050405020304" pitchFamily="18" charset="0"/>
                </a:rPr>
                <a:t>7</a:t>
              </a:r>
              <a:r>
                <a:rPr lang="ja-JP" sz="1050" kern="100">
                  <a:solidFill>
                    <a:srgbClr val="FF0000"/>
                  </a:solidFill>
                  <a:effectLst/>
                  <a:latin typeface="+mn-ea"/>
                  <a:cs typeface="Times New Roman" panose="02020603050405020304" pitchFamily="18" charset="0"/>
                </a:rPr>
                <a:t>列（日～土）</a:t>
              </a:r>
              <a:endParaRPr lang="ja-JP" sz="1050" kern="100">
                <a:effectLst/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5" name="テキスト ボックス 155">
              <a:extLst>
                <a:ext uri="{FF2B5EF4-FFF2-40B4-BE49-F238E27FC236}">
                  <a16:creationId xmlns:a16="http://schemas.microsoft.com/office/drawing/2014/main" id="{FC8C6890-3108-71AC-E848-272CB2E65F26}"/>
                </a:ext>
              </a:extLst>
            </p:cNvPr>
            <p:cNvSpPr txBox="1"/>
            <p:nvPr/>
          </p:nvSpPr>
          <p:spPr>
            <a:xfrm>
              <a:off x="1982610" y="1509670"/>
              <a:ext cx="1389422" cy="234310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schemeClr val="tx1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72000" tIns="36000" rIns="72000" bIns="360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just"/>
              <a:r>
                <a:rPr lang="en-US" sz="1050" kern="100">
                  <a:solidFill>
                    <a:srgbClr val="FF0000"/>
                  </a:solidFill>
                  <a:effectLst/>
                  <a:latin typeface="+mn-ea"/>
                  <a:cs typeface="Times New Roman" panose="02020603050405020304" pitchFamily="18" charset="0"/>
                </a:rPr>
                <a:t>2</a:t>
              </a:r>
              <a:r>
                <a:rPr lang="ja-JP" sz="1050" kern="100">
                  <a:solidFill>
                    <a:srgbClr val="FF0000"/>
                  </a:solidFill>
                  <a:effectLst/>
                  <a:latin typeface="+mn-ea"/>
                  <a:cs typeface="Times New Roman" panose="02020603050405020304" pitchFamily="18" charset="0"/>
                </a:rPr>
                <a:t>行目（１週目の日付）</a:t>
              </a:r>
              <a:endParaRPr lang="ja-JP" sz="1050" kern="100">
                <a:effectLst/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6" name="テキスト ボックス 149">
              <a:extLst>
                <a:ext uri="{FF2B5EF4-FFF2-40B4-BE49-F238E27FC236}">
                  <a16:creationId xmlns:a16="http://schemas.microsoft.com/office/drawing/2014/main" id="{70A763C9-183E-1B59-9490-B08771D1ED86}"/>
                </a:ext>
              </a:extLst>
            </p:cNvPr>
            <p:cNvSpPr txBox="1"/>
            <p:nvPr/>
          </p:nvSpPr>
          <p:spPr>
            <a:xfrm>
              <a:off x="1233377" y="2966484"/>
              <a:ext cx="723265" cy="25400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r>
                <a:rPr lang="ja-JP" sz="1050" kern="100" dirty="0">
                  <a:effectLst/>
                  <a:latin typeface="ＭＳ Ｐゴシック" panose="020B0600070205080204" pitchFamily="50" charset="-128"/>
                  <a:ea typeface="ＭＳ Ｐゴシック" panose="020B0600070205080204" pitchFamily="50" charset="-128"/>
                  <a:cs typeface="Times New Roman" panose="02020603050405020304" pitchFamily="18" charset="0"/>
                </a:rPr>
                <a:t>－中略－</a:t>
              </a:r>
            </a:p>
          </p:txBody>
        </p:sp>
        <p:sp>
          <p:nvSpPr>
            <p:cNvPr id="17" name="テキスト ボックス 156">
              <a:extLst>
                <a:ext uri="{FF2B5EF4-FFF2-40B4-BE49-F238E27FC236}">
                  <a16:creationId xmlns:a16="http://schemas.microsoft.com/office/drawing/2014/main" id="{C4C6F2E9-10C7-5AC9-A6E5-9788D5B08123}"/>
                </a:ext>
              </a:extLst>
            </p:cNvPr>
            <p:cNvSpPr txBox="1"/>
            <p:nvPr/>
          </p:nvSpPr>
          <p:spPr>
            <a:xfrm>
              <a:off x="1971072" y="3125652"/>
              <a:ext cx="498098" cy="234310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schemeClr val="tx1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72000" tIns="36000" rIns="72000" bIns="360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just"/>
              <a:r>
                <a:rPr lang="en-US" sz="1050" kern="100" dirty="0">
                  <a:solidFill>
                    <a:srgbClr val="FF0000"/>
                  </a:solidFill>
                  <a:effectLst/>
                  <a:latin typeface="+mn-ea"/>
                  <a:cs typeface="Times New Roman" panose="02020603050405020304" pitchFamily="18" charset="0"/>
                </a:rPr>
                <a:t>6</a:t>
              </a:r>
              <a:r>
                <a:rPr lang="ja-JP" sz="1050" kern="100" dirty="0">
                  <a:solidFill>
                    <a:srgbClr val="FF0000"/>
                  </a:solidFill>
                  <a:effectLst/>
                  <a:latin typeface="+mn-ea"/>
                  <a:cs typeface="Times New Roman" panose="02020603050405020304" pitchFamily="18" charset="0"/>
                </a:rPr>
                <a:t>行目</a:t>
              </a:r>
              <a:endParaRPr lang="ja-JP" sz="1050" kern="100" dirty="0">
                <a:effectLst/>
                <a:latin typeface="+mn-ea"/>
                <a:cs typeface="Times New Roman" panose="02020603050405020304" pitchFamily="18" charset="0"/>
              </a:endParaRPr>
            </a:p>
          </p:txBody>
        </p:sp>
      </p:grpSp>
      <p:pic>
        <p:nvPicPr>
          <p:cNvPr id="8" name="図 7">
            <a:extLst>
              <a:ext uri="{FF2B5EF4-FFF2-40B4-BE49-F238E27FC236}">
                <a16:creationId xmlns:a16="http://schemas.microsoft.com/office/drawing/2014/main" id="{2948BBC5-8626-CDAE-0BB4-0398DE869D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9860" y="3937466"/>
            <a:ext cx="2437388" cy="2369413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B3062769-7A02-A982-D9E6-B65FEF39643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81" y="918718"/>
            <a:ext cx="2684490" cy="2966181"/>
          </a:xfrm>
          <a:prstGeom prst="rect">
            <a:avLst/>
          </a:prstGeom>
          <a:noFill/>
          <a:ln w="12700">
            <a:noFill/>
          </a:ln>
        </p:spPr>
      </p:pic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59C306A2-7F8D-475E-39A2-6BECDB7D53A0}"/>
              </a:ext>
            </a:extLst>
          </p:cNvPr>
          <p:cNvSpPr txBox="1"/>
          <p:nvPr/>
        </p:nvSpPr>
        <p:spPr>
          <a:xfrm>
            <a:off x="7339837" y="301957"/>
            <a:ext cx="163378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レジメ　</a:t>
            </a:r>
            <a:r>
              <a:rPr kumimoji="0" lang="en-US" altLang="ja-JP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41</a:t>
            </a:r>
            <a:r>
              <a:rPr kumimoji="0" lang="ja-JP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頁</a:t>
            </a:r>
            <a:endParaRPr kumimoji="1" lang="ja-JP" alt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ＭＳ Ｐゴシック" panose="020B0600070205080204" pitchFamily="50" charset="-128"/>
              <a:ea typeface="ＭＳ Ｐゴシック" panose="020B060007020508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310794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60CDEC3-F48C-3EF0-06C5-61F70375CE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537" y="2383125"/>
            <a:ext cx="8277724" cy="3861264"/>
          </a:xfrm>
        </p:spPr>
        <p:txBody>
          <a:bodyPr>
            <a:noAutofit/>
          </a:bodyPr>
          <a:lstStyle/>
          <a:p>
            <a:pPr marL="627380" lvl="3" indent="-252413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Wingdings" panose="05000000000000000000" pitchFamily="2" charset="2"/>
              <a:buChar char="l"/>
              <a:tabLst>
                <a:tab pos="444500" algn="l"/>
              </a:tabLst>
            </a:pPr>
            <a:r>
              <a:rPr lang="ja-JP" altLang="en-US" sz="2200" dirty="0">
                <a:solidFill>
                  <a:schemeClr val="tx1"/>
                </a:solidFill>
                <a:latin typeface="+mn-lt"/>
              </a:rPr>
              <a:t>レジメ</a:t>
            </a:r>
            <a:r>
              <a:rPr lang="en-US" altLang="ja-JP" sz="2200" dirty="0">
                <a:solidFill>
                  <a:schemeClr val="tx1"/>
                </a:solidFill>
                <a:latin typeface="+mn-lt"/>
              </a:rPr>
              <a:t>41</a:t>
            </a:r>
            <a:r>
              <a:rPr lang="ja-JP" altLang="en-US" sz="2200" dirty="0">
                <a:solidFill>
                  <a:schemeClr val="tx1"/>
                </a:solidFill>
                <a:latin typeface="+mn-lt"/>
              </a:rPr>
              <a:t>頁のリスト</a:t>
            </a:r>
            <a:r>
              <a:rPr lang="en-US" altLang="ja-JP" sz="2200" dirty="0">
                <a:solidFill>
                  <a:schemeClr val="tx1"/>
                </a:solidFill>
                <a:latin typeface="+mn-lt"/>
              </a:rPr>
              <a:t>3-4-1</a:t>
            </a:r>
            <a:r>
              <a:rPr lang="ja-JP" altLang="en-US" sz="2200" dirty="0">
                <a:solidFill>
                  <a:schemeClr val="tx1"/>
                </a:solidFill>
                <a:latin typeface="+mn-lt"/>
              </a:rPr>
              <a:t>、</a:t>
            </a:r>
            <a:r>
              <a:rPr lang="en-US" altLang="ja-JP" sz="2200" dirty="0">
                <a:solidFill>
                  <a:schemeClr val="tx1"/>
                </a:solidFill>
                <a:latin typeface="+mn-lt"/>
              </a:rPr>
              <a:t>42</a:t>
            </a:r>
            <a:r>
              <a:rPr lang="ja-JP" altLang="en-US" sz="2200" dirty="0">
                <a:solidFill>
                  <a:schemeClr val="tx1"/>
                </a:solidFill>
                <a:latin typeface="+mn-lt"/>
              </a:rPr>
              <a:t>頁のリスト</a:t>
            </a:r>
            <a:r>
              <a:rPr lang="en-US" altLang="ja-JP" sz="2200" dirty="0">
                <a:solidFill>
                  <a:schemeClr val="tx1"/>
                </a:solidFill>
                <a:latin typeface="+mn-lt"/>
              </a:rPr>
              <a:t>3-4-2</a:t>
            </a:r>
            <a:r>
              <a:rPr lang="ja-JP" altLang="en-US" sz="2200" dirty="0">
                <a:solidFill>
                  <a:schemeClr val="tx1"/>
                </a:solidFill>
                <a:latin typeface="+mn-lt"/>
              </a:rPr>
              <a:t>を参考にすること。</a:t>
            </a:r>
            <a:endParaRPr lang="en-US" altLang="ja-JP" sz="2200" dirty="0">
              <a:solidFill>
                <a:schemeClr val="tx1"/>
              </a:solidFill>
              <a:latin typeface="+mn-lt"/>
            </a:endParaRPr>
          </a:p>
          <a:p>
            <a:pPr marL="627380" lvl="3" indent="-252413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Wingdings" panose="05000000000000000000" pitchFamily="2" charset="2"/>
              <a:buChar char="l"/>
              <a:tabLst>
                <a:tab pos="444500" algn="l"/>
              </a:tabLst>
            </a:pPr>
            <a:r>
              <a:rPr lang="en-US" altLang="ja-JP" sz="2200" dirty="0">
                <a:solidFill>
                  <a:schemeClr val="tx1"/>
                </a:solidFill>
                <a:latin typeface="+mn-lt"/>
              </a:rPr>
              <a:t>11</a:t>
            </a:r>
            <a:r>
              <a:rPr lang="ja-JP" altLang="en-US" sz="2200" dirty="0">
                <a:solidFill>
                  <a:schemeClr val="tx1"/>
                </a:solidFill>
                <a:latin typeface="+mn-lt"/>
              </a:rPr>
              <a:t>月</a:t>
            </a:r>
            <a:r>
              <a:rPr lang="en-US" altLang="ja-JP" sz="2200" dirty="0">
                <a:solidFill>
                  <a:schemeClr val="tx1"/>
                </a:solidFill>
                <a:latin typeface="+mn-lt"/>
              </a:rPr>
              <a:t>3</a:t>
            </a:r>
            <a:r>
              <a:rPr lang="ja-JP" altLang="en-US" sz="2200" dirty="0">
                <a:solidFill>
                  <a:schemeClr val="tx1"/>
                </a:solidFill>
                <a:latin typeface="+mn-lt"/>
              </a:rPr>
              <a:t>日、</a:t>
            </a:r>
            <a:r>
              <a:rPr lang="en-US" altLang="ja-JP" sz="2200" dirty="0">
                <a:solidFill>
                  <a:schemeClr val="tx1"/>
                </a:solidFill>
                <a:latin typeface="+mn-lt"/>
              </a:rPr>
              <a:t>11</a:t>
            </a:r>
            <a:r>
              <a:rPr lang="ja-JP" altLang="en-US" sz="2200" dirty="0">
                <a:solidFill>
                  <a:schemeClr val="tx1"/>
                </a:solidFill>
                <a:latin typeface="+mn-lt"/>
              </a:rPr>
              <a:t>月</a:t>
            </a:r>
            <a:r>
              <a:rPr lang="en-US" altLang="ja-JP" sz="2200" dirty="0">
                <a:solidFill>
                  <a:schemeClr val="tx1"/>
                </a:solidFill>
                <a:latin typeface="+mn-lt"/>
              </a:rPr>
              <a:t>23</a:t>
            </a:r>
            <a:r>
              <a:rPr lang="ja-JP" altLang="en-US" sz="2200" dirty="0">
                <a:solidFill>
                  <a:schemeClr val="tx1"/>
                </a:solidFill>
                <a:latin typeface="+mn-lt"/>
              </a:rPr>
              <a:t>日は赤字にすること。</a:t>
            </a:r>
            <a:endParaRPr lang="en-US" altLang="ja-JP" sz="22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0" name="タイトル 9">
            <a:extLst>
              <a:ext uri="{FF2B5EF4-FFF2-40B4-BE49-F238E27FC236}">
                <a16:creationId xmlns:a16="http://schemas.microsoft.com/office/drawing/2014/main" id="{2495E8E3-AB91-FE81-2E2F-564F4D4BC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3200" dirty="0">
                <a:solidFill>
                  <a:schemeClr val="accent2">
                    <a:lumMod val="50000"/>
                  </a:schemeClr>
                </a:solidFill>
              </a:rPr>
              <a:t>チャレンジ問題①</a:t>
            </a:r>
          </a:p>
        </p:txBody>
      </p:sp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93E16F0-0356-C74C-4F7B-D70AC4F9F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2023/9/28</a:t>
            </a:r>
            <a:endParaRPr kumimoji="1" lang="ja-JP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7" name="フッター プレースホルダー 6">
            <a:extLst>
              <a:ext uri="{FF2B5EF4-FFF2-40B4-BE49-F238E27FC236}">
                <a16:creationId xmlns:a16="http://schemas.microsoft.com/office/drawing/2014/main" id="{81D93937-D966-FB93-93CE-4602850E4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プログラミング演習</a:t>
            </a:r>
            <a:r>
              <a:rPr kumimoji="1" lang="en-US" altLang="ja-JP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X</a:t>
            </a: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0AA3B966-A8CA-E937-78BA-F25402EF7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B6332A9-7F48-4F13-9D10-A2EFE9B588DA}" type="slidenum">
              <a:rPr kumimoji="1" lang="ja-JP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95CFC83F-14C1-0991-A97F-49DF9F7A6886}"/>
              </a:ext>
            </a:extLst>
          </p:cNvPr>
          <p:cNvSpPr/>
          <p:nvPr/>
        </p:nvSpPr>
        <p:spPr>
          <a:xfrm>
            <a:off x="457200" y="1004259"/>
            <a:ext cx="8229600" cy="110217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 anchorCtr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2023</a:t>
            </a: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年</a:t>
            </a: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11</a:t>
            </a: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月のカレンダーを表示する</a:t>
            </a: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HTML</a:t>
            </a: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プログラムを作成せよ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A42B58EA-CCDD-C883-2B67-D35B67BBA94A}"/>
              </a:ext>
            </a:extLst>
          </p:cNvPr>
          <p:cNvSpPr txBox="1"/>
          <p:nvPr/>
        </p:nvSpPr>
        <p:spPr>
          <a:xfrm>
            <a:off x="7339838" y="301957"/>
            <a:ext cx="163378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レジメ　</a:t>
            </a:r>
            <a:r>
              <a:rPr kumimoji="0" lang="en-US" altLang="ja-JP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42</a:t>
            </a:r>
            <a:r>
              <a:rPr kumimoji="0" lang="ja-JP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頁</a:t>
            </a:r>
            <a:endParaRPr kumimoji="1" lang="ja-JP" alt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ＭＳ Ｐゴシック" panose="020B0600070205080204" pitchFamily="50" charset="-128"/>
              <a:ea typeface="ＭＳ Ｐゴシック" panose="020B0600070205080204" pitchFamily="50" charset="-128"/>
              <a:cs typeface="+mn-cs"/>
            </a:endParaRPr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75613473-7BD0-62EF-CCAE-6A002CBCCF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6272" y="3376533"/>
            <a:ext cx="4776281" cy="3377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8428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60CDEC3-F48C-3EF0-06C5-61F70375CE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537" y="2383125"/>
            <a:ext cx="8277724" cy="3861264"/>
          </a:xfrm>
        </p:spPr>
        <p:txBody>
          <a:bodyPr>
            <a:noAutofit/>
          </a:bodyPr>
          <a:lstStyle/>
          <a:p>
            <a:pPr marL="627380" lvl="3" indent="-252413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Wingdings" panose="05000000000000000000" pitchFamily="2" charset="2"/>
              <a:buChar char="l"/>
              <a:tabLst>
                <a:tab pos="444500" algn="l"/>
              </a:tabLst>
            </a:pPr>
            <a:r>
              <a:rPr lang="en-US" altLang="ja-JP" sz="2000" dirty="0" err="1">
                <a:solidFill>
                  <a:srgbClr val="FF0066"/>
                </a:solidFill>
                <a:latin typeface="+mn-lt"/>
              </a:rPr>
              <a:t>src</a:t>
            </a:r>
            <a:r>
              <a:rPr lang="ja-JP" altLang="en-US" sz="2000" dirty="0">
                <a:solidFill>
                  <a:schemeClr val="tx1"/>
                </a:solidFill>
                <a:latin typeface="+mn-lt"/>
              </a:rPr>
              <a:t>属性で画像ファイルが保存されている場所を指定</a:t>
            </a:r>
            <a:endParaRPr lang="en-US" altLang="ja-JP" sz="2000" dirty="0">
              <a:solidFill>
                <a:schemeClr val="tx1"/>
              </a:solidFill>
              <a:latin typeface="+mn-lt"/>
            </a:endParaRPr>
          </a:p>
          <a:p>
            <a:pPr marL="627380" lvl="3" indent="-252413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Wingdings" panose="05000000000000000000" pitchFamily="2" charset="2"/>
              <a:buChar char="l"/>
              <a:tabLst>
                <a:tab pos="444500" algn="l"/>
              </a:tabLst>
            </a:pPr>
            <a:r>
              <a:rPr lang="ja-JP" altLang="en-US" sz="2000" dirty="0">
                <a:solidFill>
                  <a:schemeClr val="tx1"/>
                </a:solidFill>
                <a:latin typeface="+mn-lt"/>
              </a:rPr>
              <a:t>表示できる画像のフォーマットは</a:t>
            </a:r>
            <a:r>
              <a:rPr lang="en-US" altLang="ja-JP" sz="2000" dirty="0">
                <a:solidFill>
                  <a:schemeClr val="tx1"/>
                </a:solidFill>
                <a:latin typeface="+mn-lt"/>
              </a:rPr>
              <a:t>PNG</a:t>
            </a:r>
            <a:r>
              <a:rPr lang="ja-JP" altLang="en-US" sz="2000" dirty="0">
                <a:solidFill>
                  <a:schemeClr val="tx1"/>
                </a:solidFill>
                <a:latin typeface="+mn-lt"/>
              </a:rPr>
              <a:t>形式、</a:t>
            </a:r>
            <a:r>
              <a:rPr lang="en-US" altLang="ja-JP" sz="2000" dirty="0">
                <a:solidFill>
                  <a:schemeClr val="tx1"/>
                </a:solidFill>
                <a:latin typeface="+mn-lt"/>
              </a:rPr>
              <a:t>GIF</a:t>
            </a:r>
            <a:r>
              <a:rPr lang="ja-JP" altLang="en-US" sz="2000" dirty="0">
                <a:solidFill>
                  <a:schemeClr val="tx1"/>
                </a:solidFill>
                <a:latin typeface="+mn-lt"/>
              </a:rPr>
              <a:t>形式、</a:t>
            </a:r>
            <a:r>
              <a:rPr lang="en-US" altLang="ja-JP" sz="2000" dirty="0">
                <a:solidFill>
                  <a:schemeClr val="tx1"/>
                </a:solidFill>
                <a:latin typeface="+mn-lt"/>
              </a:rPr>
              <a:t>JPEG</a:t>
            </a:r>
            <a:r>
              <a:rPr lang="ja-JP" altLang="en-US" sz="2000" dirty="0">
                <a:solidFill>
                  <a:schemeClr val="tx1"/>
                </a:solidFill>
                <a:latin typeface="+mn-lt"/>
              </a:rPr>
              <a:t>形式など</a:t>
            </a:r>
            <a:endParaRPr lang="en-US" altLang="ja-JP" sz="2000" dirty="0">
              <a:solidFill>
                <a:schemeClr val="tx1"/>
              </a:solidFill>
              <a:latin typeface="+mn-lt"/>
            </a:endParaRPr>
          </a:p>
          <a:p>
            <a:pPr marL="627380" lvl="3" indent="-252413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Wingdings" panose="05000000000000000000" pitchFamily="2" charset="2"/>
              <a:buChar char="l"/>
              <a:tabLst>
                <a:tab pos="444500" algn="l"/>
              </a:tabLst>
            </a:pPr>
            <a:r>
              <a:rPr lang="ja-JP" altLang="en-US" sz="2000" dirty="0">
                <a:solidFill>
                  <a:schemeClr val="tx1"/>
                </a:solidFill>
                <a:latin typeface="+mn-lt"/>
              </a:rPr>
              <a:t>画像の表示サイズは</a:t>
            </a:r>
            <a:r>
              <a:rPr lang="en-US" altLang="ja-JP" sz="2000" dirty="0">
                <a:solidFill>
                  <a:srgbClr val="FF0066"/>
                </a:solidFill>
                <a:latin typeface="+mn-lt"/>
              </a:rPr>
              <a:t>&lt;</a:t>
            </a:r>
            <a:r>
              <a:rPr lang="en-US" altLang="ja-JP" sz="2000" dirty="0" err="1">
                <a:solidFill>
                  <a:srgbClr val="FF0066"/>
                </a:solidFill>
                <a:latin typeface="+mn-lt"/>
              </a:rPr>
              <a:t>img</a:t>
            </a:r>
            <a:r>
              <a:rPr lang="en-US" altLang="ja-JP" sz="2000" dirty="0">
                <a:solidFill>
                  <a:srgbClr val="FF0066"/>
                </a:solidFill>
                <a:latin typeface="+mn-lt"/>
              </a:rPr>
              <a:t>&gt;</a:t>
            </a:r>
            <a:r>
              <a:rPr lang="ja-JP" altLang="en-US" sz="2000" dirty="0">
                <a:solidFill>
                  <a:schemeClr val="tx1"/>
                </a:solidFill>
                <a:latin typeface="+mn-lt"/>
              </a:rPr>
              <a:t>タグの</a:t>
            </a:r>
            <a:r>
              <a:rPr lang="en-US" altLang="ja-JP" sz="2000" dirty="0">
                <a:solidFill>
                  <a:srgbClr val="FF0066"/>
                </a:solidFill>
                <a:latin typeface="+mn-lt"/>
              </a:rPr>
              <a:t>width</a:t>
            </a:r>
            <a:r>
              <a:rPr lang="ja-JP" altLang="en-US" sz="2000" dirty="0">
                <a:solidFill>
                  <a:schemeClr val="tx1"/>
                </a:solidFill>
                <a:latin typeface="+mn-lt"/>
              </a:rPr>
              <a:t>属性と</a:t>
            </a:r>
            <a:r>
              <a:rPr lang="en-US" altLang="ja-JP" sz="2000" dirty="0">
                <a:solidFill>
                  <a:srgbClr val="FF0066"/>
                </a:solidFill>
                <a:latin typeface="+mn-lt"/>
              </a:rPr>
              <a:t>height</a:t>
            </a:r>
            <a:r>
              <a:rPr lang="ja-JP" altLang="en-US" sz="2000" dirty="0">
                <a:solidFill>
                  <a:schemeClr val="tx1"/>
                </a:solidFill>
                <a:latin typeface="+mn-lt"/>
              </a:rPr>
              <a:t>属性、</a:t>
            </a:r>
            <a:r>
              <a:rPr lang="en-US" altLang="ja-JP" sz="2000" dirty="0">
                <a:solidFill>
                  <a:schemeClr val="tx1"/>
                </a:solidFill>
                <a:latin typeface="+mn-lt"/>
              </a:rPr>
              <a:t>CSS</a:t>
            </a:r>
            <a:r>
              <a:rPr lang="ja-JP" altLang="en-US" sz="2000" dirty="0">
                <a:solidFill>
                  <a:schemeClr val="tx1"/>
                </a:solidFill>
                <a:latin typeface="+mn-lt"/>
              </a:rPr>
              <a:t>で指定</a:t>
            </a:r>
            <a:endParaRPr lang="en-US" altLang="ja-JP" sz="2000" dirty="0">
              <a:solidFill>
                <a:schemeClr val="tx1"/>
              </a:solidFill>
              <a:latin typeface="+mn-lt"/>
            </a:endParaRPr>
          </a:p>
          <a:p>
            <a:pPr marL="627380" lvl="3" indent="-252413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Wingdings" panose="05000000000000000000" pitchFamily="2" charset="2"/>
              <a:buChar char="l"/>
              <a:tabLst>
                <a:tab pos="444500" algn="l"/>
              </a:tabLst>
            </a:pPr>
            <a:r>
              <a:rPr lang="ja-JP" altLang="en-US" sz="2000" dirty="0">
                <a:solidFill>
                  <a:schemeClr val="tx1"/>
                </a:solidFill>
                <a:latin typeface="+mn-lt"/>
              </a:rPr>
              <a:t>画像のサイズと表示するサイズは一致しなくてもよい</a:t>
            </a:r>
            <a:endParaRPr lang="en-US" altLang="ja-JP" sz="2000" dirty="0">
              <a:solidFill>
                <a:schemeClr val="tx1"/>
              </a:solidFill>
              <a:latin typeface="+mn-lt"/>
            </a:endParaRPr>
          </a:p>
          <a:p>
            <a:pPr marL="192087" lvl="2" indent="0">
              <a:lnSpc>
                <a:spcPct val="100000"/>
              </a:lnSpc>
              <a:spcBef>
                <a:spcPts val="600"/>
              </a:spcBef>
              <a:buClr>
                <a:srgbClr val="00349E"/>
              </a:buClr>
              <a:buNone/>
              <a:tabLst>
                <a:tab pos="444500" algn="l"/>
              </a:tabLst>
            </a:pPr>
            <a:endParaRPr lang="en-US" altLang="ja-JP" sz="2200" dirty="0">
              <a:solidFill>
                <a:srgbClr val="00349E"/>
              </a:solidFill>
              <a:latin typeface="+mn-lt"/>
            </a:endParaRPr>
          </a:p>
          <a:p>
            <a:pPr marL="192087" lvl="2" indent="0">
              <a:lnSpc>
                <a:spcPct val="100000"/>
              </a:lnSpc>
              <a:spcBef>
                <a:spcPts val="600"/>
              </a:spcBef>
              <a:buClr>
                <a:srgbClr val="00349E"/>
              </a:buClr>
              <a:buNone/>
              <a:tabLst>
                <a:tab pos="444500" algn="l"/>
              </a:tabLst>
            </a:pPr>
            <a:r>
              <a:rPr lang="ja-JP" altLang="en-US" sz="2000" dirty="0">
                <a:solidFill>
                  <a:schemeClr val="tx1"/>
                </a:solidFill>
                <a:latin typeface="+mn-lt"/>
              </a:rPr>
              <a:t>上の例では、画像ファイルは</a:t>
            </a:r>
            <a:r>
              <a:rPr lang="en-US" altLang="ja-JP" sz="2000" dirty="0">
                <a:solidFill>
                  <a:schemeClr val="tx1"/>
                </a:solidFill>
                <a:latin typeface="+mn-lt"/>
              </a:rPr>
              <a:t>HTML</a:t>
            </a:r>
            <a:r>
              <a:rPr lang="ja-JP" altLang="en-US" sz="2000" dirty="0">
                <a:solidFill>
                  <a:schemeClr val="tx1"/>
                </a:solidFill>
                <a:latin typeface="+mn-lt"/>
              </a:rPr>
              <a:t>プログラムが保存されているフォルダと同じフォルダにある「</a:t>
            </a:r>
            <a:r>
              <a:rPr lang="en-US" altLang="ja-JP" sz="2000" dirty="0">
                <a:solidFill>
                  <a:schemeClr val="tx1"/>
                </a:solidFill>
                <a:latin typeface="+mn-lt"/>
              </a:rPr>
              <a:t>images</a:t>
            </a:r>
            <a:r>
              <a:rPr lang="ja-JP" altLang="en-US" sz="2000" dirty="0">
                <a:solidFill>
                  <a:schemeClr val="tx1"/>
                </a:solidFill>
                <a:latin typeface="+mn-lt"/>
              </a:rPr>
              <a:t>」フォルダ内の「</a:t>
            </a:r>
            <a:r>
              <a:rPr lang="en-US" altLang="ja-JP" sz="2000" dirty="0">
                <a:solidFill>
                  <a:schemeClr val="tx1"/>
                </a:solidFill>
                <a:latin typeface="+mn-lt"/>
              </a:rPr>
              <a:t>moon.jpg</a:t>
            </a:r>
            <a:r>
              <a:rPr lang="ja-JP" altLang="en-US" sz="2000" dirty="0">
                <a:solidFill>
                  <a:schemeClr val="tx1"/>
                </a:solidFill>
                <a:latin typeface="+mn-lt"/>
              </a:rPr>
              <a:t>」ファイルである。</a:t>
            </a:r>
            <a:endParaRPr lang="en-US" altLang="ja-JP" sz="20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0" name="タイトル 9">
            <a:extLst>
              <a:ext uri="{FF2B5EF4-FFF2-40B4-BE49-F238E27FC236}">
                <a16:creationId xmlns:a16="http://schemas.microsoft.com/office/drawing/2014/main" id="{2495E8E3-AB91-FE81-2E2F-564F4D4BC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3200" dirty="0"/>
              <a:t>画像ファイルの作成方法</a:t>
            </a:r>
          </a:p>
        </p:txBody>
      </p:sp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93E16F0-0356-C74C-4F7B-D70AC4F9F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2023/9/28</a:t>
            </a:r>
            <a:endParaRPr kumimoji="1" lang="ja-JP" altLang="en-US" dirty="0"/>
          </a:p>
        </p:txBody>
      </p:sp>
      <p:sp>
        <p:nvSpPr>
          <p:cNvPr id="7" name="フッター プレースホルダー 6">
            <a:extLst>
              <a:ext uri="{FF2B5EF4-FFF2-40B4-BE49-F238E27FC236}">
                <a16:creationId xmlns:a16="http://schemas.microsoft.com/office/drawing/2014/main" id="{81D93937-D966-FB93-93CE-4602850E4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プログラミング演習</a:t>
            </a:r>
            <a:r>
              <a:rPr kumimoji="1" lang="en-US" altLang="ja-JP"/>
              <a:t>X</a:t>
            </a:r>
            <a:endParaRPr kumimoji="1" lang="ja-JP" altLang="en-US"/>
          </a:p>
        </p:txBody>
      </p:sp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0AA3B966-A8CA-E937-78BA-F25402EF7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332A9-7F48-4F13-9D10-A2EFE9B588DA}" type="slidenum">
              <a:rPr kumimoji="1" lang="ja-JP" altLang="en-US" smtClean="0"/>
              <a:pPr/>
              <a:t>28</a:t>
            </a:fld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95CFC83F-14C1-0991-A97F-49DF9F7A6886}"/>
              </a:ext>
            </a:extLst>
          </p:cNvPr>
          <p:cNvSpPr/>
          <p:nvPr/>
        </p:nvSpPr>
        <p:spPr>
          <a:xfrm>
            <a:off x="457200" y="1004259"/>
            <a:ext cx="8229600" cy="112269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 anchorCtr="0">
            <a:spAutoFit/>
          </a:bodyPr>
          <a:lstStyle/>
          <a:p>
            <a:pPr>
              <a:spcBef>
                <a:spcPts val="1200"/>
              </a:spcBef>
              <a:spcAft>
                <a:spcPts val="400"/>
              </a:spcAft>
            </a:pPr>
            <a:r>
              <a:rPr kumimoji="1" lang="en-US" altLang="ja-JP" dirty="0">
                <a:solidFill>
                  <a:schemeClr val="tx1"/>
                </a:solidFill>
              </a:rPr>
              <a:t>&lt;</a:t>
            </a:r>
            <a:r>
              <a:rPr kumimoji="1" lang="en-US" altLang="ja-JP" dirty="0" err="1">
                <a:solidFill>
                  <a:schemeClr val="tx1"/>
                </a:solidFill>
              </a:rPr>
              <a:t>img</a:t>
            </a:r>
            <a:r>
              <a:rPr kumimoji="1" lang="en-US" altLang="ja-JP" dirty="0">
                <a:solidFill>
                  <a:schemeClr val="tx1"/>
                </a:solidFill>
              </a:rPr>
              <a:t> </a:t>
            </a:r>
            <a:r>
              <a:rPr kumimoji="1" lang="en-US" altLang="ja-JP" dirty="0" err="1">
                <a:solidFill>
                  <a:schemeClr val="tx1"/>
                </a:solidFill>
              </a:rPr>
              <a:t>src</a:t>
            </a:r>
            <a:r>
              <a:rPr kumimoji="1" lang="en-US" altLang="ja-JP" dirty="0">
                <a:solidFill>
                  <a:schemeClr val="tx1"/>
                </a:solidFill>
              </a:rPr>
              <a:t> = “</a:t>
            </a:r>
            <a:r>
              <a:rPr kumimoji="1" lang="ja-JP" altLang="en-US" dirty="0">
                <a:solidFill>
                  <a:schemeClr val="tx1"/>
                </a:solidFill>
              </a:rPr>
              <a:t>画像ファイルの</a:t>
            </a:r>
            <a:r>
              <a:rPr kumimoji="1" lang="en-US" altLang="ja-JP" dirty="0">
                <a:solidFill>
                  <a:schemeClr val="tx1"/>
                </a:solidFill>
              </a:rPr>
              <a:t>URL”&gt;</a:t>
            </a:r>
          </a:p>
          <a:p>
            <a:pPr>
              <a:spcBef>
                <a:spcPts val="1200"/>
              </a:spcBef>
              <a:spcAft>
                <a:spcPts val="400"/>
              </a:spcAft>
            </a:pPr>
            <a:r>
              <a:rPr kumimoji="1" lang="ja-JP" altLang="en-US" dirty="0">
                <a:solidFill>
                  <a:schemeClr val="tx1"/>
                </a:solidFill>
              </a:rPr>
              <a:t>例：　</a:t>
            </a:r>
            <a:r>
              <a:rPr kumimoji="1" lang="en-US" altLang="ja-JP" dirty="0">
                <a:solidFill>
                  <a:schemeClr val="tx1"/>
                </a:solidFill>
              </a:rPr>
              <a:t>&lt;</a:t>
            </a:r>
            <a:r>
              <a:rPr kumimoji="1" lang="en-US" altLang="ja-JP" dirty="0" err="1">
                <a:solidFill>
                  <a:schemeClr val="tx1"/>
                </a:solidFill>
              </a:rPr>
              <a:t>img</a:t>
            </a:r>
            <a:r>
              <a:rPr kumimoji="1" lang="en-US" altLang="ja-JP" dirty="0">
                <a:solidFill>
                  <a:schemeClr val="tx1"/>
                </a:solidFill>
              </a:rPr>
              <a:t> </a:t>
            </a:r>
            <a:r>
              <a:rPr kumimoji="1" lang="en-US" altLang="ja-JP" dirty="0" err="1">
                <a:solidFill>
                  <a:schemeClr val="tx1"/>
                </a:solidFill>
              </a:rPr>
              <a:t>src</a:t>
            </a:r>
            <a:r>
              <a:rPr kumimoji="1" lang="en-US" altLang="ja-JP" dirty="0">
                <a:solidFill>
                  <a:schemeClr val="tx1"/>
                </a:solidFill>
              </a:rPr>
              <a:t> = “images/moon.jpg”&gt;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A42B58EA-CCDD-C883-2B67-D35B67BBA94A}"/>
              </a:ext>
            </a:extLst>
          </p:cNvPr>
          <p:cNvSpPr txBox="1"/>
          <p:nvPr/>
        </p:nvSpPr>
        <p:spPr>
          <a:xfrm>
            <a:off x="7339837" y="301957"/>
            <a:ext cx="163378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レジメ　</a:t>
            </a:r>
            <a:r>
              <a:rPr kumimoji="0" lang="en-US" altLang="ja-JP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43</a:t>
            </a:r>
            <a:r>
              <a:rPr kumimoji="0" lang="ja-JP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頁</a:t>
            </a:r>
            <a:endParaRPr kumimoji="1" lang="ja-JP" alt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ＭＳ Ｐゴシック" panose="020B0600070205080204" pitchFamily="50" charset="-128"/>
              <a:ea typeface="ＭＳ Ｐゴシック" panose="020B060007020508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5878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DEF09D27-75BB-F554-EEEE-2416A2223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3200" dirty="0"/>
              <a:t>今日の授業内容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8657FC8-1C8A-8BA8-1DBD-CD50B8E2E4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537" y="4209511"/>
            <a:ext cx="8277724" cy="1800014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kumimoji="1" lang="ja-JP" altLang="en-US" sz="2600" dirty="0">
                <a:solidFill>
                  <a:srgbClr val="FF0066"/>
                </a:solidFill>
                <a:latin typeface="+mn-lt"/>
                <a:cs typeface="Arial" panose="020B0604020202020204" pitchFamily="34" charset="0"/>
              </a:rPr>
              <a:t>今日の授業の目標：</a:t>
            </a:r>
          </a:p>
          <a:p>
            <a:pPr marL="723900" indent="-368300">
              <a:buClr>
                <a:srgbClr val="00349E"/>
              </a:buClr>
              <a:buFont typeface="Wingdings" panose="05000000000000000000" pitchFamily="2" charset="2"/>
              <a:buChar char="u"/>
            </a:pPr>
            <a:r>
              <a:rPr lang="en-US" altLang="ja-JP" sz="2400" dirty="0">
                <a:latin typeface="+mn-lt"/>
                <a:cs typeface="Arial" panose="020B0604020202020204" pitchFamily="34" charset="0"/>
              </a:rPr>
              <a:t>CSS</a:t>
            </a:r>
            <a:r>
              <a:rPr lang="ja-JP" altLang="en-US" sz="2400" dirty="0">
                <a:latin typeface="+mn-lt"/>
                <a:cs typeface="Arial" panose="020B0604020202020204" pitchFamily="34" charset="0"/>
              </a:rPr>
              <a:t>を使った</a:t>
            </a:r>
            <a:r>
              <a:rPr lang="en-US" altLang="ja-JP" sz="2400" dirty="0">
                <a:latin typeface="+mn-lt"/>
                <a:cs typeface="Arial" panose="020B0604020202020204" pitchFamily="34" charset="0"/>
              </a:rPr>
              <a:t>HTML</a:t>
            </a:r>
            <a:r>
              <a:rPr lang="ja-JP" altLang="en-US" sz="2400" dirty="0">
                <a:latin typeface="+mn-lt"/>
                <a:cs typeface="Arial" panose="020B0604020202020204" pitchFamily="34" charset="0"/>
              </a:rPr>
              <a:t>プログラミングの習得</a:t>
            </a:r>
            <a:endParaRPr kumimoji="1" lang="en-US" altLang="ja-JP" sz="2400" dirty="0">
              <a:latin typeface="+mn-lt"/>
              <a:cs typeface="Arial" panose="020B0604020202020204" pitchFamily="34" charset="0"/>
            </a:endParaRPr>
          </a:p>
          <a:p>
            <a:pPr marL="723900" indent="-368300">
              <a:buClr>
                <a:srgbClr val="00349E"/>
              </a:buClr>
              <a:buFont typeface="Wingdings" panose="05000000000000000000" pitchFamily="2" charset="2"/>
              <a:buChar char="u"/>
            </a:pPr>
            <a:r>
              <a:rPr lang="en-US" altLang="ja-JP" sz="2400" dirty="0">
                <a:latin typeface="+mn-lt"/>
                <a:cs typeface="Arial" panose="020B0604020202020204" pitchFamily="34" charset="0"/>
              </a:rPr>
              <a:t>JavaScript</a:t>
            </a:r>
            <a:r>
              <a:rPr lang="ja-JP" altLang="en-US" sz="2400" dirty="0">
                <a:latin typeface="+mn-lt"/>
                <a:cs typeface="Arial" panose="020B0604020202020204" pitchFamily="34" charset="0"/>
              </a:rPr>
              <a:t>の使い方の習得</a:t>
            </a:r>
            <a:endParaRPr lang="en-US" altLang="ja-JP" sz="2400" dirty="0">
              <a:latin typeface="+mn-lt"/>
              <a:cs typeface="Arial" panose="020B0604020202020204" pitchFamily="34" charset="0"/>
            </a:endParaRPr>
          </a:p>
          <a:p>
            <a:pPr marL="723900" indent="-368300">
              <a:buClr>
                <a:srgbClr val="00349E"/>
              </a:buClr>
              <a:buFont typeface="Wingdings" panose="05000000000000000000" pitchFamily="2" charset="2"/>
              <a:buChar char="u"/>
            </a:pPr>
            <a:r>
              <a:rPr lang="ja-JP" altLang="en-US" sz="2400" dirty="0">
                <a:latin typeface="+mn-lt"/>
                <a:cs typeface="Arial" panose="020B0604020202020204" pitchFamily="34" charset="0"/>
              </a:rPr>
              <a:t>単純な図形の描画</a:t>
            </a:r>
            <a:endParaRPr kumimoji="1" lang="en-US" altLang="ja-JP" sz="2400" dirty="0">
              <a:latin typeface="+mn-lt"/>
              <a:cs typeface="Arial" panose="020B0604020202020204" pitchFamily="34" charset="0"/>
            </a:endParaRPr>
          </a:p>
          <a:p>
            <a:endParaRPr lang="ja-JP" altLang="en-US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7" name="角丸四角形 15">
            <a:extLst>
              <a:ext uri="{FF2B5EF4-FFF2-40B4-BE49-F238E27FC236}">
                <a16:creationId xmlns:a16="http://schemas.microsoft.com/office/drawing/2014/main" id="{6CE62D43-AE23-657D-12EE-DCEAE21191A8}"/>
              </a:ext>
            </a:extLst>
          </p:cNvPr>
          <p:cNvSpPr/>
          <p:nvPr/>
        </p:nvSpPr>
        <p:spPr>
          <a:xfrm>
            <a:off x="458537" y="1251060"/>
            <a:ext cx="8277723" cy="2678073"/>
          </a:xfrm>
          <a:prstGeom prst="roundRect">
            <a:avLst>
              <a:gd name="adj" fmla="val 8575"/>
            </a:avLst>
          </a:prstGeom>
          <a:noFill/>
          <a:ln w="31750">
            <a:solidFill>
              <a:srgbClr val="0034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marL="533400" indent="-342900">
              <a:buFont typeface="Wingdings" panose="05000000000000000000" pitchFamily="2" charset="2"/>
              <a:buChar char="l"/>
            </a:pPr>
            <a:r>
              <a:rPr lang="ja-JP" altLang="en-US" sz="2400" dirty="0">
                <a:solidFill>
                  <a:srgbClr val="FF0066"/>
                </a:solidFill>
                <a:cs typeface="Arial" panose="020B0604020202020204" pitchFamily="34" charset="0"/>
              </a:rPr>
              <a:t>復習</a:t>
            </a:r>
            <a:endParaRPr lang="en-US" altLang="ja-JP" sz="2400" dirty="0">
              <a:solidFill>
                <a:srgbClr val="FF0066"/>
              </a:solidFill>
              <a:cs typeface="Arial" panose="020B0604020202020204" pitchFamily="34" charset="0"/>
            </a:endParaRPr>
          </a:p>
          <a:p>
            <a:pPr marL="533400" indent="-342900">
              <a:buFont typeface="Wingdings" panose="05000000000000000000" pitchFamily="2" charset="2"/>
              <a:buChar char="l"/>
            </a:pPr>
            <a:r>
              <a:rPr kumimoji="1" lang="en-US" altLang="ja-JP" sz="2400" dirty="0">
                <a:solidFill>
                  <a:srgbClr val="FF0066"/>
                </a:solidFill>
                <a:cs typeface="Arial" panose="020B0604020202020204" pitchFamily="34" charset="0"/>
              </a:rPr>
              <a:t>HTML</a:t>
            </a:r>
            <a:r>
              <a:rPr kumimoji="1" lang="ja-JP" altLang="en-US" sz="2400" dirty="0">
                <a:solidFill>
                  <a:srgbClr val="FF0066"/>
                </a:solidFill>
                <a:cs typeface="Arial" panose="020B0604020202020204" pitchFamily="34" charset="0"/>
              </a:rPr>
              <a:t>プログラミング②</a:t>
            </a:r>
            <a:endParaRPr kumimoji="1" lang="en-US" altLang="ja-JP" sz="2400" dirty="0">
              <a:solidFill>
                <a:srgbClr val="FF0066"/>
              </a:solidFill>
              <a:cs typeface="Arial" panose="020B0604020202020204" pitchFamily="34" charset="0"/>
            </a:endParaRPr>
          </a:p>
          <a:p>
            <a:pPr marL="533400" indent="-342900">
              <a:buFont typeface="Wingdings" panose="05000000000000000000" pitchFamily="2" charset="2"/>
              <a:buChar char="l"/>
            </a:pPr>
            <a:r>
              <a:rPr kumimoji="1" lang="en-US" altLang="ja-JP" sz="2400" dirty="0">
                <a:solidFill>
                  <a:srgbClr val="FF0066"/>
                </a:solidFill>
                <a:cs typeface="Arial" panose="020B0604020202020204" pitchFamily="34" charset="0"/>
              </a:rPr>
              <a:t>JavaScript</a:t>
            </a:r>
            <a:r>
              <a:rPr kumimoji="1" lang="ja-JP" altLang="en-US" sz="2400" dirty="0">
                <a:solidFill>
                  <a:srgbClr val="FF0066"/>
                </a:solidFill>
                <a:cs typeface="Arial" panose="020B0604020202020204" pitchFamily="34" charset="0"/>
              </a:rPr>
              <a:t>とは</a:t>
            </a:r>
            <a:endParaRPr kumimoji="1" lang="en-US" altLang="ja-JP" sz="2400" dirty="0">
              <a:solidFill>
                <a:srgbClr val="FF0066"/>
              </a:solidFill>
              <a:cs typeface="Arial" panose="020B0604020202020204" pitchFamily="34" charset="0"/>
            </a:endParaRPr>
          </a:p>
          <a:p>
            <a:pPr marL="901700" lvl="2" indent="-342900">
              <a:buFont typeface="Wingdings" panose="05000000000000000000" pitchFamily="2" charset="2"/>
              <a:buChar char="Ø"/>
            </a:pPr>
            <a:r>
              <a:rPr kumimoji="1" lang="en-US" altLang="ja-JP" sz="2400" dirty="0">
                <a:solidFill>
                  <a:srgbClr val="00349E"/>
                </a:solidFill>
                <a:cs typeface="Arial" panose="020B0604020202020204" pitchFamily="34" charset="0"/>
              </a:rPr>
              <a:t>HTML</a:t>
            </a:r>
            <a:r>
              <a:rPr kumimoji="1" lang="ja-JP" altLang="en-US" sz="2400" dirty="0">
                <a:solidFill>
                  <a:srgbClr val="00349E"/>
                </a:solidFill>
                <a:cs typeface="Arial" panose="020B0604020202020204" pitchFamily="34" charset="0"/>
              </a:rPr>
              <a:t>と</a:t>
            </a:r>
            <a:r>
              <a:rPr kumimoji="1" lang="en-US" altLang="ja-JP" sz="2400" dirty="0">
                <a:solidFill>
                  <a:srgbClr val="00349E"/>
                </a:solidFill>
                <a:cs typeface="Arial" panose="020B0604020202020204" pitchFamily="34" charset="0"/>
              </a:rPr>
              <a:t>JavaScript</a:t>
            </a:r>
            <a:r>
              <a:rPr kumimoji="1" lang="ja-JP" altLang="en-US" sz="2400" dirty="0">
                <a:solidFill>
                  <a:srgbClr val="00349E"/>
                </a:solidFill>
                <a:cs typeface="Arial" panose="020B0604020202020204" pitchFamily="34" charset="0"/>
              </a:rPr>
              <a:t>の関係</a:t>
            </a:r>
            <a:endParaRPr kumimoji="1" lang="en-US" altLang="ja-JP" sz="2400" dirty="0">
              <a:solidFill>
                <a:srgbClr val="00349E"/>
              </a:solidFill>
              <a:cs typeface="Arial" panose="020B0604020202020204" pitchFamily="34" charset="0"/>
            </a:endParaRPr>
          </a:p>
          <a:p>
            <a:pPr marL="901700" lvl="2" indent="-342900">
              <a:buFont typeface="Wingdings" panose="05000000000000000000" pitchFamily="2" charset="2"/>
              <a:buChar char="Ø"/>
            </a:pPr>
            <a:r>
              <a:rPr lang="ja-JP" altLang="en-US" sz="2400" dirty="0">
                <a:solidFill>
                  <a:srgbClr val="00349E"/>
                </a:solidFill>
                <a:cs typeface="Arial" panose="020B0604020202020204" pitchFamily="34" charset="0"/>
              </a:rPr>
              <a:t>プログラムの書き方、実行方法</a:t>
            </a:r>
            <a:endParaRPr lang="en-US" altLang="ja-JP" sz="2400" dirty="0">
              <a:solidFill>
                <a:srgbClr val="00349E"/>
              </a:solidFill>
              <a:cs typeface="Arial" panose="020B0604020202020204" pitchFamily="34" charset="0"/>
            </a:endParaRPr>
          </a:p>
          <a:p>
            <a:pPr marL="558800" lvl="2"/>
            <a:endParaRPr kumimoji="1" lang="en-US" altLang="ja-JP" sz="1200" dirty="0">
              <a:solidFill>
                <a:srgbClr val="FF0066"/>
              </a:solidFill>
              <a:cs typeface="Arial" panose="020B0604020202020204" pitchFamily="34" charset="0"/>
            </a:endParaRPr>
          </a:p>
          <a:p>
            <a:pPr marL="533400" indent="-342900">
              <a:buFont typeface="Wingdings" panose="05000000000000000000" pitchFamily="2" charset="2"/>
              <a:buChar char="l"/>
            </a:pPr>
            <a:r>
              <a:rPr lang="en-US" altLang="ja-JP" sz="2400" dirty="0">
                <a:solidFill>
                  <a:srgbClr val="FF0066"/>
                </a:solidFill>
                <a:cs typeface="Arial" panose="020B0604020202020204" pitchFamily="34" charset="0"/>
              </a:rPr>
              <a:t>JavaScript</a:t>
            </a:r>
            <a:r>
              <a:rPr lang="ja-JP" altLang="en-US" sz="2400" dirty="0">
                <a:solidFill>
                  <a:srgbClr val="FF0066"/>
                </a:solidFill>
                <a:cs typeface="Arial" panose="020B0604020202020204" pitchFamily="34" charset="0"/>
              </a:rPr>
              <a:t>を使った単純な図形の描画</a:t>
            </a:r>
            <a:endParaRPr kumimoji="1" lang="en-US" altLang="ja-JP" sz="2400" dirty="0">
              <a:solidFill>
                <a:srgbClr val="FF0066"/>
              </a:solidFill>
              <a:cs typeface="Arial" panose="020B0604020202020204" pitchFamily="34" charset="0"/>
            </a:endParaRPr>
          </a:p>
        </p:txBody>
      </p:sp>
      <p:sp>
        <p:nvSpPr>
          <p:cNvPr id="8" name="日付プレースホルダー 7">
            <a:extLst>
              <a:ext uri="{FF2B5EF4-FFF2-40B4-BE49-F238E27FC236}">
                <a16:creationId xmlns:a16="http://schemas.microsoft.com/office/drawing/2014/main" id="{6995F011-A47B-0012-0692-BC2538447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2023/9/28</a:t>
            </a:r>
            <a:endParaRPr kumimoji="1" lang="ja-JP" altLang="en-US" dirty="0"/>
          </a:p>
        </p:txBody>
      </p:sp>
      <p:sp>
        <p:nvSpPr>
          <p:cNvPr id="9" name="フッター プレースホルダー 8">
            <a:extLst>
              <a:ext uri="{FF2B5EF4-FFF2-40B4-BE49-F238E27FC236}">
                <a16:creationId xmlns:a16="http://schemas.microsoft.com/office/drawing/2014/main" id="{4D409E6F-5D53-CB17-AC9C-BAC2C8A4D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プログラミング演習</a:t>
            </a:r>
            <a:r>
              <a:rPr kumimoji="1" lang="en-US" altLang="ja-JP"/>
              <a:t>X</a:t>
            </a:r>
            <a:endParaRPr kumimoji="1" lang="ja-JP" altLang="en-US"/>
          </a:p>
        </p:txBody>
      </p:sp>
      <p:sp>
        <p:nvSpPr>
          <p:cNvPr id="10" name="スライド番号プレースホルダー 9">
            <a:extLst>
              <a:ext uri="{FF2B5EF4-FFF2-40B4-BE49-F238E27FC236}">
                <a16:creationId xmlns:a16="http://schemas.microsoft.com/office/drawing/2014/main" id="{D682A067-1019-A309-5C03-6F00B43A2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332A9-7F48-4F13-9D10-A2EFE9B588DA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32714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40DC480-5204-DDA5-B3EB-09F53F390775}"/>
              </a:ext>
            </a:extLst>
          </p:cNvPr>
          <p:cNvSpPr txBox="1">
            <a:spLocks/>
          </p:cNvSpPr>
          <p:nvPr/>
        </p:nvSpPr>
        <p:spPr>
          <a:xfrm>
            <a:off x="458537" y="372979"/>
            <a:ext cx="8277724" cy="5871410"/>
          </a:xfrm>
          <a:prstGeom prst="rect">
            <a:avLst/>
          </a:prstGeom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kumimoji="1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46100" lvl="1" indent="-342900">
              <a:lnSpc>
                <a:spcPct val="100000"/>
              </a:lnSpc>
              <a:spcBef>
                <a:spcPts val="1200"/>
              </a:spcBef>
              <a:buClr>
                <a:srgbClr val="FF0066"/>
              </a:buClr>
              <a:buFont typeface="Wingdings" panose="05000000000000000000" pitchFamily="2" charset="2"/>
              <a:buChar char="l"/>
              <a:tabLst>
                <a:tab pos="444500" algn="l"/>
              </a:tabLst>
            </a:pPr>
            <a:r>
              <a:rPr lang="ja-JP" altLang="en-US" sz="2400" dirty="0">
                <a:solidFill>
                  <a:srgbClr val="FF0066"/>
                </a:solidFill>
                <a:latin typeface="+mn-lt"/>
              </a:rPr>
              <a:t>表の中で画像を表示する方法の例</a:t>
            </a:r>
            <a:endParaRPr lang="en-US" altLang="ja-JP" sz="700" dirty="0">
              <a:solidFill>
                <a:srgbClr val="FF0066"/>
              </a:solidFill>
              <a:latin typeface="+mn-lt"/>
            </a:endParaRPr>
          </a:p>
          <a:p>
            <a:pPr marL="203200" lvl="1" indent="0">
              <a:lnSpc>
                <a:spcPct val="100000"/>
              </a:lnSpc>
              <a:spcBef>
                <a:spcPts val="1200"/>
              </a:spcBef>
              <a:buClr>
                <a:srgbClr val="FF0066"/>
              </a:buClr>
              <a:buFont typeface="Calibri" pitchFamily="34" charset="0"/>
              <a:buNone/>
              <a:tabLst>
                <a:tab pos="444500" algn="l"/>
              </a:tabLst>
            </a:pPr>
            <a:endParaRPr lang="en-US" altLang="ja-JP" sz="2400" dirty="0">
              <a:solidFill>
                <a:srgbClr val="FF0066"/>
              </a:solidFill>
              <a:latin typeface="+mn-lt"/>
            </a:endParaRPr>
          </a:p>
          <a:p>
            <a:pPr marL="203200" lvl="1" indent="0">
              <a:lnSpc>
                <a:spcPct val="100000"/>
              </a:lnSpc>
              <a:spcBef>
                <a:spcPts val="1200"/>
              </a:spcBef>
              <a:buClr>
                <a:srgbClr val="FF0066"/>
              </a:buClr>
              <a:buFont typeface="Calibri" pitchFamily="34" charset="0"/>
              <a:buNone/>
              <a:tabLst>
                <a:tab pos="444500" algn="l"/>
              </a:tabLst>
            </a:pPr>
            <a:endParaRPr lang="en-US" altLang="ja-JP" sz="2400" dirty="0">
              <a:solidFill>
                <a:srgbClr val="FF0066"/>
              </a:solidFill>
              <a:latin typeface="+mn-lt"/>
            </a:endParaRPr>
          </a:p>
          <a:p>
            <a:pPr marL="203200" lvl="1" indent="0">
              <a:lnSpc>
                <a:spcPct val="100000"/>
              </a:lnSpc>
              <a:spcBef>
                <a:spcPts val="1200"/>
              </a:spcBef>
              <a:buClr>
                <a:srgbClr val="FF0066"/>
              </a:buClr>
              <a:buFont typeface="Calibri" pitchFamily="34" charset="0"/>
              <a:buNone/>
              <a:tabLst>
                <a:tab pos="444500" algn="l"/>
              </a:tabLst>
            </a:pPr>
            <a:endParaRPr lang="en-US" altLang="ja-JP" sz="2400" dirty="0">
              <a:solidFill>
                <a:srgbClr val="FF0066"/>
              </a:solidFill>
              <a:latin typeface="+mn-lt"/>
            </a:endParaRPr>
          </a:p>
          <a:p>
            <a:pPr marL="203200" lvl="1" indent="0">
              <a:lnSpc>
                <a:spcPct val="100000"/>
              </a:lnSpc>
              <a:spcBef>
                <a:spcPts val="1200"/>
              </a:spcBef>
              <a:buClr>
                <a:srgbClr val="FF0066"/>
              </a:buClr>
              <a:buFont typeface="Calibri" pitchFamily="34" charset="0"/>
              <a:buNone/>
              <a:tabLst>
                <a:tab pos="444500" algn="l"/>
              </a:tabLst>
            </a:pPr>
            <a:endParaRPr lang="en-US" altLang="ja-JP" sz="2400" dirty="0">
              <a:solidFill>
                <a:srgbClr val="FF0066"/>
              </a:solidFill>
              <a:latin typeface="+mn-lt"/>
            </a:endParaRPr>
          </a:p>
          <a:p>
            <a:pPr marL="203200" lvl="1" indent="0">
              <a:lnSpc>
                <a:spcPct val="100000"/>
              </a:lnSpc>
              <a:spcBef>
                <a:spcPts val="1200"/>
              </a:spcBef>
              <a:buClr>
                <a:srgbClr val="FF0066"/>
              </a:buClr>
              <a:buFont typeface="Calibri" pitchFamily="34" charset="0"/>
              <a:buNone/>
              <a:tabLst>
                <a:tab pos="444500" algn="l"/>
              </a:tabLst>
            </a:pPr>
            <a:endParaRPr lang="en-US" altLang="ja-JP" sz="700" dirty="0">
              <a:solidFill>
                <a:srgbClr val="FF0066"/>
              </a:solidFill>
              <a:latin typeface="+mn-lt"/>
            </a:endParaRP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FF31781-BAE8-F9E3-67AE-D10C8B654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332A9-7F48-4F13-9D10-A2EFE9B588DA}" type="slidenum">
              <a:rPr kumimoji="1" lang="ja-JP" altLang="en-US" smtClean="0"/>
              <a:t>29</a:t>
            </a:fld>
            <a:endParaRPr kumimoji="1" lang="ja-JP" altLang="en-US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1C7F358-BD4A-69FD-84E6-238346268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2023/9/28</a:t>
            </a:r>
            <a:endParaRPr kumimoji="1" lang="ja-JP" altLang="en-US"/>
          </a:p>
        </p:txBody>
      </p:sp>
      <p:sp>
        <p:nvSpPr>
          <p:cNvPr id="11" name="フッター プレースホルダー 4">
            <a:extLst>
              <a:ext uri="{FF2B5EF4-FFF2-40B4-BE49-F238E27FC236}">
                <a16:creationId xmlns:a16="http://schemas.microsoft.com/office/drawing/2014/main" id="{DC066E96-BF14-5249-2A5C-BD35AECA6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</p:spPr>
        <p:txBody>
          <a:bodyPr/>
          <a:lstStyle/>
          <a:p>
            <a:r>
              <a:rPr kumimoji="1" lang="ja-JP" altLang="en-US" dirty="0"/>
              <a:t>プログラミング演習</a:t>
            </a:r>
            <a:r>
              <a:rPr kumimoji="1" lang="en-US" altLang="ja-JP" dirty="0"/>
              <a:t>X</a:t>
            </a:r>
            <a:endParaRPr kumimoji="1" lang="ja-JP" altLang="en-US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59C306A2-7F8D-475E-39A2-6BECDB7D53A0}"/>
              </a:ext>
            </a:extLst>
          </p:cNvPr>
          <p:cNvSpPr txBox="1"/>
          <p:nvPr/>
        </p:nvSpPr>
        <p:spPr>
          <a:xfrm>
            <a:off x="7339837" y="301957"/>
            <a:ext cx="163378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レジメ　</a:t>
            </a:r>
            <a:r>
              <a:rPr kumimoji="0" lang="en-US" altLang="ja-JP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43</a:t>
            </a:r>
            <a:r>
              <a:rPr kumimoji="0" lang="ja-JP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頁</a:t>
            </a:r>
            <a:endParaRPr kumimoji="1" lang="ja-JP" alt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ＭＳ Ｐゴシック" panose="020B0600070205080204" pitchFamily="50" charset="-128"/>
              <a:ea typeface="ＭＳ Ｐゴシック" panose="020B0600070205080204" pitchFamily="50" charset="-128"/>
              <a:cs typeface="+mn-cs"/>
            </a:endParaRPr>
          </a:p>
        </p:txBody>
      </p: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B2F7F5EF-2E99-62C3-C514-85ACA5DBF4E5}"/>
              </a:ext>
            </a:extLst>
          </p:cNvPr>
          <p:cNvGrpSpPr/>
          <p:nvPr/>
        </p:nvGrpSpPr>
        <p:grpSpPr>
          <a:xfrm>
            <a:off x="771141" y="916777"/>
            <a:ext cx="6049645" cy="2715410"/>
            <a:chOff x="0" y="1"/>
            <a:chExt cx="6049925" cy="2715679"/>
          </a:xfrm>
        </p:grpSpPr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24F48603-D544-D894-6717-943E62137CC7}"/>
                </a:ext>
              </a:extLst>
            </p:cNvPr>
            <p:cNvSpPr/>
            <p:nvPr/>
          </p:nvSpPr>
          <p:spPr>
            <a:xfrm>
              <a:off x="0" y="1"/>
              <a:ext cx="6049925" cy="27156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  <p:pic>
          <p:nvPicPr>
            <p:cNvPr id="21" name="図 20">
              <a:extLst>
                <a:ext uri="{FF2B5EF4-FFF2-40B4-BE49-F238E27FC236}">
                  <a16:creationId xmlns:a16="http://schemas.microsoft.com/office/drawing/2014/main" id="{AFC2FD68-0C0D-155C-64E0-C4E6E91EB0D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123567" y="236801"/>
              <a:ext cx="4582160" cy="219715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" name="図 21">
              <a:extLst>
                <a:ext uri="{FF2B5EF4-FFF2-40B4-BE49-F238E27FC236}">
                  <a16:creationId xmlns:a16="http://schemas.microsoft.com/office/drawing/2014/main" id="{08165AFC-44A6-A444-08D1-29798948902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04" t="1" r="11564" b="-1"/>
            <a:stretch/>
          </p:blipFill>
          <p:spPr bwMode="auto">
            <a:xfrm>
              <a:off x="1005016" y="587292"/>
              <a:ext cx="4834890" cy="155575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23" name="右中かっこ 22">
              <a:extLst>
                <a:ext uri="{FF2B5EF4-FFF2-40B4-BE49-F238E27FC236}">
                  <a16:creationId xmlns:a16="http://schemas.microsoft.com/office/drawing/2014/main" id="{D865F846-20FC-5C9F-83E7-17364EFE5F69}"/>
                </a:ext>
              </a:extLst>
            </p:cNvPr>
            <p:cNvSpPr/>
            <p:nvPr/>
          </p:nvSpPr>
          <p:spPr>
            <a:xfrm>
              <a:off x="4094205" y="414298"/>
              <a:ext cx="123190" cy="511175"/>
            </a:xfrm>
            <a:prstGeom prst="rightBrace">
              <a:avLst>
                <a:gd name="adj1" fmla="val 46520"/>
                <a:gd name="adj2" fmla="val 50000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  <p:sp>
          <p:nvSpPr>
            <p:cNvPr id="26" name="テキスト ボックス 175">
              <a:extLst>
                <a:ext uri="{FF2B5EF4-FFF2-40B4-BE49-F238E27FC236}">
                  <a16:creationId xmlns:a16="http://schemas.microsoft.com/office/drawing/2014/main" id="{17FCA885-8249-9899-634C-C6B7CBD247F0}"/>
                </a:ext>
              </a:extLst>
            </p:cNvPr>
            <p:cNvSpPr txBox="1"/>
            <p:nvPr/>
          </p:nvSpPr>
          <p:spPr>
            <a:xfrm>
              <a:off x="1466335" y="32951"/>
              <a:ext cx="647065" cy="23368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lnSpc>
                  <a:spcPts val="1200"/>
                </a:lnSpc>
              </a:pPr>
              <a:r>
                <a:rPr lang="ja-JP" sz="900" kern="100">
                  <a:solidFill>
                    <a:srgbClr val="FF0000"/>
                  </a:solidFill>
                  <a:effectLst/>
                  <a:ea typeface="メイリオ" panose="020B0604030504040204" pitchFamily="50" charset="-128"/>
                  <a:cs typeface="Times New Roman" panose="02020603050405020304" pitchFamily="18" charset="0"/>
                </a:rPr>
                <a:t>（前略）</a:t>
              </a:r>
              <a:endParaRPr lang="ja-JP" sz="1050" kern="100">
                <a:effectLst/>
                <a:ea typeface="ＭＳ 明朝" panose="02020609040205080304" pitchFamily="17" charset="-128"/>
                <a:cs typeface="Times New Roman" panose="02020603050405020304" pitchFamily="18" charset="0"/>
              </a:endParaRPr>
            </a:p>
          </p:txBody>
        </p:sp>
        <p:sp>
          <p:nvSpPr>
            <p:cNvPr id="27" name="テキスト ボックス 171">
              <a:extLst>
                <a:ext uri="{FF2B5EF4-FFF2-40B4-BE49-F238E27FC236}">
                  <a16:creationId xmlns:a16="http://schemas.microsoft.com/office/drawing/2014/main" id="{BC6B4FD2-C905-D0AC-B90D-88FFEB159424}"/>
                </a:ext>
              </a:extLst>
            </p:cNvPr>
            <p:cNvSpPr txBox="1"/>
            <p:nvPr/>
          </p:nvSpPr>
          <p:spPr>
            <a:xfrm>
              <a:off x="4184821" y="537865"/>
              <a:ext cx="1447165" cy="23368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lnSpc>
                  <a:spcPts val="1200"/>
                </a:lnSpc>
              </a:pPr>
              <a:r>
                <a:rPr lang="ja-JP" sz="900" kern="100">
                  <a:solidFill>
                    <a:srgbClr val="FF0000"/>
                  </a:solidFill>
                  <a:effectLst/>
                  <a:ea typeface="メイリオ" panose="020B0604030504040204" pitchFamily="50" charset="-128"/>
                  <a:cs typeface="Times New Roman" panose="02020603050405020304" pitchFamily="18" charset="0"/>
                </a:rPr>
                <a:t>①この部分で画像を追加</a:t>
              </a:r>
              <a:endParaRPr lang="ja-JP" sz="1050" kern="100">
                <a:effectLst/>
                <a:ea typeface="ＭＳ 明朝" panose="02020609040205080304" pitchFamily="17" charset="-128"/>
                <a:cs typeface="Times New Roman" panose="02020603050405020304" pitchFamily="18" charset="0"/>
              </a:endParaRPr>
            </a:p>
          </p:txBody>
        </p:sp>
        <p:sp>
          <p:nvSpPr>
            <p:cNvPr id="28" name="テキスト ボックス 174">
              <a:extLst>
                <a:ext uri="{FF2B5EF4-FFF2-40B4-BE49-F238E27FC236}">
                  <a16:creationId xmlns:a16="http://schemas.microsoft.com/office/drawing/2014/main" id="{E9799095-AF55-F292-E800-EE174D75BE99}"/>
                </a:ext>
              </a:extLst>
            </p:cNvPr>
            <p:cNvSpPr txBox="1"/>
            <p:nvPr/>
          </p:nvSpPr>
          <p:spPr>
            <a:xfrm>
              <a:off x="1499286" y="2432568"/>
              <a:ext cx="647065" cy="23368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lnSpc>
                  <a:spcPts val="1200"/>
                </a:lnSpc>
              </a:pPr>
              <a:r>
                <a:rPr lang="ja-JP" sz="900" kern="100">
                  <a:solidFill>
                    <a:srgbClr val="FF0000"/>
                  </a:solidFill>
                  <a:effectLst/>
                  <a:ea typeface="メイリオ" panose="020B0604030504040204" pitchFamily="50" charset="-128"/>
                  <a:cs typeface="Times New Roman" panose="02020603050405020304" pitchFamily="18" charset="0"/>
                </a:rPr>
                <a:t>（後略）</a:t>
              </a:r>
              <a:endParaRPr lang="ja-JP" sz="1050" kern="100">
                <a:effectLst/>
                <a:ea typeface="ＭＳ 明朝" panose="02020609040205080304" pitchFamily="17" charset="-128"/>
                <a:cs typeface="Times New Roman" panose="02020603050405020304" pitchFamily="18" charset="0"/>
              </a:endParaRPr>
            </a:p>
          </p:txBody>
        </p:sp>
      </p:grpSp>
      <p:pic>
        <p:nvPicPr>
          <p:cNvPr id="29" name="図 28">
            <a:extLst>
              <a:ext uri="{FF2B5EF4-FFF2-40B4-BE49-F238E27FC236}">
                <a16:creationId xmlns:a16="http://schemas.microsoft.com/office/drawing/2014/main" id="{B968B3E5-1DDD-FFB1-DB9A-4DC6741B92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8341" y="2274482"/>
            <a:ext cx="3480049" cy="4044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0932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60CDEC3-F48C-3EF0-06C5-61F70375CE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537" y="1004259"/>
            <a:ext cx="8277724" cy="5256367"/>
          </a:xfrm>
        </p:spPr>
        <p:txBody>
          <a:bodyPr>
            <a:normAutofit/>
          </a:bodyPr>
          <a:lstStyle/>
          <a:p>
            <a:pPr marL="546100" lvl="1" indent="-34290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l"/>
              <a:tabLst>
                <a:tab pos="444500" algn="l"/>
              </a:tabLst>
            </a:pPr>
            <a:r>
              <a:rPr lang="ja-JP" altLang="en-US" sz="2800" dirty="0">
                <a:solidFill>
                  <a:schemeClr val="accent1"/>
                </a:solidFill>
                <a:latin typeface="+mn-lt"/>
              </a:rPr>
              <a:t>課題３</a:t>
            </a:r>
            <a:endParaRPr lang="en-US" altLang="ja-JP" sz="2800" dirty="0">
              <a:solidFill>
                <a:schemeClr val="accent1"/>
              </a:solidFill>
              <a:latin typeface="+mn-lt"/>
            </a:endParaRPr>
          </a:p>
          <a:p>
            <a:pPr marL="386080" lvl="2" indent="0">
              <a:lnSpc>
                <a:spcPct val="100000"/>
              </a:lnSpc>
              <a:spcBef>
                <a:spcPts val="1200"/>
              </a:spcBef>
              <a:buNone/>
              <a:tabLst>
                <a:tab pos="444500" algn="l"/>
              </a:tabLst>
            </a:pPr>
            <a:r>
              <a:rPr lang="ja-JP" altLang="en-US" sz="2400" dirty="0">
                <a:solidFill>
                  <a:schemeClr val="tx1"/>
                </a:solidFill>
                <a:latin typeface="+mn-lt"/>
              </a:rPr>
              <a:t>学習支援システムから</a:t>
            </a:r>
            <a:r>
              <a:rPr lang="en-US" altLang="ja-JP" sz="2400" dirty="0">
                <a:solidFill>
                  <a:schemeClr val="tx1"/>
                </a:solidFill>
                <a:latin typeface="+mn-lt"/>
              </a:rPr>
              <a:t>PDF</a:t>
            </a:r>
            <a:r>
              <a:rPr lang="ja-JP" altLang="en-US" sz="2400" dirty="0">
                <a:solidFill>
                  <a:schemeClr val="tx1"/>
                </a:solidFill>
                <a:latin typeface="+mn-lt"/>
              </a:rPr>
              <a:t>ファイルと画像ファイルを</a:t>
            </a:r>
            <a:endParaRPr lang="en-US" altLang="ja-JP" sz="2400" dirty="0">
              <a:solidFill>
                <a:schemeClr val="tx1"/>
              </a:solidFill>
              <a:latin typeface="+mn-lt"/>
            </a:endParaRPr>
          </a:p>
          <a:p>
            <a:pPr marL="386080" lvl="2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44500" algn="l"/>
              </a:tabLst>
            </a:pPr>
            <a:r>
              <a:rPr lang="ja-JP" altLang="en-US" sz="2400" dirty="0">
                <a:solidFill>
                  <a:schemeClr val="tx1"/>
                </a:solidFill>
                <a:latin typeface="+mn-lt"/>
              </a:rPr>
              <a:t>ダウンロード</a:t>
            </a:r>
            <a:endParaRPr lang="en-US" altLang="ja-JP" sz="2400" dirty="0">
              <a:solidFill>
                <a:schemeClr val="tx1"/>
              </a:solidFill>
              <a:latin typeface="+mn-lt"/>
            </a:endParaRPr>
          </a:p>
          <a:p>
            <a:pPr marL="386080" lvl="2" indent="0">
              <a:lnSpc>
                <a:spcPct val="100000"/>
              </a:lnSpc>
              <a:spcBef>
                <a:spcPts val="1200"/>
              </a:spcBef>
              <a:buNone/>
              <a:tabLst>
                <a:tab pos="444500" algn="l"/>
              </a:tabLst>
            </a:pPr>
            <a:endParaRPr lang="en-US" altLang="ja-JP" sz="2400" dirty="0">
              <a:solidFill>
                <a:schemeClr val="tx1"/>
              </a:solidFill>
              <a:latin typeface="+mn-lt"/>
            </a:endParaRPr>
          </a:p>
          <a:p>
            <a:pPr marL="546100" lvl="1" indent="-34290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l"/>
              <a:tabLst>
                <a:tab pos="444500" algn="l"/>
              </a:tabLst>
            </a:pPr>
            <a:r>
              <a:rPr lang="ja-JP" altLang="en-US" sz="2800" dirty="0">
                <a:solidFill>
                  <a:schemeClr val="accent1"/>
                </a:solidFill>
                <a:latin typeface="+mn-lt"/>
              </a:rPr>
              <a:t>課題３の目的：</a:t>
            </a:r>
            <a:endParaRPr lang="en-US" altLang="ja-JP" sz="2800" dirty="0">
              <a:solidFill>
                <a:schemeClr val="accent1"/>
              </a:solidFill>
              <a:latin typeface="+mn-lt"/>
            </a:endParaRPr>
          </a:p>
          <a:p>
            <a:pPr marL="386080" lvl="2" indent="0">
              <a:lnSpc>
                <a:spcPct val="100000"/>
              </a:lnSpc>
              <a:spcBef>
                <a:spcPts val="1200"/>
              </a:spcBef>
              <a:buNone/>
              <a:tabLst>
                <a:tab pos="444500" algn="l"/>
              </a:tabLst>
            </a:pPr>
            <a:r>
              <a:rPr lang="en-US" altLang="ja-JP" sz="2400" dirty="0">
                <a:solidFill>
                  <a:schemeClr val="tx1"/>
                </a:solidFill>
                <a:latin typeface="+mn-lt"/>
              </a:rPr>
              <a:t>HTML</a:t>
            </a:r>
            <a:r>
              <a:rPr lang="ja-JP" altLang="en-US" sz="2400" dirty="0">
                <a:solidFill>
                  <a:schemeClr val="tx1"/>
                </a:solidFill>
                <a:latin typeface="+mn-lt"/>
              </a:rPr>
              <a:t>で表の作り方を学習</a:t>
            </a:r>
            <a:endParaRPr lang="en-US" altLang="ja-JP" sz="2400" dirty="0">
              <a:solidFill>
                <a:schemeClr val="tx1"/>
              </a:solidFill>
              <a:latin typeface="+mn-lt"/>
            </a:endParaRPr>
          </a:p>
          <a:p>
            <a:pPr marL="386080" lvl="2" indent="0">
              <a:lnSpc>
                <a:spcPct val="100000"/>
              </a:lnSpc>
              <a:spcBef>
                <a:spcPts val="0"/>
              </a:spcBef>
              <a:buNone/>
              <a:tabLst>
                <a:tab pos="444500" algn="l"/>
              </a:tabLst>
            </a:pPr>
            <a:r>
              <a:rPr lang="en-US" altLang="ja-JP" sz="2400" dirty="0">
                <a:solidFill>
                  <a:schemeClr val="tx1"/>
                </a:solidFill>
                <a:latin typeface="+mn-lt"/>
              </a:rPr>
              <a:t>CSS</a:t>
            </a:r>
            <a:r>
              <a:rPr lang="ja-JP" altLang="en-US" sz="2400" dirty="0">
                <a:solidFill>
                  <a:schemeClr val="tx1"/>
                </a:solidFill>
                <a:latin typeface="+mn-lt"/>
              </a:rPr>
              <a:t>の使い方を学習</a:t>
            </a:r>
            <a:endParaRPr lang="en-US" altLang="ja-JP" sz="2400" dirty="0">
              <a:solidFill>
                <a:schemeClr val="tx1"/>
              </a:solidFill>
              <a:latin typeface="+mn-lt"/>
            </a:endParaRPr>
          </a:p>
          <a:p>
            <a:pPr marL="386080" lvl="2" indent="0">
              <a:lnSpc>
                <a:spcPct val="100000"/>
              </a:lnSpc>
              <a:spcBef>
                <a:spcPts val="0"/>
              </a:spcBef>
              <a:buNone/>
              <a:tabLst>
                <a:tab pos="444500" algn="l"/>
              </a:tabLst>
            </a:pPr>
            <a:r>
              <a:rPr lang="ja-JP" altLang="en-US" sz="2400" dirty="0">
                <a:solidFill>
                  <a:schemeClr val="tx1"/>
                </a:solidFill>
                <a:latin typeface="+mn-lt"/>
              </a:rPr>
              <a:t>画像ファイルの使い方を学習</a:t>
            </a:r>
            <a:endParaRPr lang="en-US" altLang="ja-JP" sz="24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0" name="タイトル 9">
            <a:extLst>
              <a:ext uri="{FF2B5EF4-FFF2-40B4-BE49-F238E27FC236}">
                <a16:creationId xmlns:a16="http://schemas.microsoft.com/office/drawing/2014/main" id="{2495E8E3-AB91-FE81-2E2F-564F4D4BC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課題</a:t>
            </a:r>
            <a:endParaRPr lang="ja-JP" altLang="en-US" sz="3200" dirty="0"/>
          </a:p>
        </p:txBody>
      </p:sp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5C8971E-71CB-A19F-6798-938509B33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2023/9/28</a:t>
            </a:r>
            <a:endParaRPr kumimoji="1" lang="ja-JP" altLang="en-US"/>
          </a:p>
        </p:txBody>
      </p:sp>
      <p:sp>
        <p:nvSpPr>
          <p:cNvPr id="7" name="フッター プレースホルダー 6">
            <a:extLst>
              <a:ext uri="{FF2B5EF4-FFF2-40B4-BE49-F238E27FC236}">
                <a16:creationId xmlns:a16="http://schemas.microsoft.com/office/drawing/2014/main" id="{B6CE8730-519F-6BAF-4E24-FF67BF71E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プログラミング演習</a:t>
            </a:r>
            <a:r>
              <a:rPr kumimoji="1" lang="en-US" altLang="ja-JP"/>
              <a:t>X</a:t>
            </a:r>
            <a:endParaRPr kumimoji="1" lang="ja-JP" altLang="en-US" dirty="0"/>
          </a:p>
        </p:txBody>
      </p:sp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ADE865B6-FCD8-6638-51B6-933B9FC19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21A7D-FA0D-42CE-9A7C-5B33DD9C79DC}" type="slidenum">
              <a:rPr kumimoji="1" lang="ja-JP" altLang="en-US" smtClean="0"/>
              <a:t>30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99506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60CDEC3-F48C-3EF0-06C5-61F70375CE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138" y="887506"/>
            <a:ext cx="8277724" cy="5508628"/>
          </a:xfrm>
        </p:spPr>
        <p:txBody>
          <a:bodyPr>
            <a:normAutofit/>
          </a:bodyPr>
          <a:lstStyle/>
          <a:p>
            <a:pPr marL="20320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None/>
              <a:tabLst>
                <a:tab pos="444500" algn="l"/>
              </a:tabLst>
            </a:pPr>
            <a:r>
              <a:rPr lang="ja-JP" altLang="en-US" sz="2200" dirty="0">
                <a:solidFill>
                  <a:schemeClr val="tx1"/>
                </a:solidFill>
                <a:latin typeface="+mn-lt"/>
              </a:rPr>
              <a:t>図に示すカレンダーを表示する</a:t>
            </a:r>
            <a:r>
              <a:rPr lang="en-US" altLang="ja-JP" sz="2200" dirty="0">
                <a:solidFill>
                  <a:schemeClr val="tx1"/>
                </a:solidFill>
                <a:latin typeface="+mn-lt"/>
              </a:rPr>
              <a:t>HTML</a:t>
            </a:r>
            <a:r>
              <a:rPr lang="ja-JP" altLang="en-US" sz="2200" dirty="0">
                <a:solidFill>
                  <a:schemeClr val="tx1"/>
                </a:solidFill>
                <a:latin typeface="+mn-lt"/>
              </a:rPr>
              <a:t>プログラムを作成しなさい。</a:t>
            </a:r>
            <a:endParaRPr lang="en-US" altLang="ja-JP" sz="22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0" name="タイトル 9">
            <a:extLst>
              <a:ext uri="{FF2B5EF4-FFF2-40B4-BE49-F238E27FC236}">
                <a16:creationId xmlns:a16="http://schemas.microsoft.com/office/drawing/2014/main" id="{2495E8E3-AB91-FE81-2E2F-564F4D4BC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課題３</a:t>
            </a:r>
            <a:endParaRPr lang="ja-JP" altLang="en-US" sz="3200" dirty="0"/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9DF541F-B020-62B3-6368-277794E76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2023/9/28</a:t>
            </a:r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F090F8A-FC81-8928-B73C-85DCF5EC5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プログラミング演習</a:t>
            </a:r>
            <a:r>
              <a:rPr kumimoji="1" lang="en-US" altLang="ja-JP"/>
              <a:t>X</a:t>
            </a:r>
            <a:endParaRPr kumimoji="1" lang="ja-JP" altLang="en-US" dirty="0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5792569-5457-BABE-0BB0-8D7E8B51B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21A7D-FA0D-42CE-9A7C-5B33DD9C79DC}" type="slidenum">
              <a:rPr kumimoji="1" lang="ja-JP" altLang="en-US" smtClean="0"/>
              <a:t>31</a:t>
            </a:fld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F6D5883-9704-CC5E-6AE1-1E56DDED5027}"/>
              </a:ext>
            </a:extLst>
          </p:cNvPr>
          <p:cNvSpPr/>
          <p:nvPr/>
        </p:nvSpPr>
        <p:spPr>
          <a:xfrm>
            <a:off x="4114800" y="1390600"/>
            <a:ext cx="490342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ea"/>
              <a:buAutoNum type="circleNumDbPlain"/>
              <a:tabLst/>
              <a:defRPr/>
            </a:pPr>
            <a:r>
              <a:rPr kumimoji="0" lang="ja-JP" altLang="en-US" sz="20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Times New Roman" panose="02020603050405020304" pitchFamily="18" charset="0"/>
              </a:rPr>
              <a:t>レジメ「</a:t>
            </a:r>
            <a:r>
              <a:rPr kumimoji="0" lang="en-US" altLang="ja-JP" sz="20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Times New Roman" panose="02020603050405020304" pitchFamily="18" charset="0"/>
              </a:rPr>
              <a:t>3-4. </a:t>
            </a:r>
            <a:r>
              <a:rPr lang="ja-JP" altLang="en-US" sz="2000" kern="100" dirty="0">
                <a:solidFill>
                  <a:prstClr val="black"/>
                </a:solidFill>
                <a:latin typeface="Calibri" panose="020F0502020204030204"/>
                <a:ea typeface="ＭＳ Ｐゴシック" panose="020B0600070205080204" pitchFamily="50" charset="-128"/>
                <a:cs typeface="Times New Roman" panose="02020603050405020304" pitchFamily="18" charset="0"/>
              </a:rPr>
              <a:t>表の作成と画像の表示」で示したカレンダーのプログラムを完成させる</a:t>
            </a:r>
            <a:r>
              <a:rPr kumimoji="0" lang="ja-JP" altLang="en-US" sz="20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Times New Roman" panose="02020603050405020304" pitchFamily="18" charset="0"/>
              </a:rPr>
              <a:t>。</a:t>
            </a:r>
            <a:endParaRPr kumimoji="0" lang="ja-JP" altLang="ja-JP" sz="20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Times New Roman" panose="02020603050405020304" pitchFamily="18" charset="0"/>
            </a:endParaRPr>
          </a:p>
          <a:p>
            <a:pPr marL="342900" marR="0" lvl="0" indent="-34290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ea"/>
              <a:buAutoNum type="circleNumDbPlain"/>
              <a:tabLst/>
              <a:defRPr/>
            </a:pPr>
            <a:r>
              <a:rPr kumimoji="0" lang="ja-JP" altLang="en-US" sz="20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Times New Roman" panose="02020603050405020304" pitchFamily="18" charset="0"/>
              </a:rPr>
              <a:t>画像ファイルは、学習支援システムの中の「課題３」のフォルダからダウンロードする。</a:t>
            </a:r>
            <a:endParaRPr kumimoji="0" lang="ja-JP" altLang="ja-JP" sz="20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Times New Roman" panose="02020603050405020304" pitchFamily="18" charset="0"/>
            </a:endParaRPr>
          </a:p>
          <a:p>
            <a:pPr marL="342900" marR="0" lvl="0" indent="-34290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ea"/>
              <a:buAutoNum type="circleNumDbPlain"/>
              <a:tabLst/>
              <a:defRPr/>
            </a:pPr>
            <a:r>
              <a:rPr kumimoji="0" lang="ja-JP" altLang="en-US" sz="20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Times New Roman" panose="02020603050405020304" pitchFamily="18" charset="0"/>
              </a:rPr>
              <a:t>スタイルの設定は、</a:t>
            </a:r>
            <a:r>
              <a:rPr kumimoji="0" lang="en-US" altLang="ja-JP" sz="20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Times New Roman" panose="02020603050405020304" pitchFamily="18" charset="0"/>
              </a:rPr>
              <a:t>&lt;head&gt;</a:t>
            </a:r>
            <a:r>
              <a:rPr kumimoji="0" lang="ja-JP" altLang="en-US" sz="20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Times New Roman" panose="02020603050405020304" pitchFamily="18" charset="0"/>
              </a:rPr>
              <a:t>要素中で、</a:t>
            </a:r>
            <a:r>
              <a:rPr kumimoji="0" lang="en-US" altLang="ja-JP" sz="20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Times New Roman" panose="02020603050405020304" pitchFamily="18" charset="0"/>
              </a:rPr>
              <a:t>&lt;style&gt;</a:t>
            </a:r>
            <a:r>
              <a:rPr kumimoji="0" lang="ja-JP" altLang="en-US" sz="20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Times New Roman" panose="02020603050405020304" pitchFamily="18" charset="0"/>
              </a:rPr>
              <a:t>タグを用いて行う。</a:t>
            </a:r>
            <a:endParaRPr kumimoji="0" lang="ja-JP" altLang="ja-JP" sz="20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Times New Roman" panose="02020603050405020304" pitchFamily="18" charset="0"/>
            </a:endParaRPr>
          </a:p>
          <a:p>
            <a:pPr marL="342900" marR="0" lvl="0" indent="-34290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ea"/>
              <a:buAutoNum type="circleNumDbPlain"/>
              <a:tabLst/>
              <a:defRPr/>
            </a:pPr>
            <a:r>
              <a:rPr kumimoji="0" lang="ja-JP" altLang="en-US" sz="20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Times New Roman" panose="02020603050405020304" pitchFamily="18" charset="0"/>
              </a:rPr>
              <a:t>カレンダーの枠線は、レジメ表</a:t>
            </a:r>
            <a:r>
              <a:rPr kumimoji="0" lang="en-US" altLang="ja-JP" sz="20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Times New Roman" panose="02020603050405020304" pitchFamily="18" charset="0"/>
              </a:rPr>
              <a:t>3-3-5</a:t>
            </a:r>
            <a:r>
              <a:rPr kumimoji="0" lang="ja-JP" altLang="en-US" sz="20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Times New Roman" panose="02020603050405020304" pitchFamily="18" charset="0"/>
              </a:rPr>
              <a:t>を参考にして設定する。</a:t>
            </a:r>
            <a:endParaRPr kumimoji="0" lang="ja-JP" altLang="ja-JP" sz="20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Times New Roman" panose="02020603050405020304" pitchFamily="18" charset="0"/>
            </a:endParaRPr>
          </a:p>
          <a:p>
            <a:pPr marL="342900" marR="0" lvl="0" indent="-34290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ea"/>
              <a:buAutoNum type="circleNumDbPlain"/>
              <a:tabLst/>
              <a:defRPr/>
            </a:pPr>
            <a:r>
              <a:rPr kumimoji="0" lang="ja-JP" altLang="en-US" sz="20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Times New Roman" panose="02020603050405020304" pitchFamily="18" charset="0"/>
              </a:rPr>
              <a:t>画像の表示サイズは横</a:t>
            </a:r>
            <a:r>
              <a:rPr kumimoji="0" lang="en-US" altLang="ja-JP" sz="20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Times New Roman" panose="02020603050405020304" pitchFamily="18" charset="0"/>
              </a:rPr>
              <a:t>400px</a:t>
            </a:r>
            <a:r>
              <a:rPr kumimoji="0" lang="ja-JP" altLang="en-US" sz="20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Times New Roman" panose="02020603050405020304" pitchFamily="18" charset="0"/>
              </a:rPr>
              <a:t>、縦</a:t>
            </a:r>
            <a:r>
              <a:rPr kumimoji="0" lang="en-US" altLang="ja-JP" sz="20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Times New Roman" panose="02020603050405020304" pitchFamily="18" charset="0"/>
              </a:rPr>
              <a:t>300px</a:t>
            </a:r>
            <a:r>
              <a:rPr kumimoji="0" lang="ja-JP" altLang="en-US" sz="20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Times New Roman" panose="02020603050405020304" pitchFamily="18" charset="0"/>
              </a:rPr>
              <a:t>に設定する。カレンダーの日付のセルの幅は</a:t>
            </a:r>
            <a:r>
              <a:rPr kumimoji="0" lang="en-US" altLang="ja-JP" sz="20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Times New Roman" panose="02020603050405020304" pitchFamily="18" charset="0"/>
              </a:rPr>
              <a:t>50px</a:t>
            </a:r>
            <a:r>
              <a:rPr kumimoji="0" lang="ja-JP" altLang="en-US" sz="20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Times New Roman" panose="02020603050405020304" pitchFamily="18" charset="0"/>
              </a:rPr>
              <a:t>に設定する。レジメ表</a:t>
            </a:r>
            <a:r>
              <a:rPr kumimoji="0" lang="en-US" altLang="ja-JP" sz="20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Times New Roman" panose="02020603050405020304" pitchFamily="18" charset="0"/>
              </a:rPr>
              <a:t>3-3-4</a:t>
            </a:r>
            <a:r>
              <a:rPr kumimoji="0" lang="ja-JP" altLang="en-US" sz="20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Times New Roman" panose="02020603050405020304" pitchFamily="18" charset="0"/>
              </a:rPr>
              <a:t>を参考に設定する。</a:t>
            </a:r>
            <a:endParaRPr kumimoji="0" lang="ja-JP" altLang="ja-JP" sz="20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Times New Roman" panose="02020603050405020304" pitchFamily="18" charset="0"/>
            </a:endParaRPr>
          </a:p>
          <a:p>
            <a:pPr marL="342900" marR="0" lvl="0" indent="-34290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ea"/>
              <a:buAutoNum type="circleNumDbPlain"/>
              <a:tabLst/>
              <a:defRPr/>
            </a:pPr>
            <a:r>
              <a:rPr kumimoji="0" lang="en-US" altLang="ja-JP" sz="20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Times New Roman" panose="02020603050405020304" pitchFamily="18" charset="0"/>
              </a:rPr>
              <a:t>9</a:t>
            </a:r>
            <a:r>
              <a:rPr kumimoji="0" lang="ja-JP" altLang="en-US" sz="20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Times New Roman" panose="02020603050405020304" pitchFamily="18" charset="0"/>
              </a:rPr>
              <a:t>月</a:t>
            </a:r>
            <a:r>
              <a:rPr kumimoji="0" lang="en-US" altLang="ja-JP" sz="20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Times New Roman" panose="02020603050405020304" pitchFamily="18" charset="0"/>
              </a:rPr>
              <a:t>18</a:t>
            </a:r>
            <a:r>
              <a:rPr kumimoji="0" lang="ja-JP" altLang="en-US" sz="20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Times New Roman" panose="02020603050405020304" pitchFamily="18" charset="0"/>
              </a:rPr>
              <a:t>日、</a:t>
            </a:r>
            <a:r>
              <a:rPr kumimoji="0" lang="en-US" altLang="ja-JP" sz="20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Times New Roman" panose="02020603050405020304" pitchFamily="18" charset="0"/>
              </a:rPr>
              <a:t>9</a:t>
            </a:r>
            <a:r>
              <a:rPr kumimoji="0" lang="ja-JP" altLang="en-US" sz="20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Times New Roman" panose="02020603050405020304" pitchFamily="18" charset="0"/>
              </a:rPr>
              <a:t>月</a:t>
            </a:r>
            <a:r>
              <a:rPr kumimoji="0" lang="en-US" altLang="ja-JP" sz="20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Times New Roman" panose="02020603050405020304" pitchFamily="18" charset="0"/>
              </a:rPr>
              <a:t>23</a:t>
            </a:r>
            <a:r>
              <a:rPr kumimoji="0" lang="ja-JP" altLang="en-US" sz="20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Times New Roman" panose="02020603050405020304" pitchFamily="18" charset="0"/>
              </a:rPr>
              <a:t>日は赤字で表示する。</a:t>
            </a:r>
            <a:endParaRPr kumimoji="0" lang="ja-JP" altLang="ja-JP" sz="20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Times New Roman" panose="02020603050405020304" pitchFamily="18" charset="0"/>
            </a:endParaRPr>
          </a:p>
          <a:p>
            <a:pPr marL="342900" marR="0" lvl="0" indent="-34290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ea"/>
              <a:buAutoNum type="circleNumDbPlain"/>
              <a:tabLst/>
              <a:defRPr/>
            </a:pPr>
            <a:r>
              <a:rPr kumimoji="0" lang="ja-JP" altLang="ja-JP" sz="20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Times New Roman" panose="02020603050405020304" pitchFamily="18" charset="0"/>
              </a:rPr>
              <a:t>実行結果が図に近い表示となっていることを確認する</a:t>
            </a:r>
            <a:r>
              <a:rPr kumimoji="0" lang="ja-JP" altLang="en-US" sz="20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Times New Roman" panose="02020603050405020304" pitchFamily="18" charset="0"/>
              </a:rPr>
              <a:t>。</a:t>
            </a:r>
            <a:endParaRPr kumimoji="0" lang="ja-JP" altLang="ja-JP" sz="20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Times New Roman" panose="02020603050405020304" pitchFamily="18" charset="0"/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F2C9A713-5FA4-6FE5-B623-BB085DA131F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090"/>
          <a:stretch/>
        </p:blipFill>
        <p:spPr>
          <a:xfrm>
            <a:off x="493505" y="1450758"/>
            <a:ext cx="3326195" cy="4769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4541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454238" y="330125"/>
            <a:ext cx="29370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ja-JP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課題３のヒント</a:t>
            </a:r>
            <a:endParaRPr kumimoji="1" lang="en-US" altLang="ja-JP" sz="3200" b="0" i="0" u="none" strike="noStrike" kern="1200" cap="none" spc="0" normalizeH="0" baseline="0" noProof="0" dirty="0">
              <a:ln>
                <a:noFill/>
              </a:ln>
              <a:solidFill>
                <a:srgbClr val="FF0066"/>
              </a:solidFill>
              <a:effectLst/>
              <a:uLnTx/>
              <a:uFillTx/>
              <a:latin typeface="ＭＳ Ｐゴシック" panose="020B0600070205080204" pitchFamily="50" charset="-128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9530663D-4F3E-C0D6-2F3F-EEA873DADA01}"/>
              </a:ext>
            </a:extLst>
          </p:cNvPr>
          <p:cNvSpPr/>
          <p:nvPr/>
        </p:nvSpPr>
        <p:spPr>
          <a:xfrm>
            <a:off x="574337" y="946265"/>
            <a:ext cx="8279526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ja-JP" altLang="en-US" sz="22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Arial" panose="020B0604020202020204" pitchFamily="34" charset="0"/>
              </a:rPr>
              <a:t>リスト</a:t>
            </a:r>
            <a:r>
              <a:rPr kumimoji="0" lang="en-US" altLang="ja-JP" sz="22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Arial" panose="020B0604020202020204" pitchFamily="34" charset="0"/>
              </a:rPr>
              <a:t>3-4-2</a:t>
            </a:r>
            <a:r>
              <a:rPr kumimoji="0" lang="ja-JP" altLang="en-US" sz="22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Arial" panose="020B0604020202020204" pitchFamily="34" charset="0"/>
              </a:rPr>
              <a:t>、リスト</a:t>
            </a:r>
            <a:r>
              <a:rPr kumimoji="0" lang="en-US" altLang="ja-JP" sz="22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Arial" panose="020B0604020202020204" pitchFamily="34" charset="0"/>
              </a:rPr>
              <a:t>3-4-3</a:t>
            </a:r>
            <a:r>
              <a:rPr kumimoji="0" lang="ja-JP" altLang="en-US" sz="22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Arial" panose="020B0604020202020204" pitchFamily="34" charset="0"/>
              </a:rPr>
              <a:t>を参考にしてプログラムを完成させる</a:t>
            </a:r>
            <a:endParaRPr kumimoji="0" lang="ja-JP" altLang="ja-JP" sz="22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Arial" panose="020B0604020202020204" pitchFamily="34" charset="0"/>
            </a:endParaRP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ja-JP" sz="22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Arial" panose="020B0604020202020204" pitchFamily="34" charset="0"/>
            </a:endParaRP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sz="2200" kern="100" dirty="0">
              <a:solidFill>
                <a:prstClr val="black"/>
              </a:solidFill>
              <a:latin typeface="Calibri" panose="020F0502020204030204"/>
              <a:ea typeface="ＭＳ Ｐゴシック" panose="020B0600070205080204" pitchFamily="50" charset="-128"/>
              <a:cs typeface="Arial" panose="020B0604020202020204" pitchFamily="34" charset="0"/>
            </a:endParaRP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ja-JP" sz="22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Arial" panose="020B0604020202020204" pitchFamily="34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ja-JP" sz="22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Times New Roman" panose="02020603050405020304" pitchFamily="18" charset="0"/>
              </a:rPr>
              <a:t>課題は下記要領で提出</a:t>
            </a:r>
            <a:r>
              <a:rPr kumimoji="0" lang="ja-JP" altLang="en-US" sz="22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Times New Roman" panose="02020603050405020304" pitchFamily="18" charset="0"/>
              </a:rPr>
              <a:t>する</a:t>
            </a:r>
            <a:r>
              <a:rPr kumimoji="0" lang="ja-JP" altLang="ja-JP" sz="22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Times New Roman" panose="02020603050405020304" pitchFamily="18" charset="0"/>
              </a:rPr>
              <a:t>こと</a:t>
            </a:r>
            <a:r>
              <a:rPr kumimoji="0" lang="ja-JP" altLang="en-US" sz="22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Times New Roman" panose="02020603050405020304" pitchFamily="18" charset="0"/>
              </a:rPr>
              <a:t>。</a:t>
            </a:r>
            <a:endParaRPr kumimoji="0" lang="ja-JP" altLang="ja-JP" sz="22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Times New Roman" panose="02020603050405020304" pitchFamily="18" charset="0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ea"/>
              <a:buAutoNum type="circleNumDbPlain"/>
              <a:tabLst/>
              <a:defRPr/>
            </a:pPr>
            <a:r>
              <a:rPr kumimoji="0" lang="en-US" altLang="ja-JP" sz="22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Times New Roman" panose="02020603050405020304" pitchFamily="18" charset="0"/>
              </a:rPr>
              <a:t>HTML</a:t>
            </a:r>
            <a:r>
              <a:rPr kumimoji="0" lang="ja-JP" altLang="ja-JP" sz="22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Times New Roman" panose="02020603050405020304" pitchFamily="18" charset="0"/>
              </a:rPr>
              <a:t>ファイル名を「</a:t>
            </a:r>
            <a:r>
              <a:rPr kumimoji="0" lang="en-US" altLang="ja-JP" sz="22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Times New Roman" panose="02020603050405020304" pitchFamily="18" charset="0"/>
              </a:rPr>
              <a:t>PL3-</a:t>
            </a:r>
            <a:r>
              <a:rPr kumimoji="0" lang="ja-JP" altLang="ja-JP" sz="22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Times New Roman" panose="02020603050405020304" pitchFamily="18" charset="0"/>
              </a:rPr>
              <a:t>学籍番号</a:t>
            </a:r>
            <a:r>
              <a:rPr kumimoji="0" lang="en-US" altLang="ja-JP" sz="22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Times New Roman" panose="02020603050405020304" pitchFamily="18" charset="0"/>
              </a:rPr>
              <a:t>.html</a:t>
            </a:r>
            <a:r>
              <a:rPr kumimoji="0" lang="ja-JP" altLang="ja-JP" sz="22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Times New Roman" panose="02020603050405020304" pitchFamily="18" charset="0"/>
              </a:rPr>
              <a:t>」とする</a:t>
            </a:r>
            <a:r>
              <a:rPr kumimoji="0" lang="ja-JP" altLang="en-US" sz="22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Times New Roman" panose="02020603050405020304" pitchFamily="18" charset="0"/>
              </a:rPr>
              <a:t>。</a:t>
            </a:r>
            <a:endParaRPr kumimoji="0" lang="ja-JP" altLang="ja-JP" sz="22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Times New Roman" panose="02020603050405020304" pitchFamily="18" charset="0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ea"/>
              <a:buAutoNum type="circleNumDbPlain"/>
              <a:tabLst/>
              <a:defRPr/>
            </a:pPr>
            <a:r>
              <a:rPr kumimoji="0" lang="en-US" altLang="ja-JP" sz="22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Times New Roman" panose="02020603050405020304" pitchFamily="18" charset="0"/>
              </a:rPr>
              <a:t>HTML</a:t>
            </a:r>
            <a:r>
              <a:rPr kumimoji="0" lang="ja-JP" altLang="ja-JP" sz="22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Times New Roman" panose="02020603050405020304" pitchFamily="18" charset="0"/>
              </a:rPr>
              <a:t>ファイルを学習支援システムに提出する</a:t>
            </a:r>
            <a:r>
              <a:rPr kumimoji="0" lang="ja-JP" altLang="en-US" sz="22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Times New Roman" panose="02020603050405020304" pitchFamily="18" charset="0"/>
              </a:rPr>
              <a:t>。</a:t>
            </a:r>
            <a:br>
              <a:rPr kumimoji="0" lang="en-US" altLang="ja-JP" sz="22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Times New Roman" panose="02020603050405020304" pitchFamily="18" charset="0"/>
              </a:rPr>
            </a:br>
            <a:r>
              <a:rPr kumimoji="0" lang="ja-JP" altLang="ja-JP" sz="22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Times New Roman" panose="02020603050405020304" pitchFamily="18" charset="0"/>
              </a:rPr>
              <a:t>提出先フォルダ名は「課題</a:t>
            </a:r>
            <a:r>
              <a:rPr kumimoji="0" lang="ja-JP" altLang="en-US" sz="22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Times New Roman" panose="02020603050405020304" pitchFamily="18" charset="0"/>
              </a:rPr>
              <a:t>３</a:t>
            </a:r>
            <a:r>
              <a:rPr kumimoji="0" lang="ja-JP" altLang="ja-JP" sz="22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Times New Roman" panose="02020603050405020304" pitchFamily="18" charset="0"/>
              </a:rPr>
              <a:t>」</a:t>
            </a:r>
            <a:r>
              <a:rPr kumimoji="0" lang="ja-JP" altLang="en-US" sz="22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Times New Roman" panose="02020603050405020304" pitchFamily="18" charset="0"/>
              </a:rPr>
              <a:t>。</a:t>
            </a:r>
            <a:endParaRPr kumimoji="0" lang="en-US" altLang="ja-JP" sz="22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Arial" panose="020B0604020202020204" pitchFamily="34" charset="0"/>
            </a:endParaRP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A96FA1C-7AA7-A716-76A4-B3254B434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2023/9/28</a:t>
            </a:r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864F19C-3ACA-F746-F1DE-9F128A368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プログラミング演習</a:t>
            </a:r>
            <a:r>
              <a:rPr kumimoji="1" lang="en-US" altLang="ja-JP"/>
              <a:t>X</a:t>
            </a:r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DE43E91-AE6F-B2B8-B2F4-49B0E6671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21A7D-FA0D-42CE-9A7C-5B33DD9C79DC}" type="slidenum">
              <a:rPr kumimoji="1" lang="ja-JP" altLang="en-US" smtClean="0"/>
              <a:t>32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00036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454238" y="330125"/>
            <a:ext cx="28232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ja-JP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課題３の提出</a:t>
            </a:r>
            <a:endParaRPr kumimoji="1" lang="en-US" altLang="ja-JP" sz="3200" b="0" i="0" u="none" strike="noStrike" kern="1200" cap="none" spc="0" normalizeH="0" baseline="0" noProof="0" dirty="0">
              <a:ln>
                <a:noFill/>
              </a:ln>
              <a:solidFill>
                <a:srgbClr val="FF0066"/>
              </a:solidFill>
              <a:effectLst/>
              <a:uLnTx/>
              <a:uFillTx/>
              <a:latin typeface="ＭＳ Ｐゴシック" panose="020B0600070205080204" pitchFamily="50" charset="-128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9530663D-4F3E-C0D6-2F3F-EEA873DADA01}"/>
              </a:ext>
            </a:extLst>
          </p:cNvPr>
          <p:cNvSpPr/>
          <p:nvPr/>
        </p:nvSpPr>
        <p:spPr>
          <a:xfrm>
            <a:off x="766481" y="946265"/>
            <a:ext cx="8087381" cy="2985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ja-JP" sz="28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Arial" panose="020B0604020202020204" pitchFamily="34" charset="0"/>
            </a:endParaRP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ja-JP" sz="28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Arial" panose="020B0604020202020204" pitchFamily="34" charset="0"/>
            </a:endParaRP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30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Arial" panose="020B0604020202020204" pitchFamily="34" charset="0"/>
              </a:rPr>
              <a:t>HTML</a:t>
            </a:r>
            <a:r>
              <a:rPr kumimoji="0" lang="ja-JP" altLang="en-US" sz="30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Arial" panose="020B0604020202020204" pitchFamily="34" charset="0"/>
              </a:rPr>
              <a:t>ファイルを学習支援システムに提出。</a:t>
            </a:r>
            <a:endParaRPr kumimoji="0" lang="en-US" altLang="ja-JP" sz="30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Arial" panose="020B0604020202020204" pitchFamily="34" charset="0"/>
            </a:endParaRP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30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Arial" panose="020B0604020202020204" pitchFamily="34" charset="0"/>
              </a:rPr>
              <a:t>提出期限：１０月５日正午まで。</a:t>
            </a:r>
            <a:endParaRPr kumimoji="0" lang="en-US" altLang="ja-JP" sz="30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Arial" panose="020B0604020202020204" pitchFamily="34" charset="0"/>
            </a:endParaRP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ja-JP" sz="22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Arial" panose="020B0604020202020204" pitchFamily="34" charset="0"/>
            </a:endParaRP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ja-JP" sz="22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Arial" panose="020B0604020202020204" pitchFamily="34" charset="0"/>
            </a:endParaRPr>
          </a:p>
          <a:p>
            <a:pPr marL="538163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2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Times New Roman" panose="02020603050405020304" pitchFamily="18" charset="0"/>
              </a:rPr>
              <a:t>提出ファイル：　</a:t>
            </a:r>
            <a:r>
              <a:rPr kumimoji="0" lang="en-US" altLang="ja-JP" sz="2800" b="0" i="0" u="none" strike="noStrike" kern="100" cap="none" spc="0" normalizeH="0" baseline="0" noProof="0" dirty="0">
                <a:ln>
                  <a:noFill/>
                </a:ln>
                <a:solidFill>
                  <a:srgbClr val="4775E7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Times New Roman" panose="02020603050405020304" pitchFamily="18" charset="0"/>
              </a:rPr>
              <a:t>PL3-</a:t>
            </a:r>
            <a:r>
              <a:rPr kumimoji="0" lang="ja-JP" altLang="ja-JP" sz="2800" b="0" i="0" u="none" strike="noStrike" kern="100" cap="none" spc="0" normalizeH="0" baseline="0" noProof="0" dirty="0">
                <a:ln>
                  <a:noFill/>
                </a:ln>
                <a:solidFill>
                  <a:srgbClr val="4775E7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Times New Roman" panose="02020603050405020304" pitchFamily="18" charset="0"/>
              </a:rPr>
              <a:t>学籍番号</a:t>
            </a:r>
            <a:r>
              <a:rPr kumimoji="0" lang="en-US" altLang="ja-JP" sz="2800" b="0" i="0" u="none" strike="noStrike" kern="100" cap="none" spc="0" normalizeH="0" baseline="0" noProof="0" dirty="0">
                <a:ln>
                  <a:noFill/>
                </a:ln>
                <a:solidFill>
                  <a:srgbClr val="4775E7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Times New Roman" panose="02020603050405020304" pitchFamily="18" charset="0"/>
              </a:rPr>
              <a:t>.html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1E79F6A-883F-B614-D954-8D0771D14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2023/9/28</a:t>
            </a:r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894EB63-52FD-115E-BB8A-A95644CB3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プログラミング演習</a:t>
            </a:r>
            <a:r>
              <a:rPr kumimoji="1" lang="en-US" altLang="ja-JP"/>
              <a:t>X</a:t>
            </a:r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841AD77-8263-AF42-1961-07817C6A3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21A7D-FA0D-42CE-9A7C-5B33DD9C79DC}" type="slidenum">
              <a:rPr kumimoji="1" lang="ja-JP" altLang="en-US" smtClean="0"/>
              <a:t>33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28366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0DC7CAD-7C81-988F-68C2-E6E2CB48C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758953"/>
            <a:ext cx="7543800" cy="879348"/>
          </a:xfrm>
        </p:spPr>
        <p:txBody>
          <a:bodyPr anchor="ctr">
            <a:normAutofit/>
          </a:bodyPr>
          <a:lstStyle/>
          <a:p>
            <a:r>
              <a:rPr kumimoji="1" lang="ja-JP" altLang="en-US" sz="4400" dirty="0">
                <a:solidFill>
                  <a:schemeClr val="tx2"/>
                </a:solidFill>
                <a:cs typeface="Arial" panose="020B0604020202020204" pitchFamily="34" charset="0"/>
              </a:rPr>
              <a:t>３．</a:t>
            </a:r>
            <a:r>
              <a:rPr kumimoji="1" lang="en-US" altLang="ja-JP" sz="4400" dirty="0">
                <a:solidFill>
                  <a:schemeClr val="tx2"/>
                </a:solidFill>
                <a:cs typeface="Arial" panose="020B0604020202020204" pitchFamily="34" charset="0"/>
              </a:rPr>
              <a:t>JavaScript</a:t>
            </a:r>
            <a:r>
              <a:rPr kumimoji="1" lang="ja-JP" altLang="en-US" sz="4400" dirty="0">
                <a:solidFill>
                  <a:schemeClr val="tx2"/>
                </a:solidFill>
                <a:cs typeface="Arial" panose="020B0604020202020204" pitchFamily="34" charset="0"/>
              </a:rPr>
              <a:t>とは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6FE0319-B31C-6267-9314-2F38941C61B4}"/>
              </a:ext>
            </a:extLst>
          </p:cNvPr>
          <p:cNvSpPr txBox="1"/>
          <p:nvPr/>
        </p:nvSpPr>
        <p:spPr>
          <a:xfrm>
            <a:off x="822960" y="1999039"/>
            <a:ext cx="75438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00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Arial" panose="020B0604020202020204" pitchFamily="34" charset="0"/>
              </a:rPr>
              <a:t>学習内容</a:t>
            </a:r>
            <a:endParaRPr kumimoji="1" lang="en-US" altLang="ja-JP" sz="3200" b="0" i="1" u="none" strike="noStrike" kern="1200" cap="none" spc="0" normalizeH="0" baseline="0" noProof="0" dirty="0">
              <a:ln>
                <a:noFill/>
              </a:ln>
              <a:solidFill>
                <a:srgbClr val="FF0066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Arial" panose="020B0604020202020204" pitchFamily="34" charset="0"/>
            </a:endParaRPr>
          </a:p>
          <a:p>
            <a:pPr marL="1079500" marR="0" lvl="1" indent="-379413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1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srgbClr val="344068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Arial" panose="020B0604020202020204" pitchFamily="34" charset="0"/>
              </a:rPr>
              <a:t>HTML</a:t>
            </a:r>
            <a:r>
              <a:rPr kumimoji="1" lang="ja-JP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344068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Arial" panose="020B0604020202020204" pitchFamily="34" charset="0"/>
              </a:rPr>
              <a:t>と</a:t>
            </a:r>
            <a:r>
              <a:rPr kumimoji="1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srgbClr val="344068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Arial" panose="020B0604020202020204" pitchFamily="34" charset="0"/>
              </a:rPr>
              <a:t>JavaScript</a:t>
            </a:r>
          </a:p>
          <a:p>
            <a:pPr marL="1079500" marR="0" lvl="1" indent="-379413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1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srgbClr val="344068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Arial" panose="020B0604020202020204" pitchFamily="34" charset="0"/>
              </a:rPr>
              <a:t>JavaScript</a:t>
            </a:r>
            <a:r>
              <a:rPr kumimoji="1" lang="ja-JP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344068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Arial" panose="020B0604020202020204" pitchFamily="34" charset="0"/>
              </a:rPr>
              <a:t>の使い方</a:t>
            </a:r>
            <a:endParaRPr kumimoji="1" lang="en-US" altLang="ja-JP" sz="3200" b="0" i="0" u="none" strike="noStrike" kern="1200" cap="none" spc="0" normalizeH="0" baseline="0" noProof="0" dirty="0">
              <a:ln>
                <a:noFill/>
              </a:ln>
              <a:solidFill>
                <a:srgbClr val="344068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Arial" panose="020B0604020202020204" pitchFamily="34" charset="0"/>
            </a:endParaRPr>
          </a:p>
          <a:p>
            <a:pPr marL="1079500" marR="0" lvl="1" indent="-379413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1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srgbClr val="344068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Arial" panose="020B0604020202020204" pitchFamily="34" charset="0"/>
              </a:rPr>
              <a:t>canvas</a:t>
            </a:r>
            <a:r>
              <a:rPr kumimoji="1" lang="ja-JP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344068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Arial" panose="020B0604020202020204" pitchFamily="34" charset="0"/>
              </a:rPr>
              <a:t>で簡単な図形の描画</a:t>
            </a:r>
          </a:p>
        </p:txBody>
      </p:sp>
      <p:sp>
        <p:nvSpPr>
          <p:cNvPr id="10" name="テキスト プレースホルダー 9">
            <a:extLst>
              <a:ext uri="{FF2B5EF4-FFF2-40B4-BE49-F238E27FC236}">
                <a16:creationId xmlns:a16="http://schemas.microsoft.com/office/drawing/2014/main" id="{01635F1B-348C-C933-5E65-227E5158A5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2A78EB1-8761-A851-A2AF-5644622E5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2023/9/28</a:t>
            </a: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7" name="フッター プレースホルダー 6">
            <a:extLst>
              <a:ext uri="{FF2B5EF4-FFF2-40B4-BE49-F238E27FC236}">
                <a16:creationId xmlns:a16="http://schemas.microsoft.com/office/drawing/2014/main" id="{A91833D4-B5EA-5342-25A6-C3EF8FD56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プログラミング演習</a:t>
            </a:r>
            <a:r>
              <a:rPr kumimoji="1" lang="en-US" altLang="ja-JP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X</a:t>
            </a: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63640CA-62B5-B9BE-5E4B-16E34CC8C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B6332A9-7F48-4F13-9D10-A2EFE9B588DA}" type="slidenum">
              <a:rPr kumimoji="1" lang="ja-JP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0039892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60CDEC3-F48C-3EF0-06C5-61F70375CE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537" y="876300"/>
            <a:ext cx="8277724" cy="5355811"/>
          </a:xfrm>
        </p:spPr>
        <p:txBody>
          <a:bodyPr>
            <a:normAutofit/>
          </a:bodyPr>
          <a:lstStyle/>
          <a:p>
            <a:pPr marL="533400" lvl="1" indent="-330200">
              <a:buClr>
                <a:schemeClr val="tx2"/>
              </a:buClr>
              <a:buFont typeface="Wingdings" panose="05000000000000000000" pitchFamily="2" charset="2"/>
              <a:buChar char="u"/>
              <a:tabLst>
                <a:tab pos="444500" algn="l"/>
              </a:tabLst>
            </a:pPr>
            <a:r>
              <a:rPr lang="en-US" altLang="ja-JP" sz="2200" dirty="0">
                <a:latin typeface="+mn-lt"/>
              </a:rPr>
              <a:t>JavaScript</a:t>
            </a:r>
            <a:r>
              <a:rPr lang="ja-JP" altLang="en-US" sz="2200" dirty="0">
                <a:latin typeface="+mn-lt"/>
              </a:rPr>
              <a:t>はプログラミング言語の一種</a:t>
            </a:r>
            <a:endParaRPr lang="en-US" altLang="ja-JP" sz="2200" dirty="0">
              <a:latin typeface="+mn-lt"/>
            </a:endParaRPr>
          </a:p>
          <a:p>
            <a:pPr marL="533400" lvl="1" indent="-330200">
              <a:buClr>
                <a:schemeClr val="tx2"/>
              </a:buClr>
              <a:buFont typeface="Wingdings" panose="05000000000000000000" pitchFamily="2" charset="2"/>
              <a:buChar char="u"/>
              <a:tabLst>
                <a:tab pos="622300" algn="l"/>
              </a:tabLst>
            </a:pPr>
            <a:r>
              <a:rPr kumimoji="1" lang="en-US" altLang="ja-JP" sz="2200" dirty="0">
                <a:latin typeface="+mn-lt"/>
              </a:rPr>
              <a:t>Web</a:t>
            </a:r>
            <a:r>
              <a:rPr kumimoji="1" lang="ja-JP" altLang="en-US" sz="2200" dirty="0">
                <a:latin typeface="+mn-lt"/>
              </a:rPr>
              <a:t>ブラウザ上で動作</a:t>
            </a:r>
            <a:endParaRPr kumimoji="1" lang="en-US" altLang="ja-JP" sz="2200" dirty="0">
              <a:latin typeface="+mn-lt"/>
            </a:endParaRPr>
          </a:p>
          <a:p>
            <a:pPr marL="533400" lvl="1" indent="-330200">
              <a:buClr>
                <a:schemeClr val="tx2"/>
              </a:buClr>
              <a:buFont typeface="Wingdings" panose="05000000000000000000" pitchFamily="2" charset="2"/>
              <a:buChar char="u"/>
              <a:tabLst>
                <a:tab pos="622300" algn="l"/>
              </a:tabLst>
            </a:pPr>
            <a:r>
              <a:rPr lang="en-US" altLang="ja-JP" sz="2200" dirty="0">
                <a:latin typeface="+mn-lt"/>
              </a:rPr>
              <a:t>Web</a:t>
            </a:r>
            <a:r>
              <a:rPr lang="ja-JP" altLang="en-US" sz="2200" dirty="0">
                <a:latin typeface="+mn-lt"/>
              </a:rPr>
              <a:t>ページ上で動的な動作や便利な機能を実現</a:t>
            </a:r>
            <a:endParaRPr lang="en-US" altLang="ja-JP" sz="2200" dirty="0">
              <a:latin typeface="+mn-lt"/>
            </a:endParaRPr>
          </a:p>
          <a:p>
            <a:pPr marL="533400" lvl="1" indent="-330200">
              <a:buClr>
                <a:schemeClr val="tx2"/>
              </a:buClr>
              <a:buFont typeface="Wingdings" panose="05000000000000000000" pitchFamily="2" charset="2"/>
              <a:buChar char="u"/>
              <a:tabLst>
                <a:tab pos="622300" algn="l"/>
              </a:tabLst>
            </a:pPr>
            <a:r>
              <a:rPr kumimoji="1" lang="ja-JP" altLang="en-US" sz="2200" dirty="0">
                <a:latin typeface="+mn-lt"/>
              </a:rPr>
              <a:t>ほとんどの</a:t>
            </a:r>
            <a:r>
              <a:rPr kumimoji="1" lang="en-US" altLang="ja-JP" sz="2200" dirty="0">
                <a:latin typeface="+mn-lt"/>
              </a:rPr>
              <a:t>Web</a:t>
            </a:r>
            <a:r>
              <a:rPr kumimoji="1" lang="ja-JP" altLang="en-US" sz="2200" dirty="0">
                <a:latin typeface="+mn-lt"/>
              </a:rPr>
              <a:t>ページで</a:t>
            </a:r>
            <a:r>
              <a:rPr kumimoji="1" lang="en-US" altLang="ja-JP" sz="2200" dirty="0">
                <a:latin typeface="+mn-lt"/>
              </a:rPr>
              <a:t>JavaScript</a:t>
            </a:r>
            <a:r>
              <a:rPr kumimoji="1" lang="ja-JP" altLang="en-US" sz="2200" dirty="0">
                <a:latin typeface="+mn-lt"/>
              </a:rPr>
              <a:t>を使用</a:t>
            </a:r>
            <a:br>
              <a:rPr kumimoji="1" lang="en-US" altLang="ja-JP" sz="2200" dirty="0">
                <a:latin typeface="+mn-lt"/>
              </a:rPr>
            </a:br>
            <a:r>
              <a:rPr kumimoji="1" lang="en-US" altLang="ja-JP" sz="2200" dirty="0">
                <a:latin typeface="+mn-lt"/>
              </a:rPr>
              <a:t>Web</a:t>
            </a:r>
            <a:r>
              <a:rPr kumimoji="1" lang="ja-JP" altLang="en-US" sz="2200" dirty="0">
                <a:latin typeface="+mn-lt"/>
              </a:rPr>
              <a:t>ページ作成において不可欠</a:t>
            </a:r>
            <a:endParaRPr kumimoji="1" lang="en-US" altLang="ja-JP" sz="2200" dirty="0">
              <a:latin typeface="+mn-lt"/>
            </a:endParaRPr>
          </a:p>
          <a:p>
            <a:pPr marL="533400" lvl="1" indent="-330200">
              <a:buClr>
                <a:schemeClr val="tx2"/>
              </a:buClr>
              <a:buFont typeface="Wingdings" panose="05000000000000000000" pitchFamily="2" charset="2"/>
              <a:buChar char="u"/>
              <a:tabLst>
                <a:tab pos="622300" algn="l"/>
              </a:tabLst>
            </a:pPr>
            <a:r>
              <a:rPr kumimoji="1" lang="en-US" altLang="ja-JP" sz="2200" dirty="0">
                <a:latin typeface="+mn-lt"/>
              </a:rPr>
              <a:t>1995</a:t>
            </a:r>
            <a:r>
              <a:rPr kumimoji="1" lang="ja-JP" altLang="en-US" sz="2200" dirty="0">
                <a:latin typeface="+mn-lt"/>
              </a:rPr>
              <a:t>年にブレンダ・アイク（</a:t>
            </a:r>
            <a:r>
              <a:rPr kumimoji="1" lang="en-US" altLang="ja-JP" sz="2200" dirty="0">
                <a:latin typeface="+mn-lt"/>
              </a:rPr>
              <a:t>Brendan</a:t>
            </a:r>
            <a:r>
              <a:rPr kumimoji="1" lang="ja-JP" altLang="en-US" sz="2200" dirty="0">
                <a:latin typeface="+mn-lt"/>
              </a:rPr>
              <a:t> </a:t>
            </a:r>
            <a:r>
              <a:rPr kumimoji="1" lang="en-US" altLang="ja-JP" sz="2200" dirty="0" err="1">
                <a:latin typeface="+mn-lt"/>
              </a:rPr>
              <a:t>Eich</a:t>
            </a:r>
            <a:r>
              <a:rPr kumimoji="1" lang="ja-JP" altLang="en-US" sz="2200" dirty="0">
                <a:latin typeface="+mn-lt"/>
              </a:rPr>
              <a:t>）により開発</a:t>
            </a:r>
            <a:endParaRPr kumimoji="1" lang="en-US" altLang="ja-JP" sz="2200" dirty="0">
              <a:latin typeface="+mn-lt"/>
            </a:endParaRPr>
          </a:p>
          <a:p>
            <a:pPr marL="533400" lvl="1" indent="-330200">
              <a:buClr>
                <a:schemeClr val="tx2"/>
              </a:buClr>
              <a:buFont typeface="Wingdings" panose="05000000000000000000" pitchFamily="2" charset="2"/>
              <a:buChar char="u"/>
              <a:tabLst>
                <a:tab pos="622300" algn="l"/>
              </a:tabLst>
            </a:pPr>
            <a:r>
              <a:rPr lang="ja-JP" altLang="en-US" sz="2200" dirty="0">
                <a:latin typeface="+mn-lt"/>
              </a:rPr>
              <a:t>オブジェクト指向のスクリプト言語</a:t>
            </a:r>
            <a:endParaRPr lang="en-US" altLang="ja-JP" sz="2200" dirty="0">
              <a:latin typeface="+mn-lt"/>
            </a:endParaRPr>
          </a:p>
          <a:p>
            <a:pPr marL="533400" lvl="1" indent="-330200">
              <a:buClr>
                <a:schemeClr val="tx2"/>
              </a:buClr>
              <a:buFont typeface="Wingdings" panose="05000000000000000000" pitchFamily="2" charset="2"/>
              <a:buChar char="u"/>
              <a:tabLst>
                <a:tab pos="622300" algn="l"/>
              </a:tabLst>
            </a:pPr>
            <a:r>
              <a:rPr kumimoji="1" lang="en-US" altLang="ja-JP" sz="2200" dirty="0">
                <a:latin typeface="+mn-lt"/>
              </a:rPr>
              <a:t>C++</a:t>
            </a:r>
            <a:r>
              <a:rPr kumimoji="1" lang="ja-JP" altLang="en-US" sz="2200" dirty="0">
                <a:latin typeface="+mn-lt"/>
              </a:rPr>
              <a:t>言語などにみられるクラスの機構を取り込み</a:t>
            </a:r>
            <a:endParaRPr kumimoji="1" lang="en-US" altLang="ja-JP" sz="2200" dirty="0">
              <a:latin typeface="+mn-lt"/>
            </a:endParaRPr>
          </a:p>
          <a:p>
            <a:pPr marL="203200" lvl="1" indent="0">
              <a:buClr>
                <a:schemeClr val="tx2"/>
              </a:buClr>
              <a:buNone/>
              <a:tabLst>
                <a:tab pos="622300" algn="l"/>
              </a:tabLst>
            </a:pPr>
            <a:endParaRPr lang="en-US" altLang="ja-JP" sz="2200" dirty="0">
              <a:latin typeface="+mn-lt"/>
            </a:endParaRPr>
          </a:p>
          <a:p>
            <a:pPr marL="203200" lvl="1" indent="0" algn="ctr">
              <a:buClr>
                <a:schemeClr val="tx2"/>
              </a:buClr>
              <a:buNone/>
              <a:tabLst>
                <a:tab pos="622300" algn="l"/>
              </a:tabLst>
            </a:pPr>
            <a:r>
              <a:rPr kumimoji="1" lang="en-US" altLang="ja-JP" sz="2200" dirty="0">
                <a:solidFill>
                  <a:srgbClr val="FF0066"/>
                </a:solidFill>
                <a:latin typeface="+mn-lt"/>
              </a:rPr>
              <a:t>Java</a:t>
            </a:r>
            <a:r>
              <a:rPr kumimoji="1" lang="ja-JP" altLang="en-US" sz="2200" dirty="0">
                <a:solidFill>
                  <a:srgbClr val="FF0066"/>
                </a:solidFill>
                <a:latin typeface="+mn-lt"/>
              </a:rPr>
              <a:t>と</a:t>
            </a:r>
            <a:r>
              <a:rPr kumimoji="1" lang="en-US" altLang="ja-JP" sz="2200" dirty="0">
                <a:solidFill>
                  <a:srgbClr val="FF0066"/>
                </a:solidFill>
                <a:latin typeface="+mn-lt"/>
              </a:rPr>
              <a:t>JavaScript</a:t>
            </a:r>
            <a:r>
              <a:rPr kumimoji="1" lang="ja-JP" altLang="en-US" sz="2200" dirty="0">
                <a:solidFill>
                  <a:srgbClr val="FF0066"/>
                </a:solidFill>
                <a:latin typeface="+mn-lt"/>
              </a:rPr>
              <a:t>は異なったプログラミング言語</a:t>
            </a:r>
            <a:endParaRPr kumimoji="1" lang="en-US" altLang="ja-JP" sz="2200" dirty="0">
              <a:solidFill>
                <a:srgbClr val="FF0066"/>
              </a:solidFill>
              <a:latin typeface="+mn-lt"/>
            </a:endParaRP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F834C7D-D08A-F217-FD73-F565BDBFE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000" b="0" i="0" u="none" strike="noStrike" kern="1200" cap="all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  <a:cs typeface="+mn-cs"/>
              </a:rPr>
              <a:t>プログラミング演習</a:t>
            </a:r>
            <a:r>
              <a:rPr kumimoji="1" lang="en-US" altLang="ja-JP" sz="1000" b="0" i="0" u="none" strike="noStrike" kern="1200" cap="all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  <a:cs typeface="+mn-cs"/>
              </a:rPr>
              <a:t>X</a:t>
            </a:r>
            <a:endParaRPr kumimoji="1" lang="ja-JP" altLang="en-US" sz="1000" b="0" i="0" u="none" strike="noStrike" kern="1200" cap="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IZ UDPゴシック" panose="020B0400000000000000" pitchFamily="50" charset="-128"/>
              <a:ea typeface="BIZ UDPゴシック" panose="020B0400000000000000" pitchFamily="50" charset="-128"/>
              <a:cs typeface="+mn-cs"/>
            </a:endParaRPr>
          </a:p>
        </p:txBody>
      </p:sp>
      <p:sp>
        <p:nvSpPr>
          <p:cNvPr id="10" name="タイトル 9">
            <a:extLst>
              <a:ext uri="{FF2B5EF4-FFF2-40B4-BE49-F238E27FC236}">
                <a16:creationId xmlns:a16="http://schemas.microsoft.com/office/drawing/2014/main" id="{2495E8E3-AB91-FE81-2E2F-564F4D4BC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3200" dirty="0"/>
              <a:t>JavaScript</a:t>
            </a:r>
            <a:r>
              <a:rPr lang="ja-JP" altLang="en-US" sz="3200" dirty="0"/>
              <a:t>とは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B0303BCC-F5B8-E995-7C16-8DEB561BAB7D}"/>
              </a:ext>
            </a:extLst>
          </p:cNvPr>
          <p:cNvSpPr txBox="1"/>
          <p:nvPr/>
        </p:nvSpPr>
        <p:spPr>
          <a:xfrm>
            <a:off x="7339837" y="301957"/>
            <a:ext cx="163378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レジメ　</a:t>
            </a:r>
            <a:r>
              <a:rPr kumimoji="0" lang="en-US" altLang="ja-JP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45</a:t>
            </a:r>
            <a:r>
              <a:rPr kumimoji="0" lang="ja-JP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頁</a:t>
            </a:r>
            <a:endParaRPr kumimoji="1" lang="ja-JP" alt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ＭＳ Ｐゴシック" panose="020B0600070205080204" pitchFamily="50" charset="-128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4805064-9B93-F817-063C-841C4C8A2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2023/9/28</a:t>
            </a:r>
            <a:endParaRPr kumimoji="1" lang="ja-JP" altLang="en-US" dirty="0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74F6C96-8EF3-EC1E-0A0E-10A10D9CE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332A9-7F48-4F13-9D10-A2EFE9B588DA}" type="slidenum">
              <a:rPr kumimoji="1" lang="ja-JP" altLang="en-US" smtClean="0"/>
              <a:pPr/>
              <a:t>35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36661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60CDEC3-F48C-3EF0-06C5-61F70375CE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537" y="876300"/>
            <a:ext cx="8277724" cy="5355811"/>
          </a:xfrm>
        </p:spPr>
        <p:txBody>
          <a:bodyPr>
            <a:normAutofit/>
          </a:bodyPr>
          <a:lstStyle/>
          <a:p>
            <a:pPr marL="533400" lvl="1" indent="-330200">
              <a:buClr>
                <a:schemeClr val="tx2"/>
              </a:buClr>
              <a:buFont typeface="Wingdings" panose="05000000000000000000" pitchFamily="2" charset="2"/>
              <a:buChar char="u"/>
              <a:tabLst>
                <a:tab pos="444500" algn="l"/>
              </a:tabLst>
            </a:pPr>
            <a:endParaRPr kumimoji="1" lang="en-US" altLang="ja-JP" sz="2200" dirty="0">
              <a:solidFill>
                <a:srgbClr val="FF0066"/>
              </a:solidFill>
              <a:latin typeface="+mn-lt"/>
            </a:endParaRP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F834C7D-D08A-F217-FD73-F565BDBFE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000" b="0" i="0" u="none" strike="noStrike" kern="1200" cap="all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  <a:cs typeface="+mn-cs"/>
              </a:rPr>
              <a:t>プログラミング演習</a:t>
            </a:r>
            <a:r>
              <a:rPr kumimoji="1" lang="en-US" altLang="ja-JP" sz="1000" b="0" i="0" u="none" strike="noStrike" kern="1200" cap="all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  <a:cs typeface="+mn-cs"/>
              </a:rPr>
              <a:t>X</a:t>
            </a:r>
            <a:endParaRPr kumimoji="1" lang="ja-JP" altLang="en-US" sz="1000" b="0" i="0" u="none" strike="noStrike" kern="1200" cap="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IZ UDPゴシック" panose="020B0400000000000000" pitchFamily="50" charset="-128"/>
              <a:ea typeface="BIZ UDPゴシック" panose="020B0400000000000000" pitchFamily="50" charset="-128"/>
              <a:cs typeface="+mn-cs"/>
            </a:endParaRPr>
          </a:p>
        </p:txBody>
      </p:sp>
      <p:sp>
        <p:nvSpPr>
          <p:cNvPr id="10" name="タイトル 9">
            <a:extLst>
              <a:ext uri="{FF2B5EF4-FFF2-40B4-BE49-F238E27FC236}">
                <a16:creationId xmlns:a16="http://schemas.microsoft.com/office/drawing/2014/main" id="{2495E8E3-AB91-FE81-2E2F-564F4D4BC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3200" dirty="0"/>
              <a:t>授業で作成する作品の例</a:t>
            </a:r>
          </a:p>
        </p:txBody>
      </p:sp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4805064-9B93-F817-063C-841C4C8A2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2023/9/28</a:t>
            </a:r>
            <a:endParaRPr kumimoji="1" lang="ja-JP" altLang="en-US" dirty="0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74F6C96-8EF3-EC1E-0A0E-10A10D9CE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332A9-7F48-4F13-9D10-A2EFE9B588DA}" type="slidenum">
              <a:rPr kumimoji="1" lang="ja-JP" altLang="en-US" smtClean="0"/>
              <a:pPr/>
              <a:t>36</a:t>
            </a:fld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75629C1-3BF9-4587-DC44-05A2FD05C2F9}"/>
              </a:ext>
            </a:extLst>
          </p:cNvPr>
          <p:cNvSpPr txBox="1"/>
          <p:nvPr/>
        </p:nvSpPr>
        <p:spPr>
          <a:xfrm>
            <a:off x="1671433" y="3173170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簡単なアニメーション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78E846E-08BD-9234-2C43-82FC7A95730D}"/>
              </a:ext>
            </a:extLst>
          </p:cNvPr>
          <p:cNvSpPr txBox="1"/>
          <p:nvPr/>
        </p:nvSpPr>
        <p:spPr>
          <a:xfrm>
            <a:off x="3397026" y="5964919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簡単なゲーム</a:t>
            </a:r>
            <a:endParaRPr kumimoji="1" lang="ja-JP" altLang="en-US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BCD78BD2-4E4C-B9DB-F58B-57E824F0A1FD}"/>
              </a:ext>
            </a:extLst>
          </p:cNvPr>
          <p:cNvPicPr/>
          <p:nvPr/>
        </p:nvPicPr>
        <p:blipFill rotWithShape="1">
          <a:blip r:embed="rId2"/>
          <a:srcRect l="2495" t="22738" r="50983" b="23782"/>
          <a:stretch/>
        </p:blipFill>
        <p:spPr>
          <a:xfrm>
            <a:off x="5537645" y="925869"/>
            <a:ext cx="2100403" cy="1991763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2ECFB968-F204-84FF-41FA-70F05EE0CE8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9" t="23251" r="49245" b="12989"/>
          <a:stretch/>
        </p:blipFill>
        <p:spPr>
          <a:xfrm>
            <a:off x="1142713" y="3703618"/>
            <a:ext cx="2254313" cy="2263367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4746F3FA-8AFF-F27B-8DD2-2E56A073CC7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12620" r="1222"/>
          <a:stretch/>
        </p:blipFill>
        <p:spPr bwMode="auto">
          <a:xfrm>
            <a:off x="846440" y="872240"/>
            <a:ext cx="3860848" cy="23573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AE49D96A-21E0-EE06-3103-8FA3D82107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7060" y="3751073"/>
            <a:ext cx="4326478" cy="2187245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017C1E71-29B3-2F4E-9984-89D193C47D6A}"/>
              </a:ext>
            </a:extLst>
          </p:cNvPr>
          <p:cNvSpPr txBox="1"/>
          <p:nvPr/>
        </p:nvSpPr>
        <p:spPr>
          <a:xfrm>
            <a:off x="6248082" y="294895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時計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7401918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7E22841C-0A69-DB1C-E4BA-9078EF190B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537" y="880407"/>
            <a:ext cx="8277724" cy="5363982"/>
          </a:xfrm>
        </p:spPr>
        <p:txBody>
          <a:bodyPr rIns="0">
            <a:noAutofit/>
          </a:bodyPr>
          <a:lstStyle/>
          <a:p>
            <a:pPr marL="203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None/>
              <a:tabLst>
                <a:tab pos="444500" algn="l"/>
              </a:tabLst>
            </a:pPr>
            <a:endParaRPr lang="en-US" altLang="ja-JP" sz="2200" dirty="0">
              <a:solidFill>
                <a:schemeClr val="tx1"/>
              </a:solidFill>
              <a:latin typeface="+mn-lt"/>
            </a:endParaRPr>
          </a:p>
          <a:p>
            <a:pPr marL="203200" lvl="1" indent="0" defTabSz="9159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None/>
              <a:tabLst>
                <a:tab pos="444500" algn="l"/>
              </a:tabLst>
            </a:pPr>
            <a:r>
              <a:rPr lang="en-US" altLang="ja-JP" sz="2200" dirty="0">
                <a:solidFill>
                  <a:schemeClr val="tx1"/>
                </a:solidFill>
                <a:latin typeface="+mn-lt"/>
              </a:rPr>
              <a:t>HTML5</a:t>
            </a:r>
            <a:r>
              <a:rPr lang="ja-JP" altLang="en-US" sz="2200" dirty="0">
                <a:solidFill>
                  <a:schemeClr val="tx1"/>
                </a:solidFill>
                <a:latin typeface="+mn-lt"/>
              </a:rPr>
              <a:t>ではインタラクション機能が強化されており、</a:t>
            </a:r>
            <a:r>
              <a:rPr lang="en-US" altLang="ja-JP" sz="2200" dirty="0">
                <a:solidFill>
                  <a:schemeClr val="tx1"/>
                </a:solidFill>
                <a:latin typeface="+mn-lt"/>
              </a:rPr>
              <a:t>HTML4</a:t>
            </a:r>
            <a:r>
              <a:rPr lang="ja-JP" altLang="en-US" sz="2200" dirty="0">
                <a:solidFill>
                  <a:schemeClr val="tx1"/>
                </a:solidFill>
                <a:latin typeface="+mn-lt"/>
              </a:rPr>
              <a:t>にない</a:t>
            </a:r>
            <a:br>
              <a:rPr lang="en-US" altLang="ja-JP" sz="2200" dirty="0">
                <a:solidFill>
                  <a:schemeClr val="tx1"/>
                </a:solidFill>
                <a:latin typeface="+mn-lt"/>
              </a:rPr>
            </a:br>
            <a:r>
              <a:rPr lang="ja-JP" altLang="en-US" sz="2200" dirty="0">
                <a:solidFill>
                  <a:schemeClr val="tx1"/>
                </a:solidFill>
                <a:latin typeface="+mn-lt"/>
              </a:rPr>
              <a:t>機能が追加された。ユーザの動作に対応した</a:t>
            </a:r>
            <a:r>
              <a:rPr lang="en-US" altLang="ja-JP" sz="2200" dirty="0">
                <a:solidFill>
                  <a:schemeClr val="tx1"/>
                </a:solidFill>
                <a:latin typeface="+mn-lt"/>
              </a:rPr>
              <a:t>Web</a:t>
            </a:r>
            <a:r>
              <a:rPr lang="ja-JP" altLang="en-US" sz="2200" dirty="0">
                <a:solidFill>
                  <a:schemeClr val="tx1"/>
                </a:solidFill>
                <a:latin typeface="+mn-lt"/>
              </a:rPr>
              <a:t>アプリケーション</a:t>
            </a:r>
            <a:br>
              <a:rPr lang="en-US" altLang="ja-JP" sz="2200" dirty="0">
                <a:solidFill>
                  <a:schemeClr val="tx1"/>
                </a:solidFill>
                <a:latin typeface="+mn-lt"/>
              </a:rPr>
            </a:br>
            <a:r>
              <a:rPr lang="ja-JP" altLang="en-US" sz="2200" dirty="0">
                <a:solidFill>
                  <a:schemeClr val="tx1"/>
                </a:solidFill>
                <a:latin typeface="+mn-lt"/>
              </a:rPr>
              <a:t>が、より作りやすく改良されている。</a:t>
            </a:r>
            <a:endParaRPr lang="en-US" altLang="ja-JP" sz="2200" dirty="0">
              <a:solidFill>
                <a:schemeClr val="tx1"/>
              </a:solidFill>
              <a:latin typeface="+mn-lt"/>
            </a:endParaRPr>
          </a:p>
          <a:p>
            <a:pPr marL="203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None/>
              <a:tabLst>
                <a:tab pos="444500" algn="l"/>
              </a:tabLst>
            </a:pPr>
            <a:r>
              <a:rPr lang="en-US" altLang="ja-JP" sz="2200" dirty="0">
                <a:solidFill>
                  <a:schemeClr val="tx1"/>
                </a:solidFill>
                <a:latin typeface="+mn-lt"/>
              </a:rPr>
              <a:t>HTML5</a:t>
            </a:r>
            <a:r>
              <a:rPr lang="ja-JP" altLang="en-US" sz="2200" dirty="0">
                <a:solidFill>
                  <a:schemeClr val="tx1"/>
                </a:solidFill>
                <a:latin typeface="+mn-lt"/>
              </a:rPr>
              <a:t>では図形の描画、動画や音声の再生が容易になっている。</a:t>
            </a:r>
            <a:endParaRPr lang="en-US" altLang="ja-JP" sz="22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0" name="タイトル 9">
            <a:extLst>
              <a:ext uri="{FF2B5EF4-FFF2-40B4-BE49-F238E27FC236}">
                <a16:creationId xmlns:a16="http://schemas.microsoft.com/office/drawing/2014/main" id="{2495E8E3-AB91-FE81-2E2F-564F4D4BC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3200" dirty="0"/>
              <a:t>HTML5</a:t>
            </a:r>
            <a:r>
              <a:rPr lang="ja-JP" altLang="en-US" sz="3200" dirty="0"/>
              <a:t>で強化された要素（参考）</a:t>
            </a:r>
          </a:p>
        </p:txBody>
      </p:sp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93E16F0-0356-C74C-4F7B-D70AC4F9F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2023/9/28</a:t>
            </a:r>
            <a:endParaRPr kumimoji="1" lang="ja-JP" altLang="en-US" dirty="0"/>
          </a:p>
        </p:txBody>
      </p:sp>
      <p:sp>
        <p:nvSpPr>
          <p:cNvPr id="7" name="フッター プレースホルダー 6">
            <a:extLst>
              <a:ext uri="{FF2B5EF4-FFF2-40B4-BE49-F238E27FC236}">
                <a16:creationId xmlns:a16="http://schemas.microsoft.com/office/drawing/2014/main" id="{81D93937-D966-FB93-93CE-4602850E4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プログラミング演習</a:t>
            </a:r>
            <a:r>
              <a:rPr kumimoji="1" lang="en-US" altLang="ja-JP"/>
              <a:t>X</a:t>
            </a:r>
            <a:endParaRPr kumimoji="1" lang="ja-JP" altLang="en-US"/>
          </a:p>
        </p:txBody>
      </p:sp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0AA3B966-A8CA-E937-78BA-F25402EF7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332A9-7F48-4F13-9D10-A2EFE9B588DA}" type="slidenum">
              <a:rPr kumimoji="1" lang="ja-JP" altLang="en-US" smtClean="0"/>
              <a:pPr/>
              <a:t>37</a:t>
            </a:fld>
            <a:endParaRPr kumimoji="1" lang="ja-JP" altLang="en-US"/>
          </a:p>
        </p:txBody>
      </p:sp>
      <p:graphicFrame>
        <p:nvGraphicFramePr>
          <p:cNvPr id="5" name="表 14">
            <a:extLst>
              <a:ext uri="{FF2B5EF4-FFF2-40B4-BE49-F238E27FC236}">
                <a16:creationId xmlns:a16="http://schemas.microsoft.com/office/drawing/2014/main" id="{AF60D06F-6816-B736-8C23-ABF40C8E2C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0859087"/>
              </p:ext>
            </p:extLst>
          </p:nvPr>
        </p:nvGraphicFramePr>
        <p:xfrm>
          <a:off x="1763778" y="3429000"/>
          <a:ext cx="5667242" cy="148336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544906">
                  <a:extLst>
                    <a:ext uri="{9D8B030D-6E8A-4147-A177-3AD203B41FA5}">
                      <a16:colId xmlns:a16="http://schemas.microsoft.com/office/drawing/2014/main" val="3612271524"/>
                    </a:ext>
                  </a:extLst>
                </a:gridCol>
                <a:gridCol w="4122336">
                  <a:extLst>
                    <a:ext uri="{9D8B030D-6E8A-4147-A177-3AD203B41FA5}">
                      <a16:colId xmlns:a16="http://schemas.microsoft.com/office/drawing/2014/main" val="30846982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要素名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機能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7574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dirty="0"/>
                        <a:t>audio</a:t>
                      </a:r>
                      <a:endParaRPr kumimoji="1" lang="ja-JP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音声ファイルの読み込み、再生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0487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b="1" dirty="0"/>
                        <a:t>canvas</a:t>
                      </a:r>
                      <a:endParaRPr kumimoji="1" lang="ja-JP" altLang="en-US" b="1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画像ファイルの表示、任意図形の描画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356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dirty="0"/>
                        <a:t>video</a:t>
                      </a:r>
                      <a:endParaRPr kumimoji="1" lang="ja-JP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動画ファイルの読み込み、再生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87120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768888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60CDEC3-F48C-3EF0-06C5-61F70375CE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537" y="876300"/>
            <a:ext cx="8277724" cy="5355811"/>
          </a:xfrm>
        </p:spPr>
        <p:txBody>
          <a:bodyPr>
            <a:normAutofit/>
          </a:bodyPr>
          <a:lstStyle/>
          <a:p>
            <a:pPr marL="533400" lvl="1" indent="-330200">
              <a:buClr>
                <a:schemeClr val="tx2"/>
              </a:buClr>
              <a:buFont typeface="Wingdings" panose="05000000000000000000" pitchFamily="2" charset="2"/>
              <a:buChar char="u"/>
              <a:tabLst>
                <a:tab pos="444500" algn="l"/>
              </a:tabLst>
            </a:pPr>
            <a:r>
              <a:rPr lang="en-US" altLang="ja-JP" sz="2200" dirty="0">
                <a:latin typeface="+mn-lt"/>
              </a:rPr>
              <a:t>JavaScript</a:t>
            </a:r>
            <a:r>
              <a:rPr lang="ja-JP" altLang="en-US" sz="2200" dirty="0">
                <a:latin typeface="+mn-lt"/>
              </a:rPr>
              <a:t>のプログラムは</a:t>
            </a:r>
            <a:r>
              <a:rPr lang="en-US" altLang="ja-JP" sz="2200" dirty="0">
                <a:latin typeface="+mn-lt"/>
              </a:rPr>
              <a:t>HTML</a:t>
            </a:r>
            <a:r>
              <a:rPr lang="ja-JP" altLang="en-US" sz="2200" dirty="0">
                <a:latin typeface="+mn-lt"/>
              </a:rPr>
              <a:t>文中の</a:t>
            </a:r>
            <a:r>
              <a:rPr lang="en-US" altLang="ja-JP" sz="2200" dirty="0">
                <a:solidFill>
                  <a:srgbClr val="FF0066"/>
                </a:solidFill>
                <a:latin typeface="+mn-lt"/>
              </a:rPr>
              <a:t>&lt;script&gt;</a:t>
            </a:r>
            <a:r>
              <a:rPr lang="ja-JP" altLang="en-US" sz="2200" dirty="0">
                <a:latin typeface="+mn-lt"/>
              </a:rPr>
              <a:t>タグで囲まれた範囲に記述する。</a:t>
            </a:r>
            <a:endParaRPr lang="en-US" altLang="ja-JP" sz="2200" dirty="0">
              <a:latin typeface="+mn-lt"/>
            </a:endParaRP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F834C7D-D08A-F217-FD73-F565BDBFE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000" b="0" i="0" u="none" strike="noStrike" kern="1200" cap="all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  <a:cs typeface="+mn-cs"/>
              </a:rPr>
              <a:t>プログラミング演習</a:t>
            </a:r>
            <a:r>
              <a:rPr kumimoji="1" lang="en-US" altLang="ja-JP" sz="1000" b="0" i="0" u="none" strike="noStrike" kern="1200" cap="all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  <a:cs typeface="+mn-cs"/>
              </a:rPr>
              <a:t>X</a:t>
            </a:r>
            <a:endParaRPr kumimoji="1" lang="ja-JP" altLang="en-US" sz="1000" b="0" i="0" u="none" strike="noStrike" kern="1200" cap="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IZ UDPゴシック" panose="020B0400000000000000" pitchFamily="50" charset="-128"/>
              <a:ea typeface="BIZ UDPゴシック" panose="020B0400000000000000" pitchFamily="50" charset="-128"/>
              <a:cs typeface="+mn-cs"/>
            </a:endParaRPr>
          </a:p>
        </p:txBody>
      </p:sp>
      <p:sp>
        <p:nvSpPr>
          <p:cNvPr id="10" name="タイトル 9">
            <a:extLst>
              <a:ext uri="{FF2B5EF4-FFF2-40B4-BE49-F238E27FC236}">
                <a16:creationId xmlns:a16="http://schemas.microsoft.com/office/drawing/2014/main" id="{2495E8E3-AB91-FE81-2E2F-564F4D4BC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3200" dirty="0"/>
              <a:t>JavaScript</a:t>
            </a:r>
            <a:r>
              <a:rPr lang="ja-JP" altLang="en-US" sz="3200" dirty="0"/>
              <a:t>の使い方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B0303BCC-F5B8-E995-7C16-8DEB561BAB7D}"/>
              </a:ext>
            </a:extLst>
          </p:cNvPr>
          <p:cNvSpPr txBox="1"/>
          <p:nvPr/>
        </p:nvSpPr>
        <p:spPr>
          <a:xfrm>
            <a:off x="7339837" y="301957"/>
            <a:ext cx="163378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レジメ　</a:t>
            </a:r>
            <a:r>
              <a:rPr kumimoji="0" lang="en-US" altLang="ja-JP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45</a:t>
            </a:r>
            <a:r>
              <a:rPr kumimoji="0" lang="ja-JP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頁</a:t>
            </a:r>
            <a:endParaRPr kumimoji="1" lang="ja-JP" alt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ＭＳ Ｐゴシック" panose="020B0600070205080204" pitchFamily="50" charset="-128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4805064-9B93-F817-063C-841C4C8A2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2023/9/28</a:t>
            </a:r>
            <a:endParaRPr kumimoji="1" lang="ja-JP" altLang="en-US" dirty="0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74F6C96-8EF3-EC1E-0A0E-10A10D9CE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332A9-7F48-4F13-9D10-A2EFE9B588DA}" type="slidenum">
              <a:rPr kumimoji="1" lang="ja-JP" altLang="en-US" smtClean="0"/>
              <a:pPr/>
              <a:t>38</a:t>
            </a:fld>
            <a:endParaRPr kumimoji="1" lang="ja-JP" altLang="en-US"/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F89FA5E1-A1BA-B3F6-4ECF-ECC207E1848B}"/>
              </a:ext>
            </a:extLst>
          </p:cNvPr>
          <p:cNvGrpSpPr>
            <a:grpSpLocks noChangeAspect="1"/>
          </p:cNvGrpSpPr>
          <p:nvPr/>
        </p:nvGrpSpPr>
        <p:grpSpPr>
          <a:xfrm>
            <a:off x="1526061" y="1674294"/>
            <a:ext cx="6142676" cy="4503191"/>
            <a:chOff x="0" y="0"/>
            <a:chExt cx="5607685" cy="4110990"/>
          </a:xfrm>
        </p:grpSpPr>
        <p:grpSp>
          <p:nvGrpSpPr>
            <p:cNvPr id="6" name="グループ化 5">
              <a:extLst>
                <a:ext uri="{FF2B5EF4-FFF2-40B4-BE49-F238E27FC236}">
                  <a16:creationId xmlns:a16="http://schemas.microsoft.com/office/drawing/2014/main" id="{CD4270B2-4BAA-81CA-F0EF-1EADD7FFA08F}"/>
                </a:ext>
              </a:extLst>
            </p:cNvPr>
            <p:cNvGrpSpPr/>
            <p:nvPr/>
          </p:nvGrpSpPr>
          <p:grpSpPr>
            <a:xfrm>
              <a:off x="0" y="0"/>
              <a:ext cx="5607685" cy="4110990"/>
              <a:chOff x="0" y="0"/>
              <a:chExt cx="5607685" cy="4110990"/>
            </a:xfrm>
          </p:grpSpPr>
          <p:pic>
            <p:nvPicPr>
              <p:cNvPr id="14" name="図 13">
                <a:extLst>
                  <a:ext uri="{FF2B5EF4-FFF2-40B4-BE49-F238E27FC236}">
                    <a16:creationId xmlns:a16="http://schemas.microsoft.com/office/drawing/2014/main" id="{FC0A6BBA-E5AC-9971-9B49-31DBB045996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5607685" cy="411099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</p:pic>
          <p:sp>
            <p:nvSpPr>
              <p:cNvPr id="15" name="正方形/長方形 14">
                <a:extLst>
                  <a:ext uri="{FF2B5EF4-FFF2-40B4-BE49-F238E27FC236}">
                    <a16:creationId xmlns:a16="http://schemas.microsoft.com/office/drawing/2014/main" id="{BF807AC4-F8F9-7A97-6D29-E68713B3E6CB}"/>
                  </a:ext>
                </a:extLst>
              </p:cNvPr>
              <p:cNvSpPr/>
              <p:nvPr/>
            </p:nvSpPr>
            <p:spPr>
              <a:xfrm>
                <a:off x="933450" y="3114675"/>
                <a:ext cx="564055" cy="155976"/>
              </a:xfrm>
              <a:prstGeom prst="rect">
                <a:avLst/>
              </a:prstGeom>
              <a:noFill/>
              <a:ln w="317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050" kern="100">
                    <a:effectLst/>
                    <a:ea typeface="ＭＳ 明朝" panose="02020609040205080304" pitchFamily="17" charset="-128"/>
                    <a:cs typeface="Times New Roman" panose="02020603050405020304" pitchFamily="18" charset="0"/>
                  </a:rPr>
                  <a:t> </a:t>
                </a:r>
                <a:endParaRPr lang="ja-JP" sz="1050" kern="100">
                  <a:effectLst/>
                  <a:ea typeface="ＭＳ 明朝" panose="02020609040205080304" pitchFamily="17" charset="-128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" name="正方形/長方形 15">
                <a:extLst>
                  <a:ext uri="{FF2B5EF4-FFF2-40B4-BE49-F238E27FC236}">
                    <a16:creationId xmlns:a16="http://schemas.microsoft.com/office/drawing/2014/main" id="{154AFB6A-4FE0-0356-ADA6-3D7047DA0360}"/>
                  </a:ext>
                </a:extLst>
              </p:cNvPr>
              <p:cNvSpPr/>
              <p:nvPr/>
            </p:nvSpPr>
            <p:spPr>
              <a:xfrm>
                <a:off x="3095625" y="3381375"/>
                <a:ext cx="1330014" cy="155976"/>
              </a:xfrm>
              <a:prstGeom prst="rect">
                <a:avLst/>
              </a:prstGeom>
              <a:noFill/>
              <a:ln w="317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050" kern="100">
                    <a:effectLst/>
                    <a:ea typeface="ＭＳ 明朝" panose="02020609040205080304" pitchFamily="17" charset="-128"/>
                    <a:cs typeface="Times New Roman" panose="02020603050405020304" pitchFamily="18" charset="0"/>
                  </a:rPr>
                  <a:t> </a:t>
                </a:r>
                <a:endParaRPr lang="ja-JP" sz="1050" kern="100">
                  <a:effectLst/>
                  <a:ea typeface="ＭＳ 明朝" panose="02020609040205080304" pitchFamily="17" charset="-128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" name="テキスト ボックス 147">
                <a:extLst>
                  <a:ext uri="{FF2B5EF4-FFF2-40B4-BE49-F238E27FC236}">
                    <a16:creationId xmlns:a16="http://schemas.microsoft.com/office/drawing/2014/main" id="{A42E7A82-B107-54BB-A1C1-8C497FC58372}"/>
                  </a:ext>
                </a:extLst>
              </p:cNvPr>
              <p:cNvSpPr txBox="1"/>
              <p:nvPr/>
            </p:nvSpPr>
            <p:spPr>
              <a:xfrm>
                <a:off x="3417905" y="1990725"/>
                <a:ext cx="1602706" cy="224777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just">
                  <a:lnSpc>
                    <a:spcPts val="1200"/>
                  </a:lnSpc>
                </a:pPr>
                <a:r>
                  <a:rPr lang="ja-JP" sz="1050" kern="100" dirty="0">
                    <a:solidFill>
                      <a:srgbClr val="FF0066"/>
                    </a:solidFill>
                    <a:effectLst/>
                    <a:latin typeface="+mn-ea"/>
                    <a:cs typeface="Times New Roman" panose="02020603050405020304" pitchFamily="18" charset="0"/>
                  </a:rPr>
                  <a:t>この範囲にプログラムを書く</a:t>
                </a:r>
              </a:p>
            </p:txBody>
          </p:sp>
          <p:sp>
            <p:nvSpPr>
              <p:cNvPr id="18" name="右中かっこ 17">
                <a:extLst>
                  <a:ext uri="{FF2B5EF4-FFF2-40B4-BE49-F238E27FC236}">
                    <a16:creationId xmlns:a16="http://schemas.microsoft.com/office/drawing/2014/main" id="{EBD2DC07-71E5-AB3A-8933-2A89B236372C}"/>
                  </a:ext>
                </a:extLst>
              </p:cNvPr>
              <p:cNvSpPr/>
              <p:nvPr/>
            </p:nvSpPr>
            <p:spPr>
              <a:xfrm>
                <a:off x="3057525" y="1257300"/>
                <a:ext cx="266700" cy="1743075"/>
              </a:xfrm>
              <a:prstGeom prst="rightBrace">
                <a:avLst>
                  <a:gd name="adj1" fmla="val 70238"/>
                  <a:gd name="adj2" fmla="val 49454"/>
                </a:avLst>
              </a:prstGeom>
              <a:ln>
                <a:solidFill>
                  <a:srgbClr val="FF00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/>
              </a:p>
            </p:txBody>
          </p:sp>
          <p:cxnSp>
            <p:nvCxnSpPr>
              <p:cNvPr id="19" name="曲線コネクタ 94">
                <a:extLst>
                  <a:ext uri="{FF2B5EF4-FFF2-40B4-BE49-F238E27FC236}">
                    <a16:creationId xmlns:a16="http://schemas.microsoft.com/office/drawing/2014/main" id="{75446143-57AE-42FB-C87C-DF04724EDB39}"/>
                  </a:ext>
                </a:extLst>
              </p:cNvPr>
              <p:cNvCxnSpPr/>
              <p:nvPr/>
            </p:nvCxnSpPr>
            <p:spPr>
              <a:xfrm flipV="1">
                <a:off x="1495425" y="1343025"/>
                <a:ext cx="45719" cy="1771650"/>
              </a:xfrm>
              <a:prstGeom prst="curvedConnector3">
                <a:avLst>
                  <a:gd name="adj1" fmla="val 1191437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曲線コネクタ 113">
                <a:extLst>
                  <a:ext uri="{FF2B5EF4-FFF2-40B4-BE49-F238E27FC236}">
                    <a16:creationId xmlns:a16="http://schemas.microsoft.com/office/drawing/2014/main" id="{5E2301BE-CF79-10DA-4685-9E884426304C}"/>
                  </a:ext>
                </a:extLst>
              </p:cNvPr>
              <p:cNvCxnSpPr/>
              <p:nvPr/>
            </p:nvCxnSpPr>
            <p:spPr>
              <a:xfrm flipH="1" flipV="1">
                <a:off x="1838325" y="2266950"/>
                <a:ext cx="1270000" cy="1117600"/>
              </a:xfrm>
              <a:prstGeom prst="curvedConnector3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テキスト ボックス 178">
                <a:extLst>
                  <a:ext uri="{FF2B5EF4-FFF2-40B4-BE49-F238E27FC236}">
                    <a16:creationId xmlns:a16="http://schemas.microsoft.com/office/drawing/2014/main" id="{465232BD-AB8A-9821-3250-8E5C5ED2692A}"/>
                  </a:ext>
                </a:extLst>
              </p:cNvPr>
              <p:cNvSpPr txBox="1"/>
              <p:nvPr/>
            </p:nvSpPr>
            <p:spPr>
              <a:xfrm>
                <a:off x="2126299" y="1838325"/>
                <a:ext cx="718818" cy="365263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just">
                  <a:lnSpc>
                    <a:spcPts val="1200"/>
                  </a:lnSpc>
                </a:pPr>
                <a:r>
                  <a:rPr lang="ja-JP" sz="1050" kern="100" dirty="0">
                    <a:solidFill>
                      <a:schemeClr val="tx1"/>
                    </a:solidFill>
                    <a:effectLst/>
                    <a:latin typeface="+mn-ea"/>
                    <a:cs typeface="Times New Roman" panose="02020603050405020304" pitchFamily="18" charset="0"/>
                  </a:rPr>
                  <a:t>対応する</a:t>
                </a:r>
              </a:p>
              <a:p>
                <a:pPr algn="just">
                  <a:lnSpc>
                    <a:spcPts val="1200"/>
                  </a:lnSpc>
                </a:pPr>
                <a:r>
                  <a:rPr lang="ja-JP" sz="1050" kern="100" dirty="0">
                    <a:solidFill>
                      <a:schemeClr val="tx1"/>
                    </a:solidFill>
                    <a:effectLst/>
                    <a:latin typeface="+mn-ea"/>
                    <a:cs typeface="Times New Roman" panose="02020603050405020304" pitchFamily="18" charset="0"/>
                  </a:rPr>
                  <a:t>プログラム</a:t>
                </a:r>
              </a:p>
            </p:txBody>
          </p:sp>
        </p:grpSp>
        <p:sp>
          <p:nvSpPr>
            <p:cNvPr id="7" name="テキスト ボックス 180">
              <a:extLst>
                <a:ext uri="{FF2B5EF4-FFF2-40B4-BE49-F238E27FC236}">
                  <a16:creationId xmlns:a16="http://schemas.microsoft.com/office/drawing/2014/main" id="{DB6B144A-9ADA-A680-A7C7-052F680C1EC6}"/>
                </a:ext>
              </a:extLst>
            </p:cNvPr>
            <p:cNvSpPr txBox="1"/>
            <p:nvPr/>
          </p:nvSpPr>
          <p:spPr>
            <a:xfrm>
              <a:off x="294514" y="672066"/>
              <a:ext cx="291507" cy="226533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just">
                <a:lnSpc>
                  <a:spcPts val="1200"/>
                </a:lnSpc>
              </a:pPr>
              <a:r>
                <a:rPr lang="ja-JP" sz="1050" kern="100" dirty="0">
                  <a:solidFill>
                    <a:srgbClr val="FF0066"/>
                  </a:solidFill>
                  <a:effectLst/>
                  <a:latin typeface="+mn-ea"/>
                  <a:cs typeface="Times New Roman" panose="02020603050405020304" pitchFamily="18" charset="0"/>
                </a:rPr>
                <a:t>①</a:t>
              </a:r>
            </a:p>
          </p:txBody>
        </p:sp>
        <p:sp>
          <p:nvSpPr>
            <p:cNvPr id="8" name="テキスト ボックス 182">
              <a:extLst>
                <a:ext uri="{FF2B5EF4-FFF2-40B4-BE49-F238E27FC236}">
                  <a16:creationId xmlns:a16="http://schemas.microsoft.com/office/drawing/2014/main" id="{23966185-5851-AF55-7ED2-00BDE9A8ACFD}"/>
                </a:ext>
              </a:extLst>
            </p:cNvPr>
            <p:cNvSpPr txBox="1"/>
            <p:nvPr/>
          </p:nvSpPr>
          <p:spPr>
            <a:xfrm>
              <a:off x="294514" y="810290"/>
              <a:ext cx="291507" cy="226533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just">
                <a:lnSpc>
                  <a:spcPts val="1200"/>
                </a:lnSpc>
              </a:pPr>
              <a:r>
                <a:rPr lang="ja-JP" sz="1050" kern="100">
                  <a:solidFill>
                    <a:srgbClr val="FF0066"/>
                  </a:solidFill>
                  <a:effectLst/>
                  <a:latin typeface="+mn-ea"/>
                  <a:cs typeface="Times New Roman" panose="02020603050405020304" pitchFamily="18" charset="0"/>
                </a:rPr>
                <a:t>②</a:t>
              </a:r>
            </a:p>
          </p:txBody>
        </p:sp>
        <p:sp>
          <p:nvSpPr>
            <p:cNvPr id="11" name="テキスト ボックス 183">
              <a:extLst>
                <a:ext uri="{FF2B5EF4-FFF2-40B4-BE49-F238E27FC236}">
                  <a16:creationId xmlns:a16="http://schemas.microsoft.com/office/drawing/2014/main" id="{C51B0DC5-6E6A-78B0-AD7D-00EEFCC9AF73}"/>
                </a:ext>
              </a:extLst>
            </p:cNvPr>
            <p:cNvSpPr txBox="1"/>
            <p:nvPr/>
          </p:nvSpPr>
          <p:spPr>
            <a:xfrm>
              <a:off x="294514" y="937880"/>
              <a:ext cx="291507" cy="226533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just">
                <a:lnSpc>
                  <a:spcPts val="1200"/>
                </a:lnSpc>
              </a:pPr>
              <a:r>
                <a:rPr lang="ja-JP" sz="1050" kern="100">
                  <a:solidFill>
                    <a:srgbClr val="FF0066"/>
                  </a:solidFill>
                  <a:effectLst/>
                  <a:latin typeface="+mn-ea"/>
                  <a:cs typeface="Times New Roman" panose="02020603050405020304" pitchFamily="18" charset="0"/>
                </a:rPr>
                <a:t>③</a:t>
              </a:r>
            </a:p>
          </p:txBody>
        </p:sp>
        <p:sp>
          <p:nvSpPr>
            <p:cNvPr id="13" name="テキスト ボックス 184">
              <a:extLst>
                <a:ext uri="{FF2B5EF4-FFF2-40B4-BE49-F238E27FC236}">
                  <a16:creationId xmlns:a16="http://schemas.microsoft.com/office/drawing/2014/main" id="{F01774D2-C9DF-9116-A1DC-4FBD6CE1922D}"/>
                </a:ext>
              </a:extLst>
            </p:cNvPr>
            <p:cNvSpPr txBox="1"/>
            <p:nvPr/>
          </p:nvSpPr>
          <p:spPr>
            <a:xfrm>
              <a:off x="294514" y="1076104"/>
              <a:ext cx="291507" cy="226533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just">
                <a:lnSpc>
                  <a:spcPts val="1200"/>
                </a:lnSpc>
              </a:pPr>
              <a:r>
                <a:rPr lang="ja-JP" sz="1050" kern="100" dirty="0">
                  <a:solidFill>
                    <a:srgbClr val="FF0066"/>
                  </a:solidFill>
                  <a:effectLst/>
                  <a:latin typeface="+mn-ea"/>
                  <a:cs typeface="Times New Roman" panose="02020603050405020304" pitchFamily="18" charset="0"/>
                </a:rPr>
                <a:t>④</a:t>
              </a:r>
            </a:p>
          </p:txBody>
        </p:sp>
      </p:grpSp>
      <p:sp>
        <p:nvSpPr>
          <p:cNvPr id="22" name="テキスト ボックス 147">
            <a:extLst>
              <a:ext uri="{FF2B5EF4-FFF2-40B4-BE49-F238E27FC236}">
                <a16:creationId xmlns:a16="http://schemas.microsoft.com/office/drawing/2014/main" id="{93B6BDB5-D8DC-2D8D-116C-7ED7004A7CCB}"/>
              </a:ext>
            </a:extLst>
          </p:cNvPr>
          <p:cNvSpPr txBox="1"/>
          <p:nvPr/>
        </p:nvSpPr>
        <p:spPr>
          <a:xfrm>
            <a:off x="4852917" y="5554218"/>
            <a:ext cx="2244525" cy="246221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ts val="1200"/>
              </a:lnSpc>
            </a:pPr>
            <a:r>
              <a:rPr lang="ja-JP" altLang="en-US" sz="1050" kern="100" dirty="0"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ボタンを押したときに実行される関数</a:t>
            </a:r>
            <a:endParaRPr lang="ja-JP" sz="1050" kern="100" dirty="0">
              <a:solidFill>
                <a:schemeClr val="tx1"/>
              </a:solidFill>
              <a:effectLst/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5582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0DC7CAD-7C81-988F-68C2-E6E2CB48C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758953"/>
            <a:ext cx="7543800" cy="879348"/>
          </a:xfrm>
        </p:spPr>
        <p:txBody>
          <a:bodyPr anchor="ctr">
            <a:normAutofit/>
          </a:bodyPr>
          <a:lstStyle/>
          <a:p>
            <a:r>
              <a:rPr kumimoji="1" lang="ja-JP" altLang="en-US" sz="4400" dirty="0">
                <a:solidFill>
                  <a:schemeClr val="tx2"/>
                </a:solidFill>
                <a:cs typeface="Arial" panose="020B0604020202020204" pitchFamily="34" charset="0"/>
              </a:rPr>
              <a:t>１．復習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6FE0319-B31C-6267-9314-2F38941C61B4}"/>
              </a:ext>
            </a:extLst>
          </p:cNvPr>
          <p:cNvSpPr txBox="1"/>
          <p:nvPr/>
        </p:nvSpPr>
        <p:spPr>
          <a:xfrm>
            <a:off x="822960" y="1999039"/>
            <a:ext cx="75438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000" lvl="1"/>
            <a:r>
              <a:rPr kumimoji="1" lang="ja-JP" altLang="en-US" sz="3200" i="1" dirty="0">
                <a:solidFill>
                  <a:srgbClr val="FF0066"/>
                </a:solidFill>
                <a:cs typeface="Arial" panose="020B0604020202020204" pitchFamily="34" charset="0"/>
              </a:rPr>
              <a:t>学習内容</a:t>
            </a:r>
            <a:endParaRPr kumimoji="1" lang="en-US" altLang="ja-JP" sz="3200" i="1" dirty="0">
              <a:solidFill>
                <a:srgbClr val="FF0066"/>
              </a:solidFill>
              <a:cs typeface="Arial" panose="020B0604020202020204" pitchFamily="34" charset="0"/>
            </a:endParaRPr>
          </a:p>
          <a:p>
            <a:pPr marL="1079500" lvl="1" indent="-379413">
              <a:buFont typeface="Wingdings" panose="05000000000000000000" pitchFamily="2" charset="2"/>
              <a:buChar char="l"/>
            </a:pPr>
            <a:r>
              <a:rPr kumimoji="1" lang="en-US" altLang="ja-JP" sz="3200" dirty="0">
                <a:solidFill>
                  <a:schemeClr val="tx2"/>
                </a:solidFill>
                <a:cs typeface="Arial" panose="020B0604020202020204" pitchFamily="34" charset="0"/>
              </a:rPr>
              <a:t>HTML</a:t>
            </a:r>
            <a:r>
              <a:rPr kumimoji="1" lang="ja-JP" altLang="en-US" sz="3200" dirty="0">
                <a:solidFill>
                  <a:schemeClr val="tx2"/>
                </a:solidFill>
                <a:cs typeface="Arial" panose="020B0604020202020204" pitchFamily="34" charset="0"/>
              </a:rPr>
              <a:t>ファイルの構造</a:t>
            </a:r>
            <a:endParaRPr kumimoji="1" lang="en-US" altLang="ja-JP" sz="3200" dirty="0">
              <a:solidFill>
                <a:schemeClr val="tx2"/>
              </a:solidFill>
              <a:cs typeface="Arial" panose="020B0604020202020204" pitchFamily="34" charset="0"/>
            </a:endParaRPr>
          </a:p>
          <a:p>
            <a:pPr marL="1079500" lvl="1" indent="-379413">
              <a:buFont typeface="Wingdings" panose="05000000000000000000" pitchFamily="2" charset="2"/>
              <a:buChar char="l"/>
            </a:pPr>
            <a:r>
              <a:rPr kumimoji="1" lang="ja-JP" altLang="en-US" sz="3200" dirty="0">
                <a:solidFill>
                  <a:schemeClr val="tx2"/>
                </a:solidFill>
                <a:cs typeface="Arial" panose="020B0604020202020204" pitchFamily="34" charset="0"/>
              </a:rPr>
              <a:t>課題１のプログラム例</a:t>
            </a:r>
            <a:endParaRPr kumimoji="1" lang="en-US" altLang="ja-JP" sz="3200" dirty="0">
              <a:solidFill>
                <a:schemeClr val="tx2"/>
              </a:solidFill>
              <a:cs typeface="Arial" panose="020B0604020202020204" pitchFamily="34" charset="0"/>
            </a:endParaRPr>
          </a:p>
          <a:p>
            <a:pPr marL="1079500" lvl="1" indent="-379413">
              <a:buFont typeface="Wingdings" panose="05000000000000000000" pitchFamily="2" charset="2"/>
              <a:buChar char="l"/>
            </a:pPr>
            <a:r>
              <a:rPr kumimoji="1" lang="ja-JP" altLang="en-US" sz="3200" dirty="0">
                <a:solidFill>
                  <a:schemeClr val="tx2"/>
                </a:solidFill>
                <a:cs typeface="Arial" panose="020B0604020202020204" pitchFamily="34" charset="0"/>
              </a:rPr>
              <a:t>課題２のプログラム例</a:t>
            </a:r>
          </a:p>
        </p:txBody>
      </p:sp>
      <p:sp>
        <p:nvSpPr>
          <p:cNvPr id="10" name="テキスト プレースホルダー 9">
            <a:extLst>
              <a:ext uri="{FF2B5EF4-FFF2-40B4-BE49-F238E27FC236}">
                <a16:creationId xmlns:a16="http://schemas.microsoft.com/office/drawing/2014/main" id="{01635F1B-348C-C933-5E65-227E5158A5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2A78EB1-8761-A851-A2AF-5644622E5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2023/9/28</a:t>
            </a:r>
            <a:endParaRPr kumimoji="1" lang="ja-JP" altLang="en-US"/>
          </a:p>
        </p:txBody>
      </p:sp>
      <p:sp>
        <p:nvSpPr>
          <p:cNvPr id="7" name="フッター プレースホルダー 6">
            <a:extLst>
              <a:ext uri="{FF2B5EF4-FFF2-40B4-BE49-F238E27FC236}">
                <a16:creationId xmlns:a16="http://schemas.microsoft.com/office/drawing/2014/main" id="{A91833D4-B5EA-5342-25A6-C3EF8FD56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プログラミング演習</a:t>
            </a:r>
            <a:r>
              <a:rPr kumimoji="1" lang="en-US" altLang="ja-JP"/>
              <a:t>X</a:t>
            </a:r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63640CA-62B5-B9BE-5E4B-16E34CC8C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332A9-7F48-4F13-9D10-A2EFE9B588DA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350996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40DC480-5204-DDA5-B3EB-09F53F390775}"/>
              </a:ext>
            </a:extLst>
          </p:cNvPr>
          <p:cNvSpPr txBox="1">
            <a:spLocks/>
          </p:cNvSpPr>
          <p:nvPr/>
        </p:nvSpPr>
        <p:spPr>
          <a:xfrm>
            <a:off x="458537" y="372979"/>
            <a:ext cx="8277724" cy="5871410"/>
          </a:xfrm>
          <a:prstGeom prst="rect">
            <a:avLst/>
          </a:prstGeom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kumimoji="1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46100" lvl="1" indent="-342900">
              <a:lnSpc>
                <a:spcPct val="100000"/>
              </a:lnSpc>
              <a:spcBef>
                <a:spcPts val="1200"/>
              </a:spcBef>
              <a:buClr>
                <a:srgbClr val="FF0066"/>
              </a:buClr>
              <a:buFont typeface="Wingdings" panose="05000000000000000000" pitchFamily="2" charset="2"/>
              <a:buChar char="l"/>
              <a:tabLst>
                <a:tab pos="444500" algn="l"/>
              </a:tabLst>
            </a:pPr>
            <a:r>
              <a:rPr lang="en-US" altLang="ja-JP" sz="2400" dirty="0">
                <a:solidFill>
                  <a:srgbClr val="FF0066"/>
                </a:solidFill>
                <a:latin typeface="+mn-lt"/>
              </a:rPr>
              <a:t>&lt;script&gt;</a:t>
            </a:r>
            <a:r>
              <a:rPr lang="ja-JP" altLang="en-US" sz="2400" dirty="0">
                <a:solidFill>
                  <a:srgbClr val="FF0066"/>
                </a:solidFill>
                <a:latin typeface="+mn-lt"/>
              </a:rPr>
              <a:t>の説明</a:t>
            </a:r>
            <a:endParaRPr lang="en-US" altLang="ja-JP" sz="700" dirty="0">
              <a:solidFill>
                <a:srgbClr val="FF0066"/>
              </a:solidFill>
              <a:latin typeface="+mn-lt"/>
            </a:endParaRPr>
          </a:p>
          <a:p>
            <a:pPr marL="385762" lvl="2" indent="0">
              <a:lnSpc>
                <a:spcPct val="100000"/>
              </a:lnSpc>
              <a:spcBef>
                <a:spcPts val="1200"/>
              </a:spcBef>
              <a:buClrTx/>
              <a:buNone/>
              <a:tabLst>
                <a:tab pos="444500" algn="l"/>
              </a:tabLst>
            </a:pPr>
            <a:r>
              <a:rPr lang="ja-JP" altLang="en-US" sz="2000" dirty="0">
                <a:solidFill>
                  <a:schemeClr val="tx1"/>
                </a:solidFill>
                <a:latin typeface="+mn-lt"/>
              </a:rPr>
              <a:t>①～④：「</a:t>
            </a:r>
            <a:r>
              <a:rPr lang="en-US" altLang="ja-JP" sz="2000" dirty="0">
                <a:solidFill>
                  <a:schemeClr val="tx1"/>
                </a:solidFill>
                <a:latin typeface="+mn-lt"/>
              </a:rPr>
              <a:t>type=“text/</a:t>
            </a:r>
            <a:r>
              <a:rPr lang="en-US" altLang="ja-JP" sz="2000" dirty="0" err="1">
                <a:solidFill>
                  <a:schemeClr val="tx1"/>
                </a:solidFill>
                <a:latin typeface="+mn-lt"/>
              </a:rPr>
              <a:t>javascript</a:t>
            </a:r>
            <a:r>
              <a:rPr lang="en-US" altLang="ja-JP" sz="2000" dirty="0">
                <a:solidFill>
                  <a:schemeClr val="tx1"/>
                </a:solidFill>
                <a:latin typeface="+mn-lt"/>
              </a:rPr>
              <a:t>”</a:t>
            </a:r>
            <a:r>
              <a:rPr lang="ja-JP" altLang="en-US" sz="2000" dirty="0">
                <a:solidFill>
                  <a:schemeClr val="tx1"/>
                </a:solidFill>
                <a:latin typeface="+mn-lt"/>
              </a:rPr>
              <a:t>」は、</a:t>
            </a:r>
            <a:r>
              <a:rPr lang="en-US" altLang="ja-JP" sz="2000" dirty="0">
                <a:solidFill>
                  <a:schemeClr val="tx1"/>
                </a:solidFill>
                <a:latin typeface="+mn-lt"/>
              </a:rPr>
              <a:t>JavaScript</a:t>
            </a:r>
            <a:r>
              <a:rPr lang="ja-JP" altLang="en-US" sz="2000" dirty="0">
                <a:solidFill>
                  <a:schemeClr val="tx1"/>
                </a:solidFill>
                <a:latin typeface="+mn-lt"/>
              </a:rPr>
              <a:t>を使うことを明示</a:t>
            </a:r>
            <a:endParaRPr lang="en-US" altLang="ja-JP" sz="2000" dirty="0">
              <a:solidFill>
                <a:schemeClr val="tx1"/>
              </a:solidFill>
              <a:latin typeface="+mn-lt"/>
            </a:endParaRPr>
          </a:p>
          <a:p>
            <a:pPr marL="806450" lvl="2" indent="-422275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None/>
              <a:tabLst>
                <a:tab pos="444500" algn="l"/>
              </a:tabLst>
            </a:pPr>
            <a:r>
              <a:rPr lang="ja-JP" altLang="en-US" sz="2000" dirty="0">
                <a:solidFill>
                  <a:schemeClr val="tx1"/>
                </a:solidFill>
                <a:latin typeface="+mn-lt"/>
              </a:rPr>
              <a:t>①：「</a:t>
            </a:r>
            <a:r>
              <a:rPr lang="en-US" altLang="ja-JP" sz="2000" dirty="0" err="1">
                <a:solidFill>
                  <a:schemeClr val="tx1"/>
                </a:solidFill>
                <a:latin typeface="+mn-lt"/>
              </a:rPr>
              <a:t>src</a:t>
            </a:r>
            <a:r>
              <a:rPr lang="en-US" altLang="ja-JP" sz="2000" dirty="0">
                <a:solidFill>
                  <a:schemeClr val="tx1"/>
                </a:solidFill>
                <a:latin typeface="+mn-lt"/>
              </a:rPr>
              <a:t>=“http://code.jquery.com/jquery-3.7.1.min.js”</a:t>
            </a:r>
            <a:r>
              <a:rPr lang="ja-JP" altLang="en-US" sz="2000" dirty="0">
                <a:solidFill>
                  <a:schemeClr val="tx1"/>
                </a:solidFill>
                <a:latin typeface="+mn-lt"/>
              </a:rPr>
              <a:t>」は、外部スクリプト（</a:t>
            </a:r>
            <a:r>
              <a:rPr lang="en-US" altLang="ja-JP" sz="2000" dirty="0">
                <a:solidFill>
                  <a:schemeClr val="tx1"/>
                </a:solidFill>
                <a:latin typeface="+mn-lt"/>
              </a:rPr>
              <a:t>jQuery</a:t>
            </a:r>
            <a:r>
              <a:rPr lang="ja-JP" altLang="en-US" sz="2000" dirty="0">
                <a:solidFill>
                  <a:schemeClr val="tx1"/>
                </a:solidFill>
                <a:latin typeface="+mn-lt"/>
              </a:rPr>
              <a:t>ライブラリ）の</a:t>
            </a:r>
            <a:r>
              <a:rPr lang="en-US" altLang="ja-JP" sz="2000" dirty="0">
                <a:solidFill>
                  <a:schemeClr val="tx1"/>
                </a:solidFill>
                <a:latin typeface="+mn-lt"/>
              </a:rPr>
              <a:t>URL</a:t>
            </a:r>
            <a:r>
              <a:rPr lang="ja-JP" altLang="en-US" sz="2000" dirty="0">
                <a:solidFill>
                  <a:schemeClr val="tx1"/>
                </a:solidFill>
                <a:latin typeface="+mn-lt"/>
              </a:rPr>
              <a:t>を指定。</a:t>
            </a:r>
            <a:endParaRPr lang="en-US" altLang="ja-JP" sz="2000" dirty="0">
              <a:solidFill>
                <a:schemeClr val="tx1"/>
              </a:solidFill>
              <a:latin typeface="+mn-lt"/>
            </a:endParaRPr>
          </a:p>
          <a:p>
            <a:pPr marL="806450" lvl="2" indent="-422275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None/>
              <a:tabLst>
                <a:tab pos="444500" algn="l"/>
              </a:tabLst>
            </a:pPr>
            <a:r>
              <a:rPr lang="ja-JP" altLang="en-US" sz="2000" dirty="0">
                <a:solidFill>
                  <a:schemeClr val="tx1"/>
                </a:solidFill>
                <a:latin typeface="+mn-lt"/>
              </a:rPr>
              <a:t>②：「</a:t>
            </a:r>
            <a:r>
              <a:rPr lang="en-US" altLang="ja-JP" sz="2000" dirty="0" err="1">
                <a:solidFill>
                  <a:schemeClr val="tx1"/>
                </a:solidFill>
                <a:latin typeface="+mn-lt"/>
              </a:rPr>
              <a:t>src</a:t>
            </a:r>
            <a:r>
              <a:rPr lang="en-US" altLang="ja-JP" sz="2000" dirty="0">
                <a:solidFill>
                  <a:schemeClr val="tx1"/>
                </a:solidFill>
                <a:latin typeface="+mn-lt"/>
              </a:rPr>
              <a:t>=“</a:t>
            </a:r>
            <a:r>
              <a:rPr lang="en-US" altLang="ja-JP" sz="2000" dirty="0" err="1">
                <a:solidFill>
                  <a:schemeClr val="tx1"/>
                </a:solidFill>
                <a:latin typeface="+mn-lt"/>
              </a:rPr>
              <a:t>js</a:t>
            </a:r>
            <a:r>
              <a:rPr lang="en-US" altLang="ja-JP" sz="2000" dirty="0">
                <a:solidFill>
                  <a:schemeClr val="tx1"/>
                </a:solidFill>
                <a:latin typeface="+mn-lt"/>
              </a:rPr>
              <a:t>/jquery-3.7.1.js”</a:t>
            </a:r>
            <a:r>
              <a:rPr lang="ja-JP" altLang="en-US" sz="2000" dirty="0">
                <a:solidFill>
                  <a:schemeClr val="tx1"/>
                </a:solidFill>
                <a:latin typeface="+mn-lt"/>
              </a:rPr>
              <a:t>」は、外部スクリプトのパス。「</a:t>
            </a:r>
            <a:r>
              <a:rPr lang="en-US" altLang="ja-JP" sz="2000" dirty="0" err="1">
                <a:solidFill>
                  <a:schemeClr val="tx1"/>
                </a:solidFill>
                <a:latin typeface="+mn-lt"/>
              </a:rPr>
              <a:t>js</a:t>
            </a:r>
            <a:r>
              <a:rPr lang="ja-JP" altLang="en-US" sz="2000" dirty="0">
                <a:solidFill>
                  <a:schemeClr val="tx1"/>
                </a:solidFill>
                <a:latin typeface="+mn-lt"/>
              </a:rPr>
              <a:t>」フォルダ内の</a:t>
            </a:r>
            <a:r>
              <a:rPr lang="en-US" altLang="ja-JP" sz="2000" dirty="0">
                <a:solidFill>
                  <a:schemeClr val="tx1"/>
                </a:solidFill>
                <a:latin typeface="+mn-lt"/>
              </a:rPr>
              <a:t>jQuery</a:t>
            </a:r>
            <a:r>
              <a:rPr lang="ja-JP" altLang="en-US" sz="2000" dirty="0">
                <a:solidFill>
                  <a:schemeClr val="tx1"/>
                </a:solidFill>
                <a:latin typeface="+mn-lt"/>
              </a:rPr>
              <a:t>ライブラリファイル「</a:t>
            </a:r>
            <a:r>
              <a:rPr lang="en-US" altLang="ja-JP" sz="2000" dirty="0">
                <a:solidFill>
                  <a:schemeClr val="tx1"/>
                </a:solidFill>
                <a:latin typeface="+mn-lt"/>
              </a:rPr>
              <a:t>jquery-3.7.1.js</a:t>
            </a:r>
            <a:r>
              <a:rPr lang="ja-JP" altLang="en-US" sz="2000" dirty="0">
                <a:solidFill>
                  <a:schemeClr val="tx1"/>
                </a:solidFill>
                <a:latin typeface="+mn-lt"/>
              </a:rPr>
              <a:t>」を使用。</a:t>
            </a:r>
            <a:endParaRPr lang="en-US" altLang="ja-JP" sz="2000" dirty="0">
              <a:solidFill>
                <a:schemeClr val="tx1"/>
              </a:solidFill>
              <a:latin typeface="+mn-lt"/>
            </a:endParaRPr>
          </a:p>
          <a:p>
            <a:pPr marL="806450" lvl="2" indent="-422275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None/>
              <a:tabLst>
                <a:tab pos="444500" algn="l"/>
              </a:tabLst>
            </a:pPr>
            <a:r>
              <a:rPr lang="ja-JP" altLang="en-US" sz="2000" dirty="0">
                <a:solidFill>
                  <a:schemeClr val="tx1"/>
                </a:solidFill>
                <a:latin typeface="+mn-lt"/>
              </a:rPr>
              <a:t>③：「</a:t>
            </a:r>
            <a:r>
              <a:rPr lang="en-US" altLang="ja-JP" sz="2000" dirty="0" err="1">
                <a:solidFill>
                  <a:schemeClr val="tx1"/>
                </a:solidFill>
                <a:latin typeface="+mn-lt"/>
              </a:rPr>
              <a:t>src</a:t>
            </a:r>
            <a:r>
              <a:rPr lang="en-US" altLang="ja-JP" sz="2000" dirty="0">
                <a:solidFill>
                  <a:schemeClr val="tx1"/>
                </a:solidFill>
                <a:latin typeface="+mn-lt"/>
              </a:rPr>
              <a:t>=“</a:t>
            </a:r>
            <a:r>
              <a:rPr lang="en-US" altLang="ja-JP" sz="2000" dirty="0" err="1">
                <a:solidFill>
                  <a:schemeClr val="tx1"/>
                </a:solidFill>
                <a:latin typeface="+mn-lt"/>
              </a:rPr>
              <a:t>js</a:t>
            </a:r>
            <a:r>
              <a:rPr lang="en-US" altLang="ja-JP" sz="2000" dirty="0">
                <a:solidFill>
                  <a:schemeClr val="tx1"/>
                </a:solidFill>
                <a:latin typeface="+mn-lt"/>
              </a:rPr>
              <a:t>/myScript.js”</a:t>
            </a:r>
            <a:r>
              <a:rPr lang="ja-JP" altLang="en-US" sz="2000" dirty="0">
                <a:solidFill>
                  <a:schemeClr val="tx1"/>
                </a:solidFill>
                <a:latin typeface="+mn-lt"/>
              </a:rPr>
              <a:t>」は、外部スクリプトのパス。「</a:t>
            </a:r>
            <a:r>
              <a:rPr lang="en-US" altLang="ja-JP" sz="2000" dirty="0" err="1">
                <a:solidFill>
                  <a:schemeClr val="tx1"/>
                </a:solidFill>
                <a:latin typeface="+mn-lt"/>
              </a:rPr>
              <a:t>js</a:t>
            </a:r>
            <a:r>
              <a:rPr lang="ja-JP" altLang="en-US" sz="2000" dirty="0">
                <a:solidFill>
                  <a:schemeClr val="tx1"/>
                </a:solidFill>
                <a:latin typeface="+mn-lt"/>
              </a:rPr>
              <a:t>」フォルダ内のプログラムファイル「</a:t>
            </a:r>
            <a:r>
              <a:rPr lang="en-US" altLang="ja-JP" sz="2000" dirty="0">
                <a:solidFill>
                  <a:schemeClr val="tx1"/>
                </a:solidFill>
                <a:latin typeface="+mn-lt"/>
              </a:rPr>
              <a:t>MyScript.js</a:t>
            </a:r>
            <a:r>
              <a:rPr lang="ja-JP" altLang="en-US" sz="2000" dirty="0">
                <a:solidFill>
                  <a:schemeClr val="tx1"/>
                </a:solidFill>
                <a:latin typeface="+mn-lt"/>
              </a:rPr>
              <a:t>」を使用。</a:t>
            </a:r>
            <a:endParaRPr lang="en-US" altLang="ja-JP" sz="2000" dirty="0">
              <a:solidFill>
                <a:schemeClr val="tx1"/>
              </a:solidFill>
              <a:latin typeface="+mn-lt"/>
            </a:endParaRPr>
          </a:p>
          <a:p>
            <a:pPr marL="806450" lvl="2" indent="-422275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None/>
              <a:tabLst>
                <a:tab pos="444500" algn="l"/>
              </a:tabLst>
            </a:pPr>
            <a:r>
              <a:rPr lang="ja-JP" altLang="en-US" sz="2000" dirty="0">
                <a:solidFill>
                  <a:schemeClr val="tx1"/>
                </a:solidFill>
                <a:latin typeface="+mn-lt"/>
              </a:rPr>
              <a:t>④：</a:t>
            </a:r>
            <a:r>
              <a:rPr lang="en-US" altLang="ja-JP" sz="2000" dirty="0">
                <a:solidFill>
                  <a:schemeClr val="tx1"/>
                </a:solidFill>
                <a:latin typeface="+mn-lt"/>
              </a:rPr>
              <a:t>JavaScript</a:t>
            </a:r>
            <a:r>
              <a:rPr lang="ja-JP" altLang="en-US" sz="2000" dirty="0">
                <a:solidFill>
                  <a:schemeClr val="tx1"/>
                </a:solidFill>
                <a:latin typeface="+mn-lt"/>
              </a:rPr>
              <a:t>プログラムを</a:t>
            </a:r>
            <a:r>
              <a:rPr lang="en-US" altLang="ja-JP" sz="2000" dirty="0">
                <a:solidFill>
                  <a:schemeClr val="tx1"/>
                </a:solidFill>
                <a:latin typeface="+mn-lt"/>
              </a:rPr>
              <a:t>&lt;script&gt;</a:t>
            </a:r>
            <a:r>
              <a:rPr lang="ja-JP" altLang="en-US" sz="2000" dirty="0">
                <a:solidFill>
                  <a:schemeClr val="tx1"/>
                </a:solidFill>
                <a:latin typeface="+mn-lt"/>
              </a:rPr>
              <a:t>タグに囲まれた部分に記述。</a:t>
            </a:r>
            <a:endParaRPr lang="en-US" altLang="ja-JP" sz="2000" dirty="0">
              <a:solidFill>
                <a:schemeClr val="tx1"/>
              </a:solidFill>
              <a:latin typeface="+mn-lt"/>
            </a:endParaRPr>
          </a:p>
          <a:p>
            <a:pPr marL="806450" lvl="2" indent="-422275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None/>
              <a:tabLst>
                <a:tab pos="444500" algn="l"/>
              </a:tabLst>
            </a:pPr>
            <a:endParaRPr lang="en-US" altLang="ja-JP" sz="900" dirty="0">
              <a:solidFill>
                <a:schemeClr val="tx1"/>
              </a:solidFill>
              <a:latin typeface="+mn-lt"/>
            </a:endParaRPr>
          </a:p>
          <a:p>
            <a:pPr marL="365760" lvl="4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None/>
              <a:tabLst>
                <a:tab pos="444500" algn="l"/>
              </a:tabLst>
            </a:pPr>
            <a:r>
              <a:rPr lang="ja-JP" altLang="en-US" sz="2000" dirty="0">
                <a:solidFill>
                  <a:srgbClr val="FF0066"/>
                </a:solidFill>
                <a:latin typeface="+mn-lt"/>
              </a:rPr>
              <a:t>授業では①か②を使用（②がおすすめ）。</a:t>
            </a:r>
            <a:endParaRPr lang="en-US" altLang="ja-JP" sz="2000" dirty="0">
              <a:solidFill>
                <a:srgbClr val="FF0066"/>
              </a:solidFill>
              <a:latin typeface="+mn-lt"/>
            </a:endParaRPr>
          </a:p>
          <a:p>
            <a:pPr marL="365760" lvl="4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None/>
              <a:tabLst>
                <a:tab pos="444500" algn="l"/>
              </a:tabLst>
            </a:pPr>
            <a:r>
              <a:rPr lang="ja-JP" altLang="en-US" sz="2000" dirty="0">
                <a:solidFill>
                  <a:srgbClr val="FF0066"/>
                </a:solidFill>
                <a:latin typeface="+mn-lt"/>
              </a:rPr>
              <a:t>③は自分で作成した外部スクリプトを使用する場合（ファイル名は任意）</a:t>
            </a:r>
            <a:endParaRPr lang="en-US" altLang="ja-JP" sz="2200" dirty="0">
              <a:solidFill>
                <a:srgbClr val="FF0066"/>
              </a:solidFill>
              <a:latin typeface="+mn-lt"/>
            </a:endParaRPr>
          </a:p>
          <a:p>
            <a:pPr marL="203200" lvl="1" indent="0">
              <a:lnSpc>
                <a:spcPct val="100000"/>
              </a:lnSpc>
              <a:spcBef>
                <a:spcPts val="1200"/>
              </a:spcBef>
              <a:buClr>
                <a:srgbClr val="FF0066"/>
              </a:buClr>
              <a:buFont typeface="Calibri" pitchFamily="34" charset="0"/>
              <a:buNone/>
              <a:tabLst>
                <a:tab pos="444500" algn="l"/>
              </a:tabLst>
            </a:pPr>
            <a:endParaRPr lang="en-US" altLang="ja-JP" sz="2400" dirty="0">
              <a:solidFill>
                <a:srgbClr val="FF0066"/>
              </a:solidFill>
              <a:latin typeface="+mn-lt"/>
            </a:endParaRPr>
          </a:p>
          <a:p>
            <a:pPr marL="203200" lvl="1" indent="0">
              <a:lnSpc>
                <a:spcPct val="100000"/>
              </a:lnSpc>
              <a:spcBef>
                <a:spcPts val="1200"/>
              </a:spcBef>
              <a:buClr>
                <a:srgbClr val="FF0066"/>
              </a:buClr>
              <a:buFont typeface="Calibri" pitchFamily="34" charset="0"/>
              <a:buNone/>
              <a:tabLst>
                <a:tab pos="444500" algn="l"/>
              </a:tabLst>
            </a:pPr>
            <a:endParaRPr lang="en-US" altLang="ja-JP" sz="2400" dirty="0">
              <a:solidFill>
                <a:srgbClr val="FF0066"/>
              </a:solidFill>
              <a:latin typeface="+mn-lt"/>
            </a:endParaRPr>
          </a:p>
          <a:p>
            <a:pPr marL="203200" lvl="1" indent="0">
              <a:lnSpc>
                <a:spcPct val="100000"/>
              </a:lnSpc>
              <a:spcBef>
                <a:spcPts val="1200"/>
              </a:spcBef>
              <a:buClr>
                <a:srgbClr val="FF0066"/>
              </a:buClr>
              <a:buFont typeface="Calibri" pitchFamily="34" charset="0"/>
              <a:buNone/>
              <a:tabLst>
                <a:tab pos="444500" algn="l"/>
              </a:tabLst>
            </a:pPr>
            <a:endParaRPr lang="en-US" altLang="ja-JP" sz="700" dirty="0">
              <a:solidFill>
                <a:srgbClr val="FF0066"/>
              </a:solidFill>
              <a:latin typeface="+mn-lt"/>
            </a:endParaRP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FF31781-BAE8-F9E3-67AE-D10C8B654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332A9-7F48-4F13-9D10-A2EFE9B588DA}" type="slidenum">
              <a:rPr kumimoji="1" lang="ja-JP" altLang="en-US" smtClean="0"/>
              <a:t>39</a:t>
            </a:fld>
            <a:endParaRPr kumimoji="1" lang="ja-JP" altLang="en-US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1C7F358-BD4A-69FD-84E6-238346268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2023/9/28</a:t>
            </a:r>
            <a:endParaRPr kumimoji="1" lang="ja-JP" altLang="en-US"/>
          </a:p>
        </p:txBody>
      </p:sp>
      <p:sp>
        <p:nvSpPr>
          <p:cNvPr id="11" name="フッター プレースホルダー 4">
            <a:extLst>
              <a:ext uri="{FF2B5EF4-FFF2-40B4-BE49-F238E27FC236}">
                <a16:creationId xmlns:a16="http://schemas.microsoft.com/office/drawing/2014/main" id="{DC066E96-BF14-5249-2A5C-BD35AECA6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</p:spPr>
        <p:txBody>
          <a:bodyPr/>
          <a:lstStyle/>
          <a:p>
            <a:r>
              <a:rPr kumimoji="1" lang="ja-JP" altLang="en-US" dirty="0"/>
              <a:t>プログラミング演習</a:t>
            </a:r>
            <a:r>
              <a:rPr kumimoji="1" lang="en-US" altLang="ja-JP" dirty="0"/>
              <a:t>X</a:t>
            </a:r>
            <a:endParaRPr kumimoji="1" lang="ja-JP" altLang="en-US" dirty="0"/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79892600-C7EB-C6EA-C6F6-7D5C6160BE5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199175" y="4777789"/>
            <a:ext cx="6745650" cy="1466600"/>
          </a:xfrm>
          <a:prstGeom prst="rect">
            <a:avLst/>
          </a:prstGeom>
          <a:noFill/>
          <a:ln w="12700">
            <a:noFill/>
          </a:ln>
        </p:spPr>
      </p:pic>
      <p:sp>
        <p:nvSpPr>
          <p:cNvPr id="4" name="テキスト ボックス 147">
            <a:extLst>
              <a:ext uri="{FF2B5EF4-FFF2-40B4-BE49-F238E27FC236}">
                <a16:creationId xmlns:a16="http://schemas.microsoft.com/office/drawing/2014/main" id="{27EDED4A-A895-AB0E-BD45-991AA543C56A}"/>
              </a:ext>
            </a:extLst>
          </p:cNvPr>
          <p:cNvSpPr txBox="1"/>
          <p:nvPr/>
        </p:nvSpPr>
        <p:spPr>
          <a:xfrm>
            <a:off x="5318338" y="5765926"/>
            <a:ext cx="3417923" cy="584775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ja-JP" altLang="en-US" sz="1600" kern="100" dirty="0">
                <a:solidFill>
                  <a:srgbClr val="FF0066"/>
                </a:solidFill>
                <a:effectLst/>
                <a:latin typeface="+mn-ea"/>
                <a:cs typeface="Times New Roman" panose="02020603050405020304" pitchFamily="18" charset="0"/>
              </a:rPr>
              <a:t>インターネットに接続していないときは</a:t>
            </a:r>
            <a:endParaRPr lang="en-US" altLang="ja-JP" sz="1600" kern="100" dirty="0">
              <a:solidFill>
                <a:srgbClr val="FF0066"/>
              </a:solidFill>
              <a:effectLst/>
              <a:latin typeface="+mn-ea"/>
              <a:cs typeface="Times New Roman" panose="02020603050405020304" pitchFamily="18" charset="0"/>
            </a:endParaRPr>
          </a:p>
          <a:p>
            <a:pPr algn="just"/>
            <a:r>
              <a:rPr lang="ja-JP" altLang="en-US" sz="1600" kern="100" dirty="0">
                <a:solidFill>
                  <a:srgbClr val="FF0066"/>
                </a:solidFill>
                <a:latin typeface="+mn-ea"/>
                <a:cs typeface="Times New Roman" panose="02020603050405020304" pitchFamily="18" charset="0"/>
              </a:rPr>
              <a:t>②形式を用いること</a:t>
            </a:r>
            <a:endParaRPr lang="ja-JP" sz="1600" kern="100" dirty="0">
              <a:solidFill>
                <a:srgbClr val="FF0066"/>
              </a:solidFill>
              <a:effectLst/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7" name="テキスト ボックス 180">
            <a:extLst>
              <a:ext uri="{FF2B5EF4-FFF2-40B4-BE49-F238E27FC236}">
                <a16:creationId xmlns:a16="http://schemas.microsoft.com/office/drawing/2014/main" id="{89512EB1-5B54-FA9C-7E97-5485BE6FA7E8}"/>
              </a:ext>
            </a:extLst>
          </p:cNvPr>
          <p:cNvSpPr txBox="1"/>
          <p:nvPr/>
        </p:nvSpPr>
        <p:spPr>
          <a:xfrm>
            <a:off x="1608041" y="5243402"/>
            <a:ext cx="319318" cy="248145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>
              <a:lnSpc>
                <a:spcPts val="1200"/>
              </a:lnSpc>
            </a:pPr>
            <a:r>
              <a:rPr lang="ja-JP" sz="1050" kern="100" dirty="0">
                <a:solidFill>
                  <a:srgbClr val="FF0066"/>
                </a:solidFill>
                <a:effectLst/>
                <a:latin typeface="+mn-ea"/>
                <a:cs typeface="Times New Roman" panose="02020603050405020304" pitchFamily="18" charset="0"/>
              </a:rPr>
              <a:t>①</a:t>
            </a:r>
          </a:p>
        </p:txBody>
      </p:sp>
      <p:sp>
        <p:nvSpPr>
          <p:cNvPr id="10" name="テキスト ボックス 182">
            <a:extLst>
              <a:ext uri="{FF2B5EF4-FFF2-40B4-BE49-F238E27FC236}">
                <a16:creationId xmlns:a16="http://schemas.microsoft.com/office/drawing/2014/main" id="{007087D0-6DBF-387B-E44A-68D3796756A4}"/>
              </a:ext>
            </a:extLst>
          </p:cNvPr>
          <p:cNvSpPr txBox="1"/>
          <p:nvPr/>
        </p:nvSpPr>
        <p:spPr>
          <a:xfrm>
            <a:off x="1608041" y="5394813"/>
            <a:ext cx="319318" cy="248145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>
              <a:lnSpc>
                <a:spcPts val="1200"/>
              </a:lnSpc>
            </a:pPr>
            <a:r>
              <a:rPr lang="ja-JP" sz="1050" kern="100">
                <a:solidFill>
                  <a:srgbClr val="FF0066"/>
                </a:solidFill>
                <a:effectLst/>
                <a:latin typeface="+mn-ea"/>
                <a:cs typeface="Times New Roman" panose="02020603050405020304" pitchFamily="18" charset="0"/>
              </a:rPr>
              <a:t>②</a:t>
            </a:r>
          </a:p>
        </p:txBody>
      </p:sp>
      <p:sp>
        <p:nvSpPr>
          <p:cNvPr id="12" name="テキスト ボックス 183">
            <a:extLst>
              <a:ext uri="{FF2B5EF4-FFF2-40B4-BE49-F238E27FC236}">
                <a16:creationId xmlns:a16="http://schemas.microsoft.com/office/drawing/2014/main" id="{D881ADE9-8142-23E3-0C55-D157D94E6C63}"/>
              </a:ext>
            </a:extLst>
          </p:cNvPr>
          <p:cNvSpPr txBox="1"/>
          <p:nvPr/>
        </p:nvSpPr>
        <p:spPr>
          <a:xfrm>
            <a:off x="1608041" y="5534576"/>
            <a:ext cx="319318" cy="248145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>
              <a:lnSpc>
                <a:spcPts val="1200"/>
              </a:lnSpc>
            </a:pPr>
            <a:r>
              <a:rPr lang="ja-JP" sz="1050" kern="100">
                <a:solidFill>
                  <a:srgbClr val="FF0066"/>
                </a:solidFill>
                <a:effectLst/>
                <a:latin typeface="+mn-ea"/>
                <a:cs typeface="Times New Roman" panose="02020603050405020304" pitchFamily="18" charset="0"/>
              </a:rPr>
              <a:t>③</a:t>
            </a:r>
          </a:p>
        </p:txBody>
      </p:sp>
      <p:sp>
        <p:nvSpPr>
          <p:cNvPr id="13" name="テキスト ボックス 184">
            <a:extLst>
              <a:ext uri="{FF2B5EF4-FFF2-40B4-BE49-F238E27FC236}">
                <a16:creationId xmlns:a16="http://schemas.microsoft.com/office/drawing/2014/main" id="{8B21FA77-9722-8EFF-8BA9-677339916082}"/>
              </a:ext>
            </a:extLst>
          </p:cNvPr>
          <p:cNvSpPr txBox="1"/>
          <p:nvPr/>
        </p:nvSpPr>
        <p:spPr>
          <a:xfrm>
            <a:off x="1608041" y="5685987"/>
            <a:ext cx="319318" cy="248145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>
              <a:lnSpc>
                <a:spcPts val="1200"/>
              </a:lnSpc>
            </a:pPr>
            <a:r>
              <a:rPr lang="ja-JP" sz="1050" kern="100" dirty="0">
                <a:solidFill>
                  <a:srgbClr val="FF0066"/>
                </a:solidFill>
                <a:effectLst/>
                <a:latin typeface="+mn-ea"/>
                <a:cs typeface="Times New Roman" panose="02020603050405020304" pitchFamily="18" charset="0"/>
              </a:rPr>
              <a:t>④</a:t>
            </a:r>
          </a:p>
        </p:txBody>
      </p:sp>
    </p:spTree>
    <p:extLst>
      <p:ext uri="{BB962C8B-B14F-4D97-AF65-F5344CB8AC3E}">
        <p14:creationId xmlns:p14="http://schemas.microsoft.com/office/powerpoint/2010/main" val="269762094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40DC480-5204-DDA5-B3EB-09F53F390775}"/>
              </a:ext>
            </a:extLst>
          </p:cNvPr>
          <p:cNvSpPr txBox="1">
            <a:spLocks/>
          </p:cNvSpPr>
          <p:nvPr/>
        </p:nvSpPr>
        <p:spPr>
          <a:xfrm>
            <a:off x="458537" y="372979"/>
            <a:ext cx="8277724" cy="5871410"/>
          </a:xfrm>
          <a:prstGeom prst="rect">
            <a:avLst/>
          </a:prstGeom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kumimoji="1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46100" lvl="1" indent="-342900">
              <a:lnSpc>
                <a:spcPct val="100000"/>
              </a:lnSpc>
              <a:spcBef>
                <a:spcPts val="1200"/>
              </a:spcBef>
              <a:buClr>
                <a:srgbClr val="FF0066"/>
              </a:buClr>
              <a:buFont typeface="Wingdings" panose="05000000000000000000" pitchFamily="2" charset="2"/>
              <a:buChar char="l"/>
              <a:tabLst>
                <a:tab pos="444500" algn="l"/>
              </a:tabLst>
            </a:pPr>
            <a:r>
              <a:rPr lang="en-US" altLang="ja-JP" sz="2400" dirty="0">
                <a:solidFill>
                  <a:srgbClr val="FF0066"/>
                </a:solidFill>
                <a:latin typeface="+mn-lt"/>
              </a:rPr>
              <a:t>jQuery</a:t>
            </a:r>
            <a:r>
              <a:rPr lang="ja-JP" altLang="en-US" sz="2400" dirty="0">
                <a:solidFill>
                  <a:srgbClr val="FF0066"/>
                </a:solidFill>
                <a:latin typeface="+mn-lt"/>
              </a:rPr>
              <a:t>とは</a:t>
            </a:r>
            <a:endParaRPr lang="en-US" altLang="ja-JP" sz="2400" dirty="0">
              <a:solidFill>
                <a:srgbClr val="FF0066"/>
              </a:solidFill>
              <a:latin typeface="+mn-lt"/>
            </a:endParaRPr>
          </a:p>
          <a:p>
            <a:pPr marL="386080" lvl="2" indent="0">
              <a:lnSpc>
                <a:spcPct val="100000"/>
              </a:lnSpc>
              <a:spcBef>
                <a:spcPts val="600"/>
              </a:spcBef>
              <a:buClr>
                <a:srgbClr val="FF0066"/>
              </a:buClr>
              <a:buNone/>
              <a:tabLst>
                <a:tab pos="444500" algn="l"/>
              </a:tabLst>
            </a:pPr>
            <a:r>
              <a:rPr lang="en-US" altLang="ja-JP" sz="2200" dirty="0">
                <a:solidFill>
                  <a:schemeClr val="tx1"/>
                </a:solidFill>
                <a:latin typeface="+mn-lt"/>
              </a:rPr>
              <a:t>JavaScript</a:t>
            </a:r>
            <a:r>
              <a:rPr lang="ja-JP" altLang="en-US" sz="2200" dirty="0">
                <a:solidFill>
                  <a:schemeClr val="tx1"/>
                </a:solidFill>
                <a:latin typeface="+mn-lt"/>
              </a:rPr>
              <a:t>の機能を簡単な書き方で実現できるようにした</a:t>
            </a:r>
            <a:r>
              <a:rPr lang="en-US" altLang="ja-JP" sz="2200" dirty="0">
                <a:solidFill>
                  <a:schemeClr val="tx1"/>
                </a:solidFill>
                <a:latin typeface="+mn-lt"/>
              </a:rPr>
              <a:t>JavaScript</a:t>
            </a:r>
            <a:r>
              <a:rPr lang="ja-JP" altLang="en-US" sz="2200" dirty="0">
                <a:solidFill>
                  <a:schemeClr val="tx1"/>
                </a:solidFill>
                <a:latin typeface="+mn-lt"/>
              </a:rPr>
              <a:t>のライブラリ。</a:t>
            </a:r>
            <a:r>
              <a:rPr lang="en-US" altLang="ja-JP" sz="2200" dirty="0">
                <a:solidFill>
                  <a:schemeClr val="tx1"/>
                </a:solidFill>
                <a:latin typeface="+mn-lt"/>
              </a:rPr>
              <a:t>HTML</a:t>
            </a:r>
            <a:r>
              <a:rPr lang="ja-JP" altLang="en-US" sz="2200" dirty="0">
                <a:solidFill>
                  <a:schemeClr val="tx1"/>
                </a:solidFill>
                <a:latin typeface="+mn-lt"/>
              </a:rPr>
              <a:t>要素（部品）の操作が簡単になる。</a:t>
            </a:r>
            <a:endParaRPr lang="en-US" altLang="ja-JP" sz="2200" dirty="0">
              <a:solidFill>
                <a:schemeClr val="tx1"/>
              </a:solidFill>
              <a:latin typeface="+mn-lt"/>
            </a:endParaRPr>
          </a:p>
          <a:p>
            <a:pPr marL="386080" lvl="2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None/>
              <a:tabLst>
                <a:tab pos="444500" algn="l"/>
              </a:tabLst>
            </a:pPr>
            <a:endParaRPr lang="en-US" altLang="ja-JP" sz="1050" dirty="0">
              <a:solidFill>
                <a:schemeClr val="tx1"/>
              </a:solidFill>
              <a:latin typeface="+mn-lt"/>
            </a:endParaRPr>
          </a:p>
          <a:p>
            <a:pPr marL="546100" lvl="1" indent="-342900">
              <a:lnSpc>
                <a:spcPct val="100000"/>
              </a:lnSpc>
              <a:spcBef>
                <a:spcPts val="1200"/>
              </a:spcBef>
              <a:buClr>
                <a:srgbClr val="FF0066"/>
              </a:buClr>
              <a:buFont typeface="Wingdings" panose="05000000000000000000" pitchFamily="2" charset="2"/>
              <a:buChar char="l"/>
              <a:tabLst>
                <a:tab pos="444500" algn="l"/>
              </a:tabLst>
            </a:pPr>
            <a:r>
              <a:rPr lang="ja-JP" altLang="en-US" sz="2400" dirty="0">
                <a:solidFill>
                  <a:srgbClr val="FF0066"/>
                </a:solidFill>
                <a:latin typeface="+mn-lt"/>
              </a:rPr>
              <a:t>「</a:t>
            </a:r>
            <a:r>
              <a:rPr lang="en-US" altLang="ja-JP" sz="2400" dirty="0">
                <a:solidFill>
                  <a:srgbClr val="FF0066"/>
                </a:solidFill>
                <a:latin typeface="+mn-lt"/>
              </a:rPr>
              <a:t>$( );</a:t>
            </a:r>
            <a:r>
              <a:rPr lang="ja-JP" altLang="en-US" sz="2400" dirty="0">
                <a:solidFill>
                  <a:srgbClr val="FF0066"/>
                </a:solidFill>
                <a:latin typeface="+mn-lt"/>
              </a:rPr>
              <a:t>」の意味</a:t>
            </a:r>
            <a:endParaRPr lang="en-US" altLang="ja-JP" sz="2400" dirty="0">
              <a:solidFill>
                <a:srgbClr val="FF0066"/>
              </a:solidFill>
              <a:latin typeface="+mn-lt"/>
            </a:endParaRPr>
          </a:p>
          <a:p>
            <a:pPr marL="386080" lvl="2" indent="0">
              <a:lnSpc>
                <a:spcPct val="100000"/>
              </a:lnSpc>
              <a:spcBef>
                <a:spcPts val="600"/>
              </a:spcBef>
              <a:buClr>
                <a:srgbClr val="FF0066"/>
              </a:buClr>
              <a:buNone/>
              <a:tabLst>
                <a:tab pos="444500" algn="l"/>
              </a:tabLst>
            </a:pPr>
            <a:r>
              <a:rPr lang="en-US" altLang="ja-JP" sz="2200" dirty="0">
                <a:solidFill>
                  <a:schemeClr val="tx1"/>
                </a:solidFill>
                <a:latin typeface="+mn-lt"/>
              </a:rPr>
              <a:t>JavaScript</a:t>
            </a:r>
            <a:r>
              <a:rPr lang="ja-JP" altLang="en-US" sz="2200" dirty="0">
                <a:solidFill>
                  <a:schemeClr val="tx1"/>
                </a:solidFill>
                <a:latin typeface="+mn-lt"/>
              </a:rPr>
              <a:t>では名前が「</a:t>
            </a:r>
            <a:r>
              <a:rPr lang="en-US" altLang="ja-JP" sz="2200" dirty="0">
                <a:solidFill>
                  <a:schemeClr val="tx1"/>
                </a:solidFill>
                <a:latin typeface="+mn-lt"/>
              </a:rPr>
              <a:t>$</a:t>
            </a:r>
            <a:r>
              <a:rPr lang="ja-JP" altLang="en-US" sz="2200" dirty="0">
                <a:solidFill>
                  <a:schemeClr val="tx1"/>
                </a:solidFill>
                <a:latin typeface="+mn-lt"/>
              </a:rPr>
              <a:t>」の関数。</a:t>
            </a:r>
            <a:r>
              <a:rPr lang="en-US" altLang="ja-JP" sz="2200" dirty="0">
                <a:solidFill>
                  <a:schemeClr val="tx1"/>
                </a:solidFill>
                <a:latin typeface="+mn-lt"/>
              </a:rPr>
              <a:t>jQuery</a:t>
            </a:r>
            <a:r>
              <a:rPr lang="ja-JP" altLang="en-US" sz="2200" dirty="0">
                <a:solidFill>
                  <a:schemeClr val="tx1"/>
                </a:solidFill>
                <a:latin typeface="+mn-lt"/>
              </a:rPr>
              <a:t>ライブラリーを使った場合、「</a:t>
            </a:r>
            <a:r>
              <a:rPr lang="en-US" altLang="ja-JP" sz="2200" dirty="0">
                <a:solidFill>
                  <a:schemeClr val="tx1"/>
                </a:solidFill>
                <a:latin typeface="+mn-lt"/>
              </a:rPr>
              <a:t>jQuery( )</a:t>
            </a:r>
            <a:r>
              <a:rPr lang="ja-JP" altLang="en-US" sz="2200" dirty="0">
                <a:solidFill>
                  <a:schemeClr val="tx1"/>
                </a:solidFill>
                <a:latin typeface="+mn-lt"/>
              </a:rPr>
              <a:t>」と同じ。</a:t>
            </a:r>
            <a:endParaRPr lang="en-US" altLang="ja-JP" sz="2200" dirty="0">
              <a:solidFill>
                <a:schemeClr val="tx1"/>
              </a:solidFill>
              <a:latin typeface="+mn-lt"/>
            </a:endParaRPr>
          </a:p>
          <a:p>
            <a:pPr marL="386080" lvl="2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None/>
              <a:tabLst>
                <a:tab pos="444500" algn="l"/>
              </a:tabLst>
            </a:pPr>
            <a:endParaRPr lang="en-US" altLang="ja-JP" sz="1050" dirty="0">
              <a:solidFill>
                <a:srgbClr val="FF0066"/>
              </a:solidFill>
              <a:latin typeface="+mn-lt"/>
            </a:endParaRPr>
          </a:p>
          <a:p>
            <a:pPr marL="546100" lvl="1" indent="-342900">
              <a:lnSpc>
                <a:spcPct val="100000"/>
              </a:lnSpc>
              <a:spcBef>
                <a:spcPts val="1200"/>
              </a:spcBef>
              <a:buClr>
                <a:srgbClr val="FF0066"/>
              </a:buClr>
              <a:buFont typeface="Wingdings" panose="05000000000000000000" pitchFamily="2" charset="2"/>
              <a:buChar char="l"/>
              <a:tabLst>
                <a:tab pos="444500" algn="l"/>
              </a:tabLst>
            </a:pPr>
            <a:r>
              <a:rPr lang="ja-JP" altLang="en-US" sz="2400" dirty="0">
                <a:solidFill>
                  <a:srgbClr val="FF0066"/>
                </a:solidFill>
                <a:latin typeface="+mn-lt"/>
              </a:rPr>
              <a:t>「</a:t>
            </a:r>
            <a:r>
              <a:rPr lang="en-US" altLang="ja-JP" sz="2400" dirty="0">
                <a:solidFill>
                  <a:srgbClr val="FF0066"/>
                </a:solidFill>
                <a:latin typeface="+mn-lt"/>
              </a:rPr>
              <a:t>function( ){ }</a:t>
            </a:r>
            <a:r>
              <a:rPr lang="ja-JP" altLang="en-US" sz="2400" dirty="0">
                <a:solidFill>
                  <a:srgbClr val="FF0066"/>
                </a:solidFill>
                <a:latin typeface="+mn-lt"/>
              </a:rPr>
              <a:t>」の意味</a:t>
            </a:r>
            <a:endParaRPr lang="en-US" altLang="ja-JP" sz="2400" dirty="0">
              <a:solidFill>
                <a:srgbClr val="FF0066"/>
              </a:solidFill>
              <a:latin typeface="+mn-lt"/>
            </a:endParaRPr>
          </a:p>
          <a:p>
            <a:pPr marL="386080" lvl="2" indent="0">
              <a:lnSpc>
                <a:spcPct val="100000"/>
              </a:lnSpc>
              <a:spcBef>
                <a:spcPts val="600"/>
              </a:spcBef>
              <a:buClr>
                <a:srgbClr val="FF0066"/>
              </a:buClr>
              <a:buNone/>
              <a:tabLst>
                <a:tab pos="444500" algn="l"/>
              </a:tabLst>
            </a:pPr>
            <a:r>
              <a:rPr lang="en-US" altLang="ja-JP" sz="2200" dirty="0">
                <a:solidFill>
                  <a:schemeClr val="tx1"/>
                </a:solidFill>
                <a:latin typeface="+mn-lt"/>
              </a:rPr>
              <a:t>JavaScript</a:t>
            </a:r>
            <a:r>
              <a:rPr lang="ja-JP" altLang="en-US" sz="2200" dirty="0">
                <a:solidFill>
                  <a:schemeClr val="tx1"/>
                </a:solidFill>
                <a:latin typeface="+mn-lt"/>
              </a:rPr>
              <a:t>では、無名関数、匿名関数と呼ばれている。</a:t>
            </a:r>
            <a:r>
              <a:rPr lang="en-US" altLang="ja-JP" sz="2200" dirty="0">
                <a:solidFill>
                  <a:schemeClr val="tx1"/>
                </a:solidFill>
                <a:latin typeface="+mn-lt"/>
              </a:rPr>
              <a:t>1</a:t>
            </a:r>
            <a:r>
              <a:rPr lang="ja-JP" altLang="en-US" sz="2200" dirty="0">
                <a:solidFill>
                  <a:schemeClr val="tx1"/>
                </a:solidFill>
                <a:latin typeface="+mn-lt"/>
              </a:rPr>
              <a:t>回しか使用しない関数に使われることが多い。</a:t>
            </a:r>
            <a:endParaRPr lang="en-US" altLang="ja-JP" sz="2200" dirty="0">
              <a:solidFill>
                <a:schemeClr val="tx1"/>
              </a:solidFill>
              <a:latin typeface="+mn-lt"/>
            </a:endParaRPr>
          </a:p>
          <a:p>
            <a:pPr marL="546100" lvl="1" indent="-342900">
              <a:lnSpc>
                <a:spcPct val="100000"/>
              </a:lnSpc>
              <a:spcBef>
                <a:spcPts val="1200"/>
              </a:spcBef>
              <a:buClr>
                <a:srgbClr val="FF0066"/>
              </a:buClr>
              <a:buFont typeface="Wingdings" panose="05000000000000000000" pitchFamily="2" charset="2"/>
              <a:buChar char="l"/>
              <a:tabLst>
                <a:tab pos="444500" algn="l"/>
              </a:tabLst>
            </a:pPr>
            <a:r>
              <a:rPr lang="ja-JP" altLang="en-US" sz="2400" dirty="0">
                <a:solidFill>
                  <a:srgbClr val="FF0066"/>
                </a:solidFill>
                <a:latin typeface="+mn-lt"/>
              </a:rPr>
              <a:t>「</a:t>
            </a:r>
            <a:r>
              <a:rPr lang="en-US" altLang="ja-JP" sz="2400" dirty="0">
                <a:solidFill>
                  <a:srgbClr val="FF0066"/>
                </a:solidFill>
                <a:latin typeface="+mn-lt"/>
              </a:rPr>
              <a:t>$(function( ){ };</a:t>
            </a:r>
            <a:r>
              <a:rPr lang="ja-JP" altLang="en-US" sz="2400" dirty="0">
                <a:solidFill>
                  <a:srgbClr val="FF0066"/>
                </a:solidFill>
                <a:latin typeface="+mn-lt"/>
              </a:rPr>
              <a:t>」はいつ実行されるか</a:t>
            </a:r>
            <a:endParaRPr lang="en-US" altLang="ja-JP" sz="2400" dirty="0">
              <a:solidFill>
                <a:srgbClr val="FF0066"/>
              </a:solidFill>
              <a:latin typeface="+mn-lt"/>
            </a:endParaRPr>
          </a:p>
          <a:p>
            <a:pPr marL="386080" lvl="2" indent="0">
              <a:lnSpc>
                <a:spcPct val="100000"/>
              </a:lnSpc>
              <a:spcBef>
                <a:spcPts val="600"/>
              </a:spcBef>
              <a:buClr>
                <a:srgbClr val="FF0066"/>
              </a:buClr>
              <a:buNone/>
              <a:tabLst>
                <a:tab pos="444500" algn="l"/>
              </a:tabLst>
            </a:pPr>
            <a:r>
              <a:rPr lang="en-US" altLang="ja-JP" sz="2200" dirty="0">
                <a:solidFill>
                  <a:schemeClr val="tx1"/>
                </a:solidFill>
                <a:latin typeface="+mn-lt"/>
              </a:rPr>
              <a:t>HTML</a:t>
            </a:r>
            <a:r>
              <a:rPr lang="ja-JP" altLang="en-US" sz="2200" dirty="0">
                <a:solidFill>
                  <a:schemeClr val="tx1"/>
                </a:solidFill>
                <a:latin typeface="+mn-lt"/>
              </a:rPr>
              <a:t>の全ての要素を読み込んだ後、自動的に実行される。</a:t>
            </a:r>
            <a:endParaRPr lang="en-US" altLang="ja-JP" sz="2200" dirty="0">
              <a:solidFill>
                <a:schemeClr val="tx1"/>
              </a:solidFill>
              <a:latin typeface="+mn-lt"/>
            </a:endParaRPr>
          </a:p>
          <a:p>
            <a:pPr marL="203200" lvl="1" indent="0">
              <a:lnSpc>
                <a:spcPct val="100000"/>
              </a:lnSpc>
              <a:spcBef>
                <a:spcPts val="1200"/>
              </a:spcBef>
              <a:buClr>
                <a:srgbClr val="FF0066"/>
              </a:buClr>
              <a:buFont typeface="Calibri" pitchFamily="34" charset="0"/>
              <a:buNone/>
              <a:tabLst>
                <a:tab pos="444500" algn="l"/>
              </a:tabLst>
            </a:pPr>
            <a:endParaRPr lang="en-US" altLang="ja-JP" sz="2400" dirty="0">
              <a:solidFill>
                <a:srgbClr val="FF0066"/>
              </a:solidFill>
              <a:latin typeface="+mn-lt"/>
            </a:endParaRPr>
          </a:p>
          <a:p>
            <a:pPr marL="203200" lvl="1" indent="0">
              <a:lnSpc>
                <a:spcPct val="100000"/>
              </a:lnSpc>
              <a:spcBef>
                <a:spcPts val="1200"/>
              </a:spcBef>
              <a:buClr>
                <a:srgbClr val="FF0066"/>
              </a:buClr>
              <a:buFont typeface="Calibri" pitchFamily="34" charset="0"/>
              <a:buNone/>
              <a:tabLst>
                <a:tab pos="444500" algn="l"/>
              </a:tabLst>
            </a:pPr>
            <a:endParaRPr lang="en-US" altLang="ja-JP" sz="2400" dirty="0">
              <a:solidFill>
                <a:srgbClr val="FF0066"/>
              </a:solidFill>
              <a:latin typeface="+mn-lt"/>
            </a:endParaRPr>
          </a:p>
          <a:p>
            <a:pPr marL="203200" lvl="1" indent="0">
              <a:lnSpc>
                <a:spcPct val="100000"/>
              </a:lnSpc>
              <a:spcBef>
                <a:spcPts val="1200"/>
              </a:spcBef>
              <a:buClr>
                <a:srgbClr val="FF0066"/>
              </a:buClr>
              <a:buFont typeface="Calibri" pitchFamily="34" charset="0"/>
              <a:buNone/>
              <a:tabLst>
                <a:tab pos="444500" algn="l"/>
              </a:tabLst>
            </a:pPr>
            <a:endParaRPr lang="en-US" altLang="ja-JP" sz="2400" dirty="0">
              <a:solidFill>
                <a:srgbClr val="FF0066"/>
              </a:solidFill>
              <a:latin typeface="+mn-lt"/>
            </a:endParaRPr>
          </a:p>
          <a:p>
            <a:pPr marL="203200" lvl="1" indent="0">
              <a:lnSpc>
                <a:spcPct val="100000"/>
              </a:lnSpc>
              <a:spcBef>
                <a:spcPts val="1200"/>
              </a:spcBef>
              <a:buClr>
                <a:srgbClr val="FF0066"/>
              </a:buClr>
              <a:buFont typeface="Calibri" pitchFamily="34" charset="0"/>
              <a:buNone/>
              <a:tabLst>
                <a:tab pos="444500" algn="l"/>
              </a:tabLst>
            </a:pPr>
            <a:endParaRPr lang="en-US" altLang="ja-JP" sz="2400" dirty="0">
              <a:solidFill>
                <a:srgbClr val="FF0066"/>
              </a:solidFill>
              <a:latin typeface="+mn-lt"/>
            </a:endParaRPr>
          </a:p>
          <a:p>
            <a:pPr marL="203200" lvl="1" indent="0">
              <a:lnSpc>
                <a:spcPct val="100000"/>
              </a:lnSpc>
              <a:spcBef>
                <a:spcPts val="1200"/>
              </a:spcBef>
              <a:buClr>
                <a:srgbClr val="FF0066"/>
              </a:buClr>
              <a:buFont typeface="Calibri" pitchFamily="34" charset="0"/>
              <a:buNone/>
              <a:tabLst>
                <a:tab pos="444500" algn="l"/>
              </a:tabLst>
            </a:pPr>
            <a:endParaRPr lang="en-US" altLang="ja-JP" sz="700" dirty="0">
              <a:solidFill>
                <a:srgbClr val="FF0066"/>
              </a:solidFill>
              <a:latin typeface="+mn-lt"/>
            </a:endParaRPr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D792AC3-A8C1-9A54-EAEC-18F7FFC64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332A9-7F48-4F13-9D10-A2EFE9B588DA}" type="slidenum">
              <a:rPr kumimoji="1" lang="ja-JP" altLang="en-US" smtClean="0"/>
              <a:t>40</a:t>
            </a:fld>
            <a:endParaRPr kumimoji="1" lang="ja-JP" altLang="en-US"/>
          </a:p>
        </p:txBody>
      </p:sp>
      <p:sp>
        <p:nvSpPr>
          <p:cNvPr id="6" name="日付プレースホルダー 5">
            <a:extLst>
              <a:ext uri="{FF2B5EF4-FFF2-40B4-BE49-F238E27FC236}">
                <a16:creationId xmlns:a16="http://schemas.microsoft.com/office/drawing/2014/main" id="{7152F781-60A5-01BB-4DC5-0F8F41E82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2023/9/28</a:t>
            </a:r>
            <a:endParaRPr kumimoji="1" lang="ja-JP" altLang="en-US"/>
          </a:p>
        </p:txBody>
      </p:sp>
      <p:sp>
        <p:nvSpPr>
          <p:cNvPr id="11" name="フッター プレースホルダー 4">
            <a:extLst>
              <a:ext uri="{FF2B5EF4-FFF2-40B4-BE49-F238E27FC236}">
                <a16:creationId xmlns:a16="http://schemas.microsoft.com/office/drawing/2014/main" id="{DC066E96-BF14-5249-2A5C-BD35AECA6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</p:spPr>
        <p:txBody>
          <a:bodyPr/>
          <a:lstStyle/>
          <a:p>
            <a:r>
              <a:rPr kumimoji="1" lang="ja-JP" altLang="en-US" dirty="0"/>
              <a:t>プログラミング演習</a:t>
            </a:r>
            <a:r>
              <a:rPr kumimoji="1" lang="en-US" altLang="ja-JP" dirty="0"/>
              <a:t>X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8579327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40DC480-5204-DDA5-B3EB-09F53F390775}"/>
              </a:ext>
            </a:extLst>
          </p:cNvPr>
          <p:cNvSpPr txBox="1">
            <a:spLocks/>
          </p:cNvSpPr>
          <p:nvPr/>
        </p:nvSpPr>
        <p:spPr>
          <a:xfrm>
            <a:off x="458537" y="372979"/>
            <a:ext cx="8277724" cy="5871410"/>
          </a:xfrm>
          <a:prstGeom prst="rect">
            <a:avLst/>
          </a:prstGeom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kumimoji="1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0363" lvl="1" indent="-342900">
              <a:lnSpc>
                <a:spcPct val="100000"/>
              </a:lnSpc>
              <a:spcBef>
                <a:spcPts val="1200"/>
              </a:spcBef>
              <a:buClr>
                <a:srgbClr val="FF0066"/>
              </a:buClr>
              <a:buFont typeface="Wingdings" panose="05000000000000000000" pitchFamily="2" charset="2"/>
              <a:buChar char="l"/>
              <a:tabLst>
                <a:tab pos="360363" algn="l"/>
                <a:tab pos="444500" algn="l"/>
              </a:tabLst>
            </a:pPr>
            <a:endParaRPr lang="en-US" altLang="ja-JP" sz="2000" dirty="0">
              <a:solidFill>
                <a:srgbClr val="FF0066"/>
              </a:solidFill>
              <a:latin typeface="+mn-lt"/>
            </a:endParaRPr>
          </a:p>
          <a:p>
            <a:pPr marL="203200" lvl="1" indent="0">
              <a:lnSpc>
                <a:spcPct val="100000"/>
              </a:lnSpc>
              <a:spcBef>
                <a:spcPts val="1200"/>
              </a:spcBef>
              <a:buClr>
                <a:srgbClr val="FF0066"/>
              </a:buClr>
              <a:buFont typeface="Calibri" pitchFamily="34" charset="0"/>
              <a:buNone/>
              <a:tabLst>
                <a:tab pos="444500" algn="l"/>
              </a:tabLst>
            </a:pPr>
            <a:endParaRPr lang="en-US" altLang="ja-JP" sz="2400" dirty="0">
              <a:solidFill>
                <a:srgbClr val="FF0066"/>
              </a:solidFill>
              <a:latin typeface="+mn-lt"/>
            </a:endParaRPr>
          </a:p>
          <a:p>
            <a:pPr marL="203200" lvl="1" indent="0">
              <a:lnSpc>
                <a:spcPct val="100000"/>
              </a:lnSpc>
              <a:spcBef>
                <a:spcPts val="1200"/>
              </a:spcBef>
              <a:buClr>
                <a:srgbClr val="FF0066"/>
              </a:buClr>
              <a:buFont typeface="Calibri" pitchFamily="34" charset="0"/>
              <a:buNone/>
              <a:tabLst>
                <a:tab pos="444500" algn="l"/>
              </a:tabLst>
            </a:pPr>
            <a:endParaRPr lang="en-US" altLang="ja-JP" sz="2400" dirty="0">
              <a:solidFill>
                <a:srgbClr val="FF0066"/>
              </a:solidFill>
              <a:latin typeface="+mn-lt"/>
            </a:endParaRPr>
          </a:p>
          <a:p>
            <a:pPr marL="203200" lvl="1" indent="0">
              <a:lnSpc>
                <a:spcPct val="100000"/>
              </a:lnSpc>
              <a:spcBef>
                <a:spcPts val="1200"/>
              </a:spcBef>
              <a:buClr>
                <a:srgbClr val="FF0066"/>
              </a:buClr>
              <a:buFont typeface="Calibri" pitchFamily="34" charset="0"/>
              <a:buNone/>
              <a:tabLst>
                <a:tab pos="444500" algn="l"/>
              </a:tabLst>
            </a:pPr>
            <a:endParaRPr lang="en-US" altLang="ja-JP" sz="2400" dirty="0">
              <a:solidFill>
                <a:srgbClr val="FF0066"/>
              </a:solidFill>
              <a:latin typeface="+mn-lt"/>
            </a:endParaRPr>
          </a:p>
          <a:p>
            <a:pPr marL="203200" lvl="1" indent="0">
              <a:lnSpc>
                <a:spcPct val="100000"/>
              </a:lnSpc>
              <a:spcBef>
                <a:spcPts val="1200"/>
              </a:spcBef>
              <a:buClr>
                <a:srgbClr val="FF0066"/>
              </a:buClr>
              <a:buFont typeface="Calibri" pitchFamily="34" charset="0"/>
              <a:buNone/>
              <a:tabLst>
                <a:tab pos="444500" algn="l"/>
              </a:tabLst>
            </a:pPr>
            <a:endParaRPr lang="en-US" altLang="ja-JP" sz="2400" dirty="0">
              <a:solidFill>
                <a:srgbClr val="FF0066"/>
              </a:solidFill>
              <a:latin typeface="+mn-lt"/>
            </a:endParaRPr>
          </a:p>
          <a:p>
            <a:pPr marL="203200" lvl="1" indent="0">
              <a:lnSpc>
                <a:spcPct val="100000"/>
              </a:lnSpc>
              <a:spcBef>
                <a:spcPts val="1200"/>
              </a:spcBef>
              <a:buClr>
                <a:srgbClr val="FF0066"/>
              </a:buClr>
              <a:buFont typeface="Calibri" pitchFamily="34" charset="0"/>
              <a:buNone/>
              <a:tabLst>
                <a:tab pos="444500" algn="l"/>
              </a:tabLst>
            </a:pPr>
            <a:endParaRPr lang="en-US" altLang="ja-JP" sz="700" dirty="0">
              <a:solidFill>
                <a:srgbClr val="FF0066"/>
              </a:solidFill>
              <a:latin typeface="+mn-lt"/>
            </a:endParaRP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FF31781-BAE8-F9E3-67AE-D10C8B654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332A9-7F48-4F13-9D10-A2EFE9B588DA}" type="slidenum">
              <a:rPr kumimoji="1" lang="ja-JP" altLang="en-US" smtClean="0"/>
              <a:t>41</a:t>
            </a:fld>
            <a:endParaRPr kumimoji="1" lang="ja-JP" altLang="en-US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1C7F358-BD4A-69FD-84E6-238346268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2023/9/28</a:t>
            </a:r>
            <a:endParaRPr kumimoji="1" lang="ja-JP" altLang="en-US"/>
          </a:p>
        </p:txBody>
      </p:sp>
      <p:sp>
        <p:nvSpPr>
          <p:cNvPr id="11" name="フッター プレースホルダー 4">
            <a:extLst>
              <a:ext uri="{FF2B5EF4-FFF2-40B4-BE49-F238E27FC236}">
                <a16:creationId xmlns:a16="http://schemas.microsoft.com/office/drawing/2014/main" id="{DC066E96-BF14-5249-2A5C-BD35AECA6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</p:spPr>
        <p:txBody>
          <a:bodyPr/>
          <a:lstStyle/>
          <a:p>
            <a:r>
              <a:rPr kumimoji="1" lang="ja-JP" altLang="en-US" dirty="0"/>
              <a:t>プログラミング演習</a:t>
            </a:r>
            <a:r>
              <a:rPr kumimoji="1" lang="en-US" altLang="ja-JP" dirty="0"/>
              <a:t>X</a:t>
            </a:r>
            <a:endParaRPr kumimoji="1" lang="ja-JP" altLang="en-US" dirty="0"/>
          </a:p>
        </p:txBody>
      </p:sp>
      <p:pic>
        <p:nvPicPr>
          <p:cNvPr id="20" name="図 19">
            <a:extLst>
              <a:ext uri="{FF2B5EF4-FFF2-40B4-BE49-F238E27FC236}">
                <a16:creationId xmlns:a16="http://schemas.microsoft.com/office/drawing/2014/main" id="{BD7AC0B2-ADF1-8043-FA01-CB084BBE9F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00" y="1184398"/>
            <a:ext cx="4654884" cy="4362968"/>
          </a:xfrm>
          <a:prstGeom prst="rect">
            <a:avLst/>
          </a:prstGeom>
        </p:spPr>
      </p:pic>
      <p:sp>
        <p:nvSpPr>
          <p:cNvPr id="26" name="テキスト ボックス 147">
            <a:extLst>
              <a:ext uri="{FF2B5EF4-FFF2-40B4-BE49-F238E27FC236}">
                <a16:creationId xmlns:a16="http://schemas.microsoft.com/office/drawing/2014/main" id="{2F528659-839C-3184-E3D1-CB8572A7CA3F}"/>
              </a:ext>
            </a:extLst>
          </p:cNvPr>
          <p:cNvSpPr txBox="1"/>
          <p:nvPr/>
        </p:nvSpPr>
        <p:spPr>
          <a:xfrm>
            <a:off x="302400" y="453573"/>
            <a:ext cx="3296095" cy="369332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ja-JP" altLang="en-US" kern="100" dirty="0">
                <a:solidFill>
                  <a:srgbClr val="FF0066"/>
                </a:solidFill>
                <a:effectLst/>
                <a:latin typeface="+mn-ea"/>
                <a:cs typeface="Times New Roman" panose="02020603050405020304" pitchFamily="18" charset="0"/>
              </a:rPr>
              <a:t>●　</a:t>
            </a:r>
            <a:r>
              <a:rPr lang="en-US" altLang="ja-JP" kern="100" dirty="0">
                <a:solidFill>
                  <a:srgbClr val="FF0066"/>
                </a:solidFill>
                <a:effectLst/>
                <a:latin typeface="+mn-ea"/>
                <a:cs typeface="Times New Roman" panose="02020603050405020304" pitchFamily="18" charset="0"/>
              </a:rPr>
              <a:t>jQuery</a:t>
            </a:r>
            <a:r>
              <a:rPr lang="ja-JP" altLang="en-US" kern="100" dirty="0">
                <a:solidFill>
                  <a:srgbClr val="FF0066"/>
                </a:solidFill>
                <a:effectLst/>
                <a:latin typeface="+mn-ea"/>
                <a:cs typeface="Times New Roman" panose="02020603050405020304" pitchFamily="18" charset="0"/>
              </a:rPr>
              <a:t>を使ったプログラム例</a:t>
            </a:r>
            <a:endParaRPr lang="ja-JP" kern="100" dirty="0">
              <a:solidFill>
                <a:srgbClr val="FF0066"/>
              </a:solidFill>
              <a:effectLst/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7" name="テキスト ボックス 147">
            <a:extLst>
              <a:ext uri="{FF2B5EF4-FFF2-40B4-BE49-F238E27FC236}">
                <a16:creationId xmlns:a16="http://schemas.microsoft.com/office/drawing/2014/main" id="{09B4A303-DAE1-F4CA-D17A-D34C5333BD9E}"/>
              </a:ext>
            </a:extLst>
          </p:cNvPr>
          <p:cNvSpPr txBox="1"/>
          <p:nvPr/>
        </p:nvSpPr>
        <p:spPr>
          <a:xfrm>
            <a:off x="4925744" y="449654"/>
            <a:ext cx="3554178" cy="369332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ja-JP" altLang="en-US" kern="100" dirty="0">
                <a:solidFill>
                  <a:srgbClr val="FF0066"/>
                </a:solidFill>
                <a:effectLst/>
                <a:latin typeface="+mn-ea"/>
                <a:cs typeface="Times New Roman" panose="02020603050405020304" pitchFamily="18" charset="0"/>
              </a:rPr>
              <a:t>●　</a:t>
            </a:r>
            <a:r>
              <a:rPr lang="en-US" altLang="ja-JP" kern="100" dirty="0">
                <a:solidFill>
                  <a:srgbClr val="FF0066"/>
                </a:solidFill>
                <a:effectLst/>
                <a:latin typeface="+mn-ea"/>
                <a:cs typeface="Times New Roman" panose="02020603050405020304" pitchFamily="18" charset="0"/>
              </a:rPr>
              <a:t>jQuery</a:t>
            </a:r>
            <a:r>
              <a:rPr lang="ja-JP" altLang="en-US" kern="100" dirty="0">
                <a:solidFill>
                  <a:srgbClr val="FF0066"/>
                </a:solidFill>
                <a:effectLst/>
                <a:latin typeface="+mn-ea"/>
                <a:cs typeface="Times New Roman" panose="02020603050405020304" pitchFamily="18" charset="0"/>
              </a:rPr>
              <a:t>を使わないプログラム例</a:t>
            </a:r>
            <a:endParaRPr lang="ja-JP" kern="100" dirty="0">
              <a:solidFill>
                <a:srgbClr val="FF0066"/>
              </a:solidFill>
              <a:effectLst/>
              <a:latin typeface="+mn-ea"/>
              <a:cs typeface="Times New Roman" panose="02020603050405020304" pitchFamily="18" charset="0"/>
            </a:endParaRPr>
          </a:p>
        </p:txBody>
      </p:sp>
      <p:pic>
        <p:nvPicPr>
          <p:cNvPr id="28" name="図 27">
            <a:extLst>
              <a:ext uri="{FF2B5EF4-FFF2-40B4-BE49-F238E27FC236}">
                <a16:creationId xmlns:a16="http://schemas.microsoft.com/office/drawing/2014/main" id="{013A3C7E-C1A0-24A4-5DF4-80B9F5A47E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5744" y="1184398"/>
            <a:ext cx="4030784" cy="4157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18539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60CDEC3-F48C-3EF0-06C5-61F70375CE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537" y="876300"/>
            <a:ext cx="8277724" cy="5355811"/>
          </a:xfrm>
        </p:spPr>
        <p:txBody>
          <a:bodyPr>
            <a:normAutofit/>
          </a:bodyPr>
          <a:lstStyle/>
          <a:p>
            <a:pPr marL="533400" lvl="1" indent="-330200">
              <a:buClr>
                <a:schemeClr val="tx2"/>
              </a:buClr>
              <a:buFont typeface="Wingdings" panose="05000000000000000000" pitchFamily="2" charset="2"/>
              <a:buChar char="u"/>
              <a:tabLst>
                <a:tab pos="444500" algn="l"/>
              </a:tabLst>
            </a:pPr>
            <a:r>
              <a:rPr lang="ja-JP" altLang="en-US" sz="2200" dirty="0">
                <a:latin typeface="+mn-lt"/>
              </a:rPr>
              <a:t>ブラウザ上に図形を表示させるための</a:t>
            </a:r>
            <a:r>
              <a:rPr lang="en-US" altLang="ja-JP" sz="2200" dirty="0">
                <a:latin typeface="+mn-lt"/>
              </a:rPr>
              <a:t>HTML</a:t>
            </a:r>
            <a:r>
              <a:rPr lang="ja-JP" altLang="en-US" sz="2200" dirty="0">
                <a:latin typeface="+mn-lt"/>
              </a:rPr>
              <a:t>要素</a:t>
            </a:r>
            <a:endParaRPr lang="en-US" altLang="ja-JP" sz="2200" dirty="0">
              <a:latin typeface="+mn-lt"/>
            </a:endParaRPr>
          </a:p>
          <a:p>
            <a:pPr marL="533400" lvl="1" indent="-330200">
              <a:buClr>
                <a:schemeClr val="tx2"/>
              </a:buClr>
              <a:buFont typeface="Wingdings" panose="05000000000000000000" pitchFamily="2" charset="2"/>
              <a:buChar char="u"/>
              <a:tabLst>
                <a:tab pos="444500" algn="l"/>
              </a:tabLst>
            </a:pPr>
            <a:r>
              <a:rPr lang="en-US" altLang="ja-JP" sz="2200" dirty="0">
                <a:latin typeface="+mn-lt"/>
              </a:rPr>
              <a:t>JavaScript</a:t>
            </a:r>
            <a:r>
              <a:rPr lang="ja-JP" altLang="en-US" sz="2200" dirty="0">
                <a:latin typeface="+mn-lt"/>
              </a:rPr>
              <a:t>を使って</a:t>
            </a:r>
            <a:r>
              <a:rPr lang="en-US" altLang="ja-JP" sz="2200" dirty="0">
                <a:latin typeface="+mn-lt"/>
              </a:rPr>
              <a:t>canvas</a:t>
            </a:r>
            <a:r>
              <a:rPr lang="ja-JP" altLang="en-US" sz="2200" dirty="0">
                <a:latin typeface="+mn-lt"/>
              </a:rPr>
              <a:t>要素の中に図形を描くことが可能</a:t>
            </a:r>
            <a:endParaRPr lang="en-US" altLang="ja-JP" sz="2200" dirty="0">
              <a:latin typeface="+mn-lt"/>
            </a:endParaRPr>
          </a:p>
          <a:p>
            <a:pPr marL="533400" lvl="1" indent="-330200">
              <a:buClr>
                <a:schemeClr val="tx2"/>
              </a:buClr>
              <a:buFont typeface="Wingdings" panose="05000000000000000000" pitchFamily="2" charset="2"/>
              <a:buChar char="u"/>
              <a:tabLst>
                <a:tab pos="444500" algn="l"/>
              </a:tabLst>
            </a:pPr>
            <a:r>
              <a:rPr lang="ja-JP" altLang="en-US" sz="2200" dirty="0">
                <a:latin typeface="+mn-lt"/>
              </a:rPr>
              <a:t>図形の描画は</a:t>
            </a:r>
            <a:r>
              <a:rPr lang="en-US" altLang="ja-JP" sz="2200" dirty="0">
                <a:solidFill>
                  <a:srgbClr val="FF0066"/>
                </a:solidFill>
                <a:latin typeface="+mn-lt"/>
              </a:rPr>
              <a:t>&lt;canvas&gt;</a:t>
            </a:r>
            <a:r>
              <a:rPr lang="ja-JP" altLang="en-US" sz="2200" dirty="0">
                <a:latin typeface="+mn-lt"/>
              </a:rPr>
              <a:t>タグを用いて行う。</a:t>
            </a:r>
            <a:r>
              <a:rPr lang="en-US" altLang="ja-JP" sz="2200" dirty="0">
                <a:solidFill>
                  <a:srgbClr val="FF0066"/>
                </a:solidFill>
                <a:latin typeface="+mn-lt"/>
              </a:rPr>
              <a:t>&lt;canvas&gt;</a:t>
            </a:r>
            <a:r>
              <a:rPr lang="ja-JP" altLang="en-US" sz="2200" dirty="0">
                <a:latin typeface="+mn-lt"/>
              </a:rPr>
              <a:t>タグは</a:t>
            </a:r>
            <a:r>
              <a:rPr lang="en-US" altLang="ja-JP" sz="2200" dirty="0">
                <a:solidFill>
                  <a:srgbClr val="FF0066"/>
                </a:solidFill>
                <a:latin typeface="+mn-lt"/>
              </a:rPr>
              <a:t>&lt;body&gt;</a:t>
            </a:r>
            <a:br>
              <a:rPr lang="en-US" altLang="ja-JP" sz="2200" dirty="0">
                <a:solidFill>
                  <a:srgbClr val="FF0066"/>
                </a:solidFill>
                <a:latin typeface="+mn-lt"/>
              </a:rPr>
            </a:br>
            <a:r>
              <a:rPr lang="ja-JP" altLang="en-US" sz="2200" dirty="0">
                <a:latin typeface="+mn-lt"/>
              </a:rPr>
              <a:t>タグの中で記述</a:t>
            </a:r>
            <a:endParaRPr lang="en-US" altLang="ja-JP" sz="2200" dirty="0">
              <a:latin typeface="+mn-lt"/>
            </a:endParaRPr>
          </a:p>
          <a:p>
            <a:pPr marL="533400" lvl="1" indent="-330200">
              <a:buClr>
                <a:schemeClr val="tx2"/>
              </a:buClr>
              <a:buFont typeface="Wingdings" panose="05000000000000000000" pitchFamily="2" charset="2"/>
              <a:buChar char="u"/>
              <a:tabLst>
                <a:tab pos="444500" algn="l"/>
              </a:tabLst>
            </a:pPr>
            <a:r>
              <a:rPr lang="ja-JP" altLang="en-US" sz="2200" dirty="0">
                <a:latin typeface="+mn-lt"/>
              </a:rPr>
              <a:t>「</a:t>
            </a:r>
            <a:r>
              <a:rPr lang="en-US" altLang="ja-JP" sz="2200" dirty="0">
                <a:solidFill>
                  <a:srgbClr val="FF0066"/>
                </a:solidFill>
                <a:latin typeface="+mn-lt"/>
              </a:rPr>
              <a:t>width</a:t>
            </a:r>
            <a:r>
              <a:rPr lang="ja-JP" altLang="en-US" sz="2200" dirty="0">
                <a:latin typeface="+mn-lt"/>
              </a:rPr>
              <a:t>」属性は描画する領域の幅、「</a:t>
            </a:r>
            <a:r>
              <a:rPr lang="en-US" altLang="ja-JP" sz="2200" dirty="0">
                <a:solidFill>
                  <a:srgbClr val="FF0066"/>
                </a:solidFill>
                <a:latin typeface="+mn-lt"/>
              </a:rPr>
              <a:t>height</a:t>
            </a:r>
            <a:r>
              <a:rPr lang="ja-JP" altLang="en-US" sz="2200" dirty="0">
                <a:latin typeface="+mn-lt"/>
              </a:rPr>
              <a:t>」属性は描画する領域の高さを指定</a:t>
            </a:r>
            <a:endParaRPr lang="en-US" altLang="ja-JP" sz="2200" dirty="0">
              <a:latin typeface="+mn-lt"/>
            </a:endParaRP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F834C7D-D08A-F217-FD73-F565BDBFE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000" b="0" i="0" u="none" strike="noStrike" kern="1200" cap="all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  <a:cs typeface="+mn-cs"/>
              </a:rPr>
              <a:t>プログラミング演習</a:t>
            </a:r>
            <a:r>
              <a:rPr kumimoji="1" lang="en-US" altLang="ja-JP" sz="1000" b="0" i="0" u="none" strike="noStrike" kern="1200" cap="all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  <a:cs typeface="+mn-cs"/>
              </a:rPr>
              <a:t>X</a:t>
            </a:r>
            <a:endParaRPr kumimoji="1" lang="ja-JP" altLang="en-US" sz="1000" b="0" i="0" u="none" strike="noStrike" kern="1200" cap="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IZ UDPゴシック" panose="020B0400000000000000" pitchFamily="50" charset="-128"/>
              <a:ea typeface="BIZ UDPゴシック" panose="020B0400000000000000" pitchFamily="50" charset="-128"/>
              <a:cs typeface="+mn-cs"/>
            </a:endParaRPr>
          </a:p>
        </p:txBody>
      </p:sp>
      <p:sp>
        <p:nvSpPr>
          <p:cNvPr id="10" name="タイトル 9">
            <a:extLst>
              <a:ext uri="{FF2B5EF4-FFF2-40B4-BE49-F238E27FC236}">
                <a16:creationId xmlns:a16="http://schemas.microsoft.com/office/drawing/2014/main" id="{2495E8E3-AB91-FE81-2E2F-564F4D4BC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3200" dirty="0"/>
              <a:t>canvas</a:t>
            </a:r>
            <a:r>
              <a:rPr lang="ja-JP" altLang="en-US" sz="3200" dirty="0"/>
              <a:t>要素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B0303BCC-F5B8-E995-7C16-8DEB561BAB7D}"/>
              </a:ext>
            </a:extLst>
          </p:cNvPr>
          <p:cNvSpPr txBox="1"/>
          <p:nvPr/>
        </p:nvSpPr>
        <p:spPr>
          <a:xfrm>
            <a:off x="7339837" y="301957"/>
            <a:ext cx="163378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レジメ　</a:t>
            </a:r>
            <a:r>
              <a:rPr kumimoji="0" lang="en-US" altLang="ja-JP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47</a:t>
            </a:r>
            <a:r>
              <a:rPr kumimoji="0" lang="ja-JP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頁</a:t>
            </a:r>
            <a:endParaRPr kumimoji="1" lang="ja-JP" alt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ＭＳ Ｐゴシック" panose="020B0600070205080204" pitchFamily="50" charset="-128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4805064-9B93-F817-063C-841C4C8A2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2023/9/28</a:t>
            </a:r>
            <a:endParaRPr kumimoji="1" lang="ja-JP" altLang="en-US" dirty="0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74F6C96-8EF3-EC1E-0A0E-10A10D9CE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332A9-7F48-4F13-9D10-A2EFE9B588DA}" type="slidenum">
              <a:rPr kumimoji="1" lang="ja-JP" altLang="en-US" smtClean="0"/>
              <a:pPr/>
              <a:t>42</a:t>
            </a:fld>
            <a:endParaRPr kumimoji="1" lang="ja-JP" altLang="en-US"/>
          </a:p>
        </p:txBody>
      </p:sp>
      <p:sp>
        <p:nvSpPr>
          <p:cNvPr id="22" name="テキスト ボックス 147">
            <a:extLst>
              <a:ext uri="{FF2B5EF4-FFF2-40B4-BE49-F238E27FC236}">
                <a16:creationId xmlns:a16="http://schemas.microsoft.com/office/drawing/2014/main" id="{93B6BDB5-D8DC-2D8D-116C-7ED7004A7CCB}"/>
              </a:ext>
            </a:extLst>
          </p:cNvPr>
          <p:cNvSpPr txBox="1"/>
          <p:nvPr/>
        </p:nvSpPr>
        <p:spPr>
          <a:xfrm>
            <a:off x="768167" y="5097516"/>
            <a:ext cx="7388561" cy="369332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ja-JP" kern="100" dirty="0"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※</a:t>
            </a:r>
            <a:r>
              <a:rPr lang="ja-JP" altLang="en-US" kern="100" dirty="0"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主に</a:t>
            </a:r>
            <a:r>
              <a:rPr lang="en-US" altLang="ja-JP" kern="100" dirty="0"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&lt;canvas&gt;</a:t>
            </a:r>
            <a:r>
              <a:rPr lang="ja-JP" altLang="en-US" kern="100" dirty="0"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要素と「</a:t>
            </a:r>
            <a:r>
              <a:rPr lang="en-US" altLang="ja-JP" kern="100" dirty="0"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jQuery</a:t>
            </a:r>
            <a:r>
              <a:rPr lang="ja-JP" altLang="en-US" kern="100" dirty="0"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」の機能を使って</a:t>
            </a:r>
            <a:r>
              <a:rPr lang="en-US" altLang="ja-JP" kern="100" dirty="0"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JavaScript</a:t>
            </a:r>
            <a:r>
              <a:rPr lang="ja-JP" altLang="en-US" kern="100" dirty="0"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の使い方を演習</a:t>
            </a:r>
            <a:endParaRPr lang="ja-JP" kern="100" dirty="0">
              <a:solidFill>
                <a:schemeClr val="tx1"/>
              </a:solidFill>
              <a:effectLst/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3" name="テキスト ボックス 126">
            <a:extLst>
              <a:ext uri="{FF2B5EF4-FFF2-40B4-BE49-F238E27FC236}">
                <a16:creationId xmlns:a16="http://schemas.microsoft.com/office/drawing/2014/main" id="{4D650022-2A20-2352-8490-575B38C2403E}"/>
              </a:ext>
            </a:extLst>
          </p:cNvPr>
          <p:cNvSpPr txBox="1"/>
          <p:nvPr/>
        </p:nvSpPr>
        <p:spPr>
          <a:xfrm>
            <a:off x="476250" y="3429586"/>
            <a:ext cx="8345270" cy="1539721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en-US" sz="2000" kern="100" dirty="0">
                <a:effectLst/>
                <a:latin typeface="+mn-ea"/>
                <a:cs typeface="Times New Roman" panose="02020603050405020304" pitchFamily="18" charset="0"/>
              </a:rPr>
              <a:t>&lt;body&gt;</a:t>
            </a:r>
            <a:endParaRPr lang="ja-JP" sz="2000" kern="100" dirty="0">
              <a:effectLst/>
              <a:latin typeface="+mn-ea"/>
              <a:cs typeface="Times New Roman" panose="02020603050405020304" pitchFamily="18" charset="0"/>
            </a:endParaRPr>
          </a:p>
          <a:p>
            <a:pPr indent="254000" algn="just">
              <a:spcAft>
                <a:spcPts val="0"/>
              </a:spcAft>
            </a:pPr>
            <a:r>
              <a:rPr lang="en-US" sz="2000" kern="100" dirty="0">
                <a:effectLst/>
                <a:latin typeface="+mn-ea"/>
                <a:cs typeface="Times New Roman" panose="02020603050405020304" pitchFamily="18" charset="0"/>
              </a:rPr>
              <a:t>&lt;canvas id=“main” width=“700” height=“800”&gt;</a:t>
            </a:r>
            <a:endParaRPr lang="ja-JP" sz="2000" kern="100" dirty="0">
              <a:effectLst/>
              <a:latin typeface="+mn-ea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sz="2000" kern="100" dirty="0">
                <a:effectLst/>
                <a:latin typeface="+mn-ea"/>
                <a:cs typeface="Times New Roman" panose="02020603050405020304" pitchFamily="18" charset="0"/>
              </a:rPr>
              <a:t>    &lt;/canvas&gt;</a:t>
            </a:r>
            <a:endParaRPr lang="ja-JP" sz="2000" kern="100" dirty="0">
              <a:effectLst/>
              <a:latin typeface="+mn-ea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sz="2000" kern="100" dirty="0">
                <a:effectLst/>
                <a:latin typeface="+mn-ea"/>
                <a:cs typeface="Times New Roman" panose="02020603050405020304" pitchFamily="18" charset="0"/>
              </a:rPr>
              <a:t>&lt;/body&gt;</a:t>
            </a:r>
            <a:endParaRPr lang="ja-JP" sz="2000" kern="100" dirty="0">
              <a:effectLst/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13341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60CDEC3-F48C-3EF0-06C5-61F70375CE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537" y="876300"/>
            <a:ext cx="8277724" cy="5355811"/>
          </a:xfrm>
        </p:spPr>
        <p:txBody>
          <a:bodyPr>
            <a:normAutofit/>
          </a:bodyPr>
          <a:lstStyle/>
          <a:p>
            <a:pPr marL="203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None/>
              <a:tabLst>
                <a:tab pos="444500" algn="l"/>
              </a:tabLst>
            </a:pPr>
            <a:r>
              <a:rPr lang="en-US" altLang="ja-JP" sz="2200" dirty="0">
                <a:solidFill>
                  <a:srgbClr val="FF0066"/>
                </a:solidFill>
                <a:latin typeface="+mn-lt"/>
              </a:rPr>
              <a:t>&lt;canvas&gt;</a:t>
            </a:r>
            <a:r>
              <a:rPr lang="ja-JP" altLang="en-US" sz="2200" dirty="0">
                <a:latin typeface="+mn-lt"/>
              </a:rPr>
              <a:t>要素では、</a:t>
            </a:r>
            <a:r>
              <a:rPr lang="en-US" altLang="ja-JP" sz="2200" dirty="0">
                <a:solidFill>
                  <a:srgbClr val="FF0066"/>
                </a:solidFill>
                <a:latin typeface="+mn-lt"/>
              </a:rPr>
              <a:t>width</a:t>
            </a:r>
            <a:r>
              <a:rPr lang="ja-JP" altLang="en-US" sz="2200" dirty="0">
                <a:latin typeface="+mn-lt"/>
              </a:rPr>
              <a:t>属性は描画する領域の幅を、</a:t>
            </a:r>
            <a:r>
              <a:rPr lang="en-US" altLang="ja-JP" sz="2200" dirty="0">
                <a:solidFill>
                  <a:srgbClr val="FF0066"/>
                </a:solidFill>
                <a:latin typeface="+mn-lt"/>
              </a:rPr>
              <a:t>height</a:t>
            </a:r>
            <a:r>
              <a:rPr lang="ja-JP" altLang="en-US" sz="2200" dirty="0">
                <a:latin typeface="+mn-lt"/>
              </a:rPr>
              <a:t>属性は描画する領域の高さを示している。</a:t>
            </a:r>
            <a:endParaRPr lang="en-US" altLang="ja-JP" sz="2200" dirty="0">
              <a:latin typeface="+mn-lt"/>
            </a:endParaRPr>
          </a:p>
          <a:p>
            <a:pPr marL="203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None/>
              <a:tabLst>
                <a:tab pos="444500" algn="l"/>
              </a:tabLst>
            </a:pPr>
            <a:r>
              <a:rPr lang="ja-JP" altLang="en-US" sz="2200" dirty="0">
                <a:latin typeface="+mn-lt"/>
              </a:rPr>
              <a:t>また、</a:t>
            </a:r>
            <a:r>
              <a:rPr lang="en-US" altLang="ja-JP" sz="2200" dirty="0">
                <a:latin typeface="+mn-lt"/>
              </a:rPr>
              <a:t>canvas</a:t>
            </a:r>
            <a:r>
              <a:rPr lang="ja-JP" altLang="en-US" sz="2200" dirty="0">
                <a:latin typeface="+mn-lt"/>
              </a:rPr>
              <a:t>の座標系は左上を原点とし、右方向に</a:t>
            </a:r>
            <a:r>
              <a:rPr lang="en-US" altLang="ja-JP" sz="2200" dirty="0">
                <a:latin typeface="+mn-lt"/>
              </a:rPr>
              <a:t>X</a:t>
            </a:r>
            <a:r>
              <a:rPr lang="ja-JP" altLang="en-US" sz="2200" dirty="0">
                <a:latin typeface="+mn-lt"/>
              </a:rPr>
              <a:t>の増加方向を、下方向に</a:t>
            </a:r>
            <a:r>
              <a:rPr lang="en-US" altLang="ja-JP" sz="2200" dirty="0">
                <a:latin typeface="+mn-lt"/>
              </a:rPr>
              <a:t>Y</a:t>
            </a:r>
            <a:r>
              <a:rPr lang="ja-JP" altLang="en-US" sz="2200" dirty="0">
                <a:latin typeface="+mn-lt"/>
              </a:rPr>
              <a:t>の増加方向をとっている。</a:t>
            </a:r>
            <a:endParaRPr lang="en-US" altLang="ja-JP" sz="2200" dirty="0">
              <a:latin typeface="+mn-lt"/>
            </a:endParaRP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F834C7D-D08A-F217-FD73-F565BDBFE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000" b="0" i="0" u="none" strike="noStrike" kern="1200" cap="all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  <a:cs typeface="+mn-cs"/>
              </a:rPr>
              <a:t>プログラミング演習</a:t>
            </a:r>
            <a:r>
              <a:rPr kumimoji="1" lang="en-US" altLang="ja-JP" sz="1000" b="0" i="0" u="none" strike="noStrike" kern="1200" cap="all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  <a:cs typeface="+mn-cs"/>
              </a:rPr>
              <a:t>X</a:t>
            </a:r>
            <a:endParaRPr kumimoji="1" lang="ja-JP" altLang="en-US" sz="1000" b="0" i="0" u="none" strike="noStrike" kern="1200" cap="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IZ UDPゴシック" panose="020B0400000000000000" pitchFamily="50" charset="-128"/>
              <a:ea typeface="BIZ UDPゴシック" panose="020B0400000000000000" pitchFamily="50" charset="-128"/>
              <a:cs typeface="+mn-cs"/>
            </a:endParaRPr>
          </a:p>
        </p:txBody>
      </p:sp>
      <p:sp>
        <p:nvSpPr>
          <p:cNvPr id="10" name="タイトル 9">
            <a:extLst>
              <a:ext uri="{FF2B5EF4-FFF2-40B4-BE49-F238E27FC236}">
                <a16:creationId xmlns:a16="http://schemas.microsoft.com/office/drawing/2014/main" id="{2495E8E3-AB91-FE81-2E2F-564F4D4BC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3200" dirty="0"/>
              <a:t>canvas</a:t>
            </a:r>
            <a:r>
              <a:rPr lang="ja-JP" altLang="en-US" sz="3200" dirty="0"/>
              <a:t>要素の座標系</a:t>
            </a:r>
          </a:p>
        </p:txBody>
      </p:sp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4805064-9B93-F817-063C-841C4C8A2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2023/9/28</a:t>
            </a:r>
            <a:endParaRPr kumimoji="1" lang="ja-JP" altLang="en-US" dirty="0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74F6C96-8EF3-EC1E-0A0E-10A10D9CE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332A9-7F48-4F13-9D10-A2EFE9B588DA}" type="slidenum">
              <a:rPr kumimoji="1" lang="ja-JP" altLang="en-US" smtClean="0"/>
              <a:pPr/>
              <a:t>43</a:t>
            </a:fld>
            <a:endParaRPr kumimoji="1" lang="ja-JP" altLang="en-US"/>
          </a:p>
        </p:txBody>
      </p:sp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D6DD4ED0-5D12-F5B7-A07C-0DD4BD721CBB}"/>
              </a:ext>
            </a:extLst>
          </p:cNvPr>
          <p:cNvGrpSpPr/>
          <p:nvPr/>
        </p:nvGrpSpPr>
        <p:grpSpPr>
          <a:xfrm>
            <a:off x="860981" y="2435428"/>
            <a:ext cx="7250275" cy="3661151"/>
            <a:chOff x="860981" y="2435428"/>
            <a:chExt cx="7250275" cy="3661151"/>
          </a:xfrm>
        </p:grpSpPr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6B80B060-61D2-4559-DE04-369673FB71C5}"/>
                </a:ext>
              </a:extLst>
            </p:cNvPr>
            <p:cNvSpPr/>
            <p:nvPr/>
          </p:nvSpPr>
          <p:spPr>
            <a:xfrm>
              <a:off x="1693260" y="2879002"/>
              <a:ext cx="5667470" cy="303291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4780BDA0-3EEA-D40D-38C8-9788A13E9D87}"/>
                </a:ext>
              </a:extLst>
            </p:cNvPr>
            <p:cNvSpPr txBox="1"/>
            <p:nvPr/>
          </p:nvSpPr>
          <p:spPr>
            <a:xfrm>
              <a:off x="1019678" y="2520563"/>
              <a:ext cx="72968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000" dirty="0">
                  <a:latin typeface="+mn-ea"/>
                </a:rPr>
                <a:t>(0, 0)</a:t>
              </a:r>
              <a:endParaRPr kumimoji="1" lang="ja-JP" altLang="en-US" sz="2000" dirty="0">
                <a:latin typeface="+mn-ea"/>
              </a:endParaRPr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DE329CCF-8E04-ADD2-AFD9-A6249B0DA596}"/>
                </a:ext>
              </a:extLst>
            </p:cNvPr>
            <p:cNvSpPr txBox="1"/>
            <p:nvPr/>
          </p:nvSpPr>
          <p:spPr>
            <a:xfrm>
              <a:off x="7360730" y="2520563"/>
              <a:ext cx="7505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000" dirty="0">
                  <a:latin typeface="+mn-ea"/>
                </a:rPr>
                <a:t>width</a:t>
              </a:r>
              <a:endParaRPr kumimoji="1" lang="ja-JP" altLang="en-US" sz="2000" dirty="0">
                <a:latin typeface="+mn-ea"/>
              </a:endParaRPr>
            </a:p>
          </p:txBody>
        </p:sp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58F5D8FD-3F64-31BE-3B8B-F3FBC744388F}"/>
                </a:ext>
              </a:extLst>
            </p:cNvPr>
            <p:cNvSpPr txBox="1"/>
            <p:nvPr/>
          </p:nvSpPr>
          <p:spPr>
            <a:xfrm>
              <a:off x="860981" y="5696469"/>
              <a:ext cx="8322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000" dirty="0">
                  <a:latin typeface="+mn-ea"/>
                </a:rPr>
                <a:t>height</a:t>
              </a:r>
              <a:endParaRPr kumimoji="1" lang="ja-JP" altLang="en-US" sz="2000" dirty="0">
                <a:latin typeface="+mn-ea"/>
              </a:endParaRPr>
            </a:p>
          </p:txBody>
        </p:sp>
        <p:cxnSp>
          <p:nvCxnSpPr>
            <p:cNvPr id="11" name="直線矢印コネクタ 10">
              <a:extLst>
                <a:ext uri="{FF2B5EF4-FFF2-40B4-BE49-F238E27FC236}">
                  <a16:creationId xmlns:a16="http://schemas.microsoft.com/office/drawing/2014/main" id="{0E40456E-EF03-61C8-9D51-2FDD2D9F4973}"/>
                </a:ext>
              </a:extLst>
            </p:cNvPr>
            <p:cNvCxnSpPr/>
            <p:nvPr/>
          </p:nvCxnSpPr>
          <p:spPr>
            <a:xfrm>
              <a:off x="3124200" y="2705229"/>
              <a:ext cx="2253558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矢印コネクタ 12">
              <a:extLst>
                <a:ext uri="{FF2B5EF4-FFF2-40B4-BE49-F238E27FC236}">
                  <a16:creationId xmlns:a16="http://schemas.microsoft.com/office/drawing/2014/main" id="{95ABC5DF-B859-CFC4-1EE9-0FE32AC596CC}"/>
                </a:ext>
              </a:extLst>
            </p:cNvPr>
            <p:cNvCxnSpPr/>
            <p:nvPr/>
          </p:nvCxnSpPr>
          <p:spPr>
            <a:xfrm>
              <a:off x="1384521" y="3331676"/>
              <a:ext cx="0" cy="194400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D26308CB-525A-81C6-F575-8FD0B575A937}"/>
                </a:ext>
              </a:extLst>
            </p:cNvPr>
            <p:cNvSpPr txBox="1"/>
            <p:nvPr/>
          </p:nvSpPr>
          <p:spPr>
            <a:xfrm>
              <a:off x="5382407" y="2435428"/>
              <a:ext cx="3706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>
                  <a:latin typeface="+mn-ea"/>
                </a:rPr>
                <a:t>X</a:t>
              </a:r>
              <a:endParaRPr kumimoji="1" lang="ja-JP" altLang="en-US" sz="2400" dirty="0">
                <a:latin typeface="+mn-ea"/>
              </a:endParaRPr>
            </a:p>
          </p:txBody>
        </p:sp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CCA5D799-7969-002E-173B-1E27A385C6AC}"/>
                </a:ext>
              </a:extLst>
            </p:cNvPr>
            <p:cNvSpPr txBox="1"/>
            <p:nvPr/>
          </p:nvSpPr>
          <p:spPr>
            <a:xfrm>
              <a:off x="1199214" y="5170440"/>
              <a:ext cx="3658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400" dirty="0">
                  <a:latin typeface="+mn-ea"/>
                </a:rPr>
                <a:t>Y</a:t>
              </a:r>
              <a:endParaRPr kumimoji="1" lang="ja-JP" altLang="en-US" sz="2400" dirty="0">
                <a:latin typeface="+mn-ea"/>
              </a:endParaRPr>
            </a:p>
          </p:txBody>
        </p:sp>
        <p:sp>
          <p:nvSpPr>
            <p:cNvPr id="16" name="円/楕円 36">
              <a:extLst>
                <a:ext uri="{FF2B5EF4-FFF2-40B4-BE49-F238E27FC236}">
                  <a16:creationId xmlns:a16="http://schemas.microsoft.com/office/drawing/2014/main" id="{32A89FFD-AD43-5A4F-139D-8E55113272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96979" y="4190827"/>
              <a:ext cx="108000" cy="10800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7" name="直線コネクタ 16">
              <a:extLst>
                <a:ext uri="{FF2B5EF4-FFF2-40B4-BE49-F238E27FC236}">
                  <a16:creationId xmlns:a16="http://schemas.microsoft.com/office/drawing/2014/main" id="{53C58435-5CE9-021E-1E54-D47E624D0462}"/>
                </a:ext>
              </a:extLst>
            </p:cNvPr>
            <p:cNvCxnSpPr/>
            <p:nvPr/>
          </p:nvCxnSpPr>
          <p:spPr>
            <a:xfrm>
              <a:off x="4250979" y="2897093"/>
              <a:ext cx="0" cy="1249394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コネクタ 17">
              <a:extLst>
                <a:ext uri="{FF2B5EF4-FFF2-40B4-BE49-F238E27FC236}">
                  <a16:creationId xmlns:a16="http://schemas.microsoft.com/office/drawing/2014/main" id="{C84572D1-5811-5AD4-2490-C2000CBB5209}"/>
                </a:ext>
              </a:extLst>
            </p:cNvPr>
            <p:cNvCxnSpPr/>
            <p:nvPr/>
          </p:nvCxnSpPr>
          <p:spPr>
            <a:xfrm flipH="1">
              <a:off x="1774482" y="4244827"/>
              <a:ext cx="2368179" cy="0"/>
            </a:xfrm>
            <a:prstGeom prst="line">
              <a:avLst/>
            </a:prstGeom>
            <a:ln w="9525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6351A071-6306-B020-B827-148681E365AE}"/>
                </a:ext>
              </a:extLst>
            </p:cNvPr>
            <p:cNvSpPr txBox="1"/>
            <p:nvPr/>
          </p:nvSpPr>
          <p:spPr>
            <a:xfrm>
              <a:off x="4326498" y="4108516"/>
              <a:ext cx="124264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000" dirty="0">
                  <a:latin typeface="+mn-ea"/>
                </a:rPr>
                <a:t>(300, 200)</a:t>
              </a:r>
              <a:endParaRPr kumimoji="1" lang="ja-JP" altLang="en-US" sz="2000" dirty="0">
                <a:latin typeface="+mn-ea"/>
              </a:endParaRPr>
            </a:p>
          </p:txBody>
        </p:sp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id="{279760F3-3845-A8C5-4137-79EBB818444C}"/>
                </a:ext>
              </a:extLst>
            </p:cNvPr>
            <p:cNvSpPr txBox="1"/>
            <p:nvPr/>
          </p:nvSpPr>
          <p:spPr>
            <a:xfrm>
              <a:off x="4242301" y="2830208"/>
              <a:ext cx="56938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000" dirty="0">
                  <a:latin typeface="+mn-ea"/>
                </a:rPr>
                <a:t>300</a:t>
              </a:r>
              <a:endParaRPr kumimoji="1" lang="ja-JP" altLang="en-US" sz="2000" dirty="0">
                <a:latin typeface="+mn-ea"/>
              </a:endParaRPr>
            </a:p>
          </p:txBody>
        </p:sp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9B60B52D-2148-7CEE-70F7-986025E73625}"/>
                </a:ext>
              </a:extLst>
            </p:cNvPr>
            <p:cNvSpPr txBox="1"/>
            <p:nvPr/>
          </p:nvSpPr>
          <p:spPr>
            <a:xfrm>
              <a:off x="1678907" y="4186213"/>
              <a:ext cx="56938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000" dirty="0">
                  <a:latin typeface="+mn-ea"/>
                </a:rPr>
                <a:t>2</a:t>
              </a:r>
              <a:r>
                <a:rPr kumimoji="1" lang="en-US" altLang="ja-JP" sz="2000" dirty="0">
                  <a:latin typeface="+mn-ea"/>
                </a:rPr>
                <a:t>00</a:t>
              </a:r>
              <a:endParaRPr kumimoji="1" lang="ja-JP" altLang="en-US" sz="2000" dirty="0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7062329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60CDEC3-F48C-3EF0-06C5-61F70375CE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537" y="876300"/>
            <a:ext cx="8277724" cy="5355811"/>
          </a:xfrm>
        </p:spPr>
        <p:txBody>
          <a:bodyPr>
            <a:normAutofit/>
          </a:bodyPr>
          <a:lstStyle/>
          <a:p>
            <a:pPr marL="203200" lvl="1" indent="0">
              <a:buClr>
                <a:schemeClr val="tx2"/>
              </a:buClr>
              <a:buNone/>
              <a:tabLst>
                <a:tab pos="444500" algn="l"/>
              </a:tabLst>
            </a:pPr>
            <a:r>
              <a:rPr lang="ja-JP" altLang="en-US" sz="2200" dirty="0">
                <a:latin typeface="+mn-lt"/>
              </a:rPr>
              <a:t>「</a:t>
            </a:r>
            <a:r>
              <a:rPr lang="en-US" altLang="ja-JP" sz="2200" dirty="0" err="1">
                <a:latin typeface="+mn-lt"/>
              </a:rPr>
              <a:t>ctx</a:t>
            </a:r>
            <a:r>
              <a:rPr lang="ja-JP" altLang="en-US" sz="2200" dirty="0">
                <a:latin typeface="+mn-lt"/>
              </a:rPr>
              <a:t>」は二次元（平面）図形を描くコンテキストオブジェクト</a:t>
            </a:r>
            <a:endParaRPr lang="en-US" altLang="ja-JP" sz="2200" dirty="0">
              <a:latin typeface="+mn-lt"/>
            </a:endParaRPr>
          </a:p>
          <a:p>
            <a:pPr marL="716280" lvl="2" indent="-330200">
              <a:buClr>
                <a:schemeClr val="tx2"/>
              </a:buClr>
              <a:buFont typeface="Wingdings" panose="05000000000000000000" pitchFamily="2" charset="2"/>
              <a:buChar char="u"/>
              <a:tabLst>
                <a:tab pos="444500" algn="l"/>
              </a:tabLst>
            </a:pPr>
            <a:r>
              <a:rPr lang="ja-JP" altLang="en-US" sz="2000" dirty="0">
                <a:latin typeface="+mn-lt"/>
              </a:rPr>
              <a:t>「</a:t>
            </a:r>
            <a:r>
              <a:rPr lang="en-US" altLang="ja-JP" sz="2000" dirty="0">
                <a:latin typeface="+mn-lt"/>
              </a:rPr>
              <a:t>canvas</a:t>
            </a:r>
            <a:r>
              <a:rPr lang="ja-JP" altLang="en-US" sz="2000" dirty="0">
                <a:latin typeface="+mn-lt"/>
              </a:rPr>
              <a:t>」は画用紙</a:t>
            </a:r>
            <a:endParaRPr lang="en-US" altLang="ja-JP" sz="2000" dirty="0">
              <a:latin typeface="+mn-lt"/>
            </a:endParaRPr>
          </a:p>
          <a:p>
            <a:pPr marL="716280" lvl="2" indent="-330200">
              <a:buClr>
                <a:schemeClr val="tx2"/>
              </a:buClr>
              <a:buFont typeface="Wingdings" panose="05000000000000000000" pitchFamily="2" charset="2"/>
              <a:buChar char="u"/>
              <a:tabLst>
                <a:tab pos="444500" algn="l"/>
              </a:tabLst>
            </a:pPr>
            <a:r>
              <a:rPr lang="ja-JP" altLang="en-US" sz="2000" dirty="0">
                <a:latin typeface="+mn-lt"/>
              </a:rPr>
              <a:t>「</a:t>
            </a:r>
            <a:r>
              <a:rPr lang="en-US" altLang="ja-JP" sz="2000" dirty="0" err="1">
                <a:latin typeface="+mn-lt"/>
              </a:rPr>
              <a:t>ctx</a:t>
            </a:r>
            <a:r>
              <a:rPr lang="ja-JP" altLang="en-US" sz="2000" dirty="0">
                <a:latin typeface="+mn-lt"/>
              </a:rPr>
              <a:t>」は画用紙上に絵を描く文房具</a:t>
            </a:r>
            <a:endParaRPr lang="en-US" altLang="ja-JP" sz="2000" dirty="0">
              <a:latin typeface="+mn-lt"/>
            </a:endParaRP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F834C7D-D08A-F217-FD73-F565BDBFE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000" b="0" i="0" u="none" strike="noStrike" kern="1200" cap="all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  <a:cs typeface="+mn-cs"/>
              </a:rPr>
              <a:t>プログラミング演習</a:t>
            </a:r>
            <a:r>
              <a:rPr kumimoji="1" lang="en-US" altLang="ja-JP" sz="1000" b="0" i="0" u="none" strike="noStrike" kern="1200" cap="all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  <a:cs typeface="+mn-cs"/>
              </a:rPr>
              <a:t>X</a:t>
            </a:r>
            <a:endParaRPr kumimoji="1" lang="ja-JP" altLang="en-US" sz="1000" b="0" i="0" u="none" strike="noStrike" kern="1200" cap="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IZ UDPゴシック" panose="020B0400000000000000" pitchFamily="50" charset="-128"/>
              <a:ea typeface="BIZ UDPゴシック" panose="020B0400000000000000" pitchFamily="50" charset="-128"/>
              <a:cs typeface="+mn-cs"/>
            </a:endParaRPr>
          </a:p>
        </p:txBody>
      </p:sp>
      <p:sp>
        <p:nvSpPr>
          <p:cNvPr id="10" name="タイトル 9">
            <a:extLst>
              <a:ext uri="{FF2B5EF4-FFF2-40B4-BE49-F238E27FC236}">
                <a16:creationId xmlns:a16="http://schemas.microsoft.com/office/drawing/2014/main" id="{2495E8E3-AB91-FE81-2E2F-564F4D4BC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3200" dirty="0"/>
              <a:t>canvas</a:t>
            </a:r>
            <a:r>
              <a:rPr lang="ja-JP" altLang="en-US" sz="3200" dirty="0"/>
              <a:t>要素の使い方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B0303BCC-F5B8-E995-7C16-8DEB561BAB7D}"/>
              </a:ext>
            </a:extLst>
          </p:cNvPr>
          <p:cNvSpPr txBox="1"/>
          <p:nvPr/>
        </p:nvSpPr>
        <p:spPr>
          <a:xfrm>
            <a:off x="7339837" y="301957"/>
            <a:ext cx="163378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レジメ　</a:t>
            </a:r>
            <a:r>
              <a:rPr kumimoji="0" lang="en-US" altLang="ja-JP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47</a:t>
            </a:r>
            <a:r>
              <a:rPr kumimoji="0" lang="ja-JP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頁</a:t>
            </a:r>
            <a:endParaRPr kumimoji="1" lang="ja-JP" alt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ＭＳ Ｐゴシック" panose="020B0600070205080204" pitchFamily="50" charset="-128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4805064-9B93-F817-063C-841C4C8A2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2023/9/28</a:t>
            </a:r>
            <a:endParaRPr kumimoji="1" lang="ja-JP" altLang="en-US" dirty="0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74F6C96-8EF3-EC1E-0A0E-10A10D9CE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332A9-7F48-4F13-9D10-A2EFE9B588DA}" type="slidenum">
              <a:rPr kumimoji="1" lang="ja-JP" altLang="en-US" smtClean="0"/>
              <a:pPr/>
              <a:t>44</a:t>
            </a:fld>
            <a:endParaRPr kumimoji="1" lang="ja-JP" altLang="en-US"/>
          </a:p>
        </p:txBody>
      </p:sp>
      <p:sp>
        <p:nvSpPr>
          <p:cNvPr id="22" name="テキスト ボックス 147">
            <a:extLst>
              <a:ext uri="{FF2B5EF4-FFF2-40B4-BE49-F238E27FC236}">
                <a16:creationId xmlns:a16="http://schemas.microsoft.com/office/drawing/2014/main" id="{93B6BDB5-D8DC-2D8D-116C-7ED7004A7CCB}"/>
              </a:ext>
            </a:extLst>
          </p:cNvPr>
          <p:cNvSpPr txBox="1"/>
          <p:nvPr/>
        </p:nvSpPr>
        <p:spPr>
          <a:xfrm>
            <a:off x="768167" y="5524639"/>
            <a:ext cx="7624203" cy="369332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ja-JP" kern="100" dirty="0">
                <a:solidFill>
                  <a:srgbClr val="FF0066"/>
                </a:solidFill>
                <a:effectLst/>
                <a:latin typeface="+mn-ea"/>
                <a:cs typeface="Times New Roman" panose="02020603050405020304" pitchFamily="18" charset="0"/>
              </a:rPr>
              <a:t>※</a:t>
            </a:r>
            <a:r>
              <a:rPr lang="en-US" altLang="ja-JP" kern="100" dirty="0">
                <a:solidFill>
                  <a:srgbClr val="FF0066"/>
                </a:solidFill>
                <a:latin typeface="+mn-ea"/>
                <a:cs typeface="Times New Roman" panose="02020603050405020304" pitchFamily="18" charset="0"/>
              </a:rPr>
              <a:t>&lt;script&gt;</a:t>
            </a:r>
            <a:r>
              <a:rPr lang="ja-JP" altLang="en-US" kern="100" dirty="0">
                <a:solidFill>
                  <a:srgbClr val="FF0066"/>
                </a:solidFill>
                <a:latin typeface="+mn-ea"/>
                <a:cs typeface="Times New Roman" panose="02020603050405020304" pitchFamily="18" charset="0"/>
              </a:rPr>
              <a:t>要素のみ表示。実際のプログラムでは</a:t>
            </a:r>
            <a:r>
              <a:rPr lang="en-US" altLang="ja-JP" kern="100" dirty="0">
                <a:solidFill>
                  <a:srgbClr val="FF0066"/>
                </a:solidFill>
                <a:latin typeface="+mn-ea"/>
                <a:cs typeface="Times New Roman" panose="02020603050405020304" pitchFamily="18" charset="0"/>
              </a:rPr>
              <a:t>&lt;body&gt;</a:t>
            </a:r>
            <a:r>
              <a:rPr lang="ja-JP" altLang="en-US" kern="100" dirty="0">
                <a:solidFill>
                  <a:srgbClr val="FF0066"/>
                </a:solidFill>
                <a:latin typeface="+mn-ea"/>
                <a:cs typeface="Times New Roman" panose="02020603050405020304" pitchFamily="18" charset="0"/>
              </a:rPr>
              <a:t>要素も記述すること。</a:t>
            </a:r>
            <a:endParaRPr lang="ja-JP" kern="100" dirty="0">
              <a:solidFill>
                <a:srgbClr val="FF0066"/>
              </a:solidFill>
              <a:effectLst/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5" name="テキスト ボックス 124">
            <a:extLst>
              <a:ext uri="{FF2B5EF4-FFF2-40B4-BE49-F238E27FC236}">
                <a16:creationId xmlns:a16="http://schemas.microsoft.com/office/drawing/2014/main" id="{FCB346C2-1AC8-B534-A569-1C14B0D7A00C}"/>
              </a:ext>
            </a:extLst>
          </p:cNvPr>
          <p:cNvSpPr txBox="1"/>
          <p:nvPr/>
        </p:nvSpPr>
        <p:spPr>
          <a:xfrm>
            <a:off x="431540" y="2336497"/>
            <a:ext cx="8229600" cy="2919759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en-US" sz="2000" kern="100" dirty="0">
                <a:effectLst/>
                <a:latin typeface="+mn-ea"/>
                <a:cs typeface="Times New Roman" panose="02020603050405020304" pitchFamily="18" charset="0"/>
              </a:rPr>
              <a:t>&lt;script type=”text/</a:t>
            </a:r>
            <a:r>
              <a:rPr lang="en-US" sz="2000" kern="100" dirty="0" err="1">
                <a:effectLst/>
                <a:latin typeface="+mn-ea"/>
                <a:cs typeface="Times New Roman" panose="02020603050405020304" pitchFamily="18" charset="0"/>
              </a:rPr>
              <a:t>javascript</a:t>
            </a:r>
            <a:r>
              <a:rPr lang="en-US" sz="2000" kern="100" dirty="0">
                <a:effectLst/>
                <a:latin typeface="+mn-ea"/>
                <a:cs typeface="Times New Roman" panose="02020603050405020304" pitchFamily="18" charset="0"/>
              </a:rPr>
              <a:t>”&gt;</a:t>
            </a:r>
            <a:endParaRPr lang="ja-JP" sz="2000" kern="100" dirty="0">
              <a:effectLst/>
              <a:latin typeface="+mn-ea"/>
              <a:cs typeface="Times New Roman" panose="02020603050405020304" pitchFamily="18" charset="0"/>
            </a:endParaRPr>
          </a:p>
          <a:p>
            <a:pPr indent="254000" algn="just">
              <a:spcAft>
                <a:spcPts val="0"/>
              </a:spcAft>
            </a:pPr>
            <a:r>
              <a:rPr lang="en-US" sz="2000" kern="100" dirty="0">
                <a:effectLst/>
                <a:latin typeface="+mn-ea"/>
                <a:cs typeface="Times New Roman" panose="02020603050405020304" pitchFamily="18" charset="0"/>
              </a:rPr>
              <a:t>$(function(){</a:t>
            </a:r>
            <a:endParaRPr lang="ja-JP" sz="2000" kern="100" dirty="0">
              <a:effectLst/>
              <a:latin typeface="+mn-ea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sz="2000" kern="100" dirty="0">
                <a:effectLst/>
                <a:latin typeface="+mn-ea"/>
                <a:cs typeface="Times New Roman" panose="02020603050405020304" pitchFamily="18" charset="0"/>
              </a:rPr>
              <a:t>        </a:t>
            </a:r>
            <a:r>
              <a:rPr lang="en-US" sz="2000" kern="100" dirty="0" err="1">
                <a:effectLst/>
                <a:latin typeface="+mn-ea"/>
                <a:cs typeface="Times New Roman" panose="02020603050405020304" pitchFamily="18" charset="0"/>
              </a:rPr>
              <a:t>var</a:t>
            </a:r>
            <a:r>
              <a:rPr lang="en-US" sz="2000" kern="100" dirty="0">
                <a:effectLst/>
                <a:latin typeface="+mn-ea"/>
                <a:cs typeface="Times New Roman" panose="02020603050405020304" pitchFamily="18" charset="0"/>
              </a:rPr>
              <a:t> canvas = $(“#main”);</a:t>
            </a:r>
            <a:endParaRPr lang="ja-JP" sz="2000" kern="100" dirty="0">
              <a:effectLst/>
              <a:latin typeface="+mn-ea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sz="2000" kern="100" dirty="0">
                <a:effectLst/>
                <a:latin typeface="+mn-ea"/>
                <a:cs typeface="Times New Roman" panose="02020603050405020304" pitchFamily="18" charset="0"/>
              </a:rPr>
              <a:t>        </a:t>
            </a:r>
            <a:r>
              <a:rPr lang="en-US" sz="2000" kern="100" dirty="0" err="1">
                <a:effectLst/>
                <a:latin typeface="+mn-ea"/>
                <a:cs typeface="Times New Roman" panose="02020603050405020304" pitchFamily="18" charset="0"/>
              </a:rPr>
              <a:t>var</a:t>
            </a:r>
            <a:r>
              <a:rPr lang="en-US" sz="2000" kern="100" dirty="0">
                <a:effectLst/>
                <a:latin typeface="+mn-ea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+mn-ea"/>
                <a:cs typeface="Times New Roman" panose="02020603050405020304" pitchFamily="18" charset="0"/>
              </a:rPr>
              <a:t>ctx</a:t>
            </a:r>
            <a:r>
              <a:rPr lang="en-US" sz="2000" kern="100" dirty="0">
                <a:effectLst/>
                <a:latin typeface="+mn-ea"/>
                <a:cs typeface="Times New Roman" panose="02020603050405020304" pitchFamily="18" charset="0"/>
              </a:rPr>
              <a:t> = canvas[0].</a:t>
            </a:r>
            <a:r>
              <a:rPr lang="en-US" sz="2000" kern="100" dirty="0" err="1">
                <a:effectLst/>
                <a:latin typeface="+mn-ea"/>
                <a:cs typeface="Times New Roman" panose="02020603050405020304" pitchFamily="18" charset="0"/>
              </a:rPr>
              <a:t>getContext</a:t>
            </a:r>
            <a:r>
              <a:rPr lang="en-US" sz="2000" kern="100" dirty="0">
                <a:effectLst/>
                <a:latin typeface="+mn-ea"/>
                <a:cs typeface="Times New Roman" panose="02020603050405020304" pitchFamily="18" charset="0"/>
              </a:rPr>
              <a:t>(“2d”);</a:t>
            </a:r>
            <a:endParaRPr lang="ja-JP" sz="2000" kern="100" dirty="0">
              <a:effectLst/>
              <a:latin typeface="+mn-ea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sz="2000" kern="100" dirty="0">
                <a:effectLst/>
                <a:latin typeface="+mn-ea"/>
                <a:cs typeface="Times New Roman" panose="02020603050405020304" pitchFamily="18" charset="0"/>
              </a:rPr>
              <a:t> </a:t>
            </a:r>
            <a:endParaRPr lang="ja-JP" sz="2000" kern="100" dirty="0">
              <a:effectLst/>
              <a:latin typeface="+mn-ea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sz="2000" kern="100" dirty="0">
                <a:effectLst/>
                <a:latin typeface="+mn-ea"/>
                <a:cs typeface="Times New Roman" panose="02020603050405020304" pitchFamily="18" charset="0"/>
              </a:rPr>
              <a:t>	//</a:t>
            </a:r>
            <a:r>
              <a:rPr lang="ja-JP" sz="2000" kern="100" dirty="0">
                <a:effectLst/>
                <a:latin typeface="+mn-ea"/>
                <a:cs typeface="Times New Roman" panose="02020603050405020304" pitchFamily="18" charset="0"/>
              </a:rPr>
              <a:t>ここの部分に図形を描画するプログラムを書く</a:t>
            </a:r>
          </a:p>
          <a:p>
            <a:pPr algn="just">
              <a:spcAft>
                <a:spcPts val="0"/>
              </a:spcAft>
            </a:pPr>
            <a:r>
              <a:rPr lang="en-US" sz="2000" kern="100" dirty="0">
                <a:effectLst/>
                <a:latin typeface="+mn-ea"/>
                <a:cs typeface="Times New Roman" panose="02020603050405020304" pitchFamily="18" charset="0"/>
              </a:rPr>
              <a:t> </a:t>
            </a:r>
            <a:endParaRPr lang="ja-JP" sz="2000" kern="100" dirty="0">
              <a:effectLst/>
              <a:latin typeface="+mn-ea"/>
              <a:cs typeface="Times New Roman" panose="02020603050405020304" pitchFamily="18" charset="0"/>
            </a:endParaRPr>
          </a:p>
          <a:p>
            <a:pPr indent="254000" algn="just">
              <a:spcAft>
                <a:spcPts val="0"/>
              </a:spcAft>
            </a:pPr>
            <a:r>
              <a:rPr lang="en-US" sz="2000" kern="100" dirty="0">
                <a:effectLst/>
                <a:latin typeface="+mn-ea"/>
                <a:cs typeface="Times New Roman" panose="02020603050405020304" pitchFamily="18" charset="0"/>
              </a:rPr>
              <a:t>});</a:t>
            </a:r>
            <a:endParaRPr lang="ja-JP" sz="2000" kern="100" dirty="0">
              <a:effectLst/>
              <a:latin typeface="+mn-ea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sz="2000" kern="100" dirty="0">
                <a:effectLst/>
                <a:latin typeface="+mn-ea"/>
                <a:cs typeface="Times New Roman" panose="02020603050405020304" pitchFamily="18" charset="0"/>
              </a:rPr>
              <a:t>&lt;/script&gt;</a:t>
            </a:r>
            <a:endParaRPr lang="ja-JP" sz="2000" kern="100" dirty="0">
              <a:effectLst/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4E808007-8BA4-AC27-439B-74E2D4BC897A}"/>
              </a:ext>
            </a:extLst>
          </p:cNvPr>
          <p:cNvSpPr/>
          <p:nvPr/>
        </p:nvSpPr>
        <p:spPr>
          <a:xfrm>
            <a:off x="2788467" y="3014814"/>
            <a:ext cx="923454" cy="289711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649A889-0335-2C4A-D3C4-11B9711022F2}"/>
              </a:ext>
            </a:extLst>
          </p:cNvPr>
          <p:cNvSpPr txBox="1"/>
          <p:nvPr/>
        </p:nvSpPr>
        <p:spPr>
          <a:xfrm>
            <a:off x="4959654" y="2479768"/>
            <a:ext cx="31870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solidFill>
                  <a:srgbClr val="FF0066"/>
                </a:solidFill>
                <a:latin typeface="+mn-ea"/>
              </a:rPr>
              <a:t>&lt;canvas&gt;</a:t>
            </a:r>
            <a:r>
              <a:rPr kumimoji="1" lang="ja-JP" altLang="en-US" sz="2000" dirty="0">
                <a:solidFill>
                  <a:srgbClr val="FF0066"/>
                </a:solidFill>
                <a:latin typeface="+mn-ea"/>
              </a:rPr>
              <a:t>要素の</a:t>
            </a:r>
            <a:r>
              <a:rPr kumimoji="1" lang="en-US" altLang="ja-JP" sz="2000" dirty="0">
                <a:solidFill>
                  <a:srgbClr val="FF0066"/>
                </a:solidFill>
                <a:latin typeface="+mn-ea"/>
              </a:rPr>
              <a:t>ID</a:t>
            </a:r>
            <a:r>
              <a:rPr kumimoji="1" lang="ja-JP" altLang="en-US" sz="2000" dirty="0">
                <a:solidFill>
                  <a:srgbClr val="FF0066"/>
                </a:solidFill>
                <a:latin typeface="+mn-ea"/>
              </a:rPr>
              <a:t>は</a:t>
            </a:r>
            <a:r>
              <a:rPr kumimoji="1" lang="en-US" altLang="ja-JP" sz="2000" dirty="0">
                <a:solidFill>
                  <a:srgbClr val="FF0066"/>
                </a:solidFill>
                <a:latin typeface="+mn-ea"/>
              </a:rPr>
              <a:t>”main”</a:t>
            </a:r>
            <a:endParaRPr kumimoji="1" lang="ja-JP" altLang="en-US" sz="2000" dirty="0">
              <a:solidFill>
                <a:srgbClr val="FF0066"/>
              </a:solidFill>
              <a:latin typeface="+mn-ea"/>
            </a:endParaRPr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A0243C85-9074-1915-4714-784971245FA2}"/>
              </a:ext>
            </a:extLst>
          </p:cNvPr>
          <p:cNvCxnSpPr>
            <a:endCxn id="7" idx="1"/>
          </p:cNvCxnSpPr>
          <p:nvPr/>
        </p:nvCxnSpPr>
        <p:spPr>
          <a:xfrm flipV="1">
            <a:off x="3711921" y="2679823"/>
            <a:ext cx="1247733" cy="334991"/>
          </a:xfrm>
          <a:prstGeom prst="line">
            <a:avLst/>
          </a:prstGeom>
          <a:ln w="1905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633400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40DC480-5204-DDA5-B3EB-09F53F390775}"/>
              </a:ext>
            </a:extLst>
          </p:cNvPr>
          <p:cNvSpPr txBox="1">
            <a:spLocks/>
          </p:cNvSpPr>
          <p:nvPr/>
        </p:nvSpPr>
        <p:spPr>
          <a:xfrm>
            <a:off x="458537" y="372979"/>
            <a:ext cx="8277724" cy="5871410"/>
          </a:xfrm>
          <a:prstGeom prst="rect">
            <a:avLst/>
          </a:prstGeom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kumimoji="1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46100" lvl="1" indent="-342900">
              <a:lnSpc>
                <a:spcPct val="100000"/>
              </a:lnSpc>
              <a:spcBef>
                <a:spcPts val="1200"/>
              </a:spcBef>
              <a:buClr>
                <a:srgbClr val="FF0066"/>
              </a:buClr>
              <a:buFont typeface="Wingdings" panose="05000000000000000000" pitchFamily="2" charset="2"/>
              <a:buChar char="l"/>
              <a:tabLst>
                <a:tab pos="444500" algn="l"/>
              </a:tabLst>
            </a:pPr>
            <a:r>
              <a:rPr lang="ja-JP" altLang="en-US" sz="2400" dirty="0">
                <a:solidFill>
                  <a:srgbClr val="FF0066"/>
                </a:solidFill>
                <a:latin typeface="+mn-lt"/>
              </a:rPr>
              <a:t>メソッド</a:t>
            </a:r>
            <a:endParaRPr lang="en-US" altLang="ja-JP" sz="2400" dirty="0">
              <a:solidFill>
                <a:srgbClr val="FF0066"/>
              </a:solidFill>
              <a:latin typeface="+mn-lt"/>
            </a:endParaRPr>
          </a:p>
          <a:p>
            <a:pPr marL="386080" lvl="2" indent="0">
              <a:lnSpc>
                <a:spcPct val="100000"/>
              </a:lnSpc>
              <a:spcBef>
                <a:spcPts val="600"/>
              </a:spcBef>
              <a:buClr>
                <a:srgbClr val="FF0066"/>
              </a:buClr>
              <a:buNone/>
              <a:tabLst>
                <a:tab pos="444500" algn="l"/>
              </a:tabLst>
            </a:pPr>
            <a:r>
              <a:rPr lang="ja-JP" altLang="en-US" sz="2200" dirty="0">
                <a:solidFill>
                  <a:schemeClr val="tx1"/>
                </a:solidFill>
                <a:latin typeface="+mn-lt"/>
              </a:rPr>
              <a:t>「ペンを移動する」「線を引く」「四角形を描く」など描画のための</a:t>
            </a:r>
            <a:br>
              <a:rPr lang="en-US" altLang="ja-JP" sz="2200" dirty="0">
                <a:solidFill>
                  <a:schemeClr val="tx1"/>
                </a:solidFill>
                <a:latin typeface="+mn-lt"/>
              </a:rPr>
            </a:br>
            <a:r>
              <a:rPr lang="ja-JP" altLang="en-US" sz="2200" dirty="0">
                <a:solidFill>
                  <a:schemeClr val="tx1"/>
                </a:solidFill>
                <a:latin typeface="+mn-lt"/>
              </a:rPr>
              <a:t>コマンド。引数の数はコマンドにより異なる。</a:t>
            </a:r>
            <a:endParaRPr lang="en-US" altLang="ja-JP" sz="2200" dirty="0">
              <a:solidFill>
                <a:schemeClr val="tx1"/>
              </a:solidFill>
              <a:latin typeface="+mn-lt"/>
            </a:endParaRPr>
          </a:p>
          <a:p>
            <a:pPr marL="386080" lvl="2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None/>
              <a:tabLst>
                <a:tab pos="444500" algn="l"/>
              </a:tabLst>
            </a:pPr>
            <a:endParaRPr lang="en-US" altLang="ja-JP" sz="1050" dirty="0">
              <a:solidFill>
                <a:schemeClr val="tx1"/>
              </a:solidFill>
              <a:latin typeface="+mn-lt"/>
            </a:endParaRPr>
          </a:p>
          <a:p>
            <a:pPr marL="546100" lvl="1" indent="-342900">
              <a:lnSpc>
                <a:spcPct val="100000"/>
              </a:lnSpc>
              <a:spcBef>
                <a:spcPts val="1200"/>
              </a:spcBef>
              <a:buClr>
                <a:srgbClr val="FF0066"/>
              </a:buClr>
              <a:buFont typeface="Wingdings" panose="05000000000000000000" pitchFamily="2" charset="2"/>
              <a:buChar char="l"/>
              <a:tabLst>
                <a:tab pos="444500" algn="l"/>
              </a:tabLst>
            </a:pPr>
            <a:r>
              <a:rPr lang="ja-JP" altLang="en-US" sz="2400" dirty="0">
                <a:solidFill>
                  <a:srgbClr val="FF0066"/>
                </a:solidFill>
                <a:latin typeface="+mn-lt"/>
              </a:rPr>
              <a:t>プロパティ</a:t>
            </a:r>
            <a:endParaRPr lang="en-US" altLang="ja-JP" sz="2400" dirty="0">
              <a:solidFill>
                <a:srgbClr val="FF0066"/>
              </a:solidFill>
              <a:latin typeface="+mn-lt"/>
            </a:endParaRPr>
          </a:p>
          <a:p>
            <a:pPr marL="386080" lvl="2" indent="0">
              <a:lnSpc>
                <a:spcPct val="100000"/>
              </a:lnSpc>
              <a:spcBef>
                <a:spcPts val="600"/>
              </a:spcBef>
              <a:buClr>
                <a:srgbClr val="FF0066"/>
              </a:buClr>
              <a:buNone/>
              <a:tabLst>
                <a:tab pos="444500" algn="l"/>
              </a:tabLst>
            </a:pPr>
            <a:r>
              <a:rPr lang="ja-JP" altLang="en-US" sz="2200" dirty="0">
                <a:solidFill>
                  <a:schemeClr val="tx1"/>
                </a:solidFill>
                <a:latin typeface="+mn-lt"/>
              </a:rPr>
              <a:t>「線の太さ」「線の色」「フォントの種類」など作図時の属性。</a:t>
            </a:r>
            <a:endParaRPr lang="en-US" altLang="ja-JP" sz="2200" dirty="0">
              <a:solidFill>
                <a:schemeClr val="tx1"/>
              </a:solidFill>
              <a:latin typeface="+mn-lt"/>
            </a:endParaRPr>
          </a:p>
          <a:p>
            <a:pPr marL="386080" lvl="2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None/>
              <a:tabLst>
                <a:tab pos="444500" algn="l"/>
              </a:tabLst>
            </a:pPr>
            <a:endParaRPr lang="en-US" altLang="ja-JP" sz="1050" dirty="0">
              <a:solidFill>
                <a:srgbClr val="FF0066"/>
              </a:solidFill>
              <a:latin typeface="+mn-lt"/>
            </a:endParaRPr>
          </a:p>
          <a:p>
            <a:pPr marL="203200" lvl="1" indent="0">
              <a:lnSpc>
                <a:spcPct val="100000"/>
              </a:lnSpc>
              <a:spcBef>
                <a:spcPts val="1200"/>
              </a:spcBef>
              <a:buClr>
                <a:srgbClr val="FF0066"/>
              </a:buClr>
              <a:buFont typeface="Calibri" pitchFamily="34" charset="0"/>
              <a:buNone/>
              <a:tabLst>
                <a:tab pos="444500" algn="l"/>
              </a:tabLst>
            </a:pPr>
            <a:endParaRPr lang="en-US" altLang="ja-JP" sz="2400" dirty="0">
              <a:solidFill>
                <a:srgbClr val="FF0066"/>
              </a:solidFill>
              <a:latin typeface="+mn-lt"/>
            </a:endParaRPr>
          </a:p>
          <a:p>
            <a:pPr marL="203200" lvl="1" indent="0">
              <a:lnSpc>
                <a:spcPct val="100000"/>
              </a:lnSpc>
              <a:spcBef>
                <a:spcPts val="1200"/>
              </a:spcBef>
              <a:buClr>
                <a:srgbClr val="FF0066"/>
              </a:buClr>
              <a:buFont typeface="Calibri" pitchFamily="34" charset="0"/>
              <a:buNone/>
              <a:tabLst>
                <a:tab pos="444500" algn="l"/>
              </a:tabLst>
            </a:pPr>
            <a:endParaRPr lang="en-US" altLang="ja-JP" sz="2400" dirty="0">
              <a:solidFill>
                <a:srgbClr val="FF0066"/>
              </a:solidFill>
              <a:latin typeface="+mn-lt"/>
            </a:endParaRPr>
          </a:p>
          <a:p>
            <a:pPr marL="203200" lvl="1" indent="0">
              <a:lnSpc>
                <a:spcPct val="100000"/>
              </a:lnSpc>
              <a:spcBef>
                <a:spcPts val="1200"/>
              </a:spcBef>
              <a:buClr>
                <a:srgbClr val="FF0066"/>
              </a:buClr>
              <a:buFont typeface="Calibri" pitchFamily="34" charset="0"/>
              <a:buNone/>
              <a:tabLst>
                <a:tab pos="444500" algn="l"/>
              </a:tabLst>
            </a:pPr>
            <a:endParaRPr lang="en-US" altLang="ja-JP" sz="2400" dirty="0">
              <a:solidFill>
                <a:srgbClr val="FF0066"/>
              </a:solidFill>
              <a:latin typeface="+mn-lt"/>
            </a:endParaRPr>
          </a:p>
          <a:p>
            <a:pPr marL="203200" lvl="1" indent="0">
              <a:lnSpc>
                <a:spcPct val="100000"/>
              </a:lnSpc>
              <a:spcBef>
                <a:spcPts val="1200"/>
              </a:spcBef>
              <a:buClr>
                <a:srgbClr val="FF0066"/>
              </a:buClr>
              <a:buFont typeface="Calibri" pitchFamily="34" charset="0"/>
              <a:buNone/>
              <a:tabLst>
                <a:tab pos="444500" algn="l"/>
              </a:tabLst>
            </a:pPr>
            <a:endParaRPr lang="en-US" altLang="ja-JP" sz="700" dirty="0">
              <a:solidFill>
                <a:srgbClr val="FF0066"/>
              </a:solidFill>
              <a:latin typeface="+mn-lt"/>
            </a:endParaRPr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D792AC3-A8C1-9A54-EAEC-18F7FFC64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332A9-7F48-4F13-9D10-A2EFE9B588DA}" type="slidenum">
              <a:rPr kumimoji="1" lang="ja-JP" altLang="en-US" smtClean="0"/>
              <a:t>45</a:t>
            </a:fld>
            <a:endParaRPr kumimoji="1" lang="ja-JP" altLang="en-US"/>
          </a:p>
        </p:txBody>
      </p:sp>
      <p:sp>
        <p:nvSpPr>
          <p:cNvPr id="6" name="日付プレースホルダー 5">
            <a:extLst>
              <a:ext uri="{FF2B5EF4-FFF2-40B4-BE49-F238E27FC236}">
                <a16:creationId xmlns:a16="http://schemas.microsoft.com/office/drawing/2014/main" id="{7152F781-60A5-01BB-4DC5-0F8F41E82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2023/9/28</a:t>
            </a:r>
            <a:endParaRPr kumimoji="1" lang="ja-JP" altLang="en-US"/>
          </a:p>
        </p:txBody>
      </p:sp>
      <p:sp>
        <p:nvSpPr>
          <p:cNvPr id="11" name="フッター プレースホルダー 4">
            <a:extLst>
              <a:ext uri="{FF2B5EF4-FFF2-40B4-BE49-F238E27FC236}">
                <a16:creationId xmlns:a16="http://schemas.microsoft.com/office/drawing/2014/main" id="{DC066E96-BF14-5249-2A5C-BD35AECA6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</p:spPr>
        <p:txBody>
          <a:bodyPr/>
          <a:lstStyle/>
          <a:p>
            <a:r>
              <a:rPr kumimoji="1" lang="ja-JP" altLang="en-US" dirty="0"/>
              <a:t>プログラミング演習</a:t>
            </a:r>
            <a:r>
              <a:rPr kumimoji="1" lang="en-US" altLang="ja-JP" dirty="0"/>
              <a:t>X</a:t>
            </a:r>
            <a:endParaRPr kumimoji="1" lang="ja-JP" altLang="en-US" dirty="0"/>
          </a:p>
        </p:txBody>
      </p:sp>
      <p:sp>
        <p:nvSpPr>
          <p:cNvPr id="2" name="テキスト ボックス 142">
            <a:extLst>
              <a:ext uri="{FF2B5EF4-FFF2-40B4-BE49-F238E27FC236}">
                <a16:creationId xmlns:a16="http://schemas.microsoft.com/office/drawing/2014/main" id="{A75D323F-7D73-B445-9A8F-D675A86775D6}"/>
              </a:ext>
            </a:extLst>
          </p:cNvPr>
          <p:cNvSpPr txBox="1"/>
          <p:nvPr/>
        </p:nvSpPr>
        <p:spPr>
          <a:xfrm>
            <a:off x="696220" y="3479233"/>
            <a:ext cx="7990580" cy="1876808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ja-JP" sz="2000" kern="100" dirty="0">
                <a:effectLst/>
                <a:ea typeface="ＭＳ ゴシック" panose="020B0609070205080204" pitchFamily="49" charset="-128"/>
                <a:cs typeface="Times New Roman" panose="02020603050405020304" pitchFamily="18" charset="0"/>
              </a:rPr>
              <a:t>メソッドを呼び出す場合</a:t>
            </a:r>
            <a:endParaRPr lang="ja-JP" sz="2000" kern="100" dirty="0">
              <a:effectLst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indent="254000" algn="just">
              <a:spcAft>
                <a:spcPts val="0"/>
              </a:spcAft>
            </a:pPr>
            <a:r>
              <a:rPr lang="en-US" sz="2000" kern="100" dirty="0" err="1">
                <a:effectLst/>
                <a:latin typeface="ＭＳ ゴシック" panose="020B0609070205080204" pitchFamily="49" charset="-128"/>
                <a:ea typeface="ＭＳ 明朝" panose="02020609040205080304" pitchFamily="17" charset="-128"/>
                <a:cs typeface="Times New Roman" panose="02020603050405020304" pitchFamily="18" charset="0"/>
              </a:rPr>
              <a:t>ctx</a:t>
            </a:r>
            <a:r>
              <a:rPr lang="en-US" sz="2000" kern="100" dirty="0">
                <a:effectLst/>
                <a:latin typeface="ＭＳ ゴシック" panose="020B0609070205080204" pitchFamily="49" charset="-128"/>
                <a:ea typeface="ＭＳ 明朝" panose="02020609040205080304" pitchFamily="17" charset="-128"/>
                <a:cs typeface="Times New Roman" panose="02020603050405020304" pitchFamily="18" charset="0"/>
              </a:rPr>
              <a:t>.</a:t>
            </a:r>
            <a:r>
              <a:rPr lang="ja-JP" altLang="en-US" sz="2000" kern="100" dirty="0">
                <a:effectLst/>
                <a:ea typeface="ＭＳ ゴシック" panose="020B0609070205080204" pitchFamily="49" charset="-128"/>
                <a:cs typeface="Times New Roman" panose="02020603050405020304" pitchFamily="18" charset="0"/>
              </a:rPr>
              <a:t>メソッド名</a:t>
            </a:r>
            <a:r>
              <a:rPr lang="en-US" sz="2000" kern="100" dirty="0">
                <a:effectLst/>
                <a:ea typeface="ＭＳ ゴシック" panose="020B0609070205080204" pitchFamily="49" charset="-128"/>
                <a:cs typeface="Times New Roman" panose="02020603050405020304" pitchFamily="18" charset="0"/>
              </a:rPr>
              <a:t>( </a:t>
            </a:r>
            <a:r>
              <a:rPr lang="ja-JP" sz="2000" kern="100" dirty="0">
                <a:effectLst/>
                <a:ea typeface="ＭＳ ゴシック" panose="020B0609070205080204" pitchFamily="49" charset="-128"/>
                <a:cs typeface="Times New Roman" panose="02020603050405020304" pitchFamily="18" charset="0"/>
              </a:rPr>
              <a:t>引数</a:t>
            </a:r>
            <a:r>
              <a:rPr lang="en-US" sz="2000" kern="100" dirty="0">
                <a:effectLst/>
                <a:ea typeface="ＭＳ ゴシック" panose="020B0609070205080204" pitchFamily="49" charset="-128"/>
                <a:cs typeface="Times New Roman" panose="02020603050405020304" pitchFamily="18" charset="0"/>
              </a:rPr>
              <a:t>,  </a:t>
            </a:r>
            <a:r>
              <a:rPr lang="ja-JP" sz="2000" kern="100" dirty="0">
                <a:effectLst/>
                <a:ea typeface="ＭＳ ゴシック" panose="020B0609070205080204" pitchFamily="49" charset="-128"/>
                <a:cs typeface="Times New Roman" panose="02020603050405020304" pitchFamily="18" charset="0"/>
              </a:rPr>
              <a:t>…，…</a:t>
            </a:r>
            <a:r>
              <a:rPr lang="en-US" altLang="ja-JP" sz="2000" kern="100" dirty="0">
                <a:effectLst/>
                <a:ea typeface="ＭＳ ゴシック" panose="020B0609070205080204" pitchFamily="49" charset="-128"/>
                <a:cs typeface="Times New Roman" panose="02020603050405020304" pitchFamily="18" charset="0"/>
              </a:rPr>
              <a:t> </a:t>
            </a:r>
            <a:r>
              <a:rPr lang="en-US" sz="2000" kern="100" dirty="0">
                <a:effectLst/>
                <a:ea typeface="ＭＳ ゴシック" panose="020B0609070205080204" pitchFamily="49" charset="-128"/>
                <a:cs typeface="Times New Roman" panose="02020603050405020304" pitchFamily="18" charset="0"/>
              </a:rPr>
              <a:t>);</a:t>
            </a:r>
            <a:endParaRPr lang="ja-JP" sz="2000" kern="100" dirty="0">
              <a:effectLst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sz="2000" kern="100" dirty="0">
                <a:effectLst/>
                <a:latin typeface="ＭＳ ゴシック" panose="020B0609070205080204" pitchFamily="49" charset="-128"/>
                <a:ea typeface="ＭＳ 明朝" panose="02020609040205080304" pitchFamily="17" charset="-128"/>
                <a:cs typeface="Times New Roman" panose="02020603050405020304" pitchFamily="18" charset="0"/>
              </a:rPr>
              <a:t> </a:t>
            </a:r>
            <a:endParaRPr lang="ja-JP" sz="2000" kern="100" dirty="0">
              <a:effectLst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ja-JP" sz="2000" kern="100" dirty="0">
                <a:effectLst/>
                <a:ea typeface="ＭＳ ゴシック" panose="020B0609070205080204" pitchFamily="49" charset="-128"/>
                <a:cs typeface="Times New Roman" panose="02020603050405020304" pitchFamily="18" charset="0"/>
              </a:rPr>
              <a:t>プロパティに値を設定する場合</a:t>
            </a:r>
            <a:endParaRPr lang="ja-JP" sz="2000" kern="100" dirty="0">
              <a:effectLst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sz="2000" kern="100" dirty="0">
                <a:effectLst/>
                <a:latin typeface="ＭＳ ゴシック" panose="020B0609070205080204" pitchFamily="49" charset="-128"/>
                <a:ea typeface="ＭＳ 明朝" panose="02020609040205080304" pitchFamily="17" charset="-128"/>
                <a:cs typeface="Times New Roman" panose="02020603050405020304" pitchFamily="18" charset="0"/>
              </a:rPr>
              <a:t>  </a:t>
            </a:r>
            <a:r>
              <a:rPr lang="en-US" sz="2000" kern="100" dirty="0" err="1">
                <a:effectLst/>
                <a:latin typeface="ＭＳ ゴシック" panose="020B0609070205080204" pitchFamily="49" charset="-128"/>
                <a:ea typeface="ＭＳ 明朝" panose="02020609040205080304" pitchFamily="17" charset="-128"/>
                <a:cs typeface="Times New Roman" panose="02020603050405020304" pitchFamily="18" charset="0"/>
              </a:rPr>
              <a:t>ctx</a:t>
            </a:r>
            <a:r>
              <a:rPr lang="en-US" sz="2000" kern="100" dirty="0">
                <a:effectLst/>
                <a:latin typeface="ＭＳ ゴシック" panose="020B0609070205080204" pitchFamily="49" charset="-128"/>
                <a:ea typeface="ＭＳ 明朝" panose="02020609040205080304" pitchFamily="17" charset="-128"/>
                <a:cs typeface="Times New Roman" panose="02020603050405020304" pitchFamily="18" charset="0"/>
              </a:rPr>
              <a:t>.</a:t>
            </a:r>
            <a:r>
              <a:rPr lang="ja-JP" sz="2000" kern="100" dirty="0">
                <a:effectLst/>
                <a:ea typeface="ＭＳ ゴシック" panose="020B0609070205080204" pitchFamily="49" charset="-128"/>
                <a:cs typeface="Times New Roman" panose="02020603050405020304" pitchFamily="18" charset="0"/>
              </a:rPr>
              <a:t>プロパティ名</a:t>
            </a:r>
            <a:r>
              <a:rPr lang="en-US" sz="2000" kern="100" dirty="0">
                <a:effectLst/>
                <a:ea typeface="ＭＳ ゴシック" panose="020B0609070205080204" pitchFamily="49" charset="-128"/>
                <a:cs typeface="Times New Roman" panose="02020603050405020304" pitchFamily="18" charset="0"/>
              </a:rPr>
              <a:t> = </a:t>
            </a:r>
            <a:r>
              <a:rPr lang="ja-JP" sz="2000" kern="100" dirty="0">
                <a:effectLst/>
                <a:ea typeface="ＭＳ ゴシック" panose="020B0609070205080204" pitchFamily="49" charset="-128"/>
                <a:cs typeface="Times New Roman" panose="02020603050405020304" pitchFamily="18" charset="0"/>
              </a:rPr>
              <a:t>設定値</a:t>
            </a:r>
            <a:r>
              <a:rPr lang="en-US" sz="2000" kern="100" dirty="0">
                <a:effectLst/>
                <a:ea typeface="ＭＳ ゴシック" panose="020B0609070205080204" pitchFamily="49" charset="-128"/>
                <a:cs typeface="Times New Roman" panose="02020603050405020304" pitchFamily="18" charset="0"/>
              </a:rPr>
              <a:t>;</a:t>
            </a:r>
            <a:endParaRPr lang="ja-JP" sz="2000" kern="100" dirty="0">
              <a:effectLst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sz="2000" kern="100" dirty="0">
                <a:effectLst/>
                <a:latin typeface="ＭＳ ゴシック" panose="020B0609070205080204" pitchFamily="49" charset="-128"/>
                <a:ea typeface="ＭＳ 明朝" panose="02020609040205080304" pitchFamily="17" charset="-128"/>
                <a:cs typeface="Times New Roman" panose="02020603050405020304" pitchFamily="18" charset="0"/>
              </a:rPr>
              <a:t> </a:t>
            </a:r>
            <a:endParaRPr lang="ja-JP" sz="2000" kern="100" dirty="0">
              <a:effectLst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685486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60CDEC3-F48C-3EF0-06C5-61F70375CE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537" y="876300"/>
            <a:ext cx="8277724" cy="5355811"/>
          </a:xfrm>
        </p:spPr>
        <p:txBody>
          <a:bodyPr>
            <a:normAutofit/>
          </a:bodyPr>
          <a:lstStyle/>
          <a:p>
            <a:pPr marL="533400" lvl="1" indent="-330200">
              <a:buClr>
                <a:schemeClr val="tx2"/>
              </a:buClr>
              <a:buFont typeface="Wingdings" panose="05000000000000000000" pitchFamily="2" charset="2"/>
              <a:buChar char="u"/>
              <a:tabLst>
                <a:tab pos="444500" algn="l"/>
              </a:tabLst>
            </a:pPr>
            <a:endParaRPr lang="en-US" altLang="ja-JP" sz="2200" dirty="0">
              <a:latin typeface="+mn-lt"/>
            </a:endParaRP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F834C7D-D08A-F217-FD73-F565BDBFE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000" b="0" i="0" u="none" strike="noStrike" kern="1200" cap="all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  <a:cs typeface="+mn-cs"/>
              </a:rPr>
              <a:t>プログラミング演習</a:t>
            </a:r>
            <a:r>
              <a:rPr kumimoji="1" lang="en-US" altLang="ja-JP" sz="1000" b="0" i="0" u="none" strike="noStrike" kern="1200" cap="all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  <a:cs typeface="+mn-cs"/>
              </a:rPr>
              <a:t>X</a:t>
            </a:r>
            <a:endParaRPr kumimoji="1" lang="ja-JP" altLang="en-US" sz="1000" b="0" i="0" u="none" strike="noStrike" kern="1200" cap="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IZ UDPゴシック" panose="020B0400000000000000" pitchFamily="50" charset="-128"/>
              <a:ea typeface="BIZ UDPゴシック" panose="020B0400000000000000" pitchFamily="50" charset="-128"/>
              <a:cs typeface="+mn-cs"/>
            </a:endParaRPr>
          </a:p>
        </p:txBody>
      </p:sp>
      <p:sp>
        <p:nvSpPr>
          <p:cNvPr id="10" name="タイトル 9">
            <a:extLst>
              <a:ext uri="{FF2B5EF4-FFF2-40B4-BE49-F238E27FC236}">
                <a16:creationId xmlns:a16="http://schemas.microsoft.com/office/drawing/2014/main" id="{2495E8E3-AB91-FE81-2E2F-564F4D4BC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3200" dirty="0"/>
              <a:t>直線の描画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B0303BCC-F5B8-E995-7C16-8DEB561BAB7D}"/>
              </a:ext>
            </a:extLst>
          </p:cNvPr>
          <p:cNvSpPr txBox="1"/>
          <p:nvPr/>
        </p:nvSpPr>
        <p:spPr>
          <a:xfrm>
            <a:off x="7339837" y="301957"/>
            <a:ext cx="163378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レジメ　</a:t>
            </a:r>
            <a:r>
              <a:rPr kumimoji="0" lang="en-US" altLang="ja-JP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48</a:t>
            </a:r>
            <a:r>
              <a:rPr kumimoji="0" lang="ja-JP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頁</a:t>
            </a:r>
            <a:endParaRPr kumimoji="1" lang="ja-JP" alt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ＭＳ Ｐゴシック" panose="020B0600070205080204" pitchFamily="50" charset="-128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4805064-9B93-F817-063C-841C4C8A2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2023/9/28</a:t>
            </a:r>
            <a:endParaRPr kumimoji="1" lang="ja-JP" altLang="en-US" dirty="0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74F6C96-8EF3-EC1E-0A0E-10A10D9CE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332A9-7F48-4F13-9D10-A2EFE9B588DA}" type="slidenum">
              <a:rPr kumimoji="1" lang="ja-JP" altLang="en-US" smtClean="0"/>
              <a:pPr/>
              <a:t>46</a:t>
            </a:fld>
            <a:endParaRPr kumimoji="1" lang="ja-JP" altLang="en-US"/>
          </a:p>
        </p:txBody>
      </p:sp>
      <p:sp>
        <p:nvSpPr>
          <p:cNvPr id="22" name="テキスト ボックス 147">
            <a:extLst>
              <a:ext uri="{FF2B5EF4-FFF2-40B4-BE49-F238E27FC236}">
                <a16:creationId xmlns:a16="http://schemas.microsoft.com/office/drawing/2014/main" id="{93B6BDB5-D8DC-2D8D-116C-7ED7004A7CCB}"/>
              </a:ext>
            </a:extLst>
          </p:cNvPr>
          <p:cNvSpPr txBox="1"/>
          <p:nvPr/>
        </p:nvSpPr>
        <p:spPr>
          <a:xfrm>
            <a:off x="7147863" y="5698925"/>
            <a:ext cx="1537600" cy="430887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2200" kern="100" dirty="0"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リスト</a:t>
            </a:r>
            <a:r>
              <a:rPr lang="en-US" altLang="ja-JP" sz="2200" kern="100" dirty="0"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4-3-3</a:t>
            </a:r>
            <a:endParaRPr lang="ja-JP" sz="2200" kern="100" dirty="0">
              <a:solidFill>
                <a:schemeClr val="tx1"/>
              </a:solidFill>
              <a:effectLst/>
              <a:latin typeface="+mn-ea"/>
              <a:cs typeface="Times New Roman" panose="02020603050405020304" pitchFamily="18" charset="0"/>
            </a:endParaRPr>
          </a:p>
        </p:txBody>
      </p:sp>
      <p:pic>
        <p:nvPicPr>
          <p:cNvPr id="23" name="図 22">
            <a:extLst>
              <a:ext uri="{FF2B5EF4-FFF2-40B4-BE49-F238E27FC236}">
                <a16:creationId xmlns:a16="http://schemas.microsoft.com/office/drawing/2014/main" id="{190636FA-B05B-E4C6-B05B-5AF61CDBBD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014" y="891665"/>
            <a:ext cx="8342770" cy="4863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891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D792AC3-A8C1-9A54-EAEC-18F7FFC64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332A9-7F48-4F13-9D10-A2EFE9B588DA}" type="slidenum">
              <a:rPr kumimoji="1" lang="ja-JP" altLang="en-US" smtClean="0"/>
              <a:t>47</a:t>
            </a:fld>
            <a:endParaRPr kumimoji="1" lang="ja-JP" altLang="en-US"/>
          </a:p>
        </p:txBody>
      </p:sp>
      <p:sp>
        <p:nvSpPr>
          <p:cNvPr id="6" name="日付プレースホルダー 5">
            <a:extLst>
              <a:ext uri="{FF2B5EF4-FFF2-40B4-BE49-F238E27FC236}">
                <a16:creationId xmlns:a16="http://schemas.microsoft.com/office/drawing/2014/main" id="{7152F781-60A5-01BB-4DC5-0F8F41E82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2023/9/28</a:t>
            </a:r>
            <a:endParaRPr kumimoji="1" lang="ja-JP" altLang="en-US"/>
          </a:p>
        </p:txBody>
      </p:sp>
      <p:sp>
        <p:nvSpPr>
          <p:cNvPr id="11" name="フッター プレースホルダー 4">
            <a:extLst>
              <a:ext uri="{FF2B5EF4-FFF2-40B4-BE49-F238E27FC236}">
                <a16:creationId xmlns:a16="http://schemas.microsoft.com/office/drawing/2014/main" id="{DC066E96-BF14-5249-2A5C-BD35AECA6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</p:spPr>
        <p:txBody>
          <a:bodyPr/>
          <a:lstStyle/>
          <a:p>
            <a:r>
              <a:rPr kumimoji="1" lang="ja-JP" altLang="en-US" dirty="0"/>
              <a:t>プログラミング演習</a:t>
            </a:r>
            <a:r>
              <a:rPr kumimoji="1" lang="en-US" altLang="ja-JP" dirty="0"/>
              <a:t>X</a:t>
            </a: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CF245CB5-B9BD-0574-5AC7-00BB8ED1F6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456" y="372979"/>
            <a:ext cx="8061007" cy="2033587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8F497D2A-F2E3-66DF-CFB2-B808AEB688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7414" y="2561299"/>
            <a:ext cx="4559969" cy="3683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8825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図 11">
            <a:extLst>
              <a:ext uri="{FF2B5EF4-FFF2-40B4-BE49-F238E27FC236}">
                <a16:creationId xmlns:a16="http://schemas.microsoft.com/office/drawing/2014/main" id="{4DA70467-122A-21C7-F6C3-156629A5A3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6272" y="3376533"/>
            <a:ext cx="4776281" cy="3377671"/>
          </a:xfrm>
          <a:prstGeom prst="rect">
            <a:avLst/>
          </a:prstGeom>
        </p:spPr>
      </p:pic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60CDEC3-F48C-3EF0-06C5-61F70375CE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537" y="2362607"/>
            <a:ext cx="8277724" cy="3881782"/>
          </a:xfrm>
        </p:spPr>
        <p:txBody>
          <a:bodyPr>
            <a:noAutofit/>
          </a:bodyPr>
          <a:lstStyle/>
          <a:p>
            <a:pPr marL="627380" lvl="3" indent="-252413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Wingdings" panose="05000000000000000000" pitchFamily="2" charset="2"/>
              <a:buChar char="l"/>
              <a:tabLst>
                <a:tab pos="444500" algn="l"/>
              </a:tabLst>
            </a:pPr>
            <a:r>
              <a:rPr lang="ja-JP" altLang="en-US" sz="2200" dirty="0">
                <a:solidFill>
                  <a:schemeClr val="tx1"/>
                </a:solidFill>
                <a:latin typeface="+mn-lt"/>
              </a:rPr>
              <a:t>レジメ</a:t>
            </a:r>
            <a:r>
              <a:rPr lang="en-US" altLang="ja-JP" sz="2200" dirty="0">
                <a:solidFill>
                  <a:schemeClr val="tx1"/>
                </a:solidFill>
                <a:latin typeface="+mn-lt"/>
              </a:rPr>
              <a:t>49</a:t>
            </a:r>
            <a:r>
              <a:rPr lang="ja-JP" altLang="en-US" sz="2200" dirty="0">
                <a:solidFill>
                  <a:schemeClr val="tx1"/>
                </a:solidFill>
                <a:latin typeface="+mn-lt"/>
              </a:rPr>
              <a:t>頁のリスト</a:t>
            </a:r>
            <a:r>
              <a:rPr lang="en-US" altLang="ja-JP" sz="2200" dirty="0">
                <a:solidFill>
                  <a:schemeClr val="tx1"/>
                </a:solidFill>
                <a:latin typeface="+mn-lt"/>
              </a:rPr>
              <a:t>4-3-3</a:t>
            </a:r>
            <a:r>
              <a:rPr lang="ja-JP" altLang="en-US" sz="2200" dirty="0">
                <a:solidFill>
                  <a:schemeClr val="tx1"/>
                </a:solidFill>
                <a:latin typeface="+mn-lt"/>
              </a:rPr>
              <a:t>を参考にすること。</a:t>
            </a:r>
            <a:endParaRPr lang="en-US" altLang="ja-JP" sz="2200" dirty="0">
              <a:solidFill>
                <a:schemeClr val="tx1"/>
              </a:solidFill>
              <a:latin typeface="+mn-lt"/>
            </a:endParaRPr>
          </a:p>
          <a:p>
            <a:pPr marL="627380" lvl="3" indent="-252413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Wingdings" panose="05000000000000000000" pitchFamily="2" charset="2"/>
              <a:buChar char="l"/>
              <a:tabLst>
                <a:tab pos="444500" algn="l"/>
              </a:tabLst>
            </a:pPr>
            <a:r>
              <a:rPr lang="ja-JP" altLang="en-US" sz="2200" dirty="0">
                <a:solidFill>
                  <a:schemeClr val="tx1"/>
                </a:solidFill>
                <a:latin typeface="+mn-lt"/>
              </a:rPr>
              <a:t>線の色、太さは各自で設定すること。</a:t>
            </a:r>
            <a:endParaRPr lang="en-US" altLang="ja-JP" sz="2200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C2B2D7F4-C591-4C65-E078-8C648BC21F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6272" y="3376533"/>
            <a:ext cx="4776281" cy="3377671"/>
          </a:xfrm>
          <a:prstGeom prst="rect">
            <a:avLst/>
          </a:prstGeom>
        </p:spPr>
      </p:pic>
      <p:sp>
        <p:nvSpPr>
          <p:cNvPr id="10" name="タイトル 9">
            <a:extLst>
              <a:ext uri="{FF2B5EF4-FFF2-40B4-BE49-F238E27FC236}">
                <a16:creationId xmlns:a16="http://schemas.microsoft.com/office/drawing/2014/main" id="{2495E8E3-AB91-FE81-2E2F-564F4D4BC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3200" dirty="0">
                <a:solidFill>
                  <a:schemeClr val="accent2">
                    <a:lumMod val="50000"/>
                  </a:schemeClr>
                </a:solidFill>
              </a:rPr>
              <a:t>チャレンジ問題②</a:t>
            </a:r>
          </a:p>
        </p:txBody>
      </p:sp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93E16F0-0356-C74C-4F7B-D70AC4F9F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2023/9/28</a:t>
            </a:r>
            <a:endParaRPr kumimoji="1" lang="ja-JP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7" name="フッター プレースホルダー 6">
            <a:extLst>
              <a:ext uri="{FF2B5EF4-FFF2-40B4-BE49-F238E27FC236}">
                <a16:creationId xmlns:a16="http://schemas.microsoft.com/office/drawing/2014/main" id="{81D93937-D966-FB93-93CE-4602850E4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プログラミング演習</a:t>
            </a:r>
            <a:r>
              <a:rPr kumimoji="1" lang="en-US" altLang="ja-JP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X</a:t>
            </a: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0AA3B966-A8CA-E937-78BA-F25402EF7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B6332A9-7F48-4F13-9D10-A2EFE9B588DA}" type="slidenum">
              <a:rPr kumimoji="1" lang="ja-JP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95CFC83F-14C1-0991-A97F-49DF9F7A6886}"/>
              </a:ext>
            </a:extLst>
          </p:cNvPr>
          <p:cNvSpPr/>
          <p:nvPr/>
        </p:nvSpPr>
        <p:spPr>
          <a:xfrm>
            <a:off x="457200" y="1004259"/>
            <a:ext cx="8277724" cy="110217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0" tIns="180000" rIns="180000" bIns="180000" rtlCol="0" anchor="t" anchorCtr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点</a:t>
            </a: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P1(100,100)</a:t>
            </a: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、点</a:t>
            </a: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P2(150,200)</a:t>
            </a: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、点</a:t>
            </a: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P3(50,250)</a:t>
            </a: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について、点</a:t>
            </a: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P1 </a:t>
            </a: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と点</a:t>
            </a: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P2</a:t>
            </a: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、点</a:t>
            </a: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P2</a:t>
            </a: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と点</a:t>
            </a: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P3 </a:t>
            </a: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を結ぶ折れ線を描くプログラムを作成せよ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A42B58EA-CCDD-C883-2B67-D35B67BBA94A}"/>
              </a:ext>
            </a:extLst>
          </p:cNvPr>
          <p:cNvSpPr txBox="1"/>
          <p:nvPr/>
        </p:nvSpPr>
        <p:spPr>
          <a:xfrm>
            <a:off x="7339838" y="301957"/>
            <a:ext cx="163378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レジメ　</a:t>
            </a:r>
            <a:r>
              <a:rPr kumimoji="0" lang="en-US" altLang="ja-JP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50</a:t>
            </a:r>
            <a:r>
              <a:rPr kumimoji="0" lang="ja-JP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頁</a:t>
            </a:r>
            <a:endParaRPr kumimoji="1" lang="ja-JP" alt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ＭＳ Ｐゴシック" panose="020B0600070205080204" pitchFamily="50" charset="-128"/>
              <a:ea typeface="ＭＳ Ｐゴシック" panose="020B060007020508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13361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60CDEC3-F48C-3EF0-06C5-61F70375CE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537" y="4316821"/>
            <a:ext cx="8277724" cy="1943805"/>
          </a:xfrm>
        </p:spPr>
        <p:txBody>
          <a:bodyPr>
            <a:noAutofit/>
          </a:bodyPr>
          <a:lstStyle/>
          <a:p>
            <a:pPr marL="533400" lvl="1" indent="-330200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Wingdings" panose="05000000000000000000" pitchFamily="2" charset="2"/>
              <a:buChar char="u"/>
              <a:tabLst>
                <a:tab pos="444500" algn="l"/>
              </a:tabLst>
            </a:pPr>
            <a:r>
              <a:rPr lang="en-US" altLang="ja-JP" sz="2200" dirty="0">
                <a:latin typeface="+mn-lt"/>
              </a:rPr>
              <a:t>HTML</a:t>
            </a:r>
            <a:r>
              <a:rPr lang="ja-JP" altLang="en-US" sz="2200" dirty="0">
                <a:latin typeface="+mn-lt"/>
              </a:rPr>
              <a:t>文の冒頭は「</a:t>
            </a:r>
            <a:r>
              <a:rPr lang="en-US" altLang="ja-JP" sz="2200" dirty="0">
                <a:solidFill>
                  <a:srgbClr val="FF0066"/>
                </a:solidFill>
                <a:latin typeface="+mn-lt"/>
              </a:rPr>
              <a:t>&lt;!DOCUTYPE html&gt;</a:t>
            </a:r>
            <a:r>
              <a:rPr lang="ja-JP" altLang="en-US" sz="2200" dirty="0">
                <a:latin typeface="+mn-lt"/>
              </a:rPr>
              <a:t>」と記述</a:t>
            </a:r>
            <a:endParaRPr lang="en-US" altLang="ja-JP" sz="2200" dirty="0">
              <a:latin typeface="+mn-lt"/>
            </a:endParaRPr>
          </a:p>
          <a:p>
            <a:pPr marL="533400" lvl="1" indent="-330200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Wingdings" panose="05000000000000000000" pitchFamily="2" charset="2"/>
              <a:buChar char="u"/>
              <a:tabLst>
                <a:tab pos="622300" algn="l"/>
              </a:tabLst>
            </a:pPr>
            <a:r>
              <a:rPr lang="en-US" altLang="ja-JP" sz="2200" dirty="0">
                <a:latin typeface="+mn-lt"/>
              </a:rPr>
              <a:t>html</a:t>
            </a:r>
            <a:r>
              <a:rPr lang="ja-JP" altLang="en-US" sz="2200" dirty="0">
                <a:latin typeface="+mn-lt"/>
              </a:rPr>
              <a:t>ファイルは唯一の「</a:t>
            </a:r>
            <a:r>
              <a:rPr lang="en-US" altLang="ja-JP" sz="2200" dirty="0">
                <a:solidFill>
                  <a:srgbClr val="FF0066"/>
                </a:solidFill>
                <a:latin typeface="+mn-lt"/>
              </a:rPr>
              <a:t>&lt;html&gt;</a:t>
            </a:r>
            <a:r>
              <a:rPr lang="ja-JP" altLang="en-US" sz="2200" dirty="0">
                <a:latin typeface="+mn-lt"/>
              </a:rPr>
              <a:t>」から始まり、「</a:t>
            </a:r>
            <a:r>
              <a:rPr lang="en-US" altLang="ja-JP" sz="2200" dirty="0">
                <a:solidFill>
                  <a:srgbClr val="FF0066"/>
                </a:solidFill>
                <a:latin typeface="+mn-lt"/>
              </a:rPr>
              <a:t>&lt;/html&gt;</a:t>
            </a:r>
            <a:r>
              <a:rPr lang="ja-JP" altLang="en-US" sz="2200" dirty="0">
                <a:latin typeface="+mn-lt"/>
              </a:rPr>
              <a:t>」で終わる</a:t>
            </a:r>
            <a:endParaRPr kumimoji="1" lang="en-US" altLang="ja-JP" sz="2200" dirty="0">
              <a:latin typeface="+mn-lt"/>
            </a:endParaRPr>
          </a:p>
          <a:p>
            <a:pPr marL="533400" lvl="1" indent="-330200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Wingdings" panose="05000000000000000000" pitchFamily="2" charset="2"/>
              <a:buChar char="u"/>
              <a:tabLst>
                <a:tab pos="622300" algn="l"/>
              </a:tabLst>
            </a:pPr>
            <a:r>
              <a:rPr lang="ja-JP" altLang="en-US" sz="2200" dirty="0">
                <a:latin typeface="+mn-lt"/>
              </a:rPr>
              <a:t>「</a:t>
            </a:r>
            <a:r>
              <a:rPr lang="en-US" altLang="ja-JP" sz="2200" dirty="0">
                <a:solidFill>
                  <a:srgbClr val="FF0066"/>
                </a:solidFill>
                <a:latin typeface="+mn-lt"/>
              </a:rPr>
              <a:t>&lt;head&gt;</a:t>
            </a:r>
            <a:r>
              <a:rPr lang="ja-JP" altLang="en-US" sz="2200" dirty="0">
                <a:latin typeface="+mn-lt"/>
              </a:rPr>
              <a:t>」タグと「</a:t>
            </a:r>
            <a:r>
              <a:rPr lang="en-US" altLang="ja-JP" sz="2200" dirty="0">
                <a:solidFill>
                  <a:srgbClr val="FF0066"/>
                </a:solidFill>
                <a:latin typeface="+mn-lt"/>
              </a:rPr>
              <a:t>&lt;body&gt;</a:t>
            </a:r>
            <a:r>
              <a:rPr lang="ja-JP" altLang="en-US" sz="2200" dirty="0">
                <a:latin typeface="+mn-lt"/>
              </a:rPr>
              <a:t>」タグを</a:t>
            </a:r>
            <a:r>
              <a:rPr lang="en-US" altLang="ja-JP" sz="2200" dirty="0">
                <a:latin typeface="+mn-lt"/>
              </a:rPr>
              <a:t>1</a:t>
            </a:r>
            <a:r>
              <a:rPr lang="ja-JP" altLang="en-US" sz="2200" dirty="0">
                <a:latin typeface="+mn-lt"/>
              </a:rPr>
              <a:t>回ずつ記述</a:t>
            </a:r>
            <a:endParaRPr lang="en-US" altLang="ja-JP" sz="2200" dirty="0">
              <a:latin typeface="+mn-lt"/>
            </a:endParaRPr>
          </a:p>
          <a:p>
            <a:pPr marL="533400" lvl="1" indent="-330200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Wingdings" panose="05000000000000000000" pitchFamily="2" charset="2"/>
              <a:buChar char="u"/>
              <a:tabLst>
                <a:tab pos="622300" algn="l"/>
              </a:tabLst>
            </a:pPr>
            <a:r>
              <a:rPr kumimoji="1" lang="ja-JP" altLang="en-US" sz="2200" dirty="0">
                <a:latin typeface="+mn-lt"/>
              </a:rPr>
              <a:t>「</a:t>
            </a:r>
            <a:r>
              <a:rPr kumimoji="1" lang="en-US" altLang="ja-JP" sz="2200" dirty="0">
                <a:solidFill>
                  <a:srgbClr val="FF0066"/>
                </a:solidFill>
                <a:latin typeface="+mn-lt"/>
              </a:rPr>
              <a:t>&lt;head&gt;</a:t>
            </a:r>
            <a:r>
              <a:rPr kumimoji="1" lang="ja-JP" altLang="en-US" sz="2200" dirty="0">
                <a:latin typeface="+mn-lt"/>
              </a:rPr>
              <a:t>」タグと「</a:t>
            </a:r>
            <a:r>
              <a:rPr kumimoji="1" lang="en-US" altLang="ja-JP" sz="2200" dirty="0">
                <a:solidFill>
                  <a:srgbClr val="FF0066"/>
                </a:solidFill>
                <a:latin typeface="+mn-lt"/>
              </a:rPr>
              <a:t>&lt;body&gt;</a:t>
            </a:r>
            <a:r>
              <a:rPr kumimoji="1" lang="ja-JP" altLang="en-US" sz="2200" dirty="0">
                <a:latin typeface="+mn-lt"/>
              </a:rPr>
              <a:t>」タグに囲まれた範囲にプログラムを記述</a:t>
            </a:r>
            <a:endParaRPr kumimoji="1" lang="en-US" altLang="ja-JP" sz="2200" dirty="0">
              <a:latin typeface="+mn-lt"/>
            </a:endParaRPr>
          </a:p>
        </p:txBody>
      </p:sp>
      <p:sp>
        <p:nvSpPr>
          <p:cNvPr id="10" name="タイトル 9">
            <a:extLst>
              <a:ext uri="{FF2B5EF4-FFF2-40B4-BE49-F238E27FC236}">
                <a16:creationId xmlns:a16="http://schemas.microsoft.com/office/drawing/2014/main" id="{2495E8E3-AB91-FE81-2E2F-564F4D4BC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3200" dirty="0"/>
              <a:t>HTML</a:t>
            </a:r>
            <a:r>
              <a:rPr lang="ja-JP" altLang="en-US" sz="3200" dirty="0"/>
              <a:t>ファイルの構造</a:t>
            </a: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703E0901-2D3A-E551-C9DE-BB82F6A2FD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293" y="1240720"/>
            <a:ext cx="4334480" cy="2800741"/>
          </a:xfrm>
          <a:prstGeom prst="rect">
            <a:avLst/>
          </a:prstGeom>
          <a:noFill/>
          <a:ln w="12700">
            <a:noFill/>
          </a:ln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FCFB9E5D-791E-3B7C-0F2B-4E43919E92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8452" y="888773"/>
            <a:ext cx="4783455" cy="3351848"/>
          </a:xfrm>
          <a:prstGeom prst="rect">
            <a:avLst/>
          </a:prstGeom>
        </p:spPr>
      </p:pic>
      <p:sp>
        <p:nvSpPr>
          <p:cNvPr id="8" name="日付プレースホルダー 7">
            <a:extLst>
              <a:ext uri="{FF2B5EF4-FFF2-40B4-BE49-F238E27FC236}">
                <a16:creationId xmlns:a16="http://schemas.microsoft.com/office/drawing/2014/main" id="{107677D0-3C48-249C-C565-DFB335E44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2023/9/28</a:t>
            </a:r>
            <a:endParaRPr kumimoji="1" lang="ja-JP" altLang="en-US" dirty="0"/>
          </a:p>
        </p:txBody>
      </p:sp>
      <p:sp>
        <p:nvSpPr>
          <p:cNvPr id="9" name="フッター プレースホルダー 8">
            <a:extLst>
              <a:ext uri="{FF2B5EF4-FFF2-40B4-BE49-F238E27FC236}">
                <a16:creationId xmlns:a16="http://schemas.microsoft.com/office/drawing/2014/main" id="{8411A106-D5AC-45EE-AEBB-6B08803BC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プログラミング演習</a:t>
            </a:r>
            <a:r>
              <a:rPr kumimoji="1" lang="en-US" altLang="ja-JP"/>
              <a:t>X</a:t>
            </a:r>
            <a:endParaRPr kumimoji="1" lang="ja-JP" altLang="en-US"/>
          </a:p>
        </p:txBody>
      </p:sp>
      <p:sp>
        <p:nvSpPr>
          <p:cNvPr id="11" name="スライド番号プレースホルダー 10">
            <a:extLst>
              <a:ext uri="{FF2B5EF4-FFF2-40B4-BE49-F238E27FC236}">
                <a16:creationId xmlns:a16="http://schemas.microsoft.com/office/drawing/2014/main" id="{539EF4C5-C0FC-4991-818A-E7F9179A1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332A9-7F48-4F13-9D10-A2EFE9B588DA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052219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60CDEC3-F48C-3EF0-06C5-61F70375CE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537" y="876300"/>
            <a:ext cx="8277724" cy="5355811"/>
          </a:xfrm>
        </p:spPr>
        <p:txBody>
          <a:bodyPr>
            <a:normAutofit/>
          </a:bodyPr>
          <a:lstStyle/>
          <a:p>
            <a:pPr marL="533400" lvl="1" indent="-330200">
              <a:buClr>
                <a:schemeClr val="tx2"/>
              </a:buClr>
              <a:buFont typeface="Wingdings" panose="05000000000000000000" pitchFamily="2" charset="2"/>
              <a:buChar char="u"/>
              <a:tabLst>
                <a:tab pos="444500" algn="l"/>
              </a:tabLst>
            </a:pPr>
            <a:endParaRPr lang="en-US" altLang="ja-JP" sz="2200" dirty="0">
              <a:latin typeface="+mn-lt"/>
            </a:endParaRP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F834C7D-D08A-F217-FD73-F565BDBFE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000" b="0" i="0" u="none" strike="noStrike" kern="1200" cap="all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  <a:cs typeface="+mn-cs"/>
              </a:rPr>
              <a:t>プログラミング演習</a:t>
            </a:r>
            <a:r>
              <a:rPr kumimoji="1" lang="en-US" altLang="ja-JP" sz="1000" b="0" i="0" u="none" strike="noStrike" kern="1200" cap="all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  <a:cs typeface="+mn-cs"/>
              </a:rPr>
              <a:t>X</a:t>
            </a:r>
            <a:endParaRPr kumimoji="1" lang="ja-JP" altLang="en-US" sz="1000" b="0" i="0" u="none" strike="noStrike" kern="1200" cap="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IZ UDPゴシック" panose="020B0400000000000000" pitchFamily="50" charset="-128"/>
              <a:ea typeface="BIZ UDPゴシック" panose="020B0400000000000000" pitchFamily="50" charset="-128"/>
              <a:cs typeface="+mn-cs"/>
            </a:endParaRPr>
          </a:p>
        </p:txBody>
      </p:sp>
      <p:sp>
        <p:nvSpPr>
          <p:cNvPr id="10" name="タイトル 9">
            <a:extLst>
              <a:ext uri="{FF2B5EF4-FFF2-40B4-BE49-F238E27FC236}">
                <a16:creationId xmlns:a16="http://schemas.microsoft.com/office/drawing/2014/main" id="{2495E8E3-AB91-FE81-2E2F-564F4D4BC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3200" dirty="0"/>
              <a:t>三角形の描画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B0303BCC-F5B8-E995-7C16-8DEB561BAB7D}"/>
              </a:ext>
            </a:extLst>
          </p:cNvPr>
          <p:cNvSpPr txBox="1"/>
          <p:nvPr/>
        </p:nvSpPr>
        <p:spPr>
          <a:xfrm>
            <a:off x="7339837" y="301957"/>
            <a:ext cx="163378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レジメ　</a:t>
            </a:r>
            <a:r>
              <a:rPr kumimoji="0" lang="en-US" altLang="ja-JP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50</a:t>
            </a:r>
            <a:r>
              <a:rPr kumimoji="0" lang="ja-JP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頁</a:t>
            </a:r>
            <a:endParaRPr kumimoji="1" lang="ja-JP" alt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ＭＳ Ｐゴシック" panose="020B0600070205080204" pitchFamily="50" charset="-128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4805064-9B93-F817-063C-841C4C8A2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2023/9/28</a:t>
            </a:r>
            <a:endParaRPr kumimoji="1" lang="ja-JP" altLang="en-US" dirty="0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74F6C96-8EF3-EC1E-0A0E-10A10D9CE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332A9-7F48-4F13-9D10-A2EFE9B588DA}" type="slidenum">
              <a:rPr kumimoji="1" lang="ja-JP" altLang="en-US" smtClean="0"/>
              <a:pPr/>
              <a:t>49</a:t>
            </a:fld>
            <a:endParaRPr kumimoji="1" lang="ja-JP" altLang="en-US"/>
          </a:p>
        </p:txBody>
      </p:sp>
      <p:sp>
        <p:nvSpPr>
          <p:cNvPr id="22" name="テキスト ボックス 147">
            <a:extLst>
              <a:ext uri="{FF2B5EF4-FFF2-40B4-BE49-F238E27FC236}">
                <a16:creationId xmlns:a16="http://schemas.microsoft.com/office/drawing/2014/main" id="{93B6BDB5-D8DC-2D8D-116C-7ED7004A7CCB}"/>
              </a:ext>
            </a:extLst>
          </p:cNvPr>
          <p:cNvSpPr txBox="1"/>
          <p:nvPr/>
        </p:nvSpPr>
        <p:spPr>
          <a:xfrm>
            <a:off x="6302865" y="5766256"/>
            <a:ext cx="1537600" cy="430887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2200" kern="100" dirty="0"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リスト</a:t>
            </a:r>
            <a:r>
              <a:rPr lang="en-US" altLang="ja-JP" sz="2200" kern="100" dirty="0"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4-3-4</a:t>
            </a:r>
            <a:endParaRPr lang="ja-JP" sz="2200" kern="100" dirty="0">
              <a:solidFill>
                <a:schemeClr val="tx1"/>
              </a:solidFill>
              <a:effectLst/>
              <a:latin typeface="+mn-ea"/>
              <a:cs typeface="Times New Roman" panose="02020603050405020304" pitchFamily="18" charset="0"/>
            </a:endParaRPr>
          </a:p>
        </p:txBody>
      </p:sp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F45841E8-A990-C14E-8431-8A67F0F5E6AF}"/>
              </a:ext>
            </a:extLst>
          </p:cNvPr>
          <p:cNvGrpSpPr/>
          <p:nvPr/>
        </p:nvGrpSpPr>
        <p:grpSpPr>
          <a:xfrm>
            <a:off x="458537" y="974380"/>
            <a:ext cx="5705475" cy="5146675"/>
            <a:chOff x="1719262" y="855663"/>
            <a:chExt cx="5705475" cy="5146675"/>
          </a:xfrm>
        </p:grpSpPr>
        <p:sp>
          <p:nvSpPr>
            <p:cNvPr id="7" name="テキスト ボックス 233">
              <a:extLst>
                <a:ext uri="{FF2B5EF4-FFF2-40B4-BE49-F238E27FC236}">
                  <a16:creationId xmlns:a16="http://schemas.microsoft.com/office/drawing/2014/main" id="{961283B9-9303-958C-5E58-4F118FFEBA8B}"/>
                </a:ext>
              </a:extLst>
            </p:cNvPr>
            <p:cNvSpPr txBox="1"/>
            <p:nvPr/>
          </p:nvSpPr>
          <p:spPr>
            <a:xfrm>
              <a:off x="1719262" y="855663"/>
              <a:ext cx="5705475" cy="5146675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just"/>
              <a:endParaRPr lang="en-US" sz="1000" kern="100">
                <a:effectLst/>
                <a:latin typeface="ＭＳ ゴシック" panose="020B0609070205080204" pitchFamily="49" charset="-128"/>
                <a:ea typeface="ＭＳ 明朝" panose="02020609040205080304" pitchFamily="17" charset="-128"/>
                <a:cs typeface="Times New Roman" panose="02020603050405020304" pitchFamily="18" charset="0"/>
              </a:endParaRPr>
            </a:p>
          </p:txBody>
        </p:sp>
        <p:grpSp>
          <p:nvGrpSpPr>
            <p:cNvPr id="25" name="グループ化 24">
              <a:extLst>
                <a:ext uri="{FF2B5EF4-FFF2-40B4-BE49-F238E27FC236}">
                  <a16:creationId xmlns:a16="http://schemas.microsoft.com/office/drawing/2014/main" id="{C79F1783-D587-CF9A-D319-1D055BB7F7B7}"/>
                </a:ext>
              </a:extLst>
            </p:cNvPr>
            <p:cNvGrpSpPr/>
            <p:nvPr/>
          </p:nvGrpSpPr>
          <p:grpSpPr>
            <a:xfrm>
              <a:off x="1816417" y="904558"/>
              <a:ext cx="5389431" cy="5048885"/>
              <a:chOff x="1834300" y="920573"/>
              <a:chExt cx="5389431" cy="5048885"/>
            </a:xfrm>
          </p:grpSpPr>
          <p:pic>
            <p:nvPicPr>
              <p:cNvPr id="24" name="図 23">
                <a:extLst>
                  <a:ext uri="{FF2B5EF4-FFF2-40B4-BE49-F238E27FC236}">
                    <a16:creationId xmlns:a16="http://schemas.microsoft.com/office/drawing/2014/main" id="{59AC7C30-0BD5-D010-CB36-169E509B0C5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34300" y="920573"/>
                <a:ext cx="3362960" cy="504888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8" name="テキスト ボックス 235">
                <a:extLst>
                  <a:ext uri="{FF2B5EF4-FFF2-40B4-BE49-F238E27FC236}">
                    <a16:creationId xmlns:a16="http://schemas.microsoft.com/office/drawing/2014/main" id="{A6C6FF51-9B5A-17E1-CAF2-74A6A630C558}"/>
                  </a:ext>
                </a:extLst>
              </p:cNvPr>
              <p:cNvSpPr txBox="1"/>
              <p:nvPr/>
            </p:nvSpPr>
            <p:spPr>
              <a:xfrm>
                <a:off x="4450215" y="2801421"/>
                <a:ext cx="1511952" cy="276999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ja-JP" sz="1200" kern="100" dirty="0">
                    <a:solidFill>
                      <a:srgbClr val="FF0000"/>
                    </a:solidFill>
                    <a:effectLst/>
                    <a:latin typeface="+mn-ea"/>
                    <a:cs typeface="Times New Roman" panose="02020603050405020304" pitchFamily="18" charset="0"/>
                  </a:rPr>
                  <a:t>①ペンを下す（始点）</a:t>
                </a:r>
                <a:endParaRPr lang="ja-JP" sz="1200" kern="100" dirty="0">
                  <a:effectLst/>
                  <a:latin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" name="テキスト ボックス 151">
                <a:extLst>
                  <a:ext uri="{FF2B5EF4-FFF2-40B4-BE49-F238E27FC236}">
                    <a16:creationId xmlns:a16="http://schemas.microsoft.com/office/drawing/2014/main" id="{E9E0D057-D5E7-17AA-BF6C-5CC9830B6177}"/>
                  </a:ext>
                </a:extLst>
              </p:cNvPr>
              <p:cNvSpPr txBox="1"/>
              <p:nvPr/>
            </p:nvSpPr>
            <p:spPr>
              <a:xfrm>
                <a:off x="4450215" y="2992807"/>
                <a:ext cx="1337226" cy="276999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ja-JP" sz="1200" kern="100">
                    <a:solidFill>
                      <a:srgbClr val="FF0000"/>
                    </a:solidFill>
                    <a:effectLst/>
                    <a:latin typeface="+mn-ea"/>
                    <a:cs typeface="Times New Roman" panose="02020603050405020304" pitchFamily="18" charset="0"/>
                  </a:rPr>
                  <a:t>②ペンを移動する</a:t>
                </a:r>
                <a:endParaRPr lang="ja-JP" sz="1200" kern="100">
                  <a:effectLst/>
                  <a:latin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" name="テキスト ボックス 236">
                <a:extLst>
                  <a:ext uri="{FF2B5EF4-FFF2-40B4-BE49-F238E27FC236}">
                    <a16:creationId xmlns:a16="http://schemas.microsoft.com/office/drawing/2014/main" id="{80571498-2FFF-4E56-3F47-BA44BC4AD3E1}"/>
                  </a:ext>
                </a:extLst>
              </p:cNvPr>
              <p:cNvSpPr txBox="1"/>
              <p:nvPr/>
            </p:nvSpPr>
            <p:spPr>
              <a:xfrm>
                <a:off x="4450215" y="3194826"/>
                <a:ext cx="1337226" cy="276999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ja-JP" sz="1200" kern="100">
                    <a:solidFill>
                      <a:srgbClr val="FF0000"/>
                    </a:solidFill>
                    <a:effectLst/>
                    <a:latin typeface="+mn-ea"/>
                    <a:cs typeface="Times New Roman" panose="02020603050405020304" pitchFamily="18" charset="0"/>
                  </a:rPr>
                  <a:t>③ペンを移動する</a:t>
                </a:r>
                <a:endParaRPr lang="ja-JP" sz="1200" kern="100">
                  <a:effectLst/>
                  <a:latin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" name="テキスト ボックス 238">
                <a:extLst>
                  <a:ext uri="{FF2B5EF4-FFF2-40B4-BE49-F238E27FC236}">
                    <a16:creationId xmlns:a16="http://schemas.microsoft.com/office/drawing/2014/main" id="{2C37AB43-D21B-1E4E-4B7D-7B1AA6C64694}"/>
                  </a:ext>
                </a:extLst>
              </p:cNvPr>
              <p:cNvSpPr txBox="1"/>
              <p:nvPr/>
            </p:nvSpPr>
            <p:spPr>
              <a:xfrm>
                <a:off x="4450215" y="3396845"/>
                <a:ext cx="1656715" cy="278765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ja-JP" sz="1200" kern="100">
                    <a:solidFill>
                      <a:srgbClr val="FF0000"/>
                    </a:solidFill>
                    <a:effectLst/>
                    <a:latin typeface="+mn-ea"/>
                    <a:cs typeface="Times New Roman" panose="02020603050405020304" pitchFamily="18" charset="0"/>
                  </a:rPr>
                  <a:t>④ペンを始点に移動する</a:t>
                </a:r>
                <a:endParaRPr lang="ja-JP" sz="1200" kern="100">
                  <a:effectLst/>
                  <a:latin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" name="テキスト ボックス 154">
                <a:extLst>
                  <a:ext uri="{FF2B5EF4-FFF2-40B4-BE49-F238E27FC236}">
                    <a16:creationId xmlns:a16="http://schemas.microsoft.com/office/drawing/2014/main" id="{DF9A4FA8-D06F-3E59-098D-515968ADD829}"/>
                  </a:ext>
                </a:extLst>
              </p:cNvPr>
              <p:cNvSpPr txBox="1"/>
              <p:nvPr/>
            </p:nvSpPr>
            <p:spPr>
              <a:xfrm>
                <a:off x="4450215" y="4087961"/>
                <a:ext cx="1774845" cy="276999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ja-JP" sz="1200" kern="100">
                    <a:solidFill>
                      <a:srgbClr val="FF0000"/>
                    </a:solidFill>
                    <a:effectLst/>
                    <a:latin typeface="+mn-ea"/>
                    <a:cs typeface="Times New Roman" panose="02020603050405020304" pitchFamily="18" charset="0"/>
                  </a:rPr>
                  <a:t>⑥塗りつぶしの色を指定</a:t>
                </a:r>
                <a:endParaRPr lang="ja-JP" sz="1200" kern="100">
                  <a:effectLst/>
                  <a:latin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" name="テキスト ボックス 239">
                <a:extLst>
                  <a:ext uri="{FF2B5EF4-FFF2-40B4-BE49-F238E27FC236}">
                    <a16:creationId xmlns:a16="http://schemas.microsoft.com/office/drawing/2014/main" id="{8D7F8851-555E-859A-64BF-8DCCB2A97535}"/>
                  </a:ext>
                </a:extLst>
              </p:cNvPr>
              <p:cNvSpPr txBox="1"/>
              <p:nvPr/>
            </p:nvSpPr>
            <p:spPr>
              <a:xfrm>
                <a:off x="4450215" y="3588231"/>
                <a:ext cx="1390015" cy="278765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ja-JP" sz="1200" kern="100">
                    <a:solidFill>
                      <a:srgbClr val="FF0000"/>
                    </a:solidFill>
                    <a:effectLst/>
                    <a:latin typeface="+mn-ea"/>
                    <a:cs typeface="Times New Roman" panose="02020603050405020304" pitchFamily="18" charset="0"/>
                  </a:rPr>
                  <a:t>⑤ペンの軌跡を描画</a:t>
                </a:r>
                <a:endParaRPr lang="ja-JP" sz="1200" kern="100">
                  <a:effectLst/>
                  <a:latin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" name="テキスト ボックス 240">
                <a:extLst>
                  <a:ext uri="{FF2B5EF4-FFF2-40B4-BE49-F238E27FC236}">
                    <a16:creationId xmlns:a16="http://schemas.microsoft.com/office/drawing/2014/main" id="{8ABE15A0-5EEC-5491-4CBB-9A6EA26311CD}"/>
                  </a:ext>
                </a:extLst>
              </p:cNvPr>
              <p:cNvSpPr txBox="1"/>
              <p:nvPr/>
            </p:nvSpPr>
            <p:spPr>
              <a:xfrm>
                <a:off x="4450215" y="4608956"/>
                <a:ext cx="1511952" cy="276999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ja-JP" sz="1200" kern="100">
                    <a:solidFill>
                      <a:srgbClr val="FF0000"/>
                    </a:solidFill>
                    <a:effectLst/>
                    <a:latin typeface="+mn-ea"/>
                    <a:cs typeface="Times New Roman" panose="02020603050405020304" pitchFamily="18" charset="0"/>
                  </a:rPr>
                  <a:t>⑦ペンを下す（始点）</a:t>
                </a:r>
                <a:endParaRPr lang="ja-JP" sz="1200" kern="100">
                  <a:effectLst/>
                  <a:latin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" name="テキスト ボックス 241">
                <a:extLst>
                  <a:ext uri="{FF2B5EF4-FFF2-40B4-BE49-F238E27FC236}">
                    <a16:creationId xmlns:a16="http://schemas.microsoft.com/office/drawing/2014/main" id="{5DA8643D-255D-D829-B3D6-BFB9B187A01A}"/>
                  </a:ext>
                </a:extLst>
              </p:cNvPr>
              <p:cNvSpPr txBox="1"/>
              <p:nvPr/>
            </p:nvSpPr>
            <p:spPr>
              <a:xfrm>
                <a:off x="4450215" y="4800342"/>
                <a:ext cx="1337226" cy="276999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ja-JP" sz="1200" kern="100">
                    <a:solidFill>
                      <a:srgbClr val="FF0000"/>
                    </a:solidFill>
                    <a:effectLst/>
                    <a:latin typeface="+mn-ea"/>
                    <a:cs typeface="Times New Roman" panose="02020603050405020304" pitchFamily="18" charset="0"/>
                  </a:rPr>
                  <a:t>⑧ペンを移動する</a:t>
                </a:r>
                <a:endParaRPr lang="ja-JP" sz="1200" kern="100">
                  <a:effectLst/>
                  <a:latin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テキスト ボックス 242">
                <a:extLst>
                  <a:ext uri="{FF2B5EF4-FFF2-40B4-BE49-F238E27FC236}">
                    <a16:creationId xmlns:a16="http://schemas.microsoft.com/office/drawing/2014/main" id="{822EF3AD-3D8A-A71C-FA32-D264F0AC1F69}"/>
                  </a:ext>
                </a:extLst>
              </p:cNvPr>
              <p:cNvSpPr txBox="1"/>
              <p:nvPr/>
            </p:nvSpPr>
            <p:spPr>
              <a:xfrm>
                <a:off x="4450215" y="5002361"/>
                <a:ext cx="1337226" cy="276999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ja-JP" sz="1200" kern="100">
                    <a:solidFill>
                      <a:srgbClr val="FF0000"/>
                    </a:solidFill>
                    <a:effectLst/>
                    <a:latin typeface="+mn-ea"/>
                    <a:cs typeface="Times New Roman" panose="02020603050405020304" pitchFamily="18" charset="0"/>
                  </a:rPr>
                  <a:t>⑨ペンを移動する</a:t>
                </a:r>
                <a:endParaRPr lang="ja-JP" sz="1200" kern="100">
                  <a:effectLst/>
                  <a:latin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" name="テキスト ボックス 243">
                <a:extLst>
                  <a:ext uri="{FF2B5EF4-FFF2-40B4-BE49-F238E27FC236}">
                    <a16:creationId xmlns:a16="http://schemas.microsoft.com/office/drawing/2014/main" id="{51FE8CD6-AF9A-5B4A-910F-09AAE27A48A8}"/>
                  </a:ext>
                </a:extLst>
              </p:cNvPr>
              <p:cNvSpPr txBox="1"/>
              <p:nvPr/>
            </p:nvSpPr>
            <p:spPr>
              <a:xfrm>
                <a:off x="4450215" y="5193747"/>
                <a:ext cx="2773516" cy="276999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ja-JP" sz="1200" kern="100">
                    <a:solidFill>
                      <a:srgbClr val="FF0000"/>
                    </a:solidFill>
                    <a:effectLst/>
                    <a:latin typeface="+mn-ea"/>
                    <a:cs typeface="Times New Roman" panose="02020603050405020304" pitchFamily="18" charset="0"/>
                  </a:rPr>
                  <a:t>⑩ペンを始点に移動する（パスを閉じる）</a:t>
                </a:r>
                <a:endParaRPr lang="ja-JP" sz="1200" kern="100">
                  <a:effectLst/>
                  <a:latin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" name="テキスト ボックス 245">
                <a:extLst>
                  <a:ext uri="{FF2B5EF4-FFF2-40B4-BE49-F238E27FC236}">
                    <a16:creationId xmlns:a16="http://schemas.microsoft.com/office/drawing/2014/main" id="{6F1CCD27-DB6C-6948-278C-5115BBEF58A4}"/>
                  </a:ext>
                </a:extLst>
              </p:cNvPr>
              <p:cNvSpPr txBox="1"/>
              <p:nvPr/>
            </p:nvSpPr>
            <p:spPr>
              <a:xfrm>
                <a:off x="4450215" y="5385133"/>
                <a:ext cx="1896673" cy="276999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ja-JP" sz="1200" kern="100">
                    <a:solidFill>
                      <a:srgbClr val="FF0000"/>
                    </a:solidFill>
                    <a:effectLst/>
                    <a:latin typeface="+mn-ea"/>
                    <a:cs typeface="Times New Roman" panose="02020603050405020304" pitchFamily="18" charset="0"/>
                  </a:rPr>
                  <a:t>⑪閉じたパスを塗りつぶす</a:t>
                </a:r>
                <a:endParaRPr lang="ja-JP" sz="1200" kern="100">
                  <a:effectLst/>
                  <a:latin typeface="+mn-ea"/>
                  <a:cs typeface="Times New Roman" panose="02020603050405020304" pitchFamily="18" charset="0"/>
                </a:endParaRPr>
              </a:p>
            </p:txBody>
          </p:sp>
        </p:grpSp>
      </p:grpSp>
      <p:pic>
        <p:nvPicPr>
          <p:cNvPr id="28" name="図 27">
            <a:extLst>
              <a:ext uri="{FF2B5EF4-FFF2-40B4-BE49-F238E27FC236}">
                <a16:creationId xmlns:a16="http://schemas.microsoft.com/office/drawing/2014/main" id="{D660E5CF-4BFE-6BA3-73CD-A55C9A8499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9133" y="1019966"/>
            <a:ext cx="3568587" cy="2670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40825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40DC480-5204-DDA5-B3EB-09F53F390775}"/>
              </a:ext>
            </a:extLst>
          </p:cNvPr>
          <p:cNvSpPr txBox="1">
            <a:spLocks/>
          </p:cNvSpPr>
          <p:nvPr/>
        </p:nvSpPr>
        <p:spPr>
          <a:xfrm>
            <a:off x="458537" y="372979"/>
            <a:ext cx="8277724" cy="5871410"/>
          </a:xfrm>
          <a:prstGeom prst="rect">
            <a:avLst/>
          </a:prstGeom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kumimoji="1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3200" lvl="1" indent="0">
              <a:lnSpc>
                <a:spcPct val="100000"/>
              </a:lnSpc>
              <a:spcBef>
                <a:spcPts val="1200"/>
              </a:spcBef>
              <a:buClr>
                <a:srgbClr val="FF0066"/>
              </a:buClr>
              <a:buFont typeface="Calibri" pitchFamily="34" charset="0"/>
              <a:buNone/>
              <a:tabLst>
                <a:tab pos="444500" algn="l"/>
              </a:tabLst>
            </a:pPr>
            <a:endParaRPr lang="en-US" altLang="ja-JP" sz="2400" dirty="0">
              <a:solidFill>
                <a:srgbClr val="FF0066"/>
              </a:solidFill>
              <a:latin typeface="+mn-lt"/>
            </a:endParaRPr>
          </a:p>
          <a:p>
            <a:pPr marL="203200" lvl="1" indent="0">
              <a:lnSpc>
                <a:spcPct val="100000"/>
              </a:lnSpc>
              <a:spcBef>
                <a:spcPts val="1200"/>
              </a:spcBef>
              <a:buClr>
                <a:srgbClr val="FF0066"/>
              </a:buClr>
              <a:buFont typeface="Calibri" pitchFamily="34" charset="0"/>
              <a:buNone/>
              <a:tabLst>
                <a:tab pos="444500" algn="l"/>
              </a:tabLst>
            </a:pPr>
            <a:endParaRPr lang="en-US" altLang="ja-JP" sz="700" dirty="0">
              <a:solidFill>
                <a:srgbClr val="FF0066"/>
              </a:solidFill>
              <a:latin typeface="+mn-lt"/>
            </a:endParaRPr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D792AC3-A8C1-9A54-EAEC-18F7FFC64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332A9-7F48-4F13-9D10-A2EFE9B588DA}" type="slidenum">
              <a:rPr kumimoji="1" lang="ja-JP" altLang="en-US" smtClean="0"/>
              <a:t>50</a:t>
            </a:fld>
            <a:endParaRPr kumimoji="1" lang="ja-JP" altLang="en-US"/>
          </a:p>
        </p:txBody>
      </p:sp>
      <p:sp>
        <p:nvSpPr>
          <p:cNvPr id="6" name="日付プレースホルダー 5">
            <a:extLst>
              <a:ext uri="{FF2B5EF4-FFF2-40B4-BE49-F238E27FC236}">
                <a16:creationId xmlns:a16="http://schemas.microsoft.com/office/drawing/2014/main" id="{7152F781-60A5-01BB-4DC5-0F8F41E82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2023/9/28</a:t>
            </a:r>
            <a:endParaRPr kumimoji="1" lang="ja-JP" altLang="en-US"/>
          </a:p>
        </p:txBody>
      </p:sp>
      <p:sp>
        <p:nvSpPr>
          <p:cNvPr id="11" name="フッター プレースホルダー 4">
            <a:extLst>
              <a:ext uri="{FF2B5EF4-FFF2-40B4-BE49-F238E27FC236}">
                <a16:creationId xmlns:a16="http://schemas.microsoft.com/office/drawing/2014/main" id="{DC066E96-BF14-5249-2A5C-BD35AECA6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</p:spPr>
        <p:txBody>
          <a:bodyPr/>
          <a:lstStyle/>
          <a:p>
            <a:r>
              <a:rPr kumimoji="1" lang="ja-JP" altLang="en-US" dirty="0"/>
              <a:t>プログラミング演習</a:t>
            </a:r>
            <a:r>
              <a:rPr kumimoji="1" lang="en-US" altLang="ja-JP" dirty="0"/>
              <a:t>X</a:t>
            </a:r>
            <a:endParaRPr kumimoji="1" lang="ja-JP" altLang="en-US" dirty="0"/>
          </a:p>
        </p:txBody>
      </p:sp>
      <p:sp>
        <p:nvSpPr>
          <p:cNvPr id="8" name="コンテンツ プレースホルダー 2">
            <a:extLst>
              <a:ext uri="{FF2B5EF4-FFF2-40B4-BE49-F238E27FC236}">
                <a16:creationId xmlns:a16="http://schemas.microsoft.com/office/drawing/2014/main" id="{BCF10ADE-2AD4-4513-207F-CC373F737326}"/>
              </a:ext>
            </a:extLst>
          </p:cNvPr>
          <p:cNvSpPr txBox="1">
            <a:spLocks/>
          </p:cNvSpPr>
          <p:nvPr/>
        </p:nvSpPr>
        <p:spPr>
          <a:xfrm>
            <a:off x="610937" y="525379"/>
            <a:ext cx="8277724" cy="5871410"/>
          </a:xfrm>
          <a:prstGeom prst="rect">
            <a:avLst/>
          </a:prstGeom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kumimoji="1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46100" lvl="1" indent="-342900">
              <a:lnSpc>
                <a:spcPct val="100000"/>
              </a:lnSpc>
              <a:spcBef>
                <a:spcPts val="1200"/>
              </a:spcBef>
              <a:buClr>
                <a:srgbClr val="FF0066"/>
              </a:buClr>
              <a:buFont typeface="Wingdings" panose="05000000000000000000" pitchFamily="2" charset="2"/>
              <a:buChar char="l"/>
              <a:tabLst>
                <a:tab pos="444500" algn="l"/>
              </a:tabLst>
            </a:pPr>
            <a:r>
              <a:rPr lang="ja-JP" altLang="en-US" sz="2400" dirty="0">
                <a:solidFill>
                  <a:srgbClr val="FF0066"/>
                </a:solidFill>
                <a:latin typeface="+mn-lt"/>
              </a:rPr>
              <a:t>パスとは</a:t>
            </a:r>
            <a:endParaRPr lang="en-US" altLang="ja-JP" sz="2400" dirty="0">
              <a:solidFill>
                <a:srgbClr val="FF0066"/>
              </a:solidFill>
              <a:latin typeface="+mn-lt"/>
            </a:endParaRPr>
          </a:p>
          <a:p>
            <a:pPr marL="386080" lvl="2" indent="0">
              <a:lnSpc>
                <a:spcPct val="100000"/>
              </a:lnSpc>
              <a:spcBef>
                <a:spcPts val="600"/>
              </a:spcBef>
              <a:buClr>
                <a:srgbClr val="FF0066"/>
              </a:buClr>
              <a:buNone/>
              <a:tabLst>
                <a:tab pos="444500" algn="l"/>
              </a:tabLst>
            </a:pPr>
            <a:r>
              <a:rPr lang="en-US" altLang="ja-JP" sz="2200" dirty="0">
                <a:solidFill>
                  <a:schemeClr val="tx1"/>
                </a:solidFill>
                <a:latin typeface="+mn-lt"/>
              </a:rPr>
              <a:t>canvas</a:t>
            </a:r>
            <a:r>
              <a:rPr lang="ja-JP" altLang="en-US" sz="2200" dirty="0">
                <a:solidFill>
                  <a:schemeClr val="tx1"/>
                </a:solidFill>
                <a:latin typeface="+mn-lt"/>
              </a:rPr>
              <a:t>では、パスを指定して図形を描画するしくみを用いている。</a:t>
            </a:r>
            <a:endParaRPr lang="en-US" altLang="ja-JP" sz="2200" dirty="0">
              <a:solidFill>
                <a:schemeClr val="tx1"/>
              </a:solidFill>
              <a:latin typeface="+mn-lt"/>
            </a:endParaRPr>
          </a:p>
          <a:p>
            <a:pPr marL="386080" lvl="2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None/>
              <a:tabLst>
                <a:tab pos="444500" algn="l"/>
              </a:tabLst>
            </a:pPr>
            <a:endParaRPr lang="en-US" altLang="ja-JP" sz="1050" dirty="0">
              <a:solidFill>
                <a:schemeClr val="tx1"/>
              </a:solidFill>
              <a:latin typeface="+mn-lt"/>
            </a:endParaRPr>
          </a:p>
          <a:p>
            <a:pPr marL="715963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+mj-ea"/>
              <a:buAutoNum type="circleNumDbPlain"/>
            </a:pPr>
            <a:r>
              <a:rPr lang="en-US" altLang="ja-JP" sz="2000" dirty="0" err="1">
                <a:solidFill>
                  <a:schemeClr val="tx1"/>
                </a:solidFill>
                <a:latin typeface="+mn-lt"/>
              </a:rPr>
              <a:t>beginPath</a:t>
            </a:r>
            <a:r>
              <a:rPr lang="ja-JP" altLang="en-US" sz="2000" dirty="0">
                <a:solidFill>
                  <a:schemeClr val="tx1"/>
                </a:solidFill>
                <a:latin typeface="+mn-lt"/>
              </a:rPr>
              <a:t>メソッドを呼び出す</a:t>
            </a:r>
            <a:endParaRPr lang="en-US" altLang="ja-JP" sz="2000" dirty="0">
              <a:solidFill>
                <a:schemeClr val="tx1"/>
              </a:solidFill>
              <a:latin typeface="+mn-lt"/>
            </a:endParaRPr>
          </a:p>
          <a:p>
            <a:pPr marL="715963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+mj-ea"/>
              <a:buAutoNum type="circleNumDbPlain"/>
            </a:pPr>
            <a:r>
              <a:rPr lang="en-US" altLang="ja-JP" sz="2000" dirty="0" err="1">
                <a:solidFill>
                  <a:schemeClr val="tx1"/>
                </a:solidFill>
                <a:latin typeface="+mn-lt"/>
              </a:rPr>
              <a:t>moveTo</a:t>
            </a:r>
            <a:r>
              <a:rPr lang="ja-JP" altLang="en-US" sz="2000" dirty="0">
                <a:solidFill>
                  <a:schemeClr val="tx1"/>
                </a:solidFill>
                <a:latin typeface="+mn-lt"/>
              </a:rPr>
              <a:t>メソッドで始点の位置を決める</a:t>
            </a:r>
            <a:endParaRPr lang="en-US" altLang="ja-JP" sz="2000" dirty="0">
              <a:solidFill>
                <a:schemeClr val="tx1"/>
              </a:solidFill>
              <a:latin typeface="+mn-lt"/>
            </a:endParaRPr>
          </a:p>
          <a:p>
            <a:pPr marL="715963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+mj-ea"/>
              <a:buAutoNum type="circleNumDbPlain"/>
            </a:pPr>
            <a:r>
              <a:rPr lang="en-US" altLang="ja-JP" sz="2000" dirty="0" err="1">
                <a:solidFill>
                  <a:schemeClr val="tx1"/>
                </a:solidFill>
                <a:latin typeface="+mn-lt"/>
              </a:rPr>
              <a:t>lineTo</a:t>
            </a:r>
            <a:r>
              <a:rPr lang="ja-JP" altLang="en-US" sz="2000" dirty="0">
                <a:solidFill>
                  <a:schemeClr val="tx1"/>
                </a:solidFill>
                <a:latin typeface="+mn-lt"/>
              </a:rPr>
              <a:t>メソッドで線分を引く</a:t>
            </a:r>
            <a:endParaRPr lang="en-US" altLang="ja-JP" sz="2000" dirty="0">
              <a:solidFill>
                <a:schemeClr val="tx1"/>
              </a:solidFill>
              <a:latin typeface="+mn-lt"/>
            </a:endParaRPr>
          </a:p>
          <a:p>
            <a:pPr marL="385763" lvl="2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None/>
            </a:pPr>
            <a:r>
              <a:rPr lang="en-US" altLang="ja-JP" sz="2000" dirty="0">
                <a:solidFill>
                  <a:schemeClr val="tx1"/>
                </a:solidFill>
                <a:latin typeface="+mn-lt"/>
              </a:rPr>
              <a:t>	</a:t>
            </a:r>
            <a:r>
              <a:rPr lang="ja-JP" altLang="en-US" sz="2000" dirty="0">
                <a:solidFill>
                  <a:schemeClr val="tx1"/>
                </a:solidFill>
                <a:latin typeface="+mn-lt"/>
              </a:rPr>
              <a:t>・・・・</a:t>
            </a:r>
            <a:endParaRPr lang="en-US" altLang="ja-JP" sz="2000" dirty="0">
              <a:solidFill>
                <a:schemeClr val="tx1"/>
              </a:solidFill>
              <a:latin typeface="+mn-lt"/>
            </a:endParaRPr>
          </a:p>
          <a:p>
            <a:pPr marL="715963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+mj-ea"/>
              <a:buAutoNum type="circleNumDbPlain" startAt="8"/>
            </a:pPr>
            <a:r>
              <a:rPr lang="en-US" altLang="ja-JP" sz="2000" dirty="0" err="1">
                <a:solidFill>
                  <a:schemeClr val="tx1"/>
                </a:solidFill>
                <a:latin typeface="+mn-lt"/>
              </a:rPr>
              <a:t>closePath</a:t>
            </a:r>
            <a:r>
              <a:rPr lang="ja-JP" altLang="en-US" sz="2000" dirty="0">
                <a:solidFill>
                  <a:schemeClr val="tx1"/>
                </a:solidFill>
                <a:latin typeface="+mn-lt"/>
              </a:rPr>
              <a:t>メソッドは終点から始点に線を引き、閉じた図形を作成する</a:t>
            </a:r>
            <a:endParaRPr lang="en-US" altLang="ja-JP" sz="2000" dirty="0">
              <a:solidFill>
                <a:schemeClr val="tx1"/>
              </a:solidFill>
              <a:latin typeface="+mn-lt"/>
            </a:endParaRPr>
          </a:p>
          <a:p>
            <a:pPr marL="715963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+mj-ea"/>
              <a:buAutoNum type="circleNumDbPlain" startAt="8"/>
            </a:pPr>
            <a:r>
              <a:rPr lang="ja-JP" altLang="en-US" sz="2000" dirty="0">
                <a:solidFill>
                  <a:schemeClr val="tx1"/>
                </a:solidFill>
                <a:latin typeface="+mn-lt"/>
              </a:rPr>
              <a:t>線を描画するには</a:t>
            </a:r>
            <a:r>
              <a:rPr lang="en-US" altLang="ja-JP" sz="2000" dirty="0">
                <a:solidFill>
                  <a:schemeClr val="tx1"/>
                </a:solidFill>
                <a:latin typeface="+mn-lt"/>
              </a:rPr>
              <a:t>stroke</a:t>
            </a:r>
            <a:r>
              <a:rPr lang="ja-JP" altLang="en-US" sz="2000" dirty="0">
                <a:solidFill>
                  <a:schemeClr val="tx1"/>
                </a:solidFill>
                <a:latin typeface="+mn-lt"/>
              </a:rPr>
              <a:t>メソッド、閉じた図形の塗りつぶしは</a:t>
            </a:r>
            <a:r>
              <a:rPr lang="en-US" altLang="ja-JP" sz="2000" dirty="0">
                <a:solidFill>
                  <a:schemeClr val="tx1"/>
                </a:solidFill>
                <a:latin typeface="+mn-lt"/>
              </a:rPr>
              <a:t>fill</a:t>
            </a:r>
            <a:r>
              <a:rPr lang="ja-JP" altLang="en-US" sz="2000" dirty="0">
                <a:solidFill>
                  <a:schemeClr val="tx1"/>
                </a:solidFill>
                <a:latin typeface="+mn-lt"/>
              </a:rPr>
              <a:t>メソッド</a:t>
            </a:r>
            <a:endParaRPr lang="en-US" altLang="ja-JP" sz="2000" dirty="0">
              <a:solidFill>
                <a:schemeClr val="tx1"/>
              </a:solidFill>
              <a:latin typeface="+mn-lt"/>
            </a:endParaRPr>
          </a:p>
          <a:p>
            <a:pPr marL="203200" lvl="1" indent="0">
              <a:lnSpc>
                <a:spcPct val="100000"/>
              </a:lnSpc>
              <a:spcBef>
                <a:spcPts val="1200"/>
              </a:spcBef>
              <a:buClr>
                <a:srgbClr val="FF0066"/>
              </a:buClr>
              <a:buFont typeface="Calibri" pitchFamily="34" charset="0"/>
              <a:buNone/>
              <a:tabLst>
                <a:tab pos="444500" algn="l"/>
              </a:tabLst>
            </a:pPr>
            <a:endParaRPr lang="en-US" altLang="ja-JP" sz="2400" dirty="0">
              <a:solidFill>
                <a:srgbClr val="FF0066"/>
              </a:solidFill>
              <a:latin typeface="+mn-lt"/>
            </a:endParaRPr>
          </a:p>
          <a:p>
            <a:pPr marL="203200" lvl="1" indent="0">
              <a:lnSpc>
                <a:spcPct val="100000"/>
              </a:lnSpc>
              <a:spcBef>
                <a:spcPts val="1200"/>
              </a:spcBef>
              <a:buClr>
                <a:srgbClr val="FF0066"/>
              </a:buClr>
              <a:buFont typeface="Calibri" pitchFamily="34" charset="0"/>
              <a:buNone/>
              <a:tabLst>
                <a:tab pos="444500" algn="l"/>
              </a:tabLst>
            </a:pPr>
            <a:endParaRPr lang="en-US" altLang="ja-JP" sz="2400" dirty="0">
              <a:solidFill>
                <a:srgbClr val="FF0066"/>
              </a:solidFill>
              <a:latin typeface="+mn-lt"/>
            </a:endParaRPr>
          </a:p>
          <a:p>
            <a:pPr marL="203200" lvl="1" indent="0">
              <a:lnSpc>
                <a:spcPct val="100000"/>
              </a:lnSpc>
              <a:spcBef>
                <a:spcPts val="1200"/>
              </a:spcBef>
              <a:buClr>
                <a:srgbClr val="FF0066"/>
              </a:buClr>
              <a:buFont typeface="Calibri" pitchFamily="34" charset="0"/>
              <a:buNone/>
              <a:tabLst>
                <a:tab pos="444500" algn="l"/>
              </a:tabLst>
            </a:pPr>
            <a:endParaRPr lang="en-US" altLang="ja-JP" sz="2400" dirty="0">
              <a:solidFill>
                <a:srgbClr val="FF0066"/>
              </a:solidFill>
              <a:latin typeface="+mn-lt"/>
            </a:endParaRPr>
          </a:p>
          <a:p>
            <a:pPr marL="203200" lvl="1" indent="0">
              <a:lnSpc>
                <a:spcPct val="100000"/>
              </a:lnSpc>
              <a:spcBef>
                <a:spcPts val="1200"/>
              </a:spcBef>
              <a:buClr>
                <a:srgbClr val="FF0066"/>
              </a:buClr>
              <a:buFont typeface="Calibri" pitchFamily="34" charset="0"/>
              <a:buNone/>
              <a:tabLst>
                <a:tab pos="444500" algn="l"/>
              </a:tabLst>
            </a:pPr>
            <a:endParaRPr lang="en-US" altLang="ja-JP" sz="700" dirty="0">
              <a:solidFill>
                <a:srgbClr val="FF0066"/>
              </a:solidFill>
              <a:latin typeface="+mn-lt"/>
            </a:endParaRP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49CEE8E3-2270-5708-1B89-BD12C22878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6547" y="3552496"/>
            <a:ext cx="6046504" cy="2768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01358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60CDEC3-F48C-3EF0-06C5-61F70375CE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537" y="2362607"/>
            <a:ext cx="8277724" cy="3881782"/>
          </a:xfrm>
        </p:spPr>
        <p:txBody>
          <a:bodyPr>
            <a:noAutofit/>
          </a:bodyPr>
          <a:lstStyle/>
          <a:p>
            <a:pPr marL="627380" lvl="3" indent="-252413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Wingdings" panose="05000000000000000000" pitchFamily="2" charset="2"/>
              <a:buChar char="l"/>
              <a:tabLst>
                <a:tab pos="444500" algn="l"/>
              </a:tabLst>
            </a:pPr>
            <a:r>
              <a:rPr lang="ja-JP" altLang="en-US" sz="2200" dirty="0">
                <a:solidFill>
                  <a:schemeClr val="tx1"/>
                </a:solidFill>
                <a:latin typeface="+mn-lt"/>
              </a:rPr>
              <a:t>レジメ</a:t>
            </a:r>
            <a:r>
              <a:rPr lang="en-US" altLang="ja-JP" sz="2200" dirty="0">
                <a:solidFill>
                  <a:schemeClr val="tx1"/>
                </a:solidFill>
                <a:latin typeface="+mn-lt"/>
              </a:rPr>
              <a:t>51</a:t>
            </a:r>
            <a:r>
              <a:rPr lang="ja-JP" altLang="en-US" sz="2200" dirty="0">
                <a:solidFill>
                  <a:schemeClr val="tx1"/>
                </a:solidFill>
                <a:latin typeface="+mn-lt"/>
              </a:rPr>
              <a:t>頁のリスト</a:t>
            </a:r>
            <a:r>
              <a:rPr lang="en-US" altLang="ja-JP" sz="2200" dirty="0">
                <a:solidFill>
                  <a:schemeClr val="tx1"/>
                </a:solidFill>
                <a:latin typeface="+mn-lt"/>
              </a:rPr>
              <a:t>4-3-4</a:t>
            </a:r>
            <a:r>
              <a:rPr lang="ja-JP" altLang="en-US" sz="2200" dirty="0">
                <a:solidFill>
                  <a:schemeClr val="tx1"/>
                </a:solidFill>
                <a:latin typeface="+mn-lt"/>
              </a:rPr>
              <a:t>を参考にすること。</a:t>
            </a:r>
            <a:endParaRPr lang="en-US" altLang="ja-JP" sz="2200" dirty="0">
              <a:solidFill>
                <a:schemeClr val="tx1"/>
              </a:solidFill>
              <a:latin typeface="+mn-lt"/>
            </a:endParaRPr>
          </a:p>
          <a:p>
            <a:pPr marL="627380" lvl="3" indent="-252413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Wingdings" panose="05000000000000000000" pitchFamily="2" charset="2"/>
              <a:buChar char="l"/>
              <a:tabLst>
                <a:tab pos="444500" algn="l"/>
              </a:tabLst>
            </a:pPr>
            <a:r>
              <a:rPr lang="ja-JP" altLang="en-US" sz="2200" dirty="0">
                <a:solidFill>
                  <a:schemeClr val="tx1"/>
                </a:solidFill>
                <a:latin typeface="+mn-lt"/>
              </a:rPr>
              <a:t>線の色、太さ、塗りつぶし色は各自で設定すること。</a:t>
            </a:r>
            <a:endParaRPr lang="en-US" altLang="ja-JP" sz="2200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06555CF4-1F82-9722-D4A0-02EBFD596D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6271" y="3376532"/>
            <a:ext cx="4776281" cy="3377671"/>
          </a:xfrm>
          <a:prstGeom prst="rect">
            <a:avLst/>
          </a:prstGeom>
        </p:spPr>
      </p:pic>
      <p:sp>
        <p:nvSpPr>
          <p:cNvPr id="10" name="タイトル 9">
            <a:extLst>
              <a:ext uri="{FF2B5EF4-FFF2-40B4-BE49-F238E27FC236}">
                <a16:creationId xmlns:a16="http://schemas.microsoft.com/office/drawing/2014/main" id="{2495E8E3-AB91-FE81-2E2F-564F4D4BC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3200" dirty="0">
                <a:solidFill>
                  <a:schemeClr val="accent2">
                    <a:lumMod val="50000"/>
                  </a:schemeClr>
                </a:solidFill>
              </a:rPr>
              <a:t>チャレンジ問題③</a:t>
            </a:r>
          </a:p>
        </p:txBody>
      </p:sp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93E16F0-0356-C74C-4F7B-D70AC4F9F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2023/9/28</a:t>
            </a:r>
            <a:endParaRPr kumimoji="1" lang="ja-JP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7" name="フッター プレースホルダー 6">
            <a:extLst>
              <a:ext uri="{FF2B5EF4-FFF2-40B4-BE49-F238E27FC236}">
                <a16:creationId xmlns:a16="http://schemas.microsoft.com/office/drawing/2014/main" id="{81D93937-D966-FB93-93CE-4602850E4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プログラミング演習</a:t>
            </a:r>
            <a:r>
              <a:rPr kumimoji="1" lang="en-US" altLang="ja-JP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X</a:t>
            </a: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0AA3B966-A8CA-E937-78BA-F25402EF7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B6332A9-7F48-4F13-9D10-A2EFE9B588DA}" type="slidenum">
              <a:rPr kumimoji="1" lang="ja-JP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51</a:t>
            </a:fld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95CFC83F-14C1-0991-A97F-49DF9F7A6886}"/>
              </a:ext>
            </a:extLst>
          </p:cNvPr>
          <p:cNvSpPr/>
          <p:nvPr/>
        </p:nvSpPr>
        <p:spPr>
          <a:xfrm>
            <a:off x="457200" y="1004259"/>
            <a:ext cx="8277724" cy="110217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0" tIns="180000" rIns="180000" bIns="180000" rtlCol="0" anchor="t" anchorCtr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1</a:t>
            </a: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辺の長さが</a:t>
            </a: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100</a:t>
            </a: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の正方形を作図し、塗りつぶすプログラムを作成せよ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A42B58EA-CCDD-C883-2B67-D35B67BBA94A}"/>
              </a:ext>
            </a:extLst>
          </p:cNvPr>
          <p:cNvSpPr txBox="1"/>
          <p:nvPr/>
        </p:nvSpPr>
        <p:spPr>
          <a:xfrm>
            <a:off x="7339838" y="301957"/>
            <a:ext cx="163378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レジメ　</a:t>
            </a:r>
            <a:r>
              <a:rPr kumimoji="0" lang="en-US" altLang="ja-JP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50</a:t>
            </a:r>
            <a:r>
              <a:rPr kumimoji="0" lang="ja-JP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頁</a:t>
            </a:r>
            <a:endParaRPr kumimoji="1" lang="ja-JP" alt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ＭＳ Ｐゴシック" panose="020B0600070205080204" pitchFamily="50" charset="-128"/>
              <a:ea typeface="ＭＳ Ｐゴシック" panose="020B060007020508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282371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60CDEC3-F48C-3EF0-06C5-61F70375CE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537" y="1061432"/>
            <a:ext cx="8277724" cy="5170679"/>
          </a:xfrm>
        </p:spPr>
        <p:txBody>
          <a:bodyPr>
            <a:normAutofit/>
          </a:bodyPr>
          <a:lstStyle/>
          <a:p>
            <a:pPr marL="533400" lvl="1" indent="-330200">
              <a:buClr>
                <a:schemeClr val="tx2"/>
              </a:buClr>
              <a:buFont typeface="Wingdings" panose="05000000000000000000" pitchFamily="2" charset="2"/>
              <a:buChar char="u"/>
              <a:tabLst>
                <a:tab pos="444500" algn="l"/>
              </a:tabLst>
            </a:pPr>
            <a:r>
              <a:rPr lang="ja-JP" altLang="en-US" sz="2200" dirty="0">
                <a:latin typeface="+mn-lt"/>
              </a:rPr>
              <a:t>矩形の描画は、</a:t>
            </a:r>
            <a:r>
              <a:rPr lang="en-US" altLang="ja-JP" sz="2200" dirty="0" err="1">
                <a:solidFill>
                  <a:srgbClr val="FF0066"/>
                </a:solidFill>
                <a:latin typeface="+mn-lt"/>
              </a:rPr>
              <a:t>strokeRect</a:t>
            </a:r>
            <a:r>
              <a:rPr lang="ja-JP" altLang="en-US" sz="2200" dirty="0">
                <a:latin typeface="+mn-lt"/>
              </a:rPr>
              <a:t>メソッドあるいは</a:t>
            </a:r>
            <a:r>
              <a:rPr lang="en-US" altLang="ja-JP" sz="2200" dirty="0" err="1">
                <a:solidFill>
                  <a:srgbClr val="FF0066"/>
                </a:solidFill>
                <a:latin typeface="+mn-lt"/>
              </a:rPr>
              <a:t>fillRect</a:t>
            </a:r>
            <a:r>
              <a:rPr lang="ja-JP" altLang="en-US" sz="2200" dirty="0">
                <a:latin typeface="+mn-lt"/>
              </a:rPr>
              <a:t>メソッドを使って以下のように行う。</a:t>
            </a:r>
            <a:endParaRPr lang="en-US" altLang="ja-JP" sz="2200" dirty="0">
              <a:latin typeface="+mn-lt"/>
            </a:endParaRPr>
          </a:p>
          <a:p>
            <a:pPr marL="533400" lvl="1" indent="-330200">
              <a:buClr>
                <a:schemeClr val="tx2"/>
              </a:buClr>
              <a:buFont typeface="Wingdings" panose="05000000000000000000" pitchFamily="2" charset="2"/>
              <a:buChar char="u"/>
              <a:tabLst>
                <a:tab pos="444500" algn="l"/>
              </a:tabLst>
            </a:pPr>
            <a:r>
              <a:rPr lang="ja-JP" altLang="en-US" sz="2200" dirty="0">
                <a:latin typeface="+mn-lt"/>
              </a:rPr>
              <a:t>矩形の描画にはパスの概念がないので、</a:t>
            </a:r>
            <a:r>
              <a:rPr lang="en-US" altLang="ja-JP" sz="2200" dirty="0" err="1">
                <a:solidFill>
                  <a:srgbClr val="FF0066"/>
                </a:solidFill>
                <a:latin typeface="+mn-lt"/>
              </a:rPr>
              <a:t>beginPath</a:t>
            </a:r>
            <a:r>
              <a:rPr lang="ja-JP" altLang="en-US" sz="2200" dirty="0">
                <a:latin typeface="+mn-lt"/>
              </a:rPr>
              <a:t>メソッドや</a:t>
            </a:r>
            <a:r>
              <a:rPr lang="en-US" altLang="ja-JP" sz="2200" dirty="0" err="1">
                <a:solidFill>
                  <a:srgbClr val="FF0066"/>
                </a:solidFill>
                <a:latin typeface="+mn-lt"/>
              </a:rPr>
              <a:t>closePath</a:t>
            </a:r>
            <a:r>
              <a:rPr lang="ja-JP" altLang="en-US" sz="2200" dirty="0">
                <a:latin typeface="+mn-lt"/>
              </a:rPr>
              <a:t>メソッドを用いる必要はない。</a:t>
            </a:r>
            <a:endParaRPr lang="en-US" altLang="ja-JP" sz="2200" dirty="0">
              <a:latin typeface="+mn-lt"/>
            </a:endParaRP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F834C7D-D08A-F217-FD73-F565BDBFE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000" b="0" i="0" u="none" strike="noStrike" kern="1200" cap="all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  <a:cs typeface="+mn-cs"/>
              </a:rPr>
              <a:t>プログラミング演習</a:t>
            </a:r>
            <a:r>
              <a:rPr kumimoji="1" lang="en-US" altLang="ja-JP" sz="1000" b="0" i="0" u="none" strike="noStrike" kern="1200" cap="all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  <a:cs typeface="+mn-cs"/>
              </a:rPr>
              <a:t>X</a:t>
            </a:r>
            <a:endParaRPr kumimoji="1" lang="ja-JP" altLang="en-US" sz="1000" b="0" i="0" u="none" strike="noStrike" kern="1200" cap="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IZ UDPゴシック" panose="020B0400000000000000" pitchFamily="50" charset="-128"/>
              <a:ea typeface="BIZ UDPゴシック" panose="020B0400000000000000" pitchFamily="50" charset="-128"/>
              <a:cs typeface="+mn-cs"/>
            </a:endParaRPr>
          </a:p>
        </p:txBody>
      </p:sp>
      <p:sp>
        <p:nvSpPr>
          <p:cNvPr id="10" name="タイトル 9">
            <a:extLst>
              <a:ext uri="{FF2B5EF4-FFF2-40B4-BE49-F238E27FC236}">
                <a16:creationId xmlns:a16="http://schemas.microsoft.com/office/drawing/2014/main" id="{2495E8E3-AB91-FE81-2E2F-564F4D4BC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3200" dirty="0"/>
              <a:t>矩形の描画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B0303BCC-F5B8-E995-7C16-8DEB561BAB7D}"/>
              </a:ext>
            </a:extLst>
          </p:cNvPr>
          <p:cNvSpPr txBox="1"/>
          <p:nvPr/>
        </p:nvSpPr>
        <p:spPr>
          <a:xfrm>
            <a:off x="7339837" y="301957"/>
            <a:ext cx="163378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レジメ　</a:t>
            </a:r>
            <a:r>
              <a:rPr kumimoji="0" lang="en-US" altLang="ja-JP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52</a:t>
            </a:r>
            <a:r>
              <a:rPr kumimoji="0" lang="ja-JP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頁</a:t>
            </a:r>
            <a:endParaRPr kumimoji="1" lang="ja-JP" alt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ＭＳ Ｐゴシック" panose="020B0600070205080204" pitchFamily="50" charset="-128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4805064-9B93-F817-063C-841C4C8A2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2023/9/28</a:t>
            </a:r>
            <a:endParaRPr kumimoji="1" lang="ja-JP" altLang="en-US" dirty="0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74F6C96-8EF3-EC1E-0A0E-10A10D9CE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332A9-7F48-4F13-9D10-A2EFE9B588DA}" type="slidenum">
              <a:rPr kumimoji="1" lang="ja-JP" altLang="en-US" smtClean="0"/>
              <a:pPr/>
              <a:t>52</a:t>
            </a:fld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AD62AA5D-D1E6-C9AD-2C86-17327C0CEC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970" y="2708436"/>
            <a:ext cx="8020050" cy="294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01444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D792AC3-A8C1-9A54-EAEC-18F7FFC64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332A9-7F48-4F13-9D10-A2EFE9B588DA}" type="slidenum">
              <a:rPr kumimoji="1" lang="ja-JP" altLang="en-US" smtClean="0"/>
              <a:t>53</a:t>
            </a:fld>
            <a:endParaRPr kumimoji="1" lang="ja-JP" altLang="en-US"/>
          </a:p>
        </p:txBody>
      </p:sp>
      <p:sp>
        <p:nvSpPr>
          <p:cNvPr id="6" name="日付プレースホルダー 5">
            <a:extLst>
              <a:ext uri="{FF2B5EF4-FFF2-40B4-BE49-F238E27FC236}">
                <a16:creationId xmlns:a16="http://schemas.microsoft.com/office/drawing/2014/main" id="{7152F781-60A5-01BB-4DC5-0F8F41E82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2023/9/28</a:t>
            </a:r>
            <a:endParaRPr kumimoji="1" lang="ja-JP" altLang="en-US"/>
          </a:p>
        </p:txBody>
      </p:sp>
      <p:sp>
        <p:nvSpPr>
          <p:cNvPr id="11" name="フッター プレースホルダー 4">
            <a:extLst>
              <a:ext uri="{FF2B5EF4-FFF2-40B4-BE49-F238E27FC236}">
                <a16:creationId xmlns:a16="http://schemas.microsoft.com/office/drawing/2014/main" id="{DC066E96-BF14-5249-2A5C-BD35AECA6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</p:spPr>
        <p:txBody>
          <a:bodyPr/>
          <a:lstStyle/>
          <a:p>
            <a:r>
              <a:rPr kumimoji="1" lang="ja-JP" altLang="en-US" dirty="0"/>
              <a:t>プログラミング演習</a:t>
            </a:r>
            <a:r>
              <a:rPr kumimoji="1" lang="en-US" altLang="ja-JP" dirty="0"/>
              <a:t>X</a:t>
            </a:r>
            <a:endParaRPr kumimoji="1" lang="ja-JP" altLang="en-US" dirty="0"/>
          </a:p>
        </p:txBody>
      </p: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3F6A18B8-1E04-0864-EE8E-6274EC93A294}"/>
              </a:ext>
            </a:extLst>
          </p:cNvPr>
          <p:cNvGrpSpPr/>
          <p:nvPr/>
        </p:nvGrpSpPr>
        <p:grpSpPr>
          <a:xfrm>
            <a:off x="467981" y="3196641"/>
            <a:ext cx="5705475" cy="2943225"/>
            <a:chOff x="1719262" y="1957388"/>
            <a:chExt cx="5705475" cy="2943225"/>
          </a:xfrm>
        </p:grpSpPr>
        <p:grpSp>
          <p:nvGrpSpPr>
            <p:cNvPr id="2" name="グループ化 1">
              <a:extLst>
                <a:ext uri="{FF2B5EF4-FFF2-40B4-BE49-F238E27FC236}">
                  <a16:creationId xmlns:a16="http://schemas.microsoft.com/office/drawing/2014/main" id="{36B07658-78E2-B375-F4AC-C6F6D8ECD36F}"/>
                </a:ext>
              </a:extLst>
            </p:cNvPr>
            <p:cNvGrpSpPr/>
            <p:nvPr/>
          </p:nvGrpSpPr>
          <p:grpSpPr>
            <a:xfrm>
              <a:off x="1719262" y="1957388"/>
              <a:ext cx="5705475" cy="2943225"/>
              <a:chOff x="0" y="0"/>
              <a:chExt cx="5705475" cy="2943225"/>
            </a:xfrm>
          </p:grpSpPr>
          <p:sp>
            <p:nvSpPr>
              <p:cNvPr id="3" name="テキスト ボックス 280">
                <a:extLst>
                  <a:ext uri="{FF2B5EF4-FFF2-40B4-BE49-F238E27FC236}">
                    <a16:creationId xmlns:a16="http://schemas.microsoft.com/office/drawing/2014/main" id="{3C9AB037-4340-C712-5451-87F2E3A6EA9C}"/>
                  </a:ext>
                </a:extLst>
              </p:cNvPr>
              <p:cNvSpPr txBox="1"/>
              <p:nvPr/>
            </p:nvSpPr>
            <p:spPr>
              <a:xfrm>
                <a:off x="0" y="0"/>
                <a:ext cx="5705475" cy="2943225"/>
              </a:xfrm>
              <a:prstGeom prst="rect">
                <a:avLst/>
              </a:prstGeom>
              <a:solidFill>
                <a:schemeClr val="lt1"/>
              </a:solidFill>
              <a:ln w="6350">
                <a:solidFill>
                  <a:prstClr val="black"/>
                </a:solidFill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just"/>
                <a:endParaRPr lang="en-US" sz="1000" kern="100">
                  <a:effectLst/>
                  <a:latin typeface="ＭＳ ゴシック" panose="020B0609070205080204" pitchFamily="49" charset="-128"/>
                  <a:ea typeface="ＭＳ 明朝" panose="02020609040205080304" pitchFamily="17" charset="-128"/>
                  <a:cs typeface="Times New Roman" panose="02020603050405020304" pitchFamily="18" charset="0"/>
                </a:endParaRPr>
              </a:p>
            </p:txBody>
          </p:sp>
          <p:sp>
            <p:nvSpPr>
              <p:cNvPr id="8" name="テキスト ボックス 281">
                <a:extLst>
                  <a:ext uri="{FF2B5EF4-FFF2-40B4-BE49-F238E27FC236}">
                    <a16:creationId xmlns:a16="http://schemas.microsoft.com/office/drawing/2014/main" id="{34AD7934-265B-12EE-8F7D-9260840B6273}"/>
                  </a:ext>
                </a:extLst>
              </p:cNvPr>
              <p:cNvSpPr txBox="1"/>
              <p:nvPr/>
            </p:nvSpPr>
            <p:spPr>
              <a:xfrm>
                <a:off x="3668233" y="1967023"/>
                <a:ext cx="989965" cy="250190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just">
                  <a:lnSpc>
                    <a:spcPts val="1200"/>
                  </a:lnSpc>
                </a:pPr>
                <a:r>
                  <a:rPr lang="ja-JP" sz="1050" kern="100">
                    <a:solidFill>
                      <a:srgbClr val="FF0000"/>
                    </a:solidFill>
                    <a:effectLst/>
                    <a:ea typeface="メイリオ" panose="020B0604030504040204" pitchFamily="50" charset="-128"/>
                    <a:cs typeface="Times New Roman" panose="02020603050405020304" pitchFamily="18" charset="0"/>
                  </a:rPr>
                  <a:t>①矩形を描画</a:t>
                </a:r>
                <a:endParaRPr lang="ja-JP" sz="1050" kern="100">
                  <a:effectLst/>
                  <a:ea typeface="ＭＳ 明朝" panose="02020609040205080304" pitchFamily="17" charset="-128"/>
                  <a:cs typeface="Times New Roman" panose="02020603050405020304" pitchFamily="18" charset="0"/>
                </a:endParaRPr>
              </a:p>
            </p:txBody>
          </p:sp>
          <p:sp>
            <p:nvSpPr>
              <p:cNvPr id="9" name="テキスト ボックス 282">
                <a:extLst>
                  <a:ext uri="{FF2B5EF4-FFF2-40B4-BE49-F238E27FC236}">
                    <a16:creationId xmlns:a16="http://schemas.microsoft.com/office/drawing/2014/main" id="{467A8329-7CD6-D5BE-1968-79C0B327C91B}"/>
                  </a:ext>
                </a:extLst>
              </p:cNvPr>
              <p:cNvSpPr txBox="1"/>
              <p:nvPr/>
            </p:nvSpPr>
            <p:spPr>
              <a:xfrm>
                <a:off x="3668233" y="2339162"/>
                <a:ext cx="1390015" cy="250190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just">
                  <a:lnSpc>
                    <a:spcPts val="1200"/>
                  </a:lnSpc>
                </a:pPr>
                <a:r>
                  <a:rPr lang="ja-JP" sz="1050" kern="100">
                    <a:solidFill>
                      <a:srgbClr val="FF0000"/>
                    </a:solidFill>
                    <a:effectLst/>
                    <a:ea typeface="メイリオ" panose="020B0604030504040204" pitchFamily="50" charset="-128"/>
                    <a:cs typeface="Times New Roman" panose="02020603050405020304" pitchFamily="18" charset="0"/>
                  </a:rPr>
                  <a:t>②矩形を塗りつぶし</a:t>
                </a:r>
                <a:endParaRPr lang="ja-JP" sz="1050" kern="100">
                  <a:effectLst/>
                  <a:ea typeface="ＭＳ 明朝" panose="02020609040205080304" pitchFamily="17" charset="-128"/>
                  <a:cs typeface="Times New Roman" panose="02020603050405020304" pitchFamily="18" charset="0"/>
                </a:endParaRPr>
              </a:p>
            </p:txBody>
          </p:sp>
        </p:grpSp>
        <p:pic>
          <p:nvPicPr>
            <p:cNvPr id="10" name="図 9">
              <a:extLst>
                <a:ext uri="{FF2B5EF4-FFF2-40B4-BE49-F238E27FC236}">
                  <a16:creationId xmlns:a16="http://schemas.microsoft.com/office/drawing/2014/main" id="{FDEA6E7A-1298-C89D-3862-16138C706B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2371" y="2006283"/>
              <a:ext cx="3372485" cy="284543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4" name="図 13">
            <a:extLst>
              <a:ext uri="{FF2B5EF4-FFF2-40B4-BE49-F238E27FC236}">
                <a16:creationId xmlns:a16="http://schemas.microsoft.com/office/drawing/2014/main" id="{1A6ACE9E-251D-291F-56A4-AE5F883244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8372" y="266314"/>
            <a:ext cx="4551111" cy="3406353"/>
          </a:xfrm>
          <a:prstGeom prst="rect">
            <a:avLst/>
          </a:prstGeom>
        </p:spPr>
      </p:pic>
      <p:sp>
        <p:nvSpPr>
          <p:cNvPr id="15" name="テキスト ボックス 147">
            <a:extLst>
              <a:ext uri="{FF2B5EF4-FFF2-40B4-BE49-F238E27FC236}">
                <a16:creationId xmlns:a16="http://schemas.microsoft.com/office/drawing/2014/main" id="{2538E3C3-443F-48A7-6693-4A872EBD0D4F}"/>
              </a:ext>
            </a:extLst>
          </p:cNvPr>
          <p:cNvSpPr txBox="1"/>
          <p:nvPr/>
        </p:nvSpPr>
        <p:spPr>
          <a:xfrm>
            <a:off x="6230679" y="5708979"/>
            <a:ext cx="1537600" cy="430887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2200" kern="100" dirty="0"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リスト</a:t>
            </a:r>
            <a:r>
              <a:rPr lang="en-US" altLang="ja-JP" sz="2200" kern="100" dirty="0"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4-3-5</a:t>
            </a:r>
            <a:endParaRPr lang="ja-JP" sz="2200" kern="100" dirty="0">
              <a:solidFill>
                <a:schemeClr val="tx1"/>
              </a:solidFill>
              <a:effectLst/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490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60CDEC3-F48C-3EF0-06C5-61F70375CE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537" y="876300"/>
            <a:ext cx="8277724" cy="5355811"/>
          </a:xfrm>
        </p:spPr>
        <p:txBody>
          <a:bodyPr>
            <a:normAutofit/>
          </a:bodyPr>
          <a:lstStyle/>
          <a:p>
            <a:pPr marL="203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None/>
              <a:tabLst>
                <a:tab pos="444500" algn="l"/>
              </a:tabLst>
            </a:pPr>
            <a:r>
              <a:rPr lang="en-US" altLang="ja-JP" sz="2200" dirty="0">
                <a:solidFill>
                  <a:srgbClr val="FF0066"/>
                </a:solidFill>
                <a:latin typeface="+mn-lt"/>
              </a:rPr>
              <a:t>arc</a:t>
            </a:r>
            <a:r>
              <a:rPr lang="ja-JP" altLang="en-US" sz="2200" dirty="0">
                <a:latin typeface="+mn-lt"/>
              </a:rPr>
              <a:t>メソッドを使って円、円弧を描画する。</a:t>
            </a:r>
            <a:r>
              <a:rPr lang="en-US" altLang="ja-JP" sz="2200" dirty="0">
                <a:solidFill>
                  <a:srgbClr val="FF0066"/>
                </a:solidFill>
                <a:latin typeface="+mn-lt"/>
              </a:rPr>
              <a:t>arc</a:t>
            </a:r>
            <a:r>
              <a:rPr lang="ja-JP" altLang="en-US" sz="2200" dirty="0">
                <a:latin typeface="+mn-lt"/>
              </a:rPr>
              <a:t>メソッドはパスを描くだけである。</a:t>
            </a:r>
            <a:endParaRPr lang="en-US" altLang="ja-JP" sz="2200" dirty="0">
              <a:latin typeface="+mn-lt"/>
            </a:endParaRPr>
          </a:p>
          <a:p>
            <a:pPr marL="203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None/>
              <a:tabLst>
                <a:tab pos="444500" algn="l"/>
              </a:tabLst>
            </a:pPr>
            <a:r>
              <a:rPr lang="ja-JP" altLang="en-US" sz="2200" dirty="0">
                <a:latin typeface="+mn-lt"/>
              </a:rPr>
              <a:t>したがって、</a:t>
            </a:r>
            <a:r>
              <a:rPr lang="en-US" altLang="ja-JP" sz="2200" dirty="0" err="1">
                <a:solidFill>
                  <a:srgbClr val="FF0066"/>
                </a:solidFill>
                <a:latin typeface="+mn-lt"/>
              </a:rPr>
              <a:t>beginPath</a:t>
            </a:r>
            <a:r>
              <a:rPr lang="ja-JP" altLang="en-US" sz="2200" dirty="0">
                <a:latin typeface="+mn-lt"/>
              </a:rPr>
              <a:t>メソッドで始め、</a:t>
            </a:r>
            <a:r>
              <a:rPr lang="en-US" altLang="ja-JP" sz="2200" dirty="0">
                <a:solidFill>
                  <a:srgbClr val="FF0066"/>
                </a:solidFill>
                <a:latin typeface="+mn-lt"/>
              </a:rPr>
              <a:t>stroke</a:t>
            </a:r>
            <a:r>
              <a:rPr lang="ja-JP" altLang="en-US" sz="2200" dirty="0">
                <a:latin typeface="+mn-lt"/>
              </a:rPr>
              <a:t>メソッドあるいは</a:t>
            </a:r>
            <a:r>
              <a:rPr lang="en-US" altLang="ja-JP" sz="2200" dirty="0">
                <a:solidFill>
                  <a:srgbClr val="FF0066"/>
                </a:solidFill>
                <a:latin typeface="+mn-lt"/>
              </a:rPr>
              <a:t>fill</a:t>
            </a:r>
            <a:r>
              <a:rPr lang="ja-JP" altLang="en-US" sz="2200" dirty="0">
                <a:latin typeface="+mn-lt"/>
              </a:rPr>
              <a:t>メソッドで描画を実行する。</a:t>
            </a:r>
            <a:endParaRPr lang="en-US" altLang="ja-JP" sz="2200" dirty="0">
              <a:latin typeface="+mn-lt"/>
            </a:endParaRP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F834C7D-D08A-F217-FD73-F565BDBFE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000" b="0" i="0" u="none" strike="noStrike" kern="1200" cap="all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  <a:cs typeface="+mn-cs"/>
              </a:rPr>
              <a:t>プログラミング演習</a:t>
            </a:r>
            <a:r>
              <a:rPr kumimoji="1" lang="en-US" altLang="ja-JP" sz="1000" b="0" i="0" u="none" strike="noStrike" kern="1200" cap="all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  <a:cs typeface="+mn-cs"/>
              </a:rPr>
              <a:t>X</a:t>
            </a:r>
            <a:endParaRPr kumimoji="1" lang="ja-JP" altLang="en-US" sz="1000" b="0" i="0" u="none" strike="noStrike" kern="1200" cap="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IZ UDPゴシック" panose="020B0400000000000000" pitchFamily="50" charset="-128"/>
              <a:ea typeface="BIZ UDPゴシック" panose="020B0400000000000000" pitchFamily="50" charset="-128"/>
              <a:cs typeface="+mn-cs"/>
            </a:endParaRPr>
          </a:p>
        </p:txBody>
      </p:sp>
      <p:sp>
        <p:nvSpPr>
          <p:cNvPr id="10" name="タイトル 9">
            <a:extLst>
              <a:ext uri="{FF2B5EF4-FFF2-40B4-BE49-F238E27FC236}">
                <a16:creationId xmlns:a16="http://schemas.microsoft.com/office/drawing/2014/main" id="{2495E8E3-AB91-FE81-2E2F-564F4D4BC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3200" dirty="0"/>
              <a:t>円と円弧の描画</a:t>
            </a:r>
          </a:p>
        </p:txBody>
      </p:sp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4805064-9B93-F817-063C-841C4C8A2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2023/9/28</a:t>
            </a:r>
            <a:endParaRPr kumimoji="1" lang="ja-JP" altLang="en-US" dirty="0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74F6C96-8EF3-EC1E-0A0E-10A10D9CE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332A9-7F48-4F13-9D10-A2EFE9B588DA}" type="slidenum">
              <a:rPr kumimoji="1" lang="ja-JP" altLang="en-US" smtClean="0"/>
              <a:pPr/>
              <a:t>54</a:t>
            </a:fld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B3041284-EED1-B807-DDD5-3F6EE1B38EA7}"/>
              </a:ext>
            </a:extLst>
          </p:cNvPr>
          <p:cNvSpPr txBox="1"/>
          <p:nvPr/>
        </p:nvSpPr>
        <p:spPr>
          <a:xfrm>
            <a:off x="7339837" y="301957"/>
            <a:ext cx="163378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レジメ　</a:t>
            </a:r>
            <a:r>
              <a:rPr kumimoji="0" lang="en-US" altLang="ja-JP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53</a:t>
            </a:r>
            <a:r>
              <a:rPr kumimoji="0" lang="ja-JP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頁</a:t>
            </a:r>
            <a:endParaRPr kumimoji="1" lang="ja-JP" alt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ＭＳ Ｐゴシック" panose="020B0600070205080204" pitchFamily="50" charset="-128"/>
              <a:ea typeface="ＭＳ Ｐゴシック" panose="020B0600070205080204" pitchFamily="50" charset="-128"/>
              <a:cs typeface="+mn-cs"/>
            </a:endParaRPr>
          </a:p>
        </p:txBody>
      </p:sp>
      <p:pic>
        <p:nvPicPr>
          <p:cNvPr id="22" name="図 21">
            <a:extLst>
              <a:ext uri="{FF2B5EF4-FFF2-40B4-BE49-F238E27FC236}">
                <a16:creationId xmlns:a16="http://schemas.microsoft.com/office/drawing/2014/main" id="{43497024-4DF8-57E4-4D3D-2A3DC397A3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267" y="2332052"/>
            <a:ext cx="7671466" cy="3998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93561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40DC480-5204-DDA5-B3EB-09F53F390775}"/>
              </a:ext>
            </a:extLst>
          </p:cNvPr>
          <p:cNvSpPr txBox="1">
            <a:spLocks/>
          </p:cNvSpPr>
          <p:nvPr/>
        </p:nvSpPr>
        <p:spPr>
          <a:xfrm>
            <a:off x="458537" y="372979"/>
            <a:ext cx="8277724" cy="5871410"/>
          </a:xfrm>
          <a:prstGeom prst="rect">
            <a:avLst/>
          </a:prstGeom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kumimoji="1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46100" lvl="1" indent="-3429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Wingdings" panose="05000000000000000000" pitchFamily="2" charset="2"/>
              <a:buChar char="l"/>
              <a:tabLst>
                <a:tab pos="444500" algn="l"/>
              </a:tabLst>
            </a:pPr>
            <a:r>
              <a:rPr lang="ja-JP" altLang="en-US" sz="2400" dirty="0">
                <a:solidFill>
                  <a:schemeClr val="tx1"/>
                </a:solidFill>
                <a:latin typeface="+mn-lt"/>
              </a:rPr>
              <a:t>開始角度あるいは終了角度の取り方は時計回り方向</a:t>
            </a:r>
            <a:endParaRPr lang="en-US" altLang="ja-JP" sz="2400" dirty="0">
              <a:solidFill>
                <a:schemeClr val="tx1"/>
              </a:solidFill>
              <a:latin typeface="+mn-lt"/>
            </a:endParaRPr>
          </a:p>
          <a:p>
            <a:pPr marL="546100" lvl="1" indent="-3429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Wingdings" panose="05000000000000000000" pitchFamily="2" charset="2"/>
              <a:buChar char="l"/>
              <a:tabLst>
                <a:tab pos="444500" algn="l"/>
              </a:tabLst>
            </a:pPr>
            <a:r>
              <a:rPr lang="ja-JP" altLang="en-US" sz="2400" dirty="0">
                <a:solidFill>
                  <a:schemeClr val="tx1"/>
                </a:solidFill>
                <a:latin typeface="+mn-lt"/>
              </a:rPr>
              <a:t>作図方向は時計回り（</a:t>
            </a:r>
            <a:r>
              <a:rPr lang="en-US" altLang="ja-JP" sz="2400" dirty="0">
                <a:solidFill>
                  <a:srgbClr val="FF0066"/>
                </a:solidFill>
                <a:latin typeface="+mn-lt"/>
              </a:rPr>
              <a:t>false</a:t>
            </a:r>
            <a:r>
              <a:rPr lang="ja-JP" altLang="en-US" sz="2400" dirty="0">
                <a:solidFill>
                  <a:schemeClr val="tx1"/>
                </a:solidFill>
                <a:latin typeface="+mn-lt"/>
              </a:rPr>
              <a:t>）と反時計回り（</a:t>
            </a:r>
            <a:r>
              <a:rPr lang="en-US" altLang="ja-JP" sz="2400" dirty="0">
                <a:solidFill>
                  <a:srgbClr val="FF0066"/>
                </a:solidFill>
                <a:latin typeface="+mn-lt"/>
              </a:rPr>
              <a:t>true</a:t>
            </a:r>
            <a:r>
              <a:rPr lang="ja-JP" altLang="en-US" sz="2400" dirty="0">
                <a:solidFill>
                  <a:schemeClr val="tx1"/>
                </a:solidFill>
                <a:latin typeface="+mn-lt"/>
              </a:rPr>
              <a:t>）を選択可能</a:t>
            </a:r>
            <a:endParaRPr lang="en-US" altLang="ja-JP" sz="2400" dirty="0">
              <a:solidFill>
                <a:schemeClr val="tx1"/>
              </a:solidFill>
              <a:latin typeface="+mn-lt"/>
            </a:endParaRPr>
          </a:p>
          <a:p>
            <a:pPr marL="546100" lvl="1" indent="-3429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Wingdings" panose="05000000000000000000" pitchFamily="2" charset="2"/>
              <a:buChar char="l"/>
              <a:tabLst>
                <a:tab pos="444500" algn="l"/>
              </a:tabLst>
            </a:pPr>
            <a:r>
              <a:rPr lang="ja-JP" altLang="en-US" sz="2400" dirty="0">
                <a:solidFill>
                  <a:schemeClr val="tx1"/>
                </a:solidFill>
                <a:latin typeface="+mn-lt"/>
              </a:rPr>
              <a:t>作図方向は省略可能</a:t>
            </a:r>
            <a:endParaRPr lang="en-US" altLang="ja-JP" sz="2400" dirty="0">
              <a:solidFill>
                <a:schemeClr val="tx1"/>
              </a:solidFill>
              <a:latin typeface="+mn-lt"/>
            </a:endParaRPr>
          </a:p>
          <a:p>
            <a:pPr marL="546100" lvl="1" indent="-3429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Wingdings" panose="05000000000000000000" pitchFamily="2" charset="2"/>
              <a:buChar char="l"/>
              <a:tabLst>
                <a:tab pos="444500" algn="l"/>
              </a:tabLst>
            </a:pPr>
            <a:r>
              <a:rPr lang="ja-JP" altLang="en-US" sz="2400" dirty="0">
                <a:solidFill>
                  <a:schemeClr val="tx1"/>
                </a:solidFill>
                <a:latin typeface="+mn-lt"/>
              </a:rPr>
              <a:t>角度はラジアン単位</a:t>
            </a:r>
            <a:endParaRPr lang="en-US" altLang="ja-JP" sz="2400" dirty="0">
              <a:solidFill>
                <a:schemeClr val="tx1"/>
              </a:solidFill>
              <a:latin typeface="+mn-lt"/>
            </a:endParaRPr>
          </a:p>
          <a:p>
            <a:pPr marL="386080" lvl="2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None/>
              <a:tabLst>
                <a:tab pos="444500" algn="l"/>
              </a:tabLst>
            </a:pPr>
            <a:endParaRPr lang="en-US" altLang="ja-JP" sz="1050" dirty="0">
              <a:solidFill>
                <a:srgbClr val="FF0066"/>
              </a:solidFill>
              <a:latin typeface="+mn-lt"/>
            </a:endParaRPr>
          </a:p>
          <a:p>
            <a:pPr marL="203200" lvl="1" indent="0">
              <a:lnSpc>
                <a:spcPct val="100000"/>
              </a:lnSpc>
              <a:spcBef>
                <a:spcPts val="1200"/>
              </a:spcBef>
              <a:buClr>
                <a:srgbClr val="FF0066"/>
              </a:buClr>
              <a:buFont typeface="Calibri" pitchFamily="34" charset="0"/>
              <a:buNone/>
              <a:tabLst>
                <a:tab pos="444500" algn="l"/>
              </a:tabLst>
            </a:pPr>
            <a:endParaRPr lang="en-US" altLang="ja-JP" sz="2400" dirty="0">
              <a:solidFill>
                <a:srgbClr val="FF0066"/>
              </a:solidFill>
              <a:latin typeface="+mn-lt"/>
            </a:endParaRPr>
          </a:p>
          <a:p>
            <a:pPr marL="203200" lvl="1" indent="0">
              <a:lnSpc>
                <a:spcPct val="100000"/>
              </a:lnSpc>
              <a:spcBef>
                <a:spcPts val="1200"/>
              </a:spcBef>
              <a:buClr>
                <a:srgbClr val="FF0066"/>
              </a:buClr>
              <a:buFont typeface="Calibri" pitchFamily="34" charset="0"/>
              <a:buNone/>
              <a:tabLst>
                <a:tab pos="444500" algn="l"/>
              </a:tabLst>
            </a:pPr>
            <a:endParaRPr lang="en-US" altLang="ja-JP" sz="2400" dirty="0">
              <a:solidFill>
                <a:srgbClr val="FF0066"/>
              </a:solidFill>
              <a:latin typeface="+mn-lt"/>
            </a:endParaRPr>
          </a:p>
          <a:p>
            <a:pPr marL="203200" lvl="1" indent="0">
              <a:lnSpc>
                <a:spcPct val="100000"/>
              </a:lnSpc>
              <a:spcBef>
                <a:spcPts val="1200"/>
              </a:spcBef>
              <a:buClr>
                <a:srgbClr val="FF0066"/>
              </a:buClr>
              <a:buFont typeface="Calibri" pitchFamily="34" charset="0"/>
              <a:buNone/>
              <a:tabLst>
                <a:tab pos="444500" algn="l"/>
              </a:tabLst>
            </a:pPr>
            <a:endParaRPr lang="en-US" altLang="ja-JP" sz="2400" dirty="0">
              <a:solidFill>
                <a:srgbClr val="FF0066"/>
              </a:solidFill>
              <a:latin typeface="+mn-lt"/>
            </a:endParaRPr>
          </a:p>
          <a:p>
            <a:pPr marL="203200" lvl="1" indent="0">
              <a:lnSpc>
                <a:spcPct val="100000"/>
              </a:lnSpc>
              <a:spcBef>
                <a:spcPts val="1200"/>
              </a:spcBef>
              <a:buClr>
                <a:srgbClr val="FF0066"/>
              </a:buClr>
              <a:buFont typeface="Calibri" pitchFamily="34" charset="0"/>
              <a:buNone/>
              <a:tabLst>
                <a:tab pos="444500" algn="l"/>
              </a:tabLst>
            </a:pPr>
            <a:endParaRPr lang="en-US" altLang="ja-JP" sz="700" dirty="0">
              <a:solidFill>
                <a:srgbClr val="FF0066"/>
              </a:solidFill>
              <a:latin typeface="+mn-lt"/>
            </a:endParaRPr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D792AC3-A8C1-9A54-EAEC-18F7FFC64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332A9-7F48-4F13-9D10-A2EFE9B588DA}" type="slidenum">
              <a:rPr kumimoji="1" lang="ja-JP" altLang="en-US" smtClean="0"/>
              <a:t>55</a:t>
            </a:fld>
            <a:endParaRPr kumimoji="1" lang="ja-JP" altLang="en-US"/>
          </a:p>
        </p:txBody>
      </p:sp>
      <p:sp>
        <p:nvSpPr>
          <p:cNvPr id="6" name="日付プレースホルダー 5">
            <a:extLst>
              <a:ext uri="{FF2B5EF4-FFF2-40B4-BE49-F238E27FC236}">
                <a16:creationId xmlns:a16="http://schemas.microsoft.com/office/drawing/2014/main" id="{7152F781-60A5-01BB-4DC5-0F8F41E82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2023/9/28</a:t>
            </a:r>
            <a:endParaRPr kumimoji="1" lang="ja-JP" altLang="en-US"/>
          </a:p>
        </p:txBody>
      </p:sp>
      <p:sp>
        <p:nvSpPr>
          <p:cNvPr id="11" name="フッター プレースホルダー 4">
            <a:extLst>
              <a:ext uri="{FF2B5EF4-FFF2-40B4-BE49-F238E27FC236}">
                <a16:creationId xmlns:a16="http://schemas.microsoft.com/office/drawing/2014/main" id="{DC066E96-BF14-5249-2A5C-BD35AECA6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</p:spPr>
        <p:txBody>
          <a:bodyPr/>
          <a:lstStyle/>
          <a:p>
            <a:r>
              <a:rPr kumimoji="1" lang="ja-JP" altLang="en-US" dirty="0"/>
              <a:t>プログラミング演習</a:t>
            </a:r>
            <a:r>
              <a:rPr kumimoji="1" lang="en-US" altLang="ja-JP" dirty="0"/>
              <a:t>X</a:t>
            </a: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03C945B3-1E0B-EFB4-E859-04404B71F9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592" y="2538400"/>
            <a:ext cx="7110815" cy="3705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45931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40DC480-5204-DDA5-B3EB-09F53F390775}"/>
              </a:ext>
            </a:extLst>
          </p:cNvPr>
          <p:cNvSpPr txBox="1">
            <a:spLocks/>
          </p:cNvSpPr>
          <p:nvPr/>
        </p:nvSpPr>
        <p:spPr>
          <a:xfrm>
            <a:off x="458537" y="372979"/>
            <a:ext cx="8277724" cy="5871410"/>
          </a:xfrm>
          <a:prstGeom prst="rect">
            <a:avLst/>
          </a:prstGeom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kumimoji="1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3200" lvl="1" indent="0">
              <a:lnSpc>
                <a:spcPct val="100000"/>
              </a:lnSpc>
              <a:spcBef>
                <a:spcPts val="1200"/>
              </a:spcBef>
              <a:buClr>
                <a:srgbClr val="FF0066"/>
              </a:buClr>
              <a:buFont typeface="Calibri" pitchFamily="34" charset="0"/>
              <a:buNone/>
              <a:tabLst>
                <a:tab pos="444500" algn="l"/>
              </a:tabLst>
            </a:pPr>
            <a:endParaRPr lang="en-US" altLang="ja-JP" sz="2400" dirty="0">
              <a:solidFill>
                <a:srgbClr val="FF0066"/>
              </a:solidFill>
              <a:latin typeface="+mn-lt"/>
            </a:endParaRPr>
          </a:p>
          <a:p>
            <a:pPr marL="203200" lvl="1" indent="0">
              <a:lnSpc>
                <a:spcPct val="100000"/>
              </a:lnSpc>
              <a:spcBef>
                <a:spcPts val="1200"/>
              </a:spcBef>
              <a:buClr>
                <a:srgbClr val="FF0066"/>
              </a:buClr>
              <a:buFont typeface="Calibri" pitchFamily="34" charset="0"/>
              <a:buNone/>
              <a:tabLst>
                <a:tab pos="444500" algn="l"/>
              </a:tabLst>
            </a:pPr>
            <a:endParaRPr lang="en-US" altLang="ja-JP" sz="700" dirty="0">
              <a:solidFill>
                <a:srgbClr val="FF0066"/>
              </a:solidFill>
              <a:latin typeface="+mn-lt"/>
            </a:endParaRPr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D792AC3-A8C1-9A54-EAEC-18F7FFC64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332A9-7F48-4F13-9D10-A2EFE9B588DA}" type="slidenum">
              <a:rPr kumimoji="1" lang="ja-JP" altLang="en-US" smtClean="0"/>
              <a:t>56</a:t>
            </a:fld>
            <a:endParaRPr kumimoji="1" lang="ja-JP" altLang="en-US"/>
          </a:p>
        </p:txBody>
      </p:sp>
      <p:sp>
        <p:nvSpPr>
          <p:cNvPr id="6" name="日付プレースホルダー 5">
            <a:extLst>
              <a:ext uri="{FF2B5EF4-FFF2-40B4-BE49-F238E27FC236}">
                <a16:creationId xmlns:a16="http://schemas.microsoft.com/office/drawing/2014/main" id="{7152F781-60A5-01BB-4DC5-0F8F41E82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2023/9/28</a:t>
            </a:r>
            <a:endParaRPr kumimoji="1" lang="ja-JP" altLang="en-US"/>
          </a:p>
        </p:txBody>
      </p:sp>
      <p:sp>
        <p:nvSpPr>
          <p:cNvPr id="11" name="フッター プレースホルダー 4">
            <a:extLst>
              <a:ext uri="{FF2B5EF4-FFF2-40B4-BE49-F238E27FC236}">
                <a16:creationId xmlns:a16="http://schemas.microsoft.com/office/drawing/2014/main" id="{DC066E96-BF14-5249-2A5C-BD35AECA6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</p:spPr>
        <p:txBody>
          <a:bodyPr/>
          <a:lstStyle/>
          <a:p>
            <a:r>
              <a:rPr kumimoji="1" lang="ja-JP" altLang="en-US" dirty="0"/>
              <a:t>プログラミング演習</a:t>
            </a:r>
            <a:r>
              <a:rPr kumimoji="1" lang="en-US" altLang="ja-JP" dirty="0"/>
              <a:t>X</a:t>
            </a:r>
            <a:endParaRPr kumimoji="1" lang="ja-JP" altLang="en-US" dirty="0"/>
          </a:p>
        </p:txBody>
      </p:sp>
      <p:sp>
        <p:nvSpPr>
          <p:cNvPr id="8" name="コンテンツ プレースホルダー 2">
            <a:extLst>
              <a:ext uri="{FF2B5EF4-FFF2-40B4-BE49-F238E27FC236}">
                <a16:creationId xmlns:a16="http://schemas.microsoft.com/office/drawing/2014/main" id="{BCF10ADE-2AD4-4513-207F-CC373F737326}"/>
              </a:ext>
            </a:extLst>
          </p:cNvPr>
          <p:cNvSpPr txBox="1">
            <a:spLocks/>
          </p:cNvSpPr>
          <p:nvPr/>
        </p:nvSpPr>
        <p:spPr>
          <a:xfrm>
            <a:off x="610937" y="372979"/>
            <a:ext cx="8277724" cy="6023810"/>
          </a:xfrm>
          <a:prstGeom prst="rect">
            <a:avLst/>
          </a:prstGeom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kumimoji="1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46100" lvl="1" indent="-342900">
              <a:lnSpc>
                <a:spcPct val="100000"/>
              </a:lnSpc>
              <a:spcBef>
                <a:spcPts val="1200"/>
              </a:spcBef>
              <a:buClr>
                <a:srgbClr val="FF0066"/>
              </a:buClr>
              <a:buFont typeface="Wingdings" panose="05000000000000000000" pitchFamily="2" charset="2"/>
              <a:buChar char="l"/>
              <a:tabLst>
                <a:tab pos="444500" algn="l"/>
              </a:tabLst>
            </a:pPr>
            <a:r>
              <a:rPr lang="ja-JP" altLang="en-US" sz="2400" dirty="0">
                <a:solidFill>
                  <a:srgbClr val="FF0066"/>
                </a:solidFill>
                <a:latin typeface="+mn-lt"/>
              </a:rPr>
              <a:t>プログラムと作図結果</a:t>
            </a:r>
            <a:endParaRPr lang="en-US" altLang="ja-JP" sz="2400" dirty="0">
              <a:solidFill>
                <a:srgbClr val="FF0066"/>
              </a:solidFill>
              <a:latin typeface="+mn-lt"/>
            </a:endParaRPr>
          </a:p>
          <a:p>
            <a:pPr marL="203200" lvl="1" indent="0">
              <a:lnSpc>
                <a:spcPct val="100000"/>
              </a:lnSpc>
              <a:spcBef>
                <a:spcPts val="1200"/>
              </a:spcBef>
              <a:buClr>
                <a:srgbClr val="FF0066"/>
              </a:buClr>
              <a:buFont typeface="Calibri" pitchFamily="34" charset="0"/>
              <a:buNone/>
              <a:tabLst>
                <a:tab pos="444500" algn="l"/>
              </a:tabLst>
            </a:pPr>
            <a:endParaRPr lang="en-US" altLang="ja-JP" sz="2400" dirty="0">
              <a:solidFill>
                <a:srgbClr val="FF0066"/>
              </a:solidFill>
              <a:latin typeface="+mn-lt"/>
            </a:endParaRPr>
          </a:p>
          <a:p>
            <a:pPr marL="203200" lvl="1" indent="0">
              <a:lnSpc>
                <a:spcPct val="100000"/>
              </a:lnSpc>
              <a:spcBef>
                <a:spcPts val="1200"/>
              </a:spcBef>
              <a:buClr>
                <a:srgbClr val="FF0066"/>
              </a:buClr>
              <a:buFont typeface="Calibri" pitchFamily="34" charset="0"/>
              <a:buNone/>
              <a:tabLst>
                <a:tab pos="444500" algn="l"/>
              </a:tabLst>
            </a:pPr>
            <a:endParaRPr lang="en-US" altLang="ja-JP" sz="2400" dirty="0">
              <a:solidFill>
                <a:srgbClr val="FF0066"/>
              </a:solidFill>
              <a:latin typeface="+mn-lt"/>
            </a:endParaRPr>
          </a:p>
          <a:p>
            <a:pPr marL="203200" lvl="1" indent="0">
              <a:lnSpc>
                <a:spcPct val="100000"/>
              </a:lnSpc>
              <a:spcBef>
                <a:spcPts val="1200"/>
              </a:spcBef>
              <a:buClr>
                <a:srgbClr val="FF0066"/>
              </a:buClr>
              <a:buFont typeface="Calibri" pitchFamily="34" charset="0"/>
              <a:buNone/>
              <a:tabLst>
                <a:tab pos="444500" algn="l"/>
              </a:tabLst>
            </a:pPr>
            <a:endParaRPr lang="en-US" altLang="ja-JP" sz="2400" dirty="0">
              <a:solidFill>
                <a:srgbClr val="FF0066"/>
              </a:solidFill>
              <a:latin typeface="+mn-lt"/>
            </a:endParaRPr>
          </a:p>
          <a:p>
            <a:pPr marL="203200" lvl="1" indent="0">
              <a:lnSpc>
                <a:spcPct val="100000"/>
              </a:lnSpc>
              <a:spcBef>
                <a:spcPts val="1200"/>
              </a:spcBef>
              <a:buClr>
                <a:srgbClr val="FF0066"/>
              </a:buClr>
              <a:buFont typeface="Calibri" pitchFamily="34" charset="0"/>
              <a:buNone/>
              <a:tabLst>
                <a:tab pos="444500" algn="l"/>
              </a:tabLst>
            </a:pPr>
            <a:endParaRPr lang="en-US" altLang="ja-JP" sz="700" dirty="0">
              <a:solidFill>
                <a:srgbClr val="FF0066"/>
              </a:solidFill>
              <a:latin typeface="+mn-lt"/>
            </a:endParaRPr>
          </a:p>
        </p:txBody>
      </p: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E46FF246-245E-C9EC-09A0-454086531EF3}"/>
              </a:ext>
            </a:extLst>
          </p:cNvPr>
          <p:cNvGrpSpPr/>
          <p:nvPr/>
        </p:nvGrpSpPr>
        <p:grpSpPr>
          <a:xfrm>
            <a:off x="909935" y="911352"/>
            <a:ext cx="7170521" cy="4552926"/>
            <a:chOff x="657272" y="1180479"/>
            <a:chExt cx="7170521" cy="4552926"/>
          </a:xfrm>
        </p:grpSpPr>
        <p:pic>
          <p:nvPicPr>
            <p:cNvPr id="2" name="図 1">
              <a:extLst>
                <a:ext uri="{FF2B5EF4-FFF2-40B4-BE49-F238E27FC236}">
                  <a16:creationId xmlns:a16="http://schemas.microsoft.com/office/drawing/2014/main" id="{0271D32C-2EEA-2E5C-F782-632C8725A7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7272" y="1180479"/>
              <a:ext cx="4646295" cy="4354830"/>
            </a:xfrm>
            <a:prstGeom prst="rect">
              <a:avLst/>
            </a:prstGeom>
          </p:spPr>
        </p:pic>
        <p:pic>
          <p:nvPicPr>
            <p:cNvPr id="4" name="図 3">
              <a:extLst>
                <a:ext uri="{FF2B5EF4-FFF2-40B4-BE49-F238E27FC236}">
                  <a16:creationId xmlns:a16="http://schemas.microsoft.com/office/drawing/2014/main" id="{38599A01-A96A-8BB5-7486-E797FFB582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34144" y="1195330"/>
              <a:ext cx="1428750" cy="1495425"/>
            </a:xfrm>
            <a:prstGeom prst="rect">
              <a:avLst/>
            </a:prstGeom>
          </p:spPr>
        </p:pic>
        <p:pic>
          <p:nvPicPr>
            <p:cNvPr id="5" name="図 4">
              <a:extLst>
                <a:ext uri="{FF2B5EF4-FFF2-40B4-BE49-F238E27FC236}">
                  <a16:creationId xmlns:a16="http://schemas.microsoft.com/office/drawing/2014/main" id="{44425D4B-B9AD-289F-2AE1-70A425C2138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00819" y="2627382"/>
              <a:ext cx="1295400" cy="1447800"/>
            </a:xfrm>
            <a:prstGeom prst="rect">
              <a:avLst/>
            </a:prstGeom>
          </p:spPr>
        </p:pic>
        <p:pic>
          <p:nvPicPr>
            <p:cNvPr id="10" name="図 9">
              <a:extLst>
                <a:ext uri="{FF2B5EF4-FFF2-40B4-BE49-F238E27FC236}">
                  <a16:creationId xmlns:a16="http://schemas.microsoft.com/office/drawing/2014/main" id="{737EDC61-6446-656A-B1C5-52801BB0BBD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200819" y="4149966"/>
              <a:ext cx="1419225" cy="1466850"/>
            </a:xfrm>
            <a:prstGeom prst="rect">
              <a:avLst/>
            </a:prstGeom>
          </p:spPr>
        </p:pic>
        <p:sp>
          <p:nvSpPr>
            <p:cNvPr id="12" name="角丸四角形 13">
              <a:extLst>
                <a:ext uri="{FF2B5EF4-FFF2-40B4-BE49-F238E27FC236}">
                  <a16:creationId xmlns:a16="http://schemas.microsoft.com/office/drawing/2014/main" id="{FDED8F17-4CF8-7FC0-1A11-960486FA2E14}"/>
                </a:ext>
              </a:extLst>
            </p:cNvPr>
            <p:cNvSpPr/>
            <p:nvPr/>
          </p:nvSpPr>
          <p:spPr>
            <a:xfrm>
              <a:off x="657272" y="4607020"/>
              <a:ext cx="2047872" cy="262550"/>
            </a:xfrm>
            <a:prstGeom prst="roundRect">
              <a:avLst/>
            </a:prstGeom>
            <a:noFill/>
            <a:ln w="25400"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16460F54-E32F-4802-2BB3-1CB8D0284E86}"/>
                </a:ext>
              </a:extLst>
            </p:cNvPr>
            <p:cNvSpPr txBox="1"/>
            <p:nvPr/>
          </p:nvSpPr>
          <p:spPr>
            <a:xfrm>
              <a:off x="2755699" y="4422354"/>
              <a:ext cx="219964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000" dirty="0">
                  <a:solidFill>
                    <a:srgbClr val="FF0000"/>
                  </a:solidFill>
                </a:rPr>
                <a:t>作図の始点を指定</a:t>
              </a:r>
            </a:p>
          </p:txBody>
        </p:sp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84405CD2-28F3-E08C-9E5E-552950D1F29C}"/>
                </a:ext>
              </a:extLst>
            </p:cNvPr>
            <p:cNvSpPr txBox="1"/>
            <p:nvPr/>
          </p:nvSpPr>
          <p:spPr>
            <a:xfrm>
              <a:off x="2138723" y="5105427"/>
              <a:ext cx="188384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000" dirty="0">
                  <a:solidFill>
                    <a:srgbClr val="FF0000"/>
                  </a:solidFill>
                </a:rPr>
                <a:t>始点と線を結ぶ</a:t>
              </a:r>
            </a:p>
          </p:txBody>
        </p:sp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3C78E404-6707-7877-555A-1F19FCE7563A}"/>
                </a:ext>
              </a:extLst>
            </p:cNvPr>
            <p:cNvSpPr txBox="1"/>
            <p:nvPr/>
          </p:nvSpPr>
          <p:spPr>
            <a:xfrm>
              <a:off x="6586087" y="4611509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>
                  <a:solidFill>
                    <a:srgbClr val="FF0000"/>
                  </a:solidFill>
                </a:rPr>
                <a:t>①</a:t>
              </a:r>
            </a:p>
          </p:txBody>
        </p:sp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9B47059B-E73F-7417-B64A-44290B68DABE}"/>
                </a:ext>
              </a:extLst>
            </p:cNvPr>
            <p:cNvSpPr txBox="1"/>
            <p:nvPr/>
          </p:nvSpPr>
          <p:spPr>
            <a:xfrm>
              <a:off x="7412295" y="4647725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>
                  <a:solidFill>
                    <a:srgbClr val="FF0000"/>
                  </a:solidFill>
                </a:rPr>
                <a:t>②</a:t>
              </a:r>
              <a:endParaRPr kumimoji="1" lang="ja-JP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A0E6DC1F-B3EA-B113-DA55-A6DBFC43BC12}"/>
                </a:ext>
              </a:extLst>
            </p:cNvPr>
            <p:cNvSpPr txBox="1"/>
            <p:nvPr/>
          </p:nvSpPr>
          <p:spPr>
            <a:xfrm>
              <a:off x="5993070" y="4420513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>
                  <a:solidFill>
                    <a:srgbClr val="FF0000"/>
                  </a:solidFill>
                </a:rPr>
                <a:t>③</a:t>
              </a:r>
              <a:endParaRPr kumimoji="1" lang="ja-JP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C5730B40-0C3B-E962-FC3F-F168AAF0A0C4}"/>
                </a:ext>
              </a:extLst>
            </p:cNvPr>
            <p:cNvSpPr txBox="1"/>
            <p:nvPr/>
          </p:nvSpPr>
          <p:spPr>
            <a:xfrm>
              <a:off x="6712264" y="5364073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>
                  <a:solidFill>
                    <a:srgbClr val="FF0000"/>
                  </a:solidFill>
                </a:rPr>
                <a:t>④</a:t>
              </a:r>
              <a:endParaRPr kumimoji="1" lang="ja-JP" altLang="en-US" dirty="0">
                <a:solidFill>
                  <a:srgbClr val="FF0000"/>
                </a:solidFill>
              </a:endParaRPr>
            </a:p>
          </p:txBody>
        </p:sp>
      </p:grpSp>
      <p:pic>
        <p:nvPicPr>
          <p:cNvPr id="19" name="図 18">
            <a:extLst>
              <a:ext uri="{FF2B5EF4-FFF2-40B4-BE49-F238E27FC236}">
                <a16:creationId xmlns:a16="http://schemas.microsoft.com/office/drawing/2014/main" id="{E08D3F3B-D781-5B22-72C9-BEEBDD5B85C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767" t="3374" r="15490" b="89116"/>
          <a:stretch/>
        </p:blipFill>
        <p:spPr>
          <a:xfrm>
            <a:off x="2359316" y="5484125"/>
            <a:ext cx="6618084" cy="316871"/>
          </a:xfrm>
          <a:prstGeom prst="rect">
            <a:avLst/>
          </a:prstGeom>
        </p:spPr>
      </p:pic>
      <p:sp>
        <p:nvSpPr>
          <p:cNvPr id="20" name="テキスト ボックス 147">
            <a:extLst>
              <a:ext uri="{FF2B5EF4-FFF2-40B4-BE49-F238E27FC236}">
                <a16:creationId xmlns:a16="http://schemas.microsoft.com/office/drawing/2014/main" id="{EC92CE2A-5B80-1FBA-23DE-E78C52C04155}"/>
              </a:ext>
            </a:extLst>
          </p:cNvPr>
          <p:cNvSpPr txBox="1"/>
          <p:nvPr/>
        </p:nvSpPr>
        <p:spPr>
          <a:xfrm>
            <a:off x="716327" y="5859430"/>
            <a:ext cx="1537600" cy="430887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2200" kern="100" dirty="0"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リスト</a:t>
            </a:r>
            <a:r>
              <a:rPr lang="en-US" altLang="ja-JP" sz="2200" kern="100" dirty="0"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4-3-6</a:t>
            </a:r>
            <a:endParaRPr lang="ja-JP" sz="2200" kern="100" dirty="0">
              <a:solidFill>
                <a:schemeClr val="tx1"/>
              </a:solidFill>
              <a:effectLst/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3431113C-65C8-8563-2167-B946F47D17A0}"/>
              </a:ext>
            </a:extLst>
          </p:cNvPr>
          <p:cNvSpPr txBox="1"/>
          <p:nvPr/>
        </p:nvSpPr>
        <p:spPr>
          <a:xfrm>
            <a:off x="7339837" y="301957"/>
            <a:ext cx="163378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レジメ　</a:t>
            </a:r>
            <a:r>
              <a:rPr kumimoji="0" lang="en-US" altLang="ja-JP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53</a:t>
            </a:r>
            <a:r>
              <a:rPr kumimoji="0" lang="ja-JP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頁</a:t>
            </a:r>
            <a:endParaRPr kumimoji="1" lang="ja-JP" alt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ＭＳ Ｐゴシック" panose="020B0600070205080204" pitchFamily="50" charset="-128"/>
              <a:ea typeface="ＭＳ Ｐゴシック" panose="020B060007020508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2991389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40DC480-5204-DDA5-B3EB-09F53F390775}"/>
              </a:ext>
            </a:extLst>
          </p:cNvPr>
          <p:cNvSpPr txBox="1">
            <a:spLocks/>
          </p:cNvSpPr>
          <p:nvPr/>
        </p:nvSpPr>
        <p:spPr>
          <a:xfrm>
            <a:off x="458537" y="372979"/>
            <a:ext cx="8277724" cy="5871410"/>
          </a:xfrm>
          <a:prstGeom prst="rect">
            <a:avLst/>
          </a:prstGeom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kumimoji="1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3200" lvl="1" indent="0">
              <a:lnSpc>
                <a:spcPct val="100000"/>
              </a:lnSpc>
              <a:spcBef>
                <a:spcPts val="1200"/>
              </a:spcBef>
              <a:buClr>
                <a:srgbClr val="FF0066"/>
              </a:buClr>
              <a:buFont typeface="Calibri" pitchFamily="34" charset="0"/>
              <a:buNone/>
              <a:tabLst>
                <a:tab pos="444500" algn="l"/>
              </a:tabLst>
            </a:pPr>
            <a:endParaRPr lang="en-US" altLang="ja-JP" sz="2400" dirty="0">
              <a:solidFill>
                <a:srgbClr val="FF0066"/>
              </a:solidFill>
              <a:latin typeface="+mn-lt"/>
            </a:endParaRPr>
          </a:p>
          <a:p>
            <a:pPr marL="203200" lvl="1" indent="0">
              <a:lnSpc>
                <a:spcPct val="100000"/>
              </a:lnSpc>
              <a:spcBef>
                <a:spcPts val="1200"/>
              </a:spcBef>
              <a:buClr>
                <a:srgbClr val="FF0066"/>
              </a:buClr>
              <a:buFont typeface="Calibri" pitchFamily="34" charset="0"/>
              <a:buNone/>
              <a:tabLst>
                <a:tab pos="444500" algn="l"/>
              </a:tabLst>
            </a:pPr>
            <a:endParaRPr lang="en-US" altLang="ja-JP" sz="700" dirty="0">
              <a:solidFill>
                <a:srgbClr val="FF0066"/>
              </a:solidFill>
              <a:latin typeface="+mn-lt"/>
            </a:endParaRPr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D792AC3-A8C1-9A54-EAEC-18F7FFC64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332A9-7F48-4F13-9D10-A2EFE9B588DA}" type="slidenum">
              <a:rPr kumimoji="1" lang="ja-JP" altLang="en-US" smtClean="0"/>
              <a:t>57</a:t>
            </a:fld>
            <a:endParaRPr kumimoji="1" lang="ja-JP" altLang="en-US"/>
          </a:p>
        </p:txBody>
      </p:sp>
      <p:sp>
        <p:nvSpPr>
          <p:cNvPr id="6" name="日付プレースホルダー 5">
            <a:extLst>
              <a:ext uri="{FF2B5EF4-FFF2-40B4-BE49-F238E27FC236}">
                <a16:creationId xmlns:a16="http://schemas.microsoft.com/office/drawing/2014/main" id="{7152F781-60A5-01BB-4DC5-0F8F41E82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2023/9/28</a:t>
            </a:r>
            <a:endParaRPr kumimoji="1" lang="ja-JP" altLang="en-US"/>
          </a:p>
        </p:txBody>
      </p:sp>
      <p:sp>
        <p:nvSpPr>
          <p:cNvPr id="11" name="フッター プレースホルダー 4">
            <a:extLst>
              <a:ext uri="{FF2B5EF4-FFF2-40B4-BE49-F238E27FC236}">
                <a16:creationId xmlns:a16="http://schemas.microsoft.com/office/drawing/2014/main" id="{DC066E96-BF14-5249-2A5C-BD35AECA6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</p:spPr>
        <p:txBody>
          <a:bodyPr/>
          <a:lstStyle/>
          <a:p>
            <a:r>
              <a:rPr kumimoji="1" lang="ja-JP" altLang="en-US" dirty="0"/>
              <a:t>プログラミング演習</a:t>
            </a:r>
            <a:r>
              <a:rPr kumimoji="1" lang="en-US" altLang="ja-JP" dirty="0"/>
              <a:t>X</a:t>
            </a:r>
            <a:endParaRPr kumimoji="1" lang="ja-JP" altLang="en-US" dirty="0"/>
          </a:p>
        </p:txBody>
      </p:sp>
      <p:sp>
        <p:nvSpPr>
          <p:cNvPr id="8" name="コンテンツ プレースホルダー 2">
            <a:extLst>
              <a:ext uri="{FF2B5EF4-FFF2-40B4-BE49-F238E27FC236}">
                <a16:creationId xmlns:a16="http://schemas.microsoft.com/office/drawing/2014/main" id="{BCF10ADE-2AD4-4513-207F-CC373F737326}"/>
              </a:ext>
            </a:extLst>
          </p:cNvPr>
          <p:cNvSpPr txBox="1">
            <a:spLocks/>
          </p:cNvSpPr>
          <p:nvPr/>
        </p:nvSpPr>
        <p:spPr>
          <a:xfrm>
            <a:off x="610937" y="525379"/>
            <a:ext cx="8277724" cy="5871410"/>
          </a:xfrm>
          <a:prstGeom prst="rect">
            <a:avLst/>
          </a:prstGeom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kumimoji="1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46100" lvl="1" indent="-342900">
              <a:lnSpc>
                <a:spcPct val="100000"/>
              </a:lnSpc>
              <a:spcBef>
                <a:spcPts val="1200"/>
              </a:spcBef>
              <a:buClr>
                <a:srgbClr val="FF0066"/>
              </a:buClr>
              <a:buFont typeface="Wingdings" panose="05000000000000000000" pitchFamily="2" charset="2"/>
              <a:buChar char="l"/>
              <a:tabLst>
                <a:tab pos="444500" algn="l"/>
              </a:tabLst>
            </a:pPr>
            <a:endParaRPr lang="en-US" altLang="ja-JP" sz="2400" dirty="0">
              <a:solidFill>
                <a:srgbClr val="FF0066"/>
              </a:solidFill>
              <a:latin typeface="+mn-lt"/>
            </a:endParaRPr>
          </a:p>
          <a:p>
            <a:pPr marL="203200" lvl="1" indent="0">
              <a:lnSpc>
                <a:spcPct val="100000"/>
              </a:lnSpc>
              <a:spcBef>
                <a:spcPts val="1200"/>
              </a:spcBef>
              <a:buClr>
                <a:srgbClr val="FF0066"/>
              </a:buClr>
              <a:buFont typeface="Calibri" pitchFamily="34" charset="0"/>
              <a:buNone/>
              <a:tabLst>
                <a:tab pos="444500" algn="l"/>
              </a:tabLst>
            </a:pPr>
            <a:endParaRPr lang="en-US" altLang="ja-JP" sz="2400" dirty="0">
              <a:solidFill>
                <a:srgbClr val="FF0066"/>
              </a:solidFill>
              <a:latin typeface="+mn-lt"/>
            </a:endParaRPr>
          </a:p>
          <a:p>
            <a:pPr marL="203200" lvl="1" indent="0">
              <a:lnSpc>
                <a:spcPct val="100000"/>
              </a:lnSpc>
              <a:spcBef>
                <a:spcPts val="1200"/>
              </a:spcBef>
              <a:buClr>
                <a:srgbClr val="FF0066"/>
              </a:buClr>
              <a:buFont typeface="Calibri" pitchFamily="34" charset="0"/>
              <a:buNone/>
              <a:tabLst>
                <a:tab pos="444500" algn="l"/>
              </a:tabLst>
            </a:pPr>
            <a:endParaRPr lang="en-US" altLang="ja-JP" sz="2400" dirty="0">
              <a:solidFill>
                <a:srgbClr val="FF0066"/>
              </a:solidFill>
              <a:latin typeface="+mn-lt"/>
            </a:endParaRPr>
          </a:p>
          <a:p>
            <a:pPr marL="203200" lvl="1" indent="0">
              <a:lnSpc>
                <a:spcPct val="100000"/>
              </a:lnSpc>
              <a:spcBef>
                <a:spcPts val="1200"/>
              </a:spcBef>
              <a:buClr>
                <a:srgbClr val="FF0066"/>
              </a:buClr>
              <a:buFont typeface="Calibri" pitchFamily="34" charset="0"/>
              <a:buNone/>
              <a:tabLst>
                <a:tab pos="444500" algn="l"/>
              </a:tabLst>
            </a:pPr>
            <a:endParaRPr lang="en-US" altLang="ja-JP" sz="2400" dirty="0">
              <a:solidFill>
                <a:srgbClr val="FF0066"/>
              </a:solidFill>
              <a:latin typeface="+mn-lt"/>
            </a:endParaRPr>
          </a:p>
          <a:p>
            <a:pPr marL="203200" lvl="1" indent="0">
              <a:lnSpc>
                <a:spcPct val="100000"/>
              </a:lnSpc>
              <a:spcBef>
                <a:spcPts val="1200"/>
              </a:spcBef>
              <a:buClr>
                <a:srgbClr val="FF0066"/>
              </a:buClr>
              <a:buFont typeface="Calibri" pitchFamily="34" charset="0"/>
              <a:buNone/>
              <a:tabLst>
                <a:tab pos="444500" algn="l"/>
              </a:tabLst>
            </a:pPr>
            <a:endParaRPr lang="en-US" altLang="ja-JP" sz="700" dirty="0">
              <a:solidFill>
                <a:srgbClr val="FF0066"/>
              </a:solidFill>
              <a:latin typeface="+mn-lt"/>
            </a:endParaRPr>
          </a:p>
        </p:txBody>
      </p:sp>
      <p:sp>
        <p:nvSpPr>
          <p:cNvPr id="20" name="テキスト ボックス 147">
            <a:extLst>
              <a:ext uri="{FF2B5EF4-FFF2-40B4-BE49-F238E27FC236}">
                <a16:creationId xmlns:a16="http://schemas.microsoft.com/office/drawing/2014/main" id="{EC92CE2A-5B80-1FBA-23DE-E78C52C04155}"/>
              </a:ext>
            </a:extLst>
          </p:cNvPr>
          <p:cNvSpPr txBox="1"/>
          <p:nvPr/>
        </p:nvSpPr>
        <p:spPr>
          <a:xfrm>
            <a:off x="716327" y="5859430"/>
            <a:ext cx="1537600" cy="430887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2200" kern="100" dirty="0"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リスト</a:t>
            </a:r>
            <a:r>
              <a:rPr lang="en-US" altLang="ja-JP" sz="2200" kern="100" dirty="0"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4-3-6</a:t>
            </a:r>
            <a:endParaRPr lang="ja-JP" sz="2200" kern="100" dirty="0">
              <a:solidFill>
                <a:schemeClr val="tx1"/>
              </a:solidFill>
              <a:effectLst/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3431113C-65C8-8563-2167-B946F47D17A0}"/>
              </a:ext>
            </a:extLst>
          </p:cNvPr>
          <p:cNvSpPr txBox="1"/>
          <p:nvPr/>
        </p:nvSpPr>
        <p:spPr>
          <a:xfrm>
            <a:off x="7339837" y="301957"/>
            <a:ext cx="163378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レジメ　</a:t>
            </a:r>
            <a:r>
              <a:rPr kumimoji="0" lang="en-US" altLang="ja-JP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53</a:t>
            </a:r>
            <a:r>
              <a:rPr kumimoji="0" lang="ja-JP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頁</a:t>
            </a:r>
            <a:endParaRPr kumimoji="1" lang="ja-JP" alt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ＭＳ Ｐゴシック" panose="020B0600070205080204" pitchFamily="50" charset="-128"/>
              <a:ea typeface="ＭＳ Ｐゴシック" panose="020B0600070205080204" pitchFamily="50" charset="-128"/>
              <a:cs typeface="+mn-cs"/>
            </a:endParaRPr>
          </a:p>
        </p:txBody>
      </p:sp>
      <p:grpSp>
        <p:nvGrpSpPr>
          <p:cNvPr id="37" name="グループ化 36">
            <a:extLst>
              <a:ext uri="{FF2B5EF4-FFF2-40B4-BE49-F238E27FC236}">
                <a16:creationId xmlns:a16="http://schemas.microsoft.com/office/drawing/2014/main" id="{0F76A9C5-323C-0D3D-0A09-5D3F435AFD50}"/>
              </a:ext>
            </a:extLst>
          </p:cNvPr>
          <p:cNvGrpSpPr/>
          <p:nvPr/>
        </p:nvGrpSpPr>
        <p:grpSpPr>
          <a:xfrm>
            <a:off x="995165" y="560826"/>
            <a:ext cx="6843334" cy="5729491"/>
            <a:chOff x="995165" y="560826"/>
            <a:chExt cx="6843334" cy="5729491"/>
          </a:xfrm>
        </p:grpSpPr>
        <p:grpSp>
          <p:nvGrpSpPr>
            <p:cNvPr id="36" name="グループ化 35">
              <a:extLst>
                <a:ext uri="{FF2B5EF4-FFF2-40B4-BE49-F238E27FC236}">
                  <a16:creationId xmlns:a16="http://schemas.microsoft.com/office/drawing/2014/main" id="{781EF77F-B7F1-2E74-4FC5-D48011C1076A}"/>
                </a:ext>
              </a:extLst>
            </p:cNvPr>
            <p:cNvGrpSpPr/>
            <p:nvPr/>
          </p:nvGrpSpPr>
          <p:grpSpPr>
            <a:xfrm>
              <a:off x="995165" y="560826"/>
              <a:ext cx="4778789" cy="5262629"/>
              <a:chOff x="880864" y="560826"/>
              <a:chExt cx="4778789" cy="5262629"/>
            </a:xfrm>
          </p:grpSpPr>
          <p:pic>
            <p:nvPicPr>
              <p:cNvPr id="9" name="図 8">
                <a:extLst>
                  <a:ext uri="{FF2B5EF4-FFF2-40B4-BE49-F238E27FC236}">
                    <a16:creationId xmlns:a16="http://schemas.microsoft.com/office/drawing/2014/main" id="{12CC6D54-CB4F-4B4F-AE9D-E192059AEA9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84770" y="2840225"/>
                <a:ext cx="4774883" cy="2983230"/>
              </a:xfrm>
              <a:prstGeom prst="rect">
                <a:avLst/>
              </a:prstGeom>
            </p:spPr>
          </p:pic>
          <p:pic>
            <p:nvPicPr>
              <p:cNvPr id="23" name="図 22">
                <a:extLst>
                  <a:ext uri="{FF2B5EF4-FFF2-40B4-BE49-F238E27FC236}">
                    <a16:creationId xmlns:a16="http://schemas.microsoft.com/office/drawing/2014/main" id="{5821D72C-3BDC-815A-2421-EE2F52C860F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t="63300"/>
              <a:stretch/>
            </p:blipFill>
            <p:spPr>
              <a:xfrm>
                <a:off x="884770" y="560826"/>
                <a:ext cx="4646295" cy="1598243"/>
              </a:xfrm>
              <a:prstGeom prst="rect">
                <a:avLst/>
              </a:prstGeom>
            </p:spPr>
          </p:pic>
          <p:sp>
            <p:nvSpPr>
              <p:cNvPr id="25" name="角丸四角形 10">
                <a:extLst>
                  <a:ext uri="{FF2B5EF4-FFF2-40B4-BE49-F238E27FC236}">
                    <a16:creationId xmlns:a16="http://schemas.microsoft.com/office/drawing/2014/main" id="{935CCC9F-E526-4ADC-4EE7-D700CE0E69EF}"/>
                  </a:ext>
                </a:extLst>
              </p:cNvPr>
              <p:cNvSpPr/>
              <p:nvPr/>
            </p:nvSpPr>
            <p:spPr>
              <a:xfrm>
                <a:off x="900477" y="1228672"/>
                <a:ext cx="2047872" cy="262550"/>
              </a:xfrm>
              <a:prstGeom prst="roundRect">
                <a:avLst/>
              </a:prstGeom>
              <a:noFill/>
              <a:ln w="25400">
                <a:solidFill>
                  <a:srgbClr val="FF00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6" name="角丸四角形 11">
                <a:extLst>
                  <a:ext uri="{FF2B5EF4-FFF2-40B4-BE49-F238E27FC236}">
                    <a16:creationId xmlns:a16="http://schemas.microsoft.com/office/drawing/2014/main" id="{561B095E-EA48-F28F-3BBA-2C0DEC4DBBE0}"/>
                  </a:ext>
                </a:extLst>
              </p:cNvPr>
              <p:cNvSpPr/>
              <p:nvPr/>
            </p:nvSpPr>
            <p:spPr>
              <a:xfrm>
                <a:off x="880864" y="3508634"/>
                <a:ext cx="2047872" cy="262550"/>
              </a:xfrm>
              <a:prstGeom prst="roundRect">
                <a:avLst/>
              </a:prstGeom>
              <a:noFill/>
              <a:ln w="25400">
                <a:solidFill>
                  <a:srgbClr val="FF00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35" name="グループ化 34">
              <a:extLst>
                <a:ext uri="{FF2B5EF4-FFF2-40B4-BE49-F238E27FC236}">
                  <a16:creationId xmlns:a16="http://schemas.microsoft.com/office/drawing/2014/main" id="{E70B5137-EF11-3728-BD77-F6B85390BC41}"/>
                </a:ext>
              </a:extLst>
            </p:cNvPr>
            <p:cNvGrpSpPr/>
            <p:nvPr/>
          </p:nvGrpSpPr>
          <p:grpSpPr>
            <a:xfrm>
              <a:off x="6011650" y="692219"/>
              <a:ext cx="1826849" cy="5598098"/>
              <a:chOff x="6348536" y="692219"/>
              <a:chExt cx="1826849" cy="5598098"/>
            </a:xfrm>
          </p:grpSpPr>
          <p:pic>
            <p:nvPicPr>
              <p:cNvPr id="24" name="図 23">
                <a:extLst>
                  <a:ext uri="{FF2B5EF4-FFF2-40B4-BE49-F238E27FC236}">
                    <a16:creationId xmlns:a16="http://schemas.microsoft.com/office/drawing/2014/main" id="{BCFFAC41-FEB7-8EB8-90B4-37D0C3F3F24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459904" y="692219"/>
                <a:ext cx="1419225" cy="1466850"/>
              </a:xfrm>
              <a:prstGeom prst="rect">
                <a:avLst/>
              </a:prstGeom>
            </p:spPr>
          </p:pic>
          <p:pic>
            <p:nvPicPr>
              <p:cNvPr id="27" name="図 26">
                <a:extLst>
                  <a:ext uri="{FF2B5EF4-FFF2-40B4-BE49-F238E27FC236}">
                    <a16:creationId xmlns:a16="http://schemas.microsoft.com/office/drawing/2014/main" id="{60047BDE-1BBA-0A39-1868-FDE7755B6B8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891311" y="3508634"/>
                <a:ext cx="1076325" cy="952500"/>
              </a:xfrm>
              <a:prstGeom prst="rect">
                <a:avLst/>
              </a:prstGeom>
            </p:spPr>
          </p:pic>
          <p:pic>
            <p:nvPicPr>
              <p:cNvPr id="28" name="図 27">
                <a:extLst>
                  <a:ext uri="{FF2B5EF4-FFF2-40B4-BE49-F238E27FC236}">
                    <a16:creationId xmlns:a16="http://schemas.microsoft.com/office/drawing/2014/main" id="{2BFF21D7-63E7-EB67-0F42-5562816B79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487063" y="4680592"/>
                <a:ext cx="1571625" cy="1609725"/>
              </a:xfrm>
              <a:prstGeom prst="rect">
                <a:avLst/>
              </a:prstGeom>
            </p:spPr>
          </p:pic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92232967-BD39-A57E-0457-8C6957A4008C}"/>
                  </a:ext>
                </a:extLst>
              </p:cNvPr>
              <p:cNvSpPr txBox="1"/>
              <p:nvPr/>
            </p:nvSpPr>
            <p:spPr>
              <a:xfrm>
                <a:off x="6857377" y="3508634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>
                    <a:solidFill>
                      <a:srgbClr val="FF0000"/>
                    </a:solidFill>
                  </a:rPr>
                  <a:t>①</a:t>
                </a:r>
              </a:p>
            </p:txBody>
          </p:sp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6630CAE0-4EC9-1ADA-A0DE-9697DF5A0157}"/>
                  </a:ext>
                </a:extLst>
              </p:cNvPr>
              <p:cNvSpPr txBox="1"/>
              <p:nvPr/>
            </p:nvSpPr>
            <p:spPr>
              <a:xfrm>
                <a:off x="7759887" y="358651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dirty="0">
                    <a:solidFill>
                      <a:srgbClr val="FF0000"/>
                    </a:solidFill>
                  </a:rPr>
                  <a:t>②</a:t>
                </a:r>
                <a:endParaRPr kumimoji="1" lang="ja-JP" alt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EF1D1383-C8F8-EF16-643D-CE4B82BCA709}"/>
                  </a:ext>
                </a:extLst>
              </p:cNvPr>
              <p:cNvSpPr txBox="1"/>
              <p:nvPr/>
            </p:nvSpPr>
            <p:spPr>
              <a:xfrm>
                <a:off x="6857377" y="4133555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dirty="0">
                    <a:solidFill>
                      <a:srgbClr val="FF0000"/>
                    </a:solidFill>
                  </a:rPr>
                  <a:t>③</a:t>
                </a:r>
                <a:endParaRPr kumimoji="1" lang="ja-JP" alt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C7BF901D-174E-D875-6834-4E4FFAB48371}"/>
                  </a:ext>
                </a:extLst>
              </p:cNvPr>
              <p:cNvSpPr txBox="1"/>
              <p:nvPr/>
            </p:nvSpPr>
            <p:spPr>
              <a:xfrm>
                <a:off x="7759887" y="518587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>
                    <a:solidFill>
                      <a:srgbClr val="FF0000"/>
                    </a:solidFill>
                  </a:rPr>
                  <a:t>①</a:t>
                </a:r>
              </a:p>
            </p:txBody>
          </p:sp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DAA111AA-5C12-AA1F-0625-A5D50F260A6B}"/>
                  </a:ext>
                </a:extLst>
              </p:cNvPr>
              <p:cNvSpPr txBox="1"/>
              <p:nvPr/>
            </p:nvSpPr>
            <p:spPr>
              <a:xfrm>
                <a:off x="6348536" y="4867241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dirty="0">
                    <a:solidFill>
                      <a:srgbClr val="FF0000"/>
                    </a:solidFill>
                  </a:rPr>
                  <a:t>②</a:t>
                </a:r>
                <a:endParaRPr kumimoji="1" lang="ja-JP" alt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7D834BBC-7706-9061-CAB4-D14C873F6C12}"/>
                  </a:ext>
                </a:extLst>
              </p:cNvPr>
              <p:cNvSpPr txBox="1"/>
              <p:nvPr/>
            </p:nvSpPr>
            <p:spPr>
              <a:xfrm>
                <a:off x="6981845" y="5890207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dirty="0">
                    <a:solidFill>
                      <a:srgbClr val="FF0000"/>
                    </a:solidFill>
                  </a:rPr>
                  <a:t>③</a:t>
                </a:r>
                <a:endParaRPr kumimoji="1" lang="ja-JP" altLang="en-US" dirty="0">
                  <a:solidFill>
                    <a:srgbClr val="FF00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919953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60CDEC3-F48C-3EF0-06C5-61F70375CE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537" y="1061432"/>
            <a:ext cx="8277724" cy="5170679"/>
          </a:xfrm>
        </p:spPr>
        <p:txBody>
          <a:bodyPr>
            <a:normAutofit/>
          </a:bodyPr>
          <a:lstStyle/>
          <a:p>
            <a:pPr marL="533400" lvl="1" indent="-330200">
              <a:buClr>
                <a:schemeClr val="tx2"/>
              </a:buClr>
              <a:buFont typeface="Wingdings" panose="05000000000000000000" pitchFamily="2" charset="2"/>
              <a:buChar char="u"/>
              <a:tabLst>
                <a:tab pos="444500" algn="l"/>
              </a:tabLst>
            </a:pPr>
            <a:r>
              <a:rPr lang="ja-JP" altLang="en-US" sz="2200" dirty="0">
                <a:latin typeface="+mn-lt"/>
              </a:rPr>
              <a:t>文字を描画するフォントは</a:t>
            </a:r>
            <a:r>
              <a:rPr lang="en-US" altLang="ja-JP" sz="2200" dirty="0">
                <a:solidFill>
                  <a:srgbClr val="FF0066"/>
                </a:solidFill>
                <a:latin typeface="+mn-lt"/>
              </a:rPr>
              <a:t>font</a:t>
            </a:r>
            <a:r>
              <a:rPr lang="ja-JP" altLang="en-US" sz="2200" dirty="0">
                <a:latin typeface="+mn-lt"/>
              </a:rPr>
              <a:t>プロパティで設定</a:t>
            </a:r>
            <a:endParaRPr lang="en-US" altLang="ja-JP" sz="2200" dirty="0">
              <a:latin typeface="+mn-lt"/>
            </a:endParaRPr>
          </a:p>
          <a:p>
            <a:pPr marL="533400" lvl="1" indent="-330200">
              <a:buClr>
                <a:schemeClr val="tx2"/>
              </a:buClr>
              <a:buFont typeface="Wingdings" panose="05000000000000000000" pitchFamily="2" charset="2"/>
              <a:buChar char="u"/>
              <a:tabLst>
                <a:tab pos="444500" algn="l"/>
              </a:tabLst>
            </a:pPr>
            <a:r>
              <a:rPr lang="ja-JP" altLang="en-US" sz="2200" dirty="0">
                <a:latin typeface="+mn-lt"/>
              </a:rPr>
              <a:t>文字は</a:t>
            </a:r>
            <a:r>
              <a:rPr lang="en-US" altLang="ja-JP" sz="2200" dirty="0" err="1">
                <a:solidFill>
                  <a:srgbClr val="FF0066"/>
                </a:solidFill>
                <a:latin typeface="+mn-lt"/>
              </a:rPr>
              <a:t>strokeText</a:t>
            </a:r>
            <a:r>
              <a:rPr lang="ja-JP" altLang="en-US" sz="2200" dirty="0">
                <a:latin typeface="+mn-lt"/>
              </a:rPr>
              <a:t>メソッド、</a:t>
            </a:r>
            <a:r>
              <a:rPr lang="en-US" altLang="ja-JP" sz="2200" dirty="0" err="1">
                <a:solidFill>
                  <a:srgbClr val="FF0066"/>
                </a:solidFill>
                <a:latin typeface="+mn-lt"/>
              </a:rPr>
              <a:t>fillText</a:t>
            </a:r>
            <a:r>
              <a:rPr lang="ja-JP" altLang="en-US" sz="2200" dirty="0">
                <a:latin typeface="+mn-lt"/>
              </a:rPr>
              <a:t>メソッドで描画</a:t>
            </a:r>
            <a:endParaRPr lang="en-US" altLang="ja-JP" sz="2200" dirty="0">
              <a:latin typeface="+mn-lt"/>
            </a:endParaRP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F834C7D-D08A-F217-FD73-F565BDBFE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000" b="0" i="0" u="none" strike="noStrike" kern="1200" cap="all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  <a:cs typeface="+mn-cs"/>
              </a:rPr>
              <a:t>プログラミング演習</a:t>
            </a:r>
            <a:r>
              <a:rPr kumimoji="1" lang="en-US" altLang="ja-JP" sz="1000" b="0" i="0" u="none" strike="noStrike" kern="1200" cap="all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  <a:cs typeface="+mn-cs"/>
              </a:rPr>
              <a:t>X</a:t>
            </a:r>
            <a:endParaRPr kumimoji="1" lang="ja-JP" altLang="en-US" sz="1000" b="0" i="0" u="none" strike="noStrike" kern="1200" cap="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IZ UDPゴシック" panose="020B0400000000000000" pitchFamily="50" charset="-128"/>
              <a:ea typeface="BIZ UDPゴシック" panose="020B0400000000000000" pitchFamily="50" charset="-128"/>
              <a:cs typeface="+mn-cs"/>
            </a:endParaRPr>
          </a:p>
        </p:txBody>
      </p:sp>
      <p:sp>
        <p:nvSpPr>
          <p:cNvPr id="10" name="タイトル 9">
            <a:extLst>
              <a:ext uri="{FF2B5EF4-FFF2-40B4-BE49-F238E27FC236}">
                <a16:creationId xmlns:a16="http://schemas.microsoft.com/office/drawing/2014/main" id="{2495E8E3-AB91-FE81-2E2F-564F4D4BC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3200" dirty="0"/>
              <a:t>文字の描画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B0303BCC-F5B8-E995-7C16-8DEB561BAB7D}"/>
              </a:ext>
            </a:extLst>
          </p:cNvPr>
          <p:cNvSpPr txBox="1"/>
          <p:nvPr/>
        </p:nvSpPr>
        <p:spPr>
          <a:xfrm>
            <a:off x="7339837" y="301957"/>
            <a:ext cx="163378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レジメ　</a:t>
            </a:r>
            <a:r>
              <a:rPr kumimoji="0" lang="en-US" altLang="ja-JP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55</a:t>
            </a:r>
            <a:r>
              <a:rPr kumimoji="0" lang="ja-JP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頁</a:t>
            </a:r>
            <a:endParaRPr kumimoji="1" lang="ja-JP" alt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ＭＳ Ｐゴシック" panose="020B0600070205080204" pitchFamily="50" charset="-128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4805064-9B93-F817-063C-841C4C8A2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2023/9/28</a:t>
            </a:r>
            <a:endParaRPr kumimoji="1" lang="ja-JP" altLang="en-US" dirty="0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74F6C96-8EF3-EC1E-0A0E-10A10D9CE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332A9-7F48-4F13-9D10-A2EFE9B588DA}" type="slidenum">
              <a:rPr kumimoji="1" lang="ja-JP" altLang="en-US" smtClean="0"/>
              <a:pPr/>
              <a:t>58</a:t>
            </a:fld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796F8ED6-4E6E-EB10-43ED-12D63FA5EB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687" y="2183560"/>
            <a:ext cx="8048625" cy="313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235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94BA6791-1524-CEC7-99AC-96825DD43E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151" y="1362192"/>
            <a:ext cx="8043695" cy="4221829"/>
          </a:xfrm>
          <a:prstGeom prst="rect">
            <a:avLst/>
          </a:prstGeom>
        </p:spPr>
      </p:pic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60CDEC3-F48C-3EF0-06C5-61F70375CE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138" y="887506"/>
            <a:ext cx="8277724" cy="5508628"/>
          </a:xfrm>
        </p:spPr>
        <p:txBody>
          <a:bodyPr>
            <a:normAutofit/>
          </a:bodyPr>
          <a:lstStyle/>
          <a:p>
            <a:pPr marL="20320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None/>
              <a:tabLst>
                <a:tab pos="444500" algn="l"/>
              </a:tabLst>
            </a:pPr>
            <a:r>
              <a:rPr lang="ja-JP" altLang="en-US" sz="2200" dirty="0">
                <a:solidFill>
                  <a:schemeClr val="tx1"/>
                </a:solidFill>
                <a:latin typeface="+mn-lt"/>
              </a:rPr>
              <a:t>図に示す案内を表示する</a:t>
            </a:r>
            <a:r>
              <a:rPr lang="en-US" altLang="ja-JP" sz="2200" dirty="0">
                <a:solidFill>
                  <a:schemeClr val="tx1"/>
                </a:solidFill>
                <a:latin typeface="+mn-lt"/>
              </a:rPr>
              <a:t>HTML</a:t>
            </a:r>
            <a:r>
              <a:rPr lang="ja-JP" altLang="en-US" sz="2200" dirty="0">
                <a:solidFill>
                  <a:schemeClr val="tx1"/>
                </a:solidFill>
                <a:latin typeface="+mn-lt"/>
              </a:rPr>
              <a:t>プログラムを作成しなさい</a:t>
            </a:r>
            <a:endParaRPr lang="en-US" altLang="ja-JP" sz="22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0" name="タイトル 9">
            <a:extLst>
              <a:ext uri="{FF2B5EF4-FFF2-40B4-BE49-F238E27FC236}">
                <a16:creationId xmlns:a16="http://schemas.microsoft.com/office/drawing/2014/main" id="{2495E8E3-AB91-FE81-2E2F-564F4D4BC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課題１</a:t>
            </a:r>
            <a:endParaRPr lang="ja-JP" altLang="en-US" sz="3200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CC5E9D80-54AA-E3FE-6C5F-79AA3E6831FB}"/>
              </a:ext>
            </a:extLst>
          </p:cNvPr>
          <p:cNvSpPr txBox="1"/>
          <p:nvPr/>
        </p:nvSpPr>
        <p:spPr>
          <a:xfrm>
            <a:off x="3761521" y="5723436"/>
            <a:ext cx="16209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図　案内文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9DF541F-B020-62B3-6368-277794E76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2023/9/28</a:t>
            </a:r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F090F8A-FC81-8928-B73C-85DCF5EC5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プログラミング演習</a:t>
            </a:r>
            <a:r>
              <a:rPr kumimoji="1" lang="en-US" altLang="ja-JP"/>
              <a:t>X</a:t>
            </a:r>
            <a:endParaRPr kumimoji="1" lang="ja-JP" altLang="en-US" dirty="0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5792569-5457-BABE-0BB0-8D7E8B51B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21A7D-FA0D-42CE-9A7C-5B33DD9C79DC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229951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40DC480-5204-DDA5-B3EB-09F53F390775}"/>
              </a:ext>
            </a:extLst>
          </p:cNvPr>
          <p:cNvSpPr txBox="1">
            <a:spLocks/>
          </p:cNvSpPr>
          <p:nvPr/>
        </p:nvSpPr>
        <p:spPr>
          <a:xfrm>
            <a:off x="458537" y="372979"/>
            <a:ext cx="8277724" cy="5871410"/>
          </a:xfrm>
          <a:prstGeom prst="rect">
            <a:avLst/>
          </a:prstGeom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kumimoji="1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3200" lvl="1" indent="0">
              <a:lnSpc>
                <a:spcPct val="100000"/>
              </a:lnSpc>
              <a:spcBef>
                <a:spcPts val="1200"/>
              </a:spcBef>
              <a:buClr>
                <a:srgbClr val="FF0066"/>
              </a:buClr>
              <a:buFont typeface="Calibri" pitchFamily="34" charset="0"/>
              <a:buNone/>
              <a:tabLst>
                <a:tab pos="444500" algn="l"/>
              </a:tabLst>
            </a:pPr>
            <a:endParaRPr lang="en-US" altLang="ja-JP" sz="2400" dirty="0">
              <a:solidFill>
                <a:srgbClr val="FF0066"/>
              </a:solidFill>
              <a:latin typeface="+mn-lt"/>
            </a:endParaRPr>
          </a:p>
          <a:p>
            <a:pPr marL="203200" lvl="1" indent="0">
              <a:lnSpc>
                <a:spcPct val="100000"/>
              </a:lnSpc>
              <a:spcBef>
                <a:spcPts val="1200"/>
              </a:spcBef>
              <a:buClr>
                <a:srgbClr val="FF0066"/>
              </a:buClr>
              <a:buFont typeface="Calibri" pitchFamily="34" charset="0"/>
              <a:buNone/>
              <a:tabLst>
                <a:tab pos="444500" algn="l"/>
              </a:tabLst>
            </a:pPr>
            <a:endParaRPr lang="en-US" altLang="ja-JP" sz="700" dirty="0">
              <a:solidFill>
                <a:srgbClr val="FF0066"/>
              </a:solidFill>
              <a:latin typeface="+mn-lt"/>
            </a:endParaRPr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D792AC3-A8C1-9A54-EAEC-18F7FFC64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332A9-7F48-4F13-9D10-A2EFE9B588DA}" type="slidenum">
              <a:rPr kumimoji="1" lang="ja-JP" altLang="en-US" smtClean="0"/>
              <a:t>59</a:t>
            </a:fld>
            <a:endParaRPr kumimoji="1" lang="ja-JP" altLang="en-US"/>
          </a:p>
        </p:txBody>
      </p:sp>
      <p:sp>
        <p:nvSpPr>
          <p:cNvPr id="6" name="日付プレースホルダー 5">
            <a:extLst>
              <a:ext uri="{FF2B5EF4-FFF2-40B4-BE49-F238E27FC236}">
                <a16:creationId xmlns:a16="http://schemas.microsoft.com/office/drawing/2014/main" id="{7152F781-60A5-01BB-4DC5-0F8F41E82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2023/9/28</a:t>
            </a:r>
            <a:endParaRPr kumimoji="1" lang="ja-JP" altLang="en-US"/>
          </a:p>
        </p:txBody>
      </p:sp>
      <p:sp>
        <p:nvSpPr>
          <p:cNvPr id="11" name="フッター プレースホルダー 4">
            <a:extLst>
              <a:ext uri="{FF2B5EF4-FFF2-40B4-BE49-F238E27FC236}">
                <a16:creationId xmlns:a16="http://schemas.microsoft.com/office/drawing/2014/main" id="{DC066E96-BF14-5249-2A5C-BD35AECA6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</p:spPr>
        <p:txBody>
          <a:bodyPr/>
          <a:lstStyle/>
          <a:p>
            <a:r>
              <a:rPr kumimoji="1" lang="ja-JP" altLang="en-US" dirty="0"/>
              <a:t>プログラミング演習</a:t>
            </a:r>
            <a:r>
              <a:rPr kumimoji="1" lang="en-US" altLang="ja-JP" dirty="0"/>
              <a:t>X</a:t>
            </a:r>
            <a:endParaRPr kumimoji="1" lang="ja-JP" altLang="en-US" dirty="0"/>
          </a:p>
        </p:txBody>
      </p:sp>
      <p:sp>
        <p:nvSpPr>
          <p:cNvPr id="8" name="コンテンツ プレースホルダー 2">
            <a:extLst>
              <a:ext uri="{FF2B5EF4-FFF2-40B4-BE49-F238E27FC236}">
                <a16:creationId xmlns:a16="http://schemas.microsoft.com/office/drawing/2014/main" id="{BCF10ADE-2AD4-4513-207F-CC373F737326}"/>
              </a:ext>
            </a:extLst>
          </p:cNvPr>
          <p:cNvSpPr txBox="1">
            <a:spLocks/>
          </p:cNvSpPr>
          <p:nvPr/>
        </p:nvSpPr>
        <p:spPr>
          <a:xfrm>
            <a:off x="610937" y="372979"/>
            <a:ext cx="8277724" cy="6023810"/>
          </a:xfrm>
          <a:prstGeom prst="rect">
            <a:avLst/>
          </a:prstGeom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kumimoji="1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46100" lvl="1" indent="-342900">
              <a:lnSpc>
                <a:spcPct val="100000"/>
              </a:lnSpc>
              <a:spcBef>
                <a:spcPts val="1200"/>
              </a:spcBef>
              <a:buClr>
                <a:srgbClr val="FF0066"/>
              </a:buClr>
              <a:buFont typeface="Wingdings" panose="05000000000000000000" pitchFamily="2" charset="2"/>
              <a:buChar char="l"/>
              <a:tabLst>
                <a:tab pos="444500" algn="l"/>
              </a:tabLst>
            </a:pPr>
            <a:r>
              <a:rPr lang="ja-JP" altLang="en-US" sz="2400" dirty="0">
                <a:solidFill>
                  <a:srgbClr val="FF0066"/>
                </a:solidFill>
                <a:latin typeface="+mn-lt"/>
              </a:rPr>
              <a:t>プログラム例</a:t>
            </a:r>
            <a:endParaRPr lang="en-US" altLang="ja-JP" sz="2400" dirty="0">
              <a:solidFill>
                <a:srgbClr val="FF0066"/>
              </a:solidFill>
              <a:latin typeface="+mn-lt"/>
            </a:endParaRPr>
          </a:p>
          <a:p>
            <a:pPr marL="203200" lvl="1" indent="0">
              <a:lnSpc>
                <a:spcPct val="100000"/>
              </a:lnSpc>
              <a:spcBef>
                <a:spcPts val="1200"/>
              </a:spcBef>
              <a:buClr>
                <a:srgbClr val="FF0066"/>
              </a:buClr>
              <a:buFont typeface="Calibri" pitchFamily="34" charset="0"/>
              <a:buNone/>
              <a:tabLst>
                <a:tab pos="444500" algn="l"/>
              </a:tabLst>
            </a:pPr>
            <a:endParaRPr lang="en-US" altLang="ja-JP" sz="2400" dirty="0">
              <a:solidFill>
                <a:srgbClr val="FF0066"/>
              </a:solidFill>
              <a:latin typeface="+mn-lt"/>
            </a:endParaRPr>
          </a:p>
          <a:p>
            <a:pPr marL="203200" lvl="1" indent="0">
              <a:lnSpc>
                <a:spcPct val="100000"/>
              </a:lnSpc>
              <a:spcBef>
                <a:spcPts val="1200"/>
              </a:spcBef>
              <a:buClr>
                <a:srgbClr val="FF0066"/>
              </a:buClr>
              <a:buFont typeface="Calibri" pitchFamily="34" charset="0"/>
              <a:buNone/>
              <a:tabLst>
                <a:tab pos="444500" algn="l"/>
              </a:tabLst>
            </a:pPr>
            <a:endParaRPr lang="en-US" altLang="ja-JP" sz="2400" dirty="0">
              <a:solidFill>
                <a:srgbClr val="FF0066"/>
              </a:solidFill>
              <a:latin typeface="+mn-lt"/>
            </a:endParaRPr>
          </a:p>
          <a:p>
            <a:pPr marL="203200" lvl="1" indent="0">
              <a:lnSpc>
                <a:spcPct val="100000"/>
              </a:lnSpc>
              <a:spcBef>
                <a:spcPts val="1200"/>
              </a:spcBef>
              <a:buClr>
                <a:srgbClr val="FF0066"/>
              </a:buClr>
              <a:buFont typeface="Calibri" pitchFamily="34" charset="0"/>
              <a:buNone/>
              <a:tabLst>
                <a:tab pos="444500" algn="l"/>
              </a:tabLst>
            </a:pPr>
            <a:endParaRPr lang="en-US" altLang="ja-JP" sz="2400" dirty="0">
              <a:solidFill>
                <a:srgbClr val="FF0066"/>
              </a:solidFill>
              <a:latin typeface="+mn-lt"/>
            </a:endParaRPr>
          </a:p>
          <a:p>
            <a:pPr marL="203200" lvl="1" indent="0">
              <a:lnSpc>
                <a:spcPct val="100000"/>
              </a:lnSpc>
              <a:spcBef>
                <a:spcPts val="1200"/>
              </a:spcBef>
              <a:buClr>
                <a:srgbClr val="FF0066"/>
              </a:buClr>
              <a:buFont typeface="Calibri" pitchFamily="34" charset="0"/>
              <a:buNone/>
              <a:tabLst>
                <a:tab pos="444500" algn="l"/>
              </a:tabLst>
            </a:pPr>
            <a:endParaRPr lang="en-US" altLang="ja-JP" sz="700" dirty="0">
              <a:solidFill>
                <a:srgbClr val="FF0066"/>
              </a:solidFill>
              <a:latin typeface="+mn-lt"/>
            </a:endParaRPr>
          </a:p>
        </p:txBody>
      </p:sp>
      <p:sp>
        <p:nvSpPr>
          <p:cNvPr id="20" name="テキスト ボックス 147">
            <a:extLst>
              <a:ext uri="{FF2B5EF4-FFF2-40B4-BE49-F238E27FC236}">
                <a16:creationId xmlns:a16="http://schemas.microsoft.com/office/drawing/2014/main" id="{EC92CE2A-5B80-1FBA-23DE-E78C52C04155}"/>
              </a:ext>
            </a:extLst>
          </p:cNvPr>
          <p:cNvSpPr txBox="1"/>
          <p:nvPr/>
        </p:nvSpPr>
        <p:spPr>
          <a:xfrm>
            <a:off x="716327" y="5859430"/>
            <a:ext cx="1537600" cy="430887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2200" kern="100" dirty="0"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リスト</a:t>
            </a:r>
            <a:r>
              <a:rPr lang="en-US" altLang="ja-JP" sz="2200" kern="100" dirty="0"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4-3-7</a:t>
            </a:r>
            <a:endParaRPr lang="ja-JP" sz="2200" kern="100" dirty="0">
              <a:solidFill>
                <a:schemeClr val="tx1"/>
              </a:solidFill>
              <a:effectLst/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3431113C-65C8-8563-2167-B946F47D17A0}"/>
              </a:ext>
            </a:extLst>
          </p:cNvPr>
          <p:cNvSpPr txBox="1"/>
          <p:nvPr/>
        </p:nvSpPr>
        <p:spPr>
          <a:xfrm>
            <a:off x="7339837" y="301957"/>
            <a:ext cx="163378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レジメ　</a:t>
            </a:r>
            <a:r>
              <a:rPr kumimoji="0" lang="en-US" altLang="ja-JP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53</a:t>
            </a:r>
            <a:r>
              <a:rPr kumimoji="0" lang="ja-JP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頁</a:t>
            </a:r>
            <a:endParaRPr kumimoji="1" lang="ja-JP" alt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ＭＳ Ｐゴシック" panose="020B0600070205080204" pitchFamily="50" charset="-128"/>
              <a:ea typeface="ＭＳ Ｐゴシック" panose="020B0600070205080204" pitchFamily="50" charset="-128"/>
              <a:cs typeface="+mn-cs"/>
            </a:endParaRP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84983545-320E-FED2-9D3D-997F5E716A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587" y="891957"/>
            <a:ext cx="8124825" cy="4143375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FBAAD12C-5DCF-F13F-9D40-497A28FF3B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1143" y="4439653"/>
            <a:ext cx="4049997" cy="1826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72983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60CDEC3-F48C-3EF0-06C5-61F70375CE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537" y="1004260"/>
            <a:ext cx="8277724" cy="5227852"/>
          </a:xfrm>
        </p:spPr>
        <p:txBody>
          <a:bodyPr>
            <a:normAutofit/>
          </a:bodyPr>
          <a:lstStyle/>
          <a:p>
            <a:pPr marL="533400" lvl="1" indent="-330200">
              <a:buClr>
                <a:schemeClr val="tx2"/>
              </a:buClr>
              <a:buFont typeface="Wingdings" panose="05000000000000000000" pitchFamily="2" charset="2"/>
              <a:buChar char="u"/>
              <a:tabLst>
                <a:tab pos="444500" algn="l"/>
              </a:tabLst>
            </a:pPr>
            <a:r>
              <a:rPr lang="ja-JP" altLang="en-US" sz="2200" dirty="0">
                <a:latin typeface="+mn-lt"/>
              </a:rPr>
              <a:t>あらかじめ保存してある画像ファイルを</a:t>
            </a:r>
            <a:r>
              <a:rPr lang="en-US" altLang="ja-JP" sz="2200" dirty="0">
                <a:solidFill>
                  <a:srgbClr val="FF0066"/>
                </a:solidFill>
                <a:latin typeface="+mn-lt"/>
              </a:rPr>
              <a:t>&lt;image&gt;</a:t>
            </a:r>
            <a:r>
              <a:rPr lang="ja-JP" altLang="en-US" sz="2200" dirty="0">
                <a:latin typeface="+mn-lt"/>
              </a:rPr>
              <a:t>タグを用いて読み込み</a:t>
            </a:r>
            <a:endParaRPr lang="en-US" altLang="ja-JP" sz="2200" dirty="0">
              <a:latin typeface="+mn-lt"/>
            </a:endParaRPr>
          </a:p>
          <a:p>
            <a:pPr marL="533400" lvl="1" indent="-330200">
              <a:buClr>
                <a:schemeClr val="tx2"/>
              </a:buClr>
              <a:buFont typeface="Wingdings" panose="05000000000000000000" pitchFamily="2" charset="2"/>
              <a:buChar char="u"/>
              <a:tabLst>
                <a:tab pos="444500" algn="l"/>
              </a:tabLst>
            </a:pPr>
            <a:r>
              <a:rPr lang="en-US" altLang="ja-JP" sz="2200" dirty="0">
                <a:solidFill>
                  <a:srgbClr val="FF0066"/>
                </a:solidFill>
                <a:latin typeface="+mn-lt"/>
              </a:rPr>
              <a:t>id</a:t>
            </a:r>
            <a:r>
              <a:rPr lang="ja-JP" altLang="en-US" sz="2200" dirty="0">
                <a:latin typeface="+mn-lt"/>
              </a:rPr>
              <a:t>属性で名前を決め、</a:t>
            </a:r>
            <a:r>
              <a:rPr lang="en-US" altLang="ja-JP" sz="2200" dirty="0">
                <a:solidFill>
                  <a:srgbClr val="FF0066"/>
                </a:solidFill>
                <a:latin typeface="+mn-lt"/>
              </a:rPr>
              <a:t>style</a:t>
            </a:r>
            <a:r>
              <a:rPr lang="ja-JP" altLang="en-US" sz="2200" dirty="0">
                <a:latin typeface="+mn-lt"/>
              </a:rPr>
              <a:t>属性で「</a:t>
            </a:r>
            <a:r>
              <a:rPr lang="en-US" altLang="ja-JP" sz="2200" dirty="0">
                <a:latin typeface="+mn-lt"/>
              </a:rPr>
              <a:t>style=“</a:t>
            </a:r>
            <a:r>
              <a:rPr lang="en-US" altLang="ja-JP" sz="2200" dirty="0" err="1">
                <a:latin typeface="+mn-lt"/>
              </a:rPr>
              <a:t>display:none</a:t>
            </a:r>
            <a:r>
              <a:rPr lang="en-US" altLang="ja-JP" sz="2200" dirty="0">
                <a:latin typeface="+mn-lt"/>
              </a:rPr>
              <a:t>”</a:t>
            </a:r>
            <a:r>
              <a:rPr lang="ja-JP" altLang="en-US" sz="2200" dirty="0">
                <a:latin typeface="+mn-lt"/>
              </a:rPr>
              <a:t>」</a:t>
            </a:r>
            <a:endParaRPr lang="en-US" altLang="ja-JP" sz="2200" dirty="0">
              <a:latin typeface="+mn-lt"/>
            </a:endParaRPr>
          </a:p>
          <a:p>
            <a:pPr marL="533400" lvl="1" indent="-330200">
              <a:buClr>
                <a:schemeClr val="tx2"/>
              </a:buClr>
              <a:buFont typeface="Wingdings" panose="05000000000000000000" pitchFamily="2" charset="2"/>
              <a:buChar char="u"/>
              <a:tabLst>
                <a:tab pos="444500" algn="l"/>
              </a:tabLst>
            </a:pPr>
            <a:r>
              <a:rPr lang="ja-JP" altLang="en-US" sz="2200" dirty="0">
                <a:latin typeface="+mn-lt"/>
              </a:rPr>
              <a:t>画像ファイルの形式は、</a:t>
            </a:r>
            <a:r>
              <a:rPr lang="en-US" altLang="ja-JP" sz="2200" dirty="0">
                <a:solidFill>
                  <a:srgbClr val="FF0066"/>
                </a:solidFill>
                <a:latin typeface="+mn-lt"/>
              </a:rPr>
              <a:t>&lt;image&gt;</a:t>
            </a:r>
            <a:r>
              <a:rPr lang="ja-JP" altLang="en-US" sz="2200" dirty="0">
                <a:latin typeface="+mn-lt"/>
              </a:rPr>
              <a:t>要素が扱うことのできる形式（</a:t>
            </a:r>
            <a:r>
              <a:rPr lang="en-US" altLang="ja-JP" sz="2200" dirty="0" err="1">
                <a:latin typeface="+mn-lt"/>
              </a:rPr>
              <a:t>png</a:t>
            </a:r>
            <a:r>
              <a:rPr lang="ja-JP" altLang="en-US" sz="2200" dirty="0">
                <a:latin typeface="+mn-lt"/>
              </a:rPr>
              <a:t>、</a:t>
            </a:r>
            <a:r>
              <a:rPr lang="en-US" altLang="ja-JP" sz="2200" dirty="0">
                <a:latin typeface="+mn-lt"/>
              </a:rPr>
              <a:t>jpg</a:t>
            </a:r>
            <a:r>
              <a:rPr lang="ja-JP" altLang="en-US" sz="2200" dirty="0">
                <a:latin typeface="+mn-lt"/>
              </a:rPr>
              <a:t>、</a:t>
            </a:r>
            <a:r>
              <a:rPr lang="en-US" altLang="ja-JP" sz="2200" dirty="0">
                <a:latin typeface="+mn-lt"/>
              </a:rPr>
              <a:t>gif</a:t>
            </a:r>
            <a:r>
              <a:rPr lang="ja-JP" altLang="en-US" sz="2200" dirty="0">
                <a:latin typeface="+mn-lt"/>
              </a:rPr>
              <a:t>など）</a:t>
            </a:r>
            <a:endParaRPr lang="en-US" altLang="ja-JP" sz="2200" dirty="0">
              <a:latin typeface="+mn-lt"/>
            </a:endParaRPr>
          </a:p>
          <a:p>
            <a:pPr marL="533400" lvl="1" indent="-330200">
              <a:buClr>
                <a:schemeClr val="tx2"/>
              </a:buClr>
              <a:buFont typeface="Wingdings" panose="05000000000000000000" pitchFamily="2" charset="2"/>
              <a:buChar char="u"/>
              <a:tabLst>
                <a:tab pos="444500" algn="l"/>
              </a:tabLst>
            </a:pPr>
            <a:r>
              <a:rPr lang="en-US" altLang="ja-JP" sz="2200" dirty="0">
                <a:solidFill>
                  <a:srgbClr val="FF0066"/>
                </a:solidFill>
                <a:latin typeface="+mn-lt"/>
              </a:rPr>
              <a:t>&lt;image&gt;</a:t>
            </a:r>
            <a:r>
              <a:rPr lang="ja-JP" altLang="en-US" sz="2200" dirty="0">
                <a:latin typeface="+mn-lt"/>
              </a:rPr>
              <a:t>要素の</a:t>
            </a:r>
            <a:r>
              <a:rPr lang="en-US" altLang="ja-JP" sz="2200" dirty="0">
                <a:latin typeface="+mn-lt"/>
              </a:rPr>
              <a:t>id</a:t>
            </a:r>
            <a:r>
              <a:rPr lang="ja-JP" altLang="en-US" sz="2200" dirty="0">
                <a:latin typeface="+mn-lt"/>
              </a:rPr>
              <a:t>属性で決めた名前を使って画像データを獲得、</a:t>
            </a:r>
            <a:r>
              <a:rPr lang="en-US" altLang="ja-JP" sz="2200" dirty="0" err="1">
                <a:solidFill>
                  <a:srgbClr val="FF0066"/>
                </a:solidFill>
                <a:latin typeface="+mn-lt"/>
              </a:rPr>
              <a:t>drawImage</a:t>
            </a:r>
            <a:r>
              <a:rPr lang="ja-JP" altLang="en-US" sz="2200" dirty="0">
                <a:latin typeface="+mn-lt"/>
              </a:rPr>
              <a:t>メソッドで描画</a:t>
            </a:r>
            <a:endParaRPr lang="en-US" altLang="ja-JP" sz="2200" dirty="0">
              <a:latin typeface="+mn-lt"/>
            </a:endParaRP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F834C7D-D08A-F217-FD73-F565BDBFE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000" b="0" i="0" u="none" strike="noStrike" kern="1200" cap="all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  <a:cs typeface="+mn-cs"/>
              </a:rPr>
              <a:t>プログラミング演習</a:t>
            </a:r>
            <a:r>
              <a:rPr kumimoji="1" lang="en-US" altLang="ja-JP" sz="1000" b="0" i="0" u="none" strike="noStrike" kern="1200" cap="all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  <a:cs typeface="+mn-cs"/>
              </a:rPr>
              <a:t>X</a:t>
            </a:r>
            <a:endParaRPr kumimoji="1" lang="ja-JP" altLang="en-US" sz="1000" b="0" i="0" u="none" strike="noStrike" kern="1200" cap="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IZ UDPゴシック" panose="020B0400000000000000" pitchFamily="50" charset="-128"/>
              <a:ea typeface="BIZ UDPゴシック" panose="020B0400000000000000" pitchFamily="50" charset="-128"/>
              <a:cs typeface="+mn-cs"/>
            </a:endParaRPr>
          </a:p>
        </p:txBody>
      </p:sp>
      <p:sp>
        <p:nvSpPr>
          <p:cNvPr id="10" name="タイトル 9">
            <a:extLst>
              <a:ext uri="{FF2B5EF4-FFF2-40B4-BE49-F238E27FC236}">
                <a16:creationId xmlns:a16="http://schemas.microsoft.com/office/drawing/2014/main" id="{2495E8E3-AB91-FE81-2E2F-564F4D4BC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3200" dirty="0"/>
              <a:t>画像の描画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B0303BCC-F5B8-E995-7C16-8DEB561BAB7D}"/>
              </a:ext>
            </a:extLst>
          </p:cNvPr>
          <p:cNvSpPr txBox="1"/>
          <p:nvPr/>
        </p:nvSpPr>
        <p:spPr>
          <a:xfrm>
            <a:off x="7339837" y="301957"/>
            <a:ext cx="163378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レジメ　</a:t>
            </a:r>
            <a:r>
              <a:rPr kumimoji="0" lang="en-US" altLang="ja-JP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56</a:t>
            </a:r>
            <a:r>
              <a:rPr kumimoji="0" lang="ja-JP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頁</a:t>
            </a:r>
            <a:endParaRPr kumimoji="1" lang="ja-JP" alt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ＭＳ Ｐゴシック" panose="020B0600070205080204" pitchFamily="50" charset="-128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4805064-9B93-F817-063C-841C4C8A2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2023/9/28</a:t>
            </a:r>
            <a:endParaRPr kumimoji="1" lang="ja-JP" altLang="en-US" dirty="0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74F6C96-8EF3-EC1E-0A0E-10A10D9CE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332A9-7F48-4F13-9D10-A2EFE9B588DA}" type="slidenum">
              <a:rPr kumimoji="1" lang="ja-JP" altLang="en-US" smtClean="0"/>
              <a:pPr/>
              <a:t>60</a:t>
            </a:fld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0406EAE9-0232-F4D9-7840-ED44AABF61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799" y="3428098"/>
            <a:ext cx="8077200" cy="290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83842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40DC480-5204-DDA5-B3EB-09F53F390775}"/>
              </a:ext>
            </a:extLst>
          </p:cNvPr>
          <p:cNvSpPr txBox="1">
            <a:spLocks/>
          </p:cNvSpPr>
          <p:nvPr/>
        </p:nvSpPr>
        <p:spPr>
          <a:xfrm>
            <a:off x="458537" y="372979"/>
            <a:ext cx="8277724" cy="5871410"/>
          </a:xfrm>
          <a:prstGeom prst="rect">
            <a:avLst/>
          </a:prstGeom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kumimoji="1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3200" lvl="1" indent="0">
              <a:lnSpc>
                <a:spcPct val="100000"/>
              </a:lnSpc>
              <a:spcBef>
                <a:spcPts val="1200"/>
              </a:spcBef>
              <a:buClr>
                <a:srgbClr val="FF0066"/>
              </a:buClr>
              <a:buFont typeface="Calibri" pitchFamily="34" charset="0"/>
              <a:buNone/>
              <a:tabLst>
                <a:tab pos="444500" algn="l"/>
              </a:tabLst>
            </a:pPr>
            <a:endParaRPr lang="en-US" altLang="ja-JP" sz="2400" dirty="0">
              <a:solidFill>
                <a:srgbClr val="FF0066"/>
              </a:solidFill>
              <a:latin typeface="+mn-lt"/>
            </a:endParaRPr>
          </a:p>
          <a:p>
            <a:pPr marL="203200" lvl="1" indent="0">
              <a:lnSpc>
                <a:spcPct val="100000"/>
              </a:lnSpc>
              <a:spcBef>
                <a:spcPts val="1200"/>
              </a:spcBef>
              <a:buClr>
                <a:srgbClr val="FF0066"/>
              </a:buClr>
              <a:buFont typeface="Calibri" pitchFamily="34" charset="0"/>
              <a:buNone/>
              <a:tabLst>
                <a:tab pos="444500" algn="l"/>
              </a:tabLst>
            </a:pPr>
            <a:endParaRPr lang="en-US" altLang="ja-JP" sz="700" dirty="0">
              <a:solidFill>
                <a:srgbClr val="FF0066"/>
              </a:solidFill>
              <a:latin typeface="+mn-lt"/>
            </a:endParaRPr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D792AC3-A8C1-9A54-EAEC-18F7FFC64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332A9-7F48-4F13-9D10-A2EFE9B588DA}" type="slidenum">
              <a:rPr kumimoji="1" lang="ja-JP" altLang="en-US" smtClean="0"/>
              <a:t>61</a:t>
            </a:fld>
            <a:endParaRPr kumimoji="1" lang="ja-JP" altLang="en-US"/>
          </a:p>
        </p:txBody>
      </p:sp>
      <p:sp>
        <p:nvSpPr>
          <p:cNvPr id="6" name="日付プレースホルダー 5">
            <a:extLst>
              <a:ext uri="{FF2B5EF4-FFF2-40B4-BE49-F238E27FC236}">
                <a16:creationId xmlns:a16="http://schemas.microsoft.com/office/drawing/2014/main" id="{7152F781-60A5-01BB-4DC5-0F8F41E82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2023/9/28</a:t>
            </a:r>
            <a:endParaRPr kumimoji="1" lang="ja-JP" altLang="en-US"/>
          </a:p>
        </p:txBody>
      </p:sp>
      <p:sp>
        <p:nvSpPr>
          <p:cNvPr id="11" name="フッター プレースホルダー 4">
            <a:extLst>
              <a:ext uri="{FF2B5EF4-FFF2-40B4-BE49-F238E27FC236}">
                <a16:creationId xmlns:a16="http://schemas.microsoft.com/office/drawing/2014/main" id="{DC066E96-BF14-5249-2A5C-BD35AECA6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</p:spPr>
        <p:txBody>
          <a:bodyPr/>
          <a:lstStyle/>
          <a:p>
            <a:r>
              <a:rPr kumimoji="1" lang="ja-JP" altLang="en-US" dirty="0"/>
              <a:t>プログラミング演習</a:t>
            </a:r>
            <a:r>
              <a:rPr kumimoji="1" lang="en-US" altLang="ja-JP" dirty="0"/>
              <a:t>X</a:t>
            </a:r>
            <a:endParaRPr kumimoji="1" lang="ja-JP" altLang="en-US" dirty="0"/>
          </a:p>
        </p:txBody>
      </p:sp>
      <p:sp>
        <p:nvSpPr>
          <p:cNvPr id="8" name="コンテンツ プレースホルダー 2">
            <a:extLst>
              <a:ext uri="{FF2B5EF4-FFF2-40B4-BE49-F238E27FC236}">
                <a16:creationId xmlns:a16="http://schemas.microsoft.com/office/drawing/2014/main" id="{BCF10ADE-2AD4-4513-207F-CC373F737326}"/>
              </a:ext>
            </a:extLst>
          </p:cNvPr>
          <p:cNvSpPr txBox="1">
            <a:spLocks/>
          </p:cNvSpPr>
          <p:nvPr/>
        </p:nvSpPr>
        <p:spPr>
          <a:xfrm>
            <a:off x="610937" y="372979"/>
            <a:ext cx="8277724" cy="6023810"/>
          </a:xfrm>
          <a:prstGeom prst="rect">
            <a:avLst/>
          </a:prstGeom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kumimoji="1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46100" lvl="1" indent="-342900">
              <a:lnSpc>
                <a:spcPct val="100000"/>
              </a:lnSpc>
              <a:spcBef>
                <a:spcPts val="1200"/>
              </a:spcBef>
              <a:buClr>
                <a:srgbClr val="FF0066"/>
              </a:buClr>
              <a:buFont typeface="Wingdings" panose="05000000000000000000" pitchFamily="2" charset="2"/>
              <a:buChar char="l"/>
              <a:tabLst>
                <a:tab pos="444500" algn="l"/>
              </a:tabLst>
            </a:pPr>
            <a:r>
              <a:rPr lang="ja-JP" altLang="en-US" sz="2400" dirty="0">
                <a:solidFill>
                  <a:srgbClr val="FF0066"/>
                </a:solidFill>
                <a:latin typeface="+mn-lt"/>
              </a:rPr>
              <a:t>プログラム例</a:t>
            </a:r>
            <a:endParaRPr lang="en-US" altLang="ja-JP" sz="2400" dirty="0">
              <a:solidFill>
                <a:srgbClr val="FF0066"/>
              </a:solidFill>
              <a:latin typeface="+mn-lt"/>
            </a:endParaRPr>
          </a:p>
          <a:p>
            <a:pPr marL="203200" lvl="1" indent="0">
              <a:lnSpc>
                <a:spcPct val="100000"/>
              </a:lnSpc>
              <a:spcBef>
                <a:spcPts val="1200"/>
              </a:spcBef>
              <a:buClr>
                <a:srgbClr val="FF0066"/>
              </a:buClr>
              <a:buFont typeface="Calibri" pitchFamily="34" charset="0"/>
              <a:buNone/>
              <a:tabLst>
                <a:tab pos="444500" algn="l"/>
              </a:tabLst>
            </a:pPr>
            <a:endParaRPr lang="en-US" altLang="ja-JP" sz="2400" dirty="0">
              <a:solidFill>
                <a:srgbClr val="FF0066"/>
              </a:solidFill>
              <a:latin typeface="+mn-lt"/>
            </a:endParaRPr>
          </a:p>
          <a:p>
            <a:pPr marL="203200" lvl="1" indent="0">
              <a:lnSpc>
                <a:spcPct val="100000"/>
              </a:lnSpc>
              <a:spcBef>
                <a:spcPts val="1200"/>
              </a:spcBef>
              <a:buClr>
                <a:srgbClr val="FF0066"/>
              </a:buClr>
              <a:buFont typeface="Calibri" pitchFamily="34" charset="0"/>
              <a:buNone/>
              <a:tabLst>
                <a:tab pos="444500" algn="l"/>
              </a:tabLst>
            </a:pPr>
            <a:endParaRPr lang="en-US" altLang="ja-JP" sz="2400" dirty="0">
              <a:solidFill>
                <a:srgbClr val="FF0066"/>
              </a:solidFill>
              <a:latin typeface="+mn-lt"/>
            </a:endParaRPr>
          </a:p>
          <a:p>
            <a:pPr marL="203200" lvl="1" indent="0">
              <a:lnSpc>
                <a:spcPct val="100000"/>
              </a:lnSpc>
              <a:spcBef>
                <a:spcPts val="1200"/>
              </a:spcBef>
              <a:buClr>
                <a:srgbClr val="FF0066"/>
              </a:buClr>
              <a:buFont typeface="Calibri" pitchFamily="34" charset="0"/>
              <a:buNone/>
              <a:tabLst>
                <a:tab pos="444500" algn="l"/>
              </a:tabLst>
            </a:pPr>
            <a:endParaRPr lang="en-US" altLang="ja-JP" sz="2400" dirty="0">
              <a:solidFill>
                <a:srgbClr val="FF0066"/>
              </a:solidFill>
              <a:latin typeface="+mn-lt"/>
            </a:endParaRPr>
          </a:p>
          <a:p>
            <a:pPr marL="203200" lvl="1" indent="0">
              <a:lnSpc>
                <a:spcPct val="100000"/>
              </a:lnSpc>
              <a:spcBef>
                <a:spcPts val="1200"/>
              </a:spcBef>
              <a:buClr>
                <a:srgbClr val="FF0066"/>
              </a:buClr>
              <a:buFont typeface="Calibri" pitchFamily="34" charset="0"/>
              <a:buNone/>
              <a:tabLst>
                <a:tab pos="444500" algn="l"/>
              </a:tabLst>
            </a:pPr>
            <a:endParaRPr lang="en-US" altLang="ja-JP" sz="700" dirty="0">
              <a:solidFill>
                <a:srgbClr val="FF0066"/>
              </a:solidFill>
              <a:latin typeface="+mn-lt"/>
            </a:endParaRPr>
          </a:p>
        </p:txBody>
      </p:sp>
      <p:sp>
        <p:nvSpPr>
          <p:cNvPr id="20" name="テキスト ボックス 147">
            <a:extLst>
              <a:ext uri="{FF2B5EF4-FFF2-40B4-BE49-F238E27FC236}">
                <a16:creationId xmlns:a16="http://schemas.microsoft.com/office/drawing/2014/main" id="{EC92CE2A-5B80-1FBA-23DE-E78C52C04155}"/>
              </a:ext>
            </a:extLst>
          </p:cNvPr>
          <p:cNvSpPr txBox="1"/>
          <p:nvPr/>
        </p:nvSpPr>
        <p:spPr>
          <a:xfrm>
            <a:off x="716327" y="5859430"/>
            <a:ext cx="1537600" cy="430887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2200" kern="100" dirty="0"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リスト</a:t>
            </a:r>
            <a:r>
              <a:rPr lang="en-US" altLang="ja-JP" sz="2200" kern="100" dirty="0"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4-3-8</a:t>
            </a:r>
            <a:endParaRPr lang="ja-JP" sz="2200" kern="100" dirty="0">
              <a:solidFill>
                <a:schemeClr val="tx1"/>
              </a:solidFill>
              <a:effectLst/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3431113C-65C8-8563-2167-B946F47D17A0}"/>
              </a:ext>
            </a:extLst>
          </p:cNvPr>
          <p:cNvSpPr txBox="1"/>
          <p:nvPr/>
        </p:nvSpPr>
        <p:spPr>
          <a:xfrm>
            <a:off x="7339837" y="301957"/>
            <a:ext cx="163378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レジメ　</a:t>
            </a:r>
            <a:r>
              <a:rPr kumimoji="0" lang="en-US" altLang="ja-JP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56</a:t>
            </a:r>
            <a:r>
              <a:rPr kumimoji="0" lang="ja-JP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頁</a:t>
            </a:r>
            <a:endParaRPr kumimoji="1" lang="ja-JP" alt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ＭＳ Ｐゴシック" panose="020B0600070205080204" pitchFamily="50" charset="-128"/>
              <a:ea typeface="ＭＳ Ｐゴシック" panose="020B0600070205080204" pitchFamily="50" charset="-128"/>
              <a:cs typeface="+mn-cs"/>
            </a:endParaRPr>
          </a:p>
        </p:txBody>
      </p: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EFFEE69B-BC34-D511-C0BA-43E0FEFF3915}"/>
              </a:ext>
            </a:extLst>
          </p:cNvPr>
          <p:cNvGrpSpPr/>
          <p:nvPr/>
        </p:nvGrpSpPr>
        <p:grpSpPr>
          <a:xfrm>
            <a:off x="416058" y="902921"/>
            <a:ext cx="5576482" cy="4910581"/>
            <a:chOff x="416058" y="902921"/>
            <a:chExt cx="5576482" cy="4910581"/>
          </a:xfrm>
        </p:grpSpPr>
        <p:grpSp>
          <p:nvGrpSpPr>
            <p:cNvPr id="4" name="グループ化 3">
              <a:extLst>
                <a:ext uri="{FF2B5EF4-FFF2-40B4-BE49-F238E27FC236}">
                  <a16:creationId xmlns:a16="http://schemas.microsoft.com/office/drawing/2014/main" id="{AA63BBDC-2B5D-9149-4C88-4DAFE4878CA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16058" y="902921"/>
              <a:ext cx="5576482" cy="4910581"/>
              <a:chOff x="0" y="0"/>
              <a:chExt cx="6136640" cy="5403850"/>
            </a:xfrm>
          </p:grpSpPr>
          <p:pic>
            <p:nvPicPr>
              <p:cNvPr id="5" name="図 4">
                <a:extLst>
                  <a:ext uri="{FF2B5EF4-FFF2-40B4-BE49-F238E27FC236}">
                    <a16:creationId xmlns:a16="http://schemas.microsoft.com/office/drawing/2014/main" id="{63285D18-412E-A4E3-7F5C-86E74A261D0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0" y="0"/>
                <a:ext cx="6136640" cy="5403850"/>
              </a:xfrm>
              <a:prstGeom prst="rect">
                <a:avLst/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  <a:extLst>
                  <a:ext uri="{C807C97D-BFC1-408E-A445-0C87EB9F89A2}">
                    <ask:lineSketchStyleProps xmlns:ask="http://schemas.microsoft.com/office/drawing/2018/sketchyshapes" sd="0">
                      <a:custGeom>
                        <a:avLst/>
                        <a:gdLst/>
                        <a:ahLst/>
                        <a:cxnLst/>
                        <a:rect l="0" t="0" r="0" b="0"/>
                        <a:pathLst/>
                      </a:custGeom>
                      <ask:type/>
                    </ask:lineSketchStyleProps>
                  </a:ext>
                </a:extLst>
              </a:ln>
              <a:extLst>
                <a:ext uri="{53640926-AAD7-44D8-BBD7-CCE9431645EC}">
                  <a14:shadowObscured xmlns:a14="http://schemas.microsoft.com/office/drawing/2010/main"/>
                </a:ext>
              </a:extLst>
            </p:spPr>
          </p:pic>
          <p:sp>
            <p:nvSpPr>
              <p:cNvPr id="10" name="テキスト ボックス 1744543623">
                <a:extLst>
                  <a:ext uri="{FF2B5EF4-FFF2-40B4-BE49-F238E27FC236}">
                    <a16:creationId xmlns:a16="http://schemas.microsoft.com/office/drawing/2014/main" id="{90AF90BE-9383-9F55-A63E-BCD59E289444}"/>
                  </a:ext>
                </a:extLst>
              </p:cNvPr>
              <p:cNvSpPr txBox="1"/>
              <p:nvPr/>
            </p:nvSpPr>
            <p:spPr>
              <a:xfrm>
                <a:off x="4468732" y="4477318"/>
                <a:ext cx="1662065" cy="287889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just"/>
                <a:r>
                  <a:rPr lang="ja-JP" sz="1100" kern="100" dirty="0">
                    <a:solidFill>
                      <a:srgbClr val="FF0000"/>
                    </a:solidFill>
                    <a:effectLst/>
                    <a:latin typeface="+mn-ea"/>
                    <a:cs typeface="Times New Roman" panose="02020603050405020304" pitchFamily="18" charset="0"/>
                  </a:rPr>
                  <a:t>①画像ファイルの指定</a:t>
                </a:r>
                <a:endParaRPr lang="ja-JP" sz="1100" kern="100" dirty="0">
                  <a:effectLst/>
                  <a:latin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" name="テキスト ボックス 1744543624">
                <a:extLst>
                  <a:ext uri="{FF2B5EF4-FFF2-40B4-BE49-F238E27FC236}">
                    <a16:creationId xmlns:a16="http://schemas.microsoft.com/office/drawing/2014/main" id="{C4F9DA2A-B1D4-0BA3-63D8-157A5720666C}"/>
                  </a:ext>
                </a:extLst>
              </p:cNvPr>
              <p:cNvSpPr txBox="1"/>
              <p:nvPr/>
            </p:nvSpPr>
            <p:spPr>
              <a:xfrm>
                <a:off x="3546577" y="1985087"/>
                <a:ext cx="1552695" cy="287889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just"/>
                <a:r>
                  <a:rPr lang="ja-JP" sz="1100" kern="100" dirty="0">
                    <a:solidFill>
                      <a:srgbClr val="FF0000"/>
                    </a:solidFill>
                    <a:effectLst/>
                    <a:latin typeface="+mn-ea"/>
                    <a:cs typeface="Times New Roman" panose="02020603050405020304" pitchFamily="18" charset="0"/>
                  </a:rPr>
                  <a:t>②画像データの獲得</a:t>
                </a:r>
                <a:endParaRPr lang="ja-JP" sz="1100" kern="100" dirty="0">
                  <a:effectLst/>
                  <a:latin typeface="+mn-ea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5" name="グループ化 14">
              <a:extLst>
                <a:ext uri="{FF2B5EF4-FFF2-40B4-BE49-F238E27FC236}">
                  <a16:creationId xmlns:a16="http://schemas.microsoft.com/office/drawing/2014/main" id="{658B1AE7-5140-DA4A-CDF9-9BEE20A2C396}"/>
                </a:ext>
              </a:extLst>
            </p:cNvPr>
            <p:cNvGrpSpPr/>
            <p:nvPr/>
          </p:nvGrpSpPr>
          <p:grpSpPr>
            <a:xfrm>
              <a:off x="605627" y="2645009"/>
              <a:ext cx="782955" cy="2477970"/>
              <a:chOff x="3896671" y="2085921"/>
              <a:chExt cx="782955" cy="2700020"/>
            </a:xfrm>
          </p:grpSpPr>
          <p:cxnSp>
            <p:nvCxnSpPr>
              <p:cNvPr id="13" name="カギ線コネクタ 228">
                <a:extLst>
                  <a:ext uri="{FF2B5EF4-FFF2-40B4-BE49-F238E27FC236}">
                    <a16:creationId xmlns:a16="http://schemas.microsoft.com/office/drawing/2014/main" id="{C6855A79-F941-C57C-6634-EBAD362DDD8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28776" y="2310711"/>
                <a:ext cx="450850" cy="2475230"/>
              </a:xfrm>
              <a:prstGeom prst="bentConnector3">
                <a:avLst>
                  <a:gd name="adj1" fmla="val -94092"/>
                </a:avLst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テキスト ボックス 1744543628">
                <a:extLst>
                  <a:ext uri="{FF2B5EF4-FFF2-40B4-BE49-F238E27FC236}">
                    <a16:creationId xmlns:a16="http://schemas.microsoft.com/office/drawing/2014/main" id="{8AEE26CE-BF23-92FE-2287-93901549EA1F}"/>
                  </a:ext>
                </a:extLst>
              </p:cNvPr>
              <p:cNvSpPr txBox="1"/>
              <p:nvPr/>
            </p:nvSpPr>
            <p:spPr>
              <a:xfrm>
                <a:off x="3896671" y="2085921"/>
                <a:ext cx="456565" cy="285115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ts val="1200"/>
                  </a:lnSpc>
                </a:pPr>
                <a:r>
                  <a:rPr lang="ja-JP" sz="1200" kern="100" dirty="0">
                    <a:solidFill>
                      <a:srgbClr val="FF0000"/>
                    </a:solidFill>
                    <a:effectLst/>
                    <a:latin typeface="+mn-ea"/>
                    <a:cs typeface="Times New Roman" panose="02020603050405020304" pitchFamily="18" charset="0"/>
                  </a:rPr>
                  <a:t>対応</a:t>
                </a:r>
                <a:endParaRPr lang="ja-JP" sz="1200" kern="100" dirty="0">
                  <a:effectLst/>
                  <a:latin typeface="+mn-ea"/>
                  <a:cs typeface="Times New Roman" panose="02020603050405020304" pitchFamily="18" charset="0"/>
                </a:endParaRPr>
              </a:p>
            </p:txBody>
          </p:sp>
        </p:grpSp>
      </p:grpSp>
      <p:pic>
        <p:nvPicPr>
          <p:cNvPr id="18" name="図 17">
            <a:extLst>
              <a:ext uri="{FF2B5EF4-FFF2-40B4-BE49-F238E27FC236}">
                <a16:creationId xmlns:a16="http://schemas.microsoft.com/office/drawing/2014/main" id="{D9E5F477-0C67-B647-0274-F00788A5D9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5031" y="823604"/>
            <a:ext cx="3550351" cy="3352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92182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60CDEC3-F48C-3EF0-06C5-61F70375CE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537" y="1004260"/>
            <a:ext cx="8277724" cy="5227852"/>
          </a:xfrm>
        </p:spPr>
        <p:txBody>
          <a:bodyPr>
            <a:normAutofit/>
          </a:bodyPr>
          <a:lstStyle/>
          <a:p>
            <a:pPr marL="533400" lvl="1" indent="-330200">
              <a:buClr>
                <a:schemeClr val="tx2"/>
              </a:buClr>
              <a:buFont typeface="Wingdings" panose="05000000000000000000" pitchFamily="2" charset="2"/>
              <a:buChar char="u"/>
              <a:tabLst>
                <a:tab pos="444500" algn="l"/>
              </a:tabLst>
            </a:pPr>
            <a:r>
              <a:rPr lang="ja-JP" altLang="en-US" sz="2200" dirty="0">
                <a:latin typeface="+mn-lt"/>
              </a:rPr>
              <a:t>透明度の設定は</a:t>
            </a:r>
            <a:r>
              <a:rPr lang="en-US" altLang="ja-JP" sz="2200" dirty="0" err="1">
                <a:solidFill>
                  <a:srgbClr val="FF0066"/>
                </a:solidFill>
                <a:latin typeface="+mn-lt"/>
              </a:rPr>
              <a:t>globalAlpha</a:t>
            </a:r>
            <a:r>
              <a:rPr lang="ja-JP" altLang="en-US" sz="2200" dirty="0">
                <a:latin typeface="+mn-lt"/>
              </a:rPr>
              <a:t>プロパティを用いて行う</a:t>
            </a:r>
            <a:endParaRPr lang="en-US" altLang="ja-JP" sz="2200" dirty="0">
              <a:latin typeface="+mn-lt"/>
            </a:endParaRPr>
          </a:p>
          <a:p>
            <a:pPr marL="533400" lvl="1" indent="-330200">
              <a:buClr>
                <a:schemeClr val="tx2"/>
              </a:buClr>
              <a:buFont typeface="Wingdings" panose="05000000000000000000" pitchFamily="2" charset="2"/>
              <a:buChar char="u"/>
              <a:tabLst>
                <a:tab pos="444500" algn="l"/>
              </a:tabLst>
            </a:pPr>
            <a:r>
              <a:rPr lang="ja-JP" altLang="en-US" sz="2200" dirty="0">
                <a:solidFill>
                  <a:schemeClr val="tx1"/>
                </a:solidFill>
                <a:latin typeface="+mn-lt"/>
              </a:rPr>
              <a:t>設定値は</a:t>
            </a:r>
            <a:r>
              <a:rPr lang="en-US" altLang="ja-JP" sz="2200" dirty="0">
                <a:solidFill>
                  <a:schemeClr val="tx1"/>
                </a:solidFill>
                <a:latin typeface="+mn-lt"/>
              </a:rPr>
              <a:t>0.0</a:t>
            </a:r>
            <a:r>
              <a:rPr lang="ja-JP" altLang="en-US" sz="2200" dirty="0">
                <a:solidFill>
                  <a:schemeClr val="tx1"/>
                </a:solidFill>
                <a:latin typeface="+mn-lt"/>
              </a:rPr>
              <a:t>から</a:t>
            </a:r>
            <a:r>
              <a:rPr lang="en-US" altLang="ja-JP" sz="2200" dirty="0">
                <a:solidFill>
                  <a:schemeClr val="tx1"/>
                </a:solidFill>
                <a:latin typeface="+mn-lt"/>
              </a:rPr>
              <a:t>1.0</a:t>
            </a:r>
            <a:r>
              <a:rPr lang="ja-JP" altLang="en-US" sz="2200" dirty="0">
                <a:solidFill>
                  <a:schemeClr val="tx1"/>
                </a:solidFill>
                <a:latin typeface="+mn-lt"/>
              </a:rPr>
              <a:t>の値で、</a:t>
            </a:r>
            <a:r>
              <a:rPr lang="en-US" altLang="ja-JP" sz="2200" dirty="0">
                <a:solidFill>
                  <a:schemeClr val="tx1"/>
                </a:solidFill>
                <a:latin typeface="+mn-lt"/>
              </a:rPr>
              <a:t>0.0</a:t>
            </a:r>
            <a:r>
              <a:rPr lang="ja-JP" altLang="en-US" sz="2200" dirty="0">
                <a:solidFill>
                  <a:schemeClr val="tx1"/>
                </a:solidFill>
                <a:latin typeface="+mn-lt"/>
              </a:rPr>
              <a:t>は完全に透明、</a:t>
            </a:r>
            <a:r>
              <a:rPr lang="en-US" altLang="ja-JP" sz="2200" dirty="0">
                <a:solidFill>
                  <a:schemeClr val="tx1"/>
                </a:solidFill>
                <a:latin typeface="+mn-lt"/>
              </a:rPr>
              <a:t>1.0</a:t>
            </a:r>
            <a:r>
              <a:rPr lang="ja-JP" altLang="en-US" sz="2200" dirty="0">
                <a:solidFill>
                  <a:schemeClr val="tx1"/>
                </a:solidFill>
                <a:latin typeface="+mn-lt"/>
              </a:rPr>
              <a:t>は不透明</a:t>
            </a:r>
            <a:endParaRPr lang="en-US" altLang="ja-JP" sz="22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F834C7D-D08A-F217-FD73-F565BDBFE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000" b="0" i="0" u="none" strike="noStrike" kern="1200" cap="all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  <a:cs typeface="+mn-cs"/>
              </a:rPr>
              <a:t>プログラミング演習</a:t>
            </a:r>
            <a:r>
              <a:rPr kumimoji="1" lang="en-US" altLang="ja-JP" sz="1000" b="0" i="0" u="none" strike="noStrike" kern="1200" cap="all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  <a:cs typeface="+mn-cs"/>
              </a:rPr>
              <a:t>X</a:t>
            </a:r>
            <a:endParaRPr kumimoji="1" lang="ja-JP" altLang="en-US" sz="1000" b="0" i="0" u="none" strike="noStrike" kern="1200" cap="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IZ UDPゴシック" panose="020B0400000000000000" pitchFamily="50" charset="-128"/>
              <a:ea typeface="BIZ UDPゴシック" panose="020B0400000000000000" pitchFamily="50" charset="-128"/>
              <a:cs typeface="+mn-cs"/>
            </a:endParaRPr>
          </a:p>
        </p:txBody>
      </p:sp>
      <p:sp>
        <p:nvSpPr>
          <p:cNvPr id="10" name="タイトル 9">
            <a:extLst>
              <a:ext uri="{FF2B5EF4-FFF2-40B4-BE49-F238E27FC236}">
                <a16:creationId xmlns:a16="http://schemas.microsoft.com/office/drawing/2014/main" id="{2495E8E3-AB91-FE81-2E2F-564F4D4BC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3200" dirty="0"/>
              <a:t>透明度の使い方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B0303BCC-F5B8-E995-7C16-8DEB561BAB7D}"/>
              </a:ext>
            </a:extLst>
          </p:cNvPr>
          <p:cNvSpPr txBox="1"/>
          <p:nvPr/>
        </p:nvSpPr>
        <p:spPr>
          <a:xfrm>
            <a:off x="7339837" y="301957"/>
            <a:ext cx="163378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レジメ　</a:t>
            </a:r>
            <a:r>
              <a:rPr kumimoji="0" lang="en-US" altLang="ja-JP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57</a:t>
            </a:r>
            <a:r>
              <a:rPr kumimoji="0" lang="ja-JP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頁</a:t>
            </a:r>
            <a:endParaRPr kumimoji="1" lang="ja-JP" alt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ＭＳ Ｐゴシック" panose="020B0600070205080204" pitchFamily="50" charset="-128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4805064-9B93-F817-063C-841C4C8A2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2023/9/28</a:t>
            </a:r>
            <a:endParaRPr kumimoji="1" lang="ja-JP" altLang="en-US" dirty="0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74F6C96-8EF3-EC1E-0A0E-10A10D9CE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332A9-7F48-4F13-9D10-A2EFE9B588DA}" type="slidenum">
              <a:rPr kumimoji="1" lang="ja-JP" altLang="en-US" smtClean="0"/>
              <a:pPr/>
              <a:t>62</a:t>
            </a:fld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DEEA3D47-2829-770E-4DB4-2B16510DD1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249" y="1846497"/>
            <a:ext cx="3648075" cy="4219575"/>
          </a:xfrm>
          <a:prstGeom prst="rect">
            <a:avLst/>
          </a:prstGeom>
        </p:spPr>
      </p:pic>
      <p:sp>
        <p:nvSpPr>
          <p:cNvPr id="7" name="角丸四角形 4">
            <a:extLst>
              <a:ext uri="{FF2B5EF4-FFF2-40B4-BE49-F238E27FC236}">
                <a16:creationId xmlns:a16="http://schemas.microsoft.com/office/drawing/2014/main" id="{2167231B-FE2A-824A-2388-33F04A7700C0}"/>
              </a:ext>
            </a:extLst>
          </p:cNvPr>
          <p:cNvSpPr/>
          <p:nvPr/>
        </p:nvSpPr>
        <p:spPr>
          <a:xfrm>
            <a:off x="1383572" y="2145254"/>
            <a:ext cx="2534970" cy="244443"/>
          </a:xfrm>
          <a:prstGeom prst="roundRect">
            <a:avLst/>
          </a:prstGeom>
          <a:noFill/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角丸四角形 16">
            <a:extLst>
              <a:ext uri="{FF2B5EF4-FFF2-40B4-BE49-F238E27FC236}">
                <a16:creationId xmlns:a16="http://schemas.microsoft.com/office/drawing/2014/main" id="{F7ECEE70-8906-7242-8494-63F020132A7F}"/>
              </a:ext>
            </a:extLst>
          </p:cNvPr>
          <p:cNvSpPr/>
          <p:nvPr/>
        </p:nvSpPr>
        <p:spPr>
          <a:xfrm>
            <a:off x="1383572" y="4290452"/>
            <a:ext cx="2534970" cy="244443"/>
          </a:xfrm>
          <a:prstGeom prst="roundRect">
            <a:avLst/>
          </a:prstGeom>
          <a:noFill/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513005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40DC480-5204-DDA5-B3EB-09F53F390775}"/>
              </a:ext>
            </a:extLst>
          </p:cNvPr>
          <p:cNvSpPr txBox="1">
            <a:spLocks/>
          </p:cNvSpPr>
          <p:nvPr/>
        </p:nvSpPr>
        <p:spPr>
          <a:xfrm>
            <a:off x="458537" y="372979"/>
            <a:ext cx="8277724" cy="5871410"/>
          </a:xfrm>
          <a:prstGeom prst="rect">
            <a:avLst/>
          </a:prstGeom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kumimoji="1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3200" lvl="1" indent="0">
              <a:lnSpc>
                <a:spcPct val="100000"/>
              </a:lnSpc>
              <a:spcBef>
                <a:spcPts val="1200"/>
              </a:spcBef>
              <a:buClr>
                <a:srgbClr val="FF0066"/>
              </a:buClr>
              <a:buFont typeface="Calibri" pitchFamily="34" charset="0"/>
              <a:buNone/>
              <a:tabLst>
                <a:tab pos="444500" algn="l"/>
              </a:tabLst>
            </a:pPr>
            <a:endParaRPr lang="en-US" altLang="ja-JP" sz="2400" dirty="0">
              <a:solidFill>
                <a:srgbClr val="FF0066"/>
              </a:solidFill>
              <a:latin typeface="+mn-lt"/>
            </a:endParaRPr>
          </a:p>
          <a:p>
            <a:pPr marL="203200" lvl="1" indent="0">
              <a:lnSpc>
                <a:spcPct val="100000"/>
              </a:lnSpc>
              <a:spcBef>
                <a:spcPts val="1200"/>
              </a:spcBef>
              <a:buClr>
                <a:srgbClr val="FF0066"/>
              </a:buClr>
              <a:buFont typeface="Calibri" pitchFamily="34" charset="0"/>
              <a:buNone/>
              <a:tabLst>
                <a:tab pos="444500" algn="l"/>
              </a:tabLst>
            </a:pPr>
            <a:endParaRPr lang="en-US" altLang="ja-JP" sz="700" dirty="0">
              <a:solidFill>
                <a:srgbClr val="FF0066"/>
              </a:solidFill>
              <a:latin typeface="+mn-lt"/>
            </a:endParaRPr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D792AC3-A8C1-9A54-EAEC-18F7FFC64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332A9-7F48-4F13-9D10-A2EFE9B588DA}" type="slidenum">
              <a:rPr kumimoji="1" lang="ja-JP" altLang="en-US" smtClean="0"/>
              <a:t>63</a:t>
            </a:fld>
            <a:endParaRPr kumimoji="1" lang="ja-JP" altLang="en-US"/>
          </a:p>
        </p:txBody>
      </p:sp>
      <p:sp>
        <p:nvSpPr>
          <p:cNvPr id="6" name="日付プレースホルダー 5">
            <a:extLst>
              <a:ext uri="{FF2B5EF4-FFF2-40B4-BE49-F238E27FC236}">
                <a16:creationId xmlns:a16="http://schemas.microsoft.com/office/drawing/2014/main" id="{7152F781-60A5-01BB-4DC5-0F8F41E82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2023/9/28</a:t>
            </a:r>
            <a:endParaRPr kumimoji="1" lang="ja-JP" altLang="en-US"/>
          </a:p>
        </p:txBody>
      </p:sp>
      <p:sp>
        <p:nvSpPr>
          <p:cNvPr id="11" name="フッター プレースホルダー 4">
            <a:extLst>
              <a:ext uri="{FF2B5EF4-FFF2-40B4-BE49-F238E27FC236}">
                <a16:creationId xmlns:a16="http://schemas.microsoft.com/office/drawing/2014/main" id="{DC066E96-BF14-5249-2A5C-BD35AECA6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</p:spPr>
        <p:txBody>
          <a:bodyPr/>
          <a:lstStyle/>
          <a:p>
            <a:r>
              <a:rPr kumimoji="1" lang="ja-JP" altLang="en-US" dirty="0"/>
              <a:t>プログラミング演習</a:t>
            </a:r>
            <a:r>
              <a:rPr kumimoji="1" lang="en-US" altLang="ja-JP" dirty="0"/>
              <a:t>X</a:t>
            </a:r>
            <a:endParaRPr kumimoji="1" lang="ja-JP" altLang="en-US" dirty="0"/>
          </a:p>
        </p:txBody>
      </p:sp>
      <p:sp>
        <p:nvSpPr>
          <p:cNvPr id="8" name="コンテンツ プレースホルダー 2">
            <a:extLst>
              <a:ext uri="{FF2B5EF4-FFF2-40B4-BE49-F238E27FC236}">
                <a16:creationId xmlns:a16="http://schemas.microsoft.com/office/drawing/2014/main" id="{BCF10ADE-2AD4-4513-207F-CC373F737326}"/>
              </a:ext>
            </a:extLst>
          </p:cNvPr>
          <p:cNvSpPr txBox="1">
            <a:spLocks/>
          </p:cNvSpPr>
          <p:nvPr/>
        </p:nvSpPr>
        <p:spPr>
          <a:xfrm>
            <a:off x="610937" y="372979"/>
            <a:ext cx="8277724" cy="6023810"/>
          </a:xfrm>
          <a:prstGeom prst="rect">
            <a:avLst/>
          </a:prstGeom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kumimoji="1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46100" lvl="1" indent="-342900">
              <a:lnSpc>
                <a:spcPct val="100000"/>
              </a:lnSpc>
              <a:spcBef>
                <a:spcPts val="1200"/>
              </a:spcBef>
              <a:buClr>
                <a:srgbClr val="FF0066"/>
              </a:buClr>
              <a:buFont typeface="Wingdings" panose="05000000000000000000" pitchFamily="2" charset="2"/>
              <a:buChar char="l"/>
              <a:tabLst>
                <a:tab pos="444500" algn="l"/>
              </a:tabLst>
            </a:pPr>
            <a:r>
              <a:rPr lang="ja-JP" altLang="en-US" sz="2400" dirty="0">
                <a:solidFill>
                  <a:srgbClr val="FF0066"/>
                </a:solidFill>
                <a:latin typeface="+mn-lt"/>
              </a:rPr>
              <a:t>プログラム例</a:t>
            </a:r>
            <a:endParaRPr lang="en-US" altLang="ja-JP" sz="2400" dirty="0">
              <a:solidFill>
                <a:srgbClr val="FF0066"/>
              </a:solidFill>
              <a:latin typeface="+mn-lt"/>
            </a:endParaRPr>
          </a:p>
          <a:p>
            <a:pPr marL="203200" lvl="1" indent="0">
              <a:lnSpc>
                <a:spcPct val="100000"/>
              </a:lnSpc>
              <a:spcBef>
                <a:spcPts val="1200"/>
              </a:spcBef>
              <a:buClr>
                <a:srgbClr val="FF0066"/>
              </a:buClr>
              <a:buFont typeface="Calibri" pitchFamily="34" charset="0"/>
              <a:buNone/>
              <a:tabLst>
                <a:tab pos="444500" algn="l"/>
              </a:tabLst>
            </a:pPr>
            <a:endParaRPr lang="en-US" altLang="ja-JP" sz="2400" dirty="0">
              <a:solidFill>
                <a:srgbClr val="FF0066"/>
              </a:solidFill>
              <a:latin typeface="+mn-lt"/>
            </a:endParaRPr>
          </a:p>
          <a:p>
            <a:pPr marL="203200" lvl="1" indent="0">
              <a:lnSpc>
                <a:spcPct val="100000"/>
              </a:lnSpc>
              <a:spcBef>
                <a:spcPts val="1200"/>
              </a:spcBef>
              <a:buClr>
                <a:srgbClr val="FF0066"/>
              </a:buClr>
              <a:buFont typeface="Calibri" pitchFamily="34" charset="0"/>
              <a:buNone/>
              <a:tabLst>
                <a:tab pos="444500" algn="l"/>
              </a:tabLst>
            </a:pPr>
            <a:endParaRPr lang="en-US" altLang="ja-JP" sz="2400" dirty="0">
              <a:solidFill>
                <a:srgbClr val="FF0066"/>
              </a:solidFill>
              <a:latin typeface="+mn-lt"/>
            </a:endParaRPr>
          </a:p>
          <a:p>
            <a:pPr marL="203200" lvl="1" indent="0">
              <a:lnSpc>
                <a:spcPct val="100000"/>
              </a:lnSpc>
              <a:spcBef>
                <a:spcPts val="1200"/>
              </a:spcBef>
              <a:buClr>
                <a:srgbClr val="FF0066"/>
              </a:buClr>
              <a:buFont typeface="Calibri" pitchFamily="34" charset="0"/>
              <a:buNone/>
              <a:tabLst>
                <a:tab pos="444500" algn="l"/>
              </a:tabLst>
            </a:pPr>
            <a:endParaRPr lang="en-US" altLang="ja-JP" sz="2400" dirty="0">
              <a:solidFill>
                <a:srgbClr val="FF0066"/>
              </a:solidFill>
              <a:latin typeface="+mn-lt"/>
            </a:endParaRPr>
          </a:p>
          <a:p>
            <a:pPr marL="203200" lvl="1" indent="0">
              <a:lnSpc>
                <a:spcPct val="100000"/>
              </a:lnSpc>
              <a:spcBef>
                <a:spcPts val="1200"/>
              </a:spcBef>
              <a:buClr>
                <a:srgbClr val="FF0066"/>
              </a:buClr>
              <a:buFont typeface="Calibri" pitchFamily="34" charset="0"/>
              <a:buNone/>
              <a:tabLst>
                <a:tab pos="444500" algn="l"/>
              </a:tabLst>
            </a:pPr>
            <a:endParaRPr lang="en-US" altLang="ja-JP" sz="700" dirty="0">
              <a:solidFill>
                <a:srgbClr val="FF0066"/>
              </a:solidFill>
              <a:latin typeface="+mn-lt"/>
            </a:endParaRPr>
          </a:p>
        </p:txBody>
      </p:sp>
      <p:sp>
        <p:nvSpPr>
          <p:cNvPr id="20" name="テキスト ボックス 147">
            <a:extLst>
              <a:ext uri="{FF2B5EF4-FFF2-40B4-BE49-F238E27FC236}">
                <a16:creationId xmlns:a16="http://schemas.microsoft.com/office/drawing/2014/main" id="{EC92CE2A-5B80-1FBA-23DE-E78C52C04155}"/>
              </a:ext>
            </a:extLst>
          </p:cNvPr>
          <p:cNvSpPr txBox="1"/>
          <p:nvPr/>
        </p:nvSpPr>
        <p:spPr>
          <a:xfrm>
            <a:off x="716327" y="5859430"/>
            <a:ext cx="1537600" cy="430887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2200" kern="100" dirty="0"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リスト</a:t>
            </a:r>
            <a:r>
              <a:rPr lang="en-US" altLang="ja-JP" sz="2200" kern="100" dirty="0"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4-3-9</a:t>
            </a:r>
            <a:endParaRPr lang="ja-JP" sz="2200" kern="100" dirty="0">
              <a:solidFill>
                <a:schemeClr val="tx1"/>
              </a:solidFill>
              <a:effectLst/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3431113C-65C8-8563-2167-B946F47D17A0}"/>
              </a:ext>
            </a:extLst>
          </p:cNvPr>
          <p:cNvSpPr txBox="1"/>
          <p:nvPr/>
        </p:nvSpPr>
        <p:spPr>
          <a:xfrm>
            <a:off x="7339837" y="301957"/>
            <a:ext cx="163378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レジメ　</a:t>
            </a:r>
            <a:r>
              <a:rPr kumimoji="0" lang="en-US" altLang="ja-JP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56</a:t>
            </a:r>
            <a:r>
              <a:rPr kumimoji="0" lang="ja-JP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頁</a:t>
            </a:r>
            <a:endParaRPr kumimoji="1" lang="ja-JP" alt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ＭＳ Ｐゴシック" panose="020B0600070205080204" pitchFamily="50" charset="-128"/>
              <a:ea typeface="ＭＳ Ｐゴシック" panose="020B0600070205080204" pitchFamily="50" charset="-128"/>
              <a:cs typeface="+mn-cs"/>
            </a:endParaRP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53B84D37-8730-547C-DE42-20F9339DB1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327" y="779229"/>
            <a:ext cx="7113185" cy="5211309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76CFAB6A-8BD1-12ED-8CF1-9FF9AE4CF7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4152" y="2842905"/>
            <a:ext cx="3602415" cy="3401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95019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7E22841C-0A69-DB1C-E4BA-9078EF190B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537" y="880407"/>
            <a:ext cx="8277724" cy="5363982"/>
          </a:xfrm>
        </p:spPr>
        <p:txBody>
          <a:bodyPr>
            <a:noAutofit/>
          </a:bodyPr>
          <a:lstStyle/>
          <a:p>
            <a:pPr marL="546100" lvl="1" indent="-342900">
              <a:lnSpc>
                <a:spcPct val="100000"/>
              </a:lnSpc>
              <a:spcBef>
                <a:spcPts val="1200"/>
              </a:spcBef>
              <a:buClr>
                <a:srgbClr val="FF0066"/>
              </a:buClr>
              <a:buFont typeface="Wingdings" panose="05000000000000000000" pitchFamily="2" charset="2"/>
              <a:buChar char="l"/>
              <a:tabLst>
                <a:tab pos="444500" algn="l"/>
              </a:tabLst>
            </a:pPr>
            <a:endParaRPr lang="en-US" altLang="ja-JP" sz="2400" dirty="0">
              <a:solidFill>
                <a:srgbClr val="FF0066"/>
              </a:solidFill>
              <a:latin typeface="+mn-lt"/>
            </a:endParaRPr>
          </a:p>
          <a:p>
            <a:pPr marL="203200" lvl="1" indent="0">
              <a:lnSpc>
                <a:spcPct val="100000"/>
              </a:lnSpc>
              <a:spcBef>
                <a:spcPts val="1200"/>
              </a:spcBef>
              <a:buClr>
                <a:srgbClr val="FF0066"/>
              </a:buClr>
              <a:buNone/>
              <a:tabLst>
                <a:tab pos="444500" algn="l"/>
              </a:tabLst>
            </a:pPr>
            <a:endParaRPr lang="en-US" altLang="ja-JP" sz="2400" dirty="0">
              <a:solidFill>
                <a:srgbClr val="FF0066"/>
              </a:solidFill>
              <a:latin typeface="+mn-lt"/>
            </a:endParaRPr>
          </a:p>
          <a:p>
            <a:pPr marL="203200" lvl="1" indent="0">
              <a:lnSpc>
                <a:spcPct val="100000"/>
              </a:lnSpc>
              <a:spcBef>
                <a:spcPts val="1200"/>
              </a:spcBef>
              <a:buClr>
                <a:srgbClr val="FF0066"/>
              </a:buClr>
              <a:buNone/>
              <a:tabLst>
                <a:tab pos="444500" algn="l"/>
              </a:tabLst>
            </a:pPr>
            <a:endParaRPr lang="en-US" altLang="ja-JP" sz="2400" dirty="0">
              <a:solidFill>
                <a:srgbClr val="FF0066"/>
              </a:solidFill>
              <a:latin typeface="+mn-lt"/>
            </a:endParaRPr>
          </a:p>
          <a:p>
            <a:pPr marL="203200" lvl="1" indent="0">
              <a:lnSpc>
                <a:spcPct val="100000"/>
              </a:lnSpc>
              <a:spcBef>
                <a:spcPts val="1200"/>
              </a:spcBef>
              <a:buClr>
                <a:srgbClr val="FF0066"/>
              </a:buClr>
              <a:buNone/>
              <a:tabLst>
                <a:tab pos="444500" algn="l"/>
              </a:tabLst>
            </a:pPr>
            <a:endParaRPr lang="en-US" altLang="ja-JP" sz="2400" dirty="0">
              <a:solidFill>
                <a:srgbClr val="FF0066"/>
              </a:solidFill>
              <a:latin typeface="+mn-lt"/>
            </a:endParaRPr>
          </a:p>
          <a:p>
            <a:pPr marL="203200" lvl="1" indent="0">
              <a:lnSpc>
                <a:spcPct val="100000"/>
              </a:lnSpc>
              <a:spcBef>
                <a:spcPts val="1200"/>
              </a:spcBef>
              <a:buClr>
                <a:srgbClr val="FF0066"/>
              </a:buClr>
              <a:buNone/>
              <a:tabLst>
                <a:tab pos="444500" algn="l"/>
              </a:tabLst>
            </a:pPr>
            <a:endParaRPr lang="en-US" altLang="ja-JP" sz="2400" dirty="0">
              <a:solidFill>
                <a:srgbClr val="FF0066"/>
              </a:solidFill>
              <a:latin typeface="+mn-lt"/>
            </a:endParaRPr>
          </a:p>
          <a:p>
            <a:pPr marL="203200" lvl="1" indent="0">
              <a:lnSpc>
                <a:spcPct val="100000"/>
              </a:lnSpc>
              <a:spcBef>
                <a:spcPts val="1200"/>
              </a:spcBef>
              <a:buClr>
                <a:srgbClr val="FF0066"/>
              </a:buClr>
              <a:buNone/>
              <a:tabLst>
                <a:tab pos="444500" algn="l"/>
              </a:tabLst>
            </a:pPr>
            <a:endParaRPr lang="en-US" altLang="ja-JP" sz="700" dirty="0">
              <a:solidFill>
                <a:srgbClr val="FF0066"/>
              </a:solidFill>
              <a:latin typeface="+mn-lt"/>
            </a:endParaRPr>
          </a:p>
          <a:p>
            <a:pPr marL="203200" lvl="1" indent="0">
              <a:lnSpc>
                <a:spcPct val="100000"/>
              </a:lnSpc>
              <a:spcBef>
                <a:spcPts val="600"/>
              </a:spcBef>
              <a:buClr>
                <a:srgbClr val="FF0066"/>
              </a:buClr>
              <a:buNone/>
              <a:tabLst>
                <a:tab pos="444500" algn="l"/>
              </a:tabLst>
            </a:pPr>
            <a:endParaRPr lang="en-US" altLang="ja-JP" sz="22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0" name="タイトル 9">
            <a:extLst>
              <a:ext uri="{FF2B5EF4-FFF2-40B4-BE49-F238E27FC236}">
                <a16:creationId xmlns:a16="http://schemas.microsoft.com/office/drawing/2014/main" id="{2495E8E3-AB91-FE81-2E2F-564F4D4BC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3200" dirty="0"/>
              <a:t>作図のための主なプロパティ</a:t>
            </a:r>
          </a:p>
        </p:txBody>
      </p:sp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93E16F0-0356-C74C-4F7B-D70AC4F9F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2023/9/28</a:t>
            </a:r>
            <a:endParaRPr kumimoji="1" lang="ja-JP" altLang="en-US" dirty="0"/>
          </a:p>
        </p:txBody>
      </p:sp>
      <p:sp>
        <p:nvSpPr>
          <p:cNvPr id="7" name="フッター プレースホルダー 6">
            <a:extLst>
              <a:ext uri="{FF2B5EF4-FFF2-40B4-BE49-F238E27FC236}">
                <a16:creationId xmlns:a16="http://schemas.microsoft.com/office/drawing/2014/main" id="{81D93937-D966-FB93-93CE-4602850E4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プログラミング演習</a:t>
            </a:r>
            <a:r>
              <a:rPr kumimoji="1" lang="en-US" altLang="ja-JP"/>
              <a:t>X</a:t>
            </a:r>
            <a:endParaRPr kumimoji="1" lang="ja-JP" altLang="en-US"/>
          </a:p>
        </p:txBody>
      </p:sp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0AA3B966-A8CA-E937-78BA-F25402EF7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332A9-7F48-4F13-9D10-A2EFE9B588DA}" type="slidenum">
              <a:rPr kumimoji="1" lang="ja-JP" altLang="en-US" smtClean="0"/>
              <a:pPr/>
              <a:t>64</a:t>
            </a:fld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C074AF60-2EEA-1B58-6B52-649BA8B38AFC}"/>
              </a:ext>
            </a:extLst>
          </p:cNvPr>
          <p:cNvSpPr txBox="1"/>
          <p:nvPr/>
        </p:nvSpPr>
        <p:spPr>
          <a:xfrm>
            <a:off x="7339837" y="301957"/>
            <a:ext cx="163378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レジメ　</a:t>
            </a:r>
            <a:r>
              <a:rPr kumimoji="0" lang="en-US" altLang="ja-JP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58</a:t>
            </a:r>
            <a:r>
              <a:rPr kumimoji="0" lang="ja-JP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頁</a:t>
            </a:r>
            <a:endParaRPr kumimoji="1" lang="ja-JP" alt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ＭＳ Ｐゴシック" panose="020B0600070205080204" pitchFamily="50" charset="-128"/>
              <a:ea typeface="ＭＳ Ｐゴシック" panose="020B0600070205080204" pitchFamily="50" charset="-128"/>
              <a:cs typeface="+mn-cs"/>
            </a:endParaRPr>
          </a:p>
        </p:txBody>
      </p:sp>
      <p:graphicFrame>
        <p:nvGraphicFramePr>
          <p:cNvPr id="5" name="表 14">
            <a:extLst>
              <a:ext uri="{FF2B5EF4-FFF2-40B4-BE49-F238E27FC236}">
                <a16:creationId xmlns:a16="http://schemas.microsoft.com/office/drawing/2014/main" id="{AF60D06F-6816-B736-8C23-ABF40C8E2C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2457266"/>
              </p:ext>
            </p:extLst>
          </p:nvPr>
        </p:nvGraphicFramePr>
        <p:xfrm>
          <a:off x="484313" y="946855"/>
          <a:ext cx="8226172" cy="333756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782191">
                  <a:extLst>
                    <a:ext uri="{9D8B030D-6E8A-4147-A177-3AD203B41FA5}">
                      <a16:colId xmlns:a16="http://schemas.microsoft.com/office/drawing/2014/main" val="3612271524"/>
                    </a:ext>
                  </a:extLst>
                </a:gridCol>
                <a:gridCol w="2638743">
                  <a:extLst>
                    <a:ext uri="{9D8B030D-6E8A-4147-A177-3AD203B41FA5}">
                      <a16:colId xmlns:a16="http://schemas.microsoft.com/office/drawing/2014/main" val="3084698292"/>
                    </a:ext>
                  </a:extLst>
                </a:gridCol>
                <a:gridCol w="3805238">
                  <a:extLst>
                    <a:ext uri="{9D8B030D-6E8A-4147-A177-3AD203B41FA5}">
                      <a16:colId xmlns:a16="http://schemas.microsoft.com/office/drawing/2014/main" val="6104544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プロパティ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内容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値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7574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dirty="0" err="1"/>
                        <a:t>ctx.strokeStyle</a:t>
                      </a:r>
                      <a:endParaRPr kumimoji="1" lang="ja-JP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線や輪郭の色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色。色の指定は</a:t>
                      </a:r>
                      <a:r>
                        <a:rPr kumimoji="1" lang="en-US" altLang="ja-JP" dirty="0"/>
                        <a:t>CSS</a:t>
                      </a:r>
                      <a:r>
                        <a:rPr kumimoji="1" lang="ja-JP" altLang="en-US" dirty="0"/>
                        <a:t>と同じ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0487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dirty="0" err="1"/>
                        <a:t>ctx.fillStyle</a:t>
                      </a:r>
                      <a:endParaRPr kumimoji="1" lang="ja-JP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塗りつぶしの色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色。色の指定は</a:t>
                      </a:r>
                      <a:r>
                        <a:rPr kumimoji="1" lang="en-US" altLang="ja-JP" dirty="0"/>
                        <a:t>CSS</a:t>
                      </a:r>
                      <a:r>
                        <a:rPr kumimoji="1" lang="ja-JP" altLang="en-US" dirty="0"/>
                        <a:t>と同じ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356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dirty="0" err="1"/>
                        <a:t>ctx.lineWidth</a:t>
                      </a:r>
                      <a:endParaRPr kumimoji="1" lang="ja-JP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線の太さ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ピクセル値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8712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dirty="0" err="1"/>
                        <a:t>ctx.lineCap</a:t>
                      </a:r>
                      <a:endParaRPr kumimoji="1" lang="ja-JP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線の端部の形状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“butt”</a:t>
                      </a:r>
                      <a:r>
                        <a:rPr kumimoji="1" lang="ja-JP" altLang="en-US" dirty="0"/>
                        <a:t>、</a:t>
                      </a:r>
                      <a:r>
                        <a:rPr kumimoji="1" lang="en-US" altLang="ja-JP" dirty="0"/>
                        <a:t>”round”</a:t>
                      </a:r>
                      <a:r>
                        <a:rPr kumimoji="1" lang="ja-JP" altLang="en-US" dirty="0"/>
                        <a:t>、</a:t>
                      </a:r>
                      <a:r>
                        <a:rPr kumimoji="1" lang="en-US" altLang="ja-JP" dirty="0"/>
                        <a:t>”square”</a:t>
                      </a:r>
                      <a:r>
                        <a:rPr kumimoji="1" lang="ja-JP" altLang="en-US" dirty="0"/>
                        <a:t>のいずれか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1611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dirty="0" err="1"/>
                        <a:t>ctx.shadowColor</a:t>
                      </a:r>
                      <a:endParaRPr kumimoji="1" lang="ja-JP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影の色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色。色の指定は</a:t>
                      </a:r>
                      <a:r>
                        <a:rPr kumimoji="1" lang="en-US" altLang="ja-JP" dirty="0"/>
                        <a:t>CSS</a:t>
                      </a:r>
                      <a:r>
                        <a:rPr kumimoji="1" lang="ja-JP" altLang="en-US" dirty="0"/>
                        <a:t>と同じ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3602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dirty="0" err="1"/>
                        <a:t>ctx.shadowBlur</a:t>
                      </a:r>
                      <a:endParaRPr kumimoji="1" lang="ja-JP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影に用いるぼかしの範囲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ピクセル値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4042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dirty="0" err="1"/>
                        <a:t>ctx.globalAlpha</a:t>
                      </a:r>
                      <a:endParaRPr kumimoji="1" lang="ja-JP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透明度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0.0</a:t>
                      </a:r>
                      <a:r>
                        <a:rPr kumimoji="1" lang="ja-JP" altLang="en-US" dirty="0"/>
                        <a:t>～</a:t>
                      </a:r>
                      <a:r>
                        <a:rPr kumimoji="1" lang="en-US" altLang="ja-JP" dirty="0"/>
                        <a:t>1.0</a:t>
                      </a:r>
                      <a:r>
                        <a:rPr kumimoji="1" lang="ja-JP" altLang="en-US" dirty="0"/>
                        <a:t>の小数値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9298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dirty="0" err="1"/>
                        <a:t>ctx.font</a:t>
                      </a:r>
                      <a:endParaRPr kumimoji="1" lang="ja-JP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フォントの種類とサイズ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CSS</a:t>
                      </a:r>
                      <a:r>
                        <a:rPr kumimoji="1" lang="ja-JP" altLang="en-US" dirty="0"/>
                        <a:t>のフォントプロパティと同じ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3812966"/>
                  </a:ext>
                </a:extLst>
              </a:tr>
            </a:tbl>
          </a:graphicData>
        </a:graphic>
      </p:graphicFrame>
      <p:sp>
        <p:nvSpPr>
          <p:cNvPr id="3" name="テキスト ボックス 147">
            <a:extLst>
              <a:ext uri="{FF2B5EF4-FFF2-40B4-BE49-F238E27FC236}">
                <a16:creationId xmlns:a16="http://schemas.microsoft.com/office/drawing/2014/main" id="{A08569AD-26A0-95D0-3289-1B959C8FE0FF}"/>
              </a:ext>
            </a:extLst>
          </p:cNvPr>
          <p:cNvSpPr txBox="1"/>
          <p:nvPr/>
        </p:nvSpPr>
        <p:spPr>
          <a:xfrm>
            <a:off x="768167" y="4350863"/>
            <a:ext cx="3477234" cy="369332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ja-JP" kern="100" dirty="0"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※</a:t>
            </a:r>
            <a:r>
              <a:rPr lang="en-US" altLang="ja-JP" kern="100" dirty="0" err="1"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ctx</a:t>
            </a:r>
            <a:r>
              <a:rPr lang="ja-JP" altLang="en-US" kern="100" dirty="0"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は</a:t>
            </a:r>
            <a:r>
              <a:rPr lang="en-US" altLang="ja-JP" kern="100" dirty="0"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canvas</a:t>
            </a:r>
            <a:r>
              <a:rPr lang="ja-JP" altLang="en-US" kern="100" dirty="0"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コンテキスト変数名</a:t>
            </a:r>
            <a:endParaRPr lang="ja-JP" kern="100" dirty="0">
              <a:solidFill>
                <a:schemeClr val="tx1"/>
              </a:solidFill>
              <a:effectLst/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984926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7E22841C-0A69-DB1C-E4BA-9078EF190B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537" y="880407"/>
            <a:ext cx="8277724" cy="5363982"/>
          </a:xfrm>
        </p:spPr>
        <p:txBody>
          <a:bodyPr>
            <a:noAutofit/>
          </a:bodyPr>
          <a:lstStyle/>
          <a:p>
            <a:pPr marL="546100" lvl="1" indent="-342900">
              <a:lnSpc>
                <a:spcPct val="100000"/>
              </a:lnSpc>
              <a:spcBef>
                <a:spcPts val="1200"/>
              </a:spcBef>
              <a:buClr>
                <a:srgbClr val="FF0066"/>
              </a:buClr>
              <a:buFont typeface="Wingdings" panose="05000000000000000000" pitchFamily="2" charset="2"/>
              <a:buChar char="l"/>
              <a:tabLst>
                <a:tab pos="444500" algn="l"/>
              </a:tabLst>
            </a:pPr>
            <a:endParaRPr lang="en-US" altLang="ja-JP" sz="2400" dirty="0">
              <a:solidFill>
                <a:srgbClr val="FF0066"/>
              </a:solidFill>
              <a:latin typeface="+mn-lt"/>
            </a:endParaRPr>
          </a:p>
          <a:p>
            <a:pPr marL="203200" lvl="1" indent="0">
              <a:lnSpc>
                <a:spcPct val="100000"/>
              </a:lnSpc>
              <a:spcBef>
                <a:spcPts val="1200"/>
              </a:spcBef>
              <a:buClr>
                <a:srgbClr val="FF0066"/>
              </a:buClr>
              <a:buNone/>
              <a:tabLst>
                <a:tab pos="444500" algn="l"/>
              </a:tabLst>
            </a:pPr>
            <a:endParaRPr lang="en-US" altLang="ja-JP" sz="2400" dirty="0">
              <a:solidFill>
                <a:srgbClr val="FF0066"/>
              </a:solidFill>
              <a:latin typeface="+mn-lt"/>
            </a:endParaRPr>
          </a:p>
          <a:p>
            <a:pPr marL="203200" lvl="1" indent="0">
              <a:lnSpc>
                <a:spcPct val="100000"/>
              </a:lnSpc>
              <a:spcBef>
                <a:spcPts val="1200"/>
              </a:spcBef>
              <a:buClr>
                <a:srgbClr val="FF0066"/>
              </a:buClr>
              <a:buNone/>
              <a:tabLst>
                <a:tab pos="444500" algn="l"/>
              </a:tabLst>
            </a:pPr>
            <a:endParaRPr lang="en-US" altLang="ja-JP" sz="2400" dirty="0">
              <a:solidFill>
                <a:srgbClr val="FF0066"/>
              </a:solidFill>
              <a:latin typeface="+mn-lt"/>
            </a:endParaRPr>
          </a:p>
          <a:p>
            <a:pPr marL="203200" lvl="1" indent="0">
              <a:lnSpc>
                <a:spcPct val="100000"/>
              </a:lnSpc>
              <a:spcBef>
                <a:spcPts val="1200"/>
              </a:spcBef>
              <a:buClr>
                <a:srgbClr val="FF0066"/>
              </a:buClr>
              <a:buNone/>
              <a:tabLst>
                <a:tab pos="444500" algn="l"/>
              </a:tabLst>
            </a:pPr>
            <a:endParaRPr lang="en-US" altLang="ja-JP" sz="2400" dirty="0">
              <a:solidFill>
                <a:srgbClr val="FF0066"/>
              </a:solidFill>
              <a:latin typeface="+mn-lt"/>
            </a:endParaRPr>
          </a:p>
          <a:p>
            <a:pPr marL="203200" lvl="1" indent="0">
              <a:lnSpc>
                <a:spcPct val="100000"/>
              </a:lnSpc>
              <a:spcBef>
                <a:spcPts val="1200"/>
              </a:spcBef>
              <a:buClr>
                <a:srgbClr val="FF0066"/>
              </a:buClr>
              <a:buNone/>
              <a:tabLst>
                <a:tab pos="444500" algn="l"/>
              </a:tabLst>
            </a:pPr>
            <a:endParaRPr lang="en-US" altLang="ja-JP" sz="2400" dirty="0">
              <a:solidFill>
                <a:srgbClr val="FF0066"/>
              </a:solidFill>
              <a:latin typeface="+mn-lt"/>
            </a:endParaRPr>
          </a:p>
          <a:p>
            <a:pPr marL="203200" lvl="1" indent="0">
              <a:lnSpc>
                <a:spcPct val="100000"/>
              </a:lnSpc>
              <a:spcBef>
                <a:spcPts val="1200"/>
              </a:spcBef>
              <a:buClr>
                <a:srgbClr val="FF0066"/>
              </a:buClr>
              <a:buNone/>
              <a:tabLst>
                <a:tab pos="444500" algn="l"/>
              </a:tabLst>
            </a:pPr>
            <a:endParaRPr lang="en-US" altLang="ja-JP" sz="700" dirty="0">
              <a:solidFill>
                <a:srgbClr val="FF0066"/>
              </a:solidFill>
              <a:latin typeface="+mn-lt"/>
            </a:endParaRPr>
          </a:p>
          <a:p>
            <a:pPr marL="203200" lvl="1" indent="0">
              <a:lnSpc>
                <a:spcPct val="100000"/>
              </a:lnSpc>
              <a:spcBef>
                <a:spcPts val="600"/>
              </a:spcBef>
              <a:buClr>
                <a:srgbClr val="FF0066"/>
              </a:buClr>
              <a:buNone/>
              <a:tabLst>
                <a:tab pos="444500" algn="l"/>
              </a:tabLst>
            </a:pPr>
            <a:endParaRPr lang="en-US" altLang="ja-JP" sz="22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0" name="タイトル 9">
            <a:extLst>
              <a:ext uri="{FF2B5EF4-FFF2-40B4-BE49-F238E27FC236}">
                <a16:creationId xmlns:a16="http://schemas.microsoft.com/office/drawing/2014/main" id="{2495E8E3-AB91-FE81-2E2F-564F4D4BC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3200" dirty="0"/>
              <a:t>作図のための主なメソッド①</a:t>
            </a:r>
          </a:p>
        </p:txBody>
      </p:sp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93E16F0-0356-C74C-4F7B-D70AC4F9F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2023/9/28</a:t>
            </a:r>
            <a:endParaRPr kumimoji="1" lang="ja-JP" altLang="en-US" dirty="0"/>
          </a:p>
        </p:txBody>
      </p:sp>
      <p:sp>
        <p:nvSpPr>
          <p:cNvPr id="7" name="フッター プレースホルダー 6">
            <a:extLst>
              <a:ext uri="{FF2B5EF4-FFF2-40B4-BE49-F238E27FC236}">
                <a16:creationId xmlns:a16="http://schemas.microsoft.com/office/drawing/2014/main" id="{81D93937-D966-FB93-93CE-4602850E4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プログラミング演習</a:t>
            </a:r>
            <a:r>
              <a:rPr kumimoji="1" lang="en-US" altLang="ja-JP"/>
              <a:t>X</a:t>
            </a:r>
            <a:endParaRPr kumimoji="1" lang="ja-JP" altLang="en-US"/>
          </a:p>
        </p:txBody>
      </p:sp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0AA3B966-A8CA-E937-78BA-F25402EF7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332A9-7F48-4F13-9D10-A2EFE9B588DA}" type="slidenum">
              <a:rPr kumimoji="1" lang="ja-JP" altLang="en-US" smtClean="0"/>
              <a:pPr/>
              <a:t>65</a:t>
            </a:fld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C074AF60-2EEA-1B58-6B52-649BA8B38AFC}"/>
              </a:ext>
            </a:extLst>
          </p:cNvPr>
          <p:cNvSpPr txBox="1"/>
          <p:nvPr/>
        </p:nvSpPr>
        <p:spPr>
          <a:xfrm>
            <a:off x="7339837" y="301957"/>
            <a:ext cx="163378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レジメ　</a:t>
            </a:r>
            <a:r>
              <a:rPr kumimoji="0" lang="en-US" altLang="ja-JP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59</a:t>
            </a:r>
            <a:r>
              <a:rPr kumimoji="0" lang="ja-JP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頁</a:t>
            </a:r>
            <a:endParaRPr kumimoji="1" lang="ja-JP" alt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ＭＳ Ｐゴシック" panose="020B0600070205080204" pitchFamily="50" charset="-128"/>
              <a:ea typeface="ＭＳ Ｐゴシック" panose="020B0600070205080204" pitchFamily="50" charset="-128"/>
              <a:cs typeface="+mn-cs"/>
            </a:endParaRPr>
          </a:p>
        </p:txBody>
      </p:sp>
      <p:graphicFrame>
        <p:nvGraphicFramePr>
          <p:cNvPr id="5" name="表 14">
            <a:extLst>
              <a:ext uri="{FF2B5EF4-FFF2-40B4-BE49-F238E27FC236}">
                <a16:creationId xmlns:a16="http://schemas.microsoft.com/office/drawing/2014/main" id="{AF60D06F-6816-B736-8C23-ABF40C8E2C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1377189"/>
              </p:ext>
            </p:extLst>
          </p:nvPr>
        </p:nvGraphicFramePr>
        <p:xfrm>
          <a:off x="664786" y="962102"/>
          <a:ext cx="7516688" cy="495300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520125">
                  <a:extLst>
                    <a:ext uri="{9D8B030D-6E8A-4147-A177-3AD203B41FA5}">
                      <a16:colId xmlns:a16="http://schemas.microsoft.com/office/drawing/2014/main" val="3612271524"/>
                    </a:ext>
                  </a:extLst>
                </a:gridCol>
                <a:gridCol w="4996563">
                  <a:extLst>
                    <a:ext uri="{9D8B030D-6E8A-4147-A177-3AD203B41FA5}">
                      <a16:colId xmlns:a16="http://schemas.microsoft.com/office/drawing/2014/main" val="30846982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プロパティ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内容と値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7574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dirty="0" err="1"/>
                        <a:t>ctx.beginPath</a:t>
                      </a:r>
                      <a:r>
                        <a:rPr kumimoji="1" lang="en-US" altLang="ja-JP" dirty="0"/>
                        <a:t>( );</a:t>
                      </a:r>
                      <a:endParaRPr kumimoji="1" lang="ja-JP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パスの開始。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0487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dirty="0" err="1"/>
                        <a:t>ctx.moveTo</a:t>
                      </a:r>
                      <a:r>
                        <a:rPr kumimoji="1" lang="en-US" altLang="ja-JP" dirty="0"/>
                        <a:t>(x, y);</a:t>
                      </a:r>
                      <a:endParaRPr kumimoji="1" lang="ja-JP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座標（</a:t>
                      </a:r>
                      <a:r>
                        <a:rPr kumimoji="1" lang="en-US" altLang="ja-JP" dirty="0"/>
                        <a:t>x, y</a:t>
                      </a:r>
                      <a:r>
                        <a:rPr kumimoji="1" lang="ja-JP" altLang="en-US" dirty="0"/>
                        <a:t>）にペンをおろす。現在のパスの座標を（</a:t>
                      </a:r>
                      <a:r>
                        <a:rPr kumimoji="1" lang="en-US" altLang="ja-JP" dirty="0"/>
                        <a:t>x, y</a:t>
                      </a:r>
                      <a:r>
                        <a:rPr kumimoji="1" lang="ja-JP" altLang="en-US" dirty="0"/>
                        <a:t>）に移す。線は引かない。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356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dirty="0" err="1"/>
                        <a:t>ctx.lineTo</a:t>
                      </a:r>
                      <a:r>
                        <a:rPr kumimoji="1" lang="en-US" altLang="ja-JP" dirty="0"/>
                        <a:t>(x, y);</a:t>
                      </a:r>
                      <a:endParaRPr kumimoji="1" lang="ja-JP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現在のパスの座標から、座標（</a:t>
                      </a:r>
                      <a:r>
                        <a:rPr kumimoji="1" lang="en-US" altLang="ja-JP" dirty="0"/>
                        <a:t>x, y</a:t>
                      </a:r>
                      <a:r>
                        <a:rPr kumimoji="1" lang="ja-JP" altLang="en-US" dirty="0"/>
                        <a:t>）にペンで線を引き、現在のパスの座標を（</a:t>
                      </a:r>
                      <a:r>
                        <a:rPr kumimoji="1" lang="en-US" altLang="ja-JP" dirty="0"/>
                        <a:t>x, y</a:t>
                      </a:r>
                      <a:r>
                        <a:rPr kumimoji="1" lang="ja-JP" altLang="en-US" dirty="0"/>
                        <a:t>）にする。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8712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dirty="0" err="1"/>
                        <a:t>ctx.closePath</a:t>
                      </a:r>
                      <a:r>
                        <a:rPr kumimoji="1" lang="en-US" altLang="ja-JP" dirty="0"/>
                        <a:t>( );</a:t>
                      </a:r>
                      <a:endParaRPr kumimoji="1" lang="ja-JP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現在のパスの座標から始点にペンで線を引き、パスを閉じる。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1611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dirty="0" err="1"/>
                        <a:t>ctx.stroke</a:t>
                      </a:r>
                      <a:r>
                        <a:rPr kumimoji="1" lang="en-US" altLang="ja-JP" dirty="0"/>
                        <a:t>( );</a:t>
                      </a:r>
                      <a:endParaRPr kumimoji="1" lang="ja-JP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ペンで描いた軌跡を線で描き、表示する。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3602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dirty="0" err="1"/>
                        <a:t>ctx.fill</a:t>
                      </a:r>
                      <a:r>
                        <a:rPr kumimoji="1" lang="en-US" altLang="ja-JP" dirty="0"/>
                        <a:t>( );</a:t>
                      </a:r>
                      <a:endParaRPr kumimoji="1" lang="ja-JP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ペンで描いた軌跡（閉領域）の内部を塗りつぶし、表示する。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4042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dirty="0" err="1"/>
                        <a:t>ctx.strokeRect</a:t>
                      </a:r>
                      <a:r>
                        <a:rPr kumimoji="1" lang="en-US" altLang="ja-JP" dirty="0"/>
                        <a:t>(x, y, w, h);</a:t>
                      </a:r>
                      <a:endParaRPr kumimoji="1" lang="ja-JP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座標（</a:t>
                      </a:r>
                      <a:r>
                        <a:rPr kumimoji="1" lang="en-US" altLang="ja-JP" dirty="0"/>
                        <a:t>x, y</a:t>
                      </a:r>
                      <a:r>
                        <a:rPr kumimoji="1" lang="ja-JP" altLang="en-US" dirty="0"/>
                        <a:t>）を左上として、幅</a:t>
                      </a:r>
                      <a:r>
                        <a:rPr kumimoji="1" lang="en-US" altLang="ja-JP" dirty="0"/>
                        <a:t>w</a:t>
                      </a:r>
                      <a:r>
                        <a:rPr kumimoji="1" lang="ja-JP" altLang="en-US" dirty="0"/>
                        <a:t>、高さ</a:t>
                      </a:r>
                      <a:r>
                        <a:rPr kumimoji="1" lang="en-US" altLang="ja-JP" dirty="0"/>
                        <a:t>h</a:t>
                      </a:r>
                      <a:r>
                        <a:rPr kumimoji="1" lang="ja-JP" altLang="en-US" dirty="0"/>
                        <a:t>の矩形を線で描く。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9298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dirty="0" err="1"/>
                        <a:t>ctx.fillRect</a:t>
                      </a:r>
                      <a:r>
                        <a:rPr kumimoji="1" lang="en-US" altLang="ja-JP" dirty="0"/>
                        <a:t>(x, y, w, h);</a:t>
                      </a:r>
                      <a:endParaRPr kumimoji="1" lang="ja-JP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座標（</a:t>
                      </a:r>
                      <a:r>
                        <a:rPr kumimoji="1" lang="en-US" altLang="ja-JP" dirty="0"/>
                        <a:t>x, y</a:t>
                      </a:r>
                      <a:r>
                        <a:rPr kumimoji="1" lang="ja-JP" altLang="en-US" dirty="0"/>
                        <a:t>）を左上として、幅</a:t>
                      </a:r>
                      <a:r>
                        <a:rPr kumimoji="1" lang="en-US" altLang="ja-JP" dirty="0"/>
                        <a:t>w</a:t>
                      </a:r>
                      <a:r>
                        <a:rPr kumimoji="1" lang="ja-JP" altLang="en-US" dirty="0"/>
                        <a:t>、高さ</a:t>
                      </a:r>
                      <a:r>
                        <a:rPr kumimoji="1" lang="en-US" altLang="ja-JP" dirty="0"/>
                        <a:t>h</a:t>
                      </a:r>
                      <a:r>
                        <a:rPr kumimoji="1" lang="ja-JP" altLang="en-US" dirty="0"/>
                        <a:t>の矩形を塗りつぶす。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3812966"/>
                  </a:ext>
                </a:extLst>
              </a:tr>
            </a:tbl>
          </a:graphicData>
        </a:graphic>
      </p:graphicFrame>
      <p:sp>
        <p:nvSpPr>
          <p:cNvPr id="3" name="テキスト ボックス 147">
            <a:extLst>
              <a:ext uri="{FF2B5EF4-FFF2-40B4-BE49-F238E27FC236}">
                <a16:creationId xmlns:a16="http://schemas.microsoft.com/office/drawing/2014/main" id="{A08569AD-26A0-95D0-3289-1B959C8FE0FF}"/>
              </a:ext>
            </a:extLst>
          </p:cNvPr>
          <p:cNvSpPr txBox="1"/>
          <p:nvPr/>
        </p:nvSpPr>
        <p:spPr>
          <a:xfrm>
            <a:off x="768167" y="5951066"/>
            <a:ext cx="3477234" cy="369332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ja-JP" kern="100" dirty="0"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※</a:t>
            </a:r>
            <a:r>
              <a:rPr lang="en-US" altLang="ja-JP" kern="100" dirty="0" err="1"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ctx</a:t>
            </a:r>
            <a:r>
              <a:rPr lang="ja-JP" altLang="en-US" kern="100" dirty="0"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は</a:t>
            </a:r>
            <a:r>
              <a:rPr lang="en-US" altLang="ja-JP" kern="100" dirty="0"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canvas</a:t>
            </a:r>
            <a:r>
              <a:rPr lang="ja-JP" altLang="en-US" kern="100" dirty="0"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コンテキスト変数名</a:t>
            </a:r>
            <a:endParaRPr lang="ja-JP" kern="100" dirty="0">
              <a:solidFill>
                <a:schemeClr val="tx1"/>
              </a:solidFill>
              <a:effectLst/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639831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7E22841C-0A69-DB1C-E4BA-9078EF190B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537" y="880407"/>
            <a:ext cx="8277724" cy="5363982"/>
          </a:xfrm>
        </p:spPr>
        <p:txBody>
          <a:bodyPr>
            <a:noAutofit/>
          </a:bodyPr>
          <a:lstStyle/>
          <a:p>
            <a:pPr marL="546100" lvl="1" indent="-342900">
              <a:lnSpc>
                <a:spcPct val="100000"/>
              </a:lnSpc>
              <a:spcBef>
                <a:spcPts val="1200"/>
              </a:spcBef>
              <a:buClr>
                <a:srgbClr val="FF0066"/>
              </a:buClr>
              <a:buFont typeface="Wingdings" panose="05000000000000000000" pitchFamily="2" charset="2"/>
              <a:buChar char="l"/>
              <a:tabLst>
                <a:tab pos="444500" algn="l"/>
              </a:tabLst>
            </a:pPr>
            <a:endParaRPr lang="en-US" altLang="ja-JP" sz="2400" dirty="0">
              <a:solidFill>
                <a:srgbClr val="FF0066"/>
              </a:solidFill>
              <a:latin typeface="+mn-lt"/>
            </a:endParaRPr>
          </a:p>
          <a:p>
            <a:pPr marL="203200" lvl="1" indent="0">
              <a:lnSpc>
                <a:spcPct val="100000"/>
              </a:lnSpc>
              <a:spcBef>
                <a:spcPts val="1200"/>
              </a:spcBef>
              <a:buClr>
                <a:srgbClr val="FF0066"/>
              </a:buClr>
              <a:buNone/>
              <a:tabLst>
                <a:tab pos="444500" algn="l"/>
              </a:tabLst>
            </a:pPr>
            <a:endParaRPr lang="en-US" altLang="ja-JP" sz="2400" dirty="0">
              <a:solidFill>
                <a:srgbClr val="FF0066"/>
              </a:solidFill>
              <a:latin typeface="+mn-lt"/>
            </a:endParaRPr>
          </a:p>
          <a:p>
            <a:pPr marL="203200" lvl="1" indent="0">
              <a:lnSpc>
                <a:spcPct val="100000"/>
              </a:lnSpc>
              <a:spcBef>
                <a:spcPts val="1200"/>
              </a:spcBef>
              <a:buClr>
                <a:srgbClr val="FF0066"/>
              </a:buClr>
              <a:buNone/>
              <a:tabLst>
                <a:tab pos="444500" algn="l"/>
              </a:tabLst>
            </a:pPr>
            <a:endParaRPr lang="en-US" altLang="ja-JP" sz="2400" dirty="0">
              <a:solidFill>
                <a:srgbClr val="FF0066"/>
              </a:solidFill>
              <a:latin typeface="+mn-lt"/>
            </a:endParaRPr>
          </a:p>
          <a:p>
            <a:pPr marL="203200" lvl="1" indent="0">
              <a:lnSpc>
                <a:spcPct val="100000"/>
              </a:lnSpc>
              <a:spcBef>
                <a:spcPts val="1200"/>
              </a:spcBef>
              <a:buClr>
                <a:srgbClr val="FF0066"/>
              </a:buClr>
              <a:buNone/>
              <a:tabLst>
                <a:tab pos="444500" algn="l"/>
              </a:tabLst>
            </a:pPr>
            <a:endParaRPr lang="en-US" altLang="ja-JP" sz="2400" dirty="0">
              <a:solidFill>
                <a:srgbClr val="FF0066"/>
              </a:solidFill>
              <a:latin typeface="+mn-lt"/>
            </a:endParaRPr>
          </a:p>
          <a:p>
            <a:pPr marL="203200" lvl="1" indent="0">
              <a:lnSpc>
                <a:spcPct val="100000"/>
              </a:lnSpc>
              <a:spcBef>
                <a:spcPts val="1200"/>
              </a:spcBef>
              <a:buClr>
                <a:srgbClr val="FF0066"/>
              </a:buClr>
              <a:buNone/>
              <a:tabLst>
                <a:tab pos="444500" algn="l"/>
              </a:tabLst>
            </a:pPr>
            <a:endParaRPr lang="en-US" altLang="ja-JP" sz="2400" dirty="0">
              <a:solidFill>
                <a:srgbClr val="FF0066"/>
              </a:solidFill>
              <a:latin typeface="+mn-lt"/>
            </a:endParaRPr>
          </a:p>
          <a:p>
            <a:pPr marL="203200" lvl="1" indent="0">
              <a:lnSpc>
                <a:spcPct val="100000"/>
              </a:lnSpc>
              <a:spcBef>
                <a:spcPts val="1200"/>
              </a:spcBef>
              <a:buClr>
                <a:srgbClr val="FF0066"/>
              </a:buClr>
              <a:buNone/>
              <a:tabLst>
                <a:tab pos="444500" algn="l"/>
              </a:tabLst>
            </a:pPr>
            <a:endParaRPr lang="en-US" altLang="ja-JP" sz="700" dirty="0">
              <a:solidFill>
                <a:srgbClr val="FF0066"/>
              </a:solidFill>
              <a:latin typeface="+mn-lt"/>
            </a:endParaRPr>
          </a:p>
          <a:p>
            <a:pPr marL="203200" lvl="1" indent="0">
              <a:lnSpc>
                <a:spcPct val="100000"/>
              </a:lnSpc>
              <a:spcBef>
                <a:spcPts val="600"/>
              </a:spcBef>
              <a:buClr>
                <a:srgbClr val="FF0066"/>
              </a:buClr>
              <a:buNone/>
              <a:tabLst>
                <a:tab pos="444500" algn="l"/>
              </a:tabLst>
            </a:pPr>
            <a:endParaRPr lang="en-US" altLang="ja-JP" sz="22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0" name="タイトル 9">
            <a:extLst>
              <a:ext uri="{FF2B5EF4-FFF2-40B4-BE49-F238E27FC236}">
                <a16:creationId xmlns:a16="http://schemas.microsoft.com/office/drawing/2014/main" id="{2495E8E3-AB91-FE81-2E2F-564F4D4BC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3200" dirty="0"/>
              <a:t>作図のための主なメソッド②</a:t>
            </a:r>
          </a:p>
        </p:txBody>
      </p:sp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93E16F0-0356-C74C-4F7B-D70AC4F9F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2023/9/28</a:t>
            </a:r>
            <a:endParaRPr kumimoji="1" lang="ja-JP" altLang="en-US" dirty="0"/>
          </a:p>
        </p:txBody>
      </p:sp>
      <p:sp>
        <p:nvSpPr>
          <p:cNvPr id="7" name="フッター プレースホルダー 6">
            <a:extLst>
              <a:ext uri="{FF2B5EF4-FFF2-40B4-BE49-F238E27FC236}">
                <a16:creationId xmlns:a16="http://schemas.microsoft.com/office/drawing/2014/main" id="{81D93937-D966-FB93-93CE-4602850E4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プログラミング演習</a:t>
            </a:r>
            <a:r>
              <a:rPr kumimoji="1" lang="en-US" altLang="ja-JP"/>
              <a:t>X</a:t>
            </a:r>
            <a:endParaRPr kumimoji="1" lang="ja-JP" altLang="en-US"/>
          </a:p>
        </p:txBody>
      </p:sp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0AA3B966-A8CA-E937-78BA-F25402EF7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332A9-7F48-4F13-9D10-A2EFE9B588DA}" type="slidenum">
              <a:rPr kumimoji="1" lang="ja-JP" altLang="en-US" smtClean="0"/>
              <a:pPr/>
              <a:t>66</a:t>
            </a:fld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C074AF60-2EEA-1B58-6B52-649BA8B38AFC}"/>
              </a:ext>
            </a:extLst>
          </p:cNvPr>
          <p:cNvSpPr txBox="1"/>
          <p:nvPr/>
        </p:nvSpPr>
        <p:spPr>
          <a:xfrm>
            <a:off x="7339837" y="301957"/>
            <a:ext cx="163378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レジメ　</a:t>
            </a:r>
            <a:r>
              <a:rPr kumimoji="0" lang="en-US" altLang="ja-JP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59</a:t>
            </a:r>
            <a:r>
              <a:rPr kumimoji="0" lang="ja-JP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頁</a:t>
            </a:r>
            <a:endParaRPr kumimoji="1" lang="ja-JP" alt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ＭＳ Ｐゴシック" panose="020B0600070205080204" pitchFamily="50" charset="-128"/>
              <a:ea typeface="ＭＳ Ｐゴシック" panose="020B0600070205080204" pitchFamily="50" charset="-128"/>
              <a:cs typeface="+mn-cs"/>
            </a:endParaRPr>
          </a:p>
        </p:txBody>
      </p:sp>
      <p:graphicFrame>
        <p:nvGraphicFramePr>
          <p:cNvPr id="5" name="表 14">
            <a:extLst>
              <a:ext uri="{FF2B5EF4-FFF2-40B4-BE49-F238E27FC236}">
                <a16:creationId xmlns:a16="http://schemas.microsoft.com/office/drawing/2014/main" id="{AF60D06F-6816-B736-8C23-ABF40C8E2C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5984113"/>
              </p:ext>
            </p:extLst>
          </p:nvPr>
        </p:nvGraphicFramePr>
        <p:xfrm>
          <a:off x="581467" y="962102"/>
          <a:ext cx="8031863" cy="357124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3035300">
                  <a:extLst>
                    <a:ext uri="{9D8B030D-6E8A-4147-A177-3AD203B41FA5}">
                      <a16:colId xmlns:a16="http://schemas.microsoft.com/office/drawing/2014/main" val="3612271524"/>
                    </a:ext>
                  </a:extLst>
                </a:gridCol>
                <a:gridCol w="4996563">
                  <a:extLst>
                    <a:ext uri="{9D8B030D-6E8A-4147-A177-3AD203B41FA5}">
                      <a16:colId xmlns:a16="http://schemas.microsoft.com/office/drawing/2014/main" val="30846982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プロパティ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内容と値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7574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dirty="0" err="1"/>
                        <a:t>ctx.clearRect</a:t>
                      </a:r>
                      <a:r>
                        <a:rPr kumimoji="1" lang="en-US" altLang="ja-JP" dirty="0"/>
                        <a:t>(x, y, w, h);</a:t>
                      </a:r>
                      <a:endParaRPr kumimoji="1" lang="ja-JP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座標（</a:t>
                      </a:r>
                      <a:r>
                        <a:rPr kumimoji="1" lang="en-US" altLang="ja-JP" dirty="0"/>
                        <a:t>x, y</a:t>
                      </a:r>
                      <a:r>
                        <a:rPr kumimoji="1" lang="ja-JP" altLang="en-US" dirty="0"/>
                        <a:t>）を左上として、幅</a:t>
                      </a:r>
                      <a:r>
                        <a:rPr kumimoji="1" lang="en-US" altLang="ja-JP" dirty="0"/>
                        <a:t>w</a:t>
                      </a:r>
                      <a:r>
                        <a:rPr kumimoji="1" lang="ja-JP" altLang="en-US" dirty="0"/>
                        <a:t>、高さ</a:t>
                      </a:r>
                      <a:r>
                        <a:rPr kumimoji="1" lang="en-US" altLang="ja-JP" dirty="0"/>
                        <a:t>h</a:t>
                      </a:r>
                      <a:r>
                        <a:rPr kumimoji="1" lang="ja-JP" altLang="en-US" dirty="0"/>
                        <a:t>の矩形の範囲の図形を消す。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0487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dirty="0" err="1"/>
                        <a:t>ctx.strokeText</a:t>
                      </a:r>
                      <a:r>
                        <a:rPr kumimoji="1" lang="en-US" altLang="ja-JP" dirty="0"/>
                        <a:t>(t, x, y);</a:t>
                      </a:r>
                      <a:endParaRPr kumimoji="1" lang="ja-JP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座標（</a:t>
                      </a:r>
                      <a:r>
                        <a:rPr kumimoji="1" lang="en-US" altLang="ja-JP" dirty="0"/>
                        <a:t>x, y</a:t>
                      </a:r>
                      <a:r>
                        <a:rPr kumimoji="1" lang="ja-JP" altLang="en-US" dirty="0"/>
                        <a:t>）を左上として、文字列</a:t>
                      </a:r>
                      <a:r>
                        <a:rPr kumimoji="1" lang="en-US" altLang="ja-JP" dirty="0"/>
                        <a:t>t</a:t>
                      </a:r>
                      <a:r>
                        <a:rPr kumimoji="1" lang="ja-JP" altLang="en-US" dirty="0"/>
                        <a:t>の文字を縁取って描く。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356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dirty="0" err="1"/>
                        <a:t>ctx.fillText</a:t>
                      </a:r>
                      <a:r>
                        <a:rPr kumimoji="1" lang="en-US" altLang="ja-JP" dirty="0"/>
                        <a:t>(t, x, y);</a:t>
                      </a:r>
                      <a:endParaRPr kumimoji="1" lang="ja-JP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座標（</a:t>
                      </a:r>
                      <a:r>
                        <a:rPr kumimoji="1" lang="en-US" altLang="ja-JP" dirty="0"/>
                        <a:t>x, y</a:t>
                      </a:r>
                      <a:r>
                        <a:rPr kumimoji="1" lang="ja-JP" altLang="en-US" dirty="0"/>
                        <a:t>）を左上として、文字列</a:t>
                      </a:r>
                      <a:r>
                        <a:rPr kumimoji="1" lang="en-US" altLang="ja-JP" dirty="0"/>
                        <a:t>t</a:t>
                      </a:r>
                      <a:r>
                        <a:rPr kumimoji="1" lang="ja-JP" altLang="en-US" dirty="0"/>
                        <a:t>の文字を塗りつぶして描く。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8712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dirty="0"/>
                        <a:t>ctx.arc(x, y, r, </a:t>
                      </a:r>
                      <a:r>
                        <a:rPr kumimoji="1" lang="en-US" altLang="ja-JP" dirty="0" err="1"/>
                        <a:t>ba</a:t>
                      </a:r>
                      <a:r>
                        <a:rPr kumimoji="1" lang="en-US" altLang="ja-JP" dirty="0"/>
                        <a:t>, </a:t>
                      </a:r>
                      <a:r>
                        <a:rPr kumimoji="1" lang="en-US" altLang="ja-JP" dirty="0" err="1"/>
                        <a:t>ea</a:t>
                      </a:r>
                      <a:r>
                        <a:rPr kumimoji="1" lang="en-US" altLang="ja-JP" dirty="0"/>
                        <a:t>);</a:t>
                      </a:r>
                    </a:p>
                    <a:p>
                      <a:pPr algn="l"/>
                      <a:r>
                        <a:rPr kumimoji="1" lang="en-US" altLang="ja-JP" dirty="0"/>
                        <a:t>ctx.arc(x, y, r, </a:t>
                      </a:r>
                      <a:r>
                        <a:rPr kumimoji="1" lang="en-US" altLang="ja-JP" dirty="0" err="1"/>
                        <a:t>ba</a:t>
                      </a:r>
                      <a:r>
                        <a:rPr kumimoji="1" lang="en-US" altLang="ja-JP" dirty="0"/>
                        <a:t>, </a:t>
                      </a:r>
                      <a:r>
                        <a:rPr kumimoji="1" lang="en-US" altLang="ja-JP" dirty="0" err="1"/>
                        <a:t>ea</a:t>
                      </a:r>
                      <a:r>
                        <a:rPr kumimoji="1" lang="en-US" altLang="ja-JP" dirty="0"/>
                        <a:t>, </a:t>
                      </a:r>
                      <a:r>
                        <a:rPr kumimoji="1" lang="en-US" altLang="ja-JP" dirty="0" err="1"/>
                        <a:t>dir</a:t>
                      </a:r>
                      <a:r>
                        <a:rPr kumimoji="1" lang="en-US" altLang="ja-JP" dirty="0"/>
                        <a:t>);</a:t>
                      </a:r>
                      <a:endParaRPr kumimoji="1" lang="ja-JP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中心座標（</a:t>
                      </a:r>
                      <a:r>
                        <a:rPr kumimoji="1" lang="en-US" altLang="ja-JP" dirty="0"/>
                        <a:t>x, y</a:t>
                      </a:r>
                      <a:r>
                        <a:rPr kumimoji="1" lang="ja-JP" altLang="en-US" dirty="0"/>
                        <a:t>）、半径</a:t>
                      </a:r>
                      <a:r>
                        <a:rPr kumimoji="1" lang="en-US" altLang="ja-JP" dirty="0"/>
                        <a:t>r</a:t>
                      </a:r>
                      <a:r>
                        <a:rPr kumimoji="1" lang="ja-JP" altLang="en-US" dirty="0"/>
                        <a:t>で、開始角度</a:t>
                      </a:r>
                      <a:r>
                        <a:rPr kumimoji="1" lang="en-US" altLang="ja-JP" dirty="0" err="1"/>
                        <a:t>ba</a:t>
                      </a:r>
                      <a:r>
                        <a:rPr kumimoji="1" lang="ja-JP" altLang="en-US" dirty="0"/>
                        <a:t>から終了角度</a:t>
                      </a:r>
                      <a:r>
                        <a:rPr kumimoji="1" lang="en-US" altLang="ja-JP" dirty="0" err="1"/>
                        <a:t>ea</a:t>
                      </a:r>
                      <a:r>
                        <a:rPr kumimoji="1" lang="ja-JP" altLang="en-US" dirty="0"/>
                        <a:t>まで、</a:t>
                      </a:r>
                      <a:r>
                        <a:rPr kumimoji="1" lang="en-US" altLang="ja-JP" dirty="0" err="1"/>
                        <a:t>dir</a:t>
                      </a:r>
                      <a:r>
                        <a:rPr kumimoji="1" lang="ja-JP" altLang="en-US" dirty="0"/>
                        <a:t>方向に円又は円弧を描くパスを描く。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1611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dirty="0" err="1"/>
                        <a:t>ctx.drawImage</a:t>
                      </a:r>
                      <a:r>
                        <a:rPr kumimoji="1" lang="en-US" altLang="ja-JP" dirty="0"/>
                        <a:t>(</a:t>
                      </a:r>
                      <a:r>
                        <a:rPr kumimoji="1" lang="en-US" altLang="ja-JP" dirty="0" err="1"/>
                        <a:t>img</a:t>
                      </a:r>
                      <a:r>
                        <a:rPr kumimoji="1" lang="en-US" altLang="ja-JP" dirty="0"/>
                        <a:t>, x, y);</a:t>
                      </a:r>
                    </a:p>
                    <a:p>
                      <a:pPr algn="l"/>
                      <a:r>
                        <a:rPr kumimoji="1" lang="en-US" altLang="ja-JP" dirty="0" err="1"/>
                        <a:t>ctx.drawImage</a:t>
                      </a:r>
                      <a:r>
                        <a:rPr kumimoji="1" lang="en-US" altLang="ja-JP" dirty="0"/>
                        <a:t>(</a:t>
                      </a:r>
                      <a:r>
                        <a:rPr kumimoji="1" lang="en-US" altLang="ja-JP" dirty="0" err="1"/>
                        <a:t>img</a:t>
                      </a:r>
                      <a:r>
                        <a:rPr kumimoji="1" lang="en-US" altLang="ja-JP" dirty="0"/>
                        <a:t>, x, y, w, h);</a:t>
                      </a:r>
                      <a:endParaRPr kumimoji="1" lang="ja-JP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座標（</a:t>
                      </a:r>
                      <a:r>
                        <a:rPr kumimoji="1" lang="en-US" altLang="ja-JP" dirty="0"/>
                        <a:t>x, y</a:t>
                      </a:r>
                      <a:r>
                        <a:rPr kumimoji="1" lang="ja-JP" altLang="en-US" dirty="0"/>
                        <a:t>）を左上として、画像のコンテキスト</a:t>
                      </a:r>
                      <a:r>
                        <a:rPr kumimoji="1" lang="en-US" altLang="ja-JP" dirty="0" err="1"/>
                        <a:t>img</a:t>
                      </a:r>
                      <a:r>
                        <a:rPr kumimoji="1" lang="ja-JP" altLang="en-US" dirty="0"/>
                        <a:t>を、幅</a:t>
                      </a:r>
                      <a:r>
                        <a:rPr kumimoji="1" lang="en-US" altLang="ja-JP" dirty="0"/>
                        <a:t>w</a:t>
                      </a:r>
                      <a:r>
                        <a:rPr kumimoji="1" lang="ja-JP" altLang="en-US" dirty="0"/>
                        <a:t>、高さ</a:t>
                      </a:r>
                      <a:r>
                        <a:rPr kumimoji="1" lang="en-US" altLang="ja-JP" dirty="0"/>
                        <a:t>h</a:t>
                      </a:r>
                      <a:r>
                        <a:rPr kumimoji="1" lang="ja-JP" altLang="en-US" dirty="0"/>
                        <a:t>で描く。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3602155"/>
                  </a:ext>
                </a:extLst>
              </a:tr>
            </a:tbl>
          </a:graphicData>
        </a:graphic>
      </p:graphicFrame>
      <p:sp>
        <p:nvSpPr>
          <p:cNvPr id="3" name="テキスト ボックス 147">
            <a:extLst>
              <a:ext uri="{FF2B5EF4-FFF2-40B4-BE49-F238E27FC236}">
                <a16:creationId xmlns:a16="http://schemas.microsoft.com/office/drawing/2014/main" id="{A08569AD-26A0-95D0-3289-1B959C8FE0FF}"/>
              </a:ext>
            </a:extLst>
          </p:cNvPr>
          <p:cNvSpPr txBox="1"/>
          <p:nvPr/>
        </p:nvSpPr>
        <p:spPr>
          <a:xfrm>
            <a:off x="768167" y="4567429"/>
            <a:ext cx="3477234" cy="369332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ja-JP" kern="100" dirty="0"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※</a:t>
            </a:r>
            <a:r>
              <a:rPr lang="en-US" altLang="ja-JP" kern="100" dirty="0" err="1"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ctx</a:t>
            </a:r>
            <a:r>
              <a:rPr lang="ja-JP" altLang="en-US" kern="100" dirty="0"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は</a:t>
            </a:r>
            <a:r>
              <a:rPr lang="en-US" altLang="ja-JP" kern="100" dirty="0"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canvas</a:t>
            </a:r>
            <a:r>
              <a:rPr lang="ja-JP" altLang="en-US" kern="100" dirty="0"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コンテキスト変数名</a:t>
            </a:r>
            <a:endParaRPr lang="ja-JP" kern="100" dirty="0">
              <a:solidFill>
                <a:schemeClr val="tx1"/>
              </a:solidFill>
              <a:effectLst/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833524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7E22841C-0A69-DB1C-E4BA-9078EF190B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537" y="880407"/>
            <a:ext cx="8277724" cy="5363982"/>
          </a:xfrm>
        </p:spPr>
        <p:txBody>
          <a:bodyPr>
            <a:noAutofit/>
          </a:bodyPr>
          <a:lstStyle/>
          <a:p>
            <a:pPr marL="546100" lvl="1" indent="-342900">
              <a:lnSpc>
                <a:spcPct val="100000"/>
              </a:lnSpc>
              <a:spcBef>
                <a:spcPts val="1200"/>
              </a:spcBef>
              <a:buClr>
                <a:srgbClr val="FF0066"/>
              </a:buClr>
              <a:buFont typeface="Wingdings" panose="05000000000000000000" pitchFamily="2" charset="2"/>
              <a:buChar char="l"/>
              <a:tabLst>
                <a:tab pos="444500" algn="l"/>
              </a:tabLst>
            </a:pPr>
            <a:r>
              <a:rPr lang="ja-JP" altLang="en-US" sz="2400" dirty="0">
                <a:solidFill>
                  <a:srgbClr val="FF0066"/>
                </a:solidFill>
                <a:latin typeface="+mn-lt"/>
              </a:rPr>
              <a:t>ミスを探しやすくするためにプログラムはきれいに書くこと</a:t>
            </a:r>
            <a:endParaRPr lang="en-US" altLang="ja-JP" sz="2400" dirty="0">
              <a:solidFill>
                <a:srgbClr val="FF0066"/>
              </a:solidFill>
              <a:latin typeface="+mn-lt"/>
            </a:endParaRPr>
          </a:p>
          <a:p>
            <a:pPr marL="203200" lvl="1" indent="0">
              <a:lnSpc>
                <a:spcPct val="100000"/>
              </a:lnSpc>
              <a:spcBef>
                <a:spcPts val="1200"/>
              </a:spcBef>
              <a:buClr>
                <a:srgbClr val="FF0066"/>
              </a:buClr>
              <a:buNone/>
              <a:tabLst>
                <a:tab pos="444500" algn="l"/>
              </a:tabLst>
            </a:pPr>
            <a:endParaRPr lang="en-US" altLang="ja-JP" sz="2400" dirty="0">
              <a:solidFill>
                <a:srgbClr val="FF0066"/>
              </a:solidFill>
              <a:latin typeface="+mn-lt"/>
            </a:endParaRPr>
          </a:p>
          <a:p>
            <a:pPr marL="203200" lvl="1" indent="0">
              <a:lnSpc>
                <a:spcPct val="100000"/>
              </a:lnSpc>
              <a:spcBef>
                <a:spcPts val="1200"/>
              </a:spcBef>
              <a:buClr>
                <a:srgbClr val="FF0066"/>
              </a:buClr>
              <a:buNone/>
              <a:tabLst>
                <a:tab pos="444500" algn="l"/>
              </a:tabLst>
            </a:pPr>
            <a:endParaRPr lang="en-US" altLang="ja-JP" sz="2400" dirty="0">
              <a:solidFill>
                <a:srgbClr val="FF0066"/>
              </a:solidFill>
              <a:latin typeface="+mn-lt"/>
            </a:endParaRPr>
          </a:p>
          <a:p>
            <a:pPr marL="203200" lvl="1" indent="0">
              <a:lnSpc>
                <a:spcPct val="100000"/>
              </a:lnSpc>
              <a:spcBef>
                <a:spcPts val="1200"/>
              </a:spcBef>
              <a:buClr>
                <a:srgbClr val="FF0066"/>
              </a:buClr>
              <a:buNone/>
              <a:tabLst>
                <a:tab pos="444500" algn="l"/>
              </a:tabLst>
            </a:pPr>
            <a:endParaRPr lang="en-US" altLang="ja-JP" sz="2400" dirty="0">
              <a:solidFill>
                <a:srgbClr val="FF0066"/>
              </a:solidFill>
              <a:latin typeface="+mn-lt"/>
            </a:endParaRPr>
          </a:p>
          <a:p>
            <a:pPr marL="203200" lvl="1" indent="0">
              <a:lnSpc>
                <a:spcPct val="100000"/>
              </a:lnSpc>
              <a:spcBef>
                <a:spcPts val="1200"/>
              </a:spcBef>
              <a:buClr>
                <a:srgbClr val="FF0066"/>
              </a:buClr>
              <a:buNone/>
              <a:tabLst>
                <a:tab pos="444500" algn="l"/>
              </a:tabLst>
            </a:pPr>
            <a:endParaRPr lang="en-US" altLang="ja-JP" sz="2400" dirty="0">
              <a:solidFill>
                <a:srgbClr val="FF0066"/>
              </a:solidFill>
              <a:latin typeface="+mn-lt"/>
            </a:endParaRPr>
          </a:p>
          <a:p>
            <a:pPr marL="203200" lvl="1" indent="0">
              <a:lnSpc>
                <a:spcPct val="100000"/>
              </a:lnSpc>
              <a:spcBef>
                <a:spcPts val="1200"/>
              </a:spcBef>
              <a:buClr>
                <a:srgbClr val="FF0066"/>
              </a:buClr>
              <a:buNone/>
              <a:tabLst>
                <a:tab pos="444500" algn="l"/>
              </a:tabLst>
            </a:pPr>
            <a:endParaRPr lang="en-US" altLang="ja-JP" sz="700" dirty="0">
              <a:solidFill>
                <a:srgbClr val="FF0066"/>
              </a:solidFill>
              <a:latin typeface="+mn-lt"/>
            </a:endParaRPr>
          </a:p>
        </p:txBody>
      </p:sp>
      <p:sp>
        <p:nvSpPr>
          <p:cNvPr id="10" name="タイトル 9">
            <a:extLst>
              <a:ext uri="{FF2B5EF4-FFF2-40B4-BE49-F238E27FC236}">
                <a16:creationId xmlns:a16="http://schemas.microsoft.com/office/drawing/2014/main" id="{2495E8E3-AB91-FE81-2E2F-564F4D4BC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3200" dirty="0"/>
              <a:t>きれいなプログラムを作成しましょう</a:t>
            </a:r>
          </a:p>
        </p:txBody>
      </p:sp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93E16F0-0356-C74C-4F7B-D70AC4F9F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2023/9/28</a:t>
            </a:r>
            <a:endParaRPr kumimoji="1" lang="ja-JP" altLang="en-US" dirty="0"/>
          </a:p>
        </p:txBody>
      </p:sp>
      <p:sp>
        <p:nvSpPr>
          <p:cNvPr id="7" name="フッター プレースホルダー 6">
            <a:extLst>
              <a:ext uri="{FF2B5EF4-FFF2-40B4-BE49-F238E27FC236}">
                <a16:creationId xmlns:a16="http://schemas.microsoft.com/office/drawing/2014/main" id="{81D93937-D966-FB93-93CE-4602850E4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プログラミング演習</a:t>
            </a:r>
            <a:r>
              <a:rPr kumimoji="1" lang="en-US" altLang="ja-JP"/>
              <a:t>X</a:t>
            </a:r>
            <a:endParaRPr kumimoji="1" lang="ja-JP" altLang="en-US"/>
          </a:p>
        </p:txBody>
      </p:sp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0AA3B966-A8CA-E937-78BA-F25402EF7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332A9-7F48-4F13-9D10-A2EFE9B588DA}" type="slidenum">
              <a:rPr kumimoji="1" lang="ja-JP" altLang="en-US" smtClean="0"/>
              <a:pPr/>
              <a:t>67</a:t>
            </a:fld>
            <a:endParaRPr kumimoji="1" lang="ja-JP" altLang="en-US"/>
          </a:p>
        </p:txBody>
      </p:sp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09CAFCED-74C8-039C-C0B3-515F40DFC300}"/>
              </a:ext>
            </a:extLst>
          </p:cNvPr>
          <p:cNvGrpSpPr/>
          <p:nvPr/>
        </p:nvGrpSpPr>
        <p:grpSpPr>
          <a:xfrm>
            <a:off x="269058" y="1605085"/>
            <a:ext cx="8605883" cy="4185761"/>
            <a:chOff x="220932" y="1605085"/>
            <a:chExt cx="8605883" cy="4185761"/>
          </a:xfrm>
        </p:grpSpPr>
        <p:grpSp>
          <p:nvGrpSpPr>
            <p:cNvPr id="24" name="グループ化 23">
              <a:extLst>
                <a:ext uri="{FF2B5EF4-FFF2-40B4-BE49-F238E27FC236}">
                  <a16:creationId xmlns:a16="http://schemas.microsoft.com/office/drawing/2014/main" id="{84BA0701-2DE0-4542-77A1-44BDEA366E0A}"/>
                </a:ext>
              </a:extLst>
            </p:cNvPr>
            <p:cNvGrpSpPr/>
            <p:nvPr/>
          </p:nvGrpSpPr>
          <p:grpSpPr>
            <a:xfrm>
              <a:off x="4658735" y="1605085"/>
              <a:ext cx="4168080" cy="4185761"/>
              <a:chOff x="4754987" y="1605085"/>
              <a:chExt cx="4168080" cy="4185761"/>
            </a:xfrm>
          </p:grpSpPr>
          <p:sp>
            <p:nvSpPr>
              <p:cNvPr id="12" name="スライド番号プレースホルダー 4">
                <a:extLst>
                  <a:ext uri="{FF2B5EF4-FFF2-40B4-BE49-F238E27FC236}">
                    <a16:creationId xmlns:a16="http://schemas.microsoft.com/office/drawing/2014/main" id="{13BBD5CF-7429-8052-1E7F-69458F44F63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773188" y="5425721"/>
                <a:ext cx="2133600" cy="365125"/>
              </a:xfrm>
              <a:prstGeom prst="rect">
                <a:avLst/>
              </a:prstGeom>
            </p:spPr>
            <p:txBody>
              <a:bodyPr vert="horz" lIns="91440" tIns="45720" rIns="91440" bIns="45720" rtlCol="0" anchor="ctr"/>
              <a:lstStyle>
                <a:defPPr>
                  <a:defRPr lang="ja-JP"/>
                </a:defPPr>
                <a:lvl1pPr marL="0" algn="r" defTabSz="914400" rtl="0" eaLnBrk="1" latinLnBrk="0" hangingPunct="1">
                  <a:defRPr kumimoji="1" sz="1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fld id="{D2D8002D-B5B0-4BAC-B1F6-782DDCCE6D9C}" type="slidenum">
                  <a:rPr lang="ja-JP" altLang="en-US" smtClean="0"/>
                  <a:pPr/>
                  <a:t>67</a:t>
                </a:fld>
                <a:endParaRPr lang="ja-JP" altLang="en-US" dirty="0"/>
              </a:p>
            </p:txBody>
          </p:sp>
          <p:sp>
            <p:nvSpPr>
              <p:cNvPr id="13" name="正方形/長方形 12">
                <a:extLst>
                  <a:ext uri="{FF2B5EF4-FFF2-40B4-BE49-F238E27FC236}">
                    <a16:creationId xmlns:a16="http://schemas.microsoft.com/office/drawing/2014/main" id="{29C875B4-7D0A-3B25-7982-D778CA91D849}"/>
                  </a:ext>
                </a:extLst>
              </p:cNvPr>
              <p:cNvSpPr/>
              <p:nvPr/>
            </p:nvSpPr>
            <p:spPr>
              <a:xfrm>
                <a:off x="4754987" y="1605085"/>
                <a:ext cx="4168080" cy="4185761"/>
              </a:xfrm>
              <a:prstGeom prst="rect">
                <a:avLst/>
              </a:prstGeom>
              <a:ln>
                <a:solidFill>
                  <a:srgbClr val="00349E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en-US" altLang="ja-JP" sz="1400" dirty="0"/>
                  <a:t>&lt;script type="text/</a:t>
                </a:r>
                <a:r>
                  <a:rPr lang="en-US" altLang="ja-JP" sz="1400" dirty="0" err="1"/>
                  <a:t>javascript</a:t>
                </a:r>
                <a:r>
                  <a:rPr lang="en-US" altLang="ja-JP" sz="1400" dirty="0"/>
                  <a:t>"&gt;</a:t>
                </a:r>
              </a:p>
              <a:p>
                <a:r>
                  <a:rPr lang="en-US" altLang="ja-JP" sz="1400" dirty="0"/>
                  <a:t>    $(function(){</a:t>
                </a:r>
              </a:p>
              <a:p>
                <a:r>
                  <a:rPr lang="en-US" altLang="ja-JP" sz="1400" dirty="0"/>
                  <a:t>        var canvas = $("#main");</a:t>
                </a:r>
              </a:p>
              <a:p>
                <a:r>
                  <a:rPr lang="en-US" altLang="ja-JP" sz="1400" dirty="0"/>
                  <a:t>        var </a:t>
                </a:r>
                <a:r>
                  <a:rPr lang="en-US" altLang="ja-JP" sz="1400" dirty="0" err="1"/>
                  <a:t>ctx</a:t>
                </a:r>
                <a:r>
                  <a:rPr lang="en-US" altLang="ja-JP" sz="1400" dirty="0"/>
                  <a:t> = canvas[0].</a:t>
                </a:r>
                <a:r>
                  <a:rPr lang="en-US" altLang="ja-JP" sz="1400" dirty="0" err="1"/>
                  <a:t>getContext</a:t>
                </a:r>
                <a:r>
                  <a:rPr lang="en-US" altLang="ja-JP" sz="1400" dirty="0"/>
                  <a:t>("2d");</a:t>
                </a:r>
              </a:p>
              <a:p>
                <a:r>
                  <a:rPr lang="en-US" altLang="ja-JP" sz="1400" dirty="0"/>
                  <a:t>        </a:t>
                </a:r>
              </a:p>
              <a:p>
                <a:r>
                  <a:rPr lang="en-US" altLang="ja-JP" sz="1400" dirty="0"/>
                  <a:t>        </a:t>
                </a:r>
                <a:r>
                  <a:rPr lang="en-US" altLang="ja-JP" sz="1400" dirty="0" err="1"/>
                  <a:t>ctx.strokeStyle</a:t>
                </a:r>
                <a:r>
                  <a:rPr lang="en-US" altLang="ja-JP" sz="1400" dirty="0"/>
                  <a:t> = "#00FF00";</a:t>
                </a:r>
              </a:p>
              <a:p>
                <a:r>
                  <a:rPr lang="en-US" altLang="ja-JP" sz="1400" dirty="0"/>
                  <a:t>        </a:t>
                </a:r>
                <a:r>
                  <a:rPr lang="en-US" altLang="ja-JP" sz="1400" dirty="0" err="1"/>
                  <a:t>ctx.fillStyle</a:t>
                </a:r>
                <a:r>
                  <a:rPr lang="en-US" altLang="ja-JP" sz="1400" dirty="0"/>
                  <a:t> = "#00FFFF";</a:t>
                </a:r>
              </a:p>
              <a:p>
                <a:r>
                  <a:rPr lang="en-US" altLang="ja-JP" sz="1400" dirty="0"/>
                  <a:t>        </a:t>
                </a:r>
                <a:r>
                  <a:rPr lang="en-US" altLang="ja-JP" sz="1400" dirty="0" err="1"/>
                  <a:t>ctx.lineWidth</a:t>
                </a:r>
                <a:r>
                  <a:rPr lang="en-US" altLang="ja-JP" sz="1400" dirty="0"/>
                  <a:t> = 3;</a:t>
                </a:r>
              </a:p>
              <a:p>
                <a:r>
                  <a:rPr lang="en-US" altLang="ja-JP" sz="1400" dirty="0"/>
                  <a:t>        </a:t>
                </a:r>
                <a:r>
                  <a:rPr lang="en-US" altLang="ja-JP" sz="1400" dirty="0" err="1"/>
                  <a:t>ctx.lineCap</a:t>
                </a:r>
                <a:r>
                  <a:rPr lang="en-US" altLang="ja-JP" sz="1400" dirty="0"/>
                  <a:t> = "square";</a:t>
                </a:r>
              </a:p>
              <a:p>
                <a:endParaRPr lang="en-US" altLang="ja-JP" sz="1400" dirty="0"/>
              </a:p>
              <a:p>
                <a:r>
                  <a:rPr lang="ja-JP" altLang="en-US" sz="1400" dirty="0"/>
                  <a:t>        </a:t>
                </a:r>
                <a:r>
                  <a:rPr lang="en-US" altLang="ja-JP" sz="1400" dirty="0" err="1"/>
                  <a:t>ctx.beginPath</a:t>
                </a:r>
                <a:r>
                  <a:rPr lang="en-US" altLang="ja-JP" sz="1400" dirty="0"/>
                  <a:t>();</a:t>
                </a:r>
              </a:p>
              <a:p>
                <a:r>
                  <a:rPr lang="en-US" altLang="ja-JP" sz="1400" dirty="0"/>
                  <a:t>        </a:t>
                </a:r>
                <a:r>
                  <a:rPr lang="en-US" altLang="ja-JP" sz="1400" dirty="0" err="1"/>
                  <a:t>ctx.moveTo</a:t>
                </a:r>
                <a:r>
                  <a:rPr lang="en-US" altLang="ja-JP" sz="1400" dirty="0"/>
                  <a:t>(400, 100);</a:t>
                </a:r>
              </a:p>
              <a:p>
                <a:r>
                  <a:rPr lang="en-US" altLang="ja-JP" sz="1400" dirty="0"/>
                  <a:t>        </a:t>
                </a:r>
                <a:r>
                  <a:rPr lang="en-US" altLang="ja-JP" sz="1400" dirty="0" err="1"/>
                  <a:t>ctx.lineTo</a:t>
                </a:r>
                <a:r>
                  <a:rPr lang="en-US" altLang="ja-JP" sz="1400" dirty="0"/>
                  <a:t>(250, 300);</a:t>
                </a:r>
              </a:p>
              <a:p>
                <a:r>
                  <a:rPr lang="en-US" altLang="ja-JP" sz="1400" dirty="0"/>
                  <a:t>        </a:t>
                </a:r>
                <a:r>
                  <a:rPr lang="en-US" altLang="ja-JP" sz="1400" dirty="0" err="1"/>
                  <a:t>ctx.lineTo</a:t>
                </a:r>
                <a:r>
                  <a:rPr lang="en-US" altLang="ja-JP" sz="1400" dirty="0"/>
                  <a:t>(450, 280);</a:t>
                </a:r>
              </a:p>
              <a:p>
                <a:r>
                  <a:rPr lang="en-US" altLang="ja-JP" sz="1400" dirty="0"/>
                  <a:t>        </a:t>
                </a:r>
                <a:r>
                  <a:rPr lang="en-US" altLang="ja-JP" sz="1400" dirty="0" err="1"/>
                  <a:t>ctx.closePath</a:t>
                </a:r>
                <a:r>
                  <a:rPr lang="en-US" altLang="ja-JP" sz="1400" dirty="0"/>
                  <a:t>();</a:t>
                </a:r>
              </a:p>
              <a:p>
                <a:r>
                  <a:rPr lang="en-US" altLang="ja-JP" sz="1400" dirty="0"/>
                  <a:t>        //</a:t>
                </a:r>
                <a:r>
                  <a:rPr lang="en-US" altLang="ja-JP" sz="1400" dirty="0" err="1"/>
                  <a:t>ctx.stroke</a:t>
                </a:r>
                <a:r>
                  <a:rPr lang="en-US" altLang="ja-JP" sz="1400" dirty="0"/>
                  <a:t>();</a:t>
                </a:r>
              </a:p>
              <a:p>
                <a:r>
                  <a:rPr lang="en-US" altLang="ja-JP" sz="1400" dirty="0"/>
                  <a:t>        </a:t>
                </a:r>
                <a:r>
                  <a:rPr lang="en-US" altLang="ja-JP" sz="1400" dirty="0" err="1"/>
                  <a:t>ctx.fill</a:t>
                </a:r>
                <a:r>
                  <a:rPr lang="en-US" altLang="ja-JP" sz="1400" dirty="0"/>
                  <a:t>();</a:t>
                </a:r>
              </a:p>
              <a:p>
                <a:r>
                  <a:rPr lang="en-US" altLang="ja-JP" sz="1400" dirty="0"/>
                  <a:t>    });</a:t>
                </a:r>
              </a:p>
              <a:p>
                <a:r>
                  <a:rPr lang="en-US" altLang="ja-JP" sz="1400" dirty="0"/>
                  <a:t>&lt;/script&gt;</a:t>
                </a:r>
              </a:p>
            </p:txBody>
          </p:sp>
          <p:sp>
            <p:nvSpPr>
              <p:cNvPr id="18" name="ドーナツ 8">
                <a:extLst>
                  <a:ext uri="{FF2B5EF4-FFF2-40B4-BE49-F238E27FC236}">
                    <a16:creationId xmlns:a16="http://schemas.microsoft.com/office/drawing/2014/main" id="{E8490D32-D58A-9F1A-A99B-AD9333CB7A42}"/>
                  </a:ext>
                </a:extLst>
              </p:cNvPr>
              <p:cNvSpPr/>
              <p:nvPr/>
            </p:nvSpPr>
            <p:spPr>
              <a:xfrm>
                <a:off x="7590323" y="3415286"/>
                <a:ext cx="1008112" cy="980728"/>
              </a:xfrm>
              <a:prstGeom prst="donut">
                <a:avLst>
                  <a:gd name="adj" fmla="val 25892"/>
                </a:avLst>
              </a:prstGeom>
              <a:gradFill rotWithShape="1">
                <a:gsLst>
                  <a:gs pos="0">
                    <a:srgbClr val="005BD3">
                      <a:shade val="51000"/>
                      <a:satMod val="130000"/>
                    </a:srgbClr>
                  </a:gs>
                  <a:gs pos="80000">
                    <a:srgbClr val="005BD3">
                      <a:shade val="93000"/>
                      <a:satMod val="130000"/>
                    </a:srgbClr>
                  </a:gs>
                  <a:gs pos="100000">
                    <a:srgbClr val="005BD3">
                      <a:shade val="94000"/>
                      <a:satMod val="135000"/>
                    </a:srgb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/>
                  <a:ea typeface="ＭＳ Ｐゴシック" panose="020B0600070205080204" pitchFamily="50" charset="-128"/>
                  <a:cs typeface="+mn-cs"/>
                </a:endParaRPr>
              </a:p>
            </p:txBody>
          </p:sp>
          <p:sp>
            <p:nvSpPr>
              <p:cNvPr id="19" name="四角形: 角を丸くする 14">
                <a:extLst>
                  <a:ext uri="{FF2B5EF4-FFF2-40B4-BE49-F238E27FC236}">
                    <a16:creationId xmlns:a16="http://schemas.microsoft.com/office/drawing/2014/main" id="{B3C18FF6-509C-7BD6-434D-38C2B46FE568}"/>
                  </a:ext>
                </a:extLst>
              </p:cNvPr>
              <p:cNvSpPr/>
              <p:nvPr/>
            </p:nvSpPr>
            <p:spPr>
              <a:xfrm>
                <a:off x="6781466" y="4717607"/>
                <a:ext cx="2004120" cy="988205"/>
              </a:xfrm>
              <a:prstGeom prst="roundRect">
                <a:avLst/>
              </a:prstGeom>
              <a:gradFill rotWithShape="1">
                <a:gsLst>
                  <a:gs pos="0">
                    <a:srgbClr val="9C007F">
                      <a:tint val="50000"/>
                      <a:satMod val="300000"/>
                    </a:srgbClr>
                  </a:gs>
                  <a:gs pos="35000">
                    <a:srgbClr val="9C007F">
                      <a:tint val="37000"/>
                      <a:satMod val="300000"/>
                    </a:srgbClr>
                  </a:gs>
                  <a:gs pos="100000">
                    <a:srgbClr val="9C007F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9C007F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ja-JP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Gill Sans MT"/>
                    <a:ea typeface="ＭＳ Ｐゴシック" panose="020B0600070205080204" pitchFamily="50" charset="-128"/>
                    <a:cs typeface="+mn-cs"/>
                  </a:rPr>
                  <a:t>書き方に自分のルールを決めることが望ましい</a:t>
                </a:r>
              </a:p>
            </p:txBody>
          </p:sp>
        </p:grpSp>
        <p:grpSp>
          <p:nvGrpSpPr>
            <p:cNvPr id="23" name="グループ化 22">
              <a:extLst>
                <a:ext uri="{FF2B5EF4-FFF2-40B4-BE49-F238E27FC236}">
                  <a16:creationId xmlns:a16="http://schemas.microsoft.com/office/drawing/2014/main" id="{931C7C6D-B0F2-7F7C-C8DD-29FCA2082C93}"/>
                </a:ext>
              </a:extLst>
            </p:cNvPr>
            <p:cNvGrpSpPr/>
            <p:nvPr/>
          </p:nvGrpSpPr>
          <p:grpSpPr>
            <a:xfrm>
              <a:off x="220932" y="1605085"/>
              <a:ext cx="4266728" cy="4185761"/>
              <a:chOff x="220932" y="1605085"/>
              <a:chExt cx="4266728" cy="4185761"/>
            </a:xfrm>
          </p:grpSpPr>
          <p:sp>
            <p:nvSpPr>
              <p:cNvPr id="3" name="正方形/長方形 2">
                <a:extLst>
                  <a:ext uri="{FF2B5EF4-FFF2-40B4-BE49-F238E27FC236}">
                    <a16:creationId xmlns:a16="http://schemas.microsoft.com/office/drawing/2014/main" id="{C410F8B7-CD57-D493-64B5-AA3260F15896}"/>
                  </a:ext>
                </a:extLst>
              </p:cNvPr>
              <p:cNvSpPr/>
              <p:nvPr/>
            </p:nvSpPr>
            <p:spPr>
              <a:xfrm>
                <a:off x="220932" y="1605085"/>
                <a:ext cx="4266728" cy="4185761"/>
              </a:xfrm>
              <a:prstGeom prst="rect">
                <a:avLst/>
              </a:prstGeom>
              <a:ln>
                <a:solidFill>
                  <a:srgbClr val="00349E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en-US" altLang="ja-JP" sz="1400" dirty="0"/>
                  <a:t>&lt;script type="text/</a:t>
                </a:r>
                <a:r>
                  <a:rPr lang="en-US" altLang="ja-JP" sz="1400" dirty="0" err="1"/>
                  <a:t>javascript</a:t>
                </a:r>
                <a:r>
                  <a:rPr lang="en-US" altLang="ja-JP" sz="1400" dirty="0"/>
                  <a:t>"&gt;</a:t>
                </a:r>
              </a:p>
              <a:p>
                <a:r>
                  <a:rPr lang="en-US" altLang="ja-JP" sz="1400" dirty="0"/>
                  <a:t>    $(function(){</a:t>
                </a:r>
              </a:p>
              <a:p>
                <a:r>
                  <a:rPr lang="en-US" altLang="ja-JP" sz="1400" dirty="0"/>
                  <a:t>        var canvas = $("#main");</a:t>
                </a:r>
              </a:p>
              <a:p>
                <a:r>
                  <a:rPr lang="en-US" altLang="ja-JP" sz="1400" dirty="0"/>
                  <a:t>        var </a:t>
                </a:r>
                <a:r>
                  <a:rPr lang="en-US" altLang="ja-JP" sz="1400" dirty="0" err="1"/>
                  <a:t>ctx</a:t>
                </a:r>
                <a:r>
                  <a:rPr lang="en-US" altLang="ja-JP" sz="1400" dirty="0"/>
                  <a:t> = canvas[0].</a:t>
                </a:r>
                <a:r>
                  <a:rPr lang="en-US" altLang="ja-JP" sz="1400" dirty="0" err="1"/>
                  <a:t>getContext</a:t>
                </a:r>
                <a:r>
                  <a:rPr lang="en-US" altLang="ja-JP" sz="1400" dirty="0"/>
                  <a:t>("2d");</a:t>
                </a:r>
              </a:p>
              <a:p>
                <a:r>
                  <a:rPr lang="en-US" altLang="ja-JP" sz="1400" dirty="0"/>
                  <a:t>        </a:t>
                </a:r>
              </a:p>
              <a:p>
                <a:r>
                  <a:rPr lang="en-US" altLang="ja-JP" sz="1400" dirty="0"/>
                  <a:t>            </a:t>
                </a:r>
                <a:r>
                  <a:rPr lang="en-US" altLang="ja-JP" sz="1400" dirty="0" err="1"/>
                  <a:t>ctx.strokeStyle</a:t>
                </a:r>
                <a:r>
                  <a:rPr lang="en-US" altLang="ja-JP" sz="1400" dirty="0"/>
                  <a:t> = "#00FF00";</a:t>
                </a:r>
              </a:p>
              <a:p>
                <a:r>
                  <a:rPr lang="en-US" altLang="ja-JP" sz="1400" dirty="0"/>
                  <a:t>      </a:t>
                </a:r>
                <a:r>
                  <a:rPr lang="en-US" altLang="ja-JP" sz="1400" dirty="0" err="1"/>
                  <a:t>ctx.fillStyle</a:t>
                </a:r>
                <a:r>
                  <a:rPr lang="en-US" altLang="ja-JP" sz="1400" dirty="0"/>
                  <a:t>="#00FFFF";</a:t>
                </a:r>
              </a:p>
              <a:p>
                <a:r>
                  <a:rPr lang="en-US" altLang="ja-JP" sz="1400" dirty="0"/>
                  <a:t>      </a:t>
                </a:r>
                <a:r>
                  <a:rPr lang="en-US" altLang="ja-JP" sz="1400" dirty="0" err="1"/>
                  <a:t>ctx.lineWidth</a:t>
                </a:r>
                <a:r>
                  <a:rPr lang="en-US" altLang="ja-JP" sz="1400" dirty="0"/>
                  <a:t> = 3;</a:t>
                </a:r>
              </a:p>
              <a:p>
                <a:r>
                  <a:rPr lang="en-US" altLang="ja-JP" sz="1400" dirty="0"/>
                  <a:t> </a:t>
                </a:r>
                <a:r>
                  <a:rPr lang="en-US" altLang="ja-JP" sz="1400" dirty="0" err="1"/>
                  <a:t>ctx.lineCap</a:t>
                </a:r>
                <a:r>
                  <a:rPr lang="en-US" altLang="ja-JP" sz="1400" dirty="0"/>
                  <a:t>="square";</a:t>
                </a:r>
              </a:p>
              <a:p>
                <a:endParaRPr lang="en-US" altLang="ja-JP" sz="1400" dirty="0"/>
              </a:p>
              <a:p>
                <a:r>
                  <a:rPr lang="ja-JP" altLang="en-US" sz="1400" dirty="0"/>
                  <a:t>        </a:t>
                </a:r>
                <a:r>
                  <a:rPr lang="en-US" altLang="ja-JP" sz="1400" dirty="0" err="1"/>
                  <a:t>ctx.beginPath</a:t>
                </a:r>
                <a:r>
                  <a:rPr lang="en-US" altLang="ja-JP" sz="1400" dirty="0"/>
                  <a:t>();</a:t>
                </a:r>
              </a:p>
              <a:p>
                <a:r>
                  <a:rPr lang="en-US" altLang="ja-JP" sz="1400" dirty="0"/>
                  <a:t>   </a:t>
                </a:r>
                <a:r>
                  <a:rPr lang="en-US" altLang="ja-JP" sz="1400" dirty="0" err="1"/>
                  <a:t>ctx.moveTo</a:t>
                </a:r>
                <a:r>
                  <a:rPr lang="en-US" altLang="ja-JP" sz="1400" dirty="0"/>
                  <a:t>(400,100);</a:t>
                </a:r>
              </a:p>
              <a:p>
                <a:r>
                  <a:rPr lang="en-US" altLang="ja-JP" sz="1400" dirty="0"/>
                  <a:t>   </a:t>
                </a:r>
                <a:r>
                  <a:rPr lang="en-US" altLang="ja-JP" sz="1400" dirty="0" err="1"/>
                  <a:t>ctx.lineTo</a:t>
                </a:r>
                <a:r>
                  <a:rPr lang="en-US" altLang="ja-JP" sz="1400" dirty="0"/>
                  <a:t>(250,</a:t>
                </a:r>
                <a:r>
                  <a:rPr lang="ja-JP" altLang="en-US" sz="1400" dirty="0"/>
                  <a:t>   </a:t>
                </a:r>
                <a:r>
                  <a:rPr lang="en-US" altLang="ja-JP" sz="1400" dirty="0"/>
                  <a:t>300);</a:t>
                </a:r>
              </a:p>
              <a:p>
                <a:r>
                  <a:rPr lang="en-US" altLang="ja-JP" sz="1400" dirty="0"/>
                  <a:t>        </a:t>
                </a:r>
                <a:r>
                  <a:rPr lang="en-US" altLang="ja-JP" sz="1400" dirty="0" err="1"/>
                  <a:t>ctx.lineTo</a:t>
                </a:r>
                <a:r>
                  <a:rPr lang="en-US" altLang="ja-JP" sz="1400" dirty="0"/>
                  <a:t>(450,280);</a:t>
                </a:r>
              </a:p>
              <a:p>
                <a:r>
                  <a:rPr lang="en-US" altLang="ja-JP" sz="1400" dirty="0"/>
                  <a:t>        </a:t>
                </a:r>
                <a:r>
                  <a:rPr lang="en-US" altLang="ja-JP" sz="1400" dirty="0" err="1"/>
                  <a:t>ctx.closePath</a:t>
                </a:r>
                <a:r>
                  <a:rPr lang="en-US" altLang="ja-JP" sz="1400" dirty="0"/>
                  <a:t>( );</a:t>
                </a:r>
              </a:p>
              <a:p>
                <a:r>
                  <a:rPr lang="en-US" altLang="ja-JP" sz="1400" dirty="0"/>
                  <a:t>        //</a:t>
                </a:r>
                <a:r>
                  <a:rPr lang="en-US" altLang="ja-JP" sz="1400" dirty="0" err="1"/>
                  <a:t>ctx.stroke</a:t>
                </a:r>
                <a:r>
                  <a:rPr lang="en-US" altLang="ja-JP" sz="1400" dirty="0"/>
                  <a:t>();</a:t>
                </a:r>
              </a:p>
              <a:p>
                <a:r>
                  <a:rPr lang="en-US" altLang="ja-JP" sz="1400" dirty="0"/>
                  <a:t>           </a:t>
                </a:r>
                <a:r>
                  <a:rPr lang="en-US" altLang="ja-JP" sz="1400" dirty="0" err="1"/>
                  <a:t>ctx.fill</a:t>
                </a:r>
                <a:r>
                  <a:rPr lang="en-US" altLang="ja-JP" sz="1400" dirty="0"/>
                  <a:t>(  );</a:t>
                </a:r>
              </a:p>
              <a:p>
                <a:r>
                  <a:rPr lang="en-US" altLang="ja-JP" sz="1400" dirty="0"/>
                  <a:t>    });</a:t>
                </a:r>
              </a:p>
              <a:p>
                <a:r>
                  <a:rPr lang="en-US" altLang="ja-JP" sz="1400" dirty="0"/>
                  <a:t>&lt;/script&gt;</a:t>
                </a:r>
              </a:p>
            </p:txBody>
          </p:sp>
          <p:sp>
            <p:nvSpPr>
              <p:cNvPr id="17" name="乗算記号 16">
                <a:extLst>
                  <a:ext uri="{FF2B5EF4-FFF2-40B4-BE49-F238E27FC236}">
                    <a16:creationId xmlns:a16="http://schemas.microsoft.com/office/drawing/2014/main" id="{F8705928-7AC0-8A8D-1F52-AD6EF5620806}"/>
                  </a:ext>
                </a:extLst>
              </p:cNvPr>
              <p:cNvSpPr/>
              <p:nvPr/>
            </p:nvSpPr>
            <p:spPr>
              <a:xfrm>
                <a:off x="2440838" y="3223049"/>
                <a:ext cx="1512168" cy="1365202"/>
              </a:xfrm>
              <a:prstGeom prst="mathMultiply">
                <a:avLst/>
              </a:prstGeom>
              <a:gradFill rotWithShape="1">
                <a:gsLst>
                  <a:gs pos="0">
                    <a:srgbClr val="E40059">
                      <a:shade val="51000"/>
                      <a:satMod val="130000"/>
                    </a:srgbClr>
                  </a:gs>
                  <a:gs pos="80000">
                    <a:srgbClr val="E40059">
                      <a:shade val="93000"/>
                      <a:satMod val="130000"/>
                    </a:srgbClr>
                  </a:gs>
                  <a:gs pos="100000">
                    <a:srgbClr val="E40059">
                      <a:shade val="94000"/>
                      <a:satMod val="135000"/>
                    </a:srgb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ill Sans MT"/>
                  <a:ea typeface="ＭＳ Ｐゴシック" panose="020B0600070205080204" pitchFamily="50" charset="-128"/>
                  <a:cs typeface="+mn-cs"/>
                </a:endParaRPr>
              </a:p>
            </p:txBody>
          </p:sp>
          <p:sp>
            <p:nvSpPr>
              <p:cNvPr id="20" name="角丸四角形吹き出し 17">
                <a:extLst>
                  <a:ext uri="{FF2B5EF4-FFF2-40B4-BE49-F238E27FC236}">
                    <a16:creationId xmlns:a16="http://schemas.microsoft.com/office/drawing/2014/main" id="{D0265F93-C91F-759A-9180-C677A43B44E3}"/>
                  </a:ext>
                </a:extLst>
              </p:cNvPr>
              <p:cNvSpPr/>
              <p:nvPr/>
            </p:nvSpPr>
            <p:spPr>
              <a:xfrm>
                <a:off x="1285390" y="1932640"/>
                <a:ext cx="2640834" cy="517600"/>
              </a:xfrm>
              <a:prstGeom prst="wedgeRoundRectCallout">
                <a:avLst>
                  <a:gd name="adj1" fmla="val -75745"/>
                  <a:gd name="adj2" fmla="val 116038"/>
                  <a:gd name="adj3" fmla="val 16667"/>
                </a:avLst>
              </a:prstGeom>
              <a:gradFill rotWithShape="1">
                <a:gsLst>
                  <a:gs pos="0">
                    <a:srgbClr val="005BD3">
                      <a:tint val="50000"/>
                      <a:satMod val="300000"/>
                    </a:srgbClr>
                  </a:gs>
                  <a:gs pos="35000">
                    <a:srgbClr val="005BD3">
                      <a:tint val="37000"/>
                      <a:satMod val="300000"/>
                    </a:srgbClr>
                  </a:gs>
                  <a:gs pos="100000">
                    <a:srgbClr val="005BD3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005BD3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ja-JP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Gill Sans MT"/>
                    <a:ea typeface="ＭＳ Ｐゴシック" panose="020B0600070205080204" pitchFamily="50" charset="-128"/>
                    <a:cs typeface="+mn-cs"/>
                  </a:rPr>
                  <a:t>行頭のスペースを揃える</a:t>
                </a:r>
              </a:p>
            </p:txBody>
          </p:sp>
          <p:sp>
            <p:nvSpPr>
              <p:cNvPr id="22" name="角丸四角形吹き出し 18">
                <a:extLst>
                  <a:ext uri="{FF2B5EF4-FFF2-40B4-BE49-F238E27FC236}">
                    <a16:creationId xmlns:a16="http://schemas.microsoft.com/office/drawing/2014/main" id="{8335D736-FAF2-E3AC-70FA-3F857FEECF86}"/>
                  </a:ext>
                </a:extLst>
              </p:cNvPr>
              <p:cNvSpPr/>
              <p:nvPr/>
            </p:nvSpPr>
            <p:spPr>
              <a:xfrm>
                <a:off x="2078700" y="4856653"/>
                <a:ext cx="2305232" cy="742392"/>
              </a:xfrm>
              <a:prstGeom prst="wedgeRoundRectCallout">
                <a:avLst>
                  <a:gd name="adj1" fmla="val -66758"/>
                  <a:gd name="adj2" fmla="val -83116"/>
                  <a:gd name="adj3" fmla="val 16667"/>
                </a:avLst>
              </a:prstGeom>
              <a:gradFill rotWithShape="1">
                <a:gsLst>
                  <a:gs pos="0">
                    <a:srgbClr val="005BD3">
                      <a:tint val="50000"/>
                      <a:satMod val="300000"/>
                    </a:srgbClr>
                  </a:gs>
                  <a:gs pos="35000">
                    <a:srgbClr val="005BD3">
                      <a:tint val="37000"/>
                      <a:satMod val="300000"/>
                    </a:srgbClr>
                  </a:gs>
                  <a:gs pos="100000">
                    <a:srgbClr val="005BD3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005BD3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Gill Sans MT"/>
                    <a:ea typeface="ＭＳ Ｐゴシック" panose="020B0600070205080204" pitchFamily="50" charset="-128"/>
                    <a:cs typeface="+mn-cs"/>
                  </a:rPr>
                  <a:t>,</a:t>
                </a:r>
                <a:r>
                  <a:rPr kumimoji="1" lang="ja-JP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Gill Sans MT"/>
                    <a:ea typeface="ＭＳ Ｐゴシック" panose="020B0600070205080204" pitchFamily="50" charset="-128"/>
                    <a:cs typeface="+mn-cs"/>
                  </a:rPr>
                  <a:t>の次は半角スペースを入れる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0682581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60CDEC3-F48C-3EF0-06C5-61F70375CE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537" y="1004260"/>
            <a:ext cx="8277724" cy="5227852"/>
          </a:xfrm>
        </p:spPr>
        <p:txBody>
          <a:bodyPr>
            <a:normAutofit/>
          </a:bodyPr>
          <a:lstStyle/>
          <a:p>
            <a:pPr marL="533400" lvl="1" indent="-330200">
              <a:buClr>
                <a:schemeClr val="tx2"/>
              </a:buClr>
              <a:buFont typeface="Wingdings" panose="05000000000000000000" pitchFamily="2" charset="2"/>
              <a:buChar char="u"/>
              <a:tabLst>
                <a:tab pos="444500" algn="l"/>
              </a:tabLst>
            </a:pPr>
            <a:r>
              <a:rPr lang="ja-JP" altLang="en-US" sz="2200" dirty="0">
                <a:latin typeface="+mn-lt"/>
              </a:rPr>
              <a:t>プログラムに説明文を入れるには、その部分をコメントにする</a:t>
            </a:r>
            <a:endParaRPr lang="en-US" altLang="ja-JP" sz="2200" dirty="0">
              <a:latin typeface="+mn-lt"/>
            </a:endParaRPr>
          </a:p>
          <a:p>
            <a:pPr marL="533400" lvl="1" indent="-330200">
              <a:buClr>
                <a:schemeClr val="tx2"/>
              </a:buClr>
              <a:buFont typeface="Wingdings" panose="05000000000000000000" pitchFamily="2" charset="2"/>
              <a:buChar char="u"/>
              <a:tabLst>
                <a:tab pos="444500" algn="l"/>
              </a:tabLst>
            </a:pPr>
            <a:r>
              <a:rPr lang="ja-JP" altLang="en-US" sz="2200" dirty="0">
                <a:solidFill>
                  <a:schemeClr val="tx1"/>
                </a:solidFill>
                <a:latin typeface="+mn-lt"/>
              </a:rPr>
              <a:t>コメントの書き方：</a:t>
            </a:r>
            <a:endParaRPr lang="en-US" altLang="ja-JP" sz="2200" dirty="0">
              <a:solidFill>
                <a:schemeClr val="tx1"/>
              </a:solidFill>
              <a:latin typeface="+mn-lt"/>
            </a:endParaRPr>
          </a:p>
          <a:p>
            <a:pPr marL="716280" lvl="2" indent="-330200">
              <a:buClr>
                <a:schemeClr val="tx2"/>
              </a:buClr>
              <a:buFont typeface="Wingdings" panose="05000000000000000000" pitchFamily="2" charset="2"/>
              <a:buChar char="Ø"/>
              <a:tabLst>
                <a:tab pos="444500" algn="l"/>
              </a:tabLst>
            </a:pPr>
            <a:r>
              <a:rPr lang="en-US" altLang="ja-JP" sz="1800" dirty="0">
                <a:solidFill>
                  <a:schemeClr val="tx1"/>
                </a:solidFill>
                <a:latin typeface="+mn-lt"/>
              </a:rPr>
              <a:t>// </a:t>
            </a:r>
            <a:r>
              <a:rPr lang="ja-JP" altLang="en-US" sz="1800" dirty="0">
                <a:solidFill>
                  <a:schemeClr val="tx1"/>
                </a:solidFill>
                <a:latin typeface="+mn-lt"/>
              </a:rPr>
              <a:t>と書く（行末までコメントになる）</a:t>
            </a:r>
            <a:endParaRPr lang="en-US" altLang="ja-JP" sz="1800" dirty="0">
              <a:solidFill>
                <a:schemeClr val="tx1"/>
              </a:solidFill>
              <a:latin typeface="+mn-lt"/>
            </a:endParaRPr>
          </a:p>
          <a:p>
            <a:pPr marL="716280" lvl="2" indent="-330200">
              <a:buClr>
                <a:schemeClr val="tx2"/>
              </a:buClr>
              <a:buFont typeface="Wingdings" panose="05000000000000000000" pitchFamily="2" charset="2"/>
              <a:buChar char="Ø"/>
              <a:tabLst>
                <a:tab pos="444500" algn="l"/>
              </a:tabLst>
            </a:pPr>
            <a:r>
              <a:rPr lang="en-US" altLang="ja-JP" sz="1800" dirty="0">
                <a:solidFill>
                  <a:schemeClr val="tx1"/>
                </a:solidFill>
                <a:latin typeface="+mn-lt"/>
              </a:rPr>
              <a:t>/</a:t>
            </a:r>
            <a:r>
              <a:rPr lang="ja-JP" altLang="en-US" sz="1800" dirty="0">
                <a:solidFill>
                  <a:schemeClr val="tx1"/>
                </a:solidFill>
                <a:latin typeface="+mn-lt"/>
              </a:rPr>
              <a:t>* </a:t>
            </a:r>
            <a:r>
              <a:rPr lang="en-US" altLang="ja-JP" sz="1800" dirty="0">
                <a:solidFill>
                  <a:schemeClr val="tx1"/>
                </a:solidFill>
                <a:latin typeface="+mn-lt"/>
              </a:rPr>
              <a:t>*/ </a:t>
            </a:r>
            <a:r>
              <a:rPr lang="ja-JP" altLang="en-US" sz="1800" dirty="0">
                <a:solidFill>
                  <a:schemeClr val="tx1"/>
                </a:solidFill>
                <a:latin typeface="+mn-lt"/>
              </a:rPr>
              <a:t>で囲む</a:t>
            </a:r>
            <a:endParaRPr lang="en-US" altLang="ja-JP" sz="1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F834C7D-D08A-F217-FD73-F565BDBFE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000" b="0" i="0" u="none" strike="noStrike" kern="1200" cap="all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  <a:cs typeface="+mn-cs"/>
              </a:rPr>
              <a:t>プログラミング演習</a:t>
            </a:r>
            <a:r>
              <a:rPr kumimoji="1" lang="en-US" altLang="ja-JP" sz="1000" b="0" i="0" u="none" strike="noStrike" kern="1200" cap="all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  <a:cs typeface="+mn-cs"/>
              </a:rPr>
              <a:t>X</a:t>
            </a:r>
            <a:endParaRPr kumimoji="1" lang="ja-JP" altLang="en-US" sz="1000" b="0" i="0" u="none" strike="noStrike" kern="1200" cap="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IZ UDPゴシック" panose="020B0400000000000000" pitchFamily="50" charset="-128"/>
              <a:ea typeface="BIZ UDPゴシック" panose="020B0400000000000000" pitchFamily="50" charset="-128"/>
              <a:cs typeface="+mn-cs"/>
            </a:endParaRPr>
          </a:p>
        </p:txBody>
      </p:sp>
      <p:sp>
        <p:nvSpPr>
          <p:cNvPr id="10" name="タイトル 9">
            <a:extLst>
              <a:ext uri="{FF2B5EF4-FFF2-40B4-BE49-F238E27FC236}">
                <a16:creationId xmlns:a16="http://schemas.microsoft.com/office/drawing/2014/main" id="{2495E8E3-AB91-FE81-2E2F-564F4D4BC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3200" dirty="0"/>
              <a:t>プログラムに説明文（コメント）を入れよう</a:t>
            </a:r>
          </a:p>
        </p:txBody>
      </p:sp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4805064-9B93-F817-063C-841C4C8A2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2023/9/28</a:t>
            </a:r>
            <a:endParaRPr kumimoji="1" lang="ja-JP" altLang="en-US" dirty="0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74F6C96-8EF3-EC1E-0A0E-10A10D9CE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332A9-7F48-4F13-9D10-A2EFE9B588DA}" type="slidenum">
              <a:rPr kumimoji="1" lang="ja-JP" altLang="en-US" smtClean="0"/>
              <a:pPr/>
              <a:t>68</a:t>
            </a:fld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0A943FDF-0747-51EE-9E95-AF22AAE6AF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9940" y="2244947"/>
            <a:ext cx="5002530" cy="3987165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47192CB-6C24-CD38-CC64-B6AA84C704B0}"/>
              </a:ext>
            </a:extLst>
          </p:cNvPr>
          <p:cNvSpPr txBox="1"/>
          <p:nvPr/>
        </p:nvSpPr>
        <p:spPr>
          <a:xfrm>
            <a:off x="532183" y="3009993"/>
            <a:ext cx="2808312" cy="461665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ja-JP" sz="2400" dirty="0">
                <a:solidFill>
                  <a:schemeClr val="tx1"/>
                </a:solidFill>
                <a:latin typeface="+mn-ea"/>
              </a:rPr>
              <a:t>var a=0;  </a:t>
            </a:r>
            <a:r>
              <a:rPr lang="en-US" altLang="ja-JP" sz="2400" dirty="0">
                <a:solidFill>
                  <a:srgbClr val="FF0066"/>
                </a:solidFill>
                <a:latin typeface="+mn-ea"/>
              </a:rPr>
              <a:t>//</a:t>
            </a:r>
            <a:r>
              <a:rPr lang="ja-JP" altLang="en-US" sz="2400" dirty="0">
                <a:solidFill>
                  <a:srgbClr val="FF0066"/>
                </a:solidFill>
                <a:latin typeface="+mn-ea"/>
              </a:rPr>
              <a:t>初期化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A5CDF1FC-E3AE-21D2-01AB-8070CEE33F7F}"/>
              </a:ext>
            </a:extLst>
          </p:cNvPr>
          <p:cNvSpPr txBox="1"/>
          <p:nvPr/>
        </p:nvSpPr>
        <p:spPr>
          <a:xfrm>
            <a:off x="532183" y="3861013"/>
            <a:ext cx="2808312" cy="1200329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ja-JP" sz="2400" dirty="0">
                <a:latin typeface="+mn-ea"/>
              </a:rPr>
              <a:t>var a=0;</a:t>
            </a:r>
          </a:p>
          <a:p>
            <a:r>
              <a:rPr lang="en-US" altLang="ja-JP" sz="2400" dirty="0">
                <a:solidFill>
                  <a:srgbClr val="FF0066"/>
                </a:solidFill>
                <a:latin typeface="+mn-ea"/>
              </a:rPr>
              <a:t>/* a=1; */</a:t>
            </a:r>
          </a:p>
          <a:p>
            <a:r>
              <a:rPr lang="en-US" altLang="ja-JP" sz="2400" dirty="0">
                <a:latin typeface="+mn-ea"/>
              </a:rPr>
              <a:t>a=a+1;</a:t>
            </a:r>
          </a:p>
        </p:txBody>
      </p:sp>
    </p:spTree>
    <p:extLst>
      <p:ext uri="{BB962C8B-B14F-4D97-AF65-F5344CB8AC3E}">
        <p14:creationId xmlns:p14="http://schemas.microsoft.com/office/powerpoint/2010/main" val="17659533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464AC70D-6862-DC2A-9BBE-DCD7576CA8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936" y="162064"/>
            <a:ext cx="5172075" cy="2714625"/>
          </a:xfrm>
          <a:prstGeom prst="rect">
            <a:avLst/>
          </a:prstGeom>
        </p:spPr>
      </p:pic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729A5919-6242-B560-2D28-0F3CC1A126EF}"/>
              </a:ext>
            </a:extLst>
          </p:cNvPr>
          <p:cNvSpPr/>
          <p:nvPr/>
        </p:nvSpPr>
        <p:spPr>
          <a:xfrm>
            <a:off x="398566" y="2942865"/>
            <a:ext cx="8346868" cy="33060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ea"/>
              <a:buAutoNum type="circleNumDbPlain"/>
              <a:tabLst/>
              <a:defRPr/>
            </a:pPr>
            <a:r>
              <a:rPr kumimoji="0" lang="ja-JP" altLang="ja-JP" sz="22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Times New Roman" panose="02020603050405020304" pitchFamily="18" charset="0"/>
              </a:rPr>
              <a:t>案内文の見出しは</a:t>
            </a:r>
            <a:r>
              <a:rPr kumimoji="0" lang="en-US" altLang="ja-JP" sz="22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Times New Roman" panose="02020603050405020304" pitchFamily="18" charset="0"/>
              </a:rPr>
              <a:t>&lt;h2&gt;</a:t>
            </a:r>
            <a:r>
              <a:rPr kumimoji="0" lang="ja-JP" altLang="ja-JP" sz="22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Times New Roman" panose="02020603050405020304" pitchFamily="18" charset="0"/>
              </a:rPr>
              <a:t>タグを使用する</a:t>
            </a:r>
            <a:r>
              <a:rPr kumimoji="0" lang="ja-JP" altLang="en-US" sz="22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Times New Roman" panose="02020603050405020304" pitchFamily="18" charset="0"/>
              </a:rPr>
              <a:t>。</a:t>
            </a:r>
            <a:endParaRPr kumimoji="0" lang="ja-JP" altLang="ja-JP" sz="22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Times New Roman" panose="02020603050405020304" pitchFamily="18" charset="0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ea"/>
              <a:buAutoNum type="circleNumDbPlain"/>
              <a:tabLst/>
              <a:defRPr/>
            </a:pPr>
            <a:r>
              <a:rPr kumimoji="0" lang="ja-JP" altLang="ja-JP" sz="22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Times New Roman" panose="02020603050405020304" pitchFamily="18" charset="0"/>
              </a:rPr>
              <a:t>案内文の本文は</a:t>
            </a:r>
            <a:r>
              <a:rPr kumimoji="0" lang="en-US" altLang="ja-JP" sz="22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Times New Roman" panose="02020603050405020304" pitchFamily="18" charset="0"/>
              </a:rPr>
              <a:t>&lt;p&gt;</a:t>
            </a:r>
            <a:r>
              <a:rPr kumimoji="0" lang="ja-JP" altLang="ja-JP" sz="22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Times New Roman" panose="02020603050405020304" pitchFamily="18" charset="0"/>
              </a:rPr>
              <a:t>タグを使用する</a:t>
            </a:r>
            <a:r>
              <a:rPr kumimoji="0" lang="ja-JP" altLang="en-US" sz="22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Times New Roman" panose="02020603050405020304" pitchFamily="18" charset="0"/>
              </a:rPr>
              <a:t>。</a:t>
            </a:r>
            <a:endParaRPr kumimoji="0" lang="ja-JP" altLang="ja-JP" sz="22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Times New Roman" panose="02020603050405020304" pitchFamily="18" charset="0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ea"/>
              <a:buAutoNum type="circleNumDbPlain"/>
              <a:tabLst/>
              <a:defRPr/>
            </a:pPr>
            <a:r>
              <a:rPr kumimoji="0" lang="ja-JP" altLang="ja-JP" sz="22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Times New Roman" panose="02020603050405020304" pitchFamily="18" charset="0"/>
              </a:rPr>
              <a:t>改行を行う場合</a:t>
            </a:r>
            <a:r>
              <a:rPr kumimoji="0" lang="ja-JP" altLang="en-US" sz="22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Times New Roman" panose="02020603050405020304" pitchFamily="18" charset="0"/>
              </a:rPr>
              <a:t>、</a:t>
            </a:r>
            <a:r>
              <a:rPr kumimoji="0" lang="en-US" altLang="ja-JP" sz="22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Times New Roman" panose="02020603050405020304" pitchFamily="18" charset="0"/>
              </a:rPr>
              <a:t>&lt;</a:t>
            </a:r>
            <a:r>
              <a:rPr kumimoji="0" lang="en-US" altLang="ja-JP" sz="2200" b="0" i="0" u="none" strike="noStrike" kern="1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Times New Roman" panose="02020603050405020304" pitchFamily="18" charset="0"/>
              </a:rPr>
              <a:t>br</a:t>
            </a:r>
            <a:r>
              <a:rPr kumimoji="0" lang="en-US" altLang="ja-JP" sz="22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Times New Roman" panose="02020603050405020304" pitchFamily="18" charset="0"/>
              </a:rPr>
              <a:t>/&gt;</a:t>
            </a:r>
            <a:r>
              <a:rPr kumimoji="0" lang="ja-JP" altLang="ja-JP" sz="22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Times New Roman" panose="02020603050405020304" pitchFamily="18" charset="0"/>
              </a:rPr>
              <a:t>タグを用いるとよい</a:t>
            </a:r>
            <a:r>
              <a:rPr kumimoji="0" lang="ja-JP" altLang="en-US" sz="22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Times New Roman" panose="02020603050405020304" pitchFamily="18" charset="0"/>
              </a:rPr>
              <a:t>。</a:t>
            </a:r>
            <a:r>
              <a:rPr kumimoji="0" lang="ja-JP" altLang="ja-JP" sz="22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Times New Roman" panose="02020603050405020304" pitchFamily="18" charset="0"/>
              </a:rPr>
              <a:t>（ヒント：レジメ表</a:t>
            </a:r>
            <a:r>
              <a:rPr kumimoji="0" lang="en-US" altLang="ja-JP" sz="22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Times New Roman" panose="02020603050405020304" pitchFamily="18" charset="0"/>
              </a:rPr>
              <a:t>2-4-2</a:t>
            </a:r>
            <a:r>
              <a:rPr kumimoji="0" lang="ja-JP" altLang="ja-JP" sz="22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Times New Roman" panose="02020603050405020304" pitchFamily="18" charset="0"/>
              </a:rPr>
              <a:t>）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ea"/>
              <a:buAutoNum type="circleNumDbPlain"/>
              <a:tabLst/>
              <a:defRPr/>
            </a:pPr>
            <a:r>
              <a:rPr kumimoji="0" lang="ja-JP" altLang="ja-JP" sz="22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Times New Roman" panose="02020603050405020304" pitchFamily="18" charset="0"/>
              </a:rPr>
              <a:t>レジメのリスト</a:t>
            </a:r>
            <a:r>
              <a:rPr kumimoji="0" lang="en-US" altLang="ja-JP" sz="22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Times New Roman" panose="02020603050405020304" pitchFamily="18" charset="0"/>
              </a:rPr>
              <a:t>2-5-1</a:t>
            </a:r>
            <a:r>
              <a:rPr kumimoji="0" lang="ja-JP" altLang="ja-JP" sz="22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Times New Roman" panose="02020603050405020304" pitchFamily="18" charset="0"/>
              </a:rPr>
              <a:t>を参考にするとよい</a:t>
            </a:r>
            <a:r>
              <a:rPr kumimoji="0" lang="ja-JP" altLang="en-US" sz="22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Times New Roman" panose="02020603050405020304" pitchFamily="18" charset="0"/>
              </a:rPr>
              <a:t>。</a:t>
            </a:r>
            <a:endParaRPr kumimoji="0" lang="ja-JP" altLang="ja-JP" sz="22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Times New Roman" panose="02020603050405020304" pitchFamily="18" charset="0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ea"/>
              <a:buAutoNum type="circleNumDbPlain"/>
              <a:tabLst/>
              <a:defRPr/>
            </a:pPr>
            <a:r>
              <a:rPr kumimoji="0" lang="ja-JP" altLang="ja-JP" sz="22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Times New Roman" panose="02020603050405020304" pitchFamily="18" charset="0"/>
              </a:rPr>
              <a:t>実行結果が</a:t>
            </a:r>
            <a:r>
              <a:rPr kumimoji="0" lang="ja-JP" altLang="en-US" sz="22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Times New Roman" panose="02020603050405020304" pitchFamily="18" charset="0"/>
              </a:rPr>
              <a:t>上</a:t>
            </a:r>
            <a:r>
              <a:rPr kumimoji="0" lang="ja-JP" altLang="ja-JP" sz="22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Times New Roman" panose="02020603050405020304" pitchFamily="18" charset="0"/>
              </a:rPr>
              <a:t>図に近い表示となっていることを確認する</a:t>
            </a:r>
            <a:r>
              <a:rPr kumimoji="0" lang="ja-JP" altLang="en-US" sz="22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Times New Roman" panose="02020603050405020304" pitchFamily="18" charset="0"/>
              </a:rPr>
              <a:t>。</a:t>
            </a:r>
            <a:endParaRPr kumimoji="0" lang="ja-JP" altLang="ja-JP" sz="22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Times New Roman" panose="02020603050405020304" pitchFamily="18" charset="0"/>
            </a:endParaRPr>
          </a:p>
          <a:p>
            <a:pPr marL="0" marR="0" lvl="0" indent="0" algn="l" defTabSz="457200" rtl="0" eaLnBrk="1" fontAlgn="auto" latinLnBrk="0" hangingPunct="1">
              <a:lnSpc>
                <a:spcPts val="132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2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Times New Roman" panose="02020603050405020304" pitchFamily="18" charset="0"/>
              </a:rPr>
              <a:t> </a:t>
            </a:r>
            <a:endParaRPr kumimoji="0" lang="ja-JP" altLang="ja-JP" sz="11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Times New Roman" panose="02020603050405020304" pitchFamily="18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ja-JP" sz="22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Times New Roman" panose="02020603050405020304" pitchFamily="18" charset="0"/>
              </a:rPr>
              <a:t>課題は下記要領で提出</a:t>
            </a:r>
            <a:r>
              <a:rPr kumimoji="0" lang="ja-JP" altLang="en-US" sz="22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Times New Roman" panose="02020603050405020304" pitchFamily="18" charset="0"/>
              </a:rPr>
              <a:t>する</a:t>
            </a:r>
            <a:r>
              <a:rPr kumimoji="0" lang="ja-JP" altLang="ja-JP" sz="22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Times New Roman" panose="02020603050405020304" pitchFamily="18" charset="0"/>
              </a:rPr>
              <a:t>こと</a:t>
            </a:r>
            <a:r>
              <a:rPr kumimoji="0" lang="ja-JP" altLang="en-US" sz="22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Times New Roman" panose="02020603050405020304" pitchFamily="18" charset="0"/>
              </a:rPr>
              <a:t>。</a:t>
            </a:r>
            <a:endParaRPr kumimoji="0" lang="ja-JP" altLang="ja-JP" sz="22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Times New Roman" panose="02020603050405020304" pitchFamily="18" charset="0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ea"/>
              <a:buAutoNum type="circleNumDbPlain"/>
              <a:tabLst/>
              <a:defRPr/>
            </a:pPr>
            <a:r>
              <a:rPr kumimoji="0" lang="en-US" altLang="ja-JP" sz="22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Times New Roman" panose="02020603050405020304" pitchFamily="18" charset="0"/>
              </a:rPr>
              <a:t>HTML</a:t>
            </a:r>
            <a:r>
              <a:rPr kumimoji="0" lang="ja-JP" altLang="ja-JP" sz="22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Times New Roman" panose="02020603050405020304" pitchFamily="18" charset="0"/>
              </a:rPr>
              <a:t>ファイル名を「</a:t>
            </a:r>
            <a:r>
              <a:rPr kumimoji="0" lang="en-US" altLang="ja-JP" sz="22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Times New Roman" panose="02020603050405020304" pitchFamily="18" charset="0"/>
              </a:rPr>
              <a:t>PL1-</a:t>
            </a:r>
            <a:r>
              <a:rPr kumimoji="0" lang="ja-JP" altLang="ja-JP" sz="22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Times New Roman" panose="02020603050405020304" pitchFamily="18" charset="0"/>
              </a:rPr>
              <a:t>学籍番号</a:t>
            </a:r>
            <a:r>
              <a:rPr kumimoji="0" lang="en-US" altLang="ja-JP" sz="22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Times New Roman" panose="02020603050405020304" pitchFamily="18" charset="0"/>
              </a:rPr>
              <a:t>.html</a:t>
            </a:r>
            <a:r>
              <a:rPr kumimoji="0" lang="ja-JP" altLang="ja-JP" sz="22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Times New Roman" panose="02020603050405020304" pitchFamily="18" charset="0"/>
              </a:rPr>
              <a:t>」とする</a:t>
            </a:r>
            <a:r>
              <a:rPr kumimoji="0" lang="ja-JP" altLang="en-US" sz="22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Times New Roman" panose="02020603050405020304" pitchFamily="18" charset="0"/>
              </a:rPr>
              <a:t>。</a:t>
            </a:r>
            <a:endParaRPr kumimoji="0" lang="ja-JP" altLang="ja-JP" sz="22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Times New Roman" panose="02020603050405020304" pitchFamily="18" charset="0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ea"/>
              <a:buAutoNum type="circleNumDbPlain"/>
              <a:tabLst/>
              <a:defRPr/>
            </a:pPr>
            <a:r>
              <a:rPr kumimoji="0" lang="en-US" altLang="ja-JP" sz="22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Times New Roman" panose="02020603050405020304" pitchFamily="18" charset="0"/>
              </a:rPr>
              <a:t>HTML</a:t>
            </a:r>
            <a:r>
              <a:rPr kumimoji="0" lang="ja-JP" altLang="ja-JP" sz="22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Times New Roman" panose="02020603050405020304" pitchFamily="18" charset="0"/>
              </a:rPr>
              <a:t>ファイルを学習支援システムに提出する</a:t>
            </a:r>
            <a:r>
              <a:rPr kumimoji="0" lang="ja-JP" altLang="en-US" sz="22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Times New Roman" panose="02020603050405020304" pitchFamily="18" charset="0"/>
              </a:rPr>
              <a:t>。</a:t>
            </a:r>
            <a:br>
              <a:rPr kumimoji="0" lang="en-US" altLang="ja-JP" sz="22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Times New Roman" panose="02020603050405020304" pitchFamily="18" charset="0"/>
              </a:rPr>
            </a:br>
            <a:r>
              <a:rPr kumimoji="0" lang="ja-JP" altLang="ja-JP" sz="22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Times New Roman" panose="02020603050405020304" pitchFamily="18" charset="0"/>
              </a:rPr>
              <a:t>提出先フォルダ名は「課題</a:t>
            </a:r>
            <a:r>
              <a:rPr kumimoji="0" lang="en-US" altLang="ja-JP" sz="22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Times New Roman" panose="02020603050405020304" pitchFamily="18" charset="0"/>
              </a:rPr>
              <a:t>1</a:t>
            </a:r>
            <a:r>
              <a:rPr kumimoji="0" lang="ja-JP" altLang="ja-JP" sz="22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Times New Roman" panose="02020603050405020304" pitchFamily="18" charset="0"/>
              </a:rPr>
              <a:t>」</a:t>
            </a:r>
            <a:r>
              <a:rPr kumimoji="0" lang="ja-JP" altLang="en-US" sz="22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Times New Roman" panose="02020603050405020304" pitchFamily="18" charset="0"/>
              </a:rPr>
              <a:t>。</a:t>
            </a:r>
            <a:endParaRPr kumimoji="0" lang="ja-JP" altLang="ja-JP" sz="22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Times New Roman" panose="02020603050405020304" pitchFamily="18" charset="0"/>
            </a:endParaRPr>
          </a:p>
        </p:txBody>
      </p:sp>
      <p:sp>
        <p:nvSpPr>
          <p:cNvPr id="3" name="角丸四角形 7">
            <a:extLst>
              <a:ext uri="{FF2B5EF4-FFF2-40B4-BE49-F238E27FC236}">
                <a16:creationId xmlns:a16="http://schemas.microsoft.com/office/drawing/2014/main" id="{C6AA375B-EA4B-67E4-5238-04AD198A4303}"/>
              </a:ext>
            </a:extLst>
          </p:cNvPr>
          <p:cNvSpPr/>
          <p:nvPr/>
        </p:nvSpPr>
        <p:spPr>
          <a:xfrm>
            <a:off x="467753" y="974617"/>
            <a:ext cx="2399169" cy="353085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1EC8F0D1-2B5E-259E-A66A-7D1FD5B4304D}"/>
              </a:ext>
            </a:extLst>
          </p:cNvPr>
          <p:cNvSpPr txBox="1"/>
          <p:nvPr/>
        </p:nvSpPr>
        <p:spPr>
          <a:xfrm>
            <a:off x="2882739" y="927592"/>
            <a:ext cx="18774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&lt;h2&gt;</a:t>
            </a:r>
            <a:r>
              <a:rPr kumimoji="1" lang="ja-JP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タグを使用</a:t>
            </a:r>
          </a:p>
        </p:txBody>
      </p:sp>
      <p:sp>
        <p:nvSpPr>
          <p:cNvPr id="15" name="角丸四角形 10">
            <a:extLst>
              <a:ext uri="{FF2B5EF4-FFF2-40B4-BE49-F238E27FC236}">
                <a16:creationId xmlns:a16="http://schemas.microsoft.com/office/drawing/2014/main" id="{B7F4A992-65A2-F0C8-445F-2C0A0A2D7F44}"/>
              </a:ext>
            </a:extLst>
          </p:cNvPr>
          <p:cNvSpPr/>
          <p:nvPr/>
        </p:nvSpPr>
        <p:spPr>
          <a:xfrm>
            <a:off x="457464" y="1439702"/>
            <a:ext cx="4234851" cy="1231308"/>
          </a:xfrm>
          <a:prstGeom prst="roundRect">
            <a:avLst>
              <a:gd name="adj" fmla="val 9540"/>
            </a:avLst>
          </a:prstGeom>
          <a:noFill/>
          <a:ln w="317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122BFE55-44E8-CEEC-B287-44BE8079B825}"/>
              </a:ext>
            </a:extLst>
          </p:cNvPr>
          <p:cNvSpPr txBox="1"/>
          <p:nvPr/>
        </p:nvSpPr>
        <p:spPr>
          <a:xfrm>
            <a:off x="4692315" y="1855301"/>
            <a:ext cx="17475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&lt;p&gt;</a:t>
            </a:r>
            <a:r>
              <a:rPr kumimoji="1" lang="ja-JP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タグを使用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A105A4B-1EA9-F304-0398-502B8512C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2023/9/28</a:t>
            </a:r>
            <a:endParaRPr kumimoji="1" lang="ja-JP" altLang="en-US" dirty="0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C159655-82A4-9625-3223-E20F351F1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プログラミング演習</a:t>
            </a:r>
            <a:r>
              <a:rPr kumimoji="1" lang="en-US" altLang="ja-JP"/>
              <a:t>X</a:t>
            </a:r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DDB31D1-832D-087C-2A2C-21B576673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21A7D-FA0D-42CE-9A7C-5B33DD9C79DC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412391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7E22841C-0A69-DB1C-E4BA-9078EF190B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537" y="880407"/>
            <a:ext cx="8277724" cy="5363982"/>
          </a:xfrm>
        </p:spPr>
        <p:txBody>
          <a:bodyPr>
            <a:noAutofit/>
          </a:bodyPr>
          <a:lstStyle/>
          <a:p>
            <a:pPr marL="546100" lvl="1" indent="-342900">
              <a:lnSpc>
                <a:spcPct val="100000"/>
              </a:lnSpc>
              <a:spcBef>
                <a:spcPts val="1200"/>
              </a:spcBef>
              <a:buClr>
                <a:srgbClr val="FF0066"/>
              </a:buClr>
              <a:buFont typeface="Wingdings" panose="05000000000000000000" pitchFamily="2" charset="2"/>
              <a:buChar char="l"/>
              <a:tabLst>
                <a:tab pos="444500" algn="l"/>
              </a:tabLst>
            </a:pPr>
            <a:r>
              <a:rPr lang="ja-JP" altLang="en-US" sz="2400" dirty="0">
                <a:solidFill>
                  <a:srgbClr val="FF0066"/>
                </a:solidFill>
                <a:latin typeface="+mn-lt"/>
              </a:rPr>
              <a:t>以下の図形を描画してみよう</a:t>
            </a:r>
            <a:endParaRPr lang="en-US" altLang="ja-JP" sz="2400" dirty="0">
              <a:solidFill>
                <a:srgbClr val="FF0066"/>
              </a:solidFill>
              <a:latin typeface="+mn-lt"/>
            </a:endParaRPr>
          </a:p>
          <a:p>
            <a:pPr marL="203200" lvl="1" indent="0">
              <a:lnSpc>
                <a:spcPct val="100000"/>
              </a:lnSpc>
              <a:spcBef>
                <a:spcPts val="1200"/>
              </a:spcBef>
              <a:buClr>
                <a:srgbClr val="FF0066"/>
              </a:buClr>
              <a:buNone/>
              <a:tabLst>
                <a:tab pos="444500" algn="l"/>
              </a:tabLst>
            </a:pPr>
            <a:endParaRPr lang="en-US" altLang="ja-JP" sz="2400" dirty="0">
              <a:solidFill>
                <a:srgbClr val="FF0066"/>
              </a:solidFill>
              <a:latin typeface="+mn-lt"/>
            </a:endParaRPr>
          </a:p>
          <a:p>
            <a:pPr marL="203200" lvl="1" indent="0">
              <a:lnSpc>
                <a:spcPct val="100000"/>
              </a:lnSpc>
              <a:spcBef>
                <a:spcPts val="1200"/>
              </a:spcBef>
              <a:buClr>
                <a:srgbClr val="FF0066"/>
              </a:buClr>
              <a:buNone/>
              <a:tabLst>
                <a:tab pos="444500" algn="l"/>
              </a:tabLst>
            </a:pPr>
            <a:endParaRPr lang="en-US" altLang="ja-JP" sz="2400" dirty="0">
              <a:solidFill>
                <a:srgbClr val="FF0066"/>
              </a:solidFill>
              <a:latin typeface="+mn-lt"/>
            </a:endParaRPr>
          </a:p>
          <a:p>
            <a:pPr marL="203200" lvl="1" indent="0">
              <a:lnSpc>
                <a:spcPct val="100000"/>
              </a:lnSpc>
              <a:spcBef>
                <a:spcPts val="1200"/>
              </a:spcBef>
              <a:buClr>
                <a:srgbClr val="FF0066"/>
              </a:buClr>
              <a:buNone/>
              <a:tabLst>
                <a:tab pos="444500" algn="l"/>
              </a:tabLst>
            </a:pPr>
            <a:endParaRPr lang="en-US" altLang="ja-JP" sz="2400" dirty="0">
              <a:solidFill>
                <a:srgbClr val="FF0066"/>
              </a:solidFill>
              <a:latin typeface="+mn-lt"/>
            </a:endParaRPr>
          </a:p>
          <a:p>
            <a:pPr marL="203200" lvl="1" indent="0">
              <a:lnSpc>
                <a:spcPct val="100000"/>
              </a:lnSpc>
              <a:spcBef>
                <a:spcPts val="1200"/>
              </a:spcBef>
              <a:buClr>
                <a:srgbClr val="FF0066"/>
              </a:buClr>
              <a:buNone/>
              <a:tabLst>
                <a:tab pos="444500" algn="l"/>
              </a:tabLst>
            </a:pPr>
            <a:endParaRPr lang="en-US" altLang="ja-JP" sz="2400" dirty="0">
              <a:solidFill>
                <a:srgbClr val="FF0066"/>
              </a:solidFill>
              <a:latin typeface="+mn-lt"/>
            </a:endParaRPr>
          </a:p>
          <a:p>
            <a:pPr marL="203200" lvl="1" indent="0">
              <a:lnSpc>
                <a:spcPct val="100000"/>
              </a:lnSpc>
              <a:spcBef>
                <a:spcPts val="1200"/>
              </a:spcBef>
              <a:buClr>
                <a:srgbClr val="FF0066"/>
              </a:buClr>
              <a:buNone/>
              <a:tabLst>
                <a:tab pos="444500" algn="l"/>
              </a:tabLst>
            </a:pPr>
            <a:endParaRPr lang="en-US" altLang="ja-JP" sz="700" dirty="0">
              <a:solidFill>
                <a:srgbClr val="FF0066"/>
              </a:solidFill>
              <a:latin typeface="+mn-lt"/>
            </a:endParaRPr>
          </a:p>
        </p:txBody>
      </p:sp>
      <p:sp>
        <p:nvSpPr>
          <p:cNvPr id="10" name="タイトル 9">
            <a:extLst>
              <a:ext uri="{FF2B5EF4-FFF2-40B4-BE49-F238E27FC236}">
                <a16:creationId xmlns:a16="http://schemas.microsoft.com/office/drawing/2014/main" id="{2495E8E3-AB91-FE81-2E2F-564F4D4BC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3200" dirty="0"/>
              <a:t>例題</a:t>
            </a:r>
          </a:p>
        </p:txBody>
      </p:sp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93E16F0-0356-C74C-4F7B-D70AC4F9F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2023/9/28</a:t>
            </a:r>
            <a:endParaRPr kumimoji="1" lang="ja-JP" altLang="en-US" dirty="0"/>
          </a:p>
        </p:txBody>
      </p:sp>
      <p:sp>
        <p:nvSpPr>
          <p:cNvPr id="7" name="フッター プレースホルダー 6">
            <a:extLst>
              <a:ext uri="{FF2B5EF4-FFF2-40B4-BE49-F238E27FC236}">
                <a16:creationId xmlns:a16="http://schemas.microsoft.com/office/drawing/2014/main" id="{81D93937-D966-FB93-93CE-4602850E4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プログラミング演習</a:t>
            </a:r>
            <a:r>
              <a:rPr kumimoji="1" lang="en-US" altLang="ja-JP"/>
              <a:t>X</a:t>
            </a:r>
            <a:endParaRPr kumimoji="1" lang="ja-JP" altLang="en-US"/>
          </a:p>
        </p:txBody>
      </p:sp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0AA3B966-A8CA-E937-78BA-F25402EF7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332A9-7F48-4F13-9D10-A2EFE9B588DA}" type="slidenum">
              <a:rPr kumimoji="1" lang="ja-JP" altLang="en-US" smtClean="0"/>
              <a:pPr/>
              <a:t>69</a:t>
            </a:fld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C007B237-64B4-EA5F-3904-3CF1766AE7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4" t="15192" r="42868" b="19543"/>
          <a:stretch/>
        </p:blipFill>
        <p:spPr>
          <a:xfrm>
            <a:off x="954756" y="2296425"/>
            <a:ext cx="3465772" cy="328355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646DFC07-7AA8-202F-6808-313C428A034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690" t="23443" r="52073" b="9481"/>
          <a:stretch/>
        </p:blipFill>
        <p:spPr>
          <a:xfrm>
            <a:off x="5726465" y="2465410"/>
            <a:ext cx="2625515" cy="2945580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7F4670E-938F-E032-7658-A506599F626F}"/>
              </a:ext>
            </a:extLst>
          </p:cNvPr>
          <p:cNvSpPr txBox="1"/>
          <p:nvPr/>
        </p:nvSpPr>
        <p:spPr>
          <a:xfrm>
            <a:off x="6506897" y="2325725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+mn-ea"/>
              </a:rPr>
              <a:t>(200, 50)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2617DDE3-D135-A25C-E20B-B89072583206}"/>
              </a:ext>
            </a:extLst>
          </p:cNvPr>
          <p:cNvSpPr txBox="1"/>
          <p:nvPr/>
        </p:nvSpPr>
        <p:spPr>
          <a:xfrm>
            <a:off x="6448388" y="5097928"/>
            <a:ext cx="113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+mn-ea"/>
              </a:rPr>
              <a:t>(200, 350)</a:t>
            </a:r>
            <a:endParaRPr lang="ja-JP" altLang="en-US" dirty="0">
              <a:latin typeface="+mn-ea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BA8DAB79-C4AE-6183-0A7B-D91171E70CF8}"/>
              </a:ext>
            </a:extLst>
          </p:cNvPr>
          <p:cNvSpPr txBox="1"/>
          <p:nvPr/>
        </p:nvSpPr>
        <p:spPr>
          <a:xfrm>
            <a:off x="768425" y="1496601"/>
            <a:ext cx="24817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①</a:t>
            </a:r>
            <a:r>
              <a:rPr lang="ja-JP" altLang="en-US" sz="2000" dirty="0"/>
              <a:t>半透明の三つの円</a:t>
            </a:r>
            <a:endParaRPr kumimoji="1" lang="en-US" altLang="ja-JP" sz="20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A9473EB5-C609-FF3C-8AE4-99E4052BD14A}"/>
              </a:ext>
            </a:extLst>
          </p:cNvPr>
          <p:cNvSpPr txBox="1"/>
          <p:nvPr/>
        </p:nvSpPr>
        <p:spPr>
          <a:xfrm>
            <a:off x="5894390" y="1574831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②六角形</a:t>
            </a:r>
            <a:endParaRPr kumimoji="1" lang="en-US" altLang="ja-JP" sz="2000" dirty="0"/>
          </a:p>
        </p:txBody>
      </p:sp>
    </p:spTree>
    <p:extLst>
      <p:ext uri="{BB962C8B-B14F-4D97-AF65-F5344CB8AC3E}">
        <p14:creationId xmlns:p14="http://schemas.microsoft.com/office/powerpoint/2010/main" val="308212503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40DC480-5204-DDA5-B3EB-09F53F390775}"/>
              </a:ext>
            </a:extLst>
          </p:cNvPr>
          <p:cNvSpPr txBox="1">
            <a:spLocks/>
          </p:cNvSpPr>
          <p:nvPr/>
        </p:nvSpPr>
        <p:spPr>
          <a:xfrm>
            <a:off x="458537" y="372979"/>
            <a:ext cx="8277724" cy="5871410"/>
          </a:xfrm>
          <a:prstGeom prst="rect">
            <a:avLst/>
          </a:prstGeom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kumimoji="1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3200" lvl="1" indent="0">
              <a:lnSpc>
                <a:spcPct val="100000"/>
              </a:lnSpc>
              <a:spcBef>
                <a:spcPts val="1200"/>
              </a:spcBef>
              <a:buClr>
                <a:srgbClr val="FF0066"/>
              </a:buClr>
              <a:buFont typeface="Calibri" pitchFamily="34" charset="0"/>
              <a:buNone/>
              <a:tabLst>
                <a:tab pos="444500" algn="l"/>
              </a:tabLst>
            </a:pPr>
            <a:endParaRPr lang="en-US" altLang="ja-JP" sz="2400" dirty="0">
              <a:solidFill>
                <a:srgbClr val="FF0066"/>
              </a:solidFill>
              <a:latin typeface="+mn-lt"/>
            </a:endParaRPr>
          </a:p>
          <a:p>
            <a:pPr marL="203200" lvl="1" indent="0">
              <a:lnSpc>
                <a:spcPct val="100000"/>
              </a:lnSpc>
              <a:spcBef>
                <a:spcPts val="1200"/>
              </a:spcBef>
              <a:buClr>
                <a:srgbClr val="FF0066"/>
              </a:buClr>
              <a:buFont typeface="Calibri" pitchFamily="34" charset="0"/>
              <a:buNone/>
              <a:tabLst>
                <a:tab pos="444500" algn="l"/>
              </a:tabLst>
            </a:pPr>
            <a:endParaRPr lang="en-US" altLang="ja-JP" sz="700" dirty="0">
              <a:solidFill>
                <a:srgbClr val="FF0066"/>
              </a:solidFill>
              <a:latin typeface="+mn-lt"/>
            </a:endParaRPr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D792AC3-A8C1-9A54-EAEC-18F7FFC64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332A9-7F48-4F13-9D10-A2EFE9B588DA}" type="slidenum">
              <a:rPr kumimoji="1" lang="ja-JP" altLang="en-US" smtClean="0"/>
              <a:t>70</a:t>
            </a:fld>
            <a:endParaRPr kumimoji="1" lang="ja-JP" altLang="en-US"/>
          </a:p>
        </p:txBody>
      </p:sp>
      <p:sp>
        <p:nvSpPr>
          <p:cNvPr id="6" name="日付プレースホルダー 5">
            <a:extLst>
              <a:ext uri="{FF2B5EF4-FFF2-40B4-BE49-F238E27FC236}">
                <a16:creationId xmlns:a16="http://schemas.microsoft.com/office/drawing/2014/main" id="{7152F781-60A5-01BB-4DC5-0F8F41E82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2023/9/28</a:t>
            </a:r>
            <a:endParaRPr kumimoji="1" lang="ja-JP" altLang="en-US"/>
          </a:p>
        </p:txBody>
      </p:sp>
      <p:sp>
        <p:nvSpPr>
          <p:cNvPr id="11" name="フッター プレースホルダー 4">
            <a:extLst>
              <a:ext uri="{FF2B5EF4-FFF2-40B4-BE49-F238E27FC236}">
                <a16:creationId xmlns:a16="http://schemas.microsoft.com/office/drawing/2014/main" id="{DC066E96-BF14-5249-2A5C-BD35AECA6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</p:spPr>
        <p:txBody>
          <a:bodyPr/>
          <a:lstStyle/>
          <a:p>
            <a:r>
              <a:rPr kumimoji="1" lang="ja-JP" altLang="en-US" dirty="0"/>
              <a:t>プログラミング演習</a:t>
            </a:r>
            <a:r>
              <a:rPr kumimoji="1" lang="en-US" altLang="ja-JP" dirty="0"/>
              <a:t>X</a:t>
            </a:r>
            <a:endParaRPr kumimoji="1" lang="ja-JP" altLang="en-US" dirty="0"/>
          </a:p>
        </p:txBody>
      </p:sp>
      <p:sp>
        <p:nvSpPr>
          <p:cNvPr id="8" name="コンテンツ プレースホルダー 2">
            <a:extLst>
              <a:ext uri="{FF2B5EF4-FFF2-40B4-BE49-F238E27FC236}">
                <a16:creationId xmlns:a16="http://schemas.microsoft.com/office/drawing/2014/main" id="{BCF10ADE-2AD4-4513-207F-CC373F737326}"/>
              </a:ext>
            </a:extLst>
          </p:cNvPr>
          <p:cNvSpPr txBox="1">
            <a:spLocks/>
          </p:cNvSpPr>
          <p:nvPr/>
        </p:nvSpPr>
        <p:spPr>
          <a:xfrm>
            <a:off x="610937" y="372979"/>
            <a:ext cx="8277724" cy="6023810"/>
          </a:xfrm>
          <a:prstGeom prst="rect">
            <a:avLst/>
          </a:prstGeom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kumimoji="1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3492" indent="-342900">
              <a:lnSpc>
                <a:spcPct val="100000"/>
              </a:lnSpc>
              <a:buClr>
                <a:srgbClr val="FF0066"/>
              </a:buClr>
              <a:buFont typeface="Wingdings" panose="05000000000000000000" pitchFamily="2" charset="2"/>
              <a:buChar char="l"/>
              <a:tabLst>
                <a:tab pos="444500" algn="l"/>
              </a:tabLst>
            </a:pPr>
            <a:r>
              <a:rPr lang="ja-JP" altLang="en-US" sz="2400" dirty="0">
                <a:solidFill>
                  <a:srgbClr val="FF0066"/>
                </a:solidFill>
                <a:latin typeface="+mn-lt"/>
              </a:rPr>
              <a:t>①半透明の三つの円</a:t>
            </a:r>
            <a:endParaRPr lang="en-US" altLang="ja-JP" sz="2400" dirty="0">
              <a:solidFill>
                <a:srgbClr val="FF0066"/>
              </a:solidFill>
              <a:latin typeface="+mn-lt"/>
            </a:endParaRPr>
          </a:p>
          <a:p>
            <a:pPr marL="203200" lvl="1" indent="0">
              <a:lnSpc>
                <a:spcPct val="100000"/>
              </a:lnSpc>
              <a:spcBef>
                <a:spcPts val="1200"/>
              </a:spcBef>
              <a:buClr>
                <a:srgbClr val="FF0066"/>
              </a:buClr>
              <a:buFont typeface="Calibri" pitchFamily="34" charset="0"/>
              <a:buNone/>
              <a:tabLst>
                <a:tab pos="444500" algn="l"/>
              </a:tabLst>
            </a:pPr>
            <a:endParaRPr lang="en-US" altLang="ja-JP" sz="2400" dirty="0">
              <a:solidFill>
                <a:srgbClr val="FF0066"/>
              </a:solidFill>
              <a:latin typeface="+mn-lt"/>
            </a:endParaRPr>
          </a:p>
          <a:p>
            <a:pPr marL="203200" lvl="1" indent="0">
              <a:lnSpc>
                <a:spcPct val="100000"/>
              </a:lnSpc>
              <a:spcBef>
                <a:spcPts val="1200"/>
              </a:spcBef>
              <a:buClr>
                <a:srgbClr val="FF0066"/>
              </a:buClr>
              <a:buFont typeface="Calibri" pitchFamily="34" charset="0"/>
              <a:buNone/>
              <a:tabLst>
                <a:tab pos="444500" algn="l"/>
              </a:tabLst>
            </a:pPr>
            <a:endParaRPr lang="en-US" altLang="ja-JP" sz="2400" dirty="0">
              <a:solidFill>
                <a:srgbClr val="FF0066"/>
              </a:solidFill>
              <a:latin typeface="+mn-lt"/>
            </a:endParaRPr>
          </a:p>
          <a:p>
            <a:pPr marL="203200" lvl="1" indent="0">
              <a:lnSpc>
                <a:spcPct val="100000"/>
              </a:lnSpc>
              <a:spcBef>
                <a:spcPts val="1200"/>
              </a:spcBef>
              <a:buClr>
                <a:srgbClr val="FF0066"/>
              </a:buClr>
              <a:buFont typeface="Calibri" pitchFamily="34" charset="0"/>
              <a:buNone/>
              <a:tabLst>
                <a:tab pos="444500" algn="l"/>
              </a:tabLst>
            </a:pPr>
            <a:endParaRPr lang="en-US" altLang="ja-JP" sz="2400" dirty="0">
              <a:solidFill>
                <a:srgbClr val="FF0066"/>
              </a:solidFill>
              <a:latin typeface="+mn-lt"/>
            </a:endParaRPr>
          </a:p>
          <a:p>
            <a:pPr marL="203200" lvl="1" indent="0">
              <a:lnSpc>
                <a:spcPct val="100000"/>
              </a:lnSpc>
              <a:spcBef>
                <a:spcPts val="1200"/>
              </a:spcBef>
              <a:buClr>
                <a:srgbClr val="FF0066"/>
              </a:buClr>
              <a:buFont typeface="Calibri" pitchFamily="34" charset="0"/>
              <a:buNone/>
              <a:tabLst>
                <a:tab pos="444500" algn="l"/>
              </a:tabLst>
            </a:pPr>
            <a:endParaRPr lang="en-US" altLang="ja-JP" sz="700" dirty="0">
              <a:solidFill>
                <a:srgbClr val="FF0066"/>
              </a:solidFill>
              <a:latin typeface="+mn-lt"/>
            </a:endParaRPr>
          </a:p>
        </p:txBody>
      </p: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9481C1B0-E0FB-140C-409C-407F867B7704}"/>
              </a:ext>
            </a:extLst>
          </p:cNvPr>
          <p:cNvGrpSpPr/>
          <p:nvPr/>
        </p:nvGrpSpPr>
        <p:grpSpPr>
          <a:xfrm>
            <a:off x="355069" y="842570"/>
            <a:ext cx="8433861" cy="5463430"/>
            <a:chOff x="302400" y="780959"/>
            <a:chExt cx="8433861" cy="5463430"/>
          </a:xfrm>
        </p:grpSpPr>
        <p:pic>
          <p:nvPicPr>
            <p:cNvPr id="5" name="図 4">
              <a:extLst>
                <a:ext uri="{FF2B5EF4-FFF2-40B4-BE49-F238E27FC236}">
                  <a16:creationId xmlns:a16="http://schemas.microsoft.com/office/drawing/2014/main" id="{33763413-082F-A9E4-264B-D7C8A44724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2400" y="780959"/>
              <a:ext cx="5067529" cy="5463430"/>
            </a:xfrm>
            <a:prstGeom prst="rect">
              <a:avLst/>
            </a:prstGeom>
          </p:spPr>
        </p:pic>
        <p:pic>
          <p:nvPicPr>
            <p:cNvPr id="9" name="図 8">
              <a:extLst>
                <a:ext uri="{FF2B5EF4-FFF2-40B4-BE49-F238E27FC236}">
                  <a16:creationId xmlns:a16="http://schemas.microsoft.com/office/drawing/2014/main" id="{3D781C04-9226-4BD8-0C0C-974AF15B960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74" t="15192" r="42868" b="19543"/>
            <a:stretch/>
          </p:blipFill>
          <p:spPr>
            <a:xfrm>
              <a:off x="5270489" y="1131788"/>
              <a:ext cx="3465772" cy="3283550"/>
            </a:xfrm>
            <a:prstGeom prst="rect">
              <a:avLst/>
            </a:prstGeom>
          </p:spPr>
        </p:pic>
        <p:cxnSp>
          <p:nvCxnSpPr>
            <p:cNvPr id="10" name="直線矢印コネクタ 9">
              <a:extLst>
                <a:ext uri="{FF2B5EF4-FFF2-40B4-BE49-F238E27FC236}">
                  <a16:creationId xmlns:a16="http://schemas.microsoft.com/office/drawing/2014/main" id="{CBA05281-C0FA-6C74-0A27-39E72FFD25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26042" y="2212009"/>
              <a:ext cx="2087479" cy="106671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矢印コネクタ 11">
              <a:extLst>
                <a:ext uri="{FF2B5EF4-FFF2-40B4-BE49-F238E27FC236}">
                  <a16:creationId xmlns:a16="http://schemas.microsoft.com/office/drawing/2014/main" id="{0012B718-4FF2-936C-D540-F1EE28F4BA6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26042" y="3714885"/>
              <a:ext cx="1546857" cy="29299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矢印コネクタ 12">
              <a:extLst>
                <a:ext uri="{FF2B5EF4-FFF2-40B4-BE49-F238E27FC236}">
                  <a16:creationId xmlns:a16="http://schemas.microsoft.com/office/drawing/2014/main" id="{B28C5E0D-1659-C5E2-5D4D-304E4FBDEB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26042" y="4185086"/>
              <a:ext cx="3448084" cy="60784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8433058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40DC480-5204-DDA5-B3EB-09F53F390775}"/>
              </a:ext>
            </a:extLst>
          </p:cNvPr>
          <p:cNvSpPr txBox="1">
            <a:spLocks/>
          </p:cNvSpPr>
          <p:nvPr/>
        </p:nvSpPr>
        <p:spPr>
          <a:xfrm>
            <a:off x="458537" y="372979"/>
            <a:ext cx="8277724" cy="5871410"/>
          </a:xfrm>
          <a:prstGeom prst="rect">
            <a:avLst/>
          </a:prstGeom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kumimoji="1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3200" lvl="1" indent="0">
              <a:lnSpc>
                <a:spcPct val="100000"/>
              </a:lnSpc>
              <a:spcBef>
                <a:spcPts val="1200"/>
              </a:spcBef>
              <a:buClr>
                <a:srgbClr val="FF0066"/>
              </a:buClr>
              <a:buFont typeface="Calibri" pitchFamily="34" charset="0"/>
              <a:buNone/>
              <a:tabLst>
                <a:tab pos="444500" algn="l"/>
              </a:tabLst>
            </a:pPr>
            <a:endParaRPr lang="en-US" altLang="ja-JP" sz="2400" dirty="0">
              <a:solidFill>
                <a:srgbClr val="FF0066"/>
              </a:solidFill>
              <a:latin typeface="+mn-lt"/>
            </a:endParaRPr>
          </a:p>
          <a:p>
            <a:pPr marL="203200" lvl="1" indent="0">
              <a:lnSpc>
                <a:spcPct val="100000"/>
              </a:lnSpc>
              <a:spcBef>
                <a:spcPts val="1200"/>
              </a:spcBef>
              <a:buClr>
                <a:srgbClr val="FF0066"/>
              </a:buClr>
              <a:buFont typeface="Calibri" pitchFamily="34" charset="0"/>
              <a:buNone/>
              <a:tabLst>
                <a:tab pos="444500" algn="l"/>
              </a:tabLst>
            </a:pPr>
            <a:endParaRPr lang="en-US" altLang="ja-JP" sz="700" dirty="0">
              <a:solidFill>
                <a:srgbClr val="FF0066"/>
              </a:solidFill>
              <a:latin typeface="+mn-lt"/>
            </a:endParaRPr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D792AC3-A8C1-9A54-EAEC-18F7FFC64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332A9-7F48-4F13-9D10-A2EFE9B588DA}" type="slidenum">
              <a:rPr kumimoji="1" lang="ja-JP" altLang="en-US" smtClean="0"/>
              <a:t>71</a:t>
            </a:fld>
            <a:endParaRPr kumimoji="1" lang="ja-JP" altLang="en-US"/>
          </a:p>
        </p:txBody>
      </p:sp>
      <p:sp>
        <p:nvSpPr>
          <p:cNvPr id="6" name="日付プレースホルダー 5">
            <a:extLst>
              <a:ext uri="{FF2B5EF4-FFF2-40B4-BE49-F238E27FC236}">
                <a16:creationId xmlns:a16="http://schemas.microsoft.com/office/drawing/2014/main" id="{7152F781-60A5-01BB-4DC5-0F8F41E82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2023/9/28</a:t>
            </a:r>
            <a:endParaRPr kumimoji="1" lang="ja-JP" altLang="en-US"/>
          </a:p>
        </p:txBody>
      </p:sp>
      <p:sp>
        <p:nvSpPr>
          <p:cNvPr id="11" name="フッター プレースホルダー 4">
            <a:extLst>
              <a:ext uri="{FF2B5EF4-FFF2-40B4-BE49-F238E27FC236}">
                <a16:creationId xmlns:a16="http://schemas.microsoft.com/office/drawing/2014/main" id="{DC066E96-BF14-5249-2A5C-BD35AECA6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</p:spPr>
        <p:txBody>
          <a:bodyPr/>
          <a:lstStyle/>
          <a:p>
            <a:r>
              <a:rPr kumimoji="1" lang="ja-JP" altLang="en-US" dirty="0"/>
              <a:t>プログラミング演習</a:t>
            </a:r>
            <a:r>
              <a:rPr kumimoji="1" lang="en-US" altLang="ja-JP" dirty="0"/>
              <a:t>X</a:t>
            </a:r>
            <a:endParaRPr kumimoji="1" lang="ja-JP" altLang="en-US" dirty="0"/>
          </a:p>
        </p:txBody>
      </p:sp>
      <p:sp>
        <p:nvSpPr>
          <p:cNvPr id="8" name="コンテンツ プレースホルダー 2">
            <a:extLst>
              <a:ext uri="{FF2B5EF4-FFF2-40B4-BE49-F238E27FC236}">
                <a16:creationId xmlns:a16="http://schemas.microsoft.com/office/drawing/2014/main" id="{BCF10ADE-2AD4-4513-207F-CC373F737326}"/>
              </a:ext>
            </a:extLst>
          </p:cNvPr>
          <p:cNvSpPr txBox="1">
            <a:spLocks/>
          </p:cNvSpPr>
          <p:nvPr/>
        </p:nvSpPr>
        <p:spPr>
          <a:xfrm>
            <a:off x="610937" y="372979"/>
            <a:ext cx="8277724" cy="6023810"/>
          </a:xfrm>
          <a:prstGeom prst="rect">
            <a:avLst/>
          </a:prstGeom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kumimoji="1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3492" indent="-342900">
              <a:lnSpc>
                <a:spcPct val="100000"/>
              </a:lnSpc>
              <a:buClr>
                <a:srgbClr val="FF0066"/>
              </a:buClr>
              <a:buFont typeface="Wingdings" panose="05000000000000000000" pitchFamily="2" charset="2"/>
              <a:buChar char="l"/>
              <a:tabLst>
                <a:tab pos="444500" algn="l"/>
              </a:tabLst>
            </a:pPr>
            <a:r>
              <a:rPr lang="ja-JP" altLang="en-US" sz="2400" dirty="0">
                <a:solidFill>
                  <a:srgbClr val="FF0066"/>
                </a:solidFill>
                <a:latin typeface="+mn-lt"/>
              </a:rPr>
              <a:t>②六角形のプログラム例</a:t>
            </a:r>
            <a:endParaRPr lang="en-US" altLang="ja-JP" sz="2400" dirty="0">
              <a:solidFill>
                <a:srgbClr val="FF0066"/>
              </a:solidFill>
              <a:latin typeface="+mn-lt"/>
            </a:endParaRPr>
          </a:p>
          <a:p>
            <a:pPr marL="203200" lvl="1" indent="0">
              <a:lnSpc>
                <a:spcPct val="100000"/>
              </a:lnSpc>
              <a:spcBef>
                <a:spcPts val="1200"/>
              </a:spcBef>
              <a:buClr>
                <a:srgbClr val="FF0066"/>
              </a:buClr>
              <a:buFont typeface="Calibri" pitchFamily="34" charset="0"/>
              <a:buNone/>
              <a:tabLst>
                <a:tab pos="444500" algn="l"/>
              </a:tabLst>
            </a:pPr>
            <a:endParaRPr lang="en-US" altLang="ja-JP" sz="2400" dirty="0">
              <a:solidFill>
                <a:srgbClr val="FF0066"/>
              </a:solidFill>
              <a:latin typeface="+mn-lt"/>
            </a:endParaRPr>
          </a:p>
          <a:p>
            <a:pPr marL="203200" lvl="1" indent="0">
              <a:lnSpc>
                <a:spcPct val="100000"/>
              </a:lnSpc>
              <a:spcBef>
                <a:spcPts val="1200"/>
              </a:spcBef>
              <a:buClr>
                <a:srgbClr val="FF0066"/>
              </a:buClr>
              <a:buFont typeface="Calibri" pitchFamily="34" charset="0"/>
              <a:buNone/>
              <a:tabLst>
                <a:tab pos="444500" algn="l"/>
              </a:tabLst>
            </a:pPr>
            <a:endParaRPr lang="en-US" altLang="ja-JP" sz="2400" dirty="0">
              <a:solidFill>
                <a:srgbClr val="FF0066"/>
              </a:solidFill>
              <a:latin typeface="+mn-lt"/>
            </a:endParaRPr>
          </a:p>
          <a:p>
            <a:pPr marL="203200" lvl="1" indent="0">
              <a:lnSpc>
                <a:spcPct val="100000"/>
              </a:lnSpc>
              <a:spcBef>
                <a:spcPts val="1200"/>
              </a:spcBef>
              <a:buClr>
                <a:srgbClr val="FF0066"/>
              </a:buClr>
              <a:buFont typeface="Calibri" pitchFamily="34" charset="0"/>
              <a:buNone/>
              <a:tabLst>
                <a:tab pos="444500" algn="l"/>
              </a:tabLst>
            </a:pPr>
            <a:endParaRPr lang="en-US" altLang="ja-JP" sz="2400" dirty="0">
              <a:solidFill>
                <a:srgbClr val="FF0066"/>
              </a:solidFill>
              <a:latin typeface="+mn-lt"/>
            </a:endParaRPr>
          </a:p>
          <a:p>
            <a:pPr marL="203200" lvl="1" indent="0">
              <a:lnSpc>
                <a:spcPct val="100000"/>
              </a:lnSpc>
              <a:spcBef>
                <a:spcPts val="1200"/>
              </a:spcBef>
              <a:buClr>
                <a:srgbClr val="FF0066"/>
              </a:buClr>
              <a:buFont typeface="Calibri" pitchFamily="34" charset="0"/>
              <a:buNone/>
              <a:tabLst>
                <a:tab pos="444500" algn="l"/>
              </a:tabLst>
            </a:pPr>
            <a:endParaRPr lang="en-US" altLang="ja-JP" sz="700" dirty="0">
              <a:solidFill>
                <a:srgbClr val="FF0066"/>
              </a:solidFill>
              <a:latin typeface="+mn-lt"/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904F7904-654A-E0BA-8522-D42B315A25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356" y="991037"/>
            <a:ext cx="4824665" cy="5284157"/>
          </a:xfrm>
          <a:prstGeom prst="rect">
            <a:avLst/>
          </a:prstGeom>
        </p:spPr>
      </p:pic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64C500B2-2A4A-8BAD-DB08-EA669EE2EE5F}"/>
              </a:ext>
            </a:extLst>
          </p:cNvPr>
          <p:cNvGrpSpPr/>
          <p:nvPr/>
        </p:nvGrpSpPr>
        <p:grpSpPr>
          <a:xfrm>
            <a:off x="5389580" y="2190507"/>
            <a:ext cx="2625515" cy="3130246"/>
            <a:chOff x="5389580" y="2190507"/>
            <a:chExt cx="2625515" cy="3130246"/>
          </a:xfrm>
        </p:grpSpPr>
        <p:pic>
          <p:nvPicPr>
            <p:cNvPr id="14" name="図 13">
              <a:extLst>
                <a:ext uri="{FF2B5EF4-FFF2-40B4-BE49-F238E27FC236}">
                  <a16:creationId xmlns:a16="http://schemas.microsoft.com/office/drawing/2014/main" id="{6FAE4206-E6AB-B438-D9F4-CC604B58208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690" t="23443" r="52073" b="9481"/>
            <a:stretch/>
          </p:blipFill>
          <p:spPr>
            <a:xfrm>
              <a:off x="5389580" y="2375173"/>
              <a:ext cx="2625515" cy="2945580"/>
            </a:xfrm>
            <a:prstGeom prst="rect">
              <a:avLst/>
            </a:prstGeom>
          </p:spPr>
        </p:pic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10044033-56CE-B52D-2192-8FFB35D833EE}"/>
                </a:ext>
              </a:extLst>
            </p:cNvPr>
            <p:cNvSpPr txBox="1"/>
            <p:nvPr/>
          </p:nvSpPr>
          <p:spPr>
            <a:xfrm>
              <a:off x="6427961" y="219050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>
                  <a:solidFill>
                    <a:srgbClr val="FF0000"/>
                  </a:solidFill>
                </a:rPr>
                <a:t>①</a:t>
              </a:r>
            </a:p>
          </p:txBody>
        </p:sp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AD22D585-4787-EEBF-9943-83F506A158F7}"/>
                </a:ext>
              </a:extLst>
            </p:cNvPr>
            <p:cNvSpPr txBox="1"/>
            <p:nvPr/>
          </p:nvSpPr>
          <p:spPr>
            <a:xfrm>
              <a:off x="7412251" y="2768420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>
                  <a:solidFill>
                    <a:srgbClr val="FF0000"/>
                  </a:solidFill>
                </a:rPr>
                <a:t>②</a:t>
              </a:r>
              <a:endParaRPr kumimoji="1" lang="ja-JP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2063EBE4-255C-2411-93A1-D2347365C9AB}"/>
                </a:ext>
              </a:extLst>
            </p:cNvPr>
            <p:cNvSpPr txBox="1"/>
            <p:nvPr/>
          </p:nvSpPr>
          <p:spPr>
            <a:xfrm>
              <a:off x="7467918" y="4416151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>
                  <a:solidFill>
                    <a:srgbClr val="FF0000"/>
                  </a:solidFill>
                </a:rPr>
                <a:t>③</a:t>
              </a:r>
              <a:endParaRPr kumimoji="1" lang="ja-JP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617F081C-EAD5-59BE-885E-E863D0E4AA61}"/>
                </a:ext>
              </a:extLst>
            </p:cNvPr>
            <p:cNvSpPr txBox="1"/>
            <p:nvPr/>
          </p:nvSpPr>
          <p:spPr>
            <a:xfrm>
              <a:off x="6427961" y="4951421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>
                  <a:solidFill>
                    <a:srgbClr val="FF0000"/>
                  </a:solidFill>
                </a:rPr>
                <a:t>④</a:t>
              </a:r>
              <a:endParaRPr kumimoji="1" lang="ja-JP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id="{F975429E-3A9C-E51E-DE0D-9936414F4A99}"/>
                </a:ext>
              </a:extLst>
            </p:cNvPr>
            <p:cNvSpPr txBox="1"/>
            <p:nvPr/>
          </p:nvSpPr>
          <p:spPr>
            <a:xfrm>
              <a:off x="5412292" y="4416151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>
                  <a:solidFill>
                    <a:srgbClr val="FF0000"/>
                  </a:solidFill>
                </a:rPr>
                <a:t>⑤</a:t>
              </a:r>
              <a:endParaRPr kumimoji="1" lang="ja-JP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B88EA548-4C0C-6964-D8BC-3D1F891C0862}"/>
                </a:ext>
              </a:extLst>
            </p:cNvPr>
            <p:cNvSpPr txBox="1"/>
            <p:nvPr/>
          </p:nvSpPr>
          <p:spPr>
            <a:xfrm>
              <a:off x="5412292" y="2807406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>
                  <a:solidFill>
                    <a:srgbClr val="FF0000"/>
                  </a:solidFill>
                </a:rPr>
                <a:t>⑥</a:t>
              </a:r>
              <a:endParaRPr kumimoji="1" lang="ja-JP" alt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2610085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60CDEC3-F48C-3EF0-06C5-61F70375CE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537" y="1004259"/>
            <a:ext cx="8277724" cy="5256367"/>
          </a:xfrm>
        </p:spPr>
        <p:txBody>
          <a:bodyPr>
            <a:normAutofit/>
          </a:bodyPr>
          <a:lstStyle/>
          <a:p>
            <a:pPr marL="546100" lvl="1" indent="-34290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l"/>
              <a:tabLst>
                <a:tab pos="444500" algn="l"/>
              </a:tabLst>
            </a:pPr>
            <a:r>
              <a:rPr lang="ja-JP" altLang="en-US" sz="2800" dirty="0">
                <a:solidFill>
                  <a:schemeClr val="accent1"/>
                </a:solidFill>
                <a:latin typeface="+mn-lt"/>
              </a:rPr>
              <a:t>課題４</a:t>
            </a:r>
            <a:endParaRPr lang="en-US" altLang="ja-JP" sz="2800" dirty="0">
              <a:solidFill>
                <a:schemeClr val="accent1"/>
              </a:solidFill>
              <a:latin typeface="+mn-lt"/>
            </a:endParaRPr>
          </a:p>
          <a:p>
            <a:pPr marL="386080" lvl="2" indent="0">
              <a:lnSpc>
                <a:spcPct val="100000"/>
              </a:lnSpc>
              <a:spcBef>
                <a:spcPts val="1200"/>
              </a:spcBef>
              <a:buNone/>
              <a:tabLst>
                <a:tab pos="444500" algn="l"/>
              </a:tabLst>
            </a:pPr>
            <a:r>
              <a:rPr lang="ja-JP" altLang="en-US" sz="2400" dirty="0">
                <a:solidFill>
                  <a:schemeClr val="tx1"/>
                </a:solidFill>
                <a:latin typeface="+mn-lt"/>
              </a:rPr>
              <a:t>学習支援システムから</a:t>
            </a:r>
            <a:r>
              <a:rPr lang="en-US" altLang="ja-JP" sz="2400" dirty="0">
                <a:solidFill>
                  <a:schemeClr val="tx1"/>
                </a:solidFill>
                <a:latin typeface="+mn-lt"/>
              </a:rPr>
              <a:t>PDF</a:t>
            </a:r>
            <a:r>
              <a:rPr lang="ja-JP" altLang="en-US" sz="2400" dirty="0">
                <a:solidFill>
                  <a:schemeClr val="tx1"/>
                </a:solidFill>
                <a:latin typeface="+mn-lt"/>
              </a:rPr>
              <a:t>ファイルをダウンロード</a:t>
            </a:r>
            <a:endParaRPr lang="en-US" altLang="ja-JP" sz="2400" dirty="0">
              <a:solidFill>
                <a:schemeClr val="tx1"/>
              </a:solidFill>
              <a:latin typeface="+mn-lt"/>
            </a:endParaRPr>
          </a:p>
          <a:p>
            <a:pPr marL="386080" lvl="2" indent="0">
              <a:lnSpc>
                <a:spcPct val="100000"/>
              </a:lnSpc>
              <a:spcBef>
                <a:spcPts val="1200"/>
              </a:spcBef>
              <a:buNone/>
              <a:tabLst>
                <a:tab pos="444500" algn="l"/>
              </a:tabLst>
            </a:pPr>
            <a:endParaRPr lang="en-US" altLang="ja-JP" sz="2400" dirty="0">
              <a:solidFill>
                <a:schemeClr val="tx1"/>
              </a:solidFill>
              <a:latin typeface="+mn-lt"/>
            </a:endParaRPr>
          </a:p>
          <a:p>
            <a:pPr marL="546100" lvl="1" indent="-34290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l"/>
              <a:tabLst>
                <a:tab pos="444500" algn="l"/>
              </a:tabLst>
            </a:pPr>
            <a:r>
              <a:rPr lang="ja-JP" altLang="en-US" sz="2800" dirty="0">
                <a:solidFill>
                  <a:schemeClr val="accent1"/>
                </a:solidFill>
                <a:latin typeface="+mn-lt"/>
              </a:rPr>
              <a:t>課題４の目的：</a:t>
            </a:r>
            <a:endParaRPr lang="en-US" altLang="ja-JP" sz="2800" dirty="0">
              <a:solidFill>
                <a:schemeClr val="accent1"/>
              </a:solidFill>
              <a:latin typeface="+mn-lt"/>
            </a:endParaRPr>
          </a:p>
          <a:p>
            <a:pPr marL="386080" lvl="2" indent="0">
              <a:lnSpc>
                <a:spcPct val="100000"/>
              </a:lnSpc>
              <a:spcBef>
                <a:spcPts val="1200"/>
              </a:spcBef>
              <a:buNone/>
              <a:tabLst>
                <a:tab pos="444500" algn="l"/>
              </a:tabLst>
            </a:pPr>
            <a:r>
              <a:rPr lang="en-US" altLang="ja-JP" sz="2400" dirty="0">
                <a:solidFill>
                  <a:schemeClr val="tx1"/>
                </a:solidFill>
                <a:latin typeface="+mn-lt"/>
              </a:rPr>
              <a:t>JavaScript</a:t>
            </a:r>
            <a:r>
              <a:rPr lang="ja-JP" altLang="en-US" sz="2400" dirty="0">
                <a:solidFill>
                  <a:schemeClr val="tx1"/>
                </a:solidFill>
                <a:latin typeface="+mn-lt"/>
              </a:rPr>
              <a:t>のプログラミング</a:t>
            </a:r>
            <a:endParaRPr lang="en-US" altLang="ja-JP" sz="2400" dirty="0">
              <a:solidFill>
                <a:schemeClr val="tx1"/>
              </a:solidFill>
              <a:latin typeface="+mn-lt"/>
            </a:endParaRPr>
          </a:p>
          <a:p>
            <a:pPr marL="386080" lvl="2" indent="0">
              <a:lnSpc>
                <a:spcPct val="100000"/>
              </a:lnSpc>
              <a:spcBef>
                <a:spcPts val="0"/>
              </a:spcBef>
              <a:buNone/>
              <a:tabLst>
                <a:tab pos="444500" algn="l"/>
              </a:tabLst>
            </a:pPr>
            <a:r>
              <a:rPr lang="en-US" altLang="ja-JP" sz="2400" dirty="0">
                <a:solidFill>
                  <a:schemeClr val="tx1"/>
                </a:solidFill>
                <a:latin typeface="+mn-lt"/>
              </a:rPr>
              <a:t>canvas</a:t>
            </a:r>
            <a:r>
              <a:rPr lang="ja-JP" altLang="en-US" sz="2400" dirty="0">
                <a:solidFill>
                  <a:schemeClr val="tx1"/>
                </a:solidFill>
                <a:latin typeface="+mn-lt"/>
              </a:rPr>
              <a:t>の作図方法を学習</a:t>
            </a:r>
            <a:endParaRPr lang="en-US" altLang="ja-JP" sz="2400" dirty="0">
              <a:solidFill>
                <a:schemeClr val="tx1"/>
              </a:solidFill>
              <a:latin typeface="+mn-lt"/>
            </a:endParaRPr>
          </a:p>
          <a:p>
            <a:pPr marL="386080" lvl="2" indent="0">
              <a:lnSpc>
                <a:spcPct val="100000"/>
              </a:lnSpc>
              <a:spcBef>
                <a:spcPts val="0"/>
              </a:spcBef>
              <a:buNone/>
              <a:tabLst>
                <a:tab pos="444500" algn="l"/>
              </a:tabLst>
            </a:pPr>
            <a:endParaRPr lang="en-US" altLang="ja-JP" sz="24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0" name="タイトル 9">
            <a:extLst>
              <a:ext uri="{FF2B5EF4-FFF2-40B4-BE49-F238E27FC236}">
                <a16:creationId xmlns:a16="http://schemas.microsoft.com/office/drawing/2014/main" id="{2495E8E3-AB91-FE81-2E2F-564F4D4BC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課題</a:t>
            </a:r>
            <a:endParaRPr lang="ja-JP" altLang="en-US" sz="3200" dirty="0"/>
          </a:p>
        </p:txBody>
      </p:sp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5C8971E-71CB-A19F-6798-938509B33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2023/9/28</a:t>
            </a: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7" name="フッター プレースホルダー 6">
            <a:extLst>
              <a:ext uri="{FF2B5EF4-FFF2-40B4-BE49-F238E27FC236}">
                <a16:creationId xmlns:a16="http://schemas.microsoft.com/office/drawing/2014/main" id="{B6CE8730-519F-6BAF-4E24-FF67BF71E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プログラミング演習</a:t>
            </a:r>
            <a:r>
              <a:rPr kumimoji="1" lang="en-US" altLang="ja-JP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X</a:t>
            </a:r>
            <a:endParaRPr kumimoji="1" lang="ja-JP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ADE865B6-FCD8-6638-51B6-933B9FC19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D21A7D-FA0D-42CE-9A7C-5B33DD9C79DC}" type="slidenum">
              <a:rPr kumimoji="1" lang="ja-JP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72</a:t>
            </a:fld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315907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60CDEC3-F48C-3EF0-06C5-61F70375CE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138" y="887506"/>
            <a:ext cx="8277724" cy="5508628"/>
          </a:xfrm>
        </p:spPr>
        <p:txBody>
          <a:bodyPr>
            <a:normAutofit/>
          </a:bodyPr>
          <a:lstStyle/>
          <a:p>
            <a:pPr marL="20320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None/>
              <a:tabLst>
                <a:tab pos="444500" algn="l"/>
              </a:tabLst>
            </a:pPr>
            <a:r>
              <a:rPr lang="ja-JP" altLang="en-US" sz="2200" dirty="0">
                <a:solidFill>
                  <a:schemeClr val="tx1"/>
                </a:solidFill>
                <a:latin typeface="+mn-lt"/>
              </a:rPr>
              <a:t>図に示すようなサッカーフィールドを</a:t>
            </a:r>
            <a:r>
              <a:rPr lang="en-US" altLang="ja-JP" sz="2200" dirty="0">
                <a:solidFill>
                  <a:schemeClr val="tx1"/>
                </a:solidFill>
                <a:latin typeface="+mn-lt"/>
              </a:rPr>
              <a:t>canvas</a:t>
            </a:r>
            <a:r>
              <a:rPr lang="ja-JP" altLang="en-US" sz="2200" dirty="0">
                <a:solidFill>
                  <a:schemeClr val="tx1"/>
                </a:solidFill>
                <a:latin typeface="+mn-lt"/>
              </a:rPr>
              <a:t>に描画するプログラムを</a:t>
            </a:r>
            <a:endParaRPr lang="en-US" altLang="ja-JP" sz="2200" dirty="0">
              <a:solidFill>
                <a:schemeClr val="tx1"/>
              </a:solidFill>
              <a:latin typeface="+mn-lt"/>
            </a:endParaRPr>
          </a:p>
          <a:p>
            <a:pPr marL="20320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None/>
              <a:tabLst>
                <a:tab pos="444500" algn="l"/>
              </a:tabLst>
            </a:pPr>
            <a:r>
              <a:rPr lang="ja-JP" altLang="en-US" sz="2200" dirty="0">
                <a:solidFill>
                  <a:schemeClr val="tx1"/>
                </a:solidFill>
                <a:latin typeface="+mn-lt"/>
              </a:rPr>
              <a:t>作成しなさい</a:t>
            </a:r>
            <a:endParaRPr lang="en-US" altLang="ja-JP" sz="22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0" name="タイトル 9">
            <a:extLst>
              <a:ext uri="{FF2B5EF4-FFF2-40B4-BE49-F238E27FC236}">
                <a16:creationId xmlns:a16="http://schemas.microsoft.com/office/drawing/2014/main" id="{2495E8E3-AB91-FE81-2E2F-564F4D4BC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課題４</a:t>
            </a:r>
            <a:endParaRPr lang="ja-JP" altLang="en-US" sz="3200" dirty="0"/>
          </a:p>
        </p:txBody>
      </p:sp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66B05E0-618E-6913-9A70-B6932A664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2023/9/28</a:t>
            </a:r>
            <a:endParaRPr kumimoji="1" lang="ja-JP" altLang="en-US"/>
          </a:p>
        </p:txBody>
      </p:sp>
      <p:sp>
        <p:nvSpPr>
          <p:cNvPr id="9" name="フッター プレースホルダー 8">
            <a:extLst>
              <a:ext uri="{FF2B5EF4-FFF2-40B4-BE49-F238E27FC236}">
                <a16:creationId xmlns:a16="http://schemas.microsoft.com/office/drawing/2014/main" id="{45472AFF-EAE6-5D3F-B33A-9CE782677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プログラミング演習</a:t>
            </a:r>
            <a:r>
              <a:rPr kumimoji="1" lang="en-US" altLang="ja-JP"/>
              <a:t>X</a:t>
            </a:r>
            <a:endParaRPr kumimoji="1" lang="ja-JP" altLang="en-US" dirty="0"/>
          </a:p>
        </p:txBody>
      </p:sp>
      <p:sp>
        <p:nvSpPr>
          <p:cNvPr id="11" name="スライド番号プレースホルダー 10">
            <a:extLst>
              <a:ext uri="{FF2B5EF4-FFF2-40B4-BE49-F238E27FC236}">
                <a16:creationId xmlns:a16="http://schemas.microsoft.com/office/drawing/2014/main" id="{986FFB05-2A3D-F63B-48B2-72661BE8B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21A7D-FA0D-42CE-9A7C-5B33DD9C79DC}" type="slidenum">
              <a:rPr kumimoji="1" lang="ja-JP" altLang="en-US" smtClean="0"/>
              <a:t>73</a:t>
            </a:fld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37598BDE-E59B-4479-BBF4-26B0C3F03E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0424" y="1752942"/>
            <a:ext cx="5263172" cy="2662035"/>
          </a:xfrm>
          <a:prstGeom prst="rect">
            <a:avLst/>
          </a:prstGeom>
        </p:spPr>
      </p:pic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026A4995-13A5-A108-3FD9-DD9A9FB1FEE1}"/>
              </a:ext>
            </a:extLst>
          </p:cNvPr>
          <p:cNvSpPr/>
          <p:nvPr/>
        </p:nvSpPr>
        <p:spPr>
          <a:xfrm>
            <a:off x="528174" y="5016405"/>
            <a:ext cx="827952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marR="0" lvl="0" indent="-51435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+mj-ea"/>
              <a:buAutoNum type="circleNumDbPlain"/>
              <a:tabLst/>
              <a:defRPr/>
            </a:pPr>
            <a:r>
              <a:rPr kumimoji="0" lang="ja-JP" altLang="en-US" sz="2000" b="0" i="0" u="none" strike="noStrike" kern="1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Arial" panose="020B0604020202020204" pitchFamily="34" charset="0"/>
              </a:rPr>
              <a:t>サッカーフィールドの幅は</a:t>
            </a:r>
            <a:r>
              <a:rPr kumimoji="0" lang="en-US" altLang="ja-JP" sz="2000" b="0" i="0" u="none" strike="noStrike" kern="1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Arial" panose="020B0604020202020204" pitchFamily="34" charset="0"/>
              </a:rPr>
              <a:t>600px</a:t>
            </a:r>
            <a:r>
              <a:rPr kumimoji="0" lang="ja-JP" altLang="en-US" sz="2000" b="0" i="0" u="none" strike="noStrike" kern="1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Arial" panose="020B0604020202020204" pitchFamily="34" charset="0"/>
              </a:rPr>
              <a:t>、高さは</a:t>
            </a:r>
            <a:r>
              <a:rPr kumimoji="0" lang="en-US" altLang="ja-JP" sz="2000" b="0" i="0" u="none" strike="noStrike" kern="1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Arial" panose="020B0604020202020204" pitchFamily="34" charset="0"/>
              </a:rPr>
              <a:t>300px</a:t>
            </a:r>
            <a:r>
              <a:rPr kumimoji="0" lang="ja-JP" altLang="en-US" sz="2000" b="0" i="0" u="none" strike="noStrike" kern="1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Arial" panose="020B0604020202020204" pitchFamily="34" charset="0"/>
              </a:rPr>
              <a:t>とする。</a:t>
            </a:r>
            <a:endParaRPr kumimoji="0" lang="en-US" altLang="ja-JP" sz="2000" b="0" i="0" u="none" strike="noStrike" kern="1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Arial" panose="020B0604020202020204" pitchFamily="34" charset="0"/>
            </a:endParaRPr>
          </a:p>
          <a:p>
            <a:pPr marL="514350" marR="0" lvl="0" indent="-51435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+mj-ea"/>
              <a:buAutoNum type="circleNumDbPlain"/>
              <a:tabLst/>
              <a:defRPr/>
            </a:pPr>
            <a:r>
              <a:rPr lang="ja-JP" altLang="en-US" sz="2000" kern="100" dirty="0">
                <a:latin typeface="Calibri" panose="020F0502020204030204"/>
                <a:ea typeface="ＭＳ Ｐゴシック" panose="020B0600070205080204" pitchFamily="50" charset="-128"/>
                <a:cs typeface="Arial" panose="020B0604020202020204" pitchFamily="34" charset="0"/>
              </a:rPr>
              <a:t>センターサークルの半径は</a:t>
            </a:r>
            <a:r>
              <a:rPr lang="en-US" altLang="ja-JP" sz="2000" kern="100" dirty="0">
                <a:solidFill>
                  <a:srgbClr val="FF0066"/>
                </a:solidFill>
                <a:latin typeface="Calibri" panose="020F0502020204030204"/>
                <a:ea typeface="ＭＳ Ｐゴシック" panose="020B0600070205080204" pitchFamily="50" charset="-128"/>
                <a:cs typeface="Arial" panose="020B0604020202020204" pitchFamily="34" charset="0"/>
              </a:rPr>
              <a:t>50px</a:t>
            </a:r>
            <a:r>
              <a:rPr lang="ja-JP" altLang="en-US" sz="2000" kern="100" dirty="0">
                <a:latin typeface="Calibri" panose="020F0502020204030204"/>
                <a:ea typeface="ＭＳ Ｐゴシック" panose="020B0600070205080204" pitchFamily="50" charset="-128"/>
                <a:cs typeface="Arial" panose="020B0604020202020204" pitchFamily="34" charset="0"/>
              </a:rPr>
              <a:t>、ゴールエリアの矩形は幅</a:t>
            </a:r>
            <a:r>
              <a:rPr lang="en-US" altLang="ja-JP" sz="2000" kern="100" dirty="0">
                <a:solidFill>
                  <a:srgbClr val="FF0066"/>
                </a:solidFill>
                <a:latin typeface="Calibri" panose="020F0502020204030204"/>
                <a:ea typeface="ＭＳ Ｐゴシック" panose="020B0600070205080204" pitchFamily="50" charset="-128"/>
                <a:cs typeface="Arial" panose="020B0604020202020204" pitchFamily="34" charset="0"/>
              </a:rPr>
              <a:t>50px</a:t>
            </a:r>
            <a:r>
              <a:rPr lang="ja-JP" altLang="en-US" sz="2000" kern="100" dirty="0">
                <a:latin typeface="Calibri" panose="020F0502020204030204"/>
                <a:ea typeface="ＭＳ Ｐゴシック" panose="020B0600070205080204" pitchFamily="50" charset="-128"/>
                <a:cs typeface="Arial" panose="020B0604020202020204" pitchFamily="34" charset="0"/>
              </a:rPr>
              <a:t>、高さ</a:t>
            </a:r>
            <a:r>
              <a:rPr lang="en-US" altLang="ja-JP" sz="2000" kern="100" dirty="0">
                <a:solidFill>
                  <a:srgbClr val="FF0066"/>
                </a:solidFill>
                <a:latin typeface="Calibri" panose="020F0502020204030204"/>
                <a:ea typeface="ＭＳ Ｐゴシック" panose="020B0600070205080204" pitchFamily="50" charset="-128"/>
                <a:cs typeface="Arial" panose="020B0604020202020204" pitchFamily="34" charset="0"/>
              </a:rPr>
              <a:t>100px</a:t>
            </a:r>
            <a:r>
              <a:rPr lang="ja-JP" altLang="en-US" sz="2000" kern="100" dirty="0">
                <a:latin typeface="Calibri" panose="020F0502020204030204"/>
                <a:ea typeface="ＭＳ Ｐゴシック" panose="020B0600070205080204" pitchFamily="50" charset="-128"/>
                <a:cs typeface="Arial" panose="020B0604020202020204" pitchFamily="34" charset="0"/>
              </a:rPr>
              <a:t>とする。</a:t>
            </a:r>
            <a:endParaRPr lang="en-US" altLang="ja-JP" sz="2000" kern="100" dirty="0">
              <a:latin typeface="Calibri" panose="020F0502020204030204"/>
              <a:ea typeface="ＭＳ Ｐゴシック" panose="020B0600070205080204" pitchFamily="50" charset="-128"/>
              <a:cs typeface="Arial" panose="020B0604020202020204" pitchFamily="34" charset="0"/>
            </a:endParaRPr>
          </a:p>
          <a:p>
            <a:pPr marL="514350" marR="0" lvl="0" indent="-51435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+mj-ea"/>
              <a:buAutoNum type="circleNumDbPlain"/>
              <a:tabLst/>
              <a:defRPr/>
            </a:pPr>
            <a:r>
              <a:rPr kumimoji="0" lang="ja-JP" altLang="en-US" sz="2000" b="0" i="0" u="none" strike="noStrike" kern="1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Arial" panose="020B0604020202020204" pitchFamily="34" charset="0"/>
              </a:rPr>
              <a:t>フィールドの色は「</a:t>
            </a:r>
            <a:r>
              <a:rPr kumimoji="0" lang="en-US" altLang="ja-JP" sz="2000" b="0" i="0" u="none" strike="noStrike" kern="1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Arial" panose="020B0604020202020204" pitchFamily="34" charset="0"/>
              </a:rPr>
              <a:t>green</a:t>
            </a:r>
            <a:r>
              <a:rPr kumimoji="0" lang="ja-JP" altLang="en-US" sz="2000" b="0" i="0" u="none" strike="noStrike" kern="1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Arial" panose="020B0604020202020204" pitchFamily="34" charset="0"/>
              </a:rPr>
              <a:t>」、線の色は「</a:t>
            </a:r>
            <a:r>
              <a:rPr kumimoji="0" lang="en-US" altLang="ja-JP" sz="2000" b="0" i="0" u="none" strike="noStrike" kern="1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Arial" panose="020B0604020202020204" pitchFamily="34" charset="0"/>
              </a:rPr>
              <a:t>white</a:t>
            </a:r>
            <a:r>
              <a:rPr kumimoji="0" lang="ja-JP" altLang="en-US" sz="2000" b="0" i="0" u="none" strike="noStrike" kern="1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Arial" panose="020B0604020202020204" pitchFamily="34" charset="0"/>
              </a:rPr>
              <a:t>」とする。</a:t>
            </a:r>
            <a:endParaRPr kumimoji="0" lang="en-US" altLang="ja-JP" sz="2000" b="0" i="0" u="none" strike="noStrike" kern="1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Arial" panose="020B0604020202020204" pitchFamily="34" charset="0"/>
            </a:endParaRPr>
          </a:p>
        </p:txBody>
      </p:sp>
      <p:sp>
        <p:nvSpPr>
          <p:cNvPr id="13" name="右中かっこ 12">
            <a:extLst>
              <a:ext uri="{FF2B5EF4-FFF2-40B4-BE49-F238E27FC236}">
                <a16:creationId xmlns:a16="http://schemas.microsoft.com/office/drawing/2014/main" id="{F1AA4F57-A444-AE61-76AA-818E7C3F11E9}"/>
              </a:ext>
            </a:extLst>
          </p:cNvPr>
          <p:cNvSpPr/>
          <p:nvPr/>
        </p:nvSpPr>
        <p:spPr>
          <a:xfrm>
            <a:off x="7135300" y="1765468"/>
            <a:ext cx="244444" cy="2638449"/>
          </a:xfrm>
          <a:prstGeom prst="rightBrace">
            <a:avLst>
              <a:gd name="adj1" fmla="val 60015"/>
              <a:gd name="adj2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65A8B3AE-C1F7-7142-DA2A-FBFCF447D282}"/>
              </a:ext>
            </a:extLst>
          </p:cNvPr>
          <p:cNvSpPr txBox="1"/>
          <p:nvPr/>
        </p:nvSpPr>
        <p:spPr>
          <a:xfrm>
            <a:off x="7379744" y="2899293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300px</a:t>
            </a:r>
            <a:endParaRPr kumimoji="1" lang="ja-JP" altLang="en-US" dirty="0"/>
          </a:p>
        </p:txBody>
      </p:sp>
      <p:sp>
        <p:nvSpPr>
          <p:cNvPr id="15" name="右中かっこ 14">
            <a:extLst>
              <a:ext uri="{FF2B5EF4-FFF2-40B4-BE49-F238E27FC236}">
                <a16:creationId xmlns:a16="http://schemas.microsoft.com/office/drawing/2014/main" id="{57F107FA-D893-6F8C-49EC-0FB932759A6B}"/>
              </a:ext>
            </a:extLst>
          </p:cNvPr>
          <p:cNvSpPr/>
          <p:nvPr/>
        </p:nvSpPr>
        <p:spPr>
          <a:xfrm rot="5400000">
            <a:off x="4244521" y="1939820"/>
            <a:ext cx="307818" cy="5236012"/>
          </a:xfrm>
          <a:prstGeom prst="rightBrace">
            <a:avLst>
              <a:gd name="adj1" fmla="val 51328"/>
              <a:gd name="adj2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D1D03751-858D-1B48-E156-BCD20C51DEEF}"/>
              </a:ext>
            </a:extLst>
          </p:cNvPr>
          <p:cNvSpPr txBox="1"/>
          <p:nvPr/>
        </p:nvSpPr>
        <p:spPr>
          <a:xfrm>
            <a:off x="4015670" y="4647073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6</a:t>
            </a:r>
            <a:r>
              <a:rPr kumimoji="1" lang="en-US" altLang="ja-JP" dirty="0"/>
              <a:t>00px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2783586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9530663D-4F3E-C0D6-2F3F-EEA873DADA01}"/>
              </a:ext>
            </a:extLst>
          </p:cNvPr>
          <p:cNvSpPr/>
          <p:nvPr/>
        </p:nvSpPr>
        <p:spPr>
          <a:xfrm>
            <a:off x="411909" y="356720"/>
            <a:ext cx="8279526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ja-JP" altLang="en-US" sz="3200" b="0" i="0" u="none" strike="noStrike" kern="1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Arial" panose="020B0604020202020204" pitchFamily="34" charset="0"/>
              </a:rPr>
              <a:t>課題４のヒント</a:t>
            </a:r>
            <a:endParaRPr kumimoji="0" lang="en-US" altLang="ja-JP" sz="2200" b="0" i="0" u="none" strike="noStrike" kern="100" cap="none" spc="0" normalizeH="0" baseline="0" noProof="0" dirty="0">
              <a:ln>
                <a:noFill/>
              </a:ln>
              <a:solidFill>
                <a:srgbClr val="FF0066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Arial" panose="020B0604020202020204" pitchFamily="34" charset="0"/>
            </a:endParaRPr>
          </a:p>
          <a:p>
            <a:pPr marL="800100" lvl="1" indent="-342900" algn="just">
              <a:buFont typeface="Wingdings" panose="05000000000000000000" pitchFamily="2" charset="2"/>
              <a:buChar char="l"/>
              <a:defRPr/>
            </a:pPr>
            <a:r>
              <a:rPr kumimoji="0" lang="ja-JP" altLang="en-US" sz="22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Arial" panose="020B0604020202020204" pitchFamily="34" charset="0"/>
              </a:rPr>
              <a:t>線の描画は、レジメ「</a:t>
            </a:r>
            <a:r>
              <a:rPr kumimoji="0" lang="en-US" altLang="ja-JP" sz="22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Arial" panose="020B0604020202020204" pitchFamily="34" charset="0"/>
              </a:rPr>
              <a:t>4-3-1. </a:t>
            </a:r>
            <a:r>
              <a:rPr kumimoji="0" lang="ja-JP" altLang="en-US" sz="22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Arial" panose="020B0604020202020204" pitchFamily="34" charset="0"/>
              </a:rPr>
              <a:t>直線の描画」を参考</a:t>
            </a:r>
            <a:endParaRPr kumimoji="0" lang="en-US" altLang="ja-JP" sz="22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Arial" panose="020B0604020202020204" pitchFamily="34" charset="0"/>
            </a:endParaRPr>
          </a:p>
          <a:p>
            <a:pPr marL="800100" lvl="1" indent="-342900" algn="just">
              <a:buFont typeface="Wingdings" panose="05000000000000000000" pitchFamily="2" charset="2"/>
              <a:buChar char="l"/>
              <a:defRPr/>
            </a:pPr>
            <a:r>
              <a:rPr lang="ja-JP" altLang="en-US" sz="2200" kern="100" dirty="0">
                <a:solidFill>
                  <a:prstClr val="black"/>
                </a:solidFill>
                <a:latin typeface="Calibri" panose="020F0502020204030204"/>
                <a:ea typeface="ＭＳ Ｐゴシック" panose="020B0600070205080204" pitchFamily="50" charset="-128"/>
                <a:cs typeface="Arial" panose="020B0604020202020204" pitchFamily="34" charset="0"/>
              </a:rPr>
              <a:t>円の描画は、レジメ「</a:t>
            </a:r>
            <a:r>
              <a:rPr lang="en-US" altLang="ja-JP" sz="2200" kern="100" dirty="0">
                <a:solidFill>
                  <a:prstClr val="black"/>
                </a:solidFill>
                <a:latin typeface="Calibri" panose="020F0502020204030204"/>
                <a:ea typeface="ＭＳ Ｐゴシック" panose="020B0600070205080204" pitchFamily="50" charset="-128"/>
                <a:cs typeface="Arial" panose="020B0604020202020204" pitchFamily="34" charset="0"/>
              </a:rPr>
              <a:t>4-3-3. </a:t>
            </a:r>
            <a:r>
              <a:rPr lang="ja-JP" altLang="en-US" sz="2200" kern="100" dirty="0">
                <a:solidFill>
                  <a:prstClr val="black"/>
                </a:solidFill>
                <a:latin typeface="Calibri" panose="020F0502020204030204"/>
                <a:ea typeface="ＭＳ Ｐゴシック" panose="020B0600070205080204" pitchFamily="50" charset="-128"/>
                <a:cs typeface="Arial" panose="020B0604020202020204" pitchFamily="34" charset="0"/>
              </a:rPr>
              <a:t>円の描画」を参考</a:t>
            </a:r>
            <a:endParaRPr lang="en-US" altLang="ja-JP" sz="2200" kern="100" dirty="0">
              <a:solidFill>
                <a:prstClr val="black"/>
              </a:solidFill>
              <a:latin typeface="Calibri" panose="020F0502020204030204"/>
              <a:ea typeface="ＭＳ Ｐゴシック" panose="020B0600070205080204" pitchFamily="50" charset="-128"/>
              <a:cs typeface="Arial" panose="020B0604020202020204" pitchFamily="34" charset="0"/>
            </a:endParaRPr>
          </a:p>
          <a:p>
            <a:pPr marL="800100" lvl="1" indent="-342900" algn="just">
              <a:buFont typeface="Wingdings" panose="05000000000000000000" pitchFamily="2" charset="2"/>
              <a:buChar char="l"/>
              <a:defRPr/>
            </a:pPr>
            <a:r>
              <a:rPr kumimoji="0" lang="ja-JP" altLang="en-US" sz="22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Arial" panose="020B0604020202020204" pitchFamily="34" charset="0"/>
              </a:rPr>
              <a:t>矩形の描画は、レジメ「</a:t>
            </a:r>
            <a:r>
              <a:rPr kumimoji="0" lang="en-US" altLang="ja-JP" sz="22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Arial" panose="020B0604020202020204" pitchFamily="34" charset="0"/>
              </a:rPr>
              <a:t>4-3-2. </a:t>
            </a:r>
            <a:r>
              <a:rPr kumimoji="0" lang="ja-JP" altLang="en-US" sz="22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Arial" panose="020B0604020202020204" pitchFamily="34" charset="0"/>
              </a:rPr>
              <a:t>矩形の描画」を参考</a:t>
            </a:r>
            <a:endParaRPr kumimoji="0" lang="en-US" altLang="ja-JP" sz="22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Arial" panose="020B0604020202020204" pitchFamily="34" charset="0"/>
            </a:endParaRP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ja-JP" sz="22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Arial" panose="020B0604020202020204" pitchFamily="34" charset="0"/>
            </a:endParaRP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ja-JP" sz="22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Arial" panose="020B0604020202020204" pitchFamily="34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ja-JP" sz="22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Times New Roman" panose="02020603050405020304" pitchFamily="18" charset="0"/>
              </a:rPr>
              <a:t>課題は下記要領で提出</a:t>
            </a:r>
            <a:r>
              <a:rPr kumimoji="0" lang="ja-JP" altLang="en-US" sz="22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Times New Roman" panose="02020603050405020304" pitchFamily="18" charset="0"/>
              </a:rPr>
              <a:t>する</a:t>
            </a:r>
            <a:r>
              <a:rPr kumimoji="0" lang="ja-JP" altLang="ja-JP" sz="22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Times New Roman" panose="02020603050405020304" pitchFamily="18" charset="0"/>
              </a:rPr>
              <a:t>こと</a:t>
            </a:r>
            <a:r>
              <a:rPr kumimoji="0" lang="ja-JP" altLang="en-US" sz="22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Times New Roman" panose="02020603050405020304" pitchFamily="18" charset="0"/>
              </a:rPr>
              <a:t>。</a:t>
            </a:r>
            <a:endParaRPr kumimoji="0" lang="ja-JP" altLang="ja-JP" sz="22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Times New Roman" panose="02020603050405020304" pitchFamily="18" charset="0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ea"/>
              <a:buAutoNum type="circleNumDbPlain"/>
              <a:tabLst/>
              <a:defRPr/>
            </a:pPr>
            <a:r>
              <a:rPr kumimoji="0" lang="en-US" altLang="ja-JP" sz="22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Times New Roman" panose="02020603050405020304" pitchFamily="18" charset="0"/>
              </a:rPr>
              <a:t>HTML</a:t>
            </a:r>
            <a:r>
              <a:rPr kumimoji="0" lang="ja-JP" altLang="ja-JP" sz="22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Times New Roman" panose="02020603050405020304" pitchFamily="18" charset="0"/>
              </a:rPr>
              <a:t>ファイル名を「</a:t>
            </a:r>
            <a:r>
              <a:rPr kumimoji="0" lang="en-US" altLang="ja-JP" sz="22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Times New Roman" panose="02020603050405020304" pitchFamily="18" charset="0"/>
              </a:rPr>
              <a:t>PL4-</a:t>
            </a:r>
            <a:r>
              <a:rPr kumimoji="0" lang="ja-JP" altLang="ja-JP" sz="22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Times New Roman" panose="02020603050405020304" pitchFamily="18" charset="0"/>
              </a:rPr>
              <a:t>学籍番号</a:t>
            </a:r>
            <a:r>
              <a:rPr kumimoji="0" lang="en-US" altLang="ja-JP" sz="22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Times New Roman" panose="02020603050405020304" pitchFamily="18" charset="0"/>
              </a:rPr>
              <a:t>.html</a:t>
            </a:r>
            <a:r>
              <a:rPr kumimoji="0" lang="ja-JP" altLang="ja-JP" sz="22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Times New Roman" panose="02020603050405020304" pitchFamily="18" charset="0"/>
              </a:rPr>
              <a:t>」とする</a:t>
            </a:r>
            <a:r>
              <a:rPr kumimoji="0" lang="ja-JP" altLang="en-US" sz="22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Times New Roman" panose="02020603050405020304" pitchFamily="18" charset="0"/>
              </a:rPr>
              <a:t>。</a:t>
            </a:r>
            <a:endParaRPr kumimoji="0" lang="ja-JP" altLang="ja-JP" sz="22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Times New Roman" panose="02020603050405020304" pitchFamily="18" charset="0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ea"/>
              <a:buAutoNum type="circleNumDbPlain"/>
              <a:tabLst/>
              <a:defRPr/>
            </a:pPr>
            <a:r>
              <a:rPr kumimoji="0" lang="en-US" altLang="ja-JP" sz="22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Times New Roman" panose="02020603050405020304" pitchFamily="18" charset="0"/>
              </a:rPr>
              <a:t>HTML</a:t>
            </a:r>
            <a:r>
              <a:rPr kumimoji="0" lang="ja-JP" altLang="ja-JP" sz="22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Times New Roman" panose="02020603050405020304" pitchFamily="18" charset="0"/>
              </a:rPr>
              <a:t>ファイルを学習支援システムに提出する</a:t>
            </a:r>
            <a:r>
              <a:rPr kumimoji="0" lang="ja-JP" altLang="en-US" sz="22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Times New Roman" panose="02020603050405020304" pitchFamily="18" charset="0"/>
              </a:rPr>
              <a:t>。</a:t>
            </a:r>
            <a:br>
              <a:rPr kumimoji="0" lang="en-US" altLang="ja-JP" sz="22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Times New Roman" panose="02020603050405020304" pitchFamily="18" charset="0"/>
              </a:rPr>
            </a:br>
            <a:r>
              <a:rPr kumimoji="0" lang="ja-JP" altLang="ja-JP" sz="22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Times New Roman" panose="02020603050405020304" pitchFamily="18" charset="0"/>
              </a:rPr>
              <a:t>提出先フォルダ名は「課題</a:t>
            </a:r>
            <a:r>
              <a:rPr kumimoji="0" lang="ja-JP" altLang="en-US" sz="22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Times New Roman" panose="02020603050405020304" pitchFamily="18" charset="0"/>
              </a:rPr>
              <a:t>４</a:t>
            </a:r>
            <a:r>
              <a:rPr kumimoji="0" lang="ja-JP" altLang="ja-JP" sz="22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Times New Roman" panose="02020603050405020304" pitchFamily="18" charset="0"/>
              </a:rPr>
              <a:t>」</a:t>
            </a:r>
            <a:r>
              <a:rPr kumimoji="0" lang="ja-JP" altLang="en-US" sz="22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Times New Roman" panose="02020603050405020304" pitchFamily="18" charset="0"/>
              </a:rPr>
              <a:t>。</a:t>
            </a:r>
            <a:endParaRPr kumimoji="0" lang="en-US" altLang="ja-JP" sz="22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Arial" panose="020B0604020202020204" pitchFamily="34" charset="0"/>
            </a:endParaRP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A96FA1C-7AA7-A716-76A4-B3254B434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2023/9/28</a:t>
            </a:r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864F19C-3ACA-F746-F1DE-9F128A368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プログラミング演習</a:t>
            </a:r>
            <a:r>
              <a:rPr kumimoji="1" lang="en-US" altLang="ja-JP"/>
              <a:t>X</a:t>
            </a:r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DE43E91-AE6F-B2B8-B2F4-49B0E6671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21A7D-FA0D-42CE-9A7C-5B33DD9C79DC}" type="slidenum">
              <a:rPr kumimoji="1" lang="ja-JP" altLang="en-US" smtClean="0"/>
              <a:t>74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198862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454238" y="330125"/>
            <a:ext cx="28232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ja-JP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課題４の提出</a:t>
            </a:r>
            <a:endParaRPr kumimoji="1" lang="en-US" altLang="ja-JP" sz="3200" b="0" i="0" u="none" strike="noStrike" kern="1200" cap="none" spc="0" normalizeH="0" baseline="0" noProof="0" dirty="0">
              <a:ln>
                <a:noFill/>
              </a:ln>
              <a:solidFill>
                <a:srgbClr val="FF0066"/>
              </a:solidFill>
              <a:effectLst/>
              <a:uLnTx/>
              <a:uFillTx/>
              <a:latin typeface="ＭＳ Ｐゴシック" panose="020B0600070205080204" pitchFamily="50" charset="-128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9530663D-4F3E-C0D6-2F3F-EEA873DADA01}"/>
              </a:ext>
            </a:extLst>
          </p:cNvPr>
          <p:cNvSpPr/>
          <p:nvPr/>
        </p:nvSpPr>
        <p:spPr>
          <a:xfrm>
            <a:off x="766481" y="946265"/>
            <a:ext cx="8087381" cy="2985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ja-JP" sz="28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Arial" panose="020B0604020202020204" pitchFamily="34" charset="0"/>
            </a:endParaRP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ja-JP" sz="28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Arial" panose="020B0604020202020204" pitchFamily="34" charset="0"/>
            </a:endParaRP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30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Arial" panose="020B0604020202020204" pitchFamily="34" charset="0"/>
              </a:rPr>
              <a:t>HTML</a:t>
            </a:r>
            <a:r>
              <a:rPr kumimoji="0" lang="ja-JP" altLang="en-US" sz="30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Arial" panose="020B0604020202020204" pitchFamily="34" charset="0"/>
              </a:rPr>
              <a:t>ファイルを学習支援システムに提出。</a:t>
            </a:r>
            <a:endParaRPr kumimoji="0" lang="en-US" altLang="ja-JP" sz="30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Arial" panose="020B0604020202020204" pitchFamily="34" charset="0"/>
            </a:endParaRP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30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Arial" panose="020B0604020202020204" pitchFamily="34" charset="0"/>
              </a:rPr>
              <a:t>提出期限：１０月５日正午まで。</a:t>
            </a:r>
            <a:endParaRPr kumimoji="0" lang="en-US" altLang="ja-JP" sz="30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Arial" panose="020B0604020202020204" pitchFamily="34" charset="0"/>
            </a:endParaRP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ja-JP" sz="22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Arial" panose="020B0604020202020204" pitchFamily="34" charset="0"/>
            </a:endParaRP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ja-JP" sz="22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Arial" panose="020B0604020202020204" pitchFamily="34" charset="0"/>
            </a:endParaRPr>
          </a:p>
          <a:p>
            <a:pPr marL="538163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2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Times New Roman" panose="02020603050405020304" pitchFamily="18" charset="0"/>
              </a:rPr>
              <a:t>提出ファイル：　</a:t>
            </a:r>
            <a:r>
              <a:rPr kumimoji="0" lang="en-US" altLang="ja-JP" sz="2800" b="0" i="0" u="none" strike="noStrike" kern="100" cap="none" spc="0" normalizeH="0" baseline="0" noProof="0" dirty="0">
                <a:ln>
                  <a:noFill/>
                </a:ln>
                <a:solidFill>
                  <a:srgbClr val="4775E7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Times New Roman" panose="02020603050405020304" pitchFamily="18" charset="0"/>
              </a:rPr>
              <a:t>PL4-</a:t>
            </a:r>
            <a:r>
              <a:rPr kumimoji="0" lang="ja-JP" altLang="ja-JP" sz="2800" b="0" i="0" u="none" strike="noStrike" kern="100" cap="none" spc="0" normalizeH="0" baseline="0" noProof="0" dirty="0">
                <a:ln>
                  <a:noFill/>
                </a:ln>
                <a:solidFill>
                  <a:srgbClr val="4775E7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Times New Roman" panose="02020603050405020304" pitchFamily="18" charset="0"/>
              </a:rPr>
              <a:t>学籍番号</a:t>
            </a:r>
            <a:r>
              <a:rPr kumimoji="0" lang="en-US" altLang="ja-JP" sz="2800" b="0" i="0" u="none" strike="noStrike" kern="100" cap="none" spc="0" normalizeH="0" baseline="0" noProof="0" dirty="0">
                <a:ln>
                  <a:noFill/>
                </a:ln>
                <a:solidFill>
                  <a:srgbClr val="4775E7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Times New Roman" panose="02020603050405020304" pitchFamily="18" charset="0"/>
              </a:rPr>
              <a:t>.html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1E79F6A-883F-B614-D954-8D0771D14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2023/9/28</a:t>
            </a:r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894EB63-52FD-115E-BB8A-A95644CB3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プログラミング演習</a:t>
            </a:r>
            <a:r>
              <a:rPr kumimoji="1" lang="en-US" altLang="ja-JP"/>
              <a:t>X</a:t>
            </a:r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841AD77-8263-AF42-1961-07817C6A3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21A7D-FA0D-42CE-9A7C-5B33DD9C79DC}" type="slidenum">
              <a:rPr kumimoji="1" lang="ja-JP" altLang="en-US" smtClean="0"/>
              <a:t>75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630168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9530663D-4F3E-C0D6-2F3F-EEA873DADA01}"/>
              </a:ext>
            </a:extLst>
          </p:cNvPr>
          <p:cNvSpPr/>
          <p:nvPr/>
        </p:nvSpPr>
        <p:spPr>
          <a:xfrm>
            <a:off x="766481" y="946265"/>
            <a:ext cx="8087381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ja-JP" sz="28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Arial" panose="020B0604020202020204" pitchFamily="34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ja-JP" sz="28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Arial" panose="020B0604020202020204" pitchFamily="34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54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Arial" panose="020B0604020202020204" pitchFamily="34" charset="0"/>
              </a:rPr>
              <a:t>次回の講義は　</a:t>
            </a:r>
            <a:r>
              <a:rPr kumimoji="0" lang="ja-JP" altLang="en-US" sz="5400" b="0" i="0" u="none" strike="noStrike" kern="100" cap="none" spc="0" normalizeH="0" baseline="0" noProof="0" dirty="0">
                <a:ln>
                  <a:noFill/>
                </a:ln>
                <a:solidFill>
                  <a:srgbClr val="E32D91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Arial" panose="020B0604020202020204" pitchFamily="34" charset="0"/>
              </a:rPr>
              <a:t>１０月５日</a:t>
            </a:r>
            <a:endParaRPr kumimoji="0" lang="en-US" altLang="ja-JP" sz="5400" b="0" i="0" u="none" strike="noStrike" kern="100" cap="none" spc="0" normalizeH="0" baseline="0" noProof="0" dirty="0">
              <a:ln>
                <a:noFill/>
              </a:ln>
              <a:solidFill>
                <a:srgbClr val="E32D91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Arial" panose="020B0604020202020204" pitchFamily="34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ja-JP" sz="32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Arial" panose="020B0604020202020204" pitchFamily="34" charset="0"/>
            </a:endParaRPr>
          </a:p>
          <a:p>
            <a:pPr marL="0" marR="0" lvl="2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44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Arial" panose="020B0604020202020204" pitchFamily="34" charset="0"/>
              </a:rPr>
              <a:t>課題３と４の提出は</a:t>
            </a:r>
            <a:endParaRPr kumimoji="0" lang="en-US" altLang="ja-JP" sz="44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Arial" panose="020B0604020202020204" pitchFamily="34" charset="0"/>
            </a:endParaRPr>
          </a:p>
          <a:p>
            <a:pPr marL="0" marR="0" lvl="2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4400" b="0" i="0" u="sng" strike="noStrike" kern="1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Arial" panose="020B0604020202020204" pitchFamily="34" charset="0"/>
              </a:rPr>
              <a:t>１０月５日正午</a:t>
            </a:r>
            <a:r>
              <a:rPr kumimoji="0" lang="ja-JP" altLang="en-US" sz="44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Arial" panose="020B0604020202020204" pitchFamily="34" charset="0"/>
              </a:rPr>
              <a:t>まで</a:t>
            </a:r>
            <a:endParaRPr kumimoji="0" lang="en-US" altLang="ja-JP" sz="44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Arial" panose="020B0604020202020204" pitchFamily="34" charset="0"/>
            </a:endParaRP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4EECEA3-3CB7-7A5C-3590-E99B7C559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2023/9/28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B66303B-89FB-159A-4CD8-594F4D2A8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プログラミング演習</a:t>
            </a:r>
            <a:r>
              <a:rPr kumimoji="1" lang="en-US" altLang="ja-JP"/>
              <a:t>X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94EED68-D772-79A1-5ED7-98905E65F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21A7D-FA0D-42CE-9A7C-5B33DD9C79DC}" type="slidenum">
              <a:rPr kumimoji="1" lang="ja-JP" altLang="en-US" smtClean="0"/>
              <a:t>76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677883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コンテンツ プレースホルダー 4" descr="タイムライン&#10;&#10;自動的に生成された説明">
            <a:extLst>
              <a:ext uri="{FF2B5EF4-FFF2-40B4-BE49-F238E27FC236}">
                <a16:creationId xmlns:a16="http://schemas.microsoft.com/office/drawing/2014/main" id="{7CE357D4-7ADF-E478-E6CD-9328A48843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2400" y="2259744"/>
            <a:ext cx="3182606" cy="3860800"/>
          </a:xfrm>
        </p:spPr>
      </p:pic>
      <p:sp>
        <p:nvSpPr>
          <p:cNvPr id="10" name="タイトル 9">
            <a:extLst>
              <a:ext uri="{FF2B5EF4-FFF2-40B4-BE49-F238E27FC236}">
                <a16:creationId xmlns:a16="http://schemas.microsoft.com/office/drawing/2014/main" id="{2495E8E3-AB91-FE81-2E2F-564F4D4BC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3200" dirty="0">
                <a:solidFill>
                  <a:schemeClr val="accent2">
                    <a:lumMod val="50000"/>
                  </a:schemeClr>
                </a:solidFill>
              </a:rPr>
              <a:t>チャレンジ問題①　～答え～</a:t>
            </a:r>
          </a:p>
        </p:txBody>
      </p:sp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93E16F0-0356-C74C-4F7B-D70AC4F9F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2023/9/28</a:t>
            </a:r>
            <a:endParaRPr kumimoji="1" lang="ja-JP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7" name="フッター プレースホルダー 6">
            <a:extLst>
              <a:ext uri="{FF2B5EF4-FFF2-40B4-BE49-F238E27FC236}">
                <a16:creationId xmlns:a16="http://schemas.microsoft.com/office/drawing/2014/main" id="{81D93937-D966-FB93-93CE-4602850E4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プログラミング演習</a:t>
            </a:r>
            <a:r>
              <a:rPr kumimoji="1" lang="en-US" altLang="ja-JP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X</a:t>
            </a: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0AA3B966-A8CA-E937-78BA-F25402EF7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B6332A9-7F48-4F13-9D10-A2EFE9B588DA}" type="slidenum">
              <a:rPr kumimoji="1" lang="ja-JP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77</a:t>
            </a:fld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95CFC83F-14C1-0991-A97F-49DF9F7A6886}"/>
              </a:ext>
            </a:extLst>
          </p:cNvPr>
          <p:cNvSpPr/>
          <p:nvPr/>
        </p:nvSpPr>
        <p:spPr>
          <a:xfrm>
            <a:off x="457200" y="1004259"/>
            <a:ext cx="8229600" cy="110217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 anchorCtr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2023</a:t>
            </a: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年</a:t>
            </a: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11</a:t>
            </a: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月のカレンダーを表示する</a:t>
            </a: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HTML</a:t>
            </a: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プログラムを作成せよ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36CBFD56-451F-4DAE-4E52-63032D4D114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697"/>
          <a:stretch/>
        </p:blipFill>
        <p:spPr>
          <a:xfrm>
            <a:off x="3125734" y="2232474"/>
            <a:ext cx="2874000" cy="3860801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3536CE22-3A9F-418F-3A27-1E4D686D238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696"/>
          <a:stretch/>
        </p:blipFill>
        <p:spPr>
          <a:xfrm>
            <a:off x="5999734" y="2248317"/>
            <a:ext cx="2969233" cy="4056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25660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コンテンツ プレースホルダー 5">
            <a:extLst>
              <a:ext uri="{FF2B5EF4-FFF2-40B4-BE49-F238E27FC236}">
                <a16:creationId xmlns:a16="http://schemas.microsoft.com/office/drawing/2014/main" id="{51F8C581-B9C7-FC9C-2E68-80C198B777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6400" y="2191872"/>
            <a:ext cx="4782282" cy="4550766"/>
          </a:xfrm>
        </p:spPr>
      </p:pic>
      <p:sp>
        <p:nvSpPr>
          <p:cNvPr id="10" name="タイトル 9">
            <a:extLst>
              <a:ext uri="{FF2B5EF4-FFF2-40B4-BE49-F238E27FC236}">
                <a16:creationId xmlns:a16="http://schemas.microsoft.com/office/drawing/2014/main" id="{2495E8E3-AB91-FE81-2E2F-564F4D4BC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3200" dirty="0">
                <a:solidFill>
                  <a:schemeClr val="accent2">
                    <a:lumMod val="50000"/>
                  </a:schemeClr>
                </a:solidFill>
              </a:rPr>
              <a:t>チャレンジ問題②　～答え～</a:t>
            </a:r>
          </a:p>
        </p:txBody>
      </p:sp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93E16F0-0356-C74C-4F7B-D70AC4F9F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2023/9/28</a:t>
            </a:r>
            <a:endParaRPr kumimoji="1" lang="ja-JP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7" name="フッター プレースホルダー 6">
            <a:extLst>
              <a:ext uri="{FF2B5EF4-FFF2-40B4-BE49-F238E27FC236}">
                <a16:creationId xmlns:a16="http://schemas.microsoft.com/office/drawing/2014/main" id="{81D93937-D966-FB93-93CE-4602850E4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プログラミング演習</a:t>
            </a: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X</a:t>
            </a:r>
            <a:endParaRPr kumimoji="1" lang="ja-JP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0AA3B966-A8CA-E937-78BA-F25402EF7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B6332A9-7F48-4F13-9D10-A2EFE9B588DA}" type="slidenum">
              <a:rPr kumimoji="1" lang="ja-JP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78</a:t>
            </a:fld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95CFC83F-14C1-0991-A97F-49DF9F7A6886}"/>
              </a:ext>
            </a:extLst>
          </p:cNvPr>
          <p:cNvSpPr/>
          <p:nvPr/>
        </p:nvSpPr>
        <p:spPr>
          <a:xfrm>
            <a:off x="457200" y="1004259"/>
            <a:ext cx="8277724" cy="110217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0" tIns="180000" rIns="180000" bIns="180000" rtlCol="0" anchor="t" anchorCtr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点</a:t>
            </a: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P1(100,100)</a:t>
            </a: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、点</a:t>
            </a: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P2(150,200)</a:t>
            </a: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、点</a:t>
            </a: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P3(50,250)</a:t>
            </a: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について、点</a:t>
            </a: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P1 </a:t>
            </a: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と点</a:t>
            </a: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P2</a:t>
            </a: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、点</a:t>
            </a: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P2</a:t>
            </a: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と点</a:t>
            </a: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P3 </a:t>
            </a: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を結ぶ折れ線を描くプログラムを作成せよ</a:t>
            </a:r>
          </a:p>
        </p:txBody>
      </p:sp>
    </p:spTree>
    <p:extLst>
      <p:ext uri="{BB962C8B-B14F-4D97-AF65-F5344CB8AC3E}">
        <p14:creationId xmlns:p14="http://schemas.microsoft.com/office/powerpoint/2010/main" val="20907906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454238" y="330125"/>
            <a:ext cx="42194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ja-JP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課題１のプログラム例</a:t>
            </a:r>
            <a:endParaRPr kumimoji="1" lang="en-US" altLang="ja-JP" sz="3200" b="0" i="0" u="none" strike="noStrike" kern="1200" cap="none" spc="0" normalizeH="0" baseline="0" noProof="0" dirty="0">
              <a:ln>
                <a:noFill/>
              </a:ln>
              <a:solidFill>
                <a:srgbClr val="FF0066"/>
              </a:solidFill>
              <a:effectLst/>
              <a:uLnTx/>
              <a:uFillTx/>
              <a:latin typeface="ＭＳ Ｐゴシック" panose="020B0600070205080204" pitchFamily="50" charset="-128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B4FB6C3-DD5E-B0DE-A89A-D5E882746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2023/9/28</a:t>
            </a: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EA8B4B9-3AF9-DA83-C440-6EA81FAC6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プログラミング演習</a:t>
            </a:r>
            <a:r>
              <a:rPr kumimoji="1" lang="en-US" altLang="ja-JP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X</a:t>
            </a: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10" name="スライド番号プレースホルダー 9">
            <a:extLst>
              <a:ext uri="{FF2B5EF4-FFF2-40B4-BE49-F238E27FC236}">
                <a16:creationId xmlns:a16="http://schemas.microsoft.com/office/drawing/2014/main" id="{F0FE7F4D-1890-A56B-27B9-FE77ACCCB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B6332A9-7F48-4F13-9D10-A2EFE9B588DA}" type="slidenum">
              <a:rPr kumimoji="1" lang="ja-JP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FC210BEB-C06C-85E0-9A4C-2FABADC413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137" y="2658977"/>
            <a:ext cx="6700210" cy="3535615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999A972A-5198-486E-030B-7FA52B2400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7940" y="1022804"/>
            <a:ext cx="4464763" cy="2343384"/>
          </a:xfrm>
          <a:prstGeom prst="rect">
            <a:avLst/>
          </a:prstGeom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E943836-D6ED-E618-0EBA-950F0ABDB5F8}"/>
              </a:ext>
            </a:extLst>
          </p:cNvPr>
          <p:cNvSpPr/>
          <p:nvPr/>
        </p:nvSpPr>
        <p:spPr>
          <a:xfrm>
            <a:off x="5159829" y="4526280"/>
            <a:ext cx="385354" cy="228600"/>
          </a:xfrm>
          <a:prstGeom prst="rect">
            <a:avLst/>
          </a:prstGeom>
          <a:noFill/>
          <a:ln w="31750">
            <a:solidFill>
              <a:srgbClr val="FF00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8394EF91-1DA6-85BF-53F1-C2F3A1FB8F8C}"/>
              </a:ext>
            </a:extLst>
          </p:cNvPr>
          <p:cNvSpPr/>
          <p:nvPr/>
        </p:nvSpPr>
        <p:spPr>
          <a:xfrm>
            <a:off x="3320143" y="5553890"/>
            <a:ext cx="762000" cy="232955"/>
          </a:xfrm>
          <a:prstGeom prst="rect">
            <a:avLst/>
          </a:prstGeom>
          <a:noFill/>
          <a:ln w="31750">
            <a:solidFill>
              <a:srgbClr val="FF00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30EA16D-E09E-310F-E240-147C97C03068}"/>
              </a:ext>
            </a:extLst>
          </p:cNvPr>
          <p:cNvSpPr txBox="1"/>
          <p:nvPr/>
        </p:nvSpPr>
        <p:spPr>
          <a:xfrm>
            <a:off x="5590690" y="3934880"/>
            <a:ext cx="27703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>
                <a:solidFill>
                  <a:srgbClr val="FF0066"/>
                </a:solidFill>
              </a:rPr>
              <a:t>「</a:t>
            </a:r>
            <a:r>
              <a:rPr kumimoji="1" lang="ja-JP" altLang="en-US" sz="2000" dirty="0">
                <a:solidFill>
                  <a:srgbClr val="0070C0"/>
                </a:solidFill>
              </a:rPr>
              <a:t>私</a:t>
            </a:r>
            <a:r>
              <a:rPr kumimoji="1" lang="ja-JP" altLang="en-US" sz="2000" dirty="0">
                <a:solidFill>
                  <a:srgbClr val="FF0066"/>
                </a:solidFill>
              </a:rPr>
              <a:t>立」と間違えないこと</a:t>
            </a:r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1E8F2AE9-716F-7FD4-08E5-691D13A3187E}"/>
              </a:ext>
            </a:extLst>
          </p:cNvPr>
          <p:cNvCxnSpPr>
            <a:cxnSpLocks/>
          </p:cNvCxnSpPr>
          <p:nvPr/>
        </p:nvCxnSpPr>
        <p:spPr>
          <a:xfrm flipH="1">
            <a:off x="5531907" y="4245442"/>
            <a:ext cx="258204" cy="272428"/>
          </a:xfrm>
          <a:prstGeom prst="straightConnector1">
            <a:avLst/>
          </a:prstGeom>
          <a:ln w="28575">
            <a:solidFill>
              <a:srgbClr val="FF0066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01FFAE44-4FD2-33BA-2D86-DBCC22942FB5}"/>
              </a:ext>
            </a:extLst>
          </p:cNvPr>
          <p:cNvSpPr txBox="1"/>
          <p:nvPr/>
        </p:nvSpPr>
        <p:spPr>
          <a:xfrm>
            <a:off x="4220037" y="5946689"/>
            <a:ext cx="3283271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ja-JP" altLang="en-US" sz="2000" dirty="0">
                <a:solidFill>
                  <a:srgbClr val="FF0066"/>
                </a:solidFill>
              </a:rPr>
              <a:t>「市広報</a:t>
            </a:r>
            <a:r>
              <a:rPr kumimoji="1" lang="ja-JP" altLang="en-US" sz="2000" dirty="0">
                <a:solidFill>
                  <a:srgbClr val="0070C0"/>
                </a:solidFill>
              </a:rPr>
              <a:t>誌</a:t>
            </a:r>
            <a:r>
              <a:rPr kumimoji="1" lang="ja-JP" altLang="en-US" sz="2000" dirty="0">
                <a:solidFill>
                  <a:srgbClr val="FF0066"/>
                </a:solidFill>
              </a:rPr>
              <a:t>」と間違えないこと</a:t>
            </a:r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394F36D5-98DC-C2A7-E9C1-D0AF35C8D74D}"/>
              </a:ext>
            </a:extLst>
          </p:cNvPr>
          <p:cNvCxnSpPr>
            <a:cxnSpLocks/>
          </p:cNvCxnSpPr>
          <p:nvPr/>
        </p:nvCxnSpPr>
        <p:spPr>
          <a:xfrm flipH="1" flipV="1">
            <a:off x="4016829" y="5835088"/>
            <a:ext cx="261257" cy="204223"/>
          </a:xfrm>
          <a:prstGeom prst="straightConnector1">
            <a:avLst/>
          </a:prstGeom>
          <a:ln w="28575">
            <a:solidFill>
              <a:srgbClr val="FF0066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879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/>
      <p:bldP spid="14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A8B5A3B5-4DC4-669F-E6D2-56C0C1BE43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1970" y="2213578"/>
            <a:ext cx="4682465" cy="4244822"/>
          </a:xfrm>
        </p:spPr>
      </p:pic>
      <p:sp>
        <p:nvSpPr>
          <p:cNvPr id="10" name="タイトル 9">
            <a:extLst>
              <a:ext uri="{FF2B5EF4-FFF2-40B4-BE49-F238E27FC236}">
                <a16:creationId xmlns:a16="http://schemas.microsoft.com/office/drawing/2014/main" id="{2495E8E3-AB91-FE81-2E2F-564F4D4BC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3200" dirty="0">
                <a:solidFill>
                  <a:schemeClr val="accent2">
                    <a:lumMod val="50000"/>
                  </a:schemeClr>
                </a:solidFill>
              </a:rPr>
              <a:t>チャレンジ問題③　～答え～</a:t>
            </a:r>
          </a:p>
        </p:txBody>
      </p:sp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93E16F0-0356-C74C-4F7B-D70AC4F9F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2023/9/28</a:t>
            </a:r>
            <a:endParaRPr kumimoji="1" lang="ja-JP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7" name="フッター プレースホルダー 6">
            <a:extLst>
              <a:ext uri="{FF2B5EF4-FFF2-40B4-BE49-F238E27FC236}">
                <a16:creationId xmlns:a16="http://schemas.microsoft.com/office/drawing/2014/main" id="{81D93937-D966-FB93-93CE-4602850E4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プログラミング演習</a:t>
            </a:r>
            <a:r>
              <a:rPr kumimoji="1" lang="en-US" altLang="ja-JP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X</a:t>
            </a: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0AA3B966-A8CA-E937-78BA-F25402EF7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B6332A9-7F48-4F13-9D10-A2EFE9B588DA}" type="slidenum">
              <a:rPr kumimoji="1" lang="ja-JP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79</a:t>
            </a:fld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95CFC83F-14C1-0991-A97F-49DF9F7A6886}"/>
              </a:ext>
            </a:extLst>
          </p:cNvPr>
          <p:cNvSpPr/>
          <p:nvPr/>
        </p:nvSpPr>
        <p:spPr>
          <a:xfrm>
            <a:off x="457200" y="1004259"/>
            <a:ext cx="8277724" cy="110217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0" tIns="180000" rIns="180000" bIns="180000" rtlCol="0" anchor="t" anchorCtr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1</a:t>
            </a: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辺の長さが</a:t>
            </a: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100</a:t>
            </a: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の正方形を作図し、塗りつぶすプログラムを作成せよ</a:t>
            </a:r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FA840381-D0E4-05B5-4C42-167BAB335A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0601" y="2307328"/>
            <a:ext cx="3981799" cy="3346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9606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>
            <a:extLst>
              <a:ext uri="{FF2B5EF4-FFF2-40B4-BE49-F238E27FC236}">
                <a16:creationId xmlns:a16="http://schemas.microsoft.com/office/drawing/2014/main" id="{1A11F454-B733-46A4-740A-7AEA8EC1D6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858" y="1403381"/>
            <a:ext cx="4629150" cy="4769485"/>
          </a:xfrm>
          <a:prstGeom prst="rect">
            <a:avLst/>
          </a:prstGeom>
        </p:spPr>
      </p:pic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60CDEC3-F48C-3EF0-06C5-61F70375CE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138" y="887506"/>
            <a:ext cx="8277724" cy="5508628"/>
          </a:xfrm>
        </p:spPr>
        <p:txBody>
          <a:bodyPr>
            <a:normAutofit/>
          </a:bodyPr>
          <a:lstStyle/>
          <a:p>
            <a:pPr marL="20320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None/>
              <a:tabLst>
                <a:tab pos="444500" algn="l"/>
              </a:tabLst>
            </a:pPr>
            <a:r>
              <a:rPr lang="ja-JP" altLang="en-US" sz="2200" dirty="0">
                <a:solidFill>
                  <a:schemeClr val="tx1"/>
                </a:solidFill>
                <a:latin typeface="+mn-lt"/>
              </a:rPr>
              <a:t>図に示す案内を表示する</a:t>
            </a:r>
            <a:r>
              <a:rPr lang="en-US" altLang="ja-JP" sz="2200" dirty="0">
                <a:solidFill>
                  <a:schemeClr val="tx1"/>
                </a:solidFill>
                <a:latin typeface="+mn-lt"/>
              </a:rPr>
              <a:t>HTML</a:t>
            </a:r>
            <a:r>
              <a:rPr lang="ja-JP" altLang="en-US" sz="2200" dirty="0">
                <a:solidFill>
                  <a:schemeClr val="tx1"/>
                </a:solidFill>
                <a:latin typeface="+mn-lt"/>
              </a:rPr>
              <a:t>プログラムを作成しなさい</a:t>
            </a:r>
            <a:endParaRPr lang="en-US" altLang="ja-JP" sz="22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0" name="タイトル 9">
            <a:extLst>
              <a:ext uri="{FF2B5EF4-FFF2-40B4-BE49-F238E27FC236}">
                <a16:creationId xmlns:a16="http://schemas.microsoft.com/office/drawing/2014/main" id="{2495E8E3-AB91-FE81-2E2F-564F4D4BC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課題２</a:t>
            </a:r>
            <a:endParaRPr lang="ja-JP" altLang="en-US" sz="3200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95762B62-A359-59C8-ED25-FC3897CD2A76}"/>
              </a:ext>
            </a:extLst>
          </p:cNvPr>
          <p:cNvSpPr/>
          <p:nvPr/>
        </p:nvSpPr>
        <p:spPr>
          <a:xfrm>
            <a:off x="4884822" y="1390600"/>
            <a:ext cx="4133398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ea"/>
              <a:buAutoNum type="circleNumDbPlain"/>
              <a:tabLst/>
              <a:defRPr/>
            </a:pPr>
            <a:r>
              <a:rPr kumimoji="0" lang="ja-JP" altLang="ja-JP" sz="20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Times New Roman" panose="02020603050405020304" pitchFamily="18" charset="0"/>
              </a:rPr>
              <a:t>案内文の見出しは</a:t>
            </a:r>
            <a:r>
              <a:rPr kumimoji="0" lang="en-US" altLang="ja-JP" sz="20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Times New Roman" panose="02020603050405020304" pitchFamily="18" charset="0"/>
              </a:rPr>
              <a:t>&lt;h2&gt;</a:t>
            </a:r>
            <a:r>
              <a:rPr kumimoji="0" lang="ja-JP" altLang="ja-JP" sz="20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Times New Roman" panose="02020603050405020304" pitchFamily="18" charset="0"/>
              </a:rPr>
              <a:t>タグを使用し</a:t>
            </a:r>
            <a:r>
              <a:rPr kumimoji="0" lang="ja-JP" altLang="en-US" sz="20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Times New Roman" panose="02020603050405020304" pitchFamily="18" charset="0"/>
              </a:rPr>
              <a:t>、</a:t>
            </a:r>
            <a:r>
              <a:rPr kumimoji="0" lang="ja-JP" altLang="ja-JP" sz="20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Times New Roman" panose="02020603050405020304" pitchFamily="18" charset="0"/>
              </a:rPr>
              <a:t>センタリングを行う</a:t>
            </a:r>
            <a:r>
              <a:rPr kumimoji="0" lang="ja-JP" altLang="en-US" sz="20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Times New Roman" panose="02020603050405020304" pitchFamily="18" charset="0"/>
              </a:rPr>
              <a:t>。</a:t>
            </a:r>
            <a:endParaRPr kumimoji="0" lang="ja-JP" altLang="ja-JP" sz="20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Times New Roman" panose="02020603050405020304" pitchFamily="18" charset="0"/>
            </a:endParaRPr>
          </a:p>
          <a:p>
            <a:pPr marL="342900" marR="0" lvl="0" indent="-34290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ea"/>
              <a:buAutoNum type="circleNumDbPlain"/>
              <a:tabLst/>
              <a:defRPr/>
            </a:pPr>
            <a:r>
              <a:rPr kumimoji="0" lang="ja-JP" altLang="ja-JP" sz="20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Times New Roman" panose="02020603050405020304" pitchFamily="18" charset="0"/>
              </a:rPr>
              <a:t>案内文の中見出し（「概　要」など）は</a:t>
            </a:r>
            <a:r>
              <a:rPr kumimoji="0" lang="en-US" altLang="ja-JP" sz="20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Times New Roman" panose="02020603050405020304" pitchFamily="18" charset="0"/>
              </a:rPr>
              <a:t>&lt;h3&gt;</a:t>
            </a:r>
            <a:r>
              <a:rPr kumimoji="0" lang="ja-JP" altLang="ja-JP" sz="20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Times New Roman" panose="02020603050405020304" pitchFamily="18" charset="0"/>
              </a:rPr>
              <a:t>タグを使用する</a:t>
            </a:r>
            <a:r>
              <a:rPr kumimoji="0" lang="ja-JP" altLang="en-US" sz="20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Times New Roman" panose="02020603050405020304" pitchFamily="18" charset="0"/>
              </a:rPr>
              <a:t>。</a:t>
            </a:r>
            <a:endParaRPr kumimoji="0" lang="ja-JP" altLang="ja-JP" sz="20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Times New Roman" panose="02020603050405020304" pitchFamily="18" charset="0"/>
            </a:endParaRPr>
          </a:p>
          <a:p>
            <a:pPr marL="342900" marR="0" lvl="0" indent="-34290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ea"/>
              <a:buAutoNum type="circleNumDbPlain"/>
              <a:tabLst/>
              <a:defRPr/>
            </a:pPr>
            <a:r>
              <a:rPr kumimoji="0" lang="ja-JP" altLang="ja-JP" sz="20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Times New Roman" panose="02020603050405020304" pitchFamily="18" charset="0"/>
              </a:rPr>
              <a:t>中見出しの文字の色は</a:t>
            </a:r>
            <a:r>
              <a:rPr kumimoji="0" lang="en-US" altLang="ja-JP" sz="20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Times New Roman" panose="02020603050405020304" pitchFamily="18" charset="0"/>
              </a:rPr>
              <a:t>white</a:t>
            </a:r>
            <a:r>
              <a:rPr kumimoji="0" lang="ja-JP" altLang="en-US" sz="20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Times New Roman" panose="02020603050405020304" pitchFamily="18" charset="0"/>
              </a:rPr>
              <a:t>、</a:t>
            </a:r>
            <a:r>
              <a:rPr kumimoji="0" lang="ja-JP" altLang="ja-JP" sz="20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Times New Roman" panose="02020603050405020304" pitchFamily="18" charset="0"/>
              </a:rPr>
              <a:t>背景色は</a:t>
            </a:r>
            <a:r>
              <a:rPr kumimoji="0" lang="en-US" altLang="ja-JP" sz="2000" b="0" i="0" u="none" strike="noStrike" kern="1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Times New Roman" panose="02020603050405020304" pitchFamily="18" charset="0"/>
              </a:rPr>
              <a:t>darkgray</a:t>
            </a:r>
            <a:r>
              <a:rPr kumimoji="0" lang="ja-JP" altLang="en-US" sz="20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Times New Roman" panose="02020603050405020304" pitchFamily="18" charset="0"/>
              </a:rPr>
              <a:t>を基本</a:t>
            </a:r>
            <a:r>
              <a:rPr kumimoji="0" lang="ja-JP" altLang="ja-JP" sz="20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Times New Roman" panose="02020603050405020304" pitchFamily="18" charset="0"/>
              </a:rPr>
              <a:t>とする</a:t>
            </a:r>
            <a:r>
              <a:rPr kumimoji="0" lang="ja-JP" altLang="en-US" sz="20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Times New Roman" panose="02020603050405020304" pitchFamily="18" charset="0"/>
              </a:rPr>
              <a:t>が、各自好みの色に変えてもよい。</a:t>
            </a:r>
            <a:r>
              <a:rPr kumimoji="0" lang="ja-JP" altLang="ja-JP" sz="20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Times New Roman" panose="02020603050405020304" pitchFamily="18" charset="0"/>
              </a:rPr>
              <a:t>設定方法はリスト</a:t>
            </a:r>
            <a:r>
              <a:rPr kumimoji="0" lang="en-US" altLang="ja-JP" sz="20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Times New Roman" panose="02020603050405020304" pitchFamily="18" charset="0"/>
              </a:rPr>
              <a:t>2-5-3</a:t>
            </a:r>
            <a:r>
              <a:rPr kumimoji="0" lang="ja-JP" altLang="ja-JP" sz="20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Times New Roman" panose="02020603050405020304" pitchFamily="18" charset="0"/>
              </a:rPr>
              <a:t>を参考にする</a:t>
            </a:r>
            <a:r>
              <a:rPr kumimoji="0" lang="ja-JP" altLang="en-US" sz="20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Times New Roman" panose="02020603050405020304" pitchFamily="18" charset="0"/>
              </a:rPr>
              <a:t>。</a:t>
            </a:r>
            <a:endParaRPr kumimoji="0" lang="ja-JP" altLang="ja-JP" sz="20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Times New Roman" panose="02020603050405020304" pitchFamily="18" charset="0"/>
            </a:endParaRPr>
          </a:p>
          <a:p>
            <a:pPr marL="342900" marR="0" lvl="0" indent="-34290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ea"/>
              <a:buAutoNum type="circleNumDbPlain"/>
              <a:tabLst/>
              <a:defRPr/>
            </a:pPr>
            <a:r>
              <a:rPr kumimoji="0" lang="ja-JP" altLang="ja-JP" sz="20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Times New Roman" panose="02020603050405020304" pitchFamily="18" charset="0"/>
              </a:rPr>
              <a:t>改行を行う場合</a:t>
            </a:r>
            <a:r>
              <a:rPr kumimoji="0" lang="ja-JP" altLang="en-US" sz="20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Times New Roman" panose="02020603050405020304" pitchFamily="18" charset="0"/>
              </a:rPr>
              <a:t>、</a:t>
            </a:r>
            <a:r>
              <a:rPr kumimoji="0" lang="en-US" altLang="ja-JP" sz="20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Times New Roman" panose="02020603050405020304" pitchFamily="18" charset="0"/>
              </a:rPr>
              <a:t>&lt;</a:t>
            </a:r>
            <a:r>
              <a:rPr kumimoji="0" lang="en-US" altLang="ja-JP" sz="2000" b="0" i="0" u="none" strike="noStrike" kern="1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Times New Roman" panose="02020603050405020304" pitchFamily="18" charset="0"/>
              </a:rPr>
              <a:t>br</a:t>
            </a:r>
            <a:r>
              <a:rPr kumimoji="0" lang="en-US" altLang="ja-JP" sz="20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Times New Roman" panose="02020603050405020304" pitchFamily="18" charset="0"/>
              </a:rPr>
              <a:t>/&gt;</a:t>
            </a:r>
            <a:r>
              <a:rPr kumimoji="0" lang="ja-JP" altLang="ja-JP" sz="20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Times New Roman" panose="02020603050405020304" pitchFamily="18" charset="0"/>
              </a:rPr>
              <a:t>タグを用いるとよい</a:t>
            </a:r>
            <a:r>
              <a:rPr kumimoji="0" lang="ja-JP" altLang="en-US" sz="20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Times New Roman" panose="02020603050405020304" pitchFamily="18" charset="0"/>
              </a:rPr>
              <a:t>。</a:t>
            </a:r>
            <a:endParaRPr kumimoji="0" lang="ja-JP" altLang="ja-JP" sz="20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Times New Roman" panose="02020603050405020304" pitchFamily="18" charset="0"/>
            </a:endParaRPr>
          </a:p>
          <a:p>
            <a:pPr marL="342900" marR="0" lvl="0" indent="-34290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ea"/>
              <a:buAutoNum type="circleNumDbPlain"/>
              <a:tabLst/>
              <a:defRPr/>
            </a:pPr>
            <a:r>
              <a:rPr kumimoji="0" lang="ja-JP" altLang="ja-JP" sz="20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Times New Roman" panose="02020603050405020304" pitchFamily="18" charset="0"/>
              </a:rPr>
              <a:t>見出し以外の文字のサイズは</a:t>
            </a:r>
            <a:r>
              <a:rPr kumimoji="0" lang="en-US" altLang="ja-JP" sz="20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Times New Roman" panose="02020603050405020304" pitchFamily="18" charset="0"/>
              </a:rPr>
              <a:t>11pt</a:t>
            </a:r>
            <a:r>
              <a:rPr kumimoji="0" lang="ja-JP" altLang="ja-JP" sz="20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Times New Roman" panose="02020603050405020304" pitchFamily="18" charset="0"/>
              </a:rPr>
              <a:t>（ポイント）とする</a:t>
            </a:r>
            <a:r>
              <a:rPr kumimoji="0" lang="ja-JP" altLang="en-US" sz="20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Times New Roman" panose="02020603050405020304" pitchFamily="18" charset="0"/>
              </a:rPr>
              <a:t>。</a:t>
            </a:r>
            <a:endParaRPr kumimoji="0" lang="ja-JP" altLang="ja-JP" sz="20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Times New Roman" panose="02020603050405020304" pitchFamily="18" charset="0"/>
            </a:endParaRPr>
          </a:p>
          <a:p>
            <a:pPr marL="342900" marR="0" lvl="0" indent="-34290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ea"/>
              <a:buAutoNum type="circleNumDbPlain"/>
              <a:tabLst/>
              <a:defRPr/>
            </a:pPr>
            <a:r>
              <a:rPr kumimoji="0" lang="ja-JP" altLang="ja-JP" sz="20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Times New Roman" panose="02020603050405020304" pitchFamily="18" charset="0"/>
              </a:rPr>
              <a:t>「令和</a:t>
            </a:r>
            <a:r>
              <a:rPr kumimoji="0" lang="ja-JP" altLang="en-US" sz="20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Times New Roman" panose="02020603050405020304" pitchFamily="18" charset="0"/>
              </a:rPr>
              <a:t>５</a:t>
            </a:r>
            <a:r>
              <a:rPr kumimoji="0" lang="ja-JP" altLang="ja-JP" sz="20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Times New Roman" panose="02020603050405020304" pitchFamily="18" charset="0"/>
              </a:rPr>
              <a:t>年７月１日　北総美里市広報課」は右寄せで表示する</a:t>
            </a:r>
            <a:r>
              <a:rPr kumimoji="0" lang="ja-JP" altLang="en-US" sz="20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Times New Roman" panose="02020603050405020304" pitchFamily="18" charset="0"/>
              </a:rPr>
              <a:t>。</a:t>
            </a:r>
            <a:endParaRPr kumimoji="0" lang="ja-JP" altLang="ja-JP" sz="20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Times New Roman" panose="02020603050405020304" pitchFamily="18" charset="0"/>
            </a:endParaRPr>
          </a:p>
          <a:p>
            <a:pPr marL="342900" marR="0" lvl="0" indent="-34290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ea"/>
              <a:buAutoNum type="circleNumDbPlain"/>
              <a:tabLst/>
              <a:defRPr/>
            </a:pPr>
            <a:r>
              <a:rPr kumimoji="0" lang="ja-JP" altLang="ja-JP" sz="20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Times New Roman" panose="02020603050405020304" pitchFamily="18" charset="0"/>
              </a:rPr>
              <a:t>実行結果が図に近い表示となっていることを確認する</a:t>
            </a:r>
            <a:r>
              <a:rPr kumimoji="0" lang="ja-JP" altLang="en-US" sz="20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Times New Roman" panose="02020603050405020304" pitchFamily="18" charset="0"/>
              </a:rPr>
              <a:t>。</a:t>
            </a:r>
            <a:endParaRPr kumimoji="0" lang="ja-JP" altLang="ja-JP" sz="20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Times New Roman" panose="02020603050405020304" pitchFamily="18" charset="0"/>
            </a:endParaRPr>
          </a:p>
        </p:txBody>
      </p:sp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66B05E0-618E-6913-9A70-B6932A664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2023/9/28</a:t>
            </a:r>
            <a:endParaRPr kumimoji="1" lang="ja-JP" altLang="en-US"/>
          </a:p>
        </p:txBody>
      </p:sp>
      <p:sp>
        <p:nvSpPr>
          <p:cNvPr id="9" name="フッター プレースホルダー 8">
            <a:extLst>
              <a:ext uri="{FF2B5EF4-FFF2-40B4-BE49-F238E27FC236}">
                <a16:creationId xmlns:a16="http://schemas.microsoft.com/office/drawing/2014/main" id="{45472AFF-EAE6-5D3F-B33A-9CE782677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プログラミング演習</a:t>
            </a:r>
            <a:r>
              <a:rPr kumimoji="1" lang="en-US" altLang="ja-JP"/>
              <a:t>X</a:t>
            </a:r>
            <a:endParaRPr kumimoji="1" lang="ja-JP" altLang="en-US" dirty="0"/>
          </a:p>
        </p:txBody>
      </p:sp>
      <p:sp>
        <p:nvSpPr>
          <p:cNvPr id="11" name="スライド番号プレースホルダー 10">
            <a:extLst>
              <a:ext uri="{FF2B5EF4-FFF2-40B4-BE49-F238E27FC236}">
                <a16:creationId xmlns:a16="http://schemas.microsoft.com/office/drawing/2014/main" id="{986FFB05-2A3D-F63B-48B2-72661BE8B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21A7D-FA0D-42CE-9A7C-5B33DD9C79DC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3912845"/>
      </p:ext>
    </p:extLst>
  </p:cSld>
  <p:clrMapOvr>
    <a:masterClrMapping/>
  </p:clrMapOvr>
</p:sld>
</file>

<file path=ppt/theme/theme1.xml><?xml version="1.0" encoding="utf-8"?>
<a:theme xmlns:a="http://schemas.openxmlformats.org/drawingml/2006/main" name="レトロスペクト">
  <a:themeElements>
    <a:clrScheme name="レトロスペクト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レトロスペク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レトロスペク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1_レトロスペクト">
  <a:themeElements>
    <a:clrScheme name="赤紫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レトロスペク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レトロスペク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3.xml><?xml version="1.0" encoding="utf-8"?>
<a:theme xmlns:a="http://schemas.openxmlformats.org/drawingml/2006/main" name="2_レトロスペクト">
  <a:themeElements>
    <a:clrScheme name="黄緑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レトロスペク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レトロスペク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4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2211</TotalTime>
  <Words>6030</Words>
  <Application>Microsoft Office PowerPoint</Application>
  <PresentationFormat>画面に合わせる (4:3)</PresentationFormat>
  <Paragraphs>1068</Paragraphs>
  <Slides>80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10</vt:i4>
      </vt:variant>
      <vt:variant>
        <vt:lpstr>テーマ</vt:lpstr>
      </vt:variant>
      <vt:variant>
        <vt:i4>3</vt:i4>
      </vt:variant>
      <vt:variant>
        <vt:lpstr>スライド タイトル</vt:lpstr>
      </vt:variant>
      <vt:variant>
        <vt:i4>80</vt:i4>
      </vt:variant>
    </vt:vector>
  </HeadingPairs>
  <TitlesOfParts>
    <vt:vector size="93" baseType="lpstr">
      <vt:lpstr>BIZ UDPゴシック</vt:lpstr>
      <vt:lpstr>ＭＳ Ｐゴシック</vt:lpstr>
      <vt:lpstr>ＭＳ ゴシック</vt:lpstr>
      <vt:lpstr>游ゴシック</vt:lpstr>
      <vt:lpstr>Arial</vt:lpstr>
      <vt:lpstr>Calibri</vt:lpstr>
      <vt:lpstr>Calibri Light</vt:lpstr>
      <vt:lpstr>Gill Sans MT</vt:lpstr>
      <vt:lpstr>Wingdings</vt:lpstr>
      <vt:lpstr>Wingdings 3</vt:lpstr>
      <vt:lpstr>レトロスペクト</vt:lpstr>
      <vt:lpstr>1_レトロスペクト</vt:lpstr>
      <vt:lpstr>2_レトロスペクト</vt:lpstr>
      <vt:lpstr>プログラミング演習X</vt:lpstr>
      <vt:lpstr>授業計画</vt:lpstr>
      <vt:lpstr>今日の授業内容</vt:lpstr>
      <vt:lpstr>１．復習</vt:lpstr>
      <vt:lpstr>HTMLファイルの構造</vt:lpstr>
      <vt:lpstr>課題１</vt:lpstr>
      <vt:lpstr>PowerPoint プレゼンテーション</vt:lpstr>
      <vt:lpstr>PowerPoint プレゼンテーション</vt:lpstr>
      <vt:lpstr>課題２</vt:lpstr>
      <vt:lpstr>PowerPoint プレゼンテーション</vt:lpstr>
      <vt:lpstr>PowerPoint プレゼンテーション</vt:lpstr>
      <vt:lpstr>PowerPoint プレゼンテーション</vt:lpstr>
      <vt:lpstr>２．HTMLプログラミング②</vt:lpstr>
      <vt:lpstr>CSSとは</vt:lpstr>
      <vt:lpstr>&lt;head&gt;要素内で指定する方法</vt:lpstr>
      <vt:lpstr>CSSファイルで指定する方法</vt:lpstr>
      <vt:lpstr>スタイルの指定方法</vt:lpstr>
      <vt:lpstr>CSSの主なセレクタ</vt:lpstr>
      <vt:lpstr>PowerPoint プレゼンテーション</vt:lpstr>
      <vt:lpstr>PowerPoint プレゼンテーション</vt:lpstr>
      <vt:lpstr>CSSの主なプロパティと値</vt:lpstr>
      <vt:lpstr>PowerPoint プレゼンテーション</vt:lpstr>
      <vt:lpstr>PowerPoint プレゼンテーション</vt:lpstr>
      <vt:lpstr>PowerPoint プレゼンテーション</vt:lpstr>
      <vt:lpstr>表の作成方法</vt:lpstr>
      <vt:lpstr>PowerPoint プレゼンテーション</vt:lpstr>
      <vt:lpstr>PowerPoint プレゼンテーション</vt:lpstr>
      <vt:lpstr>チャレンジ問題①</vt:lpstr>
      <vt:lpstr>画像ファイルの作成方法</vt:lpstr>
      <vt:lpstr>PowerPoint プレゼンテーション</vt:lpstr>
      <vt:lpstr>課題</vt:lpstr>
      <vt:lpstr>課題３</vt:lpstr>
      <vt:lpstr>PowerPoint プレゼンテーション</vt:lpstr>
      <vt:lpstr>PowerPoint プレゼンテーション</vt:lpstr>
      <vt:lpstr>３．JavaScriptとは</vt:lpstr>
      <vt:lpstr>JavaScriptとは</vt:lpstr>
      <vt:lpstr>授業で作成する作品の例</vt:lpstr>
      <vt:lpstr>HTML5で強化された要素（参考）</vt:lpstr>
      <vt:lpstr>JavaScriptの使い方</vt:lpstr>
      <vt:lpstr>PowerPoint プレゼンテーション</vt:lpstr>
      <vt:lpstr>PowerPoint プレゼンテーション</vt:lpstr>
      <vt:lpstr>PowerPoint プレゼンテーション</vt:lpstr>
      <vt:lpstr>canvas要素</vt:lpstr>
      <vt:lpstr>canvas要素の座標系</vt:lpstr>
      <vt:lpstr>canvas要素の使い方</vt:lpstr>
      <vt:lpstr>PowerPoint プレゼンテーション</vt:lpstr>
      <vt:lpstr>直線の描画</vt:lpstr>
      <vt:lpstr>PowerPoint プレゼンテーション</vt:lpstr>
      <vt:lpstr>チャレンジ問題②</vt:lpstr>
      <vt:lpstr>三角形の描画</vt:lpstr>
      <vt:lpstr>PowerPoint プレゼンテーション</vt:lpstr>
      <vt:lpstr>チャレンジ問題③</vt:lpstr>
      <vt:lpstr>矩形の描画</vt:lpstr>
      <vt:lpstr>PowerPoint プレゼンテーション</vt:lpstr>
      <vt:lpstr>円と円弧の描画</vt:lpstr>
      <vt:lpstr>PowerPoint プレゼンテーション</vt:lpstr>
      <vt:lpstr>PowerPoint プレゼンテーション</vt:lpstr>
      <vt:lpstr>PowerPoint プレゼンテーション</vt:lpstr>
      <vt:lpstr>文字の描画</vt:lpstr>
      <vt:lpstr>PowerPoint プレゼンテーション</vt:lpstr>
      <vt:lpstr>画像の描画</vt:lpstr>
      <vt:lpstr>PowerPoint プレゼンテーション</vt:lpstr>
      <vt:lpstr>透明度の使い方</vt:lpstr>
      <vt:lpstr>PowerPoint プレゼンテーション</vt:lpstr>
      <vt:lpstr>作図のための主なプロパティ</vt:lpstr>
      <vt:lpstr>作図のための主なメソッド①</vt:lpstr>
      <vt:lpstr>作図のための主なメソッド②</vt:lpstr>
      <vt:lpstr>きれいなプログラムを作成しましょう</vt:lpstr>
      <vt:lpstr>プログラムに説明文（コメント）を入れよう</vt:lpstr>
      <vt:lpstr>例題</vt:lpstr>
      <vt:lpstr>PowerPoint プレゼンテーション</vt:lpstr>
      <vt:lpstr>PowerPoint プレゼンテーション</vt:lpstr>
      <vt:lpstr>課題</vt:lpstr>
      <vt:lpstr>課題４</vt:lpstr>
      <vt:lpstr>PowerPoint プレゼンテーション</vt:lpstr>
      <vt:lpstr>PowerPoint プレゼンテーション</vt:lpstr>
      <vt:lpstr>PowerPoint プレゼンテーション</vt:lpstr>
      <vt:lpstr>チャレンジ問題①　～答え～</vt:lpstr>
      <vt:lpstr>チャレンジ問題②　～答え～</vt:lpstr>
      <vt:lpstr>チャレンジ問題③　～答え～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プログラミング演習 ガイダンス</dc:title>
  <dc:creator>GIS佐藤</dc:creator>
  <cp:lastModifiedBy>Yoshiko</cp:lastModifiedBy>
  <cp:revision>13</cp:revision>
  <cp:lastPrinted>2023-09-08T01:03:37Z</cp:lastPrinted>
  <dcterms:created xsi:type="dcterms:W3CDTF">2023-07-31T00:49:41Z</dcterms:created>
  <dcterms:modified xsi:type="dcterms:W3CDTF">2023-09-28T11:50:55Z</dcterms:modified>
</cp:coreProperties>
</file>