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ゼロから作るDeep learning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61518">
              <a:defRPr sz="6320"/>
            </a:pPr>
            <a:r>
              <a:t>ゼロから作るDeep learning</a:t>
            </a:r>
          </a:p>
          <a:p>
            <a:pPr defTabSz="461518">
              <a:defRPr sz="6320"/>
            </a:pPr>
            <a:r>
              <a:t>第二章　パーセプトロン</a:t>
            </a:r>
          </a:p>
        </p:txBody>
      </p:sp>
      <p:sp>
        <p:nvSpPr>
          <p:cNvPr id="120" name="s1240094 Miyuka Nakamur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s1240094 Miyuka Nakamura</a:t>
            </a:r>
          </a:p>
        </p:txBody>
      </p:sp>
      <p:sp>
        <p:nvSpPr>
          <p:cNvPr id="121" name="スライド番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XORは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XORは？</a:t>
            </a:r>
          </a:p>
        </p:txBody>
      </p:sp>
      <p:sp>
        <p:nvSpPr>
          <p:cNvPr id="221" name="XORゲートを表すために一本の直線で○と△を分けられるか？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pPr/>
            <a:r>
              <a:t>XORゲートを表すために一本の直線で○と△を分けられるか？</a:t>
            </a:r>
          </a:p>
        </p:txBody>
      </p:sp>
      <p:sp>
        <p:nvSpPr>
          <p:cNvPr id="22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9" name="Group 274"/>
          <p:cNvGrpSpPr/>
          <p:nvPr/>
        </p:nvGrpSpPr>
        <p:grpSpPr>
          <a:xfrm>
            <a:off x="4165382" y="3872311"/>
            <a:ext cx="4826540" cy="4823295"/>
            <a:chOff x="0" y="0"/>
            <a:chExt cx="4826538" cy="4823293"/>
          </a:xfrm>
        </p:grpSpPr>
        <p:sp>
          <p:nvSpPr>
            <p:cNvPr id="223" name="Shape 268"/>
            <p:cNvSpPr/>
            <p:nvPr/>
          </p:nvSpPr>
          <p:spPr>
            <a:xfrm>
              <a:off x="0" y="4032003"/>
              <a:ext cx="482654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24" name="Shape 269"/>
            <p:cNvSpPr/>
            <p:nvPr/>
          </p:nvSpPr>
          <p:spPr>
            <a:xfrm flipV="1">
              <a:off x="477842" y="-1"/>
              <a:ext cx="2" cy="48232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25" name="Shape 270"/>
            <p:cNvSpPr/>
            <p:nvPr/>
          </p:nvSpPr>
          <p:spPr>
            <a:xfrm>
              <a:off x="361310" y="3899406"/>
              <a:ext cx="233066" cy="26519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26" name="Shape 271"/>
            <p:cNvSpPr/>
            <p:nvPr/>
          </p:nvSpPr>
          <p:spPr>
            <a:xfrm>
              <a:off x="327343" y="1570691"/>
              <a:ext cx="301000" cy="26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27" name="Shape 272"/>
            <p:cNvSpPr/>
            <p:nvPr/>
          </p:nvSpPr>
          <p:spPr>
            <a:xfrm>
              <a:off x="2487819" y="3899406"/>
              <a:ext cx="301000" cy="26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28" name="Shape 273"/>
            <p:cNvSpPr/>
            <p:nvPr/>
          </p:nvSpPr>
          <p:spPr>
            <a:xfrm>
              <a:off x="2521787" y="1570691"/>
              <a:ext cx="233065" cy="26519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</p:grpSp>
      <p:sp>
        <p:nvSpPr>
          <p:cNvPr id="230" name="Shape 275"/>
          <p:cNvSpPr txBox="1"/>
          <p:nvPr/>
        </p:nvSpPr>
        <p:spPr>
          <a:xfrm rot="1698814">
            <a:off x="6463369" y="4191000"/>
            <a:ext cx="5481450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0000">
                <a:solidFill>
                  <a:srgbClr val="5E5E5E"/>
                </a:solidFill>
              </a:defRPr>
            </a:lvl1pPr>
          </a:lstStyle>
          <a:p>
            <a:pPr/>
            <a:r>
              <a:t>無理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線形と非線形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000"/>
            </a:lvl1pPr>
            <a:lvl2pPr algn="l">
              <a:defRPr sz="3200"/>
            </a:lvl2pPr>
          </a:lstStyle>
          <a:p>
            <a:pPr/>
            <a:r>
              <a:t>線形と非線形</a:t>
            </a:r>
          </a:p>
          <a:p>
            <a:pPr lvl="1"/>
            <a:r>
              <a:t>　もし直線という制約を外すことができたら</a:t>
            </a:r>
          </a:p>
        </p:txBody>
      </p:sp>
      <p:sp>
        <p:nvSpPr>
          <p:cNvPr id="233" name="曲線による領域を非線形な領域…"/>
          <p:cNvSpPr txBox="1"/>
          <p:nvPr>
            <p:ph type="body" sz="half" idx="1"/>
          </p:nvPr>
        </p:nvSpPr>
        <p:spPr>
          <a:xfrm>
            <a:off x="5622922" y="2590800"/>
            <a:ext cx="6429379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曲線による領域を非線形な領域</a:t>
            </a:r>
          </a:p>
          <a:p>
            <a:pPr marL="0" indent="0">
              <a:buSzTx/>
              <a:buNone/>
            </a:pPr>
            <a:r>
              <a:t>直線による領域を線形な領域</a:t>
            </a:r>
          </a:p>
          <a:p>
            <a:pPr marL="0" indent="0" algn="r">
              <a:buSzTx/>
              <a:buNone/>
            </a:pPr>
            <a:r>
              <a:t>という</a:t>
            </a:r>
          </a:p>
        </p:txBody>
      </p:sp>
      <p:grpSp>
        <p:nvGrpSpPr>
          <p:cNvPr id="241" name="グループ"/>
          <p:cNvGrpSpPr/>
          <p:nvPr/>
        </p:nvGrpSpPr>
        <p:grpSpPr>
          <a:xfrm>
            <a:off x="982749" y="3934266"/>
            <a:ext cx="4544793" cy="4437086"/>
            <a:chOff x="0" y="0"/>
            <a:chExt cx="4544792" cy="4437084"/>
          </a:xfrm>
        </p:grpSpPr>
        <p:sp>
          <p:nvSpPr>
            <p:cNvPr id="234" name="Shape 280"/>
            <p:cNvSpPr/>
            <p:nvPr/>
          </p:nvSpPr>
          <p:spPr>
            <a:xfrm>
              <a:off x="104722" y="3709154"/>
              <a:ext cx="44400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35" name="Shape 281"/>
            <p:cNvSpPr/>
            <p:nvPr/>
          </p:nvSpPr>
          <p:spPr>
            <a:xfrm flipV="1">
              <a:off x="544303" y="0"/>
              <a:ext cx="2" cy="44370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36" name="Shape 282"/>
            <p:cNvSpPr/>
            <p:nvPr/>
          </p:nvSpPr>
          <p:spPr>
            <a:xfrm>
              <a:off x="437102" y="3587174"/>
              <a:ext cx="214405" cy="243963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37" name="Shape 283"/>
            <p:cNvSpPr/>
            <p:nvPr/>
          </p:nvSpPr>
          <p:spPr>
            <a:xfrm>
              <a:off x="405855" y="1560662"/>
              <a:ext cx="276898" cy="243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38" name="Shape 284"/>
            <p:cNvSpPr/>
            <p:nvPr/>
          </p:nvSpPr>
          <p:spPr>
            <a:xfrm>
              <a:off x="2393338" y="3587174"/>
              <a:ext cx="276899" cy="243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39" name="Shape 285"/>
            <p:cNvSpPr/>
            <p:nvPr/>
          </p:nvSpPr>
          <p:spPr>
            <a:xfrm>
              <a:off x="2424586" y="1560662"/>
              <a:ext cx="214403" cy="243963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pic>
          <p:nvPicPr>
            <p:cNvPr id="240" name="image23.png" descr="image2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570024"/>
              <a:ext cx="4109908" cy="370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2.5 多層パーセプトロ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2.5 多層パーセプトロン</a:t>
            </a:r>
          </a:p>
        </p:txBody>
      </p:sp>
      <p:sp>
        <p:nvSpPr>
          <p:cNvPr id="244" name="AND, NAND, ORゲートを組み合わせてXORを考え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defTabSz="825500">
              <a:spcBef>
                <a:spcPts val="0"/>
              </a:spcBef>
              <a:buSzTx/>
              <a:buNone/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AND, NAND, ORゲートを組み合わせてXORを考える</a:t>
            </a:r>
          </a:p>
        </p:txBody>
      </p:sp>
      <p:sp>
        <p:nvSpPr>
          <p:cNvPr id="2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7" name="Group 325"/>
          <p:cNvGrpSpPr/>
          <p:nvPr/>
        </p:nvGrpSpPr>
        <p:grpSpPr>
          <a:xfrm>
            <a:off x="344767" y="4712449"/>
            <a:ext cx="6543982" cy="2284502"/>
            <a:chOff x="0" y="0"/>
            <a:chExt cx="6543981" cy="2284500"/>
          </a:xfrm>
        </p:grpSpPr>
        <p:grpSp>
          <p:nvGrpSpPr>
            <p:cNvPr id="252" name="Group 300"/>
            <p:cNvGrpSpPr/>
            <p:nvPr/>
          </p:nvGrpSpPr>
          <p:grpSpPr>
            <a:xfrm>
              <a:off x="1932643" y="-1"/>
              <a:ext cx="1039269" cy="620365"/>
              <a:chOff x="0" y="0"/>
              <a:chExt cx="1039268" cy="620363"/>
            </a:xfrm>
          </p:grpSpPr>
          <p:grpSp>
            <p:nvGrpSpPr>
              <p:cNvPr id="250" name="Group 298"/>
              <p:cNvGrpSpPr/>
              <p:nvPr/>
            </p:nvGrpSpPr>
            <p:grpSpPr>
              <a:xfrm>
                <a:off x="-1" y="0"/>
                <a:ext cx="861761" cy="620364"/>
                <a:chOff x="0" y="0"/>
                <a:chExt cx="861760" cy="620363"/>
              </a:xfrm>
            </p:grpSpPr>
            <p:sp>
              <p:nvSpPr>
                <p:cNvPr id="246" name="Shape 294"/>
                <p:cNvSpPr/>
                <p:nvPr/>
              </p:nvSpPr>
              <p:spPr>
                <a:xfrm>
                  <a:off x="1107" y="0"/>
                  <a:ext cx="626427" cy="137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3600" y="18000"/>
                        <a:pt x="7200" y="14400"/>
                        <a:pt x="10800" y="10800"/>
                      </a:cubicBezTo>
                      <a:cubicBezTo>
                        <a:pt x="14400" y="7200"/>
                        <a:pt x="18000" y="3600"/>
                        <a:pt x="21600" y="0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latin typeface="+mn-lt"/>
                      <a:ea typeface="+mn-ea"/>
                      <a:cs typeface="+mn-cs"/>
                      <a:sym typeface="ヒラギノ角ゴ ProN W3"/>
                    </a:defRPr>
                  </a:pPr>
                </a:p>
              </p:txBody>
            </p:sp>
            <p:sp>
              <p:nvSpPr>
                <p:cNvPr id="247" name="Shape 295"/>
                <p:cNvSpPr/>
                <p:nvPr/>
              </p:nvSpPr>
              <p:spPr>
                <a:xfrm rot="16200000">
                  <a:off x="-300496" y="312944"/>
                  <a:ext cx="607915" cy="69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616" fill="norm" stroke="1" extrusionOk="0">
                      <a:moveTo>
                        <a:pt x="0" y="7152"/>
                      </a:moveTo>
                      <a:cubicBezTo>
                        <a:pt x="3591" y="17172"/>
                        <a:pt x="7184" y="21600"/>
                        <a:pt x="10778" y="20434"/>
                      </a:cubicBezTo>
                      <a:cubicBezTo>
                        <a:pt x="14386" y="19264"/>
                        <a:pt x="17994" y="12451"/>
                        <a:pt x="21600" y="0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latin typeface="+mn-lt"/>
                      <a:ea typeface="+mn-ea"/>
                      <a:cs typeface="+mn-cs"/>
                      <a:sym typeface="ヒラギノ角ゴ ProN W3"/>
                    </a:defRPr>
                  </a:pPr>
                </a:p>
              </p:txBody>
            </p:sp>
            <p:sp>
              <p:nvSpPr>
                <p:cNvPr id="248" name="Shape 296"/>
                <p:cNvSpPr/>
                <p:nvPr/>
              </p:nvSpPr>
              <p:spPr>
                <a:xfrm>
                  <a:off x="1107" y="606624"/>
                  <a:ext cx="626427" cy="137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3600" y="18000"/>
                        <a:pt x="7200" y="14400"/>
                        <a:pt x="10800" y="10800"/>
                      </a:cubicBezTo>
                      <a:cubicBezTo>
                        <a:pt x="12600" y="9000"/>
                        <a:pt x="14400" y="7200"/>
                        <a:pt x="16200" y="5400"/>
                      </a:cubicBezTo>
                      <a:lnTo>
                        <a:pt x="21600" y="0"/>
                      </a:ln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latin typeface="+mn-lt"/>
                      <a:ea typeface="+mn-ea"/>
                      <a:cs typeface="+mn-cs"/>
                      <a:sym typeface="ヒラギノ角ゴ ProN W3"/>
                    </a:defRPr>
                  </a:pPr>
                </a:p>
              </p:txBody>
            </p:sp>
            <p:sp>
              <p:nvSpPr>
                <p:cNvPr id="249" name="Shape 297"/>
                <p:cNvSpPr/>
                <p:nvPr/>
              </p:nvSpPr>
              <p:spPr>
                <a:xfrm rot="16200000">
                  <a:off x="439648" y="184578"/>
                  <a:ext cx="606338" cy="2378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185" fill="norm" stroke="1" extrusionOk="0">
                      <a:moveTo>
                        <a:pt x="0" y="0"/>
                      </a:moveTo>
                      <a:cubicBezTo>
                        <a:pt x="1060" y="10677"/>
                        <a:pt x="4800" y="18651"/>
                        <a:pt x="9372" y="19984"/>
                      </a:cubicBezTo>
                      <a:cubicBezTo>
                        <a:pt x="14913" y="21600"/>
                        <a:pt x="20114" y="13308"/>
                        <a:pt x="21600" y="492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latin typeface="+mn-lt"/>
                      <a:ea typeface="+mn-ea"/>
                      <a:cs typeface="+mn-cs"/>
                      <a:sym typeface="ヒラギノ角ゴ ProN W3"/>
                    </a:defRPr>
                  </a:pPr>
                </a:p>
              </p:txBody>
            </p:sp>
          </p:grpSp>
          <p:sp>
            <p:nvSpPr>
              <p:cNvPr id="251" name="Shape 299"/>
              <p:cNvSpPr/>
              <p:nvPr/>
            </p:nvSpPr>
            <p:spPr>
              <a:xfrm>
                <a:off x="860409" y="185894"/>
                <a:ext cx="178859" cy="191173"/>
              </a:xfrm>
              <a:prstGeom prst="ellipse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  <p:grpSp>
          <p:nvGrpSpPr>
            <p:cNvPr id="258" name="Group 306"/>
            <p:cNvGrpSpPr/>
            <p:nvPr/>
          </p:nvGrpSpPr>
          <p:grpSpPr>
            <a:xfrm>
              <a:off x="1932643" y="1537680"/>
              <a:ext cx="1039268" cy="746820"/>
              <a:chOff x="0" y="0"/>
              <a:chExt cx="1039266" cy="746819"/>
            </a:xfrm>
          </p:grpSpPr>
          <p:grpSp>
            <p:nvGrpSpPr>
              <p:cNvPr id="256" name="Group 304"/>
              <p:cNvGrpSpPr/>
              <p:nvPr/>
            </p:nvGrpSpPr>
            <p:grpSpPr>
              <a:xfrm>
                <a:off x="2323" y="-1"/>
                <a:ext cx="1036944" cy="746821"/>
                <a:chOff x="0" y="0"/>
                <a:chExt cx="1036942" cy="746819"/>
              </a:xfrm>
            </p:grpSpPr>
            <p:sp>
              <p:nvSpPr>
                <p:cNvPr id="253" name="Shape 301"/>
                <p:cNvSpPr/>
                <p:nvPr/>
              </p:nvSpPr>
              <p:spPr>
                <a:xfrm>
                  <a:off x="0" y="653"/>
                  <a:ext cx="753475" cy="16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3600" y="18000"/>
                        <a:pt x="7200" y="14400"/>
                        <a:pt x="10800" y="10800"/>
                      </a:cubicBezTo>
                      <a:cubicBezTo>
                        <a:pt x="14400" y="7200"/>
                        <a:pt x="18000" y="3600"/>
                        <a:pt x="21600" y="0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latin typeface="+mn-lt"/>
                      <a:ea typeface="+mn-ea"/>
                      <a:cs typeface="+mn-cs"/>
                      <a:sym typeface="ヒラギノ角ゴ ProN W3"/>
                    </a:defRPr>
                  </a:pPr>
                </a:p>
              </p:txBody>
            </p:sp>
            <p:sp>
              <p:nvSpPr>
                <p:cNvPr id="254" name="Shape 302"/>
                <p:cNvSpPr/>
                <p:nvPr/>
              </p:nvSpPr>
              <p:spPr>
                <a:xfrm>
                  <a:off x="0" y="730309"/>
                  <a:ext cx="753475" cy="16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3600" y="18000"/>
                        <a:pt x="7200" y="14400"/>
                        <a:pt x="10800" y="10800"/>
                      </a:cubicBezTo>
                      <a:cubicBezTo>
                        <a:pt x="12600" y="9000"/>
                        <a:pt x="14400" y="7200"/>
                        <a:pt x="16200" y="5400"/>
                      </a:cubicBezTo>
                      <a:lnTo>
                        <a:pt x="21600" y="0"/>
                      </a:ln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latin typeface="+mn-lt"/>
                      <a:ea typeface="+mn-ea"/>
                      <a:cs typeface="+mn-cs"/>
                      <a:sym typeface="ヒラギノ角ゴ ProN W3"/>
                    </a:defRPr>
                  </a:pPr>
                </a:p>
              </p:txBody>
            </p:sp>
            <p:sp>
              <p:nvSpPr>
                <p:cNvPr id="255" name="Shape 303"/>
                <p:cNvSpPr/>
                <p:nvPr/>
              </p:nvSpPr>
              <p:spPr>
                <a:xfrm rot="16200000">
                  <a:off x="528861" y="223348"/>
                  <a:ext cx="731431" cy="28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64" fill="norm" stroke="1" extrusionOk="0">
                      <a:moveTo>
                        <a:pt x="0" y="155"/>
                      </a:moveTo>
                      <a:cubicBezTo>
                        <a:pt x="1303" y="12836"/>
                        <a:pt x="5854" y="21600"/>
                        <a:pt x="11011" y="21359"/>
                      </a:cubicBezTo>
                      <a:cubicBezTo>
                        <a:pt x="16033" y="21125"/>
                        <a:pt x="20371" y="12374"/>
                        <a:pt x="21600" y="0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latin typeface="+mn-lt"/>
                      <a:ea typeface="+mn-ea"/>
                      <a:cs typeface="+mn-cs"/>
                      <a:sym typeface="ヒラギノ角ゴ ProN W3"/>
                    </a:defRPr>
                  </a:pPr>
                </a:p>
              </p:txBody>
            </p:sp>
          </p:grpSp>
          <p:sp>
            <p:nvSpPr>
              <p:cNvPr id="257" name="Shape 305"/>
              <p:cNvSpPr/>
              <p:nvPr/>
            </p:nvSpPr>
            <p:spPr>
              <a:xfrm rot="16200000">
                <a:off x="-223796" y="240525"/>
                <a:ext cx="727845" cy="280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80" fill="norm" stroke="1" extrusionOk="0">
                    <a:moveTo>
                      <a:pt x="0" y="15"/>
                    </a:moveTo>
                    <a:cubicBezTo>
                      <a:pt x="1146" y="11016"/>
                      <a:pt x="4974" y="19093"/>
                      <a:pt x="9584" y="20238"/>
                    </a:cubicBezTo>
                    <a:cubicBezTo>
                      <a:pt x="15070" y="21600"/>
                      <a:pt x="20153" y="13039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  <p:grpSp>
          <p:nvGrpSpPr>
            <p:cNvPr id="263" name="Group 311"/>
            <p:cNvGrpSpPr/>
            <p:nvPr/>
          </p:nvGrpSpPr>
          <p:grpSpPr>
            <a:xfrm>
              <a:off x="4189459" y="615704"/>
              <a:ext cx="1039264" cy="748146"/>
              <a:chOff x="0" y="0"/>
              <a:chExt cx="1039263" cy="748144"/>
            </a:xfrm>
          </p:grpSpPr>
          <p:sp>
            <p:nvSpPr>
              <p:cNvPr id="259" name="Shape 307"/>
              <p:cNvSpPr/>
              <p:nvPr/>
            </p:nvSpPr>
            <p:spPr>
              <a:xfrm>
                <a:off x="1336" y="0"/>
                <a:ext cx="755456" cy="16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600" y="18000"/>
                      <a:pt x="7200" y="14400"/>
                      <a:pt x="10800" y="10800"/>
                    </a:cubicBezTo>
                    <a:cubicBezTo>
                      <a:pt x="14400" y="7200"/>
                      <a:pt x="18000" y="3600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260" name="Shape 308"/>
              <p:cNvSpPr/>
              <p:nvPr/>
            </p:nvSpPr>
            <p:spPr>
              <a:xfrm rot="16200000">
                <a:off x="-362391" y="377404"/>
                <a:ext cx="733131" cy="8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16" fill="norm" stroke="1" extrusionOk="0">
                    <a:moveTo>
                      <a:pt x="0" y="7152"/>
                    </a:moveTo>
                    <a:cubicBezTo>
                      <a:pt x="3591" y="17172"/>
                      <a:pt x="7184" y="21600"/>
                      <a:pt x="10778" y="20434"/>
                    </a:cubicBezTo>
                    <a:cubicBezTo>
                      <a:pt x="14386" y="19264"/>
                      <a:pt x="17994" y="1245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261" name="Shape 309"/>
              <p:cNvSpPr/>
              <p:nvPr/>
            </p:nvSpPr>
            <p:spPr>
              <a:xfrm>
                <a:off x="1336" y="731575"/>
                <a:ext cx="755456" cy="16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3600" y="18000"/>
                      <a:pt x="7200" y="14400"/>
                      <a:pt x="10800" y="10800"/>
                    </a:cubicBezTo>
                    <a:cubicBezTo>
                      <a:pt x="12600" y="9000"/>
                      <a:pt x="14400" y="7200"/>
                      <a:pt x="16200" y="5400"/>
                    </a:cubicBezTo>
                    <a:lnTo>
                      <a:pt x="21600" y="0"/>
                    </a:ln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  <p:sp>
            <p:nvSpPr>
              <p:cNvPr id="262" name="Shape 310"/>
              <p:cNvSpPr/>
              <p:nvPr/>
            </p:nvSpPr>
            <p:spPr>
              <a:xfrm rot="16200000">
                <a:off x="530206" y="222597"/>
                <a:ext cx="731229" cy="28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85" fill="norm" stroke="1" extrusionOk="0">
                    <a:moveTo>
                      <a:pt x="0" y="0"/>
                    </a:moveTo>
                    <a:cubicBezTo>
                      <a:pt x="1060" y="10677"/>
                      <a:pt x="4800" y="18651"/>
                      <a:pt x="9372" y="19984"/>
                    </a:cubicBezTo>
                    <a:cubicBezTo>
                      <a:pt x="14913" y="21600"/>
                      <a:pt x="20114" y="13308"/>
                      <a:pt x="21600" y="49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latin typeface="+mn-lt"/>
                    <a:ea typeface="+mn-ea"/>
                    <a:cs typeface="+mn-cs"/>
                    <a:sym typeface="ヒラギノ角ゴ ProN W3"/>
                  </a:defRPr>
                </a:pPr>
              </a:p>
            </p:txBody>
          </p:sp>
        </p:grpSp>
        <p:sp>
          <p:nvSpPr>
            <p:cNvPr id="264" name="Shape 312"/>
            <p:cNvSpPr/>
            <p:nvPr/>
          </p:nvSpPr>
          <p:spPr>
            <a:xfrm>
              <a:off x="2979580" y="282025"/>
              <a:ext cx="1206959" cy="5976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65" name="Shape 313"/>
            <p:cNvSpPr/>
            <p:nvPr/>
          </p:nvSpPr>
          <p:spPr>
            <a:xfrm flipV="1">
              <a:off x="2979580" y="1145060"/>
              <a:ext cx="1206959" cy="7379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66" name="Shape 314"/>
            <p:cNvSpPr/>
            <p:nvPr/>
          </p:nvSpPr>
          <p:spPr>
            <a:xfrm>
              <a:off x="371775" y="2052285"/>
              <a:ext cx="181620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67" name="Shape 315"/>
            <p:cNvSpPr/>
            <p:nvPr/>
          </p:nvSpPr>
          <p:spPr>
            <a:xfrm>
              <a:off x="371775" y="208220"/>
              <a:ext cx="156440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68" name="Shape 316"/>
            <p:cNvSpPr/>
            <p:nvPr/>
          </p:nvSpPr>
          <p:spPr>
            <a:xfrm>
              <a:off x="909182" y="1789270"/>
              <a:ext cx="127879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69" name="Shape 317"/>
            <p:cNvSpPr/>
            <p:nvPr/>
          </p:nvSpPr>
          <p:spPr>
            <a:xfrm>
              <a:off x="5221235" y="989776"/>
              <a:ext cx="1018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70" name="Shape 318"/>
            <p:cNvSpPr/>
            <p:nvPr/>
          </p:nvSpPr>
          <p:spPr>
            <a:xfrm flipV="1">
              <a:off x="913741" y="210161"/>
              <a:ext cx="1" cy="15592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71" name="Shape 319"/>
            <p:cNvSpPr/>
            <p:nvPr/>
          </p:nvSpPr>
          <p:spPr>
            <a:xfrm>
              <a:off x="1285666" y="471730"/>
              <a:ext cx="665486" cy="160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321" y="106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pic>
          <p:nvPicPr>
            <p:cNvPr id="272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63" y="151823"/>
              <a:ext cx="169191" cy="112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1995889"/>
              <a:ext cx="174318" cy="1127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56822" y="928252"/>
              <a:ext cx="87160" cy="123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512908" y="331766"/>
              <a:ext cx="140302" cy="11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pasted-image.pdf" descr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10310" y="1662552"/>
              <a:ext cx="145498" cy="114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5" name="Group 334"/>
          <p:cNvGrpSpPr/>
          <p:nvPr/>
        </p:nvGrpSpPr>
        <p:grpSpPr>
          <a:xfrm>
            <a:off x="6966378" y="3608687"/>
            <a:ext cx="6062255" cy="4892886"/>
            <a:chOff x="15411" y="15411"/>
            <a:chExt cx="6062254" cy="4892885"/>
          </a:xfrm>
        </p:grpSpPr>
        <p:grpSp>
          <p:nvGrpSpPr>
            <p:cNvPr id="283" name="Group 332"/>
            <p:cNvGrpSpPr/>
            <p:nvPr/>
          </p:nvGrpSpPr>
          <p:grpSpPr>
            <a:xfrm>
              <a:off x="15411" y="15411"/>
              <a:ext cx="6062255" cy="4892886"/>
              <a:chOff x="15411" y="15411"/>
              <a:chExt cx="6062254" cy="4892885"/>
            </a:xfrm>
          </p:grpSpPr>
          <p:graphicFrame>
            <p:nvGraphicFramePr>
              <p:cNvPr id="278" name="Table 327"/>
              <p:cNvGraphicFramePr/>
              <p:nvPr/>
            </p:nvGraphicFramePr>
            <p:xfrm>
              <a:off x="15411" y="15411"/>
              <a:ext cx="6062255" cy="4892886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209910"/>
                    <a:gridCol w="1209910"/>
                    <a:gridCol w="1209910"/>
                    <a:gridCol w="1209910"/>
                    <a:gridCol w="1209910"/>
                  </a:tblGrid>
                  <a:tr h="976037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663700" algn="l"/>
                            </a:tabLst>
                            <a:defRPr b="0" sz="36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  <a:sym typeface="ヒラギノ角ゴ ProN W3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B w="254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663700" algn="l"/>
                            </a:tabLst>
                            <a:defRPr b="0" sz="36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  <a:sym typeface="ヒラギノ角ゴ ProN W3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B w="254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663700" algn="l"/>
                            </a:tabLst>
                            <a:defRPr b="0" sz="36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  <a:sym typeface="ヒラギノ角ゴ ProN W3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B w="254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663700" algn="l"/>
                            </a:tabLst>
                            <a:defRPr b="0" sz="36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  <a:sym typeface="ヒラギノ角ゴ ProN W3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B w="254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663700" algn="l"/>
                            </a:tabLst>
                            <a:defRPr b="0" sz="36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  <a:sym typeface="ヒラギノ角ゴ ProN W3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B w="25400">
                          <a:solidFill>
                            <a:srgbClr val="000000"/>
                          </a:solidFill>
                          <a:miter lim="400000"/>
                        </a:lnB>
                        <a:noFill/>
                      </a:tcPr>
                    </a:tc>
                  </a:tr>
                  <a:tr h="976037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0</a:t>
                          </a:r>
                        </a:p>
                      </a:txBody>
                      <a:tcPr marL="50800" marR="50800" marT="50800" marB="50800" anchor="ctr" anchorCtr="0" horzOverflow="overflow">
                        <a:lnT w="25400">
                          <a:solidFill>
                            <a:srgbClr val="000000"/>
                          </a:solidFill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0</a:t>
                          </a: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T w="25400">
                          <a:solidFill>
                            <a:srgbClr val="000000"/>
                          </a:solidFill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T w="25400">
                          <a:solidFill>
                            <a:srgbClr val="000000"/>
                          </a:solidFill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0</a:t>
                          </a: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T w="25400">
                          <a:solidFill>
                            <a:srgbClr val="000000"/>
                          </a:solidFill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0</a:t>
                          </a: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T w="25400">
                          <a:solidFill>
                            <a:srgbClr val="000000"/>
                          </a:solidFill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</a:tr>
                  <a:tr h="976037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0</a:t>
                          </a: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</a:tr>
                  <a:tr h="976037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0</a:t>
                          </a:r>
                        </a:p>
                      </a:txBody>
                      <a:tcPr marL="50800" marR="50800" marT="50800" marB="50800" anchor="ctr" anchorCtr="0" horzOverflow="overflow"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lnB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B>
                        <a:noFill/>
                      </a:tcPr>
                    </a:tc>
                  </a:tr>
                  <a:tr h="976037"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0</a:t>
                          </a: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1</a:t>
                          </a:r>
                        </a:p>
                      </a:txBody>
                      <a:tcPr marL="50800" marR="50800" marT="50800" marB="50800" anchor="ctr" anchorCtr="0" horzOverflow="overflow">
                        <a:lnR w="25400">
                          <a:solidFill>
                            <a:srgbClr val="000000"/>
                          </a:solidFill>
                          <a:miter lim="400000"/>
                        </a:lnR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3600">
                              <a:sym typeface="ヒラギノ角ゴ ProN W3"/>
                            </a:rPr>
                            <a:t>0</a:t>
                          </a:r>
                        </a:p>
                      </a:txBody>
                      <a:tcPr marL="50800" marR="50800" marT="50800" marB="50800" anchor="ctr" anchorCtr="0" horzOverflow="overflow">
                        <a:lnL w="25400">
                          <a:solidFill>
                            <a:srgbClr val="000000"/>
                          </a:solidFill>
                          <a:miter lim="400000"/>
                        </a:lnL>
                        <a:lnT w="12700">
                          <a:solidFill>
                            <a:srgbClr val="000000"/>
                          </a:solidFill>
                          <a:custDash>
                            <a:ds d="200000" sp="200000"/>
                          </a:custDash>
                          <a:miter lim="400000"/>
                        </a:lnT>
                        <a:noFill/>
                      </a:tcPr>
                    </a:tc>
                  </a:tr>
                </a:tbl>
              </a:graphicData>
            </a:graphic>
          </p:graphicFrame>
          <p:pic>
            <p:nvPicPr>
              <p:cNvPr id="279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97274" y="497421"/>
                <a:ext cx="250900" cy="1672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0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66303" y="497421"/>
                <a:ext cx="258503" cy="1672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1" name="pasted-image.pdf" descr="pasted-image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943627" y="496290"/>
                <a:ext cx="208059" cy="1695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2" name="pasted-image.pdf" descr="pasted-image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157633" y="496290"/>
                <a:ext cx="215765" cy="1695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84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97595" y="464574"/>
              <a:ext cx="129251" cy="182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Subtype="0" presetID="6" grpId="2" ac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77"/>
                                        </p:tgtEl>
                                      </p:cBhvr>
                                      <p:by x="50226" y="5022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95984 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1"/>
      <p:bldP build="whole" bldLvl="1" animBg="1" rev="0" advAuto="0" spid="277" grpId="2"/>
      <p:bldP build="whole" bldLvl="1" animBg="1" rev="0" advAuto="0" spid="285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XORの実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XORの実装</a:t>
            </a:r>
          </a:p>
        </p:txBody>
      </p:sp>
      <p:sp>
        <p:nvSpPr>
          <p:cNvPr id="288" name="from AND_b import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47472">
              <a:spcBef>
                <a:spcPts val="0"/>
              </a:spcBef>
              <a:buSzTx/>
              <a:buNone/>
              <a:defRPr b="1"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 b="0"/>
              <a:t> AND_b </a:t>
            </a:r>
            <a:r>
              <a:t>import</a:t>
            </a:r>
            <a:r>
              <a:rPr b="0"/>
              <a:t> AND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b="1"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 b="0"/>
              <a:t> OR </a:t>
            </a:r>
            <a:r>
              <a:t>import</a:t>
            </a:r>
            <a:r>
              <a:rPr b="0"/>
              <a:t> OR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b="1"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 b="0"/>
              <a:t> NAND </a:t>
            </a:r>
            <a:r>
              <a:t>import</a:t>
            </a:r>
            <a:r>
              <a:rPr b="0"/>
              <a:t> NAND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347472">
              <a:spcBef>
                <a:spcPts val="0"/>
              </a:spcBef>
              <a:buSzTx/>
              <a:buNone/>
              <a:defRPr b="1"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</a:t>
            </a:r>
            <a:r>
              <a:rPr b="0"/>
              <a:t> </a:t>
            </a:r>
            <a:r>
              <a:rPr b="0">
                <a:solidFill>
                  <a:srgbClr val="021994"/>
                </a:solidFill>
              </a:rPr>
              <a:t>XOR</a:t>
            </a:r>
            <a:r>
              <a:rPr b="0"/>
              <a:t>(x1, x2):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s1 = </a:t>
            </a:r>
            <a:r>
              <a:rPr>
                <a:solidFill>
                  <a:srgbClr val="021994"/>
                </a:solidFill>
              </a:rPr>
              <a:t>NAND</a:t>
            </a:r>
            <a:r>
              <a:t>(x1, x2)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s2 = </a:t>
            </a:r>
            <a:r>
              <a:rPr>
                <a:solidFill>
                  <a:srgbClr val="021994"/>
                </a:solidFill>
              </a:rPr>
              <a:t>OR</a:t>
            </a:r>
            <a:r>
              <a:t>(x1, x2)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y = </a:t>
            </a:r>
            <a:r>
              <a:rPr>
                <a:solidFill>
                  <a:srgbClr val="021994"/>
                </a:solidFill>
              </a:rPr>
              <a:t>AND</a:t>
            </a:r>
            <a:r>
              <a:t>(s1, s2)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1"/>
              <a:t>return</a:t>
            </a:r>
            <a:r>
              <a:t> y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347472">
              <a:spcBef>
                <a:spcPts val="0"/>
              </a:spcBef>
              <a:buSzTx/>
              <a:buNone/>
              <a:defRPr b="1"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/>
              <a:t> __name__ == </a:t>
            </a:r>
            <a:r>
              <a:rPr b="0">
                <a:solidFill>
                  <a:srgbClr val="CD1D00"/>
                </a:solidFill>
              </a:rPr>
              <a:t>'__main__'</a:t>
            </a:r>
            <a:r>
              <a:rPr b="0"/>
              <a:t>: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for</a:t>
            </a:r>
            <a:r>
              <a:t> xs </a:t>
            </a:r>
            <a:r>
              <a:rPr b="1"/>
              <a:t>in</a:t>
            </a:r>
            <a:r>
              <a:t> [(</a:t>
            </a:r>
            <a:r>
              <a:rPr>
                <a:solidFill>
                  <a:srgbClr val="BF8F00"/>
                </a:solidFill>
              </a:rPr>
              <a:t>0</a:t>
            </a:r>
            <a:r>
              <a:t>, </a:t>
            </a:r>
            <a:r>
              <a:rPr>
                <a:solidFill>
                  <a:srgbClr val="BF8F00"/>
                </a:solidFill>
              </a:rPr>
              <a:t>0</a:t>
            </a:r>
            <a:r>
              <a:t>),(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0</a:t>
            </a:r>
            <a:r>
              <a:t>),(</a:t>
            </a:r>
            <a:r>
              <a:rPr>
                <a:solidFill>
                  <a:srgbClr val="BF8F00"/>
                </a:solidFill>
              </a:rPr>
              <a:t>0</a:t>
            </a:r>
            <a: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t>),(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t>)]: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y = </a:t>
            </a:r>
            <a:r>
              <a:rPr>
                <a:solidFill>
                  <a:srgbClr val="021994"/>
                </a:solidFill>
              </a:rPr>
              <a:t>XOR</a:t>
            </a:r>
            <a:r>
              <a:t>(xs[</a:t>
            </a:r>
            <a:r>
              <a:rPr>
                <a:solidFill>
                  <a:srgbClr val="BF8F00"/>
                </a:solidFill>
              </a:rPr>
              <a:t>0</a:t>
            </a:r>
            <a:r>
              <a:t>], xs[</a:t>
            </a:r>
            <a:r>
              <a:rPr>
                <a:solidFill>
                  <a:srgbClr val="BF8F00"/>
                </a:solidFill>
              </a:rPr>
              <a:t>1</a:t>
            </a:r>
            <a:r>
              <a:t>])</a:t>
            </a:r>
          </a:p>
          <a:p>
            <a:pPr marL="0" indent="0" defTabSz="347472">
              <a:spcBef>
                <a:spcPts val="0"/>
              </a:spcBef>
              <a:buSzTx/>
              <a:buNone/>
              <a:defRPr sz="304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print</a:t>
            </a:r>
            <a:r>
              <a:t>(</a:t>
            </a:r>
            <a:r>
              <a:rPr>
                <a:solidFill>
                  <a:srgbClr val="006DBC"/>
                </a:solidFill>
              </a:rPr>
              <a:t>str</a:t>
            </a:r>
            <a:r>
              <a:t>(xs) + </a:t>
            </a:r>
            <a:r>
              <a:rPr>
                <a:solidFill>
                  <a:srgbClr val="CD1D00"/>
                </a:solidFill>
              </a:rPr>
              <a:t>" -&gt; "</a:t>
            </a:r>
            <a:r>
              <a:t> + </a:t>
            </a:r>
            <a:r>
              <a:rPr>
                <a:solidFill>
                  <a:srgbClr val="006DBC"/>
                </a:solidFill>
              </a:rPr>
              <a:t>str</a:t>
            </a:r>
            <a:r>
              <a:t>(y))</a:t>
            </a:r>
          </a:p>
        </p:txBody>
      </p:sp>
      <p:sp>
        <p:nvSpPr>
          <p:cNvPr id="28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12" name="Group 364"/>
          <p:cNvGrpSpPr/>
          <p:nvPr/>
        </p:nvGrpSpPr>
        <p:grpSpPr>
          <a:xfrm>
            <a:off x="688384" y="1829053"/>
            <a:ext cx="11628032" cy="7098427"/>
            <a:chOff x="-279965" y="0"/>
            <a:chExt cx="11628031" cy="7098426"/>
          </a:xfrm>
        </p:grpSpPr>
        <p:sp>
          <p:nvSpPr>
            <p:cNvPr id="292" name="Shape 344"/>
            <p:cNvSpPr/>
            <p:nvPr/>
          </p:nvSpPr>
          <p:spPr>
            <a:xfrm>
              <a:off x="0" y="4377185"/>
              <a:ext cx="1757790" cy="1678578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93" name="Shape 345"/>
            <p:cNvSpPr/>
            <p:nvPr/>
          </p:nvSpPr>
          <p:spPr>
            <a:xfrm>
              <a:off x="0" y="813133"/>
              <a:ext cx="1757790" cy="1678579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94" name="Shape 346"/>
            <p:cNvSpPr/>
            <p:nvPr/>
          </p:nvSpPr>
          <p:spPr>
            <a:xfrm>
              <a:off x="4953052" y="4377185"/>
              <a:ext cx="1757793" cy="1678578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95" name="Shape 347"/>
            <p:cNvSpPr/>
            <p:nvPr/>
          </p:nvSpPr>
          <p:spPr>
            <a:xfrm>
              <a:off x="4953052" y="813133"/>
              <a:ext cx="1757793" cy="1678579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96" name="Shape 348"/>
            <p:cNvSpPr/>
            <p:nvPr/>
          </p:nvSpPr>
          <p:spPr>
            <a:xfrm>
              <a:off x="9348777" y="2595159"/>
              <a:ext cx="1757792" cy="1678579"/>
            </a:xfrm>
            <a:prstGeom prst="ellips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97" name="Shape 349"/>
            <p:cNvSpPr/>
            <p:nvPr/>
          </p:nvSpPr>
          <p:spPr>
            <a:xfrm>
              <a:off x="1763455" y="1652421"/>
              <a:ext cx="3183933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98" name="Shape 350"/>
            <p:cNvSpPr/>
            <p:nvPr/>
          </p:nvSpPr>
          <p:spPr>
            <a:xfrm>
              <a:off x="1763455" y="5216473"/>
              <a:ext cx="3183933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99" name="Shape 351"/>
            <p:cNvSpPr/>
            <p:nvPr/>
          </p:nvSpPr>
          <p:spPr>
            <a:xfrm flipV="1">
              <a:off x="1749164" y="1821523"/>
              <a:ext cx="3219182" cy="3219182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00" name="Shape 352"/>
            <p:cNvSpPr/>
            <p:nvPr/>
          </p:nvSpPr>
          <p:spPr>
            <a:xfrm>
              <a:off x="1749164" y="1828190"/>
              <a:ext cx="3219182" cy="3219183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01" name="Shape 353"/>
            <p:cNvSpPr/>
            <p:nvPr/>
          </p:nvSpPr>
          <p:spPr>
            <a:xfrm>
              <a:off x="6730798" y="1616531"/>
              <a:ext cx="2850478" cy="1225608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02" name="Shape 354"/>
            <p:cNvSpPr/>
            <p:nvPr/>
          </p:nvSpPr>
          <p:spPr>
            <a:xfrm flipV="1">
              <a:off x="6730799" y="4065574"/>
              <a:ext cx="2850346" cy="1165322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303" name="Shape 355"/>
            <p:cNvSpPr txBox="1"/>
            <p:nvPr/>
          </p:nvSpPr>
          <p:spPr>
            <a:xfrm>
              <a:off x="-279966" y="-1"/>
              <a:ext cx="2317722" cy="546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第０層</a:t>
              </a:r>
            </a:p>
          </p:txBody>
        </p:sp>
        <p:sp>
          <p:nvSpPr>
            <p:cNvPr id="304" name="Shape 356"/>
            <p:cNvSpPr txBox="1"/>
            <p:nvPr/>
          </p:nvSpPr>
          <p:spPr>
            <a:xfrm>
              <a:off x="4728276" y="-1"/>
              <a:ext cx="2207345" cy="546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第１層</a:t>
              </a:r>
            </a:p>
          </p:txBody>
        </p:sp>
        <p:sp>
          <p:nvSpPr>
            <p:cNvPr id="305" name="Shape 357"/>
            <p:cNvSpPr txBox="1"/>
            <p:nvPr/>
          </p:nvSpPr>
          <p:spPr>
            <a:xfrm>
              <a:off x="9107280" y="-1"/>
              <a:ext cx="2240786" cy="546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第２層</a:t>
              </a:r>
            </a:p>
          </p:txBody>
        </p:sp>
        <p:sp>
          <p:nvSpPr>
            <p:cNvPr id="306" name="Shape 358"/>
            <p:cNvSpPr txBox="1"/>
            <p:nvPr/>
          </p:nvSpPr>
          <p:spPr>
            <a:xfrm>
              <a:off x="2620085" y="6095668"/>
              <a:ext cx="6423727" cy="1002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pPr/>
              <a:r>
                <a:t>多層パーセプトロン</a:t>
              </a:r>
            </a:p>
          </p:txBody>
        </p:sp>
        <p:pic>
          <p:nvPicPr>
            <p:cNvPr id="307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3296" y="1548689"/>
              <a:ext cx="311199" cy="207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8581" y="5112741"/>
              <a:ext cx="320629" cy="207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4640" y="1548689"/>
              <a:ext cx="254617" cy="207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pasted-image.pdf" descr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699924" y="5112741"/>
              <a:ext cx="264048" cy="207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pasted-image.pdf" descr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147516" y="3321285"/>
              <a:ext cx="160315" cy="2263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3" name="XORのパーセプトロンによる表記"/>
          <p:cNvSpPr txBox="1"/>
          <p:nvPr>
            <p:ph type="body" sz="quarter" idx="1"/>
          </p:nvPr>
        </p:nvSpPr>
        <p:spPr>
          <a:xfrm>
            <a:off x="952499" y="731192"/>
            <a:ext cx="11099801" cy="828701"/>
          </a:xfrm>
          <a:prstGeom prst="rect">
            <a:avLst/>
          </a:prstGeom>
        </p:spPr>
        <p:txBody>
          <a:bodyPr anchor="t"/>
          <a:lstStyle>
            <a:lvl1pPr marL="0" indent="0" defTabSz="825500">
              <a:spcBef>
                <a:spcPts val="0"/>
              </a:spcBef>
              <a:buSzTx/>
              <a:buNone/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XORのパーセプトロンによる表記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2.6 NANDからコンピュータ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114300" tIns="114300" rIns="114300" bIns="114300"/>
          <a:lstStyle>
            <a:lvl1pPr defTabSz="443991">
              <a:defRPr sz="6080"/>
            </a:lvl1pPr>
          </a:lstStyle>
          <a:p>
            <a:pPr/>
            <a:r>
              <a:t>2.6 NANDからコンピュータへ</a:t>
            </a:r>
          </a:p>
        </p:txBody>
      </p:sp>
      <p:sp>
        <p:nvSpPr>
          <p:cNvPr id="316" name="パーセプトロンを多層にすることで、より複雑な回路も表現でき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spcBef>
                <a:spcPts val="5900"/>
              </a:spcBef>
              <a:defRPr>
                <a:solidFill>
                  <a:srgbClr val="5E5E5E"/>
                </a:solidFill>
              </a:defRPr>
            </a:pPr>
            <a:r>
              <a:t>パーセプトロンを多層にすることで、より複雑な回路も表現できる</a:t>
            </a:r>
          </a:p>
          <a:p>
            <a:pPr defTabSz="825500">
              <a:spcBef>
                <a:spcPts val="5900"/>
              </a:spcBef>
              <a:defRPr>
                <a:solidFill>
                  <a:srgbClr val="5E5E5E"/>
                </a:solidFill>
              </a:defRPr>
            </a:pPr>
            <a:r>
              <a:t>コンピュータはNANDの組み合わせだけで表現できる</a:t>
            </a:r>
          </a:p>
          <a:p>
            <a:pPr defTabSz="825500">
              <a:spcBef>
                <a:spcPts val="5900"/>
              </a:spcBef>
              <a:defRPr>
                <a:solidFill>
                  <a:srgbClr val="5E5E5E"/>
                </a:solidFill>
              </a:defRPr>
            </a:pPr>
            <a:r>
              <a:t>パーセプトロンでもコンピュータが行う処理も表現できる</a:t>
            </a:r>
          </a:p>
        </p:txBody>
      </p:sp>
      <p:sp>
        <p:nvSpPr>
          <p:cNvPr id="3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2.7 まと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2.7 まとめ</a:t>
            </a:r>
          </a:p>
        </p:txBody>
      </p:sp>
      <p:sp>
        <p:nvSpPr>
          <p:cNvPr id="320" name="パーセプトロンと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4964" indent="-354964" defTabSz="461454">
              <a:spcBef>
                <a:spcPts val="3200"/>
              </a:spcBef>
              <a:buSzPct val="75000"/>
              <a:defRPr sz="2859">
                <a:solidFill>
                  <a:srgbClr val="5E5E5E"/>
                </a:solidFill>
              </a:defRPr>
            </a:pPr>
            <a:r>
              <a:t>パーセプトロンとは</a:t>
            </a:r>
          </a:p>
          <a:p>
            <a:pPr lvl="2" marL="1064894" indent="-354964" defTabSz="461454">
              <a:spcBef>
                <a:spcPts val="3200"/>
              </a:spcBef>
              <a:buSzPct val="75000"/>
              <a:buChar char="-"/>
              <a:defRPr sz="2859">
                <a:solidFill>
                  <a:srgbClr val="5E5E5E"/>
                </a:solidFill>
              </a:defRPr>
            </a:pPr>
            <a:r>
              <a:t>入出力を備えたアルゴリズム</a:t>
            </a:r>
          </a:p>
          <a:p>
            <a:pPr lvl="2" marL="1064894" indent="-354964" defTabSz="461454">
              <a:spcBef>
                <a:spcPts val="3200"/>
              </a:spcBef>
              <a:buClr>
                <a:srgbClr val="5E5E5E"/>
              </a:buClr>
              <a:buSzPct val="75000"/>
              <a:buChar char="-"/>
              <a:defRPr sz="2859">
                <a:solidFill>
                  <a:srgbClr val="5E5E5E"/>
                </a:solidFill>
              </a:defRPr>
            </a:pPr>
            <a:r>
              <a:t>「重み」と「バイアス」をパラメータとして設定する</a:t>
            </a:r>
          </a:p>
          <a:p>
            <a:pPr lvl="2" marL="1064894" indent="-354964" defTabSz="461454">
              <a:spcBef>
                <a:spcPts val="3200"/>
              </a:spcBef>
              <a:buClr>
                <a:srgbClr val="5E5E5E"/>
              </a:buClr>
              <a:buSzPct val="75000"/>
              <a:buChar char="-"/>
              <a:defRPr sz="2859">
                <a:solidFill>
                  <a:srgbClr val="5E5E5E"/>
                </a:solidFill>
              </a:defRPr>
            </a:pPr>
            <a:r>
              <a:t>ANDやORゲートなどの論理回路を表現できる</a:t>
            </a:r>
          </a:p>
          <a:p>
            <a:pPr lvl="2" marL="1064894" indent="-354964" defTabSz="461454">
              <a:spcBef>
                <a:spcPts val="3200"/>
              </a:spcBef>
              <a:buClr>
                <a:srgbClr val="5E5E5E"/>
              </a:buClr>
              <a:buSzPct val="75000"/>
              <a:buChar char="-"/>
              <a:defRPr sz="2859">
                <a:solidFill>
                  <a:srgbClr val="5E5E5E"/>
                </a:solidFill>
              </a:defRPr>
            </a:pPr>
            <a:r>
              <a:t>多層にすることでXOR等も表現できる</a:t>
            </a:r>
          </a:p>
          <a:p>
            <a:pPr lvl="2" marL="354964" indent="-354964" defTabSz="461454">
              <a:spcBef>
                <a:spcPts val="3200"/>
              </a:spcBef>
              <a:buSzPct val="75000"/>
              <a:defRPr sz="2859">
                <a:solidFill>
                  <a:srgbClr val="5E5E5E"/>
                </a:solidFill>
              </a:defRPr>
            </a:pPr>
            <a:r>
              <a:t>単層パーセプトロンでは非線形領域を表現できない</a:t>
            </a:r>
          </a:p>
          <a:p>
            <a:pPr lvl="2" marL="354964" indent="-354964" defTabSz="461454">
              <a:spcBef>
                <a:spcPts val="3200"/>
              </a:spcBef>
              <a:buSzPct val="75000"/>
              <a:defRPr sz="2859">
                <a:solidFill>
                  <a:srgbClr val="5E5E5E"/>
                </a:solidFill>
              </a:defRPr>
            </a:pPr>
            <a:r>
              <a:t>多層のパーセプトロンは（理論上）コンピュータを表現できる</a:t>
            </a:r>
          </a:p>
        </p:txBody>
      </p:sp>
      <p:sp>
        <p:nvSpPr>
          <p:cNvPr id="32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目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目次</a:t>
            </a:r>
          </a:p>
        </p:txBody>
      </p:sp>
      <p:sp>
        <p:nvSpPr>
          <p:cNvPr id="124" name="2.1 パーセプトロンと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2688"/>
            </a:pPr>
            <a:r>
              <a:t>2.1 パーセプトロンとは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2.2 単純な論理ゲート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2.3 パーセプトロンの実装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2.4 パーセプトロンの限界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2.5 多層パーセプトロン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2.6 NANDからコンピュータへ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2.7 まとめ</a:t>
            </a:r>
          </a:p>
        </p:txBody>
      </p:sp>
      <p:sp>
        <p:nvSpPr>
          <p:cNvPr id="125" name="スライド番号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2.1 パーセプトロンと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2.1 パーセプトロンとは</a:t>
            </a:r>
          </a:p>
        </p:txBody>
      </p:sp>
      <p:sp>
        <p:nvSpPr>
          <p:cNvPr id="128" name="複数の信号を入力(x)と重み(w)の積和が閾値θより大きい時”1”、そうでない時 に”0”を出力する"/>
          <p:cNvSpPr txBox="1"/>
          <p:nvPr>
            <p:ph type="body" idx="1"/>
          </p:nvPr>
        </p:nvSpPr>
        <p:spPr>
          <a:xfrm>
            <a:off x="952500" y="2590549"/>
            <a:ext cx="11099800" cy="628650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複数の信号を入力(x)と重み(w)の積和が閾値θより大きい時”1”、そうでない時 に”0”を出力する </a:t>
            </a:r>
          </a:p>
        </p:txBody>
      </p:sp>
      <p:sp>
        <p:nvSpPr>
          <p:cNvPr id="129" name="方程式"/>
          <p:cNvSpPr txBox="1"/>
          <p:nvPr/>
        </p:nvSpPr>
        <p:spPr>
          <a:xfrm>
            <a:off x="7357874" y="5807506"/>
            <a:ext cx="4133281" cy="12500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bSup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</m:m>
                </m:oMath>
              </m:oMathPara>
            </a14:m>
            <a:endParaRPr sz="3200"/>
          </a:p>
        </p:txBody>
      </p:sp>
      <p:sp>
        <p:nvSpPr>
          <p:cNvPr id="130" name="円形"/>
          <p:cNvSpPr/>
          <p:nvPr/>
        </p:nvSpPr>
        <p:spPr>
          <a:xfrm>
            <a:off x="1752600" y="4572000"/>
            <a:ext cx="1270000" cy="1270000"/>
          </a:xfrm>
          <a:prstGeom prst="ellipse">
            <a:avLst/>
          </a:prstGeom>
          <a:ln w="127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1" name="円形"/>
          <p:cNvSpPr/>
          <p:nvPr/>
        </p:nvSpPr>
        <p:spPr>
          <a:xfrm>
            <a:off x="1752600" y="7023100"/>
            <a:ext cx="1270000" cy="1270000"/>
          </a:xfrm>
          <a:prstGeom prst="ellipse">
            <a:avLst/>
          </a:prstGeom>
          <a:ln w="127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2" name="円形"/>
          <p:cNvSpPr/>
          <p:nvPr/>
        </p:nvSpPr>
        <p:spPr>
          <a:xfrm>
            <a:off x="4991100" y="5797550"/>
            <a:ext cx="1270000" cy="1270000"/>
          </a:xfrm>
          <a:prstGeom prst="ellipse">
            <a:avLst/>
          </a:prstGeom>
          <a:ln w="127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3" name="線"/>
          <p:cNvSpPr/>
          <p:nvPr/>
        </p:nvSpPr>
        <p:spPr>
          <a:xfrm>
            <a:off x="2972389" y="5341195"/>
            <a:ext cx="2076827" cy="797037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4" name="線"/>
          <p:cNvSpPr/>
          <p:nvPr/>
        </p:nvSpPr>
        <p:spPr>
          <a:xfrm flipV="1">
            <a:off x="2972371" y="6731472"/>
            <a:ext cx="2077168" cy="859561"/>
          </a:xfrm>
          <a:prstGeom prst="line">
            <a:avLst/>
          </a:prstGeom>
          <a:ln w="254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5" name="方程式"/>
          <p:cNvSpPr txBox="1"/>
          <p:nvPr/>
        </p:nvSpPr>
        <p:spPr>
          <a:xfrm>
            <a:off x="2141975" y="4969812"/>
            <a:ext cx="491250" cy="4743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5400"/>
          </a:p>
        </p:txBody>
      </p:sp>
      <p:sp>
        <p:nvSpPr>
          <p:cNvPr id="136" name="方程式"/>
          <p:cNvSpPr txBox="1"/>
          <p:nvPr/>
        </p:nvSpPr>
        <p:spPr>
          <a:xfrm>
            <a:off x="2141975" y="7420912"/>
            <a:ext cx="533189" cy="4743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5400"/>
          </a:p>
        </p:txBody>
      </p:sp>
      <p:sp>
        <p:nvSpPr>
          <p:cNvPr id="137" name="方程式"/>
          <p:cNvSpPr txBox="1"/>
          <p:nvPr/>
        </p:nvSpPr>
        <p:spPr>
          <a:xfrm>
            <a:off x="5471452" y="6210350"/>
            <a:ext cx="309296" cy="444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  <a:endParaRPr sz="5400"/>
          </a:p>
        </p:txBody>
      </p:sp>
      <p:sp>
        <p:nvSpPr>
          <p:cNvPr id="138" name="方程式"/>
          <p:cNvSpPr txBox="1"/>
          <p:nvPr/>
        </p:nvSpPr>
        <p:spPr>
          <a:xfrm>
            <a:off x="3871753" y="5393683"/>
            <a:ext cx="273503" cy="210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139" name="方程式"/>
          <p:cNvSpPr txBox="1"/>
          <p:nvPr/>
        </p:nvSpPr>
        <p:spPr>
          <a:xfrm>
            <a:off x="3705111" y="6816083"/>
            <a:ext cx="290815" cy="2108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140" name="スライド番号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2" name="グループ"/>
          <p:cNvGrpSpPr/>
          <p:nvPr/>
        </p:nvGrpSpPr>
        <p:grpSpPr>
          <a:xfrm>
            <a:off x="1752600" y="4572000"/>
            <a:ext cx="9738555" cy="3721100"/>
            <a:chOff x="0" y="0"/>
            <a:chExt cx="9738554" cy="3721100"/>
          </a:xfrm>
        </p:grpSpPr>
        <p:sp>
          <p:nvSpPr>
            <p:cNvPr id="141" name="方程式"/>
            <p:cNvSpPr txBox="1"/>
            <p:nvPr/>
          </p:nvSpPr>
          <p:spPr>
            <a:xfrm>
              <a:off x="5605274" y="1235506"/>
              <a:ext cx="4133281" cy="1250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m>
                      <m:mPr>
                        <m:ctrlPr>
                          <a:rPr xmlns:a="http://schemas.openxmlformats.org/drawingml/2006/mai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m:oMathPara>
              </a14:m>
              <a:endParaRPr sz="3200"/>
            </a:p>
          </p:txBody>
        </p:sp>
        <p:sp>
          <p:nvSpPr>
            <p:cNvPr id="142" name="円形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43" name="円形"/>
            <p:cNvSpPr/>
            <p:nvPr/>
          </p:nvSpPr>
          <p:spPr>
            <a:xfrm>
              <a:off x="0" y="2451100"/>
              <a:ext cx="1270000" cy="1270000"/>
            </a:xfrm>
            <a:prstGeom prst="ellipse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44" name="円形"/>
            <p:cNvSpPr/>
            <p:nvPr/>
          </p:nvSpPr>
          <p:spPr>
            <a:xfrm>
              <a:off x="3238500" y="1225550"/>
              <a:ext cx="1270000" cy="1270000"/>
            </a:xfrm>
            <a:prstGeom prst="ellipse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45" name="線"/>
            <p:cNvSpPr/>
            <p:nvPr/>
          </p:nvSpPr>
          <p:spPr>
            <a:xfrm>
              <a:off x="1219789" y="769195"/>
              <a:ext cx="2076827" cy="797037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46" name="線"/>
            <p:cNvSpPr/>
            <p:nvPr/>
          </p:nvSpPr>
          <p:spPr>
            <a:xfrm flipV="1">
              <a:off x="1219772" y="2159472"/>
              <a:ext cx="2077168" cy="859561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147" name="方程式"/>
            <p:cNvSpPr txBox="1"/>
            <p:nvPr/>
          </p:nvSpPr>
          <p:spPr>
            <a:xfrm>
              <a:off x="389375" y="397812"/>
              <a:ext cx="491250" cy="47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5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sz="5400"/>
            </a:p>
          </p:txBody>
        </p:sp>
        <p:sp>
          <p:nvSpPr>
            <p:cNvPr id="148" name="方程式"/>
            <p:cNvSpPr txBox="1"/>
            <p:nvPr/>
          </p:nvSpPr>
          <p:spPr>
            <a:xfrm>
              <a:off x="389375" y="2848912"/>
              <a:ext cx="533189" cy="47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5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sz="5400"/>
            </a:p>
          </p:txBody>
        </p:sp>
        <p:sp>
          <p:nvSpPr>
            <p:cNvPr id="149" name="方程式"/>
            <p:cNvSpPr txBox="1"/>
            <p:nvPr/>
          </p:nvSpPr>
          <p:spPr>
            <a:xfrm>
              <a:off x="3718852" y="1638350"/>
              <a:ext cx="309296" cy="44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m:oMathPara>
              </a14:m>
              <a:endParaRPr sz="5400"/>
            </a:p>
          </p:txBody>
        </p:sp>
        <p:sp>
          <p:nvSpPr>
            <p:cNvPr id="150" name="方程式"/>
            <p:cNvSpPr txBox="1"/>
            <p:nvPr/>
          </p:nvSpPr>
          <p:spPr>
            <a:xfrm>
              <a:off x="2119153" y="821683"/>
              <a:ext cx="273503" cy="210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sz="2400"/>
            </a:p>
          </p:txBody>
        </p:sp>
        <p:sp>
          <p:nvSpPr>
            <p:cNvPr id="151" name="方程式"/>
            <p:cNvSpPr txBox="1"/>
            <p:nvPr/>
          </p:nvSpPr>
          <p:spPr>
            <a:xfrm>
              <a:off x="1952511" y="2244083"/>
              <a:ext cx="290815" cy="210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sz="24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2.2 単純な論理ゲー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2.2 単純な論理ゲート</a:t>
            </a:r>
          </a:p>
        </p:txBody>
      </p:sp>
      <p:sp>
        <p:nvSpPr>
          <p:cNvPr id="155" name="ANDゲートをパーセプトロンで表現する"/>
          <p:cNvSpPr txBox="1"/>
          <p:nvPr>
            <p:ph type="body" sz="quarter" idx="1"/>
          </p:nvPr>
        </p:nvSpPr>
        <p:spPr>
          <a:xfrm>
            <a:off x="1042441" y="2590800"/>
            <a:ext cx="11703547" cy="93355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ANDゲートをパーセプトロンで表現する</a:t>
            </a:r>
          </a:p>
        </p:txBody>
      </p:sp>
      <p:sp>
        <p:nvSpPr>
          <p:cNvPr id="156" name="スライド番号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2" name="Group 177"/>
          <p:cNvGrpSpPr/>
          <p:nvPr/>
        </p:nvGrpSpPr>
        <p:grpSpPr>
          <a:xfrm>
            <a:off x="393096" y="3727549"/>
            <a:ext cx="5157514" cy="4163071"/>
            <a:chOff x="13086" y="13087"/>
            <a:chExt cx="5157512" cy="4163069"/>
          </a:xfrm>
        </p:grpSpPr>
        <p:graphicFrame>
          <p:nvGraphicFramePr>
            <p:cNvPr id="157" name="Table 172"/>
            <p:cNvGraphicFramePr/>
            <p:nvPr/>
          </p:nvGraphicFramePr>
          <p:xfrm>
            <a:off x="13086" y="13086"/>
            <a:ext cx="5157514" cy="416307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714937"/>
                  <a:gridCol w="1714937"/>
                  <a:gridCol w="1714937"/>
                </a:tblGrid>
                <a:tr h="83007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  <a:tr h="83007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83007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83007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83007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61" name="Group 176"/>
            <p:cNvGrpSpPr/>
            <p:nvPr/>
          </p:nvGrpSpPr>
          <p:grpSpPr>
            <a:xfrm>
              <a:off x="807411" y="397990"/>
              <a:ext cx="3554842" cy="157045"/>
              <a:chOff x="0" y="0"/>
              <a:chExt cx="3554841" cy="157044"/>
            </a:xfrm>
          </p:grpSpPr>
          <p:pic>
            <p:nvPicPr>
              <p:cNvPr id="158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6543"/>
                <a:ext cx="215937" cy="1439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9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669300" y="6543"/>
                <a:ext cx="222480" cy="1439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0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43601" y="0"/>
                <a:ext cx="111241" cy="1570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63" name="真理値表を満たす(w1,w2,θ)を考える…"/>
          <p:cNvSpPr txBox="1"/>
          <p:nvPr/>
        </p:nvSpPr>
        <p:spPr>
          <a:xfrm>
            <a:off x="5765799" y="4914900"/>
            <a:ext cx="7164935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真理値表を満たす(w1,w2,θ)を考える</a:t>
            </a:r>
          </a:p>
          <a:p>
            <a:pPr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例えば (w1,w2,θ) = (0.5, 0.5 0.7)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NAND, ORゲートについて考える"/>
          <p:cNvSpPr txBox="1"/>
          <p:nvPr>
            <p:ph type="body" sz="quarter" idx="1"/>
          </p:nvPr>
        </p:nvSpPr>
        <p:spPr>
          <a:xfrm>
            <a:off x="952499" y="433685"/>
            <a:ext cx="11099802" cy="59303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NAND, ORゲートについて考える</a:t>
            </a:r>
          </a:p>
        </p:txBody>
      </p:sp>
      <p:grpSp>
        <p:nvGrpSpPr>
          <p:cNvPr id="171" name="Group 177"/>
          <p:cNvGrpSpPr/>
          <p:nvPr/>
        </p:nvGrpSpPr>
        <p:grpSpPr>
          <a:xfrm>
            <a:off x="675970" y="5445757"/>
            <a:ext cx="4568173" cy="3687363"/>
            <a:chOff x="11591" y="11591"/>
            <a:chExt cx="4568171" cy="3687362"/>
          </a:xfrm>
        </p:grpSpPr>
        <p:graphicFrame>
          <p:nvGraphicFramePr>
            <p:cNvPr id="166" name="Table 172"/>
            <p:cNvGraphicFramePr/>
            <p:nvPr/>
          </p:nvGraphicFramePr>
          <p:xfrm>
            <a:off x="11591" y="11591"/>
            <a:ext cx="4568173" cy="3687364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518490"/>
                  <a:gridCol w="1518490"/>
                  <a:gridCol w="1518490"/>
                </a:tblGrid>
                <a:tr h="734932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  <a:tr h="734932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734932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734932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734932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70" name="Group 176"/>
            <p:cNvGrpSpPr/>
            <p:nvPr/>
          </p:nvGrpSpPr>
          <p:grpSpPr>
            <a:xfrm>
              <a:off x="715149" y="352512"/>
              <a:ext cx="3148636" cy="139100"/>
              <a:chOff x="0" y="0"/>
              <a:chExt cx="3148635" cy="139099"/>
            </a:xfrm>
          </p:grpSpPr>
          <p:pic>
            <p:nvPicPr>
              <p:cNvPr id="167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5795"/>
                <a:ext cx="191262" cy="1275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8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78551" y="5795"/>
                <a:ext cx="197058" cy="1275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050106" y="0"/>
                <a:ext cx="98529" cy="139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77" name="Group 177"/>
          <p:cNvGrpSpPr/>
          <p:nvPr/>
        </p:nvGrpSpPr>
        <p:grpSpPr>
          <a:xfrm>
            <a:off x="682320" y="1384413"/>
            <a:ext cx="4557095" cy="3678422"/>
            <a:chOff x="11563" y="11563"/>
            <a:chExt cx="4557094" cy="3678420"/>
          </a:xfrm>
        </p:grpSpPr>
        <p:graphicFrame>
          <p:nvGraphicFramePr>
            <p:cNvPr id="172" name="Table 172"/>
            <p:cNvGraphicFramePr/>
            <p:nvPr/>
          </p:nvGraphicFramePr>
          <p:xfrm>
            <a:off x="11563" y="11563"/>
            <a:ext cx="4557095" cy="367842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514798"/>
                  <a:gridCol w="1514798"/>
                  <a:gridCol w="1514798"/>
                </a:tblGrid>
                <a:tr h="73314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  <a:tr h="73314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73314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73314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73314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76" name="Group 176"/>
            <p:cNvGrpSpPr/>
            <p:nvPr/>
          </p:nvGrpSpPr>
          <p:grpSpPr>
            <a:xfrm>
              <a:off x="713415" y="351657"/>
              <a:ext cx="3141001" cy="138763"/>
              <a:chOff x="0" y="0"/>
              <a:chExt cx="3140999" cy="138761"/>
            </a:xfrm>
          </p:grpSpPr>
          <p:pic>
            <p:nvPicPr>
              <p:cNvPr id="173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5781"/>
                <a:ext cx="190798" cy="127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4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74966" y="5781"/>
                <a:ext cx="196580" cy="127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5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042710" y="0"/>
                <a:ext cx="98290" cy="138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78" name="スライド番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NANDゲート…"/>
          <p:cNvSpPr txBox="1"/>
          <p:nvPr/>
        </p:nvSpPr>
        <p:spPr>
          <a:xfrm>
            <a:off x="6107175" y="1746363"/>
            <a:ext cx="5631181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44500" indent="-444500" algn="l">
              <a:buSzPct val="145000"/>
              <a:buChar char="•"/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NANDゲート</a:t>
            </a:r>
          </a:p>
          <a:p>
            <a:pPr algn="l"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ANDのパラメータを反転する</a:t>
            </a:r>
          </a:p>
          <a:p>
            <a:pPr algn="l"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</a:p>
          <a:p>
            <a:pPr algn="l"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例）</a:t>
            </a:r>
          </a:p>
          <a:p>
            <a:pPr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(x1,x2,θ) = (-0.5, -0.5, -0.7)</a:t>
            </a:r>
          </a:p>
        </p:txBody>
      </p:sp>
      <p:sp>
        <p:nvSpPr>
          <p:cNvPr id="180" name="ORゲート…"/>
          <p:cNvSpPr txBox="1"/>
          <p:nvPr/>
        </p:nvSpPr>
        <p:spPr>
          <a:xfrm>
            <a:off x="6107175" y="5807707"/>
            <a:ext cx="4432708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44500" indent="-444500" algn="l">
              <a:buSzPct val="145000"/>
              <a:buChar char="•"/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ORゲート</a:t>
            </a:r>
          </a:p>
          <a:p>
            <a:pPr algn="l"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</a:p>
          <a:p>
            <a:pPr algn="l"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</a:p>
          <a:p>
            <a:pPr algn="l"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例）</a:t>
            </a:r>
          </a:p>
          <a:p>
            <a:pPr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(x1,x2,θ) = (1, 1, 0.5)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2.3 パーセプトロンの実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2.3 パーセプトロンの実装</a:t>
            </a:r>
          </a:p>
        </p:txBody>
      </p:sp>
      <p:sp>
        <p:nvSpPr>
          <p:cNvPr id="183" name="ANDゲートの実装 (w1,w2,θ) = (0.5, 0.5 0.7)の時"/>
          <p:cNvSpPr txBox="1"/>
          <p:nvPr>
            <p:ph type="body" sz="quarter" idx="1"/>
          </p:nvPr>
        </p:nvSpPr>
        <p:spPr>
          <a:xfrm>
            <a:off x="952500" y="2590800"/>
            <a:ext cx="11099800" cy="846655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ANDゲートの実装　(w1,w2,θ) = (0.5, 0.5 0.7)の時</a:t>
            </a:r>
          </a:p>
        </p:txBody>
      </p:sp>
      <p:sp>
        <p:nvSpPr>
          <p:cNvPr id="184" name="スライド番号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def AND(x1, x2):…"/>
          <p:cNvSpPr txBox="1"/>
          <p:nvPr/>
        </p:nvSpPr>
        <p:spPr>
          <a:xfrm>
            <a:off x="952500" y="3615254"/>
            <a:ext cx="11099801" cy="5207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97179">
              <a:defRPr b="1"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</a:t>
            </a:r>
            <a:r>
              <a:rPr b="0"/>
              <a:t> </a:t>
            </a:r>
            <a:r>
              <a:rPr b="0">
                <a:solidFill>
                  <a:srgbClr val="021994"/>
                </a:solidFill>
              </a:rPr>
              <a:t>AND</a:t>
            </a:r>
            <a:r>
              <a:rPr b="0"/>
              <a:t>(x1, x2):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w1, w2, theta = </a:t>
            </a:r>
            <a:r>
              <a:rPr>
                <a:solidFill>
                  <a:srgbClr val="BF8F00"/>
                </a:solidFill>
              </a:rPr>
              <a:t>0.5</a:t>
            </a:r>
            <a:r>
              <a:t>, </a:t>
            </a:r>
            <a:r>
              <a:rPr>
                <a:solidFill>
                  <a:srgbClr val="BF8F00"/>
                </a:solidFill>
              </a:rPr>
              <a:t>0.5</a:t>
            </a:r>
            <a:r>
              <a:t>, </a:t>
            </a:r>
            <a:r>
              <a:rPr>
                <a:solidFill>
                  <a:srgbClr val="BF8F00"/>
                </a:solidFill>
              </a:rPr>
              <a:t>0.7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tmp = x1*w1 + x2*w2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if</a:t>
            </a:r>
            <a:r>
              <a:t> tmp &lt;= theta: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BF8F00"/>
                </a:solidFill>
              </a:rPr>
              <a:t>0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elif</a:t>
            </a:r>
            <a:r>
              <a:t> tmp &gt; theta: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BF8F00"/>
                </a:solidFill>
              </a:rPr>
              <a:t>1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97179">
              <a:defRPr b="1"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/>
              <a:t> __name__ == </a:t>
            </a:r>
            <a:r>
              <a:rPr b="0">
                <a:solidFill>
                  <a:srgbClr val="CD1D00"/>
                </a:solidFill>
              </a:rPr>
              <a:t>'__main__'</a:t>
            </a:r>
            <a:r>
              <a:rPr b="0"/>
              <a:t>: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for</a:t>
            </a:r>
            <a:r>
              <a:t> xs </a:t>
            </a:r>
            <a:r>
              <a:rPr b="1"/>
              <a:t>in</a:t>
            </a:r>
            <a:r>
              <a:t> [(</a:t>
            </a:r>
            <a:r>
              <a:rPr>
                <a:solidFill>
                  <a:srgbClr val="BF8F00"/>
                </a:solidFill>
              </a:rPr>
              <a:t>0</a:t>
            </a:r>
            <a:r>
              <a:t>, </a:t>
            </a:r>
            <a:r>
              <a:rPr>
                <a:solidFill>
                  <a:srgbClr val="BF8F00"/>
                </a:solidFill>
              </a:rPr>
              <a:t>0</a:t>
            </a:r>
            <a:r>
              <a:t>),(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0</a:t>
            </a:r>
            <a:r>
              <a:t>),(</a:t>
            </a:r>
            <a:r>
              <a:rPr>
                <a:solidFill>
                  <a:srgbClr val="BF8F00"/>
                </a:solidFill>
              </a:rPr>
              <a:t>0</a:t>
            </a:r>
            <a: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t>),(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t>)]: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y = </a:t>
            </a:r>
            <a:r>
              <a:rPr>
                <a:solidFill>
                  <a:srgbClr val="021994"/>
                </a:solidFill>
              </a:rPr>
              <a:t>AND</a:t>
            </a:r>
            <a:r>
              <a:t>(xs[</a:t>
            </a:r>
            <a:r>
              <a:rPr>
                <a:solidFill>
                  <a:srgbClr val="BF8F00"/>
                </a:solidFill>
              </a:rPr>
              <a:t>0</a:t>
            </a:r>
            <a:r>
              <a:t>], xs[</a:t>
            </a:r>
            <a:r>
              <a:rPr>
                <a:solidFill>
                  <a:srgbClr val="BF8F00"/>
                </a:solidFill>
              </a:rPr>
              <a:t>1</a:t>
            </a:r>
            <a:r>
              <a:t>])</a:t>
            </a:r>
          </a:p>
          <a:p>
            <a:pPr algn="l" defTabSz="297179">
              <a:defRPr sz="292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print</a:t>
            </a:r>
            <a:r>
              <a:t>(</a:t>
            </a:r>
            <a:r>
              <a:rPr>
                <a:solidFill>
                  <a:srgbClr val="006DBC"/>
                </a:solidFill>
              </a:rPr>
              <a:t>str</a:t>
            </a:r>
            <a:r>
              <a:t>(xs) + </a:t>
            </a:r>
            <a:r>
              <a:rPr>
                <a:solidFill>
                  <a:srgbClr val="CD1D00"/>
                </a:solidFill>
              </a:rPr>
              <a:t>" -&gt; "</a:t>
            </a:r>
            <a:r>
              <a:t> + </a:t>
            </a:r>
            <a:r>
              <a:rPr>
                <a:solidFill>
                  <a:srgbClr val="006DBC"/>
                </a:solidFill>
              </a:rPr>
              <a:t>str</a:t>
            </a:r>
            <a:r>
              <a:t>(y))</a:t>
            </a:r>
          </a:p>
        </p:txBody>
      </p:sp>
      <p:sp>
        <p:nvSpPr>
          <p:cNvPr id="186" name="実行結果…"/>
          <p:cNvSpPr/>
          <p:nvPr/>
        </p:nvSpPr>
        <p:spPr>
          <a:xfrm>
            <a:off x="9165571" y="3615254"/>
            <a:ext cx="3004886" cy="32258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実行結果</a:t>
            </a:r>
          </a:p>
          <a:p>
            <a:pPr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(0,0) -&gt; 0</a:t>
            </a:r>
          </a:p>
          <a:p>
            <a:pPr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(1,0) -&gt; 0</a:t>
            </a:r>
          </a:p>
          <a:p>
            <a:pPr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(0,1) -&gt; 0</a:t>
            </a:r>
          </a:p>
          <a:p>
            <a:pPr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(1,1) -&gt;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mport numpy as np…"/>
          <p:cNvSpPr txBox="1"/>
          <p:nvPr/>
        </p:nvSpPr>
        <p:spPr>
          <a:xfrm>
            <a:off x="952500" y="2174428"/>
            <a:ext cx="11099801" cy="6648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20039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</a:t>
            </a:r>
            <a:r>
              <a:rPr b="0"/>
              <a:t> numpy </a:t>
            </a:r>
            <a:r>
              <a:t>as</a:t>
            </a:r>
            <a:r>
              <a:rPr b="0"/>
              <a:t> np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320039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</a:t>
            </a:r>
            <a:r>
              <a:rPr b="0"/>
              <a:t> </a:t>
            </a:r>
            <a:r>
              <a:rPr b="0">
                <a:solidFill>
                  <a:srgbClr val="021994"/>
                </a:solidFill>
              </a:rPr>
              <a:t>AND</a:t>
            </a:r>
            <a:r>
              <a:rPr b="0"/>
              <a:t>(x1, x2):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x = np.</a:t>
            </a:r>
            <a:r>
              <a:rPr>
                <a:solidFill>
                  <a:srgbClr val="021994"/>
                </a:solidFill>
              </a:rPr>
              <a:t>array</a:t>
            </a:r>
            <a:r>
              <a:t>([x1, x2])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 = np.</a:t>
            </a:r>
            <a:r>
              <a:rPr>
                <a:solidFill>
                  <a:srgbClr val="021994"/>
                </a:solidFill>
              </a:rPr>
              <a:t>array</a:t>
            </a:r>
            <a:r>
              <a:t>([</a:t>
            </a:r>
            <a:r>
              <a:rPr>
                <a:solidFill>
                  <a:srgbClr val="BF8F00"/>
                </a:solidFill>
              </a:rPr>
              <a:t>0.5</a:t>
            </a:r>
            <a:r>
              <a:t>, </a:t>
            </a:r>
            <a:r>
              <a:rPr>
                <a:solidFill>
                  <a:srgbClr val="BF8F00"/>
                </a:solidFill>
              </a:rPr>
              <a:t>0.5</a:t>
            </a:r>
            <a:r>
              <a:t>])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 = -</a:t>
            </a:r>
            <a:r>
              <a:rPr>
                <a:solidFill>
                  <a:srgbClr val="BF8F00"/>
                </a:solidFill>
              </a:rPr>
              <a:t>0.7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tmp = np.</a:t>
            </a:r>
            <a:r>
              <a:rPr>
                <a:solidFill>
                  <a:srgbClr val="006DBC"/>
                </a:solidFill>
              </a:rPr>
              <a:t>sum</a:t>
            </a:r>
            <a:r>
              <a:t>(w*x) + b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if</a:t>
            </a:r>
            <a:r>
              <a:t> tmp &lt;= </a:t>
            </a:r>
            <a:r>
              <a:rPr>
                <a:solidFill>
                  <a:srgbClr val="BF8F00"/>
                </a:solidFill>
              </a:rPr>
              <a:t>0</a:t>
            </a:r>
            <a:r>
              <a:t>: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BF8F00"/>
                </a:solidFill>
              </a:rPr>
              <a:t>0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else</a:t>
            </a:r>
            <a:r>
              <a:t>: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</a:t>
            </a:r>
            <a:r>
              <a:rPr>
                <a:solidFill>
                  <a:srgbClr val="BF8F00"/>
                </a:solidFill>
              </a:rPr>
              <a:t>1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320039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</a:t>
            </a:r>
            <a:r>
              <a:rPr b="0"/>
              <a:t> __name__ == </a:t>
            </a:r>
            <a:r>
              <a:rPr b="0">
                <a:solidFill>
                  <a:srgbClr val="CD1D00"/>
                </a:solidFill>
              </a:rPr>
              <a:t>'__main__'</a:t>
            </a:r>
            <a:r>
              <a:rPr b="0"/>
              <a:t>: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for</a:t>
            </a:r>
            <a:r>
              <a:t> xs </a:t>
            </a:r>
            <a:r>
              <a:rPr b="1"/>
              <a:t>in</a:t>
            </a:r>
            <a:r>
              <a:t> [(</a:t>
            </a:r>
            <a:r>
              <a:rPr>
                <a:solidFill>
                  <a:srgbClr val="BF8F00"/>
                </a:solidFill>
              </a:rPr>
              <a:t>0</a:t>
            </a:r>
            <a:r>
              <a:t>, </a:t>
            </a:r>
            <a:r>
              <a:rPr>
                <a:solidFill>
                  <a:srgbClr val="BF8F00"/>
                </a:solidFill>
              </a:rPr>
              <a:t>0</a:t>
            </a:r>
            <a:r>
              <a:t>),(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0</a:t>
            </a:r>
            <a:r>
              <a:t>),(</a:t>
            </a:r>
            <a:r>
              <a:rPr>
                <a:solidFill>
                  <a:srgbClr val="BF8F00"/>
                </a:solidFill>
              </a:rPr>
              <a:t>0</a:t>
            </a:r>
            <a: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t>),(</a:t>
            </a:r>
            <a:r>
              <a:rPr>
                <a:solidFill>
                  <a:srgbClr val="BF8F00"/>
                </a:solidFill>
              </a:rPr>
              <a:t>1</a:t>
            </a:r>
            <a:r>
              <a:t>, </a:t>
            </a:r>
            <a:r>
              <a:rPr>
                <a:solidFill>
                  <a:srgbClr val="BF8F00"/>
                </a:solidFill>
              </a:rPr>
              <a:t>1</a:t>
            </a:r>
            <a:r>
              <a:t>)]: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y = </a:t>
            </a:r>
            <a:r>
              <a:rPr>
                <a:solidFill>
                  <a:srgbClr val="021994"/>
                </a:solidFill>
              </a:rPr>
              <a:t>AND</a:t>
            </a:r>
            <a:r>
              <a:t>(xs[</a:t>
            </a:r>
            <a:r>
              <a:rPr>
                <a:solidFill>
                  <a:srgbClr val="BF8F00"/>
                </a:solidFill>
              </a:rPr>
              <a:t>0</a:t>
            </a:r>
            <a:r>
              <a:t>], xs[</a:t>
            </a:r>
            <a:r>
              <a:rPr>
                <a:solidFill>
                  <a:srgbClr val="BF8F00"/>
                </a:solidFill>
              </a:rPr>
              <a:t>1</a:t>
            </a:r>
            <a:r>
              <a:t>])</a:t>
            </a:r>
          </a:p>
          <a:p>
            <a:pPr algn="l" defTabSz="320039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print</a:t>
            </a:r>
            <a:r>
              <a:t>(</a:t>
            </a:r>
            <a:r>
              <a:rPr>
                <a:solidFill>
                  <a:srgbClr val="006DBC"/>
                </a:solidFill>
              </a:rPr>
              <a:t>str</a:t>
            </a:r>
            <a:r>
              <a:t>(xs) + </a:t>
            </a:r>
            <a:r>
              <a:rPr>
                <a:solidFill>
                  <a:srgbClr val="CD1D00"/>
                </a:solidFill>
              </a:rPr>
              <a:t>" -&gt; "</a:t>
            </a:r>
            <a:r>
              <a:t> + </a:t>
            </a:r>
            <a:r>
              <a:rPr>
                <a:solidFill>
                  <a:srgbClr val="006DBC"/>
                </a:solidFill>
              </a:rPr>
              <a:t>str</a:t>
            </a:r>
            <a:r>
              <a:t>(y))</a:t>
            </a:r>
          </a:p>
        </p:txBody>
      </p:sp>
      <p:sp>
        <p:nvSpPr>
          <p:cNvPr id="189" name="重みとバイアスを導入した実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825500">
              <a:spcBef>
                <a:spcPts val="5900"/>
              </a:spcBef>
              <a:defRPr sz="5200">
                <a:solidFill>
                  <a:srgbClr val="5E5E5E"/>
                </a:solidFill>
              </a:defRPr>
            </a:lvl1pPr>
          </a:lstStyle>
          <a:p>
            <a:pPr/>
            <a:r>
              <a:t>重みとバイアスを導入した実装</a:t>
            </a:r>
          </a:p>
        </p:txBody>
      </p:sp>
      <p:sp>
        <p:nvSpPr>
          <p:cNvPr id="190" name="スライド番号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2.4 パーセプトロンの限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2.4 パーセプトロンの限界</a:t>
            </a:r>
          </a:p>
        </p:txBody>
      </p:sp>
      <p:sp>
        <p:nvSpPr>
          <p:cNvPr id="193" name="XORを考え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XORを考える</a:t>
            </a:r>
          </a:p>
        </p:txBody>
      </p:sp>
      <p:sp>
        <p:nvSpPr>
          <p:cNvPr id="194" name="スライド番号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0" name="Group 239"/>
          <p:cNvGrpSpPr/>
          <p:nvPr/>
        </p:nvGrpSpPr>
        <p:grpSpPr>
          <a:xfrm>
            <a:off x="1190543" y="3831922"/>
            <a:ext cx="5787523" cy="4685628"/>
            <a:chOff x="14909" y="14909"/>
            <a:chExt cx="5787521" cy="4685627"/>
          </a:xfrm>
        </p:grpSpPr>
        <p:graphicFrame>
          <p:nvGraphicFramePr>
            <p:cNvPr id="195" name="Table 234"/>
            <p:cNvGraphicFramePr/>
            <p:nvPr/>
          </p:nvGraphicFramePr>
          <p:xfrm>
            <a:off x="14909" y="14909"/>
            <a:ext cx="5787523" cy="468562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924940"/>
                  <a:gridCol w="1924940"/>
                  <a:gridCol w="1924940"/>
                </a:tblGrid>
                <a:tr h="934585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b="0" sz="36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ヒラギノ角ゴ ProN W3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B w="254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  <a:tr h="934585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>
                        <a:solidFill>
                          <a:srgbClr val="000000"/>
                        </a:solidFill>
                        <a:miter lim="400000"/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934585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934585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lnB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B>
                      <a:noFill/>
                    </a:tcPr>
                  </a:tc>
                </a:tr>
                <a:tr h="934585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R w="25400">
                        <a:solidFill>
                          <a:srgbClr val="000000"/>
                        </a:solidFill>
                        <a:miter lim="400000"/>
                      </a:lnR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600">
                            <a:sym typeface="ヒラギノ角ゴ ProN W3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25400">
                        <a:solidFill>
                          <a:srgbClr val="000000"/>
                        </a:solidFill>
                        <a:miter lim="400000"/>
                      </a:lnL>
                      <a:lnT w="25400" cap="rnd">
                        <a:solidFill>
                          <a:srgbClr val="000000"/>
                        </a:solidFill>
                        <a:custDash>
                          <a:ds d="100000" sp="200000"/>
                        </a:custDash>
                      </a:lnT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99" name="Group 238"/>
            <p:cNvGrpSpPr/>
            <p:nvPr/>
          </p:nvGrpSpPr>
          <p:grpSpPr>
            <a:xfrm>
              <a:off x="907797" y="447574"/>
              <a:ext cx="3995940" cy="176532"/>
              <a:chOff x="0" y="0"/>
              <a:chExt cx="3995939" cy="176531"/>
            </a:xfrm>
          </p:grpSpPr>
          <p:pic>
            <p:nvPicPr>
              <p:cNvPr id="196" name="pasted-image.pdf" descr="pasted-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7355"/>
                <a:ext cx="242730" cy="1618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pasted-image.pdf" descr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876432" y="7355"/>
                <a:ext cx="250087" cy="1618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pasted-image.pdf" descr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870896" y="0"/>
                <a:ext cx="125044" cy="1765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01" name="今までの（単層）パーセプトロンでは…"/>
          <p:cNvSpPr txBox="1"/>
          <p:nvPr/>
        </p:nvSpPr>
        <p:spPr>
          <a:xfrm>
            <a:off x="6987004" y="5705172"/>
            <a:ext cx="583765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今までの（単層）パーセプトロンでは</a:t>
            </a:r>
          </a:p>
          <a:p>
            <a:pPr>
              <a:defRPr sz="2600"/>
            </a:pPr>
            <a:r>
              <a:t>実現できない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Rゲートの挙動を視覚的に考え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ORゲートの挙動を視覚的に考える</a:t>
            </a:r>
          </a:p>
        </p:txBody>
      </p:sp>
      <p:sp>
        <p:nvSpPr>
          <p:cNvPr id="204" name="パラメータは…"/>
          <p:cNvSpPr txBox="1"/>
          <p:nvPr>
            <p:ph type="body" sz="half" idx="1"/>
          </p:nvPr>
        </p:nvSpPr>
        <p:spPr>
          <a:xfrm>
            <a:off x="5816037" y="2597150"/>
            <a:ext cx="6577971" cy="6286501"/>
          </a:xfrm>
          <a:prstGeom prst="rect">
            <a:avLst/>
          </a:prstGeom>
        </p:spPr>
        <p:txBody>
          <a:bodyPr anchor="t"/>
          <a:lstStyle/>
          <a:p>
            <a:pPr marL="0" indent="0" defTabSz="490727">
              <a:spcBef>
                <a:spcPts val="3500"/>
              </a:spcBef>
              <a:buSzTx/>
              <a:buNone/>
              <a:defRPr sz="2688"/>
            </a:pPr>
            <a:r>
              <a:t>パラメータは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2688"/>
            </a:pPr>
            <a:r>
              <a:t>(b, w1, w2)=(-0.5, 1.0, 1.0)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2688"/>
            </a:pPr>
          </a:p>
          <a:p>
            <a:pPr marL="0" indent="0" defTabSz="490727">
              <a:spcBef>
                <a:spcPts val="3500"/>
              </a:spcBef>
              <a:buSzTx/>
              <a:buNone/>
              <a:defRPr sz="2688"/>
            </a:pPr>
          </a:p>
          <a:p>
            <a:pPr marL="0" indent="0" defTabSz="490727">
              <a:spcBef>
                <a:spcPts val="3500"/>
              </a:spcBef>
              <a:buSzTx/>
              <a:buNone/>
              <a:defRPr sz="2688"/>
            </a:pPr>
            <a:r>
              <a:t>上記で表されるパーセプトロンは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2688"/>
            </a:pPr>
          </a:p>
          <a:p>
            <a:pPr marL="0" indent="0" defTabSz="490727">
              <a:spcBef>
                <a:spcPts val="3500"/>
              </a:spcBef>
              <a:buSzTx/>
              <a:buNone/>
              <a:defRPr sz="2688"/>
            </a:pPr>
            <a:r>
              <a:t>で分断された２つの領域を得る。</a:t>
            </a:r>
          </a:p>
        </p:txBody>
      </p:sp>
      <p:sp>
        <p:nvSpPr>
          <p:cNvPr id="205" name="スライド番号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3" name="Group 255"/>
          <p:cNvGrpSpPr/>
          <p:nvPr/>
        </p:nvGrpSpPr>
        <p:grpSpPr>
          <a:xfrm>
            <a:off x="298285" y="4441121"/>
            <a:ext cx="4612419" cy="4598513"/>
            <a:chOff x="0" y="0"/>
            <a:chExt cx="4612418" cy="4598511"/>
          </a:xfrm>
        </p:grpSpPr>
        <p:sp>
          <p:nvSpPr>
            <p:cNvPr id="206" name="Shape 247"/>
            <p:cNvSpPr/>
            <p:nvPr/>
          </p:nvSpPr>
          <p:spPr>
            <a:xfrm>
              <a:off x="350624" y="3560224"/>
              <a:ext cx="426179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07" name="Shape 248"/>
            <p:cNvSpPr/>
            <p:nvPr/>
          </p:nvSpPr>
          <p:spPr>
            <a:xfrm flipV="1">
              <a:off x="772556" y="0"/>
              <a:ext cx="1" cy="4258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5500">
                <a:defRPr sz="5000"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08" name="Shape 249"/>
            <p:cNvSpPr/>
            <p:nvPr/>
          </p:nvSpPr>
          <p:spPr>
            <a:xfrm>
              <a:off x="669659" y="3443142"/>
              <a:ext cx="205796" cy="23416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09" name="Shape 250"/>
            <p:cNvSpPr/>
            <p:nvPr/>
          </p:nvSpPr>
          <p:spPr>
            <a:xfrm>
              <a:off x="639666" y="1386907"/>
              <a:ext cx="265781" cy="23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10" name="Shape 251"/>
            <p:cNvSpPr/>
            <p:nvPr/>
          </p:nvSpPr>
          <p:spPr>
            <a:xfrm>
              <a:off x="2547348" y="3443142"/>
              <a:ext cx="265781" cy="234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sp>
          <p:nvSpPr>
            <p:cNvPr id="211" name="Shape 252"/>
            <p:cNvSpPr/>
            <p:nvPr/>
          </p:nvSpPr>
          <p:spPr>
            <a:xfrm>
              <a:off x="2547348" y="1386907"/>
              <a:ext cx="265781" cy="23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</a:p>
          </p:txBody>
        </p:sp>
        <p:pic>
          <p:nvPicPr>
            <p:cNvPr id="212" name="image19.png" descr="image1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805341">
              <a:off x="-682611" y="2970002"/>
              <a:ext cx="4403396" cy="293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0144" y="3930786"/>
            <a:ext cx="426038" cy="275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6616" y="7874406"/>
            <a:ext cx="413508" cy="275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6300505" y="4231878"/>
            <a:ext cx="5609202" cy="128988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方程式"/>
          <p:cNvSpPr txBox="1"/>
          <p:nvPr/>
        </p:nvSpPr>
        <p:spPr>
          <a:xfrm>
            <a:off x="7214864" y="7340599"/>
            <a:ext cx="3780316" cy="4768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000"/>
          </a:p>
        </p:txBody>
      </p:sp>
      <p:sp>
        <p:nvSpPr>
          <p:cNvPr id="218" name="●…0…"/>
          <p:cNvSpPr txBox="1"/>
          <p:nvPr/>
        </p:nvSpPr>
        <p:spPr>
          <a:xfrm>
            <a:off x="3739085" y="4318000"/>
            <a:ext cx="1409072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●…0</a:t>
            </a:r>
          </a:p>
          <a:p>
            <a:pPr defTabSz="825500">
              <a:defRPr sz="32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▲…1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