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60" r:id="rId3"/>
    <p:sldId id="283" r:id="rId4"/>
    <p:sldId id="285" r:id="rId5"/>
    <p:sldId id="287" r:id="rId6"/>
    <p:sldId id="284" r:id="rId7"/>
    <p:sldId id="261" r:id="rId8"/>
    <p:sldId id="294" r:id="rId9"/>
    <p:sldId id="269" r:id="rId10"/>
    <p:sldId id="270" r:id="rId11"/>
    <p:sldId id="271" r:id="rId12"/>
    <p:sldId id="272" r:id="rId13"/>
    <p:sldId id="288" r:id="rId14"/>
    <p:sldId id="289" r:id="rId15"/>
    <p:sldId id="290" r:id="rId16"/>
    <p:sldId id="291" r:id="rId17"/>
    <p:sldId id="292" r:id="rId18"/>
    <p:sldId id="27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7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1ADD0-48C9-4E14-AA14-E6A222C6FA5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E77B1-59AB-4477-85F3-0B8832A17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9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868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84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471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D3CCC6-C067-4DE4-907F-4A87C2C8D98C}" type="datetime1">
              <a:rPr lang="zh-CN" altLang="en-US">
                <a:solidFill>
                  <a:srgbClr val="000000"/>
                </a:solidFill>
              </a:rPr>
              <a:pPr/>
              <a:t>2017/12/4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771BC-3DB7-4AB7-BD76-F46188D7C0E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27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D3CCC6-C067-4DE4-907F-4A87C2C8D98C}" type="datetime1">
              <a:rPr lang="zh-CN" altLang="en-US">
                <a:solidFill>
                  <a:srgbClr val="000000"/>
                </a:solidFill>
              </a:rPr>
              <a:pPr/>
              <a:t>2017/12/4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3166C-FBAC-4748-8C45-CA8718F9077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8360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D3CCC6-C067-4DE4-907F-4A87C2C8D98C}" type="datetime1">
              <a:rPr lang="zh-CN" altLang="en-US">
                <a:solidFill>
                  <a:srgbClr val="000000"/>
                </a:solidFill>
              </a:rPr>
              <a:pPr/>
              <a:t>2017/12/4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67FA5-E226-473C-8CB2-02D4915D4C8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1690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263650"/>
            <a:ext cx="4254500" cy="50450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3650"/>
            <a:ext cx="4254500" cy="50450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D3CCC6-C067-4DE4-907F-4A87C2C8D98C}" type="datetime1">
              <a:rPr lang="zh-CN" altLang="en-US">
                <a:solidFill>
                  <a:srgbClr val="000000"/>
                </a:solidFill>
              </a:rPr>
              <a:pPr/>
              <a:t>2017/12/4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E43DE-FDCE-4CC2-B179-60D7FF7AF9A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1086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D3CCC6-C067-4DE4-907F-4A87C2C8D98C}" type="datetime1">
              <a:rPr lang="zh-CN" altLang="en-US">
                <a:solidFill>
                  <a:srgbClr val="000000"/>
                </a:solidFill>
              </a:rPr>
              <a:pPr/>
              <a:t>2017/12/4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26209-B187-4D1F-87AB-74843ED449C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7638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D3CCC6-C067-4DE4-907F-4A87C2C8D98C}" type="datetime1">
              <a:rPr lang="zh-CN" altLang="en-US">
                <a:solidFill>
                  <a:srgbClr val="000000"/>
                </a:solidFill>
              </a:rPr>
              <a:pPr/>
              <a:t>2017/12/4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D1E69-144A-4765-A59F-4EC01DB4046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2387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D3CCC6-C067-4DE4-907F-4A87C2C8D98C}" type="datetime1">
              <a:rPr lang="zh-CN" altLang="en-US">
                <a:solidFill>
                  <a:srgbClr val="000000"/>
                </a:solidFill>
              </a:rPr>
              <a:pPr/>
              <a:t>2017/12/4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823C9-4EF2-4EB7-A1DC-04781B841A6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8663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D3CCC6-C067-4DE4-907F-4A87C2C8D98C}" type="datetime1">
              <a:rPr lang="zh-CN" altLang="en-US">
                <a:solidFill>
                  <a:srgbClr val="000000"/>
                </a:solidFill>
              </a:rPr>
              <a:pPr/>
              <a:t>2017/12/4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D0FE4-BE39-46E9-92E5-C21EA33A41F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972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9204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D3CCC6-C067-4DE4-907F-4A87C2C8D98C}" type="datetime1">
              <a:rPr lang="zh-CN" altLang="en-US">
                <a:solidFill>
                  <a:srgbClr val="000000"/>
                </a:solidFill>
              </a:rPr>
              <a:pPr/>
              <a:t>2017/12/4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74E9B-3B02-4726-9615-0BD09A40453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4871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D3CCC6-C067-4DE4-907F-4A87C2C8D98C}" type="datetime1">
              <a:rPr lang="zh-CN" altLang="en-US">
                <a:solidFill>
                  <a:srgbClr val="000000"/>
                </a:solidFill>
              </a:rPr>
              <a:pPr/>
              <a:t>2017/12/4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1EE82-4544-46DA-86E3-8E196007E26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77714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50" y="146050"/>
            <a:ext cx="2165350" cy="61626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1300" y="146050"/>
            <a:ext cx="6343650" cy="61626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D3CCC6-C067-4DE4-907F-4A87C2C8D98C}" type="datetime1">
              <a:rPr lang="zh-CN" altLang="en-US">
                <a:solidFill>
                  <a:srgbClr val="000000"/>
                </a:solidFill>
              </a:rPr>
              <a:pPr/>
              <a:t>2017/12/4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9E679-A3D9-4F05-A2B8-23AED2D7D95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3600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533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9130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2501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4454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63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554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706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685800" y="1066800"/>
            <a:ext cx="7772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auto">
          <a:xfrm>
            <a:off x="8610600" y="6408738"/>
            <a:ext cx="350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2623A15F-8CAD-4992-A70F-A815F238E368}" type="slidenum">
              <a:rPr lang="en-US" altLang="zh-CN" sz="1200" b="1">
                <a:solidFill>
                  <a:srgbClr val="808080"/>
                </a:solidFill>
                <a:latin typeface="Century Gothic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en-US" altLang="zh-CN" sz="1200" b="1">
              <a:solidFill>
                <a:srgbClr val="80808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47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Arial Narrow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Arial Narrow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Arial Narrow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Arial Narrow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80000"/>
        <a:buFont typeface="Zapf Dingbats" charset="2"/>
        <a:buChar char="p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80000"/>
        <a:buFont typeface="Zapf Dingbats" charset="2"/>
        <a:buChar char="§"/>
        <a:defRPr sz="2400" b="1">
          <a:solidFill>
            <a:srgbClr val="00206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80000"/>
        <a:buFont typeface="Zapf Dingbats" charset="2"/>
        <a:buBlip>
          <a:blip r:embed="rId13"/>
        </a:buBlip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80000"/>
        <a:buFont typeface="Zapf Dingbats" charset="2"/>
        <a:buBlip>
          <a:blip r:embed="rId13"/>
        </a:buBlip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80000"/>
        <a:buFont typeface="Zapf Dingbats" charset="2"/>
        <a:buBlip>
          <a:blip r:embed="rId13"/>
        </a:buBlip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80000"/>
        <a:buFont typeface="Zapf Dingbats" charset="2"/>
        <a:buBlip>
          <a:blip r:embed="rId13"/>
        </a:buBlip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80000"/>
        <a:buFont typeface="Zapf Dingbats" charset="2"/>
        <a:buBlip>
          <a:blip r:embed="rId13"/>
        </a:buBlip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80000"/>
        <a:buFont typeface="Zapf Dingbats" charset="2"/>
        <a:buBlip>
          <a:blip r:embed="rId13"/>
        </a:buBlip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80000"/>
        <a:buFont typeface="Zapf Dingbats" charset="2"/>
        <a:buBlip>
          <a:blip r:embed="rId13"/>
        </a:buBlip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90550" y="14605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Verdana" panose="020B0604030504040204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263650"/>
            <a:ext cx="86614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Verdana" panose="020B060403050404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Verdana" panose="020B0604030504040204" pitchFamily="34" charset="0"/>
              </a:rPr>
              <a:t>第二级</a:t>
            </a:r>
          </a:p>
          <a:p>
            <a:pPr lvl="2"/>
            <a:r>
              <a:rPr lang="zh-CN" altLang="zh-CN">
                <a:sym typeface="Verdana" panose="020B0604030504040204" pitchFamily="34" charset="0"/>
              </a:rPr>
              <a:t>第三级</a:t>
            </a:r>
          </a:p>
          <a:p>
            <a:pPr lvl="3"/>
            <a:r>
              <a:rPr lang="zh-CN" altLang="zh-CN">
                <a:sym typeface="Verdana" panose="020B0604030504040204" pitchFamily="34" charset="0"/>
              </a:rPr>
              <a:t>第四级</a:t>
            </a:r>
          </a:p>
          <a:p>
            <a:pPr lvl="4"/>
            <a:r>
              <a:rPr lang="zh-CN" altLang="zh-CN">
                <a:sym typeface="Verdana" panose="020B0604030504040204" pitchFamily="34" charset="0"/>
              </a:rPr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241300" y="914400"/>
            <a:ext cx="8801100" cy="109538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  <a:sym typeface="Verdana" panose="020B0604030504040204" pitchFamily="34" charset="0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sym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7CD3CCC6-C067-4DE4-907F-4A87C2C8D98C}" type="datetime1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2017/12/4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sym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292850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sym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F2468F51-F3FC-4D2B-B38D-1D1950F8BB70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79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  <a:sym typeface="Verdana" panose="020B060403050404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  <a:sym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  <a:sym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  <a:sym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  <a:sym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  <a:sym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  <a:sym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  <a:sym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  <a:sym typeface="Verdana" panose="020B0604030504040204" pitchFamily="34" charset="0"/>
        </a:defRPr>
      </a:lvl9pPr>
    </p:titleStyle>
    <p:bodyStyle>
      <a:lvl1pPr marL="469900" indent="-469900" algn="l" defTabSz="0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1pPr>
      <a:lvl2pPr marL="908050" indent="-436563" algn="l" defTabSz="0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2pPr>
      <a:lvl3pPr marL="1304925" indent="-395288" algn="l" defTabSz="0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3pPr>
      <a:lvl4pPr marL="1693863" indent="-385763" algn="l" defTabSz="0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4pPr>
      <a:lvl5pPr marL="2093913" indent="-398463" algn="l" defTabSz="0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23863" y="1660525"/>
            <a:ext cx="8296275" cy="1143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EEG</a:t>
            </a:r>
            <a:r>
              <a:rPr lang="en-US" altLang="zh-CN" dirty="0">
                <a:ea typeface="宋体" panose="02010600030101010101" pitchFamily="2" charset="-122"/>
              </a:rPr>
              <a:t>-based Emotion Recognition Using Domain Adaptation Network 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20700" y="3219450"/>
            <a:ext cx="8229600" cy="279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Bao-Liang Lu</a:t>
            </a:r>
            <a:endParaRPr lang="zh-CN" altLang="en-US" sz="2000" dirty="0">
              <a:ea typeface="宋体" pitchFamily="2" charset="-122"/>
            </a:endParaRPr>
          </a:p>
          <a:p>
            <a:pPr marL="0" indent="0" algn="ctr">
              <a:lnSpc>
                <a:spcPct val="90000"/>
              </a:lnSpc>
              <a:buFont typeface="Zapf Dingbats" charset="2"/>
              <a:buNone/>
            </a:pPr>
            <a:r>
              <a:rPr lang="zh-CN" altLang="en-US" sz="2000" dirty="0">
                <a:ea typeface="宋体" pitchFamily="2" charset="-122"/>
              </a:rPr>
              <a:t>Center for Brain-Like Computing and Machine Intelligence </a:t>
            </a:r>
          </a:p>
          <a:p>
            <a:pPr marL="0" indent="0" algn="ctr">
              <a:lnSpc>
                <a:spcPct val="90000"/>
              </a:lnSpc>
              <a:buFont typeface="Zapf Dingbats" charset="2"/>
              <a:buNone/>
            </a:pPr>
            <a:r>
              <a:rPr lang="zh-CN" altLang="en-US" sz="2000" dirty="0">
                <a:ea typeface="宋体" pitchFamily="2" charset="-122"/>
              </a:rPr>
              <a:t>Department of Computer Science &amp; Engineering</a:t>
            </a:r>
            <a:endParaRPr lang="en-US" altLang="zh-CN" sz="2000" dirty="0">
              <a:ea typeface="宋体" pitchFamily="2" charset="-122"/>
            </a:endParaRPr>
          </a:p>
          <a:p>
            <a:pPr marL="0" indent="0" algn="ctr">
              <a:lnSpc>
                <a:spcPct val="90000"/>
              </a:lnSpc>
              <a:buFont typeface="Zapf Dingbats" charset="2"/>
              <a:buNone/>
            </a:pPr>
            <a:r>
              <a:rPr lang="en-US" altLang="zh-CN" sz="2000" dirty="0">
                <a:ea typeface="宋体" pitchFamily="2" charset="-122"/>
              </a:rPr>
              <a:t>Key Lab. of Shanghai Education Commission for Intelligent Interaction and Cognitive Engineering</a:t>
            </a:r>
            <a:endParaRPr lang="zh-CN" altLang="en-US" sz="2000" dirty="0">
              <a:ea typeface="宋体" pitchFamily="2" charset="-122"/>
            </a:endParaRPr>
          </a:p>
          <a:p>
            <a:pPr marL="0" indent="0" algn="ctr">
              <a:lnSpc>
                <a:spcPct val="90000"/>
              </a:lnSpc>
              <a:buFont typeface="Zapf Dingbats" charset="2"/>
              <a:buNone/>
            </a:pPr>
            <a:r>
              <a:rPr lang="zh-CN" altLang="en-US" sz="2000" dirty="0">
                <a:ea typeface="宋体" pitchFamily="2" charset="-122"/>
              </a:rPr>
              <a:t>Shanghai Jiao Tong University</a:t>
            </a:r>
          </a:p>
          <a:p>
            <a:pPr marL="0" indent="0" algn="ctr">
              <a:lnSpc>
                <a:spcPct val="90000"/>
              </a:lnSpc>
              <a:buFont typeface="Zapf Dingbats" charset="2"/>
              <a:buNone/>
            </a:pPr>
            <a:endParaRPr lang="zh-CN" altLang="en-US" sz="1800" dirty="0">
              <a:solidFill>
                <a:schemeClr val="accent2"/>
              </a:solidFill>
              <a:latin typeface="Century Gothic" pitchFamily="34" charset="0"/>
              <a:ea typeface="宋体" pitchFamily="2" charset="-122"/>
            </a:endParaRPr>
          </a:p>
        </p:txBody>
      </p:sp>
      <p:pic>
        <p:nvPicPr>
          <p:cNvPr id="5124" name="Picture 4" descr="E:\Research\Paper\ICME2014\demo paper\poster\images\sj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5803900"/>
            <a:ext cx="1047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E:\Research\Paper\ICME2014\demo paper\poster\images\bcm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5803900"/>
            <a:ext cx="2463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1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01" y="285840"/>
            <a:ext cx="7619920" cy="582682"/>
          </a:xfrm>
        </p:spPr>
        <p:txBody>
          <a:bodyPr/>
          <a:lstStyle/>
          <a:p>
            <a:r>
              <a:rPr lang="en-US" altLang="zh-CN" dirty="0">
                <a:latin typeface="Calisto MT" panose="02040603050505030304" pitchFamily="18" charset="0"/>
              </a:rPr>
              <a:t>SEED</a:t>
            </a:r>
            <a:endParaRPr lang="zh-CN" altLang="zh-CN" dirty="0">
              <a:latin typeface="Calisto MT" panose="0204060305050503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980" y="1161421"/>
            <a:ext cx="8483486" cy="5410058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latin typeface="Calisto MT" panose="02040603050505030304" pitchFamily="18" charset="0"/>
              </a:rPr>
              <a:t>SJTU Emotion EEG Dataset (SEED)</a:t>
            </a:r>
          </a:p>
          <a:p>
            <a:pPr lvl="1">
              <a:lnSpc>
                <a:spcPts val="2000"/>
              </a:lnSpc>
            </a:pPr>
            <a:r>
              <a:rPr lang="en-US" altLang="zh-CN" sz="2000" dirty="0">
                <a:latin typeface="Calisto MT" panose="02040603050505030304" pitchFamily="18" charset="0"/>
              </a:rPr>
              <a:t>Gathered from 15 subjects, 7 males and 8 females.</a:t>
            </a:r>
          </a:p>
          <a:p>
            <a:pPr lvl="1">
              <a:lnSpc>
                <a:spcPts val="2000"/>
              </a:lnSpc>
            </a:pPr>
            <a:r>
              <a:rPr lang="en-US" altLang="zh-CN" sz="2000" dirty="0">
                <a:latin typeface="Calisto MT" panose="02040603050505030304" pitchFamily="18" charset="0"/>
              </a:rPr>
              <a:t>Each subject is stimulated by 15 emotional movie chips.</a:t>
            </a:r>
          </a:p>
          <a:p>
            <a:pPr lvl="1">
              <a:lnSpc>
                <a:spcPts val="2000"/>
              </a:lnSpc>
            </a:pPr>
            <a:r>
              <a:rPr lang="en-US" altLang="zh-CN" sz="2000" dirty="0">
                <a:latin typeface="Calisto MT" panose="02040603050505030304" pitchFamily="18" charset="0"/>
              </a:rPr>
              <a:t>Recorded with ESI </a:t>
            </a:r>
            <a:r>
              <a:rPr lang="en-US" altLang="zh-CN" sz="2000" dirty="0" err="1">
                <a:latin typeface="Calisto MT" panose="02040603050505030304" pitchFamily="18" charset="0"/>
              </a:rPr>
              <a:t>NeuroScan</a:t>
            </a:r>
            <a:r>
              <a:rPr lang="en-US" altLang="zh-CN" sz="2000" dirty="0">
                <a:latin typeface="Calisto MT" panose="02040603050505030304" pitchFamily="18" charset="0"/>
              </a:rPr>
              <a:t> System from 62-channel electrode cap according to the international 10-20 system.</a:t>
            </a:r>
          </a:p>
          <a:p>
            <a:r>
              <a:rPr lang="en-US" altLang="zh-CN" sz="2400" dirty="0">
                <a:latin typeface="Calisto MT" panose="02040603050505030304" pitchFamily="18" charset="0"/>
              </a:rPr>
              <a:t>Stimuli</a:t>
            </a:r>
          </a:p>
          <a:p>
            <a:pPr lvl="1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Calisto MT" panose="02040603050505030304" pitchFamily="18" charset="0"/>
              </a:rPr>
              <a:t>Three emotion states (negative, neutral, and positive)</a:t>
            </a:r>
          </a:p>
          <a:p>
            <a:pPr lvl="1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Calisto MT" panose="02040603050505030304" pitchFamily="18" charset="0"/>
              </a:rPr>
              <a:t>Each movie clip is about 4 minutes long, a 15 s hint before each clip and a 10 s feedback after each clip.</a:t>
            </a: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29438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fld id="{45431EED-8B1D-4D38-AD15-B632A58774CA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eaLnBrk="1" hangingPunct="1">
                <a:defRPr/>
              </a:pPr>
              <a:t>10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FC986A-8443-4CB0-9C81-15F72AC29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3" y="4396324"/>
            <a:ext cx="2479623" cy="16561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A635E8-0EF5-4C19-AAC7-683C3D9977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336164"/>
            <a:ext cx="2343364" cy="17765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3822F0-33E8-4C54-8700-7F02068573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02" y="4336164"/>
            <a:ext cx="2376264" cy="177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439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00" y="285840"/>
            <a:ext cx="8483485" cy="582682"/>
          </a:xfrm>
        </p:spPr>
        <p:txBody>
          <a:bodyPr/>
          <a:lstStyle/>
          <a:p>
            <a:r>
              <a:rPr lang="en-US" altLang="zh-CN" dirty="0">
                <a:latin typeface="Calisto MT" panose="02040603050505030304" pitchFamily="18" charset="0"/>
              </a:rPr>
              <a:t>Previous Methods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980" y="1161421"/>
            <a:ext cx="8483486" cy="5410058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latin typeface="Calisto MT" panose="02040603050505030304" pitchFamily="18" charset="0"/>
              </a:rPr>
              <a:t>Transfer Component Analysis (TCA)</a:t>
            </a:r>
            <a:endParaRPr lang="en-US" altLang="zh-CN" sz="2400" dirty="0">
              <a:latin typeface="Calisto MT" panose="02040603050505030304" pitchFamily="18" charset="0"/>
            </a:endParaRPr>
          </a:p>
          <a:p>
            <a:pPr lvl="1">
              <a:lnSpc>
                <a:spcPts val="2000"/>
              </a:lnSpc>
            </a:pPr>
            <a:r>
              <a:rPr lang="en-US" altLang="zh-CN" sz="2000" dirty="0">
                <a:latin typeface="Calisto MT" panose="02040603050505030304" pitchFamily="18" charset="0"/>
              </a:rPr>
              <a:t>Learn a transformation and project the domain to a reproducing kernel Hilbert space (RKHS).</a:t>
            </a:r>
          </a:p>
          <a:p>
            <a:pPr lvl="1">
              <a:lnSpc>
                <a:spcPts val="2000"/>
              </a:lnSpc>
            </a:pPr>
            <a:r>
              <a:rPr lang="en-US" altLang="zh-CN" sz="2000" dirty="0">
                <a:latin typeface="Calisto MT" panose="02040603050505030304" pitchFamily="18" charset="0"/>
              </a:rPr>
              <a:t>Differences between source and target distributions can be reduced and the data properties can be preserved.</a:t>
            </a:r>
          </a:p>
          <a:p>
            <a:r>
              <a:rPr lang="fr-FR" altLang="zh-CN" dirty="0">
                <a:latin typeface="Calisto MT" panose="02040603050505030304" pitchFamily="18" charset="0"/>
              </a:rPr>
              <a:t>Kernel Principle Component Analysis (KPCA)</a:t>
            </a:r>
            <a:endParaRPr lang="en-US" altLang="zh-CN" sz="2400" dirty="0">
              <a:latin typeface="Calisto MT" panose="02040603050505030304" pitchFamily="18" charset="0"/>
            </a:endParaRPr>
          </a:p>
          <a:p>
            <a:pPr lvl="1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Calisto MT" panose="02040603050505030304" pitchFamily="18" charset="0"/>
              </a:rPr>
              <a:t>A nonlinear form of Principle Components in high dimension space using kernel trick.</a:t>
            </a:r>
          </a:p>
          <a:p>
            <a:pPr lvl="1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Calisto MT" panose="02040603050505030304" pitchFamily="18" charset="0"/>
              </a:rPr>
              <a:t>After calculating the principle components, classification can be done using standard classifier such as SVM.</a:t>
            </a:r>
          </a:p>
          <a:p>
            <a:r>
              <a:rPr lang="en-US" altLang="zh-CN" dirty="0" err="1">
                <a:latin typeface="Calisto MT" panose="02040603050505030304" pitchFamily="18" charset="0"/>
              </a:rPr>
              <a:t>Transductive</a:t>
            </a:r>
            <a:r>
              <a:rPr lang="en-US" altLang="zh-CN" dirty="0">
                <a:latin typeface="Calisto MT" panose="02040603050505030304" pitchFamily="18" charset="0"/>
              </a:rPr>
              <a:t> Parameter Transfer (TPT)</a:t>
            </a:r>
            <a:endParaRPr lang="en-US" altLang="zh-CN" sz="2400" dirty="0">
              <a:latin typeface="Calisto MT" panose="02040603050505030304" pitchFamily="18" charset="0"/>
            </a:endParaRPr>
          </a:p>
          <a:p>
            <a:pPr lvl="1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Calisto MT" panose="02040603050505030304" pitchFamily="18" charset="0"/>
              </a:rPr>
              <a:t>Learn a mapping from source domain data-points to a target parameter space.</a:t>
            </a:r>
            <a:endParaRPr lang="zh-CN" altLang="en-US" sz="2000" dirty="0">
              <a:latin typeface="Calisto MT" panose="02040603050505030304" pitchFamily="18" charset="0"/>
            </a:endParaRPr>
          </a:p>
          <a:p>
            <a:pPr lvl="1" eaLnBrk="1" hangingPunct="1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Calisto MT" panose="02040603050505030304" pitchFamily="18" charset="0"/>
              </a:rPr>
              <a:t>Multiple classifiers are learned on each source domain data using linear Support Vector Machine (</a:t>
            </a:r>
            <a:r>
              <a:rPr lang="en-US" altLang="zh-CN" sz="2000" dirty="0" err="1">
                <a:latin typeface="Calisto MT" panose="02040603050505030304" pitchFamily="18" charset="0"/>
              </a:rPr>
              <a:t>lSVM</a:t>
            </a:r>
            <a:r>
              <a:rPr lang="en-US" altLang="zh-CN" sz="2000" dirty="0">
                <a:latin typeface="Calisto MT" panose="02040603050505030304" pitchFamily="18" charset="0"/>
              </a:rPr>
              <a:t>) and </a:t>
            </a:r>
            <a:r>
              <a:rPr lang="en-US" altLang="zh-CN" sz="2000" dirty="0" err="1">
                <a:latin typeface="Calisto MT" panose="02040603050505030304" pitchFamily="18" charset="0"/>
              </a:rPr>
              <a:t>Multioutpout</a:t>
            </a:r>
            <a:r>
              <a:rPr lang="en-US" altLang="zh-CN" sz="2000" dirty="0">
                <a:latin typeface="Calisto MT" panose="02040603050505030304" pitchFamily="18" charset="0"/>
              </a:rPr>
              <a:t> Support Vector Regression (M-SVR) is utilized to learn a mapping function.</a:t>
            </a: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29438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fld id="{45431EED-8B1D-4D38-AD15-B632A58774CA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eaLnBrk="1" hangingPunct="1">
                <a:defRPr/>
              </a:pPr>
              <a:t>11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96136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00" y="285840"/>
            <a:ext cx="8483485" cy="582682"/>
          </a:xfrm>
        </p:spPr>
        <p:txBody>
          <a:bodyPr/>
          <a:lstStyle/>
          <a:p>
            <a:r>
              <a:rPr lang="en-US" altLang="zh-CN" dirty="0">
                <a:latin typeface="Calisto MT" panose="02040603050505030304" pitchFamily="18" charset="0"/>
              </a:rPr>
              <a:t>Experiment Result</a:t>
            </a: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29438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fld id="{45431EED-8B1D-4D38-AD15-B632A58774CA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eaLnBrk="1" hangingPunct="1">
                <a:defRPr/>
              </a:pPr>
              <a:t>12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9B91C7-1852-42C2-B58C-0B95174736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22" y="1193864"/>
            <a:ext cx="6775256" cy="129239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6208BF55-3B8B-4B93-80D0-0DACD4C67271}"/>
              </a:ext>
            </a:extLst>
          </p:cNvPr>
          <p:cNvSpPr txBox="1">
            <a:spLocks noChangeArrowheads="1"/>
          </p:cNvSpPr>
          <p:nvPr/>
        </p:nvSpPr>
        <p:spPr>
          <a:xfrm>
            <a:off x="387980" y="2564904"/>
            <a:ext cx="8483486" cy="4032448"/>
          </a:xfrm>
          <a:prstGeom prst="rect">
            <a:avLst/>
          </a:prstGeom>
        </p:spPr>
        <p:txBody>
          <a:bodyPr/>
          <a:lstStyle>
            <a:lvl1pPr marL="469900" indent="-469900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908050" indent="-436563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2pPr>
            <a:lvl3pPr marL="1304925" indent="-395288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3pPr>
            <a:lvl4pPr marL="1693863" indent="-385763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4pPr>
            <a:lvl5pPr marL="2093913" indent="-398463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latin typeface="Calisto MT" panose="02040603050505030304" pitchFamily="18" charset="0"/>
              </a:rPr>
              <a:t>Baselines (SVM &amp; NN)</a:t>
            </a:r>
          </a:p>
          <a:p>
            <a:pPr lvl="1">
              <a:lnSpc>
                <a:spcPts val="2000"/>
              </a:lnSpc>
            </a:pPr>
            <a:r>
              <a:rPr lang="en-US" altLang="zh-CN" sz="2000" dirty="0">
                <a:latin typeface="Calisto MT" panose="02040603050505030304" pitchFamily="18" charset="0"/>
              </a:rPr>
              <a:t>Perform the lowest accuracy because of the domain variance</a:t>
            </a:r>
          </a:p>
          <a:p>
            <a:r>
              <a:rPr lang="en-US" altLang="zh-CN" dirty="0">
                <a:latin typeface="Calisto MT" panose="02040603050505030304" pitchFamily="18" charset="0"/>
              </a:rPr>
              <a:t>TCA &amp; KPCA</a:t>
            </a:r>
          </a:p>
          <a:p>
            <a:pPr lvl="1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Calisto MT" panose="02040603050505030304" pitchFamily="18" charset="0"/>
              </a:rPr>
              <a:t>Extract latent component to improve the accuracy</a:t>
            </a:r>
          </a:p>
          <a:p>
            <a:r>
              <a:rPr lang="en-US" altLang="zh-CN" dirty="0">
                <a:latin typeface="Calisto MT" panose="02040603050505030304" pitchFamily="18" charset="0"/>
              </a:rPr>
              <a:t>TPT</a:t>
            </a:r>
          </a:p>
          <a:p>
            <a:pPr lvl="1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Calisto MT" panose="02040603050505030304" pitchFamily="18" charset="0"/>
              </a:rPr>
              <a:t>Transfer the classifiers from source domain to target domain to further improve the performance </a:t>
            </a:r>
          </a:p>
          <a:p>
            <a:r>
              <a:rPr lang="en-US" altLang="zh-CN" dirty="0">
                <a:latin typeface="Calisto MT" panose="02040603050505030304" pitchFamily="18" charset="0"/>
              </a:rPr>
              <a:t>DAN</a:t>
            </a:r>
          </a:p>
          <a:p>
            <a:pPr lvl="1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Calisto MT" panose="02040603050505030304" pitchFamily="18" charset="0"/>
              </a:rPr>
              <a:t>Achieves the best result because of domain-invariance and feature-</a:t>
            </a:r>
            <a:r>
              <a:rPr lang="en-US" altLang="zh-CN" sz="2000" dirty="0" err="1">
                <a:latin typeface="Calisto MT" panose="02040603050505030304" pitchFamily="18" charset="0"/>
              </a:rPr>
              <a:t>discriminativeness</a:t>
            </a:r>
            <a:endParaRPr lang="en-US" altLang="zh-CN" sz="2000" dirty="0">
              <a:latin typeface="Calisto MT" panose="02040603050505030304" pitchFamily="18" charset="0"/>
            </a:endParaRPr>
          </a:p>
          <a:p>
            <a:pPr lvl="1">
              <a:lnSpc>
                <a:spcPts val="2200"/>
              </a:lnSpc>
              <a:spcBef>
                <a:spcPts val="0"/>
              </a:spcBef>
            </a:pPr>
            <a:endParaRPr lang="en-US" altLang="zh-CN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5606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00" y="285840"/>
            <a:ext cx="8483485" cy="582682"/>
          </a:xfrm>
        </p:spPr>
        <p:txBody>
          <a:bodyPr/>
          <a:lstStyle/>
          <a:p>
            <a:r>
              <a:rPr lang="en-US" altLang="zh-CN" dirty="0">
                <a:latin typeface="Calisto MT" panose="02040603050505030304" pitchFamily="18" charset="0"/>
              </a:rPr>
              <a:t>Experiment Result</a:t>
            </a: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29438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fld id="{45431EED-8B1D-4D38-AD15-B632A58774CA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eaLnBrk="1" hangingPunct="1">
                <a:defRPr/>
              </a:pPr>
              <a:t>13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A9DFCD-9E83-4857-891D-7CF576EF8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21" y="1194257"/>
            <a:ext cx="6041858" cy="460957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D91DC46-477C-488D-94BB-F9097FE2ACD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61076" y="5811946"/>
            <a:ext cx="5021848" cy="76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en-US" altLang="zh-CN" sz="1400" b="1" dirty="0">
                <a:latin typeface="Calisto MT" panose="0204060305050503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DAN outperforms all the previous methods in 10 out of 15 subjects and achieves the best result for mean accuracy.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</a:pPr>
            <a:endParaRPr lang="en-US" altLang="zh-CN" dirty="0">
              <a:latin typeface="Calisto MT" panose="0204060305050503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</a:pPr>
            <a:endParaRPr lang="en-US" altLang="zh-CN" dirty="0">
              <a:latin typeface="Calisto MT" panose="0204060305050503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737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00" y="285840"/>
            <a:ext cx="8483485" cy="582682"/>
          </a:xfrm>
        </p:spPr>
        <p:txBody>
          <a:bodyPr/>
          <a:lstStyle/>
          <a:p>
            <a:r>
              <a:rPr lang="en-US" altLang="zh-CN" dirty="0">
                <a:latin typeface="Calisto MT" panose="02040603050505030304" pitchFamily="18" charset="0"/>
              </a:rPr>
              <a:t>Virtues of Domain Adaptation Network</a:t>
            </a: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29438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fld id="{45431EED-8B1D-4D38-AD15-B632A58774CA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eaLnBrk="1" hangingPunct="1">
                <a:defRPr/>
              </a:pPr>
              <a:t>14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D1415A-DC3F-4DD4-B445-878689E15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66" y="1486831"/>
            <a:ext cx="4403991" cy="27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1973A1-4C28-4C6C-9B49-F186F757C1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6" y="1484784"/>
            <a:ext cx="4403990" cy="27000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42A51CBC-DAE5-488F-B3CA-422E7EB1E91A}"/>
              </a:ext>
            </a:extLst>
          </p:cNvPr>
          <p:cNvSpPr txBox="1">
            <a:spLocks noChangeArrowheads="1"/>
          </p:cNvSpPr>
          <p:nvPr/>
        </p:nvSpPr>
        <p:spPr>
          <a:xfrm>
            <a:off x="387980" y="4797152"/>
            <a:ext cx="8483486" cy="1512168"/>
          </a:xfrm>
          <a:prstGeom prst="rect">
            <a:avLst/>
          </a:prstGeom>
        </p:spPr>
        <p:txBody>
          <a:bodyPr/>
          <a:lstStyle>
            <a:lvl1pPr marL="469900" indent="-469900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908050" indent="-436563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2pPr>
            <a:lvl3pPr marL="1304925" indent="-395288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3pPr>
            <a:lvl4pPr marL="1693863" indent="-385763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4pPr>
            <a:lvl5pPr marL="2093913" indent="-398463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latin typeface="Calisto MT" panose="02040603050505030304" pitchFamily="18" charset="0"/>
              </a:rPr>
              <a:t>Feature </a:t>
            </a:r>
            <a:r>
              <a:rPr lang="en-US" altLang="zh-CN" dirty="0" err="1">
                <a:latin typeface="Calisto MT" panose="02040603050505030304" pitchFamily="18" charset="0"/>
              </a:rPr>
              <a:t>discriminativenesss</a:t>
            </a:r>
            <a:endParaRPr lang="en-US" altLang="zh-CN" dirty="0">
              <a:latin typeface="Calisto MT" panose="02040603050505030304" pitchFamily="18" charset="0"/>
            </a:endParaRPr>
          </a:p>
          <a:p>
            <a:pPr lvl="1">
              <a:lnSpc>
                <a:spcPts val="2000"/>
              </a:lnSpc>
            </a:pPr>
            <a:r>
              <a:rPr lang="en-US" altLang="zh-CN" sz="2000" dirty="0">
                <a:latin typeface="Calisto MT" panose="02040603050505030304" pitchFamily="18" charset="0"/>
              </a:rPr>
              <a:t>With NN features, the </a:t>
            </a:r>
            <a:r>
              <a:rPr lang="en-US" altLang="zh-CN" sz="2000" dirty="0" err="1">
                <a:latin typeface="Calisto MT" panose="02040603050505030304" pitchFamily="18" charset="0"/>
              </a:rPr>
              <a:t>datapoints</a:t>
            </a:r>
            <a:r>
              <a:rPr lang="en-US" altLang="zh-CN" sz="2000" dirty="0">
                <a:latin typeface="Calisto MT" panose="02040603050505030304" pitchFamily="18" charset="0"/>
              </a:rPr>
              <a:t> are not discriminative enough, while with DAN features, all of the three emotion states can be evidently distinguished.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778567-6B6F-4F61-936B-5454826703F9}"/>
              </a:ext>
            </a:extLst>
          </p:cNvPr>
          <p:cNvSpPr txBox="1"/>
          <p:nvPr/>
        </p:nvSpPr>
        <p:spPr>
          <a:xfrm>
            <a:off x="1979712" y="41936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listo MT" panose="02040603050505030304" pitchFamily="18" charset="0"/>
              </a:rPr>
              <a:t>NN</a:t>
            </a:r>
            <a:endParaRPr lang="zh-CN" altLang="en-US" sz="1400" b="1" dirty="0">
              <a:latin typeface="Calisto MT" panose="0204060305050503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6907E9-80A1-4D85-B0B9-42E2266F52A8}"/>
              </a:ext>
            </a:extLst>
          </p:cNvPr>
          <p:cNvSpPr txBox="1"/>
          <p:nvPr/>
        </p:nvSpPr>
        <p:spPr>
          <a:xfrm>
            <a:off x="6324636" y="4193644"/>
            <a:ext cx="600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listo MT" panose="02040603050505030304" pitchFamily="18" charset="0"/>
              </a:rPr>
              <a:t>DAN</a:t>
            </a:r>
            <a:endParaRPr lang="zh-CN" altLang="en-US" sz="1400" b="1" dirty="0">
              <a:latin typeface="Calisto MT" panose="0204060305050503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537064-B185-47FE-9CFD-61D27CE944F4}"/>
              </a:ext>
            </a:extLst>
          </p:cNvPr>
          <p:cNvSpPr txBox="1"/>
          <p:nvPr/>
        </p:nvSpPr>
        <p:spPr>
          <a:xfrm>
            <a:off x="3301974" y="4193644"/>
            <a:ext cx="1913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listo MT" panose="02040603050505030304" pitchFamily="18" charset="0"/>
              </a:rPr>
              <a:t>Visualize using t-SNE</a:t>
            </a:r>
            <a:endParaRPr lang="zh-CN" altLang="en-US" sz="14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3187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00" y="285840"/>
            <a:ext cx="8483485" cy="582682"/>
          </a:xfrm>
        </p:spPr>
        <p:txBody>
          <a:bodyPr/>
          <a:lstStyle/>
          <a:p>
            <a:r>
              <a:rPr lang="en-US" altLang="zh-CN" dirty="0">
                <a:latin typeface="Calisto MT" panose="02040603050505030304" pitchFamily="18" charset="0"/>
              </a:rPr>
              <a:t>Virtues of Domain Adaptation Network</a:t>
            </a: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29438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fld id="{45431EED-8B1D-4D38-AD15-B632A58774CA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eaLnBrk="1" hangingPunct="1">
                <a:defRPr/>
              </a:pPr>
              <a:t>15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D1415A-DC3F-4DD4-B445-878689E15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66" y="1486831"/>
            <a:ext cx="4403991" cy="27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1973A1-4C28-4C6C-9B49-F186F757C1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6" y="1484784"/>
            <a:ext cx="4403990" cy="270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4778567-6B6F-4F61-936B-5454826703F9}"/>
              </a:ext>
            </a:extLst>
          </p:cNvPr>
          <p:cNvSpPr txBox="1"/>
          <p:nvPr/>
        </p:nvSpPr>
        <p:spPr>
          <a:xfrm>
            <a:off x="1979712" y="41936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listo MT" panose="02040603050505030304" pitchFamily="18" charset="0"/>
              </a:rPr>
              <a:t>NN</a:t>
            </a:r>
            <a:endParaRPr lang="zh-CN" altLang="en-US" sz="1400" b="1" dirty="0">
              <a:latin typeface="Calisto MT" panose="0204060305050503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6907E9-80A1-4D85-B0B9-42E2266F52A8}"/>
              </a:ext>
            </a:extLst>
          </p:cNvPr>
          <p:cNvSpPr txBox="1"/>
          <p:nvPr/>
        </p:nvSpPr>
        <p:spPr>
          <a:xfrm>
            <a:off x="6324636" y="4193644"/>
            <a:ext cx="600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listo MT" panose="02040603050505030304" pitchFamily="18" charset="0"/>
              </a:rPr>
              <a:t>DAN</a:t>
            </a:r>
            <a:endParaRPr lang="zh-CN" altLang="en-US" sz="1400" b="1" dirty="0">
              <a:latin typeface="Calisto MT" panose="0204060305050503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537064-B185-47FE-9CFD-61D27CE944F4}"/>
              </a:ext>
            </a:extLst>
          </p:cNvPr>
          <p:cNvSpPr txBox="1"/>
          <p:nvPr/>
        </p:nvSpPr>
        <p:spPr>
          <a:xfrm>
            <a:off x="3301974" y="4193644"/>
            <a:ext cx="1913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listo MT" panose="02040603050505030304" pitchFamily="18" charset="0"/>
              </a:rPr>
              <a:t>Visualize using t-SNE</a:t>
            </a:r>
            <a:endParaRPr lang="zh-CN" altLang="en-US" sz="1400" b="1" dirty="0">
              <a:latin typeface="Calisto MT" panose="0204060305050503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D933829-EEB5-4993-B8FB-18ABDB85692E}"/>
              </a:ext>
            </a:extLst>
          </p:cNvPr>
          <p:cNvSpPr txBox="1">
            <a:spLocks noChangeArrowheads="1"/>
          </p:cNvSpPr>
          <p:nvPr/>
        </p:nvSpPr>
        <p:spPr>
          <a:xfrm>
            <a:off x="387980" y="4797152"/>
            <a:ext cx="8483486" cy="1512168"/>
          </a:xfrm>
          <a:prstGeom prst="rect">
            <a:avLst/>
          </a:prstGeom>
        </p:spPr>
        <p:txBody>
          <a:bodyPr/>
          <a:lstStyle>
            <a:lvl1pPr marL="469900" indent="-469900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908050" indent="-436563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2pPr>
            <a:lvl3pPr marL="1304925" indent="-395288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3pPr>
            <a:lvl4pPr marL="1693863" indent="-385763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4pPr>
            <a:lvl5pPr marL="2093913" indent="-398463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latin typeface="Calisto MT" panose="02040603050505030304" pitchFamily="18" charset="0"/>
              </a:rPr>
              <a:t>Domain invariance</a:t>
            </a:r>
          </a:p>
          <a:p>
            <a:pPr lvl="1">
              <a:lnSpc>
                <a:spcPts val="2000"/>
              </a:lnSpc>
            </a:pPr>
            <a:r>
              <a:rPr lang="en-US" altLang="zh-CN" sz="2000" dirty="0">
                <a:latin typeface="Calisto MT" panose="02040603050505030304" pitchFamily="18" charset="0"/>
              </a:rPr>
              <a:t>NN features from different subjects are scattered in three emotion states, while DAN features are aligned much better between source and target domains.</a:t>
            </a:r>
          </a:p>
        </p:txBody>
      </p:sp>
    </p:spTree>
    <p:extLst>
      <p:ext uri="{BB962C8B-B14F-4D97-AF65-F5344CB8AC3E}">
        <p14:creationId xmlns:p14="http://schemas.microsoft.com/office/powerpoint/2010/main" val="3761532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00" y="285840"/>
            <a:ext cx="8483485" cy="582682"/>
          </a:xfrm>
        </p:spPr>
        <p:txBody>
          <a:bodyPr/>
          <a:lstStyle/>
          <a:p>
            <a:r>
              <a:rPr lang="en-US" altLang="zh-CN" dirty="0">
                <a:latin typeface="Calisto MT" panose="02040603050505030304" pitchFamily="18" charset="0"/>
              </a:rPr>
              <a:t>Summary</a:t>
            </a: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29438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fld id="{45431EED-8B1D-4D38-AD15-B632A58774CA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eaLnBrk="1" hangingPunct="1">
                <a:defRPr/>
              </a:pPr>
              <a:t>16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D29CDFB-372B-4553-BAE8-3D1E4BE4F667}"/>
              </a:ext>
            </a:extLst>
          </p:cNvPr>
          <p:cNvSpPr txBox="1">
            <a:spLocks noChangeArrowheads="1"/>
          </p:cNvSpPr>
          <p:nvPr/>
        </p:nvSpPr>
        <p:spPr>
          <a:xfrm>
            <a:off x="387980" y="1161421"/>
            <a:ext cx="8483486" cy="5410058"/>
          </a:xfrm>
          <a:prstGeom prst="rect">
            <a:avLst/>
          </a:prstGeom>
        </p:spPr>
        <p:txBody>
          <a:bodyPr/>
          <a:lstStyle>
            <a:lvl1pPr marL="469900" indent="-469900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908050" indent="-436563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2pPr>
            <a:lvl3pPr marL="1304925" indent="-395288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3pPr>
            <a:lvl4pPr marL="1693863" indent="-385763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4pPr>
            <a:lvl5pPr marL="2093913" indent="-398463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latin typeface="Calisto MT" panose="02040603050505030304" pitchFamily="18" charset="0"/>
              </a:rPr>
              <a:t>Conclusion</a:t>
            </a:r>
          </a:p>
          <a:p>
            <a:pPr lvl="1">
              <a:lnSpc>
                <a:spcPts val="2000"/>
              </a:lnSpc>
            </a:pPr>
            <a:r>
              <a:rPr lang="en-US" altLang="zh-CN" sz="2000" dirty="0">
                <a:latin typeface="Calisto MT" panose="02040603050505030304" pitchFamily="18" charset="0"/>
              </a:rPr>
              <a:t>DAN outperforms previous models (SVM, NN, TCA, KPCA, TPT) in SEED and achieved 21.01% increase compared with SVM.</a:t>
            </a:r>
          </a:p>
          <a:p>
            <a:pPr lvl="1">
              <a:lnSpc>
                <a:spcPts val="2000"/>
              </a:lnSpc>
            </a:pPr>
            <a:r>
              <a:rPr lang="en-US" altLang="zh-CN" sz="2000" dirty="0">
                <a:latin typeface="Calisto MT" panose="02040603050505030304" pitchFamily="18" charset="0"/>
              </a:rPr>
              <a:t>DAN extracts domain-invariant features compared with normal neural network.</a:t>
            </a:r>
          </a:p>
          <a:p>
            <a:r>
              <a:rPr lang="fr-FR" altLang="zh-CN" dirty="0">
                <a:latin typeface="Calisto MT" panose="02040603050505030304" pitchFamily="18" charset="0"/>
              </a:rPr>
              <a:t>Future work</a:t>
            </a:r>
            <a:endParaRPr lang="en-US" altLang="zh-CN" dirty="0">
              <a:latin typeface="Calisto MT" panose="02040603050505030304" pitchFamily="18" charset="0"/>
            </a:endParaRPr>
          </a:p>
          <a:p>
            <a:pPr lvl="1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Calisto MT" panose="02040603050505030304" pitchFamily="18" charset="0"/>
              </a:rPr>
              <a:t>Apply to more categories of emotions.</a:t>
            </a:r>
          </a:p>
          <a:p>
            <a:pPr lvl="1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Calisto MT" panose="02040603050505030304" pitchFamily="18" charset="0"/>
              </a:rPr>
              <a:t>Adapt for subjects from different culture backgrounds.</a:t>
            </a:r>
          </a:p>
        </p:txBody>
      </p:sp>
    </p:spTree>
    <p:extLst>
      <p:ext uri="{BB962C8B-B14F-4D97-AF65-F5344CB8AC3E}">
        <p14:creationId xmlns:p14="http://schemas.microsoft.com/office/powerpoint/2010/main" val="407810827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 noChangeArrowheads="1"/>
          </p:cNvSpPr>
          <p:nvPr/>
        </p:nvSpPr>
        <p:spPr bwMode="auto">
          <a:xfrm>
            <a:off x="6946900" y="6292850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C2FB290-CEB7-4039-B21D-97AF12660EEB}" type="slidenum">
              <a:rPr lang="zh-CN" altLang="en-US" sz="1200">
                <a:ea typeface="宋体" panose="02010600030101010101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17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内容占位符 2"/>
          <p:cNvSpPr>
            <a:spLocks noGrp="1" noChangeArrowheads="1"/>
          </p:cNvSpPr>
          <p:nvPr/>
        </p:nvSpPr>
        <p:spPr bwMode="auto">
          <a:xfrm>
            <a:off x="241300" y="1123950"/>
            <a:ext cx="859155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1pPr>
            <a:lvl2pPr marL="908050" indent="-43656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eaLnBrk="1" hangingPunct="1">
              <a:spcBef>
                <a:spcPct val="0"/>
              </a:spcBef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763838" y="2933700"/>
            <a:ext cx="37639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  <a:sym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5400" dirty="0">
                <a:solidFill>
                  <a:schemeClr val="folHlink"/>
                </a:solidFill>
                <a:latin typeface="Calisto MT" panose="02040603050505030304" pitchFamily="18" charset="0"/>
                <a:ea typeface="宋体" panose="02010600030101010101" pitchFamily="2" charset="-122"/>
              </a:rPr>
              <a:t>Thank you !</a:t>
            </a:r>
          </a:p>
        </p:txBody>
      </p:sp>
      <p:pic>
        <p:nvPicPr>
          <p:cNvPr id="21509" name="Picture 4" descr="E:\Research\Paper\ICME2014\demo paper\poster\images\sjt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5803900"/>
            <a:ext cx="1047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5" descr="E:\Research\Paper\ICME2014\demo paper\poster\images\bc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5803900"/>
            <a:ext cx="2463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4491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00" y="285840"/>
            <a:ext cx="8483485" cy="582682"/>
          </a:xfrm>
        </p:spPr>
        <p:txBody>
          <a:bodyPr/>
          <a:lstStyle/>
          <a:p>
            <a:r>
              <a:rPr lang="en-US" altLang="zh-CN" dirty="0">
                <a:latin typeface="Calisto MT" panose="02040603050505030304" pitchFamily="18" charset="0"/>
              </a:rPr>
              <a:t>Why Transfer Learning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980" y="1161421"/>
            <a:ext cx="8483486" cy="5410058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latin typeface="Calisto MT" panose="02040603050505030304" pitchFamily="18" charset="0"/>
              </a:rPr>
              <a:t>Problem of conventional classification strategies</a:t>
            </a:r>
            <a:endParaRPr lang="en-US" altLang="zh-CN" sz="2400" dirty="0">
              <a:latin typeface="Calisto MT" panose="02040603050505030304" pitchFamily="18" charset="0"/>
            </a:endParaRPr>
          </a:p>
          <a:p>
            <a:pPr lvl="1">
              <a:lnSpc>
                <a:spcPts val="2000"/>
              </a:lnSpc>
            </a:pPr>
            <a:r>
              <a:rPr lang="en-US" altLang="zh-CN" sz="2000" dirty="0">
                <a:latin typeface="Calisto MT" panose="02040603050505030304" pitchFamily="18" charset="0"/>
              </a:rPr>
              <a:t>Presume that the training and testing data are independently and identically distributed (</a:t>
            </a:r>
            <a:r>
              <a:rPr lang="en-US" altLang="zh-CN" sz="2000" dirty="0" err="1">
                <a:latin typeface="Calisto MT" panose="02040603050505030304" pitchFamily="18" charset="0"/>
              </a:rPr>
              <a:t>i.d.d</a:t>
            </a:r>
            <a:r>
              <a:rPr lang="en-US" altLang="zh-CN" sz="2000" dirty="0">
                <a:latin typeface="Calisto MT" panose="02040603050505030304" pitchFamily="18" charset="0"/>
              </a:rPr>
              <a:t>).</a:t>
            </a:r>
          </a:p>
          <a:p>
            <a:pPr lvl="1">
              <a:lnSpc>
                <a:spcPts val="2000"/>
              </a:lnSpc>
            </a:pPr>
            <a:r>
              <a:rPr lang="en-US" altLang="zh-CN" sz="2000" dirty="0">
                <a:latin typeface="Calisto MT" panose="02040603050505030304" pitchFamily="18" charset="0"/>
              </a:rPr>
              <a:t>Ignore the inherent variability among subjects.</a:t>
            </a: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29438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fld id="{45431EED-8B1D-4D38-AD15-B632A58774CA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eaLnBrk="1" hangingPunct="1">
                <a:defRPr/>
              </a:pPr>
              <a:t>2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3173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00" y="285840"/>
            <a:ext cx="8483485" cy="582682"/>
          </a:xfrm>
        </p:spPr>
        <p:txBody>
          <a:bodyPr/>
          <a:lstStyle/>
          <a:p>
            <a:r>
              <a:rPr lang="en-US" altLang="zh-CN" dirty="0">
                <a:latin typeface="Calisto MT" panose="02040603050505030304" pitchFamily="18" charset="0"/>
              </a:rPr>
              <a:t>Why Transfer Learning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980" y="1161421"/>
            <a:ext cx="8483486" cy="5410058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latin typeface="Calisto MT" panose="02040603050505030304" pitchFamily="18" charset="0"/>
              </a:rPr>
              <a:t>Problem of conventional classification strategies</a:t>
            </a:r>
            <a:endParaRPr lang="en-US" altLang="zh-CN" sz="2400" dirty="0">
              <a:latin typeface="Calisto MT" panose="02040603050505030304" pitchFamily="18" charset="0"/>
            </a:endParaRPr>
          </a:p>
          <a:p>
            <a:pPr lvl="1">
              <a:lnSpc>
                <a:spcPts val="2000"/>
              </a:lnSpc>
            </a:pPr>
            <a:r>
              <a:rPr lang="en-US" altLang="zh-CN" sz="2000" dirty="0">
                <a:latin typeface="Calisto MT" panose="02040603050505030304" pitchFamily="18" charset="0"/>
              </a:rPr>
              <a:t>Presume that the training and testing data are independently and identically distributed (</a:t>
            </a:r>
            <a:r>
              <a:rPr lang="en-US" altLang="zh-CN" sz="2000" dirty="0" err="1">
                <a:latin typeface="Calisto MT" panose="02040603050505030304" pitchFamily="18" charset="0"/>
              </a:rPr>
              <a:t>i.d.d</a:t>
            </a:r>
            <a:r>
              <a:rPr lang="en-US" altLang="zh-CN" sz="2000" dirty="0">
                <a:latin typeface="Calisto MT" panose="02040603050505030304" pitchFamily="18" charset="0"/>
              </a:rPr>
              <a:t>).</a:t>
            </a:r>
          </a:p>
          <a:p>
            <a:pPr lvl="1">
              <a:lnSpc>
                <a:spcPts val="2000"/>
              </a:lnSpc>
            </a:pPr>
            <a:r>
              <a:rPr lang="en-US" altLang="zh-CN" sz="2000" dirty="0">
                <a:latin typeface="Calisto MT" panose="02040603050505030304" pitchFamily="18" charset="0"/>
              </a:rPr>
              <a:t>Ignore the inherent variability among subjects.</a:t>
            </a: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29438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fld id="{45431EED-8B1D-4D38-AD15-B632A58774CA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eaLnBrk="1" hangingPunct="1">
                <a:defRPr/>
              </a:pPr>
              <a:t>3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4486E2-B224-407F-8CFF-7C5ED81C5F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39" y="2693061"/>
            <a:ext cx="4793006" cy="28829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9D1945-DE43-47C7-ACF2-FD060BAE434B}"/>
              </a:ext>
            </a:extLst>
          </p:cNvPr>
          <p:cNvSpPr txBox="1"/>
          <p:nvPr/>
        </p:nvSpPr>
        <p:spPr>
          <a:xfrm>
            <a:off x="2312393" y="5601294"/>
            <a:ext cx="461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sto MT" panose="02040603050505030304" pitchFamily="18" charset="0"/>
              </a:rPr>
              <a:t>Visualization of EEG features of two sample subjects with three classes of emotions in 3- dimensional space.</a:t>
            </a:r>
            <a:endParaRPr lang="zh-CN" altLang="en-US" sz="14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9987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00" y="285840"/>
            <a:ext cx="8483485" cy="582682"/>
          </a:xfrm>
        </p:spPr>
        <p:txBody>
          <a:bodyPr/>
          <a:lstStyle/>
          <a:p>
            <a:r>
              <a:rPr lang="en-US" altLang="zh-CN" dirty="0">
                <a:latin typeface="Calisto MT" panose="02040603050505030304" pitchFamily="18" charset="0"/>
              </a:rPr>
              <a:t>Why Transfer Learning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980" y="1161421"/>
            <a:ext cx="8483486" cy="5410058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latin typeface="Calisto MT" panose="02040603050505030304" pitchFamily="18" charset="0"/>
              </a:rPr>
              <a:t>Problem of conventional classification strategies</a:t>
            </a:r>
            <a:endParaRPr lang="en-US" altLang="zh-CN" sz="2400" dirty="0">
              <a:latin typeface="Calisto MT" panose="02040603050505030304" pitchFamily="18" charset="0"/>
            </a:endParaRPr>
          </a:p>
          <a:p>
            <a:pPr lvl="1">
              <a:lnSpc>
                <a:spcPts val="2000"/>
              </a:lnSpc>
            </a:pPr>
            <a:r>
              <a:rPr lang="en-US" altLang="zh-CN" sz="2000" dirty="0">
                <a:latin typeface="Calisto MT" panose="02040603050505030304" pitchFamily="18" charset="0"/>
              </a:rPr>
              <a:t>Presume that the training and testing data are independently and identically distributed (</a:t>
            </a:r>
            <a:r>
              <a:rPr lang="en-US" altLang="zh-CN" sz="2000" dirty="0" err="1">
                <a:latin typeface="Calisto MT" panose="02040603050505030304" pitchFamily="18" charset="0"/>
              </a:rPr>
              <a:t>i.d.d</a:t>
            </a:r>
            <a:r>
              <a:rPr lang="en-US" altLang="zh-CN" sz="2000" dirty="0">
                <a:latin typeface="Calisto MT" panose="02040603050505030304" pitchFamily="18" charset="0"/>
              </a:rPr>
              <a:t>).</a:t>
            </a:r>
          </a:p>
          <a:p>
            <a:pPr lvl="1">
              <a:lnSpc>
                <a:spcPts val="2000"/>
              </a:lnSpc>
            </a:pPr>
            <a:r>
              <a:rPr lang="en-US" altLang="zh-CN" sz="2000" dirty="0">
                <a:latin typeface="Calisto MT" panose="02040603050505030304" pitchFamily="18" charset="0"/>
              </a:rPr>
              <a:t>Ignore the inherent variability among subjects.</a:t>
            </a:r>
          </a:p>
          <a:p>
            <a:r>
              <a:rPr lang="fr-FR" altLang="zh-CN" sz="2400" dirty="0">
                <a:latin typeface="Calisto MT" panose="02040603050505030304" pitchFamily="18" charset="0"/>
              </a:rPr>
              <a:t>Reality</a:t>
            </a:r>
            <a:endParaRPr lang="en-US" altLang="zh-CN" sz="2400" dirty="0">
              <a:latin typeface="Calisto MT" panose="02040603050505030304" pitchFamily="18" charset="0"/>
            </a:endParaRPr>
          </a:p>
          <a:p>
            <a:pPr lvl="1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Calisto MT" panose="02040603050505030304" pitchFamily="18" charset="0"/>
              </a:rPr>
              <a:t>Conditional probability distributions between source and target domain are the same.</a:t>
            </a:r>
          </a:p>
          <a:p>
            <a:pPr lvl="1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Calisto MT" panose="02040603050505030304" pitchFamily="18" charset="0"/>
              </a:rPr>
              <a:t>Domain discrepancy can be reduced to learn a more robust classifier</a:t>
            </a:r>
          </a:p>
          <a:p>
            <a:pPr lvl="1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Calisto MT" panose="02040603050505030304" pitchFamily="18" charset="0"/>
              </a:rPr>
              <a:t>Transferability of deep neural network shown in computer vision</a:t>
            </a: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29438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fld id="{45431EED-8B1D-4D38-AD15-B632A58774CA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eaLnBrk="1" hangingPunct="1">
                <a:defRPr/>
              </a:pPr>
              <a:t>4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03555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00" y="285840"/>
            <a:ext cx="8483485" cy="582682"/>
          </a:xfrm>
        </p:spPr>
        <p:txBody>
          <a:bodyPr/>
          <a:lstStyle/>
          <a:p>
            <a:r>
              <a:rPr lang="en-US" altLang="zh-CN" dirty="0">
                <a:latin typeface="Calisto MT" panose="02040603050505030304" pitchFamily="18" charset="0"/>
              </a:rPr>
              <a:t>Why Transfer Learning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980" y="1161421"/>
            <a:ext cx="8483486" cy="5410058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latin typeface="Calisto MT" panose="02040603050505030304" pitchFamily="18" charset="0"/>
              </a:rPr>
              <a:t>Problem of conventional classification strategies</a:t>
            </a:r>
            <a:endParaRPr lang="en-US" altLang="zh-CN" sz="2400" dirty="0">
              <a:latin typeface="Calisto MT" panose="02040603050505030304" pitchFamily="18" charset="0"/>
            </a:endParaRPr>
          </a:p>
          <a:p>
            <a:pPr lvl="1">
              <a:lnSpc>
                <a:spcPts val="2000"/>
              </a:lnSpc>
            </a:pPr>
            <a:r>
              <a:rPr lang="en-US" altLang="zh-CN" sz="2000" dirty="0">
                <a:latin typeface="Calisto MT" panose="02040603050505030304" pitchFamily="18" charset="0"/>
              </a:rPr>
              <a:t>Presume that the training and testing data are independently and identically distributed (</a:t>
            </a:r>
            <a:r>
              <a:rPr lang="en-US" altLang="zh-CN" sz="2000" dirty="0" err="1">
                <a:latin typeface="Calisto MT" panose="02040603050505030304" pitchFamily="18" charset="0"/>
              </a:rPr>
              <a:t>i.d.d</a:t>
            </a:r>
            <a:r>
              <a:rPr lang="en-US" altLang="zh-CN" sz="2000" dirty="0">
                <a:latin typeface="Calisto MT" panose="02040603050505030304" pitchFamily="18" charset="0"/>
              </a:rPr>
              <a:t>).</a:t>
            </a:r>
          </a:p>
          <a:p>
            <a:pPr lvl="1">
              <a:lnSpc>
                <a:spcPts val="2000"/>
              </a:lnSpc>
            </a:pPr>
            <a:r>
              <a:rPr lang="en-US" altLang="zh-CN" sz="2000" dirty="0">
                <a:latin typeface="Calisto MT" panose="02040603050505030304" pitchFamily="18" charset="0"/>
              </a:rPr>
              <a:t>Ignore the inherent variability among subjects.</a:t>
            </a:r>
          </a:p>
          <a:p>
            <a:r>
              <a:rPr lang="fr-FR" altLang="zh-CN" sz="2400" dirty="0">
                <a:latin typeface="Calisto MT" panose="02040603050505030304" pitchFamily="18" charset="0"/>
              </a:rPr>
              <a:t>Reality</a:t>
            </a:r>
            <a:endParaRPr lang="en-US" altLang="zh-CN" sz="2400" dirty="0">
              <a:latin typeface="Calisto MT" panose="02040603050505030304" pitchFamily="18" charset="0"/>
            </a:endParaRPr>
          </a:p>
          <a:p>
            <a:pPr lvl="1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Calisto MT" panose="02040603050505030304" pitchFamily="18" charset="0"/>
              </a:rPr>
              <a:t>Conditional probability distributions between source and target domain are the same.</a:t>
            </a:r>
          </a:p>
          <a:p>
            <a:pPr lvl="1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Calisto MT" panose="02040603050505030304" pitchFamily="18" charset="0"/>
              </a:rPr>
              <a:t>Domain discrepancy can be reduced to learn a more robust classifier.</a:t>
            </a:r>
          </a:p>
          <a:p>
            <a:pPr lvl="1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Calisto MT" panose="02040603050505030304" pitchFamily="18" charset="0"/>
              </a:rPr>
              <a:t>Transferability of deep neural network shown in computer vision.</a:t>
            </a:r>
          </a:p>
          <a:p>
            <a:r>
              <a:rPr lang="en-US" altLang="zh-CN" sz="2400" dirty="0">
                <a:latin typeface="Calisto MT" panose="02040603050505030304" pitchFamily="18" charset="0"/>
              </a:rPr>
              <a:t>Idea</a:t>
            </a:r>
          </a:p>
          <a:p>
            <a:pPr lvl="1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Calisto MT" panose="02040603050505030304" pitchFamily="18" charset="0"/>
              </a:rPr>
              <a:t>Adopt domain adaptation network to reduce the domain variance.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29438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fld id="{45431EED-8B1D-4D38-AD15-B632A58774CA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eaLnBrk="1" hangingPunct="1">
                <a:defRPr/>
              </a:pPr>
              <a:t>5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428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01" y="285840"/>
            <a:ext cx="7619920" cy="582682"/>
          </a:xfrm>
        </p:spPr>
        <p:txBody>
          <a:bodyPr/>
          <a:lstStyle/>
          <a:p>
            <a:r>
              <a:rPr lang="en-US" altLang="zh-CN" dirty="0">
                <a:latin typeface="Calisto MT" panose="02040603050505030304" pitchFamily="18" charset="0"/>
              </a:rPr>
              <a:t>Model</a:t>
            </a:r>
            <a:endParaRPr lang="zh-CN" altLang="zh-CN" dirty="0">
              <a:latin typeface="Calisto MT" panose="02040603050505030304" pitchFamily="18" charset="0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29438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fld id="{45431EED-8B1D-4D38-AD15-B632A58774CA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eaLnBrk="1" hangingPunct="1">
                <a:defRPr/>
              </a:pPr>
              <a:t>6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F4CB2D-044B-4798-A5F9-21E22010A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9" y="1340768"/>
            <a:ext cx="7133109" cy="3047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1B724D2-D3BB-481B-AD77-F5B4B5DFA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980" y="4571670"/>
                <a:ext cx="8483486" cy="2286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defTabSz="0" rtl="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Verdana" panose="020B0604030504040204" pitchFamily="34" charset="0"/>
                  </a:defRPr>
                </a:lvl1pPr>
                <a:lvl2pPr marL="908050" indent="-436563" algn="l" defTabSz="0" rtl="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Verdana" panose="020B0604030504040204" pitchFamily="34" charset="0"/>
                  </a:defRPr>
                </a:lvl2pPr>
                <a:lvl3pPr marL="1304925" indent="-395288" algn="l" defTabSz="0" rtl="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Verdana" panose="020B0604030504040204" pitchFamily="34" charset="0"/>
                  </a:defRPr>
                </a:lvl3pPr>
                <a:lvl4pPr marL="1693863" indent="-385763" algn="l" defTabSz="0" rtl="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Verdana" panose="020B0604030504040204" pitchFamily="34" charset="0"/>
                  </a:defRPr>
                </a:lvl4pPr>
                <a:lvl5pPr marL="2093913" indent="-398463" algn="l" defTabSz="0" rtl="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en-US" altLang="zh-CN" dirty="0">
                    <a:latin typeface="Calisto MT" panose="02040603050505030304" pitchFamily="18" charset="0"/>
                  </a:rPr>
                  <a:t>Domain adaptation network contains a feature extractor(green), a label predictor(blue), a domain classifier(red) and a gradient reversal layer(black)</a:t>
                </a:r>
              </a:p>
              <a:p>
                <a:pPr lvl="1">
                  <a:lnSpc>
                    <a:spcPts val="2000"/>
                  </a:lnSpc>
                </a:pPr>
                <a:r>
                  <a:rPr lang="en-US" altLang="zh-CN" sz="2000" dirty="0">
                    <a:latin typeface="Calisto MT" panose="02040603050505030304" pitchFamily="18" charset="0"/>
                  </a:rPr>
                  <a:t>To predict class label, minimize the loss of the label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listo MT" panose="02040603050505030304" pitchFamily="18" charset="0"/>
                  </a:rPr>
                  <a:t>.</a:t>
                </a:r>
              </a:p>
              <a:p>
                <a:pPr lvl="1">
                  <a:lnSpc>
                    <a:spcPts val="2000"/>
                  </a:lnSpc>
                </a:pPr>
                <a:r>
                  <a:rPr lang="en-US" altLang="zh-CN" sz="2000" dirty="0">
                    <a:latin typeface="Calisto MT" panose="02040603050505030304" pitchFamily="18" charset="0"/>
                  </a:rPr>
                  <a:t>To obtain domain-invariant features, maximize the loss of the domain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listo MT" panose="0204060305050503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1B724D2-D3BB-481B-AD77-F5B4B5DFA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980" y="4571670"/>
                <a:ext cx="8483486" cy="2286330"/>
              </a:xfrm>
              <a:prstGeom prst="rect">
                <a:avLst/>
              </a:prstGeom>
              <a:blipFill>
                <a:blip r:embed="rId3"/>
                <a:stretch>
                  <a:fillRect l="-1006" t="-48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8195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01" y="285840"/>
            <a:ext cx="7619920" cy="582682"/>
          </a:xfrm>
        </p:spPr>
        <p:txBody>
          <a:bodyPr/>
          <a:lstStyle/>
          <a:p>
            <a:r>
              <a:rPr lang="en-US" altLang="zh-CN" dirty="0">
                <a:latin typeface="Calisto MT" panose="02040603050505030304" pitchFamily="18" charset="0"/>
              </a:rPr>
              <a:t>Model</a:t>
            </a:r>
            <a:endParaRPr lang="zh-CN" altLang="zh-CN" dirty="0">
              <a:latin typeface="Calisto MT" panose="02040603050505030304" pitchFamily="18" charset="0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29438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fld id="{45431EED-8B1D-4D38-AD15-B632A58774CA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eaLnBrk="1" hangingPunct="1">
                <a:defRPr/>
              </a:pPr>
              <a:t>7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F4CB2D-044B-4798-A5F9-21E22010A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9" y="1340768"/>
            <a:ext cx="7133109" cy="304702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1B724D2-D3BB-481B-AD77-F5B4B5DFA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0" y="4571670"/>
            <a:ext cx="8483486" cy="228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908050" indent="-436563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2pPr>
            <a:lvl3pPr marL="1304925" indent="-395288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3pPr>
            <a:lvl4pPr marL="1693863" indent="-385763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4pPr>
            <a:lvl5pPr marL="2093913" indent="-398463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latin typeface="Calisto MT" panose="02040603050505030304" pitchFamily="18" charset="0"/>
              </a:rPr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FF1CD49-BBB9-4185-80F5-5A3400647563}"/>
                  </a:ext>
                </a:extLst>
              </p:cNvPr>
              <p:cNvSpPr txBox="1"/>
              <p:nvPr/>
            </p:nvSpPr>
            <p:spPr>
              <a:xfrm>
                <a:off x="726127" y="4985829"/>
                <a:ext cx="5304810" cy="95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=1…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𝑁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sym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sym typeface="微软雅黑" panose="020B0503020204020204" pitchFamily="34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sym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=0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=1…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𝑁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FF1CD49-BBB9-4185-80F5-5A3400647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7" y="4985829"/>
                <a:ext cx="5304810" cy="959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7BB91C8-4793-478F-BE6D-8D0422EEC2F4}"/>
                  </a:ext>
                </a:extLst>
              </p:cNvPr>
              <p:cNvSpPr txBox="1"/>
              <p:nvPr/>
            </p:nvSpPr>
            <p:spPr>
              <a:xfrm>
                <a:off x="6280232" y="4985829"/>
                <a:ext cx="2396224" cy="1587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7BB91C8-4793-478F-BE6D-8D0422EEC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232" y="4985829"/>
                <a:ext cx="2396224" cy="1587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9247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01" y="285840"/>
            <a:ext cx="7619920" cy="582682"/>
          </a:xfrm>
        </p:spPr>
        <p:txBody>
          <a:bodyPr/>
          <a:lstStyle/>
          <a:p>
            <a:r>
              <a:rPr lang="en-US" altLang="zh-CN" dirty="0">
                <a:latin typeface="Calisto MT" panose="02040603050505030304" pitchFamily="18" charset="0"/>
              </a:rPr>
              <a:t>Model</a:t>
            </a:r>
            <a:endParaRPr lang="zh-CN" altLang="zh-CN" dirty="0">
              <a:latin typeface="Calisto MT" panose="02040603050505030304" pitchFamily="18" charset="0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29438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fld id="{45431EED-8B1D-4D38-AD15-B632A58774CA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eaLnBrk="1" hangingPunct="1">
                <a:defRPr/>
              </a:pPr>
              <a:t>8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F4CB2D-044B-4798-A5F9-21E22010A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9" y="1340768"/>
            <a:ext cx="7133109" cy="3047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33397A4-848E-4055-8625-F51E2CF3D5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980" y="4571670"/>
                <a:ext cx="8483486" cy="2286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defTabSz="0" rtl="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Verdana" panose="020B0604030504040204" pitchFamily="34" charset="0"/>
                  </a:defRPr>
                </a:lvl1pPr>
                <a:lvl2pPr marL="908050" indent="-436563" algn="l" defTabSz="0" rtl="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Verdana" panose="020B0604030504040204" pitchFamily="34" charset="0"/>
                  </a:defRPr>
                </a:lvl2pPr>
                <a:lvl3pPr marL="1304925" indent="-395288" algn="l" defTabSz="0" rtl="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Verdana" panose="020B0604030504040204" pitchFamily="34" charset="0"/>
                  </a:defRPr>
                </a:lvl3pPr>
                <a:lvl4pPr marL="1693863" indent="-385763" algn="l" defTabSz="0" rtl="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Verdana" panose="020B0604030504040204" pitchFamily="34" charset="0"/>
                  </a:defRPr>
                </a:lvl4pPr>
                <a:lvl5pPr marL="2093913" indent="-398463" algn="l" defTabSz="0" rtl="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en-US" altLang="zh-CN" dirty="0">
                    <a:latin typeface="Calisto MT" panose="02040603050505030304" pitchFamily="18" charset="0"/>
                  </a:rPr>
                  <a:t>Gradient Reversal Layer</a:t>
                </a:r>
              </a:p>
              <a:p>
                <a:pPr lvl="1">
                  <a:lnSpc>
                    <a:spcPts val="2000"/>
                  </a:lnSpc>
                </a:pPr>
                <a:r>
                  <a:rPr lang="en-US" altLang="zh-CN" sz="2000" dirty="0">
                    <a:latin typeface="Calisto MT" panose="02040603050505030304" pitchFamily="18" charset="0"/>
                  </a:rPr>
                  <a:t>At forward propagation, GRL acts as an identity transform.</a:t>
                </a:r>
              </a:p>
              <a:p>
                <a:pPr lvl="1">
                  <a:lnSpc>
                    <a:spcPts val="2000"/>
                  </a:lnSpc>
                </a:pPr>
                <a:r>
                  <a:rPr lang="en-US" altLang="zh-CN" sz="2000" dirty="0">
                    <a:latin typeface="Calisto MT" panose="02040603050505030304" pitchFamily="18" charset="0"/>
                  </a:rPr>
                  <a:t>At backpropagation, GRL multiplies the gradient from subsequent level by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000" dirty="0">
                    <a:latin typeface="Calisto MT" panose="0204060305050503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33397A4-848E-4055-8625-F51E2CF3D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980" y="4571670"/>
                <a:ext cx="8483486" cy="2286330"/>
              </a:xfrm>
              <a:prstGeom prst="rect">
                <a:avLst/>
              </a:prstGeom>
              <a:blipFill>
                <a:blip r:embed="rId3"/>
                <a:stretch>
                  <a:fillRect l="-1006" t="-48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621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01" y="285840"/>
            <a:ext cx="7619920" cy="582682"/>
          </a:xfrm>
        </p:spPr>
        <p:txBody>
          <a:bodyPr/>
          <a:lstStyle/>
          <a:p>
            <a:r>
              <a:rPr lang="en-US" altLang="zh-CN" dirty="0">
                <a:latin typeface="Calisto MT" panose="02040603050505030304" pitchFamily="18" charset="0"/>
              </a:rPr>
              <a:t>Model</a:t>
            </a:r>
            <a:endParaRPr lang="zh-CN" altLang="zh-CN" dirty="0">
              <a:latin typeface="Calisto MT" panose="02040603050505030304" pitchFamily="18" charset="0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29438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fld id="{45431EED-8B1D-4D38-AD15-B632A58774CA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eaLnBrk="1" hangingPunct="1">
                <a:defRPr/>
              </a:pPr>
              <a:t>9</a:t>
            </a:fld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F4CB2D-044B-4798-A5F9-21E22010A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9" y="1340768"/>
            <a:ext cx="7133109" cy="3047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676A71D-CD2E-48F4-890A-23A72228C2E5}"/>
                  </a:ext>
                </a:extLst>
              </p:cNvPr>
              <p:cNvSpPr txBox="1"/>
              <p:nvPr/>
            </p:nvSpPr>
            <p:spPr>
              <a:xfrm>
                <a:off x="957484" y="5037357"/>
                <a:ext cx="6944397" cy="95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=1…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𝑁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sym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sym typeface="微软雅黑" panose="020B0503020204020204" pitchFamily="34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sym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=0</m:t>
                              </m:r>
                            </m:e>
                          </m:eqAr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=1…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𝑁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sym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sym typeface="微软雅黑" panose="020B0503020204020204" pitchFamily="34" charset="-122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sym typeface="微软雅黑" panose="020B0503020204020204" pitchFamily="34" charset="-122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676A71D-CD2E-48F4-890A-23A72228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84" y="5037357"/>
                <a:ext cx="6944397" cy="959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F50B90D6-DE40-417C-970F-542B693D3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0" y="4571670"/>
            <a:ext cx="8483486" cy="228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908050" indent="-436563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2pPr>
            <a:lvl3pPr marL="1304925" indent="-395288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3pPr>
            <a:lvl4pPr marL="1693863" indent="-385763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4pPr>
            <a:lvl5pPr marL="2093913" indent="-398463" algn="l" defTabSz="0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latin typeface="Calisto MT" panose="02040603050505030304" pitchFamily="18" charset="0"/>
              </a:rPr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17464107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 Presentation_2">
  <a:themeElements>
    <a:clrScheme name="Blank Presentation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_2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Blank Presentation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_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_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_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_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_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_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ofile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838</Words>
  <Application>Microsoft Office PowerPoint</Application>
  <PresentationFormat>全屏显示(4:3)</PresentationFormat>
  <Paragraphs>115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Zapf Dingbats</vt:lpstr>
      <vt:lpstr>等线</vt:lpstr>
      <vt:lpstr>黑体</vt:lpstr>
      <vt:lpstr>宋体</vt:lpstr>
      <vt:lpstr>微软雅黑</vt:lpstr>
      <vt:lpstr>Arial</vt:lpstr>
      <vt:lpstr>Arial Narrow</vt:lpstr>
      <vt:lpstr>Calisto MT</vt:lpstr>
      <vt:lpstr>Cambria Math</vt:lpstr>
      <vt:lpstr>Century Gothic</vt:lpstr>
      <vt:lpstr>Verdana</vt:lpstr>
      <vt:lpstr>Wingdings</vt:lpstr>
      <vt:lpstr>Blank Presentation_2</vt:lpstr>
      <vt:lpstr>Profile</vt:lpstr>
      <vt:lpstr>EEG-based Emotion Recognition Using Domain Adaptation Network </vt:lpstr>
      <vt:lpstr>Why Transfer Learning</vt:lpstr>
      <vt:lpstr>Why Transfer Learning</vt:lpstr>
      <vt:lpstr>Why Transfer Learning</vt:lpstr>
      <vt:lpstr>Why Transfer Learning</vt:lpstr>
      <vt:lpstr>Model</vt:lpstr>
      <vt:lpstr>Model</vt:lpstr>
      <vt:lpstr>Model</vt:lpstr>
      <vt:lpstr>Model</vt:lpstr>
      <vt:lpstr>SEED</vt:lpstr>
      <vt:lpstr>Previous Methods</vt:lpstr>
      <vt:lpstr>Experiment Result</vt:lpstr>
      <vt:lpstr>Experiment Result</vt:lpstr>
      <vt:lpstr>Virtues of Domain Adaptation Network</vt:lpstr>
      <vt:lpstr>Virtues of Domain Adaptation Network</vt:lpstr>
      <vt:lpstr>Summary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Multimodal Affective Models using Deep Learning and Transfer Learning</dc:title>
  <dc:creator>David</dc:creator>
  <cp:lastModifiedBy>miyunluo</cp:lastModifiedBy>
  <cp:revision>56</cp:revision>
  <dcterms:created xsi:type="dcterms:W3CDTF">2017-11-30T11:50:12Z</dcterms:created>
  <dcterms:modified xsi:type="dcterms:W3CDTF">2017-12-04T14:10:24Z</dcterms:modified>
</cp:coreProperties>
</file>