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Alice" panose="020B0604020202020204" charset="0"/>
      <p:regular r:id="rId13"/>
    </p:embeddedFont>
    <p:embeddedFont>
      <p:font typeface="Lora" pitchFamily="2" charset="0"/>
      <p:regular r:id="rId14"/>
      <p:bold r:id="rId1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2F13"/>
    <a:srgbClr val="3857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4" d="100"/>
          <a:sy n="84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235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708190" y="306836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EMSI </a:t>
            </a:r>
            <a:r>
              <a:rPr lang="en-US" sz="4450" dirty="0" err="1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SmartPresence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89" y="4940676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Application Android dédiée à la gestion des absences des étudiants de l'EMSI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89" y="6862643"/>
            <a:ext cx="755642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1600" b="1" dirty="0" err="1">
                <a:solidFill>
                  <a:srgbClr val="1E2F1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Présentée</a:t>
            </a:r>
            <a:r>
              <a:rPr lang="en-US" sz="1600" b="1" dirty="0">
                <a:solidFill>
                  <a:srgbClr val="1E2F13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Par : Mirghany Meryem et Bellamine Kenza</a:t>
            </a:r>
            <a:endParaRPr lang="en-US" sz="1600" b="1" dirty="0">
              <a:solidFill>
                <a:srgbClr val="1E2F13"/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68CCE8A2-0731-A916-FE49-6397484BA7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7340" y="314326"/>
            <a:ext cx="5177790" cy="1234440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60EA70FF-D6F1-E0CD-8BF0-5761C63FAC68}"/>
              </a:ext>
            </a:extLst>
          </p:cNvPr>
          <p:cNvSpPr txBox="1"/>
          <p:nvPr/>
        </p:nvSpPr>
        <p:spPr>
          <a:xfrm>
            <a:off x="2788920" y="4054134"/>
            <a:ext cx="7315200" cy="4317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8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Soutenu le 28/05/2025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41602"/>
            <a:ext cx="667107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Evaluation et Perspectives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Plan d’évaluation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98501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Tests d’utilisabilité et collecte de feedback utilisateurs.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4200406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Indicateurs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4200406" y="4198501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Temps gagné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4200406" y="4640699"/>
            <a:ext cx="284559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Réduction des erreurs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4200406" y="5082897"/>
            <a:ext cx="284559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Satisfaction des utilisateurs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607022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Perspectives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607022" y="4198501"/>
            <a:ext cx="2845594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Intégration système EMSI et nouvelles fonctionnalités (retards, justificatifs).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1013638" y="361735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Conclusion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11013638" y="4198501"/>
            <a:ext cx="2845594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Une solution innovante améliorant la gestion des absences à l’EMSI.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804392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Plan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96679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Contexte et Problématique</a:t>
            </a:r>
            <a:endParaRPr lang="en-US" dirty="0"/>
          </a:p>
        </p:txBody>
      </p:sp>
      <p:sp>
        <p:nvSpPr>
          <p:cNvPr id="4" name="Text 2"/>
          <p:cNvSpPr/>
          <p:nvPr/>
        </p:nvSpPr>
        <p:spPr>
          <a:xfrm>
            <a:off x="793790" y="340899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Objectifs du Projet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85119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Solution Proposée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293394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Fonctionnalités Clés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73559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Bénéfices Attendus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17779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Technologies utilisées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19988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Réalisation de l'application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93790" y="606218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Evaluation et Perspective 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25560"/>
            <a:ext cx="679406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Contexte et Problématique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67450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4" name="Text 2"/>
          <p:cNvSpPr/>
          <p:nvPr/>
        </p:nvSpPr>
        <p:spPr>
          <a:xfrm>
            <a:off x="1020604" y="2901315"/>
            <a:ext cx="364926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Gestion manuelle fastidieuse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0604" y="3391733"/>
            <a:ext cx="595443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 suivi des absences des étudiants est souvent réalisé de manière peu ergonomique, ce qui complique le travail des professeurs.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674501"/>
            <a:ext cx="6408063" cy="2032754"/>
          </a:xfrm>
          <a:prstGeom prst="roundRect">
            <a:avLst>
              <a:gd name="adj" fmla="val 167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Text 5"/>
          <p:cNvSpPr/>
          <p:nvPr/>
        </p:nvSpPr>
        <p:spPr>
          <a:xfrm>
            <a:off x="7655481" y="2901315"/>
            <a:ext cx="43749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Risque d’erreurs et d’incohérences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55481" y="3391733"/>
            <a:ext cx="59544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L’absence d’un système intégré favorise les oublis, doublons, et erreurs dans la gestion des présences.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934069"/>
            <a:ext cx="13042821" cy="1669852"/>
          </a:xfrm>
          <a:prstGeom prst="roundRect">
            <a:avLst>
              <a:gd name="adj" fmla="val 2038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0" name="Text 8"/>
          <p:cNvSpPr/>
          <p:nvPr/>
        </p:nvSpPr>
        <p:spPr>
          <a:xfrm>
            <a:off x="1020604" y="5160883"/>
            <a:ext cx="3604736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Manque d’outils d’assistance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0604" y="5651302"/>
            <a:ext cx="1258919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Les enseignants disposent de peu de supports interactifs pour faciliter la prise en main et l’utilisation efficace des outils de suivi.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26135" y="749379"/>
            <a:ext cx="5284113" cy="66044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Objectifs du Projet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6226135" y="1726763"/>
            <a:ext cx="475536" cy="475536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5" name="Text 2"/>
          <p:cNvSpPr/>
          <p:nvPr/>
        </p:nvSpPr>
        <p:spPr>
          <a:xfrm>
            <a:off x="6913007" y="1799392"/>
            <a:ext cx="4780955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Simplification de la gestion des absences</a:t>
            </a:r>
            <a:endParaRPr lang="en-US" sz="2050" dirty="0"/>
          </a:p>
        </p:txBody>
      </p:sp>
      <p:sp>
        <p:nvSpPr>
          <p:cNvPr id="6" name="Text 3"/>
          <p:cNvSpPr/>
          <p:nvPr/>
        </p:nvSpPr>
        <p:spPr>
          <a:xfrm>
            <a:off x="6913007" y="2256353"/>
            <a:ext cx="6977658" cy="33813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Créer une application Android unifiée pour gérer les absences.</a:t>
            </a:r>
            <a:endParaRPr lang="en-US" sz="1650" dirty="0"/>
          </a:p>
        </p:txBody>
      </p:sp>
      <p:sp>
        <p:nvSpPr>
          <p:cNvPr id="7" name="Shape 4"/>
          <p:cNvSpPr/>
          <p:nvPr/>
        </p:nvSpPr>
        <p:spPr>
          <a:xfrm>
            <a:off x="6226135" y="3017163"/>
            <a:ext cx="475536" cy="475536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8" name="Text 5"/>
          <p:cNvSpPr/>
          <p:nvPr/>
        </p:nvSpPr>
        <p:spPr>
          <a:xfrm>
            <a:off x="6913007" y="3089791"/>
            <a:ext cx="4180999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Sécurisation de l’accès aux données</a:t>
            </a:r>
            <a:endParaRPr lang="en-US" sz="2050" dirty="0"/>
          </a:p>
        </p:txBody>
      </p:sp>
      <p:sp>
        <p:nvSpPr>
          <p:cNvPr id="9" name="Text 6"/>
          <p:cNvSpPr/>
          <p:nvPr/>
        </p:nvSpPr>
        <p:spPr>
          <a:xfrm>
            <a:off x="6913007" y="3546753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Garantir une authentification fiable et sécurisée des utilisateurs grâce à Firebase Authentication.</a:t>
            </a:r>
            <a:endParaRPr lang="en-US" sz="1650" dirty="0"/>
          </a:p>
        </p:txBody>
      </p:sp>
      <p:sp>
        <p:nvSpPr>
          <p:cNvPr id="10" name="Shape 7"/>
          <p:cNvSpPr/>
          <p:nvPr/>
        </p:nvSpPr>
        <p:spPr>
          <a:xfrm>
            <a:off x="6226135" y="4645700"/>
            <a:ext cx="475536" cy="475536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1" name="Text 8"/>
          <p:cNvSpPr/>
          <p:nvPr/>
        </p:nvSpPr>
        <p:spPr>
          <a:xfrm>
            <a:off x="6913007" y="4718328"/>
            <a:ext cx="5156478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Centralisation des informations essentielles</a:t>
            </a:r>
            <a:endParaRPr lang="en-US" sz="2050" dirty="0"/>
          </a:p>
        </p:txBody>
      </p:sp>
      <p:sp>
        <p:nvSpPr>
          <p:cNvPr id="12" name="Text 9"/>
          <p:cNvSpPr/>
          <p:nvPr/>
        </p:nvSpPr>
        <p:spPr>
          <a:xfrm>
            <a:off x="6913007" y="5175290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Centraliser l’accès aux informations clés comme l’emploi du temps, les documents et les sites de l’école pour faciliter la consultation..</a:t>
            </a:r>
            <a:endParaRPr lang="en-US" sz="1650" dirty="0"/>
          </a:p>
        </p:txBody>
      </p:sp>
      <p:sp>
        <p:nvSpPr>
          <p:cNvPr id="13" name="Shape 10"/>
          <p:cNvSpPr/>
          <p:nvPr/>
        </p:nvSpPr>
        <p:spPr>
          <a:xfrm>
            <a:off x="6226135" y="6274237"/>
            <a:ext cx="475536" cy="475536"/>
          </a:xfrm>
          <a:prstGeom prst="roundRect">
            <a:avLst>
              <a:gd name="adj" fmla="val 6667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4" name="Text 11"/>
          <p:cNvSpPr/>
          <p:nvPr/>
        </p:nvSpPr>
        <p:spPr>
          <a:xfrm>
            <a:off x="6913007" y="6346865"/>
            <a:ext cx="3694867" cy="3301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Assistance intelligente intégrée</a:t>
            </a:r>
            <a:endParaRPr lang="en-US" sz="2050" dirty="0"/>
          </a:p>
        </p:txBody>
      </p:sp>
      <p:sp>
        <p:nvSpPr>
          <p:cNvPr id="15" name="Text 12"/>
          <p:cNvSpPr/>
          <p:nvPr/>
        </p:nvSpPr>
        <p:spPr>
          <a:xfrm>
            <a:off x="6913007" y="6803827"/>
            <a:ext cx="6977658" cy="676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16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Ajouter un assistant virtuel intelligent pour répondre aux questions des professeurs instantanément.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23053"/>
            <a:ext cx="1031843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Solution Proposée : EMSI SmartPresence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684508"/>
            <a:ext cx="12898764" cy="44307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1E2F13"/>
                </a:solidFill>
                <a:latin typeface="Lora" pitchFamily="2" charset="0"/>
              </a:rPr>
              <a:t>L’application mobile Android facilite la gestion des absences des étudiants en automatisant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1E2F13"/>
                </a:solidFill>
                <a:latin typeface="Lora" pitchFamily="2" charset="0"/>
              </a:rPr>
              <a:t>les tâches administratives. Elle offre une authentification sécurisée, un accès rapide à l’emploi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1E2F13"/>
                </a:solidFill>
                <a:latin typeface="Lora" pitchFamily="2" charset="0"/>
              </a:rPr>
              <a:t> du temps, aux documents pédagogiques, et à la localisation des sites. Un assistant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fr-FR" sz="2400" dirty="0">
                <a:solidFill>
                  <a:srgbClr val="1E2F13"/>
                </a:solidFill>
                <a:latin typeface="Lora" pitchFamily="2" charset="0"/>
              </a:rPr>
              <a:t>virtuel intégré aide les professeurs à utiliser l’application facilement. </a:t>
            </a:r>
          </a:p>
        </p:txBody>
      </p:sp>
      <p:sp>
        <p:nvSpPr>
          <p:cNvPr id="4" name="Text 2"/>
          <p:cNvSpPr/>
          <p:nvPr/>
        </p:nvSpPr>
        <p:spPr>
          <a:xfrm>
            <a:off x="793790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37988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437995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5332928" y="4822150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>
              <a:lnSpc>
                <a:spcPts val="2850"/>
              </a:lnSpc>
              <a:buSzPct val="100000"/>
            </a:pP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5332928" y="5264348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872067" y="3798808"/>
            <a:ext cx="296263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9872067" y="4379952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5098" y="618649"/>
            <a:ext cx="5608320" cy="7009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Fonctionnalités Clés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5098" y="1768197"/>
            <a:ext cx="560784" cy="5607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85098" y="2553295"/>
            <a:ext cx="3054668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Enregistrement simplifié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85098" y="3388638"/>
            <a:ext cx="3054668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Sélection rapide des étudiants absents.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0158" y="1768197"/>
            <a:ext cx="560784" cy="5607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4120158" y="2553295"/>
            <a:ext cx="3054787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Tableau de bord personnalisé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4120158" y="3388638"/>
            <a:ext cx="3054787" cy="1076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Affichage du profil du professeur et d'autres fonctionnalités.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5337" y="1768197"/>
            <a:ext cx="560784" cy="5607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455337" y="2553295"/>
            <a:ext cx="3054787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Assitant virtuel intelligent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7455337" y="3388638"/>
            <a:ext cx="3054787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Aide en temps réel basée sur un LLM.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90515" y="1768197"/>
            <a:ext cx="560784" cy="5607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10790515" y="2553295"/>
            <a:ext cx="3054787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Intégration Google Maps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10790515" y="3388638"/>
            <a:ext cx="3054787" cy="7177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Visualisation interactive des différents sites EMSI.</a:t>
            </a:r>
            <a:endParaRPr lang="en-US" sz="1750" dirty="0"/>
          </a:p>
        </p:txBody>
      </p:sp>
      <p:pic>
        <p:nvPicPr>
          <p:cNvPr id="1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098" y="4913828"/>
            <a:ext cx="560784" cy="560784"/>
          </a:xfrm>
          <a:prstGeom prst="rect">
            <a:avLst/>
          </a:prstGeom>
        </p:spPr>
      </p:pic>
      <p:sp>
        <p:nvSpPr>
          <p:cNvPr id="16" name="Text 9"/>
          <p:cNvSpPr/>
          <p:nvPr/>
        </p:nvSpPr>
        <p:spPr>
          <a:xfrm>
            <a:off x="785098" y="5698927"/>
            <a:ext cx="3054668" cy="700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Authentification sécurisée</a:t>
            </a:r>
            <a:endParaRPr lang="en-US" sz="2200" dirty="0"/>
          </a:p>
        </p:txBody>
      </p:sp>
      <p:sp>
        <p:nvSpPr>
          <p:cNvPr id="17" name="Text 10"/>
          <p:cNvSpPr/>
          <p:nvPr/>
        </p:nvSpPr>
        <p:spPr>
          <a:xfrm>
            <a:off x="785098" y="6534269"/>
            <a:ext cx="3054668" cy="1076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Accès via identifiants EMSI garantissant la confidentialité.</a:t>
            </a:r>
            <a:endParaRPr lang="en-US" sz="1750" dirty="0"/>
          </a:p>
        </p:txBody>
      </p:sp>
      <p:pic>
        <p:nvPicPr>
          <p:cNvPr id="19" name="Image 18" descr="Une image contenant texte, capture d’écran, Police, nombre&#10;&#10;Le contenu généré par l’IA peut être incorrect.">
            <a:extLst>
              <a:ext uri="{FF2B5EF4-FFF2-40B4-BE49-F238E27FC236}">
                <a16:creationId xmlns:a16="http://schemas.microsoft.com/office/drawing/2014/main" id="{68A8BC27-EB4D-CA8E-1B53-399892DBD2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619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Bénéfices Attendus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2313861" y="264842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Gain de temps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138845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Simplification et accélération du processus de gestion.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6" name="Shape 3"/>
          <p:cNvSpPr/>
          <p:nvPr/>
        </p:nvSpPr>
        <p:spPr>
          <a:xfrm>
            <a:off x="5609868" y="3379351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7" name="Text 4"/>
          <p:cNvSpPr/>
          <p:nvPr/>
        </p:nvSpPr>
        <p:spPr>
          <a:xfrm>
            <a:off x="5765721" y="3503295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1</a:t>
            </a:r>
            <a:endParaRPr lang="en-US" sz="2000" dirty="0"/>
          </a:p>
        </p:txBody>
      </p:sp>
      <p:sp>
        <p:nvSpPr>
          <p:cNvPr id="8" name="Text 5"/>
          <p:cNvSpPr/>
          <p:nvPr/>
        </p:nvSpPr>
        <p:spPr>
          <a:xfrm>
            <a:off x="9481304" y="216860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Réduction des erreurs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9481304" y="2659023"/>
            <a:ext cx="435530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Automatisation limite les oublis et erreurs humaines.</a:t>
            </a:r>
            <a:endParaRPr lang="en-US" sz="1750" dirty="0"/>
          </a:p>
        </p:txBody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1" name="Shape 7"/>
          <p:cNvSpPr/>
          <p:nvPr/>
        </p:nvSpPr>
        <p:spPr>
          <a:xfrm>
            <a:off x="7574756" y="2740938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2" name="Text 8"/>
          <p:cNvSpPr/>
          <p:nvPr/>
        </p:nvSpPr>
        <p:spPr>
          <a:xfrm>
            <a:off x="7730609" y="2864882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2</a:t>
            </a:r>
            <a:endParaRPr lang="en-US" sz="2000" dirty="0"/>
          </a:p>
        </p:txBody>
      </p:sp>
      <p:sp>
        <p:nvSpPr>
          <p:cNvPr id="13" name="Text 9"/>
          <p:cNvSpPr/>
          <p:nvPr/>
        </p:nvSpPr>
        <p:spPr>
          <a:xfrm>
            <a:off x="9594771" y="3724989"/>
            <a:ext cx="28958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Accessibilité améliorée</a:t>
            </a:r>
            <a:endParaRPr lang="en-US" sz="2200" dirty="0"/>
          </a:p>
        </p:txBody>
      </p:sp>
      <p:sp>
        <p:nvSpPr>
          <p:cNvPr id="14" name="Text 10"/>
          <p:cNvSpPr/>
          <p:nvPr/>
        </p:nvSpPr>
        <p:spPr>
          <a:xfrm>
            <a:off x="9594771" y="4215408"/>
            <a:ext cx="424184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Accès rapide aux informations essentielles via une interface unique et intuitive.</a:t>
            </a:r>
            <a:endParaRPr lang="en-US" sz="1750" dirty="0"/>
          </a:p>
        </p:txBody>
      </p:sp>
      <p:pic>
        <p:nvPicPr>
          <p:cNvPr id="15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16" name="Shape 11"/>
          <p:cNvSpPr/>
          <p:nvPr/>
        </p:nvSpPr>
        <p:spPr>
          <a:xfrm>
            <a:off x="8789075" y="44124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17" name="Text 12"/>
          <p:cNvSpPr/>
          <p:nvPr/>
        </p:nvSpPr>
        <p:spPr>
          <a:xfrm>
            <a:off x="8944928" y="453640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3</a:t>
            </a:r>
            <a:endParaRPr lang="en-US" sz="2000" dirty="0"/>
          </a:p>
        </p:txBody>
      </p:sp>
      <p:sp>
        <p:nvSpPr>
          <p:cNvPr id="18" name="Text 13"/>
          <p:cNvSpPr/>
          <p:nvPr/>
        </p:nvSpPr>
        <p:spPr>
          <a:xfrm>
            <a:off x="9481304" y="5644277"/>
            <a:ext cx="325850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Meilleure communication</a:t>
            </a:r>
            <a:endParaRPr lang="en-US" sz="2200" dirty="0"/>
          </a:p>
        </p:txBody>
      </p:sp>
      <p:sp>
        <p:nvSpPr>
          <p:cNvPr id="19" name="Text 14"/>
          <p:cNvSpPr/>
          <p:nvPr/>
        </p:nvSpPr>
        <p:spPr>
          <a:xfrm>
            <a:off x="9481304" y="6134695"/>
            <a:ext cx="43553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Assistance en temps réel grâce à l’assistant virtuel, facilitant la résolution des problèmes.</a:t>
            </a:r>
            <a:endParaRPr lang="en-US" sz="1750" dirty="0"/>
          </a:p>
        </p:txBody>
      </p:sp>
      <p:pic>
        <p:nvPicPr>
          <p:cNvPr id="2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21" name="Shape 15"/>
          <p:cNvSpPr/>
          <p:nvPr/>
        </p:nvSpPr>
        <p:spPr>
          <a:xfrm>
            <a:off x="7574756" y="6083856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2" name="Text 16"/>
          <p:cNvSpPr/>
          <p:nvPr/>
        </p:nvSpPr>
        <p:spPr>
          <a:xfrm>
            <a:off x="7730609" y="6207800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4</a:t>
            </a:r>
            <a:endParaRPr lang="en-US" sz="2000" dirty="0"/>
          </a:p>
        </p:txBody>
      </p:sp>
      <p:sp>
        <p:nvSpPr>
          <p:cNvPr id="23" name="Text 17"/>
          <p:cNvSpPr/>
          <p:nvPr/>
        </p:nvSpPr>
        <p:spPr>
          <a:xfrm>
            <a:off x="1114187" y="5164455"/>
            <a:ext cx="403490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Sécurité et fiabilité des données</a:t>
            </a:r>
            <a:endParaRPr lang="en-US" sz="2200" dirty="0"/>
          </a:p>
        </p:txBody>
      </p:sp>
      <p:sp>
        <p:nvSpPr>
          <p:cNvPr id="24" name="Text 18"/>
          <p:cNvSpPr/>
          <p:nvPr/>
        </p:nvSpPr>
        <p:spPr>
          <a:xfrm>
            <a:off x="793790" y="5654873"/>
            <a:ext cx="435530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Stockage sécurisé avec Firebase, garantissant la confidentialité des données des professeurs.</a:t>
            </a:r>
            <a:endParaRPr lang="en-US" sz="1750" dirty="0"/>
          </a:p>
        </p:txBody>
      </p:sp>
      <p:pic>
        <p:nvPicPr>
          <p:cNvPr id="25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9258" y="2870002"/>
            <a:ext cx="3651885" cy="3651885"/>
          </a:xfrm>
          <a:prstGeom prst="rect">
            <a:avLst/>
          </a:prstGeom>
        </p:spPr>
      </p:pic>
      <p:sp>
        <p:nvSpPr>
          <p:cNvPr id="26" name="Shape 19"/>
          <p:cNvSpPr/>
          <p:nvPr/>
        </p:nvSpPr>
        <p:spPr>
          <a:xfrm>
            <a:off x="5609868" y="5445443"/>
            <a:ext cx="566976" cy="566976"/>
          </a:xfrm>
          <a:prstGeom prst="roundRect">
            <a:avLst>
              <a:gd name="adj" fmla="val 1611154"/>
            </a:avLst>
          </a:prstGeom>
          <a:solidFill>
            <a:srgbClr val="F0EDE6"/>
          </a:solidFill>
          <a:ln/>
        </p:spPr>
        <p:txBody>
          <a:bodyPr/>
          <a:lstStyle/>
          <a:p>
            <a:endParaRPr lang="fr-FR"/>
          </a:p>
        </p:txBody>
      </p:sp>
      <p:sp>
        <p:nvSpPr>
          <p:cNvPr id="27" name="Text 20"/>
          <p:cNvSpPr/>
          <p:nvPr/>
        </p:nvSpPr>
        <p:spPr>
          <a:xfrm>
            <a:off x="5765721" y="5569387"/>
            <a:ext cx="255151" cy="318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200"/>
              </a:lnSpc>
              <a:buNone/>
            </a:pPr>
            <a:r>
              <a:rPr lang="en-US" sz="20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5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1267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039088" y="434221"/>
            <a:ext cx="3948112" cy="4935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10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Technologies utilisées</a:t>
            </a:r>
            <a:endParaRPr lang="en-US" sz="31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9088" y="1164550"/>
            <a:ext cx="789623" cy="9474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65526" y="1322427"/>
            <a:ext cx="2522696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Langage de programmation :</a:t>
            </a:r>
            <a:endParaRPr lang="en-US" sz="1550" dirty="0"/>
          </a:p>
        </p:txBody>
      </p:sp>
      <p:sp>
        <p:nvSpPr>
          <p:cNvPr id="6" name="Text 2"/>
          <p:cNvSpPr/>
          <p:nvPr/>
        </p:nvSpPr>
        <p:spPr>
          <a:xfrm>
            <a:off x="7065526" y="1663779"/>
            <a:ext cx="7012186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Java.</a:t>
            </a:r>
            <a:endParaRPr lang="en-US" sz="1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9088" y="2112050"/>
            <a:ext cx="789623" cy="947499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065526" y="2269927"/>
            <a:ext cx="1974056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Base de données :</a:t>
            </a:r>
            <a:endParaRPr lang="en-US" sz="1550" dirty="0"/>
          </a:p>
        </p:txBody>
      </p:sp>
      <p:sp>
        <p:nvSpPr>
          <p:cNvPr id="9" name="Text 4"/>
          <p:cNvSpPr/>
          <p:nvPr/>
        </p:nvSpPr>
        <p:spPr>
          <a:xfrm>
            <a:off x="7065526" y="2611279"/>
            <a:ext cx="7012186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Firestore (Firebase) — pour le stockage et la gestion en temps réel des données.</a:t>
            </a:r>
            <a:endParaRPr lang="en-US" sz="120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39088" y="3059549"/>
            <a:ext cx="789623" cy="947499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065526" y="3217426"/>
            <a:ext cx="1974056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Authentification :</a:t>
            </a:r>
            <a:endParaRPr lang="en-US" sz="1550" dirty="0"/>
          </a:p>
        </p:txBody>
      </p:sp>
      <p:sp>
        <p:nvSpPr>
          <p:cNvPr id="12" name="Text 6"/>
          <p:cNvSpPr/>
          <p:nvPr/>
        </p:nvSpPr>
        <p:spPr>
          <a:xfrm>
            <a:off x="7065526" y="3558778"/>
            <a:ext cx="7012186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Firebase Authentication.</a:t>
            </a:r>
            <a:endParaRPr lang="en-US" sz="12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39088" y="4007048"/>
            <a:ext cx="789623" cy="947499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065526" y="4164925"/>
            <a:ext cx="1974056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Stockage de fichiers :</a:t>
            </a:r>
            <a:endParaRPr lang="en-US" sz="1550" dirty="0"/>
          </a:p>
        </p:txBody>
      </p:sp>
      <p:sp>
        <p:nvSpPr>
          <p:cNvPr id="15" name="Text 8"/>
          <p:cNvSpPr/>
          <p:nvPr/>
        </p:nvSpPr>
        <p:spPr>
          <a:xfrm>
            <a:off x="7065526" y="4506278"/>
            <a:ext cx="7012186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Firebase Storage</a:t>
            </a:r>
            <a:endParaRPr lang="en-US" sz="1200" dirty="0"/>
          </a:p>
        </p:txBody>
      </p:sp>
      <p:pic>
        <p:nvPicPr>
          <p:cNvPr id="16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39088" y="4954548"/>
            <a:ext cx="789623" cy="947499"/>
          </a:xfrm>
          <a:prstGeom prst="rect">
            <a:avLst/>
          </a:prstGeom>
        </p:spPr>
      </p:pic>
      <p:sp>
        <p:nvSpPr>
          <p:cNvPr id="17" name="Text 9"/>
          <p:cNvSpPr/>
          <p:nvPr/>
        </p:nvSpPr>
        <p:spPr>
          <a:xfrm>
            <a:off x="7065526" y="5112425"/>
            <a:ext cx="1974056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Services Google :</a:t>
            </a:r>
            <a:endParaRPr lang="en-US" sz="1550" dirty="0"/>
          </a:p>
        </p:txBody>
      </p:sp>
      <p:sp>
        <p:nvSpPr>
          <p:cNvPr id="18" name="Text 10"/>
          <p:cNvSpPr/>
          <p:nvPr/>
        </p:nvSpPr>
        <p:spPr>
          <a:xfrm>
            <a:off x="7065526" y="5453777"/>
            <a:ext cx="7012186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Google Maps API — pour la localisation et l’affichage des différents sites de l’école.</a:t>
            </a:r>
            <a:endParaRPr lang="en-US" sz="1200" dirty="0"/>
          </a:p>
        </p:txBody>
      </p:sp>
      <p:pic>
        <p:nvPicPr>
          <p:cNvPr id="19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39088" y="5902047"/>
            <a:ext cx="789623" cy="947499"/>
          </a:xfrm>
          <a:prstGeom prst="rect">
            <a:avLst/>
          </a:prstGeom>
        </p:spPr>
      </p:pic>
      <p:sp>
        <p:nvSpPr>
          <p:cNvPr id="20" name="Text 11"/>
          <p:cNvSpPr/>
          <p:nvPr/>
        </p:nvSpPr>
        <p:spPr>
          <a:xfrm>
            <a:off x="7065526" y="6059924"/>
            <a:ext cx="2106692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Intelligence Artificielle :</a:t>
            </a:r>
            <a:endParaRPr lang="en-US" sz="1550" dirty="0"/>
          </a:p>
        </p:txBody>
      </p:sp>
      <p:sp>
        <p:nvSpPr>
          <p:cNvPr id="21" name="Text 12"/>
          <p:cNvSpPr/>
          <p:nvPr/>
        </p:nvSpPr>
        <p:spPr>
          <a:xfrm>
            <a:off x="7065526" y="6401276"/>
            <a:ext cx="7012186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Gemini - Model de langage LLM </a:t>
            </a:r>
            <a:endParaRPr lang="en-US" sz="1200" dirty="0"/>
          </a:p>
        </p:txBody>
      </p:sp>
      <p:pic>
        <p:nvPicPr>
          <p:cNvPr id="22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39088" y="6849547"/>
            <a:ext cx="789623" cy="947499"/>
          </a:xfrm>
          <a:prstGeom prst="rect">
            <a:avLst/>
          </a:prstGeom>
        </p:spPr>
      </p:pic>
      <p:sp>
        <p:nvSpPr>
          <p:cNvPr id="23" name="Text 13"/>
          <p:cNvSpPr/>
          <p:nvPr/>
        </p:nvSpPr>
        <p:spPr>
          <a:xfrm>
            <a:off x="7065526" y="7007423"/>
            <a:ext cx="3142059" cy="2466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5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Environnement de développement :</a:t>
            </a:r>
            <a:endParaRPr lang="en-US" sz="1550" dirty="0"/>
          </a:p>
        </p:txBody>
      </p:sp>
      <p:sp>
        <p:nvSpPr>
          <p:cNvPr id="24" name="Text 14"/>
          <p:cNvSpPr/>
          <p:nvPr/>
        </p:nvSpPr>
        <p:spPr>
          <a:xfrm>
            <a:off x="7065526" y="7348776"/>
            <a:ext cx="7012186" cy="25253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20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Android Studio</a:t>
            </a:r>
            <a:endParaRPr 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742730" y="219075"/>
            <a:ext cx="678168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Réalisation de l'application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524</Words>
  <Application>Microsoft Office PowerPoint</Application>
  <PresentationFormat>Personnalisé</PresentationFormat>
  <Paragraphs>98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4" baseType="lpstr">
      <vt:lpstr>Lora</vt:lpstr>
      <vt:lpstr>Arial</vt:lpstr>
      <vt:lpstr>Alice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Mirghany Meryem</cp:lastModifiedBy>
  <cp:revision>5</cp:revision>
  <dcterms:created xsi:type="dcterms:W3CDTF">2025-05-27T15:02:16Z</dcterms:created>
  <dcterms:modified xsi:type="dcterms:W3CDTF">2025-05-27T15:40:00Z</dcterms:modified>
</cp:coreProperties>
</file>