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81" r:id="rId4"/>
    <p:sldId id="274" r:id="rId5"/>
    <p:sldId id="286" r:id="rId6"/>
    <p:sldId id="287" r:id="rId7"/>
    <p:sldId id="259" r:id="rId8"/>
    <p:sldId id="264" r:id="rId9"/>
    <p:sldId id="270" r:id="rId10"/>
    <p:sldId id="275" r:id="rId11"/>
    <p:sldId id="276" r:id="rId12"/>
    <p:sldId id="288" r:id="rId13"/>
    <p:sldId id="282" r:id="rId14"/>
    <p:sldId id="283" r:id="rId15"/>
    <p:sldId id="279" r:id="rId16"/>
    <p:sldId id="278" r:id="rId17"/>
    <p:sldId id="280" r:id="rId18"/>
    <p:sldId id="284" r:id="rId19"/>
    <p:sldId id="285" r:id="rId20"/>
    <p:sldId id="27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D360"/>
    <a:srgbClr val="2E2E2E"/>
    <a:srgbClr val="C00000"/>
    <a:srgbClr val="525252"/>
    <a:srgbClr val="000000"/>
    <a:srgbClr val="F9443E"/>
    <a:srgbClr val="FF0066"/>
    <a:srgbClr val="FF6DA8"/>
    <a:srgbClr val="C37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0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2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8D07-D70A-4E96-A1B1-DFEB35775A9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1048723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4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CE005-74F4-496E-A7C6-A066ACF4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83B1D-312F-442C-B255-A9871E28C16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104871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1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85140-F486-49DE-A47D-F060BBA2B3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2918-FFD3-4E02-A3CE-88241F5991D9}" type="datetime1">
              <a:rPr lang="en-US" smtClean="0"/>
              <a:t>7/27/2022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6B3-619D-4A3A-BA52-7FFC8614D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879E-C79E-43CA-869F-75E41A93FA9B}" type="datetime1">
              <a:rPr lang="en-US" smtClean="0"/>
              <a:t>7/27/2022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6B3-619D-4A3A-BA52-7FFC8614D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1AB2-CEB2-4FD9-8DCD-3861341B3EE2}" type="datetime1">
              <a:rPr lang="en-US" smtClean="0"/>
              <a:t>7/27/2022</a:t>
            </a:fld>
            <a:endParaRPr lang="en-US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6B3-619D-4A3A-BA52-7FFC8614D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A88C-C236-48AE-8FB2-FA27403805FF}" type="datetime1">
              <a:rPr lang="en-US" smtClean="0"/>
              <a:t>7/27/2022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6B3-619D-4A3A-BA52-7FFC8614D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9A67-1C32-4BDE-86CB-F98B31A67234}" type="datetime1">
              <a:rPr lang="en-US" smtClean="0"/>
              <a:t>7/27/2022</a:t>
            </a:fld>
            <a:endParaRPr lang="en-US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6B3-619D-4A3A-BA52-7FFC8614D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881D-15EC-476C-BF58-E6A34E5856FC}" type="datetime1">
              <a:rPr lang="en-US" smtClean="0"/>
              <a:t>7/27/2022</a:t>
            </a:fld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6B3-619D-4A3A-BA52-7FFC8614D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C2A7-3B9A-4433-8579-409FEBB16403}" type="datetime1">
              <a:rPr lang="en-US" smtClean="0"/>
              <a:t>7/27/2022</a:t>
            </a:fld>
            <a:endParaRPr lang="en-US"/>
          </a:p>
        </p:txBody>
      </p:sp>
      <p:sp>
        <p:nvSpPr>
          <p:cNvPr id="104868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6B3-619D-4A3A-BA52-7FFC8614D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527-DC27-48E3-97E5-172B43F96863}" type="datetime1">
              <a:rPr lang="en-US" smtClean="0"/>
              <a:t>7/27/2022</a:t>
            </a:fld>
            <a:endParaRPr lang="en-US"/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6B3-619D-4A3A-BA52-7FFC8614D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95D-E6F0-4CE7-9064-7CE4F21BC7B3}" type="datetime1">
              <a:rPr lang="en-US" smtClean="0"/>
              <a:t>7/27/2022</a:t>
            </a:fld>
            <a:endParaRPr lang="en-US"/>
          </a:p>
        </p:txBody>
      </p:sp>
      <p:sp>
        <p:nvSpPr>
          <p:cNvPr id="104869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6B3-619D-4A3A-BA52-7FFC8614D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1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2C0D-8C15-4BCC-9EAA-B5D8B5FDCD23}" type="datetime1">
              <a:rPr lang="en-US" smtClean="0"/>
              <a:t>7/27/2022</a:t>
            </a:fld>
            <a:endParaRPr lang="en-US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6B3-619D-4A3A-BA52-7FFC8614D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1D7B-28BA-442F-A79E-2B77F2E5FE92}" type="datetime1">
              <a:rPr lang="en-US" smtClean="0"/>
              <a:t>7/27/2022</a:t>
            </a:fld>
            <a:endParaRPr lang="en-US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6B3-619D-4A3A-BA52-7FFC8614D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FB4A7-1B7A-496A-83CC-F4C6B36031DD}" type="datetime1">
              <a:rPr lang="en-US" smtClean="0"/>
              <a:t>7/27/2022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E26B3-619D-4A3A-BA52-7FFC8614D0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19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2294195" y="2098539"/>
            <a:ext cx="7603609" cy="2660922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Montserrat ExtraBold" panose="00000900000000000000" pitchFamily="2" charset="0"/>
                <a:ea typeface="Roboto Black" panose="02000000000000000000" pitchFamily="2" charset="0"/>
              </a:rPr>
              <a:t>Life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Montserrat ExtraBold" panose="00000900000000000000" pitchFamily="2" charset="0"/>
                <a:ea typeface="Roboto Black" panose="02000000000000000000" pitchFamily="2" charset="0"/>
              </a:rPr>
              <a:t>Source</a:t>
            </a:r>
          </a:p>
        </p:txBody>
      </p:sp>
      <p:sp>
        <p:nvSpPr>
          <p:cNvPr id="1048588" name="TextBox 18"/>
          <p:cNvSpPr txBox="1"/>
          <p:nvPr/>
        </p:nvSpPr>
        <p:spPr>
          <a:xfrm>
            <a:off x="993205" y="6559746"/>
            <a:ext cx="109371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pc="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EC6060- Software Engineering Final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45CE5-4217-451F-80C0-EDCE24865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71" b="17395"/>
          <a:stretch/>
        </p:blipFill>
        <p:spPr>
          <a:xfrm>
            <a:off x="9409858" y="3794593"/>
            <a:ext cx="2782142" cy="30267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59" name="TextBox 10"/>
          <p:cNvSpPr txBox="1"/>
          <p:nvPr/>
        </p:nvSpPr>
        <p:spPr>
          <a:xfrm>
            <a:off x="11694160" y="6519444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4A51EA-45BD-A72C-92C4-B85CCEF0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</a:t>
            </a:r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6CDC5-B030-4F26-0EC7-2EAD729FD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20" y="1556843"/>
            <a:ext cx="7944959" cy="4115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FF31B-E031-A73D-C361-B481047030D5}"/>
              </a:ext>
            </a:extLst>
          </p:cNvPr>
          <p:cNvSpPr txBox="1"/>
          <p:nvPr/>
        </p:nvSpPr>
        <p:spPr>
          <a:xfrm>
            <a:off x="2723121" y="5311000"/>
            <a:ext cx="6745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Sequence diagram for event Registration, Publish, Search, Confirm attendance &amp; </a:t>
            </a:r>
          </a:p>
          <a:p>
            <a:pPr algn="ctr"/>
            <a:r>
              <a:rPr lang="en-US" sz="1400" b="1" u="sng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96800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59" name="TextBox 10"/>
          <p:cNvSpPr txBox="1"/>
          <p:nvPr/>
        </p:nvSpPr>
        <p:spPr>
          <a:xfrm>
            <a:off x="11694160" y="6519444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F1505-DDFB-42B0-6F63-5D4710258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62" y="207760"/>
            <a:ext cx="6711606" cy="613043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56338E-0CB2-602B-FC57-A72C51FD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509304" cy="186878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 Case Diagram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8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59" name="TextBox 10"/>
          <p:cNvSpPr txBox="1"/>
          <p:nvPr/>
        </p:nvSpPr>
        <p:spPr>
          <a:xfrm>
            <a:off x="11694160" y="6519444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0" y="57217"/>
            <a:ext cx="6679474" cy="62746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4A51EA-45BD-A72C-92C4-B85CCEF0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296"/>
            <a:ext cx="4266235" cy="21609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State Machine </a:t>
            </a:r>
            <a:b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9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Competitors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1105983" y="1930400"/>
            <a:ext cx="9641840" cy="3464559"/>
          </a:xfrm>
        </p:spPr>
        <p:txBody>
          <a:bodyPr>
            <a:normAutofit fontScale="95227"/>
          </a:bodyPr>
          <a:lstStyle/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Simply Blood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Blood Donor (American Red Cross)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NZ Blood Service Donor App (New Zealand)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</a:pP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BloodLine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(Bangladesh)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Live Blood Bank (Bangladesh)</a:t>
            </a: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353800" y="6519444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08144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Gap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1105987" y="1930401"/>
            <a:ext cx="9641840" cy="3241040"/>
          </a:xfrm>
        </p:spPr>
        <p:txBody>
          <a:bodyPr>
            <a:normAutofit fontScale="95227"/>
          </a:bodyPr>
          <a:lstStyle/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Confirm the attendance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Emergency notification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Virtual Questioner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for negative blood donors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</a:pPr>
            <a:endParaRPr lang="en-US" sz="2300" dirty="0">
              <a:solidFill>
                <a:schemeClr val="accent3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353800" y="6519444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3EDBAE7-F0DD-D681-7480-C6A972F03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4111" y="383593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9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838200" y="261521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What we did?</a:t>
            </a:r>
          </a:p>
        </p:txBody>
      </p:sp>
      <p:sp>
        <p:nvSpPr>
          <p:cNvPr id="1048606" name="Rectangle 2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7" name="TextBox 4"/>
          <p:cNvSpPr txBox="1"/>
          <p:nvPr/>
        </p:nvSpPr>
        <p:spPr>
          <a:xfrm>
            <a:off x="11597833" y="6519444"/>
            <a:ext cx="51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694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59" name="TextBox 10"/>
          <p:cNvSpPr txBox="1"/>
          <p:nvPr/>
        </p:nvSpPr>
        <p:spPr>
          <a:xfrm>
            <a:off x="11694160" y="6519444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4A51EA-45BD-A72C-92C4-B85CCEF0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323FC-0D9F-736F-6297-96C70479C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9" r="1105"/>
          <a:stretch/>
        </p:blipFill>
        <p:spPr>
          <a:xfrm>
            <a:off x="1997710" y="1680967"/>
            <a:ext cx="8196580" cy="42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6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59" name="TextBox 10"/>
          <p:cNvSpPr txBox="1"/>
          <p:nvPr/>
        </p:nvSpPr>
        <p:spPr>
          <a:xfrm>
            <a:off x="11694160" y="6519444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4A51EA-45BD-A72C-92C4-B85CCEF0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Figma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F9EA0-BC88-4FCE-5373-D046D12C4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1" t="13444" r="38184" b="5351"/>
          <a:stretch/>
        </p:blipFill>
        <p:spPr>
          <a:xfrm>
            <a:off x="6865370" y="1690688"/>
            <a:ext cx="2245064" cy="4257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AD6BB2-A93F-BA22-C11E-1DF1C575C2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1" t="14311" r="38333" b="5385"/>
          <a:stretch/>
        </p:blipFill>
        <p:spPr>
          <a:xfrm>
            <a:off x="3058418" y="1690689"/>
            <a:ext cx="2245064" cy="42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76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59" name="TextBox 10"/>
          <p:cNvSpPr txBox="1"/>
          <p:nvPr/>
        </p:nvSpPr>
        <p:spPr>
          <a:xfrm>
            <a:off x="11694160" y="6519444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4A51EA-45BD-A72C-92C4-B85CCEF0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Postman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A1F41-B4A2-F758-5B7E-73156169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58" y="1690688"/>
            <a:ext cx="7516483" cy="41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9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59" name="TextBox 10"/>
          <p:cNvSpPr txBox="1"/>
          <p:nvPr/>
        </p:nvSpPr>
        <p:spPr>
          <a:xfrm>
            <a:off x="11694160" y="6519444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4A51EA-45BD-A72C-92C4-B85CCEF0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VS Code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3AD24-9986-4518-C9A0-BA0942E948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72" y="1707940"/>
            <a:ext cx="7203056" cy="40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2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Collaborators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1083827" y="1930401"/>
            <a:ext cx="9140030" cy="2641600"/>
          </a:xfrm>
        </p:spPr>
        <p:txBody>
          <a:bodyPr>
            <a:normAutofit fontScale="95227"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Exo 2" pitchFamily="2" charset="0"/>
                <a:ea typeface="Roboto" panose="02000000000000000000" pitchFamily="2" charset="0"/>
              </a:rPr>
              <a:t>2018/E/012	ARSHATH J.M.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Exo 2" pitchFamily="2" charset="0"/>
                <a:ea typeface="Roboto" panose="02000000000000000000" pitchFamily="2" charset="0"/>
              </a:rPr>
              <a:t>2018/E/083	NAYANAJITH Y.G.A.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Exo 2" pitchFamily="2" charset="0"/>
                <a:ea typeface="Roboto" panose="02000000000000000000" pitchFamily="2" charset="0"/>
              </a:rPr>
              <a:t>2018/E/085	NUWANSIRI W.D.A.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Exo 2" pitchFamily="2" charset="0"/>
                <a:ea typeface="Roboto" panose="02000000000000000000" pitchFamily="2" charset="0"/>
              </a:rPr>
              <a:t>2018/E/102	RODRIGO S.M.</a:t>
            </a: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1048600" name="TextBox 5"/>
          <p:cNvSpPr txBox="1"/>
          <p:nvPr/>
        </p:nvSpPr>
        <p:spPr>
          <a:xfrm>
            <a:off x="11775440" y="6519444"/>
            <a:ext cx="335280" cy="45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7"/>
          <p:cNvSpPr/>
          <p:nvPr/>
        </p:nvSpPr>
        <p:spPr>
          <a:xfrm>
            <a:off x="0" y="6532696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20982" y="6519444"/>
            <a:ext cx="48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B7CBBF-1487-64BC-9AF9-C30F0E56C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06310"/>
              </p:ext>
            </p:extLst>
          </p:nvPr>
        </p:nvGraphicFramePr>
        <p:xfrm>
          <a:off x="1276073" y="1518406"/>
          <a:ext cx="9639854" cy="464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4654">
                  <a:extLst>
                    <a:ext uri="{9D8B030D-6E8A-4147-A177-3AD203B41FA5}">
                      <a16:colId xmlns:a16="http://schemas.microsoft.com/office/drawing/2014/main" val="36604933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279965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7306433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4090662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605818463"/>
                    </a:ext>
                  </a:extLst>
                </a:gridCol>
              </a:tblGrid>
              <a:tr h="6850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2018/E/012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2018/E/083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2018/E/085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2018/E/102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965971"/>
                  </a:ext>
                </a:extLst>
              </a:tr>
              <a:tr h="3142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2E2E2E"/>
                          </a:solidFill>
                        </a:rPr>
                        <a:t>Planning</a:t>
                      </a:r>
                      <a:endParaRPr lang="en-US" sz="1600" dirty="0">
                        <a:solidFill>
                          <a:srgbClr val="2E2E2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012873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2E2E2E"/>
                          </a:solidFill>
                        </a:rPr>
                        <a:t>Requirement gathering</a:t>
                      </a:r>
                      <a:endParaRPr lang="en-US" sz="1600" dirty="0">
                        <a:solidFill>
                          <a:srgbClr val="2E2E2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8416"/>
                  </a:ext>
                </a:extLst>
              </a:tr>
              <a:tr h="30839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2E2E2E"/>
                          </a:solidFill>
                        </a:rPr>
                        <a:t>Requirement analysis </a:t>
                      </a:r>
                      <a:endParaRPr lang="en-US" sz="1600" dirty="0">
                        <a:solidFill>
                          <a:srgbClr val="2E2E2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77548"/>
                  </a:ext>
                </a:extLst>
              </a:tr>
              <a:tr h="49751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2E2E2E"/>
                          </a:solidFill>
                        </a:rPr>
                        <a:t>Setup the collaborative platforms</a:t>
                      </a:r>
                      <a:endParaRPr lang="en-US" sz="1600" dirty="0">
                        <a:solidFill>
                          <a:srgbClr val="2E2E2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57077"/>
                  </a:ext>
                </a:extLst>
              </a:tr>
              <a:tr h="31245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2E2E2E"/>
                          </a:solidFill>
                        </a:rPr>
                        <a:t>Design &amp; prototyping</a:t>
                      </a:r>
                      <a:endParaRPr lang="en-US" sz="1600" dirty="0">
                        <a:solidFill>
                          <a:srgbClr val="2E2E2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65868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2E2E2E"/>
                          </a:solidFill>
                        </a:rPr>
                        <a:t>Database configuration</a:t>
                      </a:r>
                      <a:endParaRPr lang="en-US" sz="1600" dirty="0">
                        <a:solidFill>
                          <a:srgbClr val="2E2E2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681614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2E2E2E"/>
                          </a:solidFill>
                        </a:rPr>
                        <a:t>Initialize the backend</a:t>
                      </a:r>
                      <a:endParaRPr lang="en-US" sz="1600" dirty="0">
                        <a:solidFill>
                          <a:srgbClr val="2E2E2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035167"/>
                  </a:ext>
                </a:extLst>
              </a:tr>
              <a:tr h="32248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2E2E2E"/>
                          </a:solidFill>
                        </a:rPr>
                        <a:t>Testing</a:t>
                      </a:r>
                      <a:endParaRPr lang="en-US" sz="1600" dirty="0">
                        <a:solidFill>
                          <a:srgbClr val="2E2E2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717155"/>
                  </a:ext>
                </a:extLst>
              </a:tr>
              <a:tr h="32248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2E2E2E"/>
                          </a:solidFill>
                        </a:rPr>
                        <a:t>Develop the frontend</a:t>
                      </a:r>
                      <a:endParaRPr lang="en-US" sz="1600" dirty="0">
                        <a:solidFill>
                          <a:srgbClr val="2E2E2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62242"/>
                  </a:ext>
                </a:extLst>
              </a:tr>
              <a:tr h="32248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2E2E2E"/>
                          </a:solidFill>
                        </a:rPr>
                        <a:t>Product deployment</a:t>
                      </a:r>
                      <a:endParaRPr lang="en-US" sz="1600" dirty="0">
                        <a:solidFill>
                          <a:srgbClr val="2E2E2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93533"/>
                  </a:ext>
                </a:extLst>
              </a:tr>
              <a:tr h="32248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2E2E2E"/>
                          </a:solidFill>
                        </a:rPr>
                        <a:t>Fix bugs and update </a:t>
                      </a:r>
                      <a:endParaRPr lang="en-US" sz="1600" dirty="0">
                        <a:solidFill>
                          <a:srgbClr val="2E2E2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9592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15BAA04-7FAC-447E-50FF-83C24FBC52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Roadmap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97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1DB5FC-696E-D306-70B8-0DB565CEBA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90" y="2464398"/>
            <a:ext cx="1929204" cy="1929204"/>
          </a:xfrm>
          <a:prstGeom prst="rect">
            <a:avLst/>
          </a:prstGeom>
        </p:spPr>
      </p:pic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1443245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Nunito Black" pitchFamily="2" charset="0"/>
                <a:ea typeface="Roboto Black" panose="02000000000000000000" pitchFamily="2" charset="0"/>
              </a:rPr>
              <a:t>Thank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Nunito Black" pitchFamily="2" charset="0"/>
                <a:ea typeface="Roboto Black" panose="02000000000000000000" pitchFamily="2" charset="0"/>
              </a:rPr>
              <a:t>You!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43118E3-48C1-0342-9849-68C1B275C94E}"/>
              </a:ext>
            </a:extLst>
          </p:cNvPr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3E30DA0-5C6C-EE8B-FCC1-F571FECB0A44}"/>
              </a:ext>
            </a:extLst>
          </p:cNvPr>
          <p:cNvSpPr txBox="1"/>
          <p:nvPr/>
        </p:nvSpPr>
        <p:spPr>
          <a:xfrm>
            <a:off x="11620982" y="6519444"/>
            <a:ext cx="48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Reason?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1079868" y="1930400"/>
            <a:ext cx="10049691" cy="4047807"/>
          </a:xfrm>
        </p:spPr>
        <p:txBody>
          <a:bodyPr>
            <a:normAutofit fontScale="95227"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Lack of technique to indicate blood reservation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Lack of media support for informing emergencies and blood donation camps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 reaching the information among donators</a:t>
            </a: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1048600" name="TextBox 5"/>
          <p:cNvSpPr txBox="1"/>
          <p:nvPr/>
        </p:nvSpPr>
        <p:spPr>
          <a:xfrm>
            <a:off x="11775440" y="6519444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055C6-7CC8-6886-B0D7-237625DE3E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5438" b="15130"/>
          <a:stretch/>
        </p:blipFill>
        <p:spPr>
          <a:xfrm>
            <a:off x="7975024" y="3189322"/>
            <a:ext cx="4135696" cy="33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Requirement Gathering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1105985" y="1930401"/>
            <a:ext cx="9641840" cy="3538582"/>
          </a:xfrm>
        </p:spPr>
        <p:txBody>
          <a:bodyPr>
            <a:normAutofit fontScale="95227"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update blood records regularly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 donations who wiling to donate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donators in critical situations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Propper arrangement</a:t>
            </a: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775440" y="6519444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094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19CB55E-6F17-A027-2821-8F2C905A8589}"/>
              </a:ext>
            </a:extLst>
          </p:cNvPr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8E8AD7-BA42-58DF-2336-E6298A8A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Requirement Analysis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FB889C-D648-2F6B-1415-498D7D16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985" y="1930400"/>
            <a:ext cx="9641840" cy="3887303"/>
          </a:xfrm>
        </p:spPr>
        <p:txBody>
          <a:bodyPr>
            <a:normAutofit fontScale="95227"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300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Insufficient blood storage 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300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Problems in information flow 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300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Lack of negative blood donors 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300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Finding blood in emergencies 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300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Traffic in blood donation campaigns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3E401D1-1AF1-4113-E1DB-C84C95A2DD90}"/>
              </a:ext>
            </a:extLst>
          </p:cNvPr>
          <p:cNvSpPr txBox="1"/>
          <p:nvPr/>
        </p:nvSpPr>
        <p:spPr>
          <a:xfrm>
            <a:off x="11775440" y="6519444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376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4332AA-FB60-2495-E854-540B3062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Solution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E4F149-BC3C-7F13-D8C9-A1E8BDF3EF2B}"/>
              </a:ext>
            </a:extLst>
          </p:cNvPr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EA8962-8931-E8BC-8C50-40B11ACB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985" y="1930400"/>
            <a:ext cx="9641840" cy="3887303"/>
          </a:xfrm>
        </p:spPr>
        <p:txBody>
          <a:bodyPr>
            <a:normAutofit fontScale="95227"/>
          </a:bodyPr>
          <a:lstStyle/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sz="2300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using this application,  </a:t>
            </a:r>
          </a:p>
          <a:p>
            <a:pPr algn="just">
              <a:lnSpc>
                <a:spcPct val="110000"/>
              </a:lnSpc>
              <a:buClr>
                <a:srgbClr val="C00000"/>
              </a:buClr>
            </a:pPr>
            <a:r>
              <a:rPr lang="en-US" sz="2300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Organizers can able to create a post and send notifications to the donators and distribute the information to a large audience. 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300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Preserve a separate section for negative blood donors. 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300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Emergency notification feature. 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300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Timeslot recommendation feature 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300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Increase the effectiveness of the direct donor option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A464592-DC03-E1D2-7C5F-3F5E80B4485A}"/>
              </a:ext>
            </a:extLst>
          </p:cNvPr>
          <p:cNvSpPr txBox="1"/>
          <p:nvPr/>
        </p:nvSpPr>
        <p:spPr>
          <a:xfrm>
            <a:off x="11788692" y="6519444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8460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838200" y="255649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Diagrams</a:t>
            </a:r>
          </a:p>
        </p:txBody>
      </p:sp>
      <p:sp>
        <p:nvSpPr>
          <p:cNvPr id="1048606" name="Rectangle 2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7" name="TextBox 4"/>
          <p:cNvSpPr txBox="1"/>
          <p:nvPr/>
        </p:nvSpPr>
        <p:spPr>
          <a:xfrm>
            <a:off x="11775440" y="6519444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2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34" name="TextBox 4"/>
          <p:cNvSpPr txBox="1"/>
          <p:nvPr/>
        </p:nvSpPr>
        <p:spPr>
          <a:xfrm>
            <a:off x="11775440" y="6519444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A14D4-8648-1708-576E-B7AEF3B0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80" y="2390775"/>
            <a:ext cx="7086600" cy="20764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D0B2120-52A4-67A8-895F-B8D2C001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Sequence Diagram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92285-588A-B49F-2F48-330A87C553B5}"/>
              </a:ext>
            </a:extLst>
          </p:cNvPr>
          <p:cNvSpPr txBox="1"/>
          <p:nvPr/>
        </p:nvSpPr>
        <p:spPr>
          <a:xfrm>
            <a:off x="4392648" y="4705701"/>
            <a:ext cx="3406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Sequence diagram for user Registration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59" name="TextBox 10"/>
          <p:cNvSpPr txBox="1"/>
          <p:nvPr/>
        </p:nvSpPr>
        <p:spPr>
          <a:xfrm>
            <a:off x="11694160" y="6519444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B1369-D19E-0CF4-E03F-3B8192C4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268" y="2218887"/>
            <a:ext cx="6229350" cy="248602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F2F492B-B95F-24FD-1FA8-C4C6192F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</a:t>
            </a:r>
            <a:r>
              <a:rPr lang="en-US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D20AE-3CCE-A183-0746-793F12F2D21C}"/>
              </a:ext>
            </a:extLst>
          </p:cNvPr>
          <p:cNvSpPr txBox="1"/>
          <p:nvPr/>
        </p:nvSpPr>
        <p:spPr>
          <a:xfrm>
            <a:off x="4661953" y="4695211"/>
            <a:ext cx="286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Sequence diagram for user Login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338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Exo 2</vt:lpstr>
      <vt:lpstr>Montserrat ExtraBold</vt:lpstr>
      <vt:lpstr>Nunito Black</vt:lpstr>
      <vt:lpstr>Roboto</vt:lpstr>
      <vt:lpstr>Roboto Black</vt:lpstr>
      <vt:lpstr>Verdana</vt:lpstr>
      <vt:lpstr>Office Theme</vt:lpstr>
      <vt:lpstr>LifeSource</vt:lpstr>
      <vt:lpstr>Collaborators</vt:lpstr>
      <vt:lpstr>Reason?</vt:lpstr>
      <vt:lpstr>Requirement Gathering</vt:lpstr>
      <vt:lpstr>Requirement Analysis </vt:lpstr>
      <vt:lpstr>Solution Statement</vt:lpstr>
      <vt:lpstr>Diagrams</vt:lpstr>
      <vt:lpstr>Sequence Diagram</vt:lpstr>
      <vt:lpstr>Cont…</vt:lpstr>
      <vt:lpstr>Cont…</vt:lpstr>
      <vt:lpstr>Use Case Diagram</vt:lpstr>
      <vt:lpstr>State Machine  Diagram</vt:lpstr>
      <vt:lpstr>Competitors</vt:lpstr>
      <vt:lpstr>Gap</vt:lpstr>
      <vt:lpstr>What we did?</vt:lpstr>
      <vt:lpstr>GitHub</vt:lpstr>
      <vt:lpstr>Figma</vt:lpstr>
      <vt:lpstr>Postman</vt:lpstr>
      <vt:lpstr>VS Code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Multi-omics Data In The Prediction Of Kidney Cancer Subgroups</dc:title>
  <dc:creator>RODRIGO SM</dc:creator>
  <cp:lastModifiedBy>RODRIGO SM</cp:lastModifiedBy>
  <cp:revision>22</cp:revision>
  <dcterms:created xsi:type="dcterms:W3CDTF">2022-06-23T07:03:34Z</dcterms:created>
  <dcterms:modified xsi:type="dcterms:W3CDTF">2022-07-26T23:22:30Z</dcterms:modified>
</cp:coreProperties>
</file>