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3" r:id="rId3"/>
    <p:sldId id="257" r:id="rId4"/>
    <p:sldId id="268" r:id="rId5"/>
    <p:sldId id="258" r:id="rId6"/>
    <p:sldId id="271" r:id="rId7"/>
    <p:sldId id="272" r:id="rId8"/>
    <p:sldId id="269" r:id="rId9"/>
    <p:sldId id="263" r:id="rId10"/>
    <p:sldId id="264" r:id="rId11"/>
    <p:sldId id="266" r:id="rId12"/>
    <p:sldId id="270"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84753"/>
  </p:normalViewPr>
  <p:slideViewPr>
    <p:cSldViewPr snapToGrid="0">
      <p:cViewPr varScale="1">
        <p:scale>
          <a:sx n="97" d="100"/>
          <a:sy n="97" d="100"/>
        </p:scale>
        <p:origin x="9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CFF3C-7A80-9F47-86B7-613987F62120}" type="datetimeFigureOut">
              <a:rPr kumimoji="1" lang="ja-JP" altLang="en-US" smtClean="0"/>
              <a:t>2023/5/12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56B85-3808-AA41-8CD9-08BC3AA58BEA}" type="slidenum">
              <a:rPr kumimoji="1" lang="ja-JP" altLang="en-US" smtClean="0"/>
              <a:t>‹#›</a:t>
            </a:fld>
            <a:endParaRPr kumimoji="1" lang="ja-JP" altLang="en-US"/>
          </a:p>
        </p:txBody>
      </p:sp>
    </p:spTree>
    <p:extLst>
      <p:ext uri="{BB962C8B-B14F-4D97-AF65-F5344CB8AC3E}">
        <p14:creationId xmlns:p14="http://schemas.microsoft.com/office/powerpoint/2010/main" val="5696662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それではプレゼンさせていただきます。よろしくお願いいたします。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1</a:t>
            </a:fld>
            <a:endParaRPr kumimoji="1" lang="ja-JP" altLang="en-US"/>
          </a:p>
        </p:txBody>
      </p:sp>
    </p:spTree>
    <p:extLst>
      <p:ext uri="{BB962C8B-B14F-4D97-AF65-F5344CB8AC3E}">
        <p14:creationId xmlns:p14="http://schemas.microsoft.com/office/powerpoint/2010/main" val="3441763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先述のように説明変数を選択し、各説明変数の回帰係数及び</a:t>
            </a:r>
            <a:r>
              <a:rPr kumimoji="1" lang="en-US" altLang="ja-JP" dirty="0"/>
              <a:t>p</a:t>
            </a:r>
            <a:r>
              <a:rPr kumimoji="1" lang="ja-JP" altLang="en-US"/>
              <a:t>値、切片の値と決定係数を求めたところ下の表のようになりました。この結果を言葉で表すと、</a:t>
            </a:r>
            <a:endParaRPr kumimoji="1" lang="en-US" altLang="ja-JP" dirty="0"/>
          </a:p>
          <a:p>
            <a:endParaRPr kumimoji="1" lang="en-US" altLang="ja-JP" dirty="0"/>
          </a:p>
          <a:p>
            <a:r>
              <a:rPr lang="ja-JP" altLang="en-US" sz="1200" b="1"/>
              <a:t>年齢</a:t>
            </a:r>
            <a:r>
              <a:rPr lang="en-US" altLang="ja-JP" sz="1200" b="1" dirty="0"/>
              <a:t>,</a:t>
            </a:r>
            <a:r>
              <a:rPr lang="ja-JP" altLang="en-US" sz="1200" b="1"/>
              <a:t>または</a:t>
            </a:r>
            <a:r>
              <a:rPr lang="en-US" altLang="ja-JP" sz="1200" b="1" dirty="0" err="1"/>
              <a:t>ldl</a:t>
            </a:r>
            <a:r>
              <a:rPr lang="ja-JP" altLang="en-US" sz="1200" b="1"/>
              <a:t>コレステロール値</a:t>
            </a:r>
            <a:r>
              <a:rPr lang="en-US" altLang="ja-JP" sz="1200" b="1" dirty="0"/>
              <a:t>,</a:t>
            </a:r>
            <a:r>
              <a:rPr lang="ja-JP" altLang="en-US" sz="1200" b="1"/>
              <a:t>または拡張期血圧</a:t>
            </a:r>
            <a:r>
              <a:rPr lang="en-US" altLang="ja-JP" sz="1200" b="1" dirty="0"/>
              <a:t>,</a:t>
            </a:r>
            <a:r>
              <a:rPr lang="ja-JP" altLang="en-US" sz="1200" b="1"/>
              <a:t>または</a:t>
            </a:r>
            <a:r>
              <a:rPr lang="en-US" altLang="ja-JP" sz="1200" b="1" dirty="0"/>
              <a:t>HbA1c</a:t>
            </a:r>
            <a:r>
              <a:rPr lang="ja-JP" altLang="en-US" sz="1200" b="1"/>
              <a:t>が高い</a:t>
            </a:r>
            <a:r>
              <a:rPr lang="en-US" altLang="ja-JP" sz="1200" b="1" dirty="0"/>
              <a:t>(</a:t>
            </a:r>
            <a:r>
              <a:rPr lang="ja-JP" altLang="en-US" sz="1200" b="1"/>
              <a:t>「または」は「かつ」も含む</a:t>
            </a:r>
            <a:r>
              <a:rPr lang="en-US" altLang="ja-JP" sz="1200" b="1" dirty="0"/>
              <a:t>)</a:t>
            </a:r>
          </a:p>
          <a:p>
            <a:r>
              <a:rPr lang="en-US" altLang="ja-JP" sz="1200" b="1" dirty="0" err="1"/>
              <a:t>hdl</a:t>
            </a:r>
            <a:r>
              <a:rPr lang="ja-JP" altLang="en-US" sz="1200" b="1"/>
              <a:t>コレステロール値が低い</a:t>
            </a:r>
            <a:endParaRPr lang="en-US" altLang="ja-JP" sz="1200" b="1" dirty="0"/>
          </a:p>
          <a:p>
            <a:r>
              <a:rPr lang="ja-JP" altLang="en-US" sz="1200" b="1">
                <a:solidFill>
                  <a:srgbClr val="000000"/>
                </a:solidFill>
                <a:effectLst/>
                <a:latin typeface="Menlo" panose="020B0609030804020204" pitchFamily="49" charset="0"/>
              </a:rPr>
              <a:t>健診日から</a:t>
            </a:r>
            <a:r>
              <a:rPr lang="en-US" altLang="ja-JP" sz="1200" b="1" dirty="0">
                <a:solidFill>
                  <a:srgbClr val="000000"/>
                </a:solidFill>
                <a:effectLst/>
                <a:latin typeface="Menlo" panose="020B0609030804020204" pitchFamily="49" charset="0"/>
              </a:rPr>
              <a:t>1</a:t>
            </a:r>
            <a:r>
              <a:rPr lang="ja-JP" altLang="en-US" sz="1200" b="1">
                <a:solidFill>
                  <a:srgbClr val="000000"/>
                </a:solidFill>
                <a:effectLst/>
                <a:latin typeface="Menlo" panose="020B0609030804020204" pitchFamily="49" charset="0"/>
              </a:rPr>
              <a:t>年以内の生活習慣病</a:t>
            </a:r>
            <a:r>
              <a:rPr lang="ja-JP" altLang="en-US" sz="1200" b="1">
                <a:solidFill>
                  <a:srgbClr val="000000"/>
                </a:solidFill>
                <a:latin typeface="Menlo" panose="020B0609030804020204" pitchFamily="49" charset="0"/>
              </a:rPr>
              <a:t>関連薬剤</a:t>
            </a:r>
            <a:r>
              <a:rPr lang="en-US" altLang="ja-JP" sz="1200" b="1" dirty="0">
                <a:solidFill>
                  <a:srgbClr val="000000"/>
                </a:solidFill>
                <a:latin typeface="Menlo" panose="020B0609030804020204" pitchFamily="49" charset="0"/>
              </a:rPr>
              <a:t>(</a:t>
            </a:r>
            <a:r>
              <a:rPr lang="ja-JP" altLang="en-US" sz="1200" b="1">
                <a:solidFill>
                  <a:srgbClr val="000000"/>
                </a:solidFill>
                <a:effectLst/>
                <a:latin typeface="Menlo" panose="020B0609030804020204" pitchFamily="49" charset="0"/>
              </a:rPr>
              <a:t>糖尿病</a:t>
            </a:r>
            <a:r>
              <a:rPr lang="en-US" altLang="ja-JP" sz="1200" b="1" dirty="0">
                <a:solidFill>
                  <a:srgbClr val="000000"/>
                </a:solidFill>
                <a:effectLst/>
              </a:rPr>
              <a:t>,</a:t>
            </a:r>
            <a:r>
              <a:rPr lang="ja-JP" altLang="en-US" sz="1200" b="1">
                <a:solidFill>
                  <a:srgbClr val="000000"/>
                </a:solidFill>
                <a:effectLst/>
                <a:latin typeface="Menlo" panose="020B0609030804020204" pitchFamily="49" charset="0"/>
              </a:rPr>
              <a:t>高血圧</a:t>
            </a:r>
            <a:r>
              <a:rPr lang="en-US" altLang="ja-JP" sz="1200" b="1" dirty="0">
                <a:solidFill>
                  <a:srgbClr val="000000"/>
                </a:solidFill>
                <a:effectLst/>
              </a:rPr>
              <a:t>,</a:t>
            </a:r>
            <a:r>
              <a:rPr lang="ja-JP" altLang="en-US" sz="1200" b="1">
                <a:solidFill>
                  <a:srgbClr val="000000"/>
                </a:solidFill>
                <a:effectLst/>
                <a:latin typeface="Menlo" panose="020B0609030804020204" pitchFamily="49" charset="0"/>
              </a:rPr>
              <a:t>脂質異常症のいずれかの治療に使用される薬剤</a:t>
            </a:r>
            <a:r>
              <a:rPr lang="en-US" altLang="ja-JP" sz="1200" b="1" dirty="0">
                <a:solidFill>
                  <a:srgbClr val="000000"/>
                </a:solidFill>
                <a:latin typeface="Menlo" panose="020B0609030804020204" pitchFamily="49" charset="0"/>
              </a:rPr>
              <a:t>)</a:t>
            </a:r>
            <a:r>
              <a:rPr lang="ja-JP" altLang="en-US" sz="1200" b="1">
                <a:solidFill>
                  <a:srgbClr val="000000"/>
                </a:solidFill>
                <a:effectLst/>
                <a:latin typeface="Menlo" panose="020B0609030804020204" pitchFamily="49" charset="0"/>
              </a:rPr>
              <a:t>の服薬歴がある</a:t>
            </a:r>
            <a:endParaRPr lang="en-US" altLang="ja-JP" sz="1200" b="1" dirty="0">
              <a:solidFill>
                <a:srgbClr val="000000"/>
              </a:solidFill>
              <a:effectLst/>
              <a:latin typeface="Menlo" panose="020B0609030804020204" pitchFamily="49" charset="0"/>
            </a:endParaRPr>
          </a:p>
          <a:p>
            <a:r>
              <a:rPr lang="ja-JP" altLang="en-US" sz="1200" b="1">
                <a:solidFill>
                  <a:srgbClr val="000000"/>
                </a:solidFill>
                <a:effectLst/>
                <a:latin typeface="Menlo" panose="020B0609030804020204" pitchFamily="49" charset="0"/>
              </a:rPr>
              <a:t>健診日以前の脳血管</a:t>
            </a:r>
            <a:r>
              <a:rPr lang="ja-JP" altLang="en-US" sz="1200" b="1">
                <a:solidFill>
                  <a:srgbClr val="000000"/>
                </a:solidFill>
                <a:latin typeface="Menlo" panose="020B0609030804020204" pitchFamily="49" charset="0"/>
              </a:rPr>
              <a:t>また</a:t>
            </a:r>
            <a:r>
              <a:rPr lang="ja-JP" altLang="en-US" sz="1200" b="1">
                <a:solidFill>
                  <a:srgbClr val="000000"/>
                </a:solidFill>
                <a:effectLst/>
                <a:latin typeface="Menlo" panose="020B0609030804020204" pitchFamily="49" charset="0"/>
              </a:rPr>
              <a:t>は心血管疾患の既往歴がある</a:t>
            </a:r>
            <a:endParaRPr lang="en-US" altLang="ja-JP" sz="1200" b="1" dirty="0">
              <a:solidFill>
                <a:srgbClr val="000000"/>
              </a:solidFill>
              <a:effectLst/>
              <a:latin typeface="Menlo" panose="020B0609030804020204" pitchFamily="49" charset="0"/>
            </a:endParaRPr>
          </a:p>
          <a:p>
            <a:endParaRPr lang="en-US" altLang="ja-JP" sz="1200" b="1" dirty="0">
              <a:solidFill>
                <a:srgbClr val="000000"/>
              </a:solidFill>
              <a:latin typeface="Menlo" panose="020B0609030804020204" pitchFamily="49" charset="0"/>
            </a:endParaRPr>
          </a:p>
          <a:p>
            <a:pPr marL="0" indent="0">
              <a:buNone/>
            </a:pPr>
            <a:r>
              <a:rPr lang="ja-JP" altLang="en-US" sz="1400" b="1">
                <a:solidFill>
                  <a:srgbClr val="000000"/>
                </a:solidFill>
                <a:latin typeface="Menlo" panose="020B0609030804020204" pitchFamily="49" charset="0"/>
              </a:rPr>
              <a:t>以上の条件を多く満たすほど</a:t>
            </a:r>
            <a:r>
              <a:rPr lang="en-US" altLang="ja-JP" sz="1400" b="1" dirty="0">
                <a:solidFill>
                  <a:srgbClr val="000000"/>
                </a:solidFill>
              </a:rPr>
              <a:t>,</a:t>
            </a:r>
            <a:r>
              <a:rPr lang="en" altLang="ja-JP" sz="1400" b="1" dirty="0">
                <a:solidFill>
                  <a:srgbClr val="000000"/>
                </a:solidFill>
                <a:effectLst/>
                <a:latin typeface="Menlo" panose="020B0609030804020204" pitchFamily="49" charset="0"/>
              </a:rPr>
              <a:t>5</a:t>
            </a:r>
            <a:r>
              <a:rPr lang="ja-JP" altLang="en-US" sz="1400" b="1">
                <a:solidFill>
                  <a:srgbClr val="000000"/>
                </a:solidFill>
                <a:effectLst/>
                <a:latin typeface="Menlo" panose="020B0609030804020204" pitchFamily="49" charset="0"/>
              </a:rPr>
              <a:t>年以内に脳血管・心血管疾患を発症しやすくなる</a:t>
            </a:r>
            <a:endParaRPr lang="en-US" altLang="ja-JP" sz="1400" b="1" dirty="0">
              <a:solidFill>
                <a:srgbClr val="000000"/>
              </a:solidFill>
              <a:effectLst/>
              <a:latin typeface="Menlo" panose="020B0609030804020204" pitchFamily="49" charset="0"/>
            </a:endParaRPr>
          </a:p>
          <a:p>
            <a:pPr marL="0" indent="0">
              <a:buNone/>
            </a:pPr>
            <a:endParaRPr lang="en-US" altLang="ja-JP" sz="1400" b="1" dirty="0">
              <a:solidFill>
                <a:srgbClr val="000000"/>
              </a:solidFill>
              <a:effectLst/>
              <a:latin typeface="Menlo" panose="020B0609030804020204" pitchFamily="49" charset="0"/>
            </a:endParaRPr>
          </a:p>
          <a:p>
            <a:pPr marL="0" indent="0">
              <a:buNone/>
            </a:pPr>
            <a:r>
              <a:rPr lang="ja-JP" altLang="en-US" sz="1400" b="0">
                <a:solidFill>
                  <a:srgbClr val="000000"/>
                </a:solidFill>
                <a:effectLst/>
                <a:latin typeface="Menlo" panose="020B0609030804020204" pitchFamily="49" charset="0"/>
              </a:rPr>
              <a:t>という結果が得られたといえるでしょう。</a:t>
            </a:r>
            <a:endParaRPr lang="ja-JP" altLang="en-US" sz="1200" b="0"/>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10</a:t>
            </a:fld>
            <a:endParaRPr kumimoji="1" lang="ja-JP" altLang="en-US"/>
          </a:p>
        </p:txBody>
      </p:sp>
    </p:spTree>
    <p:extLst>
      <p:ext uri="{BB962C8B-B14F-4D97-AF65-F5344CB8AC3E}">
        <p14:creationId xmlns:p14="http://schemas.microsoft.com/office/powerpoint/2010/main" val="3421740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この結果をもとに以下のように考察します。まず</a:t>
            </a:r>
            <a:r>
              <a:rPr lang="en-US" altLang="ja-JP" sz="1200" dirty="0" err="1"/>
              <a:t>Controlable</a:t>
            </a:r>
            <a:r>
              <a:rPr lang="ja-JP" altLang="en-US" sz="1200"/>
              <a:t>な測定項目、つまり努力して変えられる数値である</a:t>
            </a:r>
            <a:r>
              <a:rPr lang="ja-JP" altLang="en-US" sz="1200" b="1"/>
              <a:t>コレステロール値</a:t>
            </a:r>
            <a:r>
              <a:rPr lang="en-US" altLang="ja-JP" sz="1200" dirty="0"/>
              <a:t>(</a:t>
            </a:r>
            <a:r>
              <a:rPr lang="en-US" altLang="ja-JP" sz="1200" dirty="0" err="1"/>
              <a:t>hdl,ldl</a:t>
            </a:r>
            <a:r>
              <a:rPr lang="en-US" altLang="ja-JP" sz="1200" dirty="0"/>
              <a:t>), </a:t>
            </a:r>
            <a:r>
              <a:rPr lang="ja-JP" altLang="en-US" sz="1200" b="1"/>
              <a:t>拡張期血圧</a:t>
            </a:r>
            <a:r>
              <a:rPr lang="en-US" altLang="ja-JP" sz="1200" dirty="0"/>
              <a:t>(</a:t>
            </a:r>
            <a:r>
              <a:rPr lang="en-US" altLang="ja-JP" sz="1200" dirty="0" err="1"/>
              <a:t>dbp</a:t>
            </a:r>
            <a:r>
              <a:rPr lang="en-US" altLang="ja-JP" sz="1200" dirty="0"/>
              <a:t>), </a:t>
            </a:r>
            <a:r>
              <a:rPr lang="en-US" altLang="ja-JP" sz="1200" b="1" dirty="0"/>
              <a:t>HbA1c</a:t>
            </a:r>
            <a:r>
              <a:rPr lang="en-US" altLang="ja-JP" sz="1200" dirty="0"/>
              <a:t>(a1c)</a:t>
            </a:r>
            <a:r>
              <a:rPr lang="ja-JP" altLang="en-US" sz="1200"/>
              <a:t>はどれも</a:t>
            </a:r>
            <a:r>
              <a:rPr lang="en-US" altLang="ja-JP" sz="1200" dirty="0"/>
              <a:t>p&lt;0.01</a:t>
            </a:r>
            <a:r>
              <a:rPr lang="ja-JP" altLang="en-US" sz="1200"/>
              <a:t>であり</a:t>
            </a:r>
            <a:r>
              <a:rPr lang="en-US" altLang="ja-JP" sz="1200" dirty="0"/>
              <a:t>, </a:t>
            </a:r>
            <a:r>
              <a:rPr lang="ja-JP" altLang="en-US" sz="1200"/>
              <a:t>介入し改善させる意義があると言えます。また</a:t>
            </a:r>
            <a:r>
              <a:rPr lang="en-US" altLang="ja-JP" sz="1200" dirty="0" err="1"/>
              <a:t>Uncontrolable</a:t>
            </a:r>
            <a:r>
              <a:rPr lang="ja-JP" altLang="en-US" sz="1200"/>
              <a:t>な測定項目、つまり変えることのできない項目である</a:t>
            </a:r>
            <a:r>
              <a:rPr lang="ja-JP" altLang="en-US" sz="1200" b="1"/>
              <a:t>年齢</a:t>
            </a:r>
            <a:r>
              <a:rPr lang="en-US" altLang="ja-JP" sz="1200" dirty="0"/>
              <a:t>(age), </a:t>
            </a:r>
            <a:r>
              <a:rPr lang="ja-JP" altLang="en-US" sz="1200" b="1"/>
              <a:t>服薬歴</a:t>
            </a:r>
            <a:r>
              <a:rPr lang="en-US" altLang="ja-JP" sz="1200" dirty="0"/>
              <a:t>(</a:t>
            </a:r>
            <a:r>
              <a:rPr lang="en-US" altLang="ja-JP" sz="1200" dirty="0" err="1"/>
              <a:t>take_medicine</a:t>
            </a:r>
            <a:r>
              <a:rPr lang="en-US" altLang="ja-JP" sz="1200" dirty="0"/>
              <a:t>), </a:t>
            </a:r>
            <a:r>
              <a:rPr lang="ja-JP" altLang="en-US" sz="1200" b="1"/>
              <a:t>血管疾患既往歴</a:t>
            </a:r>
            <a:r>
              <a:rPr lang="en-US" altLang="ja-JP" sz="1200" dirty="0"/>
              <a:t>(</a:t>
            </a:r>
            <a:r>
              <a:rPr lang="en-US" altLang="ja-JP" sz="1200" dirty="0" err="1"/>
              <a:t>history_of_cva_ihd</a:t>
            </a:r>
            <a:r>
              <a:rPr lang="en-US" altLang="ja-JP" sz="1200" dirty="0"/>
              <a:t>)</a:t>
            </a:r>
            <a:r>
              <a:rPr lang="ja-JP" altLang="en-US" sz="1200"/>
              <a:t>は全て回帰係数の絶対値が</a:t>
            </a:r>
            <a:r>
              <a:rPr lang="en-US" altLang="ja-JP" sz="1200" dirty="0"/>
              <a:t>0.1</a:t>
            </a:r>
            <a:r>
              <a:rPr lang="ja-JP" altLang="en-US" sz="1200"/>
              <a:t>以上で</a:t>
            </a:r>
            <a:r>
              <a:rPr lang="en-US" altLang="ja-JP" sz="1200" dirty="0"/>
              <a:t>p&lt;0.001</a:t>
            </a:r>
            <a:r>
              <a:rPr lang="ja-JP" altLang="en-US" sz="1200"/>
              <a:t>であり</a:t>
            </a:r>
            <a:r>
              <a:rPr lang="en-US" altLang="ja-JP" sz="1200" dirty="0"/>
              <a:t>, </a:t>
            </a:r>
            <a:r>
              <a:rPr lang="ja-JP" altLang="en-US" sz="1200"/>
              <a:t>予防のための調査項目として意義があるといえるでしょう。</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i="0" u="none"/>
              <a:t>そこで、ビジネスアイデアの方向性として、</a:t>
            </a:r>
            <a:r>
              <a:rPr lang="ja-JP" altLang="en-US" sz="1200" i="0" u="none">
                <a:solidFill>
                  <a:srgbClr val="000000"/>
                </a:solidFill>
                <a:effectLst/>
                <a:latin typeface="Menlo" panose="020B0609030804020204" pitchFamily="49" charset="0"/>
              </a:rPr>
              <a:t>生活習慣病の</a:t>
            </a:r>
            <a:r>
              <a:rPr lang="ja-JP" altLang="en-US" sz="1200" i="0" u="none">
                <a:solidFill>
                  <a:srgbClr val="000000"/>
                </a:solidFill>
                <a:latin typeface="Menlo" panose="020B0609030804020204" pitchFamily="49" charset="0"/>
              </a:rPr>
              <a:t>関連薬剤の服薬歴や血管疾患既往歴のある</a:t>
            </a:r>
            <a:r>
              <a:rPr lang="en-US" altLang="ja-JP" i="0" u="none" dirty="0">
                <a:solidFill>
                  <a:srgbClr val="000000"/>
                </a:solidFill>
                <a:latin typeface="Menlo" panose="020B0609030804020204" pitchFamily="49" charset="0"/>
              </a:rPr>
              <a:t>50</a:t>
            </a:r>
            <a:r>
              <a:rPr lang="ja-JP" altLang="en-US" sz="1200" i="0" u="none">
                <a:solidFill>
                  <a:srgbClr val="000000"/>
                </a:solidFill>
                <a:latin typeface="Menlo" panose="020B0609030804020204" pitchFamily="49" charset="0"/>
              </a:rPr>
              <a:t>歳以上の人を対象に、コレステロール値と血糖値と血圧を改善させるような介入をする</a:t>
            </a:r>
            <a:r>
              <a:rPr kumimoji="1" lang="ja-JP" altLang="en-US" sz="1200" i="0" u="none">
                <a:solidFill>
                  <a:srgbClr val="000000"/>
                </a:solidFill>
                <a:latin typeface="Menlo" panose="020B0609030804020204" pitchFamily="49" charset="0"/>
              </a:rPr>
              <a:t>、という方針が挙げられます。</a:t>
            </a:r>
            <a:r>
              <a:rPr kumimoji="1" lang="en-US" altLang="ja-JP" sz="1200" i="0" u="none" dirty="0">
                <a:solidFill>
                  <a:srgbClr val="000000"/>
                </a:solidFill>
                <a:latin typeface="Menlo" panose="020B0609030804020204" pitchFamily="49" charset="0"/>
              </a:rPr>
              <a:t>50</a:t>
            </a:r>
            <a:r>
              <a:rPr kumimoji="1" lang="ja-JP" altLang="en-US" sz="1200" i="0" u="none">
                <a:solidFill>
                  <a:srgbClr val="000000"/>
                </a:solidFill>
                <a:latin typeface="Menlo" panose="020B0609030804020204" pitchFamily="49" charset="0"/>
              </a:rPr>
              <a:t>歳以上としたのは、発症群の平均年齢が</a:t>
            </a:r>
            <a:r>
              <a:rPr kumimoji="1" lang="en-US" altLang="ja-JP" sz="1200" i="0" u="none" dirty="0">
                <a:solidFill>
                  <a:srgbClr val="000000"/>
                </a:solidFill>
                <a:latin typeface="Menlo" panose="020B0609030804020204" pitchFamily="49" charset="0"/>
              </a:rPr>
              <a:t>51.32</a:t>
            </a:r>
            <a:r>
              <a:rPr kumimoji="1" lang="ja-JP" altLang="en-US" sz="1200" i="0" u="none">
                <a:solidFill>
                  <a:srgbClr val="000000"/>
                </a:solidFill>
                <a:latin typeface="Menlo" panose="020B0609030804020204" pitchFamily="49" charset="0"/>
              </a:rPr>
              <a:t>歳であり、人々の理解しやすいきりの良い数字として打ち出すべきであるからです。また、先ほどのロジスティック回帰分析で用いたのは</a:t>
            </a:r>
            <a:r>
              <a:rPr kumimoji="1" lang="en-US" altLang="ja-JP" sz="1200" i="0" u="none" dirty="0" err="1">
                <a:solidFill>
                  <a:srgbClr val="000000"/>
                </a:solidFill>
                <a:latin typeface="Menlo" panose="020B0609030804020204" pitchFamily="49" charset="0"/>
              </a:rPr>
              <a:t>sbp</a:t>
            </a:r>
            <a:r>
              <a:rPr kumimoji="1" lang="ja-JP" altLang="en-US" sz="1200" i="0" u="none">
                <a:solidFill>
                  <a:srgbClr val="000000"/>
                </a:solidFill>
                <a:latin typeface="Menlo" panose="020B0609030804020204" pitchFamily="49" charset="0"/>
              </a:rPr>
              <a:t>ではなく</a:t>
            </a:r>
            <a:r>
              <a:rPr kumimoji="1" lang="en-US" altLang="ja-JP" sz="1200" i="0" u="none" dirty="0" err="1">
                <a:solidFill>
                  <a:srgbClr val="000000"/>
                </a:solidFill>
                <a:latin typeface="Menlo" panose="020B0609030804020204" pitchFamily="49" charset="0"/>
              </a:rPr>
              <a:t>dbp</a:t>
            </a:r>
            <a:r>
              <a:rPr kumimoji="1" lang="ja-JP" altLang="en-US" sz="1200" i="0" u="none">
                <a:solidFill>
                  <a:srgbClr val="000000"/>
                </a:solidFill>
                <a:latin typeface="Menlo" panose="020B0609030804020204" pitchFamily="49" charset="0"/>
              </a:rPr>
              <a:t>でしたが、これらの相関係数は先ほどもお見せしたように</a:t>
            </a:r>
            <a:r>
              <a:rPr kumimoji="1" lang="en-US" altLang="ja-JP" sz="1200" i="0" u="none" dirty="0">
                <a:solidFill>
                  <a:srgbClr val="000000"/>
                </a:solidFill>
                <a:latin typeface="Menlo" panose="020B0609030804020204" pitchFamily="49" charset="0"/>
              </a:rPr>
              <a:t>0.81</a:t>
            </a:r>
            <a:r>
              <a:rPr kumimoji="1" lang="ja-JP" altLang="en-US" sz="1200" i="0" u="none">
                <a:solidFill>
                  <a:srgbClr val="000000"/>
                </a:solidFill>
                <a:latin typeface="Menlo" panose="020B0609030804020204" pitchFamily="49" charset="0"/>
              </a:rPr>
              <a:t>と高く、また現実問題として、血圧を下げるための介入となると収縮期も拡張期も下げることとなるため、日常よく使われる「血圧」という言葉に一本化して、ビジネスで扱う方が良いと考えられます。</a:t>
            </a:r>
            <a:endParaRPr lang="en-US" altLang="ja-JP" sz="1200" i="0" u="none" dirty="0">
              <a:solidFill>
                <a:srgbClr val="000000"/>
              </a:solidFill>
              <a:latin typeface="Menlo" panose="020B0609030804020204" pitchFamily="49" charset="0"/>
            </a:endParaRP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11</a:t>
            </a:fld>
            <a:endParaRPr kumimoji="1" lang="ja-JP" altLang="en-US"/>
          </a:p>
        </p:txBody>
      </p:sp>
    </p:spTree>
    <p:extLst>
      <p:ext uri="{BB962C8B-B14F-4D97-AF65-F5344CB8AC3E}">
        <p14:creationId xmlns:p14="http://schemas.microsoft.com/office/powerpoint/2010/main" val="958622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先のような方向性のもとで、以下のようなビジネス案を提案させていただきます。まずは医療機関との連携。データ分析企業としては以下のようなことが可能でしょう。</a:t>
            </a:r>
            <a:r>
              <a:rPr lang="ja-JP" altLang="en-US" b="0" i="0">
                <a:solidFill>
                  <a:srgbClr val="222222"/>
                </a:solidFill>
                <a:effectLst/>
                <a:latin typeface="Arial" panose="020B0604020202020204" pitchFamily="34" charset="0"/>
              </a:rPr>
              <a:t>すなわち、</a:t>
            </a:r>
            <a:endParaRPr lang="en-US" altLang="ja-JP" b="0" i="0" dirty="0">
              <a:solidFill>
                <a:srgbClr val="222222"/>
              </a:solidFill>
              <a:effectLst/>
              <a:latin typeface="Arial" panose="020B0604020202020204" pitchFamily="34" charset="0"/>
            </a:endParaRPr>
          </a:p>
          <a:p>
            <a:endParaRPr lang="en-US" altLang="ja-JP" b="0" i="0" dirty="0">
              <a:solidFill>
                <a:srgbClr val="222222"/>
              </a:solidFill>
              <a:effectLst/>
              <a:latin typeface="Arial" panose="020B0604020202020204" pitchFamily="34" charset="0"/>
            </a:endParaRPr>
          </a:p>
          <a:p>
            <a:pPr algn="l"/>
            <a:r>
              <a:rPr lang="ja-JP" altLang="en-US" b="0" i="0">
                <a:solidFill>
                  <a:srgbClr val="222222"/>
                </a:solidFill>
                <a:effectLst/>
                <a:latin typeface="Arial" panose="020B0604020202020204" pitchFamily="34" charset="0"/>
              </a:rPr>
              <a:t>患者が自身の健康データを収集するためのアプリやデバイスの開発</a:t>
            </a:r>
          </a:p>
          <a:p>
            <a:pPr algn="l"/>
            <a:endParaRPr lang="en-US" altLang="ja-JP" b="0" i="0" dirty="0">
              <a:solidFill>
                <a:srgbClr val="222222"/>
              </a:solidFill>
              <a:effectLst/>
              <a:latin typeface="Arial" panose="020B0604020202020204" pitchFamily="34" charset="0"/>
            </a:endParaRPr>
          </a:p>
          <a:p>
            <a:pPr algn="l"/>
            <a:r>
              <a:rPr lang="ja-JP" altLang="en-US" b="0" i="0">
                <a:solidFill>
                  <a:srgbClr val="222222"/>
                </a:solidFill>
                <a:effectLst/>
                <a:latin typeface="Arial" panose="020B0604020202020204" pitchFamily="34" charset="0"/>
              </a:rPr>
              <a:t>患者が収集した健康データを医療機関と共有するためのプラットフォームの開発</a:t>
            </a:r>
          </a:p>
          <a:p>
            <a:pPr algn="l"/>
            <a:endParaRPr lang="en-US" altLang="ja-JP" b="0" i="0" dirty="0">
              <a:solidFill>
                <a:srgbClr val="222222"/>
              </a:solidFill>
              <a:effectLst/>
              <a:latin typeface="Arial" panose="020B0604020202020204" pitchFamily="34" charset="0"/>
            </a:endParaRPr>
          </a:p>
          <a:p>
            <a:pPr algn="l"/>
            <a:r>
              <a:rPr lang="ja-JP" altLang="en-US" b="0" i="0">
                <a:solidFill>
                  <a:srgbClr val="222222"/>
                </a:solidFill>
                <a:effectLst/>
                <a:latin typeface="Arial" panose="020B0604020202020204" pitchFamily="34" charset="0"/>
              </a:rPr>
              <a:t>医療機関が受け取った健康データを解析し、より適切な治療法を提供するための</a:t>
            </a:r>
            <a:r>
              <a:rPr lang="en" altLang="ja-JP" b="0" i="0" dirty="0">
                <a:solidFill>
                  <a:srgbClr val="222222"/>
                </a:solidFill>
                <a:effectLst/>
                <a:latin typeface="Arial" panose="020B0604020202020204" pitchFamily="34" charset="0"/>
              </a:rPr>
              <a:t>AI</a:t>
            </a:r>
            <a:r>
              <a:rPr lang="ja-JP" altLang="en-US" b="0" i="0">
                <a:solidFill>
                  <a:srgbClr val="222222"/>
                </a:solidFill>
                <a:effectLst/>
                <a:latin typeface="Arial" panose="020B0604020202020204" pitchFamily="34" charset="0"/>
              </a:rPr>
              <a:t>の開発</a:t>
            </a:r>
          </a:p>
          <a:p>
            <a:pPr algn="l"/>
            <a:endParaRPr lang="en-US" altLang="ja-JP" b="0" i="0" dirty="0">
              <a:solidFill>
                <a:srgbClr val="222222"/>
              </a:solidFill>
              <a:effectLst/>
              <a:latin typeface="Arial" panose="020B0604020202020204" pitchFamily="34" charset="0"/>
            </a:endParaRPr>
          </a:p>
          <a:p>
            <a:pPr algn="l"/>
            <a:r>
              <a:rPr lang="ja-JP" altLang="en-US" b="0" i="0">
                <a:solidFill>
                  <a:srgbClr val="222222"/>
                </a:solidFill>
                <a:effectLst/>
                <a:latin typeface="Arial" panose="020B0604020202020204" pitchFamily="34" charset="0"/>
              </a:rPr>
              <a:t>健康データを利用した、患者の健康管理や医療予約などのサービスの提供</a:t>
            </a:r>
          </a:p>
          <a:p>
            <a:endParaRPr kumimoji="1" lang="en-US" altLang="ja-JP" dirty="0"/>
          </a:p>
          <a:p>
            <a:r>
              <a:rPr kumimoji="1" lang="ja-JP" altLang="en-US"/>
              <a:t>以上の</a:t>
            </a:r>
            <a:r>
              <a:rPr kumimoji="1" lang="en-US" altLang="ja-JP" dirty="0"/>
              <a:t>4</a:t>
            </a:r>
            <a:r>
              <a:rPr kumimoji="1" lang="ja-JP" altLang="en-US"/>
              <a:t>点が考えられます。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12</a:t>
            </a:fld>
            <a:endParaRPr kumimoji="1" lang="ja-JP" altLang="en-US"/>
          </a:p>
        </p:txBody>
      </p:sp>
    </p:spTree>
    <p:extLst>
      <p:ext uri="{BB962C8B-B14F-4D97-AF65-F5344CB8AC3E}">
        <p14:creationId xmlns:p14="http://schemas.microsoft.com/office/powerpoint/2010/main" val="3334722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もう一つの案として、民間企業との提携の方向性で考えた場合、以下のような提案もさせていただきます。まずは</a:t>
            </a:r>
            <a:r>
              <a:rPr lang="ja-JP" altLang="en-US" sz="1200" u="none"/>
              <a:t>調剤薬局・ドラッグストアとの提携。お薬手帳や処方歴からわかる情報である</a:t>
            </a:r>
            <a:r>
              <a:rPr lang="ja-JP" altLang="en-US" sz="1200"/>
              <a:t>年齢や服薬歴から血管疾患のリスク群か否かを判断し、調剤窓口の近くに血圧計を設置し、測定を促します。この血圧計貸し出しは、ドラッグストアチェーンの杏林堂が既に実施しているとのことです。そして高血圧の人には医療機関受診を促すことで、血管疾患を予防することに役立つと考えられます。この際のデータ分析企業の貢献として、前スライドのような医療機関とのコラボレーション</a:t>
            </a:r>
            <a:r>
              <a:rPr kumimoji="1" lang="ja-JP" altLang="en-US" sz="1200"/>
              <a:t>が挙げられるでしょう。</a:t>
            </a:r>
            <a:endParaRPr kumimoji="1" lang="en-US" altLang="ja-JP" sz="1200" dirty="0"/>
          </a:p>
          <a:p>
            <a:endParaRPr kumimoji="1" lang="en-US" altLang="ja-JP" sz="1200" dirty="0"/>
          </a:p>
          <a:p>
            <a:r>
              <a:rPr lang="ja-JP" altLang="en-US" sz="1200" u="none"/>
              <a:t>また、スポーツジムとの提携も可能であると考えます。具体的には、</a:t>
            </a:r>
            <a:r>
              <a:rPr lang="ja-JP" altLang="en-US" sz="1200"/>
              <a:t>「血管疾患予防コース」のように銘打ち、血圧や血糖値、コレステロール値の高い</a:t>
            </a:r>
            <a:r>
              <a:rPr lang="en-US" altLang="ja-JP" sz="1200" dirty="0"/>
              <a:t>50</a:t>
            </a:r>
            <a:r>
              <a:rPr lang="ja-JP" altLang="en-US" sz="1200"/>
              <a:t>歳以上、または生活習慣病の薬の服薬歴や血管疾患既往歴のある人に向けた、ジムでのダイエットやトレーニングのコースを提供することです。こちらでは、データ分析企業として、ジムと提携した健康管理アプリにより効率化の一助となることで貢献でき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13</a:t>
            </a:fld>
            <a:endParaRPr kumimoji="1" lang="ja-JP" altLang="en-US"/>
          </a:p>
        </p:txBody>
      </p:sp>
    </p:spTree>
    <p:extLst>
      <p:ext uri="{BB962C8B-B14F-4D97-AF65-F5344CB8AC3E}">
        <p14:creationId xmlns:p14="http://schemas.microsoft.com/office/powerpoint/2010/main" val="99107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こちらが本資料の目次となります。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2</a:t>
            </a:fld>
            <a:endParaRPr kumimoji="1" lang="ja-JP" altLang="en-US"/>
          </a:p>
        </p:txBody>
      </p:sp>
    </p:spTree>
    <p:extLst>
      <p:ext uri="{BB962C8B-B14F-4D97-AF65-F5344CB8AC3E}">
        <p14:creationId xmlns:p14="http://schemas.microsoft.com/office/powerpoint/2010/main" val="1739162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まずはいただきましたデータの概要です。</a:t>
            </a:r>
            <a:r>
              <a:rPr lang="ja-JP" altLang="en-US" sz="1200">
                <a:solidFill>
                  <a:srgbClr val="000000"/>
                </a:solidFill>
                <a:effectLst/>
                <a:latin typeface="Menlo" panose="020B0609030804020204" pitchFamily="49" charset="0"/>
              </a:rPr>
              <a:t>企業健康保険組合から取得された健診データおよびレセプトデータであり、欠損値と外れ値を除外すると</a:t>
            </a:r>
            <a:r>
              <a:rPr kumimoji="1" lang="ja-JP" altLang="en-US" sz="1200"/>
              <a:t>計</a:t>
            </a:r>
            <a:r>
              <a:rPr lang="en-US" altLang="ja-JP" sz="1200" dirty="0"/>
              <a:t>41494</a:t>
            </a:r>
            <a:r>
              <a:rPr kumimoji="1" lang="ja-JP" altLang="en-US" sz="1200"/>
              <a:t>人分のデータを得ました。</a:t>
            </a:r>
            <a:endParaRPr kumimoji="1" lang="en-US" altLang="ja-JP" sz="1200" dirty="0"/>
          </a:p>
          <a:p>
            <a:r>
              <a:rPr kumimoji="1" lang="ja-JP" altLang="en-US"/>
              <a:t>個々のデータは以下の</a:t>
            </a:r>
            <a:r>
              <a:rPr kumimoji="1" lang="en-US" altLang="ja-JP" dirty="0"/>
              <a:t>13</a:t>
            </a:r>
            <a:r>
              <a:rPr kumimoji="1" lang="ja-JP" altLang="en-US"/>
              <a:t>項目からなる情報を含みます。右下には、本課題で使わせていただいたデータの先頭</a:t>
            </a:r>
            <a:r>
              <a:rPr kumimoji="1" lang="en-US" altLang="ja-JP" dirty="0"/>
              <a:t>5</a:t>
            </a:r>
            <a:r>
              <a:rPr kumimoji="1" lang="ja-JP" altLang="en-US"/>
              <a:t>行を、イメージとして掲載しています。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3</a:t>
            </a:fld>
            <a:endParaRPr kumimoji="1" lang="ja-JP" altLang="en-US"/>
          </a:p>
        </p:txBody>
      </p:sp>
    </p:spTree>
    <p:extLst>
      <p:ext uri="{BB962C8B-B14F-4D97-AF65-F5344CB8AC3E}">
        <p14:creationId xmlns:p14="http://schemas.microsoft.com/office/powerpoint/2010/main" val="1890023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このデータの全体について、各項目の平均と標準偏差の表、並びに項目間の相関係数をヒートマップによって示した図がこちらです。</a:t>
            </a:r>
            <a:r>
              <a:rPr kumimoji="1" lang="en-US" altLang="ja-JP" dirty="0"/>
              <a:t>Sex</a:t>
            </a:r>
            <a:r>
              <a:rPr kumimoji="1" lang="ja-JP" altLang="en-US"/>
              <a:t>や</a:t>
            </a:r>
            <a:r>
              <a:rPr kumimoji="1" lang="en-US" altLang="ja-JP" dirty="0"/>
              <a:t> </a:t>
            </a:r>
            <a:r>
              <a:rPr kumimoji="1" lang="en-US" altLang="ja-JP" dirty="0" err="1"/>
              <a:t>history_of_cva_ihd</a:t>
            </a:r>
            <a:r>
              <a:rPr kumimoji="1" lang="en-US" altLang="ja-JP" dirty="0"/>
              <a:t>, </a:t>
            </a:r>
            <a:r>
              <a:rPr kumimoji="1" lang="en-US" altLang="ja-JP" dirty="0" err="1"/>
              <a:t>take_medicine</a:t>
            </a:r>
            <a:r>
              <a:rPr kumimoji="1" lang="en-US" altLang="ja-JP" dirty="0"/>
              <a:t>. Outcome</a:t>
            </a:r>
            <a:r>
              <a:rPr kumimoji="1" lang="ja-JP" altLang="en-US"/>
              <a:t>といった</a:t>
            </a:r>
            <a:r>
              <a:rPr kumimoji="1" lang="en-US" altLang="ja-JP" dirty="0"/>
              <a:t>2</a:t>
            </a:r>
            <a:r>
              <a:rPr kumimoji="1" lang="ja-JP" altLang="en-US"/>
              <a:t>値変数における平均とは、その項目の値が</a:t>
            </a:r>
            <a:r>
              <a:rPr kumimoji="1" lang="en-US" altLang="ja-JP" dirty="0"/>
              <a:t>1</a:t>
            </a:r>
            <a:r>
              <a:rPr kumimoji="1" lang="ja-JP" altLang="en-US"/>
              <a:t>であるデータの割合を指します。つまり、データ全体において女性は</a:t>
            </a:r>
            <a:r>
              <a:rPr kumimoji="1" lang="en-US" altLang="ja-JP" dirty="0"/>
              <a:t>41%</a:t>
            </a:r>
            <a:r>
              <a:rPr kumimoji="1" lang="ja-JP" altLang="en-US"/>
              <a:t>、</a:t>
            </a:r>
            <a:r>
              <a:rPr kumimoji="1" lang="en-US" altLang="ja-JP" dirty="0"/>
              <a:t>5</a:t>
            </a:r>
            <a:r>
              <a:rPr kumimoji="1" lang="ja-JP" altLang="en-US"/>
              <a:t>年以内に血管疾患を発症した人は全体の</a:t>
            </a:r>
            <a:r>
              <a:rPr kumimoji="1" lang="en-US" altLang="ja-JP" dirty="0"/>
              <a:t>3.9%</a:t>
            </a:r>
            <a:r>
              <a:rPr kumimoji="1" lang="ja-JP" altLang="en-US"/>
              <a:t>といった具合です。</a:t>
            </a:r>
            <a:endParaRPr kumimoji="1" lang="en-US" altLang="ja-JP" dirty="0"/>
          </a:p>
          <a:p>
            <a:r>
              <a:rPr kumimoji="1" lang="ja-JP" altLang="en-US"/>
              <a:t>またヒートマップにおいて、</a:t>
            </a:r>
            <a:r>
              <a:rPr kumimoji="1" lang="en-US" altLang="ja-JP" dirty="0" err="1"/>
              <a:t>sbp</a:t>
            </a:r>
            <a:r>
              <a:rPr kumimoji="1" lang="ja-JP" altLang="en-US"/>
              <a:t>と</a:t>
            </a:r>
            <a:r>
              <a:rPr kumimoji="1" lang="en-US" altLang="ja-JP" dirty="0" err="1"/>
              <a:t>dbp</a:t>
            </a:r>
            <a:r>
              <a:rPr kumimoji="1" lang="ja-JP" altLang="en-US"/>
              <a:t>、つまり収縮期血圧と拡張期血圧に</a:t>
            </a:r>
            <a:r>
              <a:rPr kumimoji="1" lang="en-US" altLang="ja-JP" dirty="0"/>
              <a:t>0.81</a:t>
            </a:r>
            <a:r>
              <a:rPr kumimoji="1" lang="ja-JP" altLang="en-US"/>
              <a:t>という非常に高い正の相関があることがわかります。これは常識的にも道理であるといえるでしょう。</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4</a:t>
            </a:fld>
            <a:endParaRPr kumimoji="1" lang="ja-JP" altLang="en-US"/>
          </a:p>
        </p:txBody>
      </p:sp>
    </p:spTree>
    <p:extLst>
      <p:ext uri="{BB962C8B-B14F-4D97-AF65-F5344CB8AC3E}">
        <p14:creationId xmlns:p14="http://schemas.microsoft.com/office/powerpoint/2010/main" val="33287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ここからはヒストグラムをお見せします。まずは年齢と</a:t>
            </a:r>
            <a:r>
              <a:rPr kumimoji="1" lang="en-US" altLang="ja-JP" dirty="0" err="1"/>
              <a:t>bmi</a:t>
            </a:r>
            <a:r>
              <a:rPr kumimoji="1" lang="ja-JP" altLang="en-US"/>
              <a:t>と性別のヒストグラムです。年齢は</a:t>
            </a:r>
            <a:r>
              <a:rPr kumimoji="1" lang="en-US" altLang="ja-JP" dirty="0"/>
              <a:t>40</a:t>
            </a:r>
            <a:r>
              <a:rPr kumimoji="1" lang="ja-JP" altLang="en-US"/>
              <a:t>代前半の人と</a:t>
            </a:r>
            <a:r>
              <a:rPr kumimoji="1" lang="en-US" altLang="ja-JP" dirty="0"/>
              <a:t>50</a:t>
            </a:r>
            <a:r>
              <a:rPr kumimoji="1" lang="ja-JP" altLang="en-US"/>
              <a:t>代前半の人が多いことがわかります。また</a:t>
            </a:r>
            <a:r>
              <a:rPr kumimoji="1" lang="en-US" altLang="ja-JP" dirty="0" err="1"/>
              <a:t>bmi</a:t>
            </a:r>
            <a:r>
              <a:rPr kumimoji="1" lang="ja-JP" altLang="en-US"/>
              <a:t>はおよそ正規分布に近いベルカーブの形をしていることもわかります。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5</a:t>
            </a:fld>
            <a:endParaRPr kumimoji="1" lang="ja-JP" altLang="en-US"/>
          </a:p>
        </p:txBody>
      </p:sp>
    </p:spTree>
    <p:extLst>
      <p:ext uri="{BB962C8B-B14F-4D97-AF65-F5344CB8AC3E}">
        <p14:creationId xmlns:p14="http://schemas.microsoft.com/office/powerpoint/2010/main" val="397989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続いては収縮期及び拡張期の血圧、また</a:t>
            </a:r>
            <a:r>
              <a:rPr kumimoji="1" lang="en-US" altLang="ja-JP" dirty="0"/>
              <a:t>HDL</a:t>
            </a:r>
            <a:r>
              <a:rPr kumimoji="1" lang="ja-JP" altLang="en-US"/>
              <a:t>及び</a:t>
            </a:r>
            <a:r>
              <a:rPr kumimoji="1" lang="en-US" altLang="ja-JP" dirty="0"/>
              <a:t>LDL</a:t>
            </a:r>
            <a:r>
              <a:rPr kumimoji="1" lang="ja-JP" altLang="en-US"/>
              <a:t>コレステロールのヒストグラムです。これらもおよそ正規分布に従っていそうであるとわかります。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6</a:t>
            </a:fld>
            <a:endParaRPr kumimoji="1" lang="ja-JP" altLang="en-US"/>
          </a:p>
        </p:txBody>
      </p:sp>
    </p:spTree>
    <p:extLst>
      <p:ext uri="{BB962C8B-B14F-4D97-AF65-F5344CB8AC3E}">
        <p14:creationId xmlns:p14="http://schemas.microsoft.com/office/powerpoint/2010/main" val="2214091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最後は</a:t>
            </a:r>
            <a:r>
              <a:rPr kumimoji="1" lang="en-US" altLang="ja-JP" dirty="0"/>
              <a:t>HbA1c</a:t>
            </a:r>
            <a:r>
              <a:rPr kumimoji="1" lang="ja-JP" altLang="en-US"/>
              <a:t>、既往歴、服薬歴、そして</a:t>
            </a:r>
            <a:r>
              <a:rPr kumimoji="1" lang="en-US" altLang="ja-JP" dirty="0"/>
              <a:t>5</a:t>
            </a:r>
            <a:r>
              <a:rPr kumimoji="1" lang="ja-JP" altLang="en-US"/>
              <a:t>年以内の発症の有無です。</a:t>
            </a:r>
            <a:r>
              <a:rPr kumimoji="1" lang="en-US" altLang="ja-JP" dirty="0"/>
              <a:t>HbA1c</a:t>
            </a:r>
            <a:r>
              <a:rPr kumimoji="1" lang="ja-JP" altLang="en-US"/>
              <a:t>は</a:t>
            </a:r>
            <a:r>
              <a:rPr kumimoji="1" lang="en-US" altLang="ja-JP" dirty="0"/>
              <a:t>5</a:t>
            </a:r>
            <a:r>
              <a:rPr kumimoji="1" lang="ja-JP" altLang="en-US"/>
              <a:t>付近がピークとなっております。また平均と標準偏差の表で示された通り、既往歴や服薬歴のある人、また発症した人の割合は、全体で見たら非常に小さい値であることもわかります。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7</a:t>
            </a:fld>
            <a:endParaRPr kumimoji="1" lang="ja-JP" altLang="en-US"/>
          </a:p>
        </p:txBody>
      </p:sp>
    </p:spTree>
    <p:extLst>
      <p:ext uri="{BB962C8B-B14F-4D97-AF65-F5344CB8AC3E}">
        <p14:creationId xmlns:p14="http://schemas.microsoft.com/office/powerpoint/2010/main" val="187838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続いては、</a:t>
            </a:r>
            <a:r>
              <a:rPr kumimoji="1" lang="en-US" altLang="ja-JP" dirty="0"/>
              <a:t>5</a:t>
            </a:r>
            <a:r>
              <a:rPr kumimoji="1" lang="ja-JP" altLang="en-US"/>
              <a:t>年以内に血管疾患を発症したか否か、つまり</a:t>
            </a:r>
            <a:r>
              <a:rPr kumimoji="1" lang="en-US" altLang="ja-JP" dirty="0"/>
              <a:t>outcome</a:t>
            </a:r>
            <a:r>
              <a:rPr kumimoji="1" lang="ja-JP" altLang="en-US"/>
              <a:t>が</a:t>
            </a:r>
            <a:r>
              <a:rPr kumimoji="1" lang="en-US" altLang="ja-JP" dirty="0"/>
              <a:t>1</a:t>
            </a:r>
            <a:r>
              <a:rPr kumimoji="1" lang="ja-JP" altLang="en-US"/>
              <a:t>か</a:t>
            </a:r>
            <a:r>
              <a:rPr kumimoji="1" lang="en-US" altLang="ja-JP" dirty="0"/>
              <a:t>0</a:t>
            </a:r>
            <a:r>
              <a:rPr kumimoji="1" lang="ja-JP" altLang="en-US"/>
              <a:t>で群を分け、それぞれについて各項目の平均と標準偏差を算出しました。発症群については、非発症群よりも、男性が多く、</a:t>
            </a:r>
            <a:r>
              <a:rPr kumimoji="1" lang="en-US" altLang="ja-JP" dirty="0" err="1"/>
              <a:t>hdl</a:t>
            </a:r>
            <a:r>
              <a:rPr kumimoji="1" lang="ja-JP" altLang="en-US"/>
              <a:t>以外の全ての項目が高いことがわかります。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8</a:t>
            </a:fld>
            <a:endParaRPr kumimoji="1" lang="ja-JP" altLang="en-US"/>
          </a:p>
        </p:txBody>
      </p:sp>
    </p:spTree>
    <p:extLst>
      <p:ext uri="{BB962C8B-B14F-4D97-AF65-F5344CB8AC3E}">
        <p14:creationId xmlns:p14="http://schemas.microsoft.com/office/powerpoint/2010/main" val="3440305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以上を踏まえまして、</a:t>
            </a:r>
            <a:r>
              <a:rPr kumimoji="1" lang="en-US" altLang="ja-JP" dirty="0"/>
              <a:t>Python</a:t>
            </a:r>
            <a:r>
              <a:rPr kumimoji="1" lang="ja-JP" altLang="en-US"/>
              <a:t>スクリプトによるデータ分析を行いました。まず、このデータを用いての分析課題は、</a:t>
            </a:r>
            <a:r>
              <a:rPr lang="en-US" altLang="ja-JP" sz="1200" u="none" dirty="0">
                <a:solidFill>
                  <a:srgbClr val="000000"/>
                </a:solidFill>
                <a:effectLst/>
                <a:latin typeface="Menlo" panose="020B0609030804020204" pitchFamily="49" charset="0"/>
              </a:rPr>
              <a:t>5</a:t>
            </a:r>
            <a:r>
              <a:rPr lang="ja-JP" altLang="en-US" sz="1200" u="none">
                <a:solidFill>
                  <a:srgbClr val="000000"/>
                </a:solidFill>
                <a:effectLst/>
                <a:latin typeface="Menlo" panose="020B0609030804020204" pitchFamily="49" charset="0"/>
              </a:rPr>
              <a:t>年以内の脳血管・心血管疾患の発症に寄与する因子や発症しやすい集団の特徴を分析することです。この課題をプログラムを用いた統計分析に落とし込むと、</a:t>
            </a:r>
            <a:r>
              <a:rPr lang="en-US" altLang="ja-JP" sz="1200" dirty="0">
                <a:solidFill>
                  <a:srgbClr val="000000"/>
                </a:solidFill>
                <a:effectLst/>
                <a:latin typeface="Menlo" panose="020B0609030804020204" pitchFamily="49" charset="0"/>
              </a:rPr>
              <a:t>Outcome(</a:t>
            </a:r>
            <a:r>
              <a:rPr lang="ja-JP" altLang="en-US" sz="1200">
                <a:solidFill>
                  <a:srgbClr val="000000"/>
                </a:solidFill>
                <a:effectLst/>
                <a:latin typeface="Menlo" panose="020B0609030804020204" pitchFamily="49" charset="0"/>
              </a:rPr>
              <a:t>二値変数</a:t>
            </a:r>
            <a:r>
              <a:rPr lang="en-US" altLang="ja-JP" sz="1200" dirty="0">
                <a:solidFill>
                  <a:srgbClr val="000000"/>
                </a:solidFill>
                <a:effectLst/>
                <a:latin typeface="Menlo" panose="020B0609030804020204" pitchFamily="49" charset="0"/>
              </a:rPr>
              <a:t>)</a:t>
            </a:r>
            <a:r>
              <a:rPr lang="ja-JP" altLang="en-US" sz="1200">
                <a:solidFill>
                  <a:srgbClr val="000000"/>
                </a:solidFill>
                <a:effectLst/>
                <a:latin typeface="Menlo" panose="020B0609030804020204" pitchFamily="49" charset="0"/>
              </a:rPr>
              <a:t>を目的変数、個人</a:t>
            </a:r>
            <a:r>
              <a:rPr lang="en-US" altLang="ja-JP" sz="1200" dirty="0">
                <a:solidFill>
                  <a:srgbClr val="000000"/>
                </a:solidFill>
                <a:latin typeface="Menlo" panose="020B0609030804020204" pitchFamily="49" charset="0"/>
              </a:rPr>
              <a:t>ID</a:t>
            </a:r>
            <a:r>
              <a:rPr lang="ja-JP" altLang="en-US" sz="1200">
                <a:solidFill>
                  <a:srgbClr val="000000"/>
                </a:solidFill>
                <a:effectLst/>
                <a:latin typeface="Menlo" panose="020B0609030804020204" pitchFamily="49" charset="0"/>
              </a:rPr>
              <a:t>と健診日を除いたこれらの項目を説明変数とした</a:t>
            </a:r>
            <a:r>
              <a:rPr lang="ja-JP" altLang="en-US" sz="1200" b="1">
                <a:solidFill>
                  <a:srgbClr val="000000"/>
                </a:solidFill>
                <a:effectLst/>
                <a:latin typeface="Menlo" panose="020B0609030804020204" pitchFamily="49" charset="0"/>
              </a:rPr>
              <a:t>ロジスティック回帰分析</a:t>
            </a:r>
            <a:r>
              <a:rPr lang="ja-JP" altLang="en-US" sz="1200" b="1" u="none">
                <a:solidFill>
                  <a:srgbClr val="000000"/>
                </a:solidFill>
                <a:effectLst/>
                <a:latin typeface="Menlo" panose="020B0609030804020204" pitchFamily="49" charset="0"/>
              </a:rPr>
              <a:t>を実行すること</a:t>
            </a:r>
            <a:r>
              <a:rPr lang="ja-JP" altLang="en-US" sz="1200" b="0" u="none">
                <a:solidFill>
                  <a:srgbClr val="000000"/>
                </a:solidFill>
                <a:effectLst/>
                <a:latin typeface="Menlo" panose="020B0609030804020204" pitchFamily="49" charset="0"/>
              </a:rPr>
              <a:t>であると言えます。</a:t>
            </a:r>
            <a:endParaRPr lang="en-US" altLang="ja-JP" sz="1200" b="0" u="none" dirty="0">
              <a:solidFill>
                <a:srgbClr val="000000"/>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0" u="none" dirty="0">
              <a:solidFill>
                <a:srgbClr val="000000"/>
              </a:solidFill>
              <a:effectLst/>
              <a:latin typeface="Menlo" panose="020B0609030804020204" pitchFamily="49" charset="0"/>
            </a:endParaRPr>
          </a:p>
          <a:p>
            <a:pPr marL="0" indent="0">
              <a:buNone/>
            </a:pPr>
            <a:r>
              <a:rPr lang="ja-JP" altLang="en-US" sz="1200" b="0" u="none">
                <a:solidFill>
                  <a:srgbClr val="000000"/>
                </a:solidFill>
                <a:effectLst/>
                <a:latin typeface="Menlo" panose="020B0609030804020204" pitchFamily="49" charset="0"/>
              </a:rPr>
              <a:t>そこで</a:t>
            </a:r>
            <a:r>
              <a:rPr lang="en-US" altLang="ja-JP" sz="1200" b="0" u="none" dirty="0">
                <a:solidFill>
                  <a:srgbClr val="000000"/>
                </a:solidFill>
                <a:effectLst/>
                <a:latin typeface="Menlo" panose="020B0609030804020204" pitchFamily="49" charset="0"/>
              </a:rPr>
              <a:t>Python</a:t>
            </a:r>
            <a:r>
              <a:rPr lang="ja-JP" altLang="en-US" sz="1200" b="0" u="none">
                <a:solidFill>
                  <a:srgbClr val="000000"/>
                </a:solidFill>
                <a:effectLst/>
                <a:latin typeface="Menlo" panose="020B0609030804020204" pitchFamily="49" charset="0"/>
              </a:rPr>
              <a:t>を用い、これらの説明変数を全て標準化した上で、適切な統計モデルを選ぶ際の基準として有名な</a:t>
            </a:r>
            <a:r>
              <a:rPr lang="en-US" altLang="ja-JP" sz="1200" b="0" u="none" dirty="0">
                <a:solidFill>
                  <a:srgbClr val="000000"/>
                </a:solidFill>
                <a:effectLst/>
                <a:latin typeface="Menlo" panose="020B0609030804020204" pitchFamily="49" charset="0"/>
              </a:rPr>
              <a:t>AIC</a:t>
            </a:r>
            <a:r>
              <a:rPr lang="ja-JP" altLang="en-US" sz="1200" b="0" u="none">
                <a:solidFill>
                  <a:srgbClr val="000000"/>
                </a:solidFill>
                <a:effectLst/>
                <a:latin typeface="Menlo" panose="020B0609030804020204" pitchFamily="49" charset="0"/>
              </a:rPr>
              <a:t>を最小とするような説明変数の組み合わせを探索したところ、</a:t>
            </a:r>
            <a:r>
              <a:rPr lang="en" altLang="ja-JP" sz="1200" dirty="0">
                <a:solidFill>
                  <a:srgbClr val="000000"/>
                </a:solidFill>
                <a:effectLst/>
                <a:latin typeface="Menlo" panose="020B0609030804020204" pitchFamily="49" charset="0"/>
              </a:rPr>
              <a:t>age, </a:t>
            </a:r>
            <a:r>
              <a:rPr lang="en" altLang="ja-JP" sz="1200" dirty="0" err="1">
                <a:solidFill>
                  <a:srgbClr val="000000"/>
                </a:solidFill>
                <a:effectLst/>
                <a:latin typeface="Menlo" panose="020B0609030804020204" pitchFamily="49" charset="0"/>
              </a:rPr>
              <a:t>ldl</a:t>
            </a:r>
            <a:r>
              <a:rPr lang="en" altLang="ja-JP" sz="1200" dirty="0">
                <a:solidFill>
                  <a:srgbClr val="000000"/>
                </a:solidFill>
                <a:effectLst/>
                <a:latin typeface="Menlo" panose="020B0609030804020204" pitchFamily="49" charset="0"/>
              </a:rPr>
              <a:t>, </a:t>
            </a:r>
            <a:r>
              <a:rPr lang="en" altLang="ja-JP" sz="1200" dirty="0" err="1">
                <a:solidFill>
                  <a:srgbClr val="000000"/>
                </a:solidFill>
                <a:effectLst/>
                <a:latin typeface="Menlo" panose="020B0609030804020204" pitchFamily="49" charset="0"/>
              </a:rPr>
              <a:t>hdl</a:t>
            </a:r>
            <a:r>
              <a:rPr lang="en" altLang="ja-JP" sz="1200" dirty="0">
                <a:solidFill>
                  <a:srgbClr val="000000"/>
                </a:solidFill>
                <a:effectLst/>
                <a:latin typeface="Menlo" panose="020B0609030804020204" pitchFamily="49" charset="0"/>
              </a:rPr>
              <a:t>, </a:t>
            </a:r>
            <a:r>
              <a:rPr lang="en" altLang="ja-JP" sz="1200" dirty="0" err="1">
                <a:solidFill>
                  <a:srgbClr val="000000"/>
                </a:solidFill>
                <a:effectLst/>
                <a:latin typeface="Menlo" panose="020B0609030804020204" pitchFamily="49" charset="0"/>
              </a:rPr>
              <a:t>dbp</a:t>
            </a:r>
            <a:r>
              <a:rPr lang="en" altLang="ja-JP" sz="1200" dirty="0">
                <a:solidFill>
                  <a:srgbClr val="000000"/>
                </a:solidFill>
                <a:effectLst/>
                <a:latin typeface="Menlo" panose="020B0609030804020204" pitchFamily="49" charset="0"/>
              </a:rPr>
              <a:t>, a1c, </a:t>
            </a:r>
            <a:r>
              <a:rPr lang="en" altLang="ja-JP" sz="1200" dirty="0" err="1">
                <a:solidFill>
                  <a:srgbClr val="000000"/>
                </a:solidFill>
                <a:effectLst/>
                <a:latin typeface="Menlo" panose="020B0609030804020204" pitchFamily="49" charset="0"/>
              </a:rPr>
              <a:t>take_medicine</a:t>
            </a:r>
            <a:r>
              <a:rPr lang="en" altLang="ja-JP" sz="1200" dirty="0">
                <a:solidFill>
                  <a:srgbClr val="000000"/>
                </a:solidFill>
                <a:effectLst/>
                <a:latin typeface="Menlo" panose="020B0609030804020204" pitchFamily="49" charset="0"/>
              </a:rPr>
              <a:t>, </a:t>
            </a:r>
            <a:r>
              <a:rPr lang="en" altLang="ja-JP" sz="1200" dirty="0" err="1">
                <a:solidFill>
                  <a:srgbClr val="000000"/>
                </a:solidFill>
                <a:effectLst/>
                <a:latin typeface="Menlo" panose="020B0609030804020204" pitchFamily="49" charset="0"/>
              </a:rPr>
              <a:t>history_of_cva_ihd</a:t>
            </a:r>
            <a:r>
              <a:rPr lang="ja-JP" altLang="en-US" sz="1200">
                <a:solidFill>
                  <a:srgbClr val="000000"/>
                </a:solidFill>
                <a:latin typeface="Menlo" panose="020B0609030804020204" pitchFamily="49" charset="0"/>
              </a:rPr>
              <a:t>の</a:t>
            </a:r>
            <a:r>
              <a:rPr lang="en-US" altLang="ja-JP" sz="1200" dirty="0">
                <a:solidFill>
                  <a:srgbClr val="000000"/>
                </a:solidFill>
                <a:latin typeface="Menlo" panose="020B0609030804020204" pitchFamily="49" charset="0"/>
              </a:rPr>
              <a:t>7</a:t>
            </a:r>
            <a:r>
              <a:rPr lang="ja-JP" altLang="en-US" sz="1200">
                <a:solidFill>
                  <a:srgbClr val="000000"/>
                </a:solidFill>
                <a:latin typeface="Menlo" panose="020B0609030804020204" pitchFamily="49" charset="0"/>
              </a:rPr>
              <a:t>つを採用すべきという結果となり、これらの説明変数を投入したモデルでロジスティック回帰分析を行いました。</a:t>
            </a:r>
            <a:endParaRPr lang="en" altLang="ja-JP" sz="1200" dirty="0">
              <a:solidFill>
                <a:srgbClr val="000000"/>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a:solidFill>
                <a:srgbClr val="000000"/>
              </a:solidFill>
              <a:effectLst/>
              <a:latin typeface="Menlo" panose="020B0609030804020204" pitchFamily="49" charset="0"/>
            </a:endParaRP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9</a:t>
            </a:fld>
            <a:endParaRPr kumimoji="1" lang="ja-JP" altLang="en-US"/>
          </a:p>
        </p:txBody>
      </p:sp>
    </p:spTree>
    <p:extLst>
      <p:ext uri="{BB962C8B-B14F-4D97-AF65-F5344CB8AC3E}">
        <p14:creationId xmlns:p14="http://schemas.microsoft.com/office/powerpoint/2010/main" val="31119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28891-82F1-038D-1FBB-970DD8C49AE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4DAA50E-F3DA-97BD-C035-B07372346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AF71CD-95E4-0AB3-E343-ECA152019711}"/>
              </a:ext>
            </a:extLst>
          </p:cNvPr>
          <p:cNvSpPr>
            <a:spLocks noGrp="1"/>
          </p:cNvSpPr>
          <p:nvPr>
            <p:ph type="dt" sz="half" idx="10"/>
          </p:nvPr>
        </p:nvSpPr>
        <p:spPr/>
        <p:txBody>
          <a:bodyPr/>
          <a:lstStyle/>
          <a:p>
            <a:fld id="{CA18CD84-441F-0440-A623-0F13793A333C}" type="datetimeFigureOut">
              <a:rPr kumimoji="1" lang="ja-JP" altLang="en-US" smtClean="0"/>
              <a:t>2023/5/12</a:t>
            </a:fld>
            <a:endParaRPr kumimoji="1" lang="ja-JP" altLang="en-US"/>
          </a:p>
        </p:txBody>
      </p:sp>
      <p:sp>
        <p:nvSpPr>
          <p:cNvPr id="5" name="フッター プレースホルダー 4">
            <a:extLst>
              <a:ext uri="{FF2B5EF4-FFF2-40B4-BE49-F238E27FC236}">
                <a16:creationId xmlns:a16="http://schemas.microsoft.com/office/drawing/2014/main" id="{B5C9CD3F-AEEB-26C9-6E03-57CB2D02E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DA7FF6-BBD6-81C8-F012-DCDF9EFCBBA5}"/>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258534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702EEB-28E1-C5C3-D26B-DFD364554D1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F4248C-20F1-7D78-25AC-07EE35298D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50A234-BB5C-C987-0475-2763203BAEF3}"/>
              </a:ext>
            </a:extLst>
          </p:cNvPr>
          <p:cNvSpPr>
            <a:spLocks noGrp="1"/>
          </p:cNvSpPr>
          <p:nvPr>
            <p:ph type="dt" sz="half" idx="10"/>
          </p:nvPr>
        </p:nvSpPr>
        <p:spPr/>
        <p:txBody>
          <a:bodyPr/>
          <a:lstStyle/>
          <a:p>
            <a:fld id="{CA18CD84-441F-0440-A623-0F13793A333C}" type="datetimeFigureOut">
              <a:rPr kumimoji="1" lang="ja-JP" altLang="en-US" smtClean="0"/>
              <a:t>2023/5/12</a:t>
            </a:fld>
            <a:endParaRPr kumimoji="1" lang="ja-JP" altLang="en-US"/>
          </a:p>
        </p:txBody>
      </p:sp>
      <p:sp>
        <p:nvSpPr>
          <p:cNvPr id="5" name="フッター プレースホルダー 4">
            <a:extLst>
              <a:ext uri="{FF2B5EF4-FFF2-40B4-BE49-F238E27FC236}">
                <a16:creationId xmlns:a16="http://schemas.microsoft.com/office/drawing/2014/main" id="{4AE83623-5287-7B98-11AB-2E89BD3E78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589D17-23CD-C9E8-6277-E2692BCAEEE1}"/>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13005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3E0337-088B-261D-E48D-EAF49DFA9A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08D98F9-F832-AB15-6433-430CEF72471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69C5C0-7D1D-4CF3-6924-A6C511FC6E42}"/>
              </a:ext>
            </a:extLst>
          </p:cNvPr>
          <p:cNvSpPr>
            <a:spLocks noGrp="1"/>
          </p:cNvSpPr>
          <p:nvPr>
            <p:ph type="dt" sz="half" idx="10"/>
          </p:nvPr>
        </p:nvSpPr>
        <p:spPr/>
        <p:txBody>
          <a:bodyPr/>
          <a:lstStyle/>
          <a:p>
            <a:fld id="{CA18CD84-441F-0440-A623-0F13793A333C}" type="datetimeFigureOut">
              <a:rPr kumimoji="1" lang="ja-JP" altLang="en-US" smtClean="0"/>
              <a:t>2023/5/12</a:t>
            </a:fld>
            <a:endParaRPr kumimoji="1" lang="ja-JP" altLang="en-US"/>
          </a:p>
        </p:txBody>
      </p:sp>
      <p:sp>
        <p:nvSpPr>
          <p:cNvPr id="5" name="フッター プレースホルダー 4">
            <a:extLst>
              <a:ext uri="{FF2B5EF4-FFF2-40B4-BE49-F238E27FC236}">
                <a16:creationId xmlns:a16="http://schemas.microsoft.com/office/drawing/2014/main" id="{D94C69E9-BE35-2236-A75E-F94DF71A53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D54E5B-B305-F0FD-2B74-F25BB1A37B18}"/>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53221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375DCD-060A-5929-4693-E31718EEB8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3F6E75-6271-96AD-2AEA-7ED5B896D43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12E18D-C1AE-4870-9392-F06FB2BBEAA8}"/>
              </a:ext>
            </a:extLst>
          </p:cNvPr>
          <p:cNvSpPr>
            <a:spLocks noGrp="1"/>
          </p:cNvSpPr>
          <p:nvPr>
            <p:ph type="dt" sz="half" idx="10"/>
          </p:nvPr>
        </p:nvSpPr>
        <p:spPr/>
        <p:txBody>
          <a:bodyPr/>
          <a:lstStyle/>
          <a:p>
            <a:fld id="{CA18CD84-441F-0440-A623-0F13793A333C}" type="datetimeFigureOut">
              <a:rPr kumimoji="1" lang="ja-JP" altLang="en-US" smtClean="0"/>
              <a:t>2023/5/12</a:t>
            </a:fld>
            <a:endParaRPr kumimoji="1" lang="ja-JP" altLang="en-US"/>
          </a:p>
        </p:txBody>
      </p:sp>
      <p:sp>
        <p:nvSpPr>
          <p:cNvPr id="5" name="フッター プレースホルダー 4">
            <a:extLst>
              <a:ext uri="{FF2B5EF4-FFF2-40B4-BE49-F238E27FC236}">
                <a16:creationId xmlns:a16="http://schemas.microsoft.com/office/drawing/2014/main" id="{7B05AE70-1B89-D30A-448A-2FF2137DBC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AF6BE7-2529-E085-A708-0B097F28C270}"/>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36999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22A3-5E7C-FFD0-FFA4-C102FB53A67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224CD5-9EA4-BA94-7398-B69EBBF96A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6656C64-C99C-FA2D-7BD1-959F128B7472}"/>
              </a:ext>
            </a:extLst>
          </p:cNvPr>
          <p:cNvSpPr>
            <a:spLocks noGrp="1"/>
          </p:cNvSpPr>
          <p:nvPr>
            <p:ph type="dt" sz="half" idx="10"/>
          </p:nvPr>
        </p:nvSpPr>
        <p:spPr/>
        <p:txBody>
          <a:bodyPr/>
          <a:lstStyle/>
          <a:p>
            <a:fld id="{CA18CD84-441F-0440-A623-0F13793A333C}" type="datetimeFigureOut">
              <a:rPr kumimoji="1" lang="ja-JP" altLang="en-US" smtClean="0"/>
              <a:t>2023/5/12</a:t>
            </a:fld>
            <a:endParaRPr kumimoji="1" lang="ja-JP" altLang="en-US"/>
          </a:p>
        </p:txBody>
      </p:sp>
      <p:sp>
        <p:nvSpPr>
          <p:cNvPr id="5" name="フッター プレースホルダー 4">
            <a:extLst>
              <a:ext uri="{FF2B5EF4-FFF2-40B4-BE49-F238E27FC236}">
                <a16:creationId xmlns:a16="http://schemas.microsoft.com/office/drawing/2014/main" id="{6ADC449E-E68F-DABB-F678-BDF1A694B0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8B2AA3-D271-A770-88FE-86D79556937F}"/>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60185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70E17-AA6D-9139-BB13-D7056D30EB7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34D87A-F7C6-E8BF-4F70-A0C445FE770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5275018-8891-7A1B-25B5-476BD64AA5D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6C27875-6D5F-B1E2-AABB-C8816BFEED6F}"/>
              </a:ext>
            </a:extLst>
          </p:cNvPr>
          <p:cNvSpPr>
            <a:spLocks noGrp="1"/>
          </p:cNvSpPr>
          <p:nvPr>
            <p:ph type="dt" sz="half" idx="10"/>
          </p:nvPr>
        </p:nvSpPr>
        <p:spPr/>
        <p:txBody>
          <a:bodyPr/>
          <a:lstStyle/>
          <a:p>
            <a:fld id="{CA18CD84-441F-0440-A623-0F13793A333C}" type="datetimeFigureOut">
              <a:rPr kumimoji="1" lang="ja-JP" altLang="en-US" smtClean="0"/>
              <a:t>2023/5/12</a:t>
            </a:fld>
            <a:endParaRPr kumimoji="1" lang="ja-JP" altLang="en-US"/>
          </a:p>
        </p:txBody>
      </p:sp>
      <p:sp>
        <p:nvSpPr>
          <p:cNvPr id="6" name="フッター プレースホルダー 5">
            <a:extLst>
              <a:ext uri="{FF2B5EF4-FFF2-40B4-BE49-F238E27FC236}">
                <a16:creationId xmlns:a16="http://schemas.microsoft.com/office/drawing/2014/main" id="{89BF998A-F6F6-89F4-71B5-35BB8A34DA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879E0F-BBEF-13BD-22F9-6D8A20CDEB71}"/>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178649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EAE04-748E-E33D-E1FA-EB3CE7ECB6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389F4D-9146-00F2-9FB6-C45941CBB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9EBC66-9B62-AAD6-D7A4-C4421EB3040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937F474-92C5-2953-505D-A00C8282B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8B5D10C-C4BC-F0E3-D336-6668C219375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72DF0E3-16A4-D83F-AB02-960407DD062A}"/>
              </a:ext>
            </a:extLst>
          </p:cNvPr>
          <p:cNvSpPr>
            <a:spLocks noGrp="1"/>
          </p:cNvSpPr>
          <p:nvPr>
            <p:ph type="dt" sz="half" idx="10"/>
          </p:nvPr>
        </p:nvSpPr>
        <p:spPr/>
        <p:txBody>
          <a:bodyPr/>
          <a:lstStyle/>
          <a:p>
            <a:fld id="{CA18CD84-441F-0440-A623-0F13793A333C}" type="datetimeFigureOut">
              <a:rPr kumimoji="1" lang="ja-JP" altLang="en-US" smtClean="0"/>
              <a:t>2023/5/12</a:t>
            </a:fld>
            <a:endParaRPr kumimoji="1" lang="ja-JP" altLang="en-US"/>
          </a:p>
        </p:txBody>
      </p:sp>
      <p:sp>
        <p:nvSpPr>
          <p:cNvPr id="8" name="フッター プレースホルダー 7">
            <a:extLst>
              <a:ext uri="{FF2B5EF4-FFF2-40B4-BE49-F238E27FC236}">
                <a16:creationId xmlns:a16="http://schemas.microsoft.com/office/drawing/2014/main" id="{2009F7DA-DCC9-0D78-0B67-BA373975265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28E4E7-FA18-93BB-07FB-22B49ED27E28}"/>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253152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657B3-D52D-8815-BF4B-973FDA33A3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85C046B-E972-2938-CA35-35F3A20F80F5}"/>
              </a:ext>
            </a:extLst>
          </p:cNvPr>
          <p:cNvSpPr>
            <a:spLocks noGrp="1"/>
          </p:cNvSpPr>
          <p:nvPr>
            <p:ph type="dt" sz="half" idx="10"/>
          </p:nvPr>
        </p:nvSpPr>
        <p:spPr/>
        <p:txBody>
          <a:bodyPr/>
          <a:lstStyle/>
          <a:p>
            <a:fld id="{CA18CD84-441F-0440-A623-0F13793A333C}" type="datetimeFigureOut">
              <a:rPr kumimoji="1" lang="ja-JP" altLang="en-US" smtClean="0"/>
              <a:t>2023/5/12</a:t>
            </a:fld>
            <a:endParaRPr kumimoji="1" lang="ja-JP" altLang="en-US"/>
          </a:p>
        </p:txBody>
      </p:sp>
      <p:sp>
        <p:nvSpPr>
          <p:cNvPr id="4" name="フッター プレースホルダー 3">
            <a:extLst>
              <a:ext uri="{FF2B5EF4-FFF2-40B4-BE49-F238E27FC236}">
                <a16:creationId xmlns:a16="http://schemas.microsoft.com/office/drawing/2014/main" id="{A814E44D-6DBA-268A-B729-A940FD08620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CC6B22A-5B1E-AF3F-DF9A-EEFEF1919B13}"/>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268347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009598E-8C8A-1F10-2989-7801A5AB2717}"/>
              </a:ext>
            </a:extLst>
          </p:cNvPr>
          <p:cNvSpPr>
            <a:spLocks noGrp="1"/>
          </p:cNvSpPr>
          <p:nvPr>
            <p:ph type="dt" sz="half" idx="10"/>
          </p:nvPr>
        </p:nvSpPr>
        <p:spPr/>
        <p:txBody>
          <a:bodyPr/>
          <a:lstStyle/>
          <a:p>
            <a:fld id="{CA18CD84-441F-0440-A623-0F13793A333C}" type="datetimeFigureOut">
              <a:rPr kumimoji="1" lang="ja-JP" altLang="en-US" smtClean="0"/>
              <a:t>2023/5/12</a:t>
            </a:fld>
            <a:endParaRPr kumimoji="1" lang="ja-JP" altLang="en-US"/>
          </a:p>
        </p:txBody>
      </p:sp>
      <p:sp>
        <p:nvSpPr>
          <p:cNvPr id="3" name="フッター プレースホルダー 2">
            <a:extLst>
              <a:ext uri="{FF2B5EF4-FFF2-40B4-BE49-F238E27FC236}">
                <a16:creationId xmlns:a16="http://schemas.microsoft.com/office/drawing/2014/main" id="{A005AAEE-8473-BB83-B8C4-DE60B305C47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482B6F-6E8E-732C-E755-777514187D77}"/>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3483835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B6D09-E1A9-6D2A-6F40-0E26120DEA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3864A5-621A-F76F-6ACA-C789A572CE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FD25B24-8BDC-AE1F-F964-06BFB52B0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A3C1BD-EE73-F09F-B75F-70DA4E766F3E}"/>
              </a:ext>
            </a:extLst>
          </p:cNvPr>
          <p:cNvSpPr>
            <a:spLocks noGrp="1"/>
          </p:cNvSpPr>
          <p:nvPr>
            <p:ph type="dt" sz="half" idx="10"/>
          </p:nvPr>
        </p:nvSpPr>
        <p:spPr/>
        <p:txBody>
          <a:bodyPr/>
          <a:lstStyle/>
          <a:p>
            <a:fld id="{CA18CD84-441F-0440-A623-0F13793A333C}" type="datetimeFigureOut">
              <a:rPr kumimoji="1" lang="ja-JP" altLang="en-US" smtClean="0"/>
              <a:t>2023/5/12</a:t>
            </a:fld>
            <a:endParaRPr kumimoji="1" lang="ja-JP" altLang="en-US"/>
          </a:p>
        </p:txBody>
      </p:sp>
      <p:sp>
        <p:nvSpPr>
          <p:cNvPr id="6" name="フッター プレースホルダー 5">
            <a:extLst>
              <a:ext uri="{FF2B5EF4-FFF2-40B4-BE49-F238E27FC236}">
                <a16:creationId xmlns:a16="http://schemas.microsoft.com/office/drawing/2014/main" id="{F81FF2E0-3EBF-11FB-D145-D5A3330783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4E9CED-B213-6AF4-2532-29D6F1D3CC16}"/>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229389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9CE476-9351-B3DC-AF1D-F036D0F175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C3C3565-9142-5295-C882-F13F3305A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B0E387F-7146-2F89-8C8B-6D4D8C5BF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403138-2057-B059-1AA8-B1D5BF60A8E9}"/>
              </a:ext>
            </a:extLst>
          </p:cNvPr>
          <p:cNvSpPr>
            <a:spLocks noGrp="1"/>
          </p:cNvSpPr>
          <p:nvPr>
            <p:ph type="dt" sz="half" idx="10"/>
          </p:nvPr>
        </p:nvSpPr>
        <p:spPr/>
        <p:txBody>
          <a:bodyPr/>
          <a:lstStyle/>
          <a:p>
            <a:fld id="{CA18CD84-441F-0440-A623-0F13793A333C}" type="datetimeFigureOut">
              <a:rPr kumimoji="1" lang="ja-JP" altLang="en-US" smtClean="0"/>
              <a:t>2023/5/12</a:t>
            </a:fld>
            <a:endParaRPr kumimoji="1" lang="ja-JP" altLang="en-US"/>
          </a:p>
        </p:txBody>
      </p:sp>
      <p:sp>
        <p:nvSpPr>
          <p:cNvPr id="6" name="フッター プレースホルダー 5">
            <a:extLst>
              <a:ext uri="{FF2B5EF4-FFF2-40B4-BE49-F238E27FC236}">
                <a16:creationId xmlns:a16="http://schemas.microsoft.com/office/drawing/2014/main" id="{4AAB3CCC-30DF-8FD1-B158-50E21FDF70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2C203C-76D0-E160-A26D-A28C3E272628}"/>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144857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69A6FE-C645-0944-3980-282082E18C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36A4C3-F294-C724-2A06-C0C59C6754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98EC19-B240-6C28-F0AB-7EE43B6A8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8CD84-441F-0440-A623-0F13793A333C}" type="datetimeFigureOut">
              <a:rPr kumimoji="1" lang="ja-JP" altLang="en-US" smtClean="0"/>
              <a:t>2023/5/12</a:t>
            </a:fld>
            <a:endParaRPr kumimoji="1" lang="ja-JP" altLang="en-US"/>
          </a:p>
        </p:txBody>
      </p:sp>
      <p:sp>
        <p:nvSpPr>
          <p:cNvPr id="5" name="フッター プレースホルダー 4">
            <a:extLst>
              <a:ext uri="{FF2B5EF4-FFF2-40B4-BE49-F238E27FC236}">
                <a16:creationId xmlns:a16="http://schemas.microsoft.com/office/drawing/2014/main" id="{B206EF02-A7CE-D65B-C148-8454B0B17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813EE29-DA9B-F59E-86DE-7CAAE6D4BF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1606654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0F69E-1FE8-2243-0D3B-4E319A3DD3C5}"/>
              </a:ext>
            </a:extLst>
          </p:cNvPr>
          <p:cNvSpPr>
            <a:spLocks noGrp="1"/>
          </p:cNvSpPr>
          <p:nvPr>
            <p:ph type="ctrTitle"/>
          </p:nvPr>
        </p:nvSpPr>
        <p:spPr/>
        <p:txBody>
          <a:bodyPr/>
          <a:lstStyle/>
          <a:p>
            <a:r>
              <a:rPr kumimoji="1" lang="en-US" altLang="ja-JP" dirty="0"/>
              <a:t>(</a:t>
            </a:r>
            <a:r>
              <a:rPr kumimoji="1" lang="ja-JP" altLang="en-US"/>
              <a:t>株</a:t>
            </a:r>
            <a:r>
              <a:rPr kumimoji="1" lang="en-US" altLang="ja-JP" dirty="0"/>
              <a:t>)PREVENT</a:t>
            </a:r>
            <a:r>
              <a:rPr kumimoji="1" lang="ja-JP" altLang="en-US"/>
              <a:t>様</a:t>
            </a:r>
            <a:br>
              <a:rPr kumimoji="1" lang="en-US" altLang="ja-JP" dirty="0"/>
            </a:br>
            <a:r>
              <a:rPr kumimoji="1" lang="ja-JP" altLang="en-US"/>
              <a:t>採用</a:t>
            </a:r>
            <a:r>
              <a:rPr lang="ja-JP" altLang="en-US"/>
              <a:t>テスト</a:t>
            </a:r>
            <a:r>
              <a:rPr kumimoji="1" lang="ja-JP" altLang="en-US"/>
              <a:t>課題プレゼン</a:t>
            </a:r>
          </a:p>
        </p:txBody>
      </p:sp>
      <p:sp>
        <p:nvSpPr>
          <p:cNvPr id="3" name="字幕 2">
            <a:extLst>
              <a:ext uri="{FF2B5EF4-FFF2-40B4-BE49-F238E27FC236}">
                <a16:creationId xmlns:a16="http://schemas.microsoft.com/office/drawing/2014/main" id="{62240EF9-7836-3C7E-61C6-58DFFE30030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58758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410308" y="106412"/>
            <a:ext cx="11558954" cy="1325563"/>
          </a:xfrm>
        </p:spPr>
        <p:txBody>
          <a:bodyPr>
            <a:normAutofit/>
          </a:bodyPr>
          <a:lstStyle/>
          <a:p>
            <a:r>
              <a:rPr kumimoji="1" lang="ja-JP" altLang="en-US" sz="4000"/>
              <a:t>分析結果</a:t>
            </a:r>
            <a:r>
              <a:rPr kumimoji="1" lang="en-US" altLang="ja-JP" sz="4000" dirty="0"/>
              <a:t>(</a:t>
            </a:r>
            <a:r>
              <a:rPr kumimoji="1" lang="ja-JP" altLang="en-US" sz="4000"/>
              <a:t>回帰係数</a:t>
            </a:r>
            <a:r>
              <a:rPr kumimoji="1" lang="en-US" altLang="ja-JP" sz="4000" dirty="0"/>
              <a:t>,</a:t>
            </a:r>
            <a:r>
              <a:rPr kumimoji="1" lang="ja-JP" altLang="en-US" sz="4000"/>
              <a:t>切片</a:t>
            </a:r>
            <a:r>
              <a:rPr kumimoji="1" lang="en-US" altLang="ja-JP" sz="4000" dirty="0"/>
              <a:t>,p</a:t>
            </a:r>
            <a:r>
              <a:rPr kumimoji="1" lang="ja-JP" altLang="en-US" sz="4000"/>
              <a:t>値</a:t>
            </a:r>
            <a:r>
              <a:rPr kumimoji="1" lang="en-US" altLang="ja-JP" sz="4000" dirty="0"/>
              <a:t>,</a:t>
            </a:r>
            <a:r>
              <a:rPr kumimoji="1" lang="ja-JP" altLang="en-US" sz="4000"/>
              <a:t>決定係数</a:t>
            </a:r>
            <a:r>
              <a:rPr kumimoji="1" lang="en-US" altLang="ja-JP" sz="4000" dirty="0"/>
              <a:t>)</a:t>
            </a:r>
            <a:r>
              <a:rPr kumimoji="1" lang="ja-JP" altLang="en-US" sz="4000"/>
              <a:t>とその解釈</a:t>
            </a:r>
          </a:p>
        </p:txBody>
      </p:sp>
      <p:graphicFrame>
        <p:nvGraphicFramePr>
          <p:cNvPr id="4" name="コンテンツ プレースホルダー 3">
            <a:extLst>
              <a:ext uri="{FF2B5EF4-FFF2-40B4-BE49-F238E27FC236}">
                <a16:creationId xmlns:a16="http://schemas.microsoft.com/office/drawing/2014/main" id="{5D254A5D-5D53-36FB-4A7F-32F827632515}"/>
              </a:ext>
            </a:extLst>
          </p:cNvPr>
          <p:cNvGraphicFramePr>
            <a:graphicFrameLocks noGrp="1"/>
          </p:cNvGraphicFramePr>
          <p:nvPr>
            <p:ph idx="1"/>
            <p:extLst>
              <p:ext uri="{D42A27DB-BD31-4B8C-83A1-F6EECF244321}">
                <p14:modId xmlns:p14="http://schemas.microsoft.com/office/powerpoint/2010/main" val="3677995239"/>
              </p:ext>
            </p:extLst>
          </p:nvPr>
        </p:nvGraphicFramePr>
        <p:xfrm>
          <a:off x="1172308" y="4454746"/>
          <a:ext cx="9847384" cy="2178731"/>
        </p:xfrm>
        <a:graphic>
          <a:graphicData uri="http://schemas.openxmlformats.org/drawingml/2006/table">
            <a:tbl>
              <a:tblPr>
                <a:tableStyleId>{5C22544A-7EE6-4342-B048-85BDC9FD1C3A}</a:tableStyleId>
              </a:tblPr>
              <a:tblGrid>
                <a:gridCol w="999980">
                  <a:extLst>
                    <a:ext uri="{9D8B030D-6E8A-4147-A177-3AD203B41FA5}">
                      <a16:colId xmlns:a16="http://schemas.microsoft.com/office/drawing/2014/main" val="2442214530"/>
                    </a:ext>
                  </a:extLst>
                </a:gridCol>
                <a:gridCol w="999980">
                  <a:extLst>
                    <a:ext uri="{9D8B030D-6E8A-4147-A177-3AD203B41FA5}">
                      <a16:colId xmlns:a16="http://schemas.microsoft.com/office/drawing/2014/main" val="1426111478"/>
                    </a:ext>
                  </a:extLst>
                </a:gridCol>
                <a:gridCol w="999980">
                  <a:extLst>
                    <a:ext uri="{9D8B030D-6E8A-4147-A177-3AD203B41FA5}">
                      <a16:colId xmlns:a16="http://schemas.microsoft.com/office/drawing/2014/main" val="859508512"/>
                    </a:ext>
                  </a:extLst>
                </a:gridCol>
                <a:gridCol w="999980">
                  <a:extLst>
                    <a:ext uri="{9D8B030D-6E8A-4147-A177-3AD203B41FA5}">
                      <a16:colId xmlns:a16="http://schemas.microsoft.com/office/drawing/2014/main" val="3832859069"/>
                    </a:ext>
                  </a:extLst>
                </a:gridCol>
                <a:gridCol w="999980">
                  <a:extLst>
                    <a:ext uri="{9D8B030D-6E8A-4147-A177-3AD203B41FA5}">
                      <a16:colId xmlns:a16="http://schemas.microsoft.com/office/drawing/2014/main" val="4157382583"/>
                    </a:ext>
                  </a:extLst>
                </a:gridCol>
                <a:gridCol w="999980">
                  <a:extLst>
                    <a:ext uri="{9D8B030D-6E8A-4147-A177-3AD203B41FA5}">
                      <a16:colId xmlns:a16="http://schemas.microsoft.com/office/drawing/2014/main" val="3791682234"/>
                    </a:ext>
                  </a:extLst>
                </a:gridCol>
                <a:gridCol w="1760797">
                  <a:extLst>
                    <a:ext uri="{9D8B030D-6E8A-4147-A177-3AD203B41FA5}">
                      <a16:colId xmlns:a16="http://schemas.microsoft.com/office/drawing/2014/main" val="2814282201"/>
                    </a:ext>
                  </a:extLst>
                </a:gridCol>
                <a:gridCol w="2086707">
                  <a:extLst>
                    <a:ext uri="{9D8B030D-6E8A-4147-A177-3AD203B41FA5}">
                      <a16:colId xmlns:a16="http://schemas.microsoft.com/office/drawing/2014/main" val="1555239431"/>
                    </a:ext>
                  </a:extLst>
                </a:gridCol>
              </a:tblGrid>
              <a:tr h="461796">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2000" b="1" u="none" strike="noStrike" dirty="0">
                          <a:effectLst/>
                        </a:rPr>
                        <a:t>age</a:t>
                      </a:r>
                      <a:endParaRPr lang="en" sz="20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err="1">
                          <a:effectLst/>
                        </a:rPr>
                        <a:t>ldl</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err="1">
                          <a:effectLst/>
                        </a:rPr>
                        <a:t>hdl</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err="1">
                          <a:effectLst/>
                        </a:rPr>
                        <a:t>dbp</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a:effectLst/>
                        </a:rPr>
                        <a:t>a1c</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err="1">
                          <a:effectLst/>
                        </a:rPr>
                        <a:t>take_medicine</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err="1">
                          <a:effectLst/>
                        </a:rPr>
                        <a:t>history_of_cva_ihd</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007875880"/>
                  </a:ext>
                </a:extLst>
              </a:tr>
              <a:tr h="343387">
                <a:tc>
                  <a:txBody>
                    <a:bodyPr/>
                    <a:lstStyle/>
                    <a:p>
                      <a:pPr algn="l" fontAlgn="ctr"/>
                      <a:r>
                        <a:rPr lang="ja-JP" altLang="en-US" sz="1800" b="1" u="none" strike="noStrike">
                          <a:effectLst/>
                        </a:rPr>
                        <a:t>回帰係数</a:t>
                      </a: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0.34</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0.1</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-0.1</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a:effectLst/>
                        </a:rPr>
                        <a:t>0.21</a:t>
                      </a:r>
                      <a:endParaRPr lang="en-US" altLang="ja-JP"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0.067</a:t>
                      </a:r>
                    </a:p>
                  </a:txBody>
                  <a:tcPr marL="9525" marR="9525" marT="9525" marB="0" anchor="ctr"/>
                </a:tc>
                <a:tc>
                  <a:txBody>
                    <a:bodyPr/>
                    <a:lstStyle/>
                    <a:p>
                      <a:pPr algn="r" fontAlgn="ctr"/>
                      <a:r>
                        <a:rPr lang="en-US" altLang="ja-JP" sz="1800" u="none" strike="noStrike" dirty="0">
                          <a:effectLst/>
                        </a:rPr>
                        <a:t>0.16</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a:effectLst/>
                        </a:rPr>
                        <a:t>0.3</a:t>
                      </a:r>
                      <a:endParaRPr lang="en-US" altLang="ja-JP"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292483479"/>
                  </a:ext>
                </a:extLst>
              </a:tr>
              <a:tr h="343387">
                <a:tc>
                  <a:txBody>
                    <a:bodyPr/>
                    <a:lstStyle/>
                    <a:p>
                      <a:pPr algn="l" fontAlgn="ctr"/>
                      <a:r>
                        <a:rPr lang="en" sz="1800" b="1" u="none" strike="noStrike" dirty="0">
                          <a:effectLst/>
                        </a:rPr>
                        <a:t>p</a:t>
                      </a:r>
                      <a:r>
                        <a:rPr lang="ja-JP" altLang="en-US" sz="1800" b="1" u="none" strike="noStrike">
                          <a:effectLst/>
                        </a:rPr>
                        <a:t>値</a:t>
                      </a: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4.09E-29</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1.54E-04</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2.18E-04</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1.38E-14</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1.23E-03</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3.31E-14</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3.4E-112</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792920178"/>
                  </a:ext>
                </a:extLst>
              </a:tr>
              <a:tr h="343387">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417506069"/>
                  </a:ext>
                </a:extLst>
              </a:tr>
              <a:tr h="343387">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800" b="1" u="none" strike="noStrike">
                          <a:effectLst/>
                        </a:rPr>
                        <a:t>決定係数</a:t>
                      </a: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0.96</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771567496"/>
                  </a:ext>
                </a:extLst>
              </a:tr>
              <a:tr h="343387">
                <a:tc>
                  <a:txBody>
                    <a:bodyPr/>
                    <a:lstStyle/>
                    <a:p>
                      <a:pPr algn="l" fontAlgn="ctr"/>
                      <a:endParaRPr lang="ja-JP" altLang="en-US" sz="12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800" b="1" u="none" strike="noStrike">
                          <a:effectLst/>
                        </a:rPr>
                        <a:t>切片</a:t>
                      </a: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-3.47</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492359697"/>
                  </a:ext>
                </a:extLst>
              </a:tr>
            </a:tbl>
          </a:graphicData>
        </a:graphic>
      </p:graphicFrame>
      <p:sp>
        <p:nvSpPr>
          <p:cNvPr id="6" name="コンテンツ プレースホルダー 4">
            <a:extLst>
              <a:ext uri="{FF2B5EF4-FFF2-40B4-BE49-F238E27FC236}">
                <a16:creationId xmlns:a16="http://schemas.microsoft.com/office/drawing/2014/main" id="{E4C6154A-95A7-2148-610A-E58F57D119E0}"/>
              </a:ext>
            </a:extLst>
          </p:cNvPr>
          <p:cNvSpPr txBox="1">
            <a:spLocks/>
          </p:cNvSpPr>
          <p:nvPr/>
        </p:nvSpPr>
        <p:spPr>
          <a:xfrm>
            <a:off x="410308" y="1301262"/>
            <a:ext cx="11371384" cy="3048000"/>
          </a:xfrm>
          <a:prstGeom prst="rect">
            <a:avLst/>
          </a:prstGeom>
          <a:ln>
            <a:solidFill>
              <a:schemeClr val="accent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b="1"/>
              <a:t>年齢</a:t>
            </a:r>
            <a:r>
              <a:rPr lang="en-US" altLang="ja-JP" sz="2400" b="1" dirty="0"/>
              <a:t>,</a:t>
            </a:r>
            <a:r>
              <a:rPr lang="ja-JP" altLang="en-US" sz="2400" b="1"/>
              <a:t>または</a:t>
            </a:r>
            <a:r>
              <a:rPr lang="en-US" altLang="ja-JP" sz="2400" b="1" dirty="0" err="1"/>
              <a:t>ldl</a:t>
            </a:r>
            <a:r>
              <a:rPr lang="ja-JP" altLang="en-US" sz="2400" b="1"/>
              <a:t>コレステロール値</a:t>
            </a:r>
            <a:r>
              <a:rPr lang="en-US" altLang="ja-JP" sz="2400" b="1" dirty="0"/>
              <a:t>,</a:t>
            </a:r>
            <a:r>
              <a:rPr lang="ja-JP" altLang="en-US" sz="2400" b="1"/>
              <a:t>または拡張期血圧</a:t>
            </a:r>
            <a:r>
              <a:rPr lang="en-US" altLang="ja-JP" sz="2400" b="1" dirty="0"/>
              <a:t>,</a:t>
            </a:r>
            <a:r>
              <a:rPr lang="ja-JP" altLang="en-US" sz="2400" b="1"/>
              <a:t>または</a:t>
            </a:r>
            <a:r>
              <a:rPr lang="en-US" altLang="ja-JP" sz="2400" b="1" dirty="0"/>
              <a:t>HbA1c</a:t>
            </a:r>
            <a:r>
              <a:rPr lang="ja-JP" altLang="en-US" sz="2400" b="1"/>
              <a:t>が高い</a:t>
            </a:r>
            <a:endParaRPr lang="en-US" altLang="ja-JP" sz="2400" b="1" dirty="0"/>
          </a:p>
          <a:p>
            <a:r>
              <a:rPr lang="en-US" altLang="ja-JP" sz="2400" b="1" dirty="0" err="1"/>
              <a:t>hdl</a:t>
            </a:r>
            <a:r>
              <a:rPr lang="ja-JP" altLang="en-US" sz="2400" b="1"/>
              <a:t>コレステロール値が低い</a:t>
            </a:r>
            <a:endParaRPr lang="en-US" altLang="ja-JP" sz="2400" b="1" dirty="0"/>
          </a:p>
          <a:p>
            <a:r>
              <a:rPr lang="ja-JP" altLang="en-US" sz="2400" b="1">
                <a:solidFill>
                  <a:srgbClr val="000000"/>
                </a:solidFill>
                <a:effectLst/>
                <a:latin typeface="Menlo" panose="020B0609030804020204" pitchFamily="49" charset="0"/>
              </a:rPr>
              <a:t>健診日から</a:t>
            </a:r>
            <a:r>
              <a:rPr lang="en-US" altLang="ja-JP" sz="2400" b="1" dirty="0">
                <a:solidFill>
                  <a:srgbClr val="000000"/>
                </a:solidFill>
                <a:effectLst/>
                <a:latin typeface="Menlo" panose="020B0609030804020204" pitchFamily="49" charset="0"/>
              </a:rPr>
              <a:t>1</a:t>
            </a:r>
            <a:r>
              <a:rPr lang="ja-JP" altLang="en-US" sz="2400" b="1">
                <a:solidFill>
                  <a:srgbClr val="000000"/>
                </a:solidFill>
                <a:effectLst/>
                <a:latin typeface="Menlo" panose="020B0609030804020204" pitchFamily="49" charset="0"/>
              </a:rPr>
              <a:t>年以内の生活習慣病</a:t>
            </a:r>
            <a:r>
              <a:rPr lang="ja-JP" altLang="en-US" sz="2400" b="1">
                <a:solidFill>
                  <a:srgbClr val="000000"/>
                </a:solidFill>
                <a:latin typeface="Menlo" panose="020B0609030804020204" pitchFamily="49" charset="0"/>
              </a:rPr>
              <a:t>関連薬剤</a:t>
            </a:r>
            <a:r>
              <a:rPr lang="en-US" altLang="ja-JP" sz="2400" b="1" dirty="0">
                <a:solidFill>
                  <a:srgbClr val="000000"/>
                </a:solidFill>
                <a:latin typeface="Menlo" panose="020B0609030804020204" pitchFamily="49" charset="0"/>
              </a:rPr>
              <a:t>(</a:t>
            </a:r>
            <a:r>
              <a:rPr lang="ja-JP" altLang="en-US" sz="2400" b="1">
                <a:solidFill>
                  <a:srgbClr val="000000"/>
                </a:solidFill>
                <a:effectLst/>
                <a:latin typeface="Menlo" panose="020B0609030804020204" pitchFamily="49" charset="0"/>
              </a:rPr>
              <a:t>糖尿病</a:t>
            </a:r>
            <a:r>
              <a:rPr lang="en-US" altLang="ja-JP" sz="2400" b="1" dirty="0">
                <a:solidFill>
                  <a:srgbClr val="000000"/>
                </a:solidFill>
                <a:effectLst/>
              </a:rPr>
              <a:t>,</a:t>
            </a:r>
            <a:r>
              <a:rPr lang="ja-JP" altLang="en-US" sz="2400" b="1">
                <a:solidFill>
                  <a:srgbClr val="000000"/>
                </a:solidFill>
                <a:effectLst/>
                <a:latin typeface="Menlo" panose="020B0609030804020204" pitchFamily="49" charset="0"/>
              </a:rPr>
              <a:t>高血圧</a:t>
            </a:r>
            <a:r>
              <a:rPr lang="en-US" altLang="ja-JP" sz="2400" b="1" dirty="0">
                <a:solidFill>
                  <a:srgbClr val="000000"/>
                </a:solidFill>
                <a:effectLst/>
              </a:rPr>
              <a:t>,</a:t>
            </a:r>
            <a:r>
              <a:rPr lang="ja-JP" altLang="en-US" sz="2400" b="1">
                <a:solidFill>
                  <a:srgbClr val="000000"/>
                </a:solidFill>
                <a:effectLst/>
                <a:latin typeface="Menlo" panose="020B0609030804020204" pitchFamily="49" charset="0"/>
              </a:rPr>
              <a:t>脂質異常症のいずれかの治療に使用される薬剤</a:t>
            </a:r>
            <a:r>
              <a:rPr lang="en-US" altLang="ja-JP" sz="2400" b="1" dirty="0">
                <a:solidFill>
                  <a:srgbClr val="000000"/>
                </a:solidFill>
                <a:latin typeface="Menlo" panose="020B0609030804020204" pitchFamily="49" charset="0"/>
              </a:rPr>
              <a:t>)</a:t>
            </a:r>
            <a:r>
              <a:rPr lang="ja-JP" altLang="en-US" sz="2400" b="1">
                <a:solidFill>
                  <a:srgbClr val="000000"/>
                </a:solidFill>
                <a:effectLst/>
                <a:latin typeface="Menlo" panose="020B0609030804020204" pitchFamily="49" charset="0"/>
              </a:rPr>
              <a:t>の服薬歴がある</a:t>
            </a:r>
            <a:endParaRPr lang="en-US" altLang="ja-JP" sz="2400" b="1" dirty="0">
              <a:solidFill>
                <a:srgbClr val="000000"/>
              </a:solidFill>
              <a:effectLst/>
              <a:latin typeface="Menlo" panose="020B0609030804020204" pitchFamily="49" charset="0"/>
            </a:endParaRPr>
          </a:p>
          <a:p>
            <a:r>
              <a:rPr lang="ja-JP" altLang="en-US" sz="2400" b="1">
                <a:solidFill>
                  <a:srgbClr val="000000"/>
                </a:solidFill>
                <a:effectLst/>
                <a:latin typeface="Menlo" panose="020B0609030804020204" pitchFamily="49" charset="0"/>
              </a:rPr>
              <a:t>健診日以前の脳血管</a:t>
            </a:r>
            <a:r>
              <a:rPr lang="ja-JP" altLang="en-US" sz="2400" b="1">
                <a:solidFill>
                  <a:srgbClr val="000000"/>
                </a:solidFill>
                <a:latin typeface="Menlo" panose="020B0609030804020204" pitchFamily="49" charset="0"/>
              </a:rPr>
              <a:t>また</a:t>
            </a:r>
            <a:r>
              <a:rPr lang="ja-JP" altLang="en-US" sz="2400" b="1">
                <a:solidFill>
                  <a:srgbClr val="000000"/>
                </a:solidFill>
                <a:effectLst/>
                <a:latin typeface="Menlo" panose="020B0609030804020204" pitchFamily="49" charset="0"/>
              </a:rPr>
              <a:t>は心血管疾患の既往歴がある</a:t>
            </a:r>
            <a:endParaRPr lang="en-US" altLang="ja-JP" sz="2400" b="1" dirty="0">
              <a:solidFill>
                <a:srgbClr val="000000"/>
              </a:solidFill>
              <a:effectLst/>
              <a:latin typeface="Menlo" panose="020B0609030804020204" pitchFamily="49" charset="0"/>
            </a:endParaRPr>
          </a:p>
          <a:p>
            <a:endParaRPr lang="en-US" altLang="ja-JP" sz="2400" b="1" dirty="0">
              <a:solidFill>
                <a:srgbClr val="000000"/>
              </a:solidFill>
              <a:latin typeface="Menlo" panose="020B0609030804020204" pitchFamily="49" charset="0"/>
            </a:endParaRPr>
          </a:p>
          <a:p>
            <a:pPr marL="0" indent="0">
              <a:buNone/>
            </a:pPr>
            <a:r>
              <a:rPr lang="ja-JP" altLang="en-US" sz="2600" b="1">
                <a:solidFill>
                  <a:srgbClr val="000000"/>
                </a:solidFill>
                <a:latin typeface="Menlo" panose="020B0609030804020204" pitchFamily="49" charset="0"/>
              </a:rPr>
              <a:t>以上の条件を多く満たすほど</a:t>
            </a:r>
            <a:r>
              <a:rPr lang="en-US" altLang="ja-JP" sz="2600" b="1" dirty="0">
                <a:solidFill>
                  <a:srgbClr val="000000"/>
                </a:solidFill>
              </a:rPr>
              <a:t>,</a:t>
            </a:r>
            <a:r>
              <a:rPr lang="en" altLang="ja-JP" sz="2600" b="1" dirty="0">
                <a:solidFill>
                  <a:srgbClr val="000000"/>
                </a:solidFill>
                <a:effectLst/>
                <a:latin typeface="Menlo" panose="020B0609030804020204" pitchFamily="49" charset="0"/>
              </a:rPr>
              <a:t>5</a:t>
            </a:r>
            <a:r>
              <a:rPr lang="ja-JP" altLang="en-US" sz="2600" b="1">
                <a:solidFill>
                  <a:srgbClr val="000000"/>
                </a:solidFill>
                <a:effectLst/>
                <a:latin typeface="Menlo" panose="020B0609030804020204" pitchFamily="49" charset="0"/>
              </a:rPr>
              <a:t>年以内に脳血管・心血管疾患を発症しやすくなる</a:t>
            </a:r>
            <a:endParaRPr lang="ja-JP" altLang="en-US" sz="2200" b="1"/>
          </a:p>
        </p:txBody>
      </p:sp>
      <p:sp>
        <p:nvSpPr>
          <p:cNvPr id="3" name="テキスト ボックス 2">
            <a:extLst>
              <a:ext uri="{FF2B5EF4-FFF2-40B4-BE49-F238E27FC236}">
                <a16:creationId xmlns:a16="http://schemas.microsoft.com/office/drawing/2014/main" id="{5E16D31F-AB17-421E-3542-9A3D7E6F9295}"/>
              </a:ext>
            </a:extLst>
          </p:cNvPr>
          <p:cNvSpPr txBox="1"/>
          <p:nvPr/>
        </p:nvSpPr>
        <p:spPr>
          <a:xfrm>
            <a:off x="9369631" y="52223"/>
            <a:ext cx="2822369" cy="338554"/>
          </a:xfrm>
          <a:prstGeom prst="rect">
            <a:avLst/>
          </a:prstGeom>
          <a:noFill/>
        </p:spPr>
        <p:txBody>
          <a:bodyPr wrap="square" rtlCol="0">
            <a:spAutoFit/>
          </a:bodyPr>
          <a:lstStyle/>
          <a:p>
            <a:r>
              <a:rPr kumimoji="1" lang="en-US" altLang="ja-JP" sz="1600" b="1" u="sng" dirty="0"/>
              <a:t>2.</a:t>
            </a:r>
            <a:r>
              <a:rPr lang="ja-JP" altLang="en-US" sz="1600" b="1" u="sng"/>
              <a:t>スクリプト</a:t>
            </a:r>
            <a:r>
              <a:rPr kumimoji="1" lang="ja-JP" altLang="en-US" sz="1600" b="1" u="sng"/>
              <a:t>による分析結果</a:t>
            </a:r>
          </a:p>
        </p:txBody>
      </p:sp>
    </p:spTree>
    <p:extLst>
      <p:ext uri="{BB962C8B-B14F-4D97-AF65-F5344CB8AC3E}">
        <p14:creationId xmlns:p14="http://schemas.microsoft.com/office/powerpoint/2010/main" val="86798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1078523" y="188473"/>
            <a:ext cx="10515600" cy="1325563"/>
          </a:xfrm>
        </p:spPr>
        <p:txBody>
          <a:bodyPr/>
          <a:lstStyle/>
          <a:p>
            <a:r>
              <a:rPr lang="ja-JP" altLang="en-US"/>
              <a:t>考察並びにビジネスの方向性</a:t>
            </a:r>
            <a:endParaRPr kumimoji="1" lang="ja-JP" altLang="en-US"/>
          </a:p>
        </p:txBody>
      </p:sp>
      <p:sp>
        <p:nvSpPr>
          <p:cNvPr id="5" name="コンテンツ プレースホルダー 4">
            <a:extLst>
              <a:ext uri="{FF2B5EF4-FFF2-40B4-BE49-F238E27FC236}">
                <a16:creationId xmlns:a16="http://schemas.microsoft.com/office/drawing/2014/main" id="{788B7807-7E4F-B33C-EC44-259FDE7CA52C}"/>
              </a:ext>
            </a:extLst>
          </p:cNvPr>
          <p:cNvSpPr>
            <a:spLocks noGrp="1"/>
          </p:cNvSpPr>
          <p:nvPr>
            <p:ph idx="1"/>
          </p:nvPr>
        </p:nvSpPr>
        <p:spPr>
          <a:xfrm>
            <a:off x="597877" y="1277815"/>
            <a:ext cx="10755923" cy="5391712"/>
          </a:xfrm>
        </p:spPr>
        <p:txBody>
          <a:bodyPr>
            <a:normAutofit/>
          </a:bodyPr>
          <a:lstStyle/>
          <a:p>
            <a:r>
              <a:rPr lang="en-US" altLang="ja-JP" sz="2600" dirty="0" err="1"/>
              <a:t>Controlable</a:t>
            </a:r>
            <a:r>
              <a:rPr lang="ja-JP" altLang="en-US" sz="2600"/>
              <a:t>な測定項目の</a:t>
            </a:r>
            <a:r>
              <a:rPr lang="ja-JP" altLang="en-US" sz="2600" b="1"/>
              <a:t>コレステロール値</a:t>
            </a:r>
            <a:r>
              <a:rPr lang="en-US" altLang="ja-JP" sz="2600" dirty="0"/>
              <a:t>(</a:t>
            </a:r>
            <a:r>
              <a:rPr lang="en-US" altLang="ja-JP" sz="2600" dirty="0" err="1"/>
              <a:t>hdl,ldl</a:t>
            </a:r>
            <a:r>
              <a:rPr lang="en-US" altLang="ja-JP" sz="2600" dirty="0"/>
              <a:t>), </a:t>
            </a:r>
            <a:r>
              <a:rPr lang="ja-JP" altLang="en-US" sz="2600" b="1"/>
              <a:t>拡張期血圧</a:t>
            </a:r>
            <a:r>
              <a:rPr lang="en-US" altLang="ja-JP" sz="2600" dirty="0"/>
              <a:t>(</a:t>
            </a:r>
            <a:r>
              <a:rPr lang="en-US" altLang="ja-JP" sz="2600" dirty="0" err="1"/>
              <a:t>dbp</a:t>
            </a:r>
            <a:r>
              <a:rPr lang="en-US" altLang="ja-JP" sz="2600" dirty="0"/>
              <a:t>), </a:t>
            </a:r>
            <a:r>
              <a:rPr lang="en-US" altLang="ja-JP" sz="2600" b="1" dirty="0"/>
              <a:t>HbA1c</a:t>
            </a:r>
            <a:r>
              <a:rPr lang="en-US" altLang="ja-JP" sz="2600" dirty="0"/>
              <a:t>(a1c)</a:t>
            </a:r>
            <a:r>
              <a:rPr lang="ja-JP" altLang="en-US" sz="2600"/>
              <a:t>はどれも</a:t>
            </a:r>
            <a:r>
              <a:rPr lang="en-US" altLang="ja-JP" sz="2600" dirty="0"/>
              <a:t>p&lt;0.01</a:t>
            </a:r>
            <a:r>
              <a:rPr lang="ja-JP" altLang="en-US" sz="2600"/>
              <a:t>であり</a:t>
            </a:r>
            <a:r>
              <a:rPr lang="en-US" altLang="ja-JP" sz="2600" dirty="0"/>
              <a:t>, </a:t>
            </a:r>
            <a:r>
              <a:rPr lang="ja-JP" altLang="en-US" sz="2600"/>
              <a:t>介入し改善させる意義がある</a:t>
            </a:r>
            <a:r>
              <a:rPr lang="en-US" altLang="ja-JP" sz="2600" dirty="0"/>
              <a:t>.</a:t>
            </a:r>
          </a:p>
          <a:p>
            <a:endParaRPr lang="en-US" altLang="ja-JP" sz="2600" dirty="0"/>
          </a:p>
          <a:p>
            <a:r>
              <a:rPr lang="en-US" altLang="ja-JP" sz="2600" dirty="0" err="1"/>
              <a:t>Uncontrolable</a:t>
            </a:r>
            <a:r>
              <a:rPr lang="ja-JP" altLang="en-US" sz="2600"/>
              <a:t>な測定項目の</a:t>
            </a:r>
            <a:r>
              <a:rPr lang="ja-JP" altLang="en-US" sz="2600" b="1"/>
              <a:t>年齢</a:t>
            </a:r>
            <a:r>
              <a:rPr lang="en-US" altLang="ja-JP" sz="2600" dirty="0"/>
              <a:t>(age), </a:t>
            </a:r>
            <a:r>
              <a:rPr lang="ja-JP" altLang="en-US" sz="2600" b="1"/>
              <a:t>服薬歴</a:t>
            </a:r>
            <a:r>
              <a:rPr lang="en-US" altLang="ja-JP" sz="2600" dirty="0"/>
              <a:t>(</a:t>
            </a:r>
            <a:r>
              <a:rPr lang="en-US" altLang="ja-JP" sz="2600" dirty="0" err="1"/>
              <a:t>take_medicine</a:t>
            </a:r>
            <a:r>
              <a:rPr lang="en-US" altLang="ja-JP" sz="2600" dirty="0"/>
              <a:t>), </a:t>
            </a:r>
            <a:r>
              <a:rPr lang="ja-JP" altLang="en-US" sz="2600" b="1"/>
              <a:t>血管疾患既往歴</a:t>
            </a:r>
            <a:r>
              <a:rPr lang="en-US" altLang="ja-JP" sz="2600" dirty="0"/>
              <a:t>(</a:t>
            </a:r>
            <a:r>
              <a:rPr lang="en-US" altLang="ja-JP" sz="2600" dirty="0" err="1"/>
              <a:t>history_of_cva_ihd</a:t>
            </a:r>
            <a:r>
              <a:rPr lang="en-US" altLang="ja-JP" sz="2600" dirty="0"/>
              <a:t>)</a:t>
            </a:r>
            <a:r>
              <a:rPr lang="ja-JP" altLang="en-US" sz="2600"/>
              <a:t>は全て回帰係数の絶対値が</a:t>
            </a:r>
            <a:r>
              <a:rPr lang="en-US" altLang="ja-JP" sz="2600" dirty="0"/>
              <a:t>0.1</a:t>
            </a:r>
            <a:r>
              <a:rPr lang="ja-JP" altLang="en-US" sz="2600"/>
              <a:t>以上で</a:t>
            </a:r>
            <a:r>
              <a:rPr lang="en-US" altLang="ja-JP" sz="2600" dirty="0"/>
              <a:t>p&lt;0.001</a:t>
            </a:r>
            <a:r>
              <a:rPr lang="ja-JP" altLang="en-US" sz="2600"/>
              <a:t>であり</a:t>
            </a:r>
            <a:r>
              <a:rPr lang="en-US" altLang="ja-JP" sz="2600" dirty="0"/>
              <a:t>, </a:t>
            </a:r>
            <a:r>
              <a:rPr lang="ja-JP" altLang="en-US" sz="2600"/>
              <a:t>予防のための調査項目として意義がある</a:t>
            </a:r>
            <a:r>
              <a:rPr lang="en-US" altLang="ja-JP" sz="2600" dirty="0"/>
              <a:t>.</a:t>
            </a:r>
          </a:p>
          <a:p>
            <a:endParaRPr lang="en-US" altLang="ja-JP" dirty="0"/>
          </a:p>
          <a:p>
            <a:r>
              <a:rPr lang="ja-JP" altLang="en-US" i="1"/>
              <a:t>ビジネスの方向性：</a:t>
            </a:r>
            <a:r>
              <a:rPr lang="ja-JP" altLang="en-US" sz="2800" i="1" u="sng">
                <a:solidFill>
                  <a:srgbClr val="000000"/>
                </a:solidFill>
                <a:effectLst/>
                <a:latin typeface="Menlo" panose="020B0609030804020204" pitchFamily="49" charset="0"/>
              </a:rPr>
              <a:t>生活習慣病の</a:t>
            </a:r>
            <a:r>
              <a:rPr lang="ja-JP" altLang="en-US" sz="2800" i="1" u="sng">
                <a:solidFill>
                  <a:srgbClr val="000000"/>
                </a:solidFill>
                <a:latin typeface="Menlo" panose="020B0609030804020204" pitchFamily="49" charset="0"/>
              </a:rPr>
              <a:t>関連薬剤の服薬歴や血管疾患既往歴のある</a:t>
            </a:r>
            <a:r>
              <a:rPr lang="en-US" altLang="ja-JP" i="1" u="sng" dirty="0">
                <a:solidFill>
                  <a:srgbClr val="000000"/>
                </a:solidFill>
                <a:latin typeface="Menlo" panose="020B0609030804020204" pitchFamily="49" charset="0"/>
              </a:rPr>
              <a:t>50</a:t>
            </a:r>
            <a:r>
              <a:rPr lang="ja-JP" altLang="en-US" sz="2800" i="1" u="sng">
                <a:solidFill>
                  <a:srgbClr val="000000"/>
                </a:solidFill>
                <a:latin typeface="Menlo" panose="020B0609030804020204" pitchFamily="49" charset="0"/>
              </a:rPr>
              <a:t>歳以上</a:t>
            </a:r>
            <a:r>
              <a:rPr lang="en-US" altLang="ja-JP" i="1" u="sng" dirty="0">
                <a:solidFill>
                  <a:srgbClr val="000000"/>
                </a:solidFill>
                <a:latin typeface="Menlo" panose="020B0609030804020204" pitchFamily="49" charset="0"/>
              </a:rPr>
              <a:t>(</a:t>
            </a:r>
            <a:r>
              <a:rPr lang="en-US" altLang="ja-JP" sz="2800" i="1" u="sng" dirty="0">
                <a:solidFill>
                  <a:srgbClr val="000000"/>
                </a:solidFill>
                <a:latin typeface="Menlo" panose="020B0609030804020204" pitchFamily="49" charset="0"/>
              </a:rPr>
              <a:t>※1)</a:t>
            </a:r>
            <a:r>
              <a:rPr lang="ja-JP" altLang="en-US" sz="2800" i="1" u="sng">
                <a:solidFill>
                  <a:srgbClr val="000000"/>
                </a:solidFill>
                <a:latin typeface="Menlo" panose="020B0609030804020204" pitchFamily="49" charset="0"/>
              </a:rPr>
              <a:t>の人を対象に、コレステロール値と血糖値と血圧</a:t>
            </a:r>
            <a:r>
              <a:rPr lang="en-US" altLang="ja-JP" sz="2800" i="1" u="sng" dirty="0">
                <a:solidFill>
                  <a:srgbClr val="000000"/>
                </a:solidFill>
                <a:latin typeface="Menlo" panose="020B0609030804020204" pitchFamily="49" charset="0"/>
              </a:rPr>
              <a:t>(※2)</a:t>
            </a:r>
            <a:r>
              <a:rPr lang="ja-JP" altLang="en-US" sz="2800" i="1" u="sng">
                <a:solidFill>
                  <a:srgbClr val="000000"/>
                </a:solidFill>
                <a:latin typeface="Menlo" panose="020B0609030804020204" pitchFamily="49" charset="0"/>
              </a:rPr>
              <a:t>を改善させるような介入をする</a:t>
            </a:r>
            <a:endParaRPr lang="en-US" altLang="ja-JP" sz="2800" i="1" u="sng" dirty="0">
              <a:solidFill>
                <a:srgbClr val="000000"/>
              </a:solidFill>
              <a:latin typeface="Menlo" panose="020B0609030804020204" pitchFamily="49" charset="0"/>
            </a:endParaRPr>
          </a:p>
          <a:p>
            <a:r>
              <a:rPr lang="en-US" altLang="ja-JP" sz="1800" dirty="0"/>
              <a:t>(※1) </a:t>
            </a:r>
            <a:r>
              <a:rPr lang="ja-JP" altLang="en-US" sz="1800"/>
              <a:t>発症群での平均年齢は</a:t>
            </a:r>
            <a:r>
              <a:rPr lang="en-US" altLang="ja-JP" sz="1800" dirty="0"/>
              <a:t>51.32</a:t>
            </a:r>
            <a:r>
              <a:rPr lang="ja-JP" altLang="en-US" sz="1800"/>
              <a:t>歳のため</a:t>
            </a:r>
            <a:endParaRPr lang="en-US" altLang="ja-JP" sz="1800" dirty="0"/>
          </a:p>
          <a:p>
            <a:r>
              <a:rPr lang="en-US" altLang="ja-JP" sz="1800" dirty="0"/>
              <a:t>(※2) </a:t>
            </a:r>
            <a:r>
              <a:rPr lang="ja-JP" altLang="en-US" sz="1800"/>
              <a:t>本データでは</a:t>
            </a:r>
            <a:r>
              <a:rPr lang="en-US" altLang="ja-JP" sz="1800" dirty="0" err="1"/>
              <a:t>dbp</a:t>
            </a:r>
            <a:r>
              <a:rPr lang="ja-JP" altLang="en-US" sz="1800"/>
              <a:t>と</a:t>
            </a:r>
            <a:r>
              <a:rPr lang="en-US" altLang="ja-JP" sz="1800" dirty="0" err="1"/>
              <a:t>sbp</a:t>
            </a:r>
            <a:r>
              <a:rPr lang="ja-JP" altLang="en-US" sz="1800"/>
              <a:t>の相関係数は高く、また生活介入をしてもどちらか一方のみを変えることは困難なため、「血圧」として一本化してビジネス上では扱う</a:t>
            </a:r>
            <a:endParaRPr lang="en-US" altLang="ja-JP" sz="1800" dirty="0"/>
          </a:p>
          <a:p>
            <a:endParaRPr lang="en-US" altLang="ja-JP" sz="1800" dirty="0"/>
          </a:p>
          <a:p>
            <a:endParaRPr lang="ja-JP" altLang="en-US" sz="2400"/>
          </a:p>
        </p:txBody>
      </p:sp>
      <p:sp>
        <p:nvSpPr>
          <p:cNvPr id="3" name="下矢印 2">
            <a:extLst>
              <a:ext uri="{FF2B5EF4-FFF2-40B4-BE49-F238E27FC236}">
                <a16:creationId xmlns:a16="http://schemas.microsoft.com/office/drawing/2014/main" id="{F47DED13-1B75-26FF-DE51-B511E1291A86}"/>
              </a:ext>
            </a:extLst>
          </p:cNvPr>
          <p:cNvSpPr/>
          <p:nvPr/>
        </p:nvSpPr>
        <p:spPr>
          <a:xfrm>
            <a:off x="5288478" y="3780282"/>
            <a:ext cx="1397330" cy="50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376980C-C181-2A1F-6E68-431506B1B857}"/>
              </a:ext>
            </a:extLst>
          </p:cNvPr>
          <p:cNvSpPr txBox="1"/>
          <p:nvPr/>
        </p:nvSpPr>
        <p:spPr>
          <a:xfrm>
            <a:off x="10207831" y="19196"/>
            <a:ext cx="1984169" cy="338554"/>
          </a:xfrm>
          <a:prstGeom prst="rect">
            <a:avLst/>
          </a:prstGeom>
          <a:noFill/>
        </p:spPr>
        <p:txBody>
          <a:bodyPr wrap="square" rtlCol="0">
            <a:spAutoFit/>
          </a:bodyPr>
          <a:lstStyle/>
          <a:p>
            <a:r>
              <a:rPr lang="en-US" altLang="ja-JP" sz="1600" b="1" u="sng" dirty="0"/>
              <a:t>3.</a:t>
            </a:r>
            <a:r>
              <a:rPr lang="ja-JP" altLang="en-US" sz="1600" b="1" u="sng"/>
              <a:t>ビジネスアイデア</a:t>
            </a:r>
            <a:endParaRPr kumimoji="1" lang="ja-JP" altLang="en-US" sz="1600" b="1" u="sng"/>
          </a:p>
        </p:txBody>
      </p:sp>
    </p:spTree>
    <p:extLst>
      <p:ext uri="{BB962C8B-B14F-4D97-AF65-F5344CB8AC3E}">
        <p14:creationId xmlns:p14="http://schemas.microsoft.com/office/powerpoint/2010/main" val="183921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718038" y="188472"/>
            <a:ext cx="10515600" cy="1325563"/>
          </a:xfrm>
        </p:spPr>
        <p:txBody>
          <a:bodyPr/>
          <a:lstStyle/>
          <a:p>
            <a:r>
              <a:rPr lang="ja-JP" altLang="en-US"/>
              <a:t>ビジネス案：①医療機関との提携</a:t>
            </a:r>
            <a:endParaRPr kumimoji="1" lang="ja-JP" altLang="en-US"/>
          </a:p>
        </p:txBody>
      </p:sp>
      <p:sp>
        <p:nvSpPr>
          <p:cNvPr id="5" name="コンテンツ プレースホルダー 4">
            <a:extLst>
              <a:ext uri="{FF2B5EF4-FFF2-40B4-BE49-F238E27FC236}">
                <a16:creationId xmlns:a16="http://schemas.microsoft.com/office/drawing/2014/main" id="{788B7807-7E4F-B33C-EC44-259FDE7CA52C}"/>
              </a:ext>
            </a:extLst>
          </p:cNvPr>
          <p:cNvSpPr>
            <a:spLocks noGrp="1"/>
          </p:cNvSpPr>
          <p:nvPr>
            <p:ph idx="1"/>
          </p:nvPr>
        </p:nvSpPr>
        <p:spPr>
          <a:xfrm>
            <a:off x="597876" y="1314743"/>
            <a:ext cx="10755923" cy="5155491"/>
          </a:xfrm>
        </p:spPr>
        <p:txBody>
          <a:bodyPr>
            <a:normAutofit/>
          </a:bodyPr>
          <a:lstStyle/>
          <a:p>
            <a:pPr algn="l"/>
            <a:r>
              <a:rPr lang="en-US" altLang="ja-JP" i="0" dirty="0">
                <a:effectLst/>
                <a:highlight>
                  <a:srgbClr val="FF0000"/>
                </a:highlight>
                <a:latin typeface="Arial" panose="020B0604020202020204" pitchFamily="34" charset="0"/>
              </a:rPr>
              <a:t> </a:t>
            </a:r>
            <a:r>
              <a:rPr lang="ja-JP" altLang="en-US" i="0">
                <a:solidFill>
                  <a:schemeClr val="bg1"/>
                </a:solidFill>
                <a:effectLst/>
                <a:highlight>
                  <a:srgbClr val="FF0000"/>
                </a:highlight>
                <a:latin typeface="Arial" panose="020B0604020202020204" pitchFamily="34" charset="0"/>
              </a:rPr>
              <a:t>患者が自身の健康データを収集するためのアプリやデバイスの</a:t>
            </a:r>
            <a:r>
              <a:rPr lang="ja-JP" altLang="en-US">
                <a:solidFill>
                  <a:schemeClr val="bg1"/>
                </a:solidFill>
                <a:highlight>
                  <a:srgbClr val="FF0000"/>
                </a:highlight>
                <a:latin typeface="Arial" panose="020B0604020202020204" pitchFamily="34" charset="0"/>
              </a:rPr>
              <a:t>開発</a:t>
            </a:r>
            <a:endParaRPr lang="ja-JP" altLang="en-US" i="0">
              <a:solidFill>
                <a:schemeClr val="bg1"/>
              </a:solidFill>
              <a:effectLst/>
              <a:highlight>
                <a:srgbClr val="FF0000"/>
              </a:highlight>
              <a:latin typeface="Arial" panose="020B0604020202020204" pitchFamily="34" charset="0"/>
            </a:endParaRPr>
          </a:p>
          <a:p>
            <a:pPr algn="l"/>
            <a:endParaRPr lang="en-US" altLang="ja-JP" b="0" i="0" dirty="0">
              <a:solidFill>
                <a:srgbClr val="222222"/>
              </a:solidFill>
              <a:effectLst/>
              <a:latin typeface="Arial" panose="020B0604020202020204" pitchFamily="34" charset="0"/>
            </a:endParaRPr>
          </a:p>
          <a:p>
            <a:pPr algn="l"/>
            <a:r>
              <a:rPr lang="en-US" altLang="ja-JP" b="0" i="0" dirty="0">
                <a:solidFill>
                  <a:srgbClr val="222222"/>
                </a:solidFill>
                <a:effectLst/>
                <a:highlight>
                  <a:srgbClr val="FFFF00"/>
                </a:highlight>
                <a:latin typeface="Arial" panose="020B0604020202020204" pitchFamily="34" charset="0"/>
              </a:rPr>
              <a:t> </a:t>
            </a:r>
            <a:r>
              <a:rPr lang="ja-JP" altLang="en-US" b="0" i="0">
                <a:solidFill>
                  <a:srgbClr val="222222"/>
                </a:solidFill>
                <a:effectLst/>
                <a:highlight>
                  <a:srgbClr val="FFFF00"/>
                </a:highlight>
                <a:latin typeface="Arial" panose="020B0604020202020204" pitchFamily="34" charset="0"/>
              </a:rPr>
              <a:t>患者が収集した健康データを医療機関と共有するためのプラットフォームの開発</a:t>
            </a:r>
          </a:p>
          <a:p>
            <a:pPr algn="l"/>
            <a:endParaRPr lang="en-US" altLang="ja-JP" b="0" i="0" dirty="0">
              <a:solidFill>
                <a:srgbClr val="222222"/>
              </a:solidFill>
              <a:effectLst/>
              <a:latin typeface="Arial" panose="020B0604020202020204" pitchFamily="34" charset="0"/>
            </a:endParaRPr>
          </a:p>
          <a:p>
            <a:pPr algn="l"/>
            <a:r>
              <a:rPr lang="en-US" altLang="ja-JP" b="0" i="0" dirty="0">
                <a:effectLst/>
                <a:highlight>
                  <a:srgbClr val="000080"/>
                </a:highlight>
                <a:latin typeface="Arial" panose="020B0604020202020204" pitchFamily="34" charset="0"/>
              </a:rPr>
              <a:t> </a:t>
            </a:r>
            <a:r>
              <a:rPr lang="ja-JP" altLang="en-US" b="0" i="0">
                <a:solidFill>
                  <a:schemeClr val="bg1"/>
                </a:solidFill>
                <a:effectLst/>
                <a:highlight>
                  <a:srgbClr val="000080"/>
                </a:highlight>
                <a:latin typeface="Arial" panose="020B0604020202020204" pitchFamily="34" charset="0"/>
              </a:rPr>
              <a:t>医療機関が受け取った健康データを解析し、より適切な治療法を提供するための</a:t>
            </a:r>
            <a:r>
              <a:rPr lang="en" altLang="ja-JP" b="0" i="0" dirty="0">
                <a:solidFill>
                  <a:schemeClr val="bg1"/>
                </a:solidFill>
                <a:effectLst/>
                <a:highlight>
                  <a:srgbClr val="000080"/>
                </a:highlight>
                <a:latin typeface="Arial" panose="020B0604020202020204" pitchFamily="34" charset="0"/>
              </a:rPr>
              <a:t>AI</a:t>
            </a:r>
            <a:r>
              <a:rPr lang="ja-JP" altLang="en-US" b="0" i="0">
                <a:solidFill>
                  <a:schemeClr val="bg1"/>
                </a:solidFill>
                <a:effectLst/>
                <a:highlight>
                  <a:srgbClr val="000080"/>
                </a:highlight>
                <a:latin typeface="Arial" panose="020B0604020202020204" pitchFamily="34" charset="0"/>
              </a:rPr>
              <a:t>の開発</a:t>
            </a:r>
          </a:p>
          <a:p>
            <a:pPr algn="l"/>
            <a:endParaRPr lang="en-US" altLang="ja-JP" b="0" i="0" dirty="0">
              <a:solidFill>
                <a:srgbClr val="222222"/>
              </a:solidFill>
              <a:effectLst/>
              <a:latin typeface="Arial" panose="020B0604020202020204" pitchFamily="34" charset="0"/>
            </a:endParaRPr>
          </a:p>
          <a:p>
            <a:pPr algn="l"/>
            <a:r>
              <a:rPr lang="en-US" altLang="ja-JP" b="0" i="0" dirty="0">
                <a:solidFill>
                  <a:srgbClr val="222222"/>
                </a:solidFill>
                <a:effectLst/>
                <a:highlight>
                  <a:srgbClr val="00FF00"/>
                </a:highlight>
                <a:latin typeface="Arial" panose="020B0604020202020204" pitchFamily="34" charset="0"/>
              </a:rPr>
              <a:t> </a:t>
            </a:r>
            <a:r>
              <a:rPr lang="ja-JP" altLang="en-US" b="0" i="0">
                <a:solidFill>
                  <a:srgbClr val="222222"/>
                </a:solidFill>
                <a:effectLst/>
                <a:highlight>
                  <a:srgbClr val="00FF00"/>
                </a:highlight>
                <a:latin typeface="Arial" panose="020B0604020202020204" pitchFamily="34" charset="0"/>
              </a:rPr>
              <a:t>健康データを利用した、患者の健康管理や医療予約などのサービスの提供</a:t>
            </a:r>
          </a:p>
          <a:p>
            <a:endParaRPr lang="ja-JP" altLang="en-US" sz="2400"/>
          </a:p>
        </p:txBody>
      </p:sp>
      <p:sp>
        <p:nvSpPr>
          <p:cNvPr id="3" name="テキスト ボックス 2">
            <a:extLst>
              <a:ext uri="{FF2B5EF4-FFF2-40B4-BE49-F238E27FC236}">
                <a16:creationId xmlns:a16="http://schemas.microsoft.com/office/drawing/2014/main" id="{E1CD7140-76BC-F2CE-4DC7-E9D42975CD76}"/>
              </a:ext>
            </a:extLst>
          </p:cNvPr>
          <p:cNvSpPr txBox="1"/>
          <p:nvPr/>
        </p:nvSpPr>
        <p:spPr>
          <a:xfrm>
            <a:off x="10207831" y="19196"/>
            <a:ext cx="1984169" cy="338554"/>
          </a:xfrm>
          <a:prstGeom prst="rect">
            <a:avLst/>
          </a:prstGeom>
          <a:noFill/>
        </p:spPr>
        <p:txBody>
          <a:bodyPr wrap="square" rtlCol="0">
            <a:spAutoFit/>
          </a:bodyPr>
          <a:lstStyle/>
          <a:p>
            <a:r>
              <a:rPr lang="en-US" altLang="ja-JP" sz="1600" b="1" u="sng" dirty="0"/>
              <a:t>3.</a:t>
            </a:r>
            <a:r>
              <a:rPr lang="ja-JP" altLang="en-US" sz="1600" b="1" u="sng"/>
              <a:t>ビジネスアイデア</a:t>
            </a:r>
            <a:endParaRPr kumimoji="1" lang="ja-JP" altLang="en-US" sz="1600" b="1" u="sng"/>
          </a:p>
        </p:txBody>
      </p:sp>
    </p:spTree>
    <p:extLst>
      <p:ext uri="{BB962C8B-B14F-4D97-AF65-F5344CB8AC3E}">
        <p14:creationId xmlns:p14="http://schemas.microsoft.com/office/powerpoint/2010/main" val="70115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926123" y="200196"/>
            <a:ext cx="10515600" cy="1077619"/>
          </a:xfrm>
        </p:spPr>
        <p:txBody>
          <a:bodyPr/>
          <a:lstStyle/>
          <a:p>
            <a:r>
              <a:rPr lang="ja-JP" altLang="en-US"/>
              <a:t>ビジネス案：</a:t>
            </a:r>
            <a:r>
              <a:rPr lang="en-US" altLang="ja-JP" dirty="0"/>
              <a:t>②</a:t>
            </a:r>
            <a:r>
              <a:rPr lang="ja-JP" altLang="en-US"/>
              <a:t>民間企業との提携</a:t>
            </a:r>
            <a:endParaRPr kumimoji="1" lang="ja-JP" altLang="en-US"/>
          </a:p>
        </p:txBody>
      </p:sp>
      <p:sp>
        <p:nvSpPr>
          <p:cNvPr id="5" name="コンテンツ プレースホルダー 4">
            <a:extLst>
              <a:ext uri="{FF2B5EF4-FFF2-40B4-BE49-F238E27FC236}">
                <a16:creationId xmlns:a16="http://schemas.microsoft.com/office/drawing/2014/main" id="{788B7807-7E4F-B33C-EC44-259FDE7CA52C}"/>
              </a:ext>
            </a:extLst>
          </p:cNvPr>
          <p:cNvSpPr>
            <a:spLocks noGrp="1"/>
          </p:cNvSpPr>
          <p:nvPr>
            <p:ph idx="1"/>
          </p:nvPr>
        </p:nvSpPr>
        <p:spPr>
          <a:xfrm>
            <a:off x="597877" y="4009291"/>
            <a:ext cx="10755923" cy="2508739"/>
          </a:xfrm>
          <a:ln>
            <a:solidFill>
              <a:schemeClr val="accent1"/>
            </a:solidFill>
          </a:ln>
        </p:spPr>
        <p:txBody>
          <a:bodyPr>
            <a:normAutofit/>
          </a:bodyPr>
          <a:lstStyle/>
          <a:p>
            <a:r>
              <a:rPr lang="ja-JP" altLang="en-US" sz="2400" b="1" u="sng">
                <a:highlight>
                  <a:srgbClr val="00FFFF"/>
                </a:highlight>
              </a:rPr>
              <a:t>スポーツジムとの提携</a:t>
            </a:r>
            <a:endParaRPr lang="en-US" altLang="ja-JP" sz="2400" b="1" u="sng" dirty="0">
              <a:highlight>
                <a:srgbClr val="00FFFF"/>
              </a:highlight>
            </a:endParaRPr>
          </a:p>
          <a:p>
            <a:r>
              <a:rPr lang="ja-JP" altLang="en-US" sz="2400"/>
              <a:t>「血管疾患予防コース」のように銘打ち、血圧や血糖値、コレステロール値の高い</a:t>
            </a:r>
            <a:r>
              <a:rPr lang="en-US" altLang="ja-JP" sz="2400" dirty="0"/>
              <a:t>50</a:t>
            </a:r>
            <a:r>
              <a:rPr lang="ja-JP" altLang="en-US" sz="2400"/>
              <a:t>歳以上、または生活習慣病の薬の服薬歴や血管疾患既往歴のある人に向けた、ジムでのダイエットやトレーニングのコースを提供。</a:t>
            </a:r>
            <a:endParaRPr lang="en-US" altLang="ja-JP" sz="2400" dirty="0"/>
          </a:p>
          <a:p>
            <a:r>
              <a:rPr lang="ja-JP" altLang="en-US" sz="2400"/>
              <a:t>データ分析企業として、ジムと提携した健康管理アプリにより効率化の一助となることで貢献</a:t>
            </a:r>
          </a:p>
          <a:p>
            <a:endParaRPr lang="en-US" altLang="ja-JP" sz="2400" dirty="0"/>
          </a:p>
          <a:p>
            <a:endParaRPr lang="en-US" altLang="ja-JP" dirty="0"/>
          </a:p>
        </p:txBody>
      </p:sp>
      <p:sp>
        <p:nvSpPr>
          <p:cNvPr id="3" name="コンテンツ プレースホルダー 4">
            <a:extLst>
              <a:ext uri="{FF2B5EF4-FFF2-40B4-BE49-F238E27FC236}">
                <a16:creationId xmlns:a16="http://schemas.microsoft.com/office/drawing/2014/main" id="{7F8116A4-DE2D-7C9D-A5D4-5A65F30CFB9F}"/>
              </a:ext>
            </a:extLst>
          </p:cNvPr>
          <p:cNvSpPr txBox="1">
            <a:spLocks/>
          </p:cNvSpPr>
          <p:nvPr/>
        </p:nvSpPr>
        <p:spPr>
          <a:xfrm>
            <a:off x="597877" y="1066798"/>
            <a:ext cx="10755923" cy="2942493"/>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b="1" u="sng">
                <a:highlight>
                  <a:srgbClr val="00FFFF"/>
                </a:highlight>
              </a:rPr>
              <a:t>調剤薬局・ドラッグストアとの提携</a:t>
            </a:r>
            <a:endParaRPr lang="en-US" altLang="ja-JP" sz="2400" b="1" u="sng" dirty="0">
              <a:highlight>
                <a:srgbClr val="00FFFF"/>
              </a:highlight>
            </a:endParaRPr>
          </a:p>
          <a:p>
            <a:r>
              <a:rPr lang="ja-JP" altLang="en-US" sz="2400"/>
              <a:t>年齢や服薬歴から血管疾患のリスク群か否かを判断し、調剤窓口の近くに血圧計を設置し、測定を促す</a:t>
            </a:r>
            <a:r>
              <a:rPr lang="en-US" altLang="ja-JP" sz="2400" dirty="0"/>
              <a:t>(</a:t>
            </a:r>
            <a:r>
              <a:rPr lang="ja-JP" altLang="en-US" sz="2400"/>
              <a:t>ドラッグストアチェーンの杏林堂が既に実施しているとのこと</a:t>
            </a:r>
            <a:r>
              <a:rPr lang="en-US" altLang="ja-JP" sz="2400" dirty="0"/>
              <a:t>)</a:t>
            </a:r>
          </a:p>
          <a:p>
            <a:r>
              <a:rPr lang="ja-JP" altLang="en-US" sz="2400"/>
              <a:t>高血圧の人には医療機関受診を促す</a:t>
            </a:r>
            <a:endParaRPr lang="en-US" altLang="ja-JP" sz="2400" dirty="0"/>
          </a:p>
          <a:p>
            <a:r>
              <a:rPr lang="ja-JP" altLang="en-US" sz="2400"/>
              <a:t>データ分析企業の貢献として、前スライドのような医療機関とのコラボレーション</a:t>
            </a:r>
            <a:endParaRPr lang="en-US" altLang="ja-JP" sz="2400" dirty="0"/>
          </a:p>
        </p:txBody>
      </p:sp>
      <p:sp>
        <p:nvSpPr>
          <p:cNvPr id="4" name="テキスト ボックス 3">
            <a:extLst>
              <a:ext uri="{FF2B5EF4-FFF2-40B4-BE49-F238E27FC236}">
                <a16:creationId xmlns:a16="http://schemas.microsoft.com/office/drawing/2014/main" id="{E78180FC-4426-6FB0-907F-4D2B5093FB12}"/>
              </a:ext>
            </a:extLst>
          </p:cNvPr>
          <p:cNvSpPr txBox="1"/>
          <p:nvPr/>
        </p:nvSpPr>
        <p:spPr>
          <a:xfrm>
            <a:off x="10207831" y="19196"/>
            <a:ext cx="1984169" cy="338554"/>
          </a:xfrm>
          <a:prstGeom prst="rect">
            <a:avLst/>
          </a:prstGeom>
          <a:noFill/>
        </p:spPr>
        <p:txBody>
          <a:bodyPr wrap="square" rtlCol="0">
            <a:spAutoFit/>
          </a:bodyPr>
          <a:lstStyle/>
          <a:p>
            <a:r>
              <a:rPr lang="en-US" altLang="ja-JP" sz="1600" b="1" u="sng" dirty="0"/>
              <a:t>3.</a:t>
            </a:r>
            <a:r>
              <a:rPr lang="ja-JP" altLang="en-US" sz="1600" b="1" u="sng"/>
              <a:t>ビジネスアイデア</a:t>
            </a:r>
            <a:endParaRPr kumimoji="1" lang="ja-JP" altLang="en-US" sz="1600" b="1" u="sng"/>
          </a:p>
        </p:txBody>
      </p:sp>
    </p:spTree>
    <p:extLst>
      <p:ext uri="{BB962C8B-B14F-4D97-AF65-F5344CB8AC3E}">
        <p14:creationId xmlns:p14="http://schemas.microsoft.com/office/powerpoint/2010/main" val="292029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838200" y="81206"/>
            <a:ext cx="10515600" cy="1325563"/>
          </a:xfrm>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B5E60E2A-825E-D07C-DDCA-395027082D24}"/>
              </a:ext>
            </a:extLst>
          </p:cNvPr>
          <p:cNvSpPr>
            <a:spLocks noGrp="1"/>
          </p:cNvSpPr>
          <p:nvPr>
            <p:ph idx="1"/>
          </p:nvPr>
        </p:nvSpPr>
        <p:spPr>
          <a:xfrm>
            <a:off x="427892" y="1090246"/>
            <a:ext cx="11336215" cy="5530010"/>
          </a:xfrm>
        </p:spPr>
        <p:txBody>
          <a:bodyPr>
            <a:normAutofit/>
          </a:bodyPr>
          <a:lstStyle/>
          <a:p>
            <a:r>
              <a:rPr lang="en" altLang="ja-JP" sz="2000" b="1" dirty="0">
                <a:solidFill>
                  <a:srgbClr val="000000"/>
                </a:solidFill>
                <a:effectLst/>
                <a:latin typeface="Menlo" panose="020B0609030804020204" pitchFamily="49" charset="0"/>
              </a:rPr>
              <a:t>1.</a:t>
            </a:r>
            <a:r>
              <a:rPr lang="ja-JP" altLang="en-US" sz="2000" b="1">
                <a:solidFill>
                  <a:srgbClr val="000000"/>
                </a:solidFill>
                <a:effectLst/>
                <a:latin typeface="Menlo" panose="020B0609030804020204" pitchFamily="49" charset="0"/>
              </a:rPr>
              <a:t>記述統計</a:t>
            </a:r>
            <a:endParaRPr lang="en" altLang="ja-JP" sz="2000" b="1" dirty="0">
              <a:solidFill>
                <a:srgbClr val="000000"/>
              </a:solidFill>
              <a:effectLst/>
              <a:latin typeface="Menlo" panose="020B0609030804020204" pitchFamily="49" charset="0"/>
            </a:endParaRPr>
          </a:p>
          <a:p>
            <a:r>
              <a:rPr lang="en-US" altLang="ja-JP" sz="1800" dirty="0">
                <a:solidFill>
                  <a:srgbClr val="000000"/>
                </a:solidFill>
                <a:latin typeface="Menlo" panose="020B0609030804020204" pitchFamily="49" charset="0"/>
              </a:rPr>
              <a:t>  </a:t>
            </a:r>
            <a:r>
              <a:rPr lang="ja-JP" altLang="en-US" sz="1800">
                <a:solidFill>
                  <a:srgbClr val="000000"/>
                </a:solidFill>
                <a:effectLst/>
                <a:latin typeface="Menlo" panose="020B0609030804020204" pitchFamily="49" charset="0"/>
              </a:rPr>
              <a:t>データ概要</a:t>
            </a:r>
            <a:endParaRPr lang="en" altLang="ja-JP" sz="1800" dirty="0">
              <a:solidFill>
                <a:srgbClr val="000000"/>
              </a:solidFill>
              <a:effectLst/>
              <a:latin typeface="Menlo" panose="020B0609030804020204" pitchFamily="49" charset="0"/>
            </a:endParaRPr>
          </a:p>
          <a:p>
            <a:r>
              <a:rPr kumimoji="1" lang="en-US" altLang="ja-JP" sz="1800" dirty="0"/>
              <a:t>    </a:t>
            </a:r>
            <a:r>
              <a:rPr kumimoji="1" lang="ja-JP" altLang="en-US" sz="1800"/>
              <a:t>データ全体</a:t>
            </a:r>
            <a:r>
              <a:rPr lang="ja-JP" altLang="en-US" sz="1800"/>
              <a:t>における</a:t>
            </a:r>
            <a:r>
              <a:rPr kumimoji="1" lang="ja-JP" altLang="en-US" sz="1800"/>
              <a:t>各項目の平均・</a:t>
            </a:r>
            <a:r>
              <a:rPr kumimoji="1" lang="en-US" altLang="ja-JP" sz="1800" dirty="0"/>
              <a:t>SD</a:t>
            </a:r>
            <a:r>
              <a:rPr kumimoji="1" lang="ja-JP" altLang="en-US" sz="1800"/>
              <a:t>の表と相関係数のヒートマップ</a:t>
            </a:r>
            <a:endParaRPr kumimoji="1" lang="en-US" altLang="ja-JP" sz="1800" dirty="0"/>
          </a:p>
          <a:p>
            <a:r>
              <a:rPr kumimoji="1" lang="en-US" altLang="ja-JP" sz="1800" dirty="0"/>
              <a:t>    </a:t>
            </a:r>
            <a:r>
              <a:rPr kumimoji="1" lang="ja-JP" altLang="en-US" sz="1800"/>
              <a:t>年齢</a:t>
            </a:r>
            <a:r>
              <a:rPr kumimoji="1" lang="en-US" altLang="ja-JP" sz="1800" dirty="0"/>
              <a:t>(age),BMI(</a:t>
            </a:r>
            <a:r>
              <a:rPr kumimoji="1" lang="en-US" altLang="ja-JP" sz="1800" dirty="0" err="1"/>
              <a:t>bmi</a:t>
            </a:r>
            <a:r>
              <a:rPr kumimoji="1" lang="en-US" altLang="ja-JP" sz="1800" dirty="0"/>
              <a:t>),</a:t>
            </a:r>
            <a:r>
              <a:rPr kumimoji="1" lang="ja-JP" altLang="en-US" sz="1800"/>
              <a:t>性別</a:t>
            </a:r>
            <a:r>
              <a:rPr kumimoji="1" lang="en-US" altLang="ja-JP" sz="1800" dirty="0"/>
              <a:t>(sex)</a:t>
            </a:r>
            <a:r>
              <a:rPr kumimoji="1" lang="ja-JP" altLang="en-US" sz="1800"/>
              <a:t>のヒストグラム</a:t>
            </a:r>
            <a:endParaRPr lang="ja-JP" altLang="en-US" sz="1800">
              <a:solidFill>
                <a:srgbClr val="000000"/>
              </a:solidFill>
              <a:effectLst/>
              <a:latin typeface="Menlo" panose="020B0609030804020204" pitchFamily="49" charset="0"/>
            </a:endParaRPr>
          </a:p>
          <a:p>
            <a:r>
              <a:rPr kumimoji="1" lang="en-US" altLang="ja-JP" sz="1800" dirty="0"/>
              <a:t>    </a:t>
            </a:r>
            <a:r>
              <a:rPr kumimoji="1" lang="ja-JP" altLang="en-US" sz="1800"/>
              <a:t>収縮期</a:t>
            </a:r>
            <a:r>
              <a:rPr kumimoji="1" lang="en-US" altLang="ja-JP" sz="1800" dirty="0"/>
              <a:t>/</a:t>
            </a:r>
            <a:r>
              <a:rPr kumimoji="1" lang="ja-JP" altLang="en-US" sz="1800"/>
              <a:t>拡張期血圧</a:t>
            </a:r>
            <a:r>
              <a:rPr kumimoji="1" lang="en-US" altLang="ja-JP" sz="1800" dirty="0"/>
              <a:t>(</a:t>
            </a:r>
            <a:r>
              <a:rPr kumimoji="1" lang="en-US" altLang="ja-JP" sz="1800" dirty="0" err="1"/>
              <a:t>sbp</a:t>
            </a:r>
            <a:r>
              <a:rPr lang="en-US" altLang="ja-JP" sz="1800" dirty="0" err="1"/>
              <a:t>,</a:t>
            </a:r>
            <a:r>
              <a:rPr kumimoji="1" lang="en-US" altLang="ja-JP" sz="1800" dirty="0" err="1"/>
              <a:t>dbp</a:t>
            </a:r>
            <a:r>
              <a:rPr kumimoji="1" lang="en-US" altLang="ja-JP" sz="1800" dirty="0"/>
              <a:t>),</a:t>
            </a:r>
            <a:r>
              <a:rPr kumimoji="1" lang="ja-JP" altLang="en-US" sz="1800"/>
              <a:t>コレステロール値</a:t>
            </a:r>
            <a:r>
              <a:rPr kumimoji="1" lang="en-US" altLang="ja-JP" sz="1800" dirty="0"/>
              <a:t>(</a:t>
            </a:r>
            <a:r>
              <a:rPr kumimoji="1" lang="en-US" altLang="ja-JP" sz="1800" dirty="0" err="1"/>
              <a:t>hdl</a:t>
            </a:r>
            <a:r>
              <a:rPr lang="en-US" altLang="ja-JP" sz="1800" dirty="0" err="1"/>
              <a:t>,ldl</a:t>
            </a:r>
            <a:r>
              <a:rPr kumimoji="1" lang="en-US" altLang="ja-JP" sz="1800" dirty="0"/>
              <a:t>)</a:t>
            </a:r>
            <a:r>
              <a:rPr kumimoji="1" lang="ja-JP" altLang="en-US" sz="1800"/>
              <a:t>のヒストグラム</a:t>
            </a:r>
            <a:endParaRPr lang="en" altLang="ja-JP" sz="1800" b="1" dirty="0">
              <a:solidFill>
                <a:srgbClr val="000000"/>
              </a:solidFill>
              <a:effectLst/>
              <a:latin typeface="Menlo" panose="020B0609030804020204" pitchFamily="49" charset="0"/>
            </a:endParaRPr>
          </a:p>
          <a:p>
            <a:r>
              <a:rPr kumimoji="1" lang="en-US" altLang="ja-JP" sz="1800" dirty="0"/>
              <a:t>    HbA1c(a1c),   </a:t>
            </a:r>
            <a:r>
              <a:rPr kumimoji="1" lang="ja-JP" altLang="en-US" sz="1800"/>
              <a:t>血管疾患の既往</a:t>
            </a:r>
            <a:r>
              <a:rPr kumimoji="1" lang="en-US" altLang="ja-JP" sz="1800" dirty="0"/>
              <a:t>(</a:t>
            </a:r>
            <a:r>
              <a:rPr kumimoji="1" lang="en-US" altLang="ja-JP" sz="1800" dirty="0" err="1"/>
              <a:t>history_of</a:t>
            </a:r>
            <a:r>
              <a:rPr lang="en-US" altLang="ja-JP" sz="1800" dirty="0" err="1"/>
              <a:t>_cva_ihd</a:t>
            </a:r>
            <a:r>
              <a:rPr kumimoji="1" lang="en-US" altLang="ja-JP" sz="1800" dirty="0"/>
              <a:t>),</a:t>
            </a:r>
            <a:r>
              <a:rPr kumimoji="1" lang="ja-JP" altLang="en-US" sz="1800"/>
              <a:t>生活習慣病治療薬の服薬歴</a:t>
            </a:r>
            <a:r>
              <a:rPr kumimoji="1" lang="en-US" altLang="ja-JP" sz="1800" dirty="0"/>
              <a:t>(</a:t>
            </a:r>
            <a:r>
              <a:rPr kumimoji="1" lang="en-US" altLang="ja-JP" sz="1800" dirty="0" err="1"/>
              <a:t>take_medicine</a:t>
            </a:r>
            <a:r>
              <a:rPr kumimoji="1" lang="en-US" altLang="ja-JP" sz="1800" dirty="0"/>
              <a:t>),</a:t>
            </a:r>
            <a:br>
              <a:rPr kumimoji="1" lang="en-US" altLang="ja-JP" sz="1800" dirty="0"/>
            </a:br>
            <a:r>
              <a:rPr kumimoji="1" lang="en-US" altLang="ja-JP" sz="1800" dirty="0"/>
              <a:t>    5</a:t>
            </a:r>
            <a:r>
              <a:rPr kumimoji="1" lang="ja-JP" altLang="en-US" sz="1800"/>
              <a:t>年以内の血管疾患発症有無</a:t>
            </a:r>
            <a:r>
              <a:rPr kumimoji="1" lang="en-US" altLang="ja-JP" sz="1800" dirty="0"/>
              <a:t>(outcome)</a:t>
            </a:r>
            <a:r>
              <a:rPr kumimoji="1" lang="ja-JP" altLang="en-US" sz="1800"/>
              <a:t>のヒストグラム</a:t>
            </a:r>
            <a:endParaRPr lang="ja-JP" altLang="en-US" sz="1800">
              <a:solidFill>
                <a:srgbClr val="000000"/>
              </a:solidFill>
              <a:effectLst/>
              <a:latin typeface="Menlo" panose="020B0609030804020204" pitchFamily="49" charset="0"/>
            </a:endParaRPr>
          </a:p>
          <a:p>
            <a:r>
              <a:rPr lang="en" altLang="ja-JP" sz="1800" dirty="0">
                <a:solidFill>
                  <a:srgbClr val="000000"/>
                </a:solidFill>
                <a:effectLst/>
                <a:latin typeface="Menlo" panose="020B0609030804020204" pitchFamily="49" charset="0"/>
              </a:rPr>
              <a:t>  </a:t>
            </a:r>
            <a:r>
              <a:rPr lang="en" altLang="ja-JP" sz="1800" dirty="0">
                <a:solidFill>
                  <a:srgbClr val="000000"/>
                </a:solidFill>
                <a:effectLst/>
              </a:rPr>
              <a:t>5</a:t>
            </a:r>
            <a:r>
              <a:rPr lang="ja-JP" altLang="en-US" sz="1800">
                <a:solidFill>
                  <a:srgbClr val="000000"/>
                </a:solidFill>
                <a:effectLst/>
              </a:rPr>
              <a:t>年以内の脳血管</a:t>
            </a:r>
            <a:r>
              <a:rPr lang="ja-JP" altLang="en-US" sz="1800">
                <a:solidFill>
                  <a:srgbClr val="000000"/>
                </a:solidFill>
              </a:rPr>
              <a:t>・</a:t>
            </a:r>
            <a:r>
              <a:rPr lang="ja-JP" altLang="en-US" sz="1800">
                <a:solidFill>
                  <a:srgbClr val="000000"/>
                </a:solidFill>
                <a:effectLst/>
              </a:rPr>
              <a:t>心血管疾患の発症の有無で分けたデータの平均値と標準偏差</a:t>
            </a:r>
            <a:endParaRPr lang="en" altLang="ja-JP" sz="1400" dirty="0">
              <a:solidFill>
                <a:srgbClr val="000000"/>
              </a:solidFill>
              <a:effectLst/>
            </a:endParaRPr>
          </a:p>
          <a:p>
            <a:r>
              <a:rPr lang="en" altLang="ja-JP" sz="2000" b="1" dirty="0">
                <a:solidFill>
                  <a:srgbClr val="000000"/>
                </a:solidFill>
                <a:effectLst/>
                <a:latin typeface="Menlo" panose="020B0609030804020204" pitchFamily="49" charset="0"/>
              </a:rPr>
              <a:t>2.</a:t>
            </a:r>
            <a:r>
              <a:rPr lang="ja-JP" altLang="en-US" sz="2000" b="1">
                <a:solidFill>
                  <a:srgbClr val="000000"/>
                </a:solidFill>
                <a:effectLst/>
                <a:latin typeface="Menlo" panose="020B0609030804020204" pitchFamily="49" charset="0"/>
              </a:rPr>
              <a:t>スクリプトによる分析結果</a:t>
            </a:r>
            <a:endParaRPr lang="en" altLang="ja-JP" sz="2000" b="1" dirty="0">
              <a:solidFill>
                <a:srgbClr val="000000"/>
              </a:solidFill>
              <a:effectLst/>
              <a:latin typeface="Menlo" panose="020B0609030804020204" pitchFamily="49" charset="0"/>
            </a:endParaRPr>
          </a:p>
          <a:p>
            <a:r>
              <a:rPr lang="en-US" altLang="ja-JP" sz="1800" dirty="0">
                <a:solidFill>
                  <a:srgbClr val="000000"/>
                </a:solidFill>
              </a:rPr>
              <a:t>    </a:t>
            </a:r>
            <a:r>
              <a:rPr lang="ja-JP" altLang="en-US" sz="1800">
                <a:solidFill>
                  <a:srgbClr val="000000"/>
                </a:solidFill>
                <a:effectLst/>
                <a:latin typeface="Menlo" panose="020B0609030804020204" pitchFamily="49" charset="0"/>
              </a:rPr>
              <a:t>分析課題</a:t>
            </a:r>
          </a:p>
          <a:p>
            <a:r>
              <a:rPr kumimoji="1" lang="en-US" altLang="ja-JP" sz="1800" dirty="0"/>
              <a:t>    </a:t>
            </a:r>
            <a:r>
              <a:rPr kumimoji="1" lang="ja-JP" altLang="en-US" sz="1800"/>
              <a:t>分析結果</a:t>
            </a:r>
            <a:r>
              <a:rPr kumimoji="1" lang="en-US" altLang="ja-JP" sz="1800" dirty="0"/>
              <a:t>(</a:t>
            </a:r>
            <a:r>
              <a:rPr kumimoji="1" lang="ja-JP" altLang="en-US" sz="1800"/>
              <a:t>回帰係数</a:t>
            </a:r>
            <a:r>
              <a:rPr kumimoji="1" lang="en-US" altLang="ja-JP" sz="1800" dirty="0"/>
              <a:t>,</a:t>
            </a:r>
            <a:r>
              <a:rPr kumimoji="1" lang="ja-JP" altLang="en-US" sz="1800"/>
              <a:t>切片</a:t>
            </a:r>
            <a:r>
              <a:rPr kumimoji="1" lang="en-US" altLang="ja-JP" sz="1800" dirty="0"/>
              <a:t>,p</a:t>
            </a:r>
            <a:r>
              <a:rPr kumimoji="1" lang="ja-JP" altLang="en-US" sz="1800"/>
              <a:t>値</a:t>
            </a:r>
            <a:r>
              <a:rPr kumimoji="1" lang="en-US" altLang="ja-JP" sz="1800" dirty="0"/>
              <a:t>,</a:t>
            </a:r>
            <a:r>
              <a:rPr kumimoji="1" lang="ja-JP" altLang="en-US" sz="1800"/>
              <a:t>決定係数</a:t>
            </a:r>
            <a:r>
              <a:rPr kumimoji="1" lang="en-US" altLang="ja-JP" sz="1800" dirty="0"/>
              <a:t>)</a:t>
            </a:r>
            <a:r>
              <a:rPr kumimoji="1" lang="ja-JP" altLang="en-US" sz="1800"/>
              <a:t>とその解釈</a:t>
            </a:r>
            <a:endParaRPr lang="ja-JP" altLang="en-US" sz="1800" u="sng">
              <a:solidFill>
                <a:srgbClr val="000000"/>
              </a:solidFill>
              <a:effectLst/>
              <a:latin typeface="Menlo" panose="020B0609030804020204" pitchFamily="49" charset="0"/>
            </a:endParaRPr>
          </a:p>
          <a:p>
            <a:r>
              <a:rPr lang="en" altLang="ja-JP" sz="2000" b="1" dirty="0">
                <a:solidFill>
                  <a:srgbClr val="000000"/>
                </a:solidFill>
                <a:latin typeface="Menlo" panose="020B0609030804020204" pitchFamily="49" charset="0"/>
              </a:rPr>
              <a:t>3.</a:t>
            </a:r>
            <a:r>
              <a:rPr lang="ja-JP" altLang="en-US" sz="2000" b="1">
                <a:solidFill>
                  <a:srgbClr val="000000"/>
                </a:solidFill>
                <a:latin typeface="Menlo" panose="020B0609030804020204" pitchFamily="49" charset="0"/>
              </a:rPr>
              <a:t>ビジネスアイデア</a:t>
            </a:r>
            <a:endParaRPr lang="ja-JP" altLang="en-US" sz="2000">
              <a:solidFill>
                <a:srgbClr val="000000"/>
              </a:solidFill>
              <a:effectLst/>
              <a:latin typeface="Menlo" panose="020B0609030804020204" pitchFamily="49" charset="0"/>
            </a:endParaRPr>
          </a:p>
          <a:p>
            <a:r>
              <a:rPr lang="en-US" altLang="ja-JP" sz="1800" dirty="0"/>
              <a:t>    </a:t>
            </a:r>
            <a:r>
              <a:rPr lang="ja-JP" altLang="en-US" sz="1800"/>
              <a:t>考察並びにビジネスの方向性</a:t>
            </a:r>
            <a:endParaRPr lang="en" altLang="ja-JP" sz="1800" dirty="0">
              <a:solidFill>
                <a:srgbClr val="000000"/>
              </a:solidFill>
              <a:effectLst/>
              <a:latin typeface="Menlo" panose="020B0609030804020204" pitchFamily="49" charset="0"/>
            </a:endParaRPr>
          </a:p>
          <a:p>
            <a:r>
              <a:rPr lang="en-US" altLang="ja-JP" sz="1800" dirty="0"/>
              <a:t>    </a:t>
            </a:r>
            <a:r>
              <a:rPr lang="ja-JP" altLang="en-US" sz="1800"/>
              <a:t>ビジネス案：①医療機関との提携</a:t>
            </a:r>
            <a:endParaRPr lang="en-US" altLang="ja-JP" sz="1800" dirty="0">
              <a:solidFill>
                <a:srgbClr val="000000"/>
              </a:solidFill>
              <a:effectLst/>
              <a:latin typeface="Menlo" panose="020B0609030804020204" pitchFamily="49" charset="0"/>
            </a:endParaRPr>
          </a:p>
          <a:p>
            <a:r>
              <a:rPr lang="en-US" altLang="ja-JP" sz="1800" dirty="0"/>
              <a:t>    </a:t>
            </a:r>
            <a:r>
              <a:rPr lang="ja-JP" altLang="en-US" sz="1800"/>
              <a:t>ビジネス案：</a:t>
            </a:r>
            <a:r>
              <a:rPr lang="en-US" altLang="ja-JP" sz="1800" dirty="0"/>
              <a:t>②</a:t>
            </a:r>
            <a:r>
              <a:rPr lang="ja-JP" altLang="en-US" sz="1800"/>
              <a:t>民間企業との提携</a:t>
            </a:r>
            <a:endParaRPr lang="en" altLang="ja-JP" sz="1800" b="1"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9606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C8A0F6F-3FB9-0D24-A2CE-944EDA8CB6EF}"/>
              </a:ext>
            </a:extLst>
          </p:cNvPr>
          <p:cNvPicPr>
            <a:picLocks noChangeAspect="1"/>
          </p:cNvPicPr>
          <p:nvPr/>
        </p:nvPicPr>
        <p:blipFill>
          <a:blip r:embed="rId3"/>
          <a:stretch>
            <a:fillRect/>
          </a:stretch>
        </p:blipFill>
        <p:spPr>
          <a:xfrm>
            <a:off x="4346369" y="4975761"/>
            <a:ext cx="7845632" cy="1882238"/>
          </a:xfrm>
          <a:prstGeom prst="rect">
            <a:avLst/>
          </a:prstGeom>
        </p:spPr>
      </p:pic>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838200" y="81206"/>
            <a:ext cx="10515600" cy="1325563"/>
          </a:xfrm>
        </p:spPr>
        <p:txBody>
          <a:bodyPr/>
          <a:lstStyle/>
          <a:p>
            <a:r>
              <a:rPr kumimoji="1" lang="ja-JP" altLang="en-US"/>
              <a:t>データ概要</a:t>
            </a:r>
          </a:p>
        </p:txBody>
      </p:sp>
      <p:sp>
        <p:nvSpPr>
          <p:cNvPr id="3" name="コンテンツ プレースホルダー 2">
            <a:extLst>
              <a:ext uri="{FF2B5EF4-FFF2-40B4-BE49-F238E27FC236}">
                <a16:creationId xmlns:a16="http://schemas.microsoft.com/office/drawing/2014/main" id="{B5E60E2A-825E-D07C-DDCA-395027082D24}"/>
              </a:ext>
            </a:extLst>
          </p:cNvPr>
          <p:cNvSpPr>
            <a:spLocks noGrp="1"/>
          </p:cNvSpPr>
          <p:nvPr>
            <p:ph idx="1"/>
          </p:nvPr>
        </p:nvSpPr>
        <p:spPr>
          <a:xfrm>
            <a:off x="427892" y="1090246"/>
            <a:ext cx="11336215" cy="5033488"/>
          </a:xfrm>
        </p:spPr>
        <p:txBody>
          <a:bodyPr>
            <a:normAutofit/>
          </a:bodyPr>
          <a:lstStyle/>
          <a:p>
            <a:r>
              <a:rPr lang="ja-JP" altLang="en-US" sz="2400">
                <a:solidFill>
                  <a:srgbClr val="000000"/>
                </a:solidFill>
                <a:effectLst/>
                <a:latin typeface="Menlo" panose="020B0609030804020204" pitchFamily="49" charset="0"/>
              </a:rPr>
              <a:t>企業健康保険組合から取得された健診データおよびレセプトデータ</a:t>
            </a:r>
            <a:r>
              <a:rPr kumimoji="1" lang="ja-JP" altLang="en-US" sz="2400"/>
              <a:t>計</a:t>
            </a:r>
            <a:r>
              <a:rPr lang="en-US" altLang="ja-JP" sz="2400" dirty="0"/>
              <a:t>41494</a:t>
            </a:r>
            <a:r>
              <a:rPr kumimoji="1" lang="ja-JP" altLang="en-US" sz="2400"/>
              <a:t>人分</a:t>
            </a:r>
            <a:r>
              <a:rPr kumimoji="1" lang="en-US" altLang="ja-JP" sz="2400" dirty="0"/>
              <a:t>(</a:t>
            </a:r>
            <a:r>
              <a:rPr kumimoji="1" lang="ja-JP" altLang="en-US" sz="2400"/>
              <a:t>欠損値および外れ値処理後</a:t>
            </a:r>
            <a:r>
              <a:rPr kumimoji="1" lang="en-US" altLang="ja-JP" sz="2400" dirty="0"/>
              <a:t>)</a:t>
            </a:r>
            <a:r>
              <a:rPr kumimoji="1" lang="ja-JP" altLang="en-US" sz="2400"/>
              <a:t>。以下の</a:t>
            </a:r>
            <a:r>
              <a:rPr kumimoji="1" lang="en-US" altLang="ja-JP" sz="2400" dirty="0"/>
              <a:t>13</a:t>
            </a:r>
            <a:r>
              <a:rPr kumimoji="1" lang="ja-JP" altLang="en-US" sz="2400"/>
              <a:t>項目からなる：</a:t>
            </a:r>
            <a:endParaRPr kumimoji="1" lang="en-US" altLang="ja-JP" sz="2400" dirty="0"/>
          </a:p>
          <a:p>
            <a:endParaRPr lang="en" altLang="ja-JP" sz="1100" b="1" dirty="0">
              <a:solidFill>
                <a:srgbClr val="000000"/>
              </a:solidFill>
              <a:effectLst/>
              <a:latin typeface="Menlo" panose="020B0609030804020204" pitchFamily="49" charset="0"/>
            </a:endParaRPr>
          </a:p>
          <a:p>
            <a:r>
              <a:rPr lang="en" altLang="ja-JP" sz="1800" b="1" dirty="0" err="1">
                <a:solidFill>
                  <a:srgbClr val="000000"/>
                </a:solidFill>
                <a:effectLst/>
                <a:latin typeface="Menlo" panose="020B0609030804020204" pitchFamily="49" charset="0"/>
              </a:rPr>
              <a:t>uid</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個人を識別する</a:t>
            </a:r>
            <a:r>
              <a:rPr lang="en" altLang="ja-JP" sz="1800" dirty="0">
                <a:solidFill>
                  <a:srgbClr val="000000"/>
                </a:solidFill>
                <a:effectLst/>
                <a:latin typeface="Menlo" panose="020B0609030804020204" pitchFamily="49" charset="0"/>
              </a:rPr>
              <a:t>ID</a:t>
            </a:r>
          </a:p>
          <a:p>
            <a:r>
              <a:rPr lang="en" altLang="ja-JP" sz="1800" b="1" dirty="0" err="1">
                <a:solidFill>
                  <a:srgbClr val="000000"/>
                </a:solidFill>
                <a:effectLst/>
                <a:latin typeface="Menlo" panose="020B0609030804020204" pitchFamily="49" charset="0"/>
              </a:rPr>
              <a:t>visits_day</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健診日</a:t>
            </a:r>
            <a:r>
              <a:rPr lang="en-US" altLang="ja-JP" sz="1400" dirty="0">
                <a:solidFill>
                  <a:srgbClr val="000000"/>
                </a:solidFill>
                <a:effectLst/>
                <a:latin typeface="Menlo" panose="020B0609030804020204" pitchFamily="49" charset="0"/>
              </a:rPr>
              <a:t>(‘16.4.1~’17.3.31)</a:t>
            </a:r>
            <a:endParaRPr lang="ja-JP" altLang="en-US" sz="1400">
              <a:solidFill>
                <a:srgbClr val="000000"/>
              </a:solidFill>
              <a:effectLst/>
              <a:latin typeface="Menlo" panose="020B0609030804020204" pitchFamily="49" charset="0"/>
            </a:endParaRPr>
          </a:p>
          <a:p>
            <a:r>
              <a:rPr lang="en" altLang="ja-JP" sz="1800" b="1" dirty="0">
                <a:solidFill>
                  <a:srgbClr val="000000"/>
                </a:solidFill>
                <a:effectLst/>
                <a:latin typeface="Menlo" panose="020B0609030804020204" pitchFamily="49" charset="0"/>
              </a:rPr>
              <a:t>sex</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性別</a:t>
            </a:r>
            <a:r>
              <a:rPr lang="ja-JP" altLang="en-US" sz="1600">
                <a:solidFill>
                  <a:srgbClr val="000000"/>
                </a:solidFill>
                <a:effectLst/>
                <a:latin typeface="Menlo" panose="020B0609030804020204" pitchFamily="49" charset="0"/>
              </a:rPr>
              <a:t>（</a:t>
            </a:r>
            <a:r>
              <a:rPr lang="en-US" altLang="ja-JP" sz="1400" dirty="0">
                <a:solidFill>
                  <a:srgbClr val="000000"/>
                </a:solidFill>
                <a:effectLst/>
                <a:latin typeface="Menlo" panose="020B0609030804020204" pitchFamily="49" charset="0"/>
              </a:rPr>
              <a:t>0</a:t>
            </a:r>
            <a:r>
              <a:rPr lang="ja-JP" altLang="en-US" sz="1400">
                <a:solidFill>
                  <a:srgbClr val="000000"/>
                </a:solidFill>
                <a:effectLst/>
                <a:latin typeface="Menlo" panose="020B0609030804020204" pitchFamily="49" charset="0"/>
              </a:rPr>
              <a:t>男性</a:t>
            </a:r>
            <a:r>
              <a:rPr lang="en-US" altLang="ja-JP" sz="1400" dirty="0">
                <a:solidFill>
                  <a:srgbClr val="000000"/>
                </a:solidFill>
                <a:effectLst/>
                <a:latin typeface="Menlo" panose="020B0609030804020204" pitchFamily="49" charset="0"/>
              </a:rPr>
              <a:t>,</a:t>
            </a:r>
            <a:r>
              <a:rPr lang="en-US" altLang="ja-JP" sz="1400" dirty="0">
                <a:solidFill>
                  <a:srgbClr val="000000"/>
                </a:solidFill>
                <a:latin typeface="Menlo" panose="020B0609030804020204" pitchFamily="49" charset="0"/>
              </a:rPr>
              <a:t>1</a:t>
            </a:r>
            <a:r>
              <a:rPr lang="ja-JP" altLang="en-US" sz="1400">
                <a:solidFill>
                  <a:srgbClr val="000000"/>
                </a:solidFill>
                <a:effectLst/>
                <a:latin typeface="Menlo" panose="020B0609030804020204" pitchFamily="49" charset="0"/>
              </a:rPr>
              <a:t>女性</a:t>
            </a:r>
            <a:r>
              <a:rPr lang="ja-JP" altLang="en-US" sz="1600">
                <a:solidFill>
                  <a:srgbClr val="000000"/>
                </a:solidFill>
                <a:effectLst/>
                <a:latin typeface="Menlo" panose="020B0609030804020204" pitchFamily="49" charset="0"/>
              </a:rPr>
              <a:t>）</a:t>
            </a:r>
          </a:p>
          <a:p>
            <a:r>
              <a:rPr lang="en" altLang="ja-JP" sz="1800" b="1" dirty="0">
                <a:solidFill>
                  <a:srgbClr val="000000"/>
                </a:solidFill>
                <a:effectLst/>
                <a:latin typeface="Menlo" panose="020B0609030804020204" pitchFamily="49" charset="0"/>
              </a:rPr>
              <a:t>age</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年齢</a:t>
            </a:r>
            <a:r>
              <a:rPr lang="en-US" altLang="ja-JP" sz="1800" dirty="0">
                <a:solidFill>
                  <a:srgbClr val="000000"/>
                </a:solidFill>
                <a:effectLst/>
                <a:latin typeface="Menlo" panose="020B0609030804020204" pitchFamily="49" charset="0"/>
              </a:rPr>
              <a:t> </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latin typeface="Menlo" panose="020B0609030804020204" pitchFamily="49" charset="0"/>
              </a:rPr>
              <a:t>75</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最小</a:t>
            </a:r>
            <a:r>
              <a:rPr lang="en-US" altLang="ja-JP" sz="1400" dirty="0">
                <a:solidFill>
                  <a:srgbClr val="000000"/>
                </a:solidFill>
                <a:latin typeface="Menlo" panose="020B0609030804020204" pitchFamily="49" charset="0"/>
              </a:rPr>
              <a:t>18</a:t>
            </a:r>
            <a:r>
              <a:rPr lang="en-US" altLang="ja-JP" sz="1400" dirty="0">
                <a:solidFill>
                  <a:srgbClr val="000000"/>
                </a:solidFill>
                <a:effectLst/>
                <a:latin typeface="Menlo" panose="020B0609030804020204" pitchFamily="49" charset="0"/>
              </a:rPr>
              <a:t>)</a:t>
            </a:r>
            <a:endParaRPr lang="ja-JP" altLang="en-US" sz="1800">
              <a:solidFill>
                <a:srgbClr val="000000"/>
              </a:solidFill>
              <a:effectLst/>
              <a:latin typeface="Menlo" panose="020B0609030804020204" pitchFamily="49" charset="0"/>
            </a:endParaRPr>
          </a:p>
          <a:p>
            <a:r>
              <a:rPr lang="en" altLang="ja-JP" sz="1800" b="1" dirty="0" err="1">
                <a:solidFill>
                  <a:srgbClr val="000000"/>
                </a:solidFill>
                <a:effectLst/>
                <a:latin typeface="Menlo" panose="020B0609030804020204" pitchFamily="49" charset="0"/>
              </a:rPr>
              <a:t>bmi</a:t>
            </a:r>
            <a:r>
              <a:rPr lang="ja-JP" altLang="en" sz="1800">
                <a:solidFill>
                  <a:srgbClr val="000000"/>
                </a:solidFill>
                <a:effectLst/>
                <a:latin typeface="Menlo" panose="020B0609030804020204" pitchFamily="49" charset="0"/>
              </a:rPr>
              <a:t>：</a:t>
            </a:r>
            <a:r>
              <a:rPr lang="en" altLang="ja-JP" sz="1800" dirty="0">
                <a:solidFill>
                  <a:srgbClr val="000000"/>
                </a:solidFill>
                <a:effectLst/>
                <a:latin typeface="Menlo" panose="020B0609030804020204" pitchFamily="49" charset="0"/>
              </a:rPr>
              <a:t>BMI </a:t>
            </a:r>
            <a:r>
              <a:rPr lang="en"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latin typeface="Menlo" panose="020B0609030804020204" pitchFamily="49" charset="0"/>
              </a:rPr>
              <a:t>39.8</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最小</a:t>
            </a:r>
            <a:r>
              <a:rPr lang="en-US" altLang="ja-JP" sz="1400" dirty="0">
                <a:solidFill>
                  <a:srgbClr val="000000"/>
                </a:solidFill>
                <a:latin typeface="Menlo" panose="020B0609030804020204" pitchFamily="49" charset="0"/>
              </a:rPr>
              <a:t>16</a:t>
            </a:r>
            <a:r>
              <a:rPr lang="en" altLang="ja-JP" sz="1400" dirty="0">
                <a:solidFill>
                  <a:srgbClr val="000000"/>
                </a:solidFill>
                <a:effectLst/>
                <a:latin typeface="Menlo" panose="020B0609030804020204" pitchFamily="49" charset="0"/>
              </a:rPr>
              <a:t>)</a:t>
            </a:r>
          </a:p>
          <a:p>
            <a:r>
              <a:rPr lang="en" altLang="ja-JP" sz="1800" b="1" dirty="0" err="1">
                <a:solidFill>
                  <a:srgbClr val="000000"/>
                </a:solidFill>
                <a:effectLst/>
                <a:latin typeface="Menlo" panose="020B0609030804020204" pitchFamily="49" charset="0"/>
              </a:rPr>
              <a:t>ldl</a:t>
            </a:r>
            <a:r>
              <a:rPr lang="ja-JP" altLang="en" sz="1800">
                <a:solidFill>
                  <a:srgbClr val="000000"/>
                </a:solidFill>
                <a:effectLst/>
                <a:latin typeface="Menlo" panose="020B0609030804020204" pitchFamily="49" charset="0"/>
              </a:rPr>
              <a:t>：</a:t>
            </a:r>
            <a:r>
              <a:rPr lang="en" altLang="ja-JP" sz="1800" dirty="0">
                <a:solidFill>
                  <a:srgbClr val="000000"/>
                </a:solidFill>
                <a:effectLst/>
                <a:latin typeface="Menlo" panose="020B0609030804020204" pitchFamily="49" charset="0"/>
              </a:rPr>
              <a:t>LDL</a:t>
            </a:r>
            <a:r>
              <a:rPr lang="ja-JP" altLang="en-US" sz="1800">
                <a:solidFill>
                  <a:srgbClr val="000000"/>
                </a:solidFill>
                <a:effectLst/>
                <a:latin typeface="Menlo" panose="020B0609030804020204" pitchFamily="49" charset="0"/>
              </a:rPr>
              <a:t>コレステロール</a:t>
            </a:r>
            <a:r>
              <a:rPr lang="en-US" altLang="ja-JP" sz="1800" dirty="0">
                <a:solidFill>
                  <a:srgbClr val="000000"/>
                </a:solidFill>
                <a:effectLst/>
                <a:latin typeface="Menlo" panose="020B0609030804020204" pitchFamily="49" charset="0"/>
              </a:rPr>
              <a:t> </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effectLst/>
                <a:latin typeface="Menlo" panose="020B0609030804020204" pitchFamily="49" charset="0"/>
              </a:rPr>
              <a:t>361,</a:t>
            </a:r>
            <a:r>
              <a:rPr lang="ja-JP" altLang="en-US" sz="1400">
                <a:solidFill>
                  <a:srgbClr val="000000"/>
                </a:solidFill>
                <a:effectLst/>
                <a:latin typeface="Menlo" panose="020B0609030804020204" pitchFamily="49" charset="0"/>
              </a:rPr>
              <a:t>最小</a:t>
            </a:r>
            <a:r>
              <a:rPr lang="en-US" altLang="ja-JP" sz="1400" dirty="0">
                <a:solidFill>
                  <a:srgbClr val="000000"/>
                </a:solidFill>
                <a:effectLst/>
                <a:latin typeface="Menlo" panose="020B0609030804020204" pitchFamily="49" charset="0"/>
              </a:rPr>
              <a:t>22)</a:t>
            </a:r>
            <a:endParaRPr lang="ja-JP" altLang="en-US" sz="1400">
              <a:solidFill>
                <a:srgbClr val="000000"/>
              </a:solidFill>
              <a:effectLst/>
              <a:latin typeface="Menlo" panose="020B0609030804020204" pitchFamily="49" charset="0"/>
            </a:endParaRPr>
          </a:p>
          <a:p>
            <a:r>
              <a:rPr lang="en" altLang="ja-JP" sz="1800" b="1" dirty="0" err="1">
                <a:solidFill>
                  <a:srgbClr val="000000"/>
                </a:solidFill>
                <a:effectLst/>
                <a:latin typeface="Menlo" panose="020B0609030804020204" pitchFamily="49" charset="0"/>
              </a:rPr>
              <a:t>hdl</a:t>
            </a:r>
            <a:r>
              <a:rPr lang="ja-JP" altLang="en" sz="1800">
                <a:solidFill>
                  <a:srgbClr val="000000"/>
                </a:solidFill>
                <a:effectLst/>
                <a:latin typeface="Menlo" panose="020B0609030804020204" pitchFamily="49" charset="0"/>
              </a:rPr>
              <a:t>：</a:t>
            </a:r>
            <a:r>
              <a:rPr lang="en" altLang="ja-JP" sz="1800" dirty="0">
                <a:solidFill>
                  <a:srgbClr val="000000"/>
                </a:solidFill>
                <a:effectLst/>
                <a:latin typeface="Menlo" panose="020B0609030804020204" pitchFamily="49" charset="0"/>
              </a:rPr>
              <a:t>HDL</a:t>
            </a:r>
            <a:r>
              <a:rPr lang="ja-JP" altLang="en-US" sz="1800">
                <a:solidFill>
                  <a:srgbClr val="000000"/>
                </a:solidFill>
                <a:effectLst/>
                <a:latin typeface="Menlo" panose="020B0609030804020204" pitchFamily="49" charset="0"/>
              </a:rPr>
              <a:t>コレステロール</a:t>
            </a:r>
            <a:r>
              <a:rPr lang="en-US" altLang="ja-JP" sz="1800" dirty="0">
                <a:solidFill>
                  <a:srgbClr val="000000"/>
                </a:solidFill>
                <a:effectLst/>
                <a:latin typeface="Menlo" panose="020B0609030804020204" pitchFamily="49" charset="0"/>
              </a:rPr>
              <a:t> </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effectLst/>
                <a:latin typeface="Menlo" panose="020B0609030804020204" pitchFamily="49" charset="0"/>
              </a:rPr>
              <a:t>240,</a:t>
            </a:r>
            <a:r>
              <a:rPr lang="ja-JP" altLang="en-US" sz="1400">
                <a:solidFill>
                  <a:srgbClr val="000000"/>
                </a:solidFill>
                <a:effectLst/>
                <a:latin typeface="Menlo" panose="020B0609030804020204" pitchFamily="49" charset="0"/>
              </a:rPr>
              <a:t>最小</a:t>
            </a:r>
            <a:r>
              <a:rPr lang="en-US" altLang="ja-JP" sz="1400" dirty="0">
                <a:solidFill>
                  <a:srgbClr val="000000"/>
                </a:solidFill>
                <a:effectLst/>
                <a:latin typeface="Menlo" panose="020B0609030804020204" pitchFamily="49" charset="0"/>
              </a:rPr>
              <a:t>12)</a:t>
            </a:r>
            <a:endParaRPr lang="ja-JP" altLang="en-US" sz="1400">
              <a:solidFill>
                <a:srgbClr val="000000"/>
              </a:solidFill>
              <a:effectLst/>
              <a:latin typeface="Menlo" panose="020B0609030804020204" pitchFamily="49" charset="0"/>
            </a:endParaRPr>
          </a:p>
          <a:p>
            <a:r>
              <a:rPr lang="en" altLang="ja-JP" sz="1800" b="1" dirty="0" err="1">
                <a:solidFill>
                  <a:srgbClr val="000000"/>
                </a:solidFill>
                <a:effectLst/>
                <a:latin typeface="Menlo" panose="020B0609030804020204" pitchFamily="49" charset="0"/>
              </a:rPr>
              <a:t>sbp</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収縮期血圧</a:t>
            </a:r>
            <a:r>
              <a:rPr lang="en-US" altLang="ja-JP" sz="1800" dirty="0">
                <a:solidFill>
                  <a:srgbClr val="000000"/>
                </a:solidFill>
                <a:effectLst/>
                <a:latin typeface="Menlo" panose="020B0609030804020204" pitchFamily="49" charset="0"/>
              </a:rPr>
              <a:t> </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effectLst/>
                <a:latin typeface="Menlo" panose="020B0609030804020204" pitchFamily="49" charset="0"/>
              </a:rPr>
              <a:t>230,</a:t>
            </a:r>
            <a:r>
              <a:rPr lang="ja-JP" altLang="en-US" sz="1400">
                <a:solidFill>
                  <a:srgbClr val="000000"/>
                </a:solidFill>
                <a:effectLst/>
                <a:latin typeface="Menlo" panose="020B0609030804020204" pitchFamily="49" charset="0"/>
              </a:rPr>
              <a:t>最小</a:t>
            </a:r>
            <a:r>
              <a:rPr lang="en-US" altLang="ja-JP" sz="1400" dirty="0">
                <a:solidFill>
                  <a:srgbClr val="000000"/>
                </a:solidFill>
                <a:effectLst/>
                <a:latin typeface="Menlo" panose="020B0609030804020204" pitchFamily="49" charset="0"/>
              </a:rPr>
              <a:t>72)</a:t>
            </a:r>
            <a:endParaRPr lang="ja-JP" altLang="en-US" sz="1800" u="sng">
              <a:solidFill>
                <a:srgbClr val="000000"/>
              </a:solidFill>
              <a:effectLst/>
              <a:latin typeface="Menlo" panose="020B0609030804020204" pitchFamily="49" charset="0"/>
            </a:endParaRPr>
          </a:p>
          <a:p>
            <a:r>
              <a:rPr lang="en" altLang="ja-JP" sz="1800" b="1" dirty="0" err="1">
                <a:solidFill>
                  <a:srgbClr val="000000"/>
                </a:solidFill>
                <a:effectLst/>
                <a:latin typeface="Menlo" panose="020B0609030804020204" pitchFamily="49" charset="0"/>
              </a:rPr>
              <a:t>dbp</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拡張期血圧</a:t>
            </a:r>
            <a:r>
              <a:rPr lang="en-US" altLang="ja-JP" sz="1800" dirty="0">
                <a:solidFill>
                  <a:srgbClr val="000000"/>
                </a:solidFill>
                <a:effectLst/>
                <a:latin typeface="Menlo" panose="020B0609030804020204" pitchFamily="49" charset="0"/>
              </a:rPr>
              <a:t> </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effectLst/>
                <a:latin typeface="Menlo" panose="020B0609030804020204" pitchFamily="49" charset="0"/>
              </a:rPr>
              <a:t>140,</a:t>
            </a:r>
            <a:r>
              <a:rPr lang="ja-JP" altLang="en-US" sz="1400">
                <a:solidFill>
                  <a:srgbClr val="000000"/>
                </a:solidFill>
                <a:effectLst/>
                <a:latin typeface="Menlo" panose="020B0609030804020204" pitchFamily="49" charset="0"/>
              </a:rPr>
              <a:t>最小</a:t>
            </a:r>
            <a:r>
              <a:rPr lang="en-US" altLang="ja-JP" sz="1400" dirty="0">
                <a:solidFill>
                  <a:srgbClr val="000000"/>
                </a:solidFill>
                <a:effectLst/>
                <a:latin typeface="Menlo" panose="020B0609030804020204" pitchFamily="49" charset="0"/>
              </a:rPr>
              <a:t>35)</a:t>
            </a:r>
            <a:endParaRPr lang="ja-JP" altLang="en-US" sz="1400">
              <a:solidFill>
                <a:srgbClr val="000000"/>
              </a:solidFill>
              <a:effectLst/>
              <a:latin typeface="Menlo" panose="020B0609030804020204" pitchFamily="49" charset="0"/>
            </a:endParaRPr>
          </a:p>
          <a:p>
            <a:r>
              <a:rPr lang="en" altLang="ja-JP" sz="1800" b="1" dirty="0">
                <a:solidFill>
                  <a:srgbClr val="000000"/>
                </a:solidFill>
                <a:effectLst/>
                <a:latin typeface="Menlo" panose="020B0609030804020204" pitchFamily="49" charset="0"/>
              </a:rPr>
              <a:t>a1c</a:t>
            </a:r>
            <a:r>
              <a:rPr lang="ja-JP" altLang="en" sz="1800">
                <a:solidFill>
                  <a:srgbClr val="000000"/>
                </a:solidFill>
                <a:effectLst/>
                <a:latin typeface="Menlo" panose="020B0609030804020204" pitchFamily="49" charset="0"/>
              </a:rPr>
              <a:t>：</a:t>
            </a:r>
            <a:r>
              <a:rPr lang="en-US" altLang="ja-JP" sz="1800" dirty="0">
                <a:solidFill>
                  <a:srgbClr val="000000"/>
                </a:solidFill>
                <a:latin typeface="Menlo" panose="020B0609030804020204" pitchFamily="49" charset="0"/>
              </a:rPr>
              <a:t>Hb</a:t>
            </a:r>
            <a:r>
              <a:rPr lang="en" altLang="ja-JP" sz="1800" dirty="0">
                <a:solidFill>
                  <a:srgbClr val="000000"/>
                </a:solidFill>
                <a:effectLst/>
                <a:latin typeface="Menlo" panose="020B0609030804020204" pitchFamily="49" charset="0"/>
              </a:rPr>
              <a:t>A1c </a:t>
            </a:r>
            <a:r>
              <a:rPr lang="en"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effectLst/>
                <a:latin typeface="Menlo" panose="020B0609030804020204" pitchFamily="49" charset="0"/>
              </a:rPr>
              <a:t>16.7,</a:t>
            </a:r>
            <a:r>
              <a:rPr lang="ja-JP" altLang="en-US" sz="1400">
                <a:solidFill>
                  <a:srgbClr val="000000"/>
                </a:solidFill>
                <a:effectLst/>
                <a:latin typeface="Menlo" panose="020B0609030804020204" pitchFamily="49" charset="0"/>
              </a:rPr>
              <a:t>最小</a:t>
            </a:r>
            <a:r>
              <a:rPr lang="en-US" altLang="ja-JP" sz="1400" dirty="0">
                <a:solidFill>
                  <a:srgbClr val="000000"/>
                </a:solidFill>
                <a:effectLst/>
                <a:latin typeface="Menlo" panose="020B0609030804020204" pitchFamily="49" charset="0"/>
              </a:rPr>
              <a:t>3.3</a:t>
            </a:r>
            <a:r>
              <a:rPr lang="en" altLang="ja-JP" sz="1400" dirty="0">
                <a:solidFill>
                  <a:srgbClr val="000000"/>
                </a:solidFill>
                <a:effectLst/>
                <a:latin typeface="Menlo" panose="020B0609030804020204" pitchFamily="49" charset="0"/>
              </a:rPr>
              <a:t>)</a:t>
            </a:r>
          </a:p>
          <a:p>
            <a:endParaRPr lang="en-US" altLang="ja-JP" sz="2400" dirty="0">
              <a:solidFill>
                <a:srgbClr val="000000"/>
              </a:solidFill>
              <a:effectLst/>
              <a:latin typeface="Menlo" panose="020B0609030804020204" pitchFamily="49" charset="0"/>
            </a:endParaRPr>
          </a:p>
          <a:p>
            <a:endParaRPr lang="en" altLang="ja-JP" sz="2400" b="1" dirty="0">
              <a:solidFill>
                <a:srgbClr val="000000"/>
              </a:solidFill>
              <a:effectLst/>
              <a:latin typeface="Menlo" panose="020B0609030804020204" pitchFamily="49" charset="0"/>
            </a:endParaRPr>
          </a:p>
        </p:txBody>
      </p:sp>
      <p:sp>
        <p:nvSpPr>
          <p:cNvPr id="4" name="コンテンツ プレースホルダー 2">
            <a:extLst>
              <a:ext uri="{FF2B5EF4-FFF2-40B4-BE49-F238E27FC236}">
                <a16:creationId xmlns:a16="http://schemas.microsoft.com/office/drawing/2014/main" id="{60060295-18DE-8DC6-D18F-A82CCA923762}"/>
              </a:ext>
            </a:extLst>
          </p:cNvPr>
          <p:cNvSpPr txBox="1">
            <a:spLocks/>
          </p:cNvSpPr>
          <p:nvPr/>
        </p:nvSpPr>
        <p:spPr>
          <a:xfrm>
            <a:off x="5223167" y="2104304"/>
            <a:ext cx="4296508" cy="400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ja-JP" sz="1800" b="1" dirty="0" err="1">
                <a:solidFill>
                  <a:srgbClr val="000000"/>
                </a:solidFill>
                <a:latin typeface="Menlo" panose="020B0609030804020204" pitchFamily="49" charset="0"/>
              </a:rPr>
              <a:t>history_of_cva_ihd</a:t>
            </a:r>
            <a:r>
              <a:rPr lang="ja-JP" altLang="en" sz="1800">
                <a:solidFill>
                  <a:srgbClr val="000000"/>
                </a:solidFill>
                <a:latin typeface="Menlo" panose="020B0609030804020204" pitchFamily="49" charset="0"/>
              </a:rPr>
              <a:t>：</a:t>
            </a:r>
            <a:r>
              <a:rPr lang="ja-JP" altLang="en-US" sz="1800">
                <a:solidFill>
                  <a:srgbClr val="000000"/>
                </a:solidFill>
                <a:latin typeface="Menlo" panose="020B0609030804020204" pitchFamily="49" charset="0"/>
              </a:rPr>
              <a:t>健診日以前の脳血管または心血管疾患の既往歴の有無</a:t>
            </a:r>
            <a:r>
              <a:rPr lang="en-US" altLang="ja-JP" sz="1800" dirty="0">
                <a:solidFill>
                  <a:srgbClr val="000000"/>
                </a:solidFill>
                <a:latin typeface="Menlo" panose="020B0609030804020204" pitchFamily="49" charset="0"/>
              </a:rPr>
              <a:t>(1</a:t>
            </a:r>
            <a:r>
              <a:rPr lang="ja-JP" altLang="en-US" sz="1800">
                <a:solidFill>
                  <a:srgbClr val="000000"/>
                </a:solidFill>
                <a:latin typeface="Menlo" panose="020B0609030804020204" pitchFamily="49" charset="0"/>
              </a:rPr>
              <a:t>あり</a:t>
            </a:r>
            <a:r>
              <a:rPr lang="en-US" altLang="ja-JP" sz="1800" dirty="0">
                <a:solidFill>
                  <a:srgbClr val="000000"/>
                </a:solidFill>
                <a:latin typeface="Menlo" panose="020B0609030804020204" pitchFamily="49" charset="0"/>
              </a:rPr>
              <a:t>,0</a:t>
            </a:r>
            <a:r>
              <a:rPr lang="ja-JP" altLang="en-US" sz="1800">
                <a:solidFill>
                  <a:srgbClr val="000000"/>
                </a:solidFill>
                <a:latin typeface="Menlo" panose="020B0609030804020204" pitchFamily="49" charset="0"/>
              </a:rPr>
              <a:t>なし</a:t>
            </a:r>
            <a:r>
              <a:rPr lang="en-US" altLang="ja-JP" sz="1800" dirty="0">
                <a:solidFill>
                  <a:srgbClr val="000000"/>
                </a:solidFill>
                <a:latin typeface="Menlo" panose="020B0609030804020204" pitchFamily="49" charset="0"/>
              </a:rPr>
              <a:t>)</a:t>
            </a:r>
            <a:endParaRPr lang="ja-JP" altLang="en-US" sz="1800">
              <a:solidFill>
                <a:srgbClr val="000000"/>
              </a:solidFill>
              <a:latin typeface="Menlo" panose="020B0609030804020204" pitchFamily="49" charset="0"/>
            </a:endParaRPr>
          </a:p>
          <a:p>
            <a:r>
              <a:rPr lang="en" altLang="ja-JP" sz="1800" b="1" dirty="0" err="1">
                <a:solidFill>
                  <a:srgbClr val="000000"/>
                </a:solidFill>
                <a:latin typeface="Menlo" panose="020B0609030804020204" pitchFamily="49" charset="0"/>
              </a:rPr>
              <a:t>take_medicine</a:t>
            </a:r>
            <a:r>
              <a:rPr lang="ja-JP" altLang="en" sz="1800">
                <a:solidFill>
                  <a:srgbClr val="000000"/>
                </a:solidFill>
                <a:latin typeface="Menlo" panose="020B0609030804020204" pitchFamily="49" charset="0"/>
              </a:rPr>
              <a:t>：</a:t>
            </a:r>
            <a:r>
              <a:rPr lang="ja-JP" altLang="en-US" sz="1800">
                <a:solidFill>
                  <a:srgbClr val="000000"/>
                </a:solidFill>
                <a:latin typeface="Menlo" panose="020B0609030804020204" pitchFamily="49" charset="0"/>
              </a:rPr>
              <a:t>健診日から</a:t>
            </a:r>
            <a:r>
              <a:rPr lang="en-US" altLang="ja-JP" sz="1800" dirty="0">
                <a:solidFill>
                  <a:srgbClr val="000000"/>
                </a:solidFill>
                <a:latin typeface="Menlo" panose="020B0609030804020204" pitchFamily="49" charset="0"/>
              </a:rPr>
              <a:t>1</a:t>
            </a:r>
            <a:r>
              <a:rPr lang="ja-JP" altLang="en-US" sz="1800">
                <a:solidFill>
                  <a:srgbClr val="000000"/>
                </a:solidFill>
                <a:latin typeface="Menlo" panose="020B0609030804020204" pitchFamily="49" charset="0"/>
              </a:rPr>
              <a:t>年以内の生活習慣病関連薬剤</a:t>
            </a:r>
            <a:r>
              <a:rPr lang="en-US" altLang="ja-JP" sz="1800" dirty="0">
                <a:solidFill>
                  <a:srgbClr val="000000"/>
                </a:solidFill>
                <a:latin typeface="Menlo" panose="020B0609030804020204" pitchFamily="49" charset="0"/>
              </a:rPr>
              <a:t> (</a:t>
            </a:r>
            <a:r>
              <a:rPr lang="ja-JP" altLang="en-US" sz="1800">
                <a:solidFill>
                  <a:srgbClr val="000000"/>
                </a:solidFill>
                <a:latin typeface="Menlo" panose="020B0609030804020204" pitchFamily="49" charset="0"/>
              </a:rPr>
              <a:t>糖尿病</a:t>
            </a:r>
            <a:r>
              <a:rPr lang="en-US" altLang="ja-JP" sz="1800" dirty="0">
                <a:solidFill>
                  <a:srgbClr val="000000"/>
                </a:solidFill>
                <a:latin typeface="Menlo" panose="020B0609030804020204" pitchFamily="49" charset="0"/>
              </a:rPr>
              <a:t>,</a:t>
            </a:r>
            <a:r>
              <a:rPr lang="ja-JP" altLang="en-US" sz="1800">
                <a:solidFill>
                  <a:srgbClr val="000000"/>
                </a:solidFill>
                <a:latin typeface="Menlo" panose="020B0609030804020204" pitchFamily="49" charset="0"/>
              </a:rPr>
              <a:t>高血圧</a:t>
            </a:r>
            <a:r>
              <a:rPr lang="en-US" altLang="ja-JP" sz="1800" dirty="0">
                <a:solidFill>
                  <a:srgbClr val="000000"/>
                </a:solidFill>
                <a:latin typeface="Menlo" panose="020B0609030804020204" pitchFamily="49" charset="0"/>
              </a:rPr>
              <a:t>,</a:t>
            </a:r>
            <a:r>
              <a:rPr lang="ja-JP" altLang="en-US" sz="1800">
                <a:solidFill>
                  <a:srgbClr val="000000"/>
                </a:solidFill>
                <a:latin typeface="Menlo" panose="020B0609030804020204" pitchFamily="49" charset="0"/>
              </a:rPr>
              <a:t>脂質異常症のいずれかの治療に使用される薬剤</a:t>
            </a:r>
            <a:r>
              <a:rPr lang="en-US" altLang="ja-JP" sz="1800" dirty="0">
                <a:solidFill>
                  <a:srgbClr val="000000"/>
                </a:solidFill>
                <a:latin typeface="Menlo" panose="020B0609030804020204" pitchFamily="49" charset="0"/>
              </a:rPr>
              <a:t>)</a:t>
            </a:r>
            <a:r>
              <a:rPr lang="ja-JP" altLang="en-US" sz="1800">
                <a:solidFill>
                  <a:srgbClr val="000000"/>
                </a:solidFill>
                <a:latin typeface="Menlo" panose="020B0609030804020204" pitchFamily="49" charset="0"/>
              </a:rPr>
              <a:t>の服薬有無</a:t>
            </a:r>
            <a:r>
              <a:rPr lang="en-US" altLang="ja-JP" sz="1800" dirty="0">
                <a:solidFill>
                  <a:srgbClr val="000000"/>
                </a:solidFill>
                <a:latin typeface="Menlo" panose="020B0609030804020204" pitchFamily="49" charset="0"/>
              </a:rPr>
              <a:t>     </a:t>
            </a:r>
            <a:r>
              <a:rPr lang="ja-JP" altLang="en-US" sz="1800">
                <a:solidFill>
                  <a:srgbClr val="000000"/>
                </a:solidFill>
                <a:latin typeface="Menlo" panose="020B0609030804020204" pitchFamily="49" charset="0"/>
              </a:rPr>
              <a:t>（</a:t>
            </a:r>
            <a:r>
              <a:rPr lang="en-US" altLang="ja-JP" sz="1800" dirty="0">
                <a:solidFill>
                  <a:srgbClr val="000000"/>
                </a:solidFill>
                <a:latin typeface="Menlo" panose="020B0609030804020204" pitchFamily="49" charset="0"/>
              </a:rPr>
              <a:t>1</a:t>
            </a:r>
            <a:r>
              <a:rPr lang="ja-JP" altLang="en-US" sz="1800">
                <a:solidFill>
                  <a:srgbClr val="000000"/>
                </a:solidFill>
                <a:latin typeface="Menlo" panose="020B0609030804020204" pitchFamily="49" charset="0"/>
              </a:rPr>
              <a:t>あり</a:t>
            </a:r>
            <a:r>
              <a:rPr lang="en-US" altLang="ja-JP" sz="1800" dirty="0">
                <a:solidFill>
                  <a:srgbClr val="000000"/>
                </a:solidFill>
                <a:latin typeface="Menlo" panose="020B0609030804020204" pitchFamily="49" charset="0"/>
              </a:rPr>
              <a:t>,0</a:t>
            </a:r>
            <a:r>
              <a:rPr lang="ja-JP" altLang="en-US" sz="1800">
                <a:solidFill>
                  <a:srgbClr val="000000"/>
                </a:solidFill>
                <a:latin typeface="Menlo" panose="020B0609030804020204" pitchFamily="49" charset="0"/>
              </a:rPr>
              <a:t>なし）</a:t>
            </a:r>
          </a:p>
          <a:p>
            <a:r>
              <a:rPr lang="en" altLang="ja-JP" sz="1800" b="1" dirty="0">
                <a:solidFill>
                  <a:srgbClr val="000000"/>
                </a:solidFill>
                <a:latin typeface="Menlo" panose="020B0609030804020204" pitchFamily="49" charset="0"/>
              </a:rPr>
              <a:t>outcome</a:t>
            </a:r>
            <a:r>
              <a:rPr lang="ja-JP" altLang="en" sz="1800">
                <a:solidFill>
                  <a:srgbClr val="000000"/>
                </a:solidFill>
                <a:latin typeface="Menlo" panose="020B0609030804020204" pitchFamily="49" charset="0"/>
              </a:rPr>
              <a:t>：</a:t>
            </a:r>
            <a:r>
              <a:rPr lang="en" altLang="ja-JP" sz="1800" dirty="0">
                <a:solidFill>
                  <a:srgbClr val="000000"/>
                </a:solidFill>
                <a:latin typeface="Menlo" panose="020B0609030804020204" pitchFamily="49" charset="0"/>
              </a:rPr>
              <a:t>5</a:t>
            </a:r>
            <a:r>
              <a:rPr lang="ja-JP" altLang="en-US" sz="1800">
                <a:solidFill>
                  <a:srgbClr val="000000"/>
                </a:solidFill>
                <a:latin typeface="Menlo" panose="020B0609030804020204" pitchFamily="49" charset="0"/>
              </a:rPr>
              <a:t>年以内の脳血管・心血管疾患の発症有無（</a:t>
            </a:r>
            <a:r>
              <a:rPr lang="en-US" altLang="ja-JP" sz="1800" dirty="0">
                <a:solidFill>
                  <a:srgbClr val="000000"/>
                </a:solidFill>
                <a:latin typeface="Menlo" panose="020B0609030804020204" pitchFamily="49" charset="0"/>
              </a:rPr>
              <a:t>1</a:t>
            </a:r>
            <a:r>
              <a:rPr lang="ja-JP" altLang="en-US" sz="1800">
                <a:solidFill>
                  <a:srgbClr val="000000"/>
                </a:solidFill>
                <a:latin typeface="Menlo" panose="020B0609030804020204" pitchFamily="49" charset="0"/>
              </a:rPr>
              <a:t>あり</a:t>
            </a:r>
            <a:r>
              <a:rPr lang="en-US" altLang="ja-JP" sz="1800" dirty="0">
                <a:solidFill>
                  <a:srgbClr val="000000"/>
                </a:solidFill>
                <a:latin typeface="Menlo" panose="020B0609030804020204" pitchFamily="49" charset="0"/>
              </a:rPr>
              <a:t>,0</a:t>
            </a:r>
            <a:r>
              <a:rPr lang="ja-JP" altLang="en-US" sz="1800">
                <a:solidFill>
                  <a:srgbClr val="000000"/>
                </a:solidFill>
                <a:latin typeface="Menlo" panose="020B0609030804020204" pitchFamily="49" charset="0"/>
              </a:rPr>
              <a:t>なし）</a:t>
            </a:r>
          </a:p>
          <a:p>
            <a:endParaRPr lang="en-US" altLang="ja-JP" sz="2400" dirty="0">
              <a:solidFill>
                <a:srgbClr val="000000"/>
              </a:solidFill>
              <a:latin typeface="Menlo" panose="020B0609030804020204" pitchFamily="49" charset="0"/>
            </a:endParaRPr>
          </a:p>
          <a:p>
            <a:endParaRPr lang="en" altLang="ja-JP" sz="2400" b="1" dirty="0">
              <a:solidFill>
                <a:srgbClr val="000000"/>
              </a:solidFill>
              <a:latin typeface="Menlo" panose="020B0609030804020204" pitchFamily="49" charset="0"/>
            </a:endParaRPr>
          </a:p>
        </p:txBody>
      </p:sp>
      <p:sp>
        <p:nvSpPr>
          <p:cNvPr id="5" name="テキスト ボックス 4">
            <a:extLst>
              <a:ext uri="{FF2B5EF4-FFF2-40B4-BE49-F238E27FC236}">
                <a16:creationId xmlns:a16="http://schemas.microsoft.com/office/drawing/2014/main" id="{D9A112AB-D116-6FAA-9C80-CD9821B98325}"/>
              </a:ext>
            </a:extLst>
          </p:cNvPr>
          <p:cNvSpPr txBox="1"/>
          <p:nvPr/>
        </p:nvSpPr>
        <p:spPr>
          <a:xfrm>
            <a:off x="10137388" y="4637207"/>
            <a:ext cx="2054612" cy="338554"/>
          </a:xfrm>
          <a:prstGeom prst="rect">
            <a:avLst/>
          </a:prstGeom>
          <a:noFill/>
        </p:spPr>
        <p:txBody>
          <a:bodyPr wrap="square" rtlCol="0">
            <a:spAutoFit/>
          </a:bodyPr>
          <a:lstStyle/>
          <a:p>
            <a:r>
              <a:rPr kumimoji="1" lang="ja-JP" altLang="en-US" sz="1600" b="1" u="sng"/>
              <a:t>データのイメージ：</a:t>
            </a:r>
          </a:p>
        </p:txBody>
      </p:sp>
      <p:sp>
        <p:nvSpPr>
          <p:cNvPr id="7" name="テキスト ボックス 6">
            <a:extLst>
              <a:ext uri="{FF2B5EF4-FFF2-40B4-BE49-F238E27FC236}">
                <a16:creationId xmlns:a16="http://schemas.microsoft.com/office/drawing/2014/main" id="{6B43F17B-5D76-EA02-D708-DA8AA5E0AF47}"/>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150291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427892" y="101957"/>
            <a:ext cx="11336215" cy="1164135"/>
          </a:xfrm>
        </p:spPr>
        <p:txBody>
          <a:bodyPr>
            <a:normAutofit/>
          </a:bodyPr>
          <a:lstStyle/>
          <a:p>
            <a:r>
              <a:rPr kumimoji="1" lang="en-US" altLang="ja-JP" sz="3600" dirty="0"/>
              <a:t>      </a:t>
            </a:r>
            <a:r>
              <a:rPr kumimoji="1" lang="ja-JP" altLang="en-US" sz="3600"/>
              <a:t>データ全体</a:t>
            </a:r>
            <a:r>
              <a:rPr lang="ja-JP" altLang="en-US" sz="3600"/>
              <a:t>における</a:t>
            </a:r>
            <a:r>
              <a:rPr kumimoji="1" lang="ja-JP" altLang="en-US" sz="3600"/>
              <a:t>各項目の平均・</a:t>
            </a:r>
            <a:r>
              <a:rPr kumimoji="1" lang="en-US" altLang="ja-JP" sz="3600" dirty="0"/>
              <a:t>SD</a:t>
            </a:r>
            <a:r>
              <a:rPr kumimoji="1" lang="ja-JP" altLang="en-US" sz="3600"/>
              <a:t>の表と</a:t>
            </a:r>
            <a:br>
              <a:rPr kumimoji="1" lang="en-US" altLang="ja-JP" sz="3600" dirty="0"/>
            </a:br>
            <a:r>
              <a:rPr kumimoji="1" lang="en-US" altLang="ja-JP" sz="3600" dirty="0"/>
              <a:t>                  </a:t>
            </a:r>
            <a:r>
              <a:rPr kumimoji="1" lang="ja-JP" altLang="en-US" sz="3600"/>
              <a:t>相関係数のヒートマップ</a:t>
            </a:r>
          </a:p>
        </p:txBody>
      </p:sp>
      <p:graphicFrame>
        <p:nvGraphicFramePr>
          <p:cNvPr id="13" name="コンテンツ プレースホルダー 12">
            <a:extLst>
              <a:ext uri="{FF2B5EF4-FFF2-40B4-BE49-F238E27FC236}">
                <a16:creationId xmlns:a16="http://schemas.microsoft.com/office/drawing/2014/main" id="{79B1DD61-2F92-44AC-91E9-59B1654A6AD1}"/>
              </a:ext>
            </a:extLst>
          </p:cNvPr>
          <p:cNvGraphicFramePr>
            <a:graphicFrameLocks noGrp="1"/>
          </p:cNvGraphicFramePr>
          <p:nvPr>
            <p:ph idx="1"/>
          </p:nvPr>
        </p:nvGraphicFramePr>
        <p:xfrm>
          <a:off x="267433" y="1266092"/>
          <a:ext cx="4747846" cy="4325815"/>
        </p:xfrm>
        <a:graphic>
          <a:graphicData uri="http://schemas.openxmlformats.org/drawingml/2006/table">
            <a:tbl>
              <a:tblPr/>
              <a:tblGrid>
                <a:gridCol w="2160596">
                  <a:extLst>
                    <a:ext uri="{9D8B030D-6E8A-4147-A177-3AD203B41FA5}">
                      <a16:colId xmlns:a16="http://schemas.microsoft.com/office/drawing/2014/main" val="2386533307"/>
                    </a:ext>
                  </a:extLst>
                </a:gridCol>
                <a:gridCol w="1268404">
                  <a:extLst>
                    <a:ext uri="{9D8B030D-6E8A-4147-A177-3AD203B41FA5}">
                      <a16:colId xmlns:a16="http://schemas.microsoft.com/office/drawing/2014/main" val="4220982407"/>
                    </a:ext>
                  </a:extLst>
                </a:gridCol>
                <a:gridCol w="1318846">
                  <a:extLst>
                    <a:ext uri="{9D8B030D-6E8A-4147-A177-3AD203B41FA5}">
                      <a16:colId xmlns:a16="http://schemas.microsoft.com/office/drawing/2014/main" val="1968663773"/>
                    </a:ext>
                  </a:extLst>
                </a:gridCol>
              </a:tblGrid>
              <a:tr h="559033">
                <a:tc>
                  <a:txBody>
                    <a:bodyPr/>
                    <a:lstStyle/>
                    <a:p>
                      <a:br>
                        <a:rPr lang="ja-JP" altLang="en-US" sz="1200">
                          <a:effectLst/>
                          <a:latin typeface="Helvetica" pitchFamily="2" charset="0"/>
                        </a:rPr>
                      </a:br>
                      <a:endParaRPr lang="ja-JP" altLang="en-US" sz="1200">
                        <a:effectLst/>
                        <a:latin typeface="Helvetica" pitchFamily="2" charset="0"/>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200" b="1">
                          <a:solidFill>
                            <a:srgbClr val="000000"/>
                          </a:solidFill>
                          <a:effectLst/>
                          <a:latin typeface="Hiragino Kaku Gothic ProN" panose="020B0300000000000000" pitchFamily="34" charset="-128"/>
                          <a:ea typeface="Hiragino Kaku Gothic ProN" panose="020B0300000000000000" pitchFamily="34" charset="-128"/>
                        </a:rPr>
                        <a:t>平均</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200" b="1">
                          <a:solidFill>
                            <a:srgbClr val="000000"/>
                          </a:solidFill>
                          <a:effectLst/>
                          <a:latin typeface="Hiragino Kaku Gothic ProN" panose="020B0300000000000000" pitchFamily="34" charset="-128"/>
                          <a:ea typeface="Hiragino Kaku Gothic ProN" panose="020B0300000000000000" pitchFamily="34" charset="-128"/>
                        </a:rPr>
                        <a:t>標準偏差</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634534775"/>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sex</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0.41</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0.49</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315823"/>
                  </a:ext>
                </a:extLst>
              </a:tr>
              <a:tr h="369977">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age</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46.46</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9.8</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8700475"/>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bmi</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22.83</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3.58</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609664"/>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ldl</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121.07</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30.8</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088797"/>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hdl</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64.34</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17.00</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639738"/>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sbp</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118.94</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16.13</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5553423"/>
                  </a:ext>
                </a:extLst>
              </a:tr>
              <a:tr h="347649">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dbp</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73.69</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11.82</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9199293"/>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a1c</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5.55</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0.61</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5628076"/>
                  </a:ext>
                </a:extLst>
              </a:tr>
              <a:tr h="415543">
                <a:tc>
                  <a:txBody>
                    <a:bodyPr/>
                    <a:lstStyle/>
                    <a:p>
                      <a:r>
                        <a:rPr lang="en" sz="1200" b="1" dirty="0" err="1">
                          <a:solidFill>
                            <a:srgbClr val="000000"/>
                          </a:solidFill>
                          <a:effectLst/>
                          <a:latin typeface="Hiragino Kaku Gothic ProN" panose="020B0300000000000000" pitchFamily="34" charset="-128"/>
                          <a:ea typeface="Hiragino Kaku Gothic ProN" panose="020B0300000000000000" pitchFamily="34" charset="-128"/>
                        </a:rPr>
                        <a:t>history_of_cva_ihd</a:t>
                      </a:r>
                      <a:endParaRPr lang="en" sz="1200" dirty="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0.028</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0.17</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8266636"/>
                  </a:ext>
                </a:extLst>
              </a:tr>
              <a:tr h="428788">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take_medicine</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0.12</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0.32</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4362871"/>
                  </a:ext>
                </a:extLst>
              </a:tr>
              <a:tr h="32319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outcome</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0.039</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0.19</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966009"/>
                  </a:ext>
                </a:extLst>
              </a:tr>
            </a:tbl>
          </a:graphicData>
        </a:graphic>
      </p:graphicFrame>
      <p:sp>
        <p:nvSpPr>
          <p:cNvPr id="14" name="テキスト ボックス 13">
            <a:extLst>
              <a:ext uri="{FF2B5EF4-FFF2-40B4-BE49-F238E27FC236}">
                <a16:creationId xmlns:a16="http://schemas.microsoft.com/office/drawing/2014/main" id="{6E76C05C-FE35-E3BD-6198-75C78D6C1794}"/>
              </a:ext>
            </a:extLst>
          </p:cNvPr>
          <p:cNvSpPr txBox="1"/>
          <p:nvPr/>
        </p:nvSpPr>
        <p:spPr>
          <a:xfrm>
            <a:off x="3416023" y="6171267"/>
            <a:ext cx="5359951" cy="584775"/>
          </a:xfrm>
          <a:prstGeom prst="rect">
            <a:avLst/>
          </a:prstGeom>
          <a:noFill/>
          <a:ln>
            <a:solidFill>
              <a:schemeClr val="accent1"/>
            </a:solidFill>
          </a:ln>
        </p:spPr>
        <p:txBody>
          <a:bodyPr wrap="square" rtlCol="0">
            <a:spAutoFit/>
          </a:bodyPr>
          <a:lstStyle/>
          <a:p>
            <a:r>
              <a:rPr kumimoji="1" lang="en-US" altLang="ja-JP" sz="1600" dirty="0"/>
              <a:t>※</a:t>
            </a:r>
            <a:r>
              <a:rPr kumimoji="1" lang="ja-JP" altLang="en-US" sz="1600"/>
              <a:t>相関係数の検定の結果</a:t>
            </a:r>
            <a:r>
              <a:rPr kumimoji="1" lang="en-US" altLang="ja-JP" sz="1600" dirty="0"/>
              <a:t>, </a:t>
            </a:r>
            <a:r>
              <a:rPr kumimoji="1" lang="en-US" altLang="ja-JP" sz="1600" dirty="0" err="1"/>
              <a:t>take_medicine</a:t>
            </a:r>
            <a:r>
              <a:rPr kumimoji="1" lang="ja-JP" altLang="en-US" sz="1600"/>
              <a:t>と</a:t>
            </a:r>
            <a:r>
              <a:rPr kumimoji="1" lang="en-US" altLang="ja-JP" sz="1600" dirty="0" err="1"/>
              <a:t>ldl</a:t>
            </a:r>
            <a:r>
              <a:rPr kumimoji="1" lang="ja-JP" altLang="en-US" sz="1600"/>
              <a:t>の相関係数</a:t>
            </a:r>
            <a:endParaRPr kumimoji="1" lang="en-US" altLang="ja-JP" sz="1600" dirty="0"/>
          </a:p>
          <a:p>
            <a:r>
              <a:rPr kumimoji="1" lang="ja-JP" altLang="en-US" sz="1600"/>
              <a:t>のみ</a:t>
            </a:r>
            <a:r>
              <a:rPr kumimoji="1" lang="en-US" altLang="ja-JP" sz="1600" dirty="0"/>
              <a:t>p=0.118</a:t>
            </a:r>
            <a:r>
              <a:rPr kumimoji="1" lang="ja-JP" altLang="en-US" sz="1600"/>
              <a:t>で</a:t>
            </a:r>
            <a:r>
              <a:rPr kumimoji="1" lang="en-US" altLang="ja-JP" sz="1600" dirty="0"/>
              <a:t>5%</a:t>
            </a:r>
            <a:r>
              <a:rPr kumimoji="1" lang="ja-JP" altLang="en-US" sz="1600"/>
              <a:t>有意にならず</a:t>
            </a:r>
            <a:r>
              <a:rPr kumimoji="1" lang="en-US" altLang="ja-JP" sz="1600" dirty="0"/>
              <a:t>. </a:t>
            </a:r>
            <a:r>
              <a:rPr kumimoji="1" lang="ja-JP" altLang="en-US" sz="1600"/>
              <a:t>そのほかは全て</a:t>
            </a:r>
            <a:r>
              <a:rPr kumimoji="1" lang="en-US" altLang="ja-JP" sz="1600" dirty="0"/>
              <a:t>p&lt;0.01</a:t>
            </a:r>
            <a:endParaRPr kumimoji="1" lang="ja-JP" altLang="en-US" sz="1600"/>
          </a:p>
        </p:txBody>
      </p:sp>
      <p:pic>
        <p:nvPicPr>
          <p:cNvPr id="5" name="図 4">
            <a:extLst>
              <a:ext uri="{FF2B5EF4-FFF2-40B4-BE49-F238E27FC236}">
                <a16:creationId xmlns:a16="http://schemas.microsoft.com/office/drawing/2014/main" id="{F24BE8DB-15BE-3BDB-1B21-FA44EB3351D4}"/>
              </a:ext>
            </a:extLst>
          </p:cNvPr>
          <p:cNvPicPr>
            <a:picLocks noChangeAspect="1"/>
          </p:cNvPicPr>
          <p:nvPr/>
        </p:nvPicPr>
        <p:blipFill>
          <a:blip r:embed="rId3"/>
          <a:stretch>
            <a:fillRect/>
          </a:stretch>
        </p:blipFill>
        <p:spPr>
          <a:xfrm>
            <a:off x="5229226" y="1012053"/>
            <a:ext cx="6748828" cy="5793724"/>
          </a:xfrm>
          <a:prstGeom prst="rect">
            <a:avLst/>
          </a:prstGeom>
        </p:spPr>
      </p:pic>
      <p:sp>
        <p:nvSpPr>
          <p:cNvPr id="3" name="テキスト ボックス 2">
            <a:extLst>
              <a:ext uri="{FF2B5EF4-FFF2-40B4-BE49-F238E27FC236}">
                <a16:creationId xmlns:a16="http://schemas.microsoft.com/office/drawing/2014/main" id="{29E6CBAD-6617-A16F-1E66-B5FE50B88CFB}"/>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161535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527538" y="129716"/>
            <a:ext cx="11340114" cy="1325563"/>
          </a:xfrm>
        </p:spPr>
        <p:txBody>
          <a:bodyPr/>
          <a:lstStyle/>
          <a:p>
            <a:r>
              <a:rPr kumimoji="1" lang="ja-JP" altLang="en-US"/>
              <a:t>年齢</a:t>
            </a:r>
            <a:r>
              <a:rPr kumimoji="1" lang="en-US" altLang="ja-JP" dirty="0"/>
              <a:t>(age),BMI(</a:t>
            </a:r>
            <a:r>
              <a:rPr kumimoji="1" lang="en-US" altLang="ja-JP" dirty="0" err="1"/>
              <a:t>bmi</a:t>
            </a:r>
            <a:r>
              <a:rPr kumimoji="1" lang="en-US" altLang="ja-JP" dirty="0"/>
              <a:t>),</a:t>
            </a:r>
            <a:r>
              <a:rPr kumimoji="1" lang="ja-JP" altLang="en-US"/>
              <a:t>性別</a:t>
            </a:r>
            <a:r>
              <a:rPr kumimoji="1" lang="en-US" altLang="ja-JP" dirty="0"/>
              <a:t>(sex)</a:t>
            </a:r>
            <a:r>
              <a:rPr kumimoji="1" lang="ja-JP" altLang="en-US"/>
              <a:t>のヒストグラム</a:t>
            </a:r>
          </a:p>
        </p:txBody>
      </p:sp>
      <p:sp>
        <p:nvSpPr>
          <p:cNvPr id="5" name="コンテンツ プレースホルダー 4">
            <a:extLst>
              <a:ext uri="{FF2B5EF4-FFF2-40B4-BE49-F238E27FC236}">
                <a16:creationId xmlns:a16="http://schemas.microsoft.com/office/drawing/2014/main" id="{851D781F-1CA0-83F7-EEF0-2963A0DF2BE8}"/>
              </a:ext>
            </a:extLst>
          </p:cNvPr>
          <p:cNvSpPr>
            <a:spLocks noGrp="1"/>
          </p:cNvSpPr>
          <p:nvPr>
            <p:ph idx="1"/>
          </p:nvPr>
        </p:nvSpPr>
        <p:spPr/>
        <p:txBody>
          <a:bodyPr/>
          <a:lstStyle/>
          <a:p>
            <a:endParaRPr lang="ja-JP" altLang="en-US"/>
          </a:p>
        </p:txBody>
      </p:sp>
      <p:pic>
        <p:nvPicPr>
          <p:cNvPr id="3" name="図 2">
            <a:extLst>
              <a:ext uri="{FF2B5EF4-FFF2-40B4-BE49-F238E27FC236}">
                <a16:creationId xmlns:a16="http://schemas.microsoft.com/office/drawing/2014/main" id="{7E7686E8-06EB-CAF4-3E39-CD8BD87DCB88}"/>
              </a:ext>
            </a:extLst>
          </p:cNvPr>
          <p:cNvPicPr>
            <a:picLocks noChangeAspect="1"/>
          </p:cNvPicPr>
          <p:nvPr/>
        </p:nvPicPr>
        <p:blipFill>
          <a:blip r:embed="rId3"/>
          <a:stretch>
            <a:fillRect/>
          </a:stretch>
        </p:blipFill>
        <p:spPr>
          <a:xfrm>
            <a:off x="207586" y="1026481"/>
            <a:ext cx="11793914" cy="5701803"/>
          </a:xfrm>
          <a:prstGeom prst="rect">
            <a:avLst/>
          </a:prstGeom>
        </p:spPr>
      </p:pic>
      <p:sp>
        <p:nvSpPr>
          <p:cNvPr id="4" name="テキスト ボックス 3">
            <a:extLst>
              <a:ext uri="{FF2B5EF4-FFF2-40B4-BE49-F238E27FC236}">
                <a16:creationId xmlns:a16="http://schemas.microsoft.com/office/drawing/2014/main" id="{DAC2215B-C351-F4E4-9C2D-7365D7C8A69A}"/>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149618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375138" y="186714"/>
            <a:ext cx="11441723" cy="1325563"/>
          </a:xfrm>
        </p:spPr>
        <p:txBody>
          <a:bodyPr>
            <a:normAutofit/>
          </a:bodyPr>
          <a:lstStyle/>
          <a:p>
            <a:r>
              <a:rPr kumimoji="1" lang="ja-JP" altLang="en-US" sz="4000"/>
              <a:t>収縮期</a:t>
            </a:r>
            <a:r>
              <a:rPr kumimoji="1" lang="en-US" altLang="ja-JP" sz="4000" dirty="0"/>
              <a:t>/</a:t>
            </a:r>
            <a:r>
              <a:rPr kumimoji="1" lang="ja-JP" altLang="en-US" sz="4000"/>
              <a:t>拡張期血圧</a:t>
            </a:r>
            <a:r>
              <a:rPr kumimoji="1" lang="en-US" altLang="ja-JP" sz="4000" dirty="0"/>
              <a:t>(</a:t>
            </a:r>
            <a:r>
              <a:rPr kumimoji="1" lang="en-US" altLang="ja-JP" sz="4000" dirty="0" err="1"/>
              <a:t>sbp</a:t>
            </a:r>
            <a:r>
              <a:rPr lang="en-US" altLang="ja-JP" sz="4000" dirty="0" err="1"/>
              <a:t>,</a:t>
            </a:r>
            <a:r>
              <a:rPr kumimoji="1" lang="en-US" altLang="ja-JP" sz="4000" dirty="0" err="1"/>
              <a:t>dbp</a:t>
            </a:r>
            <a:r>
              <a:rPr kumimoji="1" lang="en-US" altLang="ja-JP" sz="4000" dirty="0"/>
              <a:t>),</a:t>
            </a:r>
            <a:r>
              <a:rPr kumimoji="1" lang="ja-JP" altLang="en-US" sz="4000"/>
              <a:t>コレステロール値</a:t>
            </a:r>
            <a:r>
              <a:rPr kumimoji="1" lang="en-US" altLang="ja-JP" sz="4000" dirty="0"/>
              <a:t>(</a:t>
            </a:r>
            <a:r>
              <a:rPr kumimoji="1" lang="en-US" altLang="ja-JP" sz="4000" dirty="0" err="1"/>
              <a:t>hdl</a:t>
            </a:r>
            <a:r>
              <a:rPr lang="en-US" altLang="ja-JP" sz="4000" dirty="0" err="1"/>
              <a:t>,ldl</a:t>
            </a:r>
            <a:r>
              <a:rPr kumimoji="1" lang="en-US" altLang="ja-JP" sz="4000" dirty="0"/>
              <a:t>)</a:t>
            </a:r>
            <a:r>
              <a:rPr kumimoji="1" lang="ja-JP" altLang="en-US" sz="4000"/>
              <a:t>のヒストグラム</a:t>
            </a:r>
          </a:p>
        </p:txBody>
      </p:sp>
      <p:pic>
        <p:nvPicPr>
          <p:cNvPr id="7" name="図 6">
            <a:extLst>
              <a:ext uri="{FF2B5EF4-FFF2-40B4-BE49-F238E27FC236}">
                <a16:creationId xmlns:a16="http://schemas.microsoft.com/office/drawing/2014/main" id="{2A6D769A-BA86-31AE-2A44-709883FB7357}"/>
              </a:ext>
            </a:extLst>
          </p:cNvPr>
          <p:cNvPicPr>
            <a:picLocks noChangeAspect="1"/>
          </p:cNvPicPr>
          <p:nvPr/>
        </p:nvPicPr>
        <p:blipFill>
          <a:blip r:embed="rId3"/>
          <a:stretch>
            <a:fillRect/>
          </a:stretch>
        </p:blipFill>
        <p:spPr>
          <a:xfrm>
            <a:off x="6036658" y="1203850"/>
            <a:ext cx="6121300" cy="2827075"/>
          </a:xfrm>
          <a:prstGeom prst="rect">
            <a:avLst/>
          </a:prstGeom>
        </p:spPr>
      </p:pic>
      <p:pic>
        <p:nvPicPr>
          <p:cNvPr id="8" name="図 7">
            <a:extLst>
              <a:ext uri="{FF2B5EF4-FFF2-40B4-BE49-F238E27FC236}">
                <a16:creationId xmlns:a16="http://schemas.microsoft.com/office/drawing/2014/main" id="{6766B5AF-01AD-5065-7366-EF74D1C2AB01}"/>
              </a:ext>
            </a:extLst>
          </p:cNvPr>
          <p:cNvPicPr>
            <a:picLocks noChangeAspect="1"/>
          </p:cNvPicPr>
          <p:nvPr/>
        </p:nvPicPr>
        <p:blipFill>
          <a:blip r:embed="rId4"/>
          <a:stretch>
            <a:fillRect/>
          </a:stretch>
        </p:blipFill>
        <p:spPr>
          <a:xfrm>
            <a:off x="250948" y="4030925"/>
            <a:ext cx="5756040" cy="2827075"/>
          </a:xfrm>
          <a:prstGeom prst="rect">
            <a:avLst/>
          </a:prstGeom>
        </p:spPr>
      </p:pic>
      <p:pic>
        <p:nvPicPr>
          <p:cNvPr id="9" name="図 8">
            <a:extLst>
              <a:ext uri="{FF2B5EF4-FFF2-40B4-BE49-F238E27FC236}">
                <a16:creationId xmlns:a16="http://schemas.microsoft.com/office/drawing/2014/main" id="{C2455FC7-E0EF-D2DF-5382-BA4A623A2780}"/>
              </a:ext>
            </a:extLst>
          </p:cNvPr>
          <p:cNvPicPr>
            <a:picLocks noChangeAspect="1"/>
          </p:cNvPicPr>
          <p:nvPr/>
        </p:nvPicPr>
        <p:blipFill>
          <a:blip r:embed="rId5"/>
          <a:stretch>
            <a:fillRect/>
          </a:stretch>
        </p:blipFill>
        <p:spPr>
          <a:xfrm>
            <a:off x="6095999" y="3929063"/>
            <a:ext cx="6020428" cy="2928937"/>
          </a:xfrm>
          <a:prstGeom prst="rect">
            <a:avLst/>
          </a:prstGeom>
        </p:spPr>
      </p:pic>
      <p:pic>
        <p:nvPicPr>
          <p:cNvPr id="3" name="図 2">
            <a:extLst>
              <a:ext uri="{FF2B5EF4-FFF2-40B4-BE49-F238E27FC236}">
                <a16:creationId xmlns:a16="http://schemas.microsoft.com/office/drawing/2014/main" id="{299CC98F-A170-2FD0-176D-AD6C759E750F}"/>
              </a:ext>
            </a:extLst>
          </p:cNvPr>
          <p:cNvPicPr>
            <a:picLocks noChangeAspect="1"/>
          </p:cNvPicPr>
          <p:nvPr/>
        </p:nvPicPr>
        <p:blipFill>
          <a:blip r:embed="rId6"/>
          <a:stretch>
            <a:fillRect/>
          </a:stretch>
        </p:blipFill>
        <p:spPr>
          <a:xfrm>
            <a:off x="250948" y="1237348"/>
            <a:ext cx="5552885" cy="2691715"/>
          </a:xfrm>
          <a:prstGeom prst="rect">
            <a:avLst/>
          </a:prstGeom>
        </p:spPr>
      </p:pic>
      <p:sp>
        <p:nvSpPr>
          <p:cNvPr id="4" name="テキスト ボックス 3">
            <a:extLst>
              <a:ext uri="{FF2B5EF4-FFF2-40B4-BE49-F238E27FC236}">
                <a16:creationId xmlns:a16="http://schemas.microsoft.com/office/drawing/2014/main" id="{6ABEDF77-C258-94CF-2CED-16E349ECDBFE}"/>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115509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375138" y="186714"/>
            <a:ext cx="11441723" cy="1638911"/>
          </a:xfrm>
        </p:spPr>
        <p:txBody>
          <a:bodyPr>
            <a:normAutofit/>
          </a:bodyPr>
          <a:lstStyle/>
          <a:p>
            <a:r>
              <a:rPr kumimoji="1" lang="en-US" altLang="ja-JP" sz="3200" dirty="0"/>
              <a:t>HbA1c(a1c),   </a:t>
            </a:r>
            <a:r>
              <a:rPr kumimoji="1" lang="ja-JP" altLang="en-US" sz="3200"/>
              <a:t>血管疾患の既往</a:t>
            </a:r>
            <a:r>
              <a:rPr kumimoji="1" lang="en-US" altLang="ja-JP" sz="3200" dirty="0"/>
              <a:t>(</a:t>
            </a:r>
            <a:r>
              <a:rPr kumimoji="1" lang="en-US" altLang="ja-JP" sz="3200" dirty="0" err="1"/>
              <a:t>history_of</a:t>
            </a:r>
            <a:r>
              <a:rPr lang="en-US" altLang="ja-JP" sz="3200" dirty="0" err="1"/>
              <a:t>_cva_ihd</a:t>
            </a:r>
            <a:r>
              <a:rPr kumimoji="1" lang="en-US" altLang="ja-JP" sz="3200" dirty="0"/>
              <a:t>),</a:t>
            </a:r>
            <a:br>
              <a:rPr kumimoji="1" lang="en-US" altLang="ja-JP" sz="3200" dirty="0"/>
            </a:br>
            <a:r>
              <a:rPr kumimoji="1" lang="ja-JP" altLang="en-US" sz="3200"/>
              <a:t>生活習慣病治療薬の服薬歴</a:t>
            </a:r>
            <a:r>
              <a:rPr kumimoji="1" lang="en-US" altLang="ja-JP" sz="3200" dirty="0"/>
              <a:t>(</a:t>
            </a:r>
            <a:r>
              <a:rPr kumimoji="1" lang="en-US" altLang="ja-JP" sz="3200" dirty="0" err="1"/>
              <a:t>take_medicine</a:t>
            </a:r>
            <a:r>
              <a:rPr kumimoji="1" lang="en-US" altLang="ja-JP" sz="3200" dirty="0"/>
              <a:t>),</a:t>
            </a:r>
            <a:br>
              <a:rPr kumimoji="1" lang="en-US" altLang="ja-JP" sz="3200" dirty="0"/>
            </a:br>
            <a:r>
              <a:rPr kumimoji="1" lang="en-US" altLang="ja-JP" sz="3200" dirty="0"/>
              <a:t>5</a:t>
            </a:r>
            <a:r>
              <a:rPr kumimoji="1" lang="ja-JP" altLang="en-US" sz="3200"/>
              <a:t>年以内の血管疾患発症有無</a:t>
            </a:r>
            <a:r>
              <a:rPr kumimoji="1" lang="en-US" altLang="ja-JP" sz="3200" dirty="0"/>
              <a:t>(outcome)</a:t>
            </a:r>
            <a:r>
              <a:rPr kumimoji="1" lang="ja-JP" altLang="en-US" sz="3200"/>
              <a:t>のヒストグラム</a:t>
            </a:r>
          </a:p>
        </p:txBody>
      </p:sp>
      <p:pic>
        <p:nvPicPr>
          <p:cNvPr id="6" name="図 5">
            <a:extLst>
              <a:ext uri="{FF2B5EF4-FFF2-40B4-BE49-F238E27FC236}">
                <a16:creationId xmlns:a16="http://schemas.microsoft.com/office/drawing/2014/main" id="{E0FF1769-8518-E466-A838-FDC6636B77D1}"/>
              </a:ext>
            </a:extLst>
          </p:cNvPr>
          <p:cNvPicPr>
            <a:picLocks noChangeAspect="1"/>
          </p:cNvPicPr>
          <p:nvPr/>
        </p:nvPicPr>
        <p:blipFill>
          <a:blip r:embed="rId3"/>
          <a:stretch>
            <a:fillRect/>
          </a:stretch>
        </p:blipFill>
        <p:spPr>
          <a:xfrm>
            <a:off x="6184419" y="4237401"/>
            <a:ext cx="5813791" cy="2557625"/>
          </a:xfrm>
          <a:prstGeom prst="rect">
            <a:avLst/>
          </a:prstGeom>
        </p:spPr>
      </p:pic>
      <p:pic>
        <p:nvPicPr>
          <p:cNvPr id="7" name="図 6">
            <a:extLst>
              <a:ext uri="{FF2B5EF4-FFF2-40B4-BE49-F238E27FC236}">
                <a16:creationId xmlns:a16="http://schemas.microsoft.com/office/drawing/2014/main" id="{D8218E0F-7531-E389-4572-E808A8663B5E}"/>
              </a:ext>
            </a:extLst>
          </p:cNvPr>
          <p:cNvPicPr>
            <a:picLocks noChangeAspect="1"/>
          </p:cNvPicPr>
          <p:nvPr/>
        </p:nvPicPr>
        <p:blipFill>
          <a:blip r:embed="rId4"/>
          <a:stretch>
            <a:fillRect/>
          </a:stretch>
        </p:blipFill>
        <p:spPr>
          <a:xfrm>
            <a:off x="241250" y="4237401"/>
            <a:ext cx="5725795" cy="2510331"/>
          </a:xfrm>
          <a:prstGeom prst="rect">
            <a:avLst/>
          </a:prstGeom>
        </p:spPr>
      </p:pic>
      <p:pic>
        <p:nvPicPr>
          <p:cNvPr id="8" name="図 7">
            <a:extLst>
              <a:ext uri="{FF2B5EF4-FFF2-40B4-BE49-F238E27FC236}">
                <a16:creationId xmlns:a16="http://schemas.microsoft.com/office/drawing/2014/main" id="{C608FD87-931D-FC55-876D-ED4D4CED7CC5}"/>
              </a:ext>
            </a:extLst>
          </p:cNvPr>
          <p:cNvPicPr>
            <a:picLocks noChangeAspect="1"/>
          </p:cNvPicPr>
          <p:nvPr/>
        </p:nvPicPr>
        <p:blipFill>
          <a:blip r:embed="rId5"/>
          <a:stretch>
            <a:fillRect/>
          </a:stretch>
        </p:blipFill>
        <p:spPr>
          <a:xfrm>
            <a:off x="5967046" y="1632483"/>
            <a:ext cx="6075374" cy="2721615"/>
          </a:xfrm>
          <a:prstGeom prst="rect">
            <a:avLst/>
          </a:prstGeom>
        </p:spPr>
      </p:pic>
      <p:pic>
        <p:nvPicPr>
          <p:cNvPr id="9" name="図 8">
            <a:extLst>
              <a:ext uri="{FF2B5EF4-FFF2-40B4-BE49-F238E27FC236}">
                <a16:creationId xmlns:a16="http://schemas.microsoft.com/office/drawing/2014/main" id="{56605AB4-E609-E66F-A82B-E1921ECBE116}"/>
              </a:ext>
            </a:extLst>
          </p:cNvPr>
          <p:cNvPicPr>
            <a:picLocks noChangeAspect="1"/>
          </p:cNvPicPr>
          <p:nvPr/>
        </p:nvPicPr>
        <p:blipFill>
          <a:blip r:embed="rId6"/>
          <a:stretch>
            <a:fillRect/>
          </a:stretch>
        </p:blipFill>
        <p:spPr>
          <a:xfrm>
            <a:off x="61161" y="1632483"/>
            <a:ext cx="5946421" cy="2644235"/>
          </a:xfrm>
          <a:prstGeom prst="rect">
            <a:avLst/>
          </a:prstGeom>
        </p:spPr>
      </p:pic>
      <p:sp>
        <p:nvSpPr>
          <p:cNvPr id="3" name="テキスト ボックス 2">
            <a:extLst>
              <a:ext uri="{FF2B5EF4-FFF2-40B4-BE49-F238E27FC236}">
                <a16:creationId xmlns:a16="http://schemas.microsoft.com/office/drawing/2014/main" id="{6D38F1C7-B610-52BA-E0CE-F56C949AE03D}"/>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15866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730878" y="281327"/>
            <a:ext cx="11336215" cy="1325563"/>
          </a:xfrm>
        </p:spPr>
        <p:txBody>
          <a:bodyPr>
            <a:normAutofit/>
          </a:bodyPr>
          <a:lstStyle/>
          <a:p>
            <a:r>
              <a:rPr lang="en" altLang="ja-JP" sz="3600" dirty="0">
                <a:solidFill>
                  <a:srgbClr val="000000"/>
                </a:solidFill>
                <a:effectLst/>
                <a:latin typeface="Menlo" panose="020B0609030804020204" pitchFamily="49" charset="0"/>
              </a:rPr>
              <a:t>5</a:t>
            </a:r>
            <a:r>
              <a:rPr lang="ja-JP" altLang="en-US" sz="3600">
                <a:solidFill>
                  <a:srgbClr val="000000"/>
                </a:solidFill>
                <a:effectLst/>
                <a:latin typeface="Menlo" panose="020B0609030804020204" pitchFamily="49" charset="0"/>
              </a:rPr>
              <a:t>年以内の脳血管</a:t>
            </a:r>
            <a:r>
              <a:rPr lang="ja-JP" altLang="en-US" sz="3600">
                <a:solidFill>
                  <a:srgbClr val="000000"/>
                </a:solidFill>
                <a:latin typeface="Menlo" panose="020B0609030804020204" pitchFamily="49" charset="0"/>
              </a:rPr>
              <a:t>・</a:t>
            </a:r>
            <a:r>
              <a:rPr lang="ja-JP" altLang="en-US" sz="3600">
                <a:solidFill>
                  <a:srgbClr val="000000"/>
                </a:solidFill>
                <a:effectLst/>
                <a:latin typeface="Menlo" panose="020B0609030804020204" pitchFamily="49" charset="0"/>
              </a:rPr>
              <a:t>心血管疾患の発症の有無で分けたデータの平均値と標準偏差</a:t>
            </a:r>
            <a:endParaRPr kumimoji="1" lang="ja-JP" altLang="en-US" sz="3600"/>
          </a:p>
        </p:txBody>
      </p:sp>
      <p:graphicFrame>
        <p:nvGraphicFramePr>
          <p:cNvPr id="5" name="コンテンツ プレースホルダー 4">
            <a:extLst>
              <a:ext uri="{FF2B5EF4-FFF2-40B4-BE49-F238E27FC236}">
                <a16:creationId xmlns:a16="http://schemas.microsoft.com/office/drawing/2014/main" id="{2DD86415-108F-BEA7-C475-6A48BADFFCFC}"/>
              </a:ext>
            </a:extLst>
          </p:cNvPr>
          <p:cNvGraphicFramePr>
            <a:graphicFrameLocks noGrp="1"/>
          </p:cNvGraphicFramePr>
          <p:nvPr>
            <p:ph idx="1"/>
            <p:extLst>
              <p:ext uri="{D42A27DB-BD31-4B8C-83A1-F6EECF244321}">
                <p14:modId xmlns:p14="http://schemas.microsoft.com/office/powerpoint/2010/main" val="2165807397"/>
              </p:ext>
            </p:extLst>
          </p:nvPr>
        </p:nvGraphicFramePr>
        <p:xfrm>
          <a:off x="730878" y="2576043"/>
          <a:ext cx="4814136" cy="3440930"/>
        </p:xfrm>
        <a:graphic>
          <a:graphicData uri="http://schemas.openxmlformats.org/drawingml/2006/table">
            <a:tbl>
              <a:tblPr/>
              <a:tblGrid>
                <a:gridCol w="2024046">
                  <a:extLst>
                    <a:ext uri="{9D8B030D-6E8A-4147-A177-3AD203B41FA5}">
                      <a16:colId xmlns:a16="http://schemas.microsoft.com/office/drawing/2014/main" val="2440929160"/>
                    </a:ext>
                  </a:extLst>
                </a:gridCol>
                <a:gridCol w="1348153">
                  <a:extLst>
                    <a:ext uri="{9D8B030D-6E8A-4147-A177-3AD203B41FA5}">
                      <a16:colId xmlns:a16="http://schemas.microsoft.com/office/drawing/2014/main" val="3874843280"/>
                    </a:ext>
                  </a:extLst>
                </a:gridCol>
                <a:gridCol w="1441937">
                  <a:extLst>
                    <a:ext uri="{9D8B030D-6E8A-4147-A177-3AD203B41FA5}">
                      <a16:colId xmlns:a16="http://schemas.microsoft.com/office/drawing/2014/main" val="1513609448"/>
                    </a:ext>
                  </a:extLst>
                </a:gridCol>
              </a:tblGrid>
              <a:tr h="129708">
                <a:tc>
                  <a:txBody>
                    <a:bodyPr/>
                    <a:lstStyle/>
                    <a:p>
                      <a:br>
                        <a:rPr lang="ja-JP" altLang="en-US" sz="1500">
                          <a:effectLst/>
                          <a:latin typeface="Helvetica" pitchFamily="2" charset="0"/>
                        </a:rPr>
                      </a:br>
                      <a:endParaRPr lang="ja-JP" altLang="en-US" sz="1500">
                        <a:effectLst/>
                        <a:latin typeface="Helvetica" pitchFamily="2" charset="0"/>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500" b="1">
                          <a:solidFill>
                            <a:srgbClr val="000000"/>
                          </a:solidFill>
                          <a:effectLst/>
                          <a:latin typeface="Hiragino Kaku Gothic ProN" panose="020B0300000000000000" pitchFamily="34" charset="-128"/>
                          <a:ea typeface="Hiragino Kaku Gothic ProN" panose="020B0300000000000000" pitchFamily="34" charset="-128"/>
                        </a:rPr>
                        <a:t>平均</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500" b="1">
                          <a:solidFill>
                            <a:srgbClr val="000000"/>
                          </a:solidFill>
                          <a:effectLst/>
                          <a:latin typeface="Hiragino Kaku Gothic ProN" panose="020B0300000000000000" pitchFamily="34" charset="-128"/>
                          <a:ea typeface="Hiragino Kaku Gothic ProN" panose="020B0300000000000000" pitchFamily="34" charset="-128"/>
                        </a:rPr>
                        <a:t>標準偏差</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3720171094"/>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sex</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0.31</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0.46</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333529"/>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age</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51.32</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7.68</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2540047"/>
                  </a:ext>
                </a:extLst>
              </a:tr>
              <a:tr h="291781">
                <a:tc>
                  <a:txBody>
                    <a:bodyPr/>
                    <a:lstStyle/>
                    <a:p>
                      <a:r>
                        <a:rPr lang="en" sz="1500" b="1" dirty="0" err="1">
                          <a:solidFill>
                            <a:srgbClr val="000000"/>
                          </a:solidFill>
                          <a:effectLst/>
                          <a:latin typeface="Hiragino Kaku Gothic ProN" panose="020B0300000000000000" pitchFamily="34" charset="-128"/>
                          <a:ea typeface="Hiragino Kaku Gothic ProN" panose="020B0300000000000000" pitchFamily="34" charset="-128"/>
                        </a:rPr>
                        <a:t>bmi</a:t>
                      </a:r>
                      <a:endParaRPr lang="en" sz="1500" dirty="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23.95</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3.99</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098648"/>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ldl</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125.21</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33.04</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6380336"/>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hdl</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61.00</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17.13</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763742"/>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sbp</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124.82</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17.30</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8993271"/>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dbp</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78.08</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12.39</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8880810"/>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a1c</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5.79</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0.85</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2338783"/>
                  </a:ext>
                </a:extLst>
              </a:tr>
              <a:tr h="203116">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history_of_cva_ihd</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dirty="0">
                          <a:solidFill>
                            <a:srgbClr val="000000"/>
                          </a:solidFill>
                          <a:effectLst/>
                          <a:latin typeface="Hiragino Kaku Gothic ProN" panose="020B0300000000000000" pitchFamily="34" charset="-128"/>
                          <a:ea typeface="Hiragino Kaku Gothic ProN" panose="020B0300000000000000" pitchFamily="34" charset="-128"/>
                        </a:rPr>
                        <a:t>0.19</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0.39</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395601"/>
                  </a:ext>
                </a:extLst>
              </a:tr>
              <a:tr h="249382">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take_medicine</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0.31</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dirty="0">
                          <a:solidFill>
                            <a:srgbClr val="000000"/>
                          </a:solidFill>
                          <a:effectLst/>
                          <a:latin typeface="Hiragino Kaku Gothic ProN" panose="020B0300000000000000" pitchFamily="34" charset="-128"/>
                          <a:ea typeface="Hiragino Kaku Gothic ProN" panose="020B0300000000000000" pitchFamily="34" charset="-128"/>
                        </a:rPr>
                        <a:t>0.46</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388256"/>
                  </a:ext>
                </a:extLst>
              </a:tr>
            </a:tbl>
          </a:graphicData>
        </a:graphic>
      </p:graphicFrame>
      <p:sp>
        <p:nvSpPr>
          <p:cNvPr id="8" name="テキスト ボックス 7">
            <a:extLst>
              <a:ext uri="{FF2B5EF4-FFF2-40B4-BE49-F238E27FC236}">
                <a16:creationId xmlns:a16="http://schemas.microsoft.com/office/drawing/2014/main" id="{53BDB124-ABE3-A3BD-1D18-45667A8EF77C}"/>
              </a:ext>
            </a:extLst>
          </p:cNvPr>
          <p:cNvSpPr txBox="1"/>
          <p:nvPr/>
        </p:nvSpPr>
        <p:spPr>
          <a:xfrm>
            <a:off x="730878" y="1714498"/>
            <a:ext cx="3723891" cy="646331"/>
          </a:xfrm>
          <a:prstGeom prst="rect">
            <a:avLst/>
          </a:prstGeom>
          <a:noFill/>
        </p:spPr>
        <p:txBody>
          <a:bodyPr wrap="square" rtlCol="0">
            <a:spAutoFit/>
          </a:bodyPr>
          <a:lstStyle/>
          <a:p>
            <a:r>
              <a:rPr lang="en" altLang="ja-JP" sz="1800" dirty="0">
                <a:solidFill>
                  <a:srgbClr val="000000"/>
                </a:solidFill>
                <a:effectLst/>
                <a:latin typeface="Menlo" panose="020B0609030804020204" pitchFamily="49" charset="0"/>
              </a:rPr>
              <a:t>5</a:t>
            </a:r>
            <a:r>
              <a:rPr lang="ja-JP" altLang="en-US" sz="1800">
                <a:solidFill>
                  <a:srgbClr val="000000"/>
                </a:solidFill>
                <a:effectLst/>
                <a:latin typeface="Menlo" panose="020B0609030804020204" pitchFamily="49" charset="0"/>
              </a:rPr>
              <a:t>年以内に脳血管・心血管疾患を</a:t>
            </a:r>
            <a:r>
              <a:rPr lang="ja-JP" altLang="en-US" sz="1800" b="1">
                <a:solidFill>
                  <a:srgbClr val="FF0000"/>
                </a:solidFill>
                <a:effectLst/>
                <a:latin typeface="Menlo" panose="020B0609030804020204" pitchFamily="49" charset="0"/>
              </a:rPr>
              <a:t>発症した群</a:t>
            </a:r>
            <a:r>
              <a:rPr lang="en-US" altLang="ja-JP" sz="1800" dirty="0">
                <a:solidFill>
                  <a:srgbClr val="000000"/>
                </a:solidFill>
                <a:effectLst/>
                <a:latin typeface="Menlo" panose="020B0609030804020204" pitchFamily="49" charset="0"/>
              </a:rPr>
              <a:t>(</a:t>
            </a:r>
            <a:r>
              <a:rPr lang="ja-JP" altLang="en-US" sz="1800">
                <a:solidFill>
                  <a:srgbClr val="FF0000"/>
                </a:solidFill>
                <a:effectLst/>
                <a:latin typeface="Menlo" panose="020B0609030804020204" pitchFamily="49" charset="0"/>
              </a:rPr>
              <a:t>発症群</a:t>
            </a:r>
            <a:r>
              <a:rPr lang="en-US" altLang="ja-JP" dirty="0">
                <a:solidFill>
                  <a:srgbClr val="000000"/>
                </a:solidFill>
                <a:latin typeface="Menlo" panose="020B0609030804020204" pitchFamily="49" charset="0"/>
              </a:rPr>
              <a:t> </a:t>
            </a:r>
            <a:r>
              <a:rPr lang="en-US" altLang="ja-JP" sz="1800" dirty="0">
                <a:solidFill>
                  <a:srgbClr val="000000"/>
                </a:solidFill>
                <a:effectLst/>
                <a:latin typeface="Menlo" panose="020B0609030804020204" pitchFamily="49" charset="0"/>
              </a:rPr>
              <a:t>N=1631)</a:t>
            </a:r>
            <a:endParaRPr kumimoji="1" lang="ja-JP" altLang="en-US"/>
          </a:p>
        </p:txBody>
      </p:sp>
      <p:graphicFrame>
        <p:nvGraphicFramePr>
          <p:cNvPr id="9" name="表 8">
            <a:extLst>
              <a:ext uri="{FF2B5EF4-FFF2-40B4-BE49-F238E27FC236}">
                <a16:creationId xmlns:a16="http://schemas.microsoft.com/office/drawing/2014/main" id="{4813C137-5D75-060F-C70B-72507C8F2AEB}"/>
              </a:ext>
            </a:extLst>
          </p:cNvPr>
          <p:cNvGraphicFramePr>
            <a:graphicFrameLocks noGrp="1"/>
          </p:cNvGraphicFramePr>
          <p:nvPr>
            <p:extLst>
              <p:ext uri="{D42A27DB-BD31-4B8C-83A1-F6EECF244321}">
                <p14:modId xmlns:p14="http://schemas.microsoft.com/office/powerpoint/2010/main" val="1538882422"/>
              </p:ext>
            </p:extLst>
          </p:nvPr>
        </p:nvGraphicFramePr>
        <p:xfrm>
          <a:off x="6096000" y="2576042"/>
          <a:ext cx="5111262" cy="3447634"/>
        </p:xfrm>
        <a:graphic>
          <a:graphicData uri="http://schemas.openxmlformats.org/drawingml/2006/table">
            <a:tbl>
              <a:tblPr/>
              <a:tblGrid>
                <a:gridCol w="2224379">
                  <a:extLst>
                    <a:ext uri="{9D8B030D-6E8A-4147-A177-3AD203B41FA5}">
                      <a16:colId xmlns:a16="http://schemas.microsoft.com/office/drawing/2014/main" val="2366278234"/>
                    </a:ext>
                  </a:extLst>
                </a:gridCol>
                <a:gridCol w="1429563">
                  <a:extLst>
                    <a:ext uri="{9D8B030D-6E8A-4147-A177-3AD203B41FA5}">
                      <a16:colId xmlns:a16="http://schemas.microsoft.com/office/drawing/2014/main" val="4067305534"/>
                    </a:ext>
                  </a:extLst>
                </a:gridCol>
                <a:gridCol w="1457320">
                  <a:extLst>
                    <a:ext uri="{9D8B030D-6E8A-4147-A177-3AD203B41FA5}">
                      <a16:colId xmlns:a16="http://schemas.microsoft.com/office/drawing/2014/main" val="3022342043"/>
                    </a:ext>
                  </a:extLst>
                </a:gridCol>
              </a:tblGrid>
              <a:tr h="510076">
                <a:tc>
                  <a:txBody>
                    <a:bodyPr/>
                    <a:lstStyle/>
                    <a:p>
                      <a:br>
                        <a:rPr lang="ja-JP" altLang="en-US" sz="1200">
                          <a:effectLst/>
                          <a:latin typeface="Helvetica" pitchFamily="2" charset="0"/>
                        </a:rPr>
                      </a:br>
                      <a:endParaRPr lang="ja-JP" altLang="en-US" sz="1200">
                        <a:effectLst/>
                        <a:latin typeface="Helvetica" pitchFamily="2" charset="0"/>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400" b="1">
                          <a:solidFill>
                            <a:srgbClr val="000000"/>
                          </a:solidFill>
                          <a:effectLst/>
                          <a:latin typeface="Hiragino Kaku Gothic ProN" panose="020B0300000000000000" pitchFamily="34" charset="-128"/>
                          <a:ea typeface="Hiragino Kaku Gothic ProN" panose="020B0300000000000000" pitchFamily="34" charset="-128"/>
                        </a:rPr>
                        <a:t>平均</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400" b="1">
                          <a:solidFill>
                            <a:srgbClr val="000000"/>
                          </a:solidFill>
                          <a:effectLst/>
                          <a:latin typeface="Hiragino Kaku Gothic ProN" panose="020B0300000000000000" pitchFamily="34" charset="-128"/>
                          <a:ea typeface="Hiragino Kaku Gothic ProN" panose="020B0300000000000000" pitchFamily="34" charset="-128"/>
                        </a:rPr>
                        <a:t>標準偏差</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191192279"/>
                  </a:ext>
                </a:extLst>
              </a:tr>
              <a:tr h="286140">
                <a:tc>
                  <a:txBody>
                    <a:bodyPr/>
                    <a:lstStyle/>
                    <a:p>
                      <a:r>
                        <a:rPr lang="en" sz="1400" b="1" dirty="0">
                          <a:solidFill>
                            <a:srgbClr val="000000"/>
                          </a:solidFill>
                          <a:effectLst/>
                          <a:latin typeface="Hiragino Kaku Gothic ProN" panose="020B0300000000000000" pitchFamily="34" charset="-128"/>
                          <a:ea typeface="Hiragino Kaku Gothic ProN" panose="020B0300000000000000" pitchFamily="34" charset="-128"/>
                        </a:rPr>
                        <a:t>sex</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0.41</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a:solidFill>
                            <a:srgbClr val="000000"/>
                          </a:solidFill>
                          <a:effectLst/>
                          <a:latin typeface="Hiragino Kaku Gothic ProN" panose="020B0300000000000000" pitchFamily="34" charset="-128"/>
                          <a:ea typeface="Hiragino Kaku Gothic ProN" panose="020B0300000000000000" pitchFamily="34" charset="-128"/>
                        </a:rPr>
                        <a:t>0.49</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4790096"/>
                  </a:ext>
                </a:extLst>
              </a:tr>
              <a:tr h="334237">
                <a:tc>
                  <a:txBody>
                    <a:bodyPr/>
                    <a:lstStyle/>
                    <a:p>
                      <a:r>
                        <a:rPr lang="en" sz="1400" b="1" dirty="0">
                          <a:solidFill>
                            <a:srgbClr val="000000"/>
                          </a:solidFill>
                          <a:effectLst/>
                          <a:latin typeface="Hiragino Kaku Gothic ProN" panose="020B0300000000000000" pitchFamily="34" charset="-128"/>
                          <a:ea typeface="Hiragino Kaku Gothic ProN" panose="020B0300000000000000" pitchFamily="34" charset="-128"/>
                        </a:rPr>
                        <a:t>age</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46.26</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9.83</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38839"/>
                  </a:ext>
                </a:extLst>
              </a:tr>
              <a:tr h="286140">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bmi</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22.78</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a:solidFill>
                            <a:srgbClr val="000000"/>
                          </a:solidFill>
                          <a:effectLst/>
                          <a:latin typeface="Hiragino Kaku Gothic ProN" panose="020B0300000000000000" pitchFamily="34" charset="-128"/>
                          <a:ea typeface="Hiragino Kaku Gothic ProN" panose="020B0300000000000000" pitchFamily="34" charset="-128"/>
                        </a:rPr>
                        <a:t>3.56</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1727807"/>
                  </a:ext>
                </a:extLst>
              </a:tr>
              <a:tr h="286140">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ldl</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120.90</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a:solidFill>
                            <a:srgbClr val="000000"/>
                          </a:solidFill>
                          <a:effectLst/>
                          <a:latin typeface="Hiragino Kaku Gothic ProN" panose="020B0300000000000000" pitchFamily="34" charset="-128"/>
                          <a:ea typeface="Hiragino Kaku Gothic ProN" panose="020B0300000000000000" pitchFamily="34" charset="-128"/>
                        </a:rPr>
                        <a:t>30.69</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9440737"/>
                  </a:ext>
                </a:extLst>
              </a:tr>
              <a:tr h="286140">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hdl</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64.48</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a:solidFill>
                            <a:srgbClr val="000000"/>
                          </a:solidFill>
                          <a:effectLst/>
                          <a:latin typeface="Hiragino Kaku Gothic ProN" panose="020B0300000000000000" pitchFamily="34" charset="-128"/>
                          <a:ea typeface="Hiragino Kaku Gothic ProN" panose="020B0300000000000000" pitchFamily="34" charset="-128"/>
                        </a:rPr>
                        <a:t>16.99</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463214"/>
                  </a:ext>
                </a:extLst>
              </a:tr>
              <a:tr h="256467">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sbp</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118.70</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16.03</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4372976"/>
                  </a:ext>
                </a:extLst>
              </a:tr>
              <a:tr h="286140">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dbp</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73.51</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a:solidFill>
                            <a:srgbClr val="000000"/>
                          </a:solidFill>
                          <a:effectLst/>
                          <a:latin typeface="Hiragino Kaku Gothic ProN" panose="020B0300000000000000" pitchFamily="34" charset="-128"/>
                          <a:ea typeface="Hiragino Kaku Gothic ProN" panose="020B0300000000000000" pitchFamily="34" charset="-128"/>
                        </a:rPr>
                        <a:t>11.76</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6765234"/>
                  </a:ext>
                </a:extLst>
              </a:tr>
              <a:tr h="286140">
                <a:tc>
                  <a:txBody>
                    <a:bodyPr/>
                    <a:lstStyle/>
                    <a:p>
                      <a:r>
                        <a:rPr lang="en" sz="1400" b="1" dirty="0">
                          <a:solidFill>
                            <a:srgbClr val="000000"/>
                          </a:solidFill>
                          <a:effectLst/>
                          <a:latin typeface="Hiragino Kaku Gothic ProN" panose="020B0300000000000000" pitchFamily="34" charset="-128"/>
                          <a:ea typeface="Hiragino Kaku Gothic ProN" panose="020B0300000000000000" pitchFamily="34" charset="-128"/>
                        </a:rPr>
                        <a:t>a1c</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5.54</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0.59</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190317"/>
                  </a:ext>
                </a:extLst>
              </a:tr>
              <a:tr h="299550">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history_of_cva_ihd</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0.022</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0.15</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970896"/>
                  </a:ext>
                </a:extLst>
              </a:tr>
              <a:tr h="321145">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take_medicine</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0.11</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0.31</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845858"/>
                  </a:ext>
                </a:extLst>
              </a:tr>
            </a:tbl>
          </a:graphicData>
        </a:graphic>
      </p:graphicFrame>
      <p:sp>
        <p:nvSpPr>
          <p:cNvPr id="10" name="テキスト ボックス 9">
            <a:extLst>
              <a:ext uri="{FF2B5EF4-FFF2-40B4-BE49-F238E27FC236}">
                <a16:creationId xmlns:a16="http://schemas.microsoft.com/office/drawing/2014/main" id="{F7CAF7D7-7B59-E983-A9E3-834D59963B4B}"/>
              </a:ext>
            </a:extLst>
          </p:cNvPr>
          <p:cNvSpPr txBox="1"/>
          <p:nvPr/>
        </p:nvSpPr>
        <p:spPr>
          <a:xfrm>
            <a:off x="6096000" y="1714497"/>
            <a:ext cx="4525108" cy="646331"/>
          </a:xfrm>
          <a:prstGeom prst="rect">
            <a:avLst/>
          </a:prstGeom>
          <a:noFill/>
        </p:spPr>
        <p:txBody>
          <a:bodyPr wrap="square" rtlCol="0">
            <a:spAutoFit/>
          </a:bodyPr>
          <a:lstStyle/>
          <a:p>
            <a:r>
              <a:rPr lang="en" altLang="ja-JP" sz="1800" dirty="0">
                <a:solidFill>
                  <a:srgbClr val="000000"/>
                </a:solidFill>
                <a:effectLst/>
                <a:latin typeface="Menlo" panose="020B0609030804020204" pitchFamily="49" charset="0"/>
              </a:rPr>
              <a:t>5</a:t>
            </a:r>
            <a:r>
              <a:rPr lang="ja-JP" altLang="en-US" sz="1800">
                <a:solidFill>
                  <a:srgbClr val="000000"/>
                </a:solidFill>
                <a:effectLst/>
                <a:latin typeface="Menlo" panose="020B0609030804020204" pitchFamily="49" charset="0"/>
              </a:rPr>
              <a:t>年以内に脳血管</a:t>
            </a:r>
            <a:r>
              <a:rPr lang="ja-JP" altLang="en-US">
                <a:solidFill>
                  <a:srgbClr val="000000"/>
                </a:solidFill>
                <a:latin typeface="Menlo" panose="020B0609030804020204" pitchFamily="49" charset="0"/>
              </a:rPr>
              <a:t>・</a:t>
            </a:r>
            <a:r>
              <a:rPr lang="ja-JP" altLang="en-US" sz="1800">
                <a:solidFill>
                  <a:srgbClr val="000000"/>
                </a:solidFill>
                <a:effectLst/>
                <a:latin typeface="Menlo" panose="020B0609030804020204" pitchFamily="49" charset="0"/>
              </a:rPr>
              <a:t>心血管疾患を</a:t>
            </a:r>
            <a:endParaRPr lang="en-US" altLang="ja-JP" sz="1800" dirty="0">
              <a:solidFill>
                <a:srgbClr val="000000"/>
              </a:solidFill>
              <a:effectLst/>
              <a:latin typeface="Menlo" panose="020B0609030804020204" pitchFamily="49" charset="0"/>
            </a:endParaRPr>
          </a:p>
          <a:p>
            <a:r>
              <a:rPr lang="ja-JP" altLang="en-US" sz="1800" b="1">
                <a:solidFill>
                  <a:schemeClr val="accent1"/>
                </a:solidFill>
                <a:effectLst/>
                <a:latin typeface="Menlo" panose="020B0609030804020204" pitchFamily="49" charset="0"/>
              </a:rPr>
              <a:t>発症しなかった群</a:t>
            </a:r>
            <a:r>
              <a:rPr lang="en-US" altLang="ja-JP" sz="1800" dirty="0">
                <a:solidFill>
                  <a:srgbClr val="000000"/>
                </a:solidFill>
                <a:effectLst/>
                <a:latin typeface="Menlo" panose="020B0609030804020204" pitchFamily="49" charset="0"/>
              </a:rPr>
              <a:t>(</a:t>
            </a:r>
            <a:r>
              <a:rPr lang="ja-JP" altLang="en-US">
                <a:solidFill>
                  <a:schemeClr val="accent1"/>
                </a:solidFill>
                <a:latin typeface="Menlo" panose="020B0609030804020204" pitchFamily="49" charset="0"/>
              </a:rPr>
              <a:t>非</a:t>
            </a:r>
            <a:r>
              <a:rPr lang="ja-JP" altLang="en-US" sz="1800">
                <a:solidFill>
                  <a:schemeClr val="accent1"/>
                </a:solidFill>
                <a:effectLst/>
                <a:latin typeface="Menlo" panose="020B0609030804020204" pitchFamily="49" charset="0"/>
              </a:rPr>
              <a:t>発症群</a:t>
            </a:r>
            <a:r>
              <a:rPr lang="en-US" altLang="ja-JP" dirty="0">
                <a:solidFill>
                  <a:srgbClr val="000000"/>
                </a:solidFill>
                <a:latin typeface="Menlo" panose="020B0609030804020204" pitchFamily="49" charset="0"/>
              </a:rPr>
              <a:t> </a:t>
            </a:r>
            <a:r>
              <a:rPr lang="en-US" altLang="ja-JP" sz="1800" dirty="0">
                <a:solidFill>
                  <a:srgbClr val="000000"/>
                </a:solidFill>
                <a:effectLst/>
                <a:latin typeface="Menlo" panose="020B0609030804020204" pitchFamily="49" charset="0"/>
              </a:rPr>
              <a:t>N=39863)</a:t>
            </a:r>
            <a:endParaRPr kumimoji="1" lang="ja-JP" altLang="en-US"/>
          </a:p>
        </p:txBody>
      </p:sp>
      <p:sp>
        <p:nvSpPr>
          <p:cNvPr id="3" name="テキスト ボックス 2">
            <a:extLst>
              <a:ext uri="{FF2B5EF4-FFF2-40B4-BE49-F238E27FC236}">
                <a16:creationId xmlns:a16="http://schemas.microsoft.com/office/drawing/2014/main" id="{844CB9A4-67B5-D3FA-50A8-34E876A03A14}"/>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31728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838200" y="81206"/>
            <a:ext cx="10515600" cy="1325563"/>
          </a:xfrm>
        </p:spPr>
        <p:txBody>
          <a:bodyPr/>
          <a:lstStyle/>
          <a:p>
            <a:r>
              <a:rPr kumimoji="1" lang="ja-JP" altLang="en-US"/>
              <a:t>分析課題</a:t>
            </a:r>
          </a:p>
        </p:txBody>
      </p:sp>
      <p:sp>
        <p:nvSpPr>
          <p:cNvPr id="3" name="コンテンツ プレースホルダー 2">
            <a:extLst>
              <a:ext uri="{FF2B5EF4-FFF2-40B4-BE49-F238E27FC236}">
                <a16:creationId xmlns:a16="http://schemas.microsoft.com/office/drawing/2014/main" id="{B5E60E2A-825E-D07C-DDCA-395027082D24}"/>
              </a:ext>
            </a:extLst>
          </p:cNvPr>
          <p:cNvSpPr>
            <a:spLocks noGrp="1"/>
          </p:cNvSpPr>
          <p:nvPr>
            <p:ph idx="1"/>
          </p:nvPr>
        </p:nvSpPr>
        <p:spPr>
          <a:xfrm>
            <a:off x="468923" y="1258784"/>
            <a:ext cx="11336215" cy="5353031"/>
          </a:xfrm>
          <a:ln>
            <a:noFill/>
          </a:ln>
        </p:spPr>
        <p:txBody>
          <a:bodyPr>
            <a:normAutofit/>
          </a:bodyPr>
          <a:lstStyle/>
          <a:p>
            <a:r>
              <a:rPr lang="en-US" altLang="ja-JP" sz="2200" b="1" u="sng" dirty="0">
                <a:solidFill>
                  <a:srgbClr val="000000"/>
                </a:solidFill>
                <a:effectLst/>
                <a:latin typeface="Menlo" panose="020B0609030804020204" pitchFamily="49" charset="0"/>
              </a:rPr>
              <a:t>5</a:t>
            </a:r>
            <a:r>
              <a:rPr lang="ja-JP" altLang="en-US" sz="2200" b="1" u="sng">
                <a:solidFill>
                  <a:srgbClr val="000000"/>
                </a:solidFill>
                <a:effectLst/>
                <a:latin typeface="Menlo" panose="020B0609030804020204" pitchFamily="49" charset="0"/>
              </a:rPr>
              <a:t>年以内の脳血管・心血管疾患の発症に寄与する因子や発症しやすい集団の特徴を分析すること</a:t>
            </a:r>
            <a:endParaRPr lang="en-US" altLang="ja-JP" sz="2200" b="1" u="sng" dirty="0">
              <a:solidFill>
                <a:srgbClr val="000000"/>
              </a:solidFill>
              <a:effectLst/>
              <a:latin typeface="Menlo" panose="020B0609030804020204" pitchFamily="49" charset="0"/>
            </a:endParaRPr>
          </a:p>
          <a:p>
            <a:endParaRPr lang="en-US" altLang="ja-JP" sz="2200" dirty="0">
              <a:solidFill>
                <a:srgbClr val="000000"/>
              </a:solidFill>
              <a:effectLst/>
              <a:latin typeface="Menlo" panose="020B0609030804020204" pitchFamily="49" charset="0"/>
            </a:endParaRPr>
          </a:p>
          <a:p>
            <a:endParaRPr lang="en-US" altLang="ja-JP" sz="2200" dirty="0">
              <a:solidFill>
                <a:srgbClr val="000000"/>
              </a:solidFill>
              <a:effectLst/>
              <a:latin typeface="Menlo" panose="020B0609030804020204" pitchFamily="49" charset="0"/>
            </a:endParaRPr>
          </a:p>
          <a:p>
            <a:r>
              <a:rPr lang="en-US" altLang="ja-JP" sz="2200" dirty="0">
                <a:solidFill>
                  <a:srgbClr val="000000"/>
                </a:solidFill>
                <a:effectLst/>
                <a:latin typeface="Menlo" panose="020B0609030804020204" pitchFamily="49" charset="0"/>
              </a:rPr>
              <a:t>Outcome(</a:t>
            </a:r>
            <a:r>
              <a:rPr lang="ja-JP" altLang="en-US" sz="2200">
                <a:solidFill>
                  <a:srgbClr val="000000"/>
                </a:solidFill>
                <a:effectLst/>
                <a:latin typeface="Menlo" panose="020B0609030804020204" pitchFamily="49" charset="0"/>
              </a:rPr>
              <a:t>二値変数</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を目的変数、</a:t>
            </a:r>
            <a:r>
              <a:rPr lang="en-US" altLang="ja-JP" sz="2200" dirty="0" err="1">
                <a:solidFill>
                  <a:srgbClr val="000000"/>
                </a:solidFill>
                <a:effectLst/>
                <a:latin typeface="Menlo" panose="020B0609030804020204" pitchFamily="49" charset="0"/>
              </a:rPr>
              <a:t>uid</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個人</a:t>
            </a:r>
            <a:r>
              <a:rPr lang="en-US" altLang="ja-JP" sz="2200" dirty="0">
                <a:solidFill>
                  <a:srgbClr val="000000"/>
                </a:solidFill>
                <a:latin typeface="Menlo" panose="020B0609030804020204" pitchFamily="49" charset="0"/>
              </a:rPr>
              <a:t>ID</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と</a:t>
            </a:r>
            <a:r>
              <a:rPr lang="en-US" altLang="ja-JP" sz="2200" dirty="0" err="1">
                <a:solidFill>
                  <a:srgbClr val="000000"/>
                </a:solidFill>
                <a:effectLst/>
                <a:latin typeface="Menlo" panose="020B0609030804020204" pitchFamily="49" charset="0"/>
              </a:rPr>
              <a:t>visit_day</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健診日</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を除いた項目</a:t>
            </a:r>
            <a:r>
              <a:rPr lang="en-US" altLang="ja-JP" sz="2200" dirty="0">
                <a:solidFill>
                  <a:srgbClr val="000000"/>
                </a:solidFill>
                <a:effectLst/>
                <a:latin typeface="Menlo" panose="020B0609030804020204" pitchFamily="49" charset="0"/>
              </a:rPr>
              <a:t>(</a:t>
            </a:r>
            <a:r>
              <a:rPr lang="en" altLang="ja-JP" sz="2200" dirty="0">
                <a:solidFill>
                  <a:srgbClr val="000000"/>
                </a:solidFill>
                <a:effectLst/>
                <a:latin typeface="Menlo" panose="020B0609030804020204" pitchFamily="49" charset="0"/>
              </a:rPr>
              <a:t>sex,age,bmi,ldl,hdl,dbp,sbp,a1c, </a:t>
            </a:r>
            <a:r>
              <a:rPr lang="en" altLang="ja-JP" sz="2200" dirty="0" err="1">
                <a:solidFill>
                  <a:srgbClr val="000000"/>
                </a:solidFill>
                <a:effectLst/>
                <a:latin typeface="Menlo" panose="020B0609030804020204" pitchFamily="49" charset="0"/>
              </a:rPr>
              <a:t>take_medicine,history_of_cva_ihd</a:t>
            </a:r>
            <a:r>
              <a:rPr lang="en"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を説明変数とした</a:t>
            </a:r>
            <a:r>
              <a:rPr lang="ja-JP" altLang="en-US" sz="2200" b="1">
                <a:solidFill>
                  <a:srgbClr val="FF0000"/>
                </a:solidFill>
                <a:effectLst/>
                <a:latin typeface="Menlo" panose="020B0609030804020204" pitchFamily="49" charset="0"/>
              </a:rPr>
              <a:t>ロジスティック回帰分析</a:t>
            </a:r>
            <a:endParaRPr lang="en-US" altLang="ja-JP" sz="2200" b="1" dirty="0">
              <a:solidFill>
                <a:srgbClr val="FF0000"/>
              </a:solidFill>
              <a:effectLst/>
              <a:latin typeface="Menlo" panose="020B0609030804020204" pitchFamily="49" charset="0"/>
            </a:endParaRPr>
          </a:p>
          <a:p>
            <a:endParaRPr lang="en-US" altLang="ja-JP" sz="2200" dirty="0">
              <a:solidFill>
                <a:srgbClr val="000000"/>
              </a:solidFill>
              <a:latin typeface="Menlo" panose="020B0609030804020204" pitchFamily="49" charset="0"/>
            </a:endParaRPr>
          </a:p>
          <a:p>
            <a:r>
              <a:rPr lang="ja-JP" altLang="en-US" sz="2200">
                <a:solidFill>
                  <a:srgbClr val="000000"/>
                </a:solidFill>
                <a:effectLst/>
                <a:latin typeface="Menlo" panose="020B0609030804020204" pitchFamily="49" charset="0"/>
              </a:rPr>
              <a:t>説明変数を標準化し、</a:t>
            </a:r>
            <a:r>
              <a:rPr lang="en-US" altLang="ja-JP" sz="2200" dirty="0">
                <a:solidFill>
                  <a:srgbClr val="000000"/>
                </a:solidFill>
                <a:effectLst/>
                <a:latin typeface="Menlo" panose="020B0609030804020204" pitchFamily="49" charset="0"/>
              </a:rPr>
              <a:t>AIC(</a:t>
            </a:r>
            <a:r>
              <a:rPr lang="ja-JP" altLang="en-US" sz="2200">
                <a:solidFill>
                  <a:srgbClr val="000000"/>
                </a:solidFill>
                <a:effectLst/>
                <a:latin typeface="Menlo" panose="020B0609030804020204" pitchFamily="49" charset="0"/>
              </a:rPr>
              <a:t>赤池情報量基準</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が最小となる説明変数の組み合わせを探索した結果、</a:t>
            </a:r>
            <a:endParaRPr lang="en-US" altLang="ja-JP" sz="2200" dirty="0">
              <a:solidFill>
                <a:srgbClr val="000000"/>
              </a:solidFill>
              <a:latin typeface="Menlo" panose="020B0609030804020204" pitchFamily="49" charset="0"/>
            </a:endParaRPr>
          </a:p>
          <a:p>
            <a:pPr marL="0" indent="0">
              <a:buNone/>
            </a:pPr>
            <a:r>
              <a:rPr lang="en-US" altLang="ja-JP" sz="2200" dirty="0">
                <a:solidFill>
                  <a:srgbClr val="000000"/>
                </a:solidFill>
                <a:effectLst/>
                <a:latin typeface="Menlo" panose="020B0609030804020204" pitchFamily="49" charset="0"/>
              </a:rPr>
              <a:t> </a:t>
            </a:r>
            <a:r>
              <a:rPr lang="en" altLang="ja-JP" sz="2400" dirty="0">
                <a:solidFill>
                  <a:srgbClr val="000000"/>
                </a:solidFill>
                <a:effectLst/>
                <a:latin typeface="Menlo" panose="020B0609030804020204" pitchFamily="49" charset="0"/>
              </a:rPr>
              <a:t>age, </a:t>
            </a:r>
            <a:r>
              <a:rPr lang="en" altLang="ja-JP" sz="2400" dirty="0" err="1">
                <a:solidFill>
                  <a:srgbClr val="000000"/>
                </a:solidFill>
                <a:effectLst/>
                <a:latin typeface="Menlo" panose="020B0609030804020204" pitchFamily="49" charset="0"/>
              </a:rPr>
              <a:t>ldl</a:t>
            </a:r>
            <a:r>
              <a:rPr lang="en" altLang="ja-JP" sz="2400" dirty="0">
                <a:solidFill>
                  <a:srgbClr val="000000"/>
                </a:solidFill>
                <a:effectLst/>
                <a:latin typeface="Menlo" panose="020B0609030804020204" pitchFamily="49" charset="0"/>
              </a:rPr>
              <a:t>, </a:t>
            </a:r>
            <a:r>
              <a:rPr lang="en" altLang="ja-JP" sz="2400" dirty="0" err="1">
                <a:solidFill>
                  <a:srgbClr val="000000"/>
                </a:solidFill>
                <a:effectLst/>
                <a:latin typeface="Menlo" panose="020B0609030804020204" pitchFamily="49" charset="0"/>
              </a:rPr>
              <a:t>hdl</a:t>
            </a:r>
            <a:r>
              <a:rPr lang="en" altLang="ja-JP" sz="2400" dirty="0">
                <a:solidFill>
                  <a:srgbClr val="000000"/>
                </a:solidFill>
                <a:effectLst/>
                <a:latin typeface="Menlo" panose="020B0609030804020204" pitchFamily="49" charset="0"/>
              </a:rPr>
              <a:t>, </a:t>
            </a:r>
            <a:r>
              <a:rPr lang="en" altLang="ja-JP" sz="2400" dirty="0" err="1">
                <a:solidFill>
                  <a:srgbClr val="000000"/>
                </a:solidFill>
                <a:effectLst/>
                <a:latin typeface="Menlo" panose="020B0609030804020204" pitchFamily="49" charset="0"/>
              </a:rPr>
              <a:t>dbp</a:t>
            </a:r>
            <a:r>
              <a:rPr lang="en" altLang="ja-JP" sz="2400" dirty="0">
                <a:solidFill>
                  <a:srgbClr val="000000"/>
                </a:solidFill>
                <a:effectLst/>
                <a:latin typeface="Menlo" panose="020B0609030804020204" pitchFamily="49" charset="0"/>
              </a:rPr>
              <a:t>, a1c, </a:t>
            </a:r>
            <a:r>
              <a:rPr lang="en" altLang="ja-JP" sz="2400" dirty="0" err="1">
                <a:solidFill>
                  <a:srgbClr val="000000"/>
                </a:solidFill>
                <a:effectLst/>
                <a:latin typeface="Menlo" panose="020B0609030804020204" pitchFamily="49" charset="0"/>
              </a:rPr>
              <a:t>take_medicine</a:t>
            </a:r>
            <a:r>
              <a:rPr lang="en" altLang="ja-JP" sz="2400" dirty="0">
                <a:solidFill>
                  <a:srgbClr val="000000"/>
                </a:solidFill>
                <a:effectLst/>
                <a:latin typeface="Menlo" panose="020B0609030804020204" pitchFamily="49" charset="0"/>
              </a:rPr>
              <a:t>, </a:t>
            </a:r>
            <a:r>
              <a:rPr lang="en" altLang="ja-JP" sz="2400" dirty="0" err="1">
                <a:solidFill>
                  <a:srgbClr val="000000"/>
                </a:solidFill>
                <a:effectLst/>
                <a:latin typeface="Menlo" panose="020B0609030804020204" pitchFamily="49" charset="0"/>
              </a:rPr>
              <a:t>history_of_cva_ihd</a:t>
            </a:r>
            <a:endParaRPr lang="en" altLang="ja-JP" sz="2400" dirty="0">
              <a:solidFill>
                <a:srgbClr val="000000"/>
              </a:solidFill>
              <a:effectLst/>
              <a:latin typeface="Menlo" panose="020B0609030804020204" pitchFamily="49" charset="0"/>
            </a:endParaRPr>
          </a:p>
          <a:p>
            <a:pPr marL="0" indent="0">
              <a:buNone/>
            </a:pPr>
            <a:r>
              <a:rPr lang="en-US" altLang="ja-JP" sz="2200" dirty="0">
                <a:solidFill>
                  <a:srgbClr val="000000"/>
                </a:solidFill>
                <a:latin typeface="Menlo" panose="020B0609030804020204" pitchFamily="49" charset="0"/>
              </a:rPr>
              <a:t>  </a:t>
            </a:r>
            <a:r>
              <a:rPr lang="ja-JP" altLang="en-US" sz="2200">
                <a:solidFill>
                  <a:srgbClr val="000000"/>
                </a:solidFill>
                <a:latin typeface="Menlo" panose="020B0609030804020204" pitchFamily="49" charset="0"/>
              </a:rPr>
              <a:t>の</a:t>
            </a:r>
            <a:r>
              <a:rPr lang="en-US" altLang="ja-JP" sz="2200" dirty="0">
                <a:solidFill>
                  <a:srgbClr val="000000"/>
                </a:solidFill>
                <a:latin typeface="Menlo" panose="020B0609030804020204" pitchFamily="49" charset="0"/>
              </a:rPr>
              <a:t>7</a:t>
            </a:r>
            <a:r>
              <a:rPr lang="ja-JP" altLang="en-US" sz="2200">
                <a:solidFill>
                  <a:srgbClr val="000000"/>
                </a:solidFill>
                <a:latin typeface="Menlo" panose="020B0609030804020204" pitchFamily="49" charset="0"/>
              </a:rPr>
              <a:t>つを採用すべきという結果となり、これらの説明変数を投入したモデルでロジスティック回帰分析を行った。</a:t>
            </a:r>
            <a:endParaRPr lang="en" altLang="ja-JP" sz="2200" dirty="0">
              <a:solidFill>
                <a:srgbClr val="000000"/>
              </a:solidFill>
              <a:effectLst/>
              <a:latin typeface="Menlo" panose="020B0609030804020204" pitchFamily="49" charset="0"/>
            </a:endParaRPr>
          </a:p>
          <a:p>
            <a:endParaRPr lang="en-US" altLang="ja-JP" sz="2200" dirty="0">
              <a:solidFill>
                <a:srgbClr val="000000"/>
              </a:solidFill>
              <a:latin typeface="Menlo" panose="020B0609030804020204" pitchFamily="49" charset="0"/>
            </a:endParaRPr>
          </a:p>
        </p:txBody>
      </p:sp>
      <p:sp>
        <p:nvSpPr>
          <p:cNvPr id="4" name="下矢印 3">
            <a:extLst>
              <a:ext uri="{FF2B5EF4-FFF2-40B4-BE49-F238E27FC236}">
                <a16:creationId xmlns:a16="http://schemas.microsoft.com/office/drawing/2014/main" id="{2A1DE4A6-EB0C-2F4A-F544-8DBC44F2EBAC}"/>
              </a:ext>
            </a:extLst>
          </p:cNvPr>
          <p:cNvSpPr/>
          <p:nvPr/>
        </p:nvSpPr>
        <p:spPr>
          <a:xfrm>
            <a:off x="5058887" y="1864425"/>
            <a:ext cx="1888177" cy="831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359CD1F-8C12-94BC-11FE-B64B4A71D558}"/>
              </a:ext>
            </a:extLst>
          </p:cNvPr>
          <p:cNvSpPr txBox="1"/>
          <p:nvPr/>
        </p:nvSpPr>
        <p:spPr>
          <a:xfrm>
            <a:off x="9369631" y="52223"/>
            <a:ext cx="2822369" cy="338554"/>
          </a:xfrm>
          <a:prstGeom prst="rect">
            <a:avLst/>
          </a:prstGeom>
          <a:noFill/>
        </p:spPr>
        <p:txBody>
          <a:bodyPr wrap="square" rtlCol="0">
            <a:spAutoFit/>
          </a:bodyPr>
          <a:lstStyle/>
          <a:p>
            <a:r>
              <a:rPr kumimoji="1" lang="en-US" altLang="ja-JP" sz="1600" b="1" u="sng" dirty="0"/>
              <a:t>2.</a:t>
            </a:r>
            <a:r>
              <a:rPr lang="ja-JP" altLang="en-US" sz="1600" b="1" u="sng"/>
              <a:t>スクリプト</a:t>
            </a:r>
            <a:r>
              <a:rPr kumimoji="1" lang="ja-JP" altLang="en-US" sz="1600" b="1" u="sng"/>
              <a:t>による分析結果</a:t>
            </a:r>
          </a:p>
        </p:txBody>
      </p:sp>
    </p:spTree>
    <p:extLst>
      <p:ext uri="{BB962C8B-B14F-4D97-AF65-F5344CB8AC3E}">
        <p14:creationId xmlns:p14="http://schemas.microsoft.com/office/powerpoint/2010/main" val="3127958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3023</Words>
  <Application>Microsoft Macintosh PowerPoint</Application>
  <PresentationFormat>ワイド画面</PresentationFormat>
  <Paragraphs>275</Paragraphs>
  <Slides>13</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Hiragino Kaku Gothic ProN</vt:lpstr>
      <vt:lpstr>游ゴシック</vt:lpstr>
      <vt:lpstr>游ゴシック Light</vt:lpstr>
      <vt:lpstr>Arial</vt:lpstr>
      <vt:lpstr>Helvetica</vt:lpstr>
      <vt:lpstr>Menlo</vt:lpstr>
      <vt:lpstr>Office テーマ</vt:lpstr>
      <vt:lpstr>(株)PREVENT様 採用テスト課題プレゼン</vt:lpstr>
      <vt:lpstr>目次</vt:lpstr>
      <vt:lpstr>データ概要</vt:lpstr>
      <vt:lpstr>      データ全体における各項目の平均・SDの表と                   相関係数のヒートマップ</vt:lpstr>
      <vt:lpstr>年齢(age),BMI(bmi),性別(sex)のヒストグラム</vt:lpstr>
      <vt:lpstr>収縮期/拡張期血圧(sbp,dbp),コレステロール値(hdl,ldl)のヒストグラム</vt:lpstr>
      <vt:lpstr>HbA1c(a1c),   血管疾患の既往(history_of_cva_ihd), 生活習慣病治療薬の服薬歴(take_medicine), 5年以内の血管疾患発症有無(outcome)のヒストグラム</vt:lpstr>
      <vt:lpstr>5年以内の脳血管・心血管疾患の発症の有無で分けたデータの平均値と標準偏差</vt:lpstr>
      <vt:lpstr>分析課題</vt:lpstr>
      <vt:lpstr>分析結果(回帰係数,切片,p値,決定係数)とその解釈</vt:lpstr>
      <vt:lpstr>考察並びにビジネスの方向性</vt:lpstr>
      <vt:lpstr>ビジネス案：①医療機関との提携</vt:lpstr>
      <vt:lpstr>ビジネス案：②民間企業との提携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Iizuka Masaki</dc:creator>
  <cp:lastModifiedBy>Masaki Iizuka</cp:lastModifiedBy>
  <cp:revision>188</cp:revision>
  <dcterms:created xsi:type="dcterms:W3CDTF">2023-04-14T13:47:42Z</dcterms:created>
  <dcterms:modified xsi:type="dcterms:W3CDTF">2023-05-12T06:47:30Z</dcterms:modified>
</cp:coreProperties>
</file>