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1" r:id="rId1"/>
  </p:sldMasterIdLst>
  <p:sldIdLst>
    <p:sldId id="33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341" r:id="rId25"/>
    <p:sldId id="342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340" r:id="rId34"/>
    <p:sldId id="286" r:id="rId35"/>
    <p:sldId id="287" r:id="rId36"/>
    <p:sldId id="288" r:id="rId37"/>
    <p:sldId id="289" r:id="rId38"/>
    <p:sldId id="291" r:id="rId39"/>
    <p:sldId id="290" r:id="rId40"/>
    <p:sldId id="292" r:id="rId41"/>
    <p:sldId id="293" r:id="rId42"/>
    <p:sldId id="294" r:id="rId43"/>
    <p:sldId id="295" r:id="rId44"/>
    <p:sldId id="305" r:id="rId45"/>
    <p:sldId id="343" r:id="rId46"/>
    <p:sldId id="306" r:id="rId47"/>
    <p:sldId id="308" r:id="rId48"/>
    <p:sldId id="309" r:id="rId49"/>
    <p:sldId id="310" r:id="rId50"/>
    <p:sldId id="345" r:id="rId51"/>
    <p:sldId id="346" r:id="rId52"/>
    <p:sldId id="344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1" r:id="rId63"/>
    <p:sldId id="299" r:id="rId64"/>
    <p:sldId id="301" r:id="rId65"/>
    <p:sldId id="302" r:id="rId66"/>
    <p:sldId id="303" r:id="rId67"/>
    <p:sldId id="304" r:id="rId68"/>
    <p:sldId id="348" r:id="rId69"/>
    <p:sldId id="349" r:id="rId70"/>
    <p:sldId id="350" r:id="rId71"/>
    <p:sldId id="351" r:id="rId72"/>
    <p:sldId id="352" r:id="rId73"/>
    <p:sldId id="353" r:id="rId74"/>
    <p:sldId id="354" r:id="rId75"/>
    <p:sldId id="355" r:id="rId76"/>
    <p:sldId id="356" r:id="rId77"/>
    <p:sldId id="357" r:id="rId78"/>
    <p:sldId id="358" r:id="rId79"/>
    <p:sldId id="359" r:id="rId80"/>
    <p:sldId id="360" r:id="rId81"/>
    <p:sldId id="322" r:id="rId82"/>
    <p:sldId id="323" r:id="rId83"/>
    <p:sldId id="324" r:id="rId84"/>
    <p:sldId id="325" r:id="rId85"/>
    <p:sldId id="326" r:id="rId86"/>
    <p:sldId id="327" r:id="rId87"/>
    <p:sldId id="328" r:id="rId88"/>
    <p:sldId id="329" r:id="rId89"/>
    <p:sldId id="330" r:id="rId90"/>
    <p:sldId id="331" r:id="rId91"/>
    <p:sldId id="332" r:id="rId92"/>
    <p:sldId id="334" r:id="rId93"/>
    <p:sldId id="335" r:id="rId94"/>
    <p:sldId id="336" r:id="rId95"/>
    <p:sldId id="338" r:id="rId96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10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zael Carlos" userId="b98c19044d39da9c" providerId="LiveId" clId="{329A0DE9-7F98-477E-9DEB-63F2B36BE268}"/>
    <pc:docChg chg="addSld modSld">
      <pc:chgData name="Mizael Carlos" userId="b98c19044d39da9c" providerId="LiveId" clId="{329A0DE9-7F98-477E-9DEB-63F2B36BE268}" dt="2025-05-08T10:21:41.837" v="7" actId="20577"/>
      <pc:docMkLst>
        <pc:docMk/>
      </pc:docMkLst>
      <pc:sldChg chg="modSp mod">
        <pc:chgData name="Mizael Carlos" userId="b98c19044d39da9c" providerId="LiveId" clId="{329A0DE9-7F98-477E-9DEB-63F2B36BE268}" dt="2025-05-08T10:21:41.837" v="7" actId="20577"/>
        <pc:sldMkLst>
          <pc:docMk/>
          <pc:sldMk cId="0" sldId="285"/>
        </pc:sldMkLst>
        <pc:spChg chg="mod">
          <ac:chgData name="Mizael Carlos" userId="b98c19044d39da9c" providerId="LiveId" clId="{329A0DE9-7F98-477E-9DEB-63F2B36BE268}" dt="2025-05-08T10:21:41.837" v="7" actId="20577"/>
          <ac:spMkLst>
            <pc:docMk/>
            <pc:sldMk cId="0" sldId="285"/>
            <ac:spMk id="3" creationId="{00000000-0000-0000-0000-000000000000}"/>
          </ac:spMkLst>
        </pc:spChg>
      </pc:sldChg>
      <pc:sldChg chg="modSp new mod">
        <pc:chgData name="Mizael Carlos" userId="b98c19044d39da9c" providerId="LiveId" clId="{329A0DE9-7F98-477E-9DEB-63F2B36BE268}" dt="2025-05-08T10:21:27.679" v="5"/>
        <pc:sldMkLst>
          <pc:docMk/>
          <pc:sldMk cId="4199477912" sldId="340"/>
        </pc:sldMkLst>
        <pc:spChg chg="mod">
          <ac:chgData name="Mizael Carlos" userId="b98c19044d39da9c" providerId="LiveId" clId="{329A0DE9-7F98-477E-9DEB-63F2B36BE268}" dt="2025-05-08T10:21:27.679" v="5"/>
          <ac:spMkLst>
            <pc:docMk/>
            <pc:sldMk cId="4199477912" sldId="340"/>
            <ac:spMk id="3" creationId="{FC7DE779-42A9-7FD0-B375-56F9D1179D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171532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11413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73396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3897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686836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740458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810922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706593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8620689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21077449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41375" y="2285466"/>
            <a:ext cx="5472430" cy="3609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273215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2518951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440" y="23876"/>
            <a:ext cx="3129279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‹nº›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148046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98727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50649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282970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3032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199179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406939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36752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lang="pt-BR" spc="-50" smtClean="0"/>
              <a:t>‹nº›</a:t>
            </a:fld>
            <a:endParaRPr lang="pt-BR" spc="-50" dirty="0"/>
          </a:p>
        </p:txBody>
      </p:sp>
    </p:spTree>
    <p:extLst>
      <p:ext uri="{BB962C8B-B14F-4D97-AF65-F5344CB8AC3E}">
        <p14:creationId xmlns:p14="http://schemas.microsoft.com/office/powerpoint/2010/main" val="1440123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ma-international.org/publications-and-standards/standards/ecma-262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codecamp.org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0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0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ma-international.org/ecma-262/" TargetMode="External"/><Relationship Id="rId2" Type="http://schemas.openxmlformats.org/officeDocument/2006/relationships/hyperlink" Target="https://developer.mozilla.org/en-US/docs/Web/JavaScrip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 txBox="1">
            <a:spLocks noGrp="1"/>
          </p:cNvSpPr>
          <p:nvPr>
            <p:ph type="title"/>
          </p:nvPr>
        </p:nvSpPr>
        <p:spPr>
          <a:xfrm>
            <a:off x="1223568" y="1696669"/>
            <a:ext cx="5508625" cy="2338461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 indent="711200" algn="r">
              <a:lnSpc>
                <a:spcPts val="5830"/>
              </a:lnSpc>
              <a:spcBef>
                <a:spcPts val="835"/>
              </a:spcBef>
            </a:pPr>
            <a:r>
              <a:rPr lang="pt-BR" sz="5400" spc="-20" dirty="0">
                <a:solidFill>
                  <a:srgbClr val="FFFFFF"/>
                </a:solidFill>
              </a:rPr>
              <a:t>Programação </a:t>
            </a:r>
            <a:r>
              <a:rPr lang="pt-BR" sz="5400" spc="-20" dirty="0" err="1">
                <a:solidFill>
                  <a:srgbClr val="FFFFFF"/>
                </a:solidFill>
              </a:rPr>
              <a:t>Client-Side</a:t>
            </a:r>
            <a:endParaRPr sz="5400" dirty="0"/>
          </a:p>
          <a:p>
            <a:pPr marR="8255" algn="r">
              <a:lnSpc>
                <a:spcPts val="5750"/>
              </a:lnSpc>
            </a:pPr>
            <a:r>
              <a:rPr sz="5400" dirty="0">
                <a:solidFill>
                  <a:srgbClr val="FFFFFF"/>
                </a:solidFill>
              </a:rPr>
              <a:t>– </a:t>
            </a:r>
            <a:r>
              <a:rPr sz="5400" spc="-10" dirty="0">
                <a:solidFill>
                  <a:srgbClr val="FFFFFF"/>
                </a:solidFill>
              </a:rPr>
              <a:t>JavaScript</a:t>
            </a:r>
            <a:endParaRPr sz="5400" dirty="0"/>
          </a:p>
        </p:txBody>
      </p:sp>
      <p:sp>
        <p:nvSpPr>
          <p:cNvPr id="6" name="object 6"/>
          <p:cNvSpPr txBox="1"/>
          <p:nvPr/>
        </p:nvSpPr>
        <p:spPr>
          <a:xfrm>
            <a:off x="7179056" y="2989833"/>
            <a:ext cx="3698875" cy="549509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Prof.</a:t>
            </a:r>
            <a:r>
              <a:rPr sz="24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80" dirty="0">
                <a:solidFill>
                  <a:srgbClr val="FFFFFF"/>
                </a:solidFill>
                <a:latin typeface="Calibri"/>
                <a:cs typeface="Calibri"/>
              </a:rPr>
              <a:t>Mizael Carlos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1506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Incorporar</a:t>
            </a:r>
            <a:r>
              <a:rPr spc="-160" dirty="0"/>
              <a:t> </a:t>
            </a:r>
            <a:r>
              <a:rPr spc="-40" dirty="0"/>
              <a:t>código</a:t>
            </a:r>
            <a:r>
              <a:rPr spc="-180" dirty="0"/>
              <a:t> </a:t>
            </a:r>
            <a:r>
              <a:rPr dirty="0"/>
              <a:t>JS</a:t>
            </a:r>
            <a:r>
              <a:rPr spc="-170" dirty="0"/>
              <a:t> </a:t>
            </a:r>
            <a:r>
              <a:rPr dirty="0"/>
              <a:t>na</a:t>
            </a:r>
            <a:r>
              <a:rPr spc="-150" dirty="0"/>
              <a:t> </a:t>
            </a:r>
            <a:r>
              <a:rPr spc="-20" dirty="0"/>
              <a:t>página</a:t>
            </a:r>
            <a:r>
              <a:rPr spc="-160" dirty="0"/>
              <a:t> </a:t>
            </a:r>
            <a:r>
              <a:rPr spc="-20" dirty="0"/>
              <a:t>HTML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69132"/>
            <a:ext cx="9384030" cy="452120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3200" dirty="0">
                <a:latin typeface="Calibri"/>
                <a:cs typeface="Calibri"/>
              </a:rPr>
              <a:t>Duas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maneiras:</a:t>
            </a:r>
            <a:endParaRPr sz="3200">
              <a:latin typeface="Calibri"/>
              <a:cs typeface="Calibri"/>
            </a:endParaRPr>
          </a:p>
          <a:p>
            <a:pPr marL="984885" indent="-514984">
              <a:lnSpc>
                <a:spcPct val="100000"/>
              </a:lnSpc>
              <a:spcBef>
                <a:spcPts val="185"/>
              </a:spcBef>
              <a:buAutoNum type="arabicPeriod"/>
              <a:tabLst>
                <a:tab pos="984885" algn="l"/>
              </a:tabLst>
            </a:pPr>
            <a:r>
              <a:rPr sz="2800" dirty="0">
                <a:latin typeface="Calibri"/>
                <a:cs typeface="Calibri"/>
              </a:rPr>
              <a:t>Embutido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HTML</a:t>
            </a:r>
            <a:endParaRPr sz="28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Mais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simples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10" dirty="0">
                <a:latin typeface="Calibri"/>
                <a:cs typeface="Calibri"/>
              </a:rPr>
              <a:t> direto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Código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acessível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somente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dentro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página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específica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Dificulta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manutenção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sistemas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maiores</a:t>
            </a:r>
            <a:endParaRPr sz="2400">
              <a:latin typeface="Calibri"/>
              <a:cs typeface="Calibri"/>
            </a:endParaRPr>
          </a:p>
          <a:p>
            <a:pPr marL="984885" indent="-514984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984885" algn="l"/>
              </a:tabLst>
            </a:pPr>
            <a:r>
              <a:rPr sz="2800" dirty="0">
                <a:latin typeface="Calibri"/>
                <a:cs typeface="Calibri"/>
              </a:rPr>
              <a:t>Em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arquivo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separado</a:t>
            </a:r>
            <a:endParaRPr sz="2800">
              <a:latin typeface="Calibri"/>
              <a:cs typeface="Calibri"/>
            </a:endParaRPr>
          </a:p>
          <a:p>
            <a:pPr marL="1154430" marR="128905" lvl="1" indent="-227329">
              <a:lnSpc>
                <a:spcPts val="2590"/>
              </a:lnSpc>
              <a:spcBef>
                <a:spcPts val="560"/>
              </a:spcBef>
              <a:buFont typeface="Arial"/>
              <a:buChar char="•"/>
              <a:tabLst>
                <a:tab pos="1155700" algn="l"/>
              </a:tabLst>
            </a:pPr>
            <a:r>
              <a:rPr sz="2400" dirty="0">
                <a:latin typeface="Calibri"/>
                <a:cs typeface="Calibri"/>
              </a:rPr>
              <a:t>Melhor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separação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responsabilidades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entre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(HTML)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e 	</a:t>
            </a:r>
            <a:r>
              <a:rPr sz="2400" spc="-10" dirty="0">
                <a:latin typeface="Calibri"/>
                <a:cs typeface="Calibri"/>
              </a:rPr>
              <a:t>comportamento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(código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JS)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HTML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conciso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código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fácil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manter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Possibilita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reutilizar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código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vários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arquivos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HTML</a:t>
            </a:r>
            <a:endParaRPr sz="2400">
              <a:latin typeface="Calibri"/>
              <a:cs typeface="Calibri"/>
            </a:endParaRPr>
          </a:p>
          <a:p>
            <a:pPr marL="11544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1154430" algn="l"/>
              </a:tabLst>
            </a:pPr>
            <a:r>
              <a:rPr sz="2400" dirty="0">
                <a:latin typeface="Calibri"/>
                <a:cs typeface="Calibri"/>
              </a:rPr>
              <a:t>Arquivos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JavaScript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mantidos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cache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Código</a:t>
            </a:r>
            <a:r>
              <a:rPr spc="-190" dirty="0"/>
              <a:t> </a:t>
            </a:r>
            <a:r>
              <a:rPr spc="-45" dirty="0"/>
              <a:t>JavaScript</a:t>
            </a:r>
            <a:r>
              <a:rPr spc="-170" dirty="0"/>
              <a:t> </a:t>
            </a:r>
            <a:r>
              <a:rPr spc="-35" dirty="0"/>
              <a:t>embutido</a:t>
            </a:r>
            <a:r>
              <a:rPr spc="-210" dirty="0"/>
              <a:t> </a:t>
            </a:r>
            <a:r>
              <a:rPr dirty="0"/>
              <a:t>no</a:t>
            </a:r>
            <a:r>
              <a:rPr spc="-170" dirty="0"/>
              <a:t> </a:t>
            </a:r>
            <a:r>
              <a:rPr spc="-20" dirty="0"/>
              <a:t>HTML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28737"/>
            <a:ext cx="7768590" cy="93662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684530">
              <a:lnSpc>
                <a:spcPct val="100000"/>
              </a:lnSpc>
              <a:spcBef>
                <a:spcPts val="705"/>
              </a:spcBef>
            </a:pP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Aqui</a:t>
            </a:r>
            <a:r>
              <a:rPr sz="2400" spc="-5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vai</a:t>
            </a:r>
            <a:r>
              <a:rPr sz="2400" spc="-5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o</a:t>
            </a:r>
            <a:r>
              <a:rPr sz="2400" spc="-4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título</a:t>
            </a:r>
            <a:r>
              <a:rPr sz="2400" spc="-5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da</a:t>
            </a:r>
            <a:r>
              <a:rPr sz="2400" spc="-5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CCCCCC"/>
                </a:solidFill>
                <a:latin typeface="Consolas"/>
                <a:cs typeface="Consolas"/>
              </a:rPr>
              <a:t>página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0922" y="2769870"/>
            <a:ext cx="5760720" cy="1777364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44780">
              <a:lnSpc>
                <a:spcPts val="2665"/>
              </a:lnSpc>
            </a:pP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400" spc="-4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9CDCFD"/>
                </a:solidFill>
                <a:latin typeface="Consolas"/>
                <a:cs typeface="Consolas"/>
              </a:rPr>
              <a:t>type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818515">
              <a:lnSpc>
                <a:spcPct val="100000"/>
              </a:lnSpc>
              <a:spcBef>
                <a:spcPts val="720"/>
              </a:spcBef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//meu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código</a:t>
            </a:r>
            <a:r>
              <a:rPr sz="24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A9954"/>
                </a:solidFill>
                <a:latin typeface="Consolas"/>
                <a:cs typeface="Consolas"/>
              </a:rPr>
              <a:t>Javascript</a:t>
            </a:r>
            <a:endParaRPr sz="2400">
              <a:latin typeface="Consolas"/>
              <a:cs typeface="Consolas"/>
            </a:endParaRPr>
          </a:p>
          <a:p>
            <a:pPr marL="818515">
              <a:lnSpc>
                <a:spcPct val="100000"/>
              </a:lnSpc>
              <a:spcBef>
                <a:spcPts val="705"/>
              </a:spcBef>
            </a:pPr>
            <a:r>
              <a:rPr sz="2400" spc="-25" dirty="0">
                <a:solidFill>
                  <a:srgbClr val="6A9954"/>
                </a:solidFill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  <a:p>
            <a:pPr marL="144780">
              <a:lnSpc>
                <a:spcPct val="100000"/>
              </a:lnSpc>
              <a:spcBef>
                <a:spcPts val="710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4555997"/>
            <a:ext cx="1202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Código</a:t>
            </a:r>
            <a:r>
              <a:rPr spc="-185" dirty="0"/>
              <a:t> </a:t>
            </a:r>
            <a:r>
              <a:rPr spc="-45" dirty="0"/>
              <a:t>JavaScript</a:t>
            </a:r>
            <a:r>
              <a:rPr spc="-170" dirty="0"/>
              <a:t> </a:t>
            </a:r>
            <a:r>
              <a:rPr dirty="0"/>
              <a:t>em</a:t>
            </a:r>
            <a:r>
              <a:rPr spc="-185" dirty="0"/>
              <a:t> </a:t>
            </a:r>
            <a:r>
              <a:rPr spc="-45" dirty="0"/>
              <a:t>arquivo</a:t>
            </a:r>
            <a:r>
              <a:rPr spc="-190" dirty="0"/>
              <a:t> </a:t>
            </a:r>
            <a:r>
              <a:rPr spc="-10" dirty="0"/>
              <a:t>separado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" name="object 3"/>
          <p:cNvSpPr/>
          <p:nvPr/>
        </p:nvSpPr>
        <p:spPr>
          <a:xfrm>
            <a:off x="662940" y="1837944"/>
            <a:ext cx="8685530" cy="2609215"/>
          </a:xfrm>
          <a:custGeom>
            <a:avLst/>
            <a:gdLst/>
            <a:ahLst/>
            <a:cxnLst/>
            <a:rect l="l" t="t" r="r" b="b"/>
            <a:pathLst>
              <a:path w="8685530" h="2609215">
                <a:moveTo>
                  <a:pt x="0" y="2609087"/>
                </a:moveTo>
                <a:lnTo>
                  <a:pt x="8685276" y="2609087"/>
                </a:lnTo>
                <a:lnTo>
                  <a:pt x="8685276" y="0"/>
                </a:lnTo>
                <a:lnTo>
                  <a:pt x="0" y="0"/>
                </a:lnTo>
                <a:lnTo>
                  <a:pt x="0" y="2609087"/>
                </a:lnTo>
                <a:close/>
              </a:path>
            </a:pathLst>
          </a:custGeom>
          <a:ln w="9525">
            <a:solidFill>
              <a:srgbClr val="AEABA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69313" y="3039617"/>
            <a:ext cx="6821805" cy="475615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45"/>
              </a:spcBef>
            </a:pP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400" spc="-4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9CDCFD"/>
                </a:solidFill>
                <a:latin typeface="Consolas"/>
                <a:cs typeface="Consolas"/>
              </a:rPr>
              <a:t>src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0" dirty="0">
                <a:solidFill>
                  <a:srgbClr val="CE9178"/>
                </a:solidFill>
                <a:latin typeface="Consolas"/>
                <a:cs typeface="Consolas"/>
              </a:rPr>
              <a:t>"meujavascript.js"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3408888"/>
            <a:ext cx="1202690" cy="86804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400" spc="-25" dirty="0">
                <a:solidFill>
                  <a:srgbClr val="808080"/>
                </a:solidFill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0880" y="4777740"/>
            <a:ext cx="4312920" cy="1858010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825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//meu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código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A9954"/>
                </a:solidFill>
                <a:latin typeface="Consolas"/>
                <a:cs typeface="Consolas"/>
              </a:rPr>
              <a:t>Javascript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475"/>
              </a:spcBef>
            </a:pPr>
            <a:endParaRPr sz="24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400" spc="-25" dirty="0">
                <a:solidFill>
                  <a:srgbClr val="6A9954"/>
                </a:solidFill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1375" y="1525270"/>
            <a:ext cx="8540115" cy="1492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105"/>
              </a:lnSpc>
              <a:spcBef>
                <a:spcPts val="100"/>
              </a:spcBef>
            </a:pPr>
            <a:r>
              <a:rPr sz="1800" i="1" spc="-10" dirty="0">
                <a:latin typeface="Calibri"/>
                <a:cs typeface="Calibri"/>
              </a:rPr>
              <a:t>pagina.html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825"/>
              </a:lnSpc>
            </a:pPr>
            <a:r>
              <a:rPr sz="2400" spc="-25" dirty="0">
                <a:solidFill>
                  <a:srgbClr val="808080"/>
                </a:solidFill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head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  <a:p>
            <a:pPr marL="684530">
              <a:lnSpc>
                <a:spcPct val="100000"/>
              </a:lnSpc>
              <a:spcBef>
                <a:spcPts val="434"/>
              </a:spcBef>
            </a:pP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24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Aqui</a:t>
            </a:r>
            <a:r>
              <a:rPr sz="2400" spc="-3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vai</a:t>
            </a:r>
            <a:r>
              <a:rPr sz="2400" spc="-3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o</a:t>
            </a:r>
            <a:r>
              <a:rPr sz="2400" spc="-3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título</a:t>
            </a:r>
            <a:r>
              <a:rPr sz="2400" spc="-35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CCCCC"/>
                </a:solidFill>
                <a:latin typeface="Consolas"/>
                <a:cs typeface="Consolas"/>
              </a:rPr>
              <a:t>da</a:t>
            </a:r>
            <a:r>
              <a:rPr sz="2400" spc="-40" dirty="0">
                <a:solidFill>
                  <a:srgbClr val="CCCCCC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CCCCCC"/>
                </a:solidFill>
                <a:latin typeface="Consolas"/>
                <a:cs typeface="Consolas"/>
              </a:rPr>
              <a:t>página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title</a:t>
            </a:r>
            <a:r>
              <a:rPr sz="24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38690" y="4465066"/>
            <a:ext cx="1532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Calibri"/>
                <a:cs typeface="Calibri"/>
              </a:rPr>
              <a:t>meujavascript.js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901479" y="3557142"/>
            <a:ext cx="1853564" cy="1945639"/>
            <a:chOff x="4901479" y="3557142"/>
            <a:chExt cx="1853564" cy="1945639"/>
          </a:xfrm>
        </p:grpSpPr>
        <p:sp>
          <p:nvSpPr>
            <p:cNvPr id="11" name="object 11"/>
            <p:cNvSpPr/>
            <p:nvPr/>
          </p:nvSpPr>
          <p:spPr>
            <a:xfrm>
              <a:off x="5249799" y="4981193"/>
              <a:ext cx="1499235" cy="514984"/>
            </a:xfrm>
            <a:custGeom>
              <a:avLst/>
              <a:gdLst/>
              <a:ahLst/>
              <a:cxnLst/>
              <a:rect l="l" t="t" r="r" b="b"/>
              <a:pathLst>
                <a:path w="1499234" h="514985">
                  <a:moveTo>
                    <a:pt x="0" y="0"/>
                  </a:moveTo>
                  <a:lnTo>
                    <a:pt x="163956" y="165480"/>
                  </a:lnTo>
                  <a:lnTo>
                    <a:pt x="201447" y="201751"/>
                  </a:lnTo>
                  <a:lnTo>
                    <a:pt x="240087" y="236120"/>
                  </a:lnTo>
                  <a:lnTo>
                    <a:pt x="279799" y="268573"/>
                  </a:lnTo>
                  <a:lnTo>
                    <a:pt x="320504" y="299093"/>
                  </a:lnTo>
                  <a:lnTo>
                    <a:pt x="362124" y="327666"/>
                  </a:lnTo>
                  <a:lnTo>
                    <a:pt x="404580" y="354274"/>
                  </a:lnTo>
                  <a:lnTo>
                    <a:pt x="447794" y="378903"/>
                  </a:lnTo>
                  <a:lnTo>
                    <a:pt x="491687" y="401538"/>
                  </a:lnTo>
                  <a:lnTo>
                    <a:pt x="536181" y="422161"/>
                  </a:lnTo>
                  <a:lnTo>
                    <a:pt x="581198" y="440758"/>
                  </a:lnTo>
                  <a:lnTo>
                    <a:pt x="626659" y="457313"/>
                  </a:lnTo>
                  <a:lnTo>
                    <a:pt x="672485" y="471810"/>
                  </a:lnTo>
                  <a:lnTo>
                    <a:pt x="718598" y="484233"/>
                  </a:lnTo>
                  <a:lnTo>
                    <a:pt x="764920" y="494568"/>
                  </a:lnTo>
                  <a:lnTo>
                    <a:pt x="811373" y="502797"/>
                  </a:lnTo>
                  <a:lnTo>
                    <a:pt x="857877" y="508906"/>
                  </a:lnTo>
                  <a:lnTo>
                    <a:pt x="904355" y="512879"/>
                  </a:lnTo>
                  <a:lnTo>
                    <a:pt x="950727" y="514699"/>
                  </a:lnTo>
                  <a:lnTo>
                    <a:pt x="996916" y="514352"/>
                  </a:lnTo>
                  <a:lnTo>
                    <a:pt x="1042843" y="511822"/>
                  </a:lnTo>
                  <a:lnTo>
                    <a:pt x="1088429" y="507093"/>
                  </a:lnTo>
                  <a:lnTo>
                    <a:pt x="1133597" y="500149"/>
                  </a:lnTo>
                  <a:lnTo>
                    <a:pt x="1178267" y="490975"/>
                  </a:lnTo>
                  <a:lnTo>
                    <a:pt x="1222361" y="479554"/>
                  </a:lnTo>
                  <a:lnTo>
                    <a:pt x="1265801" y="465872"/>
                  </a:lnTo>
                  <a:lnTo>
                    <a:pt x="1308509" y="449913"/>
                  </a:lnTo>
                  <a:lnTo>
                    <a:pt x="1350405" y="431660"/>
                  </a:lnTo>
                  <a:lnTo>
                    <a:pt x="1391411" y="411098"/>
                  </a:lnTo>
                  <a:lnTo>
                    <a:pt x="1473453" y="493775"/>
                  </a:lnTo>
                  <a:lnTo>
                    <a:pt x="1498853" y="188467"/>
                  </a:lnTo>
                  <a:lnTo>
                    <a:pt x="1145413" y="162813"/>
                  </a:lnTo>
                  <a:lnTo>
                    <a:pt x="1227454" y="245617"/>
                  </a:lnTo>
                  <a:lnTo>
                    <a:pt x="1186448" y="266175"/>
                  </a:lnTo>
                  <a:lnTo>
                    <a:pt x="1144552" y="284425"/>
                  </a:lnTo>
                  <a:lnTo>
                    <a:pt x="1101844" y="300381"/>
                  </a:lnTo>
                  <a:lnTo>
                    <a:pt x="1058404" y="314061"/>
                  </a:lnTo>
                  <a:lnTo>
                    <a:pt x="1014310" y="325480"/>
                  </a:lnTo>
                  <a:lnTo>
                    <a:pt x="969640" y="334653"/>
                  </a:lnTo>
                  <a:lnTo>
                    <a:pt x="924472" y="341596"/>
                  </a:lnTo>
                  <a:lnTo>
                    <a:pt x="878886" y="346324"/>
                  </a:lnTo>
                  <a:lnTo>
                    <a:pt x="832959" y="348854"/>
                  </a:lnTo>
                  <a:lnTo>
                    <a:pt x="786770" y="349201"/>
                  </a:lnTo>
                  <a:lnTo>
                    <a:pt x="740398" y="347381"/>
                  </a:lnTo>
                  <a:lnTo>
                    <a:pt x="693920" y="343409"/>
                  </a:lnTo>
                  <a:lnTo>
                    <a:pt x="647416" y="337301"/>
                  </a:lnTo>
                  <a:lnTo>
                    <a:pt x="600963" y="329072"/>
                  </a:lnTo>
                  <a:lnTo>
                    <a:pt x="554641" y="318739"/>
                  </a:lnTo>
                  <a:lnTo>
                    <a:pt x="508528" y="306317"/>
                  </a:lnTo>
                  <a:lnTo>
                    <a:pt x="462702" y="291821"/>
                  </a:lnTo>
                  <a:lnTo>
                    <a:pt x="417241" y="275268"/>
                  </a:lnTo>
                  <a:lnTo>
                    <a:pt x="372224" y="256672"/>
                  </a:lnTo>
                  <a:lnTo>
                    <a:pt x="327730" y="236050"/>
                  </a:lnTo>
                  <a:lnTo>
                    <a:pt x="283837" y="213417"/>
                  </a:lnTo>
                  <a:lnTo>
                    <a:pt x="240623" y="188789"/>
                  </a:lnTo>
                  <a:lnTo>
                    <a:pt x="198167" y="162182"/>
                  </a:lnTo>
                  <a:lnTo>
                    <a:pt x="156547" y="133610"/>
                  </a:lnTo>
                  <a:lnTo>
                    <a:pt x="115842" y="103091"/>
                  </a:lnTo>
                  <a:lnTo>
                    <a:pt x="76130" y="70639"/>
                  </a:lnTo>
                  <a:lnTo>
                    <a:pt x="37490" y="362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07774" y="3563492"/>
              <a:ext cx="428625" cy="1496695"/>
            </a:xfrm>
            <a:custGeom>
              <a:avLst/>
              <a:gdLst/>
              <a:ahLst/>
              <a:cxnLst/>
              <a:rect l="l" t="t" r="r" b="b"/>
              <a:pathLst>
                <a:path w="428625" h="1496695">
                  <a:moveTo>
                    <a:pt x="248933" y="0"/>
                  </a:moveTo>
                  <a:lnTo>
                    <a:pt x="214024" y="36750"/>
                  </a:lnTo>
                  <a:lnTo>
                    <a:pt x="181496" y="75692"/>
                  </a:lnTo>
                  <a:lnTo>
                    <a:pt x="155274" y="111035"/>
                  </a:lnTo>
                  <a:lnTo>
                    <a:pt x="131140" y="147438"/>
                  </a:lnTo>
                  <a:lnTo>
                    <a:pt x="109081" y="184832"/>
                  </a:lnTo>
                  <a:lnTo>
                    <a:pt x="89085" y="223149"/>
                  </a:lnTo>
                  <a:lnTo>
                    <a:pt x="71140" y="262321"/>
                  </a:lnTo>
                  <a:lnTo>
                    <a:pt x="55235" y="302279"/>
                  </a:lnTo>
                  <a:lnTo>
                    <a:pt x="41358" y="342956"/>
                  </a:lnTo>
                  <a:lnTo>
                    <a:pt x="29496" y="384284"/>
                  </a:lnTo>
                  <a:lnTo>
                    <a:pt x="19639" y="426193"/>
                  </a:lnTo>
                  <a:lnTo>
                    <a:pt x="11774" y="468615"/>
                  </a:lnTo>
                  <a:lnTo>
                    <a:pt x="5889" y="511484"/>
                  </a:lnTo>
                  <a:lnTo>
                    <a:pt x="1973" y="554729"/>
                  </a:lnTo>
                  <a:lnTo>
                    <a:pt x="14" y="598284"/>
                  </a:lnTo>
                  <a:lnTo>
                    <a:pt x="0" y="642079"/>
                  </a:lnTo>
                  <a:lnTo>
                    <a:pt x="1918" y="686047"/>
                  </a:lnTo>
                  <a:lnTo>
                    <a:pt x="5758" y="730119"/>
                  </a:lnTo>
                  <a:lnTo>
                    <a:pt x="11507" y="774227"/>
                  </a:lnTo>
                  <a:lnTo>
                    <a:pt x="19154" y="818303"/>
                  </a:lnTo>
                  <a:lnTo>
                    <a:pt x="28686" y="862279"/>
                  </a:lnTo>
                  <a:lnTo>
                    <a:pt x="40093" y="906086"/>
                  </a:lnTo>
                  <a:lnTo>
                    <a:pt x="53361" y="949657"/>
                  </a:lnTo>
                  <a:lnTo>
                    <a:pt x="68479" y="992922"/>
                  </a:lnTo>
                  <a:lnTo>
                    <a:pt x="85436" y="1035814"/>
                  </a:lnTo>
                  <a:lnTo>
                    <a:pt x="104220" y="1078265"/>
                  </a:lnTo>
                  <a:lnTo>
                    <a:pt x="124818" y="1120205"/>
                  </a:lnTo>
                  <a:lnTo>
                    <a:pt x="147219" y="1161568"/>
                  </a:lnTo>
                  <a:lnTo>
                    <a:pt x="171411" y="1202285"/>
                  </a:lnTo>
                  <a:lnTo>
                    <a:pt x="197382" y="1242287"/>
                  </a:lnTo>
                  <a:lnTo>
                    <a:pt x="225120" y="1281507"/>
                  </a:lnTo>
                  <a:lnTo>
                    <a:pt x="254614" y="1319875"/>
                  </a:lnTo>
                  <a:lnTo>
                    <a:pt x="285852" y="1357325"/>
                  </a:lnTo>
                  <a:lnTo>
                    <a:pt x="318822" y="1393787"/>
                  </a:lnTo>
                  <a:lnTo>
                    <a:pt x="353511" y="1429194"/>
                  </a:lnTo>
                  <a:lnTo>
                    <a:pt x="389909" y="1463477"/>
                  </a:lnTo>
                  <a:lnTo>
                    <a:pt x="428003" y="1496568"/>
                  </a:lnTo>
                  <a:lnTo>
                    <a:pt x="395548" y="1455195"/>
                  </a:lnTo>
                  <a:lnTo>
                    <a:pt x="365216" y="1412959"/>
                  </a:lnTo>
                  <a:lnTo>
                    <a:pt x="337008" y="1369938"/>
                  </a:lnTo>
                  <a:lnTo>
                    <a:pt x="310924" y="1326211"/>
                  </a:lnTo>
                  <a:lnTo>
                    <a:pt x="286966" y="1281856"/>
                  </a:lnTo>
                  <a:lnTo>
                    <a:pt x="265133" y="1236952"/>
                  </a:lnTo>
                  <a:lnTo>
                    <a:pt x="245428" y="1191576"/>
                  </a:lnTo>
                  <a:lnTo>
                    <a:pt x="227851" y="1145809"/>
                  </a:lnTo>
                  <a:lnTo>
                    <a:pt x="212403" y="1099727"/>
                  </a:lnTo>
                  <a:lnTo>
                    <a:pt x="199084" y="1053410"/>
                  </a:lnTo>
                  <a:lnTo>
                    <a:pt x="187896" y="1006937"/>
                  </a:lnTo>
                  <a:lnTo>
                    <a:pt x="178839" y="960385"/>
                  </a:lnTo>
                  <a:lnTo>
                    <a:pt x="171914" y="913834"/>
                  </a:lnTo>
                  <a:lnTo>
                    <a:pt x="167123" y="867361"/>
                  </a:lnTo>
                  <a:lnTo>
                    <a:pt x="164466" y="821046"/>
                  </a:lnTo>
                  <a:lnTo>
                    <a:pt x="163944" y="774967"/>
                  </a:lnTo>
                  <a:lnTo>
                    <a:pt x="165557" y="729202"/>
                  </a:lnTo>
                  <a:lnTo>
                    <a:pt x="169307" y="683830"/>
                  </a:lnTo>
                  <a:lnTo>
                    <a:pt x="175195" y="638930"/>
                  </a:lnTo>
                  <a:lnTo>
                    <a:pt x="183221" y="594579"/>
                  </a:lnTo>
                  <a:lnTo>
                    <a:pt x="193386" y="550857"/>
                  </a:lnTo>
                  <a:lnTo>
                    <a:pt x="205692" y="507842"/>
                  </a:lnTo>
                  <a:lnTo>
                    <a:pt x="220138" y="465613"/>
                  </a:lnTo>
                  <a:lnTo>
                    <a:pt x="236726" y="424247"/>
                  </a:lnTo>
                  <a:lnTo>
                    <a:pt x="255457" y="383825"/>
                  </a:lnTo>
                  <a:lnTo>
                    <a:pt x="276332" y="344423"/>
                  </a:lnTo>
                  <a:lnTo>
                    <a:pt x="299351" y="306121"/>
                  </a:lnTo>
                  <a:lnTo>
                    <a:pt x="324516" y="268997"/>
                  </a:lnTo>
                  <a:lnTo>
                    <a:pt x="351826" y="233130"/>
                  </a:lnTo>
                  <a:lnTo>
                    <a:pt x="381284" y="198599"/>
                  </a:lnTo>
                  <a:lnTo>
                    <a:pt x="412890" y="165481"/>
                  </a:lnTo>
                  <a:lnTo>
                    <a:pt x="248933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07829" y="3563492"/>
              <a:ext cx="1840864" cy="1932939"/>
            </a:xfrm>
            <a:custGeom>
              <a:avLst/>
              <a:gdLst/>
              <a:ahLst/>
              <a:cxnLst/>
              <a:rect l="l" t="t" r="r" b="b"/>
              <a:pathLst>
                <a:path w="1840865" h="1932939">
                  <a:moveTo>
                    <a:pt x="341969" y="1417701"/>
                  </a:moveTo>
                  <a:lnTo>
                    <a:pt x="379459" y="1453971"/>
                  </a:lnTo>
                  <a:lnTo>
                    <a:pt x="418100" y="1488340"/>
                  </a:lnTo>
                  <a:lnTo>
                    <a:pt x="457811" y="1520792"/>
                  </a:lnTo>
                  <a:lnTo>
                    <a:pt x="498516" y="1551311"/>
                  </a:lnTo>
                  <a:lnTo>
                    <a:pt x="540136" y="1579883"/>
                  </a:lnTo>
                  <a:lnTo>
                    <a:pt x="582592" y="1606490"/>
                  </a:lnTo>
                  <a:lnTo>
                    <a:pt x="625806" y="1631118"/>
                  </a:lnTo>
                  <a:lnTo>
                    <a:pt x="669699" y="1653751"/>
                  </a:lnTo>
                  <a:lnTo>
                    <a:pt x="714194" y="1674373"/>
                  </a:lnTo>
                  <a:lnTo>
                    <a:pt x="759210" y="1692969"/>
                  </a:lnTo>
                  <a:lnTo>
                    <a:pt x="804671" y="1709522"/>
                  </a:lnTo>
                  <a:lnTo>
                    <a:pt x="850498" y="1724018"/>
                  </a:lnTo>
                  <a:lnTo>
                    <a:pt x="896611" y="1736440"/>
                  </a:lnTo>
                  <a:lnTo>
                    <a:pt x="942933" y="1746773"/>
                  </a:lnTo>
                  <a:lnTo>
                    <a:pt x="989386" y="1755002"/>
                  </a:lnTo>
                  <a:lnTo>
                    <a:pt x="1035890" y="1761110"/>
                  </a:lnTo>
                  <a:lnTo>
                    <a:pt x="1082367" y="1765082"/>
                  </a:lnTo>
                  <a:lnTo>
                    <a:pt x="1128740" y="1766902"/>
                  </a:lnTo>
                  <a:lnTo>
                    <a:pt x="1174929" y="1766555"/>
                  </a:lnTo>
                  <a:lnTo>
                    <a:pt x="1220855" y="1764025"/>
                  </a:lnTo>
                  <a:lnTo>
                    <a:pt x="1266442" y="1759297"/>
                  </a:lnTo>
                  <a:lnTo>
                    <a:pt x="1311609" y="1752354"/>
                  </a:lnTo>
                  <a:lnTo>
                    <a:pt x="1356279" y="1743181"/>
                  </a:lnTo>
                  <a:lnTo>
                    <a:pt x="1400374" y="1731762"/>
                  </a:lnTo>
                  <a:lnTo>
                    <a:pt x="1443814" y="1718082"/>
                  </a:lnTo>
                  <a:lnTo>
                    <a:pt x="1486521" y="1702126"/>
                  </a:lnTo>
                  <a:lnTo>
                    <a:pt x="1528418" y="1683876"/>
                  </a:lnTo>
                  <a:lnTo>
                    <a:pt x="1569424" y="1663319"/>
                  </a:lnTo>
                  <a:lnTo>
                    <a:pt x="1487382" y="1580515"/>
                  </a:lnTo>
                  <a:lnTo>
                    <a:pt x="1840823" y="1606169"/>
                  </a:lnTo>
                  <a:lnTo>
                    <a:pt x="1815423" y="1911477"/>
                  </a:lnTo>
                  <a:lnTo>
                    <a:pt x="1733381" y="1828800"/>
                  </a:lnTo>
                  <a:lnTo>
                    <a:pt x="1692375" y="1849361"/>
                  </a:lnTo>
                  <a:lnTo>
                    <a:pt x="1650478" y="1867614"/>
                  </a:lnTo>
                  <a:lnTo>
                    <a:pt x="1607771" y="1883573"/>
                  </a:lnTo>
                  <a:lnTo>
                    <a:pt x="1564331" y="1897255"/>
                  </a:lnTo>
                  <a:lnTo>
                    <a:pt x="1520236" y="1908676"/>
                  </a:lnTo>
                  <a:lnTo>
                    <a:pt x="1475566" y="1917850"/>
                  </a:lnTo>
                  <a:lnTo>
                    <a:pt x="1430399" y="1924794"/>
                  </a:lnTo>
                  <a:lnTo>
                    <a:pt x="1384812" y="1929523"/>
                  </a:lnTo>
                  <a:lnTo>
                    <a:pt x="1338886" y="1932053"/>
                  </a:lnTo>
                  <a:lnTo>
                    <a:pt x="1292697" y="1932400"/>
                  </a:lnTo>
                  <a:lnTo>
                    <a:pt x="1246324" y="1930580"/>
                  </a:lnTo>
                  <a:lnTo>
                    <a:pt x="1199847" y="1926607"/>
                  </a:lnTo>
                  <a:lnTo>
                    <a:pt x="1153343" y="1920498"/>
                  </a:lnTo>
                  <a:lnTo>
                    <a:pt x="1106890" y="1912269"/>
                  </a:lnTo>
                  <a:lnTo>
                    <a:pt x="1060568" y="1901934"/>
                  </a:lnTo>
                  <a:lnTo>
                    <a:pt x="1014455" y="1889511"/>
                  </a:lnTo>
                  <a:lnTo>
                    <a:pt x="968628" y="1875014"/>
                  </a:lnTo>
                  <a:lnTo>
                    <a:pt x="923167" y="1858459"/>
                  </a:lnTo>
                  <a:lnTo>
                    <a:pt x="878151" y="1839862"/>
                  </a:lnTo>
                  <a:lnTo>
                    <a:pt x="833656" y="1819239"/>
                  </a:lnTo>
                  <a:lnTo>
                    <a:pt x="789763" y="1796604"/>
                  </a:lnTo>
                  <a:lnTo>
                    <a:pt x="746549" y="1771975"/>
                  </a:lnTo>
                  <a:lnTo>
                    <a:pt x="704093" y="1745367"/>
                  </a:lnTo>
                  <a:lnTo>
                    <a:pt x="662473" y="1716794"/>
                  </a:lnTo>
                  <a:lnTo>
                    <a:pt x="621768" y="1686274"/>
                  </a:lnTo>
                  <a:lnTo>
                    <a:pt x="582057" y="1653821"/>
                  </a:lnTo>
                  <a:lnTo>
                    <a:pt x="543416" y="1619452"/>
                  </a:lnTo>
                  <a:lnTo>
                    <a:pt x="505926" y="1583182"/>
                  </a:lnTo>
                  <a:lnTo>
                    <a:pt x="341969" y="1417701"/>
                  </a:lnTo>
                  <a:lnTo>
                    <a:pt x="306155" y="1380033"/>
                  </a:lnTo>
                  <a:lnTo>
                    <a:pt x="272292" y="1341329"/>
                  </a:lnTo>
                  <a:lnTo>
                    <a:pt x="240387" y="1301664"/>
                  </a:lnTo>
                  <a:lnTo>
                    <a:pt x="210444" y="1261111"/>
                  </a:lnTo>
                  <a:lnTo>
                    <a:pt x="182467" y="1219746"/>
                  </a:lnTo>
                  <a:lnTo>
                    <a:pt x="156462" y="1177641"/>
                  </a:lnTo>
                  <a:lnTo>
                    <a:pt x="132434" y="1134871"/>
                  </a:lnTo>
                  <a:lnTo>
                    <a:pt x="110388" y="1091511"/>
                  </a:lnTo>
                  <a:lnTo>
                    <a:pt x="90328" y="1047635"/>
                  </a:lnTo>
                  <a:lnTo>
                    <a:pt x="72260" y="1003317"/>
                  </a:lnTo>
                  <a:lnTo>
                    <a:pt x="56188" y="958630"/>
                  </a:lnTo>
                  <a:lnTo>
                    <a:pt x="42118" y="913650"/>
                  </a:lnTo>
                  <a:lnTo>
                    <a:pt x="30054" y="868451"/>
                  </a:lnTo>
                  <a:lnTo>
                    <a:pt x="20001" y="823106"/>
                  </a:lnTo>
                  <a:lnTo>
                    <a:pt x="11964" y="777690"/>
                  </a:lnTo>
                  <a:lnTo>
                    <a:pt x="5948" y="732278"/>
                  </a:lnTo>
                  <a:lnTo>
                    <a:pt x="1958" y="686943"/>
                  </a:lnTo>
                  <a:lnTo>
                    <a:pt x="0" y="641759"/>
                  </a:lnTo>
                  <a:lnTo>
                    <a:pt x="76" y="596801"/>
                  </a:lnTo>
                  <a:lnTo>
                    <a:pt x="2194" y="552143"/>
                  </a:lnTo>
                  <a:lnTo>
                    <a:pt x="6357" y="507860"/>
                  </a:lnTo>
                  <a:lnTo>
                    <a:pt x="12571" y="464025"/>
                  </a:lnTo>
                  <a:lnTo>
                    <a:pt x="20841" y="420713"/>
                  </a:lnTo>
                  <a:lnTo>
                    <a:pt x="31171" y="377997"/>
                  </a:lnTo>
                  <a:lnTo>
                    <a:pt x="43566" y="335953"/>
                  </a:lnTo>
                  <a:lnTo>
                    <a:pt x="58032" y="294654"/>
                  </a:lnTo>
                  <a:lnTo>
                    <a:pt x="74573" y="254174"/>
                  </a:lnTo>
                  <a:lnTo>
                    <a:pt x="93194" y="214589"/>
                  </a:lnTo>
                  <a:lnTo>
                    <a:pt x="113900" y="175971"/>
                  </a:lnTo>
                  <a:lnTo>
                    <a:pt x="136696" y="138395"/>
                  </a:lnTo>
                  <a:lnTo>
                    <a:pt x="161587" y="101936"/>
                  </a:lnTo>
                  <a:lnTo>
                    <a:pt x="188577" y="66668"/>
                  </a:lnTo>
                  <a:lnTo>
                    <a:pt x="217673" y="32664"/>
                  </a:lnTo>
                  <a:lnTo>
                    <a:pt x="248878" y="0"/>
                  </a:lnTo>
                  <a:lnTo>
                    <a:pt x="412835" y="165481"/>
                  </a:lnTo>
                  <a:lnTo>
                    <a:pt x="381229" y="198599"/>
                  </a:lnTo>
                  <a:lnTo>
                    <a:pt x="351772" y="233130"/>
                  </a:lnTo>
                  <a:lnTo>
                    <a:pt x="324461" y="268997"/>
                  </a:lnTo>
                  <a:lnTo>
                    <a:pt x="299297" y="306121"/>
                  </a:lnTo>
                  <a:lnTo>
                    <a:pt x="276277" y="344423"/>
                  </a:lnTo>
                  <a:lnTo>
                    <a:pt x="255403" y="383825"/>
                  </a:lnTo>
                  <a:lnTo>
                    <a:pt x="236672" y="424247"/>
                  </a:lnTo>
                  <a:lnTo>
                    <a:pt x="220084" y="465613"/>
                  </a:lnTo>
                  <a:lnTo>
                    <a:pt x="205637" y="507842"/>
                  </a:lnTo>
                  <a:lnTo>
                    <a:pt x="193332" y="550857"/>
                  </a:lnTo>
                  <a:lnTo>
                    <a:pt x="183166" y="594579"/>
                  </a:lnTo>
                  <a:lnTo>
                    <a:pt x="175140" y="638930"/>
                  </a:lnTo>
                  <a:lnTo>
                    <a:pt x="169253" y="683830"/>
                  </a:lnTo>
                  <a:lnTo>
                    <a:pt x="165503" y="729202"/>
                  </a:lnTo>
                  <a:lnTo>
                    <a:pt x="163889" y="774967"/>
                  </a:lnTo>
                  <a:lnTo>
                    <a:pt x="164411" y="821046"/>
                  </a:lnTo>
                  <a:lnTo>
                    <a:pt x="167069" y="867361"/>
                  </a:lnTo>
                  <a:lnTo>
                    <a:pt x="171860" y="913834"/>
                  </a:lnTo>
                  <a:lnTo>
                    <a:pt x="178784" y="960385"/>
                  </a:lnTo>
                  <a:lnTo>
                    <a:pt x="187841" y="1006937"/>
                  </a:lnTo>
                  <a:lnTo>
                    <a:pt x="199029" y="1053410"/>
                  </a:lnTo>
                  <a:lnTo>
                    <a:pt x="212348" y="1099727"/>
                  </a:lnTo>
                  <a:lnTo>
                    <a:pt x="227796" y="1145809"/>
                  </a:lnTo>
                  <a:lnTo>
                    <a:pt x="245374" y="1191576"/>
                  </a:lnTo>
                  <a:lnTo>
                    <a:pt x="265079" y="1236952"/>
                  </a:lnTo>
                  <a:lnTo>
                    <a:pt x="286911" y="1281856"/>
                  </a:lnTo>
                  <a:lnTo>
                    <a:pt x="310869" y="1326211"/>
                  </a:lnTo>
                  <a:lnTo>
                    <a:pt x="336953" y="1369938"/>
                  </a:lnTo>
                  <a:lnTo>
                    <a:pt x="365162" y="1412959"/>
                  </a:lnTo>
                  <a:lnTo>
                    <a:pt x="395494" y="1455195"/>
                  </a:lnTo>
                  <a:lnTo>
                    <a:pt x="427948" y="1496568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Observações</a:t>
            </a:r>
            <a:r>
              <a:rPr spc="-170" dirty="0"/>
              <a:t> </a:t>
            </a:r>
            <a:r>
              <a:rPr spc="-30" dirty="0"/>
              <a:t>gerais</a:t>
            </a:r>
            <a:r>
              <a:rPr spc="-170" dirty="0"/>
              <a:t> </a:t>
            </a:r>
            <a:r>
              <a:rPr spc="-20" dirty="0"/>
              <a:t>sobre</a:t>
            </a:r>
            <a:r>
              <a:rPr spc="-185" dirty="0"/>
              <a:t> </a:t>
            </a:r>
            <a:r>
              <a:rPr dirty="0"/>
              <a:t>a</a:t>
            </a:r>
            <a:r>
              <a:rPr spc="-140" dirty="0"/>
              <a:t> </a:t>
            </a:r>
            <a:r>
              <a:rPr spc="-10" dirty="0"/>
              <a:t>linguagem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pc="-10" dirty="0"/>
              <a:t>JavaScript</a:t>
            </a:r>
            <a:r>
              <a:rPr spc="-60" dirty="0"/>
              <a:t> </a:t>
            </a:r>
            <a:r>
              <a:rPr dirty="0"/>
              <a:t>é</a:t>
            </a:r>
            <a:r>
              <a:rPr spc="-65" dirty="0"/>
              <a:t> </a:t>
            </a:r>
            <a:r>
              <a:rPr dirty="0"/>
              <a:t>sensível</a:t>
            </a:r>
            <a:r>
              <a:rPr spc="-65" dirty="0"/>
              <a:t> </a:t>
            </a:r>
            <a:r>
              <a:rPr dirty="0"/>
              <a:t>a</a:t>
            </a:r>
            <a:r>
              <a:rPr spc="-65" dirty="0"/>
              <a:t> </a:t>
            </a:r>
            <a:r>
              <a:rPr dirty="0"/>
              <a:t>maiúsculas</a:t>
            </a:r>
            <a:r>
              <a:rPr spc="-60" dirty="0"/>
              <a:t> </a:t>
            </a:r>
            <a:r>
              <a:rPr dirty="0"/>
              <a:t>e</a:t>
            </a:r>
            <a:r>
              <a:rPr spc="-80" dirty="0"/>
              <a:t> </a:t>
            </a:r>
            <a:r>
              <a:rPr dirty="0"/>
              <a:t>minúsculas</a:t>
            </a:r>
            <a:r>
              <a:rPr spc="-40" dirty="0"/>
              <a:t> </a:t>
            </a:r>
            <a:r>
              <a:rPr spc="-10" dirty="0"/>
              <a:t>(</a:t>
            </a:r>
            <a:r>
              <a:rPr i="1" spc="-10" dirty="0">
                <a:latin typeface="Calibri"/>
                <a:cs typeface="Calibri"/>
              </a:rPr>
              <a:t>case-sensitive</a:t>
            </a:r>
            <a:r>
              <a:rPr spc="-10" dirty="0"/>
              <a:t>)</a:t>
            </a: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dirty="0"/>
              <a:t>Declarações</a:t>
            </a:r>
            <a:r>
              <a:rPr spc="-90" dirty="0"/>
              <a:t> </a:t>
            </a:r>
            <a:r>
              <a:rPr dirty="0"/>
              <a:t>podem</a:t>
            </a:r>
            <a:r>
              <a:rPr spc="-55" dirty="0"/>
              <a:t> </a:t>
            </a:r>
            <a:r>
              <a:rPr dirty="0"/>
              <a:t>ou</a:t>
            </a:r>
            <a:r>
              <a:rPr spc="-55" dirty="0"/>
              <a:t> </a:t>
            </a:r>
            <a:r>
              <a:rPr dirty="0"/>
              <a:t>não</a:t>
            </a:r>
            <a:r>
              <a:rPr spc="-55" dirty="0"/>
              <a:t> </a:t>
            </a:r>
            <a:r>
              <a:rPr dirty="0"/>
              <a:t>terminar</a:t>
            </a:r>
            <a:r>
              <a:rPr spc="-60" dirty="0"/>
              <a:t> </a:t>
            </a:r>
            <a:r>
              <a:rPr dirty="0"/>
              <a:t>com</a:t>
            </a:r>
            <a:r>
              <a:rPr spc="-55" dirty="0"/>
              <a:t> </a:t>
            </a:r>
            <a:r>
              <a:rPr dirty="0"/>
              <a:t>o</a:t>
            </a:r>
            <a:r>
              <a:rPr spc="-65" dirty="0"/>
              <a:t> </a:t>
            </a:r>
            <a:r>
              <a:rPr spc="-35" dirty="0"/>
              <a:t>ponto-</a:t>
            </a:r>
            <a:r>
              <a:rPr dirty="0"/>
              <a:t>e-</a:t>
            </a:r>
            <a:r>
              <a:rPr spc="-10" dirty="0"/>
              <a:t>vírgula</a:t>
            </a: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dirty="0"/>
              <a:t>Os</a:t>
            </a:r>
            <a:r>
              <a:rPr spc="-75" dirty="0"/>
              <a:t> </a:t>
            </a:r>
            <a:r>
              <a:rPr dirty="0"/>
              <a:t>tipos</a:t>
            </a:r>
            <a:r>
              <a:rPr spc="-70" dirty="0"/>
              <a:t> </a:t>
            </a:r>
            <a:r>
              <a:rPr dirty="0"/>
              <a:t>das</a:t>
            </a:r>
            <a:r>
              <a:rPr spc="-75" dirty="0"/>
              <a:t> </a:t>
            </a:r>
            <a:r>
              <a:rPr spc="-10" dirty="0"/>
              <a:t>variáveis</a:t>
            </a:r>
            <a:r>
              <a:rPr spc="-85" dirty="0"/>
              <a:t> </a:t>
            </a:r>
            <a:r>
              <a:rPr dirty="0"/>
              <a:t>são</a:t>
            </a:r>
            <a:r>
              <a:rPr spc="-80" dirty="0"/>
              <a:t> </a:t>
            </a:r>
            <a:r>
              <a:rPr dirty="0"/>
              <a:t>definidos</a:t>
            </a:r>
            <a:r>
              <a:rPr spc="-70" dirty="0"/>
              <a:t> </a:t>
            </a:r>
            <a:r>
              <a:rPr spc="-10" dirty="0"/>
              <a:t>automaticamente</a:t>
            </a:r>
          </a:p>
          <a:p>
            <a:pPr marL="697230" lvl="1" indent="-227329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linguagem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dinâmica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tipos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dinâmicos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6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linguagem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tipagem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fraca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95"/>
              </a:spcBef>
              <a:buFont typeface="Arial"/>
              <a:buChar char="•"/>
              <a:tabLst>
                <a:tab pos="240029" algn="l"/>
              </a:tabLst>
            </a:pPr>
            <a:r>
              <a:rPr spc="-10" dirty="0"/>
              <a:t>Comentários</a:t>
            </a:r>
            <a:r>
              <a:rPr spc="-50" dirty="0"/>
              <a:t> </a:t>
            </a:r>
            <a:r>
              <a:rPr dirty="0"/>
              <a:t>de</a:t>
            </a:r>
            <a:r>
              <a:rPr spc="-45" dirty="0"/>
              <a:t> </a:t>
            </a:r>
            <a:r>
              <a:rPr dirty="0"/>
              <a:t>linha:</a:t>
            </a:r>
            <a:r>
              <a:rPr spc="-30" dirty="0"/>
              <a:t> </a:t>
            </a:r>
            <a:r>
              <a:rPr dirty="0">
                <a:solidFill>
                  <a:srgbClr val="6FAC46"/>
                </a:solidFill>
              </a:rPr>
              <a:t>//</a:t>
            </a:r>
            <a:r>
              <a:rPr spc="-50" dirty="0">
                <a:solidFill>
                  <a:srgbClr val="6FAC46"/>
                </a:solidFill>
              </a:rPr>
              <a:t> </a:t>
            </a:r>
            <a:r>
              <a:rPr spc="-10" dirty="0">
                <a:solidFill>
                  <a:srgbClr val="6FAC46"/>
                </a:solidFill>
              </a:rPr>
              <a:t>comentário</a:t>
            </a:r>
          </a:p>
          <a:p>
            <a:pPr marL="240665" indent="-227965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665" algn="l"/>
              </a:tabLst>
            </a:pPr>
            <a:r>
              <a:rPr dirty="0"/>
              <a:t>Comentários</a:t>
            </a:r>
            <a:r>
              <a:rPr spc="-90" dirty="0"/>
              <a:t>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bloco:</a:t>
            </a:r>
            <a:r>
              <a:rPr spc="-75" dirty="0"/>
              <a:t> </a:t>
            </a:r>
            <a:r>
              <a:rPr dirty="0">
                <a:solidFill>
                  <a:srgbClr val="6FAC46"/>
                </a:solidFill>
              </a:rPr>
              <a:t>/*</a:t>
            </a:r>
            <a:r>
              <a:rPr spc="-75" dirty="0">
                <a:solidFill>
                  <a:srgbClr val="6FAC46"/>
                </a:solidFill>
              </a:rPr>
              <a:t> </a:t>
            </a:r>
            <a:r>
              <a:rPr dirty="0">
                <a:solidFill>
                  <a:srgbClr val="6FAC46"/>
                </a:solidFill>
              </a:rPr>
              <a:t>comentário</a:t>
            </a:r>
            <a:r>
              <a:rPr spc="-85" dirty="0">
                <a:solidFill>
                  <a:srgbClr val="6FAC46"/>
                </a:solidFill>
              </a:rPr>
              <a:t> </a:t>
            </a:r>
            <a:r>
              <a:rPr spc="-35" dirty="0">
                <a:solidFill>
                  <a:srgbClr val="6FAC46"/>
                </a:solidFill>
              </a:rPr>
              <a:t>*/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Algumas</a:t>
            </a:r>
            <a:r>
              <a:rPr spc="-150" dirty="0"/>
              <a:t> </a:t>
            </a:r>
            <a:r>
              <a:rPr spc="-45" dirty="0"/>
              <a:t>propriedades</a:t>
            </a:r>
            <a:r>
              <a:rPr spc="-145" dirty="0"/>
              <a:t> </a:t>
            </a:r>
            <a:r>
              <a:rPr dirty="0"/>
              <a:t>e</a:t>
            </a:r>
            <a:r>
              <a:rPr spc="-130" dirty="0"/>
              <a:t> </a:t>
            </a:r>
            <a:r>
              <a:rPr spc="-40" dirty="0"/>
              <a:t>métodos</a:t>
            </a:r>
            <a:r>
              <a:rPr spc="-150" dirty="0"/>
              <a:t> </a:t>
            </a:r>
            <a:r>
              <a:rPr spc="-10" dirty="0"/>
              <a:t>gerais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741375" y="1719452"/>
            <a:ext cx="11075035" cy="444690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ct val="70500"/>
              </a:lnSpc>
              <a:spcBef>
                <a:spcPts val="875"/>
              </a:spcBef>
            </a:pPr>
            <a:r>
              <a:rPr sz="2200" b="1" dirty="0">
                <a:latin typeface="Courier New"/>
                <a:cs typeface="Courier New"/>
              </a:rPr>
              <a:t>window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Representa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navegador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que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contém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página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possibilita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obter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informações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ou </a:t>
            </a:r>
            <a:r>
              <a:rPr sz="2200" dirty="0">
                <a:latin typeface="Calibri"/>
                <a:cs typeface="Calibri"/>
              </a:rPr>
              <a:t>realizar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ações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respeito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janela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window.innerHeight</a:t>
            </a:r>
            <a:r>
              <a:rPr sz="2200" spc="-755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retorna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altura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10" dirty="0">
                <a:latin typeface="Calibri"/>
                <a:cs typeface="Calibri"/>
              </a:rPr>
              <a:t> conteúdo</a:t>
            </a:r>
            <a:r>
              <a:rPr sz="2200" dirty="0">
                <a:latin typeface="Calibri"/>
                <a:cs typeface="Calibri"/>
              </a:rPr>
              <a:t> da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página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window.innerWidth</a:t>
            </a:r>
            <a:r>
              <a:rPr sz="2200" spc="-75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retorna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largura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conteúdo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página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window.alert()</a:t>
            </a:r>
            <a:r>
              <a:rPr sz="2200" spc="-755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mostra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caixa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alerta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mensagem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botão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OK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window.confirm()</a:t>
            </a:r>
            <a:r>
              <a:rPr sz="2200" spc="-77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mostra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caixa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diálogo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para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confirmação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(botões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OK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cancelar)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window.close()</a:t>
            </a:r>
            <a:r>
              <a:rPr sz="2200" spc="-76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 fecha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janela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55"/>
              </a:spcBef>
              <a:buFont typeface="Arial"/>
              <a:buChar char="•"/>
            </a:pPr>
            <a:endParaRPr sz="2200">
              <a:latin typeface="Calibri"/>
              <a:cs typeface="Calibri"/>
            </a:endParaRPr>
          </a:p>
          <a:p>
            <a:pPr marL="12700" marR="74930">
              <a:lnSpc>
                <a:spcPct val="70500"/>
              </a:lnSpc>
            </a:pPr>
            <a:r>
              <a:rPr sz="2200" b="1" dirty="0">
                <a:latin typeface="Courier New"/>
                <a:cs typeface="Courier New"/>
              </a:rPr>
              <a:t>document</a:t>
            </a:r>
            <a:r>
              <a:rPr sz="2200" b="1" spc="-8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(ou</a:t>
            </a:r>
            <a:r>
              <a:rPr sz="2200" b="1" spc="-110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window.document)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Representa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documento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HTML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carregado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aba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do </a:t>
            </a:r>
            <a:r>
              <a:rPr sz="2200" spc="-10" dirty="0">
                <a:latin typeface="Calibri"/>
                <a:cs typeface="Calibri"/>
              </a:rPr>
              <a:t>navegador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possibilita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manipulação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árvore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DOM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document.URL</a:t>
            </a:r>
            <a:r>
              <a:rPr sz="2200" spc="-755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retorna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URL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completa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documento </a:t>
            </a:r>
            <a:r>
              <a:rPr sz="2200" spc="-20" dirty="0">
                <a:latin typeface="Calibri"/>
                <a:cs typeface="Calibri"/>
              </a:rPr>
              <a:t>HTML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document.title</a:t>
            </a:r>
            <a:r>
              <a:rPr sz="2200" spc="-75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retorna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 título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página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HTML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240665" algn="l"/>
              </a:tabLst>
            </a:pPr>
            <a:r>
              <a:rPr sz="2200" spc="-20" dirty="0">
                <a:latin typeface="Courier New"/>
                <a:cs typeface="Courier New"/>
              </a:rPr>
              <a:t>document.write()</a:t>
            </a:r>
            <a:r>
              <a:rPr sz="2200" spc="-77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escreve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um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texto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documento </a:t>
            </a:r>
            <a:r>
              <a:rPr sz="2200" spc="-20" dirty="0">
                <a:latin typeface="Calibri"/>
                <a:cs typeface="Calibri"/>
              </a:rPr>
              <a:t>HTML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Algumas</a:t>
            </a:r>
            <a:r>
              <a:rPr spc="-150" dirty="0"/>
              <a:t> </a:t>
            </a:r>
            <a:r>
              <a:rPr spc="-45" dirty="0"/>
              <a:t>propriedades</a:t>
            </a:r>
            <a:r>
              <a:rPr spc="-145" dirty="0"/>
              <a:t> </a:t>
            </a:r>
            <a:r>
              <a:rPr dirty="0"/>
              <a:t>e</a:t>
            </a:r>
            <a:r>
              <a:rPr spc="-130" dirty="0"/>
              <a:t> </a:t>
            </a:r>
            <a:r>
              <a:rPr spc="-40" dirty="0"/>
              <a:t>métodos</a:t>
            </a:r>
            <a:r>
              <a:rPr spc="-150" dirty="0"/>
              <a:t> </a:t>
            </a:r>
            <a:r>
              <a:rPr spc="-10" dirty="0"/>
              <a:t>gerais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741375" y="1736216"/>
            <a:ext cx="10747375" cy="437324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marR="5080">
              <a:lnSpc>
                <a:spcPct val="80200"/>
              </a:lnSpc>
              <a:spcBef>
                <a:spcPts val="670"/>
              </a:spcBef>
            </a:pPr>
            <a:r>
              <a:rPr sz="2400" b="1" dirty="0">
                <a:latin typeface="Courier New"/>
                <a:cs typeface="Courier New"/>
              </a:rPr>
              <a:t>navigator</a:t>
            </a:r>
            <a:r>
              <a:rPr sz="2400" b="1" spc="-9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(ou</a:t>
            </a:r>
            <a:r>
              <a:rPr sz="2400" b="1" spc="-80" dirty="0">
                <a:latin typeface="Courier New"/>
                <a:cs typeface="Courier New"/>
              </a:rPr>
              <a:t> </a:t>
            </a:r>
            <a:r>
              <a:rPr sz="2400" b="1" spc="-10" dirty="0">
                <a:latin typeface="Courier New"/>
                <a:cs typeface="Courier New"/>
              </a:rPr>
              <a:t>window.navigator)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Internet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em </a:t>
            </a:r>
            <a:r>
              <a:rPr sz="2400" dirty="0">
                <a:latin typeface="Calibri"/>
                <a:cs typeface="Calibri"/>
              </a:rPr>
              <a:t>uso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(browser,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user-</a:t>
            </a:r>
            <a:r>
              <a:rPr sz="2400" dirty="0">
                <a:latin typeface="Calibri"/>
                <a:cs typeface="Calibri"/>
              </a:rPr>
              <a:t>agent)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fornece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informações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idioma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navegador, geolocalização,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memória,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marL="240029" marR="591820" indent="-227329">
              <a:lnSpc>
                <a:spcPts val="2320"/>
              </a:lnSpc>
              <a:spcBef>
                <a:spcPts val="95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ourier New"/>
                <a:cs typeface="Courier New"/>
              </a:rPr>
              <a:t>navigator.language</a:t>
            </a:r>
            <a:r>
              <a:rPr sz="2400" spc="-93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idioma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("en",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"en-</a:t>
            </a:r>
            <a:r>
              <a:rPr sz="2400" dirty="0">
                <a:latin typeface="Calibri"/>
                <a:cs typeface="Calibri"/>
              </a:rPr>
              <a:t>US",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"pt", 	</a:t>
            </a:r>
            <a:r>
              <a:rPr sz="2400" spc="-20" dirty="0">
                <a:latin typeface="Calibri"/>
                <a:cs typeface="Calibri"/>
              </a:rPr>
              <a:t>"pt-</a:t>
            </a:r>
            <a:r>
              <a:rPr sz="2400" dirty="0">
                <a:latin typeface="Calibri"/>
                <a:cs typeface="Calibri"/>
              </a:rPr>
              <a:t>BR",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...)</a:t>
            </a:r>
            <a:endParaRPr sz="2400">
              <a:latin typeface="Calibri"/>
              <a:cs typeface="Calibri"/>
            </a:endParaRPr>
          </a:p>
          <a:p>
            <a:pPr marL="240029" marR="1096010" indent="-227329">
              <a:lnSpc>
                <a:spcPts val="2320"/>
              </a:lnSpc>
              <a:spcBef>
                <a:spcPts val="97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" dirty="0">
                <a:latin typeface="Courier New"/>
                <a:cs typeface="Courier New"/>
              </a:rPr>
              <a:t>navigator.geolocation</a:t>
            </a:r>
            <a:r>
              <a:rPr sz="2400" spc="-960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geolocalização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	</a:t>
            </a:r>
            <a:r>
              <a:rPr sz="2400" dirty="0">
                <a:latin typeface="Calibri"/>
                <a:cs typeface="Calibri"/>
              </a:rPr>
              <a:t>localização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usuário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ts val="2600"/>
              </a:lnSpc>
              <a:spcBef>
                <a:spcPts val="420"/>
              </a:spcBef>
              <a:buFont typeface="Arial"/>
              <a:buChar char="•"/>
              <a:tabLst>
                <a:tab pos="240029" algn="l"/>
              </a:tabLst>
            </a:pPr>
            <a:r>
              <a:rPr sz="2400" spc="-10" dirty="0">
                <a:latin typeface="Courier New"/>
                <a:cs typeface="Courier New"/>
              </a:rPr>
              <a:t>navigator.platform</a:t>
            </a:r>
            <a:r>
              <a:rPr sz="2400" spc="-93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plataforma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("Linux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i686",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600"/>
              </a:lnSpc>
            </a:pPr>
            <a:r>
              <a:rPr sz="2400" dirty="0">
                <a:latin typeface="Calibri"/>
                <a:cs typeface="Calibri"/>
              </a:rPr>
              <a:t>"Mac68K",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"Win32",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"WebTV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OS“,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...)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Courier New"/>
                <a:cs typeface="Courier New"/>
              </a:rPr>
              <a:t>console</a:t>
            </a:r>
            <a:r>
              <a:rPr sz="2400" b="1" spc="-8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(ou</a:t>
            </a:r>
            <a:r>
              <a:rPr sz="2400" b="1" spc="-6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window.console)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Representa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console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debug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425"/>
              </a:spcBef>
              <a:buFont typeface="Arial"/>
              <a:buChar char="•"/>
              <a:tabLst>
                <a:tab pos="240029" algn="l"/>
              </a:tabLst>
            </a:pPr>
            <a:r>
              <a:rPr sz="2400" spc="-10" dirty="0">
                <a:latin typeface="Courier New"/>
                <a:cs typeface="Courier New"/>
              </a:rPr>
              <a:t>console.log()</a:t>
            </a:r>
            <a:r>
              <a:rPr sz="2400" spc="-93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registra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console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2940" y="1789176"/>
            <a:ext cx="7461884" cy="1640205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3229"/>
              </a:lnSpc>
            </a:pPr>
            <a:r>
              <a:rPr sz="28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800" spc="-13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00AFEF"/>
                </a:solidFill>
                <a:latin typeface="Consolas"/>
                <a:cs typeface="Consolas"/>
              </a:rPr>
              <a:t>type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800">
              <a:latin typeface="Consolas"/>
              <a:cs typeface="Consolas"/>
            </a:endParaRPr>
          </a:p>
          <a:p>
            <a:pPr marL="871219">
              <a:lnSpc>
                <a:spcPct val="100000"/>
              </a:lnSpc>
              <a:spcBef>
                <a:spcPts val="660"/>
              </a:spcBef>
            </a:pPr>
            <a:r>
              <a:rPr sz="280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"Hello,</a:t>
            </a:r>
            <a:r>
              <a:rPr sz="2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world</a:t>
            </a:r>
            <a:r>
              <a:rPr sz="2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of</a:t>
            </a:r>
            <a:r>
              <a:rPr sz="2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JS!"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8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90" dirty="0"/>
              <a:t> </a:t>
            </a:r>
            <a:r>
              <a:rPr spc="-50" dirty="0"/>
              <a:t>1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grpSp>
        <p:nvGrpSpPr>
          <p:cNvPr id="5" name="object 5"/>
          <p:cNvGrpSpPr/>
          <p:nvPr/>
        </p:nvGrpSpPr>
        <p:grpSpPr>
          <a:xfrm>
            <a:off x="4774247" y="3876675"/>
            <a:ext cx="6421755" cy="2695575"/>
            <a:chOff x="4774247" y="3876675"/>
            <a:chExt cx="6421755" cy="26955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83835" y="3886200"/>
              <a:ext cx="6402323" cy="13342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779009" y="3881437"/>
              <a:ext cx="6412230" cy="2686050"/>
            </a:xfrm>
            <a:custGeom>
              <a:avLst/>
              <a:gdLst/>
              <a:ahLst/>
              <a:cxnLst/>
              <a:rect l="l" t="t" r="r" b="b"/>
              <a:pathLst>
                <a:path w="6412230" h="2686050">
                  <a:moveTo>
                    <a:pt x="0" y="2685669"/>
                  </a:moveTo>
                  <a:lnTo>
                    <a:pt x="6411849" y="2685669"/>
                  </a:lnTo>
                  <a:lnTo>
                    <a:pt x="6411849" y="0"/>
                  </a:lnTo>
                  <a:lnTo>
                    <a:pt x="0" y="0"/>
                  </a:lnTo>
                  <a:lnTo>
                    <a:pt x="0" y="2685669"/>
                  </a:lnTo>
                  <a:close/>
                </a:path>
              </a:pathLst>
            </a:custGeom>
            <a:ln w="9525">
              <a:solidFill>
                <a:srgbClr val="AEAB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597302" y="3713860"/>
            <a:ext cx="1638935" cy="1727835"/>
            <a:chOff x="2597302" y="3713860"/>
            <a:chExt cx="1638935" cy="1727835"/>
          </a:xfrm>
        </p:grpSpPr>
        <p:sp>
          <p:nvSpPr>
            <p:cNvPr id="9" name="object 9"/>
            <p:cNvSpPr/>
            <p:nvPr/>
          </p:nvSpPr>
          <p:spPr>
            <a:xfrm>
              <a:off x="2855721" y="5012054"/>
              <a:ext cx="1374140" cy="423545"/>
            </a:xfrm>
            <a:custGeom>
              <a:avLst/>
              <a:gdLst/>
              <a:ahLst/>
              <a:cxnLst/>
              <a:rect l="l" t="t" r="r" b="b"/>
              <a:pathLst>
                <a:path w="1374139" h="423545">
                  <a:moveTo>
                    <a:pt x="0" y="0"/>
                  </a:moveTo>
                  <a:lnTo>
                    <a:pt x="163956" y="165481"/>
                  </a:lnTo>
                  <a:lnTo>
                    <a:pt x="199233" y="199124"/>
                  </a:lnTo>
                  <a:lnTo>
                    <a:pt x="236021" y="230462"/>
                  </a:lnTo>
                  <a:lnTo>
                    <a:pt x="274221" y="259484"/>
                  </a:lnTo>
                  <a:lnTo>
                    <a:pt x="313733" y="286177"/>
                  </a:lnTo>
                  <a:lnTo>
                    <a:pt x="354459" y="310531"/>
                  </a:lnTo>
                  <a:lnTo>
                    <a:pt x="396297" y="332534"/>
                  </a:lnTo>
                  <a:lnTo>
                    <a:pt x="439150" y="352176"/>
                  </a:lnTo>
                  <a:lnTo>
                    <a:pt x="482918" y="369446"/>
                  </a:lnTo>
                  <a:lnTo>
                    <a:pt x="527502" y="384331"/>
                  </a:lnTo>
                  <a:lnTo>
                    <a:pt x="572801" y="396822"/>
                  </a:lnTo>
                  <a:lnTo>
                    <a:pt x="618717" y="406906"/>
                  </a:lnTo>
                  <a:lnTo>
                    <a:pt x="665150" y="414573"/>
                  </a:lnTo>
                  <a:lnTo>
                    <a:pt x="712002" y="419811"/>
                  </a:lnTo>
                  <a:lnTo>
                    <a:pt x="759171" y="422610"/>
                  </a:lnTo>
                  <a:lnTo>
                    <a:pt x="806560" y="422957"/>
                  </a:lnTo>
                  <a:lnTo>
                    <a:pt x="854069" y="420843"/>
                  </a:lnTo>
                  <a:lnTo>
                    <a:pt x="901598" y="416255"/>
                  </a:lnTo>
                  <a:lnTo>
                    <a:pt x="949048" y="409183"/>
                  </a:lnTo>
                  <a:lnTo>
                    <a:pt x="996319" y="399616"/>
                  </a:lnTo>
                  <a:lnTo>
                    <a:pt x="1043313" y="387542"/>
                  </a:lnTo>
                  <a:lnTo>
                    <a:pt x="1089929" y="372949"/>
                  </a:lnTo>
                  <a:lnTo>
                    <a:pt x="1136069" y="355828"/>
                  </a:lnTo>
                  <a:lnTo>
                    <a:pt x="1181633" y="336167"/>
                  </a:lnTo>
                  <a:lnTo>
                    <a:pt x="1226521" y="313954"/>
                  </a:lnTo>
                  <a:lnTo>
                    <a:pt x="1270635" y="289179"/>
                  </a:lnTo>
                  <a:lnTo>
                    <a:pt x="1352550" y="371856"/>
                  </a:lnTo>
                  <a:lnTo>
                    <a:pt x="1374013" y="62611"/>
                  </a:lnTo>
                  <a:lnTo>
                    <a:pt x="1024636" y="41021"/>
                  </a:lnTo>
                  <a:lnTo>
                    <a:pt x="1106551" y="123698"/>
                  </a:lnTo>
                  <a:lnTo>
                    <a:pt x="1062452" y="148473"/>
                  </a:lnTo>
                  <a:lnTo>
                    <a:pt x="1017577" y="170686"/>
                  </a:lnTo>
                  <a:lnTo>
                    <a:pt x="972025" y="190347"/>
                  </a:lnTo>
                  <a:lnTo>
                    <a:pt x="925897" y="207468"/>
                  </a:lnTo>
                  <a:lnTo>
                    <a:pt x="879291" y="222061"/>
                  </a:lnTo>
                  <a:lnTo>
                    <a:pt x="832306" y="234135"/>
                  </a:lnTo>
                  <a:lnTo>
                    <a:pt x="785043" y="243702"/>
                  </a:lnTo>
                  <a:lnTo>
                    <a:pt x="737601" y="250774"/>
                  </a:lnTo>
                  <a:lnTo>
                    <a:pt x="690079" y="255362"/>
                  </a:lnTo>
                  <a:lnTo>
                    <a:pt x="642576" y="257476"/>
                  </a:lnTo>
                  <a:lnTo>
                    <a:pt x="595192" y="257129"/>
                  </a:lnTo>
                  <a:lnTo>
                    <a:pt x="548027" y="254330"/>
                  </a:lnTo>
                  <a:lnTo>
                    <a:pt x="501179" y="249092"/>
                  </a:lnTo>
                  <a:lnTo>
                    <a:pt x="454749" y="241425"/>
                  </a:lnTo>
                  <a:lnTo>
                    <a:pt x="408836" y="231341"/>
                  </a:lnTo>
                  <a:lnTo>
                    <a:pt x="363539" y="218850"/>
                  </a:lnTo>
                  <a:lnTo>
                    <a:pt x="318957" y="203965"/>
                  </a:lnTo>
                  <a:lnTo>
                    <a:pt x="275191" y="186695"/>
                  </a:lnTo>
                  <a:lnTo>
                    <a:pt x="232339" y="167053"/>
                  </a:lnTo>
                  <a:lnTo>
                    <a:pt x="190501" y="145050"/>
                  </a:lnTo>
                  <a:lnTo>
                    <a:pt x="149776" y="120696"/>
                  </a:lnTo>
                  <a:lnTo>
                    <a:pt x="110264" y="94003"/>
                  </a:lnTo>
                  <a:lnTo>
                    <a:pt x="72064" y="64981"/>
                  </a:lnTo>
                  <a:lnTo>
                    <a:pt x="35276" y="33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03760" y="3720210"/>
              <a:ext cx="447675" cy="1369060"/>
            </a:xfrm>
            <a:custGeom>
              <a:avLst/>
              <a:gdLst/>
              <a:ahLst/>
              <a:cxnLst/>
              <a:rect l="l" t="t" r="r" b="b"/>
              <a:pathLst>
                <a:path w="447675" h="1369060">
                  <a:moveTo>
                    <a:pt x="283584" y="0"/>
                  </a:moveTo>
                  <a:lnTo>
                    <a:pt x="241770" y="44164"/>
                  </a:lnTo>
                  <a:lnTo>
                    <a:pt x="202812" y="90805"/>
                  </a:lnTo>
                  <a:lnTo>
                    <a:pt x="173303" y="130494"/>
                  </a:lnTo>
                  <a:lnTo>
                    <a:pt x="146146" y="171140"/>
                  </a:lnTo>
                  <a:lnTo>
                    <a:pt x="121333" y="212655"/>
                  </a:lnTo>
                  <a:lnTo>
                    <a:pt x="98853" y="254949"/>
                  </a:lnTo>
                  <a:lnTo>
                    <a:pt x="78698" y="297936"/>
                  </a:lnTo>
                  <a:lnTo>
                    <a:pt x="60857" y="341526"/>
                  </a:lnTo>
                  <a:lnTo>
                    <a:pt x="45322" y="385631"/>
                  </a:lnTo>
                  <a:lnTo>
                    <a:pt x="32083" y="430162"/>
                  </a:lnTo>
                  <a:lnTo>
                    <a:pt x="21131" y="475033"/>
                  </a:lnTo>
                  <a:lnTo>
                    <a:pt x="12456" y="520153"/>
                  </a:lnTo>
                  <a:lnTo>
                    <a:pt x="6049" y="565436"/>
                  </a:lnTo>
                  <a:lnTo>
                    <a:pt x="1900" y="610792"/>
                  </a:lnTo>
                  <a:lnTo>
                    <a:pt x="0" y="656133"/>
                  </a:lnTo>
                  <a:lnTo>
                    <a:pt x="339" y="701371"/>
                  </a:lnTo>
                  <a:lnTo>
                    <a:pt x="2908" y="746418"/>
                  </a:lnTo>
                  <a:lnTo>
                    <a:pt x="7698" y="791185"/>
                  </a:lnTo>
                  <a:lnTo>
                    <a:pt x="14699" y="835583"/>
                  </a:lnTo>
                  <a:lnTo>
                    <a:pt x="23901" y="879526"/>
                  </a:lnTo>
                  <a:lnTo>
                    <a:pt x="35296" y="922924"/>
                  </a:lnTo>
                  <a:lnTo>
                    <a:pt x="48873" y="965688"/>
                  </a:lnTo>
                  <a:lnTo>
                    <a:pt x="64624" y="1007732"/>
                  </a:lnTo>
                  <a:lnTo>
                    <a:pt x="82539" y="1048965"/>
                  </a:lnTo>
                  <a:lnTo>
                    <a:pt x="102608" y="1089301"/>
                  </a:lnTo>
                  <a:lnTo>
                    <a:pt x="124823" y="1128650"/>
                  </a:lnTo>
                  <a:lnTo>
                    <a:pt x="149173" y="1166925"/>
                  </a:lnTo>
                  <a:lnTo>
                    <a:pt x="175649" y="1204037"/>
                  </a:lnTo>
                  <a:lnTo>
                    <a:pt x="204242" y="1239897"/>
                  </a:lnTo>
                  <a:lnTo>
                    <a:pt x="234942" y="1274418"/>
                  </a:lnTo>
                  <a:lnTo>
                    <a:pt x="267740" y="1307511"/>
                  </a:lnTo>
                  <a:lnTo>
                    <a:pt x="302626" y="1339087"/>
                  </a:lnTo>
                  <a:lnTo>
                    <a:pt x="339591" y="1369059"/>
                  </a:lnTo>
                  <a:lnTo>
                    <a:pt x="311819" y="1329972"/>
                  </a:lnTo>
                  <a:lnTo>
                    <a:pt x="286462" y="1289788"/>
                  </a:lnTo>
                  <a:lnTo>
                    <a:pt x="263512" y="1248601"/>
                  </a:lnTo>
                  <a:lnTo>
                    <a:pt x="242961" y="1206504"/>
                  </a:lnTo>
                  <a:lnTo>
                    <a:pt x="224801" y="1163589"/>
                  </a:lnTo>
                  <a:lnTo>
                    <a:pt x="209022" y="1119952"/>
                  </a:lnTo>
                  <a:lnTo>
                    <a:pt x="195617" y="1075684"/>
                  </a:lnTo>
                  <a:lnTo>
                    <a:pt x="184577" y="1030878"/>
                  </a:lnTo>
                  <a:lnTo>
                    <a:pt x="175895" y="985629"/>
                  </a:lnTo>
                  <a:lnTo>
                    <a:pt x="169560" y="940028"/>
                  </a:lnTo>
                  <a:lnTo>
                    <a:pt x="165566" y="894170"/>
                  </a:lnTo>
                  <a:lnTo>
                    <a:pt x="163903" y="848148"/>
                  </a:lnTo>
                  <a:lnTo>
                    <a:pt x="164563" y="802054"/>
                  </a:lnTo>
                  <a:lnTo>
                    <a:pt x="167538" y="755983"/>
                  </a:lnTo>
                  <a:lnTo>
                    <a:pt x="172820" y="710026"/>
                  </a:lnTo>
                  <a:lnTo>
                    <a:pt x="180399" y="664278"/>
                  </a:lnTo>
                  <a:lnTo>
                    <a:pt x="190269" y="618832"/>
                  </a:lnTo>
                  <a:lnTo>
                    <a:pt x="202419" y="573780"/>
                  </a:lnTo>
                  <a:lnTo>
                    <a:pt x="216842" y="529216"/>
                  </a:lnTo>
                  <a:lnTo>
                    <a:pt x="233530" y="485234"/>
                  </a:lnTo>
                  <a:lnTo>
                    <a:pt x="252473" y="441926"/>
                  </a:lnTo>
                  <a:lnTo>
                    <a:pt x="273665" y="399385"/>
                  </a:lnTo>
                  <a:lnTo>
                    <a:pt x="297095" y="357705"/>
                  </a:lnTo>
                  <a:lnTo>
                    <a:pt x="322756" y="316980"/>
                  </a:lnTo>
                  <a:lnTo>
                    <a:pt x="350640" y="277301"/>
                  </a:lnTo>
                  <a:lnTo>
                    <a:pt x="380738" y="238763"/>
                  </a:lnTo>
                  <a:lnTo>
                    <a:pt x="413041" y="201458"/>
                  </a:lnTo>
                  <a:lnTo>
                    <a:pt x="447541" y="165481"/>
                  </a:lnTo>
                  <a:lnTo>
                    <a:pt x="283584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03652" y="3720210"/>
              <a:ext cx="1626235" cy="1715135"/>
            </a:xfrm>
            <a:custGeom>
              <a:avLst/>
              <a:gdLst/>
              <a:ahLst/>
              <a:cxnLst/>
              <a:rect l="l" t="t" r="r" b="b"/>
              <a:pathLst>
                <a:path w="1626235" h="1715135">
                  <a:moveTo>
                    <a:pt x="252069" y="1291844"/>
                  </a:moveTo>
                  <a:lnTo>
                    <a:pt x="287346" y="1325487"/>
                  </a:lnTo>
                  <a:lnTo>
                    <a:pt x="324134" y="1356825"/>
                  </a:lnTo>
                  <a:lnTo>
                    <a:pt x="362333" y="1385847"/>
                  </a:lnTo>
                  <a:lnTo>
                    <a:pt x="401845" y="1412540"/>
                  </a:lnTo>
                  <a:lnTo>
                    <a:pt x="442570" y="1436894"/>
                  </a:lnTo>
                  <a:lnTo>
                    <a:pt x="484408" y="1458897"/>
                  </a:lnTo>
                  <a:lnTo>
                    <a:pt x="527260" y="1478539"/>
                  </a:lnTo>
                  <a:lnTo>
                    <a:pt x="571027" y="1495809"/>
                  </a:lnTo>
                  <a:lnTo>
                    <a:pt x="615608" y="1510694"/>
                  </a:lnTo>
                  <a:lnTo>
                    <a:pt x="660905" y="1523185"/>
                  </a:lnTo>
                  <a:lnTo>
                    <a:pt x="706819" y="1533269"/>
                  </a:lnTo>
                  <a:lnTo>
                    <a:pt x="753249" y="1540936"/>
                  </a:lnTo>
                  <a:lnTo>
                    <a:pt x="800096" y="1546174"/>
                  </a:lnTo>
                  <a:lnTo>
                    <a:pt x="847262" y="1548973"/>
                  </a:lnTo>
                  <a:lnTo>
                    <a:pt x="894645" y="1549320"/>
                  </a:lnTo>
                  <a:lnTo>
                    <a:pt x="942148" y="1547206"/>
                  </a:lnTo>
                  <a:lnTo>
                    <a:pt x="989670" y="1542618"/>
                  </a:lnTo>
                  <a:lnTo>
                    <a:pt x="1037113" y="1535546"/>
                  </a:lnTo>
                  <a:lnTo>
                    <a:pt x="1084376" y="1525979"/>
                  </a:lnTo>
                  <a:lnTo>
                    <a:pt x="1131360" y="1513905"/>
                  </a:lnTo>
                  <a:lnTo>
                    <a:pt x="1177966" y="1499312"/>
                  </a:lnTo>
                  <a:lnTo>
                    <a:pt x="1224095" y="1482191"/>
                  </a:lnTo>
                  <a:lnTo>
                    <a:pt x="1269646" y="1462530"/>
                  </a:lnTo>
                  <a:lnTo>
                    <a:pt x="1314521" y="1440317"/>
                  </a:lnTo>
                  <a:lnTo>
                    <a:pt x="1358620" y="1415541"/>
                  </a:lnTo>
                  <a:lnTo>
                    <a:pt x="1276705" y="1332864"/>
                  </a:lnTo>
                  <a:lnTo>
                    <a:pt x="1626082" y="1354455"/>
                  </a:lnTo>
                  <a:lnTo>
                    <a:pt x="1604619" y="1663700"/>
                  </a:lnTo>
                  <a:lnTo>
                    <a:pt x="1522704" y="1581023"/>
                  </a:lnTo>
                  <a:lnTo>
                    <a:pt x="1478590" y="1605798"/>
                  </a:lnTo>
                  <a:lnTo>
                    <a:pt x="1433702" y="1628011"/>
                  </a:lnTo>
                  <a:lnTo>
                    <a:pt x="1388138" y="1647672"/>
                  </a:lnTo>
                  <a:lnTo>
                    <a:pt x="1341998" y="1664793"/>
                  </a:lnTo>
                  <a:lnTo>
                    <a:pt x="1295382" y="1679386"/>
                  </a:lnTo>
                  <a:lnTo>
                    <a:pt x="1248388" y="1691460"/>
                  </a:lnTo>
                  <a:lnTo>
                    <a:pt x="1201117" y="1701027"/>
                  </a:lnTo>
                  <a:lnTo>
                    <a:pt x="1153667" y="1708099"/>
                  </a:lnTo>
                  <a:lnTo>
                    <a:pt x="1106138" y="1712687"/>
                  </a:lnTo>
                  <a:lnTo>
                    <a:pt x="1058630" y="1714801"/>
                  </a:lnTo>
                  <a:lnTo>
                    <a:pt x="1011241" y="1714454"/>
                  </a:lnTo>
                  <a:lnTo>
                    <a:pt x="964071" y="1711655"/>
                  </a:lnTo>
                  <a:lnTo>
                    <a:pt x="917220" y="1706417"/>
                  </a:lnTo>
                  <a:lnTo>
                    <a:pt x="870787" y="1698750"/>
                  </a:lnTo>
                  <a:lnTo>
                    <a:pt x="824870" y="1688666"/>
                  </a:lnTo>
                  <a:lnTo>
                    <a:pt x="779571" y="1676175"/>
                  </a:lnTo>
                  <a:lnTo>
                    <a:pt x="734988" y="1661290"/>
                  </a:lnTo>
                  <a:lnTo>
                    <a:pt x="691220" y="1644020"/>
                  </a:lnTo>
                  <a:lnTo>
                    <a:pt x="648367" y="1624378"/>
                  </a:lnTo>
                  <a:lnTo>
                    <a:pt x="606528" y="1602375"/>
                  </a:lnTo>
                  <a:lnTo>
                    <a:pt x="565803" y="1578021"/>
                  </a:lnTo>
                  <a:lnTo>
                    <a:pt x="526291" y="1551328"/>
                  </a:lnTo>
                  <a:lnTo>
                    <a:pt x="488091" y="1522306"/>
                  </a:lnTo>
                  <a:lnTo>
                    <a:pt x="451303" y="1490968"/>
                  </a:lnTo>
                  <a:lnTo>
                    <a:pt x="416026" y="1457325"/>
                  </a:lnTo>
                  <a:lnTo>
                    <a:pt x="252069" y="1291844"/>
                  </a:lnTo>
                  <a:lnTo>
                    <a:pt x="219512" y="1257166"/>
                  </a:lnTo>
                  <a:lnTo>
                    <a:pt x="189215" y="1221160"/>
                  </a:lnTo>
                  <a:lnTo>
                    <a:pt x="161176" y="1183914"/>
                  </a:lnTo>
                  <a:lnTo>
                    <a:pt x="135392" y="1145516"/>
                  </a:lnTo>
                  <a:lnTo>
                    <a:pt x="111861" y="1106058"/>
                  </a:lnTo>
                  <a:lnTo>
                    <a:pt x="90582" y="1065627"/>
                  </a:lnTo>
                  <a:lnTo>
                    <a:pt x="71552" y="1024313"/>
                  </a:lnTo>
                  <a:lnTo>
                    <a:pt x="54768" y="982206"/>
                  </a:lnTo>
                  <a:lnTo>
                    <a:pt x="40228" y="939394"/>
                  </a:lnTo>
                  <a:lnTo>
                    <a:pt x="27931" y="895967"/>
                  </a:lnTo>
                  <a:lnTo>
                    <a:pt x="17874" y="852014"/>
                  </a:lnTo>
                  <a:lnTo>
                    <a:pt x="10054" y="807625"/>
                  </a:lnTo>
                  <a:lnTo>
                    <a:pt x="4470" y="762888"/>
                  </a:lnTo>
                  <a:lnTo>
                    <a:pt x="1119" y="717893"/>
                  </a:lnTo>
                  <a:lnTo>
                    <a:pt x="0" y="672730"/>
                  </a:lnTo>
                  <a:lnTo>
                    <a:pt x="1109" y="627487"/>
                  </a:lnTo>
                  <a:lnTo>
                    <a:pt x="4444" y="582253"/>
                  </a:lnTo>
                  <a:lnTo>
                    <a:pt x="10004" y="537119"/>
                  </a:lnTo>
                  <a:lnTo>
                    <a:pt x="17787" y="492173"/>
                  </a:lnTo>
                  <a:lnTo>
                    <a:pt x="27789" y="447504"/>
                  </a:lnTo>
                  <a:lnTo>
                    <a:pt x="40009" y="403203"/>
                  </a:lnTo>
                  <a:lnTo>
                    <a:pt x="54444" y="359357"/>
                  </a:lnTo>
                  <a:lnTo>
                    <a:pt x="71093" y="316057"/>
                  </a:lnTo>
                  <a:lnTo>
                    <a:pt x="89952" y="273391"/>
                  </a:lnTo>
                  <a:lnTo>
                    <a:pt x="111021" y="231449"/>
                  </a:lnTo>
                  <a:lnTo>
                    <a:pt x="134296" y="190321"/>
                  </a:lnTo>
                  <a:lnTo>
                    <a:pt x="159775" y="150095"/>
                  </a:lnTo>
                  <a:lnTo>
                    <a:pt x="187457" y="110860"/>
                  </a:lnTo>
                  <a:lnTo>
                    <a:pt x="217338" y="72707"/>
                  </a:lnTo>
                  <a:lnTo>
                    <a:pt x="249417" y="35723"/>
                  </a:lnTo>
                  <a:lnTo>
                    <a:pt x="283692" y="0"/>
                  </a:lnTo>
                  <a:lnTo>
                    <a:pt x="447649" y="165481"/>
                  </a:lnTo>
                  <a:lnTo>
                    <a:pt x="413148" y="201458"/>
                  </a:lnTo>
                  <a:lnTo>
                    <a:pt x="380845" y="238763"/>
                  </a:lnTo>
                  <a:lnTo>
                    <a:pt x="350748" y="277301"/>
                  </a:lnTo>
                  <a:lnTo>
                    <a:pt x="322864" y="316980"/>
                  </a:lnTo>
                  <a:lnTo>
                    <a:pt x="297203" y="357705"/>
                  </a:lnTo>
                  <a:lnTo>
                    <a:pt x="273772" y="399385"/>
                  </a:lnTo>
                  <a:lnTo>
                    <a:pt x="252581" y="441926"/>
                  </a:lnTo>
                  <a:lnTo>
                    <a:pt x="233637" y="485234"/>
                  </a:lnTo>
                  <a:lnTo>
                    <a:pt x="216950" y="529216"/>
                  </a:lnTo>
                  <a:lnTo>
                    <a:pt x="202526" y="573780"/>
                  </a:lnTo>
                  <a:lnTo>
                    <a:pt x="190376" y="618832"/>
                  </a:lnTo>
                  <a:lnTo>
                    <a:pt x="180507" y="664278"/>
                  </a:lnTo>
                  <a:lnTo>
                    <a:pt x="172927" y="710026"/>
                  </a:lnTo>
                  <a:lnTo>
                    <a:pt x="167646" y="755983"/>
                  </a:lnTo>
                  <a:lnTo>
                    <a:pt x="164671" y="802054"/>
                  </a:lnTo>
                  <a:lnTo>
                    <a:pt x="164010" y="848148"/>
                  </a:lnTo>
                  <a:lnTo>
                    <a:pt x="165673" y="894170"/>
                  </a:lnTo>
                  <a:lnTo>
                    <a:pt x="169668" y="940028"/>
                  </a:lnTo>
                  <a:lnTo>
                    <a:pt x="176002" y="985629"/>
                  </a:lnTo>
                  <a:lnTo>
                    <a:pt x="184685" y="1030878"/>
                  </a:lnTo>
                  <a:lnTo>
                    <a:pt x="195725" y="1075684"/>
                  </a:lnTo>
                  <a:lnTo>
                    <a:pt x="209130" y="1119952"/>
                  </a:lnTo>
                  <a:lnTo>
                    <a:pt x="224908" y="1163589"/>
                  </a:lnTo>
                  <a:lnTo>
                    <a:pt x="243069" y="1206504"/>
                  </a:lnTo>
                  <a:lnTo>
                    <a:pt x="263620" y="1248601"/>
                  </a:lnTo>
                  <a:lnTo>
                    <a:pt x="286569" y="1289788"/>
                  </a:lnTo>
                  <a:lnTo>
                    <a:pt x="311926" y="1329972"/>
                  </a:lnTo>
                  <a:lnTo>
                    <a:pt x="339699" y="1369059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112" y="1799844"/>
            <a:ext cx="11925300" cy="1763395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endParaRPr sz="1800">
              <a:latin typeface="Times New Roman"/>
              <a:cs typeface="Times New Roman"/>
            </a:endParaRPr>
          </a:p>
          <a:p>
            <a:pPr marL="90805">
              <a:lnSpc>
                <a:spcPct val="100000"/>
              </a:lnSpc>
            </a:pPr>
            <a:r>
              <a:rPr sz="18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1800" spc="-4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00AFEF"/>
                </a:solidFill>
                <a:latin typeface="Consolas"/>
                <a:cs typeface="Consolas"/>
              </a:rPr>
              <a:t>type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90550" marR="294640">
              <a:lnSpc>
                <a:spcPts val="2520"/>
              </a:lnSpc>
              <a:spcBef>
                <a:spcPts val="135"/>
              </a:spcBef>
            </a:pPr>
            <a:r>
              <a:rPr sz="1800" dirty="0">
                <a:solidFill>
                  <a:srgbClr val="00AFEF"/>
                </a:solidFill>
                <a:latin typeface="Consolas"/>
                <a:cs typeface="Consolas"/>
              </a:rPr>
              <a:t>document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800" dirty="0">
                <a:solidFill>
                  <a:srgbClr val="DCDCAA"/>
                </a:solidFill>
                <a:latin typeface="Consolas"/>
                <a:cs typeface="Consolas"/>
              </a:rPr>
              <a:t>write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"A</a:t>
            </a:r>
            <a:r>
              <a:rPr sz="18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altura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do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conteúdo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janela</a:t>
            </a:r>
            <a:r>
              <a:rPr sz="18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é: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AFEF"/>
                </a:solidFill>
                <a:latin typeface="Consolas"/>
                <a:cs typeface="Consolas"/>
              </a:rPr>
              <a:t>window.innerHeight</a:t>
            </a:r>
            <a:r>
              <a:rPr sz="1800" spc="-2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"px.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&lt;br/&gt;"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); </a:t>
            </a:r>
            <a:r>
              <a:rPr sz="1800" dirty="0">
                <a:solidFill>
                  <a:srgbClr val="00AFEF"/>
                </a:solidFill>
                <a:latin typeface="Consolas"/>
                <a:cs typeface="Consolas"/>
              </a:rPr>
              <a:t>document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800" dirty="0">
                <a:solidFill>
                  <a:srgbClr val="DCDCAA"/>
                </a:solidFill>
                <a:latin typeface="Consolas"/>
                <a:cs typeface="Consolas"/>
              </a:rPr>
              <a:t>write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"A</a:t>
            </a:r>
            <a:r>
              <a:rPr sz="18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largura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do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conteúdo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janela</a:t>
            </a:r>
            <a:r>
              <a:rPr sz="1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é:</a:t>
            </a:r>
            <a:r>
              <a:rPr sz="18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18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00AFEF"/>
                </a:solidFill>
                <a:latin typeface="Consolas"/>
                <a:cs typeface="Consolas"/>
              </a:rPr>
              <a:t>window.innerWidth</a:t>
            </a:r>
            <a:r>
              <a:rPr sz="1800" spc="-20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"px.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&lt;br/&gt;"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204"/>
              </a:spcBef>
            </a:pP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90" dirty="0"/>
              <a:t> </a:t>
            </a:r>
            <a:r>
              <a:rPr spc="-50" dirty="0"/>
              <a:t>2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grpSp>
        <p:nvGrpSpPr>
          <p:cNvPr id="5" name="object 5"/>
          <p:cNvGrpSpPr/>
          <p:nvPr/>
        </p:nvGrpSpPr>
        <p:grpSpPr>
          <a:xfrm>
            <a:off x="2961382" y="3868292"/>
            <a:ext cx="1736725" cy="1625600"/>
            <a:chOff x="2961382" y="3868292"/>
            <a:chExt cx="1736725" cy="1625600"/>
          </a:xfrm>
        </p:grpSpPr>
        <p:sp>
          <p:nvSpPr>
            <p:cNvPr id="6" name="object 6"/>
            <p:cNvSpPr/>
            <p:nvPr/>
          </p:nvSpPr>
          <p:spPr>
            <a:xfrm>
              <a:off x="3303015" y="5048884"/>
              <a:ext cx="1388745" cy="438784"/>
            </a:xfrm>
            <a:custGeom>
              <a:avLst/>
              <a:gdLst/>
              <a:ahLst/>
              <a:cxnLst/>
              <a:rect l="l" t="t" r="r" b="b"/>
              <a:pathLst>
                <a:path w="1388745" h="438785">
                  <a:moveTo>
                    <a:pt x="1371092" y="0"/>
                  </a:moveTo>
                  <a:lnTo>
                    <a:pt x="1021714" y="22606"/>
                  </a:lnTo>
                  <a:lnTo>
                    <a:pt x="1113409" y="94360"/>
                  </a:lnTo>
                  <a:lnTo>
                    <a:pt x="1072778" y="124503"/>
                  </a:lnTo>
                  <a:lnTo>
                    <a:pt x="1031056" y="152200"/>
                  </a:lnTo>
                  <a:lnTo>
                    <a:pt x="988341" y="177451"/>
                  </a:lnTo>
                  <a:lnTo>
                    <a:pt x="944734" y="200255"/>
                  </a:lnTo>
                  <a:lnTo>
                    <a:pt x="900334" y="220610"/>
                  </a:lnTo>
                  <a:lnTo>
                    <a:pt x="855242" y="238514"/>
                  </a:lnTo>
                  <a:lnTo>
                    <a:pt x="809558" y="253967"/>
                  </a:lnTo>
                  <a:lnTo>
                    <a:pt x="763382" y="266966"/>
                  </a:lnTo>
                  <a:lnTo>
                    <a:pt x="716814" y="277511"/>
                  </a:lnTo>
                  <a:lnTo>
                    <a:pt x="669953" y="285600"/>
                  </a:lnTo>
                  <a:lnTo>
                    <a:pt x="622900" y="291232"/>
                  </a:lnTo>
                  <a:lnTo>
                    <a:pt x="575755" y="294404"/>
                  </a:lnTo>
                  <a:lnTo>
                    <a:pt x="528618" y="295117"/>
                  </a:lnTo>
                  <a:lnTo>
                    <a:pt x="481589" y="293367"/>
                  </a:lnTo>
                  <a:lnTo>
                    <a:pt x="434768" y="289155"/>
                  </a:lnTo>
                  <a:lnTo>
                    <a:pt x="388255" y="282478"/>
                  </a:lnTo>
                  <a:lnTo>
                    <a:pt x="342150" y="273336"/>
                  </a:lnTo>
                  <a:lnTo>
                    <a:pt x="296553" y="261726"/>
                  </a:lnTo>
                  <a:lnTo>
                    <a:pt x="251564" y="247647"/>
                  </a:lnTo>
                  <a:lnTo>
                    <a:pt x="207283" y="231098"/>
                  </a:lnTo>
                  <a:lnTo>
                    <a:pt x="163810" y="212077"/>
                  </a:lnTo>
                  <a:lnTo>
                    <a:pt x="121245" y="190584"/>
                  </a:lnTo>
                  <a:lnTo>
                    <a:pt x="79688" y="166616"/>
                  </a:lnTo>
                  <a:lnTo>
                    <a:pt x="39240" y="140172"/>
                  </a:lnTo>
                  <a:lnTo>
                    <a:pt x="0" y="111251"/>
                  </a:lnTo>
                  <a:lnTo>
                    <a:pt x="183642" y="254634"/>
                  </a:lnTo>
                  <a:lnTo>
                    <a:pt x="222881" y="283569"/>
                  </a:lnTo>
                  <a:lnTo>
                    <a:pt x="263328" y="310025"/>
                  </a:lnTo>
                  <a:lnTo>
                    <a:pt x="304882" y="334003"/>
                  </a:lnTo>
                  <a:lnTo>
                    <a:pt x="347443" y="355504"/>
                  </a:lnTo>
                  <a:lnTo>
                    <a:pt x="390912" y="374531"/>
                  </a:lnTo>
                  <a:lnTo>
                    <a:pt x="435187" y="391084"/>
                  </a:lnTo>
                  <a:lnTo>
                    <a:pt x="480171" y="405167"/>
                  </a:lnTo>
                  <a:lnTo>
                    <a:pt x="525761" y="416779"/>
                  </a:lnTo>
                  <a:lnTo>
                    <a:pt x="571860" y="425923"/>
                  </a:lnTo>
                  <a:lnTo>
                    <a:pt x="618366" y="432601"/>
                  </a:lnTo>
                  <a:lnTo>
                    <a:pt x="665179" y="436814"/>
                  </a:lnTo>
                  <a:lnTo>
                    <a:pt x="712201" y="438563"/>
                  </a:lnTo>
                  <a:lnTo>
                    <a:pt x="759330" y="437851"/>
                  </a:lnTo>
                  <a:lnTo>
                    <a:pt x="806467" y="434678"/>
                  </a:lnTo>
                  <a:lnTo>
                    <a:pt x="853513" y="429047"/>
                  </a:lnTo>
                  <a:lnTo>
                    <a:pt x="900366" y="420959"/>
                  </a:lnTo>
                  <a:lnTo>
                    <a:pt x="946928" y="410416"/>
                  </a:lnTo>
                  <a:lnTo>
                    <a:pt x="993097" y="397419"/>
                  </a:lnTo>
                  <a:lnTo>
                    <a:pt x="1038776" y="381970"/>
                  </a:lnTo>
                  <a:lnTo>
                    <a:pt x="1083862" y="364070"/>
                  </a:lnTo>
                  <a:lnTo>
                    <a:pt x="1128257" y="343721"/>
                  </a:lnTo>
                  <a:lnTo>
                    <a:pt x="1171861" y="320926"/>
                  </a:lnTo>
                  <a:lnTo>
                    <a:pt x="1214573" y="295684"/>
                  </a:lnTo>
                  <a:lnTo>
                    <a:pt x="1256294" y="267998"/>
                  </a:lnTo>
                  <a:lnTo>
                    <a:pt x="1296924" y="237870"/>
                  </a:lnTo>
                  <a:lnTo>
                    <a:pt x="1388745" y="309498"/>
                  </a:lnTo>
                  <a:lnTo>
                    <a:pt x="137109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67518" y="3874642"/>
              <a:ext cx="432434" cy="1351280"/>
            </a:xfrm>
            <a:custGeom>
              <a:avLst/>
              <a:gdLst/>
              <a:ahLst/>
              <a:cxnLst/>
              <a:rect l="l" t="t" r="r" b="b"/>
              <a:pathLst>
                <a:path w="432435" h="1351279">
                  <a:moveTo>
                    <a:pt x="203925" y="0"/>
                  </a:moveTo>
                  <a:lnTo>
                    <a:pt x="168063" y="49006"/>
                  </a:lnTo>
                  <a:lnTo>
                    <a:pt x="135345" y="100202"/>
                  </a:lnTo>
                  <a:lnTo>
                    <a:pt x="111077" y="143291"/>
                  </a:lnTo>
                  <a:lnTo>
                    <a:pt x="89262" y="187034"/>
                  </a:lnTo>
                  <a:lnTo>
                    <a:pt x="69882" y="231343"/>
                  </a:lnTo>
                  <a:lnTo>
                    <a:pt x="52915" y="276132"/>
                  </a:lnTo>
                  <a:lnTo>
                    <a:pt x="38341" y="321316"/>
                  </a:lnTo>
                  <a:lnTo>
                    <a:pt x="26139" y="366806"/>
                  </a:lnTo>
                  <a:lnTo>
                    <a:pt x="16289" y="412518"/>
                  </a:lnTo>
                  <a:lnTo>
                    <a:pt x="8770" y="458364"/>
                  </a:lnTo>
                  <a:lnTo>
                    <a:pt x="3563" y="504258"/>
                  </a:lnTo>
                  <a:lnTo>
                    <a:pt x="646" y="550114"/>
                  </a:lnTo>
                  <a:lnTo>
                    <a:pt x="0" y="595844"/>
                  </a:lnTo>
                  <a:lnTo>
                    <a:pt x="1602" y="641363"/>
                  </a:lnTo>
                  <a:lnTo>
                    <a:pt x="5434" y="686584"/>
                  </a:lnTo>
                  <a:lnTo>
                    <a:pt x="11475" y="731421"/>
                  </a:lnTo>
                  <a:lnTo>
                    <a:pt x="19704" y="775787"/>
                  </a:lnTo>
                  <a:lnTo>
                    <a:pt x="30101" y="819595"/>
                  </a:lnTo>
                  <a:lnTo>
                    <a:pt x="42645" y="862759"/>
                  </a:lnTo>
                  <a:lnTo>
                    <a:pt x="57316" y="905193"/>
                  </a:lnTo>
                  <a:lnTo>
                    <a:pt x="74093" y="946811"/>
                  </a:lnTo>
                  <a:lnTo>
                    <a:pt x="92956" y="987525"/>
                  </a:lnTo>
                  <a:lnTo>
                    <a:pt x="113885" y="1027249"/>
                  </a:lnTo>
                  <a:lnTo>
                    <a:pt x="136859" y="1065897"/>
                  </a:lnTo>
                  <a:lnTo>
                    <a:pt x="161857" y="1103382"/>
                  </a:lnTo>
                  <a:lnTo>
                    <a:pt x="188859" y="1139618"/>
                  </a:lnTo>
                  <a:lnTo>
                    <a:pt x="217845" y="1174518"/>
                  </a:lnTo>
                  <a:lnTo>
                    <a:pt x="248795" y="1207996"/>
                  </a:lnTo>
                  <a:lnTo>
                    <a:pt x="281686" y="1239965"/>
                  </a:lnTo>
                  <a:lnTo>
                    <a:pt x="316500" y="1270339"/>
                  </a:lnTo>
                  <a:lnTo>
                    <a:pt x="353216" y="1299031"/>
                  </a:lnTo>
                  <a:lnTo>
                    <a:pt x="391813" y="1325956"/>
                  </a:lnTo>
                  <a:lnTo>
                    <a:pt x="432271" y="1351025"/>
                  </a:lnTo>
                  <a:lnTo>
                    <a:pt x="399789" y="1315750"/>
                  </a:lnTo>
                  <a:lnTo>
                    <a:pt x="369566" y="1279081"/>
                  </a:lnTo>
                  <a:lnTo>
                    <a:pt x="341604" y="1241113"/>
                  </a:lnTo>
                  <a:lnTo>
                    <a:pt x="315908" y="1201940"/>
                  </a:lnTo>
                  <a:lnTo>
                    <a:pt x="292480" y="1161656"/>
                  </a:lnTo>
                  <a:lnTo>
                    <a:pt x="271324" y="1120352"/>
                  </a:lnTo>
                  <a:lnTo>
                    <a:pt x="252443" y="1078124"/>
                  </a:lnTo>
                  <a:lnTo>
                    <a:pt x="235841" y="1035065"/>
                  </a:lnTo>
                  <a:lnTo>
                    <a:pt x="221521" y="991268"/>
                  </a:lnTo>
                  <a:lnTo>
                    <a:pt x="209487" y="946827"/>
                  </a:lnTo>
                  <a:lnTo>
                    <a:pt x="199741" y="901835"/>
                  </a:lnTo>
                  <a:lnTo>
                    <a:pt x="192288" y="856386"/>
                  </a:lnTo>
                  <a:lnTo>
                    <a:pt x="187130" y="810574"/>
                  </a:lnTo>
                  <a:lnTo>
                    <a:pt x="184272" y="764492"/>
                  </a:lnTo>
                  <a:lnTo>
                    <a:pt x="183716" y="718233"/>
                  </a:lnTo>
                  <a:lnTo>
                    <a:pt x="185466" y="671892"/>
                  </a:lnTo>
                  <a:lnTo>
                    <a:pt x="189525" y="625561"/>
                  </a:lnTo>
                  <a:lnTo>
                    <a:pt x="195898" y="579334"/>
                  </a:lnTo>
                  <a:lnTo>
                    <a:pt x="204586" y="533306"/>
                  </a:lnTo>
                  <a:lnTo>
                    <a:pt x="215594" y="487568"/>
                  </a:lnTo>
                  <a:lnTo>
                    <a:pt x="228924" y="442215"/>
                  </a:lnTo>
                  <a:lnTo>
                    <a:pt x="244581" y="397341"/>
                  </a:lnTo>
                  <a:lnTo>
                    <a:pt x="262568" y="353039"/>
                  </a:lnTo>
                  <a:lnTo>
                    <a:pt x="282888" y="309403"/>
                  </a:lnTo>
                  <a:lnTo>
                    <a:pt x="305544" y="266525"/>
                  </a:lnTo>
                  <a:lnTo>
                    <a:pt x="330541" y="224500"/>
                  </a:lnTo>
                  <a:lnTo>
                    <a:pt x="357881" y="183421"/>
                  </a:lnTo>
                  <a:lnTo>
                    <a:pt x="387567" y="143382"/>
                  </a:lnTo>
                  <a:lnTo>
                    <a:pt x="203925" y="0"/>
                  </a:lnTo>
                  <a:close/>
                </a:path>
              </a:pathLst>
            </a:custGeom>
            <a:solidFill>
              <a:srgbClr val="375C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67732" y="3874642"/>
              <a:ext cx="1724025" cy="1612900"/>
            </a:xfrm>
            <a:custGeom>
              <a:avLst/>
              <a:gdLst/>
              <a:ahLst/>
              <a:cxnLst/>
              <a:rect l="l" t="t" r="r" b="b"/>
              <a:pathLst>
                <a:path w="1724025" h="1612900">
                  <a:moveTo>
                    <a:pt x="335283" y="1285493"/>
                  </a:moveTo>
                  <a:lnTo>
                    <a:pt x="374524" y="1314414"/>
                  </a:lnTo>
                  <a:lnTo>
                    <a:pt x="414972" y="1340858"/>
                  </a:lnTo>
                  <a:lnTo>
                    <a:pt x="456529" y="1364826"/>
                  </a:lnTo>
                  <a:lnTo>
                    <a:pt x="499094" y="1386319"/>
                  </a:lnTo>
                  <a:lnTo>
                    <a:pt x="542567" y="1405340"/>
                  </a:lnTo>
                  <a:lnTo>
                    <a:pt x="586848" y="1421889"/>
                  </a:lnTo>
                  <a:lnTo>
                    <a:pt x="631837" y="1435968"/>
                  </a:lnTo>
                  <a:lnTo>
                    <a:pt x="677434" y="1447578"/>
                  </a:lnTo>
                  <a:lnTo>
                    <a:pt x="723539" y="1456720"/>
                  </a:lnTo>
                  <a:lnTo>
                    <a:pt x="770052" y="1463397"/>
                  </a:lnTo>
                  <a:lnTo>
                    <a:pt x="816873" y="1467609"/>
                  </a:lnTo>
                  <a:lnTo>
                    <a:pt x="863902" y="1469359"/>
                  </a:lnTo>
                  <a:lnTo>
                    <a:pt x="911039" y="1468646"/>
                  </a:lnTo>
                  <a:lnTo>
                    <a:pt x="958184" y="1465474"/>
                  </a:lnTo>
                  <a:lnTo>
                    <a:pt x="1005237" y="1459842"/>
                  </a:lnTo>
                  <a:lnTo>
                    <a:pt x="1052097" y="1451753"/>
                  </a:lnTo>
                  <a:lnTo>
                    <a:pt x="1098666" y="1441208"/>
                  </a:lnTo>
                  <a:lnTo>
                    <a:pt x="1144842" y="1428209"/>
                  </a:lnTo>
                  <a:lnTo>
                    <a:pt x="1190526" y="1412756"/>
                  </a:lnTo>
                  <a:lnTo>
                    <a:pt x="1235618" y="1394852"/>
                  </a:lnTo>
                  <a:lnTo>
                    <a:pt x="1280017" y="1374497"/>
                  </a:lnTo>
                  <a:lnTo>
                    <a:pt x="1323624" y="1351693"/>
                  </a:lnTo>
                  <a:lnTo>
                    <a:pt x="1366339" y="1326442"/>
                  </a:lnTo>
                  <a:lnTo>
                    <a:pt x="1408062" y="1298745"/>
                  </a:lnTo>
                  <a:lnTo>
                    <a:pt x="1448692" y="1268602"/>
                  </a:lnTo>
                  <a:lnTo>
                    <a:pt x="1356998" y="1196847"/>
                  </a:lnTo>
                  <a:lnTo>
                    <a:pt x="1706375" y="1174241"/>
                  </a:lnTo>
                  <a:lnTo>
                    <a:pt x="1724028" y="1483740"/>
                  </a:lnTo>
                  <a:lnTo>
                    <a:pt x="1632207" y="1412112"/>
                  </a:lnTo>
                  <a:lnTo>
                    <a:pt x="1591578" y="1442240"/>
                  </a:lnTo>
                  <a:lnTo>
                    <a:pt x="1549857" y="1469926"/>
                  </a:lnTo>
                  <a:lnTo>
                    <a:pt x="1507145" y="1495168"/>
                  </a:lnTo>
                  <a:lnTo>
                    <a:pt x="1463541" y="1517963"/>
                  </a:lnTo>
                  <a:lnTo>
                    <a:pt x="1419146" y="1538312"/>
                  </a:lnTo>
                  <a:lnTo>
                    <a:pt x="1374059" y="1556212"/>
                  </a:lnTo>
                  <a:lnTo>
                    <a:pt x="1328381" y="1571661"/>
                  </a:lnTo>
                  <a:lnTo>
                    <a:pt x="1282211" y="1584658"/>
                  </a:lnTo>
                  <a:lnTo>
                    <a:pt x="1235650" y="1595201"/>
                  </a:lnTo>
                  <a:lnTo>
                    <a:pt x="1188796" y="1603289"/>
                  </a:lnTo>
                  <a:lnTo>
                    <a:pt x="1141751" y="1608920"/>
                  </a:lnTo>
                  <a:lnTo>
                    <a:pt x="1094614" y="1612093"/>
                  </a:lnTo>
                  <a:lnTo>
                    <a:pt x="1047484" y="1612805"/>
                  </a:lnTo>
                  <a:lnTo>
                    <a:pt x="1000463" y="1611056"/>
                  </a:lnTo>
                  <a:lnTo>
                    <a:pt x="953649" y="1606843"/>
                  </a:lnTo>
                  <a:lnTo>
                    <a:pt x="907143" y="1600165"/>
                  </a:lnTo>
                  <a:lnTo>
                    <a:pt x="861045" y="1591021"/>
                  </a:lnTo>
                  <a:lnTo>
                    <a:pt x="815454" y="1579409"/>
                  </a:lnTo>
                  <a:lnTo>
                    <a:pt x="770471" y="1565326"/>
                  </a:lnTo>
                  <a:lnTo>
                    <a:pt x="726195" y="1548773"/>
                  </a:lnTo>
                  <a:lnTo>
                    <a:pt x="682727" y="1529746"/>
                  </a:lnTo>
                  <a:lnTo>
                    <a:pt x="640166" y="1508245"/>
                  </a:lnTo>
                  <a:lnTo>
                    <a:pt x="598612" y="1484267"/>
                  </a:lnTo>
                  <a:lnTo>
                    <a:pt x="558165" y="1457811"/>
                  </a:lnTo>
                  <a:lnTo>
                    <a:pt x="518925" y="1428876"/>
                  </a:lnTo>
                  <a:lnTo>
                    <a:pt x="335283" y="1285493"/>
                  </a:lnTo>
                  <a:lnTo>
                    <a:pt x="298622" y="1255190"/>
                  </a:lnTo>
                  <a:lnTo>
                    <a:pt x="264034" y="1223285"/>
                  </a:lnTo>
                  <a:lnTo>
                    <a:pt x="231529" y="1189866"/>
                  </a:lnTo>
                  <a:lnTo>
                    <a:pt x="201115" y="1155021"/>
                  </a:lnTo>
                  <a:lnTo>
                    <a:pt x="172801" y="1118841"/>
                  </a:lnTo>
                  <a:lnTo>
                    <a:pt x="146596" y="1081413"/>
                  </a:lnTo>
                  <a:lnTo>
                    <a:pt x="122510" y="1042826"/>
                  </a:lnTo>
                  <a:lnTo>
                    <a:pt x="100552" y="1003170"/>
                  </a:lnTo>
                  <a:lnTo>
                    <a:pt x="80731" y="962533"/>
                  </a:lnTo>
                  <a:lnTo>
                    <a:pt x="63056" y="921003"/>
                  </a:lnTo>
                  <a:lnTo>
                    <a:pt x="47535" y="878670"/>
                  </a:lnTo>
                  <a:lnTo>
                    <a:pt x="34179" y="835622"/>
                  </a:lnTo>
                  <a:lnTo>
                    <a:pt x="22996" y="791949"/>
                  </a:lnTo>
                  <a:lnTo>
                    <a:pt x="13996" y="747738"/>
                  </a:lnTo>
                  <a:lnTo>
                    <a:pt x="7187" y="703078"/>
                  </a:lnTo>
                  <a:lnTo>
                    <a:pt x="2578" y="658060"/>
                  </a:lnTo>
                  <a:lnTo>
                    <a:pt x="180" y="612770"/>
                  </a:lnTo>
                  <a:lnTo>
                    <a:pt x="0" y="567298"/>
                  </a:lnTo>
                  <a:lnTo>
                    <a:pt x="2047" y="521733"/>
                  </a:lnTo>
                  <a:lnTo>
                    <a:pt x="6332" y="476164"/>
                  </a:lnTo>
                  <a:lnTo>
                    <a:pt x="12863" y="430679"/>
                  </a:lnTo>
                  <a:lnTo>
                    <a:pt x="21649" y="385367"/>
                  </a:lnTo>
                  <a:lnTo>
                    <a:pt x="32700" y="340317"/>
                  </a:lnTo>
                  <a:lnTo>
                    <a:pt x="46024" y="295618"/>
                  </a:lnTo>
                  <a:lnTo>
                    <a:pt x="61630" y="251358"/>
                  </a:lnTo>
                  <a:lnTo>
                    <a:pt x="79528" y="207627"/>
                  </a:lnTo>
                  <a:lnTo>
                    <a:pt x="99727" y="164512"/>
                  </a:lnTo>
                  <a:lnTo>
                    <a:pt x="122235" y="122103"/>
                  </a:lnTo>
                  <a:lnTo>
                    <a:pt x="147063" y="80489"/>
                  </a:lnTo>
                  <a:lnTo>
                    <a:pt x="174218" y="39758"/>
                  </a:lnTo>
                  <a:lnTo>
                    <a:pt x="203711" y="0"/>
                  </a:lnTo>
                  <a:lnTo>
                    <a:pt x="387353" y="143382"/>
                  </a:lnTo>
                  <a:lnTo>
                    <a:pt x="357667" y="183421"/>
                  </a:lnTo>
                  <a:lnTo>
                    <a:pt x="330327" y="224500"/>
                  </a:lnTo>
                  <a:lnTo>
                    <a:pt x="305331" y="266525"/>
                  </a:lnTo>
                  <a:lnTo>
                    <a:pt x="282674" y="309403"/>
                  </a:lnTo>
                  <a:lnTo>
                    <a:pt x="262354" y="353039"/>
                  </a:lnTo>
                  <a:lnTo>
                    <a:pt x="244367" y="397341"/>
                  </a:lnTo>
                  <a:lnTo>
                    <a:pt x="228710" y="442215"/>
                  </a:lnTo>
                  <a:lnTo>
                    <a:pt x="215380" y="487568"/>
                  </a:lnTo>
                  <a:lnTo>
                    <a:pt x="204372" y="533306"/>
                  </a:lnTo>
                  <a:lnTo>
                    <a:pt x="195684" y="579334"/>
                  </a:lnTo>
                  <a:lnTo>
                    <a:pt x="189312" y="625561"/>
                  </a:lnTo>
                  <a:lnTo>
                    <a:pt x="185252" y="671892"/>
                  </a:lnTo>
                  <a:lnTo>
                    <a:pt x="183502" y="718233"/>
                  </a:lnTo>
                  <a:lnTo>
                    <a:pt x="184058" y="764492"/>
                  </a:lnTo>
                  <a:lnTo>
                    <a:pt x="186916" y="810574"/>
                  </a:lnTo>
                  <a:lnTo>
                    <a:pt x="192074" y="856386"/>
                  </a:lnTo>
                  <a:lnTo>
                    <a:pt x="199527" y="901835"/>
                  </a:lnTo>
                  <a:lnTo>
                    <a:pt x="209273" y="946827"/>
                  </a:lnTo>
                  <a:lnTo>
                    <a:pt x="221307" y="991268"/>
                  </a:lnTo>
                  <a:lnTo>
                    <a:pt x="235627" y="1035065"/>
                  </a:lnTo>
                  <a:lnTo>
                    <a:pt x="252229" y="1078124"/>
                  </a:lnTo>
                  <a:lnTo>
                    <a:pt x="271110" y="1120352"/>
                  </a:lnTo>
                  <a:lnTo>
                    <a:pt x="292266" y="1161656"/>
                  </a:lnTo>
                  <a:lnTo>
                    <a:pt x="315694" y="1201940"/>
                  </a:lnTo>
                  <a:lnTo>
                    <a:pt x="341391" y="1241113"/>
                  </a:lnTo>
                  <a:lnTo>
                    <a:pt x="369352" y="1279081"/>
                  </a:lnTo>
                  <a:lnTo>
                    <a:pt x="399576" y="1315750"/>
                  </a:lnTo>
                  <a:lnTo>
                    <a:pt x="432057" y="1351025"/>
                  </a:lnTo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975415" y="4507547"/>
            <a:ext cx="5998210" cy="1002030"/>
            <a:chOff x="4975415" y="4507547"/>
            <a:chExt cx="5998210" cy="100203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4201" y="4669428"/>
              <a:ext cx="4760778" cy="56763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980178" y="4512309"/>
              <a:ext cx="5988685" cy="992505"/>
            </a:xfrm>
            <a:custGeom>
              <a:avLst/>
              <a:gdLst/>
              <a:ahLst/>
              <a:cxnLst/>
              <a:rect l="l" t="t" r="r" b="b"/>
              <a:pathLst>
                <a:path w="5988684" h="992504">
                  <a:moveTo>
                    <a:pt x="0" y="992504"/>
                  </a:moveTo>
                  <a:lnTo>
                    <a:pt x="5988177" y="992504"/>
                  </a:lnTo>
                  <a:lnTo>
                    <a:pt x="5988177" y="0"/>
                  </a:lnTo>
                  <a:lnTo>
                    <a:pt x="0" y="0"/>
                  </a:lnTo>
                  <a:lnTo>
                    <a:pt x="0" y="992504"/>
                  </a:lnTo>
                  <a:close/>
                </a:path>
              </a:pathLst>
            </a:custGeom>
            <a:ln w="9525">
              <a:solidFill>
                <a:srgbClr val="AEABA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90" dirty="0"/>
              <a:t> </a:t>
            </a:r>
            <a:r>
              <a:rPr spc="-50" dirty="0"/>
              <a:t>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134112" y="2164079"/>
            <a:ext cx="11925300" cy="3152140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349250" rIns="0" bIns="0" rtlCol="0">
            <a:spAutoFit/>
          </a:bodyPr>
          <a:lstStyle/>
          <a:p>
            <a:pPr marL="815975" marR="6214110" indent="-725805">
              <a:lnSpc>
                <a:spcPct val="112100"/>
              </a:lnSpc>
              <a:spcBef>
                <a:spcPts val="2750"/>
              </a:spcBef>
            </a:pPr>
            <a:r>
              <a:rPr sz="26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6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600" spc="-7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00AFEF"/>
                </a:solidFill>
                <a:latin typeface="Consolas"/>
                <a:cs typeface="Consolas"/>
              </a:rPr>
              <a:t>type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6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2600" spc="-10" dirty="0">
                <a:solidFill>
                  <a:srgbClr val="808080"/>
                </a:solidFill>
                <a:latin typeface="Consolas"/>
                <a:cs typeface="Consolas"/>
              </a:rPr>
              <a:t>&gt; </a:t>
            </a:r>
            <a:r>
              <a:rPr sz="2600" spc="-1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600" spc="-10" dirty="0">
                <a:solidFill>
                  <a:srgbClr val="00AFEF"/>
                </a:solidFill>
                <a:latin typeface="Consolas"/>
                <a:cs typeface="Consolas"/>
              </a:rPr>
              <a:t>document.URL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); </a:t>
            </a:r>
            <a:r>
              <a:rPr sz="2600" spc="-1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600" spc="-10" dirty="0">
                <a:solidFill>
                  <a:srgbClr val="00AFEF"/>
                </a:solidFill>
                <a:latin typeface="Consolas"/>
                <a:cs typeface="Consolas"/>
              </a:rPr>
              <a:t>document.title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600">
              <a:latin typeface="Consolas"/>
              <a:cs typeface="Consolas"/>
            </a:endParaRPr>
          </a:p>
          <a:p>
            <a:pPr marL="815975">
              <a:lnSpc>
                <a:spcPct val="100000"/>
              </a:lnSpc>
              <a:spcBef>
                <a:spcPts val="2875"/>
              </a:spcBef>
            </a:pPr>
            <a:r>
              <a:rPr sz="2600" dirty="0">
                <a:solidFill>
                  <a:srgbClr val="00AFEF"/>
                </a:solidFill>
                <a:latin typeface="Consolas"/>
                <a:cs typeface="Consolas"/>
              </a:rPr>
              <a:t>document</a:t>
            </a:r>
            <a:r>
              <a:rPr sz="26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600" dirty="0">
                <a:solidFill>
                  <a:srgbClr val="DCDCAA"/>
                </a:solidFill>
                <a:latin typeface="Consolas"/>
                <a:cs typeface="Consolas"/>
              </a:rPr>
              <a:t>write</a:t>
            </a:r>
            <a:r>
              <a:rPr sz="26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"A</a:t>
            </a:r>
            <a:r>
              <a:rPr sz="2600" spc="-7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URL</a:t>
            </a:r>
            <a:r>
              <a:rPr sz="26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desta</a:t>
            </a:r>
            <a:r>
              <a:rPr sz="2600" spc="-6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página</a:t>
            </a:r>
            <a:r>
              <a:rPr sz="26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é:</a:t>
            </a:r>
            <a:r>
              <a:rPr sz="26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26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6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00AFEF"/>
                </a:solidFill>
                <a:latin typeface="Consolas"/>
                <a:cs typeface="Consolas"/>
              </a:rPr>
              <a:t>document.URL</a:t>
            </a:r>
            <a:r>
              <a:rPr sz="26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380"/>
              </a:spcBef>
            </a:pPr>
            <a:r>
              <a:rPr sz="26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6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6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6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Variáveis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0665" algn="l"/>
              </a:tabLst>
            </a:pPr>
            <a:r>
              <a:rPr dirty="0"/>
              <a:t>Os</a:t>
            </a:r>
            <a:r>
              <a:rPr spc="-55" dirty="0"/>
              <a:t> </a:t>
            </a:r>
            <a:r>
              <a:rPr dirty="0"/>
              <a:t>tipos</a:t>
            </a:r>
            <a:r>
              <a:rPr spc="-40" dirty="0"/>
              <a:t> </a:t>
            </a:r>
            <a:r>
              <a:rPr dirty="0"/>
              <a:t>das</a:t>
            </a:r>
            <a:r>
              <a:rPr spc="-50" dirty="0"/>
              <a:t> </a:t>
            </a:r>
            <a:r>
              <a:rPr spc="-10" dirty="0"/>
              <a:t>variáveis</a:t>
            </a:r>
            <a:r>
              <a:rPr spc="-65" dirty="0"/>
              <a:t> </a:t>
            </a:r>
            <a:r>
              <a:rPr dirty="0"/>
              <a:t>são</a:t>
            </a:r>
            <a:r>
              <a:rPr spc="-45" dirty="0"/>
              <a:t> </a:t>
            </a:r>
            <a:r>
              <a:rPr dirty="0"/>
              <a:t>definidos</a:t>
            </a:r>
            <a:r>
              <a:rPr spc="-45" dirty="0"/>
              <a:t> </a:t>
            </a:r>
            <a:r>
              <a:rPr spc="-10" dirty="0"/>
              <a:t>automaticamente</a:t>
            </a:r>
          </a:p>
          <a:p>
            <a:pPr marL="696595" marR="403860" lvl="1" indent="-227329">
              <a:lnSpc>
                <a:spcPts val="2590"/>
              </a:lnSpc>
              <a:spcBef>
                <a:spcPts val="590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linguagem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dinâmica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dinâmicos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(podem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alterados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tempo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de 	</a:t>
            </a:r>
            <a:r>
              <a:rPr sz="2400" spc="-10" dirty="0">
                <a:latin typeface="Calibri"/>
                <a:cs typeface="Calibri"/>
              </a:rPr>
              <a:t>execução)</a:t>
            </a:r>
            <a:endParaRPr sz="2400">
              <a:latin typeface="Calibri"/>
              <a:cs typeface="Calibri"/>
            </a:endParaRPr>
          </a:p>
          <a:p>
            <a:pPr marL="696595" marR="1016000" lvl="1" indent="-227329">
              <a:lnSpc>
                <a:spcPts val="259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linguagem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tipagem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fraca,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seja,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ocorre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verificação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nas 	</a:t>
            </a:r>
            <a:r>
              <a:rPr sz="2400" spc="-10" dirty="0">
                <a:latin typeface="Calibri"/>
                <a:cs typeface="Calibri"/>
              </a:rPr>
              <a:t>operações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efetuadas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25"/>
              </a:spcBef>
              <a:buFont typeface="Arial"/>
              <a:buChar char="•"/>
              <a:tabLst>
                <a:tab pos="240029" algn="l"/>
              </a:tabLst>
            </a:pPr>
            <a:r>
              <a:rPr dirty="0"/>
              <a:t>O</a:t>
            </a:r>
            <a:r>
              <a:rPr spc="-45" dirty="0"/>
              <a:t> </a:t>
            </a:r>
            <a:r>
              <a:rPr dirty="0"/>
              <a:t>nome</a:t>
            </a:r>
            <a:r>
              <a:rPr spc="-40" dirty="0"/>
              <a:t> </a:t>
            </a:r>
            <a:r>
              <a:rPr dirty="0"/>
              <a:t>deve</a:t>
            </a:r>
            <a:r>
              <a:rPr spc="-45" dirty="0"/>
              <a:t> </a:t>
            </a:r>
            <a:r>
              <a:rPr dirty="0"/>
              <a:t>começar</a:t>
            </a:r>
            <a:r>
              <a:rPr spc="-70" dirty="0"/>
              <a:t> </a:t>
            </a:r>
            <a:r>
              <a:rPr dirty="0"/>
              <a:t>por</a:t>
            </a:r>
            <a:r>
              <a:rPr spc="-40" dirty="0"/>
              <a:t> </a:t>
            </a:r>
            <a:r>
              <a:rPr dirty="0"/>
              <a:t>uma</a:t>
            </a:r>
            <a:r>
              <a:rPr spc="-30" dirty="0"/>
              <a:t> </a:t>
            </a:r>
            <a:r>
              <a:rPr dirty="0"/>
              <a:t>letra</a:t>
            </a:r>
            <a:r>
              <a:rPr spc="-40" dirty="0"/>
              <a:t> </a:t>
            </a:r>
            <a:r>
              <a:rPr dirty="0"/>
              <a:t>ou</a:t>
            </a:r>
            <a:r>
              <a:rPr spc="-50" dirty="0"/>
              <a:t> </a:t>
            </a:r>
            <a:r>
              <a:rPr dirty="0"/>
              <a:t>pelo</a:t>
            </a:r>
            <a:r>
              <a:rPr spc="-35" dirty="0"/>
              <a:t> </a:t>
            </a:r>
            <a:r>
              <a:rPr spc="-10" dirty="0"/>
              <a:t>caractere</a:t>
            </a:r>
            <a:r>
              <a:rPr spc="-80" dirty="0"/>
              <a:t> </a:t>
            </a:r>
            <a:r>
              <a:rPr spc="-25" dirty="0"/>
              <a:t>“_”</a:t>
            </a:r>
          </a:p>
          <a:p>
            <a:pPr marL="240029" marR="5080" indent="-227329">
              <a:lnSpc>
                <a:spcPts val="346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dirty="0"/>
              <a:t>Como</a:t>
            </a:r>
            <a:r>
              <a:rPr spc="-75" dirty="0"/>
              <a:t> </a:t>
            </a:r>
            <a:r>
              <a:rPr dirty="0"/>
              <a:t>já</a:t>
            </a:r>
            <a:r>
              <a:rPr spc="-65" dirty="0"/>
              <a:t> </a:t>
            </a:r>
            <a:r>
              <a:rPr spc="-10" dirty="0"/>
              <a:t>mencionado,</a:t>
            </a:r>
            <a:r>
              <a:rPr spc="-65" dirty="0"/>
              <a:t> </a:t>
            </a:r>
            <a:r>
              <a:rPr dirty="0"/>
              <a:t>é</a:t>
            </a:r>
            <a:r>
              <a:rPr spc="-50" dirty="0"/>
              <a:t> </a:t>
            </a:r>
            <a:r>
              <a:rPr i="1" spc="-25" dirty="0">
                <a:latin typeface="Calibri"/>
                <a:cs typeface="Calibri"/>
              </a:rPr>
              <a:t>case-</a:t>
            </a:r>
            <a:r>
              <a:rPr i="1" dirty="0">
                <a:latin typeface="Calibri"/>
                <a:cs typeface="Calibri"/>
              </a:rPr>
              <a:t>sensitive</a:t>
            </a:r>
            <a:r>
              <a:rPr i="1" spc="-75" dirty="0">
                <a:latin typeface="Calibri"/>
                <a:cs typeface="Calibri"/>
              </a:rPr>
              <a:t> </a:t>
            </a:r>
            <a:r>
              <a:rPr dirty="0"/>
              <a:t>(teste,</a:t>
            </a:r>
            <a:r>
              <a:rPr spc="-60" dirty="0"/>
              <a:t> </a:t>
            </a:r>
            <a:r>
              <a:rPr spc="-65" dirty="0"/>
              <a:t>Teste</a:t>
            </a:r>
            <a:r>
              <a:rPr spc="-70" dirty="0"/>
              <a:t> </a:t>
            </a:r>
            <a:r>
              <a:rPr dirty="0"/>
              <a:t>e</a:t>
            </a:r>
            <a:r>
              <a:rPr spc="-70" dirty="0"/>
              <a:t> </a:t>
            </a:r>
            <a:r>
              <a:rPr dirty="0"/>
              <a:t>TESTE</a:t>
            </a:r>
            <a:r>
              <a:rPr spc="-60" dirty="0"/>
              <a:t> </a:t>
            </a:r>
            <a:r>
              <a:rPr spc="-25" dirty="0"/>
              <a:t>são 	</a:t>
            </a:r>
            <a:r>
              <a:rPr spc="-10" dirty="0"/>
              <a:t>diferentes)</a:t>
            </a:r>
          </a:p>
          <a:p>
            <a:pPr marL="240029" marR="159385" indent="-227329">
              <a:lnSpc>
                <a:spcPts val="346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dirty="0"/>
              <a:t>Podem</a:t>
            </a:r>
            <a:r>
              <a:rPr spc="-80" dirty="0"/>
              <a:t> </a:t>
            </a:r>
            <a:r>
              <a:rPr dirty="0"/>
              <a:t>ser</a:t>
            </a:r>
            <a:r>
              <a:rPr spc="-95" dirty="0"/>
              <a:t> </a:t>
            </a:r>
            <a:r>
              <a:rPr dirty="0"/>
              <a:t>definidas</a:t>
            </a:r>
            <a:r>
              <a:rPr spc="-65" dirty="0"/>
              <a:t> </a:t>
            </a:r>
            <a:r>
              <a:rPr dirty="0"/>
              <a:t>tanto</a:t>
            </a:r>
            <a:r>
              <a:rPr spc="-65" dirty="0"/>
              <a:t> </a:t>
            </a:r>
            <a:r>
              <a:rPr dirty="0"/>
              <a:t>no</a:t>
            </a:r>
            <a:r>
              <a:rPr spc="-80" dirty="0"/>
              <a:t> </a:t>
            </a:r>
            <a:r>
              <a:rPr dirty="0"/>
              <a:t>escopo</a:t>
            </a:r>
            <a:r>
              <a:rPr spc="-90" dirty="0"/>
              <a:t> </a:t>
            </a:r>
            <a:r>
              <a:rPr dirty="0"/>
              <a:t>global</a:t>
            </a:r>
            <a:r>
              <a:rPr spc="-65" dirty="0"/>
              <a:t> </a:t>
            </a:r>
            <a:r>
              <a:rPr dirty="0"/>
              <a:t>quanto</a:t>
            </a:r>
            <a:r>
              <a:rPr spc="-50" dirty="0"/>
              <a:t> </a:t>
            </a:r>
            <a:r>
              <a:rPr dirty="0"/>
              <a:t>de</a:t>
            </a:r>
            <a:r>
              <a:rPr spc="-80" dirty="0"/>
              <a:t> </a:t>
            </a:r>
            <a:r>
              <a:rPr spc="-10" dirty="0"/>
              <a:t>função 	(local)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</a:t>
            </a:r>
            <a:r>
              <a:rPr spc="-105" dirty="0"/>
              <a:t> </a:t>
            </a:r>
            <a:r>
              <a:rPr dirty="0"/>
              <a:t>que</a:t>
            </a:r>
            <a:r>
              <a:rPr spc="-130" dirty="0"/>
              <a:t> </a:t>
            </a:r>
            <a:r>
              <a:rPr dirty="0"/>
              <a:t>é</a:t>
            </a:r>
            <a:r>
              <a:rPr spc="-80" dirty="0"/>
              <a:t> </a:t>
            </a:r>
            <a:r>
              <a:rPr spc="-45" dirty="0"/>
              <a:t>JavaScript?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52381"/>
            <a:ext cx="10238105" cy="438785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É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linguagem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programação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Não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confundir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linguagem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programação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Java!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Comumente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referenciada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JS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Utilizada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prover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interatividade</a:t>
            </a:r>
            <a:r>
              <a:rPr sz="3200" b="1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dinamismo</a:t>
            </a:r>
            <a:r>
              <a:rPr sz="3200" b="1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websites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latin typeface="Calibri"/>
                <a:cs typeface="Calibri"/>
              </a:rPr>
              <a:t>Comumente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executada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lado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cliente,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pelo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navegador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Web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Linguagem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interpretada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pelo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navegador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Não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é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necessário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compilar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explicitamente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código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JavaScript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45" dirty="0">
                <a:latin typeface="Calibri"/>
                <a:cs typeface="Calibri"/>
              </a:rPr>
              <a:t>Também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utilizada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lado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servidor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Utilizando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ferramentas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como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Node.js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6583" y="230124"/>
            <a:ext cx="1847087" cy="184861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0" dirty="0"/>
              <a:t>Variáveis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19252"/>
            <a:ext cx="10484485" cy="159639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Não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necessário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declarar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tipo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variável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ts val="365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variável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irá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“alterar”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seu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tipo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dado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conforme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valores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ts val="3650"/>
              </a:lnSpc>
            </a:pPr>
            <a:r>
              <a:rPr sz="3200" dirty="0">
                <a:latin typeface="Calibri"/>
                <a:cs typeface="Calibri"/>
              </a:rPr>
              <a:t>forem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atribuídos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9816" y="3895344"/>
            <a:ext cx="5992367" cy="187909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Declaração</a:t>
            </a:r>
            <a:r>
              <a:rPr spc="-155" dirty="0"/>
              <a:t> </a:t>
            </a:r>
            <a:r>
              <a:rPr dirty="0"/>
              <a:t>de</a:t>
            </a:r>
            <a:r>
              <a:rPr spc="-130" dirty="0"/>
              <a:t> </a:t>
            </a:r>
            <a:r>
              <a:rPr spc="-25" dirty="0"/>
              <a:t>variáveis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609420"/>
            <a:ext cx="9108440" cy="2816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820"/>
              </a:lnSpc>
              <a:spcBef>
                <a:spcPts val="105"/>
              </a:spcBef>
            </a:pP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var </a:t>
            </a:r>
            <a:r>
              <a:rPr sz="3200" dirty="0">
                <a:latin typeface="Consolas"/>
                <a:cs typeface="Consolas"/>
              </a:rPr>
              <a:t>nomeDaVariavel</a:t>
            </a:r>
            <a:r>
              <a:rPr sz="3200" spc="-20" dirty="0"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=</a:t>
            </a:r>
            <a:r>
              <a:rPr sz="3200" spc="5" dirty="0">
                <a:latin typeface="Consolas"/>
                <a:cs typeface="Consolas"/>
              </a:rPr>
              <a:t> </a:t>
            </a:r>
            <a:r>
              <a:rPr sz="3200" spc="-10" dirty="0">
                <a:latin typeface="Consolas"/>
                <a:cs typeface="Consolas"/>
              </a:rPr>
              <a:t>valorInicial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ts val="282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latin typeface="Calibri"/>
                <a:cs typeface="Calibri"/>
              </a:rPr>
              <a:t>Variável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escopo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local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declarada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dentro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função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0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latin typeface="Calibri"/>
                <a:cs typeface="Calibri"/>
              </a:rPr>
              <a:t>Variável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escopo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global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declarada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funções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1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redeclarada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atualizado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4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0" dirty="0">
                <a:latin typeface="Calibri"/>
                <a:cs typeface="Calibri"/>
              </a:rPr>
              <a:t>Variáveis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globais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também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acessadas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onsolas"/>
                <a:cs typeface="Consolas"/>
              </a:rPr>
              <a:t>window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3820"/>
              </a:lnSpc>
              <a:spcBef>
                <a:spcPts val="200"/>
              </a:spcBef>
            </a:pP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3200" spc="-10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nomeDaVariável</a:t>
            </a:r>
            <a:r>
              <a:rPr sz="3200" spc="-110" dirty="0"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=</a:t>
            </a:r>
            <a:r>
              <a:rPr sz="3200" spc="-100" dirty="0">
                <a:latin typeface="Consolas"/>
                <a:cs typeface="Consolas"/>
              </a:rPr>
              <a:t> </a:t>
            </a:r>
            <a:r>
              <a:rPr sz="3200" spc="-10" dirty="0">
                <a:latin typeface="Consolas"/>
                <a:cs typeface="Consolas"/>
              </a:rPr>
              <a:t>valorInicial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ts val="286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latin typeface="Calibri"/>
                <a:cs typeface="Calibri"/>
              </a:rPr>
              <a:t>Variável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escopo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restrito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bloco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código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4390135"/>
            <a:ext cx="7505700" cy="1978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7230" indent="-227329">
              <a:lnSpc>
                <a:spcPts val="2845"/>
              </a:lnSpc>
              <a:spcBef>
                <a:spcPts val="10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acessada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atualizada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apenas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dentro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bloco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4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Não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redeclarada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mesmo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bloco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3820"/>
              </a:lnSpc>
              <a:spcBef>
                <a:spcPts val="195"/>
              </a:spcBef>
            </a:pP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const</a:t>
            </a:r>
            <a:r>
              <a:rPr sz="3200" spc="-1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nomeDaConstante</a:t>
            </a:r>
            <a:r>
              <a:rPr sz="3200" spc="-114" dirty="0"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=</a:t>
            </a:r>
            <a:r>
              <a:rPr sz="3200" spc="-125" dirty="0">
                <a:latin typeface="Consolas"/>
                <a:cs typeface="Consolas"/>
              </a:rPr>
              <a:t> </a:t>
            </a:r>
            <a:r>
              <a:rPr sz="3200" spc="-10" dirty="0">
                <a:latin typeface="Consolas"/>
                <a:cs typeface="Consolas"/>
              </a:rPr>
              <a:t>valor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ts val="282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Semelhante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let,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atualizada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ts val="284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Deve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inicializada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momento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declaração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360791" y="4068826"/>
            <a:ext cx="2654935" cy="1501775"/>
            <a:chOff x="8360791" y="4068826"/>
            <a:chExt cx="2654935" cy="1501775"/>
          </a:xfrm>
        </p:grpSpPr>
        <p:sp>
          <p:nvSpPr>
            <p:cNvPr id="7" name="object 7"/>
            <p:cNvSpPr/>
            <p:nvPr/>
          </p:nvSpPr>
          <p:spPr>
            <a:xfrm>
              <a:off x="8367141" y="4075176"/>
              <a:ext cx="2642235" cy="1489075"/>
            </a:xfrm>
            <a:custGeom>
              <a:avLst/>
              <a:gdLst/>
              <a:ahLst/>
              <a:cxnLst/>
              <a:rect l="l" t="t" r="r" b="b"/>
              <a:pathLst>
                <a:path w="2642234" h="1489075">
                  <a:moveTo>
                    <a:pt x="2394077" y="0"/>
                  </a:moveTo>
                  <a:lnTo>
                    <a:pt x="800988" y="0"/>
                  </a:lnTo>
                  <a:lnTo>
                    <a:pt x="750982" y="5042"/>
                  </a:lnTo>
                  <a:lnTo>
                    <a:pt x="704403" y="19504"/>
                  </a:lnTo>
                  <a:lnTo>
                    <a:pt x="662250" y="42386"/>
                  </a:lnTo>
                  <a:lnTo>
                    <a:pt x="625522" y="72691"/>
                  </a:lnTo>
                  <a:lnTo>
                    <a:pt x="595217" y="109419"/>
                  </a:lnTo>
                  <a:lnTo>
                    <a:pt x="572335" y="151572"/>
                  </a:lnTo>
                  <a:lnTo>
                    <a:pt x="557873" y="198151"/>
                  </a:lnTo>
                  <a:lnTo>
                    <a:pt x="552830" y="248157"/>
                  </a:lnTo>
                  <a:lnTo>
                    <a:pt x="0" y="473456"/>
                  </a:lnTo>
                  <a:lnTo>
                    <a:pt x="552830" y="620394"/>
                  </a:lnTo>
                  <a:lnTo>
                    <a:pt x="552830" y="1240790"/>
                  </a:lnTo>
                  <a:lnTo>
                    <a:pt x="557873" y="1290796"/>
                  </a:lnTo>
                  <a:lnTo>
                    <a:pt x="572335" y="1337375"/>
                  </a:lnTo>
                  <a:lnTo>
                    <a:pt x="595217" y="1379528"/>
                  </a:lnTo>
                  <a:lnTo>
                    <a:pt x="625522" y="1416256"/>
                  </a:lnTo>
                  <a:lnTo>
                    <a:pt x="662250" y="1446561"/>
                  </a:lnTo>
                  <a:lnTo>
                    <a:pt x="704403" y="1469443"/>
                  </a:lnTo>
                  <a:lnTo>
                    <a:pt x="750982" y="1483905"/>
                  </a:lnTo>
                  <a:lnTo>
                    <a:pt x="800988" y="1488948"/>
                  </a:lnTo>
                  <a:lnTo>
                    <a:pt x="2394077" y="1488948"/>
                  </a:lnTo>
                  <a:lnTo>
                    <a:pt x="2444083" y="1483905"/>
                  </a:lnTo>
                  <a:lnTo>
                    <a:pt x="2490662" y="1469443"/>
                  </a:lnTo>
                  <a:lnTo>
                    <a:pt x="2532815" y="1446561"/>
                  </a:lnTo>
                  <a:lnTo>
                    <a:pt x="2569543" y="1416256"/>
                  </a:lnTo>
                  <a:lnTo>
                    <a:pt x="2599848" y="1379528"/>
                  </a:lnTo>
                  <a:lnTo>
                    <a:pt x="2622730" y="1337375"/>
                  </a:lnTo>
                  <a:lnTo>
                    <a:pt x="2637192" y="1290796"/>
                  </a:lnTo>
                  <a:lnTo>
                    <a:pt x="2642234" y="1240790"/>
                  </a:lnTo>
                  <a:lnTo>
                    <a:pt x="2642234" y="248157"/>
                  </a:lnTo>
                  <a:lnTo>
                    <a:pt x="2637192" y="198151"/>
                  </a:lnTo>
                  <a:lnTo>
                    <a:pt x="2622730" y="151572"/>
                  </a:lnTo>
                  <a:lnTo>
                    <a:pt x="2599848" y="109419"/>
                  </a:lnTo>
                  <a:lnTo>
                    <a:pt x="2569543" y="72691"/>
                  </a:lnTo>
                  <a:lnTo>
                    <a:pt x="2532815" y="42386"/>
                  </a:lnTo>
                  <a:lnTo>
                    <a:pt x="2490662" y="19504"/>
                  </a:lnTo>
                  <a:lnTo>
                    <a:pt x="2444083" y="5042"/>
                  </a:lnTo>
                  <a:lnTo>
                    <a:pt x="239407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67141" y="4075176"/>
              <a:ext cx="2642235" cy="1489075"/>
            </a:xfrm>
            <a:custGeom>
              <a:avLst/>
              <a:gdLst/>
              <a:ahLst/>
              <a:cxnLst/>
              <a:rect l="l" t="t" r="r" b="b"/>
              <a:pathLst>
                <a:path w="2642234" h="1489075">
                  <a:moveTo>
                    <a:pt x="552830" y="248157"/>
                  </a:moveTo>
                  <a:lnTo>
                    <a:pt x="557873" y="198151"/>
                  </a:lnTo>
                  <a:lnTo>
                    <a:pt x="572335" y="151572"/>
                  </a:lnTo>
                  <a:lnTo>
                    <a:pt x="595217" y="109419"/>
                  </a:lnTo>
                  <a:lnTo>
                    <a:pt x="625522" y="72691"/>
                  </a:lnTo>
                  <a:lnTo>
                    <a:pt x="662250" y="42386"/>
                  </a:lnTo>
                  <a:lnTo>
                    <a:pt x="704403" y="19504"/>
                  </a:lnTo>
                  <a:lnTo>
                    <a:pt x="750982" y="5042"/>
                  </a:lnTo>
                  <a:lnTo>
                    <a:pt x="800988" y="0"/>
                  </a:lnTo>
                  <a:lnTo>
                    <a:pt x="901064" y="0"/>
                  </a:lnTo>
                  <a:lnTo>
                    <a:pt x="1423415" y="0"/>
                  </a:lnTo>
                  <a:lnTo>
                    <a:pt x="2394077" y="0"/>
                  </a:lnTo>
                  <a:lnTo>
                    <a:pt x="2444083" y="5042"/>
                  </a:lnTo>
                  <a:lnTo>
                    <a:pt x="2490662" y="19504"/>
                  </a:lnTo>
                  <a:lnTo>
                    <a:pt x="2532815" y="42386"/>
                  </a:lnTo>
                  <a:lnTo>
                    <a:pt x="2569543" y="72691"/>
                  </a:lnTo>
                  <a:lnTo>
                    <a:pt x="2599848" y="109419"/>
                  </a:lnTo>
                  <a:lnTo>
                    <a:pt x="2622730" y="151572"/>
                  </a:lnTo>
                  <a:lnTo>
                    <a:pt x="2637192" y="198151"/>
                  </a:lnTo>
                  <a:lnTo>
                    <a:pt x="2642234" y="248157"/>
                  </a:lnTo>
                  <a:lnTo>
                    <a:pt x="2642234" y="620394"/>
                  </a:lnTo>
                  <a:lnTo>
                    <a:pt x="2642234" y="1240790"/>
                  </a:lnTo>
                  <a:lnTo>
                    <a:pt x="2637192" y="1290796"/>
                  </a:lnTo>
                  <a:lnTo>
                    <a:pt x="2622730" y="1337375"/>
                  </a:lnTo>
                  <a:lnTo>
                    <a:pt x="2599848" y="1379528"/>
                  </a:lnTo>
                  <a:lnTo>
                    <a:pt x="2569543" y="1416256"/>
                  </a:lnTo>
                  <a:lnTo>
                    <a:pt x="2532815" y="1446561"/>
                  </a:lnTo>
                  <a:lnTo>
                    <a:pt x="2490662" y="1469443"/>
                  </a:lnTo>
                  <a:lnTo>
                    <a:pt x="2444083" y="1483905"/>
                  </a:lnTo>
                  <a:lnTo>
                    <a:pt x="2394077" y="1488948"/>
                  </a:lnTo>
                  <a:lnTo>
                    <a:pt x="1423415" y="1488948"/>
                  </a:lnTo>
                  <a:lnTo>
                    <a:pt x="901064" y="1488948"/>
                  </a:lnTo>
                  <a:lnTo>
                    <a:pt x="800988" y="1488948"/>
                  </a:lnTo>
                  <a:lnTo>
                    <a:pt x="750982" y="1483905"/>
                  </a:lnTo>
                  <a:lnTo>
                    <a:pt x="704403" y="1469443"/>
                  </a:lnTo>
                  <a:lnTo>
                    <a:pt x="662250" y="1446561"/>
                  </a:lnTo>
                  <a:lnTo>
                    <a:pt x="625522" y="1416256"/>
                  </a:lnTo>
                  <a:lnTo>
                    <a:pt x="595217" y="1379528"/>
                  </a:lnTo>
                  <a:lnTo>
                    <a:pt x="572335" y="1337375"/>
                  </a:lnTo>
                  <a:lnTo>
                    <a:pt x="557873" y="1290796"/>
                  </a:lnTo>
                  <a:lnTo>
                    <a:pt x="552830" y="1240790"/>
                  </a:lnTo>
                  <a:lnTo>
                    <a:pt x="552830" y="620394"/>
                  </a:lnTo>
                  <a:lnTo>
                    <a:pt x="0" y="473456"/>
                  </a:lnTo>
                  <a:lnTo>
                    <a:pt x="552830" y="248157"/>
                  </a:lnTo>
                  <a:close/>
                </a:path>
              </a:pathLst>
            </a:custGeom>
            <a:ln w="12699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175242" y="4381880"/>
            <a:ext cx="1580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" marR="5080" indent="-4889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Blocos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código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são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delimitados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245345" y="4930520"/>
            <a:ext cx="1439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4455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por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chaves: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{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79559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Operadores</a:t>
            </a:r>
            <a:r>
              <a:rPr spc="-140" dirty="0"/>
              <a:t> </a:t>
            </a:r>
            <a:r>
              <a:rPr spc="-40" dirty="0"/>
              <a:t>aritméticos</a:t>
            </a:r>
            <a:r>
              <a:rPr spc="-140" dirty="0"/>
              <a:t> </a:t>
            </a:r>
            <a:r>
              <a:rPr dirty="0"/>
              <a:t>e</a:t>
            </a:r>
            <a:r>
              <a:rPr spc="-120" dirty="0"/>
              <a:t> </a:t>
            </a:r>
            <a:r>
              <a:rPr spc="-10" dirty="0"/>
              <a:t>atribuição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22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478404" y="1249933"/>
          <a:ext cx="5277485" cy="5485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Operador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Adição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(e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concatenação)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+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Subtração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Multiplicação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*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Divisão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/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Resto</a:t>
                      </a:r>
                      <a:r>
                        <a:rPr sz="24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divisão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inteira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%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Exponenciação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**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Incremento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++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Decremento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10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-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Atribuição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Atribuição</a:t>
                      </a:r>
                      <a:r>
                        <a:rPr sz="2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com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soma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+=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Atribuição</a:t>
                      </a:r>
                      <a:r>
                        <a:rPr sz="2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com</a:t>
                      </a:r>
                      <a:r>
                        <a:rPr sz="2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subtração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2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7821676" y="4353814"/>
            <a:ext cx="3714115" cy="465455"/>
            <a:chOff x="7821676" y="4353814"/>
            <a:chExt cx="3714115" cy="465455"/>
          </a:xfrm>
        </p:grpSpPr>
        <p:sp>
          <p:nvSpPr>
            <p:cNvPr id="7" name="object 7"/>
            <p:cNvSpPr/>
            <p:nvPr/>
          </p:nvSpPr>
          <p:spPr>
            <a:xfrm>
              <a:off x="7828026" y="4360164"/>
              <a:ext cx="3701415" cy="452755"/>
            </a:xfrm>
            <a:custGeom>
              <a:avLst/>
              <a:gdLst/>
              <a:ahLst/>
              <a:cxnLst/>
              <a:rect l="l" t="t" r="r" b="b"/>
              <a:pathLst>
                <a:path w="3701415" h="452754">
                  <a:moveTo>
                    <a:pt x="3625596" y="0"/>
                  </a:moveTo>
                  <a:lnTo>
                    <a:pt x="368807" y="0"/>
                  </a:lnTo>
                  <a:lnTo>
                    <a:pt x="339447" y="5929"/>
                  </a:lnTo>
                  <a:lnTo>
                    <a:pt x="315467" y="22098"/>
                  </a:lnTo>
                  <a:lnTo>
                    <a:pt x="299299" y="46077"/>
                  </a:lnTo>
                  <a:lnTo>
                    <a:pt x="293370" y="75437"/>
                  </a:lnTo>
                  <a:lnTo>
                    <a:pt x="293370" y="264033"/>
                  </a:lnTo>
                  <a:lnTo>
                    <a:pt x="0" y="342011"/>
                  </a:lnTo>
                  <a:lnTo>
                    <a:pt x="293370" y="377190"/>
                  </a:lnTo>
                  <a:lnTo>
                    <a:pt x="299299" y="406550"/>
                  </a:lnTo>
                  <a:lnTo>
                    <a:pt x="315468" y="430530"/>
                  </a:lnTo>
                  <a:lnTo>
                    <a:pt x="339447" y="446698"/>
                  </a:lnTo>
                  <a:lnTo>
                    <a:pt x="368807" y="452628"/>
                  </a:lnTo>
                  <a:lnTo>
                    <a:pt x="3625596" y="452628"/>
                  </a:lnTo>
                  <a:lnTo>
                    <a:pt x="3654956" y="446698"/>
                  </a:lnTo>
                  <a:lnTo>
                    <a:pt x="3678936" y="430530"/>
                  </a:lnTo>
                  <a:lnTo>
                    <a:pt x="3695104" y="406550"/>
                  </a:lnTo>
                  <a:lnTo>
                    <a:pt x="3701033" y="377190"/>
                  </a:lnTo>
                  <a:lnTo>
                    <a:pt x="3701033" y="75437"/>
                  </a:lnTo>
                  <a:lnTo>
                    <a:pt x="3695104" y="46077"/>
                  </a:lnTo>
                  <a:lnTo>
                    <a:pt x="3678935" y="22098"/>
                  </a:lnTo>
                  <a:lnTo>
                    <a:pt x="3654956" y="5929"/>
                  </a:lnTo>
                  <a:lnTo>
                    <a:pt x="362559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28026" y="4360164"/>
              <a:ext cx="3701415" cy="452755"/>
            </a:xfrm>
            <a:custGeom>
              <a:avLst/>
              <a:gdLst/>
              <a:ahLst/>
              <a:cxnLst/>
              <a:rect l="l" t="t" r="r" b="b"/>
              <a:pathLst>
                <a:path w="3701415" h="452754">
                  <a:moveTo>
                    <a:pt x="293370" y="75437"/>
                  </a:moveTo>
                  <a:lnTo>
                    <a:pt x="299299" y="46077"/>
                  </a:lnTo>
                  <a:lnTo>
                    <a:pt x="315467" y="22098"/>
                  </a:lnTo>
                  <a:lnTo>
                    <a:pt x="339447" y="5929"/>
                  </a:lnTo>
                  <a:lnTo>
                    <a:pt x="368807" y="0"/>
                  </a:lnTo>
                  <a:lnTo>
                    <a:pt x="861314" y="0"/>
                  </a:lnTo>
                  <a:lnTo>
                    <a:pt x="1713229" y="0"/>
                  </a:lnTo>
                  <a:lnTo>
                    <a:pt x="3625596" y="0"/>
                  </a:lnTo>
                  <a:lnTo>
                    <a:pt x="3654956" y="5929"/>
                  </a:lnTo>
                  <a:lnTo>
                    <a:pt x="3678935" y="22097"/>
                  </a:lnTo>
                  <a:lnTo>
                    <a:pt x="3695104" y="46077"/>
                  </a:lnTo>
                  <a:lnTo>
                    <a:pt x="3701033" y="75437"/>
                  </a:lnTo>
                  <a:lnTo>
                    <a:pt x="3701033" y="264033"/>
                  </a:lnTo>
                  <a:lnTo>
                    <a:pt x="3701033" y="377190"/>
                  </a:lnTo>
                  <a:lnTo>
                    <a:pt x="3695104" y="406550"/>
                  </a:lnTo>
                  <a:lnTo>
                    <a:pt x="3678936" y="430530"/>
                  </a:lnTo>
                  <a:lnTo>
                    <a:pt x="3654956" y="446698"/>
                  </a:lnTo>
                  <a:lnTo>
                    <a:pt x="3625596" y="452628"/>
                  </a:lnTo>
                  <a:lnTo>
                    <a:pt x="1713229" y="452628"/>
                  </a:lnTo>
                  <a:lnTo>
                    <a:pt x="861314" y="452628"/>
                  </a:lnTo>
                  <a:lnTo>
                    <a:pt x="368807" y="452628"/>
                  </a:lnTo>
                  <a:lnTo>
                    <a:pt x="339447" y="446698"/>
                  </a:lnTo>
                  <a:lnTo>
                    <a:pt x="315468" y="430530"/>
                  </a:lnTo>
                  <a:lnTo>
                    <a:pt x="299299" y="406550"/>
                  </a:lnTo>
                  <a:lnTo>
                    <a:pt x="293370" y="377190"/>
                  </a:lnTo>
                  <a:lnTo>
                    <a:pt x="0" y="342011"/>
                  </a:lnTo>
                  <a:lnTo>
                    <a:pt x="293370" y="264033"/>
                  </a:lnTo>
                  <a:lnTo>
                    <a:pt x="293370" y="7543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835010" y="4928361"/>
            <a:ext cx="3700779" cy="465455"/>
            <a:chOff x="7835010" y="4928361"/>
            <a:chExt cx="3700779" cy="465455"/>
          </a:xfrm>
        </p:grpSpPr>
        <p:sp>
          <p:nvSpPr>
            <p:cNvPr id="10" name="object 10"/>
            <p:cNvSpPr/>
            <p:nvPr/>
          </p:nvSpPr>
          <p:spPr>
            <a:xfrm>
              <a:off x="7841360" y="4934711"/>
              <a:ext cx="3688079" cy="452755"/>
            </a:xfrm>
            <a:custGeom>
              <a:avLst/>
              <a:gdLst/>
              <a:ahLst/>
              <a:cxnLst/>
              <a:rect l="l" t="t" r="r" b="b"/>
              <a:pathLst>
                <a:path w="3688079" h="452754">
                  <a:moveTo>
                    <a:pt x="3687699" y="188594"/>
                  </a:moveTo>
                  <a:lnTo>
                    <a:pt x="280035" y="188594"/>
                  </a:lnTo>
                  <a:lnTo>
                    <a:pt x="280035" y="377190"/>
                  </a:lnTo>
                  <a:lnTo>
                    <a:pt x="285964" y="406550"/>
                  </a:lnTo>
                  <a:lnTo>
                    <a:pt x="302133" y="430530"/>
                  </a:lnTo>
                  <a:lnTo>
                    <a:pt x="326112" y="446698"/>
                  </a:lnTo>
                  <a:lnTo>
                    <a:pt x="355473" y="452628"/>
                  </a:lnTo>
                  <a:lnTo>
                    <a:pt x="3612261" y="452628"/>
                  </a:lnTo>
                  <a:lnTo>
                    <a:pt x="3641621" y="446698"/>
                  </a:lnTo>
                  <a:lnTo>
                    <a:pt x="3665601" y="430530"/>
                  </a:lnTo>
                  <a:lnTo>
                    <a:pt x="3681769" y="406550"/>
                  </a:lnTo>
                  <a:lnTo>
                    <a:pt x="3687699" y="377190"/>
                  </a:lnTo>
                  <a:lnTo>
                    <a:pt x="3687699" y="188594"/>
                  </a:lnTo>
                  <a:close/>
                </a:path>
                <a:path w="3688079" h="452754">
                  <a:moveTo>
                    <a:pt x="3612261" y="0"/>
                  </a:moveTo>
                  <a:lnTo>
                    <a:pt x="355473" y="0"/>
                  </a:lnTo>
                  <a:lnTo>
                    <a:pt x="326112" y="5929"/>
                  </a:lnTo>
                  <a:lnTo>
                    <a:pt x="302132" y="22098"/>
                  </a:lnTo>
                  <a:lnTo>
                    <a:pt x="285964" y="46077"/>
                  </a:lnTo>
                  <a:lnTo>
                    <a:pt x="280035" y="75437"/>
                  </a:lnTo>
                  <a:lnTo>
                    <a:pt x="0" y="199517"/>
                  </a:lnTo>
                  <a:lnTo>
                    <a:pt x="280035" y="188594"/>
                  </a:lnTo>
                  <a:lnTo>
                    <a:pt x="3687699" y="188594"/>
                  </a:lnTo>
                  <a:lnTo>
                    <a:pt x="3687699" y="75437"/>
                  </a:lnTo>
                  <a:lnTo>
                    <a:pt x="3681769" y="46077"/>
                  </a:lnTo>
                  <a:lnTo>
                    <a:pt x="3665601" y="22098"/>
                  </a:lnTo>
                  <a:lnTo>
                    <a:pt x="3641621" y="5929"/>
                  </a:lnTo>
                  <a:lnTo>
                    <a:pt x="361226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41360" y="4934711"/>
              <a:ext cx="3688079" cy="452755"/>
            </a:xfrm>
            <a:custGeom>
              <a:avLst/>
              <a:gdLst/>
              <a:ahLst/>
              <a:cxnLst/>
              <a:rect l="l" t="t" r="r" b="b"/>
              <a:pathLst>
                <a:path w="3688079" h="452754">
                  <a:moveTo>
                    <a:pt x="280035" y="75437"/>
                  </a:moveTo>
                  <a:lnTo>
                    <a:pt x="285964" y="46077"/>
                  </a:lnTo>
                  <a:lnTo>
                    <a:pt x="302132" y="22098"/>
                  </a:lnTo>
                  <a:lnTo>
                    <a:pt x="326112" y="5929"/>
                  </a:lnTo>
                  <a:lnTo>
                    <a:pt x="355473" y="0"/>
                  </a:lnTo>
                  <a:lnTo>
                    <a:pt x="847979" y="0"/>
                  </a:lnTo>
                  <a:lnTo>
                    <a:pt x="1699895" y="0"/>
                  </a:lnTo>
                  <a:lnTo>
                    <a:pt x="3612261" y="0"/>
                  </a:lnTo>
                  <a:lnTo>
                    <a:pt x="3641621" y="5929"/>
                  </a:lnTo>
                  <a:lnTo>
                    <a:pt x="3665601" y="22097"/>
                  </a:lnTo>
                  <a:lnTo>
                    <a:pt x="3681769" y="46077"/>
                  </a:lnTo>
                  <a:lnTo>
                    <a:pt x="3687699" y="75437"/>
                  </a:lnTo>
                  <a:lnTo>
                    <a:pt x="3687699" y="188594"/>
                  </a:lnTo>
                  <a:lnTo>
                    <a:pt x="3687699" y="377190"/>
                  </a:lnTo>
                  <a:lnTo>
                    <a:pt x="3681769" y="406550"/>
                  </a:lnTo>
                  <a:lnTo>
                    <a:pt x="3665601" y="430530"/>
                  </a:lnTo>
                  <a:lnTo>
                    <a:pt x="3641621" y="446698"/>
                  </a:lnTo>
                  <a:lnTo>
                    <a:pt x="3612261" y="452628"/>
                  </a:lnTo>
                  <a:lnTo>
                    <a:pt x="1699895" y="452628"/>
                  </a:lnTo>
                  <a:lnTo>
                    <a:pt x="847979" y="452628"/>
                  </a:lnTo>
                  <a:lnTo>
                    <a:pt x="355473" y="452628"/>
                  </a:lnTo>
                  <a:lnTo>
                    <a:pt x="326112" y="446698"/>
                  </a:lnTo>
                  <a:lnTo>
                    <a:pt x="302133" y="430530"/>
                  </a:lnTo>
                  <a:lnTo>
                    <a:pt x="285964" y="406550"/>
                  </a:lnTo>
                  <a:lnTo>
                    <a:pt x="280035" y="377190"/>
                  </a:lnTo>
                  <a:lnTo>
                    <a:pt x="280035" y="188594"/>
                  </a:lnTo>
                  <a:lnTo>
                    <a:pt x="0" y="199517"/>
                  </a:lnTo>
                  <a:lnTo>
                    <a:pt x="280035" y="75437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821676" y="5761990"/>
            <a:ext cx="3714115" cy="465455"/>
            <a:chOff x="7821676" y="5761990"/>
            <a:chExt cx="3714115" cy="465455"/>
          </a:xfrm>
        </p:grpSpPr>
        <p:sp>
          <p:nvSpPr>
            <p:cNvPr id="13" name="object 13"/>
            <p:cNvSpPr/>
            <p:nvPr/>
          </p:nvSpPr>
          <p:spPr>
            <a:xfrm>
              <a:off x="7828026" y="5768340"/>
              <a:ext cx="3701415" cy="452755"/>
            </a:xfrm>
            <a:custGeom>
              <a:avLst/>
              <a:gdLst/>
              <a:ahLst/>
              <a:cxnLst/>
              <a:rect l="l" t="t" r="r" b="b"/>
              <a:pathLst>
                <a:path w="3701415" h="452754">
                  <a:moveTo>
                    <a:pt x="3701033" y="377190"/>
                  </a:moveTo>
                  <a:lnTo>
                    <a:pt x="293370" y="377190"/>
                  </a:lnTo>
                  <a:lnTo>
                    <a:pt x="299299" y="406556"/>
                  </a:lnTo>
                  <a:lnTo>
                    <a:pt x="315468" y="430534"/>
                  </a:lnTo>
                  <a:lnTo>
                    <a:pt x="339447" y="446700"/>
                  </a:lnTo>
                  <a:lnTo>
                    <a:pt x="368807" y="452628"/>
                  </a:lnTo>
                  <a:lnTo>
                    <a:pt x="3625596" y="452628"/>
                  </a:lnTo>
                  <a:lnTo>
                    <a:pt x="3654956" y="446700"/>
                  </a:lnTo>
                  <a:lnTo>
                    <a:pt x="3678936" y="430534"/>
                  </a:lnTo>
                  <a:lnTo>
                    <a:pt x="3695104" y="406556"/>
                  </a:lnTo>
                  <a:lnTo>
                    <a:pt x="3701033" y="377190"/>
                  </a:lnTo>
                  <a:close/>
                </a:path>
                <a:path w="3701415" h="452754">
                  <a:moveTo>
                    <a:pt x="3625596" y="0"/>
                  </a:moveTo>
                  <a:lnTo>
                    <a:pt x="368807" y="0"/>
                  </a:lnTo>
                  <a:lnTo>
                    <a:pt x="339447" y="5927"/>
                  </a:lnTo>
                  <a:lnTo>
                    <a:pt x="315467" y="22093"/>
                  </a:lnTo>
                  <a:lnTo>
                    <a:pt x="299299" y="46071"/>
                  </a:lnTo>
                  <a:lnTo>
                    <a:pt x="293370" y="75438"/>
                  </a:lnTo>
                  <a:lnTo>
                    <a:pt x="293370" y="264033"/>
                  </a:lnTo>
                  <a:lnTo>
                    <a:pt x="0" y="446506"/>
                  </a:lnTo>
                  <a:lnTo>
                    <a:pt x="293370" y="377190"/>
                  </a:lnTo>
                  <a:lnTo>
                    <a:pt x="3701033" y="377190"/>
                  </a:lnTo>
                  <a:lnTo>
                    <a:pt x="3701033" y="75438"/>
                  </a:lnTo>
                  <a:lnTo>
                    <a:pt x="3695104" y="46071"/>
                  </a:lnTo>
                  <a:lnTo>
                    <a:pt x="3678935" y="22093"/>
                  </a:lnTo>
                  <a:lnTo>
                    <a:pt x="3654956" y="5927"/>
                  </a:lnTo>
                  <a:lnTo>
                    <a:pt x="362559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28026" y="5768340"/>
              <a:ext cx="3701415" cy="452755"/>
            </a:xfrm>
            <a:custGeom>
              <a:avLst/>
              <a:gdLst/>
              <a:ahLst/>
              <a:cxnLst/>
              <a:rect l="l" t="t" r="r" b="b"/>
              <a:pathLst>
                <a:path w="3701415" h="452754">
                  <a:moveTo>
                    <a:pt x="293370" y="75438"/>
                  </a:moveTo>
                  <a:lnTo>
                    <a:pt x="299299" y="46071"/>
                  </a:lnTo>
                  <a:lnTo>
                    <a:pt x="315467" y="22093"/>
                  </a:lnTo>
                  <a:lnTo>
                    <a:pt x="339447" y="5927"/>
                  </a:lnTo>
                  <a:lnTo>
                    <a:pt x="368807" y="0"/>
                  </a:lnTo>
                  <a:lnTo>
                    <a:pt x="861314" y="0"/>
                  </a:lnTo>
                  <a:lnTo>
                    <a:pt x="1713229" y="0"/>
                  </a:lnTo>
                  <a:lnTo>
                    <a:pt x="3625596" y="0"/>
                  </a:lnTo>
                  <a:lnTo>
                    <a:pt x="3654956" y="5927"/>
                  </a:lnTo>
                  <a:lnTo>
                    <a:pt x="3678935" y="22093"/>
                  </a:lnTo>
                  <a:lnTo>
                    <a:pt x="3695104" y="46071"/>
                  </a:lnTo>
                  <a:lnTo>
                    <a:pt x="3701033" y="75438"/>
                  </a:lnTo>
                  <a:lnTo>
                    <a:pt x="3701033" y="264033"/>
                  </a:lnTo>
                  <a:lnTo>
                    <a:pt x="3701033" y="377190"/>
                  </a:lnTo>
                  <a:lnTo>
                    <a:pt x="3695104" y="406556"/>
                  </a:lnTo>
                  <a:lnTo>
                    <a:pt x="3678936" y="430534"/>
                  </a:lnTo>
                  <a:lnTo>
                    <a:pt x="3654956" y="446700"/>
                  </a:lnTo>
                  <a:lnTo>
                    <a:pt x="3625596" y="452628"/>
                  </a:lnTo>
                  <a:lnTo>
                    <a:pt x="1713229" y="452628"/>
                  </a:lnTo>
                  <a:lnTo>
                    <a:pt x="861314" y="452628"/>
                  </a:lnTo>
                  <a:lnTo>
                    <a:pt x="368807" y="452628"/>
                  </a:lnTo>
                  <a:lnTo>
                    <a:pt x="339447" y="446700"/>
                  </a:lnTo>
                  <a:lnTo>
                    <a:pt x="315468" y="430534"/>
                  </a:lnTo>
                  <a:lnTo>
                    <a:pt x="299299" y="406556"/>
                  </a:lnTo>
                  <a:lnTo>
                    <a:pt x="293370" y="377190"/>
                  </a:lnTo>
                  <a:lnTo>
                    <a:pt x="0" y="446506"/>
                  </a:lnTo>
                  <a:lnTo>
                    <a:pt x="293370" y="264033"/>
                  </a:lnTo>
                  <a:lnTo>
                    <a:pt x="293370" y="7543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277606" y="4422140"/>
            <a:ext cx="3095625" cy="1708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x++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mesmo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80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x-</a:t>
            </a:r>
            <a:r>
              <a:rPr sz="1800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mesmo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 -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+=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mesmo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808594" y="6336538"/>
            <a:ext cx="3726815" cy="465455"/>
            <a:chOff x="7808594" y="6336538"/>
            <a:chExt cx="3726815" cy="465455"/>
          </a:xfrm>
        </p:grpSpPr>
        <p:sp>
          <p:nvSpPr>
            <p:cNvPr id="17" name="object 17"/>
            <p:cNvSpPr/>
            <p:nvPr/>
          </p:nvSpPr>
          <p:spPr>
            <a:xfrm>
              <a:off x="7814944" y="6342888"/>
              <a:ext cx="3714115" cy="452755"/>
            </a:xfrm>
            <a:custGeom>
              <a:avLst/>
              <a:gdLst/>
              <a:ahLst/>
              <a:cxnLst/>
              <a:rect l="l" t="t" r="r" b="b"/>
              <a:pathLst>
                <a:path w="3714115" h="452754">
                  <a:moveTo>
                    <a:pt x="3714114" y="188595"/>
                  </a:moveTo>
                  <a:lnTo>
                    <a:pt x="306450" y="188595"/>
                  </a:lnTo>
                  <a:lnTo>
                    <a:pt x="306450" y="377190"/>
                  </a:lnTo>
                  <a:lnTo>
                    <a:pt x="312380" y="406553"/>
                  </a:lnTo>
                  <a:lnTo>
                    <a:pt x="328549" y="430532"/>
                  </a:lnTo>
                  <a:lnTo>
                    <a:pt x="352528" y="446699"/>
                  </a:lnTo>
                  <a:lnTo>
                    <a:pt x="381888" y="452628"/>
                  </a:lnTo>
                  <a:lnTo>
                    <a:pt x="3638677" y="452628"/>
                  </a:lnTo>
                  <a:lnTo>
                    <a:pt x="3668037" y="446699"/>
                  </a:lnTo>
                  <a:lnTo>
                    <a:pt x="3692017" y="430532"/>
                  </a:lnTo>
                  <a:lnTo>
                    <a:pt x="3708185" y="406553"/>
                  </a:lnTo>
                  <a:lnTo>
                    <a:pt x="3714114" y="377190"/>
                  </a:lnTo>
                  <a:lnTo>
                    <a:pt x="3714114" y="188595"/>
                  </a:lnTo>
                  <a:close/>
                </a:path>
                <a:path w="3714115" h="452754">
                  <a:moveTo>
                    <a:pt x="3638677" y="0"/>
                  </a:moveTo>
                  <a:lnTo>
                    <a:pt x="381888" y="0"/>
                  </a:lnTo>
                  <a:lnTo>
                    <a:pt x="352528" y="5927"/>
                  </a:lnTo>
                  <a:lnTo>
                    <a:pt x="328548" y="22093"/>
                  </a:lnTo>
                  <a:lnTo>
                    <a:pt x="312380" y="46071"/>
                  </a:lnTo>
                  <a:lnTo>
                    <a:pt x="306450" y="75438"/>
                  </a:lnTo>
                  <a:lnTo>
                    <a:pt x="0" y="211518"/>
                  </a:lnTo>
                  <a:lnTo>
                    <a:pt x="306450" y="188595"/>
                  </a:lnTo>
                  <a:lnTo>
                    <a:pt x="3714114" y="188595"/>
                  </a:lnTo>
                  <a:lnTo>
                    <a:pt x="3714114" y="75438"/>
                  </a:lnTo>
                  <a:lnTo>
                    <a:pt x="3708185" y="46071"/>
                  </a:lnTo>
                  <a:lnTo>
                    <a:pt x="3692016" y="22093"/>
                  </a:lnTo>
                  <a:lnTo>
                    <a:pt x="3668037" y="5927"/>
                  </a:lnTo>
                  <a:lnTo>
                    <a:pt x="363867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814944" y="6342888"/>
              <a:ext cx="3714115" cy="452755"/>
            </a:xfrm>
            <a:custGeom>
              <a:avLst/>
              <a:gdLst/>
              <a:ahLst/>
              <a:cxnLst/>
              <a:rect l="l" t="t" r="r" b="b"/>
              <a:pathLst>
                <a:path w="3714115" h="452754">
                  <a:moveTo>
                    <a:pt x="306450" y="75438"/>
                  </a:moveTo>
                  <a:lnTo>
                    <a:pt x="312380" y="46071"/>
                  </a:lnTo>
                  <a:lnTo>
                    <a:pt x="328548" y="22093"/>
                  </a:lnTo>
                  <a:lnTo>
                    <a:pt x="352528" y="5927"/>
                  </a:lnTo>
                  <a:lnTo>
                    <a:pt x="381888" y="0"/>
                  </a:lnTo>
                  <a:lnTo>
                    <a:pt x="874395" y="0"/>
                  </a:lnTo>
                  <a:lnTo>
                    <a:pt x="1726310" y="0"/>
                  </a:lnTo>
                  <a:lnTo>
                    <a:pt x="3638677" y="0"/>
                  </a:lnTo>
                  <a:lnTo>
                    <a:pt x="3668037" y="5927"/>
                  </a:lnTo>
                  <a:lnTo>
                    <a:pt x="3692016" y="22093"/>
                  </a:lnTo>
                  <a:lnTo>
                    <a:pt x="3708185" y="46071"/>
                  </a:lnTo>
                  <a:lnTo>
                    <a:pt x="3714114" y="75438"/>
                  </a:lnTo>
                  <a:lnTo>
                    <a:pt x="3714114" y="188595"/>
                  </a:lnTo>
                  <a:lnTo>
                    <a:pt x="3714114" y="377190"/>
                  </a:lnTo>
                  <a:lnTo>
                    <a:pt x="3708185" y="406553"/>
                  </a:lnTo>
                  <a:lnTo>
                    <a:pt x="3692017" y="430532"/>
                  </a:lnTo>
                  <a:lnTo>
                    <a:pt x="3668037" y="446699"/>
                  </a:lnTo>
                  <a:lnTo>
                    <a:pt x="3638677" y="452628"/>
                  </a:lnTo>
                  <a:lnTo>
                    <a:pt x="1726310" y="452628"/>
                  </a:lnTo>
                  <a:lnTo>
                    <a:pt x="874395" y="452628"/>
                  </a:lnTo>
                  <a:lnTo>
                    <a:pt x="381888" y="452628"/>
                  </a:lnTo>
                  <a:lnTo>
                    <a:pt x="352528" y="446699"/>
                  </a:lnTo>
                  <a:lnTo>
                    <a:pt x="328549" y="430532"/>
                  </a:lnTo>
                  <a:lnTo>
                    <a:pt x="312380" y="406553"/>
                  </a:lnTo>
                  <a:lnTo>
                    <a:pt x="306450" y="377190"/>
                  </a:lnTo>
                  <a:lnTo>
                    <a:pt x="306450" y="188595"/>
                  </a:lnTo>
                  <a:lnTo>
                    <a:pt x="0" y="211518"/>
                  </a:lnTo>
                  <a:lnTo>
                    <a:pt x="306450" y="75438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321802" y="6405473"/>
            <a:ext cx="30086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-=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mesmo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Operadores</a:t>
            </a:r>
            <a:r>
              <a:rPr spc="-140" dirty="0"/>
              <a:t> </a:t>
            </a:r>
            <a:r>
              <a:rPr dirty="0"/>
              <a:t>de</a:t>
            </a:r>
            <a:r>
              <a:rPr spc="-130" dirty="0"/>
              <a:t> </a:t>
            </a:r>
            <a:r>
              <a:rPr spc="-40" dirty="0"/>
              <a:t>relacionais</a:t>
            </a:r>
            <a:r>
              <a:rPr spc="-130" dirty="0"/>
              <a:t> </a:t>
            </a:r>
            <a:r>
              <a:rPr dirty="0"/>
              <a:t>e</a:t>
            </a:r>
            <a:r>
              <a:rPr spc="-120" dirty="0"/>
              <a:t> </a:t>
            </a:r>
            <a:r>
              <a:rPr spc="-10" dirty="0"/>
              <a:t>lógicos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22896" y="2082038"/>
          <a:ext cx="6327775" cy="4114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Operador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Comparação</a:t>
                      </a:r>
                      <a:r>
                        <a:rPr sz="2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por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igualdade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==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Diferente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!=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Estritamente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igual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(valor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tipo)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===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Estritamente</a:t>
                      </a:r>
                      <a:r>
                        <a:rPr sz="24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diferente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!==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Menor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que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&lt;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Menor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ou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igual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&lt;=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Maior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que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&gt;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Maior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ou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igual 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&gt;=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820659" y="2096770"/>
          <a:ext cx="3664585" cy="2651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6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7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Operador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&amp;&amp;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OU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||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NOT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50" dirty="0">
                          <a:latin typeface="Calibri"/>
                          <a:cs typeface="Calibri"/>
                        </a:rPr>
                        <a:t>!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2075" marR="47815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Coalescência 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nula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25" dirty="0">
                          <a:latin typeface="Calibri"/>
                          <a:cs typeface="Calibri"/>
                        </a:rPr>
                        <a:t>??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7639557" y="4530978"/>
            <a:ext cx="4258945" cy="1929764"/>
            <a:chOff x="7639557" y="4530978"/>
            <a:chExt cx="4258945" cy="1929764"/>
          </a:xfrm>
        </p:grpSpPr>
        <p:sp>
          <p:nvSpPr>
            <p:cNvPr id="7" name="object 7"/>
            <p:cNvSpPr/>
            <p:nvPr/>
          </p:nvSpPr>
          <p:spPr>
            <a:xfrm>
              <a:off x="7645907" y="4537328"/>
              <a:ext cx="4246245" cy="1917064"/>
            </a:xfrm>
            <a:custGeom>
              <a:avLst/>
              <a:gdLst/>
              <a:ahLst/>
              <a:cxnLst/>
              <a:rect l="l" t="t" r="r" b="b"/>
              <a:pathLst>
                <a:path w="4246245" h="1917064">
                  <a:moveTo>
                    <a:pt x="4008374" y="491871"/>
                  </a:moveTo>
                  <a:lnTo>
                    <a:pt x="237490" y="491871"/>
                  </a:lnTo>
                  <a:lnTo>
                    <a:pt x="189619" y="496694"/>
                  </a:lnTo>
                  <a:lnTo>
                    <a:pt x="145035" y="510530"/>
                  </a:lnTo>
                  <a:lnTo>
                    <a:pt x="104694" y="532422"/>
                  </a:lnTo>
                  <a:lnTo>
                    <a:pt x="69548" y="561419"/>
                  </a:lnTo>
                  <a:lnTo>
                    <a:pt x="40551" y="596565"/>
                  </a:lnTo>
                  <a:lnTo>
                    <a:pt x="18659" y="636906"/>
                  </a:lnTo>
                  <a:lnTo>
                    <a:pt x="4823" y="681490"/>
                  </a:lnTo>
                  <a:lnTo>
                    <a:pt x="0" y="729361"/>
                  </a:lnTo>
                  <a:lnTo>
                    <a:pt x="0" y="1679321"/>
                  </a:lnTo>
                  <a:lnTo>
                    <a:pt x="4823" y="1727184"/>
                  </a:lnTo>
                  <a:lnTo>
                    <a:pt x="18659" y="1771764"/>
                  </a:lnTo>
                  <a:lnTo>
                    <a:pt x="40551" y="1812105"/>
                  </a:lnTo>
                  <a:lnTo>
                    <a:pt x="69548" y="1847253"/>
                  </a:lnTo>
                  <a:lnTo>
                    <a:pt x="104694" y="1876252"/>
                  </a:lnTo>
                  <a:lnTo>
                    <a:pt x="145035" y="1898148"/>
                  </a:lnTo>
                  <a:lnTo>
                    <a:pt x="189619" y="1911986"/>
                  </a:lnTo>
                  <a:lnTo>
                    <a:pt x="237490" y="1916811"/>
                  </a:lnTo>
                  <a:lnTo>
                    <a:pt x="4008374" y="1916811"/>
                  </a:lnTo>
                  <a:lnTo>
                    <a:pt x="4056244" y="1911986"/>
                  </a:lnTo>
                  <a:lnTo>
                    <a:pt x="4100828" y="1898148"/>
                  </a:lnTo>
                  <a:lnTo>
                    <a:pt x="4141169" y="1876252"/>
                  </a:lnTo>
                  <a:lnTo>
                    <a:pt x="4176315" y="1847253"/>
                  </a:lnTo>
                  <a:lnTo>
                    <a:pt x="4205312" y="1812105"/>
                  </a:lnTo>
                  <a:lnTo>
                    <a:pt x="4227204" y="1771764"/>
                  </a:lnTo>
                  <a:lnTo>
                    <a:pt x="4241040" y="1727184"/>
                  </a:lnTo>
                  <a:lnTo>
                    <a:pt x="4245864" y="1679321"/>
                  </a:lnTo>
                  <a:lnTo>
                    <a:pt x="4245864" y="729361"/>
                  </a:lnTo>
                  <a:lnTo>
                    <a:pt x="4241040" y="681490"/>
                  </a:lnTo>
                  <a:lnTo>
                    <a:pt x="4227204" y="636906"/>
                  </a:lnTo>
                  <a:lnTo>
                    <a:pt x="4205312" y="596565"/>
                  </a:lnTo>
                  <a:lnTo>
                    <a:pt x="4176315" y="561419"/>
                  </a:lnTo>
                  <a:lnTo>
                    <a:pt x="4141169" y="532422"/>
                  </a:lnTo>
                  <a:lnTo>
                    <a:pt x="4100828" y="510530"/>
                  </a:lnTo>
                  <a:lnTo>
                    <a:pt x="4056244" y="496694"/>
                  </a:lnTo>
                  <a:lnTo>
                    <a:pt x="4008374" y="491871"/>
                  </a:lnTo>
                  <a:close/>
                </a:path>
                <a:path w="4246245" h="1917064">
                  <a:moveTo>
                    <a:pt x="3118104" y="0"/>
                  </a:moveTo>
                  <a:lnTo>
                    <a:pt x="2476754" y="491871"/>
                  </a:lnTo>
                  <a:lnTo>
                    <a:pt x="3538220" y="491871"/>
                  </a:lnTo>
                  <a:lnTo>
                    <a:pt x="311810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45907" y="4537328"/>
              <a:ext cx="4246245" cy="1917064"/>
            </a:xfrm>
            <a:custGeom>
              <a:avLst/>
              <a:gdLst/>
              <a:ahLst/>
              <a:cxnLst/>
              <a:rect l="l" t="t" r="r" b="b"/>
              <a:pathLst>
                <a:path w="4246245" h="1917064">
                  <a:moveTo>
                    <a:pt x="0" y="729361"/>
                  </a:moveTo>
                  <a:lnTo>
                    <a:pt x="4823" y="681490"/>
                  </a:lnTo>
                  <a:lnTo>
                    <a:pt x="18659" y="636906"/>
                  </a:lnTo>
                  <a:lnTo>
                    <a:pt x="40551" y="596565"/>
                  </a:lnTo>
                  <a:lnTo>
                    <a:pt x="69548" y="561419"/>
                  </a:lnTo>
                  <a:lnTo>
                    <a:pt x="104694" y="532422"/>
                  </a:lnTo>
                  <a:lnTo>
                    <a:pt x="145035" y="510530"/>
                  </a:lnTo>
                  <a:lnTo>
                    <a:pt x="189619" y="496694"/>
                  </a:lnTo>
                  <a:lnTo>
                    <a:pt x="237490" y="491871"/>
                  </a:lnTo>
                  <a:lnTo>
                    <a:pt x="2476754" y="491871"/>
                  </a:lnTo>
                  <a:lnTo>
                    <a:pt x="3118104" y="0"/>
                  </a:lnTo>
                  <a:lnTo>
                    <a:pt x="3538220" y="491871"/>
                  </a:lnTo>
                  <a:lnTo>
                    <a:pt x="4008374" y="491871"/>
                  </a:lnTo>
                  <a:lnTo>
                    <a:pt x="4056244" y="496694"/>
                  </a:lnTo>
                  <a:lnTo>
                    <a:pt x="4100828" y="510530"/>
                  </a:lnTo>
                  <a:lnTo>
                    <a:pt x="4141169" y="532422"/>
                  </a:lnTo>
                  <a:lnTo>
                    <a:pt x="4176315" y="561419"/>
                  </a:lnTo>
                  <a:lnTo>
                    <a:pt x="4205312" y="596565"/>
                  </a:lnTo>
                  <a:lnTo>
                    <a:pt x="4227204" y="636906"/>
                  </a:lnTo>
                  <a:lnTo>
                    <a:pt x="4241040" y="681490"/>
                  </a:lnTo>
                  <a:lnTo>
                    <a:pt x="4245864" y="729361"/>
                  </a:lnTo>
                  <a:lnTo>
                    <a:pt x="4245864" y="1085596"/>
                  </a:lnTo>
                  <a:lnTo>
                    <a:pt x="4245864" y="1679321"/>
                  </a:lnTo>
                  <a:lnTo>
                    <a:pt x="4241040" y="1727184"/>
                  </a:lnTo>
                  <a:lnTo>
                    <a:pt x="4227204" y="1771764"/>
                  </a:lnTo>
                  <a:lnTo>
                    <a:pt x="4205312" y="1812105"/>
                  </a:lnTo>
                  <a:lnTo>
                    <a:pt x="4176315" y="1847253"/>
                  </a:lnTo>
                  <a:lnTo>
                    <a:pt x="4141169" y="1876252"/>
                  </a:lnTo>
                  <a:lnTo>
                    <a:pt x="4100828" y="1898148"/>
                  </a:lnTo>
                  <a:lnTo>
                    <a:pt x="4056244" y="1911986"/>
                  </a:lnTo>
                  <a:lnTo>
                    <a:pt x="4008374" y="1916811"/>
                  </a:lnTo>
                  <a:lnTo>
                    <a:pt x="3538220" y="1916811"/>
                  </a:lnTo>
                  <a:lnTo>
                    <a:pt x="2476754" y="1916811"/>
                  </a:lnTo>
                  <a:lnTo>
                    <a:pt x="237490" y="1916811"/>
                  </a:lnTo>
                  <a:lnTo>
                    <a:pt x="189619" y="1911986"/>
                  </a:lnTo>
                  <a:lnTo>
                    <a:pt x="145035" y="1898148"/>
                  </a:lnTo>
                  <a:lnTo>
                    <a:pt x="104694" y="1876252"/>
                  </a:lnTo>
                  <a:lnTo>
                    <a:pt x="69548" y="1847253"/>
                  </a:lnTo>
                  <a:lnTo>
                    <a:pt x="40551" y="1812105"/>
                  </a:lnTo>
                  <a:lnTo>
                    <a:pt x="18659" y="1771764"/>
                  </a:lnTo>
                  <a:lnTo>
                    <a:pt x="4823" y="1727184"/>
                  </a:lnTo>
                  <a:lnTo>
                    <a:pt x="0" y="1679321"/>
                  </a:lnTo>
                  <a:lnTo>
                    <a:pt x="0" y="1085596"/>
                  </a:lnTo>
                  <a:lnTo>
                    <a:pt x="0" y="729361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830439" y="5028946"/>
            <a:ext cx="387604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Retorna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operando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lado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direito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quando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seu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operador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lado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esquerdo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null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undefined.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Caso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contrário,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retorna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operando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lado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esquerdo.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Ex.: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const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foo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null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??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'default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string';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81114-B65B-1E93-DCB7-F41C4EC4E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38" y="457200"/>
            <a:ext cx="9404723" cy="1400530"/>
          </a:xfrm>
        </p:spPr>
        <p:txBody>
          <a:bodyPr/>
          <a:lstStyle/>
          <a:p>
            <a:r>
              <a:rPr lang="pt-BR" dirty="0"/>
              <a:t>Tabela verdade operado lógico &amp;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E2A56427-8D78-36C2-EA1D-D7923E294D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9979074"/>
              </p:ext>
            </p:extLst>
          </p:nvPr>
        </p:nvGraphicFramePr>
        <p:xfrm>
          <a:off x="1124330" y="2501900"/>
          <a:ext cx="8947149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789253266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556055482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62646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Condição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Condição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332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4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83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9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565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519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D6726-40F8-D55E-880B-9261388E9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C9E03-12E9-C202-803E-C71C2063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38" y="457200"/>
            <a:ext cx="9404723" cy="1400530"/>
          </a:xfrm>
        </p:spPr>
        <p:txBody>
          <a:bodyPr/>
          <a:lstStyle/>
          <a:p>
            <a:r>
              <a:rPr lang="pt-BR" dirty="0"/>
              <a:t>Tabela verdade operado lógico ou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02F2659-1E9C-0F62-C9D8-1F145677F8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1656570"/>
              </p:ext>
            </p:extLst>
          </p:nvPr>
        </p:nvGraphicFramePr>
        <p:xfrm>
          <a:off x="1124330" y="2501900"/>
          <a:ext cx="8947149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82383">
                  <a:extLst>
                    <a:ext uri="{9D8B030D-6E8A-4147-A177-3AD203B41FA5}">
                      <a16:colId xmlns:a16="http://schemas.microsoft.com/office/drawing/2014/main" val="789253266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556055482"/>
                    </a:ext>
                  </a:extLst>
                </a:gridCol>
                <a:gridCol w="2982383">
                  <a:extLst>
                    <a:ext uri="{9D8B030D-6E8A-4147-A177-3AD203B41FA5}">
                      <a16:colId xmlns:a16="http://schemas.microsoft.com/office/drawing/2014/main" val="262646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Condição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Condição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332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40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383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Verdade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96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565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56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Operador</a:t>
            </a:r>
            <a:r>
              <a:rPr spc="-160" dirty="0"/>
              <a:t> </a:t>
            </a:r>
            <a:r>
              <a:rPr dirty="0"/>
              <a:t>de</a:t>
            </a:r>
            <a:r>
              <a:rPr spc="-150" dirty="0"/>
              <a:t> </a:t>
            </a:r>
            <a:r>
              <a:rPr spc="-25" dirty="0"/>
              <a:t>adição</a:t>
            </a:r>
            <a:r>
              <a:rPr spc="-155" dirty="0"/>
              <a:t> </a:t>
            </a:r>
            <a:r>
              <a:rPr dirty="0"/>
              <a:t>e</a:t>
            </a:r>
            <a:r>
              <a:rPr spc="-135" dirty="0"/>
              <a:t> </a:t>
            </a:r>
            <a:r>
              <a:rPr spc="-35" dirty="0"/>
              <a:t>concatenação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19252"/>
            <a:ext cx="10401300" cy="464185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operador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C00000"/>
                </a:solidFill>
                <a:latin typeface="Calibri"/>
                <a:cs typeface="Calibri"/>
              </a:rPr>
              <a:t>+</a:t>
            </a:r>
            <a:r>
              <a:rPr sz="3200" spc="-5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deve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utilizado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atenção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latin typeface="Calibri"/>
                <a:cs typeface="Calibri"/>
              </a:rPr>
              <a:t>Possibilita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somar</a:t>
            </a:r>
            <a:r>
              <a:rPr sz="3200" b="1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concatenar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dependendo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operandos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Se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dois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operandos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numéricos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então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realizada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soma</a:t>
            </a:r>
            <a:endParaRPr sz="3200">
              <a:latin typeface="Calibri"/>
              <a:cs typeface="Calibri"/>
            </a:endParaRPr>
          </a:p>
          <a:p>
            <a:pPr marL="241300" marR="1514475" indent="-228600">
              <a:lnSpc>
                <a:spcPts val="3460"/>
              </a:lnSpc>
              <a:spcBef>
                <a:spcPts val="105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Se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operandos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string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então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será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feita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a </a:t>
            </a:r>
            <a:r>
              <a:rPr sz="32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concatenação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3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outro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operando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é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convertido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seja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10" dirty="0">
                <a:latin typeface="Calibri"/>
                <a:cs typeface="Calibri"/>
              </a:rPr>
              <a:t>Exemplos: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9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800" spc="-4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4471C4"/>
                </a:solidFill>
                <a:latin typeface="Consolas"/>
                <a:cs typeface="Consolas"/>
              </a:rPr>
              <a:t>x</a:t>
            </a:r>
            <a:r>
              <a:rPr sz="2800" spc="-3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B5CEA8"/>
                </a:solidFill>
                <a:latin typeface="Consolas"/>
                <a:cs typeface="Consolas"/>
              </a:rPr>
              <a:t>5</a:t>
            </a:r>
            <a:r>
              <a:rPr sz="2800" spc="-35" dirty="0">
                <a:solidFill>
                  <a:srgbClr val="B5CEA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8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B5CEA8"/>
                </a:solidFill>
                <a:latin typeface="Consolas"/>
                <a:cs typeface="Consolas"/>
              </a:rPr>
              <a:t>5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800" spc="-3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x</a:t>
            </a:r>
            <a:r>
              <a:rPr sz="28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terá</a:t>
            </a:r>
            <a:r>
              <a:rPr sz="28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8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valor</a:t>
            </a:r>
            <a:r>
              <a:rPr sz="28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spc="-25" dirty="0">
                <a:solidFill>
                  <a:srgbClr val="6A9954"/>
                </a:solidFill>
                <a:latin typeface="Consolas"/>
                <a:cs typeface="Consolas"/>
              </a:rPr>
              <a:t>10</a:t>
            </a:r>
            <a:endParaRPr sz="28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800" spc="-4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4471C4"/>
                </a:solidFill>
                <a:latin typeface="Consolas"/>
                <a:cs typeface="Consolas"/>
              </a:rPr>
              <a:t>y</a:t>
            </a:r>
            <a:r>
              <a:rPr sz="2800" spc="-4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"5"</a:t>
            </a:r>
            <a:r>
              <a:rPr sz="2800" spc="-4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8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B5CEA8"/>
                </a:solidFill>
                <a:latin typeface="Consolas"/>
                <a:cs typeface="Consolas"/>
              </a:rPr>
              <a:t>5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8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800" spc="-4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y</a:t>
            </a:r>
            <a:r>
              <a:rPr sz="2800" spc="-4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terá</a:t>
            </a:r>
            <a:r>
              <a:rPr sz="2800" spc="-4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a</a:t>
            </a:r>
            <a:r>
              <a:rPr sz="2800" spc="-3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A9954"/>
                </a:solidFill>
                <a:latin typeface="Consolas"/>
                <a:cs typeface="Consolas"/>
              </a:rPr>
              <a:t>string</a:t>
            </a:r>
            <a:r>
              <a:rPr sz="2800" spc="-3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800" spc="-20" dirty="0">
                <a:solidFill>
                  <a:srgbClr val="6A9954"/>
                </a:solidFill>
                <a:latin typeface="Consolas"/>
                <a:cs typeface="Consolas"/>
              </a:rPr>
              <a:t>“55”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Operadores</a:t>
            </a:r>
            <a:r>
              <a:rPr spc="-130" dirty="0"/>
              <a:t> </a:t>
            </a:r>
            <a:r>
              <a:rPr dirty="0"/>
              <a:t>==</a:t>
            </a:r>
            <a:r>
              <a:rPr spc="-110" dirty="0"/>
              <a:t> </a:t>
            </a:r>
            <a:r>
              <a:rPr dirty="0"/>
              <a:t>e</a:t>
            </a:r>
            <a:r>
              <a:rPr spc="-110" dirty="0"/>
              <a:t> </a:t>
            </a:r>
            <a:r>
              <a:rPr spc="-25" dirty="0"/>
              <a:t>===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70239"/>
            <a:ext cx="9233535" cy="44411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Operador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471C4"/>
                </a:solidFill>
                <a:latin typeface="Calibri"/>
                <a:cs typeface="Calibri"/>
              </a:rPr>
              <a:t>==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Compara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apenas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valores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(conteúdo)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Operandos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diferentes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convertidos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comparados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Operador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471C4"/>
                </a:solidFill>
                <a:latin typeface="Calibri"/>
                <a:cs typeface="Calibri"/>
              </a:rPr>
              <a:t>===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Compara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operandos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Operandos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diferentes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sempre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resulta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falso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Exemplos:</a:t>
            </a:r>
            <a:endParaRPr sz="2800">
              <a:latin typeface="Calibri"/>
              <a:cs typeface="Calibri"/>
            </a:endParaRPr>
          </a:p>
          <a:p>
            <a:pPr marL="697865" lvl="1" indent="-227965">
              <a:lnSpc>
                <a:spcPct val="100000"/>
              </a:lnSpc>
              <a:spcBef>
                <a:spcPts val="320"/>
              </a:spcBef>
              <a:buFont typeface="Arial"/>
              <a:buChar char="•"/>
              <a:tabLst>
                <a:tab pos="697865" algn="l"/>
              </a:tabLst>
            </a:pPr>
            <a:r>
              <a:rPr sz="2000" dirty="0">
                <a:latin typeface="Consolas"/>
                <a:cs typeface="Consolas"/>
              </a:rPr>
              <a:t>1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==</a:t>
            </a:r>
            <a:r>
              <a:rPr sz="2000" spc="-1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true;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retorna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true,</a:t>
            </a:r>
            <a:r>
              <a:rPr sz="2000" spc="-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pois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true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é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convertido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1</a:t>
            </a:r>
            <a:endParaRPr sz="2000">
              <a:latin typeface="Consolas"/>
              <a:cs typeface="Consolas"/>
            </a:endParaRPr>
          </a:p>
          <a:p>
            <a:pPr marL="697865" lvl="1" indent="-22796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</a:tabLst>
            </a:pPr>
            <a:r>
              <a:rPr sz="2000" dirty="0">
                <a:latin typeface="Consolas"/>
                <a:cs typeface="Consolas"/>
              </a:rPr>
              <a:t>1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===</a:t>
            </a:r>
            <a:r>
              <a:rPr sz="2000" spc="-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true;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retorna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false;</a:t>
            </a:r>
            <a:endParaRPr sz="2000">
              <a:latin typeface="Consolas"/>
              <a:cs typeface="Consolas"/>
            </a:endParaRPr>
          </a:p>
          <a:p>
            <a:pPr marL="697865" lvl="1" indent="-227965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697865" algn="l"/>
              </a:tabLst>
            </a:pPr>
            <a:r>
              <a:rPr sz="2000" dirty="0">
                <a:latin typeface="Consolas"/>
                <a:cs typeface="Consolas"/>
              </a:rPr>
              <a:t>10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==</a:t>
            </a:r>
            <a:r>
              <a:rPr sz="2000" spc="-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"10"</a:t>
            </a:r>
            <a:r>
              <a:rPr sz="20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retorna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true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depois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de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converter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10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para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string</a:t>
            </a:r>
            <a:endParaRPr sz="2000">
              <a:latin typeface="Consolas"/>
              <a:cs typeface="Consolas"/>
            </a:endParaRPr>
          </a:p>
          <a:p>
            <a:pPr marL="697865" lvl="1" indent="-227965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</a:tabLst>
            </a:pPr>
            <a:r>
              <a:rPr sz="2000" dirty="0">
                <a:latin typeface="Consolas"/>
                <a:cs typeface="Consolas"/>
              </a:rPr>
              <a:t>10</a:t>
            </a:r>
            <a:r>
              <a:rPr sz="2000" spc="-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===</a:t>
            </a:r>
            <a:r>
              <a:rPr sz="2000" spc="-1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"10"</a:t>
            </a:r>
            <a:r>
              <a:rPr sz="20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retorna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false;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Controle</a:t>
            </a:r>
            <a:r>
              <a:rPr spc="-165" dirty="0"/>
              <a:t> </a:t>
            </a:r>
            <a:r>
              <a:rPr spc="-45" dirty="0"/>
              <a:t>condicional</a:t>
            </a:r>
            <a:r>
              <a:rPr spc="-165" dirty="0"/>
              <a:t> </a:t>
            </a:r>
            <a:r>
              <a:rPr spc="-30" dirty="0"/>
              <a:t>(if-</a:t>
            </a:r>
            <a:r>
              <a:rPr spc="-10" dirty="0"/>
              <a:t>else)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10731500" cy="95376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Uma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declaração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condicional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conjunto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comandos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que </a:t>
            </a:r>
            <a:r>
              <a:rPr sz="3200" dirty="0">
                <a:latin typeface="Calibri"/>
                <a:cs typeface="Calibri"/>
              </a:rPr>
              <a:t>são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executados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caso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condição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especificada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seja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verdadeira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82980" y="3223260"/>
            <a:ext cx="4189729" cy="2677795"/>
          </a:xfrm>
          <a:custGeom>
            <a:avLst/>
            <a:gdLst/>
            <a:ahLst/>
            <a:cxnLst/>
            <a:rect l="l" t="t" r="r" b="b"/>
            <a:pathLst>
              <a:path w="4189729" h="2677795">
                <a:moveTo>
                  <a:pt x="0" y="2677667"/>
                </a:moveTo>
                <a:lnTo>
                  <a:pt x="4189476" y="2677667"/>
                </a:lnTo>
                <a:lnTo>
                  <a:pt x="4189476" y="0"/>
                </a:lnTo>
                <a:lnTo>
                  <a:pt x="0" y="0"/>
                </a:lnTo>
                <a:lnTo>
                  <a:pt x="0" y="2677667"/>
                </a:lnTo>
                <a:close/>
              </a:path>
            </a:pathLst>
          </a:custGeom>
          <a:ln w="952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61719" y="3239846"/>
            <a:ext cx="2715895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if</a:t>
            </a:r>
            <a:r>
              <a:rPr sz="2400" spc="-6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condicao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7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1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2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else</a:t>
            </a:r>
            <a:r>
              <a:rPr sz="2400" spc="-1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3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4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40196" y="2849879"/>
            <a:ext cx="4672965" cy="3785870"/>
          </a:xfrm>
          <a:custGeom>
            <a:avLst/>
            <a:gdLst/>
            <a:ahLst/>
            <a:cxnLst/>
            <a:rect l="l" t="t" r="r" b="b"/>
            <a:pathLst>
              <a:path w="4672965" h="3785870">
                <a:moveTo>
                  <a:pt x="0" y="3785616"/>
                </a:moveTo>
                <a:lnTo>
                  <a:pt x="4672584" y="3785616"/>
                </a:lnTo>
                <a:lnTo>
                  <a:pt x="4672584" y="0"/>
                </a:lnTo>
                <a:lnTo>
                  <a:pt x="0" y="0"/>
                </a:lnTo>
                <a:lnTo>
                  <a:pt x="0" y="3785616"/>
                </a:lnTo>
                <a:close/>
              </a:path>
            </a:pathLst>
          </a:custGeom>
          <a:ln w="9524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218935" y="2867405"/>
            <a:ext cx="4063365" cy="3683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if</a:t>
            </a:r>
            <a:r>
              <a:rPr sz="2400" spc="-5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condicao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1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2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4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else</a:t>
            </a:r>
            <a:r>
              <a:rPr sz="2400" spc="-4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if</a:t>
            </a:r>
            <a:r>
              <a:rPr sz="2400" spc="-4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condição_2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3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4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else</a:t>
            </a:r>
            <a:r>
              <a:rPr sz="2400" spc="-1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5</a:t>
            </a:r>
            <a:endParaRPr sz="2400">
              <a:latin typeface="Consolas"/>
              <a:cs typeface="Consolas"/>
            </a:endParaRPr>
          </a:p>
          <a:p>
            <a:pPr marL="51689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400" spc="-10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6A9954"/>
                </a:solidFill>
                <a:latin typeface="Consolas"/>
                <a:cs typeface="Consolas"/>
              </a:rPr>
              <a:t>6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Controle</a:t>
            </a:r>
            <a:r>
              <a:rPr spc="-160" dirty="0"/>
              <a:t> </a:t>
            </a:r>
            <a:r>
              <a:rPr spc="-45" dirty="0"/>
              <a:t>condicional</a:t>
            </a:r>
            <a:r>
              <a:rPr spc="-155" dirty="0"/>
              <a:t> </a:t>
            </a:r>
            <a:r>
              <a:rPr spc="-55" dirty="0"/>
              <a:t>(switch-</a:t>
            </a:r>
            <a:r>
              <a:rPr spc="-10" dirty="0"/>
              <a:t>case)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5129530" cy="402653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5080" indent="-228600">
              <a:lnSpc>
                <a:spcPct val="90000"/>
              </a:lnSpc>
              <a:spcBef>
                <a:spcPts val="49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Uma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declaração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switch </a:t>
            </a:r>
            <a:r>
              <a:rPr sz="3200" dirty="0">
                <a:latin typeface="Calibri"/>
                <a:cs typeface="Calibri"/>
              </a:rPr>
              <a:t>permite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programa avalie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expressão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tente </a:t>
            </a:r>
            <a:r>
              <a:rPr sz="3200" dirty="0">
                <a:latin typeface="Calibri"/>
                <a:cs typeface="Calibri"/>
              </a:rPr>
              <a:t>associar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valor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expressão </a:t>
            </a:r>
            <a:r>
              <a:rPr sz="3200" dirty="0">
                <a:latin typeface="Calibri"/>
                <a:cs typeface="Calibri"/>
              </a:rPr>
              <a:t>ao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rótulo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case.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uma </a:t>
            </a:r>
            <a:r>
              <a:rPr sz="3200" dirty="0">
                <a:latin typeface="Calibri"/>
                <a:cs typeface="Calibri"/>
              </a:rPr>
              <a:t>correspondência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 </a:t>
            </a:r>
            <a:r>
              <a:rPr sz="3200" spc="-10" dirty="0">
                <a:latin typeface="Calibri"/>
                <a:cs typeface="Calibri"/>
              </a:rPr>
              <a:t>encontrada,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programa executa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declaração associada.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27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30111" y="1417318"/>
            <a:ext cx="5001895" cy="540131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29"/>
              </a:spcBef>
            </a:pPr>
            <a:r>
              <a:rPr sz="2300" dirty="0">
                <a:solidFill>
                  <a:srgbClr val="6F2F9F"/>
                </a:solidFill>
                <a:latin typeface="Consolas"/>
                <a:cs typeface="Consolas"/>
              </a:rPr>
              <a:t>switch</a:t>
            </a:r>
            <a:r>
              <a:rPr sz="2300" spc="-5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3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300" dirty="0">
                <a:solidFill>
                  <a:srgbClr val="4471C4"/>
                </a:solidFill>
                <a:latin typeface="Consolas"/>
                <a:cs typeface="Consolas"/>
              </a:rPr>
              <a:t>expressao</a:t>
            </a:r>
            <a:r>
              <a:rPr sz="23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300" spc="-6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300">
              <a:latin typeface="Consolas"/>
              <a:cs typeface="Consolas"/>
            </a:endParaRPr>
          </a:p>
          <a:p>
            <a:pPr marL="732790">
              <a:lnSpc>
                <a:spcPct val="100000"/>
              </a:lnSpc>
              <a:spcBef>
                <a:spcPts val="5"/>
              </a:spcBef>
            </a:pPr>
            <a:r>
              <a:rPr sz="2300" dirty="0">
                <a:solidFill>
                  <a:srgbClr val="6F2F9F"/>
                </a:solidFill>
                <a:latin typeface="Consolas"/>
                <a:cs typeface="Consolas"/>
              </a:rPr>
              <a:t>case</a:t>
            </a:r>
            <a:r>
              <a:rPr sz="2300" spc="-3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300" spc="-10" dirty="0">
                <a:solidFill>
                  <a:srgbClr val="4471C4"/>
                </a:solidFill>
                <a:latin typeface="Consolas"/>
                <a:cs typeface="Consolas"/>
              </a:rPr>
              <a:t>rotulo_1</a:t>
            </a:r>
            <a:r>
              <a:rPr sz="2300" spc="-1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1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2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spc="-10" dirty="0">
                <a:solidFill>
                  <a:srgbClr val="6F2F9F"/>
                </a:solidFill>
                <a:latin typeface="Consolas"/>
                <a:cs typeface="Consolas"/>
              </a:rPr>
              <a:t>break</a:t>
            </a:r>
            <a:r>
              <a:rPr sz="23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300">
              <a:latin typeface="Consolas"/>
              <a:cs typeface="Consolas"/>
            </a:endParaRPr>
          </a:p>
          <a:p>
            <a:pPr marL="732790">
              <a:lnSpc>
                <a:spcPct val="100000"/>
              </a:lnSpc>
            </a:pPr>
            <a:r>
              <a:rPr sz="2300" dirty="0">
                <a:solidFill>
                  <a:srgbClr val="6F2F9F"/>
                </a:solidFill>
                <a:latin typeface="Consolas"/>
                <a:cs typeface="Consolas"/>
              </a:rPr>
              <a:t>case</a:t>
            </a:r>
            <a:r>
              <a:rPr sz="2300" spc="-3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300" spc="-10" dirty="0">
                <a:solidFill>
                  <a:srgbClr val="4471C4"/>
                </a:solidFill>
                <a:latin typeface="Consolas"/>
                <a:cs typeface="Consolas"/>
              </a:rPr>
              <a:t>rotulo_2</a:t>
            </a:r>
            <a:r>
              <a:rPr sz="2300" spc="-1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3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4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spc="-10" dirty="0">
                <a:solidFill>
                  <a:srgbClr val="6A9954"/>
                </a:solidFill>
                <a:latin typeface="Consolas"/>
                <a:cs typeface="Consolas"/>
              </a:rPr>
              <a:t>//break;</a:t>
            </a:r>
            <a:endParaRPr sz="2300">
              <a:latin typeface="Consolas"/>
              <a:cs typeface="Consolas"/>
            </a:endParaRPr>
          </a:p>
          <a:p>
            <a:pPr marL="732790">
              <a:lnSpc>
                <a:spcPct val="100000"/>
              </a:lnSpc>
              <a:spcBef>
                <a:spcPts val="5"/>
              </a:spcBef>
            </a:pPr>
            <a:r>
              <a:rPr sz="2300" spc="-25" dirty="0">
                <a:solidFill>
                  <a:srgbClr val="D3D3D3"/>
                </a:solidFill>
                <a:latin typeface="Consolas"/>
                <a:cs typeface="Consolas"/>
              </a:rPr>
              <a:t>...</a:t>
            </a:r>
            <a:endParaRPr sz="2300">
              <a:latin typeface="Consolas"/>
              <a:cs typeface="Consolas"/>
            </a:endParaRPr>
          </a:p>
          <a:p>
            <a:pPr marL="732790">
              <a:lnSpc>
                <a:spcPct val="100000"/>
              </a:lnSpc>
            </a:pPr>
            <a:r>
              <a:rPr sz="2300" spc="-10" dirty="0">
                <a:solidFill>
                  <a:srgbClr val="6F2F9F"/>
                </a:solidFill>
                <a:latin typeface="Consolas"/>
                <a:cs typeface="Consolas"/>
              </a:rPr>
              <a:t>default</a:t>
            </a:r>
            <a:r>
              <a:rPr sz="2300" spc="-10" dirty="0">
                <a:solidFill>
                  <a:srgbClr val="D3D3D3"/>
                </a:solidFill>
                <a:latin typeface="Consolas"/>
                <a:cs typeface="Consolas"/>
              </a:rPr>
              <a:t>: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y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dirty="0">
                <a:solidFill>
                  <a:srgbClr val="6A9954"/>
                </a:solidFill>
                <a:latin typeface="Consolas"/>
                <a:cs typeface="Consolas"/>
              </a:rPr>
              <a:t>//instrução</a:t>
            </a:r>
            <a:r>
              <a:rPr sz="2300" spc="-7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300" spc="-50" dirty="0">
                <a:solidFill>
                  <a:srgbClr val="6A9954"/>
                </a:solidFill>
                <a:latin typeface="Consolas"/>
                <a:cs typeface="Consolas"/>
              </a:rPr>
              <a:t>z</a:t>
            </a:r>
            <a:endParaRPr sz="2300">
              <a:latin typeface="Consolas"/>
              <a:cs typeface="Consolas"/>
            </a:endParaRPr>
          </a:p>
          <a:p>
            <a:pPr marL="1534795">
              <a:lnSpc>
                <a:spcPct val="100000"/>
              </a:lnSpc>
            </a:pPr>
            <a:r>
              <a:rPr sz="2300" spc="-10" dirty="0">
                <a:solidFill>
                  <a:srgbClr val="6A9954"/>
                </a:solidFill>
                <a:latin typeface="Consolas"/>
                <a:cs typeface="Consolas"/>
              </a:rPr>
              <a:t>//break;</a:t>
            </a:r>
            <a:endParaRPr sz="23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3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3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</a:t>
            </a:r>
            <a:r>
              <a:rPr spc="-105" dirty="0"/>
              <a:t> </a:t>
            </a:r>
            <a:r>
              <a:rPr dirty="0"/>
              <a:t>que</a:t>
            </a:r>
            <a:r>
              <a:rPr spc="-130" dirty="0"/>
              <a:t> </a:t>
            </a:r>
            <a:r>
              <a:rPr dirty="0"/>
              <a:t>é</a:t>
            </a:r>
            <a:r>
              <a:rPr spc="-80" dirty="0"/>
              <a:t> </a:t>
            </a:r>
            <a:r>
              <a:rPr spc="-45" dirty="0"/>
              <a:t>JavaScript?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56994"/>
            <a:ext cx="10586085" cy="447548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41300" marR="1062355" indent="-228600">
              <a:lnSpc>
                <a:spcPts val="3070"/>
              </a:lnSpc>
              <a:spcBef>
                <a:spcPts val="85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Permite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programar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comportamento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página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Web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na </a:t>
            </a:r>
            <a:r>
              <a:rPr sz="3200" dirty="0">
                <a:latin typeface="Calibri"/>
                <a:cs typeface="Calibri"/>
              </a:rPr>
              <a:t>ocorrência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eventos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ts val="283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Executar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ações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inicializar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página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Web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carregada</a:t>
            </a:r>
            <a:endParaRPr sz="2400">
              <a:latin typeface="Calibri"/>
              <a:cs typeface="Calibri"/>
            </a:endParaRPr>
          </a:p>
          <a:p>
            <a:pPr marL="696595" marR="5080" lvl="1" indent="-227329">
              <a:lnSpc>
                <a:spcPts val="2300"/>
              </a:lnSpc>
              <a:spcBef>
                <a:spcPts val="5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" dirty="0">
                <a:latin typeface="Calibri"/>
                <a:cs typeface="Calibri"/>
              </a:rPr>
              <a:t>Executar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operações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resposta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ações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usuário,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“clicar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botão” 	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“selecionar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opção”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54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Validar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campos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formulários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à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medida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usuário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os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595"/>
              </a:lnSpc>
            </a:pPr>
            <a:r>
              <a:rPr sz="2400" spc="-10" dirty="0">
                <a:latin typeface="Calibri"/>
                <a:cs typeface="Calibri"/>
              </a:rPr>
              <a:t>preenche</a:t>
            </a:r>
            <a:endParaRPr sz="2400">
              <a:latin typeface="Calibri"/>
              <a:cs typeface="Calibri"/>
            </a:endParaRPr>
          </a:p>
          <a:p>
            <a:pPr marL="240029" marR="189865" indent="-227329">
              <a:lnSpc>
                <a:spcPts val="3070"/>
              </a:lnSpc>
              <a:spcBef>
                <a:spcPts val="94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Permite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alterar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documento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HTML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meio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manipulação 	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árvore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DOM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ts val="283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Alterar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layout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página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Web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tempo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exibição</a:t>
            </a:r>
            <a:endParaRPr sz="2400">
              <a:latin typeface="Calibri"/>
              <a:cs typeface="Calibri"/>
            </a:endParaRPr>
          </a:p>
          <a:p>
            <a:pPr marL="696595" marR="453390" lvl="1" indent="-227329">
              <a:lnSpc>
                <a:spcPts val="2300"/>
              </a:lnSpc>
              <a:spcBef>
                <a:spcPts val="52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Adicionar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novos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ocultar/exibir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elementos,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modificar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atributos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de 	</a:t>
            </a:r>
            <a:r>
              <a:rPr sz="2400" spc="-10" dirty="0">
                <a:latin typeface="Calibri"/>
                <a:cs typeface="Calibri"/>
              </a:rPr>
              <a:t>elementos,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...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Controle</a:t>
            </a:r>
            <a:r>
              <a:rPr spc="-155" dirty="0"/>
              <a:t> </a:t>
            </a:r>
            <a:r>
              <a:rPr dirty="0"/>
              <a:t>de</a:t>
            </a:r>
            <a:r>
              <a:rPr spc="-150" dirty="0"/>
              <a:t> </a:t>
            </a:r>
            <a:r>
              <a:rPr spc="-30" dirty="0"/>
              <a:t>repetição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10572115" cy="151892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Laços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(loops)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oferecem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jeito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fácil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rápido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uma </a:t>
            </a:r>
            <a:r>
              <a:rPr sz="3200" dirty="0">
                <a:latin typeface="Calibri"/>
                <a:cs typeface="Calibri"/>
              </a:rPr>
              <a:t>ação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repetidas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vezes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latin typeface="Calibri"/>
                <a:cs typeface="Calibri"/>
              </a:rPr>
              <a:t>Várias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formas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implementação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2311" y="4332732"/>
            <a:ext cx="5230495" cy="120142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for</a:t>
            </a:r>
            <a:r>
              <a:rPr sz="2400" spc="-1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var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=</a:t>
            </a:r>
            <a:r>
              <a:rPr sz="2400" spc="-10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dirty="0">
                <a:latin typeface="Consolas"/>
                <a:cs typeface="Consolas"/>
              </a:rPr>
              <a:t>;</a:t>
            </a:r>
            <a:r>
              <a:rPr sz="2400" spc="-10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&lt;</a:t>
            </a:r>
            <a:r>
              <a:rPr sz="2400" spc="-20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400" dirty="0">
                <a:latin typeface="Consolas"/>
                <a:cs typeface="Consolas"/>
              </a:rPr>
              <a:t>;</a:t>
            </a:r>
            <a:r>
              <a:rPr sz="2400" spc="-25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dirty="0">
                <a:latin typeface="Consolas"/>
                <a:cs typeface="Consolas"/>
              </a:rPr>
              <a:t>++)</a:t>
            </a:r>
            <a:r>
              <a:rPr sz="2400" spc="-15" dirty="0">
                <a:latin typeface="Consolas"/>
                <a:cs typeface="Consolas"/>
              </a:rPr>
              <a:t> </a:t>
            </a:r>
            <a:r>
              <a:rPr sz="2400" spc="-50" dirty="0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96265">
              <a:lnSpc>
                <a:spcPct val="100000"/>
              </a:lnSpc>
            </a:pPr>
            <a:r>
              <a:rPr sz="2400" spc="-20" dirty="0">
                <a:latin typeface="Consolas"/>
                <a:cs typeface="Consolas"/>
              </a:rPr>
              <a:t>....</a:t>
            </a:r>
            <a:endParaRPr sz="24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400" spc="-50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12052" y="3363467"/>
            <a:ext cx="3781425" cy="156972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596900" marR="1158240" indent="-504825">
              <a:lnSpc>
                <a:spcPct val="100000"/>
              </a:lnSpc>
              <a:spcBef>
                <a:spcPts val="235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while</a:t>
            </a:r>
            <a:r>
              <a:rPr sz="2400" spc="-1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&lt;</a:t>
            </a:r>
            <a:r>
              <a:rPr sz="2400" spc="-25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400" dirty="0">
                <a:latin typeface="Consolas"/>
                <a:cs typeface="Consolas"/>
              </a:rPr>
              <a:t>)</a:t>
            </a:r>
            <a:r>
              <a:rPr sz="2400" spc="-30" dirty="0">
                <a:latin typeface="Consolas"/>
                <a:cs typeface="Consolas"/>
              </a:rPr>
              <a:t> </a:t>
            </a:r>
            <a:r>
              <a:rPr sz="2400" spc="-50" dirty="0">
                <a:latin typeface="Consolas"/>
                <a:cs typeface="Consolas"/>
              </a:rPr>
              <a:t>{ 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20" dirty="0">
                <a:latin typeface="Consolas"/>
                <a:cs typeface="Consolas"/>
              </a:rPr>
              <a:t>++;</a:t>
            </a:r>
            <a:endParaRPr sz="2400">
              <a:latin typeface="Consolas"/>
              <a:cs typeface="Consolas"/>
            </a:endParaRPr>
          </a:p>
          <a:p>
            <a:pPr marL="596900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latin typeface="Consolas"/>
                <a:cs typeface="Consolas"/>
              </a:rPr>
              <a:t>...</a:t>
            </a:r>
            <a:endParaRPr sz="24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400" spc="-50" dirty="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12052" y="5081015"/>
            <a:ext cx="3781425" cy="156972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35"/>
              </a:spcBef>
            </a:pP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do</a:t>
            </a:r>
            <a:r>
              <a:rPr sz="2400" spc="-2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96900">
              <a:lnSpc>
                <a:spcPct val="100000"/>
              </a:lnSpc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1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+=</a:t>
            </a:r>
            <a:r>
              <a:rPr sz="2400" spc="-5" dirty="0">
                <a:latin typeface="Consolas"/>
                <a:cs typeface="Consolas"/>
              </a:rPr>
              <a:t> </a:t>
            </a:r>
            <a:r>
              <a:rPr sz="2400" spc="-35" dirty="0">
                <a:solidFill>
                  <a:srgbClr val="6FAC46"/>
                </a:solidFill>
                <a:latin typeface="Consolas"/>
                <a:cs typeface="Consolas"/>
              </a:rPr>
              <a:t>1</a:t>
            </a:r>
            <a:r>
              <a:rPr sz="2400" spc="-35" dirty="0"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596900">
              <a:lnSpc>
                <a:spcPct val="100000"/>
              </a:lnSpc>
            </a:pPr>
            <a:r>
              <a:rPr sz="2400" spc="-20" dirty="0">
                <a:latin typeface="Consolas"/>
                <a:cs typeface="Consolas"/>
              </a:rPr>
              <a:t>....</a:t>
            </a:r>
            <a:endParaRPr sz="24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onsolas"/>
                <a:cs typeface="Consolas"/>
              </a:rPr>
              <a:t>}</a:t>
            </a:r>
            <a:r>
              <a:rPr sz="2400" spc="-25" dirty="0"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2F9F"/>
                </a:solidFill>
                <a:latin typeface="Consolas"/>
                <a:cs typeface="Consolas"/>
              </a:rPr>
              <a:t>while</a:t>
            </a:r>
            <a:r>
              <a:rPr sz="2400" spc="-5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i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&lt;</a:t>
            </a:r>
            <a:r>
              <a:rPr sz="2400" spc="-10" dirty="0"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400" spc="-25" dirty="0"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40" dirty="0"/>
              <a:t> </a:t>
            </a:r>
            <a:r>
              <a:rPr dirty="0"/>
              <a:t>4</a:t>
            </a:r>
            <a:r>
              <a:rPr spc="-90" dirty="0"/>
              <a:t> </a:t>
            </a:r>
            <a:r>
              <a:rPr dirty="0"/>
              <a:t>-</a:t>
            </a:r>
            <a:r>
              <a:rPr spc="-90" dirty="0"/>
              <a:t> </a:t>
            </a:r>
            <a:r>
              <a:rPr spc="-30" dirty="0"/>
              <a:t>repetição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2" name="object 2"/>
          <p:cNvSpPr txBox="1"/>
          <p:nvPr/>
        </p:nvSpPr>
        <p:spPr>
          <a:xfrm>
            <a:off x="134112" y="2164079"/>
            <a:ext cx="11925300" cy="3152140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408305" rIns="0" bIns="0" rtlCol="0">
            <a:spAutoFit/>
          </a:bodyPr>
          <a:lstStyle/>
          <a:p>
            <a:pPr marL="870585" marR="5382260" indent="-780415">
              <a:lnSpc>
                <a:spcPct val="120000"/>
              </a:lnSpc>
              <a:spcBef>
                <a:spcPts val="3215"/>
              </a:spcBef>
            </a:pPr>
            <a:r>
              <a:rPr sz="28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800" spc="-13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00AFEF"/>
                </a:solidFill>
                <a:latin typeface="Consolas"/>
                <a:cs typeface="Consolas"/>
              </a:rPr>
              <a:t>type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"text/javascript"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&gt; </a:t>
            </a:r>
            <a:r>
              <a:rPr sz="2800" dirty="0">
                <a:solidFill>
                  <a:srgbClr val="6F2F9F"/>
                </a:solidFill>
                <a:latin typeface="Consolas"/>
                <a:cs typeface="Consolas"/>
              </a:rPr>
              <a:t>for</a:t>
            </a:r>
            <a:r>
              <a:rPr sz="2800" spc="-1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559CD5"/>
                </a:solidFill>
                <a:latin typeface="Consolas"/>
                <a:cs typeface="Consolas"/>
              </a:rPr>
              <a:t>var</a:t>
            </a:r>
            <a:r>
              <a:rPr sz="2800" spc="-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i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i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&lt;</a:t>
            </a:r>
            <a:r>
              <a:rPr sz="2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i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++)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800">
              <a:latin typeface="Consolas"/>
              <a:cs typeface="Consolas"/>
            </a:endParaRPr>
          </a:p>
          <a:p>
            <a:pPr marL="1457325">
              <a:lnSpc>
                <a:spcPct val="100000"/>
              </a:lnSpc>
              <a:spcBef>
                <a:spcPts val="665"/>
              </a:spcBef>
            </a:pPr>
            <a:r>
              <a:rPr sz="2800" dirty="0">
                <a:solidFill>
                  <a:srgbClr val="FFD966"/>
                </a:solidFill>
                <a:latin typeface="Consolas"/>
                <a:cs typeface="Consolas"/>
              </a:rPr>
              <a:t>alert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"Hello,</a:t>
            </a:r>
            <a:r>
              <a:rPr sz="2800" spc="-6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world</a:t>
            </a:r>
            <a:r>
              <a:rPr sz="2800" spc="-7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2800" spc="-5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800" spc="-7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9CDCFD"/>
                </a:solidFill>
                <a:latin typeface="Consolas"/>
                <a:cs typeface="Consolas"/>
              </a:rPr>
              <a:t>i</a:t>
            </a:r>
            <a:r>
              <a:rPr sz="2800" spc="-6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800" spc="-6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"!"</a:t>
            </a:r>
            <a:r>
              <a:rPr sz="28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800">
              <a:latin typeface="Consolas"/>
              <a:cs typeface="Consolas"/>
            </a:endParaRPr>
          </a:p>
          <a:p>
            <a:pPr marR="9979660" algn="ctr">
              <a:lnSpc>
                <a:spcPct val="100000"/>
              </a:lnSpc>
              <a:spcBef>
                <a:spcPts val="660"/>
              </a:spcBef>
            </a:pPr>
            <a:r>
              <a:rPr sz="28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800">
              <a:latin typeface="Consolas"/>
              <a:cs typeface="Consolas"/>
            </a:endParaRPr>
          </a:p>
          <a:p>
            <a:pPr marR="9978390" algn="ctr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800" spc="-10" dirty="0">
                <a:solidFill>
                  <a:srgbClr val="559CD5"/>
                </a:solidFill>
                <a:latin typeface="Consolas"/>
                <a:cs typeface="Consolas"/>
              </a:rPr>
              <a:t>script</a:t>
            </a:r>
            <a:r>
              <a:rPr sz="2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Arrays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19252"/>
            <a:ext cx="10361295" cy="366959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lang="pt-BR" sz="3200" spc="-10" dirty="0">
                <a:latin typeface="Calibri"/>
                <a:cs typeface="Calibri"/>
              </a:rPr>
              <a:t>Em </a:t>
            </a:r>
            <a:r>
              <a:rPr lang="pt-BR" sz="3200" spc="-10" dirty="0" err="1">
                <a:latin typeface="Calibri"/>
                <a:cs typeface="Calibri"/>
              </a:rPr>
              <a:t>JavaScript</a:t>
            </a:r>
            <a:r>
              <a:rPr lang="pt-BR" sz="3200" spc="-10" dirty="0">
                <a:latin typeface="Calibri"/>
                <a:cs typeface="Calibri"/>
              </a:rPr>
              <a:t>, um </a:t>
            </a:r>
            <a:r>
              <a:rPr lang="pt-BR" sz="3200" spc="-10" dirty="0" err="1">
                <a:latin typeface="Calibri"/>
                <a:cs typeface="Calibri"/>
              </a:rPr>
              <a:t>array</a:t>
            </a:r>
            <a:r>
              <a:rPr lang="pt-BR" sz="3200" spc="-10" dirty="0">
                <a:latin typeface="Calibri"/>
                <a:cs typeface="Calibri"/>
              </a:rPr>
              <a:t> é uma estrutura de dados que permite armazenar uma coleção ordenada de valores, acessíveis por um índice numérico.</a:t>
            </a:r>
          </a:p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lang="pt-BR" sz="3200" spc="-10" dirty="0">
                <a:latin typeface="Calibri"/>
                <a:cs typeface="Calibri"/>
              </a:rPr>
              <a:t> É como uma variável que pode conter múltiplos elementos de diferentes tipos (números, </a:t>
            </a:r>
            <a:r>
              <a:rPr lang="pt-BR" sz="3200" spc="-10" dirty="0" err="1">
                <a:latin typeface="Calibri"/>
                <a:cs typeface="Calibri"/>
              </a:rPr>
              <a:t>strings</a:t>
            </a:r>
            <a:r>
              <a:rPr lang="pt-BR" sz="3200" spc="-10" dirty="0">
                <a:latin typeface="Calibri"/>
                <a:cs typeface="Calibri"/>
              </a:rPr>
              <a:t>, objetos, etc.). </a:t>
            </a: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 err="1">
                <a:latin typeface="Calibri"/>
                <a:cs typeface="Calibri"/>
              </a:rPr>
              <a:t>Os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acessados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por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índice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numérico</a:t>
            </a:r>
            <a:endParaRPr sz="32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primeiro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array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possui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índice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0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D2E63-BFA1-FE89-D34B-8EDC73CB2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7DE779-42A9-7FD0-B375-56F9D1179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lang="pt-BR" sz="3200" dirty="0">
                <a:latin typeface="Calibri"/>
                <a:cs typeface="Calibri"/>
              </a:rPr>
              <a:t>São</a:t>
            </a:r>
            <a:r>
              <a:rPr lang="pt-BR" sz="3200" spc="-65" dirty="0">
                <a:latin typeface="Calibri"/>
                <a:cs typeface="Calibri"/>
              </a:rPr>
              <a:t> </a:t>
            </a:r>
            <a:r>
              <a:rPr lang="pt-BR" sz="3200" spc="-10" dirty="0">
                <a:latin typeface="Calibri"/>
                <a:cs typeface="Calibri"/>
              </a:rPr>
              <a:t>tratados</a:t>
            </a:r>
            <a:r>
              <a:rPr lang="pt-BR" sz="3200" spc="-70" dirty="0">
                <a:latin typeface="Calibri"/>
                <a:cs typeface="Calibri"/>
              </a:rPr>
              <a:t> </a:t>
            </a:r>
            <a:r>
              <a:rPr lang="pt-BR" sz="3200" dirty="0">
                <a:latin typeface="Calibri"/>
                <a:cs typeface="Calibri"/>
              </a:rPr>
              <a:t>como</a:t>
            </a:r>
            <a:r>
              <a:rPr lang="pt-BR" sz="3200" spc="-80" dirty="0">
                <a:latin typeface="Calibri"/>
                <a:cs typeface="Calibri"/>
              </a:rPr>
              <a:t> </a:t>
            </a:r>
            <a:r>
              <a:rPr lang="pt-BR" sz="3200" dirty="0">
                <a:latin typeface="Calibri"/>
                <a:cs typeface="Calibri"/>
              </a:rPr>
              <a:t>objetos,</a:t>
            </a:r>
            <a:r>
              <a:rPr lang="pt-BR" sz="3200" spc="-70" dirty="0">
                <a:latin typeface="Calibri"/>
                <a:cs typeface="Calibri"/>
              </a:rPr>
              <a:t> </a:t>
            </a:r>
            <a:r>
              <a:rPr lang="pt-BR" sz="3200" dirty="0">
                <a:latin typeface="Calibri"/>
                <a:cs typeface="Calibri"/>
              </a:rPr>
              <a:t>com</a:t>
            </a:r>
            <a:r>
              <a:rPr lang="pt-BR" sz="3200" spc="-70" dirty="0">
                <a:latin typeface="Calibri"/>
                <a:cs typeface="Calibri"/>
              </a:rPr>
              <a:t> </a:t>
            </a:r>
            <a:r>
              <a:rPr lang="pt-BR" sz="3200" dirty="0">
                <a:latin typeface="Calibri"/>
                <a:cs typeface="Calibri"/>
              </a:rPr>
              <a:t>propriedades</a:t>
            </a:r>
            <a:r>
              <a:rPr lang="pt-BR" sz="3200" spc="-80" dirty="0">
                <a:latin typeface="Calibri"/>
                <a:cs typeface="Calibri"/>
              </a:rPr>
              <a:t> </a:t>
            </a:r>
            <a:r>
              <a:rPr lang="pt-BR" sz="3200" dirty="0">
                <a:latin typeface="Calibri"/>
                <a:cs typeface="Calibri"/>
              </a:rPr>
              <a:t>e</a:t>
            </a:r>
            <a:r>
              <a:rPr lang="pt-BR" sz="3200" spc="-70" dirty="0">
                <a:latin typeface="Calibri"/>
                <a:cs typeface="Calibri"/>
              </a:rPr>
              <a:t> </a:t>
            </a:r>
            <a:r>
              <a:rPr lang="pt-BR" sz="3200" spc="-10" dirty="0">
                <a:latin typeface="Calibri"/>
                <a:cs typeface="Calibri"/>
              </a:rPr>
              <a:t>métodos</a:t>
            </a:r>
            <a:endParaRPr lang="pt-BR" sz="3200" dirty="0">
              <a:latin typeface="Calibri"/>
              <a:cs typeface="Calibri"/>
            </a:endParaRPr>
          </a:p>
          <a:p>
            <a:pPr marL="696595" marR="5080" lvl="1" indent="-227329">
              <a:lnSpc>
                <a:spcPts val="3040"/>
              </a:lnSpc>
              <a:spcBef>
                <a:spcPts val="550"/>
              </a:spcBef>
              <a:buFont typeface="Arial"/>
              <a:buChar char="•"/>
              <a:tabLst>
                <a:tab pos="698500" algn="l"/>
              </a:tabLst>
            </a:pPr>
            <a:r>
              <a:rPr lang="pt-BR" sz="2800" dirty="0">
                <a:latin typeface="Calibri"/>
                <a:cs typeface="Calibri"/>
              </a:rPr>
              <a:t>Por</a:t>
            </a:r>
            <a:r>
              <a:rPr lang="pt-BR" sz="2800" spc="-75" dirty="0">
                <a:latin typeface="Calibri"/>
                <a:cs typeface="Calibri"/>
              </a:rPr>
              <a:t> </a:t>
            </a:r>
            <a:r>
              <a:rPr lang="pt-BR" sz="2800" spc="-20" dirty="0">
                <a:latin typeface="Calibri"/>
                <a:cs typeface="Calibri"/>
              </a:rPr>
              <a:t>exemplo,</a:t>
            </a:r>
            <a:r>
              <a:rPr lang="pt-BR" sz="2800" spc="-65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o</a:t>
            </a:r>
            <a:r>
              <a:rPr lang="pt-BR" sz="2800" spc="-90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número</a:t>
            </a:r>
            <a:r>
              <a:rPr lang="pt-BR" sz="2800" spc="-60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de</a:t>
            </a:r>
            <a:r>
              <a:rPr lang="pt-BR" sz="2800" spc="-75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elementos</a:t>
            </a:r>
            <a:r>
              <a:rPr lang="pt-BR" sz="2800" spc="-75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pode</a:t>
            </a:r>
            <a:r>
              <a:rPr lang="pt-BR" sz="2800" spc="-80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ser</a:t>
            </a:r>
            <a:r>
              <a:rPr lang="pt-BR" sz="2800" spc="-75" dirty="0">
                <a:latin typeface="Calibri"/>
                <a:cs typeface="Calibri"/>
              </a:rPr>
              <a:t> </a:t>
            </a:r>
            <a:r>
              <a:rPr lang="pt-BR" sz="2800" spc="-10" dirty="0">
                <a:latin typeface="Calibri"/>
                <a:cs typeface="Calibri"/>
              </a:rPr>
              <a:t>resgatado</a:t>
            </a:r>
            <a:r>
              <a:rPr lang="pt-BR" sz="2800" spc="-90" dirty="0">
                <a:latin typeface="Calibri"/>
                <a:cs typeface="Calibri"/>
              </a:rPr>
              <a:t> </a:t>
            </a:r>
            <a:r>
              <a:rPr lang="pt-BR" sz="2800" dirty="0">
                <a:latin typeface="Calibri"/>
                <a:cs typeface="Calibri"/>
              </a:rPr>
              <a:t>por</a:t>
            </a:r>
            <a:r>
              <a:rPr lang="pt-BR" sz="2800" spc="-60" dirty="0">
                <a:latin typeface="Calibri"/>
                <a:cs typeface="Calibri"/>
              </a:rPr>
              <a:t> </a:t>
            </a:r>
            <a:r>
              <a:rPr lang="pt-BR" sz="2800" spc="-20" dirty="0">
                <a:latin typeface="Calibri"/>
                <a:cs typeface="Calibri"/>
              </a:rPr>
              <a:t>meio 	</a:t>
            </a:r>
            <a:r>
              <a:rPr lang="pt-BR" sz="2800" dirty="0">
                <a:latin typeface="Calibri"/>
                <a:cs typeface="Calibri"/>
              </a:rPr>
              <a:t>da</a:t>
            </a:r>
            <a:r>
              <a:rPr lang="pt-BR" sz="2800" spc="-65" dirty="0">
                <a:latin typeface="Calibri"/>
                <a:cs typeface="Calibri"/>
              </a:rPr>
              <a:t> </a:t>
            </a:r>
            <a:r>
              <a:rPr lang="pt-BR" sz="2800" spc="-10" dirty="0">
                <a:latin typeface="Calibri"/>
                <a:cs typeface="Calibri"/>
              </a:rPr>
              <a:t>propriedade</a:t>
            </a:r>
            <a:r>
              <a:rPr lang="pt-BR" sz="2800" spc="-30" dirty="0">
                <a:latin typeface="Calibri"/>
                <a:cs typeface="Calibri"/>
              </a:rPr>
              <a:t> </a:t>
            </a:r>
            <a:r>
              <a:rPr lang="pt-BR" sz="2800" spc="-10" dirty="0" err="1">
                <a:solidFill>
                  <a:srgbClr val="4471C4"/>
                </a:solidFill>
                <a:latin typeface="Consolas"/>
                <a:cs typeface="Consolas"/>
              </a:rPr>
              <a:t>length</a:t>
            </a:r>
            <a:endParaRPr lang="pt-BR" sz="2800" dirty="0">
              <a:latin typeface="Consolas"/>
              <a:cs typeface="Consolas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9477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Arrays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50344"/>
            <a:ext cx="10090785" cy="326326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7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colocados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entre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colchetes,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separados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vírgula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7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400" spc="-2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pares</a:t>
            </a:r>
            <a:r>
              <a:rPr sz="2400" spc="-1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6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B5CEA8"/>
                </a:solidFill>
                <a:latin typeface="Consolas"/>
                <a:cs typeface="Consolas"/>
              </a:rPr>
              <a:t>8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endParaRPr sz="24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400" spc="-4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primeiroPar</a:t>
            </a:r>
            <a:r>
              <a:rPr sz="2400" spc="-3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r>
              <a:rPr sz="24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4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1º</a:t>
            </a:r>
            <a:r>
              <a:rPr sz="24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A9954"/>
                </a:solidFill>
                <a:latin typeface="Consolas"/>
                <a:cs typeface="Consolas"/>
              </a:rPr>
              <a:t>elemento</a:t>
            </a:r>
            <a:endParaRPr sz="24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400" spc="-6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nroElementos</a:t>
            </a:r>
            <a:r>
              <a:rPr sz="2400" spc="-3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length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400" spc="-3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tamanho</a:t>
            </a:r>
            <a:r>
              <a:rPr sz="2400" spc="-4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A9954"/>
                </a:solidFill>
                <a:latin typeface="Consolas"/>
                <a:cs typeface="Consolas"/>
              </a:rPr>
              <a:t>do</a:t>
            </a:r>
            <a:r>
              <a:rPr sz="2400" spc="-5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6A9954"/>
                </a:solidFill>
                <a:latin typeface="Consolas"/>
                <a:cs typeface="Consolas"/>
              </a:rPr>
              <a:t>vetor</a:t>
            </a:r>
            <a:endParaRPr sz="2400">
              <a:latin typeface="Consolas"/>
              <a:cs typeface="Consolas"/>
            </a:endParaRPr>
          </a:p>
          <a:p>
            <a:pPr marL="240665" indent="-22796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diferentes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tipos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8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400" spc="-3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CDCFD"/>
                </a:solidFill>
                <a:latin typeface="Consolas"/>
                <a:cs typeface="Consolas"/>
              </a:rPr>
              <a:t>vetorMisto</a:t>
            </a:r>
            <a:r>
              <a:rPr sz="2400" spc="-2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'A'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59CD5"/>
                </a:solidFill>
                <a:latin typeface="Consolas"/>
                <a:cs typeface="Consolas"/>
              </a:rPr>
              <a:t>true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endParaRPr sz="24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Pode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iniciado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vazio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79525" y="5065162"/>
          <a:ext cx="3656965" cy="7461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0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7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1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 marL="259079" indent="-227329">
                        <a:lnSpc>
                          <a:spcPts val="2655"/>
                        </a:lnSpc>
                        <a:buFont typeface="Arial"/>
                        <a:buChar char="•"/>
                        <a:tabLst>
                          <a:tab pos="259079" algn="l"/>
                        </a:tabLst>
                      </a:pPr>
                      <a:r>
                        <a:rPr sz="2400" spc="-25" dirty="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let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sz="2400" spc="-10" dirty="0">
                          <a:solidFill>
                            <a:srgbClr val="9CDCFD"/>
                          </a:solidFill>
                          <a:latin typeface="Consolas"/>
                          <a:cs typeface="Consolas"/>
                        </a:rPr>
                        <a:t>pares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5"/>
                        </a:lnSpc>
                      </a:pPr>
                      <a:r>
                        <a:rPr sz="2400" spc="-50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655"/>
                        </a:lnSpc>
                      </a:pPr>
                      <a:r>
                        <a:rPr sz="2400" spc="-25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[];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45">
                <a:tc>
                  <a:txBody>
                    <a:bodyPr/>
                    <a:lstStyle/>
                    <a:p>
                      <a:pPr marL="259079" indent="-227329">
                        <a:lnSpc>
                          <a:spcPts val="2800"/>
                        </a:lnSpc>
                        <a:buFont typeface="Arial"/>
                        <a:buChar char="•"/>
                        <a:tabLst>
                          <a:tab pos="259079" algn="l"/>
                        </a:tabLst>
                      </a:pPr>
                      <a:r>
                        <a:rPr sz="2400" spc="-25" dirty="0">
                          <a:solidFill>
                            <a:srgbClr val="559CD5"/>
                          </a:solidFill>
                          <a:latin typeface="Consolas"/>
                          <a:cs typeface="Consolas"/>
                        </a:rPr>
                        <a:t>let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</a:pPr>
                      <a:r>
                        <a:rPr sz="2400" spc="-10" dirty="0">
                          <a:solidFill>
                            <a:srgbClr val="9CDCFD"/>
                          </a:solidFill>
                          <a:latin typeface="Consolas"/>
                          <a:cs typeface="Consolas"/>
                        </a:rPr>
                        <a:t>pares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</a:pPr>
                      <a:r>
                        <a:rPr sz="2400" spc="-50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ts val="2800"/>
                        </a:lnSpc>
                      </a:pPr>
                      <a:r>
                        <a:rPr sz="2400" spc="-10" dirty="0">
                          <a:solidFill>
                            <a:srgbClr val="DCDCAA"/>
                          </a:solidFill>
                          <a:latin typeface="Consolas"/>
                          <a:cs typeface="Consolas"/>
                        </a:rPr>
                        <a:t>array</a:t>
                      </a:r>
                      <a:r>
                        <a:rPr sz="2400" spc="-10" dirty="0">
                          <a:solidFill>
                            <a:srgbClr val="D3D3D3"/>
                          </a:solidFill>
                          <a:latin typeface="Consolas"/>
                          <a:cs typeface="Consolas"/>
                        </a:rPr>
                        <a:t>();</a:t>
                      </a:r>
                      <a:endParaRPr sz="24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Exemplo</a:t>
            </a:r>
            <a:r>
              <a:rPr spc="-140" dirty="0"/>
              <a:t> </a:t>
            </a:r>
            <a:r>
              <a:rPr dirty="0"/>
              <a:t>5</a:t>
            </a:r>
            <a:r>
              <a:rPr spc="-90" dirty="0"/>
              <a:t> </a:t>
            </a:r>
            <a:r>
              <a:rPr dirty="0"/>
              <a:t>-</a:t>
            </a:r>
            <a:r>
              <a:rPr spc="-90" dirty="0"/>
              <a:t> </a:t>
            </a:r>
            <a:r>
              <a:rPr spc="-45" dirty="0"/>
              <a:t>arrays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060703" y="1872995"/>
            <a:ext cx="10081260" cy="341566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90805" marR="3752850">
              <a:lnSpc>
                <a:spcPct val="100000"/>
              </a:lnSpc>
              <a:spcBef>
                <a:spcPts val="225"/>
              </a:spcBef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var</a:t>
            </a:r>
            <a:r>
              <a:rPr sz="2400" spc="-3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vetorDeNumeros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1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5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6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var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var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n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vetorDeNumeros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length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4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C585C0"/>
                </a:solidFill>
                <a:latin typeface="Consolas"/>
                <a:cs typeface="Consolas"/>
              </a:rPr>
              <a:t>for</a:t>
            </a:r>
            <a:r>
              <a:rPr sz="2400" spc="-1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var</a:t>
            </a:r>
            <a:r>
              <a:rPr sz="2400" spc="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2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&lt;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n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++)</a:t>
            </a:r>
            <a:endParaRPr sz="2400">
              <a:latin typeface="Consolas"/>
              <a:cs typeface="Consolas"/>
            </a:endParaRPr>
          </a:p>
          <a:p>
            <a:pPr marL="594995">
              <a:lnSpc>
                <a:spcPct val="100000"/>
              </a:lnSpc>
            </a:pP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vetorDeNumeros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spc="-10" dirty="0">
                <a:solidFill>
                  <a:srgbClr val="9CDCFD"/>
                </a:solidFill>
                <a:latin typeface="Consolas"/>
                <a:cs typeface="Consolas"/>
              </a:rPr>
              <a:t>i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4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alert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"A</a:t>
            </a:r>
            <a:r>
              <a:rPr sz="24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soma</a:t>
            </a:r>
            <a:r>
              <a:rPr sz="24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dos</a:t>
            </a:r>
            <a:r>
              <a:rPr sz="2400" spc="-1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elementos</a:t>
            </a:r>
            <a:r>
              <a:rPr sz="24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do</a:t>
            </a:r>
            <a:r>
              <a:rPr sz="24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vetor</a:t>
            </a:r>
            <a:r>
              <a:rPr sz="24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é:</a:t>
            </a:r>
            <a:r>
              <a:rPr sz="24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CE9178"/>
                </a:solidFill>
                <a:latin typeface="Consolas"/>
                <a:cs typeface="Consolas"/>
              </a:rPr>
              <a:t>"</a:t>
            </a:r>
            <a:r>
              <a:rPr sz="2400" spc="-6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24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Arrays</a:t>
            </a:r>
            <a:r>
              <a:rPr spc="-135" dirty="0"/>
              <a:t> </a:t>
            </a:r>
            <a:r>
              <a:rPr dirty="0"/>
              <a:t>–</a:t>
            </a:r>
            <a:r>
              <a:rPr spc="-114" dirty="0"/>
              <a:t> </a:t>
            </a:r>
            <a:r>
              <a:rPr spc="-20" dirty="0"/>
              <a:t>alguns</a:t>
            </a:r>
            <a:r>
              <a:rPr spc="-145" dirty="0"/>
              <a:t> </a:t>
            </a:r>
            <a:r>
              <a:rPr spc="-25" dirty="0"/>
              <a:t>métodos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dirty="0">
                <a:solidFill>
                  <a:srgbClr val="4471C4"/>
                </a:solidFill>
                <a:latin typeface="Consolas"/>
                <a:cs typeface="Consolas"/>
              </a:rPr>
              <a:t>let </a:t>
            </a:r>
            <a:r>
              <a:rPr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pc="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dirty="0">
                <a:solidFill>
                  <a:srgbClr val="CE9178"/>
                </a:solidFill>
                <a:latin typeface="Consolas"/>
                <a:cs typeface="Consolas"/>
              </a:rPr>
              <a:t>'E'</a:t>
            </a:r>
            <a:r>
              <a:rPr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pc="-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dirty="0">
                <a:solidFill>
                  <a:srgbClr val="CE9178"/>
                </a:solidFill>
                <a:latin typeface="Consolas"/>
                <a:cs typeface="Consolas"/>
              </a:rPr>
              <a:t>'I'</a:t>
            </a:r>
            <a:r>
              <a:rPr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pc="-10" dirty="0">
                <a:solidFill>
                  <a:srgbClr val="CE9178"/>
                </a:solidFill>
                <a:latin typeface="Consolas"/>
                <a:cs typeface="Consolas"/>
              </a:rPr>
              <a:t>'O'</a:t>
            </a:r>
            <a:r>
              <a:rPr spc="-10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</a:p>
          <a:p>
            <a:pPr marL="697230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dirty="0">
                <a:solidFill>
                  <a:srgbClr val="DCDCAA"/>
                </a:solidFill>
                <a:latin typeface="Consolas"/>
                <a:cs typeface="Consolas"/>
              </a:rPr>
              <a:t>push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'U'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800" spc="-16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65" dirty="0"/>
              <a:t> </a:t>
            </a:r>
            <a:r>
              <a:rPr sz="2800" dirty="0"/>
              <a:t>adiciona</a:t>
            </a:r>
            <a:r>
              <a:rPr sz="2800" spc="-55" dirty="0"/>
              <a:t> </a:t>
            </a:r>
            <a:r>
              <a:rPr sz="2800" dirty="0"/>
              <a:t>um</a:t>
            </a:r>
            <a:r>
              <a:rPr sz="2800" spc="-65" dirty="0"/>
              <a:t> </a:t>
            </a:r>
            <a:r>
              <a:rPr sz="2800" dirty="0"/>
              <a:t>item</a:t>
            </a:r>
            <a:r>
              <a:rPr sz="2800" spc="-85" dirty="0"/>
              <a:t> </a:t>
            </a:r>
            <a:r>
              <a:rPr sz="2800" dirty="0"/>
              <a:t>no</a:t>
            </a:r>
            <a:r>
              <a:rPr sz="2800" spc="-40" dirty="0"/>
              <a:t> </a:t>
            </a:r>
            <a:r>
              <a:rPr sz="2800" b="1" dirty="0">
                <a:latin typeface="Calibri"/>
                <a:cs typeface="Calibri"/>
              </a:rPr>
              <a:t>final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dirty="0"/>
              <a:t>do</a:t>
            </a:r>
            <a:r>
              <a:rPr sz="2800" spc="-70" dirty="0"/>
              <a:t> </a:t>
            </a:r>
            <a:r>
              <a:rPr sz="2800" spc="-10" dirty="0"/>
              <a:t>vetor</a:t>
            </a:r>
            <a:endParaRPr sz="28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25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spc="-25" dirty="0">
                <a:solidFill>
                  <a:srgbClr val="DCDCAA"/>
                </a:solidFill>
                <a:latin typeface="Consolas"/>
                <a:cs typeface="Consolas"/>
              </a:rPr>
              <a:t>pop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r>
              <a:rPr sz="2800" spc="-88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90" dirty="0"/>
              <a:t> </a:t>
            </a:r>
            <a:r>
              <a:rPr sz="2800" spc="-10" dirty="0"/>
              <a:t>remove</a:t>
            </a:r>
            <a:r>
              <a:rPr sz="2800" spc="-40" dirty="0"/>
              <a:t> </a:t>
            </a:r>
            <a:r>
              <a:rPr sz="2800" dirty="0"/>
              <a:t>e</a:t>
            </a:r>
            <a:r>
              <a:rPr sz="2800" spc="-45" dirty="0"/>
              <a:t> </a:t>
            </a:r>
            <a:r>
              <a:rPr sz="2800" dirty="0"/>
              <a:t>retorna</a:t>
            </a:r>
            <a:r>
              <a:rPr sz="2800" spc="-45" dirty="0"/>
              <a:t> </a:t>
            </a:r>
            <a:r>
              <a:rPr sz="2800" dirty="0"/>
              <a:t>o</a:t>
            </a:r>
            <a:r>
              <a:rPr sz="2800" spc="-35" dirty="0"/>
              <a:t> </a:t>
            </a:r>
            <a:r>
              <a:rPr sz="2800" b="1" dirty="0">
                <a:latin typeface="Calibri"/>
                <a:cs typeface="Calibri"/>
              </a:rPr>
              <a:t>último</a:t>
            </a:r>
            <a:r>
              <a:rPr sz="2800" b="1" spc="-45" dirty="0">
                <a:latin typeface="Calibri"/>
                <a:cs typeface="Calibri"/>
              </a:rPr>
              <a:t> </a:t>
            </a:r>
            <a:r>
              <a:rPr sz="2800" dirty="0"/>
              <a:t>item</a:t>
            </a:r>
            <a:r>
              <a:rPr sz="2800" spc="-55" dirty="0"/>
              <a:t> </a:t>
            </a:r>
            <a:r>
              <a:rPr sz="2800" dirty="0"/>
              <a:t>do</a:t>
            </a:r>
            <a:r>
              <a:rPr sz="2800" spc="-35" dirty="0"/>
              <a:t> </a:t>
            </a:r>
            <a:r>
              <a:rPr sz="2800" spc="-10" dirty="0"/>
              <a:t>vetor</a:t>
            </a:r>
            <a:endParaRPr sz="28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25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spc="-25" dirty="0">
                <a:solidFill>
                  <a:srgbClr val="DCDCAA"/>
                </a:solidFill>
                <a:latin typeface="Consolas"/>
                <a:cs typeface="Consolas"/>
              </a:rPr>
              <a:t>shift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r>
              <a:rPr sz="2800" spc="-88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110" dirty="0"/>
              <a:t> </a:t>
            </a:r>
            <a:r>
              <a:rPr sz="2800" dirty="0"/>
              <a:t>remove</a:t>
            </a:r>
            <a:r>
              <a:rPr sz="2800" spc="-55" dirty="0"/>
              <a:t> </a:t>
            </a:r>
            <a:r>
              <a:rPr sz="2800" dirty="0"/>
              <a:t>e</a:t>
            </a:r>
            <a:r>
              <a:rPr sz="2800" spc="-65" dirty="0"/>
              <a:t> </a:t>
            </a:r>
            <a:r>
              <a:rPr sz="2800" dirty="0"/>
              <a:t>retorna</a:t>
            </a:r>
            <a:r>
              <a:rPr sz="2800" spc="-65" dirty="0"/>
              <a:t> </a:t>
            </a:r>
            <a:r>
              <a:rPr sz="2800" dirty="0"/>
              <a:t>o</a:t>
            </a:r>
            <a:r>
              <a:rPr sz="2800" spc="-45" dirty="0"/>
              <a:t> </a:t>
            </a:r>
            <a:r>
              <a:rPr sz="2800" b="1" dirty="0">
                <a:latin typeface="Calibri"/>
                <a:cs typeface="Calibri"/>
              </a:rPr>
              <a:t>primeiro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dirty="0"/>
              <a:t>item</a:t>
            </a:r>
            <a:r>
              <a:rPr sz="2800" spc="-70" dirty="0"/>
              <a:t> </a:t>
            </a:r>
            <a:r>
              <a:rPr sz="2800" dirty="0"/>
              <a:t>do</a:t>
            </a:r>
            <a:r>
              <a:rPr sz="2800" spc="-45" dirty="0"/>
              <a:t> </a:t>
            </a:r>
            <a:r>
              <a:rPr sz="2800" spc="-10" dirty="0"/>
              <a:t>vetor</a:t>
            </a:r>
            <a:endParaRPr sz="28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dirty="0">
                <a:solidFill>
                  <a:srgbClr val="DCDCAA"/>
                </a:solidFill>
                <a:latin typeface="Consolas"/>
                <a:cs typeface="Consolas"/>
              </a:rPr>
              <a:t>unshift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'A'</a:t>
            </a:r>
            <a:r>
              <a:rPr sz="28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8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35" dirty="0"/>
              <a:t> </a:t>
            </a:r>
            <a:r>
              <a:rPr sz="2800" dirty="0"/>
              <a:t>adiciona</a:t>
            </a:r>
            <a:r>
              <a:rPr sz="2800" spc="-40" dirty="0"/>
              <a:t> </a:t>
            </a:r>
            <a:r>
              <a:rPr sz="2800" dirty="0"/>
              <a:t>um</a:t>
            </a:r>
            <a:r>
              <a:rPr sz="2800" spc="-20" dirty="0"/>
              <a:t> </a:t>
            </a:r>
            <a:r>
              <a:rPr sz="2800" dirty="0"/>
              <a:t>item</a:t>
            </a:r>
            <a:r>
              <a:rPr sz="2800" spc="-35" dirty="0"/>
              <a:t> </a:t>
            </a:r>
            <a:r>
              <a:rPr sz="2800" dirty="0"/>
              <a:t>no</a:t>
            </a:r>
            <a:r>
              <a:rPr sz="2800" spc="-25" dirty="0"/>
              <a:t> </a:t>
            </a:r>
            <a:r>
              <a:rPr sz="2800" b="1" dirty="0">
                <a:latin typeface="Calibri"/>
                <a:cs typeface="Calibri"/>
              </a:rPr>
              <a:t>início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dirty="0"/>
              <a:t>do</a:t>
            </a:r>
            <a:r>
              <a:rPr sz="2800" spc="-30" dirty="0"/>
              <a:t> </a:t>
            </a:r>
            <a:r>
              <a:rPr sz="2800" spc="-10" dirty="0"/>
              <a:t>vetor</a:t>
            </a:r>
            <a:endParaRPr sz="2800">
              <a:latin typeface="Calibri"/>
              <a:cs typeface="Calibri"/>
            </a:endParaRPr>
          </a:p>
          <a:p>
            <a:pPr marL="696595" marR="5080" indent="-227329">
              <a:lnSpc>
                <a:spcPts val="3020"/>
              </a:lnSpc>
              <a:spcBef>
                <a:spcPts val="555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25" dirty="0">
                <a:solidFill>
                  <a:srgbClr val="5B9BD4"/>
                </a:solidFill>
                <a:latin typeface="Consolas"/>
                <a:cs typeface="Consolas"/>
              </a:rPr>
              <a:t>vogais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800" spc="-25" dirty="0">
                <a:solidFill>
                  <a:srgbClr val="DCDCAA"/>
                </a:solidFill>
                <a:latin typeface="Consolas"/>
                <a:cs typeface="Consolas"/>
              </a:rPr>
              <a:t>indexOf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800" spc="-25" dirty="0">
                <a:solidFill>
                  <a:srgbClr val="CE9178"/>
                </a:solidFill>
                <a:latin typeface="Consolas"/>
                <a:cs typeface="Consolas"/>
              </a:rPr>
              <a:t>'E'</a:t>
            </a:r>
            <a:r>
              <a:rPr sz="2800" spc="-25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800" spc="-869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800" dirty="0"/>
              <a:t>:</a:t>
            </a:r>
            <a:r>
              <a:rPr sz="2800" spc="-60" dirty="0"/>
              <a:t> </a:t>
            </a:r>
            <a:r>
              <a:rPr sz="2800" spc="-10" dirty="0"/>
              <a:t>retorna</a:t>
            </a:r>
            <a:r>
              <a:rPr sz="2800" spc="-35" dirty="0"/>
              <a:t> </a:t>
            </a:r>
            <a:r>
              <a:rPr sz="2800" dirty="0"/>
              <a:t>a</a:t>
            </a:r>
            <a:r>
              <a:rPr sz="2800" spc="-25" dirty="0"/>
              <a:t> </a:t>
            </a:r>
            <a:r>
              <a:rPr sz="2800" dirty="0"/>
              <a:t>posição</a:t>
            </a:r>
            <a:r>
              <a:rPr sz="2800" spc="-15" dirty="0"/>
              <a:t> </a:t>
            </a:r>
            <a:r>
              <a:rPr sz="2800" dirty="0"/>
              <a:t>da</a:t>
            </a:r>
            <a:r>
              <a:rPr sz="2800" spc="-35" dirty="0"/>
              <a:t> </a:t>
            </a:r>
            <a:r>
              <a:rPr sz="2800" dirty="0"/>
              <a:t>1ª</a:t>
            </a:r>
            <a:r>
              <a:rPr sz="2800" spc="-15" dirty="0"/>
              <a:t> </a:t>
            </a:r>
            <a:r>
              <a:rPr sz="2800" spc="-10" dirty="0"/>
              <a:t>ocorrência</a:t>
            </a:r>
            <a:r>
              <a:rPr sz="2800" spc="-15" dirty="0"/>
              <a:t> </a:t>
            </a:r>
            <a:r>
              <a:rPr sz="2800" dirty="0"/>
              <a:t>de</a:t>
            </a:r>
            <a:r>
              <a:rPr sz="2800" spc="-30" dirty="0"/>
              <a:t> </a:t>
            </a:r>
            <a:r>
              <a:rPr sz="2800" spc="-25" dirty="0"/>
              <a:t>um 	</a:t>
            </a:r>
            <a:r>
              <a:rPr sz="2800" dirty="0"/>
              <a:t>item</a:t>
            </a:r>
            <a:r>
              <a:rPr sz="2800" spc="-70" dirty="0"/>
              <a:t> </a:t>
            </a:r>
            <a:r>
              <a:rPr sz="2800" dirty="0"/>
              <a:t>(ou</a:t>
            </a:r>
            <a:r>
              <a:rPr sz="2800" spc="-35" dirty="0"/>
              <a:t> </a:t>
            </a:r>
            <a:r>
              <a:rPr sz="2800" spc="-20" dirty="0"/>
              <a:t>-</a:t>
            </a:r>
            <a:r>
              <a:rPr sz="2800" spc="-25" dirty="0"/>
              <a:t>1)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Percorrendo</a:t>
            </a:r>
            <a:r>
              <a:rPr spc="-190" dirty="0"/>
              <a:t> </a:t>
            </a:r>
            <a:r>
              <a:rPr spc="-40" dirty="0"/>
              <a:t>arrays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101644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É</a:t>
            </a:r>
            <a:r>
              <a:rPr sz="3200" spc="-1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possível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percorrer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utilizando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estruturas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for</a:t>
            </a:r>
            <a:r>
              <a:rPr sz="3200" spc="-104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forEach</a:t>
            </a:r>
            <a:endParaRPr sz="32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504" y="2630423"/>
            <a:ext cx="7040880" cy="193865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9"/>
              </a:spcBef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6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8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400">
              <a:latin typeface="Consolas"/>
              <a:cs typeface="Consolas"/>
            </a:endParaRPr>
          </a:p>
          <a:p>
            <a:pPr marL="596265" marR="209550" indent="-504825">
              <a:lnSpc>
                <a:spcPct val="100000"/>
              </a:lnSpc>
            </a:pPr>
            <a:r>
              <a:rPr sz="2400" dirty="0">
                <a:solidFill>
                  <a:srgbClr val="C585C0"/>
                </a:solidFill>
                <a:latin typeface="Consolas"/>
                <a:cs typeface="Consolas"/>
              </a:rPr>
              <a:t>for</a:t>
            </a:r>
            <a:r>
              <a:rPr sz="2400" spc="-2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1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3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&lt;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length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++)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console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spc="-1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i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]);</a:t>
            </a:r>
            <a:endParaRPr sz="24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};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46264" y="2814827"/>
            <a:ext cx="4645660" cy="1569720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2075" marR="336550" algn="ctr">
              <a:lnSpc>
                <a:spcPct val="100000"/>
              </a:lnSpc>
              <a:spcBef>
                <a:spcPts val="229"/>
              </a:spcBef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6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8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 </a:t>
            </a:r>
            <a:r>
              <a:rPr sz="2400" dirty="0">
                <a:solidFill>
                  <a:srgbClr val="C585C0"/>
                </a:solidFill>
                <a:latin typeface="Consolas"/>
                <a:cs typeface="Consolas"/>
              </a:rPr>
              <a:t>for</a:t>
            </a:r>
            <a:r>
              <a:rPr sz="2400" spc="-40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DC3E6"/>
                </a:solidFill>
                <a:latin typeface="Consolas"/>
                <a:cs typeface="Consolas"/>
              </a:rPr>
              <a:t>item</a:t>
            </a:r>
            <a:r>
              <a:rPr sz="2400" spc="-40" dirty="0">
                <a:solidFill>
                  <a:srgbClr val="9DC3E6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of</a:t>
            </a:r>
            <a:r>
              <a:rPr sz="2400" spc="-4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9DC3E6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console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spc="-1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item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400">
              <a:latin typeface="Consolas"/>
              <a:cs typeface="Consolas"/>
            </a:endParaRPr>
          </a:p>
          <a:p>
            <a:pPr marR="4117340" algn="ctr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};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4116" y="4799076"/>
            <a:ext cx="6555105" cy="193865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90805" marR="2247265">
              <a:lnSpc>
                <a:spcPct val="100000"/>
              </a:lnSpc>
              <a:spcBef>
                <a:spcPts val="229"/>
              </a:spcBef>
            </a:pP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spc="-1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2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4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6FAC46"/>
                </a:solidFill>
                <a:latin typeface="Consolas"/>
                <a:cs typeface="Consolas"/>
              </a:rPr>
              <a:t>6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4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8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];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let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soma</a:t>
            </a:r>
            <a:r>
              <a:rPr sz="2400" spc="-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4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25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763270" marR="396875" indent="-67246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pares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forEach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spc="-9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function</a:t>
            </a:r>
            <a:r>
              <a:rPr sz="2400" spc="-7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400" dirty="0">
                <a:solidFill>
                  <a:srgbClr val="5B9BD4"/>
                </a:solidFill>
                <a:latin typeface="Consolas"/>
                <a:cs typeface="Consolas"/>
              </a:rPr>
              <a:t>elemento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2400" spc="-8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2400" dirty="0">
                <a:solidFill>
                  <a:srgbClr val="DCDCAA"/>
                </a:solidFill>
                <a:latin typeface="Consolas"/>
                <a:cs typeface="Consolas"/>
              </a:rPr>
              <a:t>soma</a:t>
            </a:r>
            <a:r>
              <a:rPr sz="2400" spc="-10" dirty="0">
                <a:solidFill>
                  <a:srgbClr val="DCDCAA"/>
                </a:solidFill>
                <a:latin typeface="Consolas"/>
                <a:cs typeface="Consolas"/>
              </a:rPr>
              <a:t> </a:t>
            </a:r>
            <a:r>
              <a:rPr sz="2400" dirty="0">
                <a:solidFill>
                  <a:srgbClr val="D3D3D3"/>
                </a:solidFill>
                <a:latin typeface="Consolas"/>
                <a:cs typeface="Consolas"/>
              </a:rPr>
              <a:t>+=</a:t>
            </a: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400" spc="-10" dirty="0">
                <a:solidFill>
                  <a:srgbClr val="5B9BD4"/>
                </a:solidFill>
                <a:latin typeface="Consolas"/>
                <a:cs typeface="Consolas"/>
              </a:rPr>
              <a:t>elemento</a:t>
            </a:r>
            <a:r>
              <a:rPr sz="24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4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400" spc="-25" dirty="0">
                <a:solidFill>
                  <a:srgbClr val="D3D3D3"/>
                </a:solidFill>
                <a:latin typeface="Consolas"/>
                <a:cs typeface="Consolas"/>
              </a:rPr>
              <a:t>});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Objeto</a:t>
            </a:r>
            <a:r>
              <a:rPr spc="-210" dirty="0"/>
              <a:t> </a:t>
            </a:r>
            <a:r>
              <a:rPr spc="-20" dirty="0"/>
              <a:t>simples</a:t>
            </a:r>
            <a:r>
              <a:rPr spc="-195" dirty="0"/>
              <a:t> </a:t>
            </a:r>
            <a:r>
              <a:rPr spc="-10" dirty="0"/>
              <a:t>(plain</a:t>
            </a:r>
            <a:r>
              <a:rPr spc="-204" dirty="0"/>
              <a:t> </a:t>
            </a:r>
            <a:r>
              <a:rPr spc="-10" dirty="0"/>
              <a:t>object)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96618"/>
            <a:ext cx="58540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Plain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Old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Object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(POJO)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2285466"/>
            <a:ext cx="5472430" cy="360934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Contém</a:t>
            </a:r>
            <a:r>
              <a:rPr sz="3200" spc="-1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apenas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dados</a:t>
            </a:r>
            <a:endParaRPr sz="3200" dirty="0">
              <a:latin typeface="Calibri"/>
              <a:cs typeface="Calibri"/>
            </a:endParaRPr>
          </a:p>
          <a:p>
            <a:pPr marL="240029" marR="626745" indent="-227329">
              <a:lnSpc>
                <a:spcPts val="346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Pode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definido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utilizando 	</a:t>
            </a:r>
            <a:r>
              <a:rPr sz="3200" dirty="0">
                <a:latin typeface="Calibri"/>
                <a:cs typeface="Calibri"/>
              </a:rPr>
              <a:t>chaves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{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}</a:t>
            </a:r>
            <a:endParaRPr sz="3200" dirty="0">
              <a:latin typeface="Calibri"/>
              <a:cs typeface="Calibri"/>
            </a:endParaRPr>
          </a:p>
          <a:p>
            <a:pPr marL="240029" indent="-227329">
              <a:lnSpc>
                <a:spcPts val="3654"/>
              </a:lnSpc>
              <a:spcBef>
                <a:spcPts val="57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Possui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lista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tipo</a:t>
            </a:r>
            <a:endParaRPr sz="3200" dirty="0">
              <a:latin typeface="Calibri"/>
              <a:cs typeface="Calibri"/>
            </a:endParaRPr>
          </a:p>
          <a:p>
            <a:pPr marL="241300">
              <a:lnSpc>
                <a:spcPts val="3654"/>
              </a:lnSpc>
            </a:pPr>
            <a:r>
              <a:rPr sz="3200" dirty="0">
                <a:solidFill>
                  <a:srgbClr val="5B9BD4"/>
                </a:solidFill>
                <a:latin typeface="Consolas"/>
                <a:cs typeface="Consolas"/>
              </a:rPr>
              <a:t>propriedade</a:t>
            </a:r>
            <a:r>
              <a:rPr sz="3200" spc="-11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onsolas"/>
                <a:cs typeface="Consolas"/>
              </a:rPr>
              <a:t>:</a:t>
            </a:r>
            <a:r>
              <a:rPr sz="3200" spc="-100" dirty="0">
                <a:latin typeface="Consolas"/>
                <a:cs typeface="Consolas"/>
              </a:rPr>
              <a:t> 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valor</a:t>
            </a:r>
            <a:endParaRPr sz="3200" dirty="0">
              <a:latin typeface="Consolas"/>
              <a:cs typeface="Consolas"/>
            </a:endParaRPr>
          </a:p>
          <a:p>
            <a:pPr marL="240665" indent="-227965">
              <a:lnSpc>
                <a:spcPts val="3660"/>
              </a:lnSpc>
              <a:spcBef>
                <a:spcPts val="60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Criado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instância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classe</a:t>
            </a:r>
            <a:endParaRPr sz="3200" dirty="0">
              <a:latin typeface="Calibri"/>
              <a:cs typeface="Calibri"/>
            </a:endParaRPr>
          </a:p>
          <a:p>
            <a:pPr marL="241300">
              <a:lnSpc>
                <a:spcPts val="3660"/>
              </a:lnSpc>
            </a:pP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Object</a:t>
            </a:r>
            <a:endParaRPr sz="3200" dirty="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77583" y="2738627"/>
            <a:ext cx="5514340" cy="255460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50"/>
              </a:spcBef>
            </a:pPr>
            <a:r>
              <a:rPr sz="20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000" spc="-10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carro</a:t>
            </a:r>
            <a:r>
              <a:rPr sz="2000" spc="-1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1007110" marR="2263140">
              <a:lnSpc>
                <a:spcPct val="100000"/>
              </a:lnSpc>
            </a:pP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modelo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:</a:t>
            </a:r>
            <a:r>
              <a:rPr sz="2000" spc="-1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CE9178"/>
                </a:solidFill>
                <a:latin typeface="Consolas"/>
                <a:cs typeface="Consolas"/>
              </a:rPr>
              <a:t>"Fusca"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, </a:t>
            </a: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ano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:</a:t>
            </a:r>
            <a:r>
              <a:rPr sz="2000" spc="-1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B5CEA8"/>
                </a:solidFill>
                <a:latin typeface="Consolas"/>
                <a:cs typeface="Consolas"/>
              </a:rPr>
              <a:t>1970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2000">
              <a:latin typeface="Consolas"/>
              <a:cs typeface="Consolas"/>
            </a:endParaRPr>
          </a:p>
          <a:p>
            <a:pPr marL="1007110">
              <a:lnSpc>
                <a:spcPct val="100000"/>
              </a:lnSpc>
            </a:pP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cor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:</a:t>
            </a:r>
            <a:r>
              <a:rPr sz="2000" spc="-1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CE9178"/>
                </a:solidFill>
                <a:latin typeface="Consolas"/>
                <a:cs typeface="Consolas"/>
              </a:rPr>
              <a:t>"bege"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endParaRPr sz="2000">
              <a:latin typeface="Consolas"/>
              <a:cs typeface="Consolas"/>
            </a:endParaRPr>
          </a:p>
          <a:p>
            <a:pPr marL="1007110">
              <a:lnSpc>
                <a:spcPct val="100000"/>
              </a:lnSpc>
            </a:pPr>
            <a:r>
              <a:rPr sz="2000" spc="-10" dirty="0">
                <a:solidFill>
                  <a:srgbClr val="CE9178"/>
                </a:solidFill>
                <a:latin typeface="Consolas"/>
                <a:cs typeface="Consolas"/>
              </a:rPr>
              <a:t>"motor-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hp"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:</a:t>
            </a:r>
            <a:r>
              <a:rPr sz="2000" spc="3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B5CEA8"/>
                </a:solidFill>
                <a:latin typeface="Consolas"/>
                <a:cs typeface="Consolas"/>
              </a:rPr>
              <a:t>65</a:t>
            </a:r>
            <a:endParaRPr sz="2000">
              <a:latin typeface="Consolas"/>
              <a:cs typeface="Consolas"/>
            </a:endParaRPr>
          </a:p>
          <a:p>
            <a:pPr marL="92710">
              <a:lnSpc>
                <a:spcPct val="100000"/>
              </a:lnSpc>
            </a:pPr>
            <a:r>
              <a:rPr sz="20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 marL="92710">
              <a:lnSpc>
                <a:spcPct val="100000"/>
              </a:lnSpc>
            </a:pPr>
            <a:r>
              <a:rPr sz="2000" dirty="0">
                <a:solidFill>
                  <a:srgbClr val="1F4E79"/>
                </a:solidFill>
                <a:latin typeface="Consolas"/>
                <a:cs typeface="Consolas"/>
              </a:rPr>
              <a:t>console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carro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dirty="0">
                <a:solidFill>
                  <a:srgbClr val="5B9BD4"/>
                </a:solidFill>
                <a:latin typeface="Consolas"/>
                <a:cs typeface="Consolas"/>
              </a:rPr>
              <a:t>ano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r>
              <a:rPr sz="20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4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1970</a:t>
            </a:r>
            <a:endParaRPr sz="2000">
              <a:latin typeface="Consolas"/>
              <a:cs typeface="Consolas"/>
            </a:endParaRPr>
          </a:p>
          <a:p>
            <a:pPr marL="92710">
              <a:lnSpc>
                <a:spcPct val="100000"/>
              </a:lnSpc>
            </a:pPr>
            <a:r>
              <a:rPr sz="2000" spc="-10" dirty="0">
                <a:solidFill>
                  <a:srgbClr val="1F4E79"/>
                </a:solidFill>
                <a:latin typeface="Consolas"/>
                <a:cs typeface="Consolas"/>
              </a:rPr>
              <a:t>console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spc="-1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000" spc="-10" dirty="0">
                <a:solidFill>
                  <a:srgbClr val="5B9BD4"/>
                </a:solidFill>
                <a:latin typeface="Consolas"/>
                <a:cs typeface="Consolas"/>
              </a:rPr>
              <a:t>carro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000" spc="-10" dirty="0">
                <a:solidFill>
                  <a:srgbClr val="CE9178"/>
                </a:solidFill>
                <a:latin typeface="Consolas"/>
                <a:cs typeface="Consolas"/>
              </a:rPr>
              <a:t>"motor-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hp"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]);</a:t>
            </a:r>
            <a:r>
              <a:rPr sz="2000" spc="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5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65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8B75D69-5171-5EB2-AD1E-DC25E308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55726" y="611200"/>
            <a:ext cx="288036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>
                <a:latin typeface="Calibri Light"/>
                <a:cs typeface="Calibri Light"/>
              </a:rPr>
              <a:t>Objeto</a:t>
            </a:r>
            <a:r>
              <a:rPr sz="4400" spc="-195" dirty="0">
                <a:latin typeface="Calibri Light"/>
                <a:cs typeface="Calibri Light"/>
              </a:rPr>
              <a:t> </a:t>
            </a:r>
            <a:r>
              <a:rPr sz="4400" b="1" spc="-20" dirty="0">
                <a:latin typeface="Consolas"/>
                <a:cs typeface="Consolas"/>
              </a:rPr>
              <a:t>Math</a:t>
            </a:r>
            <a:endParaRPr sz="44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35025" y="1762760"/>
          <a:ext cx="10776585" cy="4113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12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Método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Descrição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Math.sqrt(x)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raiz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quadrada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x.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Math.pow(x,y)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valor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elevado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y.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Math.PI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valor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</a:t>
                      </a:r>
                      <a:r>
                        <a:rPr sz="2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constante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matemática</a:t>
                      </a:r>
                      <a:r>
                        <a:rPr sz="24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PI.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Math.sin(x)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Calcula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seno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angulo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x,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dado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radianos.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Math.cos(x)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Calcula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cosseno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angulo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x,</a:t>
                      </a:r>
                      <a:r>
                        <a:rPr sz="2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dado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radianos.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Math.tan(x)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Calcula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tangente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angulo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x,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dado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em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radianos.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Math.round(x)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valor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de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arredondado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para</a:t>
                      </a:r>
                      <a:r>
                        <a:rPr sz="2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2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inteiro</a:t>
                      </a:r>
                      <a:r>
                        <a:rPr sz="24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mais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próximo.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Math.random()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dirty="0">
                          <a:latin typeface="Calibri"/>
                          <a:cs typeface="Calibri"/>
                        </a:rPr>
                        <a:t>Retorna</a:t>
                      </a:r>
                      <a:r>
                        <a:rPr sz="24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um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número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fracionário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aleatório</a:t>
                      </a:r>
                      <a:r>
                        <a:rPr sz="24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entre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1.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JavaScript</a:t>
            </a:r>
            <a:r>
              <a:rPr spc="-135" dirty="0"/>
              <a:t> </a:t>
            </a:r>
            <a:r>
              <a:rPr dirty="0"/>
              <a:t>e</a:t>
            </a:r>
            <a:r>
              <a:rPr spc="-110" dirty="0"/>
              <a:t> </a:t>
            </a:r>
            <a:r>
              <a:rPr spc="-30" dirty="0"/>
              <a:t>ECMAScript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19252"/>
            <a:ext cx="10576560" cy="400812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Ecma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International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organização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desenvolve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padrões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ECMAScript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linguagem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padronizada,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especificação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7230" algn="l"/>
              </a:tabLst>
            </a:pPr>
            <a:r>
              <a:rPr sz="2800" spc="-30" dirty="0">
                <a:latin typeface="Calibri"/>
                <a:cs typeface="Calibri"/>
              </a:rPr>
              <a:t>ECMA-</a:t>
            </a:r>
            <a:r>
              <a:rPr sz="2800" dirty="0">
                <a:latin typeface="Calibri"/>
                <a:cs typeface="Calibri"/>
              </a:rPr>
              <a:t>262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é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nome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padrão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propriamente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dito</a:t>
            </a:r>
            <a:endParaRPr sz="2800">
              <a:latin typeface="Calibri"/>
              <a:cs typeface="Calibri"/>
            </a:endParaRPr>
          </a:p>
          <a:p>
            <a:pPr marL="696595" marR="1948180" lvl="1" indent="-227329">
              <a:lnSpc>
                <a:spcPts val="3030"/>
              </a:lnSpc>
              <a:spcBef>
                <a:spcPts val="545"/>
              </a:spcBef>
              <a:buClr>
                <a:srgbClr val="000000"/>
              </a:buClr>
              <a:buFont typeface="Arial"/>
              <a:buChar char="•"/>
              <a:tabLst>
                <a:tab pos="698500" algn="l"/>
              </a:tabLst>
            </a:pPr>
            <a:r>
              <a:rPr sz="28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https://www.ecma-</a:t>
            </a:r>
            <a:r>
              <a:rPr sz="28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international.org/publications-and-</a:t>
            </a:r>
            <a:r>
              <a:rPr sz="2800" spc="-20" dirty="0">
                <a:solidFill>
                  <a:srgbClr val="0462C1"/>
                </a:solidFill>
                <a:latin typeface="Calibri"/>
                <a:cs typeface="Calibri"/>
              </a:rPr>
              <a:t> 	</a:t>
            </a:r>
            <a:r>
              <a:rPr sz="28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standards/standards/ecma-</a:t>
            </a:r>
            <a:r>
              <a:rPr sz="28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262/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implementação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linguagem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ECMAScript</a:t>
            </a:r>
            <a:endParaRPr sz="3200">
              <a:latin typeface="Calibri"/>
              <a:cs typeface="Calibri"/>
            </a:endParaRPr>
          </a:p>
          <a:p>
            <a:pPr marL="241300" marR="5080" indent="-228600">
              <a:lnSpc>
                <a:spcPts val="346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originalmente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desenvolvida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por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Brendan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Eich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da </a:t>
            </a:r>
            <a:r>
              <a:rPr sz="3200" dirty="0">
                <a:latin typeface="Calibri"/>
                <a:cs typeface="Calibri"/>
              </a:rPr>
              <a:t>Netscape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(um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precursores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navegadores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web)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1995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3611474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String</a:t>
            </a:r>
            <a:r>
              <a:rPr lang="pt-BR" spc="-15" dirty="0"/>
              <a:t>s</a:t>
            </a:r>
            <a:endParaRPr spc="-1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31390"/>
            <a:ext cx="10482580" cy="437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3379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latin typeface="Calibri"/>
                <a:cs typeface="Calibri"/>
              </a:rPr>
              <a:t>Definida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com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aspas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simples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ou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duplas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286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30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msg</a:t>
            </a:r>
            <a:r>
              <a:rPr sz="2600" spc="-3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20" dirty="0"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6FAC46"/>
                </a:solidFill>
                <a:latin typeface="Consolas"/>
                <a:cs typeface="Consolas"/>
              </a:rPr>
              <a:t>"JavaScript"</a:t>
            </a:r>
            <a:r>
              <a:rPr sz="2600" spc="-1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241300" indent="-228600">
              <a:lnSpc>
                <a:spcPts val="3345"/>
              </a:lnSpc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latin typeface="Calibri"/>
                <a:cs typeface="Calibri"/>
              </a:rPr>
              <a:t>Acessando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um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caracter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266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65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primeiraLetra</a:t>
            </a:r>
            <a:r>
              <a:rPr sz="2600" spc="-5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45" dirty="0"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msg[</a:t>
            </a:r>
            <a:r>
              <a:rPr sz="2600" spc="-1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]</a:t>
            </a:r>
            <a:r>
              <a:rPr sz="2600" spc="-1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698500" lvl="1" indent="-228600">
              <a:lnSpc>
                <a:spcPts val="296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65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primeiraLetra</a:t>
            </a:r>
            <a:r>
              <a:rPr sz="2600" spc="-5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45" dirty="0">
                <a:latin typeface="Consolas"/>
                <a:cs typeface="Consolas"/>
              </a:rPr>
              <a:t> 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msg.</a:t>
            </a:r>
            <a:r>
              <a:rPr sz="2700" spc="-10" dirty="0">
                <a:solidFill>
                  <a:srgbClr val="DCDCAA"/>
                </a:solidFill>
                <a:latin typeface="Consolas"/>
                <a:cs typeface="Consolas"/>
              </a:rPr>
              <a:t>charAt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(</a:t>
            </a:r>
            <a:r>
              <a:rPr sz="2600" spc="-10" dirty="0">
                <a:solidFill>
                  <a:srgbClr val="6FAC46"/>
                </a:solidFill>
                <a:latin typeface="Consolas"/>
                <a:cs typeface="Consolas"/>
              </a:rPr>
              <a:t>0</a:t>
            </a:r>
            <a:r>
              <a:rPr sz="2600" spc="-10" dirty="0">
                <a:solidFill>
                  <a:srgbClr val="5B9BD4"/>
                </a:solidFill>
                <a:latin typeface="Consolas"/>
                <a:cs typeface="Consolas"/>
              </a:rPr>
              <a:t>)</a:t>
            </a:r>
            <a:r>
              <a:rPr sz="2600" spc="-1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241300" indent="-228600">
              <a:lnSpc>
                <a:spcPts val="3345"/>
              </a:lnSpc>
              <a:buFont typeface="Arial"/>
              <a:buChar char="•"/>
              <a:tabLst>
                <a:tab pos="241300" algn="l"/>
              </a:tabLst>
            </a:pPr>
            <a:r>
              <a:rPr sz="3000" spc="-30" dirty="0">
                <a:latin typeface="Calibri"/>
                <a:cs typeface="Calibri"/>
              </a:rPr>
              <a:t>Contra-</a:t>
            </a:r>
            <a:r>
              <a:rPr sz="3000" dirty="0">
                <a:latin typeface="Calibri"/>
                <a:cs typeface="Calibri"/>
              </a:rPr>
              <a:t>barra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para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caracteres</a:t>
            </a:r>
            <a:r>
              <a:rPr sz="3000" spc="-1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especiais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2860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30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msg</a:t>
            </a:r>
            <a:r>
              <a:rPr sz="2600" spc="-3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25" dirty="0"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6FAC46"/>
                </a:solidFill>
                <a:latin typeface="Consolas"/>
                <a:cs typeface="Consolas"/>
              </a:rPr>
              <a:t>'It\'s</a:t>
            </a:r>
            <a:r>
              <a:rPr sz="2600" spc="-35" dirty="0">
                <a:solidFill>
                  <a:srgbClr val="6FAC46"/>
                </a:solidFill>
                <a:latin typeface="Consolas"/>
                <a:cs typeface="Consolas"/>
              </a:rPr>
              <a:t> </a:t>
            </a:r>
            <a:r>
              <a:rPr sz="2600" spc="-20" dirty="0">
                <a:solidFill>
                  <a:srgbClr val="6FAC46"/>
                </a:solidFill>
                <a:latin typeface="Consolas"/>
                <a:cs typeface="Consolas"/>
              </a:rPr>
              <a:t>ok'</a:t>
            </a:r>
            <a:r>
              <a:rPr sz="2600" spc="-2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241300" indent="-228600">
              <a:lnSpc>
                <a:spcPts val="3340"/>
              </a:lnSpc>
              <a:buFont typeface="Arial"/>
              <a:buChar char="•"/>
              <a:tabLst>
                <a:tab pos="241300" algn="l"/>
              </a:tabLst>
            </a:pPr>
            <a:r>
              <a:rPr sz="3000" dirty="0">
                <a:latin typeface="Calibri"/>
                <a:cs typeface="Calibri"/>
              </a:rPr>
              <a:t>Strings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com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aspas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duplas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podem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conter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aspas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simples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vice-versa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286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1F4E79"/>
                </a:solidFill>
                <a:latin typeface="Consolas"/>
                <a:cs typeface="Consolas"/>
              </a:rPr>
              <a:t>let</a:t>
            </a:r>
            <a:r>
              <a:rPr sz="2600" spc="-40" dirty="0">
                <a:solidFill>
                  <a:srgbClr val="1F4E79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msg</a:t>
            </a:r>
            <a:r>
              <a:rPr sz="2600" spc="-3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onsolas"/>
                <a:cs typeface="Consolas"/>
              </a:rPr>
              <a:t>=</a:t>
            </a:r>
            <a:r>
              <a:rPr sz="2600" spc="-30" dirty="0"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6FAC46"/>
                </a:solidFill>
                <a:latin typeface="Consolas"/>
                <a:cs typeface="Consolas"/>
              </a:rPr>
              <a:t>"It's</a:t>
            </a:r>
            <a:r>
              <a:rPr sz="2600" spc="-35" dirty="0">
                <a:solidFill>
                  <a:srgbClr val="6FAC46"/>
                </a:solidFill>
                <a:latin typeface="Consolas"/>
                <a:cs typeface="Consolas"/>
              </a:rPr>
              <a:t> </a:t>
            </a:r>
            <a:r>
              <a:rPr sz="2600" spc="-20" dirty="0">
                <a:solidFill>
                  <a:srgbClr val="6FAC46"/>
                </a:solidFill>
                <a:latin typeface="Consolas"/>
                <a:cs typeface="Consolas"/>
              </a:rPr>
              <a:t>ok"</a:t>
            </a:r>
            <a:r>
              <a:rPr sz="2600" spc="-20" dirty="0">
                <a:latin typeface="Consolas"/>
                <a:cs typeface="Consolas"/>
              </a:rPr>
              <a:t>;</a:t>
            </a:r>
            <a:endParaRPr sz="2600">
              <a:latin typeface="Consolas"/>
              <a:cs typeface="Consolas"/>
            </a:endParaRPr>
          </a:p>
          <a:p>
            <a:pPr marL="241300" indent="-228600">
              <a:lnSpc>
                <a:spcPts val="3270"/>
              </a:lnSpc>
              <a:buFont typeface="Arial"/>
              <a:buChar char="•"/>
              <a:tabLst>
                <a:tab pos="241300" algn="l"/>
              </a:tabLst>
            </a:pPr>
            <a:r>
              <a:rPr sz="3000" spc="-20" dirty="0">
                <a:latin typeface="Calibri"/>
                <a:cs typeface="Calibri"/>
              </a:rPr>
              <a:t>Várias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propriedades</a:t>
            </a:r>
            <a:r>
              <a:rPr sz="3000" spc="-8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11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métodos</a:t>
            </a:r>
            <a:endParaRPr sz="3000">
              <a:latin typeface="Calibri"/>
              <a:cs typeface="Calibri"/>
            </a:endParaRPr>
          </a:p>
          <a:p>
            <a:pPr marL="698500" lvl="1" indent="-228600">
              <a:lnSpc>
                <a:spcPts val="3310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length,</a:t>
            </a:r>
            <a:r>
              <a:rPr sz="2600" spc="-7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indexOf,</a:t>
            </a:r>
            <a:r>
              <a:rPr sz="2600" spc="-70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substr,</a:t>
            </a:r>
            <a:r>
              <a:rPr sz="2600" spc="-65" dirty="0">
                <a:solidFill>
                  <a:srgbClr val="5B9BD4"/>
                </a:solidFill>
                <a:latin typeface="Consolas"/>
                <a:cs typeface="Consolas"/>
              </a:rPr>
              <a:t> </a:t>
            </a:r>
            <a:r>
              <a:rPr sz="2600" dirty="0">
                <a:solidFill>
                  <a:srgbClr val="5B9BD4"/>
                </a:solidFill>
                <a:latin typeface="Consolas"/>
                <a:cs typeface="Consolas"/>
              </a:rPr>
              <a:t>split</a:t>
            </a:r>
            <a:r>
              <a:rPr sz="3000" dirty="0">
                <a:latin typeface="Calibri"/>
                <a:cs typeface="Calibri"/>
              </a:rPr>
              <a:t>,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etc.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/>
              <a:t>Template</a:t>
            </a:r>
            <a:r>
              <a:rPr spc="-135" dirty="0"/>
              <a:t> </a:t>
            </a:r>
            <a:r>
              <a:rPr spc="-35" dirty="0"/>
              <a:t>Literal</a:t>
            </a:r>
            <a:r>
              <a:rPr spc="-135" dirty="0"/>
              <a:t> </a:t>
            </a:r>
            <a:r>
              <a:rPr dirty="0"/>
              <a:t>(ou</a:t>
            </a:r>
            <a:r>
              <a:rPr spc="-135" dirty="0"/>
              <a:t> </a:t>
            </a:r>
            <a:r>
              <a:rPr spc="-100" dirty="0"/>
              <a:t>Template</a:t>
            </a:r>
            <a:r>
              <a:rPr spc="-140" dirty="0"/>
              <a:t> </a:t>
            </a:r>
            <a:r>
              <a:rPr spc="-10" dirty="0"/>
              <a:t>String)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65637"/>
            <a:ext cx="11006455" cy="269049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Strings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definidas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caractere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crase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</a:t>
            </a:r>
            <a:r>
              <a:rPr sz="3200" i="1" spc="-10" dirty="0">
                <a:latin typeface="Calibri"/>
                <a:cs typeface="Calibri"/>
              </a:rPr>
              <a:t>backtick</a:t>
            </a:r>
            <a:r>
              <a:rPr sz="3200" spc="-1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solidFill>
                  <a:srgbClr val="CE9178"/>
                </a:solidFill>
                <a:latin typeface="Consolas"/>
                <a:cs typeface="Consolas"/>
              </a:rPr>
              <a:t>`minha</a:t>
            </a:r>
            <a:r>
              <a:rPr sz="2800" spc="-114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800" spc="-10" dirty="0">
                <a:solidFill>
                  <a:srgbClr val="CE9178"/>
                </a:solidFill>
                <a:latin typeface="Consolas"/>
                <a:cs typeface="Consolas"/>
              </a:rPr>
              <a:t>string`</a:t>
            </a:r>
            <a:endParaRPr sz="28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Suporta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fácil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interpolação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variáveis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expressões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usando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${</a:t>
            </a:r>
            <a:r>
              <a:rPr sz="3200" spc="-17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spc="-50" dirty="0">
                <a:solidFill>
                  <a:srgbClr val="4471C4"/>
                </a:solidFill>
                <a:latin typeface="Consolas"/>
                <a:cs typeface="Consolas"/>
              </a:rPr>
              <a:t>}</a:t>
            </a:r>
            <a:endParaRPr sz="3200">
              <a:latin typeface="Consolas"/>
              <a:cs typeface="Consolas"/>
            </a:endParaRPr>
          </a:p>
          <a:p>
            <a:pPr marL="240665" indent="-227965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Maior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facilidade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definir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strings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múltiplas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linhas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string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conter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aspas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simples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duplas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8891" y="4785359"/>
            <a:ext cx="11399520" cy="1477010"/>
          </a:xfrm>
          <a:custGeom>
            <a:avLst/>
            <a:gdLst/>
            <a:ahLst/>
            <a:cxnLst/>
            <a:rect l="l" t="t" r="r" b="b"/>
            <a:pathLst>
              <a:path w="11399520" h="1477010">
                <a:moveTo>
                  <a:pt x="0" y="1476755"/>
                </a:moveTo>
                <a:lnTo>
                  <a:pt x="11399520" y="1476755"/>
                </a:lnTo>
                <a:lnTo>
                  <a:pt x="11399520" y="0"/>
                </a:lnTo>
                <a:lnTo>
                  <a:pt x="0" y="0"/>
                </a:lnTo>
                <a:lnTo>
                  <a:pt x="0" y="1476755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57327" y="4805553"/>
            <a:ext cx="1105662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78154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1800" spc="-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a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 </a:t>
            </a:r>
            <a:r>
              <a:rPr sz="1800" spc="-25" dirty="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;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1800" spc="-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 </a:t>
            </a:r>
            <a:r>
              <a:rPr sz="1800" spc="-25" dirty="0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;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1800" spc="-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c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 </a:t>
            </a:r>
            <a:r>
              <a:rPr sz="1800" spc="-25" dirty="0">
                <a:solidFill>
                  <a:srgbClr val="B5CEA8"/>
                </a:solidFill>
                <a:latin typeface="Consolas"/>
                <a:cs typeface="Consolas"/>
              </a:rPr>
              <a:t>3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800" spc="-2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4FC1FF"/>
                </a:solidFill>
                <a:latin typeface="Consolas"/>
                <a:cs typeface="Consolas"/>
              </a:rPr>
              <a:t>delta</a:t>
            </a:r>
            <a:r>
              <a:rPr sz="1800" spc="-10" dirty="0">
                <a:solidFill>
                  <a:srgbClr val="4FC1F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spc="-1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-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B5CEA8"/>
                </a:solidFill>
                <a:latin typeface="Consolas"/>
                <a:cs typeface="Consolas"/>
              </a:rPr>
              <a:t>4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sz="1800" spc="-10" dirty="0">
                <a:solidFill>
                  <a:srgbClr val="9CDCFD"/>
                </a:solidFill>
                <a:latin typeface="Consolas"/>
                <a:cs typeface="Consolas"/>
              </a:rPr>
              <a:t>a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*</a:t>
            </a:r>
            <a:r>
              <a:rPr sz="1800" spc="-10" dirty="0">
                <a:solidFill>
                  <a:srgbClr val="9CDCFD"/>
                </a:solidFill>
                <a:latin typeface="Consolas"/>
                <a:cs typeface="Consolas"/>
              </a:rPr>
              <a:t>c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80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`o</a:t>
            </a:r>
            <a:r>
              <a:rPr sz="1800" spc="-5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discriminante</a:t>
            </a:r>
            <a:r>
              <a:rPr sz="18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da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equacao</a:t>
            </a:r>
            <a:r>
              <a:rPr sz="18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com</a:t>
            </a:r>
            <a:r>
              <a:rPr sz="1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coeficientes</a:t>
            </a:r>
            <a:r>
              <a:rPr sz="1800" spc="-6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a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,</a:t>
            </a:r>
            <a:r>
              <a:rPr sz="18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spc="-3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e</a:t>
            </a:r>
            <a:r>
              <a:rPr sz="18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c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spc="-4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é</a:t>
            </a:r>
            <a:r>
              <a:rPr sz="1800" spc="-2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1800" spc="-10" dirty="0">
                <a:solidFill>
                  <a:srgbClr val="4FC1FF"/>
                </a:solidFill>
                <a:latin typeface="Consolas"/>
                <a:cs typeface="Consolas"/>
              </a:rPr>
              <a:t>delta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`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4602074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Funções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dirty="0"/>
              <a:t>São</a:t>
            </a:r>
            <a:r>
              <a:rPr spc="-70" dirty="0"/>
              <a:t> </a:t>
            </a:r>
            <a:r>
              <a:rPr dirty="0"/>
              <a:t>trechos</a:t>
            </a:r>
            <a:r>
              <a:rPr spc="-80" dirty="0"/>
              <a:t> </a:t>
            </a:r>
            <a:r>
              <a:rPr dirty="0"/>
              <a:t>de</a:t>
            </a:r>
            <a:r>
              <a:rPr spc="-70" dirty="0"/>
              <a:t> </a:t>
            </a:r>
            <a:r>
              <a:rPr dirty="0"/>
              <a:t>códigos</a:t>
            </a:r>
            <a:r>
              <a:rPr spc="-65" dirty="0"/>
              <a:t> </a:t>
            </a:r>
            <a:r>
              <a:rPr dirty="0"/>
              <a:t>comuns</a:t>
            </a:r>
            <a:r>
              <a:rPr spc="-60" dirty="0"/>
              <a:t> </a:t>
            </a:r>
            <a:r>
              <a:rPr dirty="0"/>
              <a:t>criados</a:t>
            </a:r>
            <a:r>
              <a:rPr spc="-65" dirty="0"/>
              <a:t> </a:t>
            </a:r>
            <a:r>
              <a:rPr dirty="0"/>
              <a:t>para</a:t>
            </a:r>
            <a:r>
              <a:rPr spc="-65" dirty="0"/>
              <a:t> </a:t>
            </a:r>
            <a:r>
              <a:rPr dirty="0"/>
              <a:t>serem</a:t>
            </a:r>
            <a:r>
              <a:rPr spc="-90" dirty="0"/>
              <a:t> </a:t>
            </a:r>
            <a:r>
              <a:rPr spc="-10" dirty="0"/>
              <a:t>reutilizados</a:t>
            </a: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dirty="0"/>
              <a:t>Exige</a:t>
            </a:r>
            <a:r>
              <a:rPr spc="-90" dirty="0"/>
              <a:t> </a:t>
            </a:r>
            <a:r>
              <a:rPr dirty="0"/>
              <a:t>a</a:t>
            </a:r>
            <a:r>
              <a:rPr spc="-85" dirty="0"/>
              <a:t> </a:t>
            </a:r>
            <a:r>
              <a:rPr spc="-10" dirty="0"/>
              <a:t>palavra</a:t>
            </a:r>
            <a:r>
              <a:rPr spc="-85" dirty="0"/>
              <a:t> </a:t>
            </a:r>
            <a:r>
              <a:rPr dirty="0"/>
              <a:t>reservada</a:t>
            </a:r>
            <a:r>
              <a:rPr spc="-100" dirty="0"/>
              <a:t> </a:t>
            </a:r>
            <a:r>
              <a:rPr spc="-10" dirty="0">
                <a:solidFill>
                  <a:srgbClr val="4471C4"/>
                </a:solidFill>
                <a:latin typeface="Consolas"/>
                <a:cs typeface="Consolas"/>
              </a:rPr>
              <a:t>function</a:t>
            </a: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pc="-10" dirty="0"/>
              <a:t>Exemplos:</a:t>
            </a:r>
          </a:p>
          <a:p>
            <a:pPr marL="697230" lvl="1" indent="-227329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números</a:t>
            </a:r>
            <a:endParaRPr sz="24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calcular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frete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produto</a:t>
            </a:r>
            <a:endParaRPr sz="24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ordenar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lista</a:t>
            </a:r>
            <a:endParaRPr sz="24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salvar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banco</a:t>
            </a:r>
            <a:endParaRPr sz="2400" dirty="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verificar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disponibilidade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recurso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0" dirty="0"/>
              <a:t>Declaração</a:t>
            </a:r>
            <a:r>
              <a:rPr spc="-155" dirty="0"/>
              <a:t> </a:t>
            </a:r>
            <a:r>
              <a:rPr dirty="0"/>
              <a:t>de</a:t>
            </a:r>
            <a:r>
              <a:rPr spc="-130" dirty="0"/>
              <a:t> </a:t>
            </a:r>
            <a:r>
              <a:rPr spc="-10" dirty="0"/>
              <a:t>funções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838200" y="1527047"/>
            <a:ext cx="7802880" cy="2013585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function</a:t>
            </a:r>
            <a:r>
              <a:rPr sz="2000" spc="-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nomeDaFuncao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par1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2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par2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par3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...)</a:t>
            </a:r>
            <a:r>
              <a:rPr sz="2000" spc="-30" dirty="0">
                <a:latin typeface="Consolas"/>
                <a:cs typeface="Consolas"/>
              </a:rPr>
              <a:t> </a:t>
            </a:r>
            <a:r>
              <a:rPr sz="2000" spc="-60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operações</a:t>
            </a:r>
            <a:endParaRPr sz="20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  <a:spcBef>
                <a:spcPts val="770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operações</a:t>
            </a:r>
            <a:endParaRPr sz="20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operações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60"/>
              </a:spcBef>
            </a:pPr>
            <a:r>
              <a:rPr sz="2000" spc="-5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8200" y="3898391"/>
            <a:ext cx="7802880" cy="2555875"/>
          </a:xfrm>
          <a:prstGeom prst="rect">
            <a:avLst/>
          </a:prstGeom>
          <a:ln w="9525">
            <a:solidFill>
              <a:srgbClr val="A6A6A6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function</a:t>
            </a:r>
            <a:r>
              <a:rPr sz="2000" spc="-1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max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a</a:t>
            </a:r>
            <a:r>
              <a:rPr sz="2000" dirty="0">
                <a:latin typeface="Consolas"/>
                <a:cs typeface="Consolas"/>
              </a:rPr>
              <a:t>,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b</a:t>
            </a:r>
            <a:r>
              <a:rPr sz="2000" dirty="0">
                <a:latin typeface="Consolas"/>
                <a:cs typeface="Consolas"/>
              </a:rPr>
              <a:t>)</a:t>
            </a:r>
            <a:r>
              <a:rPr sz="2000" spc="-25" dirty="0">
                <a:latin typeface="Consolas"/>
                <a:cs typeface="Consolas"/>
              </a:rPr>
              <a:t> </a:t>
            </a:r>
            <a:r>
              <a:rPr sz="2000" spc="-50" dirty="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548640">
              <a:lnSpc>
                <a:spcPct val="100000"/>
              </a:lnSpc>
            </a:pPr>
            <a:r>
              <a:rPr sz="2000" dirty="0">
                <a:solidFill>
                  <a:srgbClr val="C585C0"/>
                </a:solidFill>
                <a:latin typeface="Consolas"/>
                <a:cs typeface="Consolas"/>
              </a:rPr>
              <a:t>if </a:t>
            </a:r>
            <a:r>
              <a:rPr sz="2000" dirty="0"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a </a:t>
            </a:r>
            <a:r>
              <a:rPr sz="2000" dirty="0">
                <a:latin typeface="Consolas"/>
                <a:cs typeface="Consolas"/>
              </a:rPr>
              <a:t>&gt;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4471C4"/>
                </a:solidFill>
                <a:latin typeface="Consolas"/>
                <a:cs typeface="Consolas"/>
              </a:rPr>
              <a:t>b</a:t>
            </a:r>
            <a:r>
              <a:rPr sz="2000" spc="-25" dirty="0">
                <a:latin typeface="Consolas"/>
                <a:cs typeface="Consolas"/>
              </a:rPr>
              <a:t>)</a:t>
            </a:r>
            <a:endParaRPr sz="2000">
              <a:latin typeface="Consolas"/>
              <a:cs typeface="Consolas"/>
            </a:endParaRPr>
          </a:p>
          <a:p>
            <a:pPr marL="548640" marR="5530215" indent="457200">
              <a:lnSpc>
                <a:spcPct val="100000"/>
              </a:lnSpc>
            </a:pPr>
            <a:r>
              <a:rPr sz="2000" dirty="0">
                <a:solidFill>
                  <a:srgbClr val="C585C0"/>
                </a:solidFill>
                <a:latin typeface="Consolas"/>
                <a:cs typeface="Consolas"/>
              </a:rPr>
              <a:t>return</a:t>
            </a:r>
            <a:r>
              <a:rPr sz="2000" spc="-10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4471C4"/>
                </a:solidFill>
                <a:latin typeface="Consolas"/>
                <a:cs typeface="Consolas"/>
              </a:rPr>
              <a:t>a</a:t>
            </a:r>
            <a:r>
              <a:rPr sz="2000" spc="-25" dirty="0">
                <a:latin typeface="Consolas"/>
                <a:cs typeface="Consolas"/>
              </a:rPr>
              <a:t>; </a:t>
            </a:r>
            <a:r>
              <a:rPr sz="2000" spc="-20" dirty="0">
                <a:solidFill>
                  <a:srgbClr val="C585C0"/>
                </a:solidFill>
                <a:latin typeface="Consolas"/>
                <a:cs typeface="Consolas"/>
              </a:rPr>
              <a:t>else</a:t>
            </a:r>
            <a:endParaRPr sz="20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</a:pPr>
            <a:r>
              <a:rPr sz="2000" dirty="0">
                <a:solidFill>
                  <a:srgbClr val="C585C0"/>
                </a:solidFill>
                <a:latin typeface="Consolas"/>
                <a:cs typeface="Consolas"/>
              </a:rPr>
              <a:t>return</a:t>
            </a:r>
            <a:r>
              <a:rPr sz="2000" spc="-20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4471C4"/>
                </a:solidFill>
                <a:latin typeface="Consolas"/>
                <a:cs typeface="Consolas"/>
              </a:rPr>
              <a:t>b</a:t>
            </a:r>
            <a:r>
              <a:rPr sz="2000" spc="-25" dirty="0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000" spc="-50" dirty="0">
                <a:latin typeface="Consolas"/>
                <a:cs typeface="Consolas"/>
              </a:rPr>
              <a:t>}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2000" spc="-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maior</a:t>
            </a:r>
            <a:r>
              <a:rPr sz="2000" spc="-1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000" dirty="0">
                <a:latin typeface="Consolas"/>
                <a:cs typeface="Consolas"/>
              </a:rPr>
              <a:t>=</a:t>
            </a:r>
            <a:r>
              <a:rPr sz="2000" spc="-15" dirty="0"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max</a:t>
            </a:r>
            <a:r>
              <a:rPr sz="2000" dirty="0">
                <a:latin typeface="Consolas"/>
                <a:cs typeface="Consolas"/>
              </a:rPr>
              <a:t>(2,</a:t>
            </a:r>
            <a:r>
              <a:rPr sz="2000" spc="-10" dirty="0">
                <a:latin typeface="Consolas"/>
                <a:cs typeface="Consolas"/>
              </a:rPr>
              <a:t> </a:t>
            </a:r>
            <a:r>
              <a:rPr sz="2000" spc="-25" dirty="0">
                <a:latin typeface="Consolas"/>
                <a:cs typeface="Consolas"/>
              </a:rPr>
              <a:t>5);</a:t>
            </a:r>
            <a:endParaRPr sz="2000">
              <a:latin typeface="Consolas"/>
              <a:cs typeface="Consola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895333" y="2697226"/>
            <a:ext cx="2885440" cy="2167890"/>
            <a:chOff x="8895333" y="2697226"/>
            <a:chExt cx="2885440" cy="2167890"/>
          </a:xfrm>
        </p:grpSpPr>
        <p:sp>
          <p:nvSpPr>
            <p:cNvPr id="7" name="object 7"/>
            <p:cNvSpPr/>
            <p:nvPr/>
          </p:nvSpPr>
          <p:spPr>
            <a:xfrm>
              <a:off x="8901683" y="2703576"/>
              <a:ext cx="2872740" cy="2155190"/>
            </a:xfrm>
            <a:custGeom>
              <a:avLst/>
              <a:gdLst/>
              <a:ahLst/>
              <a:cxnLst/>
              <a:rect l="l" t="t" r="r" b="b"/>
              <a:pathLst>
                <a:path w="2872740" h="2155190">
                  <a:moveTo>
                    <a:pt x="2513584" y="0"/>
                  </a:moveTo>
                  <a:lnTo>
                    <a:pt x="359156" y="0"/>
                  </a:lnTo>
                  <a:lnTo>
                    <a:pt x="310416" y="3278"/>
                  </a:lnTo>
                  <a:lnTo>
                    <a:pt x="263671" y="12828"/>
                  </a:lnTo>
                  <a:lnTo>
                    <a:pt x="219348" y="28221"/>
                  </a:lnTo>
                  <a:lnTo>
                    <a:pt x="177875" y="49031"/>
                  </a:lnTo>
                  <a:lnTo>
                    <a:pt x="139678" y="74829"/>
                  </a:lnTo>
                  <a:lnTo>
                    <a:pt x="105187" y="105187"/>
                  </a:lnTo>
                  <a:lnTo>
                    <a:pt x="74829" y="139678"/>
                  </a:lnTo>
                  <a:lnTo>
                    <a:pt x="49031" y="177875"/>
                  </a:lnTo>
                  <a:lnTo>
                    <a:pt x="28221" y="219348"/>
                  </a:lnTo>
                  <a:lnTo>
                    <a:pt x="12828" y="263671"/>
                  </a:lnTo>
                  <a:lnTo>
                    <a:pt x="3278" y="310416"/>
                  </a:lnTo>
                  <a:lnTo>
                    <a:pt x="0" y="359156"/>
                  </a:lnTo>
                  <a:lnTo>
                    <a:pt x="0" y="1795780"/>
                  </a:lnTo>
                  <a:lnTo>
                    <a:pt x="3278" y="1844519"/>
                  </a:lnTo>
                  <a:lnTo>
                    <a:pt x="12828" y="1891264"/>
                  </a:lnTo>
                  <a:lnTo>
                    <a:pt x="28221" y="1935587"/>
                  </a:lnTo>
                  <a:lnTo>
                    <a:pt x="49031" y="1977060"/>
                  </a:lnTo>
                  <a:lnTo>
                    <a:pt x="74829" y="2015257"/>
                  </a:lnTo>
                  <a:lnTo>
                    <a:pt x="105187" y="2049748"/>
                  </a:lnTo>
                  <a:lnTo>
                    <a:pt x="139678" y="2080106"/>
                  </a:lnTo>
                  <a:lnTo>
                    <a:pt x="177875" y="2105904"/>
                  </a:lnTo>
                  <a:lnTo>
                    <a:pt x="219348" y="2126714"/>
                  </a:lnTo>
                  <a:lnTo>
                    <a:pt x="263671" y="2142107"/>
                  </a:lnTo>
                  <a:lnTo>
                    <a:pt x="310416" y="2151657"/>
                  </a:lnTo>
                  <a:lnTo>
                    <a:pt x="359156" y="2154936"/>
                  </a:lnTo>
                  <a:lnTo>
                    <a:pt x="2513584" y="2154936"/>
                  </a:lnTo>
                  <a:lnTo>
                    <a:pt x="2562323" y="2151657"/>
                  </a:lnTo>
                  <a:lnTo>
                    <a:pt x="2609068" y="2142107"/>
                  </a:lnTo>
                  <a:lnTo>
                    <a:pt x="2653391" y="2126714"/>
                  </a:lnTo>
                  <a:lnTo>
                    <a:pt x="2694864" y="2105904"/>
                  </a:lnTo>
                  <a:lnTo>
                    <a:pt x="2733061" y="2080106"/>
                  </a:lnTo>
                  <a:lnTo>
                    <a:pt x="2767552" y="2049748"/>
                  </a:lnTo>
                  <a:lnTo>
                    <a:pt x="2797910" y="2015257"/>
                  </a:lnTo>
                  <a:lnTo>
                    <a:pt x="2823708" y="1977060"/>
                  </a:lnTo>
                  <a:lnTo>
                    <a:pt x="2844518" y="1935587"/>
                  </a:lnTo>
                  <a:lnTo>
                    <a:pt x="2859911" y="1891264"/>
                  </a:lnTo>
                  <a:lnTo>
                    <a:pt x="2869461" y="1844519"/>
                  </a:lnTo>
                  <a:lnTo>
                    <a:pt x="2872740" y="1795780"/>
                  </a:lnTo>
                  <a:lnTo>
                    <a:pt x="2872740" y="359156"/>
                  </a:lnTo>
                  <a:lnTo>
                    <a:pt x="2869461" y="310416"/>
                  </a:lnTo>
                  <a:lnTo>
                    <a:pt x="2859911" y="263671"/>
                  </a:lnTo>
                  <a:lnTo>
                    <a:pt x="2844518" y="219348"/>
                  </a:lnTo>
                  <a:lnTo>
                    <a:pt x="2823708" y="177875"/>
                  </a:lnTo>
                  <a:lnTo>
                    <a:pt x="2797910" y="139678"/>
                  </a:lnTo>
                  <a:lnTo>
                    <a:pt x="2767552" y="105187"/>
                  </a:lnTo>
                  <a:lnTo>
                    <a:pt x="2733061" y="74829"/>
                  </a:lnTo>
                  <a:lnTo>
                    <a:pt x="2694864" y="49031"/>
                  </a:lnTo>
                  <a:lnTo>
                    <a:pt x="2653391" y="28221"/>
                  </a:lnTo>
                  <a:lnTo>
                    <a:pt x="2609068" y="12828"/>
                  </a:lnTo>
                  <a:lnTo>
                    <a:pt x="2562323" y="3278"/>
                  </a:lnTo>
                  <a:lnTo>
                    <a:pt x="251358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01683" y="2703576"/>
              <a:ext cx="2872740" cy="2155190"/>
            </a:xfrm>
            <a:custGeom>
              <a:avLst/>
              <a:gdLst/>
              <a:ahLst/>
              <a:cxnLst/>
              <a:rect l="l" t="t" r="r" b="b"/>
              <a:pathLst>
                <a:path w="2872740" h="2155190">
                  <a:moveTo>
                    <a:pt x="0" y="359156"/>
                  </a:moveTo>
                  <a:lnTo>
                    <a:pt x="3278" y="310416"/>
                  </a:lnTo>
                  <a:lnTo>
                    <a:pt x="12828" y="263671"/>
                  </a:lnTo>
                  <a:lnTo>
                    <a:pt x="28221" y="219348"/>
                  </a:lnTo>
                  <a:lnTo>
                    <a:pt x="49031" y="177875"/>
                  </a:lnTo>
                  <a:lnTo>
                    <a:pt x="74829" y="139678"/>
                  </a:lnTo>
                  <a:lnTo>
                    <a:pt x="105187" y="105187"/>
                  </a:lnTo>
                  <a:lnTo>
                    <a:pt x="139678" y="74829"/>
                  </a:lnTo>
                  <a:lnTo>
                    <a:pt x="177875" y="49031"/>
                  </a:lnTo>
                  <a:lnTo>
                    <a:pt x="219348" y="28221"/>
                  </a:lnTo>
                  <a:lnTo>
                    <a:pt x="263671" y="12828"/>
                  </a:lnTo>
                  <a:lnTo>
                    <a:pt x="310416" y="3278"/>
                  </a:lnTo>
                  <a:lnTo>
                    <a:pt x="359156" y="0"/>
                  </a:lnTo>
                  <a:lnTo>
                    <a:pt x="2513584" y="0"/>
                  </a:lnTo>
                  <a:lnTo>
                    <a:pt x="2562323" y="3278"/>
                  </a:lnTo>
                  <a:lnTo>
                    <a:pt x="2609068" y="12828"/>
                  </a:lnTo>
                  <a:lnTo>
                    <a:pt x="2653391" y="28221"/>
                  </a:lnTo>
                  <a:lnTo>
                    <a:pt x="2694864" y="49031"/>
                  </a:lnTo>
                  <a:lnTo>
                    <a:pt x="2733061" y="74829"/>
                  </a:lnTo>
                  <a:lnTo>
                    <a:pt x="2767552" y="105187"/>
                  </a:lnTo>
                  <a:lnTo>
                    <a:pt x="2797910" y="139678"/>
                  </a:lnTo>
                  <a:lnTo>
                    <a:pt x="2823708" y="177875"/>
                  </a:lnTo>
                  <a:lnTo>
                    <a:pt x="2844518" y="219348"/>
                  </a:lnTo>
                  <a:lnTo>
                    <a:pt x="2859911" y="263671"/>
                  </a:lnTo>
                  <a:lnTo>
                    <a:pt x="2869461" y="310416"/>
                  </a:lnTo>
                  <a:lnTo>
                    <a:pt x="2872740" y="359156"/>
                  </a:lnTo>
                  <a:lnTo>
                    <a:pt x="2872740" y="1795780"/>
                  </a:lnTo>
                  <a:lnTo>
                    <a:pt x="2869461" y="1844519"/>
                  </a:lnTo>
                  <a:lnTo>
                    <a:pt x="2859911" y="1891264"/>
                  </a:lnTo>
                  <a:lnTo>
                    <a:pt x="2844518" y="1935587"/>
                  </a:lnTo>
                  <a:lnTo>
                    <a:pt x="2823708" y="1977060"/>
                  </a:lnTo>
                  <a:lnTo>
                    <a:pt x="2797910" y="2015257"/>
                  </a:lnTo>
                  <a:lnTo>
                    <a:pt x="2767552" y="2049748"/>
                  </a:lnTo>
                  <a:lnTo>
                    <a:pt x="2733061" y="2080106"/>
                  </a:lnTo>
                  <a:lnTo>
                    <a:pt x="2694864" y="2105904"/>
                  </a:lnTo>
                  <a:lnTo>
                    <a:pt x="2653391" y="2126714"/>
                  </a:lnTo>
                  <a:lnTo>
                    <a:pt x="2609068" y="2142107"/>
                  </a:lnTo>
                  <a:lnTo>
                    <a:pt x="2562323" y="2151657"/>
                  </a:lnTo>
                  <a:lnTo>
                    <a:pt x="2513584" y="2154936"/>
                  </a:lnTo>
                  <a:lnTo>
                    <a:pt x="359156" y="2154936"/>
                  </a:lnTo>
                  <a:lnTo>
                    <a:pt x="310416" y="2151657"/>
                  </a:lnTo>
                  <a:lnTo>
                    <a:pt x="263671" y="2142107"/>
                  </a:lnTo>
                  <a:lnTo>
                    <a:pt x="219348" y="2126714"/>
                  </a:lnTo>
                  <a:lnTo>
                    <a:pt x="177875" y="2105904"/>
                  </a:lnTo>
                  <a:lnTo>
                    <a:pt x="139678" y="2080106"/>
                  </a:lnTo>
                  <a:lnTo>
                    <a:pt x="105187" y="2049748"/>
                  </a:lnTo>
                  <a:lnTo>
                    <a:pt x="74829" y="2015257"/>
                  </a:lnTo>
                  <a:lnTo>
                    <a:pt x="49031" y="1977060"/>
                  </a:lnTo>
                  <a:lnTo>
                    <a:pt x="28221" y="1935587"/>
                  </a:lnTo>
                  <a:lnTo>
                    <a:pt x="12828" y="1891264"/>
                  </a:lnTo>
                  <a:lnTo>
                    <a:pt x="3278" y="1844519"/>
                  </a:lnTo>
                  <a:lnTo>
                    <a:pt x="0" y="1795780"/>
                  </a:lnTo>
                  <a:lnTo>
                    <a:pt x="0" y="359156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116059" y="2835021"/>
            <a:ext cx="244538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Quando</a:t>
            </a:r>
            <a:r>
              <a:rPr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‘return’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não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utilizada,</a:t>
            </a:r>
            <a:r>
              <a:rPr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o </a:t>
            </a: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valor</a:t>
            </a:r>
            <a:r>
              <a:rPr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onsolas"/>
                <a:cs typeface="Consolas"/>
              </a:rPr>
              <a:t>undefined</a:t>
            </a:r>
            <a:r>
              <a:rPr sz="2400" spc="-730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libri"/>
                <a:cs typeface="Calibri"/>
              </a:rPr>
              <a:t>é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automaticamente retornado.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10873714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50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5984494" y="2223261"/>
            <a:ext cx="645160" cy="1267460"/>
            <a:chOff x="5984494" y="2223261"/>
            <a:chExt cx="645160" cy="1267460"/>
          </a:xfrm>
        </p:grpSpPr>
        <p:sp>
          <p:nvSpPr>
            <p:cNvPr id="73" name="object 73"/>
            <p:cNvSpPr/>
            <p:nvPr/>
          </p:nvSpPr>
          <p:spPr>
            <a:xfrm>
              <a:off x="5990844" y="2229611"/>
              <a:ext cx="632460" cy="1254760"/>
            </a:xfrm>
            <a:custGeom>
              <a:avLst/>
              <a:gdLst/>
              <a:ahLst/>
              <a:cxnLst/>
              <a:rect l="l" t="t" r="r" b="b"/>
              <a:pathLst>
                <a:path w="632459" h="1254760">
                  <a:moveTo>
                    <a:pt x="316229" y="0"/>
                  </a:moveTo>
                  <a:lnTo>
                    <a:pt x="316229" y="313563"/>
                  </a:lnTo>
                  <a:lnTo>
                    <a:pt x="0" y="313563"/>
                  </a:lnTo>
                  <a:lnTo>
                    <a:pt x="0" y="940688"/>
                  </a:lnTo>
                  <a:lnTo>
                    <a:pt x="316229" y="940688"/>
                  </a:lnTo>
                  <a:lnTo>
                    <a:pt x="316229" y="1254252"/>
                  </a:lnTo>
                  <a:lnTo>
                    <a:pt x="632459" y="627126"/>
                  </a:lnTo>
                  <a:lnTo>
                    <a:pt x="31622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990844" y="2229611"/>
              <a:ext cx="632460" cy="1254760"/>
            </a:xfrm>
            <a:custGeom>
              <a:avLst/>
              <a:gdLst/>
              <a:ahLst/>
              <a:cxnLst/>
              <a:rect l="l" t="t" r="r" b="b"/>
              <a:pathLst>
                <a:path w="632459" h="1254760">
                  <a:moveTo>
                    <a:pt x="0" y="313563"/>
                  </a:moveTo>
                  <a:lnTo>
                    <a:pt x="316229" y="313563"/>
                  </a:lnTo>
                  <a:lnTo>
                    <a:pt x="316229" y="0"/>
                  </a:lnTo>
                  <a:lnTo>
                    <a:pt x="632459" y="627126"/>
                  </a:lnTo>
                  <a:lnTo>
                    <a:pt x="316229" y="1254252"/>
                  </a:lnTo>
                  <a:lnTo>
                    <a:pt x="316229" y="940688"/>
                  </a:lnTo>
                  <a:lnTo>
                    <a:pt x="0" y="940688"/>
                  </a:lnTo>
                  <a:lnTo>
                    <a:pt x="0" y="313563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26" name="Picture 2" descr="Estrutura da árvore DOM">
            <a:extLst>
              <a:ext uri="{FF2B5EF4-FFF2-40B4-BE49-F238E27FC236}">
                <a16:creationId xmlns:a16="http://schemas.microsoft.com/office/drawing/2014/main" id="{B59FDCC8-365A-81AD-B342-57B411565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28802"/>
            <a:ext cx="9906000" cy="497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CD383-2A2A-6B96-A9D0-A21358F5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1403B0-056E-1D6F-EF89-8DD498FA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Ao</a:t>
            </a:r>
            <a:r>
              <a:rPr lang="pt-BR"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carregar</a:t>
            </a:r>
            <a:r>
              <a:rPr lang="pt-BR"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uma</a:t>
            </a:r>
            <a:r>
              <a:rPr lang="pt-BR"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página,</a:t>
            </a:r>
            <a:r>
              <a:rPr lang="pt-BR"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pt-BR"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navegador</a:t>
            </a:r>
            <a:r>
              <a:rPr lang="pt-BR"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percorre</a:t>
            </a:r>
            <a:r>
              <a:rPr lang="pt-BR"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pt-BR"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respectivo</a:t>
            </a:r>
            <a:r>
              <a:rPr lang="pt-BR"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código</a:t>
            </a:r>
            <a:r>
              <a:rPr lang="pt-BR"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lang="pt-BR"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lang="pt-BR"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monta</a:t>
            </a:r>
            <a:r>
              <a:rPr lang="pt-BR"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uma</a:t>
            </a:r>
            <a:r>
              <a:rPr lang="pt-BR"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estrutura</a:t>
            </a:r>
            <a:r>
              <a:rPr lang="pt-BR"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dados</a:t>
            </a:r>
            <a:r>
              <a:rPr lang="pt-BR"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internamente denominada</a:t>
            </a:r>
            <a:r>
              <a:rPr lang="pt-BR"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árvore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DOM,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lang="pt-BR"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uma</a:t>
            </a:r>
            <a:r>
              <a:rPr lang="pt-BR"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20" dirty="0">
                <a:solidFill>
                  <a:srgbClr val="FFFFFF"/>
                </a:solidFill>
                <a:latin typeface="Calibri"/>
                <a:cs typeface="Calibri"/>
              </a:rPr>
              <a:t>representação</a:t>
            </a:r>
            <a:r>
              <a:rPr lang="pt-BR"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memória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toda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pt-BR"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estrutura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lang="pt-BR"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documento</a:t>
            </a:r>
            <a:r>
              <a:rPr lang="pt-BR"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HTML.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</a:p>
          <a:p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Nessa</a:t>
            </a:r>
            <a:r>
              <a:rPr lang="pt-BR"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estrutura,</a:t>
            </a:r>
            <a:r>
              <a:rPr lang="pt-BR"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cada</a:t>
            </a:r>
            <a:r>
              <a:rPr lang="pt-BR"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elemento,</a:t>
            </a:r>
            <a:r>
              <a:rPr lang="pt-BR"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comentário</a:t>
            </a:r>
            <a:r>
              <a:rPr lang="pt-BR"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ou</a:t>
            </a:r>
            <a:r>
              <a:rPr lang="pt-BR"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texto</a:t>
            </a:r>
            <a:r>
              <a:rPr lang="pt-BR"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do</a:t>
            </a:r>
            <a:r>
              <a:rPr lang="pt-BR"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documento</a:t>
            </a:r>
            <a:r>
              <a:rPr lang="pt-BR"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lang="pt-BR"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50" dirty="0">
                <a:solidFill>
                  <a:srgbClr val="FFFFFF"/>
                </a:solidFill>
                <a:latin typeface="Calibri"/>
                <a:cs typeface="Calibri"/>
              </a:rPr>
              <a:t>é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representado</a:t>
            </a:r>
            <a:r>
              <a:rPr lang="pt-BR" sz="2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como</a:t>
            </a:r>
            <a:r>
              <a:rPr lang="pt-BR"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um</a:t>
            </a:r>
            <a:r>
              <a:rPr lang="pt-BR"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objeto,</a:t>
            </a:r>
            <a:r>
              <a:rPr lang="pt-BR"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denominado</a:t>
            </a:r>
            <a:r>
              <a:rPr lang="pt-BR"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nó.</a:t>
            </a:r>
            <a:r>
              <a:rPr lang="pt-BR"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</a:p>
          <a:p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pt-BR"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estrutura</a:t>
            </a:r>
            <a:r>
              <a:rPr lang="pt-BR"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DOM</a:t>
            </a:r>
            <a:r>
              <a:rPr lang="pt-BR"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lang="pt-BR"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utilizada</a:t>
            </a:r>
            <a:r>
              <a:rPr lang="pt-BR"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para</a:t>
            </a:r>
            <a:r>
              <a:rPr lang="pt-BR" sz="2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manipular</a:t>
            </a:r>
            <a:r>
              <a:rPr lang="pt-BR"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lang="pt-BR" sz="2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documento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HTML</a:t>
            </a:r>
            <a:r>
              <a:rPr lang="pt-BR"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10" dirty="0">
                <a:solidFill>
                  <a:srgbClr val="FFFFFF"/>
                </a:solidFill>
                <a:latin typeface="Calibri"/>
                <a:cs typeface="Calibri"/>
              </a:rPr>
              <a:t>dinamicamente,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utilizando</a:t>
            </a:r>
            <a:r>
              <a:rPr lang="pt-BR" sz="2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spc="-20" dirty="0">
                <a:solidFill>
                  <a:srgbClr val="FFFFFF"/>
                </a:solidFill>
                <a:latin typeface="Calibri"/>
                <a:cs typeface="Calibri"/>
              </a:rPr>
              <a:t>programação,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com</a:t>
            </a:r>
            <a:r>
              <a:rPr lang="pt-BR" sz="2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pt-BR" sz="2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DOM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r>
              <a:rPr lang="pt-BR" sz="2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pt-BR" sz="2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lang="pt-BR" sz="2400" spc="-25" dirty="0">
                <a:solidFill>
                  <a:srgbClr val="FFFFFF"/>
                </a:solidFill>
                <a:latin typeface="Calibri"/>
                <a:cs typeface="Calibri"/>
              </a:rPr>
              <a:t> JS.</a:t>
            </a:r>
            <a:endParaRPr lang="pt-BR" sz="2400" dirty="0">
              <a:latin typeface="Calibri"/>
              <a:cs typeface="Calibri"/>
            </a:endParaRP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074704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Hierarquia</a:t>
            </a:r>
            <a:r>
              <a:rPr spc="-165" dirty="0"/>
              <a:t> </a:t>
            </a:r>
            <a:r>
              <a:rPr dirty="0"/>
              <a:t>de</a:t>
            </a:r>
            <a:r>
              <a:rPr spc="-175" dirty="0"/>
              <a:t> </a:t>
            </a:r>
            <a:r>
              <a:rPr dirty="0"/>
              <a:t>nós</a:t>
            </a:r>
            <a:r>
              <a:rPr spc="-165" dirty="0"/>
              <a:t> </a:t>
            </a:r>
            <a:r>
              <a:rPr dirty="0"/>
              <a:t>na</a:t>
            </a:r>
            <a:r>
              <a:rPr spc="-150" dirty="0"/>
              <a:t> </a:t>
            </a:r>
            <a:r>
              <a:rPr spc="-40" dirty="0"/>
              <a:t>estrutura</a:t>
            </a:r>
            <a:r>
              <a:rPr spc="-170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10709275" cy="272923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Nó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Root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representando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raiz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&lt;html&gt;</a:t>
            </a:r>
            <a:endParaRPr sz="3200">
              <a:latin typeface="Consolas"/>
              <a:cs typeface="Consolas"/>
            </a:endParaRPr>
          </a:p>
          <a:p>
            <a:pPr marL="240029" marR="260985" indent="-227329">
              <a:lnSpc>
                <a:spcPts val="346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Nó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Filho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representando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diretamente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dentro 	</a:t>
            </a:r>
            <a:r>
              <a:rPr sz="3200" dirty="0">
                <a:latin typeface="Calibri"/>
                <a:cs typeface="Calibri"/>
              </a:rPr>
              <a:t>de </a:t>
            </a:r>
            <a:r>
              <a:rPr sz="3200" spc="-20" dirty="0">
                <a:latin typeface="Calibri"/>
                <a:cs typeface="Calibri"/>
              </a:rPr>
              <a:t>outro</a:t>
            </a:r>
            <a:endParaRPr sz="3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Nó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Pai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representando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contém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filho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Nós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Irmãos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representando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filhos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mesmo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pai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Busca</a:t>
            </a:r>
            <a:r>
              <a:rPr spc="-190" dirty="0"/>
              <a:t> </a:t>
            </a:r>
            <a:r>
              <a:rPr dirty="0"/>
              <a:t>na</a:t>
            </a:r>
            <a:r>
              <a:rPr spc="-165" dirty="0"/>
              <a:t> </a:t>
            </a:r>
            <a:r>
              <a:rPr spc="-30" dirty="0"/>
              <a:t>árvore</a:t>
            </a:r>
            <a:r>
              <a:rPr spc="-19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699001"/>
            <a:ext cx="10537825" cy="304355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querySelector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Aceita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seleção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CSS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parâmetro</a:t>
            </a:r>
            <a:endParaRPr sz="2800">
              <a:latin typeface="Calibri"/>
              <a:cs typeface="Calibri"/>
            </a:endParaRPr>
          </a:p>
          <a:p>
            <a:pPr marL="240029" marR="196850" indent="-227329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Retorna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primeiro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nó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árvore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(do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tipo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Element)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atende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à 	</a:t>
            </a:r>
            <a:r>
              <a:rPr sz="2800" spc="-10" dirty="0">
                <a:latin typeface="Calibri"/>
                <a:cs typeface="Calibri"/>
              </a:rPr>
              <a:t>seleção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Ou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retorna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471C4"/>
                </a:solidFill>
                <a:latin typeface="Consolas"/>
                <a:cs typeface="Consolas"/>
              </a:rPr>
              <a:t>null</a:t>
            </a:r>
            <a:r>
              <a:rPr sz="2800" spc="-894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800" dirty="0">
                <a:latin typeface="Calibri"/>
                <a:cs typeface="Calibri"/>
              </a:rPr>
              <a:t>caso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haja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correspondências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Nenhum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é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retornado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seletor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inclua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pseudo-</a:t>
            </a:r>
            <a:r>
              <a:rPr sz="2800" spc="-10" dirty="0">
                <a:latin typeface="Calibri"/>
                <a:cs typeface="Calibri"/>
              </a:rPr>
              <a:t>elementos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4811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9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65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95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DOM</a:t>
            </a:r>
            <a:endParaRPr sz="4400" dirty="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0891" y="1589532"/>
            <a:ext cx="9849612" cy="5045964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4F1CE6FA-25B6-B2E3-8DB8-61F9836CE0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20" dirty="0"/>
              <a:t>Função de </a:t>
            </a:r>
            <a:r>
              <a:rPr lang="pt-BR" spc="-20" dirty="0" err="1"/>
              <a:t>callback</a:t>
            </a:r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49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699001"/>
            <a:ext cx="9968230" cy="257570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lang="pt-BR" sz="3200" dirty="0"/>
              <a:t>é uma função que é passada como argumento para outra função, e é executada em um ponto específico dentro dessa função, geralmente após uma operação assíncrona ou quando um evento ocorre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Execução</a:t>
            </a:r>
            <a:r>
              <a:rPr spc="-180" dirty="0"/>
              <a:t> </a:t>
            </a:r>
            <a:r>
              <a:rPr dirty="0"/>
              <a:t>do</a:t>
            </a:r>
            <a:r>
              <a:rPr spc="-180" dirty="0"/>
              <a:t> </a:t>
            </a:r>
            <a:r>
              <a:rPr spc="-35" dirty="0"/>
              <a:t>código</a:t>
            </a:r>
            <a:r>
              <a:rPr spc="-185" dirty="0"/>
              <a:t> </a:t>
            </a:r>
            <a:r>
              <a:rPr spc="-45" dirty="0"/>
              <a:t>JavaScript</a:t>
            </a:r>
            <a:r>
              <a:rPr spc="-175" dirty="0"/>
              <a:t> </a:t>
            </a:r>
            <a:r>
              <a:rPr dirty="0"/>
              <a:t>no</a:t>
            </a:r>
            <a:r>
              <a:rPr spc="-170" dirty="0"/>
              <a:t> </a:t>
            </a:r>
            <a:r>
              <a:rPr spc="-20" dirty="0"/>
              <a:t>navegador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61476"/>
            <a:ext cx="10193020" cy="451866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Cada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navegador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tem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seu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próprio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motor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JavaScript</a:t>
            </a:r>
            <a:endParaRPr sz="3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Google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Chrome: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V8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Microsoft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Edge: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V8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(antigamente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usava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Chakra)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95"/>
              </a:spcBef>
              <a:buFont typeface="Arial"/>
              <a:buChar char="•"/>
              <a:tabLst>
                <a:tab pos="698500" algn="l"/>
              </a:tabLst>
            </a:pPr>
            <a:r>
              <a:rPr sz="2600" spc="-20" dirty="0">
                <a:latin typeface="Calibri"/>
                <a:cs typeface="Calibri"/>
              </a:rPr>
              <a:t>Firefox: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SpiderMonkey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Safari:</a:t>
            </a:r>
            <a:r>
              <a:rPr sz="2600" spc="-1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JavaScriptCore</a:t>
            </a:r>
            <a:endParaRPr sz="2600">
              <a:latin typeface="Calibri"/>
              <a:cs typeface="Calibri"/>
            </a:endParaRPr>
          </a:p>
          <a:p>
            <a:pPr marL="240029" marR="5080" indent="-227329">
              <a:lnSpc>
                <a:spcPts val="3460"/>
              </a:lnSpc>
              <a:spcBef>
                <a:spcPts val="101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Quando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motor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escaneia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arquivo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código 	</a:t>
            </a:r>
            <a:r>
              <a:rPr sz="3200" dirty="0">
                <a:latin typeface="Calibri"/>
                <a:cs typeface="Calibri"/>
              </a:rPr>
              <a:t>(script),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ambiente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chamado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contexto</a:t>
            </a:r>
            <a:r>
              <a:rPr sz="3200" b="1" spc="-10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de</a:t>
            </a:r>
            <a:r>
              <a:rPr sz="3200" b="1" spc="-9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execução</a:t>
            </a:r>
            <a:r>
              <a:rPr sz="3200" b="1" spc="-8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é 	</a:t>
            </a:r>
            <a:r>
              <a:rPr sz="3200" spc="-10" dirty="0">
                <a:latin typeface="Calibri"/>
                <a:cs typeface="Calibri"/>
              </a:rPr>
              <a:t>criado</a:t>
            </a:r>
            <a:endParaRPr sz="32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Nesse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momento,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memória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alocada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para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variáveis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funções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8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Dois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tipos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execução: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global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função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EBC618C-9E37-E0BF-76BA-4778CCCF6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B14E4CF-2661-60D8-556B-0016F1A54D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20" dirty="0"/>
              <a:t>Função de </a:t>
            </a:r>
            <a:r>
              <a:rPr lang="pt-BR" spc="-20" dirty="0" err="1"/>
              <a:t>callback</a:t>
            </a:r>
            <a:endParaRPr spc="-25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42D057E-C349-8306-36A2-20858CFFEE7F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50</a:t>
            </a:fld>
            <a:endParaRPr spc="-25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0FEADEB-46ED-B3E7-BB4A-200A487F5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526" y="1604848"/>
            <a:ext cx="9174991" cy="477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042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B5CC1A4-8E2E-B9E4-1286-CF38CF0FE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9736D5C-0458-C91D-6434-C69EACFCF7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6111" y="452718"/>
            <a:ext cx="9404723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20" dirty="0"/>
              <a:t>Função de </a:t>
            </a:r>
            <a:r>
              <a:rPr lang="pt-BR" spc="-20" dirty="0" err="1"/>
              <a:t>callback</a:t>
            </a:r>
            <a:endParaRPr spc="-25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5A8DA16-91A4-4DB4-FD7F-4C8B116DF84D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51</a:t>
            </a:fld>
            <a:endParaRPr spc="-25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FA993D34-8DEF-5412-6968-11016DC3490F}"/>
              </a:ext>
            </a:extLst>
          </p:cNvPr>
          <p:cNvSpPr txBox="1"/>
          <p:nvPr/>
        </p:nvSpPr>
        <p:spPr>
          <a:xfrm>
            <a:off x="646111" y="1288318"/>
            <a:ext cx="9968230" cy="5553443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85"/>
              </a:spcBef>
              <a:buFont typeface="Arial" panose="020B0604020202020204" pitchFamily="34" charset="0"/>
              <a:buChar char="•"/>
            </a:pPr>
            <a:r>
              <a:rPr lang="pt-BR" sz="3200" dirty="0" err="1"/>
              <a:t>saudacao</a:t>
            </a:r>
            <a:r>
              <a:rPr lang="pt-BR" sz="3200" dirty="0"/>
              <a:t> é o nome da função que recebe um nome e uma função de </a:t>
            </a:r>
            <a:r>
              <a:rPr lang="pt-BR" sz="3200" dirty="0" err="1"/>
              <a:t>callback</a:t>
            </a:r>
            <a:r>
              <a:rPr lang="pt-BR" sz="3200" dirty="0"/>
              <a:t>.</a:t>
            </a:r>
          </a:p>
          <a:p>
            <a:pPr marL="469900" indent="-457200">
              <a:lnSpc>
                <a:spcPct val="100000"/>
              </a:lnSpc>
              <a:spcBef>
                <a:spcPts val="885"/>
              </a:spcBef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69900" indent="-457200">
              <a:lnSpc>
                <a:spcPct val="100000"/>
              </a:lnSpc>
              <a:spcBef>
                <a:spcPts val="885"/>
              </a:spcBef>
              <a:buFont typeface="Arial" panose="020B0604020202020204" pitchFamily="34" charset="0"/>
              <a:buChar char="•"/>
            </a:pPr>
            <a:r>
              <a:rPr lang="pt-BR" sz="3200" dirty="0" err="1"/>
              <a:t>exibirmensagem</a:t>
            </a:r>
            <a:r>
              <a:rPr lang="pt-BR" sz="3200" dirty="0"/>
              <a:t> é a função de call-back.</a:t>
            </a:r>
          </a:p>
          <a:p>
            <a:pPr marL="469900" indent="-457200">
              <a:lnSpc>
                <a:spcPct val="100000"/>
              </a:lnSpc>
              <a:spcBef>
                <a:spcPts val="885"/>
              </a:spcBef>
              <a:buFont typeface="Arial" panose="020B0604020202020204" pitchFamily="34" charset="0"/>
              <a:buChar char="•"/>
            </a:pPr>
            <a:endParaRPr lang="pt-BR" sz="3200" dirty="0"/>
          </a:p>
          <a:p>
            <a:pPr marL="469900" indent="-457200">
              <a:lnSpc>
                <a:spcPct val="100000"/>
              </a:lnSpc>
              <a:spcBef>
                <a:spcPts val="885"/>
              </a:spcBef>
              <a:buFont typeface="Arial" panose="020B0604020202020204" pitchFamily="34" charset="0"/>
              <a:buChar char="•"/>
            </a:pPr>
            <a:r>
              <a:rPr lang="pt-BR" sz="3200" dirty="0"/>
              <a:t>Quando saudação é chamada com o nome “João” e </a:t>
            </a:r>
            <a:r>
              <a:rPr lang="pt-BR" sz="3200" dirty="0" err="1"/>
              <a:t>exibirmensagem</a:t>
            </a:r>
            <a:r>
              <a:rPr lang="pt-BR" sz="3200" dirty="0"/>
              <a:t> , a mensagem é construída e a função de call-back é executada exibindo a mensagem no console.</a:t>
            </a: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30010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2E026C2-C04E-B60B-6124-FBB39F4A4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57576FB-146D-3A74-5717-84DE5B0FC1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Busca</a:t>
            </a:r>
            <a:r>
              <a:rPr spc="-190" dirty="0"/>
              <a:t> </a:t>
            </a:r>
            <a:r>
              <a:rPr dirty="0"/>
              <a:t>na</a:t>
            </a:r>
            <a:r>
              <a:rPr spc="-165" dirty="0"/>
              <a:t> </a:t>
            </a:r>
            <a:r>
              <a:rPr spc="-30" dirty="0"/>
              <a:t>árvore</a:t>
            </a:r>
            <a:r>
              <a:rPr spc="-19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C911A9F-3ECD-CDEB-F5CB-FC4FCA58CAB4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52</a:t>
            </a:fld>
            <a:endParaRPr spc="-25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FE7FC73-1BB1-9968-B3AE-A661A76FF0DE}"/>
              </a:ext>
            </a:extLst>
          </p:cNvPr>
          <p:cNvSpPr txBox="1"/>
          <p:nvPr/>
        </p:nvSpPr>
        <p:spPr>
          <a:xfrm>
            <a:off x="741375" y="1699001"/>
            <a:ext cx="9968230" cy="253301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querySelectorAll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Aceita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seleção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CSS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parâmetro</a:t>
            </a: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3020"/>
              </a:lnSpc>
              <a:spcBef>
                <a:spcPts val="10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Retorna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lista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todos</a:t>
            </a:r>
            <a:r>
              <a:rPr sz="2800" b="1" u="sng" spc="-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os</a:t>
            </a:r>
            <a:r>
              <a:rPr sz="2800" b="1" u="sng" spc="-7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nós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árvore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DOM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atendem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à 	</a:t>
            </a:r>
            <a:r>
              <a:rPr sz="2800" spc="-10" dirty="0">
                <a:latin typeface="Calibri"/>
                <a:cs typeface="Calibri"/>
              </a:rPr>
              <a:t>seleção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Ou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retorna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4471C4"/>
                </a:solidFill>
                <a:latin typeface="Consolas"/>
                <a:cs typeface="Consolas"/>
              </a:rPr>
              <a:t>null</a:t>
            </a:r>
            <a:r>
              <a:rPr sz="2800" spc="-894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800" dirty="0">
                <a:latin typeface="Calibri"/>
                <a:cs typeface="Calibri"/>
              </a:rPr>
              <a:t>caso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haja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correspondências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069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4811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9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65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95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DOM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5755" y="2482595"/>
            <a:ext cx="10433304" cy="2769107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78FF3E38-6287-0D2B-837F-A6A1252A93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53</a:t>
            </a:fld>
            <a:endParaRPr spc="-25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71062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7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DOM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-</a:t>
            </a:r>
            <a:r>
              <a:rPr sz="4400" spc="-120" dirty="0">
                <a:latin typeface="Calibri Light"/>
                <a:cs typeface="Calibri Light"/>
              </a:rPr>
              <a:t> </a:t>
            </a:r>
            <a:r>
              <a:rPr sz="4400" spc="-20" dirty="0">
                <a:latin typeface="Calibri Light"/>
                <a:cs typeface="Calibri Light"/>
              </a:rPr>
              <a:t>Exemplo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1391" y="1641348"/>
            <a:ext cx="9506712" cy="5059680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5F63B3CC-4506-B3A1-4B2C-8CDDF4EFE0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54</a:t>
            </a:fld>
            <a:endParaRPr spc="-25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71062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7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DOM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-</a:t>
            </a:r>
            <a:r>
              <a:rPr sz="4400" spc="-120" dirty="0">
                <a:latin typeface="Calibri Light"/>
                <a:cs typeface="Calibri Light"/>
              </a:rPr>
              <a:t> </a:t>
            </a:r>
            <a:r>
              <a:rPr sz="4400" spc="-20" dirty="0">
                <a:latin typeface="Calibri Light"/>
                <a:cs typeface="Calibri Light"/>
              </a:rPr>
              <a:t>Exemplo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4167" y="1581911"/>
            <a:ext cx="9243060" cy="5128260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5DBF41EE-A1ED-B3F4-43DE-F1697F641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55</a:t>
            </a:fld>
            <a:endParaRPr spc="-25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710628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latin typeface="Calibri Light"/>
                <a:cs typeface="Calibri Light"/>
              </a:rPr>
              <a:t>Busca</a:t>
            </a:r>
            <a:r>
              <a:rPr sz="4400" spc="-17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na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30" dirty="0">
                <a:latin typeface="Calibri Light"/>
                <a:cs typeface="Calibri Light"/>
              </a:rPr>
              <a:t>árvore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DOM</a:t>
            </a:r>
            <a:r>
              <a:rPr sz="4400" spc="-18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-</a:t>
            </a:r>
            <a:r>
              <a:rPr sz="4400" spc="-120" dirty="0">
                <a:latin typeface="Calibri Light"/>
                <a:cs typeface="Calibri Light"/>
              </a:rPr>
              <a:t> </a:t>
            </a:r>
            <a:r>
              <a:rPr sz="4400" spc="-20" dirty="0">
                <a:latin typeface="Calibri Light"/>
                <a:cs typeface="Calibri Light"/>
              </a:rPr>
              <a:t>Exemplo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0367" y="1371600"/>
            <a:ext cx="9351264" cy="5355336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E57CA73A-60C3-0906-3E4A-8CB7EC484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56</a:t>
            </a:fld>
            <a:endParaRPr spc="-25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42906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Detalhes</a:t>
            </a:r>
            <a:r>
              <a:rPr spc="-165" dirty="0"/>
              <a:t> </a:t>
            </a:r>
            <a:r>
              <a:rPr dirty="0"/>
              <a:t>do</a:t>
            </a:r>
            <a:r>
              <a:rPr spc="-160" dirty="0"/>
              <a:t> </a:t>
            </a:r>
            <a:r>
              <a:rPr spc="-30" dirty="0"/>
              <a:t>evento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57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75586"/>
            <a:ext cx="10894060" cy="446595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725"/>
              </a:spcBef>
              <a:buFont typeface="Arial"/>
              <a:buChar char="•"/>
              <a:tabLst>
                <a:tab pos="241300" algn="l"/>
              </a:tabLst>
            </a:pPr>
            <a:r>
              <a:rPr sz="2700" dirty="0">
                <a:latin typeface="Calibri"/>
                <a:cs typeface="Calibri"/>
              </a:rPr>
              <a:t>Além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da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propriedade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spc="-20" dirty="0">
                <a:solidFill>
                  <a:srgbClr val="4471C4"/>
                </a:solidFill>
                <a:latin typeface="Consolas"/>
                <a:cs typeface="Consolas"/>
              </a:rPr>
              <a:t>target</a:t>
            </a:r>
            <a:r>
              <a:rPr sz="2700" spc="-88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700" dirty="0">
                <a:latin typeface="Calibri"/>
                <a:cs typeface="Calibri"/>
              </a:rPr>
              <a:t>do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objeto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do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evento,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há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também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várias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outras </a:t>
            </a:r>
            <a:r>
              <a:rPr sz="2700" dirty="0">
                <a:latin typeface="Calibri"/>
                <a:cs typeface="Calibri"/>
              </a:rPr>
              <a:t>propriedades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específicas</a:t>
            </a:r>
            <a:r>
              <a:rPr sz="2700" spc="-8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para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cada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tipo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evento</a:t>
            </a:r>
            <a:endParaRPr sz="2700">
              <a:latin typeface="Calibri"/>
              <a:cs typeface="Calibri"/>
            </a:endParaRPr>
          </a:p>
          <a:p>
            <a:pPr marL="240665" indent="-227965">
              <a:lnSpc>
                <a:spcPts val="3210"/>
              </a:lnSpc>
              <a:spcBef>
                <a:spcPts val="375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Por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exemplo,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para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um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evento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b="1" u="sng" dirty="0">
                <a:uFill>
                  <a:solidFill>
                    <a:srgbClr val="000000"/>
                  </a:solidFill>
                </a:uFill>
                <a:latin typeface="Consolas"/>
                <a:cs typeface="Consolas"/>
              </a:rPr>
              <a:t>click</a:t>
            </a:r>
            <a:r>
              <a:rPr sz="2700" dirty="0">
                <a:latin typeface="Calibri"/>
                <a:cs typeface="Calibri"/>
              </a:rPr>
              <a:t>,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há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também:</a:t>
            </a:r>
            <a:endParaRPr sz="2700">
              <a:latin typeface="Calibri"/>
              <a:cs typeface="Calibri"/>
            </a:endParaRPr>
          </a:p>
          <a:p>
            <a:pPr marL="697230" lvl="1" indent="-227329">
              <a:lnSpc>
                <a:spcPts val="281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dirty="0"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screenX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coordenada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(horizontal)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clique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tela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80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0" dirty="0">
                <a:latin typeface="Consolas"/>
                <a:cs typeface="Consolas"/>
              </a:rPr>
              <a:t>.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screenY</a:t>
            </a:r>
            <a:r>
              <a:rPr sz="2400" spc="-7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coordenada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(vertical)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clique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tela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80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5" dirty="0">
                <a:latin typeface="Consolas"/>
                <a:cs typeface="Consolas"/>
              </a:rPr>
              <a:t>.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clientX</a:t>
            </a:r>
            <a:r>
              <a:rPr sz="2400" spc="-73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coordenada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clique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viewport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(janela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10" dirty="0">
                <a:latin typeface="Calibri"/>
                <a:cs typeface="Calibri"/>
              </a:rPr>
              <a:t> navegador)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810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0" dirty="0">
                <a:latin typeface="Consolas"/>
                <a:cs typeface="Consolas"/>
              </a:rPr>
              <a:t>.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clientY</a:t>
            </a:r>
            <a:r>
              <a:rPr sz="2400" spc="-7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coordenada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clique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viewport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(janela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navegador)</a:t>
            </a:r>
            <a:endParaRPr sz="2400">
              <a:latin typeface="Calibri"/>
              <a:cs typeface="Calibri"/>
            </a:endParaRPr>
          </a:p>
          <a:p>
            <a:pPr marL="696595" marR="419100" lvl="1" indent="-227329">
              <a:lnSpc>
                <a:spcPct val="80000"/>
              </a:lnSpc>
              <a:spcBef>
                <a:spcPts val="5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2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0" dirty="0">
                <a:latin typeface="Consolas"/>
                <a:cs typeface="Consolas"/>
              </a:rPr>
              <a:t>.</a:t>
            </a:r>
            <a:r>
              <a:rPr sz="2400" spc="-20" dirty="0">
                <a:solidFill>
                  <a:srgbClr val="4471C4"/>
                </a:solidFill>
                <a:latin typeface="Consolas"/>
                <a:cs typeface="Consolas"/>
              </a:rPr>
              <a:t>ctrlKey</a:t>
            </a:r>
            <a:r>
              <a:rPr sz="2400" spc="-73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false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indicando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tecla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ctrl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foi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pressionada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junto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o 	</a:t>
            </a:r>
            <a:r>
              <a:rPr sz="2400" spc="-10" dirty="0">
                <a:latin typeface="Calibri"/>
                <a:cs typeface="Calibri"/>
              </a:rPr>
              <a:t>click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795"/>
              </a:lnSpc>
              <a:buFont typeface="Arial"/>
              <a:buChar char="•"/>
              <a:tabLst>
                <a:tab pos="697230" algn="l"/>
              </a:tabLst>
            </a:pPr>
            <a:r>
              <a:rPr sz="2400" spc="-25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spc="-25" dirty="0">
                <a:latin typeface="Consolas"/>
                <a:cs typeface="Consolas"/>
              </a:rPr>
              <a:t>.</a:t>
            </a:r>
            <a:r>
              <a:rPr sz="2400" spc="-25" dirty="0">
                <a:solidFill>
                  <a:srgbClr val="4471C4"/>
                </a:solidFill>
                <a:latin typeface="Consolas"/>
                <a:cs typeface="Consolas"/>
              </a:rPr>
              <a:t>shiftKey</a:t>
            </a:r>
            <a:r>
              <a:rPr sz="2400" spc="-73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false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indicando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tecla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shift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pressionada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click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ts val="3204"/>
              </a:lnSpc>
              <a:spcBef>
                <a:spcPts val="350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Para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um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evento</a:t>
            </a:r>
            <a:r>
              <a:rPr sz="2700" spc="-9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teclado</a:t>
            </a:r>
            <a:r>
              <a:rPr sz="2700" dirty="0">
                <a:latin typeface="Calibri"/>
                <a:cs typeface="Calibri"/>
              </a:rPr>
              <a:t>,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há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outras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propriedades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como:</a:t>
            </a:r>
            <a:endParaRPr sz="2700">
              <a:latin typeface="Calibri"/>
              <a:cs typeface="Calibri"/>
            </a:endParaRPr>
          </a:p>
          <a:p>
            <a:pPr marL="697230" lvl="1" indent="-227329">
              <a:lnSpc>
                <a:spcPts val="284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solidFill>
                  <a:srgbClr val="C00000"/>
                </a:solidFill>
                <a:latin typeface="Consolas"/>
                <a:cs typeface="Consolas"/>
              </a:rPr>
              <a:t>e</a:t>
            </a:r>
            <a:r>
              <a:rPr sz="2400" dirty="0">
                <a:latin typeface="Consolas"/>
                <a:cs typeface="Consolas"/>
              </a:rPr>
              <a:t>.</a:t>
            </a:r>
            <a:r>
              <a:rPr sz="2400" dirty="0">
                <a:solidFill>
                  <a:srgbClr val="4471C4"/>
                </a:solidFill>
                <a:latin typeface="Consolas"/>
                <a:cs typeface="Consolas"/>
              </a:rPr>
              <a:t>key</a:t>
            </a:r>
            <a:r>
              <a:rPr sz="2400" spc="-95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correspondente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à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tecla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pressionada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(ex.: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"Enter",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"a",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"b"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etc.)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Outras</a:t>
            </a:r>
            <a:r>
              <a:rPr spc="-175" dirty="0"/>
              <a:t> </a:t>
            </a:r>
            <a:r>
              <a:rPr spc="-45" dirty="0"/>
              <a:t>formas</a:t>
            </a:r>
            <a:r>
              <a:rPr spc="-175" dirty="0"/>
              <a:t> </a:t>
            </a:r>
            <a:r>
              <a:rPr dirty="0"/>
              <a:t>de</a:t>
            </a:r>
            <a:r>
              <a:rPr spc="-165" dirty="0"/>
              <a:t> </a:t>
            </a:r>
            <a:r>
              <a:rPr spc="-20" dirty="0"/>
              <a:t>busca</a:t>
            </a:r>
            <a:r>
              <a:rPr spc="-180" dirty="0"/>
              <a:t> </a:t>
            </a:r>
            <a:r>
              <a:rPr dirty="0"/>
              <a:t>na</a:t>
            </a:r>
            <a:r>
              <a:rPr spc="-165" dirty="0"/>
              <a:t> </a:t>
            </a:r>
            <a:r>
              <a:rPr spc="-30" dirty="0"/>
              <a:t>árvore</a:t>
            </a:r>
            <a:r>
              <a:rPr spc="-180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58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72404"/>
            <a:ext cx="9954260" cy="4029710"/>
          </a:xfrm>
          <a:prstGeom prst="rect">
            <a:avLst/>
          </a:prstGeom>
        </p:spPr>
        <p:txBody>
          <a:bodyPr vert="horz" wrap="square" lIns="0" tIns="39369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09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getElementById</a:t>
            </a:r>
            <a:endParaRPr sz="32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busca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único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utilizando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seu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id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getElementsByName</a:t>
            </a:r>
            <a:endParaRPr sz="32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busca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pelo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atributo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name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elemento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getElementsByTagName</a:t>
            </a:r>
            <a:endParaRPr sz="32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busca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pelo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nome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da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tag</a:t>
            </a:r>
            <a:r>
              <a:rPr sz="2800" b="1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HTML,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img,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h1,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getElementsByClassName</a:t>
            </a:r>
            <a:endParaRPr sz="3200">
              <a:latin typeface="Consolas"/>
              <a:cs typeface="Consolas"/>
            </a:endParaRPr>
          </a:p>
          <a:p>
            <a:pPr marL="697230" lvl="1" indent="-227329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busca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elementos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pelo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valor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do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atributo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class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Acesso</a:t>
            </a:r>
            <a:r>
              <a:rPr spc="-190" dirty="0"/>
              <a:t> </a:t>
            </a:r>
            <a:r>
              <a:rPr dirty="0"/>
              <a:t>ao</a:t>
            </a:r>
            <a:r>
              <a:rPr spc="-145" dirty="0"/>
              <a:t> </a:t>
            </a:r>
            <a:r>
              <a:rPr spc="-60" dirty="0"/>
              <a:t>conteúdo</a:t>
            </a:r>
            <a:r>
              <a:rPr spc="-180" dirty="0"/>
              <a:t> </a:t>
            </a:r>
            <a:r>
              <a:rPr dirty="0"/>
              <a:t>dos</a:t>
            </a:r>
            <a:r>
              <a:rPr spc="-160" dirty="0"/>
              <a:t> </a:t>
            </a:r>
            <a:r>
              <a:rPr spc="-40" dirty="0"/>
              <a:t>elementos</a:t>
            </a:r>
            <a:r>
              <a:rPr spc="-165" dirty="0"/>
              <a:t> </a:t>
            </a:r>
            <a:r>
              <a:rPr spc="-20" dirty="0"/>
              <a:t>HTML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59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45107"/>
            <a:ext cx="11019790" cy="427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ts val="306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Propriedade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4471C4"/>
                </a:solidFill>
                <a:latin typeface="Consolas"/>
                <a:cs typeface="Consolas"/>
              </a:rPr>
              <a:t>textContent</a:t>
            </a:r>
            <a:endParaRPr sz="2700">
              <a:latin typeface="Consolas"/>
              <a:cs typeface="Consolas"/>
            </a:endParaRPr>
          </a:p>
          <a:p>
            <a:pPr marL="697230" lvl="1" indent="-227329">
              <a:lnSpc>
                <a:spcPts val="251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textual,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texto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51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possui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filhos,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concatenação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textContent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70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Uma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alteração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removerá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substituirá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novo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texto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ts val="3060"/>
              </a:lnSpc>
              <a:spcBef>
                <a:spcPts val="20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Propriedade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4471C4"/>
                </a:solidFill>
                <a:latin typeface="Consolas"/>
                <a:cs typeface="Consolas"/>
              </a:rPr>
              <a:t>innerText</a:t>
            </a:r>
            <a:endParaRPr sz="2700">
              <a:latin typeface="Consolas"/>
              <a:cs typeface="Consolas"/>
            </a:endParaRPr>
          </a:p>
          <a:p>
            <a:pPr marL="697230" lvl="1" indent="-227329">
              <a:lnSpc>
                <a:spcPts val="227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Semelhante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textContent,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porém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inclui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conteúdos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“não</a:t>
            </a:r>
            <a:endParaRPr sz="2400">
              <a:latin typeface="Calibri"/>
              <a:cs typeface="Calibri"/>
            </a:endParaRPr>
          </a:p>
          <a:p>
            <a:pPr marL="698500" marR="5080">
              <a:lnSpc>
                <a:spcPct val="70000"/>
              </a:lnSpc>
              <a:spcBef>
                <a:spcPts val="434"/>
              </a:spcBef>
            </a:pPr>
            <a:r>
              <a:rPr sz="2400" dirty="0">
                <a:latin typeface="Calibri"/>
                <a:cs typeface="Calibri"/>
              </a:rPr>
              <a:t>podem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lidos”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usuário,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ocultado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CSS,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tags </a:t>
            </a:r>
            <a:r>
              <a:rPr sz="2400" dirty="0">
                <a:latin typeface="Calibri"/>
                <a:cs typeface="Calibri"/>
              </a:rPr>
              <a:t>como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&lt;script&gt;,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&lt;style&gt;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ts val="3060"/>
              </a:lnSpc>
              <a:spcBef>
                <a:spcPts val="25"/>
              </a:spcBef>
              <a:buFont typeface="Arial"/>
              <a:buChar char="•"/>
              <a:tabLst>
                <a:tab pos="240665" algn="l"/>
              </a:tabLst>
            </a:pPr>
            <a:r>
              <a:rPr sz="2700" dirty="0">
                <a:latin typeface="Calibri"/>
                <a:cs typeface="Calibri"/>
              </a:rPr>
              <a:t>Propriedade</a:t>
            </a:r>
            <a:r>
              <a:rPr sz="2700" spc="-105" dirty="0"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4471C4"/>
                </a:solidFill>
                <a:latin typeface="Consolas"/>
                <a:cs typeface="Consolas"/>
              </a:rPr>
              <a:t>innerHTML</a:t>
            </a:r>
            <a:endParaRPr sz="2700">
              <a:latin typeface="Consolas"/>
              <a:cs typeface="Consolas"/>
            </a:endParaRPr>
          </a:p>
          <a:p>
            <a:pPr marL="697230" lvl="1" indent="-227329">
              <a:lnSpc>
                <a:spcPts val="252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seus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descendentes,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incluindo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tags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HTML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270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Quando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alterada,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novo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conteúdo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é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avaliado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pelo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navegador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resultar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na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265"/>
              </a:lnSpc>
            </a:pPr>
            <a:r>
              <a:rPr sz="2400" dirty="0">
                <a:latin typeface="Calibri"/>
                <a:cs typeface="Calibri"/>
              </a:rPr>
              <a:t>criação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descendentes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estrutura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DOM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695"/>
              </a:lnSpc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OBS: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possibilidade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ataques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XSS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desempenho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inferior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textContent.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Fases</a:t>
            </a:r>
            <a:r>
              <a:rPr spc="-155" dirty="0"/>
              <a:t> </a:t>
            </a:r>
            <a:r>
              <a:rPr dirty="0"/>
              <a:t>do</a:t>
            </a:r>
            <a:r>
              <a:rPr spc="-155" dirty="0"/>
              <a:t> </a:t>
            </a:r>
            <a:r>
              <a:rPr spc="-65" dirty="0"/>
              <a:t>contexto</a:t>
            </a:r>
            <a:r>
              <a:rPr spc="-165" dirty="0"/>
              <a:t> </a:t>
            </a:r>
            <a:r>
              <a:rPr dirty="0"/>
              <a:t>de</a:t>
            </a:r>
            <a:r>
              <a:rPr spc="-145" dirty="0"/>
              <a:t> </a:t>
            </a:r>
            <a:r>
              <a:rPr spc="-55" dirty="0"/>
              <a:t>execução</a:t>
            </a:r>
            <a:r>
              <a:rPr spc="-150" dirty="0"/>
              <a:t> </a:t>
            </a:r>
            <a:r>
              <a:rPr spc="-20" dirty="0"/>
              <a:t>JavaScript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764919"/>
            <a:ext cx="29133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685" algn="l"/>
              </a:tabLst>
            </a:pPr>
            <a:r>
              <a:rPr sz="3000" spc="-25" dirty="0">
                <a:latin typeface="Calibri"/>
                <a:cs typeface="Calibri"/>
              </a:rPr>
              <a:t>1.</a:t>
            </a:r>
            <a:r>
              <a:rPr sz="3000" dirty="0">
                <a:latin typeface="Calibri"/>
                <a:cs typeface="Calibri"/>
              </a:rPr>
              <a:t>	Fase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criação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2208098"/>
            <a:ext cx="10739120" cy="395922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698500" marR="5080" indent="-229235">
              <a:lnSpc>
                <a:spcPct val="80000"/>
              </a:lnSpc>
              <a:spcBef>
                <a:spcPts val="73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motor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cria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configura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ambiente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script. </a:t>
            </a:r>
            <a:r>
              <a:rPr sz="2600" dirty="0">
                <a:latin typeface="Calibri"/>
                <a:cs typeface="Calibri"/>
              </a:rPr>
              <a:t>Determina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valores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variáveis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funções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configura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cadeia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escopo </a:t>
            </a:r>
            <a:r>
              <a:rPr sz="2600" dirty="0">
                <a:latin typeface="Calibri"/>
                <a:cs typeface="Calibri"/>
              </a:rPr>
              <a:t>para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</a:t>
            </a:r>
            <a:endParaRPr sz="2600">
              <a:latin typeface="Calibri"/>
              <a:cs typeface="Calibri"/>
            </a:endParaRPr>
          </a:p>
          <a:p>
            <a:pPr marL="698500" marR="991869" indent="-229235">
              <a:lnSpc>
                <a:spcPts val="2500"/>
              </a:lnSpc>
              <a:spcBef>
                <a:spcPts val="46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código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inserido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559CD5"/>
                </a:solidFill>
                <a:latin typeface="Consolas"/>
                <a:cs typeface="Consolas"/>
              </a:rPr>
              <a:t>&lt;script&gt;</a:t>
            </a:r>
            <a:r>
              <a:rPr sz="2600" spc="-1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durante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fase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de </a:t>
            </a:r>
            <a:r>
              <a:rPr sz="2600" spc="-10" dirty="0">
                <a:latin typeface="Calibri"/>
                <a:cs typeface="Calibri"/>
              </a:rPr>
              <a:t>carregamento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documento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HTML</a:t>
            </a:r>
            <a:endParaRPr sz="2600">
              <a:latin typeface="Calibri"/>
              <a:cs typeface="Calibri"/>
            </a:endParaRPr>
          </a:p>
          <a:p>
            <a:pPr marL="698500" marR="417195" indent="-229235">
              <a:lnSpc>
                <a:spcPts val="2500"/>
              </a:lnSpc>
              <a:spcBef>
                <a:spcPts val="49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motor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associa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documento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HTML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objeto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document</a:t>
            </a:r>
            <a:r>
              <a:rPr sz="2600" spc="-955" dirty="0">
                <a:latin typeface="Courier New"/>
                <a:cs typeface="Courier New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janela </a:t>
            </a:r>
            <a:r>
              <a:rPr sz="2600" dirty="0">
                <a:latin typeface="Calibri"/>
                <a:cs typeface="Calibri"/>
              </a:rPr>
              <a:t>(do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navegador)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associada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objeto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ourier New"/>
                <a:cs typeface="Courier New"/>
              </a:rPr>
              <a:t>window</a:t>
            </a:r>
            <a:endParaRPr sz="2600">
              <a:latin typeface="Courier New"/>
              <a:cs typeface="Courier New"/>
            </a:endParaRPr>
          </a:p>
          <a:p>
            <a:pPr marL="527685" indent="-514984">
              <a:lnSpc>
                <a:spcPts val="3550"/>
              </a:lnSpc>
              <a:spcBef>
                <a:spcPts val="285"/>
              </a:spcBef>
              <a:buAutoNum type="arabicPeriod" startAt="2"/>
              <a:tabLst>
                <a:tab pos="527685" algn="l"/>
              </a:tabLst>
            </a:pPr>
            <a:r>
              <a:rPr sz="3000" dirty="0">
                <a:latin typeface="Calibri"/>
                <a:cs typeface="Calibri"/>
              </a:rPr>
              <a:t>Fase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execução</a:t>
            </a:r>
            <a:endParaRPr sz="3000">
              <a:latin typeface="Calibri"/>
              <a:cs typeface="Calibri"/>
            </a:endParaRPr>
          </a:p>
          <a:p>
            <a:pPr marL="698500" marR="41275" lvl="1" indent="-229235">
              <a:lnSpc>
                <a:spcPct val="80000"/>
              </a:lnSpc>
              <a:spcBef>
                <a:spcPts val="57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motor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código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execução,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linha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por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linha,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de </a:t>
            </a:r>
            <a:r>
              <a:rPr sz="2600" dirty="0">
                <a:latin typeface="Calibri"/>
                <a:cs typeface="Calibri"/>
              </a:rPr>
              <a:t>cima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para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baixo.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Ele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processa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quaisquer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instruções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ou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expressões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script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avalia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quaisquer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chamadas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função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817866" y="1417066"/>
            <a:ext cx="4279900" cy="913765"/>
            <a:chOff x="7817866" y="1417066"/>
            <a:chExt cx="4279900" cy="913765"/>
          </a:xfrm>
        </p:grpSpPr>
        <p:sp>
          <p:nvSpPr>
            <p:cNvPr id="7" name="object 7"/>
            <p:cNvSpPr/>
            <p:nvPr/>
          </p:nvSpPr>
          <p:spPr>
            <a:xfrm>
              <a:off x="7824216" y="1423416"/>
              <a:ext cx="4267200" cy="901065"/>
            </a:xfrm>
            <a:custGeom>
              <a:avLst/>
              <a:gdLst/>
              <a:ahLst/>
              <a:cxnLst/>
              <a:rect l="l" t="t" r="r" b="b"/>
              <a:pathLst>
                <a:path w="4267200" h="901064">
                  <a:moveTo>
                    <a:pt x="4117085" y="0"/>
                  </a:moveTo>
                  <a:lnTo>
                    <a:pt x="150113" y="0"/>
                  </a:lnTo>
                  <a:lnTo>
                    <a:pt x="102656" y="7650"/>
                  </a:lnTo>
                  <a:lnTo>
                    <a:pt x="61447" y="28955"/>
                  </a:lnTo>
                  <a:lnTo>
                    <a:pt x="28955" y="61447"/>
                  </a:lnTo>
                  <a:lnTo>
                    <a:pt x="7650" y="102656"/>
                  </a:lnTo>
                  <a:lnTo>
                    <a:pt x="0" y="150113"/>
                  </a:lnTo>
                  <a:lnTo>
                    <a:pt x="0" y="750570"/>
                  </a:lnTo>
                  <a:lnTo>
                    <a:pt x="7650" y="798027"/>
                  </a:lnTo>
                  <a:lnTo>
                    <a:pt x="28955" y="839236"/>
                  </a:lnTo>
                  <a:lnTo>
                    <a:pt x="61447" y="871728"/>
                  </a:lnTo>
                  <a:lnTo>
                    <a:pt x="102656" y="893033"/>
                  </a:lnTo>
                  <a:lnTo>
                    <a:pt x="150113" y="900684"/>
                  </a:lnTo>
                  <a:lnTo>
                    <a:pt x="4117085" y="900684"/>
                  </a:lnTo>
                  <a:lnTo>
                    <a:pt x="4164543" y="893033"/>
                  </a:lnTo>
                  <a:lnTo>
                    <a:pt x="4205752" y="871728"/>
                  </a:lnTo>
                  <a:lnTo>
                    <a:pt x="4238244" y="839236"/>
                  </a:lnTo>
                  <a:lnTo>
                    <a:pt x="4259549" y="798027"/>
                  </a:lnTo>
                  <a:lnTo>
                    <a:pt x="4267200" y="750570"/>
                  </a:lnTo>
                  <a:lnTo>
                    <a:pt x="4267200" y="150113"/>
                  </a:lnTo>
                  <a:lnTo>
                    <a:pt x="4259549" y="102656"/>
                  </a:lnTo>
                  <a:lnTo>
                    <a:pt x="4238244" y="61447"/>
                  </a:lnTo>
                  <a:lnTo>
                    <a:pt x="4205752" y="28955"/>
                  </a:lnTo>
                  <a:lnTo>
                    <a:pt x="4164543" y="7650"/>
                  </a:lnTo>
                  <a:lnTo>
                    <a:pt x="411708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24216" y="1423416"/>
              <a:ext cx="4267200" cy="901065"/>
            </a:xfrm>
            <a:custGeom>
              <a:avLst/>
              <a:gdLst/>
              <a:ahLst/>
              <a:cxnLst/>
              <a:rect l="l" t="t" r="r" b="b"/>
              <a:pathLst>
                <a:path w="4267200" h="901064">
                  <a:moveTo>
                    <a:pt x="0" y="150113"/>
                  </a:moveTo>
                  <a:lnTo>
                    <a:pt x="7650" y="102656"/>
                  </a:lnTo>
                  <a:lnTo>
                    <a:pt x="28955" y="61447"/>
                  </a:lnTo>
                  <a:lnTo>
                    <a:pt x="61447" y="28955"/>
                  </a:lnTo>
                  <a:lnTo>
                    <a:pt x="102656" y="7650"/>
                  </a:lnTo>
                  <a:lnTo>
                    <a:pt x="150113" y="0"/>
                  </a:lnTo>
                  <a:lnTo>
                    <a:pt x="4117085" y="0"/>
                  </a:lnTo>
                  <a:lnTo>
                    <a:pt x="4164543" y="7650"/>
                  </a:lnTo>
                  <a:lnTo>
                    <a:pt x="4205752" y="28955"/>
                  </a:lnTo>
                  <a:lnTo>
                    <a:pt x="4238244" y="61447"/>
                  </a:lnTo>
                  <a:lnTo>
                    <a:pt x="4259549" y="102656"/>
                  </a:lnTo>
                  <a:lnTo>
                    <a:pt x="4267200" y="150113"/>
                  </a:lnTo>
                  <a:lnTo>
                    <a:pt x="4267200" y="750570"/>
                  </a:lnTo>
                  <a:lnTo>
                    <a:pt x="4259549" y="798027"/>
                  </a:lnTo>
                  <a:lnTo>
                    <a:pt x="4238244" y="839236"/>
                  </a:lnTo>
                  <a:lnTo>
                    <a:pt x="4205752" y="871728"/>
                  </a:lnTo>
                  <a:lnTo>
                    <a:pt x="4164543" y="893033"/>
                  </a:lnTo>
                  <a:lnTo>
                    <a:pt x="4117085" y="900684"/>
                  </a:lnTo>
                  <a:lnTo>
                    <a:pt x="150113" y="900684"/>
                  </a:lnTo>
                  <a:lnTo>
                    <a:pt x="102656" y="893033"/>
                  </a:lnTo>
                  <a:lnTo>
                    <a:pt x="61447" y="871728"/>
                  </a:lnTo>
                  <a:lnTo>
                    <a:pt x="28955" y="839236"/>
                  </a:lnTo>
                  <a:lnTo>
                    <a:pt x="7650" y="798027"/>
                  </a:lnTo>
                  <a:lnTo>
                    <a:pt x="0" y="750570"/>
                  </a:lnTo>
                  <a:lnTo>
                    <a:pt x="0" y="150113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192769" y="1539366"/>
            <a:ext cx="352932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Fases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aplicáveis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tanto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contexto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62161" y="1843862"/>
            <a:ext cx="25933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quanto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função.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Método</a:t>
            </a:r>
            <a:r>
              <a:rPr spc="-160" dirty="0"/>
              <a:t> </a:t>
            </a:r>
            <a:r>
              <a:rPr b="1" spc="-10" dirty="0">
                <a:solidFill>
                  <a:srgbClr val="C55A11"/>
                </a:solidFill>
                <a:latin typeface="Consolas"/>
                <a:cs typeface="Consolas"/>
              </a:rPr>
              <a:t>element</a:t>
            </a:r>
            <a:r>
              <a:rPr b="1" spc="-10" dirty="0">
                <a:latin typeface="Consolas"/>
                <a:cs typeface="Consolas"/>
              </a:rPr>
              <a:t>.</a:t>
            </a:r>
            <a:r>
              <a:rPr b="1" spc="-10" dirty="0">
                <a:solidFill>
                  <a:srgbClr val="4471C4"/>
                </a:solidFill>
                <a:latin typeface="Consolas"/>
                <a:cs typeface="Consolas"/>
              </a:rPr>
              <a:t>insertAdjacentHTML()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60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96618"/>
            <a:ext cx="10554970" cy="208597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Cria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insere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nós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árvore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DOM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partir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avaliação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string </a:t>
            </a:r>
            <a:r>
              <a:rPr sz="3200" spc="-20" dirty="0">
                <a:latin typeface="Calibri"/>
                <a:cs typeface="Calibri"/>
              </a:rPr>
              <a:t>HTML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Permite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indicar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posição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inserção</a:t>
            </a:r>
            <a:endParaRPr sz="3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20" dirty="0">
                <a:latin typeface="Calibri"/>
                <a:cs typeface="Calibri"/>
              </a:rPr>
              <a:t>Sintaxe: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insertAdjacentHTML</a:t>
            </a:r>
            <a:r>
              <a:rPr sz="3200" dirty="0">
                <a:latin typeface="Consolas"/>
                <a:cs typeface="Consolas"/>
              </a:rPr>
              <a:t>(</a:t>
            </a:r>
            <a:r>
              <a:rPr sz="3200" dirty="0">
                <a:solidFill>
                  <a:srgbClr val="F4B083"/>
                </a:solidFill>
                <a:latin typeface="Consolas"/>
                <a:cs typeface="Consolas"/>
              </a:rPr>
              <a:t>posicao</a:t>
            </a:r>
            <a:r>
              <a:rPr sz="3200" dirty="0">
                <a:latin typeface="Consolas"/>
                <a:cs typeface="Consolas"/>
              </a:rPr>
              <a:t>,</a:t>
            </a:r>
            <a:r>
              <a:rPr sz="3200" spc="-145" dirty="0">
                <a:latin typeface="Consolas"/>
                <a:cs typeface="Consolas"/>
              </a:rPr>
              <a:t> </a:t>
            </a:r>
            <a:r>
              <a:rPr sz="3200" spc="-10" dirty="0">
                <a:latin typeface="Consolas"/>
                <a:cs typeface="Consolas"/>
              </a:rPr>
              <a:t>textoHtml)</a:t>
            </a:r>
            <a:r>
              <a:rPr sz="3200" spc="-10" dirty="0">
                <a:latin typeface="Calibri"/>
                <a:cs typeface="Calibri"/>
              </a:rPr>
              <a:t>,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9975" y="3760209"/>
            <a:ext cx="3863975" cy="213868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3200" dirty="0">
                <a:latin typeface="Calibri"/>
                <a:cs typeface="Calibri"/>
              </a:rPr>
              <a:t>onde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4B083"/>
                </a:solidFill>
                <a:latin typeface="Calibri"/>
                <a:cs typeface="Calibri"/>
              </a:rPr>
              <a:t>posicao</a:t>
            </a:r>
            <a:r>
              <a:rPr sz="3200" spc="-25" dirty="0">
                <a:solidFill>
                  <a:srgbClr val="F4B083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ser:</a:t>
            </a:r>
            <a:endParaRPr sz="3200">
              <a:latin typeface="Calibri"/>
              <a:cs typeface="Calibri"/>
            </a:endParaRPr>
          </a:p>
          <a:p>
            <a:pPr marL="468630" indent="-227329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468630" algn="l"/>
              </a:tabLst>
            </a:pPr>
            <a:r>
              <a:rPr sz="2400" spc="-10" dirty="0">
                <a:latin typeface="Calibri"/>
                <a:cs typeface="Calibri"/>
              </a:rPr>
              <a:t>"beforebegin“</a:t>
            </a:r>
            <a:endParaRPr sz="2400">
              <a:latin typeface="Calibri"/>
              <a:cs typeface="Calibri"/>
            </a:endParaRPr>
          </a:p>
          <a:p>
            <a:pPr marL="468630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468630" algn="l"/>
              </a:tabLst>
            </a:pPr>
            <a:r>
              <a:rPr sz="2400" spc="-10" dirty="0">
                <a:latin typeface="Calibri"/>
                <a:cs typeface="Calibri"/>
              </a:rPr>
              <a:t>"afterbegin“</a:t>
            </a:r>
            <a:endParaRPr sz="2400">
              <a:latin typeface="Calibri"/>
              <a:cs typeface="Calibri"/>
            </a:endParaRPr>
          </a:p>
          <a:p>
            <a:pPr marL="468630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468630" algn="l"/>
              </a:tabLst>
            </a:pPr>
            <a:r>
              <a:rPr sz="2400" spc="-10" dirty="0">
                <a:latin typeface="Calibri"/>
                <a:cs typeface="Calibri"/>
              </a:rPr>
              <a:t>"beforeend“</a:t>
            </a:r>
            <a:endParaRPr sz="2400">
              <a:latin typeface="Calibri"/>
              <a:cs typeface="Calibri"/>
            </a:endParaRPr>
          </a:p>
          <a:p>
            <a:pPr marL="468630" indent="-227329">
              <a:lnSpc>
                <a:spcPct val="100000"/>
              </a:lnSpc>
              <a:spcBef>
                <a:spcPts val="220"/>
              </a:spcBef>
              <a:buFont typeface="Arial"/>
              <a:buChar char="•"/>
              <a:tabLst>
                <a:tab pos="468630" algn="l"/>
              </a:tabLst>
            </a:pPr>
            <a:r>
              <a:rPr sz="2400" spc="-10" dirty="0">
                <a:latin typeface="Calibri"/>
                <a:cs typeface="Calibri"/>
              </a:rPr>
              <a:t>"afterend"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7359" y="4245864"/>
            <a:ext cx="4002404" cy="2246630"/>
          </a:xfrm>
          <a:prstGeom prst="rect">
            <a:avLst/>
          </a:prstGeom>
          <a:ln w="9525">
            <a:solidFill>
              <a:srgbClr val="AEABAB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&lt;!--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beforebegin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000" spc="-25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2000" spc="-25" dirty="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sz="2000" spc="-25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&lt;!-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afterbegin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2000" dirty="0">
                <a:solidFill>
                  <a:srgbClr val="585858"/>
                </a:solidFill>
                <a:latin typeface="Consolas"/>
                <a:cs typeface="Consolas"/>
              </a:rPr>
              <a:t>Parágrafo</a:t>
            </a:r>
            <a:r>
              <a:rPr sz="2000" spc="-10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585858"/>
                </a:solidFill>
                <a:latin typeface="Consolas"/>
                <a:cs typeface="Consolas"/>
              </a:rPr>
              <a:t>de</a:t>
            </a:r>
            <a:r>
              <a:rPr sz="2000" spc="-15" dirty="0">
                <a:solidFill>
                  <a:srgbClr val="585858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585858"/>
                </a:solidFill>
                <a:latin typeface="Consolas"/>
                <a:cs typeface="Consolas"/>
              </a:rPr>
              <a:t>exemplo.</a:t>
            </a:r>
            <a:endParaRPr sz="20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&lt;!-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beforeend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--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000" spc="-2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2000" spc="-20" dirty="0">
                <a:solidFill>
                  <a:srgbClr val="559CD5"/>
                </a:solidFill>
                <a:latin typeface="Consolas"/>
                <a:cs typeface="Consolas"/>
              </a:rPr>
              <a:t>p</a:t>
            </a:r>
            <a:r>
              <a:rPr sz="20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&lt;!--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afterend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-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-</a:t>
            </a:r>
            <a:r>
              <a:rPr sz="2000" spc="-50" dirty="0">
                <a:solidFill>
                  <a:srgbClr val="6A9954"/>
                </a:solidFill>
                <a:latin typeface="Consolas"/>
                <a:cs typeface="Consolas"/>
              </a:rPr>
              <a:t>&gt;</a:t>
            </a:r>
            <a:endParaRPr sz="2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Alterando</a:t>
            </a:r>
            <a:r>
              <a:rPr spc="-185" dirty="0"/>
              <a:t> </a:t>
            </a:r>
            <a:r>
              <a:rPr spc="-25" dirty="0"/>
              <a:t>estilos</a:t>
            </a:r>
            <a:r>
              <a:rPr spc="-165" dirty="0"/>
              <a:t> </a:t>
            </a:r>
            <a:r>
              <a:rPr dirty="0"/>
              <a:t>CSS</a:t>
            </a:r>
            <a:r>
              <a:rPr spc="-180" dirty="0"/>
              <a:t> </a:t>
            </a:r>
            <a:r>
              <a:rPr dirty="0"/>
              <a:t>de</a:t>
            </a:r>
            <a:r>
              <a:rPr spc="-160" dirty="0"/>
              <a:t> </a:t>
            </a:r>
            <a:r>
              <a:rPr spc="-40" dirty="0"/>
              <a:t>forma</a:t>
            </a:r>
            <a:r>
              <a:rPr spc="-150" dirty="0"/>
              <a:t> </a:t>
            </a:r>
            <a:r>
              <a:rPr i="1" spc="-10" dirty="0">
                <a:latin typeface="Calibri Light"/>
                <a:cs typeface="Calibri Light"/>
              </a:rPr>
              <a:t>inline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8586470" cy="172275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25" dirty="0">
                <a:latin typeface="Calibri"/>
                <a:cs typeface="Calibri"/>
              </a:rPr>
              <a:t>Utiliza-</a:t>
            </a:r>
            <a:r>
              <a:rPr sz="3200" dirty="0">
                <a:latin typeface="Calibri"/>
                <a:cs typeface="Calibri"/>
              </a:rPr>
              <a:t>se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propriedade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71C4"/>
                </a:solidFill>
                <a:latin typeface="Consolas"/>
                <a:cs typeface="Consolas"/>
              </a:rPr>
              <a:t>style</a:t>
            </a:r>
            <a:r>
              <a:rPr sz="3200" spc="-104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3200" dirty="0">
                <a:latin typeface="Calibri"/>
                <a:cs typeface="Calibri"/>
              </a:rPr>
              <a:t>do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objeto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Neste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caso,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alteração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ocorre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CSS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inline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Nomes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das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propriedades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segue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padrão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CamelCase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40891" y="3885819"/>
          <a:ext cx="9363710" cy="2071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4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8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CSS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JavaScript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color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node.style.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color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3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font-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family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node.style.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fontFamily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2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background-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color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node.style.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backgroundColor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Manipulando</a:t>
            </a:r>
            <a:r>
              <a:rPr spc="-150" dirty="0"/>
              <a:t> </a:t>
            </a:r>
            <a:r>
              <a:rPr spc="-25" dirty="0"/>
              <a:t>atributos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62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96618"/>
            <a:ext cx="10659745" cy="13925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5080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Para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maioria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atributos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elementos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HTML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página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há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propriedade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mesmo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nome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objeto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correspondente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árvore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DOM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1595" y="3240023"/>
            <a:ext cx="8244840" cy="336042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Arrow</a:t>
            </a:r>
            <a:r>
              <a:rPr spc="-204" dirty="0"/>
              <a:t> </a:t>
            </a:r>
            <a:r>
              <a:rPr spc="-30" dirty="0"/>
              <a:t>function</a:t>
            </a:r>
            <a:r>
              <a:rPr spc="-190" dirty="0"/>
              <a:t> </a:t>
            </a:r>
            <a:r>
              <a:rPr spc="-25" dirty="0"/>
              <a:t>=&gt;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63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9881870" cy="172275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Define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funções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sem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utilizar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palavra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onsolas"/>
                <a:cs typeface="Consolas"/>
              </a:rPr>
              <a:t>function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Definição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abreviada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utilizando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caracteres</a:t>
            </a:r>
            <a:r>
              <a:rPr sz="3200" spc="-15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'</a:t>
            </a:r>
            <a:r>
              <a:rPr sz="3200" spc="-20" dirty="0">
                <a:latin typeface="Consolas"/>
                <a:cs typeface="Consolas"/>
              </a:rPr>
              <a:t>=&gt;</a:t>
            </a:r>
            <a:r>
              <a:rPr sz="3200" spc="-20" dirty="0">
                <a:latin typeface="Calibri"/>
                <a:cs typeface="Calibri"/>
              </a:rPr>
              <a:t>'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Não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substitui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definição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tradicional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todas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situações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940" y="3902964"/>
            <a:ext cx="4587240" cy="2037714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206375" rIns="0" bIns="0" rtlCol="0">
            <a:spAutoFit/>
          </a:bodyPr>
          <a:lstStyle/>
          <a:p>
            <a:pPr marL="706755" marR="332105" indent="-615950">
              <a:lnSpc>
                <a:spcPct val="127699"/>
              </a:lnSpc>
              <a:spcBef>
                <a:spcPts val="1625"/>
              </a:spcBef>
            </a:pPr>
            <a:r>
              <a:rPr sz="220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200" spc="-80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200" spc="-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6755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730"/>
              </a:spcBef>
            </a:pPr>
            <a:r>
              <a:rPr sz="2200" spc="-25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200" spc="-25" dirty="0">
                <a:solidFill>
                  <a:srgbClr val="CCCCCC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10528" y="3902964"/>
            <a:ext cx="4587240" cy="2037714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206375" rIns="0" bIns="0" rtlCol="0">
            <a:spAutoFit/>
          </a:bodyPr>
          <a:lstStyle/>
          <a:p>
            <a:pPr marL="92075" marR="947419" algn="ctr">
              <a:lnSpc>
                <a:spcPct val="127699"/>
              </a:lnSpc>
              <a:spcBef>
                <a:spcPts val="1625"/>
              </a:spcBef>
            </a:pPr>
            <a:r>
              <a:rPr sz="220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200" spc="-50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4471C4"/>
                </a:solidFill>
                <a:latin typeface="Consolas"/>
                <a:cs typeface="Consolas"/>
              </a:rPr>
              <a:t>=&gt;</a:t>
            </a:r>
            <a:r>
              <a:rPr sz="2200" spc="-50" dirty="0">
                <a:solidFill>
                  <a:srgbClr val="4471C4"/>
                </a:solidFill>
                <a:latin typeface="Consolas"/>
                <a:cs typeface="Consolas"/>
              </a:rPr>
              <a:t> </a:t>
            </a: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214629" algn="ctr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R="4087495" algn="ctr">
              <a:lnSpc>
                <a:spcPct val="100000"/>
              </a:lnSpc>
              <a:spcBef>
                <a:spcPts val="730"/>
              </a:spcBef>
            </a:pPr>
            <a:r>
              <a:rPr sz="2200" spc="-25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200" spc="-25" dirty="0">
                <a:solidFill>
                  <a:srgbClr val="CCCCCC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47690" y="4490973"/>
            <a:ext cx="589280" cy="861694"/>
            <a:chOff x="5647690" y="4490973"/>
            <a:chExt cx="589280" cy="861694"/>
          </a:xfrm>
        </p:grpSpPr>
        <p:sp>
          <p:nvSpPr>
            <p:cNvPr id="8" name="object 8"/>
            <p:cNvSpPr/>
            <p:nvPr/>
          </p:nvSpPr>
          <p:spPr>
            <a:xfrm>
              <a:off x="5654040" y="4497323"/>
              <a:ext cx="576580" cy="848994"/>
            </a:xfrm>
            <a:custGeom>
              <a:avLst/>
              <a:gdLst/>
              <a:ahLst/>
              <a:cxnLst/>
              <a:rect l="l" t="t" r="r" b="b"/>
              <a:pathLst>
                <a:path w="576579" h="848995">
                  <a:moveTo>
                    <a:pt x="288036" y="0"/>
                  </a:moveTo>
                  <a:lnTo>
                    <a:pt x="288036" y="212217"/>
                  </a:lnTo>
                  <a:lnTo>
                    <a:pt x="0" y="212217"/>
                  </a:lnTo>
                  <a:lnTo>
                    <a:pt x="0" y="636651"/>
                  </a:lnTo>
                  <a:lnTo>
                    <a:pt x="288036" y="636651"/>
                  </a:lnTo>
                  <a:lnTo>
                    <a:pt x="288036" y="848867"/>
                  </a:lnTo>
                  <a:lnTo>
                    <a:pt x="576072" y="424433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54040" y="4497323"/>
              <a:ext cx="576580" cy="848994"/>
            </a:xfrm>
            <a:custGeom>
              <a:avLst/>
              <a:gdLst/>
              <a:ahLst/>
              <a:cxnLst/>
              <a:rect l="l" t="t" r="r" b="b"/>
              <a:pathLst>
                <a:path w="576579" h="848995">
                  <a:moveTo>
                    <a:pt x="0" y="212217"/>
                  </a:moveTo>
                  <a:lnTo>
                    <a:pt x="288036" y="212217"/>
                  </a:lnTo>
                  <a:lnTo>
                    <a:pt x="288036" y="0"/>
                  </a:lnTo>
                  <a:lnTo>
                    <a:pt x="576072" y="424433"/>
                  </a:lnTo>
                  <a:lnTo>
                    <a:pt x="288036" y="848867"/>
                  </a:lnTo>
                  <a:lnTo>
                    <a:pt x="288036" y="636651"/>
                  </a:lnTo>
                  <a:lnTo>
                    <a:pt x="0" y="636651"/>
                  </a:lnTo>
                  <a:lnTo>
                    <a:pt x="0" y="212217"/>
                  </a:lnTo>
                  <a:close/>
                </a:path>
              </a:pathLst>
            </a:custGeom>
            <a:ln w="12699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837417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Tratamento</a:t>
            </a:r>
            <a:r>
              <a:rPr spc="-114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30" dirty="0"/>
              <a:t>eventos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64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19252"/>
            <a:ext cx="10558780" cy="349885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baseada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eventos</a:t>
            </a:r>
            <a:endParaRPr sz="3200">
              <a:latin typeface="Calibri"/>
              <a:cs typeface="Calibri"/>
            </a:endParaRPr>
          </a:p>
          <a:p>
            <a:pPr marL="240029" indent="-227329">
              <a:lnSpc>
                <a:spcPts val="3650"/>
              </a:lnSpc>
              <a:spcBef>
                <a:spcPts val="61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É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possível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funções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ocorrência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eventos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como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ts val="3650"/>
              </a:lnSpc>
            </a:pPr>
            <a:r>
              <a:rPr sz="3200" spc="-10" dirty="0">
                <a:latin typeface="Calibri"/>
                <a:cs typeface="Calibri"/>
              </a:rPr>
              <a:t>“clique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botão”,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“seleção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45" dirty="0">
                <a:latin typeface="Calibri"/>
                <a:cs typeface="Calibri"/>
              </a:rPr>
              <a:t>item”,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“rolagem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página”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etc.</a:t>
            </a:r>
            <a:endParaRPr sz="3200">
              <a:latin typeface="Calibri"/>
              <a:cs typeface="Calibri"/>
            </a:endParaRPr>
          </a:p>
          <a:p>
            <a:pPr marL="241300" marR="258445" indent="-228600">
              <a:lnSpc>
                <a:spcPts val="3460"/>
              </a:lnSpc>
              <a:spcBef>
                <a:spcPts val="104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Funções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para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tratar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podem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indicadas,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na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maioria </a:t>
            </a:r>
            <a:r>
              <a:rPr sz="3200" dirty="0">
                <a:latin typeface="Calibri"/>
                <a:cs typeface="Calibri"/>
              </a:rPr>
              <a:t>dos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casos,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duas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formas: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Utilizando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propriedades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eventos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sz="2800" dirty="0">
                <a:latin typeface="Calibri"/>
                <a:cs typeface="Calibri"/>
              </a:rPr>
              <a:t>Utilizando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método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addEventListener</a:t>
            </a:r>
            <a:endParaRPr sz="2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74281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Tratamento</a:t>
            </a:r>
            <a:r>
              <a:rPr spc="-114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30" dirty="0"/>
              <a:t>eventos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2381"/>
            <a:ext cx="9647555" cy="95758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5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Propriedades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tratamentos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eventos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Permite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indicar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executada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ocorrência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3731253"/>
            <a:ext cx="10141585" cy="960119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Método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addEventListener</a:t>
            </a:r>
            <a:endParaRPr sz="32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7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Adiciona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função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executada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ocorrência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evento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específico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5963" y="2816351"/>
            <a:ext cx="10293350" cy="828040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window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000" spc="-25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0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4471C4"/>
                </a:solidFill>
                <a:latin typeface="Consolas"/>
                <a:cs typeface="Consolas"/>
              </a:rPr>
              <a:t>funcaoIniciaPagina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evento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load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ocorre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quando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a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página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inteira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é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carregada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5963" y="4814315"/>
            <a:ext cx="10293350" cy="1786255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solidFill>
                  <a:srgbClr val="4471C4"/>
                </a:solidFill>
                <a:latin typeface="Consolas"/>
                <a:cs typeface="Consolas"/>
              </a:rPr>
              <a:t>window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dirty="0">
                <a:solidFill>
                  <a:srgbClr val="F4B083"/>
                </a:solidFill>
                <a:latin typeface="Consolas"/>
                <a:cs typeface="Consolas"/>
              </a:rPr>
              <a:t>addEventListener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"load"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000" spc="-1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4471C4"/>
                </a:solidFill>
                <a:latin typeface="Consolas"/>
                <a:cs typeface="Consolas"/>
              </a:rPr>
              <a:t>funcaoIniciaPagina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primeiro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parâmetro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é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nome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evento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e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não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tem</a:t>
            </a:r>
            <a:r>
              <a:rPr sz="2000" spc="-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'on'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7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segundo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parâmetro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define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função</a:t>
            </a:r>
            <a:r>
              <a:rPr sz="2000" spc="-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para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tratar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o</a:t>
            </a:r>
            <a:r>
              <a:rPr sz="2000" spc="-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evento,</a:t>
            </a:r>
            <a:endParaRPr sz="20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2000" spc="-2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também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conhecida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como</a:t>
            </a:r>
            <a:r>
              <a:rPr sz="20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função</a:t>
            </a:r>
            <a:r>
              <a:rPr sz="2000" spc="-2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A9954"/>
                </a:solidFill>
                <a:latin typeface="Consolas"/>
                <a:cs typeface="Consolas"/>
              </a:rPr>
              <a:t>de </a:t>
            </a:r>
            <a:r>
              <a:rPr sz="2000" spc="-10" dirty="0">
                <a:solidFill>
                  <a:srgbClr val="6A9954"/>
                </a:solidFill>
                <a:latin typeface="Consolas"/>
                <a:cs typeface="Consolas"/>
              </a:rPr>
              <a:t>callback</a:t>
            </a:r>
            <a:endParaRPr sz="200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915490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Tratamento</a:t>
            </a:r>
            <a:r>
              <a:rPr spc="-145" dirty="0"/>
              <a:t> </a:t>
            </a:r>
            <a:r>
              <a:rPr dirty="0"/>
              <a:t>de</a:t>
            </a:r>
            <a:r>
              <a:rPr spc="-120" dirty="0"/>
              <a:t> </a:t>
            </a:r>
            <a:r>
              <a:rPr spc="-40" dirty="0"/>
              <a:t>eventos</a:t>
            </a:r>
            <a:r>
              <a:rPr spc="-105" dirty="0"/>
              <a:t> </a:t>
            </a:r>
            <a:r>
              <a:rPr dirty="0"/>
              <a:t>-</a:t>
            </a:r>
            <a:r>
              <a:rPr spc="-95" dirty="0"/>
              <a:t> </a:t>
            </a:r>
            <a:r>
              <a:rPr spc="-30" dirty="0"/>
              <a:t>exemplos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700" y="1789176"/>
            <a:ext cx="4549140" cy="2501265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2615"/>
              </a:lnSpc>
            </a:pPr>
            <a:r>
              <a:rPr sz="220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9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mostraMsg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</a:t>
            </a:r>
            <a:endParaRPr sz="2200">
              <a:latin typeface="Consolas"/>
              <a:cs typeface="Consolas"/>
            </a:endParaRPr>
          </a:p>
          <a:p>
            <a:pPr marL="706755">
              <a:lnSpc>
                <a:spcPct val="100000"/>
              </a:lnSpc>
              <a:spcBef>
                <a:spcPts val="730"/>
              </a:spcBef>
            </a:pP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6755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735"/>
              </a:spcBef>
            </a:pP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22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220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200" spc="-80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200" spc="-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mostraMsg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29784" y="1816607"/>
            <a:ext cx="6962140" cy="2501265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ts val="2620"/>
              </a:lnSpc>
            </a:pPr>
            <a:r>
              <a:rPr sz="220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9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mostraMsg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</a:t>
            </a:r>
            <a:endParaRPr sz="2200">
              <a:latin typeface="Consolas"/>
              <a:cs typeface="Consolas"/>
            </a:endParaRPr>
          </a:p>
          <a:p>
            <a:pPr marL="707390">
              <a:lnSpc>
                <a:spcPct val="100000"/>
              </a:lnSpc>
              <a:spcBef>
                <a:spcPts val="730"/>
              </a:spcBef>
            </a:pP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7390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735"/>
              </a:spcBef>
            </a:pPr>
            <a:r>
              <a:rPr sz="22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22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22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addEventListener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"load"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2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mostraMsg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35879" y="4465320"/>
            <a:ext cx="6955790" cy="2037714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707390" marR="263525" indent="-615950">
              <a:lnSpc>
                <a:spcPct val="127699"/>
              </a:lnSpc>
              <a:spcBef>
                <a:spcPts val="1620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addEventListener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"load"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0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7390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735"/>
              </a:spcBef>
            </a:pPr>
            <a:r>
              <a:rPr sz="2200" spc="-25" dirty="0">
                <a:solidFill>
                  <a:srgbClr val="D3D3D3"/>
                </a:solidFill>
                <a:latin typeface="Consolas"/>
                <a:cs typeface="Consolas"/>
              </a:rPr>
              <a:t>})</a:t>
            </a:r>
            <a:r>
              <a:rPr sz="2200" spc="-25" dirty="0">
                <a:solidFill>
                  <a:srgbClr val="CCCCCC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8600" y="4465320"/>
            <a:ext cx="4587240" cy="2037714"/>
          </a:xfrm>
          <a:prstGeom prst="rect">
            <a:avLst/>
          </a:prstGeom>
          <a:ln w="12700">
            <a:solidFill>
              <a:srgbClr val="A6A6A6"/>
            </a:solidFill>
          </a:ln>
        </p:spPr>
        <p:txBody>
          <a:bodyPr vert="horz" wrap="square" lIns="0" tIns="205740" rIns="0" bIns="0" rtlCol="0">
            <a:spAutoFit/>
          </a:bodyPr>
          <a:lstStyle/>
          <a:p>
            <a:pPr marL="706755" marR="332105" indent="-615950">
              <a:lnSpc>
                <a:spcPct val="127699"/>
              </a:lnSpc>
              <a:spcBef>
                <a:spcPts val="1620"/>
              </a:spcBef>
            </a:pPr>
            <a:r>
              <a:rPr sz="2200" dirty="0">
                <a:solidFill>
                  <a:srgbClr val="9CDCFD"/>
                </a:solidFill>
                <a:latin typeface="Consolas"/>
                <a:cs typeface="Consolas"/>
              </a:rPr>
              <a:t>window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dirty="0">
                <a:solidFill>
                  <a:srgbClr val="F4B083"/>
                </a:solidFill>
                <a:latin typeface="Consolas"/>
                <a:cs typeface="Consolas"/>
              </a:rPr>
              <a:t>onload</a:t>
            </a:r>
            <a:r>
              <a:rPr sz="2200" spc="-80" dirty="0">
                <a:solidFill>
                  <a:srgbClr val="F4B083"/>
                </a:solidFill>
                <a:latin typeface="Consolas"/>
                <a:cs typeface="Consolas"/>
              </a:rPr>
              <a:t> </a:t>
            </a:r>
            <a:r>
              <a:rPr sz="22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200" spc="-7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(){ 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alert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706755">
              <a:lnSpc>
                <a:spcPct val="100000"/>
              </a:lnSpc>
              <a:spcBef>
                <a:spcPts val="745"/>
              </a:spcBef>
            </a:pPr>
            <a:r>
              <a:rPr sz="2200" spc="-10" dirty="0">
                <a:solidFill>
                  <a:srgbClr val="9CDCFD"/>
                </a:solidFill>
                <a:latin typeface="Consolas"/>
                <a:cs typeface="Consolas"/>
              </a:rPr>
              <a:t>console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200" spc="-10" dirty="0">
                <a:solidFill>
                  <a:srgbClr val="F4B083"/>
                </a:solidFill>
                <a:latin typeface="Consolas"/>
                <a:cs typeface="Consolas"/>
              </a:rPr>
              <a:t>log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200" spc="-10" dirty="0">
                <a:solidFill>
                  <a:srgbClr val="CE9178"/>
                </a:solidFill>
                <a:latin typeface="Consolas"/>
                <a:cs typeface="Consolas"/>
              </a:rPr>
              <a:t>"Hello!"</a:t>
            </a:r>
            <a:r>
              <a:rPr sz="22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2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735"/>
              </a:spcBef>
            </a:pPr>
            <a:r>
              <a:rPr sz="2200" spc="-25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r>
              <a:rPr sz="2200" spc="-25" dirty="0">
                <a:solidFill>
                  <a:srgbClr val="CCCCCC"/>
                </a:solidFill>
                <a:latin typeface="Consolas"/>
                <a:cs typeface="Consolas"/>
              </a:rPr>
              <a:t>;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4202" y="1486027"/>
            <a:ext cx="415480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Calibri"/>
                <a:cs typeface="Calibri"/>
              </a:rPr>
              <a:t>Usando</a:t>
            </a:r>
            <a:r>
              <a:rPr sz="1600" i="1" spc="-2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a</a:t>
            </a:r>
            <a:r>
              <a:rPr sz="1600" i="1" spc="-5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propriedade</a:t>
            </a:r>
            <a:r>
              <a:rPr sz="1600" i="1" spc="-3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onload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e</a:t>
            </a:r>
            <a:r>
              <a:rPr sz="1600" i="1" spc="-6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função</a:t>
            </a:r>
            <a:r>
              <a:rPr sz="1600" i="1" spc="-3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tradicional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1375" y="6475577"/>
            <a:ext cx="399922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Calibri"/>
                <a:cs typeface="Calibri"/>
              </a:rPr>
              <a:t>Usando</a:t>
            </a:r>
            <a:r>
              <a:rPr sz="1600" i="1" spc="-2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a</a:t>
            </a:r>
            <a:r>
              <a:rPr sz="1600" i="1" spc="-5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propriedade</a:t>
            </a:r>
            <a:r>
              <a:rPr sz="1600" i="1" spc="-3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onload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e</a:t>
            </a:r>
            <a:r>
              <a:rPr sz="1600" i="1" spc="-6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função</a:t>
            </a:r>
            <a:r>
              <a:rPr sz="1600" i="1" spc="-35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anônima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33868" y="1520698"/>
            <a:ext cx="4639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Calibri"/>
                <a:cs typeface="Calibri"/>
              </a:rPr>
              <a:t>Usando</a:t>
            </a:r>
            <a:r>
              <a:rPr sz="1600" i="1" spc="-1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o</a:t>
            </a:r>
            <a:r>
              <a:rPr sz="1600" i="1" spc="-5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método</a:t>
            </a:r>
            <a:r>
              <a:rPr sz="1600" i="1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addEventListener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e</a:t>
            </a:r>
            <a:r>
              <a:rPr sz="1600" i="1" spc="-6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função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tradicional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58330" y="6453936"/>
            <a:ext cx="44843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Calibri"/>
                <a:cs typeface="Calibri"/>
              </a:rPr>
              <a:t>Usando</a:t>
            </a:r>
            <a:r>
              <a:rPr sz="1600" i="1" spc="-1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o</a:t>
            </a:r>
            <a:r>
              <a:rPr sz="1600" i="1" spc="-5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método</a:t>
            </a:r>
            <a:r>
              <a:rPr sz="1600" i="1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addEventListener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e</a:t>
            </a:r>
            <a:r>
              <a:rPr sz="1600" i="1" spc="-60" dirty="0">
                <a:latin typeface="Calibri"/>
                <a:cs typeface="Calibri"/>
              </a:rPr>
              <a:t> </a:t>
            </a:r>
            <a:r>
              <a:rPr sz="1600" i="1" dirty="0">
                <a:latin typeface="Calibri"/>
                <a:cs typeface="Calibri"/>
              </a:rPr>
              <a:t>função</a:t>
            </a:r>
            <a:r>
              <a:rPr sz="1600" i="1" spc="-20" dirty="0">
                <a:latin typeface="Calibri"/>
                <a:cs typeface="Calibri"/>
              </a:rPr>
              <a:t> </a:t>
            </a:r>
            <a:r>
              <a:rPr sz="1600" i="1" spc="-10" dirty="0">
                <a:latin typeface="Calibri"/>
                <a:cs typeface="Calibri"/>
              </a:rPr>
              <a:t>anônima</a:t>
            </a:r>
            <a:endParaRPr sz="16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46292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6888074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 err="1"/>
              <a:t>Tratamento</a:t>
            </a:r>
            <a:r>
              <a:rPr spc="-114" dirty="0"/>
              <a:t> </a:t>
            </a:r>
            <a:r>
              <a:rPr dirty="0"/>
              <a:t>de</a:t>
            </a:r>
            <a:r>
              <a:rPr lang="pt-BR" dirty="0"/>
              <a:t> </a:t>
            </a:r>
            <a:r>
              <a:rPr spc="-30" dirty="0" err="1"/>
              <a:t>eventos</a:t>
            </a:r>
            <a:endParaRPr spc="-30" dirty="0"/>
          </a:p>
        </p:txBody>
      </p:sp>
      <p:sp>
        <p:nvSpPr>
          <p:cNvPr id="4" name="object 4"/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375" y="1719252"/>
            <a:ext cx="10398760" cy="3148939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Existem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vários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tipos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eventos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que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podem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 err="1">
                <a:latin typeface="Calibri"/>
                <a:cs typeface="Calibri"/>
              </a:rPr>
              <a:t>associados</a:t>
            </a:r>
            <a:endParaRPr lang="pt-BR" sz="3200" spc="-10" dirty="0">
              <a:latin typeface="Calibri"/>
              <a:cs typeface="Calibri"/>
            </a:endParaRPr>
          </a:p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>
                <a:latin typeface="Calibri"/>
                <a:cs typeface="Calibri"/>
              </a:rPr>
              <a:t>Mouse: click, </a:t>
            </a:r>
            <a:r>
              <a:rPr lang="pt-BR" sz="3200" dirty="0" err="1">
                <a:latin typeface="Calibri"/>
                <a:cs typeface="Calibri"/>
              </a:rPr>
              <a:t>mouseover</a:t>
            </a:r>
            <a:r>
              <a:rPr lang="pt-BR" sz="3200" dirty="0">
                <a:latin typeface="Calibri"/>
                <a:cs typeface="Calibri"/>
              </a:rPr>
              <a:t>, </a:t>
            </a:r>
            <a:r>
              <a:rPr lang="pt-BR" sz="3200" dirty="0" err="1">
                <a:latin typeface="Calibri"/>
                <a:cs typeface="Calibri"/>
              </a:rPr>
              <a:t>mouseout</a:t>
            </a:r>
            <a:r>
              <a:rPr lang="pt-BR" sz="3200" dirty="0">
                <a:latin typeface="Calibri"/>
                <a:cs typeface="Calibri"/>
              </a:rPr>
              <a:t>, </a:t>
            </a:r>
            <a:r>
              <a:rPr lang="pt-BR" sz="3200" dirty="0" err="1">
                <a:latin typeface="Calibri"/>
                <a:cs typeface="Calibri"/>
              </a:rPr>
              <a:t>mousedown</a:t>
            </a:r>
            <a:r>
              <a:rPr lang="pt-BR" sz="3200" dirty="0">
                <a:latin typeface="Calibri"/>
                <a:cs typeface="Calibri"/>
              </a:rPr>
              <a:t>, </a:t>
            </a:r>
            <a:r>
              <a:rPr lang="pt-BR" sz="3200" dirty="0" err="1">
                <a:latin typeface="Calibri"/>
                <a:cs typeface="Calibri"/>
              </a:rPr>
              <a:t>mouseup</a:t>
            </a:r>
            <a:r>
              <a:rPr lang="pt-BR" sz="3200" dirty="0">
                <a:latin typeface="Calibri"/>
                <a:cs typeface="Calibri"/>
              </a:rPr>
              <a:t>, etc. </a:t>
            </a:r>
          </a:p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>
                <a:latin typeface="Calibri"/>
                <a:cs typeface="Calibri"/>
              </a:rPr>
              <a:t>Teclado: </a:t>
            </a:r>
            <a:r>
              <a:rPr lang="pt-BR" sz="3200" dirty="0" err="1">
                <a:latin typeface="Calibri"/>
                <a:cs typeface="Calibri"/>
              </a:rPr>
              <a:t>keydown</a:t>
            </a:r>
            <a:r>
              <a:rPr lang="pt-BR" sz="3200" dirty="0">
                <a:latin typeface="Calibri"/>
                <a:cs typeface="Calibri"/>
              </a:rPr>
              <a:t>, </a:t>
            </a:r>
            <a:r>
              <a:rPr lang="pt-BR" sz="3200" dirty="0" err="1">
                <a:latin typeface="Calibri"/>
                <a:cs typeface="Calibri"/>
              </a:rPr>
              <a:t>keypress</a:t>
            </a:r>
            <a:r>
              <a:rPr lang="pt-BR" sz="3200" dirty="0">
                <a:latin typeface="Calibri"/>
                <a:cs typeface="Calibri"/>
              </a:rPr>
              <a:t>, </a:t>
            </a:r>
            <a:r>
              <a:rPr lang="pt-BR" sz="3200" dirty="0" err="1">
                <a:latin typeface="Calibri"/>
                <a:cs typeface="Calibri"/>
              </a:rPr>
              <a:t>keyup</a:t>
            </a:r>
            <a:r>
              <a:rPr lang="pt-BR" sz="3200" dirty="0">
                <a:latin typeface="Calibri"/>
                <a:cs typeface="Calibri"/>
              </a:rPr>
              <a:t>. </a:t>
            </a:r>
          </a:p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>
                <a:latin typeface="Calibri"/>
                <a:cs typeface="Calibri"/>
              </a:rPr>
              <a:t>Formulário: </a:t>
            </a:r>
            <a:r>
              <a:rPr lang="pt-BR" sz="3200" dirty="0" err="1">
                <a:latin typeface="Calibri"/>
                <a:cs typeface="Calibri"/>
              </a:rPr>
              <a:t>focus</a:t>
            </a:r>
            <a:r>
              <a:rPr lang="pt-BR" sz="3200" dirty="0">
                <a:latin typeface="Calibri"/>
                <a:cs typeface="Calibri"/>
              </a:rPr>
              <a:t>, </a:t>
            </a:r>
            <a:r>
              <a:rPr lang="pt-BR" sz="3200" dirty="0" err="1">
                <a:latin typeface="Calibri"/>
                <a:cs typeface="Calibri"/>
              </a:rPr>
              <a:t>blur</a:t>
            </a:r>
            <a:r>
              <a:rPr lang="pt-BR" sz="3200" dirty="0">
                <a:latin typeface="Calibri"/>
                <a:cs typeface="Calibri"/>
              </a:rPr>
              <a:t>, </a:t>
            </a:r>
            <a:r>
              <a:rPr lang="pt-BR" sz="3200" dirty="0" err="1">
                <a:latin typeface="Calibri"/>
                <a:cs typeface="Calibri"/>
              </a:rPr>
              <a:t>change</a:t>
            </a:r>
            <a:r>
              <a:rPr lang="pt-BR" sz="3200" dirty="0">
                <a:latin typeface="Calibri"/>
                <a:cs typeface="Calibri"/>
              </a:rPr>
              <a:t>, </a:t>
            </a:r>
            <a:r>
              <a:rPr lang="pt-BR" sz="3200" dirty="0" err="1">
                <a:latin typeface="Calibri"/>
                <a:cs typeface="Calibri"/>
              </a:rPr>
              <a:t>submit</a:t>
            </a:r>
            <a:r>
              <a:rPr lang="pt-BR" sz="3200" dirty="0">
                <a:latin typeface="Calibri"/>
                <a:cs typeface="Calibri"/>
              </a:rPr>
              <a:t>. </a:t>
            </a:r>
          </a:p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>
                <a:latin typeface="Calibri"/>
                <a:cs typeface="Calibri"/>
              </a:rPr>
              <a:t>Janela: </a:t>
            </a:r>
            <a:r>
              <a:rPr lang="pt-BR" sz="3200" dirty="0" err="1">
                <a:latin typeface="Calibri"/>
                <a:cs typeface="Calibri"/>
              </a:rPr>
              <a:t>load</a:t>
            </a:r>
            <a:r>
              <a:rPr lang="pt-BR" sz="3200" dirty="0">
                <a:latin typeface="Calibri"/>
                <a:cs typeface="Calibri"/>
              </a:rPr>
              <a:t>, </a:t>
            </a:r>
            <a:r>
              <a:rPr lang="pt-BR" sz="3200" dirty="0" err="1">
                <a:latin typeface="Calibri"/>
                <a:cs typeface="Calibri"/>
              </a:rPr>
              <a:t>unload</a:t>
            </a:r>
            <a:r>
              <a:rPr lang="pt-BR" sz="3200" dirty="0">
                <a:latin typeface="Calibri"/>
                <a:cs typeface="Calibri"/>
              </a:rPr>
              <a:t>, </a:t>
            </a:r>
            <a:r>
              <a:rPr lang="pt-BR" sz="3200" dirty="0" err="1">
                <a:latin typeface="Calibri"/>
                <a:cs typeface="Calibri"/>
              </a:rPr>
              <a:t>resize</a:t>
            </a:r>
            <a:r>
              <a:rPr lang="pt-BR" sz="3200" dirty="0">
                <a:latin typeface="Calibri"/>
                <a:cs typeface="Calibri"/>
              </a:rPr>
              <a:t>, scroll. </a:t>
            </a:r>
          </a:p>
        </p:txBody>
      </p:sp>
    </p:spTree>
    <p:extLst>
      <p:ext uri="{BB962C8B-B14F-4D97-AF65-F5344CB8AC3E}">
        <p14:creationId xmlns:p14="http://schemas.microsoft.com/office/powerpoint/2010/main" val="42181577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BF67B-ECAE-BA23-E5D3-FB2D8B215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7780DF3-1421-CBCF-ED1E-E9A81B9A7A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E</a:t>
            </a:r>
            <a:r>
              <a:rPr spc="-30" dirty="0" err="1"/>
              <a:t>ventos</a:t>
            </a:r>
            <a:r>
              <a:rPr lang="pt-BR" spc="-30" dirty="0"/>
              <a:t> mouse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3CB525E-214C-7232-6F0C-624B3CC55377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1A4265C-4525-0340-8A1E-672AD5D10462}"/>
              </a:ext>
            </a:extLst>
          </p:cNvPr>
          <p:cNvSpPr txBox="1"/>
          <p:nvPr/>
        </p:nvSpPr>
        <p:spPr>
          <a:xfrm>
            <a:off x="655726" y="2540594"/>
            <a:ext cx="10621874" cy="3072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>
                <a:latin typeface="Calibri"/>
                <a:cs typeface="Calibri"/>
              </a:rPr>
              <a:t>Click – Acionado no click do mouse.</a:t>
            </a:r>
          </a:p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 err="1">
                <a:latin typeface="Calibri"/>
                <a:cs typeface="Calibri"/>
              </a:rPr>
              <a:t>Mouseover</a:t>
            </a:r>
            <a:r>
              <a:rPr lang="pt-BR" sz="3200" dirty="0">
                <a:latin typeface="Calibri"/>
                <a:cs typeface="Calibri"/>
              </a:rPr>
              <a:t> - é um evento que ocorre quando o ponteiro do mouse é movido para dentro de um elemento HTML. </a:t>
            </a:r>
            <a:r>
              <a:rPr lang="pt-BR" sz="3200" dirty="0" err="1">
                <a:latin typeface="Calibri"/>
                <a:cs typeface="Calibri"/>
              </a:rPr>
              <a:t>Mouseout</a:t>
            </a:r>
            <a:r>
              <a:rPr lang="pt-BR" sz="3200" dirty="0">
                <a:latin typeface="Calibri"/>
                <a:cs typeface="Calibri"/>
              </a:rPr>
              <a:t> - O evento </a:t>
            </a:r>
            <a:r>
              <a:rPr lang="pt-BR" sz="3200" dirty="0" err="1">
                <a:latin typeface="Calibri"/>
                <a:cs typeface="Calibri"/>
              </a:rPr>
              <a:t>mouseout</a:t>
            </a:r>
            <a:r>
              <a:rPr lang="pt-BR" sz="3200" dirty="0">
                <a:latin typeface="Calibri"/>
                <a:cs typeface="Calibri"/>
              </a:rPr>
              <a:t> em </a:t>
            </a:r>
            <a:r>
              <a:rPr lang="pt-BR" sz="3200" dirty="0" err="1">
                <a:latin typeface="Calibri"/>
                <a:cs typeface="Calibri"/>
              </a:rPr>
              <a:t>JavaScript</a:t>
            </a:r>
            <a:r>
              <a:rPr lang="pt-BR" sz="3200" dirty="0">
                <a:latin typeface="Calibri"/>
                <a:cs typeface="Calibri"/>
              </a:rPr>
              <a:t> é acionado quando o cursor do mouse se move para fora de um elemento HTML. </a:t>
            </a:r>
          </a:p>
        </p:txBody>
      </p:sp>
    </p:spTree>
    <p:extLst>
      <p:ext uri="{BB962C8B-B14F-4D97-AF65-F5344CB8AC3E}">
        <p14:creationId xmlns:p14="http://schemas.microsoft.com/office/powerpoint/2010/main" val="29297199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66F32-E72F-F5E8-5ED3-1D0D23A8D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48E06CC-1795-4C5E-8958-4B28D75CF5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E</a:t>
            </a:r>
            <a:r>
              <a:rPr spc="-30" dirty="0" err="1"/>
              <a:t>ventos</a:t>
            </a:r>
            <a:r>
              <a:rPr lang="pt-BR" spc="-30" dirty="0"/>
              <a:t> mouse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995F52B-D669-7428-C2B5-A173FC34E267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50A752F-64F6-72B8-9317-610E6CA330E8}"/>
              </a:ext>
            </a:extLst>
          </p:cNvPr>
          <p:cNvSpPr txBox="1"/>
          <p:nvPr/>
        </p:nvSpPr>
        <p:spPr>
          <a:xfrm>
            <a:off x="655726" y="2540594"/>
            <a:ext cx="1062187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 err="1">
                <a:latin typeface="Calibri"/>
                <a:cs typeface="Calibri"/>
              </a:rPr>
              <a:t>Mousedown</a:t>
            </a:r>
            <a:r>
              <a:rPr lang="pt-BR" sz="3200" dirty="0">
                <a:latin typeface="Calibri"/>
                <a:cs typeface="Calibri"/>
              </a:rPr>
              <a:t> - é disparado quando um botão do mouse (ou de outro dispositivo apontador) é pressionado sobre um elemento HTML. Diferentemente do evento click, que ocorre após a pressão e liberação do botão, o </a:t>
            </a:r>
            <a:r>
              <a:rPr lang="pt-BR" sz="3200" dirty="0" err="1">
                <a:latin typeface="Calibri"/>
                <a:cs typeface="Calibri"/>
              </a:rPr>
              <a:t>mousedown</a:t>
            </a:r>
            <a:r>
              <a:rPr lang="pt-BR" sz="3200" dirty="0">
                <a:latin typeface="Calibri"/>
                <a:cs typeface="Calibri"/>
              </a:rPr>
              <a:t> é disparado no momento em que o botão é pressionado, ainda que o usuário não o libere.</a:t>
            </a:r>
          </a:p>
        </p:txBody>
      </p:sp>
    </p:spTree>
    <p:extLst>
      <p:ext uri="{BB962C8B-B14F-4D97-AF65-F5344CB8AC3E}">
        <p14:creationId xmlns:p14="http://schemas.microsoft.com/office/powerpoint/2010/main" val="1375714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09676"/>
            <a:ext cx="66732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Calibri Light"/>
                <a:cs typeface="Calibri Light"/>
              </a:rPr>
              <a:t>Pilha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de</a:t>
            </a:r>
            <a:r>
              <a:rPr sz="4400" spc="-135" dirty="0">
                <a:latin typeface="Calibri Light"/>
                <a:cs typeface="Calibri Light"/>
              </a:rPr>
              <a:t> </a:t>
            </a:r>
            <a:r>
              <a:rPr sz="4400" spc="-65" dirty="0">
                <a:latin typeface="Calibri Light"/>
                <a:cs typeface="Calibri Light"/>
              </a:rPr>
              <a:t>contexto</a:t>
            </a:r>
            <a:r>
              <a:rPr sz="4400" spc="-14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de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35" dirty="0">
                <a:latin typeface="Calibri Light"/>
                <a:cs typeface="Calibri Light"/>
              </a:rPr>
              <a:t>execução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1375" y="1796618"/>
            <a:ext cx="9864725" cy="195770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6985" indent="-2286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Para</a:t>
            </a:r>
            <a:r>
              <a:rPr sz="3200" spc="-1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acompanhar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todos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contextos,</a:t>
            </a:r>
            <a:r>
              <a:rPr sz="3200" spc="-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inclusive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globais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e </a:t>
            </a:r>
            <a:r>
              <a:rPr sz="3200" dirty="0">
                <a:latin typeface="Calibri"/>
                <a:cs typeface="Calibri"/>
              </a:rPr>
              <a:t>funcionais,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motor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JavaScript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uma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pilha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chamadas</a:t>
            </a:r>
            <a:endParaRPr sz="3200">
              <a:latin typeface="Calibri"/>
              <a:cs typeface="Calibri"/>
            </a:endParaRPr>
          </a:p>
          <a:p>
            <a:pPr marL="240029" marR="5080" indent="-227329">
              <a:lnSpc>
                <a:spcPts val="3460"/>
              </a:lnSpc>
              <a:spcBef>
                <a:spcPts val="99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Usa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princípio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LIFO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(Last-</a:t>
            </a:r>
            <a:r>
              <a:rPr sz="3200" spc="-20" dirty="0">
                <a:latin typeface="Calibri"/>
                <a:cs typeface="Calibri"/>
              </a:rPr>
              <a:t>In-</a:t>
            </a:r>
            <a:r>
              <a:rPr sz="3200" spc="-35" dirty="0">
                <a:latin typeface="Calibri"/>
                <a:cs typeface="Calibri"/>
              </a:rPr>
              <a:t>First-</a:t>
            </a:r>
            <a:r>
              <a:rPr sz="3200" dirty="0">
                <a:latin typeface="Calibri"/>
                <a:cs typeface="Calibri"/>
              </a:rPr>
              <a:t>Out),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ou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seja,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última 	execução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empilhada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é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primeira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desempilhada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9575" y="3922776"/>
            <a:ext cx="9375648" cy="271272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817866" y="136905"/>
            <a:ext cx="4279900" cy="1524635"/>
            <a:chOff x="7817866" y="136905"/>
            <a:chExt cx="4279900" cy="1524635"/>
          </a:xfrm>
        </p:grpSpPr>
        <p:sp>
          <p:nvSpPr>
            <p:cNvPr id="7" name="object 7"/>
            <p:cNvSpPr/>
            <p:nvPr/>
          </p:nvSpPr>
          <p:spPr>
            <a:xfrm>
              <a:off x="7824216" y="143255"/>
              <a:ext cx="4267200" cy="1511935"/>
            </a:xfrm>
            <a:custGeom>
              <a:avLst/>
              <a:gdLst/>
              <a:ahLst/>
              <a:cxnLst/>
              <a:rect l="l" t="t" r="r" b="b"/>
              <a:pathLst>
                <a:path w="4267200" h="1511935">
                  <a:moveTo>
                    <a:pt x="4015231" y="0"/>
                  </a:moveTo>
                  <a:lnTo>
                    <a:pt x="251967" y="0"/>
                  </a:lnTo>
                  <a:lnTo>
                    <a:pt x="206667" y="4058"/>
                  </a:lnTo>
                  <a:lnTo>
                    <a:pt x="164034" y="15759"/>
                  </a:lnTo>
                  <a:lnTo>
                    <a:pt x="124779" y="34393"/>
                  </a:lnTo>
                  <a:lnTo>
                    <a:pt x="89614" y="59248"/>
                  </a:lnTo>
                  <a:lnTo>
                    <a:pt x="59248" y="89614"/>
                  </a:lnTo>
                  <a:lnTo>
                    <a:pt x="34393" y="124779"/>
                  </a:lnTo>
                  <a:lnTo>
                    <a:pt x="15759" y="164034"/>
                  </a:lnTo>
                  <a:lnTo>
                    <a:pt x="4058" y="206667"/>
                  </a:lnTo>
                  <a:lnTo>
                    <a:pt x="0" y="251968"/>
                  </a:lnTo>
                  <a:lnTo>
                    <a:pt x="0" y="1259840"/>
                  </a:lnTo>
                  <a:lnTo>
                    <a:pt x="4058" y="1305140"/>
                  </a:lnTo>
                  <a:lnTo>
                    <a:pt x="15759" y="1347773"/>
                  </a:lnTo>
                  <a:lnTo>
                    <a:pt x="34393" y="1387028"/>
                  </a:lnTo>
                  <a:lnTo>
                    <a:pt x="59248" y="1422193"/>
                  </a:lnTo>
                  <a:lnTo>
                    <a:pt x="89614" y="1452559"/>
                  </a:lnTo>
                  <a:lnTo>
                    <a:pt x="124779" y="1477414"/>
                  </a:lnTo>
                  <a:lnTo>
                    <a:pt x="164034" y="1496048"/>
                  </a:lnTo>
                  <a:lnTo>
                    <a:pt x="206667" y="1507749"/>
                  </a:lnTo>
                  <a:lnTo>
                    <a:pt x="251967" y="1511808"/>
                  </a:lnTo>
                  <a:lnTo>
                    <a:pt x="4015231" y="1511808"/>
                  </a:lnTo>
                  <a:lnTo>
                    <a:pt x="4060532" y="1507749"/>
                  </a:lnTo>
                  <a:lnTo>
                    <a:pt x="4103165" y="1496048"/>
                  </a:lnTo>
                  <a:lnTo>
                    <a:pt x="4142420" y="1477414"/>
                  </a:lnTo>
                  <a:lnTo>
                    <a:pt x="4177585" y="1452559"/>
                  </a:lnTo>
                  <a:lnTo>
                    <a:pt x="4207951" y="1422193"/>
                  </a:lnTo>
                  <a:lnTo>
                    <a:pt x="4232806" y="1387028"/>
                  </a:lnTo>
                  <a:lnTo>
                    <a:pt x="4251440" y="1347773"/>
                  </a:lnTo>
                  <a:lnTo>
                    <a:pt x="4263141" y="1305140"/>
                  </a:lnTo>
                  <a:lnTo>
                    <a:pt x="4267200" y="1259840"/>
                  </a:lnTo>
                  <a:lnTo>
                    <a:pt x="4267200" y="251968"/>
                  </a:lnTo>
                  <a:lnTo>
                    <a:pt x="4263141" y="206667"/>
                  </a:lnTo>
                  <a:lnTo>
                    <a:pt x="4251440" y="164034"/>
                  </a:lnTo>
                  <a:lnTo>
                    <a:pt x="4232806" y="124779"/>
                  </a:lnTo>
                  <a:lnTo>
                    <a:pt x="4207951" y="89614"/>
                  </a:lnTo>
                  <a:lnTo>
                    <a:pt x="4177585" y="59248"/>
                  </a:lnTo>
                  <a:lnTo>
                    <a:pt x="4142420" y="34393"/>
                  </a:lnTo>
                  <a:lnTo>
                    <a:pt x="4103165" y="15759"/>
                  </a:lnTo>
                  <a:lnTo>
                    <a:pt x="4060532" y="4058"/>
                  </a:lnTo>
                  <a:lnTo>
                    <a:pt x="401523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24216" y="143255"/>
              <a:ext cx="4267200" cy="1511935"/>
            </a:xfrm>
            <a:custGeom>
              <a:avLst/>
              <a:gdLst/>
              <a:ahLst/>
              <a:cxnLst/>
              <a:rect l="l" t="t" r="r" b="b"/>
              <a:pathLst>
                <a:path w="4267200" h="1511935">
                  <a:moveTo>
                    <a:pt x="0" y="251968"/>
                  </a:moveTo>
                  <a:lnTo>
                    <a:pt x="4058" y="206667"/>
                  </a:lnTo>
                  <a:lnTo>
                    <a:pt x="15759" y="164034"/>
                  </a:lnTo>
                  <a:lnTo>
                    <a:pt x="34393" y="124779"/>
                  </a:lnTo>
                  <a:lnTo>
                    <a:pt x="59248" y="89614"/>
                  </a:lnTo>
                  <a:lnTo>
                    <a:pt x="89614" y="59248"/>
                  </a:lnTo>
                  <a:lnTo>
                    <a:pt x="124779" y="34393"/>
                  </a:lnTo>
                  <a:lnTo>
                    <a:pt x="164034" y="15759"/>
                  </a:lnTo>
                  <a:lnTo>
                    <a:pt x="206667" y="4058"/>
                  </a:lnTo>
                  <a:lnTo>
                    <a:pt x="251967" y="0"/>
                  </a:lnTo>
                  <a:lnTo>
                    <a:pt x="4015231" y="0"/>
                  </a:lnTo>
                  <a:lnTo>
                    <a:pt x="4060532" y="4058"/>
                  </a:lnTo>
                  <a:lnTo>
                    <a:pt x="4103165" y="15759"/>
                  </a:lnTo>
                  <a:lnTo>
                    <a:pt x="4142420" y="34393"/>
                  </a:lnTo>
                  <a:lnTo>
                    <a:pt x="4177585" y="59248"/>
                  </a:lnTo>
                  <a:lnTo>
                    <a:pt x="4207951" y="89614"/>
                  </a:lnTo>
                  <a:lnTo>
                    <a:pt x="4232806" y="124779"/>
                  </a:lnTo>
                  <a:lnTo>
                    <a:pt x="4251440" y="164034"/>
                  </a:lnTo>
                  <a:lnTo>
                    <a:pt x="4263141" y="206667"/>
                  </a:lnTo>
                  <a:lnTo>
                    <a:pt x="4267200" y="251968"/>
                  </a:lnTo>
                  <a:lnTo>
                    <a:pt x="4267200" y="1259840"/>
                  </a:lnTo>
                  <a:lnTo>
                    <a:pt x="4263141" y="1305140"/>
                  </a:lnTo>
                  <a:lnTo>
                    <a:pt x="4251440" y="1347773"/>
                  </a:lnTo>
                  <a:lnTo>
                    <a:pt x="4232806" y="1387028"/>
                  </a:lnTo>
                  <a:lnTo>
                    <a:pt x="4207951" y="1422193"/>
                  </a:lnTo>
                  <a:lnTo>
                    <a:pt x="4177585" y="1452559"/>
                  </a:lnTo>
                  <a:lnTo>
                    <a:pt x="4142420" y="1477414"/>
                  </a:lnTo>
                  <a:lnTo>
                    <a:pt x="4103165" y="1496048"/>
                  </a:lnTo>
                  <a:lnTo>
                    <a:pt x="4060532" y="1507749"/>
                  </a:lnTo>
                  <a:lnTo>
                    <a:pt x="4015231" y="1511808"/>
                  </a:lnTo>
                  <a:lnTo>
                    <a:pt x="251967" y="1511808"/>
                  </a:lnTo>
                  <a:lnTo>
                    <a:pt x="206667" y="1507749"/>
                  </a:lnTo>
                  <a:lnTo>
                    <a:pt x="164034" y="1496048"/>
                  </a:lnTo>
                  <a:lnTo>
                    <a:pt x="124779" y="1477414"/>
                  </a:lnTo>
                  <a:lnTo>
                    <a:pt x="89614" y="1452559"/>
                  </a:lnTo>
                  <a:lnTo>
                    <a:pt x="59248" y="1422193"/>
                  </a:lnTo>
                  <a:lnTo>
                    <a:pt x="34393" y="1387028"/>
                  </a:lnTo>
                  <a:lnTo>
                    <a:pt x="15759" y="1347773"/>
                  </a:lnTo>
                  <a:lnTo>
                    <a:pt x="4058" y="1305140"/>
                  </a:lnTo>
                  <a:lnTo>
                    <a:pt x="0" y="1259840"/>
                  </a:lnTo>
                  <a:lnTo>
                    <a:pt x="0" y="251968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159877" y="259791"/>
            <a:ext cx="3596004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Cada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navegador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tem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seu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tamanho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fixo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pilha.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Se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número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contexto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excede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tamanho,</a:t>
            </a:r>
            <a:r>
              <a:rPr sz="20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então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ocorre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um</a:t>
            </a: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erro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FFFFFF"/>
                </a:solidFill>
                <a:latin typeface="Calibri"/>
                <a:cs typeface="Calibri"/>
              </a:rPr>
              <a:t>stack</a:t>
            </a:r>
            <a:r>
              <a:rPr sz="2000" i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FFFFFF"/>
                </a:solidFill>
                <a:latin typeface="Calibri"/>
                <a:cs typeface="Calibri"/>
              </a:rPr>
              <a:t>overflow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08917" y="6562140"/>
            <a:ext cx="10287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8950" y="6644437"/>
            <a:ext cx="24555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i="1" dirty="0">
                <a:latin typeface="Calibri"/>
                <a:cs typeface="Calibri"/>
              </a:rPr>
              <a:t>Fonte:</a:t>
            </a:r>
            <a:r>
              <a:rPr sz="1200" i="1" spc="-65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https:/</a:t>
            </a:r>
            <a:r>
              <a:rPr sz="1200" i="1" spc="-10" dirty="0">
                <a:latin typeface="Calibri"/>
                <a:cs typeface="Calibri"/>
                <a:hlinkClick r:id="rId3"/>
              </a:rPr>
              <a:t>/www.freecodecamp.org/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D46F1-A393-A727-85F1-182BD943D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32607F5-3541-0886-200F-BF3159F921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E</a:t>
            </a:r>
            <a:r>
              <a:rPr spc="-30" dirty="0" err="1"/>
              <a:t>ventos</a:t>
            </a:r>
            <a:r>
              <a:rPr lang="pt-BR" spc="-30" dirty="0"/>
              <a:t> mouse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373C369-2B5E-48BC-D9CC-F63EB6978981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15B83D5-585A-9124-3124-91C44EEAB113}"/>
              </a:ext>
            </a:extLst>
          </p:cNvPr>
          <p:cNvSpPr txBox="1"/>
          <p:nvPr/>
        </p:nvSpPr>
        <p:spPr>
          <a:xfrm>
            <a:off x="655726" y="2540594"/>
            <a:ext cx="1062187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 err="1">
                <a:latin typeface="Calibri"/>
                <a:cs typeface="Calibri"/>
              </a:rPr>
              <a:t>Mouseup</a:t>
            </a:r>
            <a:r>
              <a:rPr lang="pt-BR" sz="3200" dirty="0">
                <a:latin typeface="Calibri"/>
                <a:cs typeface="Calibri"/>
              </a:rPr>
              <a:t> - O evento </a:t>
            </a:r>
            <a:r>
              <a:rPr lang="pt-BR" sz="3200" dirty="0" err="1">
                <a:latin typeface="Calibri"/>
                <a:cs typeface="Calibri"/>
              </a:rPr>
              <a:t>mouseup</a:t>
            </a:r>
            <a:r>
              <a:rPr lang="pt-BR" sz="3200" dirty="0">
                <a:latin typeface="Calibri"/>
                <a:cs typeface="Calibri"/>
              </a:rPr>
              <a:t> em </a:t>
            </a:r>
            <a:r>
              <a:rPr lang="pt-BR" sz="3200" dirty="0" err="1">
                <a:latin typeface="Calibri"/>
                <a:cs typeface="Calibri"/>
              </a:rPr>
              <a:t>JavaScript</a:t>
            </a:r>
            <a:r>
              <a:rPr lang="pt-BR" sz="3200" dirty="0">
                <a:latin typeface="Calibri"/>
                <a:cs typeface="Calibri"/>
              </a:rPr>
              <a:t> é disparado quando o botão do mouse é solto sobre um elemento. Ele ocorre após o evento </a:t>
            </a:r>
            <a:r>
              <a:rPr lang="pt-BR" sz="3200" dirty="0" err="1">
                <a:latin typeface="Calibri"/>
                <a:cs typeface="Calibri"/>
              </a:rPr>
              <a:t>mousedown</a:t>
            </a:r>
            <a:r>
              <a:rPr lang="pt-BR" sz="3200" dirty="0">
                <a:latin typeface="Calibri"/>
                <a:cs typeface="Calibri"/>
              </a:rPr>
              <a:t>, que é disparado quando o botão do mouse é pressionado. O evento </a:t>
            </a:r>
            <a:r>
              <a:rPr lang="pt-BR" sz="3200" dirty="0" err="1">
                <a:latin typeface="Calibri"/>
                <a:cs typeface="Calibri"/>
              </a:rPr>
              <a:t>mouseup</a:t>
            </a:r>
            <a:r>
              <a:rPr lang="pt-BR" sz="3200" dirty="0">
                <a:latin typeface="Calibri"/>
                <a:cs typeface="Calibri"/>
              </a:rPr>
              <a:t> é frequentemente usado para realizar ações quando o usuário completa uma interação de clique e solta o botão. </a:t>
            </a:r>
          </a:p>
        </p:txBody>
      </p:sp>
    </p:spTree>
    <p:extLst>
      <p:ext uri="{BB962C8B-B14F-4D97-AF65-F5344CB8AC3E}">
        <p14:creationId xmlns:p14="http://schemas.microsoft.com/office/powerpoint/2010/main" val="5062465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65BEE-451D-BDAA-DB52-F174F4AF7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72ADFF0-C3DE-483E-68FF-B73DA73084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E</a:t>
            </a:r>
            <a:r>
              <a:rPr spc="-30" dirty="0" err="1"/>
              <a:t>ventos</a:t>
            </a:r>
            <a:r>
              <a:rPr lang="pt-BR" spc="-30" dirty="0"/>
              <a:t> teclado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1E6EF49-9BD2-4082-441B-6CBE63393C66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543D4DA-2D8C-66A4-E6EF-8BC31C1392F2}"/>
              </a:ext>
            </a:extLst>
          </p:cNvPr>
          <p:cNvSpPr txBox="1"/>
          <p:nvPr/>
        </p:nvSpPr>
        <p:spPr>
          <a:xfrm>
            <a:off x="655726" y="2540594"/>
            <a:ext cx="10621874" cy="3565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 err="1">
                <a:latin typeface="Calibri"/>
                <a:cs typeface="Calibri"/>
              </a:rPr>
              <a:t>Keydown</a:t>
            </a:r>
            <a:r>
              <a:rPr lang="pt-BR" sz="3200" dirty="0">
                <a:latin typeface="Calibri"/>
                <a:cs typeface="Calibri"/>
              </a:rPr>
              <a:t> - é acionado quando uma tecla é pressionada no teclado, independentemente se produz um caractere ou não.</a:t>
            </a:r>
          </a:p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 err="1">
                <a:latin typeface="Calibri"/>
                <a:cs typeface="Calibri"/>
              </a:rPr>
              <a:t>Keypress</a:t>
            </a:r>
            <a:r>
              <a:rPr lang="pt-BR" sz="3200" dirty="0">
                <a:latin typeface="Calibri"/>
                <a:cs typeface="Calibri"/>
              </a:rPr>
              <a:t> - Disparado quando uma tecla que produz um caractere (como letras, números e pontuação) é pressionada. Este evento é útil para capturar a entrada de texto em formulários.</a:t>
            </a:r>
          </a:p>
        </p:txBody>
      </p:sp>
    </p:spTree>
    <p:extLst>
      <p:ext uri="{BB962C8B-B14F-4D97-AF65-F5344CB8AC3E}">
        <p14:creationId xmlns:p14="http://schemas.microsoft.com/office/powerpoint/2010/main" val="41334868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51FE3-AC5C-2A03-90DE-FEFB4365E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A5F7175-0BA0-841B-0EFE-95EAFB2A95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E</a:t>
            </a:r>
            <a:r>
              <a:rPr spc="-30" dirty="0" err="1"/>
              <a:t>ventos</a:t>
            </a:r>
            <a:r>
              <a:rPr lang="pt-BR" spc="-30" dirty="0"/>
              <a:t> teclado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6C43B16-F3C9-77A1-4421-55FCF606F822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5518489-A5A2-CF28-1158-2EE202852629}"/>
              </a:ext>
            </a:extLst>
          </p:cNvPr>
          <p:cNvSpPr txBox="1"/>
          <p:nvPr/>
        </p:nvSpPr>
        <p:spPr>
          <a:xfrm>
            <a:off x="655726" y="2540594"/>
            <a:ext cx="1062187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 err="1">
                <a:latin typeface="Calibri"/>
                <a:cs typeface="Calibri"/>
              </a:rPr>
              <a:t>Keyup</a:t>
            </a:r>
            <a:r>
              <a:rPr lang="pt-BR" sz="3200" dirty="0">
                <a:latin typeface="Calibri"/>
                <a:cs typeface="Calibri"/>
              </a:rPr>
              <a:t> - Disparado quando uma tecla é liberada (soltada). Este evento é menos </a:t>
            </a:r>
            <a:r>
              <a:rPr lang="pt-BR" sz="3200" u="sng" dirty="0">
                <a:latin typeface="Calibri"/>
                <a:cs typeface="Calibri"/>
              </a:rPr>
              <a:t>comumente</a:t>
            </a:r>
            <a:r>
              <a:rPr lang="pt-BR" sz="3200" dirty="0">
                <a:latin typeface="Calibri"/>
                <a:cs typeface="Calibri"/>
              </a:rPr>
              <a:t> usado, mas pode ser útil para detectar quando o usuário termina de digitar uma tecla ou quando deseja desativar uma função que foi acionada por uma tecla pressionada.</a:t>
            </a:r>
          </a:p>
        </p:txBody>
      </p:sp>
    </p:spTree>
    <p:extLst>
      <p:ext uri="{BB962C8B-B14F-4D97-AF65-F5344CB8AC3E}">
        <p14:creationId xmlns:p14="http://schemas.microsoft.com/office/powerpoint/2010/main" val="42165057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6D1B3-EFBB-2887-9EEB-34058E79F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BE396DF-53AB-6630-99B3-FFE41ECF3C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E</a:t>
            </a:r>
            <a:r>
              <a:rPr spc="-30" dirty="0" err="1"/>
              <a:t>ventos</a:t>
            </a:r>
            <a:r>
              <a:rPr lang="pt-BR" spc="-30" dirty="0"/>
              <a:t> formulário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37470B4-7CE1-BD9D-B369-C29DFCE7818F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183CA93-890A-8241-18CD-EF8947C157A1}"/>
              </a:ext>
            </a:extLst>
          </p:cNvPr>
          <p:cNvSpPr txBox="1"/>
          <p:nvPr/>
        </p:nvSpPr>
        <p:spPr>
          <a:xfrm>
            <a:off x="655726" y="2540594"/>
            <a:ext cx="10621874" cy="30726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>
                <a:latin typeface="Calibri"/>
                <a:cs typeface="Calibri"/>
              </a:rPr>
              <a:t>Focus - </a:t>
            </a:r>
            <a:r>
              <a:rPr lang="pt-BR" sz="3200" b="0" i="0" dirty="0">
                <a:solidFill>
                  <a:srgbClr val="001D35"/>
                </a:solidFill>
                <a:effectLst/>
                <a:latin typeface="Google Sans"/>
              </a:rPr>
              <a:t> </a:t>
            </a:r>
            <a:r>
              <a:rPr lang="pt-BR" sz="3200" dirty="0">
                <a:latin typeface="Calibri"/>
                <a:cs typeface="Calibri"/>
              </a:rPr>
              <a:t>refere-se à funcionalidade que destaca um elemento HTML para indicar que ele está ativo e pronto para receber entrada do usuário, como texto em um campo de entrada ou clique em um botão.</a:t>
            </a:r>
          </a:p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>
                <a:latin typeface="Calibri"/>
                <a:cs typeface="Calibri"/>
              </a:rPr>
              <a:t>Blur - é um evento que é disparado quando um elemento perde o foco.</a:t>
            </a:r>
          </a:p>
        </p:txBody>
      </p:sp>
    </p:spTree>
    <p:extLst>
      <p:ext uri="{BB962C8B-B14F-4D97-AF65-F5344CB8AC3E}">
        <p14:creationId xmlns:p14="http://schemas.microsoft.com/office/powerpoint/2010/main" val="22867833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1BB45-1A50-25E7-9FAE-19BB7C03E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17B4B75-4E64-5A82-0C5E-EA691F0085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E</a:t>
            </a:r>
            <a:r>
              <a:rPr spc="-30" dirty="0" err="1"/>
              <a:t>ventos</a:t>
            </a:r>
            <a:r>
              <a:rPr lang="pt-BR" spc="-30" dirty="0"/>
              <a:t> formulário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EB55393-4C10-48ED-0CDB-F44C8BB26FC7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4783368-B35E-5323-6D88-7528A57D9C02}"/>
              </a:ext>
            </a:extLst>
          </p:cNvPr>
          <p:cNvSpPr txBox="1"/>
          <p:nvPr/>
        </p:nvSpPr>
        <p:spPr>
          <a:xfrm>
            <a:off x="655726" y="2540594"/>
            <a:ext cx="1062187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 err="1">
                <a:latin typeface="Calibri"/>
                <a:cs typeface="Calibri"/>
              </a:rPr>
              <a:t>Change</a:t>
            </a:r>
            <a:r>
              <a:rPr lang="pt-BR" sz="3200" dirty="0">
                <a:latin typeface="Calibri"/>
                <a:cs typeface="Calibri"/>
              </a:rPr>
              <a:t> - é acionado quando o valor de um elemento HTML específico é alterado e o elemento perde o foco, ou seja, quando o usuário deixa de interagir com ele. Este evento é específico para elementos &lt;input&gt;, &lt;</a:t>
            </a:r>
            <a:r>
              <a:rPr lang="pt-BR" sz="3200" dirty="0" err="1">
                <a:latin typeface="Calibri"/>
                <a:cs typeface="Calibri"/>
              </a:rPr>
              <a:t>select</a:t>
            </a:r>
            <a:r>
              <a:rPr lang="pt-BR" sz="3200" dirty="0">
                <a:latin typeface="Calibri"/>
                <a:cs typeface="Calibri"/>
              </a:rPr>
              <a:t>&gt; e &lt;</a:t>
            </a:r>
            <a:r>
              <a:rPr lang="pt-BR" sz="3200" dirty="0" err="1">
                <a:latin typeface="Calibri"/>
                <a:cs typeface="Calibri"/>
              </a:rPr>
              <a:t>textarea</a:t>
            </a:r>
            <a:r>
              <a:rPr lang="pt-BR" sz="3200" dirty="0">
                <a:latin typeface="Calibri"/>
                <a:cs typeface="Calibri"/>
              </a:rPr>
              <a:t>&gt;. </a:t>
            </a:r>
          </a:p>
        </p:txBody>
      </p:sp>
    </p:spTree>
    <p:extLst>
      <p:ext uri="{BB962C8B-B14F-4D97-AF65-F5344CB8AC3E}">
        <p14:creationId xmlns:p14="http://schemas.microsoft.com/office/powerpoint/2010/main" val="12140424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CB15D-410F-7911-E0EB-55D7A155E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346630F-986E-B2BE-5139-F722DEDF10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E</a:t>
            </a:r>
            <a:r>
              <a:rPr spc="-30" dirty="0" err="1"/>
              <a:t>ventos</a:t>
            </a:r>
            <a:r>
              <a:rPr lang="pt-BR" spc="-30" dirty="0"/>
              <a:t> formulário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4927DB1-381A-F22E-CA03-DCD3A49B8432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87CE369-F4DE-15C1-5109-7CCEA9419603}"/>
              </a:ext>
            </a:extLst>
          </p:cNvPr>
          <p:cNvSpPr txBox="1"/>
          <p:nvPr/>
        </p:nvSpPr>
        <p:spPr>
          <a:xfrm>
            <a:off x="655726" y="2540594"/>
            <a:ext cx="1062187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 err="1">
                <a:latin typeface="Calibri"/>
                <a:cs typeface="Calibri"/>
              </a:rPr>
              <a:t>Submit</a:t>
            </a:r>
            <a:r>
              <a:rPr lang="pt-BR" sz="3200" dirty="0">
                <a:latin typeface="Calibri"/>
                <a:cs typeface="Calibri"/>
              </a:rPr>
              <a:t> - refere-se ao processo de envio de dados de um formulário HTML para um servidor ou para realizar ações dentro do seu script. O evento "</a:t>
            </a:r>
            <a:r>
              <a:rPr lang="pt-BR" sz="3200" dirty="0" err="1">
                <a:latin typeface="Calibri"/>
                <a:cs typeface="Calibri"/>
              </a:rPr>
              <a:t>submit</a:t>
            </a:r>
            <a:r>
              <a:rPr lang="pt-BR" sz="3200" dirty="0">
                <a:latin typeface="Calibri"/>
                <a:cs typeface="Calibri"/>
              </a:rPr>
              <a:t>" é acionado quando o formulário é submetido, permitindo que você execute validações e outras ações antes do envio real. . </a:t>
            </a:r>
          </a:p>
        </p:txBody>
      </p:sp>
    </p:spTree>
    <p:extLst>
      <p:ext uri="{BB962C8B-B14F-4D97-AF65-F5344CB8AC3E}">
        <p14:creationId xmlns:p14="http://schemas.microsoft.com/office/powerpoint/2010/main" val="18730865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E740E-E300-F3F0-13FE-9A9902AEA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EA8E22A-E10E-18C7-845E-7BA598853B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E</a:t>
            </a:r>
            <a:r>
              <a:rPr spc="-30" dirty="0" err="1"/>
              <a:t>ventos</a:t>
            </a:r>
            <a:r>
              <a:rPr lang="pt-BR" spc="-30" dirty="0"/>
              <a:t> janela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348B3D6-E1D9-67C4-932E-B64491738130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02AAFF5-DB14-3AFD-3BCC-096C0ABBFFDD}"/>
              </a:ext>
            </a:extLst>
          </p:cNvPr>
          <p:cNvSpPr txBox="1"/>
          <p:nvPr/>
        </p:nvSpPr>
        <p:spPr>
          <a:xfrm>
            <a:off x="655726" y="2540594"/>
            <a:ext cx="106218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 err="1">
                <a:latin typeface="Calibri"/>
                <a:cs typeface="Calibri"/>
              </a:rPr>
              <a:t>Load</a:t>
            </a:r>
            <a:r>
              <a:rPr lang="pt-BR" sz="3200" dirty="0">
                <a:latin typeface="Calibri"/>
                <a:cs typeface="Calibri"/>
              </a:rPr>
              <a:t> - Este evento é disparado quando toda a página, incluindo imagens, CSS e scripts, está totalmente carregada.. </a:t>
            </a:r>
            <a:r>
              <a:rPr lang="pt-BR" sz="3200" dirty="0" err="1">
                <a:latin typeface="Calibri"/>
                <a:cs typeface="Calibri"/>
              </a:rPr>
              <a:t>unload</a:t>
            </a:r>
            <a:r>
              <a:rPr lang="pt-BR" sz="3200" dirty="0">
                <a:latin typeface="Calibri"/>
                <a:cs typeface="Calibri"/>
              </a:rPr>
              <a:t>, </a:t>
            </a:r>
            <a:r>
              <a:rPr lang="pt-BR" sz="3200" dirty="0" err="1">
                <a:latin typeface="Calibri"/>
                <a:cs typeface="Calibri"/>
              </a:rPr>
              <a:t>resize</a:t>
            </a:r>
            <a:r>
              <a:rPr lang="pt-BR" sz="3200" dirty="0">
                <a:latin typeface="Calibri"/>
                <a:cs typeface="Calibri"/>
              </a:rPr>
              <a:t>, scroll. </a:t>
            </a:r>
          </a:p>
        </p:txBody>
      </p:sp>
    </p:spTree>
    <p:extLst>
      <p:ext uri="{BB962C8B-B14F-4D97-AF65-F5344CB8AC3E}">
        <p14:creationId xmlns:p14="http://schemas.microsoft.com/office/powerpoint/2010/main" val="262810599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71D3C-AE39-8EA8-A20D-7BC307CDD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69CB145-A90B-31D1-B1F9-372D71D092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E</a:t>
            </a:r>
            <a:r>
              <a:rPr spc="-30" dirty="0" err="1"/>
              <a:t>ventos</a:t>
            </a:r>
            <a:r>
              <a:rPr lang="pt-BR" spc="-30" dirty="0"/>
              <a:t> janela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5FED9F4-6056-81F7-8F72-3AD233EE4397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3BCEAAB-21ED-31FA-53B1-0D5891289688}"/>
              </a:ext>
            </a:extLst>
          </p:cNvPr>
          <p:cNvSpPr txBox="1"/>
          <p:nvPr/>
        </p:nvSpPr>
        <p:spPr>
          <a:xfrm>
            <a:off x="655726" y="2540594"/>
            <a:ext cx="106218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 err="1">
                <a:latin typeface="Calibri"/>
                <a:cs typeface="Calibri"/>
              </a:rPr>
              <a:t>beforeunload</a:t>
            </a:r>
            <a:r>
              <a:rPr lang="pt-BR" sz="3200" dirty="0">
                <a:latin typeface="Calibri"/>
                <a:cs typeface="Calibri"/>
              </a:rPr>
              <a:t> - é disparado quando a página está prestes a ser descarregada, geralmente quando o usuário está navegando para outra página ou fechando o navegador.</a:t>
            </a:r>
          </a:p>
        </p:txBody>
      </p:sp>
    </p:spTree>
    <p:extLst>
      <p:ext uri="{BB962C8B-B14F-4D97-AF65-F5344CB8AC3E}">
        <p14:creationId xmlns:p14="http://schemas.microsoft.com/office/powerpoint/2010/main" val="65944810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76C09-E8BE-5D94-5809-AAE3BC87A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419BCB9-8F84-1B03-7D1E-1196D7B62B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E</a:t>
            </a:r>
            <a:r>
              <a:rPr spc="-30" dirty="0" err="1"/>
              <a:t>ventos</a:t>
            </a:r>
            <a:r>
              <a:rPr lang="pt-BR" spc="-30" dirty="0"/>
              <a:t> janela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DFDE904-947E-D687-4DD0-974347089B7B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76D1AF-D6D9-59A6-567B-8EC64F6970BB}"/>
              </a:ext>
            </a:extLst>
          </p:cNvPr>
          <p:cNvSpPr txBox="1"/>
          <p:nvPr/>
        </p:nvSpPr>
        <p:spPr>
          <a:xfrm>
            <a:off x="655726" y="2540594"/>
            <a:ext cx="1062187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 err="1">
                <a:latin typeface="Calibri"/>
                <a:cs typeface="Calibri"/>
              </a:rPr>
              <a:t>Resize</a:t>
            </a:r>
            <a:r>
              <a:rPr lang="pt-BR" sz="3200" dirty="0">
                <a:latin typeface="Calibri"/>
                <a:cs typeface="Calibri"/>
              </a:rPr>
              <a:t> - </a:t>
            </a:r>
            <a:r>
              <a:rPr lang="pt-BR" sz="3200" dirty="0" err="1"/>
              <a:t>resize</a:t>
            </a:r>
            <a:r>
              <a:rPr lang="pt-BR" sz="3200" dirty="0"/>
              <a:t>" refere-se ao evento que é disparado quando a área de visualização (</a:t>
            </a:r>
            <a:r>
              <a:rPr lang="pt-BR" sz="3200" dirty="0" err="1"/>
              <a:t>document</a:t>
            </a:r>
            <a:r>
              <a:rPr lang="pt-BR" sz="3200" dirty="0"/>
              <a:t> </a:t>
            </a:r>
            <a:r>
              <a:rPr lang="pt-BR" sz="3200" dirty="0" err="1"/>
              <a:t>view</a:t>
            </a:r>
            <a:r>
              <a:rPr lang="pt-BR" sz="3200" dirty="0"/>
              <a:t>) de um documento é redimensionada</a:t>
            </a:r>
            <a:r>
              <a:rPr lang="pt-BR" sz="3200" dirty="0">
                <a:latin typeface="Calibri"/>
                <a:cs typeface="Calibri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9089408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6C97A-4F67-AA60-B77A-CAEEFA739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DB7C8F9-E7A9-BC07-FC2C-3AB33FDB4E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E</a:t>
            </a:r>
            <a:r>
              <a:rPr spc="-30" dirty="0" err="1"/>
              <a:t>ventos</a:t>
            </a:r>
            <a:r>
              <a:rPr lang="pt-BR" spc="-30" dirty="0"/>
              <a:t> janela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F7EC27A-E5C9-F433-7306-79FF8E8240AB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AE40276-9F1E-D9DC-2D8C-F1A20F22E97E}"/>
              </a:ext>
            </a:extLst>
          </p:cNvPr>
          <p:cNvSpPr txBox="1"/>
          <p:nvPr/>
        </p:nvSpPr>
        <p:spPr>
          <a:xfrm>
            <a:off x="655726" y="2540594"/>
            <a:ext cx="106218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 err="1">
                <a:latin typeface="Calibri"/>
                <a:cs typeface="Calibri"/>
              </a:rPr>
              <a:t>Resize</a:t>
            </a:r>
            <a:r>
              <a:rPr lang="pt-BR" sz="3200" dirty="0">
                <a:latin typeface="Calibri"/>
                <a:cs typeface="Calibri"/>
              </a:rPr>
              <a:t> - </a:t>
            </a:r>
            <a:r>
              <a:rPr lang="pt-BR" sz="3200" dirty="0" err="1">
                <a:latin typeface="Calibri"/>
                <a:cs typeface="Calibri"/>
              </a:rPr>
              <a:t>resize</a:t>
            </a:r>
            <a:r>
              <a:rPr lang="pt-BR" sz="3200" dirty="0">
                <a:latin typeface="Calibri"/>
                <a:cs typeface="Calibri"/>
              </a:rPr>
              <a:t>" refere-se ao evento que é disparado quando a área de visualização (</a:t>
            </a:r>
            <a:r>
              <a:rPr lang="pt-BR" sz="3200" dirty="0" err="1">
                <a:latin typeface="Calibri"/>
                <a:cs typeface="Calibri"/>
              </a:rPr>
              <a:t>document</a:t>
            </a:r>
            <a:r>
              <a:rPr lang="pt-BR" sz="3200" dirty="0">
                <a:latin typeface="Calibri"/>
                <a:cs typeface="Calibri"/>
              </a:rPr>
              <a:t> </a:t>
            </a:r>
            <a:r>
              <a:rPr lang="pt-BR" sz="3200" dirty="0" err="1">
                <a:latin typeface="Calibri"/>
                <a:cs typeface="Calibri"/>
              </a:rPr>
              <a:t>view</a:t>
            </a:r>
            <a:r>
              <a:rPr lang="pt-BR" sz="3200" dirty="0">
                <a:latin typeface="Calibri"/>
                <a:cs typeface="Calibri"/>
              </a:rPr>
              <a:t>) de um documento é redimensionada. </a:t>
            </a:r>
          </a:p>
        </p:txBody>
      </p:sp>
    </p:spTree>
    <p:extLst>
      <p:ext uri="{BB962C8B-B14F-4D97-AF65-F5344CB8AC3E}">
        <p14:creationId xmlns:p14="http://schemas.microsoft.com/office/powerpoint/2010/main" val="1418478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Formas</a:t>
            </a:r>
            <a:r>
              <a:rPr spc="-165" dirty="0"/>
              <a:t> </a:t>
            </a:r>
            <a:r>
              <a:rPr dirty="0"/>
              <a:t>de</a:t>
            </a:r>
            <a:r>
              <a:rPr spc="-160" dirty="0"/>
              <a:t> </a:t>
            </a:r>
            <a:r>
              <a:rPr spc="-45" dirty="0"/>
              <a:t>execução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572844"/>
            <a:ext cx="10772775" cy="4529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indent="-514984">
              <a:lnSpc>
                <a:spcPts val="3625"/>
              </a:lnSpc>
              <a:spcBef>
                <a:spcPts val="105"/>
              </a:spcBef>
              <a:buAutoNum type="arabicPeriod"/>
              <a:tabLst>
                <a:tab pos="527685" algn="l"/>
              </a:tabLst>
            </a:pPr>
            <a:r>
              <a:rPr sz="3200" dirty="0">
                <a:latin typeface="Calibri"/>
                <a:cs typeface="Calibri"/>
              </a:rPr>
              <a:t>Execução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síncrona</a:t>
            </a:r>
            <a:endParaRPr sz="3200">
              <a:latin typeface="Calibri"/>
              <a:cs typeface="Calibri"/>
            </a:endParaRPr>
          </a:p>
          <a:p>
            <a:pPr marL="698500" lvl="1" indent="-228600">
              <a:lnSpc>
                <a:spcPts val="2690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motor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JS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sequencialmente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já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retorna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resultado</a:t>
            </a:r>
            <a:endParaRPr sz="2600">
              <a:latin typeface="Calibri"/>
              <a:cs typeface="Calibri"/>
            </a:endParaRPr>
          </a:p>
          <a:p>
            <a:pPr marL="698500" lvl="1" indent="-228600">
              <a:lnSpc>
                <a:spcPts val="2905"/>
              </a:lnSpc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Uma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instrução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tem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esperar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instrução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anterior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seja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executada</a:t>
            </a:r>
            <a:endParaRPr sz="2600">
              <a:latin typeface="Calibri"/>
              <a:cs typeface="Calibri"/>
            </a:endParaRPr>
          </a:p>
          <a:p>
            <a:pPr marL="527685" indent="-514984">
              <a:lnSpc>
                <a:spcPts val="3679"/>
              </a:lnSpc>
              <a:spcBef>
                <a:spcPts val="2810"/>
              </a:spcBef>
              <a:buAutoNum type="arabicPeriod"/>
              <a:tabLst>
                <a:tab pos="527685" algn="l"/>
              </a:tabLst>
            </a:pPr>
            <a:r>
              <a:rPr sz="3200" dirty="0">
                <a:latin typeface="Calibri"/>
                <a:cs typeface="Calibri"/>
              </a:rPr>
              <a:t>Execução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assíncrona</a:t>
            </a:r>
            <a:endParaRPr sz="3200">
              <a:latin typeface="Calibri"/>
              <a:cs typeface="Calibri"/>
            </a:endParaRPr>
          </a:p>
          <a:p>
            <a:pPr marL="698500" marR="496570" lvl="1" indent="-229235">
              <a:lnSpc>
                <a:spcPct val="70000"/>
              </a:lnSpc>
              <a:spcBef>
                <a:spcPts val="77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Faz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uma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chamada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para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executar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um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trecho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código,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não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fica </a:t>
            </a:r>
            <a:r>
              <a:rPr sz="2600" dirty="0">
                <a:latin typeface="Calibri"/>
                <a:cs typeface="Calibri"/>
              </a:rPr>
              <a:t>esperando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resultado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(não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bloqueia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restante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código)</a:t>
            </a:r>
            <a:endParaRPr sz="2600">
              <a:latin typeface="Calibri"/>
              <a:cs typeface="Calibri"/>
            </a:endParaRPr>
          </a:p>
          <a:p>
            <a:pPr marL="698500" marR="5080" lvl="1" indent="-229235">
              <a:lnSpc>
                <a:spcPct val="70000"/>
              </a:lnSpc>
              <a:spcBef>
                <a:spcPts val="490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Após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toda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execução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código,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trecho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colocado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pilha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chamadas </a:t>
            </a:r>
            <a:r>
              <a:rPr sz="2600" dirty="0">
                <a:latin typeface="Calibri"/>
                <a:cs typeface="Calibri"/>
              </a:rPr>
              <a:t>e,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finalmente,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é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executado</a:t>
            </a:r>
            <a:endParaRPr sz="2600">
              <a:latin typeface="Calibri"/>
              <a:cs typeface="Calibri"/>
            </a:endParaRPr>
          </a:p>
          <a:p>
            <a:pPr marL="698500" marR="228600" lvl="1" indent="-229235">
              <a:lnSpc>
                <a:spcPct val="7000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Código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executado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ocorrência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eventos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click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botão,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rolagem </a:t>
            </a:r>
            <a:r>
              <a:rPr sz="2600" dirty="0">
                <a:latin typeface="Calibri"/>
                <a:cs typeface="Calibri"/>
              </a:rPr>
              <a:t>da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página,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dado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rede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disponível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etc.</a:t>
            </a:r>
            <a:endParaRPr sz="2600">
              <a:latin typeface="Calibri"/>
              <a:cs typeface="Calibri"/>
            </a:endParaRPr>
          </a:p>
          <a:p>
            <a:pPr marL="698500" marR="790575" lvl="1" indent="-229235">
              <a:lnSpc>
                <a:spcPct val="70000"/>
              </a:lnSpc>
              <a:spcBef>
                <a:spcPts val="505"/>
              </a:spcBef>
              <a:buFont typeface="Arial"/>
              <a:buChar char="•"/>
              <a:tabLst>
                <a:tab pos="698500" algn="l"/>
              </a:tabLst>
            </a:pPr>
            <a:r>
              <a:rPr sz="2600" dirty="0">
                <a:latin typeface="Calibri"/>
                <a:cs typeface="Calibri"/>
              </a:rPr>
              <a:t>As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funções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serem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executadas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geralmente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são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registradas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fase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de </a:t>
            </a:r>
            <a:r>
              <a:rPr sz="2600" dirty="0">
                <a:latin typeface="Calibri"/>
                <a:cs typeface="Calibri"/>
              </a:rPr>
              <a:t>criação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contexto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5974C-94E8-2269-6F18-B14D34EE7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0A5822B-AFEF-A6BF-C402-A9A252BD29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509841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pc="-30" dirty="0"/>
              <a:t>E</a:t>
            </a:r>
            <a:r>
              <a:rPr spc="-30" dirty="0" err="1"/>
              <a:t>ventos</a:t>
            </a:r>
            <a:r>
              <a:rPr lang="pt-BR" spc="-30" dirty="0"/>
              <a:t> janela</a:t>
            </a:r>
            <a:endParaRPr spc="-3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F534455-E622-EF54-20A5-70C2B75592D3}"/>
              </a:ext>
            </a:extLst>
          </p:cNvPr>
          <p:cNvSpPr txBox="1"/>
          <p:nvPr/>
        </p:nvSpPr>
        <p:spPr>
          <a:xfrm>
            <a:off x="11831193" y="652404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F1D94F1-A95C-DF38-5CA6-C5B7288007B7}"/>
              </a:ext>
            </a:extLst>
          </p:cNvPr>
          <p:cNvSpPr txBox="1"/>
          <p:nvPr/>
        </p:nvSpPr>
        <p:spPr>
          <a:xfrm>
            <a:off x="655726" y="2540594"/>
            <a:ext cx="1062187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230" lvl="1" indent="-227329">
              <a:spcBef>
                <a:spcPts val="155"/>
              </a:spcBef>
              <a:buFont typeface="Arial"/>
              <a:buChar char="•"/>
              <a:tabLst>
                <a:tab pos="697230" algn="l"/>
              </a:tabLst>
            </a:pPr>
            <a:r>
              <a:rPr lang="pt-BR" sz="3200" dirty="0">
                <a:latin typeface="Calibri"/>
                <a:cs typeface="Calibri"/>
              </a:rPr>
              <a:t>Scroll - é acionado quando o usuário rola uma página ou elemento </a:t>
            </a:r>
            <a:r>
              <a:rPr lang="pt-BR" sz="3200" dirty="0" err="1">
                <a:latin typeface="Calibri"/>
                <a:cs typeface="Calibri"/>
              </a:rPr>
              <a:t>rolável</a:t>
            </a:r>
            <a:r>
              <a:rPr lang="pt-BR" sz="3200" dirty="0">
                <a:latin typeface="Calibri"/>
                <a:cs typeface="Calibri"/>
              </a:rPr>
              <a:t> . </a:t>
            </a:r>
          </a:p>
        </p:txBody>
      </p:sp>
    </p:spTree>
    <p:extLst>
      <p:ext uri="{BB962C8B-B14F-4D97-AF65-F5344CB8AC3E}">
        <p14:creationId xmlns:p14="http://schemas.microsoft.com/office/powerpoint/2010/main" val="144589705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Manipulando</a:t>
            </a:r>
            <a:r>
              <a:rPr spc="-150" dirty="0"/>
              <a:t> </a:t>
            </a:r>
            <a:r>
              <a:rPr spc="-25" dirty="0"/>
              <a:t>atributos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96618"/>
            <a:ext cx="90995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Alguns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atributos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são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acessados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forma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diferenciada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407541" y="3060826"/>
          <a:ext cx="9363710" cy="2924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4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8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Atributo</a:t>
                      </a:r>
                      <a:r>
                        <a:rPr sz="2800" b="1" spc="-1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HTML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JavaScript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2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htmlFor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class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className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09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data-matricula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2026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</a:t>
                      </a:r>
                      <a:r>
                        <a:rPr sz="2800" spc="-1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dataset.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matricula </a:t>
                      </a:r>
                      <a:r>
                        <a:rPr sz="2800" spc="-25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ou</a:t>
                      </a:r>
                      <a:endParaRPr sz="2800">
                        <a:latin typeface="Consolas"/>
                        <a:cs typeface="Consolas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800" spc="-10" dirty="0">
                          <a:latin typeface="Consolas"/>
                          <a:cs typeface="Consolas"/>
                        </a:rPr>
                        <a:t>node.</a:t>
                      </a:r>
                      <a:r>
                        <a:rPr sz="2800" spc="-10" dirty="0">
                          <a:solidFill>
                            <a:srgbClr val="006FC0"/>
                          </a:solidFill>
                          <a:latin typeface="Consolas"/>
                          <a:cs typeface="Consolas"/>
                        </a:rPr>
                        <a:t>dataset</a:t>
                      </a:r>
                      <a:r>
                        <a:rPr sz="2800" spc="-10" dirty="0">
                          <a:solidFill>
                            <a:srgbClr val="EC7C30"/>
                          </a:solidFill>
                          <a:latin typeface="Consolas"/>
                          <a:cs typeface="Consolas"/>
                        </a:rPr>
                        <a:t>[“matricula”]</a:t>
                      </a:r>
                      <a:endParaRPr sz="2800">
                        <a:latin typeface="Consolas"/>
                        <a:cs typeface="Consolas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Manipulando</a:t>
            </a:r>
            <a:r>
              <a:rPr spc="-150" dirty="0"/>
              <a:t> </a:t>
            </a:r>
            <a:r>
              <a:rPr spc="-25" dirty="0"/>
              <a:t>atributos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82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699001"/>
            <a:ext cx="10490200" cy="305498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getAttribute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Permite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acessar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atributo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conforme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aparece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HTML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(string)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Em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alguns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casos,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retorna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igual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à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respectiva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propriedade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Há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casos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retorna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diferente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propriedade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Atributos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padronizados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devem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acessados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getAttribute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Propriedades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são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criadas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atributos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não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padronizados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5726" y="611200"/>
            <a:ext cx="50723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>
                <a:latin typeface="Calibri Light"/>
                <a:cs typeface="Calibri Light"/>
              </a:rPr>
              <a:t>Manipulando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atributos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1798142"/>
            <a:ext cx="3831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getAttribute</a:t>
            </a:r>
            <a:endParaRPr sz="32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383" y="2532888"/>
            <a:ext cx="8819388" cy="313639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83</a:t>
            </a:fld>
            <a:endParaRPr spc="-25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5726" y="611200"/>
            <a:ext cx="50723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>
                <a:latin typeface="Calibri Light"/>
                <a:cs typeface="Calibri Light"/>
              </a:rPr>
              <a:t>Manipulando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atributos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1798142"/>
            <a:ext cx="3831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getAttribute</a:t>
            </a:r>
            <a:endParaRPr sz="32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42744" y="2557272"/>
            <a:ext cx="8164068" cy="374904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84</a:t>
            </a:fld>
            <a:endParaRPr spc="-25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Manipulando</a:t>
            </a:r>
            <a:r>
              <a:rPr spc="-150" dirty="0"/>
              <a:t> </a:t>
            </a:r>
            <a:r>
              <a:rPr spc="-25" dirty="0"/>
              <a:t>atributos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699001"/>
            <a:ext cx="8967470" cy="214693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setAttribute</a:t>
            </a:r>
            <a:endParaRPr sz="3200">
              <a:latin typeface="Consolas"/>
              <a:cs typeface="Consolas"/>
            </a:endParaRPr>
          </a:p>
          <a:p>
            <a:pPr marL="240029" indent="-227329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Define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valor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atributo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Se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atributo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existe,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atualiza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valor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Caso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contrário,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cria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novo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atributo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respectivo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valor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55726" y="611200"/>
            <a:ext cx="50723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>
                <a:latin typeface="Calibri Light"/>
                <a:cs typeface="Calibri Light"/>
              </a:rPr>
              <a:t>Manipulando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25" dirty="0">
                <a:latin typeface="Calibri Light"/>
                <a:cs typeface="Calibri Light"/>
              </a:rPr>
              <a:t>atributos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1375" y="1798142"/>
            <a:ext cx="3831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onsolas"/>
                <a:cs typeface="Consolas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setAttribute</a:t>
            </a:r>
            <a:endParaRPr sz="32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6251" y="2631948"/>
            <a:ext cx="8159496" cy="345643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86</a:t>
            </a:fld>
            <a:endParaRPr spc="-25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87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6303645" cy="46151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firstChild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primeiro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219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incluir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texto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comentário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firstElementChild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primeiro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tipo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lastChild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último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204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incluir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texto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comentário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lastElementChild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3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último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tipo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88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6878320" cy="38303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nextSibling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próximo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irmão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qualquer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tipo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previousSibling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irmão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anterior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(nó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qualquer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tipo</a:t>
            </a:r>
            <a:r>
              <a:rPr sz="2400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nextElementSibling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próximo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irmão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tipo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previousElementSibling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irmão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anterior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tipo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89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8347075" cy="42233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hasChildNodes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verdadeiro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caso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tenha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childNodes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inclui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texto,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comentário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children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contendo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apenas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parentNode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questão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JavaScript</a:t>
            </a:r>
            <a:r>
              <a:rPr spc="-150" dirty="0"/>
              <a:t> </a:t>
            </a:r>
            <a:r>
              <a:rPr dirty="0"/>
              <a:t>no</a:t>
            </a:r>
            <a:r>
              <a:rPr spc="-160" dirty="0"/>
              <a:t> </a:t>
            </a:r>
            <a:r>
              <a:rPr spc="-55" dirty="0"/>
              <a:t>navegador</a:t>
            </a:r>
            <a:r>
              <a:rPr spc="-150" dirty="0"/>
              <a:t> </a:t>
            </a:r>
            <a:r>
              <a:rPr dirty="0"/>
              <a:t>-</a:t>
            </a:r>
            <a:r>
              <a:rPr spc="-114" dirty="0"/>
              <a:t> </a:t>
            </a:r>
            <a:r>
              <a:rPr i="1" spc="-10" dirty="0">
                <a:latin typeface="Calibri Light"/>
                <a:cs typeface="Calibri Light"/>
              </a:rPr>
              <a:t>Thread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41375" y="1649044"/>
            <a:ext cx="10501630" cy="406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ts val="3650"/>
              </a:lnSpc>
              <a:spcBef>
                <a:spcPts val="105"/>
              </a:spcBef>
              <a:buFont typeface="Arial"/>
              <a:buChar char="•"/>
              <a:tabLst>
                <a:tab pos="240665" algn="l"/>
              </a:tabLst>
            </a:pPr>
            <a:r>
              <a:rPr sz="3200" dirty="0">
                <a:latin typeface="Calibri"/>
                <a:cs typeface="Calibri"/>
              </a:rPr>
              <a:t>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navegador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código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modo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b="1" i="1" dirty="0">
                <a:latin typeface="Calibri"/>
                <a:cs typeface="Calibri"/>
              </a:rPr>
              <a:t>thread</a:t>
            </a:r>
            <a:r>
              <a:rPr sz="3200" b="1" i="1" spc="-6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única</a:t>
            </a:r>
            <a:endParaRPr sz="3200">
              <a:latin typeface="Calibri"/>
              <a:cs typeface="Calibri"/>
            </a:endParaRPr>
          </a:p>
          <a:p>
            <a:pPr marL="241300">
              <a:lnSpc>
                <a:spcPts val="3650"/>
              </a:lnSpc>
            </a:pPr>
            <a:r>
              <a:rPr sz="3200" spc="-20" dirty="0">
                <a:latin typeface="Calibri"/>
                <a:cs typeface="Calibri"/>
              </a:rPr>
              <a:t>(</a:t>
            </a:r>
            <a:r>
              <a:rPr sz="3200" i="1" spc="-20" dirty="0">
                <a:latin typeface="Calibri"/>
                <a:cs typeface="Calibri"/>
              </a:rPr>
              <a:t>single-</a:t>
            </a:r>
            <a:r>
              <a:rPr sz="3200" i="1" spc="-10" dirty="0">
                <a:latin typeface="Calibri"/>
                <a:cs typeface="Calibri"/>
              </a:rPr>
              <a:t>threaded</a:t>
            </a:r>
            <a:r>
              <a:rPr sz="3200" spc="-10" dirty="0">
                <a:latin typeface="Calibri"/>
                <a:cs typeface="Calibri"/>
              </a:rPr>
              <a:t>)</a:t>
            </a:r>
            <a:endParaRPr sz="3200">
              <a:latin typeface="Calibri"/>
              <a:cs typeface="Calibri"/>
            </a:endParaRPr>
          </a:p>
          <a:p>
            <a:pPr marL="696595" marR="842010" lvl="1" indent="-227329">
              <a:lnSpc>
                <a:spcPts val="3020"/>
              </a:lnSpc>
              <a:spcBef>
                <a:spcPts val="570"/>
              </a:spcBef>
              <a:buFont typeface="Arial"/>
              <a:buChar char="•"/>
              <a:tabLst>
                <a:tab pos="698500" algn="l"/>
              </a:tabLst>
            </a:pPr>
            <a:r>
              <a:rPr sz="2800" spc="-10" dirty="0">
                <a:latin typeface="Calibri"/>
                <a:cs typeface="Calibri"/>
              </a:rPr>
              <a:t>Durante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execução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código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JS,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navegador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não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responde</a:t>
            </a:r>
            <a:r>
              <a:rPr sz="2800" spc="-50" dirty="0">
                <a:latin typeface="Calibri"/>
                <a:cs typeface="Calibri"/>
              </a:rPr>
              <a:t> à 	</a:t>
            </a:r>
            <a:r>
              <a:rPr sz="2800" spc="-10" dirty="0">
                <a:latin typeface="Calibri"/>
                <a:cs typeface="Calibri"/>
              </a:rPr>
              <a:t>interface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usuário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(exceto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em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requisições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Ajax)</a:t>
            </a:r>
            <a:endParaRPr sz="2800">
              <a:latin typeface="Calibri"/>
              <a:cs typeface="Calibri"/>
            </a:endParaRPr>
          </a:p>
          <a:p>
            <a:pPr marL="696595" marR="1027430" lvl="1" indent="-227329">
              <a:lnSpc>
                <a:spcPts val="3020"/>
              </a:lnSpc>
              <a:spcBef>
                <a:spcPts val="509"/>
              </a:spcBef>
              <a:buFont typeface="Arial"/>
              <a:buChar char="•"/>
              <a:tabLst>
                <a:tab pos="698500" algn="l"/>
              </a:tabLst>
            </a:pPr>
            <a:r>
              <a:rPr sz="2800" dirty="0">
                <a:latin typeface="Calibri"/>
                <a:cs typeface="Calibri"/>
              </a:rPr>
              <a:t>Pode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causar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uma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experiência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ruim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navegação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executar 	operações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demoram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para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finalizar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460"/>
              </a:lnSpc>
              <a:spcBef>
                <a:spcPts val="980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É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possível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executar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código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JS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em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background</a:t>
            </a:r>
            <a:r>
              <a:rPr sz="3200" i="1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(outra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i="1" spc="-10" dirty="0">
                <a:latin typeface="Calibri"/>
                <a:cs typeface="Calibri"/>
              </a:rPr>
              <a:t>thread</a:t>
            </a:r>
            <a:r>
              <a:rPr sz="3200" spc="-10" dirty="0">
                <a:latin typeface="Calibri"/>
                <a:cs typeface="Calibri"/>
              </a:rPr>
              <a:t>) </a:t>
            </a:r>
            <a:r>
              <a:rPr sz="3200" dirty="0">
                <a:latin typeface="Calibri"/>
                <a:cs typeface="Calibri"/>
              </a:rPr>
              <a:t>usando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web</a:t>
            </a:r>
            <a:r>
              <a:rPr sz="3200" i="1" spc="-90" dirty="0">
                <a:latin typeface="Calibri"/>
                <a:cs typeface="Calibri"/>
              </a:rPr>
              <a:t> </a:t>
            </a:r>
            <a:r>
              <a:rPr sz="3200" i="1" dirty="0">
                <a:latin typeface="Calibri"/>
                <a:cs typeface="Calibri"/>
              </a:rPr>
              <a:t>workers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mas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acesso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limitado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ao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contexto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da </a:t>
            </a:r>
            <a:r>
              <a:rPr sz="3200" i="1" dirty="0">
                <a:latin typeface="Calibri"/>
                <a:cs typeface="Calibri"/>
              </a:rPr>
              <a:t>thread</a:t>
            </a:r>
            <a:r>
              <a:rPr sz="3200" i="1" spc="-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principal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90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8179434" cy="28714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appendChild(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novoNo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acrescenta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final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removeChild(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noFilhoASerRemovido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remove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(parâmetro)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32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remove()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remove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próprio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filhos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pai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Manipulação</a:t>
            </a:r>
            <a:r>
              <a:rPr spc="-175" dirty="0"/>
              <a:t> </a:t>
            </a:r>
            <a:r>
              <a:rPr dirty="0"/>
              <a:t>da</a:t>
            </a:r>
            <a:r>
              <a:rPr spc="-140" dirty="0"/>
              <a:t> </a:t>
            </a:r>
            <a:r>
              <a:rPr spc="-30" dirty="0"/>
              <a:t>árvore</a:t>
            </a:r>
            <a:r>
              <a:rPr spc="-175" dirty="0"/>
              <a:t> </a:t>
            </a:r>
            <a:r>
              <a:rPr spc="-25" dirty="0"/>
              <a:t>DOM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10758170" cy="30270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createElement(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"elementoASerCriado"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cria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novo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tipo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node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cloneNode(</a:t>
            </a:r>
            <a:r>
              <a:rPr sz="3200" spc="-10" dirty="0">
                <a:solidFill>
                  <a:srgbClr val="6FAC46"/>
                </a:solidFill>
                <a:latin typeface="Consolas"/>
                <a:cs typeface="Consolas"/>
              </a:rPr>
              <a:t>deep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)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duplica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correspondente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nó</a:t>
            </a:r>
            <a:endParaRPr sz="2400">
              <a:latin typeface="Calibri"/>
              <a:cs typeface="Calibri"/>
            </a:endParaRPr>
          </a:p>
          <a:p>
            <a:pPr marL="697230" indent="-227329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parâmetro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deep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clona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também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filhos</a:t>
            </a:r>
            <a:endParaRPr sz="2400">
              <a:latin typeface="Calibri"/>
              <a:cs typeface="Calibri"/>
            </a:endParaRPr>
          </a:p>
          <a:p>
            <a:pPr marL="696595" marR="5080" indent="-227329">
              <a:lnSpc>
                <a:spcPts val="2590"/>
              </a:lnSpc>
              <a:spcBef>
                <a:spcPts val="535"/>
              </a:spcBef>
              <a:buFont typeface="Arial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pode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usado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duplicar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uma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ramo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documento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HTML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clone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precisa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ser 	</a:t>
            </a:r>
            <a:r>
              <a:rPr sz="2400" dirty="0">
                <a:latin typeface="Calibri"/>
                <a:cs typeface="Calibri"/>
              </a:rPr>
              <a:t>inserido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árvore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DOM)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Outras</a:t>
            </a:r>
            <a:r>
              <a:rPr spc="-185" dirty="0"/>
              <a:t> </a:t>
            </a:r>
            <a:r>
              <a:rPr spc="-45" dirty="0"/>
              <a:t>propriedades</a:t>
            </a:r>
            <a:r>
              <a:rPr spc="-180" dirty="0"/>
              <a:t> </a:t>
            </a:r>
            <a:r>
              <a:rPr dirty="0"/>
              <a:t>do</a:t>
            </a:r>
            <a:r>
              <a:rPr spc="-180" dirty="0"/>
              <a:t> </a:t>
            </a:r>
            <a:r>
              <a:rPr spc="-25" dirty="0"/>
              <a:t>objeto</a:t>
            </a:r>
            <a:r>
              <a:rPr spc="-180" dirty="0"/>
              <a:t> </a:t>
            </a:r>
            <a:r>
              <a:rPr b="1" spc="-10" dirty="0">
                <a:solidFill>
                  <a:srgbClr val="4471C4"/>
                </a:solidFill>
                <a:latin typeface="Consolas"/>
                <a:cs typeface="Consolas"/>
              </a:rPr>
              <a:t>document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92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6802755" cy="38303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head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acesso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corresp.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&lt;head&gt;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body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acesso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corresp.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&lt;body&gt;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title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acesso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direto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nó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corresp.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&lt;title&gt;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location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objeto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URL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página.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modificado.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726" y="609676"/>
            <a:ext cx="71367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Collections</a:t>
            </a:r>
            <a:r>
              <a:rPr spc="-160" dirty="0"/>
              <a:t> </a:t>
            </a:r>
            <a:r>
              <a:rPr dirty="0"/>
              <a:t>do</a:t>
            </a:r>
            <a:r>
              <a:rPr spc="-170" dirty="0"/>
              <a:t> </a:t>
            </a:r>
            <a:r>
              <a:rPr spc="-30" dirty="0"/>
              <a:t>Objeto</a:t>
            </a:r>
            <a:r>
              <a:rPr spc="-170" dirty="0"/>
              <a:t> </a:t>
            </a:r>
            <a:r>
              <a:rPr spc="-10" dirty="0"/>
              <a:t>document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93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41375" y="1755941"/>
            <a:ext cx="6795770" cy="28714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forms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coleção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formulários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(&lt;form&gt;)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images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coleção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imagens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(&lt;img&gt;)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3200" spc="-10" dirty="0">
                <a:solidFill>
                  <a:srgbClr val="C55A11"/>
                </a:solidFill>
                <a:latin typeface="Consolas"/>
                <a:cs typeface="Consolas"/>
              </a:rPr>
              <a:t>document</a:t>
            </a:r>
            <a:r>
              <a:rPr sz="2800" spc="-10" dirty="0">
                <a:latin typeface="Calibri"/>
                <a:cs typeface="Calibri"/>
              </a:rPr>
              <a:t>.</a:t>
            </a:r>
            <a:r>
              <a:rPr sz="3200" spc="-10" dirty="0">
                <a:solidFill>
                  <a:srgbClr val="4471C4"/>
                </a:solidFill>
                <a:latin typeface="Consolas"/>
                <a:cs typeface="Consolas"/>
              </a:rPr>
              <a:t>anchors</a:t>
            </a:r>
            <a:endParaRPr sz="3200">
              <a:latin typeface="Consolas"/>
              <a:cs typeface="Consolas"/>
            </a:endParaRPr>
          </a:p>
          <a:p>
            <a:pPr marL="697230" indent="-227329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retorna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coleção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todos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links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(&lt;a&gt;)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5726" y="611200"/>
            <a:ext cx="881697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" dirty="0">
                <a:latin typeface="Calibri Light"/>
                <a:cs typeface="Calibri Light"/>
              </a:rPr>
              <a:t>Exemplos</a:t>
            </a:r>
            <a:r>
              <a:rPr sz="4400" spc="-16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de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uso</a:t>
            </a:r>
            <a:r>
              <a:rPr sz="4400" spc="-17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de</a:t>
            </a:r>
            <a:r>
              <a:rPr sz="4400" spc="-145" dirty="0">
                <a:latin typeface="Calibri Light"/>
                <a:cs typeface="Calibri Light"/>
              </a:rPr>
              <a:t> </a:t>
            </a:r>
            <a:r>
              <a:rPr sz="4400" b="1" spc="-10" dirty="0">
                <a:latin typeface="Consolas"/>
                <a:cs typeface="Consolas"/>
              </a:rPr>
              <a:t>document.forms</a:t>
            </a:r>
            <a:endParaRPr sz="4400">
              <a:latin typeface="Consolas"/>
              <a:cs typeface="Consola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5816" y="1335022"/>
            <a:ext cx="8508492" cy="5408674"/>
          </a:xfrm>
          <a:prstGeom prst="rect">
            <a:avLst/>
          </a:prstGeo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2F438C01-EBCB-7468-49C4-5EAA1BA7D3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94</a:t>
            </a:fld>
            <a:endParaRPr spc="-25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Referências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800201" y="1680489"/>
            <a:ext cx="10614025" cy="1050288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0"/>
              </a:spcBef>
              <a:buClr>
                <a:srgbClr val="000000"/>
              </a:buClr>
              <a:buFont typeface="Arial"/>
              <a:buChar char="•"/>
              <a:tabLst>
                <a:tab pos="240029" algn="l"/>
              </a:tabLst>
            </a:pPr>
            <a:r>
              <a:rPr sz="2800" u="sng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https://developer.mozilla.org/en-</a:t>
            </a:r>
            <a:r>
              <a:rPr sz="28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US/docs/Web/JavaScript</a:t>
            </a:r>
            <a:endParaRPr sz="2800" dirty="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"/>
              <a:buChar char="•"/>
              <a:tabLst>
                <a:tab pos="240029" algn="l"/>
              </a:tabLst>
            </a:pPr>
            <a:r>
              <a:rPr sz="2800" u="sng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https://www.ecma-</a:t>
            </a:r>
            <a:r>
              <a:rPr sz="2800" u="sng" spc="-2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international.org/ecma-</a:t>
            </a:r>
            <a:r>
              <a:rPr sz="2800" u="sng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262/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Í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Í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Í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</TotalTime>
  <Words>5583</Words>
  <Application>Microsoft Office PowerPoint</Application>
  <PresentationFormat>Widescreen</PresentationFormat>
  <Paragraphs>829</Paragraphs>
  <Slides>95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95</vt:i4>
      </vt:variant>
    </vt:vector>
  </HeadingPairs>
  <TitlesOfParts>
    <vt:vector size="105" baseType="lpstr">
      <vt:lpstr>Arial</vt:lpstr>
      <vt:lpstr>Calibri</vt:lpstr>
      <vt:lpstr>Calibri Light</vt:lpstr>
      <vt:lpstr>Century Gothic</vt:lpstr>
      <vt:lpstr>Consolas</vt:lpstr>
      <vt:lpstr>Courier New</vt:lpstr>
      <vt:lpstr>Google Sans</vt:lpstr>
      <vt:lpstr>Times New Roman</vt:lpstr>
      <vt:lpstr>Wingdings 3</vt:lpstr>
      <vt:lpstr>Íon</vt:lpstr>
      <vt:lpstr>Programação Client-Side – JavaScript</vt:lpstr>
      <vt:lpstr>O que é JavaScript?</vt:lpstr>
      <vt:lpstr>O que é JavaScript?</vt:lpstr>
      <vt:lpstr>JavaScript e ECMAScript</vt:lpstr>
      <vt:lpstr>Execução do código JavaScript no navegador</vt:lpstr>
      <vt:lpstr>Fases do contexto de execução JavaScript</vt:lpstr>
      <vt:lpstr>Apresentação do PowerPoint</vt:lpstr>
      <vt:lpstr>Formas de execução</vt:lpstr>
      <vt:lpstr>JavaScript no navegador - Thread</vt:lpstr>
      <vt:lpstr>Incorporar código JS na página HTML</vt:lpstr>
      <vt:lpstr>Código JavaScript embutido no HTML</vt:lpstr>
      <vt:lpstr>Código JavaScript em arquivo separado</vt:lpstr>
      <vt:lpstr>Observações gerais sobre a linguagem</vt:lpstr>
      <vt:lpstr>Algumas propriedades e métodos gerais</vt:lpstr>
      <vt:lpstr>Algumas propriedades e métodos gerais</vt:lpstr>
      <vt:lpstr>Exemplo 1</vt:lpstr>
      <vt:lpstr>Exemplo 2</vt:lpstr>
      <vt:lpstr>Exemplo 3</vt:lpstr>
      <vt:lpstr>Variáveis</vt:lpstr>
      <vt:lpstr>Variáveis</vt:lpstr>
      <vt:lpstr>Declaração de variáveis</vt:lpstr>
      <vt:lpstr>Operadores aritméticos e atribuição</vt:lpstr>
      <vt:lpstr>Operadores de relacionais e lógicos</vt:lpstr>
      <vt:lpstr>Tabela verdade operado lógico &amp;</vt:lpstr>
      <vt:lpstr>Tabela verdade operado lógico ou</vt:lpstr>
      <vt:lpstr>Operador de adição e concatenação</vt:lpstr>
      <vt:lpstr>Operadores == e ===</vt:lpstr>
      <vt:lpstr>Controle condicional (if-else)</vt:lpstr>
      <vt:lpstr>Controle condicional (switch-case)</vt:lpstr>
      <vt:lpstr>Controle de repetição</vt:lpstr>
      <vt:lpstr>Exemplo 4 - repetição</vt:lpstr>
      <vt:lpstr>Arrays</vt:lpstr>
      <vt:lpstr>Apresentação do PowerPoint</vt:lpstr>
      <vt:lpstr>Arrays</vt:lpstr>
      <vt:lpstr>Exemplo 5 - arrays</vt:lpstr>
      <vt:lpstr>Arrays – alguns métodos</vt:lpstr>
      <vt:lpstr>Percorrendo arrays</vt:lpstr>
      <vt:lpstr>Objeto simples (plain object)</vt:lpstr>
      <vt:lpstr>Apresentação do PowerPoint</vt:lpstr>
      <vt:lpstr>Strings</vt:lpstr>
      <vt:lpstr>Template Literal (ou Template String)</vt:lpstr>
      <vt:lpstr>Funções</vt:lpstr>
      <vt:lpstr>Declaração de funções</vt:lpstr>
      <vt:lpstr>Manipulação da árvore DOM</vt:lpstr>
      <vt:lpstr>Apresentação do PowerPoint</vt:lpstr>
      <vt:lpstr>Hierarquia de nós na estrutura DOM</vt:lpstr>
      <vt:lpstr>Busca na árvore DOM</vt:lpstr>
      <vt:lpstr>Apresentação do PowerPoint</vt:lpstr>
      <vt:lpstr>Função de callback</vt:lpstr>
      <vt:lpstr>Função de callback</vt:lpstr>
      <vt:lpstr>Função de callback</vt:lpstr>
      <vt:lpstr>Busca na árvore DOM</vt:lpstr>
      <vt:lpstr>Apresentação do PowerPoint</vt:lpstr>
      <vt:lpstr>Apresentação do PowerPoint</vt:lpstr>
      <vt:lpstr>Apresentação do PowerPoint</vt:lpstr>
      <vt:lpstr>Apresentação do PowerPoint</vt:lpstr>
      <vt:lpstr>Detalhes do evento</vt:lpstr>
      <vt:lpstr>Outras formas de busca na árvore DOM</vt:lpstr>
      <vt:lpstr>Acesso ao conteúdo dos elementos HTML</vt:lpstr>
      <vt:lpstr>Método element.insertAdjacentHTML()</vt:lpstr>
      <vt:lpstr>Alterando estilos CSS de forma inline</vt:lpstr>
      <vt:lpstr>Manipulando atributos</vt:lpstr>
      <vt:lpstr>Arrow function =&gt;</vt:lpstr>
      <vt:lpstr>Tratamento de eventos</vt:lpstr>
      <vt:lpstr>Tratamento de eventos</vt:lpstr>
      <vt:lpstr>Tratamento de eventos - exemplos</vt:lpstr>
      <vt:lpstr>Tratamento de eventos</vt:lpstr>
      <vt:lpstr>Eventos mouse</vt:lpstr>
      <vt:lpstr>Eventos mouse</vt:lpstr>
      <vt:lpstr>Eventos mouse</vt:lpstr>
      <vt:lpstr>Eventos teclado</vt:lpstr>
      <vt:lpstr>Eventos teclado</vt:lpstr>
      <vt:lpstr>Eventos formulário</vt:lpstr>
      <vt:lpstr>Eventos formulário</vt:lpstr>
      <vt:lpstr>Eventos formulário</vt:lpstr>
      <vt:lpstr>Eventos janela</vt:lpstr>
      <vt:lpstr>Eventos janela</vt:lpstr>
      <vt:lpstr>Eventos janela</vt:lpstr>
      <vt:lpstr>Eventos janela</vt:lpstr>
      <vt:lpstr>Eventos janela</vt:lpstr>
      <vt:lpstr>Manipulando atributos</vt:lpstr>
      <vt:lpstr>Manipulando atributos</vt:lpstr>
      <vt:lpstr>Apresentação do PowerPoint</vt:lpstr>
      <vt:lpstr>Apresentação do PowerPoint</vt:lpstr>
      <vt:lpstr>Manipulando atributos</vt:lpstr>
      <vt:lpstr>Apresentação do PowerPoint</vt:lpstr>
      <vt:lpstr>Manipulação da árvore DOM</vt:lpstr>
      <vt:lpstr>Manipulação da árvore DOM</vt:lpstr>
      <vt:lpstr>Manipulação da árvore DOM</vt:lpstr>
      <vt:lpstr>Manipulação da árvore DOM</vt:lpstr>
      <vt:lpstr>Manipulação da árvore DOM</vt:lpstr>
      <vt:lpstr>Outras propriedades do objeto document</vt:lpstr>
      <vt:lpstr>Collections do Objeto document</vt:lpstr>
      <vt:lpstr>Apresentação do PowerPoint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6 – JavaScript</dc:title>
  <dc:creator>Rafael Dias Araújo</dc:creator>
  <cp:lastModifiedBy>Mizael Carlos</cp:lastModifiedBy>
  <cp:revision>20</cp:revision>
  <dcterms:created xsi:type="dcterms:W3CDTF">2025-04-22T21:15:10Z</dcterms:created>
  <dcterms:modified xsi:type="dcterms:W3CDTF">2025-05-22T12:32:25Z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2023-09-14T00:00:00Z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2025-04-22T00:00:00Z</vt:filetime>
  </property>
  <property fmtid="{D5CDD505-2E9C-101B-9397-08002B2CF9AE}" pid="5" name="Producer">
    <vt:lpwstr>3-Heights(TM) PDF Security Shell 4.8.25.2 (http://www.pdf-tools.com)</vt:lpwstr>
  </property>
</Properties>
</file>