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39" r:id="rId2"/>
    <p:sldId id="340" r:id="rId3"/>
    <p:sldId id="257" r:id="rId4"/>
    <p:sldId id="341" r:id="rId5"/>
    <p:sldId id="342" r:id="rId6"/>
    <p:sldId id="343" r:id="rId7"/>
    <p:sldId id="345" r:id="rId8"/>
    <p:sldId id="346"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8" r:id="rId30"/>
    <p:sldId id="369"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86" r:id="rId48"/>
    <p:sldId id="387" r:id="rId49"/>
    <p:sldId id="388" r:id="rId50"/>
    <p:sldId id="389" r:id="rId51"/>
    <p:sldId id="390" r:id="rId5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108"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zael Carlos" userId="b98c19044d39da9c" providerId="LiveId" clId="{329A0DE9-7F98-477E-9DEB-63F2B36BE268}"/>
    <pc:docChg chg="addSld modSld">
      <pc:chgData name="Mizael Carlos" userId="b98c19044d39da9c" providerId="LiveId" clId="{329A0DE9-7F98-477E-9DEB-63F2B36BE268}" dt="2025-05-08T10:21:41.837" v="7" actId="20577"/>
      <pc:docMkLst>
        <pc:docMk/>
      </pc:docMkLst>
      <pc:sldChg chg="modSp mod">
        <pc:chgData name="Mizael Carlos" userId="b98c19044d39da9c" providerId="LiveId" clId="{329A0DE9-7F98-477E-9DEB-63F2B36BE268}" dt="2025-05-08T10:21:41.837" v="7" actId="20577"/>
        <pc:sldMkLst>
          <pc:docMk/>
          <pc:sldMk cId="0" sldId="285"/>
        </pc:sldMkLst>
        <pc:spChg chg="mod">
          <ac:chgData name="Mizael Carlos" userId="b98c19044d39da9c" providerId="LiveId" clId="{329A0DE9-7F98-477E-9DEB-63F2B36BE268}" dt="2025-05-08T10:21:41.837" v="7" actId="20577"/>
          <ac:spMkLst>
            <pc:docMk/>
            <pc:sldMk cId="0" sldId="285"/>
            <ac:spMk id="3" creationId="{00000000-0000-0000-0000-000000000000}"/>
          </ac:spMkLst>
        </pc:spChg>
      </pc:sldChg>
      <pc:sldChg chg="modSp new mod">
        <pc:chgData name="Mizael Carlos" userId="b98c19044d39da9c" providerId="LiveId" clId="{329A0DE9-7F98-477E-9DEB-63F2B36BE268}" dt="2025-05-08T10:21:27.679" v="5"/>
        <pc:sldMkLst>
          <pc:docMk/>
          <pc:sldMk cId="4199477912" sldId="340"/>
        </pc:sldMkLst>
        <pc:spChg chg="mod">
          <ac:chgData name="Mizael Carlos" userId="b98c19044d39da9c" providerId="LiveId" clId="{329A0DE9-7F98-477E-9DEB-63F2B36BE268}" dt="2025-05-08T10:21:27.679" v="5"/>
          <ac:spMkLst>
            <pc:docMk/>
            <pc:sldMk cId="4199477912" sldId="340"/>
            <ac:spMk id="3" creationId="{FC7DE779-42A9-7FD0-B375-56F9D1179D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171532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311413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733965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a:t>Clique para editar o título Mestre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pt-BR"/>
              <a:t>Clique para editar os estilos de texto Mestres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3897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3686836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6/3/2025</a:t>
            </a:fld>
            <a:endParaRPr lang="en-US"/>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2740458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6/3/2025</a:t>
            </a:fld>
            <a:endParaRPr lang="en-US"/>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2810922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3706593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286206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2251895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398727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350649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6/3/2025</a:t>
            </a:fld>
            <a:endParaRPr lang="en-US"/>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282970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6/3/2025</a:t>
            </a:fld>
            <a:endParaRPr lang="en-US"/>
          </a:p>
        </p:txBody>
      </p:sp>
      <p:sp>
        <p:nvSpPr>
          <p:cNvPr id="5" name="Footer Placeholder 3"/>
          <p:cNvSpPr>
            <a:spLocks noGrp="1"/>
          </p:cNvSpPr>
          <p:nvPr>
            <p:ph type="ftr" sz="quarter" idx="11"/>
          </p:nvPr>
        </p:nvSpPr>
        <p:spPr/>
        <p:txBody>
          <a:bodyPr/>
          <a:lstStyle/>
          <a:p>
            <a:endParaRPr lang="pt-BR"/>
          </a:p>
        </p:txBody>
      </p:sp>
      <p:sp>
        <p:nvSpPr>
          <p:cNvPr id="6" name="Slide Number Placeholder 4"/>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33032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6/3/2025</a:t>
            </a:fld>
            <a:endParaRPr lang="en-US"/>
          </a:p>
        </p:txBody>
      </p:sp>
      <p:sp>
        <p:nvSpPr>
          <p:cNvPr id="5" name="Footer Placeholder 2"/>
          <p:cNvSpPr>
            <a:spLocks noGrp="1"/>
          </p:cNvSpPr>
          <p:nvPr>
            <p:ph type="ftr" sz="quarter" idx="11"/>
          </p:nvPr>
        </p:nvSpPr>
        <p:spPr/>
        <p:txBody>
          <a:bodyPr/>
          <a:lstStyle/>
          <a:p>
            <a:endParaRPr lang="pt-BR"/>
          </a:p>
        </p:txBody>
      </p:sp>
      <p:sp>
        <p:nvSpPr>
          <p:cNvPr id="6" name="Slide Number Placeholder 3"/>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1991797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7" name="Date Placeholder 4"/>
          <p:cNvSpPr>
            <a:spLocks noGrp="1"/>
          </p:cNvSpPr>
          <p:nvPr>
            <p:ph type="dt" sz="half" idx="10"/>
          </p:nvPr>
        </p:nvSpPr>
        <p:spPr/>
        <p:txBody>
          <a:bodyPr/>
          <a:lstStyle/>
          <a:p>
            <a:fld id="{1D8BD707-D9CF-40AE-B4C6-C98DA3205C09}" type="datetimeFigureOut">
              <a:rPr lang="en-US" smtClean="0"/>
              <a:t>6/3/2025</a:t>
            </a:fld>
            <a:endParaRPr lang="en-US"/>
          </a:p>
        </p:txBody>
      </p:sp>
      <p:sp>
        <p:nvSpPr>
          <p:cNvPr id="5" name="Footer Placeholder 5"/>
          <p:cNvSpPr>
            <a:spLocks noGrp="1"/>
          </p:cNvSpPr>
          <p:nvPr>
            <p:ph type="ftr" sz="quarter" idx="11"/>
          </p:nvPr>
        </p:nvSpPr>
        <p:spPr/>
        <p:txBody>
          <a:bodyPr/>
          <a:lstStyle/>
          <a:p>
            <a:endParaRPr lang="pt-BR"/>
          </a:p>
        </p:txBody>
      </p:sp>
      <p:sp>
        <p:nvSpPr>
          <p:cNvPr id="6" name="Slide Number Placeholder 6"/>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4069392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36752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6/3/2025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t-B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115570">
              <a:lnSpc>
                <a:spcPts val="1240"/>
              </a:lnSpc>
            </a:pPr>
            <a:fld id="{81D60167-4931-47E6-BA6A-407CBD079E47}" type="slidenum">
              <a:rPr lang="pt-BR" spc="-50" smtClean="0"/>
              <a:t>‹nº›</a:t>
            </a:fld>
            <a:endParaRPr lang="pt-BR" spc="-50" dirty="0"/>
          </a:p>
        </p:txBody>
      </p:sp>
    </p:spTree>
    <p:extLst>
      <p:ext uri="{BB962C8B-B14F-4D97-AF65-F5344CB8AC3E}">
        <p14:creationId xmlns:p14="http://schemas.microsoft.com/office/powerpoint/2010/main" val="1440123109"/>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p:cNvSpPr txBox="1">
            <a:spLocks noGrp="1"/>
          </p:cNvSpPr>
          <p:nvPr>
            <p:ph type="title"/>
          </p:nvPr>
        </p:nvSpPr>
        <p:spPr>
          <a:xfrm>
            <a:off x="1223568" y="1696669"/>
            <a:ext cx="5508625" cy="1594667"/>
          </a:xfrm>
          <a:prstGeom prst="rect">
            <a:avLst/>
          </a:prstGeom>
        </p:spPr>
        <p:txBody>
          <a:bodyPr vert="horz" wrap="square" lIns="0" tIns="106045" rIns="0" bIns="0" rtlCol="0">
            <a:spAutoFit/>
          </a:bodyPr>
          <a:lstStyle/>
          <a:p>
            <a:pPr marL="12700" marR="5080" indent="711200" algn="r">
              <a:lnSpc>
                <a:spcPts val="5830"/>
              </a:lnSpc>
              <a:spcBef>
                <a:spcPts val="835"/>
              </a:spcBef>
            </a:pPr>
            <a:r>
              <a:rPr lang="pt-BR" sz="5400" spc="-20" dirty="0">
                <a:solidFill>
                  <a:srgbClr val="FFFFFF"/>
                </a:solidFill>
              </a:rPr>
              <a:t>Banco de dados</a:t>
            </a:r>
            <a:endParaRPr sz="5400" dirty="0"/>
          </a:p>
        </p:txBody>
      </p:sp>
      <p:sp>
        <p:nvSpPr>
          <p:cNvPr id="6" name="object 6"/>
          <p:cNvSpPr txBox="1"/>
          <p:nvPr/>
        </p:nvSpPr>
        <p:spPr>
          <a:xfrm>
            <a:off x="7179056" y="2989833"/>
            <a:ext cx="3698875" cy="549509"/>
          </a:xfrm>
          <a:prstGeom prst="rect">
            <a:avLst/>
          </a:prstGeom>
        </p:spPr>
        <p:txBody>
          <a:bodyPr vert="horz" wrap="square" lIns="0" tIns="178435" rIns="0" bIns="0" rtlCol="0">
            <a:spAutoFit/>
          </a:bodyPr>
          <a:lstStyle/>
          <a:p>
            <a:pPr marL="12700">
              <a:lnSpc>
                <a:spcPct val="100000"/>
              </a:lnSpc>
              <a:spcBef>
                <a:spcPts val="1405"/>
              </a:spcBef>
            </a:pPr>
            <a:r>
              <a:rPr sz="2400" spc="-25" dirty="0">
                <a:solidFill>
                  <a:srgbClr val="FFFFFF"/>
                </a:solidFill>
                <a:latin typeface="Calibri"/>
                <a:cs typeface="Calibri"/>
              </a:rPr>
              <a:t>Prof.</a:t>
            </a:r>
            <a:r>
              <a:rPr sz="2400" spc="-110" dirty="0">
                <a:solidFill>
                  <a:srgbClr val="FFFFFF"/>
                </a:solidFill>
                <a:latin typeface="Calibri"/>
                <a:cs typeface="Calibri"/>
              </a:rPr>
              <a:t> </a:t>
            </a:r>
            <a:r>
              <a:rPr lang="pt-BR" sz="2400" spc="-80" dirty="0">
                <a:solidFill>
                  <a:srgbClr val="FFFFFF"/>
                </a:solidFill>
                <a:latin typeface="Calibri"/>
                <a:cs typeface="Calibri"/>
              </a:rPr>
              <a:t>Mizael Carlos</a:t>
            </a:r>
            <a:endParaRPr sz="2400" dirty="0">
              <a:latin typeface="Calibri"/>
              <a:cs typeface="Calibri"/>
            </a:endParaRPr>
          </a:p>
        </p:txBody>
      </p:sp>
    </p:spTree>
    <p:extLst>
      <p:ext uri="{BB962C8B-B14F-4D97-AF65-F5344CB8AC3E}">
        <p14:creationId xmlns:p14="http://schemas.microsoft.com/office/powerpoint/2010/main" val="971506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273696-D211-0119-0095-78387315F761}"/>
              </a:ext>
            </a:extLst>
          </p:cNvPr>
          <p:cNvSpPr>
            <a:spLocks noGrp="1"/>
          </p:cNvSpPr>
          <p:nvPr>
            <p:ph type="title"/>
          </p:nvPr>
        </p:nvSpPr>
        <p:spPr/>
        <p:txBody>
          <a:bodyPr/>
          <a:lstStyle/>
          <a:p>
            <a:r>
              <a:rPr lang="pt-BR" dirty="0"/>
              <a:t>Dado, informação, fato e metadados</a:t>
            </a:r>
          </a:p>
        </p:txBody>
      </p:sp>
      <p:sp>
        <p:nvSpPr>
          <p:cNvPr id="3" name="Espaço Reservado para Conteúdo 2">
            <a:extLst>
              <a:ext uri="{FF2B5EF4-FFF2-40B4-BE49-F238E27FC236}">
                <a16:creationId xmlns:a16="http://schemas.microsoft.com/office/drawing/2014/main" id="{0EEFAB9B-1EFB-E775-1B2A-EB318ADC7B83}"/>
              </a:ext>
            </a:extLst>
          </p:cNvPr>
          <p:cNvSpPr>
            <a:spLocks noGrp="1"/>
          </p:cNvSpPr>
          <p:nvPr>
            <p:ph idx="1"/>
          </p:nvPr>
        </p:nvSpPr>
        <p:spPr/>
        <p:txBody>
          <a:bodyPr/>
          <a:lstStyle/>
          <a:p>
            <a:r>
              <a:rPr lang="pt-BR" dirty="0"/>
              <a:t>Muitos consideram dados e informações como palavras sinônimas, mas na verdade não são. Para entender o que é um banco de dados é muito importante conhecer alguns conceitos básicos. </a:t>
            </a:r>
          </a:p>
        </p:txBody>
      </p:sp>
    </p:spTree>
    <p:extLst>
      <p:ext uri="{BB962C8B-B14F-4D97-AF65-F5344CB8AC3E}">
        <p14:creationId xmlns:p14="http://schemas.microsoft.com/office/powerpoint/2010/main" val="194878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B47EF-0AD4-3A2B-3C51-F906F6067B5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1468EC2-C7B8-13E8-2A57-04B0EFC07829}"/>
              </a:ext>
            </a:extLst>
          </p:cNvPr>
          <p:cNvSpPr>
            <a:spLocks noGrp="1"/>
          </p:cNvSpPr>
          <p:nvPr>
            <p:ph type="title"/>
          </p:nvPr>
        </p:nvSpPr>
        <p:spPr/>
        <p:txBody>
          <a:bodyPr/>
          <a:lstStyle/>
          <a:p>
            <a:r>
              <a:rPr lang="pt-BR" dirty="0"/>
              <a:t>Dado, informação, fato e metadados</a:t>
            </a:r>
          </a:p>
        </p:txBody>
      </p:sp>
      <p:sp>
        <p:nvSpPr>
          <p:cNvPr id="3" name="Espaço Reservado para Conteúdo 2">
            <a:extLst>
              <a:ext uri="{FF2B5EF4-FFF2-40B4-BE49-F238E27FC236}">
                <a16:creationId xmlns:a16="http://schemas.microsoft.com/office/drawing/2014/main" id="{500DA4DF-46C5-5BFB-46CC-F06192AA0E5B}"/>
              </a:ext>
            </a:extLst>
          </p:cNvPr>
          <p:cNvSpPr>
            <a:spLocks noGrp="1"/>
          </p:cNvSpPr>
          <p:nvPr>
            <p:ph idx="1"/>
          </p:nvPr>
        </p:nvSpPr>
        <p:spPr/>
        <p:txBody>
          <a:bodyPr/>
          <a:lstStyle/>
          <a:p>
            <a:r>
              <a:rPr lang="pt-BR" dirty="0"/>
              <a:t>Dado: é qualquer elemento identificado em sua forma bruta que, por si só, não conduz a uma compreensão de determinado fato ou situação. (Oliveira, 2005). </a:t>
            </a:r>
          </a:p>
          <a:p>
            <a:r>
              <a:rPr lang="pt-BR" dirty="0"/>
              <a:t> Fato: é um conjunto de dados relacionados. Registram o mundo real. </a:t>
            </a:r>
          </a:p>
        </p:txBody>
      </p:sp>
    </p:spTree>
    <p:extLst>
      <p:ext uri="{BB962C8B-B14F-4D97-AF65-F5344CB8AC3E}">
        <p14:creationId xmlns:p14="http://schemas.microsoft.com/office/powerpoint/2010/main" val="378167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43ED8-6E68-3149-E9E9-740B4B0670B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4B0E847-DD87-4EBA-5206-8AF8ECFD4C02}"/>
              </a:ext>
            </a:extLst>
          </p:cNvPr>
          <p:cNvSpPr>
            <a:spLocks noGrp="1"/>
          </p:cNvSpPr>
          <p:nvPr>
            <p:ph type="title"/>
          </p:nvPr>
        </p:nvSpPr>
        <p:spPr/>
        <p:txBody>
          <a:bodyPr/>
          <a:lstStyle/>
          <a:p>
            <a:r>
              <a:rPr lang="pt-BR" dirty="0"/>
              <a:t>Dado, informação, fato e metadados</a:t>
            </a:r>
          </a:p>
        </p:txBody>
      </p:sp>
      <p:sp>
        <p:nvSpPr>
          <p:cNvPr id="3" name="Espaço Reservado para Conteúdo 2">
            <a:extLst>
              <a:ext uri="{FF2B5EF4-FFF2-40B4-BE49-F238E27FC236}">
                <a16:creationId xmlns:a16="http://schemas.microsoft.com/office/drawing/2014/main" id="{F4737D9A-9E6E-4E79-9732-27C2FDE97601}"/>
              </a:ext>
            </a:extLst>
          </p:cNvPr>
          <p:cNvSpPr>
            <a:spLocks noGrp="1"/>
          </p:cNvSpPr>
          <p:nvPr>
            <p:ph idx="1"/>
          </p:nvPr>
        </p:nvSpPr>
        <p:spPr/>
        <p:txBody>
          <a:bodyPr/>
          <a:lstStyle/>
          <a:p>
            <a:r>
              <a:rPr lang="pt-BR" dirty="0"/>
              <a:t>Informação: é um agrupamento de dados de forma organizada para fazer sentido, gerar conhecimento, e auxiliar na tomada de decisões de uma empresa.</a:t>
            </a:r>
          </a:p>
          <a:p>
            <a:r>
              <a:rPr lang="pt-BR" dirty="0"/>
              <a:t>Metadado: São dados sobre dados. Fornecem uma descrição das características dos dados e do conjunto de relacionamentos que ligam os dados encontrados no banco de dados. </a:t>
            </a:r>
          </a:p>
        </p:txBody>
      </p:sp>
    </p:spTree>
    <p:extLst>
      <p:ext uri="{BB962C8B-B14F-4D97-AF65-F5344CB8AC3E}">
        <p14:creationId xmlns:p14="http://schemas.microsoft.com/office/powerpoint/2010/main" val="50374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5A4BA-0864-933D-26B5-A47F5417F14E}"/>
              </a:ext>
            </a:extLst>
          </p:cNvPr>
          <p:cNvSpPr>
            <a:spLocks noGrp="1"/>
          </p:cNvSpPr>
          <p:nvPr>
            <p:ph type="title"/>
          </p:nvPr>
        </p:nvSpPr>
        <p:spPr/>
        <p:txBody>
          <a:bodyPr/>
          <a:lstStyle/>
          <a:p>
            <a:r>
              <a:rPr lang="pt-BR" dirty="0"/>
              <a:t>História dos banco de dados</a:t>
            </a:r>
          </a:p>
        </p:txBody>
      </p:sp>
      <p:sp>
        <p:nvSpPr>
          <p:cNvPr id="3" name="Espaço Reservado para Conteúdo 2">
            <a:extLst>
              <a:ext uri="{FF2B5EF4-FFF2-40B4-BE49-F238E27FC236}">
                <a16:creationId xmlns:a16="http://schemas.microsoft.com/office/drawing/2014/main" id="{B6812BBF-9100-D4B7-533C-1E19E2E2DA89}"/>
              </a:ext>
            </a:extLst>
          </p:cNvPr>
          <p:cNvSpPr>
            <a:spLocks noGrp="1"/>
          </p:cNvSpPr>
          <p:nvPr>
            <p:ph idx="1"/>
          </p:nvPr>
        </p:nvSpPr>
        <p:spPr/>
        <p:txBody>
          <a:bodyPr/>
          <a:lstStyle/>
          <a:p>
            <a:r>
              <a:rPr lang="pt-BR" dirty="0"/>
              <a:t>Como citado anteriormente antigamente as empresas armazenavam dados em fichas de papel que eram organizadas em arquivos físicos através de pastas. </a:t>
            </a:r>
          </a:p>
          <a:p>
            <a:r>
              <a:rPr lang="pt-BR" dirty="0"/>
              <a:t>Extrair informações e manter esses arquivos organizados era uma tarefa muito custosa. Além disso, o acesso à informação dependia da localização geográfica dos arquivos. </a:t>
            </a:r>
          </a:p>
        </p:txBody>
      </p:sp>
    </p:spTree>
    <p:extLst>
      <p:ext uri="{BB962C8B-B14F-4D97-AF65-F5344CB8AC3E}">
        <p14:creationId xmlns:p14="http://schemas.microsoft.com/office/powerpoint/2010/main" val="385060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98D41-4956-A8E4-A09A-10D73E450E5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228FBD8-A16E-6E66-E0CF-5AABC3370BB2}"/>
              </a:ext>
            </a:extLst>
          </p:cNvPr>
          <p:cNvSpPr>
            <a:spLocks noGrp="1"/>
          </p:cNvSpPr>
          <p:nvPr>
            <p:ph type="title"/>
          </p:nvPr>
        </p:nvSpPr>
        <p:spPr/>
        <p:txBody>
          <a:bodyPr/>
          <a:lstStyle/>
          <a:p>
            <a:r>
              <a:rPr lang="pt-BR" dirty="0"/>
              <a:t>História dos banco de dados</a:t>
            </a:r>
          </a:p>
        </p:txBody>
      </p:sp>
      <p:sp>
        <p:nvSpPr>
          <p:cNvPr id="3" name="Espaço Reservado para Conteúdo 2">
            <a:extLst>
              <a:ext uri="{FF2B5EF4-FFF2-40B4-BE49-F238E27FC236}">
                <a16:creationId xmlns:a16="http://schemas.microsoft.com/office/drawing/2014/main" id="{82388379-2378-DB6F-4720-CCE16969FC7F}"/>
              </a:ext>
            </a:extLst>
          </p:cNvPr>
          <p:cNvSpPr>
            <a:spLocks noGrp="1"/>
          </p:cNvSpPr>
          <p:nvPr>
            <p:ph idx="1"/>
          </p:nvPr>
        </p:nvSpPr>
        <p:spPr/>
        <p:txBody>
          <a:bodyPr/>
          <a:lstStyle/>
          <a:p>
            <a:r>
              <a:rPr lang="pt-BR" dirty="0"/>
              <a:t>Enfim esses arquivos físicos evoluíram para arquivos digitais. No início cada entidade (clientes, funcionários, produtos, etc.) era um arquivo de dados que eram acompanhados de um “software simples” para manipular os dados do arquivo.</a:t>
            </a:r>
          </a:p>
          <a:p>
            <a:r>
              <a:rPr lang="pt-BR" dirty="0"/>
              <a:t>Esses softwares permitiam realizar operações de cadastro, alteração, exclusão e consulta nos arquivos digitais. </a:t>
            </a:r>
          </a:p>
        </p:txBody>
      </p:sp>
    </p:spTree>
    <p:extLst>
      <p:ext uri="{BB962C8B-B14F-4D97-AF65-F5344CB8AC3E}">
        <p14:creationId xmlns:p14="http://schemas.microsoft.com/office/powerpoint/2010/main" val="381024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ABFC9-78A5-4183-4F72-FE538B02BC1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C9ADCFC-1516-6E80-3091-5E4D921DE63C}"/>
              </a:ext>
            </a:extLst>
          </p:cNvPr>
          <p:cNvSpPr>
            <a:spLocks noGrp="1"/>
          </p:cNvSpPr>
          <p:nvPr>
            <p:ph type="title"/>
          </p:nvPr>
        </p:nvSpPr>
        <p:spPr/>
        <p:txBody>
          <a:bodyPr/>
          <a:lstStyle/>
          <a:p>
            <a:r>
              <a:rPr lang="pt-BR" dirty="0"/>
              <a:t>História dos banco de dados</a:t>
            </a:r>
          </a:p>
        </p:txBody>
      </p:sp>
      <p:sp>
        <p:nvSpPr>
          <p:cNvPr id="3" name="Espaço Reservado para Conteúdo 2">
            <a:extLst>
              <a:ext uri="{FF2B5EF4-FFF2-40B4-BE49-F238E27FC236}">
                <a16:creationId xmlns:a16="http://schemas.microsoft.com/office/drawing/2014/main" id="{E09E250B-77A6-6075-4ECE-DE69D3A8A751}"/>
              </a:ext>
            </a:extLst>
          </p:cNvPr>
          <p:cNvSpPr>
            <a:spLocks noGrp="1"/>
          </p:cNvSpPr>
          <p:nvPr>
            <p:ph idx="1"/>
          </p:nvPr>
        </p:nvSpPr>
        <p:spPr/>
        <p:txBody>
          <a:bodyPr/>
          <a:lstStyle/>
          <a:p>
            <a:r>
              <a:rPr lang="pt-BR" dirty="0"/>
              <a:t>De fato melhorou bastante, principalmente a tarefa de consulta de informações, porém os arquivos digitais eram ainda uma versão melhorada dos arquivos físicos, mas as entidades precisavam relacionar-se.</a:t>
            </a:r>
          </a:p>
          <a:p>
            <a:r>
              <a:rPr lang="pt-BR" dirty="0"/>
              <a:t>Por exemplo, um produto é fornecido por um fornecedor, e com os arquivos digitais relacioná-las não era uma tarefa muito trivial, os “softwares simples” para manipular os arquivos digitais começaram a ficar “complexos” para permitir os relacionamentos entre entidades.</a:t>
            </a:r>
          </a:p>
        </p:txBody>
      </p:sp>
    </p:spTree>
    <p:extLst>
      <p:ext uri="{BB962C8B-B14F-4D97-AF65-F5344CB8AC3E}">
        <p14:creationId xmlns:p14="http://schemas.microsoft.com/office/powerpoint/2010/main" val="164108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22412-BE28-CF4F-D0B6-9FC32D9AF99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309DBFA-1B67-1814-19E4-4AF7114F9018}"/>
              </a:ext>
            </a:extLst>
          </p:cNvPr>
          <p:cNvSpPr>
            <a:spLocks noGrp="1"/>
          </p:cNvSpPr>
          <p:nvPr>
            <p:ph type="title"/>
          </p:nvPr>
        </p:nvSpPr>
        <p:spPr/>
        <p:txBody>
          <a:bodyPr/>
          <a:lstStyle/>
          <a:p>
            <a:r>
              <a:rPr lang="pt-BR" dirty="0"/>
              <a:t>História dos banco de dados</a:t>
            </a:r>
          </a:p>
        </p:txBody>
      </p:sp>
      <p:sp>
        <p:nvSpPr>
          <p:cNvPr id="3" name="Espaço Reservado para Conteúdo 2">
            <a:extLst>
              <a:ext uri="{FF2B5EF4-FFF2-40B4-BE49-F238E27FC236}">
                <a16:creationId xmlns:a16="http://schemas.microsoft.com/office/drawing/2014/main" id="{9B28A9B6-44A0-2E1C-1C35-B4B15A4A1C9C}"/>
              </a:ext>
            </a:extLst>
          </p:cNvPr>
          <p:cNvSpPr>
            <a:spLocks noGrp="1"/>
          </p:cNvSpPr>
          <p:nvPr>
            <p:ph idx="1"/>
          </p:nvPr>
        </p:nvSpPr>
        <p:spPr/>
        <p:txBody>
          <a:bodyPr/>
          <a:lstStyle/>
          <a:p>
            <a:r>
              <a:rPr lang="pt-BR" dirty="0"/>
              <a:t>De fato melhorou bastante, principalmente a tarefa de consulta de informações, porém os arquivos digitais eram ainda uma versão melhorada dos arquivos físicos, mas as entidades precisavam relacionar-se.</a:t>
            </a:r>
          </a:p>
          <a:p>
            <a:r>
              <a:rPr lang="pt-BR" dirty="0"/>
              <a:t>Por exemplo, um produto é fornecido por um fornecedor, e com os arquivos digitais relacioná-las não era uma tarefa muito trivial, os “softwares simples” para manipular os arquivos digitais começaram a ficar “complexos” para permitir os relacionamentos entre entidades.</a:t>
            </a:r>
          </a:p>
        </p:txBody>
      </p:sp>
    </p:spTree>
    <p:extLst>
      <p:ext uri="{BB962C8B-B14F-4D97-AF65-F5344CB8AC3E}">
        <p14:creationId xmlns:p14="http://schemas.microsoft.com/office/powerpoint/2010/main" val="45049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F380C-C1D5-F4EB-EF85-6B111672B4F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D0A9195-49E6-6392-760F-00336AC0D6A4}"/>
              </a:ext>
            </a:extLst>
          </p:cNvPr>
          <p:cNvSpPr>
            <a:spLocks noGrp="1"/>
          </p:cNvSpPr>
          <p:nvPr>
            <p:ph type="title"/>
          </p:nvPr>
        </p:nvSpPr>
        <p:spPr/>
        <p:txBody>
          <a:bodyPr/>
          <a:lstStyle/>
          <a:p>
            <a:r>
              <a:rPr lang="pt-BR" dirty="0"/>
              <a:t>História dos banco de dados</a:t>
            </a:r>
          </a:p>
        </p:txBody>
      </p:sp>
      <p:sp>
        <p:nvSpPr>
          <p:cNvPr id="3" name="Espaço Reservado para Conteúdo 2">
            <a:extLst>
              <a:ext uri="{FF2B5EF4-FFF2-40B4-BE49-F238E27FC236}">
                <a16:creationId xmlns:a16="http://schemas.microsoft.com/office/drawing/2014/main" id="{FEFC78EF-3DF0-0D02-3D4C-60EAC63AED2E}"/>
              </a:ext>
            </a:extLst>
          </p:cNvPr>
          <p:cNvSpPr>
            <a:spLocks noGrp="1"/>
          </p:cNvSpPr>
          <p:nvPr>
            <p:ph idx="1"/>
          </p:nvPr>
        </p:nvSpPr>
        <p:spPr/>
        <p:txBody>
          <a:bodyPr/>
          <a:lstStyle/>
          <a:p>
            <a:r>
              <a:rPr lang="pt-BR" dirty="0"/>
              <a:t>Na década de 60 a empresa IBM investiu fortemente em pesquisas para solucionar estes problemas dos bancos de dados digitais primitivos. </a:t>
            </a:r>
          </a:p>
          <a:p>
            <a:r>
              <a:rPr lang="pt-BR" dirty="0"/>
              <a:t>Em 1970, Edgar “Ted” </a:t>
            </a:r>
            <a:r>
              <a:rPr lang="pt-BR" dirty="0" err="1"/>
              <a:t>Codd</a:t>
            </a:r>
            <a:r>
              <a:rPr lang="pt-BR" dirty="0"/>
              <a:t>, matemático funcionário da IBM, escreveu um artigo que viria a mudar tudo isso. </a:t>
            </a:r>
          </a:p>
          <a:p>
            <a:r>
              <a:rPr lang="pt-BR" dirty="0"/>
              <a:t>Apresentou um modelo relacional onde usuários, sem conhecimento técnico, poderiam armazenar e extrair grandes quantidades de informações de um banco de dados.</a:t>
            </a:r>
          </a:p>
        </p:txBody>
      </p:sp>
    </p:spTree>
    <p:extLst>
      <p:ext uri="{BB962C8B-B14F-4D97-AF65-F5344CB8AC3E}">
        <p14:creationId xmlns:p14="http://schemas.microsoft.com/office/powerpoint/2010/main" val="249007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F22C9-8CA9-DD99-4FF4-B8647282E31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A59872D-45CE-8B9B-DF94-5BB9343BE736}"/>
              </a:ext>
            </a:extLst>
          </p:cNvPr>
          <p:cNvSpPr>
            <a:spLocks noGrp="1"/>
          </p:cNvSpPr>
          <p:nvPr>
            <p:ph type="title"/>
          </p:nvPr>
        </p:nvSpPr>
        <p:spPr/>
        <p:txBody>
          <a:bodyPr/>
          <a:lstStyle/>
          <a:p>
            <a:r>
              <a:rPr lang="pt-BR" dirty="0"/>
              <a:t>História dos banco de dados</a:t>
            </a:r>
          </a:p>
        </p:txBody>
      </p:sp>
      <p:sp>
        <p:nvSpPr>
          <p:cNvPr id="3" name="Espaço Reservado para Conteúdo 2">
            <a:extLst>
              <a:ext uri="{FF2B5EF4-FFF2-40B4-BE49-F238E27FC236}">
                <a16:creationId xmlns:a16="http://schemas.microsoft.com/office/drawing/2014/main" id="{2B09A00A-E110-8B25-BE84-BC286FBA865E}"/>
              </a:ext>
            </a:extLst>
          </p:cNvPr>
          <p:cNvSpPr>
            <a:spLocks noGrp="1"/>
          </p:cNvSpPr>
          <p:nvPr>
            <p:ph idx="1"/>
          </p:nvPr>
        </p:nvSpPr>
        <p:spPr/>
        <p:txBody>
          <a:bodyPr/>
          <a:lstStyle/>
          <a:p>
            <a:r>
              <a:rPr lang="pt-BR" dirty="0"/>
              <a:t>Apesar de ter sido o marco dos bancos de dados relacionais, o artigo de </a:t>
            </a:r>
            <a:r>
              <a:rPr lang="pt-BR" dirty="0" err="1"/>
              <a:t>Codd</a:t>
            </a:r>
            <a:r>
              <a:rPr lang="pt-BR" dirty="0"/>
              <a:t> não foi muito explorado no início.</a:t>
            </a:r>
          </a:p>
          <a:p>
            <a:r>
              <a:rPr lang="pt-BR" dirty="0"/>
              <a:t> Só no final da década de 70 que a IBM desenvolveu um sistema baseado nas ideias do cientista, o “Sistema R”. </a:t>
            </a:r>
          </a:p>
          <a:p>
            <a:r>
              <a:rPr lang="pt-BR" dirty="0"/>
              <a:t>Junto com esse sistema foi criado a linguagem de consulta estruturada (SQL – </a:t>
            </a:r>
            <a:r>
              <a:rPr lang="pt-BR" dirty="0" err="1"/>
              <a:t>Structured</a:t>
            </a:r>
            <a:r>
              <a:rPr lang="pt-BR" dirty="0"/>
              <a:t> Query </a:t>
            </a:r>
            <a:r>
              <a:rPr lang="pt-BR" dirty="0" err="1"/>
              <a:t>Language</a:t>
            </a:r>
            <a:r>
              <a:rPr lang="pt-BR" dirty="0"/>
              <a:t>) que se tornou a linguagem padrão para bancos de dados relacionais. </a:t>
            </a:r>
          </a:p>
        </p:txBody>
      </p:sp>
    </p:spTree>
    <p:extLst>
      <p:ext uri="{BB962C8B-B14F-4D97-AF65-F5344CB8AC3E}">
        <p14:creationId xmlns:p14="http://schemas.microsoft.com/office/powerpoint/2010/main" val="5085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52ACF-2C21-51CB-C26E-AEE86EC647A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F5F3240-74C6-ABF0-6B79-F889F6661528}"/>
              </a:ext>
            </a:extLst>
          </p:cNvPr>
          <p:cNvSpPr>
            <a:spLocks noGrp="1"/>
          </p:cNvSpPr>
          <p:nvPr>
            <p:ph type="title"/>
          </p:nvPr>
        </p:nvSpPr>
        <p:spPr/>
        <p:txBody>
          <a:bodyPr/>
          <a:lstStyle/>
          <a:p>
            <a:r>
              <a:rPr lang="pt-BR" dirty="0"/>
              <a:t>História dos banco de dados</a:t>
            </a:r>
          </a:p>
        </p:txBody>
      </p:sp>
      <p:sp>
        <p:nvSpPr>
          <p:cNvPr id="3" name="Espaço Reservado para Conteúdo 2">
            <a:extLst>
              <a:ext uri="{FF2B5EF4-FFF2-40B4-BE49-F238E27FC236}">
                <a16:creationId xmlns:a16="http://schemas.microsoft.com/office/drawing/2014/main" id="{5D462A2B-DBF8-E14E-FB24-C7473678C12C}"/>
              </a:ext>
            </a:extLst>
          </p:cNvPr>
          <p:cNvSpPr>
            <a:spLocks noGrp="1"/>
          </p:cNvSpPr>
          <p:nvPr>
            <p:ph idx="1"/>
          </p:nvPr>
        </p:nvSpPr>
        <p:spPr/>
        <p:txBody>
          <a:bodyPr/>
          <a:lstStyle/>
          <a:p>
            <a:r>
              <a:rPr lang="pt-BR" dirty="0"/>
              <a:t>Entre os leitores do artigo de </a:t>
            </a:r>
            <a:r>
              <a:rPr lang="pt-BR" dirty="0" err="1"/>
              <a:t>Codd</a:t>
            </a:r>
            <a:r>
              <a:rPr lang="pt-BR" dirty="0"/>
              <a:t> estava Larry Ellison, que havia acabado de fundar uma pequena empresa. Recrutando programadores do Sistema R e da Universidade da Califórnia.</a:t>
            </a:r>
          </a:p>
          <a:p>
            <a:r>
              <a:rPr lang="pt-BR" dirty="0"/>
              <a:t> Ellison conseguiu colocar no mercado o primeiro banco de dados relacional com base em SQL em 1979, o Oracle 2, bem antes da IBM. </a:t>
            </a:r>
          </a:p>
          <a:p>
            <a:r>
              <a:rPr lang="pt-BR" dirty="0"/>
              <a:t>Em 1983, a empresa lançou uma versão portátil do banco de dados, teve um faturamento bruto anual de US$ 5.000.000 e mudou seu nome para Oracle.</a:t>
            </a:r>
          </a:p>
          <a:p>
            <a:r>
              <a:rPr lang="pt-BR" dirty="0"/>
              <a:t> Impelida pela concorrência, a IBM finalmente lançou o SQL/DS, seu primeiro banco de dados relacional, em 1980. Na sequencia vieram SQL Server, MySQL, </a:t>
            </a:r>
            <a:r>
              <a:rPr lang="pt-BR" dirty="0" err="1"/>
              <a:t>DBase</a:t>
            </a:r>
            <a:r>
              <a:rPr lang="pt-BR" dirty="0"/>
              <a:t> III, </a:t>
            </a:r>
            <a:r>
              <a:rPr lang="pt-BR" dirty="0" err="1"/>
              <a:t>Paradox</a:t>
            </a:r>
            <a:r>
              <a:rPr lang="pt-BR" dirty="0"/>
              <a:t>, etc.</a:t>
            </a:r>
          </a:p>
        </p:txBody>
      </p:sp>
    </p:spTree>
    <p:extLst>
      <p:ext uri="{BB962C8B-B14F-4D97-AF65-F5344CB8AC3E}">
        <p14:creationId xmlns:p14="http://schemas.microsoft.com/office/powerpoint/2010/main" val="7834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3" name="Picture 103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5" name="Oval 103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pic>
        <p:nvPicPr>
          <p:cNvPr id="1037" name="Picture 103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9" name="Picture 103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1" name="Rectangle 104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1043" name="Rectangle 1042">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E74D8F-750E-798A-4243-17841A952035}"/>
              </a:ext>
            </a:extLst>
          </p:cNvPr>
          <p:cNvSpPr>
            <a:spLocks noGrp="1"/>
          </p:cNvSpPr>
          <p:nvPr>
            <p:ph type="title"/>
          </p:nvPr>
        </p:nvSpPr>
        <p:spPr>
          <a:xfrm>
            <a:off x="8000837" y="1325880"/>
            <a:ext cx="3543464" cy="3066507"/>
          </a:xfrm>
        </p:spPr>
        <p:txBody>
          <a:bodyPr vert="horz" lIns="91440" tIns="45720" rIns="91440" bIns="45720" rtlCol="0" anchor="b">
            <a:normAutofit/>
          </a:bodyPr>
          <a:lstStyle/>
          <a:p>
            <a:r>
              <a:rPr lang="en-US" sz="4800" dirty="0">
                <a:solidFill>
                  <a:srgbClr val="EBEBEB"/>
                </a:solidFill>
              </a:rPr>
              <a:t>Banco de dados</a:t>
            </a:r>
          </a:p>
        </p:txBody>
      </p:sp>
      <p:sp>
        <p:nvSpPr>
          <p:cNvPr id="1045"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6" name="Picture 2" descr="BANCOS DE DADOS | Danilo Pinheiro | SQL | Oracle DB | MySQL | DIO">
            <a:extLst>
              <a:ext uri="{FF2B5EF4-FFF2-40B4-BE49-F238E27FC236}">
                <a16:creationId xmlns:a16="http://schemas.microsoft.com/office/drawing/2014/main" id="{45259870-FC5A-E39F-0E1C-A539FE5C441F}"/>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t="2227" r="1" b="9397"/>
          <a:stretch>
            <a:fillRect/>
          </a:stretch>
        </p:blipFill>
        <p:spPr bwMode="auto">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047" name="Rectangle 1046">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t-BR"/>
          </a:p>
        </p:txBody>
      </p:sp>
    </p:spTree>
    <p:extLst>
      <p:ext uri="{BB962C8B-B14F-4D97-AF65-F5344CB8AC3E}">
        <p14:creationId xmlns:p14="http://schemas.microsoft.com/office/powerpoint/2010/main" val="3783634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6582F-AB49-960E-D7C9-6AA659F483C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51BAD8F-6016-EE60-7117-F0325AF9600E}"/>
              </a:ext>
            </a:extLst>
          </p:cNvPr>
          <p:cNvSpPr>
            <a:spLocks noGrp="1"/>
          </p:cNvSpPr>
          <p:nvPr>
            <p:ph type="title"/>
          </p:nvPr>
        </p:nvSpPr>
        <p:spPr/>
        <p:txBody>
          <a:bodyPr/>
          <a:lstStyle/>
          <a:p>
            <a:r>
              <a:rPr lang="pt-BR" dirty="0"/>
              <a:t>História dos banco de dados</a:t>
            </a:r>
          </a:p>
        </p:txBody>
      </p:sp>
      <p:sp>
        <p:nvSpPr>
          <p:cNvPr id="3" name="Espaço Reservado para Conteúdo 2">
            <a:extLst>
              <a:ext uri="{FF2B5EF4-FFF2-40B4-BE49-F238E27FC236}">
                <a16:creationId xmlns:a16="http://schemas.microsoft.com/office/drawing/2014/main" id="{9B4048C8-6BF7-9394-70CC-3D200AC40E9D}"/>
              </a:ext>
            </a:extLst>
          </p:cNvPr>
          <p:cNvSpPr>
            <a:spLocks noGrp="1"/>
          </p:cNvSpPr>
          <p:nvPr>
            <p:ph idx="1"/>
          </p:nvPr>
        </p:nvSpPr>
        <p:spPr/>
        <p:txBody>
          <a:bodyPr/>
          <a:lstStyle/>
          <a:p>
            <a:r>
              <a:rPr lang="pt-BR" dirty="0"/>
              <a:t>Em 2007, as vendas globais de sistemas de gerenciamento de banco de dados chegaram ao pico de US$ 15 bilhões com a Oracle detendo uma participação de praticamente metade do mercado, seguida pela IBM, com menos de um quarto.</a:t>
            </a:r>
          </a:p>
          <a:p>
            <a:r>
              <a:rPr lang="pt-BR" dirty="0"/>
              <a:t> A participação do SQL Server da Microsoft cresceu mais rápido do que a de seus competidores, chegando a 14%. </a:t>
            </a:r>
          </a:p>
        </p:txBody>
      </p:sp>
    </p:spTree>
    <p:extLst>
      <p:ext uri="{BB962C8B-B14F-4D97-AF65-F5344CB8AC3E}">
        <p14:creationId xmlns:p14="http://schemas.microsoft.com/office/powerpoint/2010/main" val="116670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103" name="Picture 4102">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105" name="Picture 4104">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107" name="Oval 4106">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pic>
        <p:nvPicPr>
          <p:cNvPr id="4109" name="Picture 410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11" name="Picture 4110">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13" name="Rectangle 4112">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4115" name="Rectangle 4114">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PostgreSQL, MySQL and Microsoft SQL Server | by Matteo Gevi | Medium">
            <a:extLst>
              <a:ext uri="{FF2B5EF4-FFF2-40B4-BE49-F238E27FC236}">
                <a16:creationId xmlns:a16="http://schemas.microsoft.com/office/drawing/2014/main" id="{CF64EB90-3435-8D4D-7F81-59E70F0CAAA7}"/>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tretch>
            <a:fillRect/>
          </a:stretch>
        </p:blipFill>
        <p:spPr bwMode="auto">
          <a:xfrm>
            <a:off x="643467" y="1070779"/>
            <a:ext cx="10905066" cy="4716441"/>
          </a:xfrm>
          <a:prstGeom prst="rect">
            <a:avLst/>
          </a:prstGeom>
          <a:noFill/>
          <a:extLst>
            <a:ext uri="{909E8E84-426E-40DD-AFC4-6F175D3DCCD1}">
              <a14:hiddenFill xmlns:a14="http://schemas.microsoft.com/office/drawing/2010/main">
                <a:solidFill>
                  <a:srgbClr val="FFFFFF"/>
                </a:solidFill>
              </a14:hiddenFill>
            </a:ext>
          </a:extLst>
        </p:spPr>
      </p:pic>
      <p:sp>
        <p:nvSpPr>
          <p:cNvPr id="4117" name="Rectangle 4116">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t-BR"/>
          </a:p>
        </p:txBody>
      </p:sp>
    </p:spTree>
    <p:extLst>
      <p:ext uri="{BB962C8B-B14F-4D97-AF65-F5344CB8AC3E}">
        <p14:creationId xmlns:p14="http://schemas.microsoft.com/office/powerpoint/2010/main" val="1293069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568EF3-73DD-3B8C-82AF-9028A4AFF1A5}"/>
              </a:ext>
            </a:extLst>
          </p:cNvPr>
          <p:cNvSpPr>
            <a:spLocks noGrp="1"/>
          </p:cNvSpPr>
          <p:nvPr>
            <p:ph type="title"/>
          </p:nvPr>
        </p:nvSpPr>
        <p:spPr/>
        <p:txBody>
          <a:bodyPr/>
          <a:lstStyle/>
          <a:p>
            <a:r>
              <a:rPr lang="pt-BR" dirty="0"/>
              <a:t>O que é um banco de dados</a:t>
            </a:r>
          </a:p>
        </p:txBody>
      </p:sp>
      <p:sp>
        <p:nvSpPr>
          <p:cNvPr id="3" name="Espaço Reservado para Conteúdo 2">
            <a:extLst>
              <a:ext uri="{FF2B5EF4-FFF2-40B4-BE49-F238E27FC236}">
                <a16:creationId xmlns:a16="http://schemas.microsoft.com/office/drawing/2014/main" id="{95C348BD-0A75-76F1-A1E0-68B09EEC697D}"/>
              </a:ext>
            </a:extLst>
          </p:cNvPr>
          <p:cNvSpPr>
            <a:spLocks noGrp="1"/>
          </p:cNvSpPr>
          <p:nvPr>
            <p:ph idx="1"/>
          </p:nvPr>
        </p:nvSpPr>
        <p:spPr/>
        <p:txBody>
          <a:bodyPr/>
          <a:lstStyle/>
          <a:p>
            <a:r>
              <a:rPr lang="pt-BR" dirty="0"/>
              <a:t>A partir do já exposto nas seções anteriores podemos então dizer que banco de dados, ou base de dados, é “uma coleção de dados </a:t>
            </a:r>
            <a:r>
              <a:rPr lang="pt-BR" dirty="0" err="1"/>
              <a:t>inter</a:t>
            </a:r>
            <a:r>
              <a:rPr lang="pt-BR" dirty="0"/>
              <a:t> relacionados, representando informações sobre um domínio específico”.</a:t>
            </a:r>
          </a:p>
          <a:p>
            <a:r>
              <a:rPr lang="pt-BR" dirty="0"/>
              <a:t>Ou seja, sempre que for possível agrupar informações que se relacionam e tratam de um mesmo assunto, podemos dizer que temos um banco de dados.</a:t>
            </a:r>
          </a:p>
        </p:txBody>
      </p:sp>
    </p:spTree>
    <p:extLst>
      <p:ext uri="{BB962C8B-B14F-4D97-AF65-F5344CB8AC3E}">
        <p14:creationId xmlns:p14="http://schemas.microsoft.com/office/powerpoint/2010/main" val="43114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C70E3-497E-50B4-FBF6-573A14DAE9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282124C-30FA-45A1-B923-918241E3FB1E}"/>
              </a:ext>
            </a:extLst>
          </p:cNvPr>
          <p:cNvSpPr>
            <a:spLocks noGrp="1"/>
          </p:cNvSpPr>
          <p:nvPr>
            <p:ph type="title"/>
          </p:nvPr>
        </p:nvSpPr>
        <p:spPr/>
        <p:txBody>
          <a:bodyPr/>
          <a:lstStyle/>
          <a:p>
            <a:r>
              <a:rPr lang="pt-BR" dirty="0"/>
              <a:t>O que é um banco de dados</a:t>
            </a:r>
          </a:p>
        </p:txBody>
      </p:sp>
      <p:sp>
        <p:nvSpPr>
          <p:cNvPr id="3" name="Espaço Reservado para Conteúdo 2">
            <a:extLst>
              <a:ext uri="{FF2B5EF4-FFF2-40B4-BE49-F238E27FC236}">
                <a16:creationId xmlns:a16="http://schemas.microsoft.com/office/drawing/2014/main" id="{20A7C131-D54D-8443-3F70-76E103A58753}"/>
              </a:ext>
            </a:extLst>
          </p:cNvPr>
          <p:cNvSpPr>
            <a:spLocks noGrp="1"/>
          </p:cNvSpPr>
          <p:nvPr>
            <p:ph idx="1"/>
          </p:nvPr>
        </p:nvSpPr>
        <p:spPr/>
        <p:txBody>
          <a:bodyPr/>
          <a:lstStyle/>
          <a:p>
            <a:r>
              <a:rPr lang="pt-BR" dirty="0"/>
              <a:t>O usuário pode realizar 4 operações básicas sobre um banco de dados que são:</a:t>
            </a:r>
          </a:p>
          <a:p>
            <a:r>
              <a:rPr lang="pt-BR" dirty="0"/>
              <a:t>Inserção: onde ele pode inserir um novo dado no banco; </a:t>
            </a:r>
          </a:p>
          <a:p>
            <a:r>
              <a:rPr lang="pt-BR" dirty="0"/>
              <a:t> Remoção: quando ele apaga alguma registro de dados; </a:t>
            </a:r>
          </a:p>
          <a:p>
            <a:r>
              <a:rPr lang="pt-BR" dirty="0"/>
              <a:t> Atualização: quando ele edita ou altera algum registro; </a:t>
            </a:r>
          </a:p>
          <a:p>
            <a:r>
              <a:rPr lang="pt-BR" dirty="0"/>
              <a:t>Consulta: quando ele quer apenas visualizar os dados contidos no banco de dados. </a:t>
            </a:r>
          </a:p>
        </p:txBody>
      </p:sp>
    </p:spTree>
    <p:extLst>
      <p:ext uri="{BB962C8B-B14F-4D97-AF65-F5344CB8AC3E}">
        <p14:creationId xmlns:p14="http://schemas.microsoft.com/office/powerpoint/2010/main" val="230017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C2DD4-A019-DD5C-33AE-CEDF811ACF4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86983C7-A6FD-ECDD-BCE5-A5FADC1FB628}"/>
              </a:ext>
            </a:extLst>
          </p:cNvPr>
          <p:cNvSpPr>
            <a:spLocks noGrp="1"/>
          </p:cNvSpPr>
          <p:nvPr>
            <p:ph type="title"/>
          </p:nvPr>
        </p:nvSpPr>
        <p:spPr/>
        <p:txBody>
          <a:bodyPr/>
          <a:lstStyle/>
          <a:p>
            <a:r>
              <a:rPr lang="pt-BR" dirty="0"/>
              <a:t>O que é um banco de dados</a:t>
            </a:r>
          </a:p>
        </p:txBody>
      </p:sp>
      <p:sp>
        <p:nvSpPr>
          <p:cNvPr id="3" name="Espaço Reservado para Conteúdo 2">
            <a:extLst>
              <a:ext uri="{FF2B5EF4-FFF2-40B4-BE49-F238E27FC236}">
                <a16:creationId xmlns:a16="http://schemas.microsoft.com/office/drawing/2014/main" id="{738DD37B-F473-8027-6D85-9FCE37B2B179}"/>
              </a:ext>
            </a:extLst>
          </p:cNvPr>
          <p:cNvSpPr>
            <a:spLocks noGrp="1"/>
          </p:cNvSpPr>
          <p:nvPr>
            <p:ph idx="1"/>
          </p:nvPr>
        </p:nvSpPr>
        <p:spPr/>
        <p:txBody>
          <a:bodyPr/>
          <a:lstStyle/>
          <a:p>
            <a:r>
              <a:rPr lang="pt-BR" dirty="0"/>
              <a:t>Essas operações sobre o banco de dados não acontecem diretamente, os usuários as realizam a partir de um sistema de informação.</a:t>
            </a:r>
          </a:p>
          <a:p>
            <a:r>
              <a:rPr lang="pt-BR" dirty="0"/>
              <a:t>Esse sistema de informação fica conectado a um Sistema Gerenciador de Banco de Dados, que acessa os dados realizando as operações solicitadas pelo usuário. </a:t>
            </a:r>
          </a:p>
        </p:txBody>
      </p:sp>
    </p:spTree>
    <p:extLst>
      <p:ext uri="{BB962C8B-B14F-4D97-AF65-F5344CB8AC3E}">
        <p14:creationId xmlns:p14="http://schemas.microsoft.com/office/powerpoint/2010/main" val="13657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1A7B08-C5C0-EEB2-7CA6-B6576D679D4B}"/>
              </a:ext>
            </a:extLst>
          </p:cNvPr>
          <p:cNvSpPr>
            <a:spLocks noGrp="1"/>
          </p:cNvSpPr>
          <p:nvPr>
            <p:ph type="title"/>
          </p:nvPr>
        </p:nvSpPr>
        <p:spPr/>
        <p:txBody>
          <a:bodyPr/>
          <a:lstStyle/>
          <a:p>
            <a:r>
              <a:rPr lang="pt-BR" dirty="0"/>
              <a:t>Abstração de dados</a:t>
            </a:r>
          </a:p>
        </p:txBody>
      </p:sp>
      <p:sp>
        <p:nvSpPr>
          <p:cNvPr id="3" name="Espaço Reservado para Conteúdo 2">
            <a:extLst>
              <a:ext uri="{FF2B5EF4-FFF2-40B4-BE49-F238E27FC236}">
                <a16:creationId xmlns:a16="http://schemas.microsoft.com/office/drawing/2014/main" id="{0CE4987A-585E-4D8B-5C31-CB04E6FC9EAB}"/>
              </a:ext>
            </a:extLst>
          </p:cNvPr>
          <p:cNvSpPr>
            <a:spLocks noGrp="1"/>
          </p:cNvSpPr>
          <p:nvPr>
            <p:ph idx="1"/>
          </p:nvPr>
        </p:nvSpPr>
        <p:spPr/>
        <p:txBody>
          <a:bodyPr/>
          <a:lstStyle/>
          <a:p>
            <a:r>
              <a:rPr lang="pt-BR" dirty="0"/>
              <a:t>O grande objetivo de um sistema de banco de dados é prover aos usuários uma visão abstrata dos dados. </a:t>
            </a:r>
          </a:p>
          <a:p>
            <a:r>
              <a:rPr lang="pt-BR" dirty="0"/>
              <a:t>Isto é, o sistema omite certos detalhes de como os dados são armazenados e mantidos. </a:t>
            </a:r>
          </a:p>
          <a:p>
            <a:r>
              <a:rPr lang="pt-BR" dirty="0"/>
              <a:t>Entretanto, para que o sistema possa ser utilizado, os dados devem ser buscados de forma eficiente.</a:t>
            </a:r>
          </a:p>
        </p:txBody>
      </p:sp>
    </p:spTree>
    <p:extLst>
      <p:ext uri="{BB962C8B-B14F-4D97-AF65-F5344CB8AC3E}">
        <p14:creationId xmlns:p14="http://schemas.microsoft.com/office/powerpoint/2010/main" val="334482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31F76-441C-8981-5C1F-73BA7D08922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58B9EF2-9882-0A82-6B8B-3AB62A42217F}"/>
              </a:ext>
            </a:extLst>
          </p:cNvPr>
          <p:cNvSpPr>
            <a:spLocks noGrp="1"/>
          </p:cNvSpPr>
          <p:nvPr>
            <p:ph type="title"/>
          </p:nvPr>
        </p:nvSpPr>
        <p:spPr/>
        <p:txBody>
          <a:bodyPr/>
          <a:lstStyle/>
          <a:p>
            <a:r>
              <a:rPr lang="pt-BR" dirty="0"/>
              <a:t>Abstração de dados</a:t>
            </a:r>
          </a:p>
        </p:txBody>
      </p:sp>
      <p:sp>
        <p:nvSpPr>
          <p:cNvPr id="3" name="Espaço Reservado para Conteúdo 2">
            <a:extLst>
              <a:ext uri="{FF2B5EF4-FFF2-40B4-BE49-F238E27FC236}">
                <a16:creationId xmlns:a16="http://schemas.microsoft.com/office/drawing/2014/main" id="{54320786-573B-B899-81A5-54B606D3F155}"/>
              </a:ext>
            </a:extLst>
          </p:cNvPr>
          <p:cNvSpPr>
            <a:spLocks noGrp="1"/>
          </p:cNvSpPr>
          <p:nvPr>
            <p:ph idx="1"/>
          </p:nvPr>
        </p:nvSpPr>
        <p:spPr/>
        <p:txBody>
          <a:bodyPr/>
          <a:lstStyle/>
          <a:p>
            <a:r>
              <a:rPr lang="pt-BR" dirty="0"/>
              <a:t>Uma vez que muitos dos usuários de banco de dados não são treinados para computação, a complexidade está escondida deles através de diversos níveis de abstração que simplificam a interação do usuário com o sistema. </a:t>
            </a:r>
          </a:p>
        </p:txBody>
      </p:sp>
    </p:spTree>
    <p:extLst>
      <p:ext uri="{BB962C8B-B14F-4D97-AF65-F5344CB8AC3E}">
        <p14:creationId xmlns:p14="http://schemas.microsoft.com/office/powerpoint/2010/main" val="54234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24FF-2995-B200-234F-5B0CA398778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D582757-F5C9-51D6-9EB7-2CA653BC0578}"/>
              </a:ext>
            </a:extLst>
          </p:cNvPr>
          <p:cNvSpPr>
            <a:spLocks noGrp="1"/>
          </p:cNvSpPr>
          <p:nvPr>
            <p:ph type="title"/>
          </p:nvPr>
        </p:nvSpPr>
        <p:spPr/>
        <p:txBody>
          <a:bodyPr/>
          <a:lstStyle/>
          <a:p>
            <a:r>
              <a:rPr lang="pt-BR" dirty="0"/>
              <a:t>Abstração de dados</a:t>
            </a:r>
          </a:p>
        </p:txBody>
      </p:sp>
      <p:sp>
        <p:nvSpPr>
          <p:cNvPr id="3" name="Espaço Reservado para Conteúdo 2">
            <a:extLst>
              <a:ext uri="{FF2B5EF4-FFF2-40B4-BE49-F238E27FC236}">
                <a16:creationId xmlns:a16="http://schemas.microsoft.com/office/drawing/2014/main" id="{7533385A-D038-D2F5-5985-6261F3517039}"/>
              </a:ext>
            </a:extLst>
          </p:cNvPr>
          <p:cNvSpPr>
            <a:spLocks noGrp="1"/>
          </p:cNvSpPr>
          <p:nvPr>
            <p:ph idx="1"/>
          </p:nvPr>
        </p:nvSpPr>
        <p:spPr/>
        <p:txBody>
          <a:bodyPr/>
          <a:lstStyle/>
          <a:p>
            <a:r>
              <a:rPr lang="pt-BR" dirty="0"/>
              <a:t>Nível Interno ou físico: o nível mais baixo de abstração descreve como os dados estão realmente armazenados. Neste nível se desenham os arquivos que contém a informação, a localização dos mesmos e sua organização, ou seja, criam-se os arquivos de configuração. </a:t>
            </a:r>
          </a:p>
        </p:txBody>
      </p:sp>
    </p:spTree>
    <p:extLst>
      <p:ext uri="{BB962C8B-B14F-4D97-AF65-F5344CB8AC3E}">
        <p14:creationId xmlns:p14="http://schemas.microsoft.com/office/powerpoint/2010/main" val="215692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97A2A-E8B7-AFE0-12DE-41345AE50E4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34E5C29-E382-C3E3-B200-D3294B941589}"/>
              </a:ext>
            </a:extLst>
          </p:cNvPr>
          <p:cNvSpPr>
            <a:spLocks noGrp="1"/>
          </p:cNvSpPr>
          <p:nvPr>
            <p:ph type="title"/>
          </p:nvPr>
        </p:nvSpPr>
        <p:spPr/>
        <p:txBody>
          <a:bodyPr/>
          <a:lstStyle/>
          <a:p>
            <a:r>
              <a:rPr lang="pt-BR" dirty="0"/>
              <a:t>Abstração de dados</a:t>
            </a:r>
          </a:p>
        </p:txBody>
      </p:sp>
      <p:sp>
        <p:nvSpPr>
          <p:cNvPr id="3" name="Espaço Reservado para Conteúdo 2">
            <a:extLst>
              <a:ext uri="{FF2B5EF4-FFF2-40B4-BE49-F238E27FC236}">
                <a16:creationId xmlns:a16="http://schemas.microsoft.com/office/drawing/2014/main" id="{4994BEC4-87F8-1109-A553-1C798C4E1AC6}"/>
              </a:ext>
            </a:extLst>
          </p:cNvPr>
          <p:cNvSpPr>
            <a:spLocks noGrp="1"/>
          </p:cNvSpPr>
          <p:nvPr>
            <p:ph idx="1"/>
          </p:nvPr>
        </p:nvSpPr>
        <p:spPr/>
        <p:txBody>
          <a:bodyPr/>
          <a:lstStyle/>
          <a:p>
            <a:r>
              <a:rPr lang="pt-BR" dirty="0"/>
              <a:t>Nível conceitual: o próximo nível de abstração descreve quais dados estão armazenados de fato no banco de dados e as relações que existem entre eles. </a:t>
            </a:r>
          </a:p>
          <a:p>
            <a:r>
              <a:rPr lang="pt-BR" dirty="0"/>
              <a:t>Aqui o banco de dados inteiro é descrito em termos de um pequeno número de estruturas relativamente simples. Embora as implementações de estruturas simples no nível conceitual possa envolver complexas estruturas de nível físico, o usuário do nível conceitual não precisa preocupar-se com isso.</a:t>
            </a:r>
          </a:p>
          <a:p>
            <a:r>
              <a:rPr lang="pt-BR" dirty="0"/>
              <a:t> O nível conceitual de abstração é usado por administradores de banco de dados, que podem decidir quais informações devem ser mantidas no BD; </a:t>
            </a:r>
          </a:p>
        </p:txBody>
      </p:sp>
    </p:spTree>
    <p:extLst>
      <p:ext uri="{BB962C8B-B14F-4D97-AF65-F5344CB8AC3E}">
        <p14:creationId xmlns:p14="http://schemas.microsoft.com/office/powerpoint/2010/main" val="252418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B4406-B740-B200-741B-44A11893664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E4D12ED-0989-30E5-FED3-333DC53B8A05}"/>
              </a:ext>
            </a:extLst>
          </p:cNvPr>
          <p:cNvSpPr>
            <a:spLocks noGrp="1"/>
          </p:cNvSpPr>
          <p:nvPr>
            <p:ph type="title"/>
          </p:nvPr>
        </p:nvSpPr>
        <p:spPr/>
        <p:txBody>
          <a:bodyPr/>
          <a:lstStyle/>
          <a:p>
            <a:r>
              <a:rPr lang="pt-BR" dirty="0"/>
              <a:t>Abstração de dados</a:t>
            </a:r>
          </a:p>
        </p:txBody>
      </p:sp>
      <p:sp>
        <p:nvSpPr>
          <p:cNvPr id="3" name="Espaço Reservado para Conteúdo 2">
            <a:extLst>
              <a:ext uri="{FF2B5EF4-FFF2-40B4-BE49-F238E27FC236}">
                <a16:creationId xmlns:a16="http://schemas.microsoft.com/office/drawing/2014/main" id="{C2241393-B0EE-9EFB-E194-851B24CD4B7A}"/>
              </a:ext>
            </a:extLst>
          </p:cNvPr>
          <p:cNvSpPr>
            <a:spLocks noGrp="1"/>
          </p:cNvSpPr>
          <p:nvPr>
            <p:ph idx="1"/>
          </p:nvPr>
        </p:nvSpPr>
        <p:spPr/>
        <p:txBody>
          <a:bodyPr/>
          <a:lstStyle/>
          <a:p>
            <a:r>
              <a:rPr lang="pt-BR" dirty="0"/>
              <a:t>Nível externo ou de visão: é o mais próximo ao usuário e descreve apenas parte do banco de dados. Apesar do uso de estruturas mais simples do que no nível conceitual, alguma complexidade perdura devido ao grande tamanho do banco de dados. </a:t>
            </a:r>
          </a:p>
          <a:p>
            <a:r>
              <a:rPr lang="pt-BR" dirty="0"/>
              <a:t>Muitos usuários do sistema de banco de dados não estarão interessados em todas as informações. Em vez disso precisam de apenas uma parte do banco de dados.</a:t>
            </a:r>
          </a:p>
          <a:p>
            <a:r>
              <a:rPr lang="pt-BR" dirty="0"/>
              <a:t> O nível de abstração das visões de dados é definido para simplificar esta interação com o sistema, que pode fornecer muitas visões para o mesmo banco de dados. </a:t>
            </a:r>
          </a:p>
        </p:txBody>
      </p:sp>
    </p:spTree>
    <p:extLst>
      <p:ext uri="{BB962C8B-B14F-4D97-AF65-F5344CB8AC3E}">
        <p14:creationId xmlns:p14="http://schemas.microsoft.com/office/powerpoint/2010/main" val="411417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111" y="452718"/>
            <a:ext cx="9404723" cy="659796"/>
          </a:xfrm>
          <a:prstGeom prst="rect">
            <a:avLst/>
          </a:prstGeom>
        </p:spPr>
        <p:txBody>
          <a:bodyPr vert="horz" wrap="square" lIns="0" tIns="13335" rIns="0" bIns="0" rtlCol="0">
            <a:spAutoFit/>
          </a:bodyPr>
          <a:lstStyle/>
          <a:p>
            <a:pPr marL="12700">
              <a:lnSpc>
                <a:spcPct val="100000"/>
              </a:lnSpc>
              <a:spcBef>
                <a:spcPts val="105"/>
              </a:spcBef>
            </a:pPr>
            <a:r>
              <a:rPr lang="pt-BR" dirty="0"/>
              <a:t>INTRODUÇÃO A BANCO DE DADOS </a:t>
            </a:r>
            <a:endParaRPr spc="-45" dirty="0"/>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3</a:t>
            </a:fld>
            <a:endParaRPr spc="-50" dirty="0"/>
          </a:p>
        </p:txBody>
      </p:sp>
      <p:sp>
        <p:nvSpPr>
          <p:cNvPr id="3" name="object 3"/>
          <p:cNvSpPr txBox="1"/>
          <p:nvPr/>
        </p:nvSpPr>
        <p:spPr>
          <a:xfrm>
            <a:off x="741375" y="1752381"/>
            <a:ext cx="10238105" cy="3013004"/>
          </a:xfrm>
          <a:prstGeom prst="rect">
            <a:avLst/>
          </a:prstGeom>
        </p:spPr>
        <p:txBody>
          <a:bodyPr vert="horz" wrap="square" lIns="0" tIns="57785" rIns="0" bIns="0" rtlCol="0">
            <a:spAutoFit/>
          </a:bodyPr>
          <a:lstStyle/>
          <a:p>
            <a:pPr marL="240665" indent="-227965">
              <a:lnSpc>
                <a:spcPct val="100000"/>
              </a:lnSpc>
              <a:spcBef>
                <a:spcPts val="455"/>
              </a:spcBef>
              <a:buFont typeface="Arial"/>
              <a:buChar char="•"/>
              <a:tabLst>
                <a:tab pos="240665" algn="l"/>
              </a:tabLst>
            </a:pPr>
            <a:r>
              <a:rPr lang="pt-BR" sz="3200" dirty="0"/>
              <a:t>A área de banco de dados é de grande importância no mundo da informática, uma vez que a informação é um bem precioso e deve ser armazenada de forma coerente e adequada, pois é de fundamental importância na tomada de decisão de uma empresa</a:t>
            </a:r>
            <a:endParaRPr sz="2800"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E16E750E-3B79-046A-198F-27DD76F4032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D3B3A34-5D3C-339A-C5DA-9624097DABC9}"/>
              </a:ext>
            </a:extLst>
          </p:cNvPr>
          <p:cNvSpPr>
            <a:spLocks noGrp="1"/>
          </p:cNvSpPr>
          <p:nvPr>
            <p:ph type="title"/>
          </p:nvPr>
        </p:nvSpPr>
        <p:spPr>
          <a:xfrm>
            <a:off x="648930" y="629266"/>
            <a:ext cx="3322912" cy="1641987"/>
          </a:xfrm>
        </p:spPr>
        <p:txBody>
          <a:bodyPr>
            <a:normAutofit/>
          </a:bodyPr>
          <a:lstStyle/>
          <a:p>
            <a:r>
              <a:rPr lang="pt-BR" dirty="0"/>
              <a:t>Abstração de dados</a:t>
            </a:r>
          </a:p>
        </p:txBody>
      </p:sp>
      <p:pic>
        <p:nvPicPr>
          <p:cNvPr id="5" name="Espaço Reservado para Conteúdo 4">
            <a:extLst>
              <a:ext uri="{FF2B5EF4-FFF2-40B4-BE49-F238E27FC236}">
                <a16:creationId xmlns:a16="http://schemas.microsoft.com/office/drawing/2014/main" id="{B9C8FADC-00F2-4F63-C09D-924964E224FA}"/>
              </a:ext>
            </a:extLst>
          </p:cNvPr>
          <p:cNvPicPr>
            <a:picLocks noChangeAspect="1"/>
          </p:cNvPicPr>
          <p:nvPr/>
        </p:nvPicPr>
        <p:blipFill>
          <a:blip r:embed="rId3"/>
          <a:srcRect r="18639" b="-2"/>
          <a:stretch>
            <a:fillRect/>
          </a:stretch>
        </p:blipFill>
        <p:spPr>
          <a:xfrm>
            <a:off x="4619544" y="609601"/>
            <a:ext cx="6924756" cy="5638797"/>
          </a:xfrm>
          <a:prstGeom prst="rect">
            <a:avLst/>
          </a:prstGeom>
          <a:effectLst>
            <a:outerShdw blurRad="50800" dist="38100" dir="5400000" algn="t" rotWithShape="0">
              <a:prstClr val="black">
                <a:alpha val="43000"/>
              </a:prstClr>
            </a:outerShdw>
          </a:effectLst>
        </p:spPr>
      </p:pic>
      <p:sp>
        <p:nvSpPr>
          <p:cNvPr id="12" name="Rectangle 11">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9" name="Content Placeholder 8">
            <a:extLst>
              <a:ext uri="{FF2B5EF4-FFF2-40B4-BE49-F238E27FC236}">
                <a16:creationId xmlns:a16="http://schemas.microsoft.com/office/drawing/2014/main" id="{AFE8A10C-9A02-B1A7-4099-3EB11E200626}"/>
              </a:ext>
            </a:extLst>
          </p:cNvPr>
          <p:cNvSpPr>
            <a:spLocks noGrp="1"/>
          </p:cNvSpPr>
          <p:nvPr>
            <p:ph idx="1"/>
          </p:nvPr>
        </p:nvSpPr>
        <p:spPr>
          <a:xfrm>
            <a:off x="647701" y="2438401"/>
            <a:ext cx="3324141" cy="3809998"/>
          </a:xfrm>
        </p:spPr>
        <p:txBody>
          <a:bodyPr>
            <a:normAutofit/>
          </a:bodyPr>
          <a:lstStyle/>
          <a:p>
            <a:endParaRPr lang="en-US"/>
          </a:p>
        </p:txBody>
      </p:sp>
    </p:spTree>
    <p:extLst>
      <p:ext uri="{BB962C8B-B14F-4D97-AF65-F5344CB8AC3E}">
        <p14:creationId xmlns:p14="http://schemas.microsoft.com/office/powerpoint/2010/main" val="1831182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8A8191-6EDE-CDED-64EA-18CE7C8E6731}"/>
              </a:ext>
            </a:extLst>
          </p:cNvPr>
          <p:cNvSpPr>
            <a:spLocks noGrp="1"/>
          </p:cNvSpPr>
          <p:nvPr>
            <p:ph type="title"/>
          </p:nvPr>
        </p:nvSpPr>
        <p:spPr/>
        <p:txBody>
          <a:bodyPr/>
          <a:lstStyle/>
          <a:p>
            <a:r>
              <a:rPr lang="pt-BR" dirty="0"/>
              <a:t>Sistema Gerenciador de banco de dados</a:t>
            </a:r>
          </a:p>
        </p:txBody>
      </p:sp>
      <p:sp>
        <p:nvSpPr>
          <p:cNvPr id="3" name="Espaço Reservado para Conteúdo 2">
            <a:extLst>
              <a:ext uri="{FF2B5EF4-FFF2-40B4-BE49-F238E27FC236}">
                <a16:creationId xmlns:a16="http://schemas.microsoft.com/office/drawing/2014/main" id="{ED10706F-7DA4-54EA-C32B-B9F9D6061F45}"/>
              </a:ext>
            </a:extLst>
          </p:cNvPr>
          <p:cNvSpPr>
            <a:spLocks noGrp="1"/>
          </p:cNvSpPr>
          <p:nvPr>
            <p:ph idx="1"/>
          </p:nvPr>
        </p:nvSpPr>
        <p:spPr/>
        <p:txBody>
          <a:bodyPr>
            <a:normAutofit/>
          </a:bodyPr>
          <a:lstStyle/>
          <a:p>
            <a:r>
              <a:rPr lang="pt-BR" dirty="0"/>
              <a:t>Tudo que fazemos em um banco de dados passa pelo SGBD!</a:t>
            </a:r>
          </a:p>
          <a:p>
            <a:r>
              <a:rPr lang="pt-BR" dirty="0"/>
              <a:t> Ele é responsável por:</a:t>
            </a:r>
          </a:p>
          <a:p>
            <a:r>
              <a:rPr lang="pt-BR" dirty="0"/>
              <a:t> salvar os dados no HD.</a:t>
            </a:r>
          </a:p>
          <a:p>
            <a:r>
              <a:rPr lang="pt-BR" dirty="0"/>
              <a:t> manter em memória os dados mais acessados.</a:t>
            </a:r>
          </a:p>
          <a:p>
            <a:r>
              <a:rPr lang="pt-BR" dirty="0"/>
              <a:t> ligar dados e metadados.</a:t>
            </a:r>
          </a:p>
          <a:p>
            <a:pPr marL="0" indent="0">
              <a:buNone/>
            </a:pPr>
            <a:endParaRPr lang="pt-BR" dirty="0"/>
          </a:p>
        </p:txBody>
      </p:sp>
    </p:spTree>
    <p:extLst>
      <p:ext uri="{BB962C8B-B14F-4D97-AF65-F5344CB8AC3E}">
        <p14:creationId xmlns:p14="http://schemas.microsoft.com/office/powerpoint/2010/main" val="193173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41005-F4A3-4BB2-8544-A4F8060D9F7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FE53912-7BB7-302C-E546-3F476F2E4DF5}"/>
              </a:ext>
            </a:extLst>
          </p:cNvPr>
          <p:cNvSpPr>
            <a:spLocks noGrp="1"/>
          </p:cNvSpPr>
          <p:nvPr>
            <p:ph type="title"/>
          </p:nvPr>
        </p:nvSpPr>
        <p:spPr/>
        <p:txBody>
          <a:bodyPr/>
          <a:lstStyle/>
          <a:p>
            <a:r>
              <a:rPr lang="pt-BR" dirty="0"/>
              <a:t>Sistema Gerenciador de banco de dados</a:t>
            </a:r>
          </a:p>
        </p:txBody>
      </p:sp>
      <p:sp>
        <p:nvSpPr>
          <p:cNvPr id="3" name="Espaço Reservado para Conteúdo 2">
            <a:extLst>
              <a:ext uri="{FF2B5EF4-FFF2-40B4-BE49-F238E27FC236}">
                <a16:creationId xmlns:a16="http://schemas.microsoft.com/office/drawing/2014/main" id="{D8D637B5-1C0B-DB9A-19C5-2A254F66FFC1}"/>
              </a:ext>
            </a:extLst>
          </p:cNvPr>
          <p:cNvSpPr>
            <a:spLocks noGrp="1"/>
          </p:cNvSpPr>
          <p:nvPr>
            <p:ph idx="1"/>
          </p:nvPr>
        </p:nvSpPr>
        <p:spPr/>
        <p:txBody>
          <a:bodyPr>
            <a:normAutofit/>
          </a:bodyPr>
          <a:lstStyle/>
          <a:p>
            <a:r>
              <a:rPr lang="pt-BR" dirty="0"/>
              <a:t>disponibilizar uma interface para programas e usuários externos acessem o banco de dados.</a:t>
            </a:r>
          </a:p>
          <a:p>
            <a:r>
              <a:rPr lang="pt-BR" dirty="0"/>
              <a:t> encriptar dados.</a:t>
            </a:r>
          </a:p>
          <a:p>
            <a:r>
              <a:rPr lang="pt-BR" dirty="0"/>
              <a:t> controlar o acesso a informações.</a:t>
            </a:r>
          </a:p>
          <a:p>
            <a:r>
              <a:rPr lang="pt-BR" dirty="0"/>
              <a:t> manter cópias dos dados para recuperação de uma possível falha.</a:t>
            </a:r>
          </a:p>
          <a:p>
            <a:r>
              <a:rPr lang="pt-BR" dirty="0"/>
              <a:t> garantir transações no banco de dados.</a:t>
            </a:r>
          </a:p>
          <a:p>
            <a:r>
              <a:rPr lang="pt-BR" dirty="0"/>
              <a:t> enfim, sem o SGBD o banco de dados não funciona! </a:t>
            </a:r>
          </a:p>
        </p:txBody>
      </p:sp>
    </p:spTree>
    <p:extLst>
      <p:ext uri="{BB962C8B-B14F-4D97-AF65-F5344CB8AC3E}">
        <p14:creationId xmlns:p14="http://schemas.microsoft.com/office/powerpoint/2010/main" val="410458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B9201-9E14-B267-4959-67361F44CCB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9180CB7-2691-3042-C79A-1B251A29D4F8}"/>
              </a:ext>
            </a:extLst>
          </p:cNvPr>
          <p:cNvSpPr>
            <a:spLocks noGrp="1"/>
          </p:cNvSpPr>
          <p:nvPr>
            <p:ph type="title"/>
          </p:nvPr>
        </p:nvSpPr>
        <p:spPr/>
        <p:txBody>
          <a:bodyPr/>
          <a:lstStyle/>
          <a:p>
            <a:r>
              <a:rPr lang="pt-BR" dirty="0"/>
              <a:t>Sistema Gerenciador de banco de dados</a:t>
            </a:r>
          </a:p>
        </p:txBody>
      </p:sp>
      <p:sp>
        <p:nvSpPr>
          <p:cNvPr id="3" name="Espaço Reservado para Conteúdo 2">
            <a:extLst>
              <a:ext uri="{FF2B5EF4-FFF2-40B4-BE49-F238E27FC236}">
                <a16:creationId xmlns:a16="http://schemas.microsoft.com/office/drawing/2014/main" id="{96931713-FBF0-9212-FD0D-3A89FDBB70DB}"/>
              </a:ext>
            </a:extLst>
          </p:cNvPr>
          <p:cNvSpPr>
            <a:spLocks noGrp="1"/>
          </p:cNvSpPr>
          <p:nvPr>
            <p:ph idx="1"/>
          </p:nvPr>
        </p:nvSpPr>
        <p:spPr/>
        <p:txBody>
          <a:bodyPr>
            <a:normAutofit/>
          </a:bodyPr>
          <a:lstStyle/>
          <a:p>
            <a:r>
              <a:rPr lang="pt-BR" dirty="0"/>
              <a:t>Podemos então definir um Sistema Gerenciados de Banco de Dados como:</a:t>
            </a:r>
          </a:p>
          <a:p>
            <a:r>
              <a:rPr lang="pt-BR" dirty="0"/>
              <a:t> um o conjunto de programas de computador (softwares) responsáveis pelo gerenciamento de uma base de dados. Seu principal objetivo é retirar da aplicação cliente a responsabilidade de gerenciar o acesso, a manipulação e a organização dos dados.</a:t>
            </a:r>
          </a:p>
        </p:txBody>
      </p:sp>
    </p:spTree>
    <p:extLst>
      <p:ext uri="{BB962C8B-B14F-4D97-AF65-F5344CB8AC3E}">
        <p14:creationId xmlns:p14="http://schemas.microsoft.com/office/powerpoint/2010/main" val="380421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C5AEF-6E3C-12B4-5DF0-8D3AFF25F26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4A8F79F-C4CD-64E2-D16A-9508022B01DA}"/>
              </a:ext>
            </a:extLst>
          </p:cNvPr>
          <p:cNvSpPr>
            <a:spLocks noGrp="1"/>
          </p:cNvSpPr>
          <p:nvPr>
            <p:ph type="title"/>
          </p:nvPr>
        </p:nvSpPr>
        <p:spPr/>
        <p:txBody>
          <a:bodyPr/>
          <a:lstStyle/>
          <a:p>
            <a:r>
              <a:rPr lang="pt-BR" dirty="0"/>
              <a:t>Sistema Gerenciador de banco de dados</a:t>
            </a:r>
          </a:p>
        </p:txBody>
      </p:sp>
      <p:sp>
        <p:nvSpPr>
          <p:cNvPr id="3" name="Espaço Reservado para Conteúdo 2">
            <a:extLst>
              <a:ext uri="{FF2B5EF4-FFF2-40B4-BE49-F238E27FC236}">
                <a16:creationId xmlns:a16="http://schemas.microsoft.com/office/drawing/2014/main" id="{022EB1E3-62F3-1E39-2594-9346F219C73C}"/>
              </a:ext>
            </a:extLst>
          </p:cNvPr>
          <p:cNvSpPr>
            <a:spLocks noGrp="1"/>
          </p:cNvSpPr>
          <p:nvPr>
            <p:ph idx="1"/>
          </p:nvPr>
        </p:nvSpPr>
        <p:spPr/>
        <p:txBody>
          <a:bodyPr>
            <a:normAutofit/>
          </a:bodyPr>
          <a:lstStyle/>
          <a:p>
            <a:r>
              <a:rPr lang="pt-BR" dirty="0"/>
              <a:t>SGBD faz todo o gerenciamento de transações dos bancos de dados contidos nele.</a:t>
            </a:r>
          </a:p>
          <a:p>
            <a:r>
              <a:rPr lang="pt-BR" dirty="0"/>
              <a:t> Uma transação em um banco de dados consiste em um conjunto de operações que são tratadas como uma unidade lógica indivisível.</a:t>
            </a:r>
          </a:p>
          <a:p>
            <a:r>
              <a:rPr lang="pt-BR" dirty="0"/>
              <a:t> Por exemplo, quando vamos fazer uma transferência bancária, são feitas no mínimo duas operações, a retirada do dinheiro da conta de quem está transferindo e o depósito na conta da pessoa que vai receber o valor transferido, ou seja, a transferência é o conjunto dessas operações. </a:t>
            </a:r>
          </a:p>
        </p:txBody>
      </p:sp>
    </p:spTree>
    <p:extLst>
      <p:ext uri="{BB962C8B-B14F-4D97-AF65-F5344CB8AC3E}">
        <p14:creationId xmlns:p14="http://schemas.microsoft.com/office/powerpoint/2010/main" val="261616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AF0B8-96F2-E46C-7D5D-257ADD01601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DE29D72-38B0-8792-4580-09F2051EE787}"/>
              </a:ext>
            </a:extLst>
          </p:cNvPr>
          <p:cNvSpPr>
            <a:spLocks noGrp="1"/>
          </p:cNvSpPr>
          <p:nvPr>
            <p:ph type="title"/>
          </p:nvPr>
        </p:nvSpPr>
        <p:spPr/>
        <p:txBody>
          <a:bodyPr/>
          <a:lstStyle/>
          <a:p>
            <a:r>
              <a:rPr lang="pt-BR" dirty="0"/>
              <a:t>propriedades fundamentais - SGBD</a:t>
            </a:r>
          </a:p>
        </p:txBody>
      </p:sp>
      <p:sp>
        <p:nvSpPr>
          <p:cNvPr id="3" name="Espaço Reservado para Conteúdo 2">
            <a:extLst>
              <a:ext uri="{FF2B5EF4-FFF2-40B4-BE49-F238E27FC236}">
                <a16:creationId xmlns:a16="http://schemas.microsoft.com/office/drawing/2014/main" id="{45DF7B0A-D108-2924-7EAC-802E4BDD2CC9}"/>
              </a:ext>
            </a:extLst>
          </p:cNvPr>
          <p:cNvSpPr>
            <a:spLocks noGrp="1"/>
          </p:cNvSpPr>
          <p:nvPr>
            <p:ph idx="1"/>
          </p:nvPr>
        </p:nvSpPr>
        <p:spPr/>
        <p:txBody>
          <a:bodyPr>
            <a:normAutofit/>
          </a:bodyPr>
          <a:lstStyle/>
          <a:p>
            <a:r>
              <a:rPr lang="pt-BR" dirty="0"/>
              <a:t>Atomicidade: Capacidade de uma transação ter todas as suas operações executada ou nenhuma delas. É tudo ou nada. Caso a transação não aconteça totalmente o banco de dados executa um </a:t>
            </a:r>
            <a:r>
              <a:rPr lang="pt-BR" dirty="0" err="1"/>
              <a:t>rollback</a:t>
            </a:r>
            <a:r>
              <a:rPr lang="pt-BR" dirty="0"/>
              <a:t> e retorna ao seu estado consistente anterior, caso todas a transação aconteça é executado o </a:t>
            </a:r>
            <a:r>
              <a:rPr lang="pt-BR" dirty="0" err="1"/>
              <a:t>commit</a:t>
            </a:r>
            <a:r>
              <a:rPr lang="pt-BR" dirty="0"/>
              <a:t>;</a:t>
            </a:r>
          </a:p>
        </p:txBody>
      </p:sp>
    </p:spTree>
    <p:extLst>
      <p:ext uri="{BB962C8B-B14F-4D97-AF65-F5344CB8AC3E}">
        <p14:creationId xmlns:p14="http://schemas.microsoft.com/office/powerpoint/2010/main" val="200499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122F2-7659-D857-C45E-B38CB9AE7AF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190EEEB-F4B6-65C3-9948-47447E38AAA2}"/>
              </a:ext>
            </a:extLst>
          </p:cNvPr>
          <p:cNvSpPr>
            <a:spLocks noGrp="1"/>
          </p:cNvSpPr>
          <p:nvPr>
            <p:ph type="title"/>
          </p:nvPr>
        </p:nvSpPr>
        <p:spPr/>
        <p:txBody>
          <a:bodyPr/>
          <a:lstStyle/>
          <a:p>
            <a:r>
              <a:rPr lang="pt-BR" dirty="0"/>
              <a:t>propriedades fundamentais - SGBD</a:t>
            </a:r>
          </a:p>
        </p:txBody>
      </p:sp>
      <p:sp>
        <p:nvSpPr>
          <p:cNvPr id="3" name="Espaço Reservado para Conteúdo 2">
            <a:extLst>
              <a:ext uri="{FF2B5EF4-FFF2-40B4-BE49-F238E27FC236}">
                <a16:creationId xmlns:a16="http://schemas.microsoft.com/office/drawing/2014/main" id="{5F2AAD7A-3C3E-0E54-E8B0-D4B7CE057505}"/>
              </a:ext>
            </a:extLst>
          </p:cNvPr>
          <p:cNvSpPr>
            <a:spLocks noGrp="1"/>
          </p:cNvSpPr>
          <p:nvPr>
            <p:ph idx="1"/>
          </p:nvPr>
        </p:nvSpPr>
        <p:spPr/>
        <p:txBody>
          <a:bodyPr>
            <a:normAutofit/>
          </a:bodyPr>
          <a:lstStyle/>
          <a:p>
            <a:r>
              <a:rPr lang="pt-BR" dirty="0"/>
              <a:t>Consistência: A execução de uma transição deve levar o banco de dados de um estado consistente a outro estado consistente. </a:t>
            </a:r>
          </a:p>
        </p:txBody>
      </p:sp>
    </p:spTree>
    <p:extLst>
      <p:ext uri="{BB962C8B-B14F-4D97-AF65-F5344CB8AC3E}">
        <p14:creationId xmlns:p14="http://schemas.microsoft.com/office/powerpoint/2010/main" val="331972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5B20E-1DAA-82B4-44B3-C0DB68F7707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AD46C31-CA35-11C1-6922-CBAC33046089}"/>
              </a:ext>
            </a:extLst>
          </p:cNvPr>
          <p:cNvSpPr>
            <a:spLocks noGrp="1"/>
          </p:cNvSpPr>
          <p:nvPr>
            <p:ph type="title"/>
          </p:nvPr>
        </p:nvSpPr>
        <p:spPr/>
        <p:txBody>
          <a:bodyPr/>
          <a:lstStyle/>
          <a:p>
            <a:r>
              <a:rPr lang="pt-BR" dirty="0"/>
              <a:t>propriedades fundamentais - SGBD</a:t>
            </a:r>
          </a:p>
        </p:txBody>
      </p:sp>
      <p:sp>
        <p:nvSpPr>
          <p:cNvPr id="3" name="Espaço Reservado para Conteúdo 2">
            <a:extLst>
              <a:ext uri="{FF2B5EF4-FFF2-40B4-BE49-F238E27FC236}">
                <a16:creationId xmlns:a16="http://schemas.microsoft.com/office/drawing/2014/main" id="{E9A1A22E-E697-8B61-2367-B4BA95752204}"/>
              </a:ext>
            </a:extLst>
          </p:cNvPr>
          <p:cNvSpPr>
            <a:spLocks noGrp="1"/>
          </p:cNvSpPr>
          <p:nvPr>
            <p:ph idx="1"/>
          </p:nvPr>
        </p:nvSpPr>
        <p:spPr/>
        <p:txBody>
          <a:bodyPr>
            <a:normAutofit/>
          </a:bodyPr>
          <a:lstStyle/>
          <a:p>
            <a:r>
              <a:rPr lang="pt-BR" dirty="0"/>
              <a:t>Isolamento: A propriedade de isolamento garante que a transação não será interferida por nenhuma outra transação concorrente. </a:t>
            </a:r>
          </a:p>
        </p:txBody>
      </p:sp>
    </p:spTree>
    <p:extLst>
      <p:ext uri="{BB962C8B-B14F-4D97-AF65-F5344CB8AC3E}">
        <p14:creationId xmlns:p14="http://schemas.microsoft.com/office/powerpoint/2010/main" val="413252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84E34-9B40-6972-0426-5F9714E009D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48813D3-2408-C451-A3C3-24C9C736F54C}"/>
              </a:ext>
            </a:extLst>
          </p:cNvPr>
          <p:cNvSpPr>
            <a:spLocks noGrp="1"/>
          </p:cNvSpPr>
          <p:nvPr>
            <p:ph type="title"/>
          </p:nvPr>
        </p:nvSpPr>
        <p:spPr/>
        <p:txBody>
          <a:bodyPr/>
          <a:lstStyle/>
          <a:p>
            <a:r>
              <a:rPr lang="pt-BR" dirty="0"/>
              <a:t>propriedades fundamentais - SGBD</a:t>
            </a:r>
          </a:p>
        </p:txBody>
      </p:sp>
      <p:sp>
        <p:nvSpPr>
          <p:cNvPr id="3" name="Espaço Reservado para Conteúdo 2">
            <a:extLst>
              <a:ext uri="{FF2B5EF4-FFF2-40B4-BE49-F238E27FC236}">
                <a16:creationId xmlns:a16="http://schemas.microsoft.com/office/drawing/2014/main" id="{0163D539-2B1E-04FE-DC31-920EDB1EA526}"/>
              </a:ext>
            </a:extLst>
          </p:cNvPr>
          <p:cNvSpPr>
            <a:spLocks noGrp="1"/>
          </p:cNvSpPr>
          <p:nvPr>
            <p:ph idx="1"/>
          </p:nvPr>
        </p:nvSpPr>
        <p:spPr/>
        <p:txBody>
          <a:bodyPr>
            <a:normAutofit/>
          </a:bodyPr>
          <a:lstStyle/>
          <a:p>
            <a:r>
              <a:rPr lang="pt-BR" dirty="0"/>
              <a:t>Durabilidade: A propriedade de durabilidade garante que o que foi salvo, não será mais perdido.</a:t>
            </a:r>
          </a:p>
        </p:txBody>
      </p:sp>
    </p:spTree>
    <p:extLst>
      <p:ext uri="{BB962C8B-B14F-4D97-AF65-F5344CB8AC3E}">
        <p14:creationId xmlns:p14="http://schemas.microsoft.com/office/powerpoint/2010/main" val="346683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FF3B8-9DE0-B233-9BC7-5100C21DFF5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7870344-86C0-D0EF-450E-E9A8562BBC80}"/>
              </a:ext>
            </a:extLst>
          </p:cNvPr>
          <p:cNvSpPr>
            <a:spLocks noGrp="1"/>
          </p:cNvSpPr>
          <p:nvPr>
            <p:ph type="title"/>
          </p:nvPr>
        </p:nvSpPr>
        <p:spPr/>
        <p:txBody>
          <a:bodyPr/>
          <a:lstStyle/>
          <a:p>
            <a:r>
              <a:rPr lang="pt-BR" dirty="0"/>
              <a:t>propriedades fundamentais - SGBD</a:t>
            </a:r>
          </a:p>
        </p:txBody>
      </p:sp>
      <p:sp>
        <p:nvSpPr>
          <p:cNvPr id="3" name="Espaço Reservado para Conteúdo 2">
            <a:extLst>
              <a:ext uri="{FF2B5EF4-FFF2-40B4-BE49-F238E27FC236}">
                <a16:creationId xmlns:a16="http://schemas.microsoft.com/office/drawing/2014/main" id="{7664CECC-DAE3-1B07-4694-3B8CE45EAA13}"/>
              </a:ext>
            </a:extLst>
          </p:cNvPr>
          <p:cNvSpPr>
            <a:spLocks noGrp="1"/>
          </p:cNvSpPr>
          <p:nvPr>
            <p:ph idx="1"/>
          </p:nvPr>
        </p:nvSpPr>
        <p:spPr/>
        <p:txBody>
          <a:bodyPr>
            <a:normAutofit/>
          </a:bodyPr>
          <a:lstStyle/>
          <a:p>
            <a:r>
              <a:rPr lang="pt-BR" dirty="0"/>
              <a:t>Além da gerencia de transações o SGBD possui algumas características que permitem controlar e acompanhar melhor os dados armazenados. </a:t>
            </a:r>
          </a:p>
          <a:p>
            <a:r>
              <a:rPr lang="pt-BR" dirty="0"/>
              <a:t>As características básicas de um SGBD são: </a:t>
            </a:r>
          </a:p>
        </p:txBody>
      </p:sp>
    </p:spTree>
    <p:extLst>
      <p:ext uri="{BB962C8B-B14F-4D97-AF65-F5344CB8AC3E}">
        <p14:creationId xmlns:p14="http://schemas.microsoft.com/office/powerpoint/2010/main" val="8354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A9977-8FE7-178C-994C-FFFDEC27C7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3963EE7-D260-3C18-DF21-8653F41A97DE}"/>
              </a:ext>
            </a:extLst>
          </p:cNvPr>
          <p:cNvSpPr txBox="1">
            <a:spLocks noGrp="1"/>
          </p:cNvSpPr>
          <p:nvPr>
            <p:ph type="title"/>
          </p:nvPr>
        </p:nvSpPr>
        <p:spPr>
          <a:xfrm>
            <a:off x="646111" y="452718"/>
            <a:ext cx="9404723" cy="659796"/>
          </a:xfrm>
          <a:prstGeom prst="rect">
            <a:avLst/>
          </a:prstGeom>
        </p:spPr>
        <p:txBody>
          <a:bodyPr vert="horz" wrap="square" lIns="0" tIns="13335" rIns="0" bIns="0" rtlCol="0">
            <a:spAutoFit/>
          </a:bodyPr>
          <a:lstStyle/>
          <a:p>
            <a:pPr marL="12700">
              <a:lnSpc>
                <a:spcPct val="100000"/>
              </a:lnSpc>
              <a:spcBef>
                <a:spcPts val="105"/>
              </a:spcBef>
            </a:pPr>
            <a:r>
              <a:rPr lang="pt-BR" dirty="0"/>
              <a:t>INTRODUÇÃO A BANCO DE DADOS </a:t>
            </a:r>
            <a:endParaRPr spc="-45" dirty="0"/>
          </a:p>
        </p:txBody>
      </p:sp>
      <p:sp>
        <p:nvSpPr>
          <p:cNvPr id="6" name="object 6">
            <a:extLst>
              <a:ext uri="{FF2B5EF4-FFF2-40B4-BE49-F238E27FC236}">
                <a16:creationId xmlns:a16="http://schemas.microsoft.com/office/drawing/2014/main" id="{4EC68BDD-B075-8D28-7A05-CE53CE664997}"/>
              </a:ext>
            </a:extLst>
          </p:cNvPr>
          <p:cNvSpPr txBox="1">
            <a:spLocks noGrp="1"/>
          </p:cNvSpPr>
          <p:nvPr>
            <p:ph type="sldNum" sz="quarter" idx="12"/>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4</a:t>
            </a:fld>
            <a:endParaRPr spc="-50" dirty="0"/>
          </a:p>
        </p:txBody>
      </p:sp>
      <p:sp>
        <p:nvSpPr>
          <p:cNvPr id="3" name="object 3">
            <a:extLst>
              <a:ext uri="{FF2B5EF4-FFF2-40B4-BE49-F238E27FC236}">
                <a16:creationId xmlns:a16="http://schemas.microsoft.com/office/drawing/2014/main" id="{538ABB41-EAC9-5854-FC77-CBF7C972679E}"/>
              </a:ext>
            </a:extLst>
          </p:cNvPr>
          <p:cNvSpPr txBox="1"/>
          <p:nvPr/>
        </p:nvSpPr>
        <p:spPr>
          <a:xfrm>
            <a:off x="741375" y="1752381"/>
            <a:ext cx="10238105" cy="1043234"/>
          </a:xfrm>
          <a:prstGeom prst="rect">
            <a:avLst/>
          </a:prstGeom>
        </p:spPr>
        <p:txBody>
          <a:bodyPr vert="horz" wrap="square" lIns="0" tIns="57785" rIns="0" bIns="0" rtlCol="0">
            <a:spAutoFit/>
          </a:bodyPr>
          <a:lstStyle/>
          <a:p>
            <a:pPr marL="240665" indent="-227965">
              <a:lnSpc>
                <a:spcPct val="100000"/>
              </a:lnSpc>
              <a:spcBef>
                <a:spcPts val="455"/>
              </a:spcBef>
              <a:buFont typeface="Arial"/>
              <a:buChar char="•"/>
              <a:tabLst>
                <a:tab pos="240665" algn="l"/>
              </a:tabLst>
            </a:pPr>
            <a:r>
              <a:rPr lang="pt-BR" sz="3200" dirty="0"/>
              <a:t>Existem vários tipos de banco de dados e eles estão presentes na nossa vida há muito tempo.</a:t>
            </a:r>
            <a:endParaRPr sz="2800" dirty="0">
              <a:latin typeface="Calibri"/>
              <a:cs typeface="Calibri"/>
            </a:endParaRPr>
          </a:p>
        </p:txBody>
      </p:sp>
    </p:spTree>
    <p:extLst>
      <p:ext uri="{BB962C8B-B14F-4D97-AF65-F5344CB8AC3E}">
        <p14:creationId xmlns:p14="http://schemas.microsoft.com/office/powerpoint/2010/main" val="21998596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37316-D3D4-7E60-D20D-71FAF4B055C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55ED96E-D41D-FCF9-EC43-5EFD408EC0F8}"/>
              </a:ext>
            </a:extLst>
          </p:cNvPr>
          <p:cNvSpPr>
            <a:spLocks noGrp="1"/>
          </p:cNvSpPr>
          <p:nvPr>
            <p:ph type="title"/>
          </p:nvPr>
        </p:nvSpPr>
        <p:spPr/>
        <p:txBody>
          <a:bodyPr/>
          <a:lstStyle/>
          <a:p>
            <a:r>
              <a:rPr lang="pt-BR" dirty="0"/>
              <a:t>propriedades fundamentais - SGBD</a:t>
            </a:r>
          </a:p>
        </p:txBody>
      </p:sp>
      <p:sp>
        <p:nvSpPr>
          <p:cNvPr id="3" name="Espaço Reservado para Conteúdo 2">
            <a:extLst>
              <a:ext uri="{FF2B5EF4-FFF2-40B4-BE49-F238E27FC236}">
                <a16:creationId xmlns:a16="http://schemas.microsoft.com/office/drawing/2014/main" id="{B8BFDFA4-EAFD-86B5-850F-7488418ED3AF}"/>
              </a:ext>
            </a:extLst>
          </p:cNvPr>
          <p:cNvSpPr>
            <a:spLocks noGrp="1"/>
          </p:cNvSpPr>
          <p:nvPr>
            <p:ph idx="1"/>
          </p:nvPr>
        </p:nvSpPr>
        <p:spPr/>
        <p:txBody>
          <a:bodyPr>
            <a:normAutofit/>
          </a:bodyPr>
          <a:lstStyle/>
          <a:p>
            <a:r>
              <a:rPr lang="pt-BR" dirty="0"/>
              <a:t>Controle de Redundâncias - A redundância consiste no armazenamento de uma mesma informação em locais diferentes, provocando inconsistências. Se uma mesma informação estiver armazenada em mais de um lugar pode acontecer de você atualizar em um lugar e esquecer-se de atualizar no outro, ficando o banco de dados inconsistente. </a:t>
            </a:r>
          </a:p>
        </p:txBody>
      </p:sp>
    </p:spTree>
    <p:extLst>
      <p:ext uri="{BB962C8B-B14F-4D97-AF65-F5344CB8AC3E}">
        <p14:creationId xmlns:p14="http://schemas.microsoft.com/office/powerpoint/2010/main" val="4063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40B20-8E3C-714A-CAFE-43290006F3E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40D2C31-5834-E5B0-2B82-783C538A0D59}"/>
              </a:ext>
            </a:extLst>
          </p:cNvPr>
          <p:cNvSpPr>
            <a:spLocks noGrp="1"/>
          </p:cNvSpPr>
          <p:nvPr>
            <p:ph type="title"/>
          </p:nvPr>
        </p:nvSpPr>
        <p:spPr/>
        <p:txBody>
          <a:bodyPr/>
          <a:lstStyle/>
          <a:p>
            <a:r>
              <a:rPr lang="pt-BR" dirty="0"/>
              <a:t>propriedades fundamentais - SGBD</a:t>
            </a:r>
          </a:p>
        </p:txBody>
      </p:sp>
      <p:sp>
        <p:nvSpPr>
          <p:cNvPr id="3" name="Espaço Reservado para Conteúdo 2">
            <a:extLst>
              <a:ext uri="{FF2B5EF4-FFF2-40B4-BE49-F238E27FC236}">
                <a16:creationId xmlns:a16="http://schemas.microsoft.com/office/drawing/2014/main" id="{F5588631-277D-93CA-5B29-F161241147F5}"/>
              </a:ext>
            </a:extLst>
          </p:cNvPr>
          <p:cNvSpPr>
            <a:spLocks noGrp="1"/>
          </p:cNvSpPr>
          <p:nvPr>
            <p:ph idx="1"/>
          </p:nvPr>
        </p:nvSpPr>
        <p:spPr/>
        <p:txBody>
          <a:bodyPr>
            <a:normAutofit/>
          </a:bodyPr>
          <a:lstStyle/>
          <a:p>
            <a:r>
              <a:rPr lang="pt-BR" dirty="0"/>
              <a:t>Controle de concorrência - O SGBD permite que duas ou mais pessoas acessem a mesma base de dados ao mesmo tempo e o sistema deve controlar para que um acesso não interfira no outro.</a:t>
            </a:r>
          </a:p>
          <a:p>
            <a:r>
              <a:rPr lang="pt-BR" dirty="0"/>
              <a:t> Um sistema de compras Web por exemplo várias pessoas podem realizar uma compra ao mesmo tempo, e o próprio SGBD controla pra que os dados de todas as compras sejam gravados corretamente. </a:t>
            </a:r>
          </a:p>
        </p:txBody>
      </p:sp>
    </p:spTree>
    <p:extLst>
      <p:ext uri="{BB962C8B-B14F-4D97-AF65-F5344CB8AC3E}">
        <p14:creationId xmlns:p14="http://schemas.microsoft.com/office/powerpoint/2010/main" val="89423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5EFD3-584F-9837-B6A6-F51B2F5111E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6DFF65-ABD7-49B2-B30D-46C271DD30A4}"/>
              </a:ext>
            </a:extLst>
          </p:cNvPr>
          <p:cNvSpPr>
            <a:spLocks noGrp="1"/>
          </p:cNvSpPr>
          <p:nvPr>
            <p:ph type="title"/>
          </p:nvPr>
        </p:nvSpPr>
        <p:spPr/>
        <p:txBody>
          <a:bodyPr/>
          <a:lstStyle/>
          <a:p>
            <a:r>
              <a:rPr lang="pt-BR" dirty="0"/>
              <a:t>propriedades fundamentais - SGBD</a:t>
            </a:r>
          </a:p>
        </p:txBody>
      </p:sp>
      <p:sp>
        <p:nvSpPr>
          <p:cNvPr id="3" name="Espaço Reservado para Conteúdo 2">
            <a:extLst>
              <a:ext uri="{FF2B5EF4-FFF2-40B4-BE49-F238E27FC236}">
                <a16:creationId xmlns:a16="http://schemas.microsoft.com/office/drawing/2014/main" id="{C4C6E978-516D-32B2-81E3-747E9E72B6FC}"/>
              </a:ext>
            </a:extLst>
          </p:cNvPr>
          <p:cNvSpPr>
            <a:spLocks noGrp="1"/>
          </p:cNvSpPr>
          <p:nvPr>
            <p:ph idx="1"/>
          </p:nvPr>
        </p:nvSpPr>
        <p:spPr/>
        <p:txBody>
          <a:bodyPr>
            <a:normAutofit/>
          </a:bodyPr>
          <a:lstStyle/>
          <a:p>
            <a:r>
              <a:rPr lang="pt-BR" dirty="0"/>
              <a:t>Controle de Acesso - O SGDB tem mecanismos para criação de regras de segurança, que vão desde a definição de login e senha para os usuários, até a permissão de acesso ao SGBD e acesso aos dados armazenados. </a:t>
            </a:r>
          </a:p>
          <a:p>
            <a:r>
              <a:rPr lang="pt-BR" dirty="0"/>
              <a:t>É possível definir por exemplo que um usuário tem permissão somente para leitura de dados, e um outro usuário tenha permissão para criar base de dados e manipulá-la, mas não pode criar novos usuários ou fazer backup.</a:t>
            </a:r>
          </a:p>
        </p:txBody>
      </p:sp>
    </p:spTree>
    <p:extLst>
      <p:ext uri="{BB962C8B-B14F-4D97-AF65-F5344CB8AC3E}">
        <p14:creationId xmlns:p14="http://schemas.microsoft.com/office/powerpoint/2010/main" val="186957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28F19-70C9-E968-BE12-F84B6FF1EE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1A98EED-E678-05C8-541A-8EE3F4A54A33}"/>
              </a:ext>
            </a:extLst>
          </p:cNvPr>
          <p:cNvSpPr>
            <a:spLocks noGrp="1"/>
          </p:cNvSpPr>
          <p:nvPr>
            <p:ph type="title"/>
          </p:nvPr>
        </p:nvSpPr>
        <p:spPr/>
        <p:txBody>
          <a:bodyPr/>
          <a:lstStyle/>
          <a:p>
            <a:r>
              <a:rPr lang="pt-BR" dirty="0"/>
              <a:t>propriedades fundamentais - SGBD</a:t>
            </a:r>
          </a:p>
        </p:txBody>
      </p:sp>
      <p:sp>
        <p:nvSpPr>
          <p:cNvPr id="3" name="Espaço Reservado para Conteúdo 2">
            <a:extLst>
              <a:ext uri="{FF2B5EF4-FFF2-40B4-BE49-F238E27FC236}">
                <a16:creationId xmlns:a16="http://schemas.microsoft.com/office/drawing/2014/main" id="{1851CE0F-82A2-9B6B-5569-A911A27E778C}"/>
              </a:ext>
            </a:extLst>
          </p:cNvPr>
          <p:cNvSpPr>
            <a:spLocks noGrp="1"/>
          </p:cNvSpPr>
          <p:nvPr>
            <p:ph idx="1"/>
          </p:nvPr>
        </p:nvSpPr>
        <p:spPr/>
        <p:txBody>
          <a:bodyPr>
            <a:normAutofit/>
          </a:bodyPr>
          <a:lstStyle/>
          <a:p>
            <a:r>
              <a:rPr lang="pt-BR" dirty="0"/>
              <a:t>Controle de Integridade – Um SGBD pode definir regras que garantem a integridade dos dados. Essas regras são definidas para garantir que os dados contidos no banco de dados estejam corretos. </a:t>
            </a:r>
          </a:p>
          <a:p>
            <a:r>
              <a:rPr lang="pt-BR" dirty="0"/>
              <a:t>Por exemplo, podemos definir uma regra em um banco que o campo sexo pode receber somente “M” para masculino e “F” para feminino, não aceitando outro tipo de letra, o que deixaria dados errados no banco. </a:t>
            </a:r>
          </a:p>
        </p:txBody>
      </p:sp>
    </p:spTree>
    <p:extLst>
      <p:ext uri="{BB962C8B-B14F-4D97-AF65-F5344CB8AC3E}">
        <p14:creationId xmlns:p14="http://schemas.microsoft.com/office/powerpoint/2010/main" val="21308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8B3DC-605F-6DF8-CB26-0FD6499B7C3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3A67322-CA53-E8C2-99A5-6655BD73753C}"/>
              </a:ext>
            </a:extLst>
          </p:cNvPr>
          <p:cNvSpPr>
            <a:spLocks noGrp="1"/>
          </p:cNvSpPr>
          <p:nvPr>
            <p:ph type="title"/>
          </p:nvPr>
        </p:nvSpPr>
        <p:spPr/>
        <p:txBody>
          <a:bodyPr/>
          <a:lstStyle/>
          <a:p>
            <a:r>
              <a:rPr lang="pt-BR" dirty="0"/>
              <a:t>propriedades fundamentais - SGBD</a:t>
            </a:r>
          </a:p>
        </p:txBody>
      </p:sp>
      <p:sp>
        <p:nvSpPr>
          <p:cNvPr id="3" name="Espaço Reservado para Conteúdo 2">
            <a:extLst>
              <a:ext uri="{FF2B5EF4-FFF2-40B4-BE49-F238E27FC236}">
                <a16:creationId xmlns:a16="http://schemas.microsoft.com/office/drawing/2014/main" id="{357FE188-067F-4C63-65AD-BC430AC814E8}"/>
              </a:ext>
            </a:extLst>
          </p:cNvPr>
          <p:cNvSpPr>
            <a:spLocks noGrp="1"/>
          </p:cNvSpPr>
          <p:nvPr>
            <p:ph idx="1"/>
          </p:nvPr>
        </p:nvSpPr>
        <p:spPr/>
        <p:txBody>
          <a:bodyPr>
            <a:normAutofit/>
          </a:bodyPr>
          <a:lstStyle/>
          <a:p>
            <a:r>
              <a:rPr lang="pt-BR" dirty="0"/>
              <a:t>Backups - O SGBD apresenta facilidade para recuperar falhas de hardware e software, através da existência de arquivos de "</a:t>
            </a:r>
            <a:r>
              <a:rPr lang="pt-BR" dirty="0" err="1"/>
              <a:t>pré</a:t>
            </a:r>
            <a:r>
              <a:rPr lang="pt-BR" dirty="0"/>
              <a:t>-imagem" ou de outros recursos automáticos, exigindo minimamente a intervenção de pessoal técnico. </a:t>
            </a:r>
          </a:p>
        </p:txBody>
      </p:sp>
    </p:spTree>
    <p:extLst>
      <p:ext uri="{BB962C8B-B14F-4D97-AF65-F5344CB8AC3E}">
        <p14:creationId xmlns:p14="http://schemas.microsoft.com/office/powerpoint/2010/main" val="137180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14847-0866-2E6D-DAE1-EABCB77B8DB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992A95F-A9BC-A4B7-F200-3E352CB5CB2F}"/>
              </a:ext>
            </a:extLst>
          </p:cNvPr>
          <p:cNvSpPr>
            <a:spLocks noGrp="1"/>
          </p:cNvSpPr>
          <p:nvPr>
            <p:ph type="title"/>
          </p:nvPr>
        </p:nvSpPr>
        <p:spPr/>
        <p:txBody>
          <a:bodyPr/>
          <a:lstStyle/>
          <a:p>
            <a:r>
              <a:rPr lang="pt-BR" dirty="0" err="1"/>
              <a:t>SGBD’s</a:t>
            </a:r>
            <a:endParaRPr lang="pt-BR" dirty="0"/>
          </a:p>
        </p:txBody>
      </p:sp>
      <p:sp>
        <p:nvSpPr>
          <p:cNvPr id="3" name="Espaço Reservado para Conteúdo 2">
            <a:extLst>
              <a:ext uri="{FF2B5EF4-FFF2-40B4-BE49-F238E27FC236}">
                <a16:creationId xmlns:a16="http://schemas.microsoft.com/office/drawing/2014/main" id="{56068129-174C-DE4E-5E0A-C731D6B86F09}"/>
              </a:ext>
            </a:extLst>
          </p:cNvPr>
          <p:cNvSpPr>
            <a:spLocks noGrp="1"/>
          </p:cNvSpPr>
          <p:nvPr>
            <p:ph idx="1"/>
          </p:nvPr>
        </p:nvSpPr>
        <p:spPr/>
        <p:txBody>
          <a:bodyPr>
            <a:normAutofit/>
          </a:bodyPr>
          <a:lstStyle/>
          <a:p>
            <a:r>
              <a:rPr lang="pt-BR" dirty="0"/>
              <a:t>Os fatores que levam a escolha do SGBD são tempo de resposta, segurança, preço, espaço para armazenamento, quantidade de processos que podem ser realizados por minutos, entre outras características. </a:t>
            </a:r>
          </a:p>
          <a:p>
            <a:r>
              <a:rPr lang="pt-BR" dirty="0"/>
              <a:t>Abaixo temos os principais SGBD do mercado. </a:t>
            </a:r>
          </a:p>
          <a:p>
            <a:endParaRPr lang="pt-BR" dirty="0"/>
          </a:p>
        </p:txBody>
      </p:sp>
      <p:pic>
        <p:nvPicPr>
          <p:cNvPr id="5" name="Imagem 4">
            <a:extLst>
              <a:ext uri="{FF2B5EF4-FFF2-40B4-BE49-F238E27FC236}">
                <a16:creationId xmlns:a16="http://schemas.microsoft.com/office/drawing/2014/main" id="{55A4BDB1-10C1-35A3-C930-FD66F14EBF8B}"/>
              </a:ext>
            </a:extLst>
          </p:cNvPr>
          <p:cNvPicPr>
            <a:picLocks noChangeAspect="1"/>
          </p:cNvPicPr>
          <p:nvPr/>
        </p:nvPicPr>
        <p:blipFill>
          <a:blip r:embed="rId2"/>
          <a:stretch>
            <a:fillRect/>
          </a:stretch>
        </p:blipFill>
        <p:spPr>
          <a:xfrm>
            <a:off x="1981200" y="4648200"/>
            <a:ext cx="6401693" cy="933580"/>
          </a:xfrm>
          <a:prstGeom prst="rect">
            <a:avLst/>
          </a:prstGeom>
        </p:spPr>
      </p:pic>
    </p:spTree>
    <p:extLst>
      <p:ext uri="{BB962C8B-B14F-4D97-AF65-F5344CB8AC3E}">
        <p14:creationId xmlns:p14="http://schemas.microsoft.com/office/powerpoint/2010/main" val="110672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82F50-B72F-BB16-F954-F933AA17AEB1}"/>
              </a:ext>
            </a:extLst>
          </p:cNvPr>
          <p:cNvSpPr>
            <a:spLocks noGrp="1"/>
          </p:cNvSpPr>
          <p:nvPr>
            <p:ph type="title"/>
          </p:nvPr>
        </p:nvSpPr>
        <p:spPr/>
        <p:txBody>
          <a:bodyPr/>
          <a:lstStyle/>
          <a:p>
            <a:r>
              <a:rPr lang="pt-BR" dirty="0"/>
              <a:t>Arquitetura do SGBD</a:t>
            </a:r>
          </a:p>
        </p:txBody>
      </p:sp>
      <p:sp>
        <p:nvSpPr>
          <p:cNvPr id="3" name="Espaço Reservado para Conteúdo 2">
            <a:extLst>
              <a:ext uri="{FF2B5EF4-FFF2-40B4-BE49-F238E27FC236}">
                <a16:creationId xmlns:a16="http://schemas.microsoft.com/office/drawing/2014/main" id="{4F5E0A04-E00C-289A-D87F-A345208EECAE}"/>
              </a:ext>
            </a:extLst>
          </p:cNvPr>
          <p:cNvSpPr>
            <a:spLocks noGrp="1"/>
          </p:cNvSpPr>
          <p:nvPr>
            <p:ph idx="1"/>
          </p:nvPr>
        </p:nvSpPr>
        <p:spPr/>
        <p:txBody>
          <a:bodyPr/>
          <a:lstStyle/>
          <a:p>
            <a:r>
              <a:rPr lang="pt-BR" dirty="0"/>
              <a:t>Quanto a arquitetura o SGBD pode ser classificados dentre quatro tipos:</a:t>
            </a:r>
          </a:p>
        </p:txBody>
      </p:sp>
    </p:spTree>
    <p:extLst>
      <p:ext uri="{BB962C8B-B14F-4D97-AF65-F5344CB8AC3E}">
        <p14:creationId xmlns:p14="http://schemas.microsoft.com/office/powerpoint/2010/main" val="19891072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CABE6-3D64-2F0C-0521-7C490BA77A3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4706792-A1DC-8081-E89D-E5D40E630AF0}"/>
              </a:ext>
            </a:extLst>
          </p:cNvPr>
          <p:cNvSpPr>
            <a:spLocks noGrp="1"/>
          </p:cNvSpPr>
          <p:nvPr>
            <p:ph type="title"/>
          </p:nvPr>
        </p:nvSpPr>
        <p:spPr/>
        <p:txBody>
          <a:bodyPr/>
          <a:lstStyle/>
          <a:p>
            <a:r>
              <a:rPr lang="pt-BR" dirty="0"/>
              <a:t>Arquitetura do SGBD</a:t>
            </a:r>
          </a:p>
        </p:txBody>
      </p:sp>
      <p:sp>
        <p:nvSpPr>
          <p:cNvPr id="3" name="Espaço Reservado para Conteúdo 2">
            <a:extLst>
              <a:ext uri="{FF2B5EF4-FFF2-40B4-BE49-F238E27FC236}">
                <a16:creationId xmlns:a16="http://schemas.microsoft.com/office/drawing/2014/main" id="{3D6DB2A8-8032-DD16-2E56-88F5E732A49C}"/>
              </a:ext>
            </a:extLst>
          </p:cNvPr>
          <p:cNvSpPr>
            <a:spLocks noGrp="1"/>
          </p:cNvSpPr>
          <p:nvPr>
            <p:ph idx="1"/>
          </p:nvPr>
        </p:nvSpPr>
        <p:spPr/>
        <p:txBody>
          <a:bodyPr/>
          <a:lstStyle/>
          <a:p>
            <a:r>
              <a:rPr lang="pt-BR" dirty="0"/>
              <a:t>Quanto a arquitetura o SGBD pode ser classificados dentre quatro tipos:</a:t>
            </a:r>
          </a:p>
        </p:txBody>
      </p:sp>
    </p:spTree>
    <p:extLst>
      <p:ext uri="{BB962C8B-B14F-4D97-AF65-F5344CB8AC3E}">
        <p14:creationId xmlns:p14="http://schemas.microsoft.com/office/powerpoint/2010/main" val="3659295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9B6673FE-AFC0-D6CC-2C24-F2623A38C12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2B4259A-DD1F-39D8-D800-9BDB610BBC01}"/>
              </a:ext>
            </a:extLst>
          </p:cNvPr>
          <p:cNvSpPr>
            <a:spLocks noGrp="1"/>
          </p:cNvSpPr>
          <p:nvPr>
            <p:ph type="title"/>
          </p:nvPr>
        </p:nvSpPr>
        <p:spPr>
          <a:xfrm>
            <a:off x="648930" y="629266"/>
            <a:ext cx="9252154" cy="1223983"/>
          </a:xfrm>
        </p:spPr>
        <p:txBody>
          <a:bodyPr>
            <a:normAutofit/>
          </a:bodyPr>
          <a:lstStyle/>
          <a:p>
            <a:pPr>
              <a:lnSpc>
                <a:spcPct val="90000"/>
              </a:lnSpc>
            </a:pPr>
            <a:r>
              <a:rPr lang="pt-BR" sz="3900"/>
              <a:t>Arquitetura Stand-</a:t>
            </a:r>
            <a:r>
              <a:rPr lang="pt-BR" sz="3900" err="1"/>
              <a:t>Alone</a:t>
            </a:r>
            <a:r>
              <a:rPr lang="pt-BR" sz="3900"/>
              <a:t> (Sistema de Computador Pessoal) </a:t>
            </a:r>
          </a:p>
        </p:txBody>
      </p:sp>
      <p:sp>
        <p:nvSpPr>
          <p:cNvPr id="3" name="Espaço Reservado para Conteúdo 2">
            <a:extLst>
              <a:ext uri="{FF2B5EF4-FFF2-40B4-BE49-F238E27FC236}">
                <a16:creationId xmlns:a16="http://schemas.microsoft.com/office/drawing/2014/main" id="{5B8ABE94-3068-C653-190A-55547D8D311E}"/>
              </a:ext>
            </a:extLst>
          </p:cNvPr>
          <p:cNvSpPr>
            <a:spLocks noGrp="1"/>
          </p:cNvSpPr>
          <p:nvPr>
            <p:ph idx="1"/>
          </p:nvPr>
        </p:nvSpPr>
        <p:spPr>
          <a:xfrm>
            <a:off x="1103311" y="2052214"/>
            <a:ext cx="5965394" cy="4196185"/>
          </a:xfrm>
        </p:spPr>
        <p:txBody>
          <a:bodyPr>
            <a:normAutofit/>
          </a:bodyPr>
          <a:lstStyle/>
          <a:p>
            <a:pPr>
              <a:lnSpc>
                <a:spcPct val="90000"/>
              </a:lnSpc>
            </a:pPr>
            <a:r>
              <a:rPr lang="pt-BR"/>
              <a:t>Os computadores pessoais trabalham em sistema stand-alone, ou seja, fazem seus processamentos sozinhos. </a:t>
            </a:r>
          </a:p>
          <a:p>
            <a:pPr>
              <a:lnSpc>
                <a:spcPct val="90000"/>
              </a:lnSpc>
            </a:pPr>
            <a:r>
              <a:rPr lang="pt-BR"/>
              <a:t>O SGBD roda na própria máquina. </a:t>
            </a:r>
          </a:p>
          <a:p>
            <a:pPr>
              <a:lnSpc>
                <a:spcPct val="90000"/>
              </a:lnSpc>
            </a:pPr>
            <a:r>
              <a:rPr lang="pt-BR"/>
              <a:t>No começo esse processamento era bastante limitado, porém, com a evolução do hardware, tem-se hoje PCs com capacidade de processamento. </a:t>
            </a:r>
          </a:p>
          <a:p>
            <a:pPr>
              <a:lnSpc>
                <a:spcPct val="90000"/>
              </a:lnSpc>
            </a:pPr>
            <a:r>
              <a:rPr lang="pt-BR"/>
              <a:t>Eles funcionam como hospedeiros e terminais. Desta maneira, possuem um único aplicativo a ser executado na máquina. A principal vantagem desta arquitetura é a simplicidade.</a:t>
            </a:r>
          </a:p>
        </p:txBody>
      </p:sp>
      <p:pic>
        <p:nvPicPr>
          <p:cNvPr id="5" name="Imagem 4">
            <a:extLst>
              <a:ext uri="{FF2B5EF4-FFF2-40B4-BE49-F238E27FC236}">
                <a16:creationId xmlns:a16="http://schemas.microsoft.com/office/drawing/2014/main" id="{AC0F1485-33C1-175D-C602-CACF49A49684}"/>
              </a:ext>
            </a:extLst>
          </p:cNvPr>
          <p:cNvPicPr>
            <a:picLocks noChangeAspect="1"/>
          </p:cNvPicPr>
          <p:nvPr/>
        </p:nvPicPr>
        <p:blipFill>
          <a:blip r:embed="rId3"/>
          <a:stretch>
            <a:fillRect/>
          </a:stretch>
        </p:blipFill>
        <p:spPr>
          <a:xfrm>
            <a:off x="7534655" y="3065193"/>
            <a:ext cx="4008888" cy="217022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99507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7A31BA9E-A6D4-4621-F9ED-CF2D8BCA689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249F6E-B599-5E93-DD7C-6C968C1E44C2}"/>
              </a:ext>
            </a:extLst>
          </p:cNvPr>
          <p:cNvSpPr>
            <a:spLocks noGrp="1"/>
          </p:cNvSpPr>
          <p:nvPr>
            <p:ph type="title"/>
          </p:nvPr>
        </p:nvSpPr>
        <p:spPr>
          <a:xfrm>
            <a:off x="648930" y="629266"/>
            <a:ext cx="9252154" cy="1223983"/>
          </a:xfrm>
        </p:spPr>
        <p:txBody>
          <a:bodyPr>
            <a:normAutofit/>
          </a:bodyPr>
          <a:lstStyle/>
          <a:p>
            <a:r>
              <a:rPr lang="pt-BR" dirty="0"/>
              <a:t>Arquitetura Centralizada </a:t>
            </a:r>
          </a:p>
        </p:txBody>
      </p:sp>
      <p:sp>
        <p:nvSpPr>
          <p:cNvPr id="3" name="Espaço Reservado para Conteúdo 2">
            <a:extLst>
              <a:ext uri="{FF2B5EF4-FFF2-40B4-BE49-F238E27FC236}">
                <a16:creationId xmlns:a16="http://schemas.microsoft.com/office/drawing/2014/main" id="{C48F49CD-268B-3CFC-A1F0-23088B68B55B}"/>
              </a:ext>
            </a:extLst>
          </p:cNvPr>
          <p:cNvSpPr>
            <a:spLocks noGrp="1"/>
          </p:cNvSpPr>
          <p:nvPr>
            <p:ph idx="1"/>
          </p:nvPr>
        </p:nvSpPr>
        <p:spPr>
          <a:xfrm>
            <a:off x="1103311" y="2052214"/>
            <a:ext cx="5965394" cy="4196185"/>
          </a:xfrm>
        </p:spPr>
        <p:txBody>
          <a:bodyPr>
            <a:normAutofit/>
          </a:bodyPr>
          <a:lstStyle/>
          <a:p>
            <a:r>
              <a:rPr lang="pt-BR" dirty="0"/>
              <a:t>Nessa arquitetura existe um computador com grande capacidade de processamento, o qual é o hospedeiro do SGBD e emuladores para os vários aplicativos.</a:t>
            </a:r>
          </a:p>
          <a:p>
            <a:r>
              <a:rPr lang="pt-BR" dirty="0"/>
              <a:t> Esta arquitetura tem como principal vantagem a de permitir que muitos usuários manipulem grande volume de dados. </a:t>
            </a:r>
          </a:p>
          <a:p>
            <a:r>
              <a:rPr lang="pt-BR" dirty="0"/>
              <a:t>Sua principal desvantagem está no seu alto custo, pois exige ambiente especial para mainframes e soluções centralizadas.</a:t>
            </a:r>
          </a:p>
        </p:txBody>
      </p:sp>
      <p:pic>
        <p:nvPicPr>
          <p:cNvPr id="5" name="Imagem 4">
            <a:extLst>
              <a:ext uri="{FF2B5EF4-FFF2-40B4-BE49-F238E27FC236}">
                <a16:creationId xmlns:a16="http://schemas.microsoft.com/office/drawing/2014/main" id="{9AB65256-E4E9-F83F-D5CC-D97CBC1811DC}"/>
              </a:ext>
            </a:extLst>
          </p:cNvPr>
          <p:cNvPicPr>
            <a:picLocks noChangeAspect="1"/>
          </p:cNvPicPr>
          <p:nvPr/>
        </p:nvPicPr>
        <p:blipFill>
          <a:blip r:embed="rId3"/>
          <a:stretch>
            <a:fillRect/>
          </a:stretch>
        </p:blipFill>
        <p:spPr>
          <a:xfrm>
            <a:off x="8358413" y="2819400"/>
            <a:ext cx="3085342" cy="171750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49477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055" name="Picture 205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57" name="Picture 205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059" name="Oval 205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pic>
        <p:nvPicPr>
          <p:cNvPr id="2061" name="Picture 206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63" name="Picture 206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65" name="Rectangle 206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2067" name="Rectangle 2066">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135E42-7F7C-9F90-E9C5-6CAD562C8C42}"/>
              </a:ext>
            </a:extLst>
          </p:cNvPr>
          <p:cNvSpPr>
            <a:spLocks noGrp="1"/>
          </p:cNvSpPr>
          <p:nvPr>
            <p:ph type="title"/>
          </p:nvPr>
        </p:nvSpPr>
        <p:spPr>
          <a:xfrm>
            <a:off x="8000837" y="1325880"/>
            <a:ext cx="3543464" cy="3066507"/>
          </a:xfrm>
        </p:spPr>
        <p:txBody>
          <a:bodyPr vert="horz" lIns="91440" tIns="45720" rIns="91440" bIns="45720" rtlCol="0" anchor="b">
            <a:normAutofit/>
          </a:bodyPr>
          <a:lstStyle/>
          <a:p>
            <a:r>
              <a:rPr lang="en-US" sz="4800" dirty="0">
                <a:solidFill>
                  <a:srgbClr val="EBEBEB"/>
                </a:solidFill>
              </a:rPr>
              <a:t>Lista </a:t>
            </a:r>
            <a:r>
              <a:rPr lang="en-US" sz="4800" dirty="0" err="1">
                <a:solidFill>
                  <a:srgbClr val="EBEBEB"/>
                </a:solidFill>
              </a:rPr>
              <a:t>telefônica</a:t>
            </a:r>
            <a:endParaRPr lang="en-US" sz="4800" dirty="0">
              <a:solidFill>
                <a:srgbClr val="EBEBEB"/>
              </a:solidFill>
            </a:endParaRPr>
          </a:p>
        </p:txBody>
      </p:sp>
      <p:sp>
        <p:nvSpPr>
          <p:cNvPr id="2069"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050" name="Picture 2" descr="LISTA TELEFÔNICA DE CURITIBA. GUIA MAIS EDITEL 2011. ALGUMAS MARC">
            <a:extLst>
              <a:ext uri="{FF2B5EF4-FFF2-40B4-BE49-F238E27FC236}">
                <a16:creationId xmlns:a16="http://schemas.microsoft.com/office/drawing/2014/main" id="{5C0245B3-2E9B-158B-F60E-C2E3CB365509}"/>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l="12773" r="2081"/>
          <a:stretch>
            <a:fillRect/>
          </a:stretch>
        </p:blipFill>
        <p:spPr bwMode="auto">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071" name="Rectangle 2070">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t-BR"/>
          </a:p>
        </p:txBody>
      </p:sp>
    </p:spTree>
    <p:extLst>
      <p:ext uri="{BB962C8B-B14F-4D97-AF65-F5344CB8AC3E}">
        <p14:creationId xmlns:p14="http://schemas.microsoft.com/office/powerpoint/2010/main" val="718001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77183B76-15F2-83F6-9D29-9B6D979AF9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5284526-B468-9169-9DBC-DC7241E8FD4E}"/>
              </a:ext>
            </a:extLst>
          </p:cNvPr>
          <p:cNvSpPr>
            <a:spLocks noGrp="1"/>
          </p:cNvSpPr>
          <p:nvPr>
            <p:ph type="title"/>
          </p:nvPr>
        </p:nvSpPr>
        <p:spPr>
          <a:xfrm>
            <a:off x="5224006" y="629266"/>
            <a:ext cx="4985469" cy="1469878"/>
          </a:xfrm>
        </p:spPr>
        <p:txBody>
          <a:bodyPr>
            <a:normAutofit/>
          </a:bodyPr>
          <a:lstStyle/>
          <a:p>
            <a:r>
              <a:rPr lang="pt-BR" dirty="0"/>
              <a:t>Arquitetura Cliente-Servidor </a:t>
            </a:r>
          </a:p>
        </p:txBody>
      </p:sp>
      <p:pic>
        <p:nvPicPr>
          <p:cNvPr id="5" name="Imagem 4">
            <a:extLst>
              <a:ext uri="{FF2B5EF4-FFF2-40B4-BE49-F238E27FC236}">
                <a16:creationId xmlns:a16="http://schemas.microsoft.com/office/drawing/2014/main" id="{CF0A3722-FEA2-2029-0889-2BC41CA3C692}"/>
              </a:ext>
            </a:extLst>
          </p:cNvPr>
          <p:cNvPicPr>
            <a:picLocks noChangeAspect="1"/>
          </p:cNvPicPr>
          <p:nvPr/>
        </p:nvPicPr>
        <p:blipFill>
          <a:blip r:embed="rId3"/>
          <a:stretch>
            <a:fillRect/>
          </a:stretch>
        </p:blipFill>
        <p:spPr>
          <a:xfrm>
            <a:off x="609600" y="2590800"/>
            <a:ext cx="2308794" cy="2428852"/>
          </a:xfrm>
          <a:prstGeom prst="rect">
            <a:avLst/>
          </a:prstGeom>
          <a:effectLst>
            <a:outerShdw blurRad="50800" dist="38100" dir="5400000" algn="t" rotWithShape="0">
              <a:prstClr val="black">
                <a:alpha val="43000"/>
              </a:prstClr>
            </a:outerShdw>
          </a:effectLst>
        </p:spPr>
      </p:pic>
      <p:sp>
        <p:nvSpPr>
          <p:cNvPr id="3" name="Espaço Reservado para Conteúdo 2">
            <a:extLst>
              <a:ext uri="{FF2B5EF4-FFF2-40B4-BE49-F238E27FC236}">
                <a16:creationId xmlns:a16="http://schemas.microsoft.com/office/drawing/2014/main" id="{8A007494-392F-A4B9-7356-F765843F87AD}"/>
              </a:ext>
            </a:extLst>
          </p:cNvPr>
          <p:cNvSpPr>
            <a:spLocks noGrp="1"/>
          </p:cNvSpPr>
          <p:nvPr>
            <p:ph idx="1"/>
          </p:nvPr>
        </p:nvSpPr>
        <p:spPr>
          <a:xfrm>
            <a:off x="3352800" y="2099144"/>
            <a:ext cx="6856675" cy="4149255"/>
          </a:xfrm>
        </p:spPr>
        <p:txBody>
          <a:bodyPr>
            <a:normAutofit/>
          </a:bodyPr>
          <a:lstStyle/>
          <a:p>
            <a:pPr>
              <a:lnSpc>
                <a:spcPct val="90000"/>
              </a:lnSpc>
            </a:pPr>
            <a:r>
              <a:rPr lang="pt-BR" sz="1600" dirty="0"/>
              <a:t>Nesse tipo de arquitetura o cliente (</a:t>
            </a:r>
            <a:r>
              <a:rPr lang="pt-BR" sz="1600" dirty="0" err="1"/>
              <a:t>front_end</a:t>
            </a:r>
            <a:r>
              <a:rPr lang="pt-BR" sz="1600" dirty="0"/>
              <a:t>) executa as tarefas do aplicativo, ou seja, fornece a interface do usuário (tela, e processamento de entrada e saída). </a:t>
            </a:r>
          </a:p>
          <a:p>
            <a:pPr>
              <a:lnSpc>
                <a:spcPct val="90000"/>
              </a:lnSpc>
            </a:pPr>
            <a:r>
              <a:rPr lang="pt-BR" sz="1600" dirty="0"/>
              <a:t>O servidor (</a:t>
            </a:r>
            <a:r>
              <a:rPr lang="pt-BR" sz="1600" dirty="0" err="1"/>
              <a:t>back_end</a:t>
            </a:r>
            <a:r>
              <a:rPr lang="pt-BR" sz="1600" dirty="0"/>
              <a:t>) executa as consultas no SGBD e retorna os resultados ao cliente. </a:t>
            </a:r>
          </a:p>
          <a:p>
            <a:pPr>
              <a:lnSpc>
                <a:spcPct val="90000"/>
              </a:lnSpc>
            </a:pPr>
            <a:r>
              <a:rPr lang="pt-BR" sz="1600" dirty="0"/>
              <a:t>Apesar de ser uma arquitetura bastante popular, são necessárias soluções sofisticadas de software que possibilitem: o tratamento de transações, as confirmações de transações (</a:t>
            </a:r>
            <a:r>
              <a:rPr lang="pt-BR" sz="1600" dirty="0" err="1"/>
              <a:t>commits</a:t>
            </a:r>
            <a:r>
              <a:rPr lang="pt-BR" sz="1600" dirty="0"/>
              <a:t>), desfazer transações (</a:t>
            </a:r>
            <a:r>
              <a:rPr lang="pt-BR" sz="1600" dirty="0" err="1"/>
              <a:t>rollbacks</a:t>
            </a:r>
            <a:r>
              <a:rPr lang="pt-BR" sz="1600" dirty="0"/>
              <a:t>), linguagens de consultas (</a:t>
            </a:r>
            <a:r>
              <a:rPr lang="pt-BR" sz="1600" dirty="0" err="1"/>
              <a:t>stored</a:t>
            </a:r>
            <a:r>
              <a:rPr lang="pt-BR" sz="1600" dirty="0"/>
              <a:t> procedures) e gatilhos (triggers).</a:t>
            </a:r>
          </a:p>
        </p:txBody>
      </p:sp>
    </p:spTree>
    <p:extLst>
      <p:ext uri="{BB962C8B-B14F-4D97-AF65-F5344CB8AC3E}">
        <p14:creationId xmlns:p14="http://schemas.microsoft.com/office/powerpoint/2010/main" val="202600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8B1C8280-4E42-7CC3-6560-41528E5A5D4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B7E4BC4-F437-3ECA-45F4-CFE737D16AF2}"/>
              </a:ext>
            </a:extLst>
          </p:cNvPr>
          <p:cNvSpPr>
            <a:spLocks noGrp="1"/>
          </p:cNvSpPr>
          <p:nvPr>
            <p:ph type="title"/>
          </p:nvPr>
        </p:nvSpPr>
        <p:spPr>
          <a:xfrm>
            <a:off x="648930" y="629266"/>
            <a:ext cx="9252154" cy="1223983"/>
          </a:xfrm>
        </p:spPr>
        <p:txBody>
          <a:bodyPr>
            <a:normAutofit/>
          </a:bodyPr>
          <a:lstStyle/>
          <a:p>
            <a:r>
              <a:rPr lang="pt-BR" dirty="0"/>
              <a:t>Arquitetura Distribuída</a:t>
            </a:r>
          </a:p>
        </p:txBody>
      </p:sp>
      <p:sp>
        <p:nvSpPr>
          <p:cNvPr id="3" name="Espaço Reservado para Conteúdo 2">
            <a:extLst>
              <a:ext uri="{FF2B5EF4-FFF2-40B4-BE49-F238E27FC236}">
                <a16:creationId xmlns:a16="http://schemas.microsoft.com/office/drawing/2014/main" id="{2D6BD95C-592F-030A-21E9-BFCA8A185BB9}"/>
              </a:ext>
            </a:extLst>
          </p:cNvPr>
          <p:cNvSpPr>
            <a:spLocks noGrp="1"/>
          </p:cNvSpPr>
          <p:nvPr>
            <p:ph idx="1"/>
          </p:nvPr>
        </p:nvSpPr>
        <p:spPr>
          <a:xfrm>
            <a:off x="1103310" y="2052214"/>
            <a:ext cx="7278689" cy="4196185"/>
          </a:xfrm>
        </p:spPr>
        <p:txBody>
          <a:bodyPr>
            <a:normAutofit/>
          </a:bodyPr>
          <a:lstStyle/>
          <a:p>
            <a:pPr>
              <a:lnSpc>
                <a:spcPct val="90000"/>
              </a:lnSpc>
            </a:pPr>
            <a:r>
              <a:rPr lang="pt-BR" sz="1700" dirty="0"/>
              <a:t>Nesta arquitetura, a informação está distribuída em diversos servidores. </a:t>
            </a:r>
          </a:p>
          <a:p>
            <a:pPr>
              <a:lnSpc>
                <a:spcPct val="90000"/>
              </a:lnSpc>
            </a:pPr>
            <a:r>
              <a:rPr lang="pt-BR" sz="1700" dirty="0"/>
              <a:t>Cada servidor atua como no sistema cliente-servidor, porém as consultas oriundas dos aplicativos são feitas para qualquer servidor indistintamente. </a:t>
            </a:r>
          </a:p>
          <a:p>
            <a:pPr>
              <a:lnSpc>
                <a:spcPct val="90000"/>
              </a:lnSpc>
            </a:pPr>
            <a:r>
              <a:rPr lang="pt-BR" sz="1700" dirty="0"/>
              <a:t>Caso a informação solicitada seja mantida por outro servidor ou servidores, o sistema encarrega-se de obter a informação necessária, de maneira transparente para o aplicativo, que passa a atuar consultando a rede, independente de conhecer seus servidores, tanto os dados como as funções de processamento são distribuídos em diversos locais. </a:t>
            </a:r>
          </a:p>
        </p:txBody>
      </p:sp>
      <p:pic>
        <p:nvPicPr>
          <p:cNvPr id="5" name="Imagem 4">
            <a:extLst>
              <a:ext uri="{FF2B5EF4-FFF2-40B4-BE49-F238E27FC236}">
                <a16:creationId xmlns:a16="http://schemas.microsoft.com/office/drawing/2014/main" id="{DA569969-B30C-EA48-84E5-F7D46ED0B050}"/>
              </a:ext>
            </a:extLst>
          </p:cNvPr>
          <p:cNvPicPr>
            <a:picLocks noChangeAspect="1"/>
          </p:cNvPicPr>
          <p:nvPr/>
        </p:nvPicPr>
        <p:blipFill>
          <a:blip r:embed="rId3"/>
          <a:stretch>
            <a:fillRect/>
          </a:stretch>
        </p:blipFill>
        <p:spPr>
          <a:xfrm>
            <a:off x="8730839" y="2052213"/>
            <a:ext cx="2792942" cy="2952539"/>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62495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9100E-9839-6E81-D927-CFE9529B4B0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F0AD2DA-6787-FDD7-6D90-479033AA0ECF}"/>
              </a:ext>
            </a:extLst>
          </p:cNvPr>
          <p:cNvSpPr txBox="1">
            <a:spLocks noGrp="1"/>
          </p:cNvSpPr>
          <p:nvPr>
            <p:ph type="title"/>
          </p:nvPr>
        </p:nvSpPr>
        <p:spPr>
          <a:xfrm>
            <a:off x="646111" y="452718"/>
            <a:ext cx="9404723" cy="659796"/>
          </a:xfrm>
          <a:prstGeom prst="rect">
            <a:avLst/>
          </a:prstGeom>
        </p:spPr>
        <p:txBody>
          <a:bodyPr vert="horz" wrap="square" lIns="0" tIns="13335" rIns="0" bIns="0" rtlCol="0">
            <a:spAutoFit/>
          </a:bodyPr>
          <a:lstStyle/>
          <a:p>
            <a:pPr marL="12700">
              <a:lnSpc>
                <a:spcPct val="100000"/>
              </a:lnSpc>
              <a:spcBef>
                <a:spcPts val="105"/>
              </a:spcBef>
            </a:pPr>
            <a:r>
              <a:rPr lang="pt-BR" dirty="0"/>
              <a:t>INTRODUÇÃO A BANCO DE DADOS </a:t>
            </a:r>
            <a:endParaRPr spc="-45" dirty="0"/>
          </a:p>
        </p:txBody>
      </p:sp>
      <p:sp>
        <p:nvSpPr>
          <p:cNvPr id="6" name="object 6">
            <a:extLst>
              <a:ext uri="{FF2B5EF4-FFF2-40B4-BE49-F238E27FC236}">
                <a16:creationId xmlns:a16="http://schemas.microsoft.com/office/drawing/2014/main" id="{88679E5B-3951-FEEE-93B5-3662E478C33C}"/>
              </a:ext>
            </a:extLst>
          </p:cNvPr>
          <p:cNvSpPr txBox="1">
            <a:spLocks noGrp="1"/>
          </p:cNvSpPr>
          <p:nvPr>
            <p:ph type="sldNum" sz="quarter" idx="12"/>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6</a:t>
            </a:fld>
            <a:endParaRPr spc="-50" dirty="0"/>
          </a:p>
        </p:txBody>
      </p:sp>
      <p:sp>
        <p:nvSpPr>
          <p:cNvPr id="3" name="object 3">
            <a:extLst>
              <a:ext uri="{FF2B5EF4-FFF2-40B4-BE49-F238E27FC236}">
                <a16:creationId xmlns:a16="http://schemas.microsoft.com/office/drawing/2014/main" id="{EADC5E1E-2C17-E5F1-68F5-45C929AAE846}"/>
              </a:ext>
            </a:extLst>
          </p:cNvPr>
          <p:cNvSpPr txBox="1"/>
          <p:nvPr/>
        </p:nvSpPr>
        <p:spPr>
          <a:xfrm>
            <a:off x="741375" y="1752381"/>
            <a:ext cx="10238105" cy="2028119"/>
          </a:xfrm>
          <a:prstGeom prst="rect">
            <a:avLst/>
          </a:prstGeom>
        </p:spPr>
        <p:txBody>
          <a:bodyPr vert="horz" wrap="square" lIns="0" tIns="57785" rIns="0" bIns="0" rtlCol="0">
            <a:spAutoFit/>
          </a:bodyPr>
          <a:lstStyle/>
          <a:p>
            <a:pPr marL="240665" indent="-227965">
              <a:lnSpc>
                <a:spcPct val="100000"/>
              </a:lnSpc>
              <a:spcBef>
                <a:spcPts val="455"/>
              </a:spcBef>
              <a:buFont typeface="Arial"/>
              <a:buChar char="•"/>
              <a:tabLst>
                <a:tab pos="240665" algn="l"/>
              </a:tabLst>
            </a:pPr>
            <a:r>
              <a:rPr lang="pt-BR" sz="3200" dirty="0"/>
              <a:t>Você mesmo já deve ter ligado para algum atendimento eletrônico e ouviu a atendente dizer: “Espere um pouco que estamos consultando nosso banco de dados”.</a:t>
            </a:r>
            <a:endParaRPr sz="2800" dirty="0">
              <a:latin typeface="Calibri"/>
              <a:cs typeface="Calibri"/>
            </a:endParaRPr>
          </a:p>
        </p:txBody>
      </p:sp>
    </p:spTree>
    <p:extLst>
      <p:ext uri="{BB962C8B-B14F-4D97-AF65-F5344CB8AC3E}">
        <p14:creationId xmlns:p14="http://schemas.microsoft.com/office/powerpoint/2010/main" val="404541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A672F-41BE-6DCC-DDB7-7E4FF751EF4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2C466A5-AE49-D28B-AEE9-937932CE165E}"/>
              </a:ext>
            </a:extLst>
          </p:cNvPr>
          <p:cNvSpPr txBox="1">
            <a:spLocks noGrp="1"/>
          </p:cNvSpPr>
          <p:nvPr>
            <p:ph type="title"/>
          </p:nvPr>
        </p:nvSpPr>
        <p:spPr>
          <a:xfrm>
            <a:off x="646111" y="452718"/>
            <a:ext cx="9404723" cy="659796"/>
          </a:xfrm>
          <a:prstGeom prst="rect">
            <a:avLst/>
          </a:prstGeom>
        </p:spPr>
        <p:txBody>
          <a:bodyPr vert="horz" wrap="square" lIns="0" tIns="13335" rIns="0" bIns="0" rtlCol="0">
            <a:spAutoFit/>
          </a:bodyPr>
          <a:lstStyle/>
          <a:p>
            <a:pPr marL="12700">
              <a:lnSpc>
                <a:spcPct val="100000"/>
              </a:lnSpc>
              <a:spcBef>
                <a:spcPts val="105"/>
              </a:spcBef>
            </a:pPr>
            <a:r>
              <a:rPr lang="pt-BR" dirty="0"/>
              <a:t>INTRODUÇÃO A BANCO DE DADOS </a:t>
            </a:r>
            <a:endParaRPr spc="-45" dirty="0"/>
          </a:p>
        </p:txBody>
      </p:sp>
      <p:sp>
        <p:nvSpPr>
          <p:cNvPr id="6" name="object 6">
            <a:extLst>
              <a:ext uri="{FF2B5EF4-FFF2-40B4-BE49-F238E27FC236}">
                <a16:creationId xmlns:a16="http://schemas.microsoft.com/office/drawing/2014/main" id="{C39137E3-B534-3199-B30E-47155379C2AA}"/>
              </a:ext>
            </a:extLst>
          </p:cNvPr>
          <p:cNvSpPr txBox="1">
            <a:spLocks noGrp="1"/>
          </p:cNvSpPr>
          <p:nvPr>
            <p:ph type="sldNum" sz="quarter" idx="12"/>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7</a:t>
            </a:fld>
            <a:endParaRPr spc="-50" dirty="0"/>
          </a:p>
        </p:txBody>
      </p:sp>
      <p:sp>
        <p:nvSpPr>
          <p:cNvPr id="3" name="object 3">
            <a:extLst>
              <a:ext uri="{FF2B5EF4-FFF2-40B4-BE49-F238E27FC236}">
                <a16:creationId xmlns:a16="http://schemas.microsoft.com/office/drawing/2014/main" id="{2099866F-8E40-233B-B02B-459E38EE3865}"/>
              </a:ext>
            </a:extLst>
          </p:cNvPr>
          <p:cNvSpPr txBox="1"/>
          <p:nvPr/>
        </p:nvSpPr>
        <p:spPr>
          <a:xfrm>
            <a:off x="741375" y="1752381"/>
            <a:ext cx="10238105" cy="2520562"/>
          </a:xfrm>
          <a:prstGeom prst="rect">
            <a:avLst/>
          </a:prstGeom>
        </p:spPr>
        <p:txBody>
          <a:bodyPr vert="horz" wrap="square" lIns="0" tIns="57785" rIns="0" bIns="0" rtlCol="0">
            <a:spAutoFit/>
          </a:bodyPr>
          <a:lstStyle/>
          <a:p>
            <a:pPr marL="240665" indent="-227965">
              <a:lnSpc>
                <a:spcPct val="100000"/>
              </a:lnSpc>
              <a:spcBef>
                <a:spcPts val="455"/>
              </a:spcBef>
              <a:buFont typeface="Arial"/>
              <a:buChar char="•"/>
              <a:tabLst>
                <a:tab pos="240665" algn="l"/>
              </a:tabLst>
            </a:pPr>
            <a:r>
              <a:rPr lang="pt-BR" sz="3200" dirty="0"/>
              <a:t>Quando você utiliza o </a:t>
            </a:r>
            <a:r>
              <a:rPr lang="pt-BR" sz="3200" dirty="0" err="1"/>
              <a:t>facebook</a:t>
            </a:r>
            <a:r>
              <a:rPr lang="pt-BR" sz="3200" dirty="0"/>
              <a:t>, também está fazendo uso de um banco de dados, pois ele armazena em um sistema de banco de dados suas informações pessoais, mensagens dos amigos, fotos, etc. </a:t>
            </a:r>
            <a:endParaRPr sz="2800" dirty="0">
              <a:latin typeface="Calibri"/>
              <a:cs typeface="Calibri"/>
            </a:endParaRPr>
          </a:p>
        </p:txBody>
      </p:sp>
    </p:spTree>
    <p:extLst>
      <p:ext uri="{BB962C8B-B14F-4D97-AF65-F5344CB8AC3E}">
        <p14:creationId xmlns:p14="http://schemas.microsoft.com/office/powerpoint/2010/main" val="167960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586C0E6D-AFFF-EF8B-117C-7B7039BE66AB}"/>
            </a:ext>
          </a:extLst>
        </p:cNvPr>
        <p:cNvGrpSpPr/>
        <p:nvPr/>
      </p:nvGrpSpPr>
      <p:grpSpPr>
        <a:xfrm>
          <a:off x="0" y="0"/>
          <a:ext cx="0" cy="0"/>
          <a:chOff x="0" y="0"/>
          <a:chExt cx="0" cy="0"/>
        </a:xfrm>
      </p:grpSpPr>
      <p:pic>
        <p:nvPicPr>
          <p:cNvPr id="3079" name="Picture 307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81" name="Picture 308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83" name="Oval 308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pt-BR"/>
          </a:p>
        </p:txBody>
      </p:sp>
      <p:pic>
        <p:nvPicPr>
          <p:cNvPr id="3085" name="Picture 308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087" name="Picture 308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089" name="Rectangle 308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3091" name="Rectangle 3090">
            <a:extLst>
              <a:ext uri="{FF2B5EF4-FFF2-40B4-BE49-F238E27FC236}">
                <a16:creationId xmlns:a16="http://schemas.microsoft.com/office/drawing/2014/main" id="{F3F4807A-5068-4492-8025-D75F320E9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object 2">
            <a:extLst>
              <a:ext uri="{FF2B5EF4-FFF2-40B4-BE49-F238E27FC236}">
                <a16:creationId xmlns:a16="http://schemas.microsoft.com/office/drawing/2014/main" id="{F22F700F-5E02-ECED-4965-AFB6CCCAFCC0}"/>
              </a:ext>
            </a:extLst>
          </p:cNvPr>
          <p:cNvSpPr txBox="1">
            <a:spLocks noGrp="1"/>
          </p:cNvSpPr>
          <p:nvPr>
            <p:ph type="title"/>
          </p:nvPr>
        </p:nvSpPr>
        <p:spPr>
          <a:xfrm>
            <a:off x="8000837" y="1325880"/>
            <a:ext cx="3543464" cy="3066507"/>
          </a:xfrm>
          <a:prstGeom prst="rect">
            <a:avLst/>
          </a:prstGeom>
        </p:spPr>
        <p:txBody>
          <a:bodyPr vert="horz" lIns="91440" tIns="45720" rIns="91440" bIns="45720" rtlCol="0" anchor="b">
            <a:normAutofit/>
          </a:bodyPr>
          <a:lstStyle/>
          <a:p>
            <a:pPr marL="12700"/>
            <a:r>
              <a:rPr lang="en-US" sz="3700">
                <a:solidFill>
                  <a:srgbClr val="EBEBEB"/>
                </a:solidFill>
              </a:rPr>
              <a:t>INTRODUÇÃO A BANCO DE DADOS </a:t>
            </a:r>
            <a:endParaRPr lang="en-US" sz="3700" spc="-45">
              <a:solidFill>
                <a:srgbClr val="EBEBEB"/>
              </a:solidFill>
            </a:endParaRPr>
          </a:p>
        </p:txBody>
      </p:sp>
      <p:sp>
        <p:nvSpPr>
          <p:cNvPr id="3" name="object 3">
            <a:extLst>
              <a:ext uri="{FF2B5EF4-FFF2-40B4-BE49-F238E27FC236}">
                <a16:creationId xmlns:a16="http://schemas.microsoft.com/office/drawing/2014/main" id="{857A1879-3492-3D47-F215-8D3B1E03128A}"/>
              </a:ext>
            </a:extLst>
          </p:cNvPr>
          <p:cNvSpPr txBox="1"/>
          <p:nvPr/>
        </p:nvSpPr>
        <p:spPr>
          <a:xfrm>
            <a:off x="7973137" y="4588329"/>
            <a:ext cx="3571163" cy="1621508"/>
          </a:xfrm>
          <a:prstGeom prst="rect">
            <a:avLst/>
          </a:prstGeom>
        </p:spPr>
        <p:txBody>
          <a:bodyPr vert="horz" lIns="91440" tIns="45720" rIns="91440" bIns="45720" rtlCol="0" anchor="t">
            <a:normAutofit/>
          </a:bodyPr>
          <a:lstStyle/>
          <a:p>
            <a:pPr>
              <a:spcBef>
                <a:spcPts val="1000"/>
              </a:spcBef>
              <a:buClr>
                <a:schemeClr val="bg2">
                  <a:lumMod val="40000"/>
                  <a:lumOff val="60000"/>
                </a:schemeClr>
              </a:buClr>
              <a:buSzPct val="80000"/>
              <a:tabLst>
                <a:tab pos="240665" algn="l"/>
              </a:tabLst>
            </a:pPr>
            <a:r>
              <a:rPr lang="en-US" cap="all">
                <a:solidFill>
                  <a:schemeClr val="tx2">
                    <a:lumMod val="40000"/>
                    <a:lumOff val="60000"/>
                  </a:schemeClr>
                </a:solidFill>
                <a:latin typeface="+mj-lt"/>
                <a:ea typeface="+mj-ea"/>
                <a:cs typeface="+mj-cs"/>
              </a:rPr>
              <a:t>Antigamente as empresas armazenavam informações em arquivos físicos, como fichas de cadastro, </a:t>
            </a:r>
          </a:p>
        </p:txBody>
      </p:sp>
      <p:sp>
        <p:nvSpPr>
          <p:cNvPr id="3093" name="Freeform 36">
            <a:extLst>
              <a:ext uri="{FF2B5EF4-FFF2-40B4-BE49-F238E27FC236}">
                <a16:creationId xmlns:a16="http://schemas.microsoft.com/office/drawing/2014/main" id="{B24996F8-180C-4DCB-8A26-DFA336CDE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13666"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074" name="Picture 2" descr="Muitos arquivos e pouco espaço físico. O que fazer? – O Organizador">
            <a:extLst>
              <a:ext uri="{FF2B5EF4-FFF2-40B4-BE49-F238E27FC236}">
                <a16:creationId xmlns:a16="http://schemas.microsoft.com/office/drawing/2014/main" id="{95E87022-8547-6075-727D-D9629682C7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0437" r="14317"/>
          <a:stretch>
            <a:fillRect/>
          </a:stretch>
        </p:blipFill>
        <p:spPr bwMode="auto">
          <a:xfrm>
            <a:off x="20" y="10"/>
            <a:ext cx="7759920" cy="6857991"/>
          </a:xfrm>
          <a:custGeom>
            <a:avLst/>
            <a:gdLst/>
            <a:ahLst/>
            <a:cxnLst/>
            <a:rect l="l" t="t" r="r" b="b"/>
            <a:pathLst>
              <a:path w="7759940" h="6858001">
                <a:moveTo>
                  <a:pt x="0" y="0"/>
                </a:moveTo>
                <a:lnTo>
                  <a:pt x="1296537" y="0"/>
                </a:lnTo>
                <a:lnTo>
                  <a:pt x="1296537" y="1"/>
                </a:lnTo>
                <a:lnTo>
                  <a:pt x="6415225" y="1"/>
                </a:lnTo>
                <a:lnTo>
                  <a:pt x="6415225" y="0"/>
                </a:lnTo>
                <a:lnTo>
                  <a:pt x="7758763" y="0"/>
                </a:lnTo>
                <a:lnTo>
                  <a:pt x="7733718" y="155677"/>
                </a:lnTo>
                <a:lnTo>
                  <a:pt x="7709849" y="310668"/>
                </a:lnTo>
                <a:lnTo>
                  <a:pt x="7686485" y="466344"/>
                </a:lnTo>
                <a:lnTo>
                  <a:pt x="7666482" y="622707"/>
                </a:lnTo>
                <a:lnTo>
                  <a:pt x="7646311" y="778383"/>
                </a:lnTo>
                <a:lnTo>
                  <a:pt x="7627485" y="934746"/>
                </a:lnTo>
                <a:lnTo>
                  <a:pt x="7611349" y="1089051"/>
                </a:lnTo>
                <a:lnTo>
                  <a:pt x="7596053" y="1245413"/>
                </a:lnTo>
                <a:lnTo>
                  <a:pt x="7582101" y="1401090"/>
                </a:lnTo>
                <a:lnTo>
                  <a:pt x="7569999" y="1554023"/>
                </a:lnTo>
                <a:lnTo>
                  <a:pt x="7557896" y="1709014"/>
                </a:lnTo>
                <a:lnTo>
                  <a:pt x="7547811" y="1861947"/>
                </a:lnTo>
                <a:lnTo>
                  <a:pt x="7539911" y="2014881"/>
                </a:lnTo>
                <a:lnTo>
                  <a:pt x="7531674" y="2167128"/>
                </a:lnTo>
                <a:lnTo>
                  <a:pt x="7524783" y="2318004"/>
                </a:lnTo>
                <a:lnTo>
                  <a:pt x="7519908" y="2467509"/>
                </a:lnTo>
                <a:lnTo>
                  <a:pt x="7515706" y="2617013"/>
                </a:lnTo>
                <a:lnTo>
                  <a:pt x="7511672" y="2765146"/>
                </a:lnTo>
                <a:lnTo>
                  <a:pt x="7509823" y="2911221"/>
                </a:lnTo>
                <a:lnTo>
                  <a:pt x="7507806" y="3057297"/>
                </a:lnTo>
                <a:lnTo>
                  <a:pt x="7506797" y="3201315"/>
                </a:lnTo>
                <a:lnTo>
                  <a:pt x="7507806" y="3343961"/>
                </a:lnTo>
                <a:lnTo>
                  <a:pt x="7507806" y="3485236"/>
                </a:lnTo>
                <a:lnTo>
                  <a:pt x="7509823" y="3625139"/>
                </a:lnTo>
                <a:lnTo>
                  <a:pt x="7512848" y="3762299"/>
                </a:lnTo>
                <a:lnTo>
                  <a:pt x="7515706" y="3898087"/>
                </a:lnTo>
                <a:lnTo>
                  <a:pt x="7518900" y="4031133"/>
                </a:lnTo>
                <a:lnTo>
                  <a:pt x="7523774" y="4163492"/>
                </a:lnTo>
                <a:lnTo>
                  <a:pt x="7528985" y="4293793"/>
                </a:lnTo>
                <a:lnTo>
                  <a:pt x="7533691" y="4421352"/>
                </a:lnTo>
                <a:lnTo>
                  <a:pt x="7546971" y="4670298"/>
                </a:lnTo>
                <a:lnTo>
                  <a:pt x="7561090" y="4908956"/>
                </a:lnTo>
                <a:lnTo>
                  <a:pt x="7575882" y="5138013"/>
                </a:lnTo>
                <a:lnTo>
                  <a:pt x="7592187" y="5354726"/>
                </a:lnTo>
                <a:lnTo>
                  <a:pt x="7609164" y="5561838"/>
                </a:lnTo>
                <a:lnTo>
                  <a:pt x="7627485" y="5753862"/>
                </a:lnTo>
                <a:lnTo>
                  <a:pt x="7645471" y="5934227"/>
                </a:lnTo>
                <a:lnTo>
                  <a:pt x="7663456" y="6100191"/>
                </a:lnTo>
                <a:lnTo>
                  <a:pt x="7680433" y="6252438"/>
                </a:lnTo>
                <a:lnTo>
                  <a:pt x="7696570" y="6387541"/>
                </a:lnTo>
                <a:lnTo>
                  <a:pt x="7711866" y="6509613"/>
                </a:lnTo>
                <a:lnTo>
                  <a:pt x="7724641" y="6612483"/>
                </a:lnTo>
                <a:lnTo>
                  <a:pt x="7736743" y="6698894"/>
                </a:lnTo>
                <a:lnTo>
                  <a:pt x="7754057" y="6817538"/>
                </a:lnTo>
                <a:lnTo>
                  <a:pt x="7759940" y="6858000"/>
                </a:lnTo>
                <a:lnTo>
                  <a:pt x="6854586" y="6858000"/>
                </a:lnTo>
                <a:lnTo>
                  <a:pt x="6854586" y="6858001"/>
                </a:lnTo>
                <a:lnTo>
                  <a:pt x="764022" y="6858001"/>
                </a:lnTo>
                <a:lnTo>
                  <a:pt x="76402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95" name="Rectangle 3094">
            <a:extLst>
              <a:ext uri="{FF2B5EF4-FFF2-40B4-BE49-F238E27FC236}">
                <a16:creationId xmlns:a16="http://schemas.microsoft.com/office/drawing/2014/main" id="{630182B0-3559-41D5-9EBC-0BD86BEDA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pt-BR"/>
          </a:p>
        </p:txBody>
      </p:sp>
      <p:sp>
        <p:nvSpPr>
          <p:cNvPr id="6" name="object 6">
            <a:extLst>
              <a:ext uri="{FF2B5EF4-FFF2-40B4-BE49-F238E27FC236}">
                <a16:creationId xmlns:a16="http://schemas.microsoft.com/office/drawing/2014/main" id="{AF54F735-C630-3809-3EDD-A0E646491A38}"/>
              </a:ext>
            </a:extLst>
          </p:cNvPr>
          <p:cNvSpPr txBox="1">
            <a:spLocks noGrp="1"/>
          </p:cNvSpPr>
          <p:nvPr>
            <p:ph type="sldNum" sz="quarter" idx="12"/>
          </p:nvPr>
        </p:nvSpPr>
        <p:spPr>
          <a:xfrm>
            <a:off x="10352540" y="295729"/>
            <a:ext cx="838199" cy="767687"/>
          </a:xfrm>
          <a:prstGeom prst="rect">
            <a:avLst/>
          </a:prstGeom>
        </p:spPr>
        <p:txBody>
          <a:bodyPr vert="horz" lIns="91440" tIns="45720" rIns="91440" bIns="45720" rtlCol="0" anchor="b">
            <a:normAutofit/>
          </a:bodyPr>
          <a:lstStyle/>
          <a:p>
            <a:pPr defTabSz="914400">
              <a:spcAft>
                <a:spcPts val="600"/>
              </a:spcAft>
            </a:pPr>
            <a:fld id="{81D60167-4931-47E6-BA6A-407CBD079E47}" type="slidenum">
              <a:rPr lang="en-US" spc="-50">
                <a:solidFill>
                  <a:srgbClr val="FFFFFF"/>
                </a:solidFill>
              </a:rPr>
              <a:pPr defTabSz="914400">
                <a:spcAft>
                  <a:spcPts val="600"/>
                </a:spcAft>
              </a:pPr>
              <a:t>8</a:t>
            </a:fld>
            <a:endParaRPr lang="en-US" spc="-50">
              <a:solidFill>
                <a:srgbClr val="FFFFFF"/>
              </a:solidFill>
            </a:endParaRPr>
          </a:p>
        </p:txBody>
      </p:sp>
    </p:spTree>
    <p:extLst>
      <p:ext uri="{BB962C8B-B14F-4D97-AF65-F5344CB8AC3E}">
        <p14:creationId xmlns:p14="http://schemas.microsoft.com/office/powerpoint/2010/main" val="199319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AA653-974E-FB01-9D74-0E3FACDE6C8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6AE64F0-F440-9F4F-A351-AE86A796982A}"/>
              </a:ext>
            </a:extLst>
          </p:cNvPr>
          <p:cNvSpPr txBox="1">
            <a:spLocks noGrp="1"/>
          </p:cNvSpPr>
          <p:nvPr>
            <p:ph type="title"/>
          </p:nvPr>
        </p:nvSpPr>
        <p:spPr>
          <a:xfrm>
            <a:off x="646111" y="452718"/>
            <a:ext cx="9404723" cy="659796"/>
          </a:xfrm>
          <a:prstGeom prst="rect">
            <a:avLst/>
          </a:prstGeom>
        </p:spPr>
        <p:txBody>
          <a:bodyPr vert="horz" wrap="square" lIns="0" tIns="13335" rIns="0" bIns="0" rtlCol="0">
            <a:spAutoFit/>
          </a:bodyPr>
          <a:lstStyle/>
          <a:p>
            <a:pPr marL="12700">
              <a:lnSpc>
                <a:spcPct val="100000"/>
              </a:lnSpc>
              <a:spcBef>
                <a:spcPts val="105"/>
              </a:spcBef>
            </a:pPr>
            <a:r>
              <a:rPr lang="pt-BR" dirty="0"/>
              <a:t>INTRODUÇÃO A BANCO DE DADOS </a:t>
            </a:r>
            <a:endParaRPr spc="-45" dirty="0"/>
          </a:p>
        </p:txBody>
      </p:sp>
      <p:sp>
        <p:nvSpPr>
          <p:cNvPr id="6" name="object 6">
            <a:extLst>
              <a:ext uri="{FF2B5EF4-FFF2-40B4-BE49-F238E27FC236}">
                <a16:creationId xmlns:a16="http://schemas.microsoft.com/office/drawing/2014/main" id="{A0DB4408-4356-8E08-8D5F-B30F3B8E84C4}"/>
              </a:ext>
            </a:extLst>
          </p:cNvPr>
          <p:cNvSpPr txBox="1">
            <a:spLocks noGrp="1"/>
          </p:cNvSpPr>
          <p:nvPr>
            <p:ph type="sldNum" sz="quarter" idx="12"/>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9</a:t>
            </a:fld>
            <a:endParaRPr spc="-50" dirty="0"/>
          </a:p>
        </p:txBody>
      </p:sp>
      <p:sp>
        <p:nvSpPr>
          <p:cNvPr id="3" name="object 3">
            <a:extLst>
              <a:ext uri="{FF2B5EF4-FFF2-40B4-BE49-F238E27FC236}">
                <a16:creationId xmlns:a16="http://schemas.microsoft.com/office/drawing/2014/main" id="{67BCD517-FADF-7241-D84F-C26859AD73B8}"/>
              </a:ext>
            </a:extLst>
          </p:cNvPr>
          <p:cNvSpPr txBox="1"/>
          <p:nvPr/>
        </p:nvSpPr>
        <p:spPr>
          <a:xfrm>
            <a:off x="741375" y="1752381"/>
            <a:ext cx="10238105" cy="2028119"/>
          </a:xfrm>
          <a:prstGeom prst="rect">
            <a:avLst/>
          </a:prstGeom>
        </p:spPr>
        <p:txBody>
          <a:bodyPr vert="horz" wrap="square" lIns="0" tIns="57785" rIns="0" bIns="0" rtlCol="0">
            <a:spAutoFit/>
          </a:bodyPr>
          <a:lstStyle/>
          <a:p>
            <a:pPr marL="240665" indent="-227965">
              <a:lnSpc>
                <a:spcPct val="100000"/>
              </a:lnSpc>
              <a:spcBef>
                <a:spcPts val="455"/>
              </a:spcBef>
              <a:buFont typeface="Arial"/>
              <a:buChar char="•"/>
              <a:tabLst>
                <a:tab pos="240665" algn="l"/>
              </a:tabLst>
            </a:pPr>
            <a:r>
              <a:rPr lang="pt-BR" sz="3200" dirty="0"/>
              <a:t>Atualmente, por mais simples que seja um sistema de informação ele precisará armazenar dados, de forma que possa recuperá-los e/ou alterá-los quando necessário. </a:t>
            </a:r>
            <a:endParaRPr sz="2800" dirty="0">
              <a:latin typeface="Calibri"/>
              <a:cs typeface="Calibri"/>
            </a:endParaRPr>
          </a:p>
        </p:txBody>
      </p:sp>
    </p:spTree>
    <p:extLst>
      <p:ext uri="{BB962C8B-B14F-4D97-AF65-F5344CB8AC3E}">
        <p14:creationId xmlns:p14="http://schemas.microsoft.com/office/powerpoint/2010/main" val="4235526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832</TotalTime>
  <Words>2768</Words>
  <Application>Microsoft Office PowerPoint</Application>
  <PresentationFormat>Widescreen</PresentationFormat>
  <Paragraphs>155</Paragraphs>
  <Slides>51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51</vt:i4>
      </vt:variant>
    </vt:vector>
  </HeadingPairs>
  <TitlesOfParts>
    <vt:vector size="56" baseType="lpstr">
      <vt:lpstr>Arial</vt:lpstr>
      <vt:lpstr>Calibri</vt:lpstr>
      <vt:lpstr>Century Gothic</vt:lpstr>
      <vt:lpstr>Wingdings 3</vt:lpstr>
      <vt:lpstr>Íon</vt:lpstr>
      <vt:lpstr>Banco de dados</vt:lpstr>
      <vt:lpstr>Banco de dados</vt:lpstr>
      <vt:lpstr>INTRODUÇÃO A BANCO DE DADOS </vt:lpstr>
      <vt:lpstr>INTRODUÇÃO A BANCO DE DADOS </vt:lpstr>
      <vt:lpstr>Lista telefônica</vt:lpstr>
      <vt:lpstr>INTRODUÇÃO A BANCO DE DADOS </vt:lpstr>
      <vt:lpstr>INTRODUÇÃO A BANCO DE DADOS </vt:lpstr>
      <vt:lpstr>INTRODUÇÃO A BANCO DE DADOS </vt:lpstr>
      <vt:lpstr>INTRODUÇÃO A BANCO DE DADOS </vt:lpstr>
      <vt:lpstr>Dado, informação, fato e metadados</vt:lpstr>
      <vt:lpstr>Dado, informação, fato e metadados</vt:lpstr>
      <vt:lpstr>Dado, informação, fato e metadados</vt:lpstr>
      <vt:lpstr>História dos banco de dados</vt:lpstr>
      <vt:lpstr>História dos banco de dados</vt:lpstr>
      <vt:lpstr>História dos banco de dados</vt:lpstr>
      <vt:lpstr>História dos banco de dados</vt:lpstr>
      <vt:lpstr>História dos banco de dados</vt:lpstr>
      <vt:lpstr>História dos banco de dados</vt:lpstr>
      <vt:lpstr>História dos banco de dados</vt:lpstr>
      <vt:lpstr>História dos banco de dados</vt:lpstr>
      <vt:lpstr>Apresentação do PowerPoint</vt:lpstr>
      <vt:lpstr>O que é um banco de dados</vt:lpstr>
      <vt:lpstr>O que é um banco de dados</vt:lpstr>
      <vt:lpstr>O que é um banco de dados</vt:lpstr>
      <vt:lpstr>Abstração de dados</vt:lpstr>
      <vt:lpstr>Abstração de dados</vt:lpstr>
      <vt:lpstr>Abstração de dados</vt:lpstr>
      <vt:lpstr>Abstração de dados</vt:lpstr>
      <vt:lpstr>Abstração de dados</vt:lpstr>
      <vt:lpstr>Abstração de dados</vt:lpstr>
      <vt:lpstr>Sistema Gerenciador de banco de dados</vt:lpstr>
      <vt:lpstr>Sistema Gerenciador de banco de dados</vt:lpstr>
      <vt:lpstr>Sistema Gerenciador de banco de dados</vt:lpstr>
      <vt:lpstr>Sistema Gerenciador de banco de dados</vt:lpstr>
      <vt:lpstr>propriedades fundamentais - SGBD</vt:lpstr>
      <vt:lpstr>propriedades fundamentais - SGBD</vt:lpstr>
      <vt:lpstr>propriedades fundamentais - SGBD</vt:lpstr>
      <vt:lpstr>propriedades fundamentais - SGBD</vt:lpstr>
      <vt:lpstr>propriedades fundamentais - SGBD</vt:lpstr>
      <vt:lpstr>propriedades fundamentais - SGBD</vt:lpstr>
      <vt:lpstr>propriedades fundamentais - SGBD</vt:lpstr>
      <vt:lpstr>propriedades fundamentais - SGBD</vt:lpstr>
      <vt:lpstr>propriedades fundamentais - SGBD</vt:lpstr>
      <vt:lpstr>propriedades fundamentais - SGBD</vt:lpstr>
      <vt:lpstr>SGBD’s</vt:lpstr>
      <vt:lpstr>Arquitetura do SGBD</vt:lpstr>
      <vt:lpstr>Arquitetura do SGBD</vt:lpstr>
      <vt:lpstr>Arquitetura Stand-Alone (Sistema de Computador Pessoal) </vt:lpstr>
      <vt:lpstr>Arquitetura Centralizada </vt:lpstr>
      <vt:lpstr>Arquitetura Cliente-Servidor </vt:lpstr>
      <vt:lpstr>Arquitetura Distribuída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6 – JavaScript</dc:title>
  <dc:creator>Rafael Dias Araújo</dc:creator>
  <cp:lastModifiedBy>Mizael Carlos</cp:lastModifiedBy>
  <cp:revision>27</cp:revision>
  <dcterms:created xsi:type="dcterms:W3CDTF">2025-04-22T21:15:10Z</dcterms:created>
  <dcterms:modified xsi:type="dcterms:W3CDTF">2025-06-04T01:24:14Z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2023-09-14T00:00:00Z</vt:filetime>
  </property>
  <property fmtid="{D5CDD505-2E9C-101B-9397-08002B2CF9AE}" pid="3" name="Creator">
    <vt:lpwstr>Microsoft® PowerPoint® para Microsoft 365</vt:lpwstr>
  </property>
  <property fmtid="{D5CDD505-2E9C-101B-9397-08002B2CF9AE}" pid="4" name="LastSaved">
    <vt:filetime>2025-04-22T00:00:00Z</vt:filetime>
  </property>
  <property fmtid="{D5CDD505-2E9C-101B-9397-08002B2CF9AE}" pid="5" name="Producer">
    <vt:lpwstr>3-Heights(TM) PDF Security Shell 4.8.25.2 (http://www.pdf-tools.com)</vt:lpwstr>
  </property>
</Properties>
</file>