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1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5" r:id="rId45"/>
    <p:sldId id="343" r:id="rId46"/>
    <p:sldId id="306" r:id="rId47"/>
    <p:sldId id="308" r:id="rId48"/>
    <p:sldId id="309" r:id="rId49"/>
    <p:sldId id="310" r:id="rId50"/>
    <p:sldId id="345" r:id="rId51"/>
    <p:sldId id="346" r:id="rId52"/>
    <p:sldId id="344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299" r:id="rId64"/>
    <p:sldId id="301" r:id="rId65"/>
    <p:sldId id="302" r:id="rId66"/>
    <p:sldId id="303" r:id="rId67"/>
    <p:sldId id="304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3" r:id="rId83"/>
    <p:sldId id="362" r:id="rId84"/>
    <p:sldId id="364" r:id="rId85"/>
    <p:sldId id="365" r:id="rId86"/>
    <p:sldId id="322" r:id="rId87"/>
    <p:sldId id="323" r:id="rId88"/>
    <p:sldId id="324" r:id="rId89"/>
    <p:sldId id="325" r:id="rId90"/>
    <p:sldId id="326" r:id="rId91"/>
    <p:sldId id="327" r:id="rId92"/>
    <p:sldId id="328" r:id="rId93"/>
    <p:sldId id="329" r:id="rId94"/>
    <p:sldId id="330" r:id="rId95"/>
    <p:sldId id="331" r:id="rId96"/>
    <p:sldId id="332" r:id="rId97"/>
    <p:sldId id="334" r:id="rId98"/>
    <p:sldId id="335" r:id="rId99"/>
    <p:sldId id="336" r:id="rId100"/>
    <p:sldId id="338" r:id="rId10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1114-B65B-1E93-DCB7-F41C4EC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&amp;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A56427-8D78-36C2-EA1D-D7923E29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9074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6726-40F8-D55E-880B-9261388E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9E03-12E9-C202-803E-C71C206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ou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F2659-1E9C-0F62-C9D8-1F145677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56570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Verdade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602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08737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Estrutura da árvore DOM">
            <a:extLst>
              <a:ext uri="{FF2B5EF4-FFF2-40B4-BE49-F238E27FC236}">
                <a16:creationId xmlns:a16="http://schemas.microsoft.com/office/drawing/2014/main" id="{B59FDCC8-365A-81AD-B342-57B4115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802"/>
            <a:ext cx="9906000" cy="4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D383-2A2A-6B96-A9D0-A21358F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03B0-056E-1D6F-EF89-8DD498F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lang="pt-BR"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lang="pt-BR" sz="2400" dirty="0">
              <a:latin typeface="Calibri"/>
              <a:cs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47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757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3200" dirty="0"/>
              <a:t>é uma função que é passada como argumento para outra função, e é executada em um ponto específico dentro dessa função, geralmente após uma operação assíncrona ou quando um evento ocorre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BC618C-9E37-E0BF-76BA-4778CCCF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4E4CF-2661-60D8-556B-0016F1A54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2D057E-C349-8306-36A2-20858CFFEE7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FEADEB-46ED-B3E7-BB4A-200A487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26" y="1604848"/>
            <a:ext cx="9174991" cy="4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5CC1A4-8E2E-B9E4-1286-CF38CF0F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736D5C-0458-C91D-6434-C69EACFCF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A8DA16-91A4-4DB4-FD7F-4C8B116DF84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993D34-8DEF-5412-6968-11016DC3490F}"/>
              </a:ext>
            </a:extLst>
          </p:cNvPr>
          <p:cNvSpPr txBox="1"/>
          <p:nvPr/>
        </p:nvSpPr>
        <p:spPr>
          <a:xfrm>
            <a:off x="646111" y="1288318"/>
            <a:ext cx="9968230" cy="55534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saudacao</a:t>
            </a:r>
            <a:r>
              <a:rPr lang="pt-BR" sz="3200" dirty="0"/>
              <a:t> é o nome da função que recebe um nome e uma função de </a:t>
            </a:r>
            <a:r>
              <a:rPr lang="pt-BR" sz="3200" dirty="0" err="1"/>
              <a:t>callback</a:t>
            </a:r>
            <a:r>
              <a:rPr lang="pt-BR" sz="32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exibirmensagem</a:t>
            </a:r>
            <a:r>
              <a:rPr lang="pt-BR" sz="3200" dirty="0"/>
              <a:t> é a função de call-back.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Quando saudação é chamada com o nome “João” e </a:t>
            </a:r>
            <a:r>
              <a:rPr lang="pt-BR" sz="3200" dirty="0" err="1"/>
              <a:t>exibirmensagem</a:t>
            </a:r>
            <a:r>
              <a:rPr lang="pt-BR" sz="3200" dirty="0"/>
              <a:t> , a mensagem é construída e a função de call-back é executada exibindo a mensagem no console.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00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E026C2-C04E-B60B-6124-FBB39F4A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576FB-146D-3A74-5717-84DE5B0FC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911A9F-3ECD-CDEB-F5CB-FC4FCA58CAB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E7FC73-1BB1-9968-B3AE-A661A76FF0DE}"/>
              </a:ext>
            </a:extLst>
          </p:cNvPr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74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28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154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629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88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 err="1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lang="pt-BR" dirty="0"/>
              <a:t> </a:t>
            </a:r>
            <a:r>
              <a:rPr spc="-30" dirty="0" err="1"/>
              <a:t>eventos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31489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associados</a:t>
            </a:r>
            <a:endParaRPr lang="pt-BR" sz="3200" spc="-10" dirty="0">
              <a:latin typeface="Calibri"/>
              <a:cs typeface="Calibri"/>
            </a:endParaRP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Mouse: click, </a:t>
            </a: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, etc.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Teclado: </a:t>
            </a: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Formulário: </a:t>
            </a:r>
            <a:r>
              <a:rPr lang="pt-BR" sz="3200" dirty="0" err="1">
                <a:latin typeface="Calibri"/>
                <a:cs typeface="Calibri"/>
              </a:rPr>
              <a:t>focus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blur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Janela: </a:t>
            </a: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4218157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F67B-ECAE-BA23-E5D3-FB2D8B21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780DF3-1421-CBCF-ED1E-E9A81B9A7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CB525E-214C-7232-6F0C-624B3CC5537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A4265C-4525-0340-8A1E-672AD5D10462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Click – Acionado no click do mouse.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 - é um evento que ocorre quando o ponteiro do mouse é movido para dentro de um elemento HTML.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acionado quando o cursor do mouse se move para fora de um elemento HTML. </a:t>
            </a:r>
          </a:p>
        </p:txBody>
      </p:sp>
    </p:spTree>
    <p:extLst>
      <p:ext uri="{BB962C8B-B14F-4D97-AF65-F5344CB8AC3E}">
        <p14:creationId xmlns:p14="http://schemas.microsoft.com/office/powerpoint/2010/main" val="2929719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6F32-E72F-F5E8-5ED3-1D0D23A8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8E06CC-1795-4C5E-8958-4B28D75CF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95F52B-D669-7428-C2B5-A173FC34E26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A752F-64F6-72B8-9317-610E6CA330E8}"/>
              </a:ext>
            </a:extLst>
          </p:cNvPr>
          <p:cNvSpPr txBox="1"/>
          <p:nvPr/>
        </p:nvSpPr>
        <p:spPr>
          <a:xfrm>
            <a:off x="655726" y="2540594"/>
            <a:ext cx="10621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- é disparado quando um botão do mouse (ou de outro dispositivo apontador) é pressionado sobre um elemento HTML. Diferentemente do evento click, que ocorre após a pressão e liberação do botão, 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é disparado no momento em que o botão é pressionado, ainda que o usuário não o libere.</a:t>
            </a:r>
          </a:p>
        </p:txBody>
      </p:sp>
    </p:spTree>
    <p:extLst>
      <p:ext uri="{BB962C8B-B14F-4D97-AF65-F5344CB8AC3E}">
        <p14:creationId xmlns:p14="http://schemas.microsoft.com/office/powerpoint/2010/main" val="13757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D46F1-A393-A727-85F1-182BD94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2607F5-3541-0886-200F-BF3159F92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3C369-2B5E-48BC-D9CC-F63EB6978981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B83D5-585A-9124-3124-91C44EEAB113}"/>
              </a:ext>
            </a:extLst>
          </p:cNvPr>
          <p:cNvSpPr txBox="1"/>
          <p:nvPr/>
        </p:nvSpPr>
        <p:spPr>
          <a:xfrm>
            <a:off x="655726" y="2540594"/>
            <a:ext cx="10621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disparado quando o botão do mouse é solto sobre um elemento. Ele ocorre após o evento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que é disparado quando o botão do mouse é pressionado.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é frequentemente usado para realizar ações quando o usuário completa uma interação de clique e solta o botão. </a:t>
            </a:r>
          </a:p>
        </p:txBody>
      </p:sp>
    </p:spTree>
    <p:extLst>
      <p:ext uri="{BB962C8B-B14F-4D97-AF65-F5344CB8AC3E}">
        <p14:creationId xmlns:p14="http://schemas.microsoft.com/office/powerpoint/2010/main" val="506246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5BEE-451D-BDAA-DB52-F174F4AF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2ADFF0-C3DE-483E-68FF-B73DA7308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E6EF49-9BD2-4082-441B-6CBE63393C66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3D4DA-2D8C-66A4-E6EF-8BC31C1392F2}"/>
              </a:ext>
            </a:extLst>
          </p:cNvPr>
          <p:cNvSpPr txBox="1"/>
          <p:nvPr/>
        </p:nvSpPr>
        <p:spPr>
          <a:xfrm>
            <a:off x="655726" y="2540594"/>
            <a:ext cx="10621874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 - é acionado quando uma tecla é pressionada no teclado, independentemente se produz um caractere ou não.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 - Disparado quando uma tecla que produz um caractere (como letras, números e pontuação) é pressionada. Este evento é útil para capturar a entrada de texto em formulários.</a:t>
            </a:r>
          </a:p>
        </p:txBody>
      </p:sp>
    </p:spTree>
    <p:extLst>
      <p:ext uri="{BB962C8B-B14F-4D97-AF65-F5344CB8AC3E}">
        <p14:creationId xmlns:p14="http://schemas.microsoft.com/office/powerpoint/2010/main" val="413348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1FE3-AC5C-2A03-90DE-FEFB4365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F7175-0BA0-841B-0EFE-95EAFB2A9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C43B16-F3C9-77A1-4421-55FCF606F82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18489-A5A2-CF28-1158-2EE202852629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 - Disparado quando uma tecla é liberada (soltada). Este evento é menos </a:t>
            </a:r>
            <a:r>
              <a:rPr lang="pt-BR" sz="3200" u="sng" dirty="0">
                <a:latin typeface="Calibri"/>
                <a:cs typeface="Calibri"/>
              </a:rPr>
              <a:t>comumente</a:t>
            </a:r>
            <a:r>
              <a:rPr lang="pt-BR" sz="3200" dirty="0">
                <a:latin typeface="Calibri"/>
                <a:cs typeface="Calibri"/>
              </a:rPr>
              <a:t> usado, mas pode ser útil para detectar quando o usuário termina de digitar uma tecla ou quando deseja desativar uma função que foi acionada por uma tecla pressionada.</a:t>
            </a:r>
          </a:p>
        </p:txBody>
      </p:sp>
    </p:spTree>
    <p:extLst>
      <p:ext uri="{BB962C8B-B14F-4D97-AF65-F5344CB8AC3E}">
        <p14:creationId xmlns:p14="http://schemas.microsoft.com/office/powerpoint/2010/main" val="4216505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D1B3-EFBB-2887-9EEB-34058E79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E396DF-53AB-6630-99B3-FFE41ECF3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470B4-7CE1-BD9D-B369-C29DFCE7818F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3CA93-890A-8241-18CD-EF8947C157A1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Focus - 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pt-BR" sz="3200" dirty="0">
                <a:latin typeface="Calibri"/>
                <a:cs typeface="Calibri"/>
              </a:rPr>
              <a:t>refere-se à funcionalidade que destaca um elemento HTML para indicar que ele está ativo e pronto para receber entrada do usuário, como texto em um campo de entrada ou clique em um botão.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Blur - é um evento que é disparado quando um elemento perde o foco.</a:t>
            </a:r>
          </a:p>
        </p:txBody>
      </p:sp>
    </p:spTree>
    <p:extLst>
      <p:ext uri="{BB962C8B-B14F-4D97-AF65-F5344CB8AC3E}">
        <p14:creationId xmlns:p14="http://schemas.microsoft.com/office/powerpoint/2010/main" val="228678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BB45-1A50-25E7-9FAE-19BB7C03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B4B75-4E64-5A82-0C5E-EA691F008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B55393-4C10-48ED-0CDB-F44C8BB26FC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783368-B35E-5323-6D88-7528A57D9C02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 - é acionado quando o valor de um elemento HTML específico é alterado e o elemento perde o foco, ou seja, quando o usuário deixa de interagir com ele. Este evento é específico para elementos &lt;input&gt;, &lt;</a:t>
            </a:r>
            <a:r>
              <a:rPr lang="pt-BR" sz="3200" dirty="0" err="1">
                <a:latin typeface="Calibri"/>
                <a:cs typeface="Calibri"/>
              </a:rPr>
              <a:t>select</a:t>
            </a:r>
            <a:r>
              <a:rPr lang="pt-BR" sz="3200" dirty="0">
                <a:latin typeface="Calibri"/>
                <a:cs typeface="Calibri"/>
              </a:rPr>
              <a:t>&gt; e &lt;</a:t>
            </a:r>
            <a:r>
              <a:rPr lang="pt-BR" sz="3200" dirty="0" err="1">
                <a:latin typeface="Calibri"/>
                <a:cs typeface="Calibri"/>
              </a:rPr>
              <a:t>textarea</a:t>
            </a:r>
            <a:r>
              <a:rPr lang="pt-BR" sz="3200" dirty="0">
                <a:latin typeface="Calibri"/>
                <a:cs typeface="Calibri"/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1214042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B15D-410F-7911-E0EB-55D7A155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46630F-986E-B2BE-5139-F722DEDF1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927DB1-381A-F22E-CA03-DCD3A49B843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7CE369-F4DE-15C1-5109-7CCEA9419603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 - refere-se ao processo de envio de dados de um formulário HTML para um servidor ou para realizar ações dentro do seu script. O evento "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" é acionado quando o formulário é submetido, permitindo que você execute validações e outras ações antes do envio real. . </a:t>
            </a:r>
          </a:p>
        </p:txBody>
      </p:sp>
    </p:spTree>
    <p:extLst>
      <p:ext uri="{BB962C8B-B14F-4D97-AF65-F5344CB8AC3E}">
        <p14:creationId xmlns:p14="http://schemas.microsoft.com/office/powerpoint/2010/main" val="187308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740E-E300-F3F0-13FE-9A9902AE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A8E22A-E10E-18C7-845E-7BA598853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48B3D6-E1D9-67C4-932E-B64491738130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AAFF5-DB14-3AFD-3BCC-096C0ABBFFDD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 - Este evento é disparado quando toda a página, incluindo imagens, CSS e scripts, está totalmente carregada..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2628105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1D3C-AE39-8EA8-A20D-7BC307C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9CB145-A90B-31D1-B1F9-372D71D09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ED9F4-6056-81F7-8F72-3AD233EE439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BCEAAB-21ED-31FA-53B1-0D5891289688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beforeunload</a:t>
            </a:r>
            <a:r>
              <a:rPr lang="pt-BR" sz="3200" dirty="0">
                <a:latin typeface="Calibri"/>
                <a:cs typeface="Calibri"/>
              </a:rPr>
              <a:t> - é disparado quando a página está prestes a ser descarregada, geralmente quando o usuário está navegando para outra página ou fechando o navegador.</a:t>
            </a:r>
          </a:p>
        </p:txBody>
      </p:sp>
    </p:spTree>
    <p:extLst>
      <p:ext uri="{BB962C8B-B14F-4D97-AF65-F5344CB8AC3E}">
        <p14:creationId xmlns:p14="http://schemas.microsoft.com/office/powerpoint/2010/main" val="65944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C09-E8BE-5D94-5809-AAE3BC87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19BCB9-8F84-1B03-7D1E-1196D7B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FDE904-947E-D687-4DD0-974347089B7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6D1AF-D6D9-59A6-567B-8EC64F6970BB}"/>
              </a:ext>
            </a:extLst>
          </p:cNvPr>
          <p:cNvSpPr txBox="1"/>
          <p:nvPr/>
        </p:nvSpPr>
        <p:spPr>
          <a:xfrm>
            <a:off x="655726" y="2540594"/>
            <a:ext cx="106218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/>
              <a:t>resize</a:t>
            </a:r>
            <a:r>
              <a:rPr lang="pt-BR" sz="3200" dirty="0"/>
              <a:t>" refere-se ao evento que é disparado quando a área de visualização (</a:t>
            </a:r>
            <a:r>
              <a:rPr lang="pt-BR" sz="3200" dirty="0" err="1"/>
              <a:t>document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) de um documento é redimensionada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0894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C97A-4F67-AA60-B77A-CAEEFA73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7C8F9-E7A9-BC07-FC2C-3AB33FDB4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EC27A-E5C9-F433-7306-79FF8E8240A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E40276-9F1E-D9DC-2D8C-F1A20F22E97E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" refere-se ao evento que é disparado quando a área de visualização (</a:t>
            </a:r>
            <a:r>
              <a:rPr lang="pt-BR" sz="3200" dirty="0" err="1">
                <a:latin typeface="Calibri"/>
                <a:cs typeface="Calibri"/>
              </a:rPr>
              <a:t>document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dirty="0" err="1">
                <a:latin typeface="Calibri"/>
                <a:cs typeface="Calibri"/>
              </a:rPr>
              <a:t>view</a:t>
            </a:r>
            <a:r>
              <a:rPr lang="pt-BR" sz="3200" dirty="0">
                <a:latin typeface="Calibri"/>
                <a:cs typeface="Calibri"/>
              </a:rPr>
              <a:t>) de um documento é redimensionada. </a:t>
            </a:r>
          </a:p>
        </p:txBody>
      </p:sp>
    </p:spTree>
    <p:extLst>
      <p:ext uri="{BB962C8B-B14F-4D97-AF65-F5344CB8AC3E}">
        <p14:creationId xmlns:p14="http://schemas.microsoft.com/office/powerpoint/2010/main" val="14184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5974C-94E8-2269-6F18-B14D34EE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A5822B-AFEF-A6BF-C402-A9A252BD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534455-E622-EF54-20A5-70C2B75592D3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1D94F1-A95C-DF38-5CA6-C5B7288007B7}"/>
              </a:ext>
            </a:extLst>
          </p:cNvPr>
          <p:cNvSpPr txBox="1"/>
          <p:nvPr/>
        </p:nvSpPr>
        <p:spPr>
          <a:xfrm>
            <a:off x="655726" y="2540594"/>
            <a:ext cx="106218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Scroll - é acionado quando o usuário rola uma página ou elemento </a:t>
            </a:r>
            <a:r>
              <a:rPr lang="pt-BR" sz="3200" dirty="0" err="1">
                <a:latin typeface="Calibri"/>
                <a:cs typeface="Calibri"/>
              </a:rPr>
              <a:t>rolável</a:t>
            </a:r>
            <a:r>
              <a:rPr lang="pt-BR" sz="3200" dirty="0">
                <a:latin typeface="Calibri"/>
                <a:cs typeface="Calibri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445897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E605-D978-7B24-BAFC-7DEDA15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7BD62D-7014-0691-1F6E-CF8ACF182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118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Funções temporizadoras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FDE9FDE-7F29-3AED-5132-6EBD27C06AB5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F6F0FC-9B82-C2EE-A5A6-369A06DD5658}"/>
              </a:ext>
            </a:extLst>
          </p:cNvPr>
          <p:cNvSpPr txBox="1"/>
          <p:nvPr/>
        </p:nvSpPr>
        <p:spPr>
          <a:xfrm>
            <a:off x="655726" y="2540594"/>
            <a:ext cx="1062187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tempo)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Executa a função passada como argumento após o tempo especificado em milissegundos. É útil para executar uma tarefa apenas uma vez após um atraso.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FB55F3-BDF3-6AB4-645F-24D83B86C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083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FB98-7736-EA2E-396B-D7045362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AA4871-16EE-1487-F666-E20FDA6B5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118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Funções temporizadoras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AA6AB24-F559-2B88-9AD9-855DFEFAEE50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F98CFB-B16B-63D5-4B04-9324DEC60ED1}"/>
              </a:ext>
            </a:extLst>
          </p:cNvPr>
          <p:cNvSpPr txBox="1"/>
          <p:nvPr/>
        </p:nvSpPr>
        <p:spPr>
          <a:xfrm>
            <a:off x="655726" y="2540594"/>
            <a:ext cx="106218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Cancela uma chamada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agendada. O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é o valor retornado pela função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D4AE90-C97E-194D-FCC8-12544478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310AAF-5ACA-63BB-00AE-E0FD2274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63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69F1-629B-FAA2-59FD-D61B7630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C6BBE3-60C3-72AF-1554-D0E9247B2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118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Funções temporizadoras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A6044E4-9D68-597C-C72E-814E1D63394E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4BDC56-8580-319A-8E33-0351E04AA9D6}"/>
              </a:ext>
            </a:extLst>
          </p:cNvPr>
          <p:cNvSpPr txBox="1"/>
          <p:nvPr/>
        </p:nvSpPr>
        <p:spPr>
          <a:xfrm>
            <a:off x="655726" y="2540594"/>
            <a:ext cx="1062187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tempo)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Executa a função repetidamente a cada intervalo de tempo especificado em milissegundos. É útil para tarefas que precisam ser executadas a intervalos regulares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.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9F54CE-AEE4-202A-6936-E11200D5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2CC3B6-3EA0-CC72-ADC3-E6607952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849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AFA64-B512-C4A7-8C14-C19BDE11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0B9EB8-12F0-5FBB-1C86-2AB241A5F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118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Funções temporizadoras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779708B-C5EC-4EA6-502C-8A4EC6CFD4B9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8FC0B2-F5CC-B022-F393-C19D4C29E16B}"/>
              </a:ext>
            </a:extLst>
          </p:cNvPr>
          <p:cNvSpPr txBox="1"/>
          <p:nvPr/>
        </p:nvSpPr>
        <p:spPr>
          <a:xfrm>
            <a:off x="655726" y="2540594"/>
            <a:ext cx="106218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Cancela uma chamada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agendada. O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é o valor retornado pela função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514848-C80A-363A-4589-1AF63C1B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D8F4B4-104D-775F-4F12-96417BC7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2295AF-5E8D-EBFF-12DB-ED270D7D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17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AFBF-3A46-040C-3520-1D3A4B16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26D9C2-DD73-E718-6DB5-2E829C1D9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118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Funções temporizadoras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B829F3D-BFFF-892A-B5A5-0E560C22C029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CF952D-C5DC-511E-0E7D-058ACBD29352}"/>
              </a:ext>
            </a:extLst>
          </p:cNvPr>
          <p:cNvSpPr txBox="1"/>
          <p:nvPr/>
        </p:nvSpPr>
        <p:spPr>
          <a:xfrm>
            <a:off x="655726" y="2540594"/>
            <a:ext cx="106218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Cancela uma chamada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agendada. O 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 é o valor retornado pela função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5E38E6C-1236-5756-6B6B-118B2DAD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F8D0A1-9F2F-B366-B207-4F50F8AF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FF7B6AB-81BC-B837-C579-8101E34B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7F624A7-52F6-D589-7A66-B80AA5F7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52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5724</Words>
  <Application>Microsoft Office PowerPoint</Application>
  <PresentationFormat>Widescreen</PresentationFormat>
  <Paragraphs>849</Paragraphs>
  <Slides>100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Calibri Light</vt:lpstr>
      <vt:lpstr>Century Gothic</vt:lpstr>
      <vt:lpstr>Consolas</vt:lpstr>
      <vt:lpstr>Courier New</vt:lpstr>
      <vt:lpstr>Google Sans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Tabela verdade operado lógico &amp;</vt:lpstr>
      <vt:lpstr>Tabela verdade operado lógico ou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Manipulação da árvore DOM</vt:lpstr>
      <vt:lpstr>Apresentação do PowerPoint</vt:lpstr>
      <vt:lpstr>Hierarquia de nós na estrutura DOM</vt:lpstr>
      <vt:lpstr>Busca na árvore DOM</vt:lpstr>
      <vt:lpstr>Apresentação do PowerPoint</vt:lpstr>
      <vt:lpstr>Função de callback</vt:lpstr>
      <vt:lpstr>Função de callback</vt:lpstr>
      <vt:lpstr>Função de callback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Manipulando atributos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Eventos mouse</vt:lpstr>
      <vt:lpstr>Eventos mouse</vt:lpstr>
      <vt:lpstr>Eventos mouse</vt:lpstr>
      <vt:lpstr>Eventos teclado</vt:lpstr>
      <vt:lpstr>Eventos teclado</vt:lpstr>
      <vt:lpstr>Eventos formulário</vt:lpstr>
      <vt:lpstr>Eventos formulário</vt:lpstr>
      <vt:lpstr>Eventos formulário</vt:lpstr>
      <vt:lpstr>Eventos janela</vt:lpstr>
      <vt:lpstr>Eventos janela</vt:lpstr>
      <vt:lpstr>Eventos janela</vt:lpstr>
      <vt:lpstr>Eventos janela</vt:lpstr>
      <vt:lpstr>Eventos janela</vt:lpstr>
      <vt:lpstr>Funções temporizadoras</vt:lpstr>
      <vt:lpstr>Funções temporizadoras</vt:lpstr>
      <vt:lpstr>Funções temporizadoras</vt:lpstr>
      <vt:lpstr>Funções temporizadoras</vt:lpstr>
      <vt:lpstr>Funções temporizadoras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Outras propriedades do objeto document</vt:lpstr>
      <vt:lpstr>Collections do Objeto document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24</cp:revision>
  <dcterms:created xsi:type="dcterms:W3CDTF">2025-04-22T21:15:10Z</dcterms:created>
  <dcterms:modified xsi:type="dcterms:W3CDTF">2025-05-23T12:10:52Z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