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8"/>
  </p:notesMasterIdLst>
  <p:sldIdLst>
    <p:sldId id="256" r:id="rId2"/>
    <p:sldId id="311" r:id="rId3"/>
    <p:sldId id="312" r:id="rId4"/>
    <p:sldId id="313" r:id="rId5"/>
    <p:sldId id="314" r:id="rId6"/>
    <p:sldId id="339" r:id="rId7"/>
    <p:sldId id="315" r:id="rId8"/>
    <p:sldId id="316" r:id="rId9"/>
    <p:sldId id="317" r:id="rId10"/>
    <p:sldId id="318" r:id="rId11"/>
    <p:sldId id="319" r:id="rId12"/>
    <p:sldId id="340" r:id="rId13"/>
    <p:sldId id="341" r:id="rId14"/>
    <p:sldId id="320" r:id="rId15"/>
    <p:sldId id="342" r:id="rId16"/>
    <p:sldId id="343" r:id="rId17"/>
    <p:sldId id="344" r:id="rId18"/>
    <p:sldId id="345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</p:sldIdLst>
  <p:sldSz cx="9144000" cy="5143500" type="screen16x9"/>
  <p:notesSz cx="6858000" cy="9144000"/>
  <p:embeddedFontLst>
    <p:embeddedFont>
      <p:font typeface="Golos Text" panose="020B0604020202020204" charset="0"/>
      <p:regular r:id="rId39"/>
      <p:bold r:id="rId40"/>
    </p:embeddedFont>
    <p:embeddedFont>
      <p:font typeface="Nunito Light" pitchFamily="2" charset="0"/>
      <p:regular r:id="rId41"/>
      <p:italic r:id="rId42"/>
    </p:embeddedFont>
    <p:embeddedFont>
      <p:font typeface="Roboto Mono" panose="00000009000000000000" pitchFamily="49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pigateway/latest/developerguide/http-api-vs-rest?pg=wianapi&amp;cta=restapi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Banco de dados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SGBDS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SGBDs</a:t>
            </a:r>
            <a:r>
              <a:rPr lang="pt-BR" dirty="0"/>
              <a:t> também facilitam a conversão e a reorganização do Banco de Dados. Dessa forma podemos dizer que os </a:t>
            </a:r>
            <a:r>
              <a:rPr lang="pt-BR" dirty="0" err="1"/>
              <a:t>SGBDs</a:t>
            </a:r>
            <a:r>
              <a:rPr lang="pt-BR" dirty="0"/>
              <a:t> são programas de computador, que ajudam na:</a:t>
            </a:r>
          </a:p>
          <a:p>
            <a:endParaRPr lang="pt-BR" dirty="0"/>
          </a:p>
          <a:p>
            <a:r>
              <a:rPr lang="pt-BR" dirty="0"/>
              <a:t>Definição e construção do Banco de Dados: que é o processo de criar uma estrutura inicial com tabelas e preenche-las com dados;</a:t>
            </a:r>
          </a:p>
          <a:p>
            <a:endParaRPr lang="pt-BR" dirty="0"/>
          </a:p>
          <a:p>
            <a:r>
              <a:rPr lang="pt-BR" dirty="0"/>
              <a:t>Manipulação dos dados do Banco de Dados: são as operações de consultas alteração, exclusão realizadas nos dados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4198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É função do Administrador de Banco de Dados - </a:t>
            </a:r>
            <a:r>
              <a:rPr lang="pt-BR" dirty="0" err="1"/>
              <a:t>DataBase</a:t>
            </a:r>
            <a:r>
              <a:rPr lang="pt-BR" dirty="0"/>
              <a:t> Administrator (DBA)</a:t>
            </a:r>
          </a:p>
          <a:p>
            <a:r>
              <a:rPr lang="pt-BR" dirty="0"/>
              <a:t>garantir que os dados estejam seguros e com desempenho satisfatório. Esse profissional é responsável por garantir (HEUSER, 2004):</a:t>
            </a:r>
          </a:p>
        </p:txBody>
      </p:sp>
    </p:spTree>
    <p:extLst>
      <p:ext uri="{BB962C8B-B14F-4D97-AF65-F5344CB8AC3E}">
        <p14:creationId xmlns:p14="http://schemas.microsoft.com/office/powerpoint/2010/main" val="34060663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Segurança do Banco de Dados: garantir segurança aos dados, permitindo que apenas usuários com acesso adequado possam utilizar o banco.</a:t>
            </a:r>
          </a:p>
          <a:p>
            <a:endParaRPr lang="pt-BR" dirty="0"/>
          </a:p>
          <a:p>
            <a:r>
              <a:rPr lang="pt-BR" dirty="0"/>
              <a:t>Recuperação deve sempre realizar procedimentos de backup para evitar que falhas façam que ocorra perda dos dados.</a:t>
            </a:r>
          </a:p>
          <a:p>
            <a:endParaRPr lang="pt-BR" dirty="0"/>
          </a:p>
          <a:p>
            <a:r>
              <a:rPr lang="pt-BR" dirty="0"/>
              <a:t>Disponibilidade: ele tem responsabilidade de manter o Banco de Dados sempre disponível.</a:t>
            </a:r>
          </a:p>
          <a:p>
            <a:endParaRPr lang="pt-BR" dirty="0"/>
          </a:p>
          <a:p>
            <a:r>
              <a:rPr lang="pt-BR" dirty="0"/>
              <a:t>Suporte a equipe de desenvolvimento: Bom relacionamento entre a equipe e o DBA para desenvolvimento e manutenção.</a:t>
            </a:r>
          </a:p>
          <a:p>
            <a:endParaRPr lang="pt-BR" dirty="0"/>
          </a:p>
          <a:p>
            <a:r>
              <a:rPr lang="pt-BR" dirty="0"/>
              <a:t>Implementação de Bancos de Dados: Deve sempre realizar de forma adequa a implementação do banco.</a:t>
            </a:r>
          </a:p>
        </p:txBody>
      </p:sp>
    </p:spTree>
    <p:extLst>
      <p:ext uri="{BB962C8B-B14F-4D97-AF65-F5344CB8AC3E}">
        <p14:creationId xmlns:p14="http://schemas.microsoft.com/office/powerpoint/2010/main" val="344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Uma das funções essenciais ao DBA é utilizar abstração de dados. </a:t>
            </a:r>
          </a:p>
          <a:p>
            <a:endParaRPr lang="pt-BR" dirty="0"/>
          </a:p>
          <a:p>
            <a:r>
              <a:rPr lang="pt-BR" dirty="0"/>
              <a:t>Com a utilização de abstração de dados, é possível esconder certos “detalhes” sobre como os dados estão armazenados e como é realizada a manutenção, para facilitar o entendimento do usuário (JUKIC,VRBSKY S e NESTOROV, 2013).</a:t>
            </a:r>
          </a:p>
        </p:txBody>
      </p:sp>
    </p:spTree>
    <p:extLst>
      <p:ext uri="{BB962C8B-B14F-4D97-AF65-F5344CB8AC3E}">
        <p14:creationId xmlns:p14="http://schemas.microsoft.com/office/powerpoint/2010/main" val="22521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Nível físico: Descreve como os dados estão armazenados. Este é o nível mais baixo</a:t>
            </a:r>
          </a:p>
          <a:p>
            <a:r>
              <a:rPr lang="pt-BR" dirty="0"/>
              <a:t>de abstração.</a:t>
            </a:r>
          </a:p>
          <a:p>
            <a:endParaRPr lang="pt-BR" dirty="0"/>
          </a:p>
          <a:p>
            <a:r>
              <a:rPr lang="pt-BR" dirty="0"/>
              <a:t>Nível lógico: Esse nível de abstração está acima do físico e descreve quais dados estão armazenados no BD e quais são suas relações. Descreve o Banco de Dados inteiro em termos de um pequeno número de estruturas relativamente simples.</a:t>
            </a:r>
          </a:p>
          <a:p>
            <a:endParaRPr lang="pt-BR" dirty="0"/>
          </a:p>
          <a:p>
            <a:r>
              <a:rPr lang="pt-BR" dirty="0"/>
              <a:t>Nível visões (</a:t>
            </a:r>
            <a:r>
              <a:rPr lang="pt-BR" dirty="0" err="1"/>
              <a:t>View</a:t>
            </a:r>
            <a:r>
              <a:rPr lang="pt-BR" dirty="0"/>
              <a:t>) – Esse nível pode ser visto pelo usuário de diversas formas pois quem opera são os sistemas aplicativos. Esse nível existe para facilitar sua interação com o sistema, ou seja, o sistema pode fornecer muitas visões para o mesmo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55497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9588"/>
            <a:ext cx="7704000" cy="572700"/>
          </a:xfrm>
        </p:spPr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73B67-D57D-E1FA-95A8-CE2CCE241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6EEA3-6994-7738-2ED1-EDF5CB7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72" y="1017725"/>
            <a:ext cx="636358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39412-36C6-FECA-177F-6E14B7FE4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projeto de Banco de Dados normalmente utiliza-se o Modelo Entidade Relacionamento (Figura 3) para descrever quais são os requisitos que o usuário deseja no Banco de Dados (GARCIA-MOLINA, H.; ULLMAN, J. D.; WIDOM, 2008). </a:t>
            </a:r>
          </a:p>
          <a:p>
            <a:endParaRPr lang="pt-BR" dirty="0"/>
          </a:p>
          <a:p>
            <a:r>
              <a:rPr lang="pt-BR" dirty="0"/>
              <a:t>No projeto conceitual é desenvolvido um modelo de alto nível para atender os requisitos elencados pelo usuário (solicitante do banco) durante a definição do sistema (CORONEL, MORRIS, e ROB, 2012)</a:t>
            </a:r>
          </a:p>
          <a:p>
            <a:endParaRPr lang="pt-BR" dirty="0"/>
          </a:p>
          <a:p>
            <a:r>
              <a:rPr lang="pt-BR" dirty="0"/>
              <a:t>Dessa forma o modelo conceitual irá descrever a realidade do ambiente real e o problema, sendo uma visão geral dos principais dados e suas relações, independente das restrições de implementação (JUKIC, N.; VRBSKY S.; NESTOROV, S, 2013).</a:t>
            </a:r>
          </a:p>
        </p:txBody>
      </p:sp>
    </p:spTree>
    <p:extLst>
      <p:ext uri="{BB962C8B-B14F-4D97-AF65-F5344CB8AC3E}">
        <p14:creationId xmlns:p14="http://schemas.microsoft.com/office/powerpoint/2010/main" val="65906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37B7BC-32CB-4F5D-8224-CC66D611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46" y="1400011"/>
            <a:ext cx="4696480" cy="2343477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B7350B8-114A-BD4A-159A-05EA207A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4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0ECA-C249-9682-D4C1-B551B53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B8E09253-A9C6-FEDA-2ED6-EE2B7814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581150"/>
            <a:ext cx="7702550" cy="458788"/>
          </a:xfrm>
        </p:spPr>
        <p:txBody>
          <a:bodyPr/>
          <a:lstStyle/>
          <a:p>
            <a:r>
              <a:rPr lang="pt-BR" dirty="0"/>
              <a:t>É possível observar que na Figura 3 onde é ilustrado o modelo Entidade Relacionamento de uma empresa onde o Cliente faz um pedido, é realizada uma abordagem conceitual de como de quais serão as entidades retratadas no Banco de Dados e quais serão suas relações.</a:t>
            </a:r>
          </a:p>
          <a:p>
            <a:endParaRPr lang="pt-BR" dirty="0"/>
          </a:p>
          <a:p>
            <a:r>
              <a:rPr lang="pt-BR" dirty="0"/>
              <a:t>Dessa forma podemos concluir que o Modelo Conceitual não irá dizer como será implementado o Banco de Dados por um SGBD tanto em forma física quanto em forma lógica (ELMASRI</a:t>
            </a:r>
          </a:p>
          <a:p>
            <a:r>
              <a:rPr lang="pt-BR" dirty="0"/>
              <a:t>e NAVATHE, 2011).</a:t>
            </a:r>
          </a:p>
        </p:txBody>
      </p:sp>
    </p:spTree>
    <p:extLst>
      <p:ext uri="{BB962C8B-B14F-4D97-AF65-F5344CB8AC3E}">
        <p14:creationId xmlns:p14="http://schemas.microsoft.com/office/powerpoint/2010/main" val="122151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Atributos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</a:t>
            </a:r>
            <a:r>
              <a:rPr lang="pt-BR" dirty="0"/>
              <a:t>XML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elementos XML podem ter outros descritores, chamados de atributos. Você pode definir seus próprios nomes de atributos e escrever os valores desses atributos entre aspas, conforme mostrado abaixo.</a:t>
            </a:r>
          </a:p>
          <a:p>
            <a:r>
              <a:rPr lang="pt-BR" dirty="0"/>
              <a:t>&lt;</a:t>
            </a:r>
            <a:r>
              <a:rPr lang="pt-BR" dirty="0" err="1"/>
              <a:t>person</a:t>
            </a:r>
            <a:r>
              <a:rPr lang="pt-BR" dirty="0"/>
              <a:t> age=“22”&gt;</a:t>
            </a:r>
          </a:p>
        </p:txBody>
      </p:sp>
    </p:spTree>
    <p:extLst>
      <p:ext uri="{BB962C8B-B14F-4D97-AF65-F5344CB8AC3E}">
        <p14:creationId xmlns:p14="http://schemas.microsoft.com/office/powerpoint/2010/main" val="878305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089"/>
            <a:ext cx="7704000" cy="572700"/>
          </a:xfrm>
        </p:spPr>
        <p:txBody>
          <a:bodyPr/>
          <a:lstStyle/>
          <a:p>
            <a:r>
              <a:rPr lang="pt-BR" dirty="0"/>
              <a:t>O que dado, informação e conhecimento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1825"/>
            <a:ext cx="7704000" cy="458700"/>
          </a:xfrm>
        </p:spPr>
        <p:txBody>
          <a:bodyPr/>
          <a:lstStyle/>
          <a:p>
            <a:r>
              <a:rPr lang="pt-BR" dirty="0"/>
              <a:t>Dado: é o componente básico de um arquivo, é um elemento com um significado no mundo real, que compõe um sistema de arquivos. Como exemplo, podemos citar nome, sobrenome, cidade, bairro e outros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D4555DD1-4B3F-4C7F-EC61-A7A28EA7DF2F}"/>
              </a:ext>
            </a:extLst>
          </p:cNvPr>
          <p:cNvSpPr txBox="1">
            <a:spLocks/>
          </p:cNvSpPr>
          <p:nvPr/>
        </p:nvSpPr>
        <p:spPr>
          <a:xfrm>
            <a:off x="623181" y="23424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 Informação: após a interpretação dos dados, é possível associar um significado aos dados ou processa-los. Normalmente a informação vem de convenções utilizadas por pessoas por meio de associações aos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2ED97D7-6618-33F9-0587-3D34B2D2812E}"/>
              </a:ext>
            </a:extLst>
          </p:cNvPr>
          <p:cNvSpPr txBox="1">
            <a:spLocks/>
          </p:cNvSpPr>
          <p:nvPr/>
        </p:nvSpPr>
        <p:spPr>
          <a:xfrm>
            <a:off x="623181" y="3224061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Conhecimento: todo discernimento, obtido por meio de critérios, e apreciação aos dados 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Conteúdo</a:t>
            </a:r>
            <a:r>
              <a:rPr lang="pt-BR" b="0" i="0" dirty="0">
                <a:solidFill>
                  <a:srgbClr val="333333"/>
                </a:solidFill>
                <a:effectLst/>
                <a:latin typeface="AmazonEmberBold"/>
              </a:rPr>
              <a:t>  </a:t>
            </a:r>
            <a:r>
              <a:rPr lang="pt-BR" dirty="0"/>
              <a:t>XML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dados em arquivos XML também são chamados de conteúdo XML. Por exemplo, no arquivo XML, você pode ver dados como estes. </a:t>
            </a:r>
          </a:p>
          <a:p>
            <a:r>
              <a:rPr lang="pt-BR" dirty="0"/>
              <a:t>&lt;friend&gt;</a:t>
            </a:r>
          </a:p>
          <a:p>
            <a:r>
              <a:rPr lang="pt-BR" dirty="0"/>
              <a:t>       &lt;</a:t>
            </a:r>
            <a:r>
              <a:rPr lang="pt-BR" dirty="0" err="1"/>
              <a:t>name</a:t>
            </a:r>
            <a:r>
              <a:rPr lang="pt-BR" dirty="0"/>
              <a:t>&gt;Charlie&lt;/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r>
              <a:rPr lang="pt-BR" dirty="0"/>
              <a:t>       &lt;</a:t>
            </a:r>
            <a:r>
              <a:rPr lang="pt-BR" dirty="0" err="1"/>
              <a:t>name</a:t>
            </a:r>
            <a:r>
              <a:rPr lang="pt-BR" dirty="0"/>
              <a:t>&gt;Steve&lt;/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r>
              <a:rPr lang="pt-BR" dirty="0"/>
              <a:t>&lt;/friend&gt;</a:t>
            </a:r>
          </a:p>
          <a:p>
            <a:r>
              <a:rPr lang="pt-BR" dirty="0"/>
              <a:t>Os valores dos dados </a:t>
            </a:r>
            <a:r>
              <a:rPr lang="pt-BR" i="1" dirty="0"/>
              <a:t>Charlie</a:t>
            </a:r>
            <a:r>
              <a:rPr lang="pt-BR" dirty="0"/>
              <a:t> e </a:t>
            </a:r>
            <a:r>
              <a:rPr lang="pt-BR" i="1" dirty="0"/>
              <a:t>Steve</a:t>
            </a:r>
            <a:r>
              <a:rPr lang="pt-BR" dirty="0"/>
              <a:t> são o conteúdo.</a:t>
            </a:r>
          </a:p>
        </p:txBody>
      </p:sp>
    </p:spTree>
    <p:extLst>
      <p:ext uri="{BB962C8B-B14F-4D97-AF65-F5344CB8AC3E}">
        <p14:creationId xmlns:p14="http://schemas.microsoft.com/office/powerpoint/2010/main" val="417061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Como a XML é diferente da HTML?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979"/>
            <a:ext cx="7704000" cy="205156"/>
          </a:xfrm>
        </p:spPr>
        <p:txBody>
          <a:bodyPr/>
          <a:lstStyle/>
          <a:p>
            <a:r>
              <a:rPr lang="pt-BR" dirty="0"/>
              <a:t>Comparação entre XML e HTML</a:t>
            </a:r>
            <a:endParaRPr lang="pt-BR" b="1" dirty="0"/>
          </a:p>
          <a:p>
            <a:r>
              <a:rPr lang="pt-BR" dirty="0"/>
              <a:t>Embora os arquivos HTML e XML sejam muito semelhantes, existem algumas diferenças importantes.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AB524B7-5F76-9E50-896F-0C54533E8A8A}"/>
              </a:ext>
            </a:extLst>
          </p:cNvPr>
          <p:cNvSpPr txBox="1">
            <a:spLocks/>
          </p:cNvSpPr>
          <p:nvPr/>
        </p:nvSpPr>
        <p:spPr>
          <a:xfrm>
            <a:off x="720000" y="2469172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Finalidade</a:t>
            </a:r>
            <a:endParaRPr lang="pt-BR" b="1" dirty="0"/>
          </a:p>
          <a:p>
            <a:r>
              <a:rPr lang="pt-BR" dirty="0"/>
              <a:t>O objetivo da HTML é apresentar e exibir dados. Por sua vez, a XML armazena e transporta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77A6BCFD-D1A8-6108-2FA9-9294593B338C}"/>
              </a:ext>
            </a:extLst>
          </p:cNvPr>
          <p:cNvSpPr txBox="1">
            <a:spLocks/>
          </p:cNvSpPr>
          <p:nvPr/>
        </p:nvSpPr>
        <p:spPr>
          <a:xfrm>
            <a:off x="720000" y="3414793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Etiquetas (</a:t>
            </a:r>
            <a:r>
              <a:rPr lang="pt-BR" dirty="0" err="1"/>
              <a:t>tag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/>
              <a:t>A HTML tem etiquetas predefinidas, mas os usuários podem criar e definir suas próprias etiquetas em XML.</a:t>
            </a:r>
          </a:p>
        </p:txBody>
      </p:sp>
    </p:spTree>
    <p:extLst>
      <p:ext uri="{BB962C8B-B14F-4D97-AF65-F5344CB8AC3E}">
        <p14:creationId xmlns:p14="http://schemas.microsoft.com/office/powerpoint/2010/main" val="688676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Como a XML é diferente da HTML?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Regras de sintaxe</a:t>
            </a:r>
            <a:endParaRPr lang="pt-BR" b="1" dirty="0"/>
          </a:p>
          <a:p>
            <a:r>
              <a:rPr lang="pt-BR" dirty="0"/>
              <a:t>Existem algumas diferenças secundárias, porém importantes, entre as sintaxes HTML e XML. Por exemplo, a XML diferencia maiúsculas de minúsculas, mas a HTML não. Os analisadores XML apresentarão erros se você escrever uma etiqueta como &lt;Book&gt; em vez de &lt;book&gt;.</a:t>
            </a:r>
          </a:p>
        </p:txBody>
      </p:sp>
    </p:spTree>
    <p:extLst>
      <p:ext uri="{BB962C8B-B14F-4D97-AF65-F5344CB8AC3E}">
        <p14:creationId xmlns:p14="http://schemas.microsoft.com/office/powerpoint/2010/main" val="16243487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APIs REST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Essas são as APIs mais populares e flexíveis encontradas na Web atualmente. O cliente envia solicitações ao servidor como dados. O servidor usa essa entrada do cliente para iniciar funções internas e retorna os dados de saída ao cliente.</a:t>
            </a:r>
          </a:p>
        </p:txBody>
      </p:sp>
    </p:spTree>
    <p:extLst>
      <p:ext uri="{BB962C8B-B14F-4D97-AF65-F5344CB8AC3E}">
        <p14:creationId xmlns:p14="http://schemas.microsoft.com/office/powerpoint/2010/main" val="1675304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O que são APIs REST?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REST significa Transferência Representacional de Estado. REST define um conjunto de funções como GET, PUT, DELETE e assim por diante, que os clientes podem usar para acessar os dados do servidor. Clientes e servidores trocam dados usando HTTP.</a:t>
            </a:r>
          </a:p>
        </p:txBody>
      </p:sp>
    </p:spTree>
    <p:extLst>
      <p:ext uri="{BB962C8B-B14F-4D97-AF65-F5344CB8AC3E}">
        <p14:creationId xmlns:p14="http://schemas.microsoft.com/office/powerpoint/2010/main" val="9008294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O que são APIs REST?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A principal característica da </a:t>
            </a:r>
            <a:r>
              <a:rPr lang="pt-BR" u="sng" dirty="0">
                <a:hlinkClick r:id="rId3"/>
              </a:rPr>
              <a:t>API REST</a:t>
            </a:r>
            <a:r>
              <a:rPr lang="pt-BR" dirty="0"/>
              <a:t> é a ausência de estado.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ausência de estado significa que os servidores não salvam dados do cliente entre as solicitações.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91757AF-8D8E-5DAE-AB30-FB559BB2ACE7}"/>
              </a:ext>
            </a:extLst>
          </p:cNvPr>
          <p:cNvSpPr txBox="1">
            <a:spLocks/>
          </p:cNvSpPr>
          <p:nvPr/>
        </p:nvSpPr>
        <p:spPr>
          <a:xfrm>
            <a:off x="720000" y="2900789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As solicitações do cliente ao servidor são semelhantes aos URLs que você digita no navegador para visitar um site. A resposta do servidor corresponde a dados simples, sem a renderização gráfica típica de uma página da Web.</a:t>
            </a:r>
          </a:p>
        </p:txBody>
      </p:sp>
    </p:spTree>
    <p:extLst>
      <p:ext uri="{BB962C8B-B14F-4D97-AF65-F5344CB8AC3E}">
        <p14:creationId xmlns:p14="http://schemas.microsoft.com/office/powerpoint/2010/main" val="39540299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, mais comumente conhecido pela sigla JSON, é um formato aberto de intercâmbio de dados que é legível tanto por humanos quanto por máquinas. 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Apesar do nome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, JSON é independente de qualquer linguagem de programação e é uma saída de API comum em uma ampla variedade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3763536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JSON representa dados de duas maneiras: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Objeto : uma coleção de pares nome-valor (ou chave-valor). Um objeto é definido entre chaves esquerda ({) e direita (}). Cada par nome-valor começa com o nome, seguido por dois pontos, seguido pelo valor. Pares nome-valor são separados por vírgula.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903FAE6-C138-8DE2-413E-BD7CE457627F}"/>
              </a:ext>
            </a:extLst>
          </p:cNvPr>
          <p:cNvSpPr txBox="1">
            <a:spLocks/>
          </p:cNvSpPr>
          <p:nvPr/>
        </p:nvSpPr>
        <p:spPr>
          <a:xfrm>
            <a:off x="612423" y="3515483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 err="1"/>
              <a:t>Array</a:t>
            </a:r>
            <a:r>
              <a:rPr lang="pt-BR" dirty="0"/>
              <a:t> : uma coleção ordenada de valores. Um </a:t>
            </a:r>
            <a:r>
              <a:rPr lang="pt-BR" dirty="0" err="1"/>
              <a:t>array</a:t>
            </a:r>
            <a:r>
              <a:rPr lang="pt-BR" dirty="0"/>
              <a:t> é definido entre colchetes esquerdo ([) e direito (]). Itens no </a:t>
            </a:r>
            <a:r>
              <a:rPr lang="pt-BR" dirty="0" err="1"/>
              <a:t>array</a:t>
            </a:r>
            <a:r>
              <a:rPr lang="pt-BR" dirty="0"/>
              <a:t> são separados por vírgula.</a:t>
            </a:r>
          </a:p>
        </p:txBody>
      </p:sp>
    </p:spTree>
    <p:extLst>
      <p:ext uri="{BB962C8B-B14F-4D97-AF65-F5344CB8AC3E}">
        <p14:creationId xmlns:p14="http://schemas.microsoft.com/office/powerpoint/2010/main" val="3166794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1D7D-C913-3CEE-7D75-79C769AA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71D6F-CF0A-8BA7-EC6A-8BFED8B1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Dados JSON">
            <a:extLst>
              <a:ext uri="{FF2B5EF4-FFF2-40B4-BE49-F238E27FC236}">
                <a16:creationId xmlns:a16="http://schemas.microsoft.com/office/drawing/2014/main" id="{81834CD1-290B-E41A-0A52-95BC8ADE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550"/>
            <a:ext cx="9231044" cy="22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51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5611"/>
            <a:ext cx="7704000" cy="205156"/>
          </a:xfrm>
        </p:spPr>
        <p:txBody>
          <a:bodyPr/>
          <a:lstStyle/>
          <a:p>
            <a:r>
              <a:rPr lang="pt-BR" dirty="0"/>
              <a:t>Abaixo está um exemplo JSON que contém uma matriz de objetos em que os objetos representam filmes diferentes em uma biblioteca de streaming. Cada filme é definido por dois pares nome-valor, um que especifica um valor exclusivo para identificar esse filme e outro que especifica uma URL que aponta para a imagem promocional do filme correspondente.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AE500D-D70E-3C17-A947-F63F1621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0" y="2507653"/>
            <a:ext cx="871659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vimos, o dado é um componente básico para compor arquivo. Já registro nos dará uma informação completa, pois ele é formado por uma sequencia de dados juntos. 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Um exemplo de registro é a ficha de cliente de uma loja que deve conter seus dados pessoais tais como: nome, sobrenome, RG, CPF, endereço (MACHADO, 2008)</a:t>
            </a:r>
          </a:p>
        </p:txBody>
      </p:sp>
      <p:pic>
        <p:nvPicPr>
          <p:cNvPr id="2050" name="Picture 2" descr="API - Interface de Programação de Aplicativos. Ferramenta de desenvolvimento de software. Negócios, tecnologia moderna, internet e conceito de networking. - Foto de stock de Interface de programação de aplicações royalty-free">
            <a:extLst>
              <a:ext uri="{FF2B5EF4-FFF2-40B4-BE49-F238E27FC236}">
                <a16:creationId xmlns:a16="http://schemas.microsoft.com/office/drawing/2014/main" id="{252D0F27-DA4F-CEF9-FB4C-1A42DFAF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3742178"/>
            <a:ext cx="2452744" cy="1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0AA1373-502B-0CA9-EB67-3B4C494EC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99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GET para acessar recursos localizados no URL especificado no servidor. Eles podem armazenar em cache solicitações GET e enviar parâmetros na solicitação da API </a:t>
            </a:r>
            <a:r>
              <a:rPr lang="pt-BR" dirty="0" err="1"/>
              <a:t>RESTful</a:t>
            </a:r>
            <a:r>
              <a:rPr lang="pt-BR" dirty="0"/>
              <a:t> para instruir o servidor a filtrar dados antes de enviar.</a:t>
            </a:r>
          </a:p>
        </p:txBody>
      </p:sp>
    </p:spTree>
    <p:extLst>
      <p:ext uri="{BB962C8B-B14F-4D97-AF65-F5344CB8AC3E}">
        <p14:creationId xmlns:p14="http://schemas.microsoft.com/office/powerpoint/2010/main" val="291565059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POST para enviar dados ao servidor. Eles incluem a representação de dados com a solicitação. Se enviarem a mesma solicitação POST várias vezes, criarão o mesmo recurso várias vezes.</a:t>
            </a:r>
          </a:p>
        </p:txBody>
      </p:sp>
    </p:spTree>
    <p:extLst>
      <p:ext uri="{BB962C8B-B14F-4D97-AF65-F5344CB8AC3E}">
        <p14:creationId xmlns:p14="http://schemas.microsoft.com/office/powerpoint/2010/main" val="185535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Os clientes usam PUT para atualizar recursos existentes no servidor. Ao contrário do POST, o envio da mesma solicitação PUT várias vezes em um serviço da Web </a:t>
            </a:r>
            <a:r>
              <a:rPr lang="pt-BR" dirty="0" err="1"/>
              <a:t>RESTful</a:t>
            </a:r>
            <a:r>
              <a:rPr lang="pt-BR" dirty="0"/>
              <a:t> tem o mesmo resultado.</a:t>
            </a:r>
          </a:p>
        </p:txBody>
      </p:sp>
    </p:spTree>
    <p:extLst>
      <p:ext uri="{BB962C8B-B14F-4D97-AF65-F5344CB8AC3E}">
        <p14:creationId xmlns:p14="http://schemas.microsoft.com/office/powerpoint/2010/main" val="33835827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26" y="1569855"/>
            <a:ext cx="7704000" cy="205156"/>
          </a:xfrm>
        </p:spPr>
        <p:txBody>
          <a:bodyPr/>
          <a:lstStyle/>
          <a:p>
            <a:r>
              <a:rPr lang="pt-BR" dirty="0"/>
              <a:t>Os clientes usam a solicitação DELETE para remover o recurso. Uma solicitação DELETE pode alterar o estado do servidor. No entanto, se o usuário não tiver a autenticação apropriada, a solicitação falhará.</a:t>
            </a:r>
          </a:p>
        </p:txBody>
      </p:sp>
    </p:spTree>
    <p:extLst>
      <p:ext uri="{BB962C8B-B14F-4D97-AF65-F5344CB8AC3E}">
        <p14:creationId xmlns:p14="http://schemas.microsoft.com/office/powerpoint/2010/main" val="31919735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 com banco de dados remoto diretamente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EE5A72-2BE1-B621-3068-CE12403B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31" y="1666485"/>
            <a:ext cx="5700938" cy="30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23499-4408-DA06-8293-FE03D13C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2804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Conexão</a:t>
            </a:r>
            <a:r>
              <a:rPr lang="pt-BR" b="1" i="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pt-BR" dirty="0"/>
              <a:t>com banco de dados remoto usando API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79DE54-6136-20B7-EA85-61D0D06A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7" y="1722646"/>
            <a:ext cx="5475026" cy="2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538DD9-D6ED-CDD2-67E0-153DE9194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200" dirty="0">
              <a:latin typeface="Roboto Mono"/>
              <a:ea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521963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muitos registros de várias pessoas que são pacientes de uma clínica criamos um arquivo chamado arquivo pessoa. Para ficar clara a diferença entre arquivo, registro e dado, vamos ao exemplo de um cliente da loja de roupas, representando um de seus registros (RAMAKRISHNAN e GEHRKE, 2002).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O registro é composto por seis itens de dados (campos): código, CPF, nome, rua, bairro, cidade. Dentro do Banco de Dados, as fichas de todos os clientes que estão inserias formarão o arquivo cliente.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AC81B0-6388-27B5-B49E-352B1E90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87" y="3179922"/>
            <a:ext cx="569674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Definição de banco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Banco de Dados é um conjunto de arquivos relacionados entre si” (Chu, 1983)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operacionais armazenados, sendo usados pelos sistemas de aplicação de uma determinada organização” (C. J. Date, 1985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relacionais” (</a:t>
            </a:r>
            <a:r>
              <a:rPr lang="pt-BR" dirty="0" err="1"/>
              <a:t>Elmasri</a:t>
            </a:r>
            <a:r>
              <a:rPr lang="pt-BR" dirty="0"/>
              <a:t> e </a:t>
            </a:r>
            <a:r>
              <a:rPr lang="pt-BR" dirty="0" err="1"/>
              <a:t>Navathe</a:t>
            </a:r>
            <a:r>
              <a:rPr lang="pt-BR" dirty="0"/>
              <a:t>, 2005).</a:t>
            </a: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Com base nas definições da literatura, podemos dizer que Banco de Dados é: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Coleção de dados relacionados que tem informação sobre algo do mundo real, por exemplo, lojas, escritórios, bibliotecas ou banco;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Possui coerência lógica entre de dados e significado;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FCF8464F-9D15-83FE-18C2-E51BC30093F8}"/>
              </a:ext>
            </a:extLst>
          </p:cNvPr>
          <p:cNvSpPr txBox="1">
            <a:spLocks/>
          </p:cNvSpPr>
          <p:nvPr/>
        </p:nvSpPr>
        <p:spPr>
          <a:xfrm>
            <a:off x="720000" y="38307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sempre estará associado a aplicações onde existem usuários com interesse aos dados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3338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Vantagens em utilizar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centralizado de dados: os dados ficam localizados em um único local e isso facilita o controle e acesso.</a:t>
            </a:r>
          </a:p>
          <a:p>
            <a:endParaRPr lang="pt-BR" dirty="0"/>
          </a:p>
          <a:p>
            <a:r>
              <a:rPr lang="pt-BR" dirty="0"/>
              <a:t>Controle da redundância: como os dados estão centralizados existe otimização e redução do espaço de armazenamento e controle de redundância.</a:t>
            </a:r>
          </a:p>
          <a:p>
            <a:endParaRPr lang="pt-BR" dirty="0"/>
          </a:p>
          <a:p>
            <a:r>
              <a:rPr lang="pt-BR" dirty="0"/>
              <a:t>Compartilhamento de dados: com a utilização de um Banco de Dados sem redundância, o espaço de armazenamento é otimizado é facilita o compartilhamento de dados.</a:t>
            </a:r>
          </a:p>
          <a:p>
            <a:endParaRPr lang="pt-BR" dirty="0"/>
          </a:p>
          <a:p>
            <a:r>
              <a:rPr lang="pt-BR" dirty="0"/>
              <a:t>Facilidade de acesso aos dados: estabelecimento de padrões devido a centralização dos dados e inter-relação de todos os registros.</a:t>
            </a:r>
          </a:p>
          <a:p>
            <a:endParaRPr lang="pt-BR" dirty="0"/>
          </a:p>
          <a:p>
            <a:r>
              <a:rPr lang="pt-BR" dirty="0"/>
              <a:t>Independência de dados: os dados são independentes para cada registro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234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2575"/>
            <a:ext cx="7704000" cy="572700"/>
          </a:xfrm>
        </p:spPr>
        <p:txBody>
          <a:bodyPr/>
          <a:lstStyle/>
          <a:p>
            <a:r>
              <a:rPr lang="pt-BR" dirty="0"/>
              <a:t>Sistema gerenciador de banco de dados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Sistema Gerenciador de Banco de Dados (SGBD) é um software genérico para manipular Banco de Dados. </a:t>
            </a:r>
          </a:p>
          <a:p>
            <a:r>
              <a:rPr lang="pt-BR" dirty="0"/>
              <a:t>Ele permite a definição, construção e manejo de um Banco de Dados para diversas aplicações. </a:t>
            </a:r>
          </a:p>
          <a:p>
            <a:r>
              <a:rPr lang="pt-BR" dirty="0"/>
              <a:t>Um SGBD possui uma visão lógica (projeto do BD), uma linguagem de definição de dados, linguagem de manipulação de dados e utilitários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662310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DDL E DML</a:t>
            </a:r>
            <a:endParaRPr lang="pt-BR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05156"/>
          </a:xfrm>
        </p:spPr>
        <p:txBody>
          <a:bodyPr/>
          <a:lstStyle/>
          <a:p>
            <a:r>
              <a:rPr lang="pt-BR" dirty="0"/>
              <a:t>Basicamente uma linguagem de definição de dados (DDL) é usada para definir o esquema conceitual do Banco de Dados. Na maioria dos </a:t>
            </a:r>
            <a:r>
              <a:rPr lang="pt-BR" dirty="0" err="1"/>
              <a:t>SGBDs</a:t>
            </a:r>
            <a:r>
              <a:rPr lang="pt-BR" dirty="0"/>
              <a:t>, a DDL também define as visões dos usuários, e algumas vezes as estruturas de armazenamento.</a:t>
            </a:r>
          </a:p>
          <a:p>
            <a:endParaRPr lang="pt-BR" dirty="0"/>
          </a:p>
          <a:p>
            <a:r>
              <a:rPr lang="pt-BR" dirty="0"/>
              <a:t> Já uma linguagem de manipulação de dados (DML) é empregada para especificar as recuperações e atualizações do Banco de Dados (GARCIA-MOLINA, ULLMAN e WIDOM, 2008).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2085</Words>
  <Application>Microsoft Office PowerPoint</Application>
  <PresentationFormat>Apresentação na tela (16:9)</PresentationFormat>
  <Paragraphs>131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AmazonEmber</vt:lpstr>
      <vt:lpstr>Nunito Light</vt:lpstr>
      <vt:lpstr>Golos Text</vt:lpstr>
      <vt:lpstr>Segoe UI</vt:lpstr>
      <vt:lpstr>Roboto Mono</vt:lpstr>
      <vt:lpstr>AmazonEmberBold</vt:lpstr>
      <vt:lpstr>Arial</vt:lpstr>
      <vt:lpstr>Programmable Logic Controller (PLC) by Slidesgo</vt:lpstr>
      <vt:lpstr>Introdução a Banco de dados</vt:lpstr>
      <vt:lpstr>O que dado, informação e conhecimento</vt:lpstr>
      <vt:lpstr>Registro </vt:lpstr>
      <vt:lpstr>Registro  </vt:lpstr>
      <vt:lpstr>Definição de banco de dados  </vt:lpstr>
      <vt:lpstr>Com base nas definições da literatura, podemos dizer que Banco de Dados é:</vt:lpstr>
      <vt:lpstr>Vantagens em utilizar banco de dados   </vt:lpstr>
      <vt:lpstr>Sistema gerenciador de banco de dados</vt:lpstr>
      <vt:lpstr>DDL E DML</vt:lpstr>
      <vt:lpstr>SGBDS</vt:lpstr>
      <vt:lpstr>Visões do banco de dados (DBA)</vt:lpstr>
      <vt:lpstr>Visões do banco de dados (DBA)</vt:lpstr>
      <vt:lpstr>Visões do banco de dados (DBA)</vt:lpstr>
      <vt:lpstr>Níveis de abstração</vt:lpstr>
      <vt:lpstr>Níveis de abstração</vt:lpstr>
      <vt:lpstr>Modelo conceitual</vt:lpstr>
      <vt:lpstr>Modelo conceitual</vt:lpstr>
      <vt:lpstr>Modelo conceitual</vt:lpstr>
      <vt:lpstr>Atributos XML </vt:lpstr>
      <vt:lpstr>Conteúdo  XML </vt:lpstr>
      <vt:lpstr>Como a XML é diferente da HTML?  </vt:lpstr>
      <vt:lpstr>Como a XML é diferente da HTML?  </vt:lpstr>
      <vt:lpstr>APIs REST  </vt:lpstr>
      <vt:lpstr>O que são APIs REST?</vt:lpstr>
      <vt:lpstr>O que são APIs REST?</vt:lpstr>
      <vt:lpstr>JSON</vt:lpstr>
      <vt:lpstr>JSON</vt:lpstr>
      <vt:lpstr>Apresentação do PowerPoint</vt:lpstr>
      <vt:lpstr>JSON</vt:lpstr>
      <vt:lpstr>Métodos HTTP</vt:lpstr>
      <vt:lpstr>GET</vt:lpstr>
      <vt:lpstr>POST</vt:lpstr>
      <vt:lpstr>PUT</vt:lpstr>
      <vt:lpstr>DELETE</vt:lpstr>
      <vt:lpstr>Conexão com banco de dados remoto diretamente</vt:lpstr>
      <vt:lpstr>Conexão com banco de dados remoto usando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</cp:lastModifiedBy>
  <cp:revision>10</cp:revision>
  <dcterms:modified xsi:type="dcterms:W3CDTF">2024-10-17T11:41:14Z</dcterms:modified>
</cp:coreProperties>
</file>