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89" r:id="rId5"/>
    <p:sldId id="286" r:id="rId6"/>
    <p:sldId id="280" r:id="rId7"/>
    <p:sldId id="299" r:id="rId8"/>
    <p:sldId id="300" r:id="rId9"/>
    <p:sldId id="301" r:id="rId10"/>
    <p:sldId id="302" r:id="rId11"/>
    <p:sldId id="312" r:id="rId12"/>
    <p:sldId id="303" r:id="rId13"/>
    <p:sldId id="304" r:id="rId14"/>
    <p:sldId id="305" r:id="rId15"/>
    <p:sldId id="306" r:id="rId16"/>
    <p:sldId id="307" r:id="rId17"/>
    <p:sldId id="308" r:id="rId18"/>
    <p:sldId id="313" r:id="rId19"/>
    <p:sldId id="298" r:id="rId20"/>
    <p:sldId id="272" r:id="rId21"/>
    <p:sldId id="297" r:id="rId22"/>
    <p:sldId id="296" r:id="rId23"/>
    <p:sldId id="314" r:id="rId2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082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554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BADFD9-ADFC-4D1F-ACF9-03B85E66582A}" type="datetime1">
              <a:rPr lang="pt-BR" smtClean="0"/>
              <a:t>04/09/2023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22411-A9A9-4A09-A341-69C657AB42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E70B0D-B36C-4FFA-A4C4-B61DAF3931A7}" type="datetime1">
              <a:rPr lang="pt-BR" smtClean="0"/>
              <a:t>04/09/2023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  <a:endParaRPr lang="pt-BR" dirty="0"/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842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9959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78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8392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880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648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96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7493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62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501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50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6613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97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7A57D-599B-40D6-AAE5-E188A06C45E0}" type="datetime1">
              <a:rPr lang="pt-BR" noProof="0" smtClean="0"/>
              <a:t>04/09/2023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is Conteúdos Horizont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to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04484F-4D5C-4E2E-9863-36923DBAC582}" type="datetime1">
              <a:rPr lang="pt-BR" noProof="0" smtClean="0"/>
              <a:t>04/09/2023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m com três se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to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pt-BR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458F24-4484-41EB-B38A-B8A43B25E1AC}" type="datetime1">
              <a:rPr lang="pt-BR" noProof="0" smtClean="0"/>
              <a:t>04/09/2023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9" name="objeto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2" name="Espaço Reservado para Imagem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Imagem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5" name="Espaço Reservado para Imagem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6" name="Espaço reservado para texto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75DF54-8376-4F7C-873C-F81D0194D2B2}" type="datetime1">
              <a:rPr lang="pt-BR" noProof="0" smtClean="0"/>
              <a:t>04/09/2023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D5EC0F-66CB-4CBD-A33D-FBDC4CB77ABC}" type="datetime1">
              <a:rPr lang="pt-BR" noProof="0" smtClean="0"/>
              <a:t>04/09/2023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CBD469-E210-449A-A2CB-026BD77D238B}" type="datetime1">
              <a:rPr lang="pt-BR" noProof="0" smtClean="0"/>
              <a:t>04/09/2023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93C07F-BA3B-4572-838E-B07227A7737F}" type="datetime1">
              <a:rPr lang="pt-BR" noProof="0" smtClean="0"/>
              <a:t>04/09/2023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D042D3-95C1-43FE-A9F0-8058D946DFD1}" type="datetime1">
              <a:rPr lang="pt-BR" noProof="0" smtClean="0"/>
              <a:t>04/09/2023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CEB3EE-E8A3-4254-9B87-8A61E7813DF8}" type="datetime1">
              <a:rPr lang="pt-BR" noProof="0" smtClean="0"/>
              <a:t>04/09/2023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819FF5-A12B-4FB4-8132-5DF7B627938A}" type="datetime1">
              <a:rPr lang="pt-BR" noProof="0" smtClean="0"/>
              <a:t>04/09/2023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68A5FD-A342-4AF9-BE36-4FDE692C4FFC}" type="datetime1">
              <a:rPr lang="pt-BR" noProof="0" smtClean="0"/>
              <a:t>04/09/2023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EF0430-2FBE-4FFC-B304-C1CB428545DC}" type="datetime1">
              <a:rPr lang="pt-BR" noProof="0" smtClean="0"/>
              <a:t>04/09/2023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3346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pPr rtl="0"/>
            <a:fld id="{82EE24B5-652C-4DB5-B7C3-B5BBEC1280B1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to 2" descr="Retângulo azul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4" name="objeto 3" descr="Pessoas com documento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5" y="2151530"/>
            <a:ext cx="9144000" cy="971648"/>
          </a:xfrm>
        </p:spPr>
        <p:txBody>
          <a:bodyPr rtlCol="0">
            <a:normAutofit/>
          </a:bodyPr>
          <a:lstStyle/>
          <a:p>
            <a:pPr rtl="0">
              <a:lnSpc>
                <a:spcPct val="125000"/>
              </a:lnSpc>
            </a:pPr>
            <a:r>
              <a:rPr lang="pt-BR" sz="5000" dirty="0">
                <a:latin typeface="Gill Sans MT" panose="020B0502020104020203" pitchFamily="34" charset="0"/>
              </a:rPr>
              <a:t>SCRUM</a:t>
            </a:r>
            <a:endParaRPr lang="pt-BR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objeto 7" descr="Retângulo be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2286000" y="3229868"/>
            <a:ext cx="7620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41C9B8FE-BAE6-4963-85F0-F6B4B54E8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2298" y="3667587"/>
            <a:ext cx="5244353" cy="882001"/>
          </a:xfrm>
        </p:spPr>
        <p:txBody>
          <a:bodyPr/>
          <a:lstStyle/>
          <a:p>
            <a:r>
              <a:rPr lang="pt-BR" sz="2800" dirty="0">
                <a:latin typeface="Gill Sans MT" panose="020B0502020104020203" pitchFamily="34" charset="0"/>
              </a:rPr>
              <a:t>Metodologia Ágil de Desenvolvimento de Projetos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B759A6-411A-4A5E-8F42-72876D82DFB6}"/>
              </a:ext>
            </a:extLst>
          </p:cNvPr>
          <p:cNvSpPr txBox="1"/>
          <p:nvPr/>
        </p:nvSpPr>
        <p:spPr>
          <a:xfrm>
            <a:off x="8543365" y="6185648"/>
            <a:ext cx="3550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Prof.: Ramon Ferreira</a:t>
            </a: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32094"/>
            <a:ext cx="3621741" cy="1006779"/>
          </a:xfrm>
        </p:spPr>
        <p:txBody>
          <a:bodyPr rtlCol="0">
            <a:noAutofit/>
          </a:bodyPr>
          <a:lstStyle/>
          <a:p>
            <a:pPr algn="ctr" rtl="0"/>
            <a:r>
              <a:rPr lang="pt-BR" dirty="0"/>
              <a:t>Sprint</a:t>
            </a:r>
            <a:br>
              <a:rPr lang="pt-BR" dirty="0"/>
            </a:br>
            <a:r>
              <a:rPr lang="pt-BR" sz="2400" dirty="0"/>
              <a:t>(</a:t>
            </a:r>
            <a:r>
              <a:rPr lang="pt-PT" sz="2400" dirty="0"/>
              <a:t>Corrida</a:t>
            </a:r>
            <a:r>
              <a:rPr lang="pt-BR" sz="2400" dirty="0"/>
              <a:t>)</a:t>
            </a:r>
            <a:endParaRPr lang="pt-BR" dirty="0"/>
          </a:p>
        </p:txBody>
      </p:sp>
      <p:sp>
        <p:nvSpPr>
          <p:cNvPr id="25" name="Espaço Reservado para Conteúdo 24">
            <a:extLst>
              <a:ext uri="{FF2B5EF4-FFF2-40B4-BE49-F238E27FC236}">
                <a16:creationId xmlns:a16="http://schemas.microsoft.com/office/drawing/2014/main" id="{210F3730-3E5A-46BF-9E69-A0DB9FBC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81844" y="2574613"/>
            <a:ext cx="5701553" cy="1708774"/>
          </a:xfrm>
        </p:spPr>
        <p:txBody>
          <a:bodyPr>
            <a:normAutofit/>
          </a:bodyPr>
          <a:lstStyle/>
          <a:p>
            <a:r>
              <a:rPr lang="pt-BR" sz="2400" dirty="0"/>
              <a:t>Período fixo (geralmente 2-4 semanas) onde a equipe desenvolve um incremento de produto.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0D2FCF-34FB-4F48-8CA3-A89E2E9493C7}"/>
              </a:ext>
            </a:extLst>
          </p:cNvPr>
          <p:cNvSpPr/>
          <p:nvPr/>
        </p:nvSpPr>
        <p:spPr>
          <a:xfrm>
            <a:off x="11453346" y="6226356"/>
            <a:ext cx="665922" cy="467139"/>
          </a:xfrm>
          <a:prstGeom prst="rect">
            <a:avLst/>
          </a:prstGeom>
          <a:solidFill>
            <a:srgbClr val="10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107082"/>
                </a:solidFill>
              </a:ln>
              <a:solidFill>
                <a:srgbClr val="107082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93C55E-9C2E-4331-B33D-02251C540D20}"/>
              </a:ext>
            </a:extLst>
          </p:cNvPr>
          <p:cNvSpPr txBox="1">
            <a:spLocks/>
          </p:cNvSpPr>
          <p:nvPr/>
        </p:nvSpPr>
        <p:spPr>
          <a:xfrm>
            <a:off x="310495" y="225299"/>
            <a:ext cx="3621741" cy="5702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Eventos do Scrum</a:t>
            </a:r>
          </a:p>
        </p:txBody>
      </p:sp>
      <p:sp>
        <p:nvSpPr>
          <p:cNvPr id="7" name="objeto 13" descr="Retângulo bege">
            <a:extLst>
              <a:ext uri="{FF2B5EF4-FFF2-40B4-BE49-F238E27FC236}">
                <a16:creationId xmlns:a16="http://schemas.microsoft.com/office/drawing/2014/main" id="{C859E02C-AF0C-41DD-8C2D-E21D97BFAFA4}"/>
              </a:ext>
            </a:extLst>
          </p:cNvPr>
          <p:cNvSpPr/>
          <p:nvPr/>
        </p:nvSpPr>
        <p:spPr>
          <a:xfrm>
            <a:off x="386740" y="795563"/>
            <a:ext cx="3589668" cy="45719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02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9828"/>
            <a:ext cx="3621741" cy="1006779"/>
          </a:xfrm>
        </p:spPr>
        <p:txBody>
          <a:bodyPr rtlCol="0">
            <a:noAutofit/>
          </a:bodyPr>
          <a:lstStyle/>
          <a:p>
            <a:pPr algn="ctr" rtl="0"/>
            <a:r>
              <a:rPr lang="pt-BR" dirty="0"/>
              <a:t>Reunião de Planejamento da Sprint</a:t>
            </a:r>
          </a:p>
        </p:txBody>
      </p:sp>
      <p:sp>
        <p:nvSpPr>
          <p:cNvPr id="25" name="Espaço Reservado para Conteúdo 24">
            <a:extLst>
              <a:ext uri="{FF2B5EF4-FFF2-40B4-BE49-F238E27FC236}">
                <a16:creationId xmlns:a16="http://schemas.microsoft.com/office/drawing/2014/main" id="{210F3730-3E5A-46BF-9E69-A0DB9FBC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0310" y="2693146"/>
            <a:ext cx="5701553" cy="1471707"/>
          </a:xfrm>
        </p:spPr>
        <p:txBody>
          <a:bodyPr>
            <a:normAutofit/>
          </a:bodyPr>
          <a:lstStyle/>
          <a:p>
            <a:r>
              <a:rPr lang="pt-BR" sz="2400" dirty="0"/>
              <a:t>Definição do que será feito na próxima Sprint.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0D2FCF-34FB-4F48-8CA3-A89E2E9493C7}"/>
              </a:ext>
            </a:extLst>
          </p:cNvPr>
          <p:cNvSpPr/>
          <p:nvPr/>
        </p:nvSpPr>
        <p:spPr>
          <a:xfrm>
            <a:off x="11453346" y="6226356"/>
            <a:ext cx="665922" cy="467139"/>
          </a:xfrm>
          <a:prstGeom prst="rect">
            <a:avLst/>
          </a:prstGeom>
          <a:solidFill>
            <a:srgbClr val="10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107082"/>
                </a:solidFill>
              </a:ln>
              <a:solidFill>
                <a:srgbClr val="107082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93C55E-9C2E-4331-B33D-02251C540D20}"/>
              </a:ext>
            </a:extLst>
          </p:cNvPr>
          <p:cNvSpPr txBox="1">
            <a:spLocks/>
          </p:cNvSpPr>
          <p:nvPr/>
        </p:nvSpPr>
        <p:spPr>
          <a:xfrm>
            <a:off x="310495" y="225299"/>
            <a:ext cx="3621741" cy="5702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Eventos do Scrum</a:t>
            </a:r>
          </a:p>
        </p:txBody>
      </p:sp>
      <p:sp>
        <p:nvSpPr>
          <p:cNvPr id="7" name="objeto 13" descr="Retângulo bege">
            <a:extLst>
              <a:ext uri="{FF2B5EF4-FFF2-40B4-BE49-F238E27FC236}">
                <a16:creationId xmlns:a16="http://schemas.microsoft.com/office/drawing/2014/main" id="{C859E02C-AF0C-41DD-8C2D-E21D97BFAFA4}"/>
              </a:ext>
            </a:extLst>
          </p:cNvPr>
          <p:cNvSpPr/>
          <p:nvPr/>
        </p:nvSpPr>
        <p:spPr>
          <a:xfrm>
            <a:off x="386740" y="795563"/>
            <a:ext cx="3589668" cy="45719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39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5882"/>
            <a:ext cx="3621741" cy="1006779"/>
          </a:xfrm>
        </p:spPr>
        <p:txBody>
          <a:bodyPr rtlCol="0">
            <a:noAutofit/>
          </a:bodyPr>
          <a:lstStyle/>
          <a:p>
            <a:pPr algn="ctr" rtl="0"/>
            <a:r>
              <a:rPr lang="pt-BR" dirty="0"/>
              <a:t>Daily Scrum</a:t>
            </a:r>
            <a:br>
              <a:rPr lang="pt-BR" dirty="0"/>
            </a:br>
            <a:r>
              <a:rPr lang="pt-BR" sz="2400" dirty="0"/>
              <a:t>(</a:t>
            </a:r>
            <a:r>
              <a:rPr lang="pt-PT" sz="2400" dirty="0"/>
              <a:t>Scrum Diário</a:t>
            </a:r>
            <a:r>
              <a:rPr lang="pt-BR" sz="2400" dirty="0"/>
              <a:t>)</a:t>
            </a:r>
            <a:endParaRPr lang="pt-BR" dirty="0"/>
          </a:p>
        </p:txBody>
      </p:sp>
      <p:sp>
        <p:nvSpPr>
          <p:cNvPr id="25" name="Espaço Reservado para Conteúdo 24">
            <a:extLst>
              <a:ext uri="{FF2B5EF4-FFF2-40B4-BE49-F238E27FC236}">
                <a16:creationId xmlns:a16="http://schemas.microsoft.com/office/drawing/2014/main" id="{210F3730-3E5A-46BF-9E69-A0DB9FBC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244" y="2765362"/>
            <a:ext cx="5701553" cy="1641040"/>
          </a:xfrm>
        </p:spPr>
        <p:txBody>
          <a:bodyPr>
            <a:normAutofit/>
          </a:bodyPr>
          <a:lstStyle/>
          <a:p>
            <a:r>
              <a:rPr lang="pt-BR" sz="2400" dirty="0"/>
              <a:t>Reunião diária de 15 minutos para sincronização da equipe.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0D2FCF-34FB-4F48-8CA3-A89E2E9493C7}"/>
              </a:ext>
            </a:extLst>
          </p:cNvPr>
          <p:cNvSpPr/>
          <p:nvPr/>
        </p:nvSpPr>
        <p:spPr>
          <a:xfrm>
            <a:off x="11453346" y="6226356"/>
            <a:ext cx="665922" cy="467139"/>
          </a:xfrm>
          <a:prstGeom prst="rect">
            <a:avLst/>
          </a:prstGeom>
          <a:solidFill>
            <a:srgbClr val="10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107082"/>
                </a:solidFill>
              </a:ln>
              <a:solidFill>
                <a:srgbClr val="107082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93C55E-9C2E-4331-B33D-02251C540D20}"/>
              </a:ext>
            </a:extLst>
          </p:cNvPr>
          <p:cNvSpPr txBox="1">
            <a:spLocks/>
          </p:cNvSpPr>
          <p:nvPr/>
        </p:nvSpPr>
        <p:spPr>
          <a:xfrm>
            <a:off x="354667" y="225299"/>
            <a:ext cx="3621741" cy="5702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Eventos do Scrum</a:t>
            </a:r>
          </a:p>
        </p:txBody>
      </p:sp>
      <p:sp>
        <p:nvSpPr>
          <p:cNvPr id="7" name="objeto 13" descr="Retângulo bege">
            <a:extLst>
              <a:ext uri="{FF2B5EF4-FFF2-40B4-BE49-F238E27FC236}">
                <a16:creationId xmlns:a16="http://schemas.microsoft.com/office/drawing/2014/main" id="{C859E02C-AF0C-41DD-8C2D-E21D97BFAFA4}"/>
              </a:ext>
            </a:extLst>
          </p:cNvPr>
          <p:cNvSpPr/>
          <p:nvPr/>
        </p:nvSpPr>
        <p:spPr>
          <a:xfrm>
            <a:off x="386740" y="795563"/>
            <a:ext cx="3589668" cy="45719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10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5882"/>
            <a:ext cx="3621741" cy="1006779"/>
          </a:xfrm>
        </p:spPr>
        <p:txBody>
          <a:bodyPr rtlCol="0">
            <a:noAutofit/>
          </a:bodyPr>
          <a:lstStyle/>
          <a:p>
            <a:pPr algn="ctr" rtl="0"/>
            <a:r>
              <a:rPr lang="pt-BR" dirty="0"/>
              <a:t>Revisão da Sprint</a:t>
            </a:r>
          </a:p>
        </p:txBody>
      </p:sp>
      <p:sp>
        <p:nvSpPr>
          <p:cNvPr id="25" name="Espaço Reservado para Conteúdo 24">
            <a:extLst>
              <a:ext uri="{FF2B5EF4-FFF2-40B4-BE49-F238E27FC236}">
                <a16:creationId xmlns:a16="http://schemas.microsoft.com/office/drawing/2014/main" id="{210F3730-3E5A-46BF-9E69-A0DB9FBC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81844" y="2714313"/>
            <a:ext cx="5701553" cy="1429374"/>
          </a:xfrm>
        </p:spPr>
        <p:txBody>
          <a:bodyPr>
            <a:normAutofit/>
          </a:bodyPr>
          <a:lstStyle/>
          <a:p>
            <a:r>
              <a:rPr lang="pt-BR" sz="2400" dirty="0"/>
              <a:t>Demonstração do incremento desenvolvido ao Product Owner e stakeholders.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0D2FCF-34FB-4F48-8CA3-A89E2E9493C7}"/>
              </a:ext>
            </a:extLst>
          </p:cNvPr>
          <p:cNvSpPr/>
          <p:nvPr/>
        </p:nvSpPr>
        <p:spPr>
          <a:xfrm>
            <a:off x="11453346" y="6226356"/>
            <a:ext cx="665922" cy="467139"/>
          </a:xfrm>
          <a:prstGeom prst="rect">
            <a:avLst/>
          </a:prstGeom>
          <a:solidFill>
            <a:srgbClr val="10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107082"/>
                </a:solidFill>
              </a:ln>
              <a:solidFill>
                <a:srgbClr val="107082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93C55E-9C2E-4331-B33D-02251C540D20}"/>
              </a:ext>
            </a:extLst>
          </p:cNvPr>
          <p:cNvSpPr txBox="1">
            <a:spLocks/>
          </p:cNvSpPr>
          <p:nvPr/>
        </p:nvSpPr>
        <p:spPr>
          <a:xfrm>
            <a:off x="310495" y="225299"/>
            <a:ext cx="3621741" cy="5702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Eventos do Scrum</a:t>
            </a:r>
          </a:p>
        </p:txBody>
      </p:sp>
      <p:sp>
        <p:nvSpPr>
          <p:cNvPr id="7" name="objeto 13" descr="Retângulo bege">
            <a:extLst>
              <a:ext uri="{FF2B5EF4-FFF2-40B4-BE49-F238E27FC236}">
                <a16:creationId xmlns:a16="http://schemas.microsoft.com/office/drawing/2014/main" id="{C859E02C-AF0C-41DD-8C2D-E21D97BFAFA4}"/>
              </a:ext>
            </a:extLst>
          </p:cNvPr>
          <p:cNvSpPr/>
          <p:nvPr/>
        </p:nvSpPr>
        <p:spPr>
          <a:xfrm>
            <a:off x="386740" y="795563"/>
            <a:ext cx="3589668" cy="45719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757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5882"/>
            <a:ext cx="3621741" cy="1006779"/>
          </a:xfrm>
        </p:spPr>
        <p:txBody>
          <a:bodyPr rtlCol="0">
            <a:noAutofit/>
          </a:bodyPr>
          <a:lstStyle/>
          <a:p>
            <a:pPr algn="ctr" rtl="0"/>
            <a:r>
              <a:rPr lang="pt-BR" dirty="0"/>
              <a:t>Retrospectiva da Sprint</a:t>
            </a:r>
          </a:p>
        </p:txBody>
      </p:sp>
      <p:sp>
        <p:nvSpPr>
          <p:cNvPr id="25" name="Espaço Reservado para Conteúdo 24">
            <a:extLst>
              <a:ext uri="{FF2B5EF4-FFF2-40B4-BE49-F238E27FC236}">
                <a16:creationId xmlns:a16="http://schemas.microsoft.com/office/drawing/2014/main" id="{210F3730-3E5A-46BF-9E69-A0DB9FBC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8777" y="3032560"/>
            <a:ext cx="5701553" cy="1268507"/>
          </a:xfrm>
        </p:spPr>
        <p:txBody>
          <a:bodyPr>
            <a:normAutofit/>
          </a:bodyPr>
          <a:lstStyle/>
          <a:p>
            <a:r>
              <a:rPr lang="pt-BR" sz="2400" dirty="0"/>
              <a:t>Reflexão sobre o que funcionou bem e o que pode ser melhorado.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0D2FCF-34FB-4F48-8CA3-A89E2E9493C7}"/>
              </a:ext>
            </a:extLst>
          </p:cNvPr>
          <p:cNvSpPr/>
          <p:nvPr/>
        </p:nvSpPr>
        <p:spPr>
          <a:xfrm>
            <a:off x="11453346" y="6226356"/>
            <a:ext cx="665922" cy="467139"/>
          </a:xfrm>
          <a:prstGeom prst="rect">
            <a:avLst/>
          </a:prstGeom>
          <a:solidFill>
            <a:srgbClr val="10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107082"/>
                </a:solidFill>
              </a:ln>
              <a:solidFill>
                <a:srgbClr val="107082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93C55E-9C2E-4331-B33D-02251C540D20}"/>
              </a:ext>
            </a:extLst>
          </p:cNvPr>
          <p:cNvSpPr txBox="1">
            <a:spLocks/>
          </p:cNvSpPr>
          <p:nvPr/>
        </p:nvSpPr>
        <p:spPr>
          <a:xfrm>
            <a:off x="310495" y="225299"/>
            <a:ext cx="3621741" cy="5702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Eventos do Scrum</a:t>
            </a:r>
          </a:p>
        </p:txBody>
      </p:sp>
      <p:sp>
        <p:nvSpPr>
          <p:cNvPr id="7" name="objeto 13" descr="Retângulo bege">
            <a:extLst>
              <a:ext uri="{FF2B5EF4-FFF2-40B4-BE49-F238E27FC236}">
                <a16:creationId xmlns:a16="http://schemas.microsoft.com/office/drawing/2014/main" id="{C859E02C-AF0C-41DD-8C2D-E21D97BFAFA4}"/>
              </a:ext>
            </a:extLst>
          </p:cNvPr>
          <p:cNvSpPr/>
          <p:nvPr/>
        </p:nvSpPr>
        <p:spPr>
          <a:xfrm>
            <a:off x="386740" y="795563"/>
            <a:ext cx="3589668" cy="45719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7795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0BC256AE-A921-4A71-BB06-366C2CAA1C8B}"/>
              </a:ext>
            </a:extLst>
          </p:cNvPr>
          <p:cNvSpPr txBox="1">
            <a:spLocks/>
          </p:cNvSpPr>
          <p:nvPr/>
        </p:nvSpPr>
        <p:spPr>
          <a:xfrm>
            <a:off x="5215661" y="330201"/>
            <a:ext cx="1456203" cy="5448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Scrum</a:t>
            </a:r>
          </a:p>
        </p:txBody>
      </p:sp>
      <p:sp>
        <p:nvSpPr>
          <p:cNvPr id="13" name="objeto 13" descr="Retângulo bege">
            <a:extLst>
              <a:ext uri="{FF2B5EF4-FFF2-40B4-BE49-F238E27FC236}">
                <a16:creationId xmlns:a16="http://schemas.microsoft.com/office/drawing/2014/main" id="{38569980-0DF4-4A83-8163-2D34390007D3}"/>
              </a:ext>
            </a:extLst>
          </p:cNvPr>
          <p:cNvSpPr/>
          <p:nvPr/>
        </p:nvSpPr>
        <p:spPr>
          <a:xfrm>
            <a:off x="4148929" y="875031"/>
            <a:ext cx="3589668" cy="45719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823C59-1FEF-4DC2-A84E-DEFD9732D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7" y="1541471"/>
            <a:ext cx="12205754" cy="49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9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to 2" descr="Retângulo azul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4" name="objeto 3" descr="Pessoas com documento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5" y="2151530"/>
            <a:ext cx="9144000" cy="971648"/>
          </a:xfrm>
        </p:spPr>
        <p:txBody>
          <a:bodyPr rtlCol="0">
            <a:normAutofit/>
          </a:bodyPr>
          <a:lstStyle/>
          <a:p>
            <a:pPr rtl="0">
              <a:lnSpc>
                <a:spcPct val="125000"/>
              </a:lnSpc>
            </a:pPr>
            <a:r>
              <a:rPr lang="pt-BR" sz="5000" dirty="0">
                <a:latin typeface="Gill Sans MT" panose="020B0502020104020203" pitchFamily="34" charset="0"/>
              </a:rPr>
              <a:t>Papéis no Scrum</a:t>
            </a:r>
            <a:endParaRPr lang="pt-BR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objeto 7" descr="Retângulo be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2286000" y="3229868"/>
            <a:ext cx="7620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007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61765"/>
            <a:ext cx="3621741" cy="108746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sz="4000" b="1" dirty="0"/>
              <a:t>Product Owner</a:t>
            </a:r>
            <a:br>
              <a:rPr lang="pt-BR" sz="4000" b="1" dirty="0"/>
            </a:br>
            <a:r>
              <a:rPr lang="pt-PT" sz="2400" dirty="0"/>
              <a:t>(Proprietário do produto)</a:t>
            </a:r>
            <a:endParaRPr lang="pt-BR" sz="4000" dirty="0"/>
          </a:p>
        </p:txBody>
      </p:sp>
      <p:sp>
        <p:nvSpPr>
          <p:cNvPr id="25" name="Espaço Reservado para Conteúdo 24">
            <a:extLst>
              <a:ext uri="{FF2B5EF4-FFF2-40B4-BE49-F238E27FC236}">
                <a16:creationId xmlns:a16="http://schemas.microsoft.com/office/drawing/2014/main" id="{210F3730-3E5A-46BF-9E69-A0DB9FBC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8777" y="1129553"/>
            <a:ext cx="5701553" cy="5096803"/>
          </a:xfrm>
        </p:spPr>
        <p:txBody>
          <a:bodyPr>
            <a:normAutofit/>
          </a:bodyPr>
          <a:lstStyle/>
          <a:p>
            <a:r>
              <a:rPr lang="pt-BR" sz="2400" dirty="0"/>
              <a:t>O Product Owner é um papel crucial no Scrum, responsável por garantir que o produto desenvolvido pela equipe atenda às necessidades e expectativas dos clientes, usuários e partes interessadas.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Definir o Backlog do Produto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Priorização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Esclarecimento de Requisitos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Aceitação de Trabalho Concluído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0D2FCF-34FB-4F48-8CA3-A89E2E9493C7}"/>
              </a:ext>
            </a:extLst>
          </p:cNvPr>
          <p:cNvSpPr/>
          <p:nvPr/>
        </p:nvSpPr>
        <p:spPr>
          <a:xfrm>
            <a:off x="11453346" y="6226356"/>
            <a:ext cx="665922" cy="467139"/>
          </a:xfrm>
          <a:prstGeom prst="rect">
            <a:avLst/>
          </a:prstGeom>
          <a:solidFill>
            <a:srgbClr val="10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107082"/>
                </a:solidFill>
              </a:ln>
              <a:solidFill>
                <a:srgbClr val="107082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8737FB2-DE23-4052-953A-E77E2A4DF24C}"/>
              </a:ext>
            </a:extLst>
          </p:cNvPr>
          <p:cNvSpPr txBox="1">
            <a:spLocks/>
          </p:cNvSpPr>
          <p:nvPr/>
        </p:nvSpPr>
        <p:spPr>
          <a:xfrm>
            <a:off x="283903" y="225299"/>
            <a:ext cx="3795342" cy="570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Papéis no Scrum</a:t>
            </a:r>
          </a:p>
        </p:txBody>
      </p:sp>
      <p:sp>
        <p:nvSpPr>
          <p:cNvPr id="12" name="objeto 13" descr="Retângulo bege">
            <a:extLst>
              <a:ext uri="{FF2B5EF4-FFF2-40B4-BE49-F238E27FC236}">
                <a16:creationId xmlns:a16="http://schemas.microsoft.com/office/drawing/2014/main" id="{F2881F38-4AB1-4E9E-B66F-7792F14DE66D}"/>
              </a:ext>
            </a:extLst>
          </p:cNvPr>
          <p:cNvSpPr/>
          <p:nvPr/>
        </p:nvSpPr>
        <p:spPr>
          <a:xfrm>
            <a:off x="386740" y="795563"/>
            <a:ext cx="3589668" cy="45719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61765"/>
            <a:ext cx="3621741" cy="1087461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4000" b="1" dirty="0"/>
              <a:t>Scrum Master</a:t>
            </a:r>
            <a:br>
              <a:rPr lang="pt-BR" sz="4000" b="1" dirty="0"/>
            </a:br>
            <a:r>
              <a:rPr lang="pt-PT" sz="2400" dirty="0"/>
              <a:t>(Chefe do Scrum)</a:t>
            </a:r>
            <a:endParaRPr lang="pt-BR" sz="4000" dirty="0"/>
          </a:p>
        </p:txBody>
      </p:sp>
      <p:sp>
        <p:nvSpPr>
          <p:cNvPr id="25" name="Espaço Reservado para Conteúdo 24">
            <a:extLst>
              <a:ext uri="{FF2B5EF4-FFF2-40B4-BE49-F238E27FC236}">
                <a16:creationId xmlns:a16="http://schemas.microsoft.com/office/drawing/2014/main" id="{210F3730-3E5A-46BF-9E69-A0DB9FBC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8777" y="1627094"/>
            <a:ext cx="5701553" cy="4599262"/>
          </a:xfrm>
        </p:spPr>
        <p:txBody>
          <a:bodyPr>
            <a:normAutofit/>
          </a:bodyPr>
          <a:lstStyle/>
          <a:p>
            <a:r>
              <a:rPr lang="pt-BR" sz="2400" dirty="0"/>
              <a:t>O Scrum Master é o facilitador e guardião do processo Scrum. Sua principal função é remover obstáculos que impedem a equipe de trabalhar de maneira eficaz e garantir que o Scrum seja seguido adequadamente.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Facilitação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Remoção de Obstáculos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Proteção da Equipe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0D2FCF-34FB-4F48-8CA3-A89E2E9493C7}"/>
              </a:ext>
            </a:extLst>
          </p:cNvPr>
          <p:cNvSpPr/>
          <p:nvPr/>
        </p:nvSpPr>
        <p:spPr>
          <a:xfrm>
            <a:off x="11453346" y="6226356"/>
            <a:ext cx="665922" cy="467139"/>
          </a:xfrm>
          <a:prstGeom prst="rect">
            <a:avLst/>
          </a:prstGeom>
          <a:solidFill>
            <a:srgbClr val="10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107082"/>
                </a:solidFill>
              </a:ln>
              <a:solidFill>
                <a:srgbClr val="107082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9DCFF54-D416-4938-BE6F-03EB48984E7B}"/>
              </a:ext>
            </a:extLst>
          </p:cNvPr>
          <p:cNvSpPr txBox="1">
            <a:spLocks/>
          </p:cNvSpPr>
          <p:nvPr/>
        </p:nvSpPr>
        <p:spPr>
          <a:xfrm>
            <a:off x="283903" y="225299"/>
            <a:ext cx="3795342" cy="570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Papéis no Scrum</a:t>
            </a:r>
          </a:p>
        </p:txBody>
      </p:sp>
      <p:sp>
        <p:nvSpPr>
          <p:cNvPr id="13" name="objeto 13" descr="Retângulo bege">
            <a:extLst>
              <a:ext uri="{FF2B5EF4-FFF2-40B4-BE49-F238E27FC236}">
                <a16:creationId xmlns:a16="http://schemas.microsoft.com/office/drawing/2014/main" id="{E9780981-A6FF-4762-9B53-8DAC8B2C0AA3}"/>
              </a:ext>
            </a:extLst>
          </p:cNvPr>
          <p:cNvSpPr/>
          <p:nvPr/>
        </p:nvSpPr>
        <p:spPr>
          <a:xfrm>
            <a:off x="386740" y="795563"/>
            <a:ext cx="3589668" cy="45719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4695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5882"/>
            <a:ext cx="3621741" cy="1006779"/>
          </a:xfrm>
        </p:spPr>
        <p:txBody>
          <a:bodyPr rtlCol="0">
            <a:noAutofit/>
          </a:bodyPr>
          <a:lstStyle/>
          <a:p>
            <a:pPr algn="ctr" rtl="0"/>
            <a:r>
              <a:rPr lang="pt-BR" dirty="0"/>
              <a:t>Equipe de Desenvolvimento</a:t>
            </a:r>
          </a:p>
        </p:txBody>
      </p:sp>
      <p:sp>
        <p:nvSpPr>
          <p:cNvPr id="25" name="Espaço Reservado para Conteúdo 24">
            <a:extLst>
              <a:ext uri="{FF2B5EF4-FFF2-40B4-BE49-F238E27FC236}">
                <a16:creationId xmlns:a16="http://schemas.microsoft.com/office/drawing/2014/main" id="{210F3730-3E5A-46BF-9E69-A0DB9FBC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8777" y="1627094"/>
            <a:ext cx="5701553" cy="3603812"/>
          </a:xfrm>
        </p:spPr>
        <p:txBody>
          <a:bodyPr>
            <a:normAutofit/>
          </a:bodyPr>
          <a:lstStyle/>
          <a:p>
            <a:r>
              <a:rPr lang="pt-BR" sz="2400" dirty="0"/>
              <a:t>A equipe de desenvolvimento é composta por profissionais que realizam o trabalho necessário para transformar os itens do Backlog do Produto em incrementos de produto prontos.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0D2FCF-34FB-4F48-8CA3-A89E2E9493C7}"/>
              </a:ext>
            </a:extLst>
          </p:cNvPr>
          <p:cNvSpPr/>
          <p:nvPr/>
        </p:nvSpPr>
        <p:spPr>
          <a:xfrm>
            <a:off x="11453346" y="6226356"/>
            <a:ext cx="665922" cy="467139"/>
          </a:xfrm>
          <a:prstGeom prst="rect">
            <a:avLst/>
          </a:prstGeom>
          <a:solidFill>
            <a:srgbClr val="10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107082"/>
                </a:solidFill>
              </a:ln>
              <a:solidFill>
                <a:srgbClr val="107082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93C55E-9C2E-4331-B33D-02251C540D20}"/>
              </a:ext>
            </a:extLst>
          </p:cNvPr>
          <p:cNvSpPr txBox="1">
            <a:spLocks/>
          </p:cNvSpPr>
          <p:nvPr/>
        </p:nvSpPr>
        <p:spPr>
          <a:xfrm>
            <a:off x="283903" y="225299"/>
            <a:ext cx="3795342" cy="570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Papéis no Scrum</a:t>
            </a:r>
          </a:p>
        </p:txBody>
      </p:sp>
      <p:sp>
        <p:nvSpPr>
          <p:cNvPr id="7" name="objeto 13" descr="Retângulo bege">
            <a:extLst>
              <a:ext uri="{FF2B5EF4-FFF2-40B4-BE49-F238E27FC236}">
                <a16:creationId xmlns:a16="http://schemas.microsoft.com/office/drawing/2014/main" id="{C859E02C-AF0C-41DD-8C2D-E21D97BFAFA4}"/>
              </a:ext>
            </a:extLst>
          </p:cNvPr>
          <p:cNvSpPr/>
          <p:nvPr/>
        </p:nvSpPr>
        <p:spPr>
          <a:xfrm>
            <a:off x="386740" y="795563"/>
            <a:ext cx="3589668" cy="45719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51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7" descr="O homem fala por telef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436610E-5F31-4A64-93D3-1CE17298862D}"/>
              </a:ext>
            </a:extLst>
          </p:cNvPr>
          <p:cNvSpPr/>
          <p:nvPr/>
        </p:nvSpPr>
        <p:spPr>
          <a:xfrm>
            <a:off x="11459817" y="6162261"/>
            <a:ext cx="467140" cy="41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bjeto 3" descr="Pessoas com documentos">
            <a:extLst>
              <a:ext uri="{FF2B5EF4-FFF2-40B4-BE49-F238E27FC236}">
                <a16:creationId xmlns:a16="http://schemas.microsoft.com/office/drawing/2014/main" id="{BBB8CC2E-45DD-462C-BC39-19CAC38CC932}"/>
              </a:ext>
            </a:extLst>
          </p:cNvPr>
          <p:cNvSpPr/>
          <p:nvPr/>
        </p:nvSpPr>
        <p:spPr>
          <a:xfrm>
            <a:off x="2540" y="-4666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18" name="objeto 3" descr="Retângulo bege">
            <a:extLst>
              <a:ext uri="{FF2B5EF4-FFF2-40B4-BE49-F238E27FC236}">
                <a16:creationId xmlns:a16="http://schemas.microsoft.com/office/drawing/2014/main" id="{7EDC18FC-EFDE-471F-B25A-74F01393DBDE}"/>
              </a:ext>
            </a:extLst>
          </p:cNvPr>
          <p:cNvSpPr/>
          <p:nvPr/>
        </p:nvSpPr>
        <p:spPr>
          <a:xfrm>
            <a:off x="817880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3" name="objeto 6" descr="Retângulo azul">
            <a:extLst>
              <a:ext uri="{FF2B5EF4-FFF2-40B4-BE49-F238E27FC236}">
                <a16:creationId xmlns:a16="http://schemas.microsoft.com/office/drawing/2014/main" id="{9ADE11C5-183F-4109-A015-C5FE1AC6132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FE7EE5D-2EB5-4E44-843D-28D0EFA06AA8}"/>
              </a:ext>
            </a:extLst>
          </p:cNvPr>
          <p:cNvSpPr txBox="1">
            <a:spLocks/>
          </p:cNvSpPr>
          <p:nvPr/>
        </p:nvSpPr>
        <p:spPr>
          <a:xfrm>
            <a:off x="6207698" y="2192694"/>
            <a:ext cx="5165558" cy="97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chemeClr val="bg1"/>
                </a:solidFill>
              </a:rPr>
              <a:t>Introdução</a:t>
            </a:r>
            <a:endParaRPr lang="pt-BR" sz="4000" dirty="0">
              <a:latin typeface="Gill Sans MT" panose="020B0502020104020203" pitchFamily="34" charset="0"/>
            </a:endParaRPr>
          </a:p>
        </p:txBody>
      </p:sp>
      <p:sp>
        <p:nvSpPr>
          <p:cNvPr id="25" name="objeto 9" descr="Retângulo bege">
            <a:extLst>
              <a:ext uri="{FF2B5EF4-FFF2-40B4-BE49-F238E27FC236}">
                <a16:creationId xmlns:a16="http://schemas.microsoft.com/office/drawing/2014/main" id="{789AE2B7-7184-480B-90FD-EAB7DD80895F}"/>
              </a:ext>
            </a:extLst>
          </p:cNvPr>
          <p:cNvSpPr/>
          <p:nvPr/>
        </p:nvSpPr>
        <p:spPr>
          <a:xfrm>
            <a:off x="6313932" y="3035554"/>
            <a:ext cx="4754118" cy="50546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6" name="Espaço Reservado para Conteúdo 3">
            <a:extLst>
              <a:ext uri="{FF2B5EF4-FFF2-40B4-BE49-F238E27FC236}">
                <a16:creationId xmlns:a16="http://schemas.microsoft.com/office/drawing/2014/main" id="{800890C7-3AEC-4C03-B109-626CD295D955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pt-BR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O Scrum é amplamente utilizado na indústria de tecnologia e em diversos outros setores para melhorar a colaboração, a flexibilidade e a eficiência no processo de entrega de projetos.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0BC256AE-A921-4A71-BB06-366C2CAA1C8B}"/>
              </a:ext>
            </a:extLst>
          </p:cNvPr>
          <p:cNvSpPr txBox="1">
            <a:spLocks/>
          </p:cNvSpPr>
          <p:nvPr/>
        </p:nvSpPr>
        <p:spPr>
          <a:xfrm>
            <a:off x="5215661" y="330201"/>
            <a:ext cx="1456203" cy="5448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Scrum</a:t>
            </a:r>
          </a:p>
        </p:txBody>
      </p:sp>
      <p:sp>
        <p:nvSpPr>
          <p:cNvPr id="13" name="objeto 13" descr="Retângulo bege">
            <a:extLst>
              <a:ext uri="{FF2B5EF4-FFF2-40B4-BE49-F238E27FC236}">
                <a16:creationId xmlns:a16="http://schemas.microsoft.com/office/drawing/2014/main" id="{38569980-0DF4-4A83-8163-2D34390007D3}"/>
              </a:ext>
            </a:extLst>
          </p:cNvPr>
          <p:cNvSpPr/>
          <p:nvPr/>
        </p:nvSpPr>
        <p:spPr>
          <a:xfrm>
            <a:off x="4148929" y="875031"/>
            <a:ext cx="3589668" cy="45719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823C59-1FEF-4DC2-A84E-DEFD9732D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7" y="1541471"/>
            <a:ext cx="12205754" cy="49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9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Mãos das pessoa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to 3" descr="Retângulo azul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PILARES DO SCRUM</a:t>
            </a:r>
            <a:endParaRPr lang="pt-BR" dirty="0"/>
          </a:p>
        </p:txBody>
      </p:sp>
      <p:graphicFrame>
        <p:nvGraphicFramePr>
          <p:cNvPr id="13" name="Espaço Reservado para Conteúdo 12" descr="Tabela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10461464"/>
              </p:ext>
            </p:extLst>
          </p:nvPr>
        </p:nvGraphicFramePr>
        <p:xfrm>
          <a:off x="324840" y="3114020"/>
          <a:ext cx="11478152" cy="944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7077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1814183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295632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099993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  <a:gridCol w="2491267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837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Transparência</a:t>
                      </a:r>
                      <a:endParaRPr lang="en-US" sz="2900" b="1" kern="1200" noProof="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Inspeção</a:t>
                      </a:r>
                      <a:endParaRPr lang="en-US" sz="2800" b="1" kern="1200" noProof="0" dirty="0">
                        <a:solidFill>
                          <a:schemeClr val="accen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Adaptação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Valores do Scrum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Equipes Empoderadas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to 5" descr="Retângulo beg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 flipV="1">
            <a:off x="915637" y="1228164"/>
            <a:ext cx="4140457" cy="8097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cxnSp>
        <p:nvCxnSpPr>
          <p:cNvPr id="10" name="Conector Reto 9" descr="Linha">
            <a:extLst>
              <a:ext uri="{FF2B5EF4-FFF2-40B4-BE49-F238E27FC236}">
                <a16:creationId xmlns:a16="http://schemas.microsoft.com/office/drawing/2014/main" id="{4C3F4FC5-0C01-4592-9483-D476EA2BDF93}"/>
              </a:ext>
            </a:extLst>
          </p:cNvPr>
          <p:cNvCxnSpPr/>
          <p:nvPr/>
        </p:nvCxnSpPr>
        <p:spPr>
          <a:xfrm>
            <a:off x="5918720" y="4064685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2470199D-DDAE-4D88-9F00-88EB8E080218}"/>
              </a:ext>
            </a:extLst>
          </p:cNvPr>
          <p:cNvSpPr/>
          <p:nvPr/>
        </p:nvSpPr>
        <p:spPr>
          <a:xfrm>
            <a:off x="4397293" y="4478720"/>
            <a:ext cx="3024187" cy="6477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1055"/>
              </a:spcBef>
            </a:pPr>
            <a:r>
              <a:rPr lang="pt-BR" sz="3000" dirty="0">
                <a:solidFill>
                  <a:schemeClr val="tx2"/>
                </a:solidFill>
                <a:latin typeface="+mj-lt"/>
              </a:rPr>
              <a:t>SUCESSO</a:t>
            </a:r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to 2" descr="Retângulo azul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4" name="objeto 3" descr="Pessoas com documento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5" y="2151530"/>
            <a:ext cx="9144000" cy="971648"/>
          </a:xfrm>
        </p:spPr>
        <p:txBody>
          <a:bodyPr rtlCol="0">
            <a:normAutofit/>
          </a:bodyPr>
          <a:lstStyle/>
          <a:p>
            <a:pPr rtl="0">
              <a:lnSpc>
                <a:spcPct val="125000"/>
              </a:lnSpc>
            </a:pPr>
            <a:r>
              <a:rPr lang="pt-BR" sz="5000" dirty="0">
                <a:latin typeface="Gill Sans MT" panose="020B0502020104020203" pitchFamily="34" charset="0"/>
              </a:rPr>
              <a:t>Artefatos do Scrum</a:t>
            </a:r>
            <a:endParaRPr lang="pt-BR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objeto 7" descr="Retângulo be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2286000" y="3229868"/>
            <a:ext cx="7620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19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5882"/>
            <a:ext cx="3621741" cy="1006779"/>
          </a:xfrm>
        </p:spPr>
        <p:txBody>
          <a:bodyPr rtlCol="0">
            <a:noAutofit/>
          </a:bodyPr>
          <a:lstStyle/>
          <a:p>
            <a:pPr algn="ctr" rtl="0"/>
            <a:r>
              <a:rPr lang="pt-BR" dirty="0"/>
              <a:t>Backlog do Produto</a:t>
            </a:r>
          </a:p>
        </p:txBody>
      </p:sp>
      <p:sp>
        <p:nvSpPr>
          <p:cNvPr id="25" name="Espaço Reservado para Conteúdo 24">
            <a:extLst>
              <a:ext uri="{FF2B5EF4-FFF2-40B4-BE49-F238E27FC236}">
                <a16:creationId xmlns:a16="http://schemas.microsoft.com/office/drawing/2014/main" id="{210F3730-3E5A-46BF-9E69-A0DB9FBC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8777" y="1627093"/>
            <a:ext cx="5701553" cy="4325471"/>
          </a:xfrm>
        </p:spPr>
        <p:txBody>
          <a:bodyPr>
            <a:normAutofit/>
          </a:bodyPr>
          <a:lstStyle/>
          <a:p>
            <a:r>
              <a:rPr lang="pt-BR" sz="2400" dirty="0"/>
              <a:t>O Backlog do Produto é uma lista dinâmica e priorizada de todas as funcionalidades, requisitos, melhorias e correções que se deseja que o produto contenha. Cada item no Backlog do Produto é conhecido como um "Item do Backlog do Produto". Esses itens podem variar em tamanho, complexidade e detalhamento, mas todos têm o objetivo de contribuir para a entrega do valor ao cliente.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0D2FCF-34FB-4F48-8CA3-A89E2E9493C7}"/>
              </a:ext>
            </a:extLst>
          </p:cNvPr>
          <p:cNvSpPr/>
          <p:nvPr/>
        </p:nvSpPr>
        <p:spPr>
          <a:xfrm>
            <a:off x="11453346" y="6226356"/>
            <a:ext cx="665922" cy="467139"/>
          </a:xfrm>
          <a:prstGeom prst="rect">
            <a:avLst/>
          </a:prstGeom>
          <a:solidFill>
            <a:srgbClr val="10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107082"/>
                </a:solidFill>
              </a:ln>
              <a:solidFill>
                <a:srgbClr val="107082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93C55E-9C2E-4331-B33D-02251C540D20}"/>
              </a:ext>
            </a:extLst>
          </p:cNvPr>
          <p:cNvSpPr txBox="1">
            <a:spLocks/>
          </p:cNvSpPr>
          <p:nvPr/>
        </p:nvSpPr>
        <p:spPr>
          <a:xfrm>
            <a:off x="310495" y="225299"/>
            <a:ext cx="3621741" cy="5702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Artefatos do Scrum</a:t>
            </a:r>
          </a:p>
        </p:txBody>
      </p:sp>
      <p:sp>
        <p:nvSpPr>
          <p:cNvPr id="7" name="objeto 13" descr="Retângulo bege">
            <a:extLst>
              <a:ext uri="{FF2B5EF4-FFF2-40B4-BE49-F238E27FC236}">
                <a16:creationId xmlns:a16="http://schemas.microsoft.com/office/drawing/2014/main" id="{C859E02C-AF0C-41DD-8C2D-E21D97BFAFA4}"/>
              </a:ext>
            </a:extLst>
          </p:cNvPr>
          <p:cNvSpPr/>
          <p:nvPr/>
        </p:nvSpPr>
        <p:spPr>
          <a:xfrm>
            <a:off x="386740" y="795563"/>
            <a:ext cx="3589668" cy="45719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158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5882"/>
            <a:ext cx="3621741" cy="1006779"/>
          </a:xfrm>
        </p:spPr>
        <p:txBody>
          <a:bodyPr rtlCol="0">
            <a:noAutofit/>
          </a:bodyPr>
          <a:lstStyle/>
          <a:p>
            <a:pPr algn="ctr" rtl="0"/>
            <a:r>
              <a:rPr lang="pt-BR" dirty="0"/>
              <a:t>Backlog da Sprint</a:t>
            </a:r>
          </a:p>
        </p:txBody>
      </p:sp>
      <p:sp>
        <p:nvSpPr>
          <p:cNvPr id="25" name="Espaço Reservado para Conteúdo 24">
            <a:extLst>
              <a:ext uri="{FF2B5EF4-FFF2-40B4-BE49-F238E27FC236}">
                <a16:creationId xmlns:a16="http://schemas.microsoft.com/office/drawing/2014/main" id="{210F3730-3E5A-46BF-9E69-A0DB9FBC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8777" y="1627093"/>
            <a:ext cx="5701553" cy="4325471"/>
          </a:xfrm>
        </p:spPr>
        <p:txBody>
          <a:bodyPr>
            <a:normAutofit/>
          </a:bodyPr>
          <a:lstStyle/>
          <a:p>
            <a:r>
              <a:rPr lang="pt-BR" sz="2400" dirty="0"/>
              <a:t>O Backlog da Sprint é uma seleção de itens do Backlog do Produto que a equipe compromete-se a concluir durante uma Sprint específica. Esses itens são escolhidos com base na prioridade e na capacidade da equipe.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0D2FCF-34FB-4F48-8CA3-A89E2E9493C7}"/>
              </a:ext>
            </a:extLst>
          </p:cNvPr>
          <p:cNvSpPr/>
          <p:nvPr/>
        </p:nvSpPr>
        <p:spPr>
          <a:xfrm>
            <a:off x="11453346" y="6226356"/>
            <a:ext cx="665922" cy="467139"/>
          </a:xfrm>
          <a:prstGeom prst="rect">
            <a:avLst/>
          </a:prstGeom>
          <a:solidFill>
            <a:srgbClr val="10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107082"/>
                </a:solidFill>
              </a:ln>
              <a:solidFill>
                <a:srgbClr val="107082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93C55E-9C2E-4331-B33D-02251C540D20}"/>
              </a:ext>
            </a:extLst>
          </p:cNvPr>
          <p:cNvSpPr txBox="1">
            <a:spLocks/>
          </p:cNvSpPr>
          <p:nvPr/>
        </p:nvSpPr>
        <p:spPr>
          <a:xfrm>
            <a:off x="310495" y="225299"/>
            <a:ext cx="3621741" cy="5702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Artefatos do Scrum</a:t>
            </a:r>
          </a:p>
        </p:txBody>
      </p:sp>
      <p:sp>
        <p:nvSpPr>
          <p:cNvPr id="7" name="objeto 13" descr="Retângulo bege">
            <a:extLst>
              <a:ext uri="{FF2B5EF4-FFF2-40B4-BE49-F238E27FC236}">
                <a16:creationId xmlns:a16="http://schemas.microsoft.com/office/drawing/2014/main" id="{C859E02C-AF0C-41DD-8C2D-E21D97BFAFA4}"/>
              </a:ext>
            </a:extLst>
          </p:cNvPr>
          <p:cNvSpPr/>
          <p:nvPr/>
        </p:nvSpPr>
        <p:spPr>
          <a:xfrm>
            <a:off x="386740" y="795563"/>
            <a:ext cx="3589668" cy="45719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29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5882"/>
            <a:ext cx="3621741" cy="1006779"/>
          </a:xfrm>
        </p:spPr>
        <p:txBody>
          <a:bodyPr rtlCol="0">
            <a:noAutofit/>
          </a:bodyPr>
          <a:lstStyle/>
          <a:p>
            <a:pPr algn="ctr" rtl="0"/>
            <a:r>
              <a:rPr lang="pt-BR" dirty="0"/>
              <a:t>Incremento</a:t>
            </a:r>
          </a:p>
        </p:txBody>
      </p:sp>
      <p:sp>
        <p:nvSpPr>
          <p:cNvPr id="25" name="Espaço Reservado para Conteúdo 24">
            <a:extLst>
              <a:ext uri="{FF2B5EF4-FFF2-40B4-BE49-F238E27FC236}">
                <a16:creationId xmlns:a16="http://schemas.microsoft.com/office/drawing/2014/main" id="{210F3730-3E5A-46BF-9E69-A0DB9FBC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8777" y="1627093"/>
            <a:ext cx="5701553" cy="4325471"/>
          </a:xfrm>
        </p:spPr>
        <p:txBody>
          <a:bodyPr>
            <a:normAutofit/>
          </a:bodyPr>
          <a:lstStyle/>
          <a:p>
            <a:r>
              <a:rPr lang="pt-BR" sz="2400" dirty="0"/>
              <a:t>O Incremento é a soma de todos os itens do Backlog do Produto que foram concluídos durante uma Sprint. É uma versão do produto que é "pronta", o que significa que foi desenvolvida, testada e atende aos critérios de aceitação definidos.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0D2FCF-34FB-4F48-8CA3-A89E2E9493C7}"/>
              </a:ext>
            </a:extLst>
          </p:cNvPr>
          <p:cNvSpPr/>
          <p:nvPr/>
        </p:nvSpPr>
        <p:spPr>
          <a:xfrm>
            <a:off x="11453346" y="6226356"/>
            <a:ext cx="665922" cy="467139"/>
          </a:xfrm>
          <a:prstGeom prst="rect">
            <a:avLst/>
          </a:prstGeom>
          <a:solidFill>
            <a:srgbClr val="10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107082"/>
                </a:solidFill>
              </a:ln>
              <a:solidFill>
                <a:srgbClr val="107082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93C55E-9C2E-4331-B33D-02251C540D20}"/>
              </a:ext>
            </a:extLst>
          </p:cNvPr>
          <p:cNvSpPr txBox="1">
            <a:spLocks/>
          </p:cNvSpPr>
          <p:nvPr/>
        </p:nvSpPr>
        <p:spPr>
          <a:xfrm>
            <a:off x="310495" y="225299"/>
            <a:ext cx="3621741" cy="5702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Artefatos do Scrum</a:t>
            </a:r>
          </a:p>
        </p:txBody>
      </p:sp>
      <p:sp>
        <p:nvSpPr>
          <p:cNvPr id="7" name="objeto 13" descr="Retângulo bege">
            <a:extLst>
              <a:ext uri="{FF2B5EF4-FFF2-40B4-BE49-F238E27FC236}">
                <a16:creationId xmlns:a16="http://schemas.microsoft.com/office/drawing/2014/main" id="{C859E02C-AF0C-41DD-8C2D-E21D97BFAFA4}"/>
              </a:ext>
            </a:extLst>
          </p:cNvPr>
          <p:cNvSpPr/>
          <p:nvPr/>
        </p:nvSpPr>
        <p:spPr>
          <a:xfrm>
            <a:off x="386740" y="795563"/>
            <a:ext cx="3589668" cy="45719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586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0BC256AE-A921-4A71-BB06-366C2CAA1C8B}"/>
              </a:ext>
            </a:extLst>
          </p:cNvPr>
          <p:cNvSpPr txBox="1">
            <a:spLocks/>
          </p:cNvSpPr>
          <p:nvPr/>
        </p:nvSpPr>
        <p:spPr>
          <a:xfrm>
            <a:off x="5215661" y="330201"/>
            <a:ext cx="1456203" cy="5448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Scrum</a:t>
            </a:r>
          </a:p>
        </p:txBody>
      </p:sp>
      <p:sp>
        <p:nvSpPr>
          <p:cNvPr id="13" name="objeto 13" descr="Retângulo bege">
            <a:extLst>
              <a:ext uri="{FF2B5EF4-FFF2-40B4-BE49-F238E27FC236}">
                <a16:creationId xmlns:a16="http://schemas.microsoft.com/office/drawing/2014/main" id="{38569980-0DF4-4A83-8163-2D34390007D3}"/>
              </a:ext>
            </a:extLst>
          </p:cNvPr>
          <p:cNvSpPr/>
          <p:nvPr/>
        </p:nvSpPr>
        <p:spPr>
          <a:xfrm>
            <a:off x="4148929" y="875031"/>
            <a:ext cx="3589668" cy="45719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823C59-1FEF-4DC2-A84E-DEFD9732D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7" y="1541471"/>
            <a:ext cx="12205754" cy="49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3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to 2" descr="Retângulo azul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4" name="objeto 3" descr="Pessoas com documento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5" y="2151530"/>
            <a:ext cx="9144000" cy="971648"/>
          </a:xfrm>
        </p:spPr>
        <p:txBody>
          <a:bodyPr rtlCol="0">
            <a:normAutofit/>
          </a:bodyPr>
          <a:lstStyle/>
          <a:p>
            <a:pPr rtl="0">
              <a:lnSpc>
                <a:spcPct val="125000"/>
              </a:lnSpc>
            </a:pPr>
            <a:r>
              <a:rPr lang="pt-BR" sz="5000" dirty="0">
                <a:latin typeface="Gill Sans MT" panose="020B0502020104020203" pitchFamily="34" charset="0"/>
              </a:rPr>
              <a:t>Eventos do Scrum</a:t>
            </a:r>
            <a:endParaRPr lang="pt-BR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objeto 7" descr="Retângulo be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2286000" y="3229868"/>
            <a:ext cx="7620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683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86941_TF45022061.potx" id="{F3DB256A-B81D-4A6B-B832-452DBB5F354D}" vid="{711D9367-F65C-492B-A7AA-3F6548781A6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Plano de marketing para serviços profissionais</Template>
  <TotalTime>2987</TotalTime>
  <Words>478</Words>
  <Application>Microsoft Office PowerPoint</Application>
  <PresentationFormat>Widescreen</PresentationFormat>
  <Paragraphs>61</Paragraphs>
  <Slides>20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Arial </vt:lpstr>
      <vt:lpstr>Calibri</vt:lpstr>
      <vt:lpstr>Gill Sans MT</vt:lpstr>
      <vt:lpstr>Tema do Office</vt:lpstr>
      <vt:lpstr>SCRUM</vt:lpstr>
      <vt:lpstr>Apresentação do PowerPoint</vt:lpstr>
      <vt:lpstr>PILARES DO SCRUM</vt:lpstr>
      <vt:lpstr>Artefatos do Scrum</vt:lpstr>
      <vt:lpstr>Backlog do Produto</vt:lpstr>
      <vt:lpstr>Backlog da Sprint</vt:lpstr>
      <vt:lpstr>Incremento</vt:lpstr>
      <vt:lpstr>Apresentação do PowerPoint</vt:lpstr>
      <vt:lpstr>Eventos do Scrum</vt:lpstr>
      <vt:lpstr>Sprint (Corrida)</vt:lpstr>
      <vt:lpstr>Reunião de Planejamento da Sprint</vt:lpstr>
      <vt:lpstr>Daily Scrum (Scrum Diário)</vt:lpstr>
      <vt:lpstr>Revisão da Sprint</vt:lpstr>
      <vt:lpstr>Retrospectiva da Sprint</vt:lpstr>
      <vt:lpstr>Apresentação do PowerPoint</vt:lpstr>
      <vt:lpstr>Papéis no Scrum</vt:lpstr>
      <vt:lpstr>Product Owner (Proprietário do produto)</vt:lpstr>
      <vt:lpstr>Scrum Master (Chefe do Scrum)</vt:lpstr>
      <vt:lpstr>Equipe de Desenvolvimento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SERVIÇOS GERAIS PLANO DE MARKETING</dc:title>
  <dc:creator>Ramon Martins</dc:creator>
  <cp:lastModifiedBy>Ramon Martins</cp:lastModifiedBy>
  <cp:revision>28</cp:revision>
  <dcterms:created xsi:type="dcterms:W3CDTF">2023-08-31T20:55:16Z</dcterms:created>
  <dcterms:modified xsi:type="dcterms:W3CDTF">2023-09-04T20:15:45Z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