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9"/>
  </p:notesMasterIdLst>
  <p:handoutMasterIdLst>
    <p:handoutMasterId r:id="rId50"/>
  </p:handoutMasterIdLst>
  <p:sldIdLst>
    <p:sldId id="256" r:id="rId5"/>
    <p:sldId id="270" r:id="rId6"/>
    <p:sldId id="282" r:id="rId7"/>
    <p:sldId id="285" r:id="rId8"/>
    <p:sldId id="272" r:id="rId9"/>
    <p:sldId id="273" r:id="rId10"/>
    <p:sldId id="274" r:id="rId11"/>
    <p:sldId id="275" r:id="rId12"/>
    <p:sldId id="276" r:id="rId13"/>
    <p:sldId id="277" r:id="rId14"/>
    <p:sldId id="281" r:id="rId15"/>
    <p:sldId id="278" r:id="rId16"/>
    <p:sldId id="279" r:id="rId17"/>
    <p:sldId id="280" r:id="rId18"/>
    <p:sldId id="284"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4" r:id="rId45"/>
    <p:sldId id="312" r:id="rId46"/>
    <p:sldId id="313" r:id="rId47"/>
    <p:sldId id="315" r:id="rId48"/>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414677A-8767-4473-BA9A-8D8C2A067E29}" type="datetime1">
              <a:rPr lang="pt-BR" smtClean="0"/>
              <a:t>28/09/2023</a:t>
            </a:fld>
            <a:endParaRPr lang="pt-BR"/>
          </a:p>
        </p:txBody>
      </p:sp>
      <p:sp>
        <p:nvSpPr>
          <p:cNvPr id="4" name="Espaço Reservado para Rodapé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pt-BR" smtClean="0"/>
              <a:t>‹nº›</a:t>
            </a:fld>
            <a:endParaRPr lang="pt-B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E33BF-9E27-4B38-BB64-B69448889533}" type="datetime1">
              <a:rPr lang="pt-BR" smtClean="0"/>
              <a:pPr/>
              <a:t>28/09/2023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pt-BR" noProof="0" smtClean="0"/>
              <a:t>‹nº›</a:t>
            </a:fld>
            <a:endParaRPr lang="pt-BR"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EE000EEB-8338-48D7-8EE8-EE0082EF7602}" type="slidenum">
              <a:rPr lang="pt-BR" smtClean="0"/>
              <a:t>1</a:t>
            </a:fld>
            <a:endParaRPr lang="pt-BR"/>
          </a:p>
        </p:txBody>
      </p:sp>
    </p:spTree>
    <p:extLst>
      <p:ext uri="{BB962C8B-B14F-4D97-AF65-F5344CB8AC3E}">
        <p14:creationId xmlns:p14="http://schemas.microsoft.com/office/powerpoint/2010/main" val="400533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154955" y="1447800"/>
            <a:ext cx="8825658" cy="3329581"/>
          </a:xfrm>
        </p:spPr>
        <p:txBody>
          <a:bodyPr rtlCol="0" anchor="b"/>
          <a:lstStyle>
            <a:lvl1pPr>
              <a:defRPr sz="7200"/>
            </a:lvl1pPr>
          </a:lstStyle>
          <a:p>
            <a:pPr rtl="0"/>
            <a:r>
              <a:rPr lang="pt-BR" noProof="0"/>
              <a:t>Clique para editar o estilo de título Mestre</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p:txBody>
          <a:bodyPr rtlCol="0"/>
          <a:lstStyle/>
          <a:p>
            <a:pPr rtl="0"/>
            <a:fld id="{03F68152-ECAF-4170-91CE-695FBFF661E6}"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4800587"/>
            <a:ext cx="8825657" cy="566738"/>
          </a:xfrm>
        </p:spPr>
        <p:txBody>
          <a:bodyPr rtlCol="0" anchor="b">
            <a:normAutofit/>
          </a:bodyPr>
          <a:lstStyle>
            <a:lvl1pPr algn="l">
              <a:defRPr sz="24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5" name="Espaço Reservado para Data 4"/>
          <p:cNvSpPr>
            <a:spLocks noGrp="1"/>
          </p:cNvSpPr>
          <p:nvPr>
            <p:ph type="dt" sz="half" idx="10"/>
          </p:nvPr>
        </p:nvSpPr>
        <p:spPr/>
        <p:txBody>
          <a:bodyPr rtlCol="0"/>
          <a:lstStyle/>
          <a:p>
            <a:pPr rtl="0"/>
            <a:fld id="{F4B1131D-C111-4D5F-904B-E5869109CC64}" type="datetime1">
              <a:rPr lang="pt-BR" noProof="0" smtClean="0"/>
              <a:t>28/09/2023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8825659" cy="1981200"/>
          </a:xfrm>
        </p:spPr>
        <p:txBody>
          <a:bodyPr rtlCol="0"/>
          <a:lstStyle>
            <a:lvl1pPr>
              <a:defRPr sz="4800"/>
            </a:lvl1pPr>
          </a:lstStyle>
          <a:p>
            <a:pPr rtl="0"/>
            <a:r>
              <a:rPr lang="pt-BR" noProof="0"/>
              <a:t>Clique para editar o estilo de título Mestre</a:t>
            </a:r>
          </a:p>
        </p:txBody>
      </p:sp>
      <p:sp>
        <p:nvSpPr>
          <p:cNvPr id="8" name="Espaço reservado para texto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4" name="Espaço Reservado para Data 3"/>
          <p:cNvSpPr>
            <a:spLocks noGrp="1"/>
          </p:cNvSpPr>
          <p:nvPr>
            <p:ph type="dt" sz="half" idx="10"/>
          </p:nvPr>
        </p:nvSpPr>
        <p:spPr/>
        <p:txBody>
          <a:bodyPr rtlCol="0"/>
          <a:lstStyle/>
          <a:p>
            <a:pPr rtl="0"/>
            <a:fld id="{312ABCEA-41E7-49DD-9116-CA74C204D00C}"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574801" y="1447800"/>
            <a:ext cx="7999315" cy="2323374"/>
          </a:xfrm>
        </p:spPr>
        <p:txBody>
          <a:bodyPr rtlCol="0"/>
          <a:lstStyle>
            <a:lvl1pPr>
              <a:defRPr sz="4800"/>
            </a:lvl1pPr>
          </a:lstStyle>
          <a:p>
            <a:pPr rtl="0"/>
            <a:r>
              <a:rPr lang="pt-BR" noProof="0"/>
              <a:t>Clique para editar o estilo de título Mestre</a:t>
            </a:r>
          </a:p>
        </p:txBody>
      </p:sp>
      <p:sp>
        <p:nvSpPr>
          <p:cNvPr id="14" name="Espaço Reservado para Texto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10" name="Espaço Reservado para Texto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4" name="Espaço Reservado para Data 3"/>
          <p:cNvSpPr>
            <a:spLocks noGrp="1"/>
          </p:cNvSpPr>
          <p:nvPr>
            <p:ph type="dt" sz="half" idx="10"/>
          </p:nvPr>
        </p:nvSpPr>
        <p:spPr/>
        <p:txBody>
          <a:bodyPr rtlCol="0"/>
          <a:lstStyle/>
          <a:p>
            <a:pPr rtl="0"/>
            <a:fld id="{C5C215E3-F3FD-4DDA-B2E5-29FD5BDACD78}"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
        <p:nvSpPr>
          <p:cNvPr id="9" name="Caixa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BR" noProof="0"/>
              <a:t>"</a:t>
            </a:r>
          </a:p>
        </p:txBody>
      </p:sp>
      <p:sp>
        <p:nvSpPr>
          <p:cNvPr id="13" name="Caixa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pt-B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3124201"/>
            <a:ext cx="8825660" cy="1653180"/>
          </a:xfrm>
        </p:spPr>
        <p:txBody>
          <a:bodyPr rtlCol="0" anchor="b"/>
          <a:lstStyle>
            <a:lvl1pPr algn="l">
              <a:defRPr sz="40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 texto Mestre</a:t>
            </a:r>
          </a:p>
        </p:txBody>
      </p:sp>
      <p:sp>
        <p:nvSpPr>
          <p:cNvPr id="4" name="Espaço Reservado para Data 3"/>
          <p:cNvSpPr>
            <a:spLocks noGrp="1"/>
          </p:cNvSpPr>
          <p:nvPr>
            <p:ph type="dt" sz="half" idx="10"/>
          </p:nvPr>
        </p:nvSpPr>
        <p:spPr/>
        <p:txBody>
          <a:bodyPr rtlCol="0"/>
          <a:lstStyle/>
          <a:p>
            <a:pPr rtl="0"/>
            <a:fld id="{A28AF102-DD3E-499F-ACBE-49D23FCD282F}"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de 3">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6" name="Espaço Reservado para Texto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5" name="Espaço Reservado para Texto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9" name="Espaço Reservado para Texto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14" name="Espaço Reservado para Texto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20" name="Espaço Reservado para Texto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cxnSp>
        <p:nvCxnSpPr>
          <p:cNvPr id="17" name="Conector Re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ço Reservado para Data 3"/>
          <p:cNvSpPr>
            <a:spLocks noGrp="1"/>
          </p:cNvSpPr>
          <p:nvPr>
            <p:ph type="dt" sz="half" idx="10"/>
          </p:nvPr>
        </p:nvSpPr>
        <p:spPr/>
        <p:txBody>
          <a:bodyPr rtlCol="0"/>
          <a:lstStyle/>
          <a:p>
            <a:pPr rtl="0"/>
            <a:fld id="{90CCDF6F-CFF5-4F2B-AF35-FFE3245AEC09}" type="datetime1">
              <a:rPr lang="pt-BR" noProof="0" smtClean="0"/>
              <a:t>28/09/2023</a:t>
            </a:fld>
            <a:endParaRPr lang="pt-BR" noProof="0"/>
          </a:p>
        </p:txBody>
      </p:sp>
      <p:sp>
        <p:nvSpPr>
          <p:cNvPr id="4"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sz="4200"/>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29" name="Espaço Reservado para Imagem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2" name="Espaço Reservado para Texto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5" name="Espaço Reservado para Texto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30" name="Espaço Reservado para Imagem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3" name="Espaço Reservado para Texto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14" name="Espaço Reservado para Texto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31" name="Espaço Reservado para Imagem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24" name="Espaço Reservado para Texto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cxnSp>
        <p:nvCxnSpPr>
          <p:cNvPr id="17" name="Conector Re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ço Reservado para Data 3"/>
          <p:cNvSpPr>
            <a:spLocks noGrp="1"/>
          </p:cNvSpPr>
          <p:nvPr>
            <p:ph type="dt" sz="half" idx="10"/>
          </p:nvPr>
        </p:nvSpPr>
        <p:spPr/>
        <p:txBody>
          <a:bodyPr rtlCol="0"/>
          <a:lstStyle/>
          <a:p>
            <a:pPr rtl="0"/>
            <a:fld id="{088A7EAC-C3B6-401A-A2BC-342EF304F356}" type="datetime1">
              <a:rPr lang="pt-BR" noProof="0" smtClean="0"/>
              <a:t>28/09/2023</a:t>
            </a:fld>
            <a:endParaRPr lang="pt-BR" noProof="0"/>
          </a:p>
        </p:txBody>
      </p:sp>
      <p:sp>
        <p:nvSpPr>
          <p:cNvPr id="4"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p:txBody>
          <a:bodyPr vert="eaVert" rtlCol="0" anchor="t" anchorCtr="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4034342B-B3AF-4EA1-96C5-991A832E9E9D}"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304212" y="430213"/>
            <a:ext cx="1752601" cy="5826125"/>
          </a:xfrm>
        </p:spPr>
        <p:txBody>
          <a:bodyPr vert="eaVert" rtlCol="0" anchor="b" anchorCtr="0"/>
          <a:lstStyle/>
          <a:p>
            <a:pPr rtl="0"/>
            <a:r>
              <a:rPr lang="pt-BR" noProof="0"/>
              <a:t>Clique para editar o estilo de título Mestre</a:t>
            </a:r>
          </a:p>
        </p:txBody>
      </p:sp>
      <p:sp>
        <p:nvSpPr>
          <p:cNvPr id="3" name="Espaço Reservado para Texto Vertical 2"/>
          <p:cNvSpPr>
            <a:spLocks noGrp="1"/>
          </p:cNvSpPr>
          <p:nvPr>
            <p:ph type="body" orient="vert" idx="1" hasCustomPrompt="1"/>
          </p:nvPr>
        </p:nvSpPr>
        <p:spPr>
          <a:xfrm>
            <a:off x="652463" y="887414"/>
            <a:ext cx="7423149" cy="5368924"/>
          </a:xfrm>
        </p:spPr>
        <p:txBody>
          <a:bodyPr vert="eaVert"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48F91487-B891-42F9-A091-FF7306312465}"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55C0079F-F013-4A75-8E7C-6957D046C79F}"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6" y="2861733"/>
            <a:ext cx="8825657" cy="1915647"/>
          </a:xfrm>
        </p:spPr>
        <p:txBody>
          <a:bodyPr rtlCol="0" anchor="b"/>
          <a:lstStyle>
            <a:lvl1pPr algn="l">
              <a:defRPr sz="4000" b="0" cap="none"/>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 texto Mestre</a:t>
            </a:r>
          </a:p>
        </p:txBody>
      </p:sp>
      <p:sp>
        <p:nvSpPr>
          <p:cNvPr id="4" name="Espaço Reservado para Data 3"/>
          <p:cNvSpPr>
            <a:spLocks noGrp="1"/>
          </p:cNvSpPr>
          <p:nvPr>
            <p:ph type="dt" sz="half" idx="10"/>
          </p:nvPr>
        </p:nvSpPr>
        <p:spPr/>
        <p:txBody>
          <a:bodyPr rtlCol="0"/>
          <a:lstStyle/>
          <a:p>
            <a:pPr rtl="0"/>
            <a:fld id="{1DDEA0B3-7D84-4C08-9740-443BB1242D75}" type="datetime1">
              <a:rPr lang="pt-BR" noProof="0" smtClean="0"/>
              <a:t>28/09/2023</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D0FFD0DF-73C3-4111-8620-442DD1F19F7E}" type="datetime1">
              <a:rPr lang="pt-BR" noProof="0" smtClean="0"/>
              <a:t>28/09/2023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BE4EFE7F-60B5-4561-9CF6-1772685D059E}" type="datetime1">
              <a:rPr lang="pt-BR" noProof="0" smtClean="0"/>
              <a:t>28/09/2023</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0"/>
              <a:t>Clique para editar o estilo de título Mestre</a:t>
            </a:r>
          </a:p>
        </p:txBody>
      </p:sp>
      <p:sp>
        <p:nvSpPr>
          <p:cNvPr id="7" name="Espaço Reservado para Data 2"/>
          <p:cNvSpPr>
            <a:spLocks noGrp="1"/>
          </p:cNvSpPr>
          <p:nvPr>
            <p:ph type="dt" sz="half" idx="10"/>
          </p:nvPr>
        </p:nvSpPr>
        <p:spPr/>
        <p:txBody>
          <a:bodyPr rtlCol="0"/>
          <a:lstStyle/>
          <a:p>
            <a:pPr rtl="0"/>
            <a:fld id="{2C3D6C2E-3497-4DCD-888D-6F85FB9BC89B}" type="datetime1">
              <a:rPr lang="pt-BR" noProof="0" smtClean="0"/>
              <a:t>28/09/2023</a:t>
            </a:fld>
            <a:endParaRPr lang="pt-BR" noProof="0"/>
          </a:p>
        </p:txBody>
      </p:sp>
      <p:sp>
        <p:nvSpPr>
          <p:cNvPr id="5" name="Espaço Reservado para Rodapé 3"/>
          <p:cNvSpPr>
            <a:spLocks noGrp="1"/>
          </p:cNvSpPr>
          <p:nvPr>
            <p:ph type="ftr" sz="quarter" idx="11"/>
          </p:nvPr>
        </p:nvSpPr>
        <p:spPr/>
        <p:txBody>
          <a:bodyPr rtlCol="0"/>
          <a:lstStyle/>
          <a:p>
            <a:pPr rtl="0"/>
            <a:endParaRPr lang="pt-BR" noProof="0"/>
          </a:p>
        </p:txBody>
      </p:sp>
      <p:sp>
        <p:nvSpPr>
          <p:cNvPr id="6" name="Espaço Reservado para o Número do Slide 4"/>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Espaço Reservado para Data 1"/>
          <p:cNvSpPr>
            <a:spLocks noGrp="1"/>
          </p:cNvSpPr>
          <p:nvPr>
            <p:ph type="dt" sz="half" idx="10"/>
          </p:nvPr>
        </p:nvSpPr>
        <p:spPr/>
        <p:txBody>
          <a:bodyPr rtlCol="0"/>
          <a:lstStyle/>
          <a:p>
            <a:pPr rtl="0"/>
            <a:fld id="{27030D9D-E64C-497D-8F98-CB0CE73BECBA}" type="datetime1">
              <a:rPr lang="pt-BR" noProof="0" smtClean="0"/>
              <a:t>28/09/2023</a:t>
            </a:fld>
            <a:endParaRPr lang="pt-BR" noProof="0"/>
          </a:p>
        </p:txBody>
      </p:sp>
      <p:sp>
        <p:nvSpPr>
          <p:cNvPr id="5" name="Espaço Reservado para Rodapé 2"/>
          <p:cNvSpPr>
            <a:spLocks noGrp="1"/>
          </p:cNvSpPr>
          <p:nvPr>
            <p:ph type="ftr" sz="quarter" idx="11"/>
          </p:nvPr>
        </p:nvSpPr>
        <p:spPr/>
        <p:txBody>
          <a:bodyPr rtlCol="0"/>
          <a:lstStyle/>
          <a:p>
            <a:pPr rtl="0"/>
            <a:endParaRPr lang="pt-BR" noProof="0"/>
          </a:p>
        </p:txBody>
      </p:sp>
      <p:sp>
        <p:nvSpPr>
          <p:cNvPr id="6" name="Espaço reservado para o número do slide 3"/>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4954" y="1447800"/>
            <a:ext cx="3401064" cy="1447800"/>
          </a:xfrm>
        </p:spPr>
        <p:txBody>
          <a:bodyPr rtlCol="0" anchor="b"/>
          <a:lstStyle>
            <a:lvl1pPr algn="l">
              <a:defRPr sz="2400" b="0"/>
            </a:lvl1pPr>
          </a:lstStyle>
          <a:p>
            <a:pPr rtl="0"/>
            <a:r>
              <a:rPr lang="pt-BR" noProof="0"/>
              <a:t>Clique para editar o estilo de título Mestre</a:t>
            </a:r>
          </a:p>
        </p:txBody>
      </p:sp>
      <p:sp>
        <p:nvSpPr>
          <p:cNvPr id="3" name="Espaço Reservado para Conteúdo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7" name="Espaço Reservado para Data 4"/>
          <p:cNvSpPr>
            <a:spLocks noGrp="1"/>
          </p:cNvSpPr>
          <p:nvPr>
            <p:ph type="dt" sz="half" idx="10"/>
          </p:nvPr>
        </p:nvSpPr>
        <p:spPr/>
        <p:txBody>
          <a:bodyPr rtlCol="0"/>
          <a:lstStyle/>
          <a:p>
            <a:pPr rtl="0"/>
            <a:fld id="{B2DBD503-859B-4166-A303-FE138754BB67}" type="datetime1">
              <a:rPr lang="pt-BR" noProof="0" smtClean="0"/>
              <a:t>28/09/2023</a:t>
            </a:fld>
            <a:endParaRPr lang="pt-BR" noProof="0"/>
          </a:p>
        </p:txBody>
      </p:sp>
      <p:sp>
        <p:nvSpPr>
          <p:cNvPr id="5" name="Espaço Reservado para Rodapé 5"/>
          <p:cNvSpPr>
            <a:spLocks noGrp="1"/>
          </p:cNvSpPr>
          <p:nvPr>
            <p:ph type="ftr" sz="quarter" idx="11"/>
          </p:nvPr>
        </p:nvSpPr>
        <p:spPr/>
        <p:txBody>
          <a:bodyPr rtlCol="0"/>
          <a:lstStyle/>
          <a:p>
            <a:pPr rtl="0"/>
            <a:endParaRPr lang="pt-BR" noProof="0"/>
          </a:p>
        </p:txBody>
      </p:sp>
      <p:sp>
        <p:nvSpPr>
          <p:cNvPr id="6" name="Espaço Reservado para o Número do Slide 6"/>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153907" y="1854192"/>
            <a:ext cx="5092906" cy="1574808"/>
          </a:xfrm>
        </p:spPr>
        <p:txBody>
          <a:bodyPr rtlCol="0" anchor="b">
            <a:normAutofit/>
          </a:bodyPr>
          <a:lstStyle>
            <a:lvl1pPr algn="l">
              <a:defRPr sz="3600" b="0"/>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 texto Mestre</a:t>
            </a:r>
          </a:p>
        </p:txBody>
      </p:sp>
      <p:sp>
        <p:nvSpPr>
          <p:cNvPr id="5" name="Espaço Reservado para Data 4"/>
          <p:cNvSpPr>
            <a:spLocks noGrp="1"/>
          </p:cNvSpPr>
          <p:nvPr>
            <p:ph type="dt" sz="half" idx="10"/>
          </p:nvPr>
        </p:nvSpPr>
        <p:spPr/>
        <p:txBody>
          <a:bodyPr rtlCol="0"/>
          <a:lstStyle/>
          <a:p>
            <a:pPr rtl="0"/>
            <a:fld id="{C1C4E6A2-4DA9-4B7B-BAD9-52D978E713F3}" type="datetime1">
              <a:rPr lang="pt-BR" noProof="0" smtClean="0"/>
              <a:t>28/09/2023</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02111984F565}" type="slidenum">
              <a:rPr lang="pt-BR" noProof="0" smtClean="0"/>
              <a:t>‹nº›</a:t>
            </a:fld>
            <a:endParaRPr lang="pt-B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m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m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m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m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tâ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ço Reservado para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E3F8429B-578B-4071-9B9E-BBE1DF66D77F}" type="datetime1">
              <a:rPr lang="pt-BR" noProof="0" smtClean="0"/>
              <a:t>28/09/2023</a:t>
            </a:fld>
            <a:endParaRPr lang="pt-BR" noProof="0"/>
          </a:p>
        </p:txBody>
      </p:sp>
      <p:sp>
        <p:nvSpPr>
          <p:cNvPr id="5" name="Espaço Reservado para Rodapé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pt-BR" noProof="0" smtClean="0"/>
              <a:t>‹nº›</a:t>
            </a:fld>
            <a:endParaRPr lang="pt-B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agem 4" descr="links de cadei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rtlCol="0">
            <a:normAutofit fontScale="90000"/>
          </a:bodyPr>
          <a:lstStyle/>
          <a:p>
            <a:pPr rtl="0"/>
            <a:r>
              <a:rPr lang="pt-BR" dirty="0"/>
              <a:t>Arquitetura de Hardware e Software</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pPr rtl="0"/>
            <a:r>
              <a:rPr lang="pt-BR" sz="3200" dirty="0"/>
              <a:t>Software básico</a:t>
            </a:r>
          </a:p>
        </p:txBody>
      </p:sp>
      <p:sp>
        <p:nvSpPr>
          <p:cNvPr id="20" name="Retâ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CaixaDeTexto 5">
            <a:extLst>
              <a:ext uri="{FF2B5EF4-FFF2-40B4-BE49-F238E27FC236}">
                <a16:creationId xmlns:a16="http://schemas.microsoft.com/office/drawing/2014/main" id="{7636036F-BAB8-4488-B9D2-CC518596E597}"/>
              </a:ext>
            </a:extLst>
          </p:cNvPr>
          <p:cNvSpPr txBox="1"/>
          <p:nvPr/>
        </p:nvSpPr>
        <p:spPr>
          <a:xfrm>
            <a:off x="9525653" y="6304003"/>
            <a:ext cx="2510118" cy="369332"/>
          </a:xfrm>
          <a:prstGeom prst="rect">
            <a:avLst/>
          </a:prstGeom>
          <a:noFill/>
        </p:spPr>
        <p:txBody>
          <a:bodyPr wrap="square" rtlCol="0">
            <a:spAutoFit/>
          </a:bodyPr>
          <a:lstStyle/>
          <a:p>
            <a:r>
              <a:rPr lang="pt-BR" dirty="0"/>
              <a:t>Prof.: Ramon Ferreira</a:t>
            </a:r>
          </a:p>
        </p:txBody>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800" b="1" dirty="0"/>
          </a:p>
          <a:p>
            <a:pPr marL="457200" indent="-457200">
              <a:buFont typeface="+mj-lt"/>
              <a:buAutoNum type="arabicPeriod" startAt="6"/>
            </a:pPr>
            <a:r>
              <a:rPr lang="pt-BR" sz="2400" b="1" dirty="0"/>
              <a:t>Diversidade de Drivers: </a:t>
            </a:r>
            <a:r>
              <a:rPr lang="pt-BR" dirty="0"/>
              <a:t>Existem muitos tipos diferentes de drivers para diferentes categorias de dispositivos, como drivers de gráficos, drivers de som, drivers de rede, drivers de impressora, drivers de dispositivos de armazenamento, entre outros.</a:t>
            </a:r>
          </a:p>
        </p:txBody>
      </p:sp>
    </p:spTree>
    <p:extLst>
      <p:ext uri="{BB962C8B-B14F-4D97-AF65-F5344CB8AC3E}">
        <p14:creationId xmlns:p14="http://schemas.microsoft.com/office/powerpoint/2010/main" val="3855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6600" dirty="0"/>
              <a:t>Drivers</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Fatos interessantes</a:t>
            </a:r>
          </a:p>
        </p:txBody>
      </p:sp>
    </p:spTree>
    <p:extLst>
      <p:ext uri="{BB962C8B-B14F-4D97-AF65-F5344CB8AC3E}">
        <p14:creationId xmlns:p14="http://schemas.microsoft.com/office/powerpoint/2010/main" val="294749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a:buFont typeface="+mj-lt"/>
              <a:buAutoNum type="arabicPeriod"/>
            </a:pPr>
            <a:r>
              <a:rPr lang="pt-BR" sz="2400" b="1" dirty="0"/>
              <a:t>Drivers Universais: </a:t>
            </a:r>
            <a:r>
              <a:rPr lang="pt-BR" dirty="0"/>
              <a:t>Alguns sistemas operacionais, como o Windows, incluem drivers universais que podem detectar automaticamente e configurar muitos dispositivos de hardware. Isso torna a instalação de dispositivos plug-</a:t>
            </a:r>
            <a:r>
              <a:rPr lang="pt-BR" dirty="0" err="1"/>
              <a:t>and</a:t>
            </a:r>
            <a:r>
              <a:rPr lang="pt-BR" dirty="0"/>
              <a:t>-play mais conveniente.</a:t>
            </a:r>
          </a:p>
        </p:txBody>
      </p:sp>
    </p:spTree>
    <p:extLst>
      <p:ext uri="{BB962C8B-B14F-4D97-AF65-F5344CB8AC3E}">
        <p14:creationId xmlns:p14="http://schemas.microsoft.com/office/powerpoint/2010/main" val="353492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2"/>
            </a:pPr>
            <a:r>
              <a:rPr lang="pt-BR" sz="2400" b="1" dirty="0"/>
              <a:t>Drivers para Dispositivos Exóticos: </a:t>
            </a:r>
            <a:r>
              <a:rPr lang="pt-BR" dirty="0"/>
              <a:t>Existem drivers para uma variedade de dispositivos exóticos, desde telescópios até máquinas de ressonância magnética. Eles são essenciais para a operação de dispositivos altamente especializados.</a:t>
            </a:r>
          </a:p>
        </p:txBody>
      </p:sp>
    </p:spTree>
    <p:extLst>
      <p:ext uri="{BB962C8B-B14F-4D97-AF65-F5344CB8AC3E}">
        <p14:creationId xmlns:p14="http://schemas.microsoft.com/office/powerpoint/2010/main" val="39218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3"/>
            </a:pPr>
            <a:r>
              <a:rPr lang="pt-BR" sz="2400" b="1" dirty="0"/>
              <a:t>Drivers de Jogos: </a:t>
            </a:r>
            <a:r>
              <a:rPr lang="pt-BR" dirty="0"/>
              <a:t>Para jogadores entusiastas, os drivers de placa de vídeo podem ter um grande impacto no desempenho dos jogos. Fabricantes de placas de vídeo lançam frequentemente drivers otimizados para títulos de jogos populares.</a:t>
            </a:r>
          </a:p>
        </p:txBody>
      </p:sp>
    </p:spTree>
    <p:extLst>
      <p:ext uri="{BB962C8B-B14F-4D97-AF65-F5344CB8AC3E}">
        <p14:creationId xmlns:p14="http://schemas.microsoft.com/office/powerpoint/2010/main" val="351166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a:xfrm>
            <a:off x="1154956" y="1292904"/>
            <a:ext cx="8825657" cy="1915647"/>
          </a:xfrm>
        </p:spPr>
        <p:txBody>
          <a:bodyPr/>
          <a:lstStyle/>
          <a:p>
            <a:r>
              <a:rPr lang="pt-BR" sz="7200" dirty="0">
                <a:solidFill>
                  <a:srgbClr val="92D050"/>
                </a:solidFill>
              </a:rPr>
              <a:t>Sistemas Operacionais</a:t>
            </a:r>
          </a:p>
        </p:txBody>
      </p:sp>
      <p:sp>
        <p:nvSpPr>
          <p:cNvPr id="7" name="Espaço Reservado para Conteúdo 2">
            <a:extLst>
              <a:ext uri="{FF2B5EF4-FFF2-40B4-BE49-F238E27FC236}">
                <a16:creationId xmlns:a16="http://schemas.microsoft.com/office/drawing/2014/main" id="{033D5A28-25BA-4235-AA2B-FA2214659776}"/>
              </a:ext>
            </a:extLst>
          </p:cNvPr>
          <p:cNvSpPr txBox="1">
            <a:spLocks/>
          </p:cNvSpPr>
          <p:nvPr/>
        </p:nvSpPr>
        <p:spPr>
          <a:xfrm>
            <a:off x="1154956" y="3325906"/>
            <a:ext cx="9674409" cy="3307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r>
              <a:rPr lang="pt-BR" cap="none" dirty="0">
                <a:solidFill>
                  <a:schemeClr val="tx1"/>
                </a:solidFill>
              </a:rPr>
              <a:t>		Um sistema operacional (SO) é um software fundamental que atua como uma camada intermediária entre o hardware de um computador e os programas ou aplicativos que são executados nele. Em essência, ele é o "gerente" do sistema de computador, coordenando e controlando todos os recursos e operações do sistema.</a:t>
            </a:r>
          </a:p>
        </p:txBody>
      </p:sp>
    </p:spTree>
    <p:extLst>
      <p:ext uri="{BB962C8B-B14F-4D97-AF65-F5344CB8AC3E}">
        <p14:creationId xmlns:p14="http://schemas.microsoft.com/office/powerpoint/2010/main" val="134651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6600" dirty="0"/>
              <a:t>Sistemas Operacionais</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Papel desempenhado</a:t>
            </a:r>
          </a:p>
        </p:txBody>
      </p:sp>
    </p:spTree>
    <p:extLst>
      <p:ext uri="{BB962C8B-B14F-4D97-AF65-F5344CB8AC3E}">
        <p14:creationId xmlns:p14="http://schemas.microsoft.com/office/powerpoint/2010/main" val="246160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a:pPr>
            <a:r>
              <a:rPr lang="pt-BR" sz="2400" b="1" dirty="0"/>
              <a:t>Gerenciamento de Recursos: </a:t>
            </a:r>
            <a:r>
              <a:rPr lang="pt-BR" dirty="0"/>
              <a:t>O sistema operacional controla e aloca os recursos de hardware, como CPU (Unidade Central de Processamento), memória, armazenamento, dispositivos de entrada/saída e rede, para que múltiplos programas possam ser executados concorrentemente e eficientemente.</a:t>
            </a:r>
          </a:p>
        </p:txBody>
      </p:sp>
    </p:spTree>
    <p:extLst>
      <p:ext uri="{BB962C8B-B14F-4D97-AF65-F5344CB8AC3E}">
        <p14:creationId xmlns:p14="http://schemas.microsoft.com/office/powerpoint/2010/main" val="302516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2"/>
            </a:pPr>
            <a:r>
              <a:rPr lang="pt-BR" sz="2400" b="1" dirty="0"/>
              <a:t>Interface de Usuário: </a:t>
            </a:r>
            <a:r>
              <a:rPr lang="pt-BR" dirty="0"/>
              <a:t>O SO fornece uma interface para que os usuários interajam com o computador. Isso pode ser uma interface gráfica de usuário (GUI), como aquela encontrada no Windows ou no </a:t>
            </a:r>
            <a:r>
              <a:rPr lang="pt-BR" dirty="0" err="1"/>
              <a:t>macOS</a:t>
            </a:r>
            <a:r>
              <a:rPr lang="pt-BR" dirty="0"/>
              <a:t>, ou uma interface de linha de comando (CLI), como o terminal em sistemas Linux.</a:t>
            </a:r>
          </a:p>
        </p:txBody>
      </p:sp>
    </p:spTree>
    <p:extLst>
      <p:ext uri="{BB962C8B-B14F-4D97-AF65-F5344CB8AC3E}">
        <p14:creationId xmlns:p14="http://schemas.microsoft.com/office/powerpoint/2010/main" val="80257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3"/>
            </a:pPr>
            <a:r>
              <a:rPr lang="pt-BR" sz="2400" b="1" dirty="0"/>
              <a:t>Multitarefa: </a:t>
            </a:r>
            <a:r>
              <a:rPr lang="pt-BR" dirty="0"/>
              <a:t>Um sistema operacional permite que vários programas sejam executados ao mesmo tempo, alternando entre eles de maneira rápida e eficiente. Isso é conhecido como multitarefa e é essencial para a produtividade em sistemas modernos.</a:t>
            </a:r>
          </a:p>
        </p:txBody>
      </p:sp>
    </p:spTree>
    <p:extLst>
      <p:ext uri="{BB962C8B-B14F-4D97-AF65-F5344CB8AC3E}">
        <p14:creationId xmlns:p14="http://schemas.microsoft.com/office/powerpoint/2010/main" val="302016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t>Software Básico</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r>
              <a:rPr lang="pt-BR" dirty="0"/>
              <a:t>		O software básico refere-se a programas de software essenciais que desempenham funções fundamentais no funcionamento de um computador ou dispositivo. Eles são vitais para a comunicação entre o hardware e os programas de aplicação.</a:t>
            </a:r>
          </a:p>
        </p:txBody>
      </p:sp>
    </p:spTree>
    <p:extLst>
      <p:ext uri="{BB962C8B-B14F-4D97-AF65-F5344CB8AC3E}">
        <p14:creationId xmlns:p14="http://schemas.microsoft.com/office/powerpoint/2010/main" val="3152146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4"/>
            </a:pPr>
            <a:r>
              <a:rPr lang="pt-BR" sz="2400" b="1" dirty="0"/>
              <a:t>Gestão de Arquivos: </a:t>
            </a:r>
            <a:r>
              <a:rPr lang="pt-BR" dirty="0"/>
              <a:t>O SO gerencia o armazenamento de dados em dispositivos de armazenamento, criando, lendo, gravando e excluindo arquivos e diretórios. Ele organiza o sistema de arquivos para facilitar o acesso e a recuperação de dados.</a:t>
            </a:r>
          </a:p>
        </p:txBody>
      </p:sp>
    </p:spTree>
    <p:extLst>
      <p:ext uri="{BB962C8B-B14F-4D97-AF65-F5344CB8AC3E}">
        <p14:creationId xmlns:p14="http://schemas.microsoft.com/office/powerpoint/2010/main" val="108825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5"/>
            </a:pPr>
            <a:r>
              <a:rPr lang="pt-BR" sz="2400" b="1" dirty="0"/>
              <a:t>Segurança: </a:t>
            </a:r>
            <a:r>
              <a:rPr lang="pt-BR" dirty="0"/>
              <a:t>Os sistemas operacionais implementam medidas de segurança para proteger o sistema contra ameaças internas e externas. Isso inclui autenticação de usuário, controle de acesso a recursos e criptografia de dados.</a:t>
            </a:r>
          </a:p>
        </p:txBody>
      </p:sp>
    </p:spTree>
    <p:extLst>
      <p:ext uri="{BB962C8B-B14F-4D97-AF65-F5344CB8AC3E}">
        <p14:creationId xmlns:p14="http://schemas.microsoft.com/office/powerpoint/2010/main" val="374347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6"/>
            </a:pPr>
            <a:r>
              <a:rPr lang="pt-BR" sz="2400" b="1" dirty="0"/>
              <a:t>Gerenciamento de Memória: </a:t>
            </a:r>
            <a:r>
              <a:rPr lang="pt-BR" dirty="0"/>
              <a:t>O SO controla a alocação de memória para os programas em execução, garantindo que cada programa tenha acesso apenas à quantidade de memória necessária para funcionar corretamente.</a:t>
            </a:r>
          </a:p>
        </p:txBody>
      </p:sp>
    </p:spTree>
    <p:extLst>
      <p:ext uri="{BB962C8B-B14F-4D97-AF65-F5344CB8AC3E}">
        <p14:creationId xmlns:p14="http://schemas.microsoft.com/office/powerpoint/2010/main" val="345772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7"/>
            </a:pPr>
            <a:r>
              <a:rPr lang="pt-BR" sz="2400" b="1" dirty="0"/>
              <a:t>Escalonamento de Processos: </a:t>
            </a:r>
            <a:r>
              <a:rPr lang="pt-BR" dirty="0"/>
              <a:t>Quando vários programas estão sendo executados, o SO decide quais processos (programas em execução) receberão tempo de CPU e em que ordem, garantindo uma distribuição justa de recursos.</a:t>
            </a:r>
          </a:p>
        </p:txBody>
      </p:sp>
    </p:spTree>
    <p:extLst>
      <p:ext uri="{BB962C8B-B14F-4D97-AF65-F5344CB8AC3E}">
        <p14:creationId xmlns:p14="http://schemas.microsoft.com/office/powerpoint/2010/main" val="127964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8"/>
            </a:pPr>
            <a:r>
              <a:rPr lang="pt-BR" sz="2400" b="1" dirty="0"/>
              <a:t>Comunicação entre Dispositivos: </a:t>
            </a:r>
            <a:r>
              <a:rPr lang="pt-BR" dirty="0"/>
              <a:t>O SO facilita a comunicação entre dispositivos de hardware e software, permitindo que programas interajam com periféricos como impressoras, teclados, mouses e muito mais.</a:t>
            </a:r>
          </a:p>
        </p:txBody>
      </p:sp>
    </p:spTree>
    <p:extLst>
      <p:ext uri="{BB962C8B-B14F-4D97-AF65-F5344CB8AC3E}">
        <p14:creationId xmlns:p14="http://schemas.microsoft.com/office/powerpoint/2010/main" val="409127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9"/>
            </a:pPr>
            <a:r>
              <a:rPr lang="pt-BR" b="1" dirty="0"/>
              <a:t>Manutenção e Atualizações: </a:t>
            </a:r>
            <a:r>
              <a:rPr lang="pt-BR" dirty="0"/>
              <a:t>Os sistemas operacionais são continuamente desenvolvidos e atualizados para incluir novos recursos, melhorias de segurança e suporte a hardware mais recente. Os usuários são incentivados a manter seus sistemas operacionais atualizados para obter os benefícios dessas melhorias.</a:t>
            </a:r>
          </a:p>
        </p:txBody>
      </p:sp>
    </p:spTree>
    <p:extLst>
      <p:ext uri="{BB962C8B-B14F-4D97-AF65-F5344CB8AC3E}">
        <p14:creationId xmlns:p14="http://schemas.microsoft.com/office/powerpoint/2010/main" val="147207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10"/>
            </a:pPr>
            <a:r>
              <a:rPr lang="pt-BR" sz="2400" b="1" dirty="0"/>
              <a:t>Gerenciamento de Energia: </a:t>
            </a:r>
            <a:r>
              <a:rPr lang="pt-BR" dirty="0"/>
              <a:t>Em dispositivos móveis e laptops, os sistemas operacionais podem gerenciar o consumo de energia para otimizar a vida útil da bateria.</a:t>
            </a:r>
          </a:p>
        </p:txBody>
      </p:sp>
    </p:spTree>
    <p:extLst>
      <p:ext uri="{BB962C8B-B14F-4D97-AF65-F5344CB8AC3E}">
        <p14:creationId xmlns:p14="http://schemas.microsoft.com/office/powerpoint/2010/main" val="338521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6600" dirty="0"/>
              <a:t>Sistemas Operacionais</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Fatos interessantes</a:t>
            </a:r>
          </a:p>
        </p:txBody>
      </p:sp>
    </p:spTree>
    <p:extLst>
      <p:ext uri="{BB962C8B-B14F-4D97-AF65-F5344CB8AC3E}">
        <p14:creationId xmlns:p14="http://schemas.microsoft.com/office/powerpoint/2010/main" val="84748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a:buFont typeface="+mj-lt"/>
              <a:buAutoNum type="arabicPeriod"/>
            </a:pPr>
            <a:r>
              <a:rPr lang="pt-BR" sz="2400" b="1" dirty="0"/>
              <a:t>Sistemas Operacionais de Código Aberto: </a:t>
            </a:r>
            <a:r>
              <a:rPr lang="pt-BR" dirty="0"/>
              <a:t>Além dos sistemas operacionais comerciais, como o Windows e o </a:t>
            </a:r>
            <a:r>
              <a:rPr lang="pt-BR" dirty="0" err="1"/>
              <a:t>macOS</a:t>
            </a:r>
            <a:r>
              <a:rPr lang="pt-BR" dirty="0"/>
              <a:t>, existem sistemas operacionais de código aberto, como o Linux e o FreeBSD, que são desenvolvidos colaborativamente por comunidades globais de voluntários.</a:t>
            </a:r>
          </a:p>
        </p:txBody>
      </p:sp>
    </p:spTree>
    <p:extLst>
      <p:ext uri="{BB962C8B-B14F-4D97-AF65-F5344CB8AC3E}">
        <p14:creationId xmlns:p14="http://schemas.microsoft.com/office/powerpoint/2010/main" val="354115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2"/>
            </a:pPr>
            <a:r>
              <a:rPr lang="pt-BR" sz="2400" b="1" dirty="0"/>
              <a:t>Primeiro Sistema Operacional: </a:t>
            </a:r>
            <a:r>
              <a:rPr lang="pt-BR" dirty="0"/>
              <a:t>O primeiro sistema operacional reconhecido é o "GM-NAA I/O", desenvolvido em 1956 para o computador IBM 704. Era usado principalmente para tarefas de processamento de texto e cálculos científicos.</a:t>
            </a:r>
          </a:p>
        </p:txBody>
      </p:sp>
    </p:spTree>
    <p:extLst>
      <p:ext uri="{BB962C8B-B14F-4D97-AF65-F5344CB8AC3E}">
        <p14:creationId xmlns:p14="http://schemas.microsoft.com/office/powerpoint/2010/main" val="251234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a:xfrm>
            <a:off x="1154956" y="1292904"/>
            <a:ext cx="8825657" cy="1915647"/>
          </a:xfrm>
        </p:spPr>
        <p:txBody>
          <a:bodyPr/>
          <a:lstStyle/>
          <a:p>
            <a:r>
              <a:rPr lang="pt-BR" sz="8000" dirty="0">
                <a:solidFill>
                  <a:srgbClr val="92D050"/>
                </a:solidFill>
              </a:rPr>
              <a:t>Drivers</a:t>
            </a:r>
          </a:p>
        </p:txBody>
      </p:sp>
      <p:sp>
        <p:nvSpPr>
          <p:cNvPr id="7" name="Espaço Reservado para Conteúdo 2">
            <a:extLst>
              <a:ext uri="{FF2B5EF4-FFF2-40B4-BE49-F238E27FC236}">
                <a16:creationId xmlns:a16="http://schemas.microsoft.com/office/drawing/2014/main" id="{033D5A28-25BA-4235-AA2B-FA2214659776}"/>
              </a:ext>
            </a:extLst>
          </p:cNvPr>
          <p:cNvSpPr txBox="1">
            <a:spLocks/>
          </p:cNvSpPr>
          <p:nvPr/>
        </p:nvSpPr>
        <p:spPr>
          <a:xfrm>
            <a:off x="1154956" y="3325906"/>
            <a:ext cx="9674409" cy="3307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r>
              <a:rPr lang="pt-BR" cap="none" dirty="0">
                <a:solidFill>
                  <a:schemeClr val="tx1"/>
                </a:solidFill>
              </a:rPr>
              <a:t>		Os drivers, também conhecidos como controladores de dispositivo, são programas de software que funcionam como intermediários entre o sistema operacional de um computador e os dispositivos de hardware conectados a ele. Eles desempenham um papel fundamental na comunicação e na operação adequada dos dispositivos de hardware.</a:t>
            </a:r>
          </a:p>
        </p:txBody>
      </p:sp>
    </p:spTree>
    <p:extLst>
      <p:ext uri="{BB962C8B-B14F-4D97-AF65-F5344CB8AC3E}">
        <p14:creationId xmlns:p14="http://schemas.microsoft.com/office/powerpoint/2010/main" val="382472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Sistemas Operacionais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3"/>
            </a:pPr>
            <a:r>
              <a:rPr lang="pt-BR" sz="2400" b="1" dirty="0"/>
              <a:t>Tamanho do Código-fonte: </a:t>
            </a:r>
            <a:r>
              <a:rPr lang="pt-BR" dirty="0"/>
              <a:t>O código-fonte do kernel do Linux é gigantesco e inclui milhões de linhas de código escritas por milhares de desenvolvedores em todo o mundo. É um exemplo notável de colaboração de código aberto em grande escala.</a:t>
            </a:r>
          </a:p>
        </p:txBody>
      </p:sp>
    </p:spTree>
    <p:extLst>
      <p:ext uri="{BB962C8B-B14F-4D97-AF65-F5344CB8AC3E}">
        <p14:creationId xmlns:p14="http://schemas.microsoft.com/office/powerpoint/2010/main" val="323063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a:xfrm>
            <a:off x="1154956" y="1292904"/>
            <a:ext cx="8825657" cy="1915647"/>
          </a:xfrm>
        </p:spPr>
        <p:txBody>
          <a:bodyPr/>
          <a:lstStyle/>
          <a:p>
            <a:r>
              <a:rPr lang="pt-BR" sz="8000" dirty="0">
                <a:solidFill>
                  <a:srgbClr val="92D050"/>
                </a:solidFill>
              </a:rPr>
              <a:t>Firmware</a:t>
            </a:r>
          </a:p>
        </p:txBody>
      </p:sp>
      <p:sp>
        <p:nvSpPr>
          <p:cNvPr id="7" name="Espaço Reservado para Conteúdo 2">
            <a:extLst>
              <a:ext uri="{FF2B5EF4-FFF2-40B4-BE49-F238E27FC236}">
                <a16:creationId xmlns:a16="http://schemas.microsoft.com/office/drawing/2014/main" id="{033D5A28-25BA-4235-AA2B-FA2214659776}"/>
              </a:ext>
            </a:extLst>
          </p:cNvPr>
          <p:cNvSpPr txBox="1">
            <a:spLocks/>
          </p:cNvSpPr>
          <p:nvPr/>
        </p:nvSpPr>
        <p:spPr>
          <a:xfrm>
            <a:off x="1154956" y="3325906"/>
            <a:ext cx="9674409" cy="33079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r>
              <a:rPr lang="pt-BR" cap="none" dirty="0">
                <a:solidFill>
                  <a:schemeClr val="tx1"/>
                </a:solidFill>
              </a:rPr>
              <a:t>		Firmware é um tipo de software que é armazenado em memória não volátil (geralmente memória flash ou ROM - </a:t>
            </a:r>
            <a:r>
              <a:rPr lang="pt-BR" cap="none" dirty="0" err="1">
                <a:solidFill>
                  <a:schemeClr val="tx1"/>
                </a:solidFill>
              </a:rPr>
              <a:t>Read</a:t>
            </a:r>
            <a:r>
              <a:rPr lang="pt-BR" cap="none" dirty="0">
                <a:solidFill>
                  <a:schemeClr val="tx1"/>
                </a:solidFill>
              </a:rPr>
              <a:t>-Only </a:t>
            </a:r>
            <a:r>
              <a:rPr lang="pt-BR" cap="none" dirty="0" err="1">
                <a:solidFill>
                  <a:schemeClr val="tx1"/>
                </a:solidFill>
              </a:rPr>
              <a:t>Memory</a:t>
            </a:r>
            <a:r>
              <a:rPr lang="pt-BR" cap="none" dirty="0">
                <a:solidFill>
                  <a:schemeClr val="tx1"/>
                </a:solidFill>
              </a:rPr>
              <a:t>) em dispositivos eletrônicos. Ele atua como um sistema operacional de baixo nível que controla o hardware específico de um dispositivo. Em resumo, o firmware é um software embutido diretamente em um dispositivo e é responsável por iniciar, operar e manter o funcionamento desse dispositivo.</a:t>
            </a:r>
          </a:p>
        </p:txBody>
      </p:sp>
    </p:spTree>
    <p:extLst>
      <p:ext uri="{BB962C8B-B14F-4D97-AF65-F5344CB8AC3E}">
        <p14:creationId xmlns:p14="http://schemas.microsoft.com/office/powerpoint/2010/main" val="29748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7200" dirty="0"/>
              <a:t>Firmware</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Papel desempenhado</a:t>
            </a:r>
          </a:p>
        </p:txBody>
      </p:sp>
    </p:spTree>
    <p:extLst>
      <p:ext uri="{BB962C8B-B14F-4D97-AF65-F5344CB8AC3E}">
        <p14:creationId xmlns:p14="http://schemas.microsoft.com/office/powerpoint/2010/main" val="597061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a:pPr>
            <a:r>
              <a:rPr lang="pt-BR" sz="2400" b="1" dirty="0"/>
              <a:t>Inicialização do Hardware: </a:t>
            </a:r>
            <a:r>
              <a:rPr lang="pt-BR" dirty="0"/>
              <a:t>Quando um dispositivo é ligado, o firmware é o primeiro software que entra em ação. Ele é responsável por inicializar o hardware, realizar autotestes (Power-</a:t>
            </a:r>
            <a:r>
              <a:rPr lang="pt-BR" dirty="0" err="1"/>
              <a:t>On</a:t>
            </a:r>
            <a:r>
              <a:rPr lang="pt-BR" dirty="0"/>
              <a:t> Self-Test - POST) e preparar o sistema para a operação. O firmware também carrega o sistema operacional ou outros softwares necessários para o funcionamento do dispositivo.</a:t>
            </a:r>
          </a:p>
        </p:txBody>
      </p:sp>
    </p:spTree>
    <p:extLst>
      <p:ext uri="{BB962C8B-B14F-4D97-AF65-F5344CB8AC3E}">
        <p14:creationId xmlns:p14="http://schemas.microsoft.com/office/powerpoint/2010/main" val="2038419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2"/>
            </a:pPr>
            <a:r>
              <a:rPr lang="pt-BR" sz="2400" b="1" dirty="0"/>
              <a:t>Permanência e Imutabilidade: </a:t>
            </a:r>
            <a:r>
              <a:rPr lang="pt-BR" dirty="0"/>
              <a:t>O firmware é armazenado em memória não volátil e não é perdido quando o dispositivo é desligado. Isso garante que o firmware permaneça constante, a menos que uma atualização oficial seja fornecida pelo fabricante. Muitas vezes, o firmware é apenas gravável pelo fabricante ou por meio de atualizações oficiais.</a:t>
            </a:r>
          </a:p>
        </p:txBody>
      </p:sp>
    </p:spTree>
    <p:extLst>
      <p:ext uri="{BB962C8B-B14F-4D97-AF65-F5344CB8AC3E}">
        <p14:creationId xmlns:p14="http://schemas.microsoft.com/office/powerpoint/2010/main" val="3125985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3"/>
            </a:pPr>
            <a:r>
              <a:rPr lang="pt-BR" sz="2400" b="1" dirty="0"/>
              <a:t>Personalização e Configuração: </a:t>
            </a:r>
            <a:r>
              <a:rPr lang="pt-BR" dirty="0"/>
              <a:t>O firmware pode ser personalizado pelos fabricantes para incluir configurações específicas do dispositivo, interfaces de usuário e até mesmo aplicativos pré-instalados. Os usuários também podem acessar as configurações do firmware em alguns dispositivos para personalizar a funcionalidade.</a:t>
            </a:r>
          </a:p>
        </p:txBody>
      </p:sp>
    </p:spTree>
    <p:extLst>
      <p:ext uri="{BB962C8B-B14F-4D97-AF65-F5344CB8AC3E}">
        <p14:creationId xmlns:p14="http://schemas.microsoft.com/office/powerpoint/2010/main" val="3702537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4"/>
            </a:pPr>
            <a:r>
              <a:rPr lang="pt-BR" sz="2400" b="1" dirty="0"/>
              <a:t>Atualizações de Segurança e Recursos: </a:t>
            </a:r>
            <a:r>
              <a:rPr lang="pt-BR" dirty="0"/>
              <a:t>Os fabricantes de dispositivos lançam regularmente atualizações de firmware para corrigir vulnerabilidades de segurança, adicionar novos recursos ou melhorar o desempenho. Manter o firmware atualizado é importante para garantir a segurança do dispositivo.</a:t>
            </a:r>
          </a:p>
        </p:txBody>
      </p:sp>
    </p:spTree>
    <p:extLst>
      <p:ext uri="{BB962C8B-B14F-4D97-AF65-F5344CB8AC3E}">
        <p14:creationId xmlns:p14="http://schemas.microsoft.com/office/powerpoint/2010/main" val="2920232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5"/>
            </a:pPr>
            <a:r>
              <a:rPr lang="pt-BR" sz="2400" b="1" dirty="0"/>
              <a:t>Dispositivos Embarcados: </a:t>
            </a:r>
            <a:r>
              <a:rPr lang="pt-BR" dirty="0"/>
              <a:t>O firmware é comumente encontrado em dispositivos embarcados, como roteadores Wi-Fi, TVs inteligentes, câmeras digitais, consoles de jogos, sistemas de controle de automóveis e muito mais. Em dispositivos </a:t>
            </a:r>
            <a:r>
              <a:rPr lang="pt-BR" dirty="0" err="1"/>
              <a:t>IoT</a:t>
            </a:r>
            <a:r>
              <a:rPr lang="pt-BR" dirty="0"/>
              <a:t> (Internet das Coisas), o firmware é fundamental para o funcionamento desses dispositivos.</a:t>
            </a:r>
          </a:p>
        </p:txBody>
      </p:sp>
    </p:spTree>
    <p:extLst>
      <p:ext uri="{BB962C8B-B14F-4D97-AF65-F5344CB8AC3E}">
        <p14:creationId xmlns:p14="http://schemas.microsoft.com/office/powerpoint/2010/main" val="2375592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6"/>
            </a:pPr>
            <a:r>
              <a:rPr lang="pt-BR" sz="2400" b="1" dirty="0"/>
              <a:t>Customização em Dispositivos de Consumo: </a:t>
            </a:r>
            <a:r>
              <a:rPr lang="pt-BR" dirty="0"/>
              <a:t>Alguns dispositivos de consumo permitem que os usuários personalizem o firmware ou usem firmware personalizado (por exemplo, roteadores que suportam firmware alternativo como o </a:t>
            </a:r>
            <a:r>
              <a:rPr lang="pt-BR" dirty="0" err="1"/>
              <a:t>OpenWrt</a:t>
            </a:r>
            <a:r>
              <a:rPr lang="pt-BR" dirty="0"/>
              <a:t>).</a:t>
            </a:r>
          </a:p>
        </p:txBody>
      </p:sp>
    </p:spTree>
    <p:extLst>
      <p:ext uri="{BB962C8B-B14F-4D97-AF65-F5344CB8AC3E}">
        <p14:creationId xmlns:p14="http://schemas.microsoft.com/office/powerpoint/2010/main" val="3373078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startAt="7"/>
            </a:pPr>
            <a:r>
              <a:rPr lang="pt-BR" sz="2400" b="1" dirty="0" err="1"/>
              <a:t>Rooting</a:t>
            </a:r>
            <a:r>
              <a:rPr lang="pt-BR" sz="2400" b="1" dirty="0"/>
              <a:t> e </a:t>
            </a:r>
            <a:r>
              <a:rPr lang="pt-BR" sz="2400" b="1" dirty="0" err="1"/>
              <a:t>Flasheamento</a:t>
            </a:r>
            <a:r>
              <a:rPr lang="pt-BR" sz="2400" b="1" dirty="0"/>
              <a:t>: </a:t>
            </a:r>
            <a:r>
              <a:rPr lang="pt-BR" dirty="0"/>
              <a:t>Alguns usuários avançados modificam o firmware de dispositivos móveis (como Android) por meio de processos como "</a:t>
            </a:r>
            <a:r>
              <a:rPr lang="pt-BR" dirty="0" err="1"/>
              <a:t>rooting</a:t>
            </a:r>
            <a:r>
              <a:rPr lang="pt-BR" dirty="0"/>
              <a:t>" ou "</a:t>
            </a:r>
            <a:r>
              <a:rPr lang="pt-BR" dirty="0" err="1"/>
              <a:t>flasheamento</a:t>
            </a:r>
            <a:r>
              <a:rPr lang="pt-BR" dirty="0"/>
              <a:t>" para obter controle total sobre o sistema e instalar versões personalizadas do firmware.</a:t>
            </a:r>
          </a:p>
        </p:txBody>
      </p:sp>
    </p:spTree>
    <p:extLst>
      <p:ext uri="{BB962C8B-B14F-4D97-AF65-F5344CB8AC3E}">
        <p14:creationId xmlns:p14="http://schemas.microsoft.com/office/powerpoint/2010/main" val="302630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6600" dirty="0"/>
              <a:t>Drivers</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Papel desempenhado</a:t>
            </a:r>
          </a:p>
        </p:txBody>
      </p:sp>
    </p:spTree>
    <p:extLst>
      <p:ext uri="{BB962C8B-B14F-4D97-AF65-F5344CB8AC3E}">
        <p14:creationId xmlns:p14="http://schemas.microsoft.com/office/powerpoint/2010/main" val="2627577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EB2D97-B050-4C77-87D2-A9CB7A2BEA8D}"/>
              </a:ext>
            </a:extLst>
          </p:cNvPr>
          <p:cNvSpPr>
            <a:spLocks noGrp="1"/>
          </p:cNvSpPr>
          <p:nvPr>
            <p:ph type="title"/>
          </p:nvPr>
        </p:nvSpPr>
        <p:spPr/>
        <p:txBody>
          <a:bodyPr/>
          <a:lstStyle/>
          <a:p>
            <a:r>
              <a:rPr lang="pt-BR" sz="6600" dirty="0"/>
              <a:t>Firmware</a:t>
            </a:r>
          </a:p>
        </p:txBody>
      </p:sp>
      <p:sp>
        <p:nvSpPr>
          <p:cNvPr id="5" name="Espaço Reservado para Texto 4">
            <a:extLst>
              <a:ext uri="{FF2B5EF4-FFF2-40B4-BE49-F238E27FC236}">
                <a16:creationId xmlns:a16="http://schemas.microsoft.com/office/drawing/2014/main" id="{AC4A0133-5BD6-4E5A-825A-2FAE0C5A665E}"/>
              </a:ext>
            </a:extLst>
          </p:cNvPr>
          <p:cNvSpPr>
            <a:spLocks noGrp="1"/>
          </p:cNvSpPr>
          <p:nvPr>
            <p:ph type="body" idx="1"/>
          </p:nvPr>
        </p:nvSpPr>
        <p:spPr/>
        <p:txBody>
          <a:bodyPr>
            <a:normAutofit/>
          </a:bodyPr>
          <a:lstStyle/>
          <a:p>
            <a:r>
              <a:rPr lang="pt-BR" sz="2800" dirty="0"/>
              <a:t>Fatos interessantes</a:t>
            </a:r>
          </a:p>
        </p:txBody>
      </p:sp>
    </p:spTree>
    <p:extLst>
      <p:ext uri="{BB962C8B-B14F-4D97-AF65-F5344CB8AC3E}">
        <p14:creationId xmlns:p14="http://schemas.microsoft.com/office/powerpoint/2010/main" val="1981881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a:pPr>
            <a:r>
              <a:rPr lang="pt-BR" sz="2400" b="1" dirty="0"/>
              <a:t>Firmware de Veículos: </a:t>
            </a:r>
            <a:r>
              <a:rPr lang="pt-BR" dirty="0"/>
              <a:t>Os veículos modernos contêm firmware em suas unidades de controle eletrônico (</a:t>
            </a:r>
            <a:r>
              <a:rPr lang="pt-BR" dirty="0" err="1"/>
              <a:t>ECUs</a:t>
            </a:r>
            <a:r>
              <a:rPr lang="pt-BR" dirty="0"/>
              <a:t>) para controlar funções como motor, transmissão, freios e direção. Atualizações de firmware podem melhorar o desempenho e a eficiência dos veículos.</a:t>
            </a:r>
          </a:p>
        </p:txBody>
      </p:sp>
    </p:spTree>
    <p:extLst>
      <p:ext uri="{BB962C8B-B14F-4D97-AF65-F5344CB8AC3E}">
        <p14:creationId xmlns:p14="http://schemas.microsoft.com/office/powerpoint/2010/main" val="2499890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2"/>
            </a:pPr>
            <a:r>
              <a:rPr lang="pt-BR" sz="2400" b="1" dirty="0"/>
              <a:t>Firmware em Dispositivos de Jogos: </a:t>
            </a:r>
            <a:r>
              <a:rPr lang="pt-BR" dirty="0"/>
              <a:t>Consoles de jogos, como o PlayStation e o Xbox, usam firmware para controlar a funcionalidade do sistema e garantir a compatibilidade com jogos. Atualizações de firmware podem adicionar recursos e corrigir vulnerabilidades.</a:t>
            </a:r>
          </a:p>
        </p:txBody>
      </p:sp>
    </p:spTree>
    <p:extLst>
      <p:ext uri="{BB962C8B-B14F-4D97-AF65-F5344CB8AC3E}">
        <p14:creationId xmlns:p14="http://schemas.microsoft.com/office/powerpoint/2010/main" val="518758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3"/>
            </a:pPr>
            <a:r>
              <a:rPr lang="pt-BR" sz="2400" b="1" dirty="0"/>
              <a:t>Firmware de Roteadores: </a:t>
            </a:r>
            <a:r>
              <a:rPr lang="pt-BR" dirty="0"/>
              <a:t>Roteadores Wi-Fi usam firmware para operar e fornecer acesso à internet. Eles também incluem recursos de segurança, como firewalls, que são controlados por meio de atualizações de firmware.</a:t>
            </a:r>
          </a:p>
        </p:txBody>
      </p:sp>
    </p:spTree>
    <p:extLst>
      <p:ext uri="{BB962C8B-B14F-4D97-AF65-F5344CB8AC3E}">
        <p14:creationId xmlns:p14="http://schemas.microsoft.com/office/powerpoint/2010/main" val="386624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Firmware</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Fatos interessantes:</a:t>
            </a:r>
          </a:p>
          <a:p>
            <a:pPr marL="0" indent="0">
              <a:buNone/>
            </a:pPr>
            <a:endParaRPr lang="pt-BR" sz="1800" b="1" dirty="0"/>
          </a:p>
          <a:p>
            <a:pPr marL="457200" indent="-457200">
              <a:buFont typeface="+mj-lt"/>
              <a:buAutoNum type="arabicPeriod" startAt="4"/>
            </a:pPr>
            <a:r>
              <a:rPr lang="pt-BR" b="1" dirty="0" err="1"/>
              <a:t>Rooting</a:t>
            </a:r>
            <a:r>
              <a:rPr lang="pt-BR" b="1" dirty="0"/>
              <a:t> e </a:t>
            </a:r>
            <a:r>
              <a:rPr lang="pt-BR" b="1" dirty="0" err="1"/>
              <a:t>Jailbreaking</a:t>
            </a:r>
            <a:r>
              <a:rPr lang="pt-BR" b="1" dirty="0"/>
              <a:t>: </a:t>
            </a:r>
            <a:r>
              <a:rPr lang="pt-BR" dirty="0"/>
              <a:t>Alguns usuários modificam o firmware de seus dispositivos móveis (</a:t>
            </a:r>
            <a:r>
              <a:rPr lang="pt-BR" dirty="0" err="1"/>
              <a:t>rooting</a:t>
            </a:r>
            <a:r>
              <a:rPr lang="pt-BR" dirty="0"/>
              <a:t> no Android, </a:t>
            </a:r>
            <a:r>
              <a:rPr lang="pt-BR" dirty="0" err="1"/>
              <a:t>jailbreaking</a:t>
            </a:r>
            <a:r>
              <a:rPr lang="pt-BR" dirty="0"/>
              <a:t> no iOS) para obter controle total sobre o sistema e instalar aplicativos não autorizados. Isso pode ter riscos de segurança e anular garantias.</a:t>
            </a:r>
          </a:p>
        </p:txBody>
      </p:sp>
    </p:spTree>
    <p:extLst>
      <p:ext uri="{BB962C8B-B14F-4D97-AF65-F5344CB8AC3E}">
        <p14:creationId xmlns:p14="http://schemas.microsoft.com/office/powerpoint/2010/main" val="401239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600" dirty="0"/>
          </a:p>
          <a:p>
            <a:pPr marL="457200" indent="-457200">
              <a:buFont typeface="+mj-lt"/>
              <a:buAutoNum type="arabicPeriod"/>
            </a:pPr>
            <a:r>
              <a:rPr lang="pt-BR" sz="2400" b="1" dirty="0"/>
              <a:t>Tradução de Comandos: </a:t>
            </a:r>
            <a:r>
              <a:rPr lang="pt-BR" dirty="0"/>
              <a:t>Os drivers traduzem comandos e solicitações emitidas pelo sistema operacional em instruções específicas que os dispositivos de hardware podem entender e executar. Isso é necessário porque cada dispositivo de hardware pode ter uma linguagem ou protocolo de comunicação diferente.</a:t>
            </a:r>
          </a:p>
        </p:txBody>
      </p:sp>
    </p:spTree>
    <p:extLst>
      <p:ext uri="{BB962C8B-B14F-4D97-AF65-F5344CB8AC3E}">
        <p14:creationId xmlns:p14="http://schemas.microsoft.com/office/powerpoint/2010/main" val="360322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800" b="1" dirty="0"/>
          </a:p>
          <a:p>
            <a:pPr marL="457200" indent="-457200">
              <a:buFont typeface="+mj-lt"/>
              <a:buAutoNum type="arabicPeriod" startAt="2"/>
            </a:pPr>
            <a:r>
              <a:rPr lang="pt-BR" sz="2400" b="1" dirty="0"/>
              <a:t>Comunicação entre Software e Hardware: </a:t>
            </a:r>
            <a:r>
              <a:rPr lang="pt-BR" dirty="0"/>
              <a:t>Sem os drivers apropriados, o sistema operacional não seria capaz de interagir com dispositivos de hardware, como placas de vídeo, impressoras, placas de som, câmeras, mouse, teclado, entre outros. Os drivers permitem que o software e o hardware "conversem" entre si.</a:t>
            </a:r>
          </a:p>
        </p:txBody>
      </p:sp>
    </p:spTree>
    <p:extLst>
      <p:ext uri="{BB962C8B-B14F-4D97-AF65-F5344CB8AC3E}">
        <p14:creationId xmlns:p14="http://schemas.microsoft.com/office/powerpoint/2010/main" val="226245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800" b="1" dirty="0"/>
          </a:p>
          <a:p>
            <a:pPr marL="457200" indent="-457200">
              <a:buFont typeface="+mj-lt"/>
              <a:buAutoNum type="arabicPeriod" startAt="3"/>
            </a:pPr>
            <a:r>
              <a:rPr lang="pt-BR" sz="2400" b="1" dirty="0"/>
              <a:t>Acesso aos Recursos do Hardware: </a:t>
            </a:r>
            <a:r>
              <a:rPr lang="pt-BR" dirty="0"/>
              <a:t>Os drivers fornecem acesso aos recursos específicos de cada dispositivo de hardware. Por exemplo, um driver de impressora permite que o sistema operacional envie dados para a impressora e controle a impressão.</a:t>
            </a:r>
          </a:p>
        </p:txBody>
      </p:sp>
    </p:spTree>
    <p:extLst>
      <p:ext uri="{BB962C8B-B14F-4D97-AF65-F5344CB8AC3E}">
        <p14:creationId xmlns:p14="http://schemas.microsoft.com/office/powerpoint/2010/main" val="265114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800" b="1" dirty="0"/>
          </a:p>
          <a:p>
            <a:pPr marL="457200" indent="-457200">
              <a:buFont typeface="+mj-lt"/>
              <a:buAutoNum type="arabicPeriod" startAt="4"/>
            </a:pPr>
            <a:r>
              <a:rPr lang="pt-BR" sz="2400" b="1" dirty="0"/>
              <a:t>Compatibilidade e Reconhecimento de Hardware: </a:t>
            </a:r>
            <a:r>
              <a:rPr lang="pt-BR" dirty="0"/>
              <a:t>Quando você conecta um novo dispositivo ao seu computador, o sistema operacional muitas vezes verifica automaticamente se há drivers apropriados. Se não encontrar um driver, você pode ser solicitado a instalá-lo manualmente.</a:t>
            </a:r>
          </a:p>
        </p:txBody>
      </p:sp>
    </p:spTree>
    <p:extLst>
      <p:ext uri="{BB962C8B-B14F-4D97-AF65-F5344CB8AC3E}">
        <p14:creationId xmlns:p14="http://schemas.microsoft.com/office/powerpoint/2010/main" val="65163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8076-EC8C-4641-9E6E-9E273062931F}"/>
              </a:ext>
            </a:extLst>
          </p:cNvPr>
          <p:cNvSpPr>
            <a:spLocks noGrp="1"/>
          </p:cNvSpPr>
          <p:nvPr>
            <p:ph type="title"/>
          </p:nvPr>
        </p:nvSpPr>
        <p:spPr>
          <a:xfrm>
            <a:off x="646111" y="811307"/>
            <a:ext cx="9404723" cy="1400530"/>
          </a:xfrm>
        </p:spPr>
        <p:txBody>
          <a:bodyPr/>
          <a:lstStyle/>
          <a:p>
            <a:r>
              <a:rPr lang="pt-BR" dirty="0">
                <a:solidFill>
                  <a:srgbClr val="92D050"/>
                </a:solidFill>
              </a:rPr>
              <a:t>Drivers</a:t>
            </a:r>
          </a:p>
        </p:txBody>
      </p:sp>
      <p:sp>
        <p:nvSpPr>
          <p:cNvPr id="3" name="Espaço Reservado para Conteúdo 2">
            <a:extLst>
              <a:ext uri="{FF2B5EF4-FFF2-40B4-BE49-F238E27FC236}">
                <a16:creationId xmlns:a16="http://schemas.microsoft.com/office/drawing/2014/main" id="{98CC67A8-57EC-4835-AACB-E1EC1B5F9614}"/>
              </a:ext>
            </a:extLst>
          </p:cNvPr>
          <p:cNvSpPr>
            <a:spLocks noGrp="1"/>
          </p:cNvSpPr>
          <p:nvPr>
            <p:ph idx="1"/>
          </p:nvPr>
        </p:nvSpPr>
        <p:spPr>
          <a:xfrm>
            <a:off x="1103312" y="2411507"/>
            <a:ext cx="9404723" cy="4195481"/>
          </a:xfrm>
        </p:spPr>
        <p:txBody>
          <a:bodyPr/>
          <a:lstStyle/>
          <a:p>
            <a:pPr marL="0" indent="0">
              <a:buNone/>
            </a:pPr>
            <a:r>
              <a:rPr lang="pt-BR" dirty="0"/>
              <a:t>Papel desempenhado:</a:t>
            </a:r>
          </a:p>
          <a:p>
            <a:pPr marL="0" indent="0">
              <a:buNone/>
            </a:pPr>
            <a:endParaRPr lang="pt-BR" sz="1800" b="1" dirty="0"/>
          </a:p>
          <a:p>
            <a:pPr marL="457200" indent="-457200">
              <a:buFont typeface="+mj-lt"/>
              <a:buAutoNum type="arabicPeriod" startAt="5"/>
            </a:pPr>
            <a:r>
              <a:rPr lang="pt-BR" sz="2400" b="1" dirty="0"/>
              <a:t>Atualizações de Desempenho e Correções: </a:t>
            </a:r>
            <a:r>
              <a:rPr lang="pt-BR" dirty="0"/>
              <a:t>Os fabricantes de hardware frequentemente lançam atualizações de drivers para melhorar o desempenho, corrigir problemas de compatibilidade ou segurança e adicionar suporte a novos recursos. Manter os drivers atualizados é importante para garantir o bom funcionamento do hardware.</a:t>
            </a:r>
          </a:p>
        </p:txBody>
      </p:sp>
    </p:spTree>
    <p:extLst>
      <p:ext uri="{BB962C8B-B14F-4D97-AF65-F5344CB8AC3E}">
        <p14:creationId xmlns:p14="http://schemas.microsoft.com/office/powerpoint/2010/main" val="85943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108_TF78884036_Win32" id="{4C89C495-55DA-422F-99AE-8DF85A274AF2}" vid="{063601A3-806B-4CC4-9B30-26C03EA5568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Design digital</Template>
  <TotalTime>830</TotalTime>
  <Words>1806</Words>
  <Application>Microsoft Office PowerPoint</Application>
  <PresentationFormat>Widescreen</PresentationFormat>
  <Paragraphs>156</Paragraphs>
  <Slides>44</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44</vt:i4>
      </vt:variant>
    </vt:vector>
  </HeadingPairs>
  <TitlesOfParts>
    <vt:vector size="49" baseType="lpstr">
      <vt:lpstr>Arial</vt:lpstr>
      <vt:lpstr>Calibri</vt:lpstr>
      <vt:lpstr>Century Gothic</vt:lpstr>
      <vt:lpstr>Wingdings 3</vt:lpstr>
      <vt:lpstr>Íon</vt:lpstr>
      <vt:lpstr>Arquitetura de Hardware e Software</vt:lpstr>
      <vt:lpstr>Software Básico</vt:lpstr>
      <vt:lpstr>Drivers</vt:lpstr>
      <vt:lpstr>Drivers</vt:lpstr>
      <vt:lpstr>Drivers</vt:lpstr>
      <vt:lpstr>Drivers</vt:lpstr>
      <vt:lpstr>Drivers</vt:lpstr>
      <vt:lpstr>Drivers</vt:lpstr>
      <vt:lpstr>Drivers</vt:lpstr>
      <vt:lpstr>Drivers</vt:lpstr>
      <vt:lpstr>Drivers</vt:lpstr>
      <vt:lpstr>Drivers</vt:lpstr>
      <vt:lpstr>Drivers</vt:lpstr>
      <vt:lpstr>Drivers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Sistemas Operacionais</vt:lpstr>
      <vt:lpstr>Firmware</vt:lpstr>
      <vt:lpstr>Firmware</vt:lpstr>
      <vt:lpstr>Firmware</vt:lpstr>
      <vt:lpstr>Firmware</vt:lpstr>
      <vt:lpstr>Firmware</vt:lpstr>
      <vt:lpstr>Firmware</vt:lpstr>
      <vt:lpstr>Firmware</vt:lpstr>
      <vt:lpstr>Firmware</vt:lpstr>
      <vt:lpstr>Firmware</vt:lpstr>
      <vt:lpstr>Firmware</vt:lpstr>
      <vt:lpstr>Firmware</vt:lpstr>
      <vt:lpstr>Firmware</vt:lpstr>
      <vt:lpstr>Firmware</vt:lpstr>
      <vt:lpstr>Firmware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Hardware e Software</dc:title>
  <dc:creator>Ramon Martins</dc:creator>
  <cp:lastModifiedBy>Ramon Martins</cp:lastModifiedBy>
  <cp:revision>15</cp:revision>
  <dcterms:created xsi:type="dcterms:W3CDTF">2023-09-26T22:12:36Z</dcterms:created>
  <dcterms:modified xsi:type="dcterms:W3CDTF">2023-09-28T18:15:06Z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