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4"/>
  </p:notesMasterIdLst>
  <p:sldIdLst>
    <p:sldId id="256" r:id="rId2"/>
    <p:sldId id="257" r:id="rId3"/>
    <p:sldId id="314" r:id="rId4"/>
    <p:sldId id="315" r:id="rId5"/>
    <p:sldId id="316" r:id="rId6"/>
    <p:sldId id="317" r:id="rId7"/>
    <p:sldId id="318" r:id="rId8"/>
    <p:sldId id="319" r:id="rId9"/>
    <p:sldId id="320" r:id="rId10"/>
    <p:sldId id="321" r:id="rId11"/>
    <p:sldId id="322" r:id="rId12"/>
    <p:sldId id="323"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Exo" panose="020B0604020202020204" charset="0"/>
      <p:regular r:id="rId19"/>
      <p:bold r:id="rId20"/>
      <p:italic r:id="rId21"/>
      <p:boldItalic r:id="rId22"/>
    </p:embeddedFont>
    <p:embeddedFont>
      <p:font typeface="PT Sans" panose="020B0503020203020204" pitchFamily="34" charset="0"/>
      <p:regular r:id="rId23"/>
      <p:bold r:id="rId24"/>
      <p:italic r:id="rId25"/>
      <p:boldItalic r:id="rId26"/>
    </p:embeddedFont>
    <p:embeddedFont>
      <p:font typeface="Roboto Condensed Light" panose="02000000000000000000" pitchFamily="2" charset="0"/>
      <p:regular r:id="rId27"/>
      <p:italic r:id="rId28"/>
    </p:embeddedFont>
    <p:embeddedFont>
      <p:font typeface="Segoe UI Semibold" panose="020B0702040204020203" pitchFamily="34"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A6BEAF-0168-403A-950D-46153A17DF3F}">
  <a:tblStyle styleId="{60A6BEAF-0168-403A-950D-46153A17DF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07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092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69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14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00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26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165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223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445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58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506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4" r:id="rId4"/>
    <p:sldLayoutId id="214748367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870439" y="3158304"/>
            <a:ext cx="3593958" cy="528593"/>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3025948" y="3255667"/>
            <a:ext cx="3260672" cy="3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effectLst>
                  <a:outerShdw blurRad="50800" dist="38100" dir="2700000" algn="tl" rotWithShape="0">
                    <a:prstClr val="black">
                      <a:alpha val="77000"/>
                    </a:prstClr>
                  </a:outerShdw>
                </a:effectLst>
              </a:rPr>
              <a:t>Tipos de Models (Django)</a:t>
            </a:r>
            <a:endParaRPr sz="2200" dirty="0">
              <a:effectLst>
                <a:outerShdw blurRad="50800" dist="38100" dir="2700000" algn="tl" rotWithShape="0">
                  <a:prstClr val="black">
                    <a:alpha val="77000"/>
                  </a:prstClr>
                </a:outerShdw>
              </a:effectLst>
            </a:endParaRPr>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317600" y="1193625"/>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dirty="0">
                <a:solidFill>
                  <a:schemeClr val="accent2"/>
                </a:solidFill>
              </a:rPr>
              <a:t>Banco de</a:t>
            </a:r>
            <a:br>
              <a:rPr lang="en" sz="5800" dirty="0">
                <a:solidFill>
                  <a:schemeClr val="accent2"/>
                </a:solidFill>
              </a:rPr>
            </a:br>
            <a:r>
              <a:rPr lang="en" sz="5000" dirty="0"/>
              <a:t>Dados</a:t>
            </a:r>
            <a:endParaRPr sz="5000" dirty="0"/>
          </a:p>
        </p:txBody>
      </p:sp>
      <p:sp>
        <p:nvSpPr>
          <p:cNvPr id="63" name="Google Shape;2660;p33">
            <a:extLst>
              <a:ext uri="{FF2B5EF4-FFF2-40B4-BE49-F238E27FC236}">
                <a16:creationId xmlns:a16="http://schemas.microsoft.com/office/drawing/2014/main" id="{8EB40FF9-115B-40E2-A45B-A7F4E60C2C1A}"/>
              </a:ext>
            </a:extLst>
          </p:cNvPr>
          <p:cNvSpPr txBox="1">
            <a:spLocks/>
          </p:cNvSpPr>
          <p:nvPr/>
        </p:nvSpPr>
        <p:spPr>
          <a:xfrm>
            <a:off x="6738871" y="4865530"/>
            <a:ext cx="2405129" cy="242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800"/>
              <a:buFont typeface="PT Sans"/>
              <a:buNone/>
              <a:defRPr sz="18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9pPr>
          </a:lstStyle>
          <a:p>
            <a:pPr marL="0" indent="0"/>
            <a:r>
              <a:rPr lang="es-ES" sz="1400" dirty="0">
                <a:effectLst>
                  <a:outerShdw blurRad="50800" dist="38100" dir="2700000" algn="tl" rotWithShape="0">
                    <a:prstClr val="black">
                      <a:alpha val="77000"/>
                    </a:prstClr>
                  </a:outerShdw>
                </a:effectLst>
              </a:rPr>
              <a:t>Prof. Ramon Martins Ferreira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DateTimeField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Armazena datas e horas. Útil para representar </a:t>
            </a:r>
            <a:r>
              <a:rPr lang="pt-BR" sz="1400" dirty="0" err="1">
                <a:latin typeface="Segoe UI Semibold" panose="020B0702040204020203" pitchFamily="34" charset="0"/>
                <a:cs typeface="Segoe UI Semibold" panose="020B0702040204020203" pitchFamily="34" charset="0"/>
              </a:rPr>
              <a:t>timestamps</a:t>
            </a:r>
            <a:r>
              <a:rPr lang="pt-BR" sz="1400" dirty="0">
                <a:latin typeface="Segoe UI Semibold" panose="020B0702040204020203" pitchFamily="34" charset="0"/>
                <a:cs typeface="Segoe UI Semibold" panose="020B0702040204020203" pitchFamily="34" charset="0"/>
              </a:rPr>
              <a:t>, datas de criação/atualização de registros, etc.</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Não possui parâmetro obrigatório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557674" y="2910062"/>
            <a:ext cx="4222433"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err="1">
                <a:solidFill>
                  <a:srgbClr val="9CDCFE"/>
                </a:solidFill>
                <a:effectLst/>
                <a:latin typeface="Consolas" panose="020B0609020204030204" pitchFamily="49" charset="0"/>
              </a:rPr>
              <a:t>data_de_criacao</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DateTimeField</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74060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4" name="Imagem 3">
            <a:extLst>
              <a:ext uri="{FF2B5EF4-FFF2-40B4-BE49-F238E27FC236}">
                <a16:creationId xmlns:a16="http://schemas.microsoft.com/office/drawing/2014/main" id="{956A7539-6BD2-4530-A743-07864D237536}"/>
              </a:ext>
            </a:extLst>
          </p:cNvPr>
          <p:cNvPicPr>
            <a:picLocks noChangeAspect="1"/>
          </p:cNvPicPr>
          <p:nvPr/>
        </p:nvPicPr>
        <p:blipFill>
          <a:blip r:embed="rId4"/>
          <a:stretch>
            <a:fillRect/>
          </a:stretch>
        </p:blipFill>
        <p:spPr>
          <a:xfrm>
            <a:off x="2695313" y="4105321"/>
            <a:ext cx="3753374" cy="8478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6683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ForeignKey</a:t>
            </a:r>
          </a:p>
        </p:txBody>
      </p:sp>
      <p:sp>
        <p:nvSpPr>
          <p:cNvPr id="2725" name="Google Shape;2725;p34"/>
          <p:cNvSpPr txBox="1">
            <a:spLocks noGrp="1"/>
          </p:cNvSpPr>
          <p:nvPr>
            <p:ph type="body" idx="1"/>
          </p:nvPr>
        </p:nvSpPr>
        <p:spPr>
          <a:xfrm>
            <a:off x="597954" y="1041544"/>
            <a:ext cx="7260787" cy="1691882"/>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Usado para estabelecer uma relação muitos-para-um entre dois modelos. Útil para representar relacionamentos como autor de um livro, categoria de um produto, etc.</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Parâmetro obrigatório 1: </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err="1">
                <a:solidFill>
                  <a:schemeClr val="accent2"/>
                </a:solidFill>
                <a:latin typeface="Segoe UI Semibold" panose="020B0702040204020203" pitchFamily="34" charset="0"/>
                <a:cs typeface="Segoe UI Semibold" panose="020B0702040204020203" pitchFamily="34" charset="0"/>
              </a:rPr>
              <a:t>To</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a:latin typeface="Segoe UI Semibold" panose="020B0702040204020203" pitchFamily="34" charset="0"/>
                <a:cs typeface="Segoe UI Semibold" panose="020B0702040204020203" pitchFamily="34" charset="0"/>
              </a:rPr>
              <a:t>, Indica o modelo ao qual a chave estrangeira se refere.</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Parâmetro obrigatório 2: </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err="1">
                <a:solidFill>
                  <a:schemeClr val="accent2"/>
                </a:solidFill>
                <a:latin typeface="Segoe UI Semibold" panose="020B0702040204020203" pitchFamily="34" charset="0"/>
                <a:cs typeface="Segoe UI Semibold" panose="020B0702040204020203" pitchFamily="34" charset="0"/>
              </a:rPr>
              <a:t>on_delete</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a:latin typeface="Segoe UI Semibold" panose="020B0702040204020203" pitchFamily="34" charset="0"/>
                <a:cs typeface="Segoe UI Semibold" panose="020B0702040204020203" pitchFamily="34" charset="0"/>
              </a:rPr>
              <a:t>, Especifica o que acontece com os objetos relacionados quando o objeto referenciado é excluído. </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1487994" y="3109393"/>
            <a:ext cx="6078326" cy="43727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r>
              <a:rPr lang="pt-BR" b="0" dirty="0">
                <a:solidFill>
                  <a:srgbClr val="9CDCFE"/>
                </a:solidFill>
                <a:effectLst/>
                <a:latin typeface="Consolas" panose="020B0609020204030204" pitchFamily="49" charset="0"/>
              </a:rPr>
              <a:t>autor</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ForeignKey</a:t>
            </a:r>
            <a:r>
              <a:rPr lang="pt-BR" b="0" dirty="0">
                <a:solidFill>
                  <a:srgbClr val="CCCCCC"/>
                </a:solidFill>
                <a:effectLst/>
                <a:latin typeface="Consolas" panose="020B0609020204030204" pitchFamily="49" charset="0"/>
              </a:rPr>
              <a:t>(</a:t>
            </a:r>
            <a:r>
              <a:rPr lang="pt-BR" b="0" dirty="0">
                <a:solidFill>
                  <a:srgbClr val="4EC9B0"/>
                </a:solidFill>
                <a:effectLst/>
                <a:latin typeface="Consolas" panose="020B0609020204030204" pitchFamily="49" charset="0"/>
              </a:rPr>
              <a:t>Pessoa</a:t>
            </a:r>
            <a:r>
              <a:rPr lang="pt-BR" b="0" dirty="0">
                <a:solidFill>
                  <a:srgbClr val="CCCCCC"/>
                </a:solidFill>
                <a:effectLst/>
                <a:latin typeface="Consolas" panose="020B0609020204030204" pitchFamily="49" charset="0"/>
              </a:rPr>
              <a:t>, </a:t>
            </a:r>
            <a:r>
              <a:rPr lang="pt-BR" b="0" dirty="0">
                <a:solidFill>
                  <a:srgbClr val="9CDCFE"/>
                </a:solidFill>
                <a:effectLst/>
                <a:latin typeface="Consolas" panose="020B0609020204030204" pitchFamily="49" charset="0"/>
              </a:rPr>
              <a:t>on_delete</a:t>
            </a:r>
            <a:r>
              <a:rPr lang="pt-BR" b="0" dirty="0">
                <a:solidFill>
                  <a:srgbClr val="D4D4D4"/>
                </a:solidFill>
                <a:effectLst/>
                <a:latin typeface="Consolas" panose="020B0609020204030204" pitchFamily="49" charset="0"/>
              </a:rPr>
              <a:t>=</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DCDCAA"/>
                </a:solidFill>
                <a:effectLst/>
                <a:latin typeface="Consolas" panose="020B0609020204030204" pitchFamily="49" charset="0"/>
              </a:rPr>
              <a:t>CASCADE</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7" y="2767291"/>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647573"/>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3" name="Imagem 2">
            <a:extLst>
              <a:ext uri="{FF2B5EF4-FFF2-40B4-BE49-F238E27FC236}">
                <a16:creationId xmlns:a16="http://schemas.microsoft.com/office/drawing/2014/main" id="{032AF8CA-AB43-4CB0-8A6A-E40939396433}"/>
              </a:ext>
            </a:extLst>
          </p:cNvPr>
          <p:cNvPicPr>
            <a:picLocks noChangeAspect="1"/>
          </p:cNvPicPr>
          <p:nvPr/>
        </p:nvPicPr>
        <p:blipFill>
          <a:blip r:embed="rId4"/>
          <a:stretch>
            <a:fillRect/>
          </a:stretch>
        </p:blipFill>
        <p:spPr>
          <a:xfrm>
            <a:off x="3175144" y="3989675"/>
            <a:ext cx="2793712" cy="10427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6768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err="1">
                <a:solidFill>
                  <a:schemeClr val="accent2"/>
                </a:solidFill>
              </a:rPr>
              <a:t>ManyToManyField</a:t>
            </a:r>
            <a:endParaRPr lang="pt-BR" sz="2800" dirty="0">
              <a:solidFill>
                <a:schemeClr val="accent2"/>
              </a:solidFill>
            </a:endParaRPr>
          </a:p>
        </p:txBody>
      </p:sp>
      <p:sp>
        <p:nvSpPr>
          <p:cNvPr id="2725" name="Google Shape;2725;p34"/>
          <p:cNvSpPr txBox="1">
            <a:spLocks noGrp="1"/>
          </p:cNvSpPr>
          <p:nvPr>
            <p:ph type="body" idx="1"/>
          </p:nvPr>
        </p:nvSpPr>
        <p:spPr>
          <a:xfrm>
            <a:off x="597954" y="1041544"/>
            <a:ext cx="7260787" cy="1334665"/>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Estabelece uma relação muitos-para-muitos entre dois modelos. Útil para representar relacionamentos complexos, onde um objeto pode estar associado a vários outros objetos e vice-versa.</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Parâmetro obrigatório: </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err="1">
                <a:solidFill>
                  <a:schemeClr val="accent2"/>
                </a:solidFill>
                <a:latin typeface="Segoe UI Semibold" panose="020B0702040204020203" pitchFamily="34" charset="0"/>
                <a:cs typeface="Segoe UI Semibold" panose="020B0702040204020203" pitchFamily="34" charset="0"/>
              </a:rPr>
              <a:t>To</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a:latin typeface="Segoe UI Semibold" panose="020B0702040204020203" pitchFamily="34" charset="0"/>
                <a:cs typeface="Segoe UI Semibold" panose="020B0702040204020203" pitchFamily="34" charset="0"/>
              </a:rPr>
              <a:t>, Indica o modelo ao qual o campo </a:t>
            </a:r>
            <a:r>
              <a:rPr lang="pt-BR" sz="1400" dirty="0" err="1">
                <a:latin typeface="Segoe UI Semibold" panose="020B0702040204020203" pitchFamily="34" charset="0"/>
                <a:cs typeface="Segoe UI Semibold" panose="020B0702040204020203" pitchFamily="34" charset="0"/>
              </a:rPr>
              <a:t>many-to-many</a:t>
            </a:r>
            <a:r>
              <a:rPr lang="pt-BR" sz="1400" dirty="0">
                <a:latin typeface="Segoe UI Semibold" panose="020B0702040204020203" pitchFamily="34" charset="0"/>
                <a:cs typeface="Segoe UI Semibold" panose="020B0702040204020203" pitchFamily="34" charset="0"/>
              </a:rPr>
              <a:t> está associado.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088505" y="2713553"/>
            <a:ext cx="5088913" cy="43727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err="1">
                <a:solidFill>
                  <a:srgbClr val="9CDCFE"/>
                </a:solidFill>
                <a:effectLst/>
                <a:latin typeface="Consolas" panose="020B0609020204030204" pitchFamily="49" charset="0"/>
              </a:rPr>
              <a:t>livros_produzidos</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ManyToManyField</a:t>
            </a:r>
            <a:r>
              <a:rPr lang="pt-BR" b="0" dirty="0">
                <a:solidFill>
                  <a:srgbClr val="CCCCCC"/>
                </a:solidFill>
                <a:effectLst/>
                <a:latin typeface="Consolas" panose="020B0609020204030204" pitchFamily="49" charset="0"/>
              </a:rPr>
              <a:t>(</a:t>
            </a:r>
            <a:r>
              <a:rPr lang="pt-BR" b="0" dirty="0">
                <a:solidFill>
                  <a:srgbClr val="4EC9B0"/>
                </a:solidFill>
                <a:effectLst/>
                <a:latin typeface="Consolas" panose="020B0609020204030204" pitchFamily="49" charset="0"/>
              </a:rPr>
              <a:t>Livro</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830319" y="2371451"/>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925144" y="3327243"/>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4" name="Imagem 3">
            <a:extLst>
              <a:ext uri="{FF2B5EF4-FFF2-40B4-BE49-F238E27FC236}">
                <a16:creationId xmlns:a16="http://schemas.microsoft.com/office/drawing/2014/main" id="{155AFF91-6409-4945-9479-10AB13F71818}"/>
              </a:ext>
            </a:extLst>
          </p:cNvPr>
          <p:cNvPicPr>
            <a:picLocks noChangeAspect="1"/>
          </p:cNvPicPr>
          <p:nvPr/>
        </p:nvPicPr>
        <p:blipFill>
          <a:blip r:embed="rId4"/>
          <a:stretch>
            <a:fillRect/>
          </a:stretch>
        </p:blipFill>
        <p:spPr>
          <a:xfrm>
            <a:off x="2655695" y="3692958"/>
            <a:ext cx="4022257" cy="13760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6481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O que são </a:t>
            </a:r>
            <a:r>
              <a:rPr lang="pt-BR" sz="2800" dirty="0">
                <a:solidFill>
                  <a:schemeClr val="accent2"/>
                </a:solidFill>
              </a:rPr>
              <a:t>Models?</a:t>
            </a:r>
            <a:endParaRPr sz="2800" dirty="0">
              <a:solidFill>
                <a:schemeClr val="accent2"/>
              </a:solidFill>
            </a:endParaRPr>
          </a:p>
        </p:txBody>
      </p:sp>
      <p:sp>
        <p:nvSpPr>
          <p:cNvPr id="2725" name="Google Shape;2725;p34"/>
          <p:cNvSpPr txBox="1">
            <a:spLocks noGrp="1"/>
          </p:cNvSpPr>
          <p:nvPr>
            <p:ph type="body" idx="1"/>
          </p:nvPr>
        </p:nvSpPr>
        <p:spPr>
          <a:xfrm>
            <a:off x="597954" y="1533140"/>
            <a:ext cx="6466633"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Os models são componentes fundamentais do Django, um framework de desenvolvimento web em Python. Eles são responsáveis por </a:t>
            </a:r>
            <a:r>
              <a:rPr lang="pt-BR" sz="1400" dirty="0">
                <a:solidFill>
                  <a:schemeClr val="accent2"/>
                </a:solidFill>
                <a:latin typeface="Segoe UI Semibold" panose="020B0702040204020203" pitchFamily="34" charset="0"/>
                <a:cs typeface="Segoe UI Semibold" panose="020B0702040204020203" pitchFamily="34" charset="0"/>
              </a:rPr>
              <a:t>definir a estrutura e o comportamento dos dados </a:t>
            </a:r>
            <a:r>
              <a:rPr lang="pt-BR" sz="1400" dirty="0">
                <a:latin typeface="Segoe UI Semibold" panose="020B0702040204020203" pitchFamily="34" charset="0"/>
                <a:cs typeface="Segoe UI Semibold" panose="020B0702040204020203" pitchFamily="34" charset="0"/>
              </a:rPr>
              <a:t>em um aplicativo Django.</a:t>
            </a:r>
          </a:p>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Em termos simples, os models são como esqueletos que especificam como os dados devem ser organizados e armazenados em um banco de dados.</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O que são </a:t>
            </a:r>
            <a:r>
              <a:rPr lang="pt-BR" sz="2800" dirty="0">
                <a:solidFill>
                  <a:schemeClr val="accent2"/>
                </a:solidFill>
              </a:rPr>
              <a:t>Models?</a:t>
            </a:r>
            <a:endParaRPr sz="2800" dirty="0">
              <a:solidFill>
                <a:schemeClr val="accent2"/>
              </a:solidFill>
            </a:endParaRPr>
          </a:p>
        </p:txBody>
      </p:sp>
      <p:sp>
        <p:nvSpPr>
          <p:cNvPr id="2725" name="Google Shape;2725;p34"/>
          <p:cNvSpPr txBox="1">
            <a:spLocks noGrp="1"/>
          </p:cNvSpPr>
          <p:nvPr>
            <p:ph type="body" idx="1"/>
          </p:nvPr>
        </p:nvSpPr>
        <p:spPr>
          <a:xfrm>
            <a:off x="597954" y="1533140"/>
            <a:ext cx="6466633"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u="sng" dirty="0">
                <a:latin typeface="Segoe UI Semibold" panose="020B0702040204020203" pitchFamily="34" charset="0"/>
                <a:cs typeface="Segoe UI Semibold" panose="020B0702040204020203" pitchFamily="34" charset="0"/>
              </a:rPr>
              <a:t>Assimilando a explicação:</a:t>
            </a:r>
          </a:p>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Imagine que você dobra suas camisas de uma maneira e essa </a:t>
            </a:r>
            <a:r>
              <a:rPr lang="pt-BR" sz="1400" dirty="0">
                <a:solidFill>
                  <a:schemeClr val="accent2"/>
                </a:solidFill>
                <a:latin typeface="Segoe UI Semibold" panose="020B0702040204020203" pitchFamily="34" charset="0"/>
                <a:cs typeface="Segoe UI Semibold" panose="020B0702040204020203" pitchFamily="34" charset="0"/>
              </a:rPr>
              <a:t>forma</a:t>
            </a:r>
            <a:r>
              <a:rPr lang="pt-BR" sz="1400" dirty="0">
                <a:latin typeface="Segoe UI Semibold" panose="020B0702040204020203" pitchFamily="34" charset="0"/>
                <a:cs typeface="Segoe UI Semibold" panose="020B0702040204020203" pitchFamily="34" charset="0"/>
              </a:rPr>
              <a:t> de dobrar suas camisas vale para todas elas. No entanto, você dobra suas calças de uma forma diferente da forma como dobra suas camisas. Sendo assim, podemos dizer que você dobra as camisas da </a:t>
            </a:r>
            <a:r>
              <a:rPr lang="pt-BR" sz="1400" dirty="0">
                <a:solidFill>
                  <a:schemeClr val="accent2"/>
                </a:solidFill>
                <a:latin typeface="Segoe UI Semibold" panose="020B0702040204020203" pitchFamily="34" charset="0"/>
                <a:cs typeface="Segoe UI Semibold" panose="020B0702040204020203" pitchFamily="34" charset="0"/>
              </a:rPr>
              <a:t>maneira 1</a:t>
            </a:r>
            <a:r>
              <a:rPr lang="pt-BR" sz="1400" dirty="0">
                <a:latin typeface="Segoe UI Semibold" panose="020B0702040204020203" pitchFamily="34" charset="0"/>
                <a:cs typeface="Segoe UI Semibold" panose="020B0702040204020203" pitchFamily="34" charset="0"/>
              </a:rPr>
              <a:t> e as calças da </a:t>
            </a:r>
            <a:r>
              <a:rPr lang="pt-BR" sz="1400" dirty="0">
                <a:solidFill>
                  <a:schemeClr val="accent2"/>
                </a:solidFill>
                <a:latin typeface="Segoe UI Semibold" panose="020B0702040204020203" pitchFamily="34" charset="0"/>
                <a:cs typeface="Segoe UI Semibold" panose="020B0702040204020203" pitchFamily="34" charset="0"/>
              </a:rPr>
              <a:t>maneira 2</a:t>
            </a:r>
            <a:r>
              <a:rPr lang="pt-BR" sz="1400" dirty="0">
                <a:latin typeface="Segoe UI Semibold" panose="020B0702040204020203" pitchFamily="34" charset="0"/>
                <a:cs typeface="Segoe UI Semibold" panose="020B0702040204020203" pitchFamily="34" charset="0"/>
              </a:rPr>
              <a:t>.</a:t>
            </a:r>
          </a:p>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Os Models seguem um funcionamento similar. Enquanto tratam os números inteiros de uma forma específica, tratam os números fracionais de outra forma e lidam com textos de uma terceira maneira diferente.</a:t>
            </a:r>
          </a:p>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Concluindo que o Model tem uma maneira pré-definida de cuidar de cada tipo de dado de uma forma diferente.</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5751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CharField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Este campo é usado para armazenar </a:t>
            </a:r>
            <a:r>
              <a:rPr lang="pt-BR" sz="1400" dirty="0" err="1">
                <a:latin typeface="Segoe UI Semibold" panose="020B0702040204020203" pitchFamily="34" charset="0"/>
                <a:cs typeface="Segoe UI Semibold" panose="020B0702040204020203" pitchFamily="34" charset="0"/>
              </a:rPr>
              <a:t>strings</a:t>
            </a:r>
            <a:r>
              <a:rPr lang="pt-BR" sz="1400" dirty="0">
                <a:latin typeface="Segoe UI Semibold" panose="020B0702040204020203" pitchFamily="34" charset="0"/>
                <a:cs typeface="Segoe UI Semibold" panose="020B0702040204020203" pitchFamily="34" charset="0"/>
              </a:rPr>
              <a:t> curtas, como nomes, títulos ou descrições curtas.</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Parâmetro obrigatório: Definir o comprimento máximo da </a:t>
            </a:r>
            <a:r>
              <a:rPr lang="pt-BR" sz="1400" dirty="0" err="1">
                <a:latin typeface="Segoe UI Semibold" panose="020B0702040204020203" pitchFamily="34" charset="0"/>
                <a:cs typeface="Segoe UI Semibold" panose="020B0702040204020203" pitchFamily="34" charset="0"/>
              </a:rPr>
              <a:t>string</a:t>
            </a:r>
            <a:r>
              <a:rPr lang="pt-BR" sz="1400" dirty="0">
                <a:latin typeface="Segoe UI Semibold" panose="020B0702040204020203" pitchFamily="34" charset="0"/>
                <a:cs typeface="Segoe UI Semibold" panose="020B0702040204020203" pitchFamily="34" charset="0"/>
              </a:rPr>
              <a:t> usando o argumento </a:t>
            </a:r>
            <a:r>
              <a:rPr lang="pt-BR" sz="1400" dirty="0" err="1">
                <a:solidFill>
                  <a:schemeClr val="accent2"/>
                </a:solidFill>
                <a:latin typeface="Segoe UI Semibold" panose="020B0702040204020203" pitchFamily="34" charset="0"/>
                <a:cs typeface="Segoe UI Semibold" panose="020B0702040204020203" pitchFamily="34" charset="0"/>
              </a:rPr>
              <a:t>max_length</a:t>
            </a:r>
            <a:r>
              <a:rPr lang="pt-BR" sz="1400" dirty="0">
                <a:solidFill>
                  <a:schemeClr val="bg1"/>
                </a:solidFill>
                <a:latin typeface="Segoe UI Semibold" panose="020B0702040204020203" pitchFamily="34" charset="0"/>
                <a:cs typeface="Segoe UI Semibold" panose="020B0702040204020203" pitchFamily="34" charset="0"/>
              </a:rPr>
              <a:t>(valor máximo é 254)</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411306" y="2915075"/>
            <a:ext cx="4199467"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en-US" b="0" dirty="0">
                <a:solidFill>
                  <a:srgbClr val="9CDCFE"/>
                </a:solidFill>
                <a:effectLst/>
                <a:latin typeface="Consolas" panose="020B0609020204030204" pitchFamily="49" charset="0"/>
              </a:rPr>
              <a:t>nome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models</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CharField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max_length</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100</a:t>
            </a:r>
            <a:r>
              <a:rPr lang="en-US"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815116"/>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7" name="Imagem 6">
            <a:extLst>
              <a:ext uri="{FF2B5EF4-FFF2-40B4-BE49-F238E27FC236}">
                <a16:creationId xmlns:a16="http://schemas.microsoft.com/office/drawing/2014/main" id="{2334EDA9-6D22-4498-BD2D-FD9D2A884531}"/>
              </a:ext>
            </a:extLst>
          </p:cNvPr>
          <p:cNvPicPr>
            <a:picLocks noChangeAspect="1"/>
          </p:cNvPicPr>
          <p:nvPr/>
        </p:nvPicPr>
        <p:blipFill>
          <a:blip r:embed="rId4"/>
          <a:stretch>
            <a:fillRect/>
          </a:stretch>
        </p:blipFill>
        <p:spPr>
          <a:xfrm>
            <a:off x="2334270" y="4165889"/>
            <a:ext cx="4353533" cy="4382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4729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err="1">
                <a:solidFill>
                  <a:schemeClr val="accent2"/>
                </a:solidFill>
              </a:rPr>
              <a:t>TextField</a:t>
            </a:r>
            <a:endParaRPr lang="pt-BR" sz="2800" dirty="0">
              <a:solidFill>
                <a:schemeClr val="accent2"/>
              </a:solidFill>
            </a:endParaRP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É usado para armazenar texto longo, como comentários, descrições detalhadas ou conteúdo de postagens de blog.</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Não possui parâmetro obrigatório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309706" y="2732195"/>
            <a:ext cx="4199467"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a:solidFill>
                  <a:srgbClr val="9CDCFE"/>
                </a:solidFill>
                <a:effectLst/>
                <a:latin typeface="Consolas" panose="020B0609020204030204" pitchFamily="49" charset="0"/>
              </a:rPr>
              <a:t>sobre_voce</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a:solidFill>
                  <a:srgbClr val="4EC9B0"/>
                </a:solidFill>
                <a:effectLst/>
                <a:latin typeface="Consolas" panose="020B0609020204030204" pitchFamily="49" charset="0"/>
              </a:rPr>
              <a:t>models</a:t>
            </a:r>
            <a:r>
              <a:rPr lang="pt-BR" b="0" dirty="0">
                <a:solidFill>
                  <a:srgbClr val="CCCCCC"/>
                </a:solidFill>
                <a:effectLst/>
                <a:latin typeface="Consolas" panose="020B0609020204030204" pitchFamily="49" charset="0"/>
              </a:rPr>
              <a:t>.</a:t>
            </a:r>
            <a:r>
              <a:rPr lang="pt-BR" b="0" dirty="0">
                <a:solidFill>
                  <a:srgbClr val="4EC9B0"/>
                </a:solidFill>
                <a:effectLst/>
                <a:latin typeface="Consolas" panose="020B0609020204030204" pitchFamily="49" charset="0"/>
              </a:rPr>
              <a:t>TextField</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667758" y="237175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1635" y="3520893"/>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8" name="Imagem 7">
            <a:extLst>
              <a:ext uri="{FF2B5EF4-FFF2-40B4-BE49-F238E27FC236}">
                <a16:creationId xmlns:a16="http://schemas.microsoft.com/office/drawing/2014/main" id="{EB3590C4-0AED-48D2-A93A-D5C9DE8F3E0F}"/>
              </a:ext>
            </a:extLst>
          </p:cNvPr>
          <p:cNvPicPr>
            <a:picLocks noChangeAspect="1"/>
          </p:cNvPicPr>
          <p:nvPr/>
        </p:nvPicPr>
        <p:blipFill>
          <a:blip r:embed="rId4"/>
          <a:stretch>
            <a:fillRect/>
          </a:stretch>
        </p:blipFill>
        <p:spPr>
          <a:xfrm>
            <a:off x="1984987" y="3888067"/>
            <a:ext cx="4848902" cy="11145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7883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IntegerField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Usado para armazenar números inteiros. Pode ser utilizado para representar quantidades, índices, IDs, etc.</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Não possui parâmetro obrigatório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411306" y="2915075"/>
            <a:ext cx="4199467"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a:solidFill>
                  <a:srgbClr val="9CDCFE"/>
                </a:solidFill>
                <a:effectLst/>
                <a:latin typeface="Consolas" panose="020B0609020204030204" pitchFamily="49" charset="0"/>
              </a:rPr>
              <a:t>idade</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IntegerField</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74060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4" name="Imagem 3">
            <a:extLst>
              <a:ext uri="{FF2B5EF4-FFF2-40B4-BE49-F238E27FC236}">
                <a16:creationId xmlns:a16="http://schemas.microsoft.com/office/drawing/2014/main" id="{50B6BBA5-7D1E-46F3-B809-440EDA550FDC}"/>
              </a:ext>
            </a:extLst>
          </p:cNvPr>
          <p:cNvPicPr>
            <a:picLocks noChangeAspect="1"/>
          </p:cNvPicPr>
          <p:nvPr/>
        </p:nvPicPr>
        <p:blipFill>
          <a:blip r:embed="rId4"/>
          <a:stretch>
            <a:fillRect/>
          </a:stretch>
        </p:blipFill>
        <p:spPr>
          <a:xfrm>
            <a:off x="3324051" y="4100908"/>
            <a:ext cx="2495898" cy="4286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1564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FloatField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Armazena números de ponto flutuante, ou seja, números decimais. Útil para representar valores monetários, medidas precisas, etc.</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Não possui parâmetro obrigatório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411306" y="2915075"/>
            <a:ext cx="4199467"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a:solidFill>
                  <a:srgbClr val="9CDCFE"/>
                </a:solidFill>
                <a:effectLst/>
                <a:latin typeface="Consolas" panose="020B0609020204030204" pitchFamily="49" charset="0"/>
              </a:rPr>
              <a:t>altura</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FloatField</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74060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3" name="Imagem 2">
            <a:extLst>
              <a:ext uri="{FF2B5EF4-FFF2-40B4-BE49-F238E27FC236}">
                <a16:creationId xmlns:a16="http://schemas.microsoft.com/office/drawing/2014/main" id="{D96A98C0-84D5-42A4-A6FC-C109C0148BCC}"/>
              </a:ext>
            </a:extLst>
          </p:cNvPr>
          <p:cNvPicPr>
            <a:picLocks noChangeAspect="1"/>
          </p:cNvPicPr>
          <p:nvPr/>
        </p:nvPicPr>
        <p:blipFill>
          <a:blip r:embed="rId4"/>
          <a:stretch>
            <a:fillRect/>
          </a:stretch>
        </p:blipFill>
        <p:spPr>
          <a:xfrm>
            <a:off x="2943095" y="4106195"/>
            <a:ext cx="3391373" cy="4572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0917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BooleanField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Armazena valores booleanos (Verdadeiro/Falso). Útil para representar estados binários, como ativo/inativo, sim/não, etc. Pode ter um valor padrão definido.</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Parâmetro OPCIONAL: Definir o valor padrão usando o argumento </a:t>
            </a:r>
            <a:r>
              <a:rPr lang="pt-BR" sz="1400" dirty="0">
                <a:solidFill>
                  <a:schemeClr val="accent2"/>
                </a:solidFill>
                <a:latin typeface="Segoe UI Semibold" panose="020B0702040204020203" pitchFamily="34" charset="0"/>
                <a:cs typeface="Segoe UI Semibold" panose="020B0702040204020203" pitchFamily="34" charset="0"/>
              </a:rPr>
              <a:t>default</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1960878" y="2910062"/>
            <a:ext cx="5222241"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err="1">
                <a:solidFill>
                  <a:srgbClr val="9CDCFE"/>
                </a:solidFill>
                <a:effectLst/>
                <a:latin typeface="Consolas" panose="020B0609020204030204" pitchFamily="49" charset="0"/>
              </a:rPr>
              <a:t>possui_filhos</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BooleanField</a:t>
            </a:r>
            <a:r>
              <a:rPr lang="pt-BR" b="0" dirty="0">
                <a:solidFill>
                  <a:srgbClr val="CCCCCC"/>
                </a:solidFill>
                <a:effectLst/>
                <a:latin typeface="Consolas" panose="020B0609020204030204" pitchFamily="49" charset="0"/>
              </a:rPr>
              <a:t>(</a:t>
            </a:r>
            <a:r>
              <a:rPr lang="pt-BR" b="0" dirty="0">
                <a:solidFill>
                  <a:srgbClr val="9CDCFE"/>
                </a:solidFill>
                <a:effectLst/>
                <a:latin typeface="Consolas" panose="020B0609020204030204" pitchFamily="49" charset="0"/>
              </a:rPr>
              <a:t>default</a:t>
            </a:r>
            <a:r>
              <a:rPr lang="pt-BR" b="0" dirty="0">
                <a:solidFill>
                  <a:srgbClr val="D4D4D4"/>
                </a:solidFill>
                <a:effectLst/>
                <a:latin typeface="Consolas" panose="020B0609020204030204" pitchFamily="49" charset="0"/>
              </a:rPr>
              <a:t>=</a:t>
            </a:r>
            <a:r>
              <a:rPr lang="pt-BR" b="0" dirty="0">
                <a:solidFill>
                  <a:srgbClr val="569CD6"/>
                </a:solidFill>
                <a:effectLst/>
                <a:latin typeface="Consolas" panose="020B0609020204030204" pitchFamily="49" charset="0"/>
              </a:rPr>
              <a:t>False</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74060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8" name="Imagem 7">
            <a:extLst>
              <a:ext uri="{FF2B5EF4-FFF2-40B4-BE49-F238E27FC236}">
                <a16:creationId xmlns:a16="http://schemas.microsoft.com/office/drawing/2014/main" id="{3002A1D6-9479-4654-96E7-42E34F3F495E}"/>
              </a:ext>
            </a:extLst>
          </p:cNvPr>
          <p:cNvPicPr>
            <a:picLocks noChangeAspect="1"/>
          </p:cNvPicPr>
          <p:nvPr/>
        </p:nvPicPr>
        <p:blipFill>
          <a:blip r:embed="rId4"/>
          <a:stretch>
            <a:fillRect/>
          </a:stretch>
        </p:blipFill>
        <p:spPr>
          <a:xfrm>
            <a:off x="3343103" y="4154961"/>
            <a:ext cx="2457793" cy="3429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7616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DateField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Usado para armazenar datas (sem informações de hora). Útil para representar datas de nascimento, datas de eventos, etc.</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Não possui parâmetro obrigatório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557674" y="2910062"/>
            <a:ext cx="4162215"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err="1">
                <a:solidFill>
                  <a:srgbClr val="9CDCFE"/>
                </a:solidFill>
                <a:effectLst/>
                <a:latin typeface="Consolas" panose="020B0609020204030204" pitchFamily="49" charset="0"/>
              </a:rPr>
              <a:t>data_nascimento</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DateField</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74060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3" name="Imagem 2">
            <a:extLst>
              <a:ext uri="{FF2B5EF4-FFF2-40B4-BE49-F238E27FC236}">
                <a16:creationId xmlns:a16="http://schemas.microsoft.com/office/drawing/2014/main" id="{C5A01F5B-531D-4BF6-BB51-02AD87CF9071}"/>
              </a:ext>
            </a:extLst>
          </p:cNvPr>
          <p:cNvPicPr>
            <a:picLocks noChangeAspect="1"/>
          </p:cNvPicPr>
          <p:nvPr/>
        </p:nvPicPr>
        <p:blipFill>
          <a:blip r:embed="rId4"/>
          <a:stretch>
            <a:fillRect/>
          </a:stretch>
        </p:blipFill>
        <p:spPr>
          <a:xfrm>
            <a:off x="2876313" y="4164926"/>
            <a:ext cx="3391373" cy="5525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00369943"/>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651</Words>
  <Application>Microsoft Office PowerPoint</Application>
  <PresentationFormat>Apresentação na tela (16:9)</PresentationFormat>
  <Paragraphs>66</Paragraphs>
  <Slides>12</Slides>
  <Notes>12</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12</vt:i4>
      </vt:variant>
    </vt:vector>
  </HeadingPairs>
  <TitlesOfParts>
    <vt:vector size="19" baseType="lpstr">
      <vt:lpstr>Arial</vt:lpstr>
      <vt:lpstr>PT Sans</vt:lpstr>
      <vt:lpstr>Roboto Condensed Light</vt:lpstr>
      <vt:lpstr>Segoe UI Semibold</vt:lpstr>
      <vt:lpstr>Exo</vt:lpstr>
      <vt:lpstr>Consolas</vt:lpstr>
      <vt:lpstr>Data Center Business Plan by Slidesgo</vt:lpstr>
      <vt:lpstr>Banco de Dados</vt:lpstr>
      <vt:lpstr>O que são Models?</vt:lpstr>
      <vt:lpstr>O que são Models?</vt:lpstr>
      <vt:lpstr>Model CharField</vt:lpstr>
      <vt:lpstr>Model TextField</vt:lpstr>
      <vt:lpstr>Model IntegerField</vt:lpstr>
      <vt:lpstr>Model FloatField</vt:lpstr>
      <vt:lpstr>Model BooleanField</vt:lpstr>
      <vt:lpstr>Model DateField</vt:lpstr>
      <vt:lpstr>Model DateTimeField</vt:lpstr>
      <vt:lpstr>Model ForeignKey</vt:lpstr>
      <vt:lpstr>Model ManyToManyField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cp:lastModifiedBy>Ramon Martins</cp:lastModifiedBy>
  <cp:revision>12</cp:revision>
  <dcterms:modified xsi:type="dcterms:W3CDTF">2024-04-24T11:10:15Z</dcterms:modified>
</cp:coreProperties>
</file>