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37237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25962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F28E7-5E54-4492-852F-A3A96E0291C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1095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666981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F28E7-5E54-4492-852F-A3A96E0291C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67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1496086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1205456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08858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1385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F0D03-614C-43D6-BD8D-6FABC7260EAA}"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35051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5565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F0D03-614C-43D6-BD8D-6FABC7260EAA}" type="datetimeFigureOut">
              <a:rPr lang="en-US"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409712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F0D03-614C-43D6-BD8D-6FABC7260EAA}" type="datetimeFigureOut">
              <a:rPr lang="en-US" smtClean="0"/>
              <a:t>7/4/2019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395565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F0D03-614C-43D6-BD8D-6FABC7260EAA}" type="datetimeFigureOut">
              <a:rPr lang="en-US" smtClean="0"/>
              <a:t>7/4/2019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29253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31390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4F0D03-614C-43D6-BD8D-6FABC7260EAA}"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F28E7-5E54-4492-852F-A3A96E0291CC}" type="slidenum">
              <a:rPr lang="en-US" smtClean="0"/>
              <a:t>‹#›</a:t>
            </a:fld>
            <a:endParaRPr lang="en-US"/>
          </a:p>
        </p:txBody>
      </p:sp>
    </p:spTree>
    <p:extLst>
      <p:ext uri="{BB962C8B-B14F-4D97-AF65-F5344CB8AC3E}">
        <p14:creationId xmlns:p14="http://schemas.microsoft.com/office/powerpoint/2010/main" val="149790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4F0D03-614C-43D6-BD8D-6FABC7260EAA}" type="datetimeFigureOut">
              <a:rPr lang="en-US" smtClean="0"/>
              <a:t>7/4/2019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7F28E7-5E54-4492-852F-A3A96E0291CC}" type="slidenum">
              <a:rPr lang="en-US" smtClean="0"/>
              <a:t>‹#›</a:t>
            </a:fld>
            <a:endParaRPr lang="en-US"/>
          </a:p>
        </p:txBody>
      </p:sp>
    </p:spTree>
    <p:extLst>
      <p:ext uri="{BB962C8B-B14F-4D97-AF65-F5344CB8AC3E}">
        <p14:creationId xmlns:p14="http://schemas.microsoft.com/office/powerpoint/2010/main" val="190680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rgbClr val="0070C0"/>
                </a:solidFill>
                <a:latin typeface="Gill Sans Ultra Bold" panose="020B0A02020104020203" pitchFamily="34" charset="0"/>
              </a:rPr>
              <a:t>Mobile customer services management</a:t>
            </a:r>
          </a:p>
        </p:txBody>
      </p:sp>
      <p:sp>
        <p:nvSpPr>
          <p:cNvPr id="3" name="Subtitle 2"/>
          <p:cNvSpPr>
            <a:spLocks noGrp="1"/>
          </p:cNvSpPr>
          <p:nvPr>
            <p:ph type="body" idx="1"/>
          </p:nvPr>
        </p:nvSpPr>
        <p:spPr>
          <a:xfrm>
            <a:off x="1920240" y="3474720"/>
            <a:ext cx="9584371" cy="3383280"/>
          </a:xfrm>
        </p:spPr>
        <p:txBody>
          <a:bodyPr>
            <a:normAutofit/>
          </a:bodyPr>
          <a:lstStyle/>
          <a:p>
            <a:r>
              <a:rPr lang="en-US" sz="2200" dirty="0">
                <a:solidFill>
                  <a:schemeClr val="tx1">
                    <a:lumMod val="85000"/>
                    <a:lumOff val="15000"/>
                  </a:schemeClr>
                </a:solidFill>
                <a:latin typeface="Alfredo Heavy" pitchFamily="2" charset="0"/>
              </a:rPr>
              <a:t>Presented by</a:t>
            </a:r>
            <a:r>
              <a:rPr lang="en-US" dirty="0"/>
              <a:t>: </a:t>
            </a:r>
            <a:r>
              <a:rPr lang="en-US" sz="2000" dirty="0">
                <a:solidFill>
                  <a:srgbClr val="002060"/>
                </a:solidFill>
                <a:latin typeface="Aharoni" panose="02010803020104030203" pitchFamily="2" charset="-79"/>
                <a:cs typeface="Aharoni" panose="02010803020104030203" pitchFamily="2" charset="-79"/>
              </a:rPr>
              <a:t>Md. Tofazzal Hosen</a:t>
            </a:r>
          </a:p>
          <a:p>
            <a:r>
              <a:rPr lang="en-US" sz="2000" dirty="0">
                <a:solidFill>
                  <a:srgbClr val="002060"/>
                </a:solidFill>
                <a:latin typeface="Aharoni" panose="02010803020104030203" pitchFamily="2" charset="-79"/>
                <a:cs typeface="Aharoni" panose="02010803020104030203" pitchFamily="2" charset="-79"/>
              </a:rPr>
              <a:t>                             Md. Mizanur Rahman</a:t>
            </a:r>
          </a:p>
          <a:p>
            <a:r>
              <a:rPr lang="en-US" sz="2000" dirty="0">
                <a:solidFill>
                  <a:srgbClr val="002060"/>
                </a:solidFill>
                <a:latin typeface="Aharoni" panose="02010803020104030203" pitchFamily="2" charset="-79"/>
                <a:cs typeface="Aharoni" panose="02010803020104030203" pitchFamily="2" charset="-79"/>
              </a:rPr>
              <a:t>                             Farzana kuddus</a:t>
            </a:r>
          </a:p>
          <a:p>
            <a:r>
              <a:rPr lang="en-US" sz="2400" dirty="0">
                <a:solidFill>
                  <a:srgbClr val="FF0000"/>
                </a:solidFill>
                <a:latin typeface="Aharoni" panose="02010803020104030203" pitchFamily="2" charset="-79"/>
                <a:cs typeface="Aharoni" panose="02010803020104030203" pitchFamily="2" charset="-79"/>
              </a:rPr>
              <a:t>Presented To</a:t>
            </a:r>
            <a:r>
              <a:rPr lang="en-US" sz="2400" dirty="0">
                <a:solidFill>
                  <a:srgbClr val="002060"/>
                </a:solidFill>
                <a:latin typeface="Aharoni" panose="02010803020104030203" pitchFamily="2" charset="-79"/>
                <a:cs typeface="Aharoni" panose="02010803020104030203" pitchFamily="2" charset="-79"/>
              </a:rPr>
              <a:t>: </a:t>
            </a:r>
            <a:r>
              <a:rPr lang="en-US" sz="2400" dirty="0">
                <a:solidFill>
                  <a:schemeClr val="accent1"/>
                </a:solidFill>
                <a:latin typeface="Aharoni" panose="02010803020104030203" pitchFamily="2" charset="-79"/>
                <a:cs typeface="Aharoni" panose="02010803020104030203" pitchFamily="2" charset="-79"/>
              </a:rPr>
              <a:t>Supta Richard Philip</a:t>
            </a:r>
          </a:p>
          <a:p>
            <a:r>
              <a:rPr lang="en-US" sz="2400" dirty="0">
                <a:solidFill>
                  <a:schemeClr val="accent1"/>
                </a:solidFill>
                <a:latin typeface="Aharoni" panose="02010803020104030203" pitchFamily="2" charset="-79"/>
                <a:cs typeface="Aharoni" panose="02010803020104030203" pitchFamily="2" charset="-79"/>
              </a:rPr>
              <a:t> senior lecturer, Department of CSE</a:t>
            </a:r>
          </a:p>
          <a:p>
            <a:r>
              <a:rPr lang="en-US" sz="2400" dirty="0">
                <a:solidFill>
                  <a:schemeClr val="accent1"/>
                </a:solidFill>
                <a:latin typeface="Aharoni" panose="02010803020104030203" pitchFamily="2" charset="-79"/>
                <a:cs typeface="Aharoni" panose="02010803020104030203" pitchFamily="2" charset="-79"/>
              </a:rPr>
              <a:t>, City University Bangladesh</a:t>
            </a:r>
          </a:p>
        </p:txBody>
      </p:sp>
    </p:spTree>
    <p:extLst>
      <p:ext uri="{BB962C8B-B14F-4D97-AF65-F5344CB8AC3E}">
        <p14:creationId xmlns:p14="http://schemas.microsoft.com/office/powerpoint/2010/main" val="88436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1973" y="156754"/>
            <a:ext cx="8911687" cy="1539240"/>
          </a:xfrm>
        </p:spPr>
        <p:txBody>
          <a:bodyPr>
            <a:noAutofit/>
          </a:bodyPr>
          <a:lstStyle/>
          <a:p>
            <a:r>
              <a:rPr lang="en-US" sz="2400" dirty="0">
                <a:solidFill>
                  <a:srgbClr val="0070C0"/>
                </a:solidFill>
                <a:latin typeface="Aharoni" panose="02010803020104030203" pitchFamily="2" charset="-79"/>
                <a:cs typeface="Aharoni" panose="02010803020104030203" pitchFamily="2" charset="-79"/>
              </a:rPr>
              <a:t>Introduction: </a:t>
            </a:r>
            <a:r>
              <a:rPr lang="en-US" sz="2000" dirty="0">
                <a:solidFill>
                  <a:srgbClr val="00B0F0"/>
                </a:solidFill>
                <a:latin typeface="Aharoni" panose="02010803020104030203" pitchFamily="2" charset="-79"/>
                <a:cs typeface="Aharoni" panose="02010803020104030203" pitchFamily="2" charset="-79"/>
              </a:rPr>
              <a:t>With a growing number of consumers now viewing mobile devices as their primary means of communication with the contact center, it is becoming increasingly key for businesses to ensure that customers using mobile devices have a quality experience when they reach out to businesses – regardless of the specific communications platform they opt to use.</a:t>
            </a:r>
          </a:p>
        </p:txBody>
      </p:sp>
      <p:sp>
        <p:nvSpPr>
          <p:cNvPr id="5" name="Content Placeholder 4"/>
          <p:cNvSpPr>
            <a:spLocks noGrp="1"/>
          </p:cNvSpPr>
          <p:nvPr>
            <p:ph sz="half" idx="1"/>
          </p:nvPr>
        </p:nvSpPr>
        <p:spPr>
          <a:xfrm>
            <a:off x="1528355" y="2481943"/>
            <a:ext cx="5499462" cy="3429277"/>
          </a:xfrm>
        </p:spPr>
        <p:txBody>
          <a:bodyPr>
            <a:normAutofit lnSpcReduction="10000"/>
          </a:bodyPr>
          <a:lstStyle/>
          <a:p>
            <a:r>
              <a:rPr lang="en-US" sz="2800" dirty="0">
                <a:solidFill>
                  <a:srgbClr val="0070C0"/>
                </a:solidFill>
                <a:latin typeface="Aharoni" panose="02010803020104030203" pitchFamily="2" charset="-79"/>
                <a:cs typeface="Aharoni" panose="02010803020104030203" pitchFamily="2" charset="-79"/>
              </a:rPr>
              <a:t>This provided customer to solved hardware related problem of mobile.</a:t>
            </a:r>
          </a:p>
          <a:p>
            <a:r>
              <a:rPr lang="en-US" sz="2800" dirty="0">
                <a:solidFill>
                  <a:srgbClr val="0070C0"/>
                </a:solidFill>
                <a:latin typeface="Aharoni" panose="02010803020104030203" pitchFamily="2" charset="-79"/>
                <a:cs typeface="Aharoni" panose="02010803020104030203" pitchFamily="2" charset="-79"/>
              </a:rPr>
              <a:t>This also provides software related issue of mobile.</a:t>
            </a:r>
          </a:p>
          <a:p>
            <a:r>
              <a:rPr lang="en-US" sz="2800" dirty="0">
                <a:solidFill>
                  <a:srgbClr val="0070C0"/>
                </a:solidFill>
                <a:latin typeface="Aharoni" panose="02010803020104030203" pitchFamily="2" charset="-79"/>
                <a:cs typeface="Aharoni" panose="02010803020104030203" pitchFamily="2" charset="-79"/>
              </a:rPr>
              <a:t>Its help customer to get warranty services which provide by  mobile company</a:t>
            </a:r>
            <a:r>
              <a:rPr lang="en-US" dirty="0"/>
              <a: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4" y="2133600"/>
            <a:ext cx="4721951" cy="37776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003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dirty="0">
                <a:solidFill>
                  <a:srgbClr val="0070C0"/>
                </a:solidFill>
                <a:latin typeface="Aharoni" panose="02010803020104030203" pitchFamily="2" charset="-79"/>
                <a:cs typeface="Aharoni" panose="02010803020104030203" pitchFamily="2" charset="-79"/>
              </a:rPr>
              <a:t>How do mobile customer service apps work?</a:t>
            </a:r>
          </a:p>
        </p:txBody>
      </p:sp>
      <p:sp>
        <p:nvSpPr>
          <p:cNvPr id="7" name="Text Placeholder 6"/>
          <p:cNvSpPr>
            <a:spLocks noGrp="1"/>
          </p:cNvSpPr>
          <p:nvPr>
            <p:ph sz="half" idx="1"/>
          </p:nvPr>
        </p:nvSpPr>
        <p:spPr/>
        <p:txBody>
          <a:bodyPr>
            <a:normAutofit fontScale="92500" lnSpcReduction="20000"/>
          </a:bodyPr>
          <a:lstStyle/>
          <a:p>
            <a:r>
              <a:rPr lang="en-US" sz="1600" dirty="0">
                <a:solidFill>
                  <a:srgbClr val="0070C0"/>
                </a:solidFill>
              </a:rPr>
              <a:t>Mobile customer service apps provide an efficient and convenient way to find information, get answers and contact customer service, which can help reduce contact center workload and costs.</a:t>
            </a:r>
          </a:p>
          <a:p>
            <a:r>
              <a:rPr lang="en-US" dirty="0">
                <a:solidFill>
                  <a:srgbClr val="0070C0"/>
                </a:solidFill>
              </a:rPr>
              <a:t>Mobile customer service apps allow a company to transform its app from being purely transactional to providing cross-channel service conversations. Agents have a full customer history and view of customer preferences via the app and are able to provide a personalized experience for each customer</a:t>
            </a:r>
            <a:r>
              <a:rPr lang="en-US" dirty="0"/>
              <a:t>.</a:t>
            </a:r>
            <a:endParaRPr lang="en-US" sz="1600" dirty="0">
              <a:solidFill>
                <a:srgbClr val="0070C0"/>
              </a:solidFill>
            </a:endParaRPr>
          </a:p>
        </p:txBody>
      </p:sp>
      <p:sp>
        <p:nvSpPr>
          <p:cNvPr id="8" name="Content Placeholder 7"/>
          <p:cNvSpPr>
            <a:spLocks noGrp="1"/>
          </p:cNvSpPr>
          <p:nvPr>
            <p:ph sz="half" idx="2"/>
          </p:nvPr>
        </p:nvSpPr>
        <p:spPr/>
        <p:txBody>
          <a:bodyPr>
            <a:normAutofit fontScale="92500" lnSpcReduction="20000"/>
          </a:bodyPr>
          <a:lstStyle/>
          <a:p>
            <a:r>
              <a:rPr lang="en-US" dirty="0">
                <a:solidFill>
                  <a:srgbClr val="0070C0"/>
                </a:solidFill>
              </a:rPr>
              <a:t>This enables customers to see the menus and prompts instantly rather than having to wait to hear them, allowing them to tap their way quickly through the menu levels, thereby reducing the overall interaction cycle time.</a:t>
            </a:r>
          </a:p>
          <a:p>
            <a:r>
              <a:rPr lang="en-US" dirty="0">
                <a:solidFill>
                  <a:srgbClr val="0070C0"/>
                </a:solidFill>
              </a:rPr>
              <a:t>Customers also have the option to book a call-back either as soon as an agent is available or within a specified time window. Customers can also elect to start a web chat or to send a request for information (which could result in an email being sent to the contact center queue for auctioning).</a:t>
            </a:r>
          </a:p>
        </p:txBody>
      </p:sp>
    </p:spTree>
    <p:extLst>
      <p:ext uri="{BB962C8B-B14F-4D97-AF65-F5344CB8AC3E}">
        <p14:creationId xmlns:p14="http://schemas.microsoft.com/office/powerpoint/2010/main" val="161721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4" y="624110"/>
            <a:ext cx="8911687" cy="1021810"/>
          </a:xfrm>
        </p:spPr>
        <p:txBody>
          <a:bodyPr>
            <a:normAutofit/>
          </a:bodyPr>
          <a:lstStyle/>
          <a:p>
            <a:r>
              <a:rPr lang="en-US" sz="4400" dirty="0">
                <a:solidFill>
                  <a:srgbClr val="0070C0"/>
                </a:solidFill>
                <a:latin typeface="Aharoni" panose="02010803020104030203" pitchFamily="2" charset="-79"/>
                <a:cs typeface="Aharoni" panose="02010803020104030203" pitchFamily="2" charset="-79"/>
              </a:rPr>
              <a:t>Economic Feasibility:</a:t>
            </a:r>
          </a:p>
        </p:txBody>
      </p:sp>
      <p:sp>
        <p:nvSpPr>
          <p:cNvPr id="6" name="Content Placeholder 5"/>
          <p:cNvSpPr>
            <a:spLocks noGrp="1"/>
          </p:cNvSpPr>
          <p:nvPr>
            <p:ph sz="half" idx="1"/>
          </p:nvPr>
        </p:nvSpPr>
        <p:spPr/>
        <p:txBody>
          <a:bodyPr>
            <a:normAutofit lnSpcReduction="10000"/>
          </a:bodyPr>
          <a:lstStyle/>
          <a:p>
            <a:r>
              <a:rPr lang="en-US" dirty="0">
                <a:solidFill>
                  <a:srgbClr val="0070C0"/>
                </a:solidFill>
                <a:latin typeface="Aharoni" panose="02010803020104030203" pitchFamily="2" charset="-79"/>
                <a:cs typeface="Aharoni" panose="02010803020104030203" pitchFamily="2" charset="-79"/>
              </a:rPr>
              <a:t>Businesses from all corners of the world, offering a ridiculous range of products, have begun migrating from the physical world of handing out leaflets, printing advertisements, and hanging billboards, to the mobile realm. And you should too</a:t>
            </a:r>
            <a:r>
              <a:rPr lang="en-US" dirty="0"/>
              <a:t>.</a:t>
            </a:r>
          </a:p>
          <a:p>
            <a:r>
              <a:rPr lang="en-US" dirty="0">
                <a:solidFill>
                  <a:srgbClr val="0070C0"/>
                </a:solidFill>
                <a:latin typeface="Aharoni" panose="02010803020104030203" pitchFamily="2" charset="-79"/>
                <a:cs typeface="Aharoni" panose="02010803020104030203" pitchFamily="2" charset="-79"/>
              </a:rPr>
              <a:t>And maybe that’s been the case in the past. But if you want to prepare for the future and start seeing the massive benefits right out the gate, you’ll need a mobile app.</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4" y="2037806"/>
            <a:ext cx="4904831" cy="3735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756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Aharoni" panose="02010803020104030203" pitchFamily="2" charset="-79"/>
                <a:cs typeface="Aharoni" panose="02010803020104030203" pitchFamily="2" charset="-79"/>
              </a:rPr>
              <a:t>Use case diagram for mobile customer services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57083"/>
            <a:ext cx="9208244" cy="4872317"/>
          </a:xfrm>
        </p:spPr>
      </p:pic>
    </p:spTree>
    <p:extLst>
      <p:ext uri="{BB962C8B-B14F-4D97-AF65-F5344CB8AC3E}">
        <p14:creationId xmlns:p14="http://schemas.microsoft.com/office/powerpoint/2010/main" val="26757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Aharoni" panose="02010803020104030203" pitchFamily="2" charset="-79"/>
                <a:cs typeface="Aharoni" panose="02010803020104030203" pitchFamily="2" charset="-79"/>
              </a:rPr>
              <a:t>Activity diagram for mobile customer services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083" y="1264555"/>
            <a:ext cx="5699600" cy="5487982"/>
          </a:xfrm>
        </p:spPr>
      </p:pic>
    </p:spTree>
    <p:extLst>
      <p:ext uri="{BB962C8B-B14F-4D97-AF65-F5344CB8AC3E}">
        <p14:creationId xmlns:p14="http://schemas.microsoft.com/office/powerpoint/2010/main" val="34249408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TotalTime>
  <Words>406</Words>
  <Application>Microsoft Office PowerPoint</Application>
  <PresentationFormat>Widescreen</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Mobile customer services management</vt:lpstr>
      <vt:lpstr>Introduction: With a growing number of consumers now viewing mobile devices as their primary means of communication with the contact center, it is becoming increasingly key for businesses to ensure that customers using mobile devices have a quality experience when they reach out to businesses – regardless of the specific communications platform they opt to use.</vt:lpstr>
      <vt:lpstr>How do mobile customer service apps work?</vt:lpstr>
      <vt:lpstr>Economic Feasibility:</vt:lpstr>
      <vt:lpstr>Use case diagram for mobile customer services</vt:lpstr>
      <vt:lpstr>Activity diagram for mobile customer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customar services</dc:title>
  <dc:creator>Robin</dc:creator>
  <cp:lastModifiedBy>mizan mj</cp:lastModifiedBy>
  <cp:revision>21</cp:revision>
  <dcterms:created xsi:type="dcterms:W3CDTF">2019-05-09T09:20:11Z</dcterms:created>
  <dcterms:modified xsi:type="dcterms:W3CDTF">2019-07-04T17:25:07Z</dcterms:modified>
</cp:coreProperties>
</file>