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r>
              <a:rPr lang="en-US"/>
              <a:t>Copyright © 2002, DeLorme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0EB2C38-6732-4824-8128-BC75F8A05A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Multithreading in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AutoShape 24"/>
          <p:cNvSpPr>
            <a:spLocks noChangeArrowheads="1"/>
          </p:cNvSpPr>
          <p:nvPr/>
        </p:nvSpPr>
        <p:spPr bwMode="auto">
          <a:xfrm rot="16200000">
            <a:off x="1257300" y="800100"/>
            <a:ext cx="4267200" cy="601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Ctr="1"/>
          <a:lstStyle/>
          <a:p>
            <a:r>
              <a:rPr lang="en-US"/>
              <a:t>Alive</a:t>
            </a:r>
          </a:p>
        </p:txBody>
      </p:sp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State Diagram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457200" y="3581400"/>
            <a:ext cx="1447800" cy="6858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New Thread</a:t>
            </a: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7239000" y="3581400"/>
            <a:ext cx="1447800" cy="6858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Dead Thread</a:t>
            </a:r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 rot="16200000">
            <a:off x="3581400" y="2057400"/>
            <a:ext cx="2209800" cy="3124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Ctr="1"/>
          <a:lstStyle/>
          <a:p>
            <a:r>
              <a:rPr lang="en-US"/>
              <a:t>Running</a:t>
            </a:r>
          </a:p>
        </p:txBody>
      </p:sp>
      <p:sp>
        <p:nvSpPr>
          <p:cNvPr id="36874" name="AutoShape 10"/>
          <p:cNvSpPr>
            <a:spLocks noChangeArrowheads="1"/>
          </p:cNvSpPr>
          <p:nvPr/>
        </p:nvSpPr>
        <p:spPr bwMode="auto">
          <a:xfrm>
            <a:off x="4191000" y="3581400"/>
            <a:ext cx="1143000" cy="6858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Runnable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52400" y="3048000"/>
            <a:ext cx="320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new CounterThread1(max);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6629400" y="4267200"/>
            <a:ext cx="2322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run() method returns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191000" y="3138488"/>
            <a:ext cx="1760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while (…) { … }</a:t>
            </a:r>
          </a:p>
        </p:txBody>
      </p:sp>
      <p:sp>
        <p:nvSpPr>
          <p:cNvPr id="36879" name="AutoShape 15"/>
          <p:cNvSpPr>
            <a:spLocks noChangeArrowheads="1"/>
          </p:cNvSpPr>
          <p:nvPr/>
        </p:nvSpPr>
        <p:spPr bwMode="auto">
          <a:xfrm>
            <a:off x="4191000" y="4953000"/>
            <a:ext cx="1143000" cy="6858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Blocked</a:t>
            </a:r>
          </a:p>
        </p:txBody>
      </p:sp>
      <p:cxnSp>
        <p:nvCxnSpPr>
          <p:cNvPr id="36880" name="AutoShape 16"/>
          <p:cNvCxnSpPr>
            <a:cxnSpLocks noChangeShapeType="1"/>
            <a:stCxn id="36869" idx="3"/>
            <a:endCxn id="36874" idx="1"/>
          </p:cNvCxnSpPr>
          <p:nvPr/>
        </p:nvCxnSpPr>
        <p:spPr bwMode="auto">
          <a:xfrm>
            <a:off x="1905000" y="3924300"/>
            <a:ext cx="2286000" cy="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36882" name="AutoShape 18"/>
          <p:cNvCxnSpPr>
            <a:cxnSpLocks noChangeShapeType="1"/>
            <a:stCxn id="36874" idx="3"/>
            <a:endCxn id="36872" idx="1"/>
          </p:cNvCxnSpPr>
          <p:nvPr/>
        </p:nvCxnSpPr>
        <p:spPr bwMode="auto">
          <a:xfrm>
            <a:off x="5334000" y="3924300"/>
            <a:ext cx="1905000" cy="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36884" name="AutoShape 20"/>
          <p:cNvCxnSpPr>
            <a:cxnSpLocks noChangeShapeType="1"/>
            <a:stCxn id="36874" idx="2"/>
            <a:endCxn id="36879" idx="1"/>
          </p:cNvCxnSpPr>
          <p:nvPr/>
        </p:nvCxnSpPr>
        <p:spPr bwMode="auto">
          <a:xfrm rot="5400000">
            <a:off x="3962400" y="4495800"/>
            <a:ext cx="1028700" cy="571500"/>
          </a:xfrm>
          <a:prstGeom prst="curvedConnector4">
            <a:avLst>
              <a:gd name="adj1" fmla="val 33333"/>
              <a:gd name="adj2" fmla="val 140000"/>
            </a:avLst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</p:spPr>
      </p:cxnSp>
      <p:cxnSp>
        <p:nvCxnSpPr>
          <p:cNvPr id="36885" name="AutoShape 21"/>
          <p:cNvCxnSpPr>
            <a:cxnSpLocks noChangeShapeType="1"/>
            <a:stCxn id="36879" idx="3"/>
            <a:endCxn id="36874" idx="2"/>
          </p:cNvCxnSpPr>
          <p:nvPr/>
        </p:nvCxnSpPr>
        <p:spPr bwMode="auto">
          <a:xfrm flipH="1" flipV="1">
            <a:off x="4762500" y="4267200"/>
            <a:ext cx="571500" cy="1028700"/>
          </a:xfrm>
          <a:prstGeom prst="curvedConnector4">
            <a:avLst>
              <a:gd name="adj1" fmla="val -40000"/>
              <a:gd name="adj2" fmla="val 66667"/>
            </a:avLst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</p:spPr>
      </p:cxn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562600" y="5334000"/>
            <a:ext cx="22733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Object.wait()</a:t>
            </a:r>
          </a:p>
          <a:p>
            <a:pPr algn="l"/>
            <a:r>
              <a:rPr lang="en-US"/>
              <a:t>Thread.sleep()</a:t>
            </a:r>
          </a:p>
          <a:p>
            <a:pPr algn="l"/>
            <a:r>
              <a:rPr lang="en-US"/>
              <a:t>blocking IO call</a:t>
            </a:r>
          </a:p>
          <a:p>
            <a:pPr algn="l"/>
            <a:r>
              <a:rPr lang="en-US"/>
              <a:t>waiting on a monitor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1981200" y="4038600"/>
            <a:ext cx="1985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cntThread.start();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nimBg="1"/>
      <p:bldP spid="36869" grpId="0" animBg="1"/>
      <p:bldP spid="36872" grpId="0" animBg="1"/>
      <p:bldP spid="36873" grpId="0" animBg="1"/>
      <p:bldP spid="36874" grpId="0" animBg="1"/>
      <p:bldP spid="36876" grpId="0"/>
      <p:bldP spid="36877" grpId="0"/>
      <p:bldP spid="36878" grpId="0"/>
      <p:bldP spid="36879" grpId="0" animBg="1"/>
      <p:bldP spid="36886" grpId="0"/>
      <p:bldP spid="368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read_sta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091" y="685800"/>
            <a:ext cx="7253817" cy="54403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1) New</a:t>
            </a:r>
          </a:p>
          <a:p>
            <a:pPr lvl="1"/>
            <a:r>
              <a:rPr lang="en-US" dirty="0" smtClean="0"/>
              <a:t>The thread is in new state if you create an instance of Thread class but before the invocation of start() method.</a:t>
            </a:r>
          </a:p>
          <a:p>
            <a:r>
              <a:rPr lang="en-US" dirty="0" smtClean="0"/>
              <a:t>2) </a:t>
            </a:r>
            <a:r>
              <a:rPr lang="en-US" dirty="0" err="1" smtClean="0"/>
              <a:t>Runnable</a:t>
            </a:r>
            <a:endParaRPr lang="en-US" dirty="0" smtClean="0"/>
          </a:p>
          <a:p>
            <a:pPr lvl="1"/>
            <a:r>
              <a:rPr lang="en-US" dirty="0" smtClean="0"/>
              <a:t>The thread is in </a:t>
            </a:r>
            <a:r>
              <a:rPr lang="en-US" dirty="0" err="1" smtClean="0"/>
              <a:t>runnable</a:t>
            </a:r>
            <a:r>
              <a:rPr lang="en-US" dirty="0" smtClean="0"/>
              <a:t> state after invocation of start() method, but the thread scheduler has not selected it to be the running thread.</a:t>
            </a:r>
          </a:p>
          <a:p>
            <a:r>
              <a:rPr lang="en-US" dirty="0" smtClean="0"/>
              <a:t>3) Running</a:t>
            </a:r>
          </a:p>
          <a:p>
            <a:pPr lvl="1"/>
            <a:r>
              <a:rPr lang="en-US" dirty="0" smtClean="0"/>
              <a:t>The thread is in running state if the thread scheduler has selected it.</a:t>
            </a:r>
          </a:p>
          <a:p>
            <a:r>
              <a:rPr lang="en-US" dirty="0" smtClean="0"/>
              <a:t>4) Non-</a:t>
            </a:r>
            <a:r>
              <a:rPr lang="en-US" dirty="0" err="1" smtClean="0"/>
              <a:t>Runnable</a:t>
            </a:r>
            <a:r>
              <a:rPr lang="en-US" dirty="0" smtClean="0"/>
              <a:t> (Blocked)</a:t>
            </a:r>
          </a:p>
          <a:p>
            <a:pPr lvl="1"/>
            <a:r>
              <a:rPr lang="en-US" dirty="0" smtClean="0"/>
              <a:t>This is the state when the thread is still alive, but is currently not eligible to run.</a:t>
            </a:r>
          </a:p>
          <a:p>
            <a:r>
              <a:rPr lang="en-US" dirty="0" smtClean="0"/>
              <a:t>5) Terminated</a:t>
            </a:r>
          </a:p>
          <a:p>
            <a:pPr lvl="1"/>
            <a:r>
              <a:rPr lang="en-US" dirty="0" smtClean="0"/>
              <a:t>A thread is in terminated or dead state when its run() method exits.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How to create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to create a thread:</a:t>
            </a:r>
          </a:p>
          <a:p>
            <a:r>
              <a:rPr lang="en-US" dirty="0" smtClean="0"/>
              <a:t>By extending Thread class</a:t>
            </a:r>
          </a:p>
          <a:p>
            <a:r>
              <a:rPr lang="en-US" dirty="0" smtClean="0"/>
              <a:t>By implementing </a:t>
            </a:r>
            <a:r>
              <a:rPr lang="en-US" dirty="0" err="1" smtClean="0"/>
              <a:t>Runnable</a:t>
            </a:r>
            <a:r>
              <a:rPr lang="en-US" dirty="0" smtClean="0"/>
              <a:t> interface.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Thread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class provide constructors and methods to create and perform operations on a </a:t>
            </a:r>
            <a:r>
              <a:rPr lang="en-US" dirty="0" err="1" smtClean="0"/>
              <a:t>thread.Thread</a:t>
            </a:r>
            <a:r>
              <a:rPr lang="en-US" dirty="0" smtClean="0"/>
              <a:t> class extends Object class and implements </a:t>
            </a:r>
            <a:r>
              <a:rPr lang="en-US" dirty="0" err="1" smtClean="0"/>
              <a:t>Runnable</a:t>
            </a:r>
            <a:r>
              <a:rPr lang="en-US" dirty="0" smtClean="0"/>
              <a:t> interface.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Commonly used Constructors of Thread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Thread()</a:t>
            </a:r>
          </a:p>
          <a:p>
            <a:r>
              <a:rPr lang="en-US" dirty="0" smtClean="0"/>
              <a:t>Thread(String name)</a:t>
            </a:r>
          </a:p>
          <a:p>
            <a:r>
              <a:rPr lang="en-US" dirty="0" smtClean="0"/>
              <a:t>Thread(</a:t>
            </a:r>
            <a:r>
              <a:rPr lang="en-US" dirty="0" err="1" smtClean="0"/>
              <a:t>Runnable</a:t>
            </a:r>
            <a:r>
              <a:rPr lang="en-US" dirty="0" smtClean="0"/>
              <a:t> r)</a:t>
            </a:r>
          </a:p>
          <a:p>
            <a:r>
              <a:rPr lang="en-US" dirty="0" smtClean="0"/>
              <a:t>Thread(</a:t>
            </a:r>
            <a:r>
              <a:rPr lang="en-US" dirty="0" err="1" smtClean="0"/>
              <a:t>Runnable</a:t>
            </a:r>
            <a:r>
              <a:rPr lang="en-US" dirty="0" smtClean="0"/>
              <a:t> </a:t>
            </a:r>
            <a:r>
              <a:rPr lang="en-US" dirty="0" err="1" smtClean="0"/>
              <a:t>r,String</a:t>
            </a:r>
            <a:r>
              <a:rPr lang="en-US" dirty="0" smtClean="0"/>
              <a:t> name)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200" dirty="0" smtClean="0"/>
              <a:t>Commonly used methods of Thread class: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 smtClean="0"/>
              <a:t>public void run(): </a:t>
            </a:r>
            <a:r>
              <a:rPr lang="en-US" dirty="0" smtClean="0"/>
              <a:t>is used to perform action for a thread.</a:t>
            </a:r>
          </a:p>
          <a:p>
            <a:r>
              <a:rPr lang="en-US" b="1" dirty="0" smtClean="0"/>
              <a:t>public void start(): </a:t>
            </a:r>
            <a:r>
              <a:rPr lang="en-US" dirty="0" smtClean="0"/>
              <a:t>starts the execution of the thread.JVM calls the run() method on the thread.</a:t>
            </a:r>
          </a:p>
          <a:p>
            <a:r>
              <a:rPr lang="en-US" b="1" dirty="0" smtClean="0"/>
              <a:t>public void sleep(long </a:t>
            </a:r>
            <a:r>
              <a:rPr lang="en-US" b="1" dirty="0" err="1" smtClean="0"/>
              <a:t>miliseconds</a:t>
            </a:r>
            <a:r>
              <a:rPr lang="en-US" b="1" dirty="0" smtClean="0"/>
              <a:t>): </a:t>
            </a:r>
            <a:r>
              <a:rPr lang="en-US" dirty="0" smtClean="0"/>
              <a:t>Causes the currently executing thread to sleep (temporarily cease execution) for the specified number of milliseconds.</a:t>
            </a:r>
          </a:p>
          <a:p>
            <a:r>
              <a:rPr lang="en-US" b="1" dirty="0" smtClean="0"/>
              <a:t>public void join(): </a:t>
            </a:r>
            <a:r>
              <a:rPr lang="en-US" dirty="0" smtClean="0"/>
              <a:t>waits for a thread to die.</a:t>
            </a:r>
          </a:p>
          <a:p>
            <a:r>
              <a:rPr lang="en-US" b="1" dirty="0" smtClean="0"/>
              <a:t>public void join(long </a:t>
            </a:r>
            <a:r>
              <a:rPr lang="en-US" b="1" dirty="0" err="1" smtClean="0"/>
              <a:t>miliseconds</a:t>
            </a:r>
            <a:r>
              <a:rPr lang="en-US" b="1" dirty="0" smtClean="0"/>
              <a:t>): </a:t>
            </a:r>
            <a:r>
              <a:rPr lang="en-US" dirty="0" smtClean="0"/>
              <a:t>waits for a thread to die for the specified </a:t>
            </a:r>
            <a:r>
              <a:rPr lang="en-US" dirty="0" err="1" smtClean="0"/>
              <a:t>miliseconds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public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getPriority</a:t>
            </a:r>
            <a:r>
              <a:rPr lang="en-US" b="1" dirty="0" smtClean="0"/>
              <a:t>(): </a:t>
            </a:r>
            <a:r>
              <a:rPr lang="en-US" dirty="0" smtClean="0"/>
              <a:t>returns the priority of the thread.</a:t>
            </a:r>
          </a:p>
          <a:p>
            <a:r>
              <a:rPr lang="en-US" b="1" dirty="0" smtClean="0"/>
              <a:t>public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setPriority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priority): </a:t>
            </a:r>
            <a:r>
              <a:rPr lang="en-US" dirty="0" smtClean="0"/>
              <a:t>changes the priority of the thread.</a:t>
            </a:r>
          </a:p>
          <a:p>
            <a:r>
              <a:rPr lang="en-US" b="1" dirty="0" smtClean="0"/>
              <a:t>public String </a:t>
            </a:r>
            <a:r>
              <a:rPr lang="en-US" b="1" dirty="0" err="1" smtClean="0"/>
              <a:t>getName</a:t>
            </a:r>
            <a:r>
              <a:rPr lang="en-US" b="1" dirty="0" smtClean="0"/>
              <a:t>(): </a:t>
            </a:r>
            <a:r>
              <a:rPr lang="en-US" dirty="0" smtClean="0"/>
              <a:t>returns the name of the thread.</a:t>
            </a:r>
          </a:p>
          <a:p>
            <a:r>
              <a:rPr lang="en-US" b="1" dirty="0" smtClean="0"/>
              <a:t>public void </a:t>
            </a:r>
            <a:r>
              <a:rPr lang="en-US" b="1" dirty="0" err="1" smtClean="0"/>
              <a:t>setName</a:t>
            </a:r>
            <a:r>
              <a:rPr lang="en-US" b="1" dirty="0" smtClean="0"/>
              <a:t>(String name): </a:t>
            </a:r>
            <a:r>
              <a:rPr lang="en-US" dirty="0" smtClean="0"/>
              <a:t>changes the name of the thread.</a:t>
            </a:r>
          </a:p>
          <a:p>
            <a:r>
              <a:rPr lang="en-US" b="1" dirty="0" smtClean="0"/>
              <a:t>public Thread </a:t>
            </a:r>
            <a:r>
              <a:rPr lang="en-US" b="1" dirty="0" err="1" smtClean="0"/>
              <a:t>currentThread</a:t>
            </a:r>
            <a:r>
              <a:rPr lang="en-US" b="1" dirty="0" smtClean="0"/>
              <a:t>(): </a:t>
            </a:r>
            <a:r>
              <a:rPr lang="en-US" dirty="0" smtClean="0"/>
              <a:t>returns the reference of currently executing thread.</a:t>
            </a:r>
          </a:p>
          <a:p>
            <a:r>
              <a:rPr lang="en-US" b="1" dirty="0" smtClean="0"/>
              <a:t>public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getId</a:t>
            </a:r>
            <a:r>
              <a:rPr lang="en-US" b="1" dirty="0" smtClean="0"/>
              <a:t>(): </a:t>
            </a:r>
            <a:r>
              <a:rPr lang="en-US" dirty="0" smtClean="0"/>
              <a:t>returns the id of the thread.</a:t>
            </a:r>
          </a:p>
          <a:p>
            <a:r>
              <a:rPr lang="en-US" b="1" dirty="0" smtClean="0"/>
              <a:t>public </a:t>
            </a:r>
            <a:r>
              <a:rPr lang="en-US" b="1" dirty="0" err="1" smtClean="0"/>
              <a:t>Thread.State</a:t>
            </a:r>
            <a:r>
              <a:rPr lang="en-US" b="1" dirty="0" smtClean="0"/>
              <a:t> </a:t>
            </a:r>
            <a:r>
              <a:rPr lang="en-US" b="1" dirty="0" err="1" smtClean="0"/>
              <a:t>getState</a:t>
            </a:r>
            <a:r>
              <a:rPr lang="en-US" b="1" dirty="0" smtClean="0"/>
              <a:t>(): </a:t>
            </a:r>
            <a:r>
              <a:rPr lang="en-US" dirty="0" smtClean="0"/>
              <a:t>returns the state of the thread.</a:t>
            </a:r>
          </a:p>
          <a:p>
            <a:r>
              <a:rPr lang="en-US" b="1" dirty="0" smtClean="0"/>
              <a:t>public </a:t>
            </a:r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r>
              <a:rPr lang="en-US" b="1" dirty="0" err="1" smtClean="0"/>
              <a:t>isAlive</a:t>
            </a:r>
            <a:r>
              <a:rPr lang="en-US" b="1" dirty="0" smtClean="0"/>
              <a:t>(): </a:t>
            </a:r>
            <a:r>
              <a:rPr lang="en-US" dirty="0" smtClean="0"/>
              <a:t>tests if the thread is alive.</a:t>
            </a:r>
          </a:p>
          <a:p>
            <a:r>
              <a:rPr lang="en-US" b="1" dirty="0" smtClean="0"/>
              <a:t>public void yield(): </a:t>
            </a:r>
            <a:r>
              <a:rPr lang="en-US" dirty="0" smtClean="0"/>
              <a:t>causes the currently executing thread object to temporarily pause and allow other threads to execute.</a:t>
            </a:r>
          </a:p>
          <a:p>
            <a:r>
              <a:rPr lang="en-US" b="1" dirty="0" smtClean="0"/>
              <a:t>public void suspend(): </a:t>
            </a:r>
            <a:r>
              <a:rPr lang="en-US" dirty="0" smtClean="0"/>
              <a:t>is used to suspend the thread(</a:t>
            </a:r>
            <a:r>
              <a:rPr lang="en-US" dirty="0" err="1" smtClean="0"/>
              <a:t>depricated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public void resume(): </a:t>
            </a:r>
            <a:r>
              <a:rPr lang="en-US" dirty="0" smtClean="0"/>
              <a:t>is used to resume the suspended thread(</a:t>
            </a:r>
            <a:r>
              <a:rPr lang="en-US" dirty="0" err="1" smtClean="0"/>
              <a:t>depricated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public void stop(): </a:t>
            </a:r>
            <a:r>
              <a:rPr lang="en-US" dirty="0" smtClean="0"/>
              <a:t>is used to stop the thread(</a:t>
            </a:r>
            <a:r>
              <a:rPr lang="en-US" dirty="0" err="1" smtClean="0"/>
              <a:t>depricated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public </a:t>
            </a:r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r>
              <a:rPr lang="en-US" b="1" dirty="0" err="1" smtClean="0"/>
              <a:t>isDaemon</a:t>
            </a:r>
            <a:r>
              <a:rPr lang="en-US" b="1" dirty="0" smtClean="0"/>
              <a:t>(): </a:t>
            </a:r>
            <a:r>
              <a:rPr lang="en-US" dirty="0" smtClean="0"/>
              <a:t>tests if the thread is a daemon thread.</a:t>
            </a:r>
          </a:p>
          <a:p>
            <a:r>
              <a:rPr lang="en-US" b="1" dirty="0" smtClean="0"/>
              <a:t>public void </a:t>
            </a:r>
            <a:r>
              <a:rPr lang="en-US" b="1" dirty="0" err="1" smtClean="0"/>
              <a:t>setDaemon</a:t>
            </a:r>
            <a:r>
              <a:rPr lang="en-US" b="1" dirty="0" smtClean="0"/>
              <a:t>(</a:t>
            </a:r>
            <a:r>
              <a:rPr lang="en-US" b="1" dirty="0" err="1" smtClean="0"/>
              <a:t>boolean</a:t>
            </a:r>
            <a:r>
              <a:rPr lang="en-US" b="1" dirty="0" smtClean="0"/>
              <a:t> b): </a:t>
            </a:r>
            <a:r>
              <a:rPr lang="en-US" dirty="0" smtClean="0"/>
              <a:t>marks the thread as daemon or user thread.</a:t>
            </a:r>
          </a:p>
          <a:p>
            <a:r>
              <a:rPr lang="en-US" b="1" dirty="0" smtClean="0"/>
              <a:t>public void interrupt(): </a:t>
            </a:r>
            <a:r>
              <a:rPr lang="en-US" dirty="0" smtClean="0"/>
              <a:t>interrupts the thread.</a:t>
            </a:r>
          </a:p>
          <a:p>
            <a:r>
              <a:rPr lang="en-US" b="1" dirty="0" smtClean="0"/>
              <a:t>public </a:t>
            </a:r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r>
              <a:rPr lang="en-US" b="1" dirty="0" err="1" smtClean="0"/>
              <a:t>isInterrupted</a:t>
            </a:r>
            <a:r>
              <a:rPr lang="en-US" b="1" dirty="0" smtClean="0"/>
              <a:t>(): </a:t>
            </a:r>
            <a:r>
              <a:rPr lang="en-US" dirty="0" smtClean="0"/>
              <a:t>tests if the thread has been interrupted.</a:t>
            </a:r>
          </a:p>
          <a:p>
            <a:r>
              <a:rPr lang="en-US" b="1" dirty="0" smtClean="0"/>
              <a:t>public static </a:t>
            </a:r>
            <a:r>
              <a:rPr lang="en-US" b="1" dirty="0" err="1" smtClean="0"/>
              <a:t>boolean</a:t>
            </a:r>
            <a:r>
              <a:rPr lang="en-US" b="1" dirty="0" smtClean="0"/>
              <a:t> interrupted(): </a:t>
            </a:r>
            <a:r>
              <a:rPr lang="en-US" dirty="0" smtClean="0"/>
              <a:t>tests if the current thread has been interrupted.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Thread Scheduler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Thread scheduler</a:t>
            </a:r>
            <a:r>
              <a:rPr lang="en-US" dirty="0" smtClean="0"/>
              <a:t> in java is the part of the JVM that decides which thread should run.</a:t>
            </a:r>
          </a:p>
          <a:p>
            <a:r>
              <a:rPr lang="en-US" dirty="0" smtClean="0"/>
              <a:t>There is no guarantee that which </a:t>
            </a:r>
            <a:r>
              <a:rPr lang="en-US" dirty="0" err="1" smtClean="0"/>
              <a:t>runnable</a:t>
            </a:r>
            <a:r>
              <a:rPr lang="en-US" dirty="0" smtClean="0"/>
              <a:t> thread will be chosen to run by the thread scheduler.</a:t>
            </a:r>
          </a:p>
          <a:p>
            <a:r>
              <a:rPr lang="en-US" dirty="0" smtClean="0"/>
              <a:t>Only one thread at a time can run in a single process.</a:t>
            </a:r>
          </a:p>
          <a:p>
            <a:r>
              <a:rPr lang="en-US" dirty="0" smtClean="0"/>
              <a:t>The thread scheduler mainly uses preemptive or time slicing scheduling to schedule the threads.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dirty="0" smtClean="0"/>
              <a:t>Difference between preemptive scheduling and time slicing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preemptive scheduling, the highest priority task executes until it enters the waiting or dead states or a higher priority task comes into existence. Under time slicing, a task executes for a predefined slice of time and then reenters the pool of ready tasks. The scheduler then determines which task should execute next, based on priority and other factors.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Multithreading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Multithreading in java</a:t>
            </a:r>
            <a:r>
              <a:rPr lang="en-US" dirty="0" smtClean="0"/>
              <a:t> is a process of executing multiple threads simultaneously.</a:t>
            </a:r>
          </a:p>
          <a:p>
            <a:r>
              <a:rPr lang="en-US" dirty="0" smtClean="0"/>
              <a:t>Thread is basically a lightweight sub-process, a smallest unit of processing. Multiprocessing and multithreading, both are used to achieve multitasking.</a:t>
            </a:r>
          </a:p>
          <a:p>
            <a:r>
              <a:rPr lang="en-US" dirty="0" smtClean="0"/>
              <a:t>But we use multithreading than multiprocessing because threads share a common memory area. They don't allocate separate memory area so saves memory, and context-switching between the threads takes less time than process.</a:t>
            </a:r>
          </a:p>
          <a:p>
            <a:r>
              <a:rPr lang="en-US" dirty="0" smtClean="0"/>
              <a:t>Java Multithreading is mostly used in games, animation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Advantage of Java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It </a:t>
            </a:r>
            <a:r>
              <a:rPr lang="en-US" b="1" dirty="0" smtClean="0"/>
              <a:t>doesn't block the user</a:t>
            </a:r>
            <a:r>
              <a:rPr lang="en-US" dirty="0" smtClean="0"/>
              <a:t> because threads are independent and you can perform multiple operations at same time.</a:t>
            </a:r>
          </a:p>
          <a:p>
            <a:r>
              <a:rPr lang="en-US" dirty="0" smtClean="0"/>
              <a:t>2) You </a:t>
            </a:r>
            <a:r>
              <a:rPr lang="en-US" b="1" dirty="0" smtClean="0"/>
              <a:t>can perform many operations together so it saves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3) Threads are </a:t>
            </a:r>
            <a:r>
              <a:rPr lang="en-US" b="1" dirty="0" smtClean="0"/>
              <a:t>independent</a:t>
            </a:r>
            <a:r>
              <a:rPr lang="en-US" dirty="0" smtClean="0"/>
              <a:t> so it doesn't affect other threads if exception occur in a single thread.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Multitasking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Multitasking is a process of executing multiple tasks simultaneously. We use multitasking to utilize the CPU. Multitasking can be achieved by two ways:</a:t>
            </a:r>
          </a:p>
          <a:p>
            <a:r>
              <a:rPr lang="en-US" dirty="0" smtClean="0"/>
              <a:t>Process-based Multitasking(Multiprocessing)</a:t>
            </a:r>
          </a:p>
          <a:p>
            <a:r>
              <a:rPr lang="en-US" dirty="0" smtClean="0"/>
              <a:t>Thread-based Multitasking(Multithreading)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1) Process-based Multitasking (Multiprocessing)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process have its own address in memory i.e. each process allocates separate memory area.</a:t>
            </a:r>
          </a:p>
          <a:p>
            <a:r>
              <a:rPr lang="en-US" dirty="0" smtClean="0"/>
              <a:t>Process is heavyweight.</a:t>
            </a:r>
          </a:p>
          <a:p>
            <a:r>
              <a:rPr lang="en-US" dirty="0" smtClean="0"/>
              <a:t>Cost of communication between the process is high.</a:t>
            </a:r>
          </a:p>
          <a:p>
            <a:r>
              <a:rPr lang="en-US" dirty="0" smtClean="0"/>
              <a:t>Switching from one process to another require some time for saving and loading registers, memory maps, updating lists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2) Thread-based Multitasking (Multithreading)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share the same address space.</a:t>
            </a:r>
          </a:p>
          <a:p>
            <a:r>
              <a:rPr lang="en-US" dirty="0" smtClean="0"/>
              <a:t>Thread is lightweight.</a:t>
            </a:r>
          </a:p>
          <a:p>
            <a:r>
              <a:rPr lang="en-US" dirty="0" smtClean="0"/>
              <a:t>Cost of communication between the thread is 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What is Thread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is a lightweight sub process, a smallest unit of processing. It is a separate path of execution.</a:t>
            </a:r>
          </a:p>
          <a:p>
            <a:r>
              <a:rPr lang="en-US" dirty="0" smtClean="0"/>
              <a:t>Threads are independent, if there occurs exception in one thread, it doesn't affect other threads. It shares a common memory area.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As shown in the above figure, thread is executed inside the process. There is context-switching between the threads. There can be multiple processes inside the OS and one process can have multiple threads.</a:t>
            </a:r>
            <a:endParaRPr lang="en-US" sz="2000" dirty="0"/>
          </a:p>
        </p:txBody>
      </p:sp>
      <p:pic>
        <p:nvPicPr>
          <p:cNvPr id="6" name="Picture 5" descr="multithreading_ow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914400"/>
            <a:ext cx="70866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Life cycle of a Thread (Thread States)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thread can be in one of the five states. According to sun, there is only 4 states in </a:t>
            </a:r>
            <a:r>
              <a:rPr lang="en-US" b="1" dirty="0" smtClean="0"/>
              <a:t>thread life cycle in java</a:t>
            </a:r>
            <a:r>
              <a:rPr lang="en-US" dirty="0" smtClean="0"/>
              <a:t> new, </a:t>
            </a:r>
            <a:r>
              <a:rPr lang="en-US" dirty="0" err="1" smtClean="0"/>
              <a:t>runnable</a:t>
            </a:r>
            <a:r>
              <a:rPr lang="en-US" dirty="0" smtClean="0"/>
              <a:t>, non-</a:t>
            </a:r>
            <a:r>
              <a:rPr lang="en-US" dirty="0" err="1" smtClean="0"/>
              <a:t>runnable</a:t>
            </a:r>
            <a:r>
              <a:rPr lang="en-US" dirty="0" smtClean="0"/>
              <a:t> and terminated. There is no running state.</a:t>
            </a:r>
          </a:p>
          <a:p>
            <a:r>
              <a:rPr lang="en-US" dirty="0" smtClean="0"/>
              <a:t>But for better understanding the threads, we are explaining it in the 5 states.</a:t>
            </a:r>
          </a:p>
          <a:p>
            <a:r>
              <a:rPr lang="en-US" dirty="0" smtClean="0"/>
              <a:t>The life cycle of the thread in java is controlled by JVM. The java thread states are as follows:</a:t>
            </a:r>
          </a:p>
          <a:p>
            <a:pPr lvl="1"/>
            <a:r>
              <a:rPr lang="en-US" dirty="0" smtClean="0"/>
              <a:t>New</a:t>
            </a:r>
          </a:p>
          <a:p>
            <a:pPr lvl="1"/>
            <a:r>
              <a:rPr lang="en-US" dirty="0" err="1" smtClean="0"/>
              <a:t>Runnable</a:t>
            </a:r>
            <a:endParaRPr lang="en-US" dirty="0" smtClean="0"/>
          </a:p>
          <a:p>
            <a:pPr lvl="1"/>
            <a:r>
              <a:rPr lang="en-US" dirty="0" smtClean="0"/>
              <a:t>Running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Runnable</a:t>
            </a:r>
            <a:r>
              <a:rPr lang="en-US" dirty="0" smtClean="0"/>
              <a:t> (Blocked)</a:t>
            </a:r>
          </a:p>
          <a:p>
            <a:pPr lvl="1"/>
            <a:r>
              <a:rPr lang="en-US" dirty="0" smtClean="0"/>
              <a:t>Terminated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562</Words>
  <Application>Microsoft Office PowerPoint</Application>
  <PresentationFormat>On-screen Show (4:3)</PresentationFormat>
  <Paragraphs>112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Multithreading in Java</vt:lpstr>
      <vt:lpstr>Multithreading in Java</vt:lpstr>
      <vt:lpstr>Advantage of Java Multithreading</vt:lpstr>
      <vt:lpstr>Multitasking</vt:lpstr>
      <vt:lpstr>1) Process-based Multitasking (Multiprocessing)</vt:lpstr>
      <vt:lpstr>2) Thread-based Multitasking (Multithreading)</vt:lpstr>
      <vt:lpstr>What is Thread in java</vt:lpstr>
      <vt:lpstr>Slide 8</vt:lpstr>
      <vt:lpstr>Life cycle of a Thread (Thread States)</vt:lpstr>
      <vt:lpstr>Thread State Diagram</vt:lpstr>
      <vt:lpstr>Slide 11</vt:lpstr>
      <vt:lpstr>Slide 12</vt:lpstr>
      <vt:lpstr>How to create thread</vt:lpstr>
      <vt:lpstr>Thread class:</vt:lpstr>
      <vt:lpstr>Commonly used Constructors of Thread class:</vt:lpstr>
      <vt:lpstr>Commonly used methods of Thread class:</vt:lpstr>
      <vt:lpstr>Thread Scheduler in Java</vt:lpstr>
      <vt:lpstr>Difference between preemptive scheduling and time slicing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in Java</dc:title>
  <dc:creator>Bidyut</dc:creator>
  <cp:lastModifiedBy>User</cp:lastModifiedBy>
  <cp:revision>21</cp:revision>
  <dcterms:created xsi:type="dcterms:W3CDTF">2006-08-16T00:00:00Z</dcterms:created>
  <dcterms:modified xsi:type="dcterms:W3CDTF">2019-11-24T06:37:03Z</dcterms:modified>
</cp:coreProperties>
</file>