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6"/>
  </p:notesMasterIdLst>
  <p:sldIdLst>
    <p:sldId id="267" r:id="rId2"/>
    <p:sldId id="257" r:id="rId3"/>
    <p:sldId id="268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66FFFF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9764" autoAdjust="0"/>
  </p:normalViewPr>
  <p:slideViewPr>
    <p:cSldViewPr>
      <p:cViewPr>
        <p:scale>
          <a:sx n="90" d="100"/>
          <a:sy n="90" d="100"/>
        </p:scale>
        <p:origin x="-78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469811DF-013A-4BBE-A874-D8021874C6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08D7F208-A81C-4C11-89F1-C4606EAFE6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1028">
            <a:extLst>
              <a:ext uri="{FF2B5EF4-FFF2-40B4-BE49-F238E27FC236}">
                <a16:creationId xmlns:a16="http://schemas.microsoft.com/office/drawing/2014/main" id="{533AADDA-C914-4CC2-BB74-DFBE88C6635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1029">
            <a:extLst>
              <a:ext uri="{FF2B5EF4-FFF2-40B4-BE49-F238E27FC236}">
                <a16:creationId xmlns:a16="http://schemas.microsoft.com/office/drawing/2014/main" id="{53E9CF9D-61E2-48A5-B001-2EE1F4DBA3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630" name="Rectangle 1030">
            <a:extLst>
              <a:ext uri="{FF2B5EF4-FFF2-40B4-BE49-F238E27FC236}">
                <a16:creationId xmlns:a16="http://schemas.microsoft.com/office/drawing/2014/main" id="{4DE89B13-5F20-47EC-BF34-404CCA6F74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1031">
            <a:extLst>
              <a:ext uri="{FF2B5EF4-FFF2-40B4-BE49-F238E27FC236}">
                <a16:creationId xmlns:a16="http://schemas.microsoft.com/office/drawing/2014/main" id="{D187E4BB-9D5D-4C4D-8A45-185BFB0D8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E4D5D8-469B-4262-ACD5-60B86B5BA94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E80A55B-611F-41A7-BD6E-9806DA74A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BAD85B79-605D-4093-B070-0E124789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Q. How many types of player are involved in an IS (Information System) development project?</a:t>
            </a:r>
          </a:p>
          <a:p>
            <a:pPr marL="685800" lvl="1" indent="-228600">
              <a:buFont typeface="Calibri" panose="020F0502020204030204" pitchFamily="34" charset="0"/>
              <a:buAutoNum type="arabicParenR"/>
            </a:pPr>
            <a:endParaRPr lang="en-GB" altLang="en-US" b="1">
              <a:latin typeface="Times New Roman" panose="02020603050405020304" pitchFamily="18" charset="0"/>
            </a:endParaRPr>
          </a:p>
          <a:p>
            <a:pPr marL="685800" lvl="1" indent="-228600">
              <a:buFont typeface="Calibri" panose="020F0502020204030204" pitchFamily="34" charset="0"/>
              <a:buAutoNum type="arabicParenR"/>
            </a:pPr>
            <a:r>
              <a:rPr lang="en-GB" altLang="en-US" b="1">
                <a:latin typeface="Times New Roman" panose="02020603050405020304" pitchFamily="18" charset="0"/>
              </a:rPr>
              <a:t>End-users</a:t>
            </a:r>
            <a:r>
              <a:rPr lang="en-GB" altLang="en-US">
                <a:latin typeface="Times New Roman" panose="02020603050405020304" pitchFamily="18" charset="0"/>
              </a:rPr>
              <a:t> who will benefit from the system’s outputs, directly or indirectly.</a:t>
            </a:r>
          </a:p>
          <a:p>
            <a:pPr marL="685800" lvl="1" indent="-228600">
              <a:buFont typeface="Calibri" panose="020F0502020204030204" pitchFamily="34" charset="0"/>
              <a:buAutoNum type="arabicParenR"/>
            </a:pPr>
            <a:r>
              <a:rPr lang="en-GB" altLang="en-US" b="1">
                <a:latin typeface="Times New Roman" panose="02020603050405020304" pitchFamily="18" charset="0"/>
              </a:rPr>
              <a:t>Owners or sponsors </a:t>
            </a:r>
            <a:r>
              <a:rPr lang="en-GB" altLang="en-US">
                <a:latin typeface="Times New Roman" panose="02020603050405020304" pitchFamily="18" charset="0"/>
              </a:rPr>
              <a:t>who commission the project, pay for it or have the power to halt it.</a:t>
            </a:r>
            <a:endParaRPr lang="en-GB" altLang="en-US" b="1">
              <a:latin typeface="Times New Roman" panose="02020603050405020304" pitchFamily="18" charset="0"/>
            </a:endParaRPr>
          </a:p>
          <a:p>
            <a:pPr marL="685800" lvl="1" indent="-228600">
              <a:buFont typeface="Calibri" panose="020F0502020204030204" pitchFamily="34" charset="0"/>
              <a:buAutoNum type="arabicParenR"/>
            </a:pPr>
            <a:r>
              <a:rPr lang="en-GB" altLang="en-US" b="1">
                <a:latin typeface="Times New Roman" panose="02020603050405020304" pitchFamily="18" charset="0"/>
              </a:rPr>
              <a:t>Developers </a:t>
            </a:r>
            <a:r>
              <a:rPr lang="en-GB" altLang="en-US">
                <a:latin typeface="Times New Roman" panose="02020603050405020304" pitchFamily="18" charset="0"/>
              </a:rPr>
              <a:t> who will produce the software.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834709D-43DA-4715-9176-9582FB7A5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F0C76166-CBC7-449B-8F8D-B47389C12CB9}" type="slidenum">
              <a:rPr lang="en-GB" altLang="en-US" sz="1200"/>
              <a:pPr/>
              <a:t>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F69F95F-04C8-4BFB-AA8C-49B8E12194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B6ADE85-A902-485E-ACBA-26323063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>
              <a:buFont typeface="+mj-lt"/>
              <a:buNone/>
            </a:pPr>
            <a:r>
              <a:rPr lang="en-GB" altLang="en-US">
                <a:latin typeface="Times New Roman" panose="02020603050405020304" pitchFamily="18" charset="0"/>
              </a:rPr>
              <a:t>Q. Categorizes the wrong of main causes as:</a:t>
            </a:r>
          </a:p>
          <a:p>
            <a:pPr marL="1143000" lvl="2" indent="-228600">
              <a:buFont typeface="Calibri" panose="020F0502020204030204" pitchFamily="34" charset="0"/>
              <a:buAutoNum type="arabicParenR"/>
            </a:pPr>
            <a:r>
              <a:rPr lang="en-GB" altLang="en-US">
                <a:latin typeface="Times New Roman" panose="02020603050405020304" pitchFamily="18" charset="0"/>
              </a:rPr>
              <a:t>Quality problems.</a:t>
            </a:r>
          </a:p>
          <a:p>
            <a:pPr marL="1143000" lvl="2" indent="-228600">
              <a:buFont typeface="Calibri" panose="020F0502020204030204" pitchFamily="34" charset="0"/>
              <a:buAutoNum type="arabicParenR"/>
            </a:pPr>
            <a:r>
              <a:rPr lang="en-GB" altLang="en-US">
                <a:latin typeface="Times New Roman" panose="02020603050405020304" pitchFamily="18" charset="0"/>
              </a:rPr>
              <a:t>Productivity problems.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904DC9C-1842-4826-A1F2-1740A5FAB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E3D4DC67-EC75-475F-8DF7-E9672F89B426}" type="slidenum">
              <a:rPr lang="en-GB" altLang="en-US" sz="1200"/>
              <a:pPr/>
              <a:t>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44FFDBF-1BD7-4B83-A5CD-8489EF3DC9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8541A26-A7CC-439D-8529-D8AF43B4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</a:rPr>
              <a:t>Q. Quality Problems: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2384EC4-9360-46F1-8AC4-A5BA6F374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6EDA5E99-2881-412A-92B6-D21643CF398E}" type="slidenum">
              <a:rPr lang="en-GB" altLang="en-US" sz="1200"/>
              <a:pPr/>
              <a:t>9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997462-688F-4FA8-965E-0CF2A952A4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B8595-B6C3-489E-813A-957AD86EA9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 kumimoji="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9300" y="3886200"/>
            <a:ext cx="77089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kumimoji="0"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077644-97C3-46C9-B3D1-D8CCB7CD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03/12/2001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67201D-A040-4C1B-8873-A97A6A278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484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  <a:p>
            <a:pPr>
              <a:defRPr/>
            </a:pP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DA0BFE-8996-48EC-9D9F-E1C251333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A1BCE8-2CC6-4488-9BFE-D18302E6F33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80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111913-60F3-4BEF-8F2B-A0D8E6FB2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EE062-BE53-495F-AF59-F58AAE9DE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E5BEA9-319C-4066-9526-31CABB1DA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117DD-D0C3-4FEA-B65B-0B497A1D5F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561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963CD-C3E1-4211-BB0F-1A36A0C200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770976-996F-47E1-8B3D-ADFF2C3B8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B3B686-A778-444D-BDE8-018E2AEEC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3376F-8ABD-4BDC-B0B0-D409E02DEF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353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4894B-6662-47C8-9BE8-3F0E45DDC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6FE81A-B1CC-4BC1-BCFD-0322F7B76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5ACB56-66B8-42D6-BA03-9DADDAB10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2B5C2-4653-41FB-B938-21BEFFE2817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41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0BD48C-C35E-4A42-BD16-3966E034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91BB5F-70A3-4944-B648-7C9FBAEAD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E5CF8B0-4E2F-4C8A-AFAD-DBBF83AE7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8F27A-968F-4C51-A07E-AD3A818DDF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69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B6915-0D65-4CDB-B29C-ACDC6EA4C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B228E-2BC0-4E20-A8A0-298046277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9CE77E-2F90-45A0-87DA-89CBBE3EB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4808F-2C6B-46DC-91C0-E55AE1F0FD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172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955717-46CA-4232-AEF6-121991636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B29EAE-01AE-4FF2-B915-F9734EA31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122FEBC-D2D5-4048-A592-3E58B3E66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719D5-B914-4B7C-85D2-A8D7829B0A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028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7C7037-0912-4A0D-B7C2-12EDD9D37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4F1F24-23EC-43B0-89FC-5824C6CEC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3D520B-0BE6-426F-99FE-B9C3F02CB7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BDD18-52B9-4723-9AE7-7C67DFD7AF8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72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FBD618-9224-487D-BCDF-084B51A20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0A330C-6097-4370-82F2-DC83009E7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B5E7AD7-7BAF-4EBE-B782-E75F7ADF8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A4FFD-77BD-464F-8ECA-28BB7CD47E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75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7A978-3D7A-4E22-8A82-EFEA4BF94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A558E-8A8C-42FE-8F26-5194B4D15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3B9E1B4-86FB-4937-88BC-435FEF1FD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5E1E9-2326-4D89-AE85-0E472BA329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8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D5E03-40B8-48CC-A044-1846EDE87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42623-BC15-4D47-ACD1-7F97B5149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8C0F22-25C3-4E63-BD14-D2F629F12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439B9-F437-4DBB-A975-10798D6FDF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18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C82612-B9BB-457E-9655-41B39C3BD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582349-AA07-42EE-8B76-DF512D427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23444FC-1F34-4242-BA55-8C6A44BD67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06 January 2002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2A5585D-DAF8-4DE5-A3B1-29BAF52C99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8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chemeClr val="bg2"/>
                </a:solidFill>
                <a:latin typeface="Times New Roman" charset="0"/>
                <a:cs typeface="Times New Roman" charset="0"/>
                <a:sym typeface="Times New Roman Special G1" pitchFamily="18" charset="2"/>
              </a:defRPr>
            </a:lvl1pPr>
          </a:lstStyle>
          <a:p>
            <a:pPr>
              <a:defRPr/>
            </a:pPr>
            <a:r>
              <a:rPr lang="en-GB"/>
              <a:t>©  Bennett, McRobb and Farmer 2002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BD195D9E-7458-4219-95EC-D82A247C5D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6765126-47DD-4641-8439-D32E4E22A8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A839C1AA-DDB6-4DA5-B1CE-7E22427C82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8000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rgbClr val="00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>
          <a:solidFill>
            <a:srgbClr val="00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33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rgbClr val="0033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rgbClr val="0033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rgbClr val="0033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rgbClr val="0033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rgbClr val="0033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A7F2B72-9E8B-4F9B-896F-37A31D6196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03/12/2001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4EFCA272-5F13-40DE-86B8-96D845554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  <a:p>
            <a:endParaRPr lang="en-GB" altLang="en-US" sz="12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9510ABC8-30A3-4F68-9776-1044FE143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3C38C5AB-1B76-493D-9136-69D4A1AF205C}" type="slidenum">
              <a:rPr lang="en-GB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1</a:t>
            </a:fld>
            <a:endParaRPr lang="en-GB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9B3647C3-314C-4535-A92E-EC8F9D456C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Problems in Information Systems Development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36C4F2BE-C00D-4E7C-847D-15B0C49395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Based on Chapter 2 of Bennett, McRobb and Farmer: </a:t>
            </a:r>
          </a:p>
          <a:p>
            <a:r>
              <a:rPr lang="en-GB" altLang="en-US" i="1"/>
              <a:t>Object Oriented Systems Analysis and Design Using UML, </a:t>
            </a:r>
            <a:r>
              <a:rPr lang="en-GB" altLang="en-US"/>
              <a:t>(2</a:t>
            </a:r>
            <a:r>
              <a:rPr lang="en-GB" altLang="en-US" baseline="30000"/>
              <a:t>nd</a:t>
            </a:r>
            <a:r>
              <a:rPr lang="en-GB" altLang="en-US"/>
              <a:t> Edition), McGraw Hill, 2002.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58F96F55-F971-4C0F-A709-A32D70C84D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5AD27BF2-32E8-476B-B0EC-F9EB02F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8CDE0D36-EDD2-406E-8E39-7036DC0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AC895EC7-9D4B-4F02-A671-D5AA0BBB9D50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10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E8ADB19-AB33-438A-A1D0-89A2385EF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Productivity Problems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515AF38E-C347-460E-A570-356B2071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Users change their minds</a:t>
            </a:r>
          </a:p>
          <a:p>
            <a:pPr>
              <a:lnSpc>
                <a:spcPct val="90000"/>
              </a:lnSpc>
            </a:pPr>
            <a:r>
              <a:rPr lang="en-GB" altLang="en-US"/>
              <a:t>External events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E.g. introduction of the Euro</a:t>
            </a:r>
          </a:p>
          <a:p>
            <a:pPr>
              <a:lnSpc>
                <a:spcPct val="90000"/>
              </a:lnSpc>
            </a:pPr>
            <a:r>
              <a:rPr lang="en-GB" altLang="en-US"/>
              <a:t>Implementation not feasible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May not be known at start of the project</a:t>
            </a:r>
          </a:p>
          <a:p>
            <a:pPr>
              <a:lnSpc>
                <a:spcPct val="90000"/>
              </a:lnSpc>
            </a:pPr>
            <a:r>
              <a:rPr lang="en-GB" altLang="en-US"/>
              <a:t>Poor project control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Inexperienced management or political difficulties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B4EF0D0D-8FFB-4C50-96E4-A5388C1176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435528C2-CC25-4665-9152-AA9D26A9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F60B8E2A-838C-41F7-80DC-C66B5CD6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D541A252-22EC-433B-B4CB-82606A97D831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11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2CAB2B7-F7E4-42B6-8501-BC29A141C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Ethics Issues and </a:t>
            </a:r>
            <a:br>
              <a:rPr lang="en-GB"/>
            </a:br>
            <a:r>
              <a:rPr lang="en-GB"/>
              <a:t>Stakeholder Problems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61B88998-F6A8-4410-9C25-361E57B6B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Some IS may affect people far beyond obvious users and owners of the system</a:t>
            </a:r>
          </a:p>
          <a:p>
            <a:pPr lvl="1"/>
            <a:r>
              <a:rPr lang="en-GB" altLang="en-US"/>
              <a:t>Cellphone companies collect data about subscribers’ calls and physical movements</a:t>
            </a:r>
          </a:p>
          <a:p>
            <a:pPr lvl="1"/>
            <a:r>
              <a:rPr lang="en-GB" altLang="en-US"/>
              <a:t>This data can be passed to police and many other government agencies</a:t>
            </a:r>
          </a:p>
          <a:p>
            <a:pPr lvl="1"/>
            <a:r>
              <a:rPr lang="en-GB" altLang="en-US"/>
              <a:t>Do you know what data is stored about you?  Who by?  And what it is used for?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E0F1E9FB-4CA6-4242-A4BA-01855C488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B2B34E66-E8B9-4EE8-9BD1-F695CF28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0D2D7223-4A03-4B70-9DEB-868519F4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6E3325F9-93C2-4E90-A967-19EF051E8A4D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12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77238D3F-C91D-4853-BC50-0683DE5D8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Stakeholder Analysis</a:t>
            </a:r>
          </a:p>
        </p:txBody>
      </p:sp>
      <p:sp>
        <p:nvSpPr>
          <p:cNvPr id="14342" name="Rectangle 1027">
            <a:extLst>
              <a:ext uri="{FF2B5EF4-FFF2-40B4-BE49-F238E27FC236}">
                <a16:creationId xmlns:a16="http://schemas.microsoft.com/office/drawing/2014/main" id="{1F70CE8C-172E-4CFF-B01B-1E5525AB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This approach tries to identify everyone affected by a proposed IS</a:t>
            </a:r>
          </a:p>
          <a:p>
            <a:pPr lvl="1"/>
            <a:r>
              <a:rPr lang="en-GB" altLang="en-US"/>
              <a:t>Who are the stakeholders?</a:t>
            </a:r>
          </a:p>
          <a:p>
            <a:pPr lvl="1"/>
            <a:r>
              <a:rPr lang="en-GB" altLang="en-US"/>
              <a:t>How does the system affect each group?</a:t>
            </a:r>
          </a:p>
          <a:p>
            <a:pPr lvl="1"/>
            <a:r>
              <a:rPr lang="en-GB" altLang="en-US"/>
              <a:t>What are their legitimate concerns?</a:t>
            </a:r>
          </a:p>
          <a:p>
            <a:pPr lvl="1"/>
            <a:r>
              <a:rPr lang="en-GB" altLang="en-US"/>
              <a:t>Are there any legal implications, e.g. Data Protection Act in the UK?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7B7236E4-97E1-451D-B711-9ACCC3FC0A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6A80EB04-F3E7-4A0D-8DF1-2C1F3EA6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71D404A3-F442-499C-B7BD-2A8ED4B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1459BF74-D7AC-4A11-888B-65441B6A5980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13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F89A887-D78D-4079-AAD8-220D026E0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Summary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7DCA3001-2AC1-4AB2-B842-352F31FE2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en-US"/>
              <a:t>In this lecture you have learned about: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main players in an IS project, and how they perceive the potential problems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origins of the main types of problem</a:t>
            </a:r>
          </a:p>
          <a:p>
            <a:pPr>
              <a:lnSpc>
                <a:spcPct val="90000"/>
              </a:lnSpc>
            </a:pPr>
            <a:r>
              <a:rPr lang="en-GB" altLang="en-US"/>
              <a:t>How stakeholder analysis can help identify ethical impacts of an 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D3DE60D4-3C82-4C24-B4EB-91092B39D3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2C810215-242D-4660-8262-1C2C93C5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60790C3F-5C2D-480A-A874-C2979D6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14294037-A110-4D47-B46B-70D9F1BF4683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14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BD1873E-A021-43EF-9392-F0EB2ED6F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References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4B23D870-2277-456D-8E5D-5A3A0CCB4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Flynn (1998)</a:t>
            </a:r>
          </a:p>
          <a:p>
            <a:pPr>
              <a:buFont typeface="Monotype Sorts" pitchFamily="2" charset="2"/>
              <a:buNone/>
            </a:pPr>
            <a:r>
              <a:rPr lang="en-GB" altLang="en-US" sz="2800"/>
              <a:t>(For full bibliographic details, see Bennett, McRobb and Farmer)</a:t>
            </a:r>
          </a:p>
          <a:p>
            <a:pPr>
              <a:buFont typeface="Monotype Sorts" pitchFamily="2" charset="2"/>
              <a:buNone/>
            </a:pPr>
            <a:r>
              <a:rPr lang="en-GB" altLang="en-US"/>
              <a:t>See also www.ccsr.cse.dmu.ac.uk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3EA733D0-0539-4AB2-93F2-6A75933C5B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80B66678-DF86-434C-882F-97B1222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8B5C9C84-0D14-4D4A-8832-313C601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454EBAE1-434D-481B-98B6-942F5A9D9650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2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611139A3-636C-4526-8DB2-912C92504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In This Lecture You Will Learn: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66BFF32A-760A-485E-873D-4E9B2677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The main players in an IS project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problems in IS development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underlying causes of these problems</a:t>
            </a:r>
          </a:p>
          <a:p>
            <a:pPr>
              <a:lnSpc>
                <a:spcPct val="90000"/>
              </a:lnSpc>
            </a:pPr>
            <a:r>
              <a:rPr lang="en-GB" altLang="en-US"/>
              <a:t>How the </a:t>
            </a:r>
            <a:r>
              <a:rPr lang="en-GB" altLang="en-US" i="1"/>
              <a:t>stakeholder </a:t>
            </a:r>
            <a:r>
              <a:rPr lang="en-GB" altLang="en-US"/>
              <a:t>concept helps identify ethical issues in IS development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costs of problems and ethical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E9D56CAB-13AD-4828-9DB6-DB3EF50FA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838FC3E6-1E1D-4618-B448-95D4EA35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1D516445-BA44-4823-990D-8695606C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18799432-C03A-4138-80EA-56D5127C3751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3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46672F4-E48C-4A23-9FAD-7A4B00A97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The Main Players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73968286-0BC9-4608-89E5-66BCFD6F3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Three main types of player are involved in an IS development project: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Those who will benefit from the system’s outputs, directly or indirectly (end-users)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Those who commission the project, pay for it or have the power to halt it (owners or sponsors)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Those who will produce the software (developers)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62C1F8DE-AB7F-4C39-89DD-928B42A510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A1262485-1983-450C-AD2F-332AD7F4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487CD29F-E6F4-4600-8CD5-4D25B14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123787B2-B51B-4ECF-B82B-B2095005D2E4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4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2264AA8-6C24-4736-A56B-B9C80E964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What Do We Mean by Problem?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1653FB70-8A81-4995-B52B-88C507AE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/>
              <a:t>An IS project may fail before delivery.</a:t>
            </a:r>
          </a:p>
          <a:p>
            <a:pPr lvl="1" algn="just">
              <a:lnSpc>
                <a:spcPct val="90000"/>
              </a:lnSpc>
            </a:pPr>
            <a:r>
              <a:rPr lang="en-GB" altLang="en-US"/>
              <a:t>The Taurus project was cancelled</a:t>
            </a:r>
          </a:p>
          <a:p>
            <a:pPr>
              <a:lnSpc>
                <a:spcPct val="90000"/>
              </a:lnSpc>
            </a:pPr>
            <a:r>
              <a:rPr lang="en-GB" altLang="en-US"/>
              <a:t>An IS may fail after delivery.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LAS system was withdrawn after implementation</a:t>
            </a:r>
          </a:p>
          <a:p>
            <a:pPr algn="just">
              <a:lnSpc>
                <a:spcPct val="90000"/>
              </a:lnSpc>
            </a:pPr>
            <a:r>
              <a:rPr lang="en-GB" altLang="en-US"/>
              <a:t>An IS may be continue to be used, despite causing problems to its users, its owners or its developers.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F7E62229-5033-4678-8673-85906198D1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3E37D488-3ED7-4844-AB1D-F403DFAC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2D3F89AC-41C8-459D-B1B5-8F3EBB7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7C291145-131E-46D4-885D-BB3B4C7E704E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5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D9A4DE5-FA15-4DB3-B238-122686B53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End-user View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2B4136BD-BD52-4A95-8264-C7A67E873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altLang="en-US"/>
              <a:t>End-users may directly operate the software, or may be more remote, e.g. a manager who receives printed reports</a:t>
            </a:r>
          </a:p>
          <a:p>
            <a:pPr algn="just"/>
            <a:r>
              <a:rPr lang="en-GB" altLang="en-US"/>
              <a:t>Typical concerns include:</a:t>
            </a:r>
          </a:p>
          <a:p>
            <a:pPr lvl="1" algn="just"/>
            <a:r>
              <a:rPr lang="en-GB" altLang="en-US"/>
              <a:t>A system that is promised but not delivered</a:t>
            </a:r>
          </a:p>
          <a:p>
            <a:pPr lvl="1" algn="just"/>
            <a:r>
              <a:rPr lang="en-GB" altLang="en-US"/>
              <a:t>A system that is difficult to use</a:t>
            </a:r>
          </a:p>
          <a:p>
            <a:pPr lvl="1" algn="just"/>
            <a:r>
              <a:rPr lang="en-GB" altLang="en-US"/>
              <a:t>A system that doesn’t meet its users’ needs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9AD2EF36-0E2B-4167-8FCE-18EA185553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47D3E601-C240-432D-8535-2206B83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FEB1FA21-82A5-4BE5-B61E-20BEE276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32245E7A-0A4E-434A-8875-F255468CBBC2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6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378BF41-0ABC-4CBF-B98A-38F697B88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Owner View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1951F52A-5CDC-4D64-A20D-A420407B4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GB" altLang="en-US"/>
              <a:t>Owners care about meeting business needs and about value for money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GB" altLang="en-US"/>
              <a:t>Typical concerns include: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GB" altLang="en-US"/>
              <a:t>Projects that overspend their budget (may no longer have a net benefit)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GB" altLang="en-US"/>
              <a:t>Systems that are delivered too late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GB" altLang="en-US"/>
              <a:t>Badly managed projects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Systems that are rendered irrelevant by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66EFD46C-4731-4C27-8BBB-27EBAFFDF9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AF5A136B-1E09-4A44-8C6D-0F01EC96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DDF15963-60EF-4AE3-BBC7-0B012202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0D297560-9AAB-4602-BF43-D0DC82A72154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7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0B0F0FB-22D1-4817-9AA0-4FCE3CE3F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/>
              <a:t>Developer View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E5B063EB-56CD-432D-B360-E54A19866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IS developers sometimes have a difficult time</a:t>
            </a:r>
          </a:p>
          <a:p>
            <a:pPr lvl="1"/>
            <a:r>
              <a:rPr lang="en-GB" altLang="en-US"/>
              <a:t>Budget and time constraints often conflict with doing the job properly</a:t>
            </a:r>
          </a:p>
          <a:p>
            <a:pPr lvl="1"/>
            <a:r>
              <a:rPr lang="en-GB" altLang="en-US"/>
              <a:t>Users and owners may not know how to ask for what they really want</a:t>
            </a:r>
          </a:p>
          <a:p>
            <a:pPr lvl="1"/>
            <a:r>
              <a:rPr lang="en-GB" altLang="en-US"/>
              <a:t>Technologies, development approaches and business needs all constantly change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AFD1EAEE-5545-4E28-941E-4A79ED84CB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9D273B05-8992-475F-BF1F-F751BC0A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7ACD8513-9A6F-4A27-BE44-5BD4AE25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9E26CCC6-C1DA-4332-B83B-14B5DAA7FC4C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8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0E774C34-30A8-49B5-B675-E0F09204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Why Things Go Wrong</a:t>
            </a:r>
          </a:p>
        </p:txBody>
      </p:sp>
      <p:sp>
        <p:nvSpPr>
          <p:cNvPr id="10246" name="Rectangle 1027">
            <a:extLst>
              <a:ext uri="{FF2B5EF4-FFF2-40B4-BE49-F238E27FC236}">
                <a16:creationId xmlns:a16="http://schemas.microsoft.com/office/drawing/2014/main" id="{AF2DD48B-0059-4E47-BD39-E9B469D5B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Whether a system is delivered or not, many things can go wrong</a:t>
            </a:r>
          </a:p>
          <a:p>
            <a:r>
              <a:rPr lang="en-GB" altLang="en-US"/>
              <a:t>Flynn (1998) categorizes the main causes as:</a:t>
            </a:r>
          </a:p>
          <a:p>
            <a:pPr lvl="1"/>
            <a:r>
              <a:rPr lang="en-GB" altLang="en-US"/>
              <a:t>Quality problems</a:t>
            </a:r>
          </a:p>
          <a:p>
            <a:pPr lvl="1"/>
            <a:r>
              <a:rPr lang="en-GB" altLang="en-US"/>
              <a:t>Productivity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66F34C36-A27B-4ECF-B0A8-C15AC22BC4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t>06 January 2002</a:t>
            </a: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5796BEBF-1055-413E-8B0C-2F04AD9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r>
              <a:rPr lang="en-GB" altLang="en-US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 Bennett, McRobb and Farmer 2002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4F97F84F-9CA7-4C67-ADD1-92CEFCF7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66FFFF"/>
                </a:solidFill>
                <a:latin typeface="Tahoma" panose="020B0604030504040204" pitchFamily="34" charset="0"/>
              </a:defRPr>
            </a:lvl9pPr>
          </a:lstStyle>
          <a:p>
            <a:fld id="{EE821D88-A2D0-4DFD-8799-ADDEA8411972}" type="slidenum">
              <a:rPr lang="en-GB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9</a:t>
            </a:fld>
            <a:endParaRPr lang="en-GB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A30739A-8D8D-4ADF-9DE7-E5342FB2C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GB" dirty="0"/>
              <a:t>Quality Problems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582A9B32-E987-42C1-8A6B-3A5BEB6A6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/>
              <a:t>The wrong problem is addressed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Failure to align the project with business strategy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Wider influences are neglected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Project team or business managers don’t take account of the system environment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Incorrect analysis of requirements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Poor skills or not enough time allowed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Project undertaken for wrong reason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Technology pull or political push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leGreySunburst">
  <a:themeElements>
    <a:clrScheme name="PaleGreySunburst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PaleGreySunbur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aleGreySunburs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GreySunburs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GreySunburs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C:\Users\Steve folders\UML Book\Website materials\Second Edition\Powerpoint\PaleGreySunburst.pot</Template>
  <TotalTime>538</TotalTime>
  <Words>858</Words>
  <Application>Microsoft Office PowerPoint</Application>
  <PresentationFormat>On-screen Show (4:3)</PresentationFormat>
  <Paragraphs>134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PaleGreySunburst</vt:lpstr>
      <vt:lpstr>Problems in Information Systems Development</vt:lpstr>
      <vt:lpstr>In This Lecture You Will Learn:</vt:lpstr>
      <vt:lpstr>The Main Players</vt:lpstr>
      <vt:lpstr>What Do We Mean by Problem?</vt:lpstr>
      <vt:lpstr>End-user View</vt:lpstr>
      <vt:lpstr>Owner View</vt:lpstr>
      <vt:lpstr>Developer View</vt:lpstr>
      <vt:lpstr>Why Things Go Wrong</vt:lpstr>
      <vt:lpstr>Quality Problems</vt:lpstr>
      <vt:lpstr>Productivity Problems</vt:lpstr>
      <vt:lpstr>Ethics Issues and  Stakeholder Problems</vt:lpstr>
      <vt:lpstr>Stakeholder Analysis</vt:lpstr>
      <vt:lpstr>Summary</vt:lpstr>
      <vt:lpstr>References</vt:lpstr>
    </vt:vector>
  </TitlesOfParts>
  <Company>authors@ooadtext.info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Problems in Information Systems Development</dc:subject>
  <dc:creator>Simon Bennett, Steve McRobb, Ray Farmer</dc:creator>
  <cp:keywords>End-user, Sponsor, Developer, Quality problems, Productivity problems, Ethical issues, Systems failure</cp:keywords>
  <cp:lastModifiedBy>D. M. ABDUR RAHIM</cp:lastModifiedBy>
  <cp:revision>21</cp:revision>
  <dcterms:created xsi:type="dcterms:W3CDTF">2001-12-03T16:50:28Z</dcterms:created>
  <dcterms:modified xsi:type="dcterms:W3CDTF">2020-03-28T16:33:24Z</dcterms:modified>
  <cp:category>Supporting 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</vt:lpwstr>
  </property>
  <property fmtid="{D5CDD505-2E9C-101B-9397-08002B2CF9AE}" pid="3" name="Status">
    <vt:lpwstr>Released</vt:lpwstr>
  </property>
</Properties>
</file>