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3" r:id="rId12"/>
    <p:sldId id="27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16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55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407BB51-079E-40FC-8175-E0BA4B99F663}" type="datetimeFigureOut">
              <a:rPr lang="en-US" smtClean="0"/>
              <a:pPr/>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BDCBA7-5C56-4EED-A5B3-772239909A8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07BB51-079E-40FC-8175-E0BA4B99F663}" type="datetimeFigureOut">
              <a:rPr lang="en-US" smtClean="0"/>
              <a:pPr/>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BDCBA7-5C56-4EED-A5B3-772239909A8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07BB51-079E-40FC-8175-E0BA4B99F663}" type="datetimeFigureOut">
              <a:rPr lang="en-US" smtClean="0"/>
              <a:pPr/>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BDCBA7-5C56-4EED-A5B3-772239909A8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07BB51-079E-40FC-8175-E0BA4B99F663}" type="datetimeFigureOut">
              <a:rPr lang="en-US" smtClean="0"/>
              <a:pPr/>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BDCBA7-5C56-4EED-A5B3-772239909A8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07BB51-079E-40FC-8175-E0BA4B99F663}" type="datetimeFigureOut">
              <a:rPr lang="en-US" smtClean="0"/>
              <a:pPr/>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BDCBA7-5C56-4EED-A5B3-772239909A8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07BB51-079E-40FC-8175-E0BA4B99F663}" type="datetimeFigureOut">
              <a:rPr lang="en-US" smtClean="0"/>
              <a:pPr/>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BDCBA7-5C56-4EED-A5B3-772239909A8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07BB51-079E-40FC-8175-E0BA4B99F663}" type="datetimeFigureOut">
              <a:rPr lang="en-US" smtClean="0"/>
              <a:pPr/>
              <a:t>12/16/2020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BDCBA7-5C56-4EED-A5B3-772239909A8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07BB51-079E-40FC-8175-E0BA4B99F663}" type="datetimeFigureOut">
              <a:rPr lang="en-US" smtClean="0"/>
              <a:pPr/>
              <a:t>12/16/2020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BDCBA7-5C56-4EED-A5B3-772239909A8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07BB51-079E-40FC-8175-E0BA4B99F663}" type="datetimeFigureOut">
              <a:rPr lang="en-US" smtClean="0"/>
              <a:pPr/>
              <a:t>12/16/2020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BDCBA7-5C56-4EED-A5B3-772239909A8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07BB51-079E-40FC-8175-E0BA4B99F663}" type="datetimeFigureOut">
              <a:rPr lang="en-US" smtClean="0"/>
              <a:pPr/>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BDCBA7-5C56-4EED-A5B3-772239909A8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07BB51-079E-40FC-8175-E0BA4B99F663}" type="datetimeFigureOut">
              <a:rPr lang="en-US" smtClean="0"/>
              <a:pPr/>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BDCBA7-5C56-4EED-A5B3-772239909A8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07BB51-079E-40FC-8175-E0BA4B99F663}" type="datetimeFigureOut">
              <a:rPr lang="en-US" smtClean="0"/>
              <a:pPr/>
              <a:t>12/16/2020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BDCBA7-5C56-4EED-A5B3-772239909A8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pring1.png"/>
          <p:cNvPicPr>
            <a:picLocks noChangeAspect="1"/>
          </p:cNvPicPr>
          <p:nvPr/>
        </p:nvPicPr>
        <p:blipFill>
          <a:blip r:embed="rId2"/>
          <a:stretch>
            <a:fillRect/>
          </a:stretch>
        </p:blipFill>
        <p:spPr>
          <a:xfrm>
            <a:off x="2895600" y="1828800"/>
            <a:ext cx="3276191" cy="19174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77500" lnSpcReduction="20000"/>
          </a:bodyPr>
          <a:lstStyle/>
          <a:p>
            <a:r>
              <a:rPr lang="en-US" b="1" dirty="0"/>
              <a:t>AOP, Aspects and Instrumentation</a:t>
            </a:r>
          </a:p>
          <a:p>
            <a:pPr lvl="1"/>
            <a:r>
              <a:rPr lang="en-US" dirty="0"/>
              <a:t>These modules support aspect oriented programming implementation where you can use Advices, </a:t>
            </a:r>
            <a:r>
              <a:rPr lang="en-US" dirty="0" err="1"/>
              <a:t>Pointcuts</a:t>
            </a:r>
            <a:r>
              <a:rPr lang="en-US" dirty="0"/>
              <a:t> etc. to decouple the code.</a:t>
            </a:r>
          </a:p>
          <a:p>
            <a:pPr lvl="1"/>
            <a:r>
              <a:rPr lang="en-US" dirty="0"/>
              <a:t>The aspects module provides support to integration with </a:t>
            </a:r>
            <a:r>
              <a:rPr lang="en-US" dirty="0" err="1"/>
              <a:t>AspectJ</a:t>
            </a:r>
            <a:r>
              <a:rPr lang="en-US" dirty="0"/>
              <a:t>.</a:t>
            </a:r>
          </a:p>
          <a:p>
            <a:pPr lvl="1"/>
            <a:r>
              <a:rPr lang="en-US" dirty="0"/>
              <a:t>The instrumentation module provides support to class instrumentation and </a:t>
            </a:r>
            <a:r>
              <a:rPr lang="en-US" dirty="0" err="1"/>
              <a:t>classloader</a:t>
            </a:r>
            <a:r>
              <a:rPr lang="en-US" dirty="0"/>
              <a:t> implementations.</a:t>
            </a:r>
          </a:p>
          <a:p>
            <a:r>
              <a:rPr lang="en-US" b="1" dirty="0"/>
              <a:t>Data Access / Integration</a:t>
            </a:r>
          </a:p>
          <a:p>
            <a:pPr lvl="1"/>
            <a:r>
              <a:rPr lang="en-US" dirty="0"/>
              <a:t>This group comprises of JDBC, ORM, OXM, JMS and Transaction modules. These modules basically provide support to interact with the database.</a:t>
            </a:r>
          </a:p>
          <a:p>
            <a:r>
              <a:rPr lang="en-US" b="1" dirty="0"/>
              <a:t>Web</a:t>
            </a:r>
          </a:p>
          <a:p>
            <a:pPr lvl="1"/>
            <a:r>
              <a:rPr lang="en-US" dirty="0"/>
              <a:t>This group comprises of Web, Web-</a:t>
            </a:r>
            <a:r>
              <a:rPr lang="en-US" dirty="0" err="1"/>
              <a:t>Servlet</a:t>
            </a:r>
            <a:r>
              <a:rPr lang="en-US" dirty="0"/>
              <a:t>, Web-Struts and Web-</a:t>
            </a:r>
            <a:r>
              <a:rPr lang="en-US" dirty="0" err="1"/>
              <a:t>Portlet</a:t>
            </a:r>
            <a:r>
              <a:rPr lang="en-US" dirty="0"/>
              <a:t>. These modules provide support to create web application.</a:t>
            </a:r>
            <a:br>
              <a:rPr lang="en-US" dirty="0"/>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normAutofit/>
          </a:bodyPr>
          <a:lstStyle/>
          <a:p>
            <a:r>
              <a:rPr lang="en-US" dirty="0" err="1"/>
              <a:t>IoC</a:t>
            </a:r>
            <a:r>
              <a:rPr lang="en-US" dirty="0"/>
              <a:t> Container</a:t>
            </a:r>
          </a:p>
        </p:txBody>
      </p:sp>
      <p:sp>
        <p:nvSpPr>
          <p:cNvPr id="3" name="Content Placeholder 2"/>
          <p:cNvSpPr>
            <a:spLocks noGrp="1"/>
          </p:cNvSpPr>
          <p:nvPr>
            <p:ph idx="1"/>
          </p:nvPr>
        </p:nvSpPr>
        <p:spPr/>
        <p:txBody>
          <a:bodyPr>
            <a:normAutofit fontScale="92500" lnSpcReduction="20000"/>
          </a:bodyPr>
          <a:lstStyle/>
          <a:p>
            <a:r>
              <a:rPr lang="en-US" dirty="0"/>
              <a:t>The </a:t>
            </a:r>
            <a:r>
              <a:rPr lang="en-US" dirty="0" err="1"/>
              <a:t>IoC</a:t>
            </a:r>
            <a:r>
              <a:rPr lang="en-US" dirty="0"/>
              <a:t> container is responsible to instantiate, configure and assemble the objects. The </a:t>
            </a:r>
            <a:r>
              <a:rPr lang="en-US" dirty="0" err="1"/>
              <a:t>IoC</a:t>
            </a:r>
            <a:r>
              <a:rPr lang="en-US" dirty="0"/>
              <a:t> container gets </a:t>
            </a:r>
            <a:r>
              <a:rPr lang="en-US" dirty="0" err="1"/>
              <a:t>informations</a:t>
            </a:r>
            <a:r>
              <a:rPr lang="en-US" dirty="0"/>
              <a:t> from the XML file and works accordingly. The main tasks performed by </a:t>
            </a:r>
            <a:r>
              <a:rPr lang="en-US" dirty="0" err="1"/>
              <a:t>IoC</a:t>
            </a:r>
            <a:r>
              <a:rPr lang="en-US" dirty="0"/>
              <a:t> container are:</a:t>
            </a:r>
          </a:p>
          <a:p>
            <a:pPr lvl="1"/>
            <a:r>
              <a:rPr lang="en-US" dirty="0"/>
              <a:t>to instantiate the application class</a:t>
            </a:r>
          </a:p>
          <a:p>
            <a:pPr lvl="1"/>
            <a:r>
              <a:rPr lang="en-US" dirty="0"/>
              <a:t>to configure the object</a:t>
            </a:r>
          </a:p>
          <a:p>
            <a:pPr lvl="1"/>
            <a:r>
              <a:rPr lang="en-US" dirty="0"/>
              <a:t>to assemble the dependencies between the objects</a:t>
            </a:r>
          </a:p>
          <a:p>
            <a:r>
              <a:rPr lang="en-US" dirty="0"/>
              <a:t>There are two types of </a:t>
            </a:r>
            <a:r>
              <a:rPr lang="en-US" dirty="0" err="1"/>
              <a:t>IoC</a:t>
            </a:r>
            <a:r>
              <a:rPr lang="en-US" dirty="0"/>
              <a:t> containers. They are:</a:t>
            </a:r>
          </a:p>
          <a:p>
            <a:pPr lvl="1"/>
            <a:r>
              <a:rPr lang="en-US" b="1" dirty="0" err="1"/>
              <a:t>BeanFactory</a:t>
            </a:r>
            <a:endParaRPr lang="en-US" dirty="0"/>
          </a:p>
          <a:p>
            <a:pPr lvl="1"/>
            <a:r>
              <a:rPr lang="en-US" b="1" dirty="0" err="1"/>
              <a:t>ApplicationContext</a:t>
            </a:r>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normAutofit fontScale="90000"/>
          </a:bodyPr>
          <a:lstStyle/>
          <a:p>
            <a:r>
              <a:rPr lang="en-US" dirty="0"/>
              <a:t>Difference between </a:t>
            </a:r>
            <a:r>
              <a:rPr lang="en-US" dirty="0" err="1"/>
              <a:t>BeanFactory</a:t>
            </a:r>
            <a:r>
              <a:rPr lang="en-US" dirty="0"/>
              <a:t> and the </a:t>
            </a:r>
            <a:r>
              <a:rPr lang="en-US" dirty="0" err="1"/>
              <a:t>ApplicationContext</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a:t>
            </a:r>
            <a:r>
              <a:rPr lang="en-US" dirty="0" err="1"/>
              <a:t>org.springframework.beans.factory</a:t>
            </a:r>
            <a:r>
              <a:rPr lang="en-US" dirty="0"/>
              <a:t>. </a:t>
            </a:r>
            <a:r>
              <a:rPr lang="en-US" b="1" dirty="0" err="1"/>
              <a:t>BeanFactory</a:t>
            </a:r>
            <a:r>
              <a:rPr lang="en-US" dirty="0"/>
              <a:t> and the </a:t>
            </a:r>
            <a:r>
              <a:rPr lang="en-US" dirty="0" err="1"/>
              <a:t>org.springframework.context</a:t>
            </a:r>
            <a:r>
              <a:rPr lang="en-US" dirty="0"/>
              <a:t>. </a:t>
            </a:r>
            <a:r>
              <a:rPr lang="en-US" b="1" dirty="0" err="1"/>
              <a:t>ApplicationContext</a:t>
            </a:r>
            <a:r>
              <a:rPr lang="en-US" dirty="0"/>
              <a:t> interfaces acts as the </a:t>
            </a:r>
            <a:r>
              <a:rPr lang="en-US" dirty="0" err="1"/>
              <a:t>IoC</a:t>
            </a:r>
            <a:r>
              <a:rPr lang="en-US" dirty="0"/>
              <a:t> container. The </a:t>
            </a:r>
            <a:r>
              <a:rPr lang="en-US" dirty="0" err="1"/>
              <a:t>ApplicationContext</a:t>
            </a:r>
            <a:r>
              <a:rPr lang="en-US" dirty="0"/>
              <a:t> interface is built on top of the </a:t>
            </a:r>
            <a:r>
              <a:rPr lang="en-US" dirty="0" err="1"/>
              <a:t>BeanFactory</a:t>
            </a:r>
            <a:r>
              <a:rPr lang="en-US" dirty="0"/>
              <a:t> interface. It adds some extra functionality than </a:t>
            </a:r>
            <a:r>
              <a:rPr lang="en-US" dirty="0" err="1"/>
              <a:t>BeanFactory</a:t>
            </a:r>
            <a:r>
              <a:rPr lang="en-US" dirty="0"/>
              <a:t> such as simple integration with Spring's AOP, message resource handling (for I18N), event propagation, application layer specific context (e.g. </a:t>
            </a:r>
            <a:r>
              <a:rPr lang="en-US" dirty="0" err="1"/>
              <a:t>WebApplicationContext</a:t>
            </a:r>
            <a:r>
              <a:rPr lang="en-US" dirty="0"/>
              <a:t>) for web application. So it is better to use </a:t>
            </a:r>
            <a:r>
              <a:rPr lang="en-US" dirty="0" err="1"/>
              <a:t>ApplicationContext</a:t>
            </a:r>
            <a:r>
              <a:rPr lang="en-US" dirty="0"/>
              <a:t> than </a:t>
            </a:r>
            <a:r>
              <a:rPr lang="en-US" dirty="0" err="1"/>
              <a:t>BeanFactory</a:t>
            </a:r>
            <a:r>
              <a:rPr lang="en-US" dirty="0"/>
              <a: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normAutofit/>
          </a:bodyPr>
          <a:lstStyle/>
          <a:p>
            <a:r>
              <a:rPr lang="en-US" dirty="0"/>
              <a:t>Spring Framework</a:t>
            </a:r>
          </a:p>
        </p:txBody>
      </p:sp>
      <p:sp>
        <p:nvSpPr>
          <p:cNvPr id="3" name="Content Placeholder 2"/>
          <p:cNvSpPr>
            <a:spLocks noGrp="1"/>
          </p:cNvSpPr>
          <p:nvPr>
            <p:ph idx="1"/>
          </p:nvPr>
        </p:nvSpPr>
        <p:spPr/>
        <p:txBody>
          <a:bodyPr>
            <a:normAutofit fontScale="85000" lnSpcReduction="10000"/>
          </a:bodyPr>
          <a:lstStyle/>
          <a:p>
            <a:r>
              <a:rPr lang="en-US" dirty="0"/>
              <a:t>Spring is a </a:t>
            </a:r>
            <a:r>
              <a:rPr lang="en-US" i="1" dirty="0"/>
              <a:t>lightweight</a:t>
            </a:r>
            <a:r>
              <a:rPr lang="en-US" dirty="0"/>
              <a:t> framework. It can be thought of as a </a:t>
            </a:r>
            <a:r>
              <a:rPr lang="en-US" i="1" dirty="0"/>
              <a:t>framework of frameworks</a:t>
            </a:r>
            <a:r>
              <a:rPr lang="en-US" dirty="0"/>
              <a:t> because it provides support to various frameworks such as Struts, Hibernate, Tapestry, EJB, JSF etc. The framework, in broader sense, can be defined as a structure where we find solution of the various technical problems.</a:t>
            </a:r>
          </a:p>
          <a:p>
            <a:r>
              <a:rPr lang="en-US" dirty="0"/>
              <a:t>The Spring framework comprises several modules such as IOC, AOP, DAO, Context, ORM, WEB MVC etc. We will learn these modules in next page. Let's understand the IOC and Dependency Injection first.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normAutofit fontScale="90000"/>
          </a:bodyPr>
          <a:lstStyle/>
          <a:p>
            <a:r>
              <a:rPr lang="en-US" dirty="0"/>
              <a:t>Inversion Of Control (IOC) and Dependency Injection</a:t>
            </a:r>
          </a:p>
        </p:txBody>
      </p:sp>
      <p:sp>
        <p:nvSpPr>
          <p:cNvPr id="3" name="Content Placeholder 2"/>
          <p:cNvSpPr>
            <a:spLocks noGrp="1"/>
          </p:cNvSpPr>
          <p:nvPr>
            <p:ph idx="1"/>
          </p:nvPr>
        </p:nvSpPr>
        <p:spPr/>
        <p:txBody>
          <a:bodyPr>
            <a:normAutofit fontScale="85000" lnSpcReduction="20000"/>
          </a:bodyPr>
          <a:lstStyle/>
          <a:p>
            <a:r>
              <a:rPr lang="en-US" dirty="0"/>
              <a:t>These are the design patterns that are used to remove dependency from the programming code. They make the code easier to test and maintain. Let's understand this with the following code:</a:t>
            </a:r>
          </a:p>
          <a:p>
            <a:pPr lvl="1">
              <a:buNone/>
            </a:pPr>
            <a:r>
              <a:rPr lang="en-US" b="1" dirty="0">
                <a:solidFill>
                  <a:srgbClr val="5816FC"/>
                </a:solidFill>
              </a:rPr>
              <a:t>class</a:t>
            </a:r>
            <a:r>
              <a:rPr lang="en-US" dirty="0">
                <a:solidFill>
                  <a:srgbClr val="5816FC"/>
                </a:solidFill>
              </a:rPr>
              <a:t> Employee{  </a:t>
            </a:r>
          </a:p>
          <a:p>
            <a:pPr lvl="1">
              <a:buNone/>
            </a:pPr>
            <a:r>
              <a:rPr lang="en-US" dirty="0">
                <a:solidFill>
                  <a:srgbClr val="5816FC"/>
                </a:solidFill>
              </a:rPr>
              <a:t>Address </a:t>
            </a:r>
            <a:r>
              <a:rPr lang="en-US" dirty="0" err="1">
                <a:solidFill>
                  <a:srgbClr val="5816FC"/>
                </a:solidFill>
              </a:rPr>
              <a:t>address</a:t>
            </a:r>
            <a:r>
              <a:rPr lang="en-US" dirty="0">
                <a:solidFill>
                  <a:srgbClr val="5816FC"/>
                </a:solidFill>
              </a:rPr>
              <a:t>;  </a:t>
            </a:r>
          </a:p>
          <a:p>
            <a:pPr lvl="1">
              <a:buNone/>
            </a:pPr>
            <a:r>
              <a:rPr lang="en-US" dirty="0">
                <a:solidFill>
                  <a:srgbClr val="5816FC"/>
                </a:solidFill>
              </a:rPr>
              <a:t>Employee(){  </a:t>
            </a:r>
          </a:p>
          <a:p>
            <a:pPr lvl="1">
              <a:buNone/>
            </a:pPr>
            <a:r>
              <a:rPr lang="en-US" dirty="0">
                <a:solidFill>
                  <a:srgbClr val="5816FC"/>
                </a:solidFill>
              </a:rPr>
              <a:t>address=</a:t>
            </a:r>
            <a:r>
              <a:rPr lang="en-US" b="1" dirty="0">
                <a:solidFill>
                  <a:srgbClr val="5816FC"/>
                </a:solidFill>
              </a:rPr>
              <a:t>new</a:t>
            </a:r>
            <a:r>
              <a:rPr lang="en-US" dirty="0">
                <a:solidFill>
                  <a:srgbClr val="5816FC"/>
                </a:solidFill>
              </a:rPr>
              <a:t> Address();  </a:t>
            </a:r>
          </a:p>
          <a:p>
            <a:pPr lvl="1">
              <a:buNone/>
            </a:pPr>
            <a:r>
              <a:rPr lang="en-US" dirty="0">
                <a:solidFill>
                  <a:srgbClr val="5816FC"/>
                </a:solidFill>
              </a:rPr>
              <a:t>}  </a:t>
            </a:r>
          </a:p>
          <a:p>
            <a:pPr lvl="1">
              <a:buNone/>
            </a:pPr>
            <a:r>
              <a:rPr lang="en-US" dirty="0">
                <a:solidFill>
                  <a:srgbClr val="5816FC"/>
                </a:solidFill>
              </a:rPr>
              <a:t>}  </a:t>
            </a:r>
          </a:p>
          <a:p>
            <a:r>
              <a:rPr lang="en-US" dirty="0"/>
              <a:t>In such case, there is dependency between the Employee and Address (tight coupling).</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0000" lnSpcReduction="20000"/>
          </a:bodyPr>
          <a:lstStyle/>
          <a:p>
            <a:r>
              <a:rPr lang="en-US" dirty="0"/>
              <a:t>In the Inversion of Control scenario, we do this something like this:</a:t>
            </a:r>
          </a:p>
          <a:p>
            <a:pPr lvl="1">
              <a:buNone/>
            </a:pPr>
            <a:r>
              <a:rPr lang="en-US" b="1" dirty="0">
                <a:solidFill>
                  <a:srgbClr val="5816FC"/>
                </a:solidFill>
              </a:rPr>
              <a:t>class</a:t>
            </a:r>
            <a:r>
              <a:rPr lang="en-US" dirty="0">
                <a:solidFill>
                  <a:srgbClr val="5816FC"/>
                </a:solidFill>
              </a:rPr>
              <a:t> Employee{  </a:t>
            </a:r>
          </a:p>
          <a:p>
            <a:pPr lvl="1">
              <a:buNone/>
            </a:pPr>
            <a:r>
              <a:rPr lang="en-US" dirty="0">
                <a:solidFill>
                  <a:srgbClr val="5816FC"/>
                </a:solidFill>
              </a:rPr>
              <a:t>Address </a:t>
            </a:r>
            <a:r>
              <a:rPr lang="en-US" dirty="0" err="1">
                <a:solidFill>
                  <a:srgbClr val="5816FC"/>
                </a:solidFill>
              </a:rPr>
              <a:t>address</a:t>
            </a:r>
            <a:r>
              <a:rPr lang="en-US" dirty="0">
                <a:solidFill>
                  <a:srgbClr val="5816FC"/>
                </a:solidFill>
              </a:rPr>
              <a:t>;  </a:t>
            </a:r>
          </a:p>
          <a:p>
            <a:pPr lvl="1">
              <a:buNone/>
            </a:pPr>
            <a:r>
              <a:rPr lang="en-US" dirty="0">
                <a:solidFill>
                  <a:srgbClr val="5816FC"/>
                </a:solidFill>
              </a:rPr>
              <a:t>Employee(Address </a:t>
            </a:r>
            <a:r>
              <a:rPr lang="en-US" dirty="0" err="1">
                <a:solidFill>
                  <a:srgbClr val="5816FC"/>
                </a:solidFill>
              </a:rPr>
              <a:t>address</a:t>
            </a:r>
            <a:r>
              <a:rPr lang="en-US" dirty="0">
                <a:solidFill>
                  <a:srgbClr val="5816FC"/>
                </a:solidFill>
              </a:rPr>
              <a:t>){  </a:t>
            </a:r>
          </a:p>
          <a:p>
            <a:pPr lvl="1">
              <a:buNone/>
            </a:pPr>
            <a:r>
              <a:rPr lang="en-US" b="1" dirty="0" err="1">
                <a:solidFill>
                  <a:srgbClr val="5816FC"/>
                </a:solidFill>
              </a:rPr>
              <a:t>this</a:t>
            </a:r>
            <a:r>
              <a:rPr lang="en-US" dirty="0" err="1">
                <a:solidFill>
                  <a:srgbClr val="5816FC"/>
                </a:solidFill>
              </a:rPr>
              <a:t>.address</a:t>
            </a:r>
            <a:r>
              <a:rPr lang="en-US" dirty="0">
                <a:solidFill>
                  <a:srgbClr val="5816FC"/>
                </a:solidFill>
              </a:rPr>
              <a:t>=address;  </a:t>
            </a:r>
          </a:p>
          <a:p>
            <a:pPr lvl="1">
              <a:buNone/>
            </a:pPr>
            <a:r>
              <a:rPr lang="en-US" dirty="0">
                <a:solidFill>
                  <a:srgbClr val="5816FC"/>
                </a:solidFill>
              </a:rPr>
              <a:t>}  </a:t>
            </a:r>
          </a:p>
          <a:p>
            <a:pPr lvl="1">
              <a:buNone/>
            </a:pPr>
            <a:r>
              <a:rPr lang="en-US" dirty="0">
                <a:solidFill>
                  <a:srgbClr val="5816FC"/>
                </a:solidFill>
              </a:rPr>
              <a:t>} </a:t>
            </a:r>
            <a:r>
              <a:rPr lang="en-US" dirty="0"/>
              <a:t> </a:t>
            </a:r>
          </a:p>
          <a:p>
            <a:r>
              <a:rPr lang="en-US" dirty="0"/>
              <a:t>Thus, IOC makes the code loosely coupled. In such case, there is no need to modify the code if our logic is moved to new environment.</a:t>
            </a:r>
          </a:p>
          <a:p>
            <a:r>
              <a:rPr lang="en-US" dirty="0"/>
              <a:t>In Spring framework, IOC container is responsible to inject the dependency. We provide metadata to the IOC container either by XML file or annotation.</a:t>
            </a:r>
          </a:p>
          <a:p>
            <a:r>
              <a:rPr lang="en-US" b="1" dirty="0"/>
              <a:t>Advantage of Dependency Injection</a:t>
            </a:r>
          </a:p>
          <a:p>
            <a:pPr lvl="1"/>
            <a:r>
              <a:rPr lang="en-US" dirty="0"/>
              <a:t>makes the code loosely coupled so easy to maintain</a:t>
            </a:r>
          </a:p>
          <a:p>
            <a:pPr lvl="1"/>
            <a:r>
              <a:rPr lang="en-US" dirty="0"/>
              <a:t>makes the code easy to test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normAutofit/>
          </a:bodyPr>
          <a:lstStyle/>
          <a:p>
            <a:r>
              <a:rPr lang="en-US" dirty="0"/>
              <a:t>Advantages of Spring Framework</a:t>
            </a:r>
          </a:p>
        </p:txBody>
      </p:sp>
      <p:sp>
        <p:nvSpPr>
          <p:cNvPr id="3" name="Content Placeholder 2"/>
          <p:cNvSpPr>
            <a:spLocks noGrp="1"/>
          </p:cNvSpPr>
          <p:nvPr>
            <p:ph idx="1"/>
          </p:nvPr>
        </p:nvSpPr>
        <p:spPr/>
        <p:txBody>
          <a:bodyPr>
            <a:normAutofit fontScale="62500" lnSpcReduction="20000"/>
          </a:bodyPr>
          <a:lstStyle/>
          <a:p>
            <a:r>
              <a:rPr lang="en-US" b="1" dirty="0"/>
              <a:t>1) Predefined Templates</a:t>
            </a:r>
          </a:p>
          <a:p>
            <a:pPr lvl="1"/>
            <a:r>
              <a:rPr lang="en-US" sz="3200" dirty="0"/>
              <a:t>Spring framework provides templates for JDBC, Hibernate, JPA etc. technologies. So there is no need to write too much code. It hides the basic steps of these technologies.</a:t>
            </a:r>
          </a:p>
          <a:p>
            <a:r>
              <a:rPr lang="en-US" dirty="0"/>
              <a:t>Let's take the example of </a:t>
            </a:r>
            <a:r>
              <a:rPr lang="en-US" dirty="0" err="1"/>
              <a:t>JdbcTemplate</a:t>
            </a:r>
            <a:r>
              <a:rPr lang="en-US" dirty="0"/>
              <a:t>, you don't need to write the code for exception handling, creating connection, creating statement, committing transaction, closing connection etc. You need to write the code of executing query only. Thus, it save a lot of JDBC code.</a:t>
            </a:r>
          </a:p>
          <a:p>
            <a:r>
              <a:rPr lang="en-US" b="1" dirty="0"/>
              <a:t>2) Loose Coupling</a:t>
            </a:r>
          </a:p>
          <a:p>
            <a:pPr lvl="1"/>
            <a:r>
              <a:rPr lang="en-US" sz="3200" dirty="0"/>
              <a:t>The Spring applications are loosely coupled because of dependency injection.</a:t>
            </a:r>
          </a:p>
          <a:p>
            <a:r>
              <a:rPr lang="en-US" b="1" dirty="0"/>
              <a:t>3) Easy to test</a:t>
            </a:r>
          </a:p>
          <a:p>
            <a:pPr lvl="1"/>
            <a:r>
              <a:rPr lang="en-US" sz="3200" dirty="0"/>
              <a:t>The Dependency Injection makes easier to test the application. The EJB or Struts application require server to run the application but Spring framework doesn't require server.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85000" lnSpcReduction="20000"/>
          </a:bodyPr>
          <a:lstStyle/>
          <a:p>
            <a:r>
              <a:rPr lang="en-US" b="1" dirty="0"/>
              <a:t>4) Lightweight</a:t>
            </a:r>
          </a:p>
          <a:p>
            <a:pPr lvl="1"/>
            <a:r>
              <a:rPr lang="en-US" dirty="0"/>
              <a:t>Spring framework is lightweight because of its POJO implementation. The Spring Framework doesn't force the programmer to inherit any class or implement any interface. </a:t>
            </a:r>
            <a:r>
              <a:rPr lang="en-US" dirty="0">
                <a:solidFill>
                  <a:srgbClr val="FF0000"/>
                </a:solidFill>
              </a:rPr>
              <a:t>That is why it is said non-invasive</a:t>
            </a:r>
            <a:r>
              <a:rPr lang="en-US" dirty="0"/>
              <a:t>.</a:t>
            </a:r>
          </a:p>
          <a:p>
            <a:r>
              <a:rPr lang="en-US" b="1" dirty="0"/>
              <a:t>5) Fast Development</a:t>
            </a:r>
          </a:p>
          <a:p>
            <a:pPr lvl="1"/>
            <a:r>
              <a:rPr lang="en-US" dirty="0"/>
              <a:t>The Dependency Injection feature of Spring Framework and it support to various frameworks makes the easy development of </a:t>
            </a:r>
            <a:r>
              <a:rPr lang="en-US" dirty="0" err="1"/>
              <a:t>JavaEE</a:t>
            </a:r>
            <a:r>
              <a:rPr lang="en-US" dirty="0"/>
              <a:t> application.</a:t>
            </a:r>
          </a:p>
          <a:p>
            <a:r>
              <a:rPr lang="en-US" b="1" dirty="0"/>
              <a:t>6) Powerful abstraction</a:t>
            </a:r>
          </a:p>
          <a:p>
            <a:pPr lvl="1"/>
            <a:r>
              <a:rPr lang="en-US" dirty="0"/>
              <a:t>It provides powerful abstraction to </a:t>
            </a:r>
            <a:r>
              <a:rPr lang="en-US" dirty="0" err="1"/>
              <a:t>JavaEE</a:t>
            </a:r>
            <a:r>
              <a:rPr lang="en-US" dirty="0"/>
              <a:t> specifications such as JMS, JDBC, JPA and JTA.</a:t>
            </a:r>
          </a:p>
          <a:p>
            <a:r>
              <a:rPr lang="en-US" b="1" dirty="0"/>
              <a:t>7) Declarative support</a:t>
            </a:r>
          </a:p>
          <a:p>
            <a:pPr lvl="1"/>
            <a:r>
              <a:rPr lang="en-US" dirty="0"/>
              <a:t>It provides declarative support for caching, validation, transactions and formatting.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normAutofit/>
          </a:bodyPr>
          <a:lstStyle/>
          <a:p>
            <a:r>
              <a:rPr lang="en-US" dirty="0"/>
              <a:t>Spring Modules</a:t>
            </a:r>
          </a:p>
        </p:txBody>
      </p:sp>
      <p:sp>
        <p:nvSpPr>
          <p:cNvPr id="3" name="Content Placeholder 2"/>
          <p:cNvSpPr>
            <a:spLocks noGrp="1"/>
          </p:cNvSpPr>
          <p:nvPr>
            <p:ph idx="1"/>
          </p:nvPr>
        </p:nvSpPr>
        <p:spPr/>
        <p:txBody>
          <a:bodyPr>
            <a:normAutofit/>
          </a:bodyPr>
          <a:lstStyle/>
          <a:p>
            <a:r>
              <a:rPr lang="en-US" dirty="0"/>
              <a:t>The Spring Framework consists of features organized into about 20 modules. These modules are grouped into Core Container, Data Access/Integration, Web, AOP (Aspect Oriented Programming), Instrumentation, and Test, as shown in the following diagram.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pring-overview.png"/>
          <p:cNvPicPr>
            <a:picLocks noGrp="1" noChangeAspect="1"/>
          </p:cNvPicPr>
          <p:nvPr>
            <p:ph idx="1"/>
          </p:nvPr>
        </p:nvPicPr>
        <p:blipFill>
          <a:blip r:embed="rId2"/>
          <a:stretch>
            <a:fillRect/>
          </a:stretch>
        </p:blipFill>
        <p:spPr>
          <a:xfrm>
            <a:off x="352512" y="381000"/>
            <a:ext cx="8486687" cy="57150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20000"/>
          </a:bodyPr>
          <a:lstStyle/>
          <a:p>
            <a:r>
              <a:rPr lang="en-US" b="1" dirty="0"/>
              <a:t>Test</a:t>
            </a:r>
          </a:p>
          <a:p>
            <a:pPr lvl="1"/>
            <a:r>
              <a:rPr lang="en-US" dirty="0"/>
              <a:t>This layer provides support of testing with </a:t>
            </a:r>
            <a:r>
              <a:rPr lang="en-US" dirty="0" err="1"/>
              <a:t>JUnit</a:t>
            </a:r>
            <a:r>
              <a:rPr lang="en-US" dirty="0"/>
              <a:t> and </a:t>
            </a:r>
            <a:r>
              <a:rPr lang="en-US" dirty="0" err="1"/>
              <a:t>TestNG</a:t>
            </a:r>
            <a:r>
              <a:rPr lang="en-US" dirty="0"/>
              <a:t>.</a:t>
            </a:r>
          </a:p>
          <a:p>
            <a:r>
              <a:rPr lang="en-US" b="1" dirty="0"/>
              <a:t>Spring Core Container</a:t>
            </a:r>
          </a:p>
          <a:p>
            <a:pPr lvl="1"/>
            <a:r>
              <a:rPr lang="en-US" dirty="0"/>
              <a:t>The Spring Core container contains core, beans, context and expression language (EL) modules.</a:t>
            </a:r>
          </a:p>
          <a:p>
            <a:pPr lvl="1"/>
            <a:r>
              <a:rPr lang="en-US" b="1" dirty="0"/>
              <a:t>Core and Beans</a:t>
            </a:r>
          </a:p>
          <a:p>
            <a:pPr lvl="2"/>
            <a:r>
              <a:rPr lang="en-US" dirty="0"/>
              <a:t>These modules provide IOC and Dependency Injection features.</a:t>
            </a:r>
          </a:p>
          <a:p>
            <a:pPr lvl="1"/>
            <a:r>
              <a:rPr lang="en-US" b="1" dirty="0"/>
              <a:t>Context</a:t>
            </a:r>
          </a:p>
          <a:p>
            <a:pPr lvl="2"/>
            <a:r>
              <a:rPr lang="en-US" dirty="0"/>
              <a:t>This module supports internationalization (I18N), EJB, JMS, Basic </a:t>
            </a:r>
            <a:r>
              <a:rPr lang="en-US" dirty="0" err="1"/>
              <a:t>Remoting</a:t>
            </a:r>
            <a:r>
              <a:rPr lang="en-US" dirty="0"/>
              <a:t>.</a:t>
            </a:r>
          </a:p>
          <a:p>
            <a:pPr lvl="1"/>
            <a:r>
              <a:rPr lang="en-US" b="1" dirty="0"/>
              <a:t>Expression Language</a:t>
            </a:r>
          </a:p>
          <a:p>
            <a:pPr lvl="2"/>
            <a:r>
              <a:rPr lang="en-US" dirty="0"/>
              <a:t>It is an extension to the EL defined in JSP. It provides support to setting and getting property values, method invocation, accessing collections and indexers, named variables, logical and arithmetic operators, retrieval of objects by name etc.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941</Words>
  <Application>Microsoft Office PowerPoint</Application>
  <PresentationFormat>On-screen Show (4:3)</PresentationFormat>
  <Paragraphs>70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PowerPoint Presentation</vt:lpstr>
      <vt:lpstr>Spring Framework</vt:lpstr>
      <vt:lpstr>Inversion Of Control (IOC) and Dependency Injection</vt:lpstr>
      <vt:lpstr>PowerPoint Presentation</vt:lpstr>
      <vt:lpstr>Advantages of Spring Framework</vt:lpstr>
      <vt:lpstr>PowerPoint Presentation</vt:lpstr>
      <vt:lpstr>Spring Modules</vt:lpstr>
      <vt:lpstr>PowerPoint Presentation</vt:lpstr>
      <vt:lpstr>PowerPoint Presentation</vt:lpstr>
      <vt:lpstr>PowerPoint Presentation</vt:lpstr>
      <vt:lpstr>IoC Container</vt:lpstr>
      <vt:lpstr>Difference between BeanFactory and the ApplicationContext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Mohammad Mizanur Rahman</cp:lastModifiedBy>
  <cp:revision>23</cp:revision>
  <dcterms:created xsi:type="dcterms:W3CDTF">2015-03-14T03:27:38Z</dcterms:created>
  <dcterms:modified xsi:type="dcterms:W3CDTF">2020-12-16T08:30:31Z</dcterms:modified>
</cp:coreProperties>
</file>