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6" r:id="rId4"/>
    <p:sldId id="31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00400"/>
            <a:ext cx="7772400" cy="1162050"/>
          </a:xfrm>
        </p:spPr>
        <p:txBody>
          <a:bodyPr/>
          <a:lstStyle/>
          <a:p>
            <a:r>
              <a:rPr lang="en-US"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Dependency Injection in Spring</a:t>
            </a:r>
          </a:p>
        </p:txBody>
      </p:sp>
      <p:pic>
        <p:nvPicPr>
          <p:cNvPr id="3" name="Picture 2" descr="spring1.png"/>
          <p:cNvPicPr>
            <a:picLocks noChangeAspect="1"/>
          </p:cNvPicPr>
          <p:nvPr/>
        </p:nvPicPr>
        <p:blipFill>
          <a:blip r:embed="rId2"/>
          <a:stretch>
            <a:fillRect/>
          </a:stretch>
        </p:blipFill>
        <p:spPr>
          <a:xfrm>
            <a:off x="2971800" y="1371600"/>
            <a:ext cx="3276191" cy="19174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normAutofit/>
          </a:bodyPr>
          <a:lstStyle/>
          <a:p>
            <a:r>
              <a:rPr lang="en-US" sz="3600" dirty="0">
                <a:solidFill>
                  <a:srgbClr val="00B050"/>
                </a:solidFill>
              </a:rPr>
              <a:t>Injecting primitive and string-based values</a:t>
            </a:r>
          </a:p>
        </p:txBody>
      </p:sp>
      <p:sp>
        <p:nvSpPr>
          <p:cNvPr id="3" name="Content Placeholder 2"/>
          <p:cNvSpPr>
            <a:spLocks noGrp="1"/>
          </p:cNvSpPr>
          <p:nvPr>
            <p:ph idx="1"/>
          </p:nvPr>
        </p:nvSpPr>
        <p:spPr/>
        <p:txBody>
          <a:bodyPr/>
          <a:lstStyle/>
          <a:p>
            <a:r>
              <a:rPr lang="en-US" dirty="0"/>
              <a:t>Let's see the simple example to inject primitive and string-based values. We have created three files here:</a:t>
            </a:r>
          </a:p>
          <a:p>
            <a:pPr lvl="1"/>
            <a:r>
              <a:rPr lang="en-US" dirty="0"/>
              <a:t>Employee.java</a:t>
            </a:r>
          </a:p>
          <a:p>
            <a:pPr lvl="1"/>
            <a:r>
              <a:rPr lang="en-US" dirty="0"/>
              <a:t>applicationContext.xml</a:t>
            </a:r>
          </a:p>
          <a:p>
            <a:pPr lvl="1"/>
            <a:r>
              <a:rPr lang="en-US" dirty="0"/>
              <a:t>Test.java</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2">
            <a:schemeClr val="accent3"/>
          </a:lnRef>
          <a:fillRef idx="1">
            <a:schemeClr val="lt1"/>
          </a:fillRef>
          <a:effectRef idx="0">
            <a:schemeClr val="accent3"/>
          </a:effectRef>
          <a:fontRef idx="minor">
            <a:schemeClr val="dk1"/>
          </a:fontRef>
        </p:style>
        <p:txBody>
          <a:bodyPr>
            <a:normAutofit fontScale="90000"/>
          </a:bodyPr>
          <a:lstStyle/>
          <a:p>
            <a:r>
              <a:rPr lang="en-US" b="1" dirty="0"/>
              <a:t>Employee.java</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lvl="1">
              <a:buNone/>
            </a:pPr>
            <a:r>
              <a:rPr lang="en-US" sz="1100" dirty="0"/>
              <a:t>It is a simple class containing two fields id and name. There are four constructors and one method in this class.</a:t>
            </a:r>
          </a:p>
          <a:p>
            <a:pPr marL="400050" lvl="2" indent="0">
              <a:spcBef>
                <a:spcPts val="0"/>
              </a:spcBef>
              <a:buNone/>
            </a:pPr>
            <a:r>
              <a:rPr lang="en-US" sz="1400" b="1" dirty="0">
                <a:solidFill>
                  <a:schemeClr val="tx2">
                    <a:lumMod val="75000"/>
                  </a:schemeClr>
                </a:solidFill>
              </a:rPr>
              <a:t>package</a:t>
            </a:r>
            <a:r>
              <a:rPr lang="en-US" sz="1400" dirty="0">
                <a:solidFill>
                  <a:schemeClr val="tx2">
                    <a:lumMod val="75000"/>
                  </a:schemeClr>
                </a:solidFill>
              </a:rPr>
              <a:t> </a:t>
            </a:r>
            <a:r>
              <a:rPr lang="en-US" sz="1400" dirty="0" err="1">
                <a:solidFill>
                  <a:schemeClr val="tx2">
                    <a:lumMod val="75000"/>
                  </a:schemeClr>
                </a:solidFill>
              </a:rPr>
              <a:t>com.javaknowledge</a:t>
            </a:r>
            <a:r>
              <a:rPr lang="en-US" sz="1400" dirty="0">
                <a:solidFill>
                  <a:schemeClr val="tx2">
                    <a:lumMod val="75000"/>
                  </a:schemeClr>
                </a:solidFill>
              </a:rPr>
              <a:t>;  </a:t>
            </a:r>
          </a:p>
          <a:p>
            <a:pPr marL="400050" lvl="2" indent="0">
              <a:spcBef>
                <a:spcPts val="0"/>
              </a:spcBef>
              <a:buNone/>
            </a:pPr>
            <a:r>
              <a:rPr lang="en-US" sz="1400" dirty="0">
                <a:solidFill>
                  <a:schemeClr val="tx2">
                    <a:lumMod val="75000"/>
                  </a:schemeClr>
                </a:solidFill>
              </a:rPr>
              <a:t>  </a:t>
            </a:r>
          </a:p>
          <a:p>
            <a:pPr marL="400050" lvl="2" indent="0">
              <a:spcBef>
                <a:spcPts val="0"/>
              </a:spcBef>
              <a:buNone/>
            </a:pPr>
            <a:r>
              <a:rPr lang="en-US" sz="1400" b="1" dirty="0">
                <a:solidFill>
                  <a:schemeClr val="tx2">
                    <a:lumMod val="75000"/>
                  </a:schemeClr>
                </a:solidFill>
              </a:rPr>
              <a:t>public</a:t>
            </a:r>
            <a:r>
              <a:rPr lang="en-US" sz="1400" dirty="0">
                <a:solidFill>
                  <a:schemeClr val="tx2">
                    <a:lumMod val="75000"/>
                  </a:schemeClr>
                </a:solidFill>
              </a:rPr>
              <a:t> </a:t>
            </a:r>
            <a:r>
              <a:rPr lang="en-US" sz="1400" b="1" dirty="0">
                <a:solidFill>
                  <a:schemeClr val="tx2">
                    <a:lumMod val="75000"/>
                  </a:schemeClr>
                </a:solidFill>
              </a:rPr>
              <a:t>class</a:t>
            </a:r>
            <a:r>
              <a:rPr lang="en-US" sz="1400" dirty="0">
                <a:solidFill>
                  <a:schemeClr val="tx2">
                    <a:lumMod val="75000"/>
                  </a:schemeClr>
                </a:solidFill>
              </a:rPr>
              <a:t> Employee {  </a:t>
            </a:r>
          </a:p>
          <a:p>
            <a:pPr marL="400050" lvl="2" indent="0">
              <a:spcBef>
                <a:spcPts val="0"/>
              </a:spcBef>
              <a:buNone/>
            </a:pPr>
            <a:r>
              <a:rPr lang="en-US" sz="1400" b="1" dirty="0">
                <a:solidFill>
                  <a:schemeClr val="tx2">
                    <a:lumMod val="75000"/>
                  </a:schemeClr>
                </a:solidFill>
              </a:rPr>
              <a:t>private</a:t>
            </a:r>
            <a:r>
              <a:rPr lang="en-US" sz="1400" dirty="0">
                <a:solidFill>
                  <a:schemeClr val="tx2">
                    <a:lumMod val="75000"/>
                  </a:schemeClr>
                </a:solidFill>
              </a:rPr>
              <a:t> </a:t>
            </a:r>
            <a:r>
              <a:rPr lang="en-US" sz="1400" b="1" dirty="0" err="1">
                <a:solidFill>
                  <a:schemeClr val="tx2">
                    <a:lumMod val="75000"/>
                  </a:schemeClr>
                </a:solidFill>
              </a:rPr>
              <a:t>int</a:t>
            </a:r>
            <a:r>
              <a:rPr lang="en-US" sz="1400" dirty="0">
                <a:solidFill>
                  <a:schemeClr val="tx2">
                    <a:lumMod val="75000"/>
                  </a:schemeClr>
                </a:solidFill>
              </a:rPr>
              <a:t> id;  </a:t>
            </a:r>
          </a:p>
          <a:p>
            <a:pPr marL="400050" lvl="2" indent="0">
              <a:spcBef>
                <a:spcPts val="0"/>
              </a:spcBef>
              <a:buNone/>
            </a:pPr>
            <a:r>
              <a:rPr lang="en-US" sz="1400" b="1" dirty="0">
                <a:solidFill>
                  <a:schemeClr val="tx2">
                    <a:lumMod val="75000"/>
                  </a:schemeClr>
                </a:solidFill>
              </a:rPr>
              <a:t>private</a:t>
            </a:r>
            <a:r>
              <a:rPr lang="en-US" sz="1400" dirty="0">
                <a:solidFill>
                  <a:schemeClr val="tx2">
                    <a:lumMod val="75000"/>
                  </a:schemeClr>
                </a:solidFill>
              </a:rPr>
              <a:t> String name;  </a:t>
            </a:r>
          </a:p>
          <a:p>
            <a:pPr marL="400050" lvl="2" indent="0">
              <a:spcBef>
                <a:spcPts val="0"/>
              </a:spcBef>
              <a:buNone/>
            </a:pPr>
            <a:r>
              <a:rPr lang="en-US" sz="1400" dirty="0">
                <a:solidFill>
                  <a:schemeClr val="tx2">
                    <a:lumMod val="75000"/>
                  </a:schemeClr>
                </a:solidFill>
              </a:rPr>
              <a:t>  </a:t>
            </a:r>
          </a:p>
          <a:p>
            <a:pPr marL="400050" lvl="2" indent="0">
              <a:spcBef>
                <a:spcPts val="0"/>
              </a:spcBef>
              <a:buNone/>
            </a:pPr>
            <a:r>
              <a:rPr lang="en-US" sz="1400" b="1" dirty="0">
                <a:solidFill>
                  <a:schemeClr val="tx2">
                    <a:lumMod val="75000"/>
                  </a:schemeClr>
                </a:solidFill>
              </a:rPr>
              <a:t>public</a:t>
            </a:r>
            <a:r>
              <a:rPr lang="en-US" sz="1400" dirty="0">
                <a:solidFill>
                  <a:schemeClr val="tx2">
                    <a:lumMod val="75000"/>
                  </a:schemeClr>
                </a:solidFill>
              </a:rPr>
              <a:t> Employee() {</a:t>
            </a:r>
            <a:r>
              <a:rPr lang="en-US" sz="1400" dirty="0" err="1">
                <a:solidFill>
                  <a:schemeClr val="tx2">
                    <a:lumMod val="75000"/>
                  </a:schemeClr>
                </a:solidFill>
              </a:rPr>
              <a:t>System.out.println</a:t>
            </a:r>
            <a:r>
              <a:rPr lang="en-US" sz="1400" dirty="0">
                <a:solidFill>
                  <a:schemeClr val="tx2">
                    <a:lumMod val="75000"/>
                  </a:schemeClr>
                </a:solidFill>
              </a:rPr>
              <a:t>("def cons");}  </a:t>
            </a:r>
          </a:p>
          <a:p>
            <a:pPr marL="400050" lvl="2" indent="0">
              <a:spcBef>
                <a:spcPts val="0"/>
              </a:spcBef>
              <a:buNone/>
            </a:pPr>
            <a:r>
              <a:rPr lang="en-US" sz="1400" dirty="0">
                <a:solidFill>
                  <a:schemeClr val="tx2">
                    <a:lumMod val="75000"/>
                  </a:schemeClr>
                </a:solidFill>
              </a:rPr>
              <a:t>  </a:t>
            </a:r>
          </a:p>
          <a:p>
            <a:pPr marL="400050" lvl="2" indent="0">
              <a:spcBef>
                <a:spcPts val="0"/>
              </a:spcBef>
              <a:buNone/>
            </a:pPr>
            <a:r>
              <a:rPr lang="en-US" sz="1400" b="1" dirty="0">
                <a:solidFill>
                  <a:schemeClr val="tx2">
                    <a:lumMod val="75000"/>
                  </a:schemeClr>
                </a:solidFill>
              </a:rPr>
              <a:t>public</a:t>
            </a:r>
            <a:r>
              <a:rPr lang="en-US" sz="1400" dirty="0">
                <a:solidFill>
                  <a:schemeClr val="tx2">
                    <a:lumMod val="75000"/>
                  </a:schemeClr>
                </a:solidFill>
              </a:rPr>
              <a:t> Employee(</a:t>
            </a:r>
            <a:r>
              <a:rPr lang="en-US" sz="1400" b="1" dirty="0" err="1">
                <a:solidFill>
                  <a:schemeClr val="tx2">
                    <a:lumMod val="75000"/>
                  </a:schemeClr>
                </a:solidFill>
              </a:rPr>
              <a:t>int</a:t>
            </a:r>
            <a:r>
              <a:rPr lang="en-US" sz="1400" dirty="0">
                <a:solidFill>
                  <a:schemeClr val="tx2">
                    <a:lumMod val="75000"/>
                  </a:schemeClr>
                </a:solidFill>
              </a:rPr>
              <a:t> id) {</a:t>
            </a:r>
            <a:r>
              <a:rPr lang="en-US" sz="1400" b="1" dirty="0">
                <a:solidFill>
                  <a:schemeClr val="tx2">
                    <a:lumMod val="75000"/>
                  </a:schemeClr>
                </a:solidFill>
              </a:rPr>
              <a:t>this</a:t>
            </a:r>
            <a:r>
              <a:rPr lang="en-US" sz="1400" dirty="0">
                <a:solidFill>
                  <a:schemeClr val="tx2">
                    <a:lumMod val="75000"/>
                  </a:schemeClr>
                </a:solidFill>
              </a:rPr>
              <a:t>.id = id;}  </a:t>
            </a:r>
          </a:p>
          <a:p>
            <a:pPr marL="400050" lvl="2" indent="0">
              <a:spcBef>
                <a:spcPts val="0"/>
              </a:spcBef>
              <a:buNone/>
            </a:pPr>
            <a:r>
              <a:rPr lang="en-US" sz="1400" dirty="0">
                <a:solidFill>
                  <a:schemeClr val="tx2">
                    <a:lumMod val="75000"/>
                  </a:schemeClr>
                </a:solidFill>
              </a:rPr>
              <a:t>  </a:t>
            </a:r>
          </a:p>
          <a:p>
            <a:pPr marL="400050" lvl="2" indent="0">
              <a:spcBef>
                <a:spcPts val="0"/>
              </a:spcBef>
              <a:buNone/>
            </a:pPr>
            <a:r>
              <a:rPr lang="en-US" sz="1400" b="1" dirty="0">
                <a:solidFill>
                  <a:schemeClr val="tx2">
                    <a:lumMod val="75000"/>
                  </a:schemeClr>
                </a:solidFill>
              </a:rPr>
              <a:t>public</a:t>
            </a:r>
            <a:r>
              <a:rPr lang="en-US" sz="1400" dirty="0">
                <a:solidFill>
                  <a:schemeClr val="tx2">
                    <a:lumMod val="75000"/>
                  </a:schemeClr>
                </a:solidFill>
              </a:rPr>
              <a:t> Employee(String name) {  </a:t>
            </a:r>
            <a:r>
              <a:rPr lang="en-US" sz="1400" b="1" dirty="0">
                <a:solidFill>
                  <a:schemeClr val="tx2">
                    <a:lumMod val="75000"/>
                  </a:schemeClr>
                </a:solidFill>
              </a:rPr>
              <a:t>this</a:t>
            </a:r>
            <a:r>
              <a:rPr lang="en-US" sz="1400" dirty="0">
                <a:solidFill>
                  <a:schemeClr val="tx2">
                    <a:lumMod val="75000"/>
                  </a:schemeClr>
                </a:solidFill>
              </a:rPr>
              <a:t>.name = name;}  </a:t>
            </a:r>
          </a:p>
          <a:p>
            <a:pPr marL="400050" lvl="2" indent="0">
              <a:spcBef>
                <a:spcPts val="0"/>
              </a:spcBef>
              <a:buNone/>
            </a:pPr>
            <a:r>
              <a:rPr lang="en-US" sz="1400" dirty="0">
                <a:solidFill>
                  <a:schemeClr val="tx2">
                    <a:lumMod val="75000"/>
                  </a:schemeClr>
                </a:solidFill>
              </a:rPr>
              <a:t>  </a:t>
            </a:r>
          </a:p>
          <a:p>
            <a:pPr marL="400050" lvl="2" indent="0">
              <a:spcBef>
                <a:spcPts val="0"/>
              </a:spcBef>
              <a:buNone/>
            </a:pPr>
            <a:r>
              <a:rPr lang="en-US" sz="1400" b="1" dirty="0">
                <a:solidFill>
                  <a:schemeClr val="tx2">
                    <a:lumMod val="75000"/>
                  </a:schemeClr>
                </a:solidFill>
              </a:rPr>
              <a:t>public</a:t>
            </a:r>
            <a:r>
              <a:rPr lang="en-US" sz="1400" dirty="0">
                <a:solidFill>
                  <a:schemeClr val="tx2">
                    <a:lumMod val="75000"/>
                  </a:schemeClr>
                </a:solidFill>
              </a:rPr>
              <a:t> Employee(</a:t>
            </a:r>
            <a:r>
              <a:rPr lang="en-US" sz="1400" b="1" dirty="0" err="1">
                <a:solidFill>
                  <a:schemeClr val="tx2">
                    <a:lumMod val="75000"/>
                  </a:schemeClr>
                </a:solidFill>
              </a:rPr>
              <a:t>int</a:t>
            </a:r>
            <a:r>
              <a:rPr lang="en-US" sz="1400" dirty="0">
                <a:solidFill>
                  <a:schemeClr val="tx2">
                    <a:lumMod val="75000"/>
                  </a:schemeClr>
                </a:solidFill>
              </a:rPr>
              <a:t> id, String name) {  </a:t>
            </a:r>
          </a:p>
          <a:p>
            <a:pPr marL="400050" lvl="2" indent="0">
              <a:spcBef>
                <a:spcPts val="0"/>
              </a:spcBef>
              <a:buNone/>
            </a:pPr>
            <a:r>
              <a:rPr lang="en-US" sz="1400" dirty="0">
                <a:solidFill>
                  <a:schemeClr val="tx2">
                    <a:lumMod val="75000"/>
                  </a:schemeClr>
                </a:solidFill>
              </a:rPr>
              <a:t>    </a:t>
            </a:r>
            <a:r>
              <a:rPr lang="en-US" sz="1400" b="1" dirty="0">
                <a:solidFill>
                  <a:schemeClr val="tx2">
                    <a:lumMod val="75000"/>
                  </a:schemeClr>
                </a:solidFill>
              </a:rPr>
              <a:t>this</a:t>
            </a:r>
            <a:r>
              <a:rPr lang="en-US" sz="1400" dirty="0">
                <a:solidFill>
                  <a:schemeClr val="tx2">
                    <a:lumMod val="75000"/>
                  </a:schemeClr>
                </a:solidFill>
              </a:rPr>
              <a:t>.id = id;  </a:t>
            </a:r>
          </a:p>
          <a:p>
            <a:pPr marL="400050" lvl="2" indent="0">
              <a:spcBef>
                <a:spcPts val="0"/>
              </a:spcBef>
              <a:buNone/>
            </a:pPr>
            <a:r>
              <a:rPr lang="en-US" sz="1400" dirty="0">
                <a:solidFill>
                  <a:schemeClr val="tx2">
                    <a:lumMod val="75000"/>
                  </a:schemeClr>
                </a:solidFill>
              </a:rPr>
              <a:t>    </a:t>
            </a:r>
            <a:r>
              <a:rPr lang="en-US" sz="1400" b="1" dirty="0">
                <a:solidFill>
                  <a:schemeClr val="tx2">
                    <a:lumMod val="75000"/>
                  </a:schemeClr>
                </a:solidFill>
              </a:rPr>
              <a:t>this</a:t>
            </a:r>
            <a:r>
              <a:rPr lang="en-US" sz="1400" dirty="0">
                <a:solidFill>
                  <a:schemeClr val="tx2">
                    <a:lumMod val="75000"/>
                  </a:schemeClr>
                </a:solidFill>
              </a:rPr>
              <a:t>.name = name;  </a:t>
            </a:r>
          </a:p>
          <a:p>
            <a:pPr marL="400050" lvl="2" indent="0">
              <a:spcBef>
                <a:spcPts val="0"/>
              </a:spcBef>
              <a:buNone/>
            </a:pPr>
            <a:r>
              <a:rPr lang="en-US" sz="1400" dirty="0">
                <a:solidFill>
                  <a:schemeClr val="tx2">
                    <a:lumMod val="75000"/>
                  </a:schemeClr>
                </a:solidFill>
              </a:rPr>
              <a:t>}  </a:t>
            </a:r>
          </a:p>
          <a:p>
            <a:pPr marL="400050" lvl="2" indent="0">
              <a:spcBef>
                <a:spcPts val="0"/>
              </a:spcBef>
              <a:buNone/>
            </a:pPr>
            <a:r>
              <a:rPr lang="en-US" sz="1400" dirty="0">
                <a:solidFill>
                  <a:schemeClr val="tx2">
                    <a:lumMod val="75000"/>
                  </a:schemeClr>
                </a:solidFill>
              </a:rPr>
              <a:t>  </a:t>
            </a:r>
          </a:p>
          <a:p>
            <a:pPr marL="400050" lvl="2" indent="0">
              <a:spcBef>
                <a:spcPts val="0"/>
              </a:spcBef>
              <a:buNone/>
            </a:pPr>
            <a:r>
              <a:rPr lang="en-US" sz="1400" b="1" dirty="0">
                <a:solidFill>
                  <a:schemeClr val="tx2">
                    <a:lumMod val="75000"/>
                  </a:schemeClr>
                </a:solidFill>
              </a:rPr>
              <a:t>void</a:t>
            </a:r>
            <a:r>
              <a:rPr lang="en-US" sz="1400" dirty="0">
                <a:solidFill>
                  <a:schemeClr val="tx2">
                    <a:lumMod val="75000"/>
                  </a:schemeClr>
                </a:solidFill>
              </a:rPr>
              <a:t> show(){  </a:t>
            </a:r>
          </a:p>
          <a:p>
            <a:pPr marL="400050" lvl="2" indent="0">
              <a:spcBef>
                <a:spcPts val="0"/>
              </a:spcBef>
              <a:buNone/>
            </a:pPr>
            <a:r>
              <a:rPr lang="en-US" sz="1400" dirty="0">
                <a:solidFill>
                  <a:schemeClr val="tx2">
                    <a:lumMod val="75000"/>
                  </a:schemeClr>
                </a:solidFill>
              </a:rPr>
              <a:t>    </a:t>
            </a:r>
            <a:r>
              <a:rPr lang="en-US" sz="1400" dirty="0" err="1">
                <a:solidFill>
                  <a:schemeClr val="tx2">
                    <a:lumMod val="75000"/>
                  </a:schemeClr>
                </a:solidFill>
              </a:rPr>
              <a:t>System.out.println</a:t>
            </a:r>
            <a:r>
              <a:rPr lang="en-US" sz="1400" dirty="0">
                <a:solidFill>
                  <a:schemeClr val="tx2">
                    <a:lumMod val="75000"/>
                  </a:schemeClr>
                </a:solidFill>
              </a:rPr>
              <a:t>(id+" "+name);  </a:t>
            </a:r>
          </a:p>
          <a:p>
            <a:pPr marL="400050" lvl="2" indent="0">
              <a:spcBef>
                <a:spcPts val="0"/>
              </a:spcBef>
              <a:buNone/>
            </a:pPr>
            <a:r>
              <a:rPr lang="en-US" sz="1400" dirty="0">
                <a:solidFill>
                  <a:schemeClr val="tx2">
                    <a:lumMod val="75000"/>
                  </a:schemeClr>
                </a:solidFill>
              </a:rPr>
              <a:t>}    </a:t>
            </a:r>
          </a:p>
          <a:p>
            <a:pPr marL="400050" lvl="2" indent="0">
              <a:spcBef>
                <a:spcPts val="0"/>
              </a:spcBef>
              <a:buNone/>
            </a:pPr>
            <a:r>
              <a:rPr lang="en-US" sz="1400" dirty="0">
                <a:solidFill>
                  <a:schemeClr val="tx2">
                    <a:lumMod val="75000"/>
                  </a:schemeClr>
                </a:solidFill>
              </a:rPr>
              <a:t>}  </a:t>
            </a:r>
            <a:endParaRPr lang="en-US" sz="800" dirty="0">
              <a:solidFill>
                <a:schemeClr val="tx2">
                  <a:lumMod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applicationContext.xml</a:t>
            </a:r>
            <a:endParaRPr lang="en-US" dirty="0"/>
          </a:p>
        </p:txBody>
      </p:sp>
      <p:sp>
        <p:nvSpPr>
          <p:cNvPr id="3" name="Content Placeholder 2"/>
          <p:cNvSpPr>
            <a:spLocks noGrp="1"/>
          </p:cNvSpPr>
          <p:nvPr>
            <p:ph idx="1"/>
          </p:nvPr>
        </p:nvSpPr>
        <p:spPr>
          <a:xfrm>
            <a:off x="457200" y="1143000"/>
            <a:ext cx="8229600" cy="4983163"/>
          </a:xfrm>
        </p:spPr>
        <p:txBody>
          <a:bodyPr>
            <a:normAutofit fontScale="55000" lnSpcReduction="20000"/>
          </a:bodyPr>
          <a:lstStyle/>
          <a:p>
            <a:r>
              <a:rPr lang="en-US" dirty="0"/>
              <a:t>We are providing the information into the bean by this file. The constructor-</a:t>
            </a:r>
            <a:r>
              <a:rPr lang="en-US" dirty="0" err="1"/>
              <a:t>arg</a:t>
            </a:r>
            <a:r>
              <a:rPr lang="en-US" dirty="0"/>
              <a:t> element invokes the constructor. In such case, parameterized constructor of </a:t>
            </a:r>
            <a:r>
              <a:rPr lang="en-US" dirty="0" err="1"/>
              <a:t>int</a:t>
            </a:r>
            <a:r>
              <a:rPr lang="en-US" dirty="0"/>
              <a:t> type will be invoked. The value attribute of constructor-</a:t>
            </a:r>
            <a:r>
              <a:rPr lang="en-US" dirty="0" err="1"/>
              <a:t>arg</a:t>
            </a:r>
            <a:r>
              <a:rPr lang="en-US" dirty="0"/>
              <a:t> element will assign the specified value. The type attribute specifies that </a:t>
            </a:r>
            <a:r>
              <a:rPr lang="en-US" dirty="0" err="1"/>
              <a:t>int</a:t>
            </a:r>
            <a:r>
              <a:rPr lang="en-US" dirty="0"/>
              <a:t> parameter constructor will be invoked.</a:t>
            </a:r>
          </a:p>
          <a:p>
            <a:pPr lvl="1">
              <a:buNone/>
            </a:pPr>
            <a:r>
              <a:rPr lang="en-US" dirty="0">
                <a:solidFill>
                  <a:srgbClr val="7030A0"/>
                </a:solidFill>
              </a:rPr>
              <a:t>&lt;?xml version="1.0" encoding="UTF-8"?&gt;  </a:t>
            </a:r>
          </a:p>
          <a:p>
            <a:pPr lvl="1">
              <a:buNone/>
            </a:pPr>
            <a:r>
              <a:rPr lang="en-US" dirty="0">
                <a:solidFill>
                  <a:srgbClr val="7030A0"/>
                </a:solidFill>
              </a:rPr>
              <a:t>&lt;beans  </a:t>
            </a:r>
          </a:p>
          <a:p>
            <a:pPr lvl="1">
              <a:buNone/>
            </a:pPr>
            <a:r>
              <a:rPr lang="en-US" dirty="0">
                <a:solidFill>
                  <a:srgbClr val="7030A0"/>
                </a:solidFill>
              </a:rPr>
              <a:t>    </a:t>
            </a:r>
            <a:r>
              <a:rPr lang="en-US" dirty="0" err="1">
                <a:solidFill>
                  <a:srgbClr val="7030A0"/>
                </a:solidFill>
              </a:rPr>
              <a:t>xmlns</a:t>
            </a:r>
            <a:r>
              <a:rPr lang="en-US" dirty="0">
                <a:solidFill>
                  <a:srgbClr val="7030A0"/>
                </a:solidFill>
              </a:rPr>
              <a:t>="http://www.springframework.org/schema/beans"  </a:t>
            </a:r>
          </a:p>
          <a:p>
            <a:pPr lvl="1">
              <a:buNone/>
            </a:pPr>
            <a:r>
              <a:rPr lang="en-US" dirty="0">
                <a:solidFill>
                  <a:srgbClr val="7030A0"/>
                </a:solidFill>
              </a:rPr>
              <a:t>    </a:t>
            </a:r>
            <a:r>
              <a:rPr lang="en-US" dirty="0" err="1">
                <a:solidFill>
                  <a:srgbClr val="7030A0"/>
                </a:solidFill>
              </a:rPr>
              <a:t>xmlns:xsi</a:t>
            </a:r>
            <a:r>
              <a:rPr lang="en-US" dirty="0">
                <a:solidFill>
                  <a:srgbClr val="7030A0"/>
                </a:solidFill>
              </a:rPr>
              <a:t>="http://www.w3.org/2001/XMLSchema-instance"  </a:t>
            </a:r>
          </a:p>
          <a:p>
            <a:pPr lvl="1">
              <a:buNone/>
            </a:pPr>
            <a:r>
              <a:rPr lang="en-US" dirty="0">
                <a:solidFill>
                  <a:srgbClr val="7030A0"/>
                </a:solidFill>
              </a:rPr>
              <a:t>    </a:t>
            </a:r>
            <a:r>
              <a:rPr lang="en-US" dirty="0" err="1">
                <a:solidFill>
                  <a:srgbClr val="7030A0"/>
                </a:solidFill>
              </a:rPr>
              <a:t>xmlns:p</a:t>
            </a:r>
            <a:r>
              <a:rPr lang="en-US" dirty="0">
                <a:solidFill>
                  <a:srgbClr val="7030A0"/>
                </a:solidFill>
              </a:rPr>
              <a:t>="http://www.springframework.org/schema/p"  </a:t>
            </a:r>
          </a:p>
          <a:p>
            <a:pPr lvl="1">
              <a:buNone/>
            </a:pPr>
            <a:r>
              <a:rPr lang="en-US" dirty="0">
                <a:solidFill>
                  <a:srgbClr val="7030A0"/>
                </a:solidFill>
              </a:rPr>
              <a:t>    </a:t>
            </a:r>
            <a:r>
              <a:rPr lang="en-US" dirty="0" err="1">
                <a:solidFill>
                  <a:srgbClr val="7030A0"/>
                </a:solidFill>
              </a:rPr>
              <a:t>xsi:schemaLocation</a:t>
            </a:r>
            <a:r>
              <a:rPr lang="en-US" dirty="0">
                <a:solidFill>
                  <a:srgbClr val="7030A0"/>
                </a:solidFill>
              </a:rPr>
              <a:t>="http://www.springframework.org/schema/beans  </a:t>
            </a:r>
          </a:p>
          <a:p>
            <a:pPr lvl="1">
              <a:buNone/>
            </a:pPr>
            <a:r>
              <a:rPr lang="en-US" dirty="0">
                <a:solidFill>
                  <a:srgbClr val="7030A0"/>
                </a:solidFill>
              </a:rPr>
              <a:t>                http://www.springframework.org/schema/beans/spring-beans-3.0.xsd"&gt;  </a:t>
            </a:r>
          </a:p>
          <a:p>
            <a:pPr lvl="1">
              <a:buNone/>
            </a:pPr>
            <a:r>
              <a:rPr lang="en-US" dirty="0">
                <a:solidFill>
                  <a:srgbClr val="7030A0"/>
                </a:solidFill>
              </a:rPr>
              <a:t>  </a:t>
            </a:r>
          </a:p>
          <a:p>
            <a:pPr lvl="1">
              <a:buNone/>
            </a:pPr>
            <a:r>
              <a:rPr lang="en-US" dirty="0">
                <a:solidFill>
                  <a:srgbClr val="7030A0"/>
                </a:solidFill>
              </a:rPr>
              <a:t>&lt;bean id="e" </a:t>
            </a:r>
            <a:r>
              <a:rPr lang="en-US" b="1" dirty="0">
                <a:solidFill>
                  <a:srgbClr val="7030A0"/>
                </a:solidFill>
              </a:rPr>
              <a:t>class</a:t>
            </a:r>
            <a:r>
              <a:rPr lang="en-US" dirty="0">
                <a:solidFill>
                  <a:srgbClr val="7030A0"/>
                </a:solidFill>
              </a:rPr>
              <a:t>=" </a:t>
            </a:r>
            <a:r>
              <a:rPr lang="en-US" dirty="0" err="1">
                <a:solidFill>
                  <a:srgbClr val="7030A0"/>
                </a:solidFill>
              </a:rPr>
              <a:t>com.javaknowledge.Employee</a:t>
            </a:r>
            <a:r>
              <a:rPr lang="en-US" dirty="0">
                <a:solidFill>
                  <a:srgbClr val="7030A0"/>
                </a:solidFill>
              </a:rPr>
              <a:t>"&gt;  </a:t>
            </a:r>
          </a:p>
          <a:p>
            <a:pPr lvl="1">
              <a:buNone/>
            </a:pPr>
            <a:r>
              <a:rPr lang="en-US" dirty="0">
                <a:solidFill>
                  <a:srgbClr val="C00000"/>
                </a:solidFill>
              </a:rPr>
              <a:t>&lt;constructor-</a:t>
            </a:r>
            <a:r>
              <a:rPr lang="en-US" dirty="0" err="1">
                <a:solidFill>
                  <a:srgbClr val="C00000"/>
                </a:solidFill>
              </a:rPr>
              <a:t>arg</a:t>
            </a:r>
            <a:r>
              <a:rPr lang="en-US" dirty="0">
                <a:solidFill>
                  <a:srgbClr val="C00000"/>
                </a:solidFill>
              </a:rPr>
              <a:t> value="10" type="</a:t>
            </a:r>
            <a:r>
              <a:rPr lang="en-US" dirty="0" err="1">
                <a:solidFill>
                  <a:srgbClr val="C00000"/>
                </a:solidFill>
              </a:rPr>
              <a:t>int</a:t>
            </a:r>
            <a:r>
              <a:rPr lang="en-US" dirty="0">
                <a:solidFill>
                  <a:srgbClr val="C00000"/>
                </a:solidFill>
              </a:rPr>
              <a:t>"&gt;&lt;/constructor-</a:t>
            </a:r>
            <a:r>
              <a:rPr lang="en-US" dirty="0" err="1">
                <a:solidFill>
                  <a:srgbClr val="C00000"/>
                </a:solidFill>
              </a:rPr>
              <a:t>arg</a:t>
            </a:r>
            <a:r>
              <a:rPr lang="en-US" dirty="0">
                <a:solidFill>
                  <a:srgbClr val="C00000"/>
                </a:solidFill>
              </a:rPr>
              <a:t>&gt;  </a:t>
            </a:r>
          </a:p>
          <a:p>
            <a:pPr lvl="1">
              <a:buNone/>
            </a:pPr>
            <a:r>
              <a:rPr lang="en-US" dirty="0">
                <a:solidFill>
                  <a:srgbClr val="7030A0"/>
                </a:solidFill>
              </a:rPr>
              <a:t>&lt;/bean&gt;  </a:t>
            </a:r>
          </a:p>
          <a:p>
            <a:pPr lvl="1">
              <a:buNone/>
            </a:pPr>
            <a:r>
              <a:rPr lang="en-US" dirty="0">
                <a:solidFill>
                  <a:srgbClr val="7030A0"/>
                </a:solidFill>
              </a:rPr>
              <a:t>  </a:t>
            </a:r>
          </a:p>
          <a:p>
            <a:pPr lvl="1">
              <a:buNone/>
            </a:pPr>
            <a:r>
              <a:rPr lang="en-US" dirty="0">
                <a:solidFill>
                  <a:srgbClr val="7030A0"/>
                </a:solidFill>
              </a:rPr>
              <a:t>&lt;/beans&gt;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Test.java</a:t>
            </a:r>
            <a:endParaRPr lang="en-US" dirty="0"/>
          </a:p>
        </p:txBody>
      </p:sp>
      <p:sp>
        <p:nvSpPr>
          <p:cNvPr id="3" name="Content Placeholder 2"/>
          <p:cNvSpPr>
            <a:spLocks noGrp="1"/>
          </p:cNvSpPr>
          <p:nvPr>
            <p:ph idx="1"/>
          </p:nvPr>
        </p:nvSpPr>
        <p:spPr>
          <a:xfrm>
            <a:off x="457200" y="1066800"/>
            <a:ext cx="8229600" cy="5059363"/>
          </a:xfrm>
        </p:spPr>
        <p:txBody>
          <a:bodyPr>
            <a:normAutofit fontScale="32500" lnSpcReduction="20000"/>
          </a:bodyPr>
          <a:lstStyle/>
          <a:p>
            <a:r>
              <a:rPr lang="en-US" sz="4300" b="1" dirty="0" err="1"/>
              <a:t>Test.java</a:t>
            </a:r>
            <a:r>
              <a:rPr lang="en-US" sz="4300" dirty="0" err="1"/>
              <a:t>This</a:t>
            </a:r>
            <a:r>
              <a:rPr lang="en-US" sz="4300" dirty="0"/>
              <a:t> class gets the bean from the applicationContext.xml file and calls the show method.</a:t>
            </a:r>
          </a:p>
          <a:p>
            <a:pPr lvl="1">
              <a:buNone/>
            </a:pPr>
            <a:endParaRPr lang="en-US" sz="4900" b="1" dirty="0">
              <a:solidFill>
                <a:srgbClr val="00B0F0"/>
              </a:solidFill>
            </a:endParaRPr>
          </a:p>
          <a:p>
            <a:pPr lvl="1">
              <a:buNone/>
            </a:pPr>
            <a:r>
              <a:rPr lang="en-US" sz="4900" b="1" dirty="0">
                <a:solidFill>
                  <a:srgbClr val="C00000"/>
                </a:solidFill>
              </a:rPr>
              <a:t>package</a:t>
            </a:r>
            <a:r>
              <a:rPr lang="en-US" sz="4900" dirty="0">
                <a:solidFill>
                  <a:srgbClr val="C00000"/>
                </a:solidFill>
              </a:rPr>
              <a:t> </a:t>
            </a:r>
            <a:r>
              <a:rPr lang="en-US" sz="4900" dirty="0" err="1">
                <a:solidFill>
                  <a:srgbClr val="C00000"/>
                </a:solidFill>
              </a:rPr>
              <a:t>com.javaknowledge</a:t>
            </a:r>
            <a:r>
              <a:rPr lang="en-US" sz="4900" dirty="0">
                <a:solidFill>
                  <a:srgbClr val="C00000"/>
                </a:solidFill>
              </a:rPr>
              <a:t>;  </a:t>
            </a:r>
          </a:p>
          <a:p>
            <a:pPr lvl="1">
              <a:buNone/>
            </a:pPr>
            <a:r>
              <a:rPr lang="en-US" sz="4900" dirty="0">
                <a:solidFill>
                  <a:srgbClr val="C00000"/>
                </a:solidFill>
              </a:rPr>
              <a:t>  </a:t>
            </a:r>
          </a:p>
          <a:p>
            <a:pPr lvl="1">
              <a:buNone/>
            </a:pPr>
            <a:r>
              <a:rPr lang="en-US" sz="4900" b="1" dirty="0">
                <a:solidFill>
                  <a:srgbClr val="C00000"/>
                </a:solidFill>
              </a:rPr>
              <a:t>import</a:t>
            </a:r>
            <a:r>
              <a:rPr lang="en-US" sz="4900" dirty="0">
                <a:solidFill>
                  <a:srgbClr val="C00000"/>
                </a:solidFill>
              </a:rPr>
              <a:t> </a:t>
            </a:r>
            <a:r>
              <a:rPr lang="en-US" sz="4900" dirty="0" err="1">
                <a:solidFill>
                  <a:srgbClr val="C00000"/>
                </a:solidFill>
              </a:rPr>
              <a:t>org.springframework.beans.factory.BeanFactory</a:t>
            </a:r>
            <a:r>
              <a:rPr lang="en-US" sz="4900" dirty="0">
                <a:solidFill>
                  <a:srgbClr val="C00000"/>
                </a:solidFill>
              </a:rPr>
              <a:t>;  </a:t>
            </a:r>
          </a:p>
          <a:p>
            <a:pPr lvl="1">
              <a:buNone/>
            </a:pPr>
            <a:r>
              <a:rPr lang="en-US" sz="4900" b="1" dirty="0">
                <a:solidFill>
                  <a:srgbClr val="C00000"/>
                </a:solidFill>
              </a:rPr>
              <a:t>import</a:t>
            </a:r>
            <a:r>
              <a:rPr lang="en-US" sz="4900" dirty="0">
                <a:solidFill>
                  <a:srgbClr val="C00000"/>
                </a:solidFill>
              </a:rPr>
              <a:t> </a:t>
            </a:r>
            <a:r>
              <a:rPr lang="en-US" sz="4900" dirty="0" err="1">
                <a:solidFill>
                  <a:srgbClr val="C00000"/>
                </a:solidFill>
              </a:rPr>
              <a:t>org.springframework.beans.factory.xml.XmlBeanFactory</a:t>
            </a:r>
            <a:r>
              <a:rPr lang="en-US" sz="4900" dirty="0">
                <a:solidFill>
                  <a:srgbClr val="C00000"/>
                </a:solidFill>
              </a:rPr>
              <a:t>;  </a:t>
            </a:r>
          </a:p>
          <a:p>
            <a:pPr lvl="1">
              <a:buNone/>
            </a:pPr>
            <a:r>
              <a:rPr lang="en-US" sz="4900" b="1" dirty="0">
                <a:solidFill>
                  <a:srgbClr val="C00000"/>
                </a:solidFill>
              </a:rPr>
              <a:t>import</a:t>
            </a:r>
            <a:r>
              <a:rPr lang="en-US" sz="4900" dirty="0">
                <a:solidFill>
                  <a:srgbClr val="C00000"/>
                </a:solidFill>
              </a:rPr>
              <a:t> org.springframework.core.io.*;  </a:t>
            </a:r>
          </a:p>
          <a:p>
            <a:pPr lvl="1">
              <a:buNone/>
            </a:pPr>
            <a:r>
              <a:rPr lang="en-US" sz="4900" dirty="0">
                <a:solidFill>
                  <a:srgbClr val="C00000"/>
                </a:solidFill>
              </a:rPr>
              <a:t>  </a:t>
            </a:r>
          </a:p>
          <a:p>
            <a:pPr lvl="1">
              <a:buNone/>
            </a:pPr>
            <a:r>
              <a:rPr lang="en-US" sz="4900" b="1" dirty="0">
                <a:solidFill>
                  <a:srgbClr val="C00000"/>
                </a:solidFill>
              </a:rPr>
              <a:t>public</a:t>
            </a:r>
            <a:r>
              <a:rPr lang="en-US" sz="4900" dirty="0">
                <a:solidFill>
                  <a:srgbClr val="C00000"/>
                </a:solidFill>
              </a:rPr>
              <a:t> </a:t>
            </a:r>
            <a:r>
              <a:rPr lang="en-US" sz="4900" b="1" dirty="0">
                <a:solidFill>
                  <a:srgbClr val="C00000"/>
                </a:solidFill>
              </a:rPr>
              <a:t>class</a:t>
            </a:r>
            <a:r>
              <a:rPr lang="en-US" sz="4900" dirty="0">
                <a:solidFill>
                  <a:srgbClr val="C00000"/>
                </a:solidFill>
              </a:rPr>
              <a:t> Test {  </a:t>
            </a:r>
          </a:p>
          <a:p>
            <a:pPr lvl="1">
              <a:buNone/>
            </a:pPr>
            <a:r>
              <a:rPr lang="en-US" sz="4900" dirty="0">
                <a:solidFill>
                  <a:srgbClr val="C00000"/>
                </a:solidFill>
              </a:rPr>
              <a:t>    </a:t>
            </a:r>
            <a:r>
              <a:rPr lang="en-US" sz="4900" b="1" dirty="0">
                <a:solidFill>
                  <a:srgbClr val="C00000"/>
                </a:solidFill>
              </a:rPr>
              <a:t>public</a:t>
            </a:r>
            <a:r>
              <a:rPr lang="en-US" sz="4900" dirty="0">
                <a:solidFill>
                  <a:srgbClr val="C00000"/>
                </a:solidFill>
              </a:rPr>
              <a:t> </a:t>
            </a:r>
            <a:r>
              <a:rPr lang="en-US" sz="4900" b="1" dirty="0">
                <a:solidFill>
                  <a:srgbClr val="C00000"/>
                </a:solidFill>
              </a:rPr>
              <a:t>static</a:t>
            </a:r>
            <a:r>
              <a:rPr lang="en-US" sz="4900" dirty="0">
                <a:solidFill>
                  <a:srgbClr val="C00000"/>
                </a:solidFill>
              </a:rPr>
              <a:t> </a:t>
            </a:r>
            <a:r>
              <a:rPr lang="en-US" sz="4900" b="1" dirty="0">
                <a:solidFill>
                  <a:srgbClr val="C00000"/>
                </a:solidFill>
              </a:rPr>
              <a:t>void</a:t>
            </a:r>
            <a:r>
              <a:rPr lang="en-US" sz="4900" dirty="0">
                <a:solidFill>
                  <a:srgbClr val="C00000"/>
                </a:solidFill>
              </a:rPr>
              <a:t> main(String[] </a:t>
            </a:r>
            <a:r>
              <a:rPr lang="en-US" sz="4900" dirty="0" err="1">
                <a:solidFill>
                  <a:srgbClr val="C00000"/>
                </a:solidFill>
              </a:rPr>
              <a:t>args</a:t>
            </a:r>
            <a:r>
              <a:rPr lang="en-US" sz="4900" dirty="0">
                <a:solidFill>
                  <a:srgbClr val="C00000"/>
                </a:solidFill>
              </a:rPr>
              <a:t>) {  </a:t>
            </a:r>
          </a:p>
          <a:p>
            <a:pPr lvl="1">
              <a:buNone/>
            </a:pPr>
            <a:r>
              <a:rPr lang="en-US" sz="4900" dirty="0">
                <a:solidFill>
                  <a:srgbClr val="C00000"/>
                </a:solidFill>
              </a:rPr>
              <a:t>          </a:t>
            </a:r>
          </a:p>
          <a:p>
            <a:pPr lvl="1">
              <a:buNone/>
            </a:pPr>
            <a:r>
              <a:rPr lang="en-US" sz="4900" dirty="0">
                <a:solidFill>
                  <a:srgbClr val="C00000"/>
                </a:solidFill>
              </a:rPr>
              <a:t>        Resource r=</a:t>
            </a:r>
            <a:r>
              <a:rPr lang="en-US" sz="4900" b="1" dirty="0">
                <a:solidFill>
                  <a:srgbClr val="C00000"/>
                </a:solidFill>
              </a:rPr>
              <a:t>new</a:t>
            </a:r>
            <a:r>
              <a:rPr lang="en-US" sz="4900" dirty="0">
                <a:solidFill>
                  <a:srgbClr val="C00000"/>
                </a:solidFill>
              </a:rPr>
              <a:t> </a:t>
            </a:r>
            <a:r>
              <a:rPr lang="en-US" sz="4900" dirty="0" err="1">
                <a:solidFill>
                  <a:srgbClr val="C00000"/>
                </a:solidFill>
              </a:rPr>
              <a:t>ClassPathResource</a:t>
            </a:r>
            <a:r>
              <a:rPr lang="en-US" sz="4900" dirty="0">
                <a:solidFill>
                  <a:srgbClr val="C00000"/>
                </a:solidFill>
              </a:rPr>
              <a:t>("applicationContext.xml");  </a:t>
            </a:r>
          </a:p>
          <a:p>
            <a:pPr lvl="1">
              <a:buNone/>
            </a:pPr>
            <a:r>
              <a:rPr lang="en-US" sz="4900" dirty="0">
                <a:solidFill>
                  <a:srgbClr val="C00000"/>
                </a:solidFill>
              </a:rPr>
              <a:t>        </a:t>
            </a:r>
            <a:r>
              <a:rPr lang="en-US" sz="4900" dirty="0" err="1">
                <a:solidFill>
                  <a:srgbClr val="C00000"/>
                </a:solidFill>
              </a:rPr>
              <a:t>BeanFactory</a:t>
            </a:r>
            <a:r>
              <a:rPr lang="en-US" sz="4900" dirty="0">
                <a:solidFill>
                  <a:srgbClr val="C00000"/>
                </a:solidFill>
              </a:rPr>
              <a:t> factory=</a:t>
            </a:r>
            <a:r>
              <a:rPr lang="en-US" sz="4900" b="1" dirty="0">
                <a:solidFill>
                  <a:srgbClr val="C00000"/>
                </a:solidFill>
              </a:rPr>
              <a:t>new</a:t>
            </a:r>
            <a:r>
              <a:rPr lang="en-US" sz="4900" dirty="0">
                <a:solidFill>
                  <a:srgbClr val="C00000"/>
                </a:solidFill>
              </a:rPr>
              <a:t> </a:t>
            </a:r>
            <a:r>
              <a:rPr lang="en-US" sz="4900" dirty="0" err="1">
                <a:solidFill>
                  <a:srgbClr val="C00000"/>
                </a:solidFill>
              </a:rPr>
              <a:t>XmlBeanFactory</a:t>
            </a:r>
            <a:r>
              <a:rPr lang="en-US" sz="4900" dirty="0">
                <a:solidFill>
                  <a:srgbClr val="C00000"/>
                </a:solidFill>
              </a:rPr>
              <a:t>(r);  </a:t>
            </a:r>
          </a:p>
          <a:p>
            <a:pPr lvl="1">
              <a:buNone/>
            </a:pPr>
            <a:r>
              <a:rPr lang="en-US" sz="4900" dirty="0">
                <a:solidFill>
                  <a:srgbClr val="C00000"/>
                </a:solidFill>
              </a:rPr>
              <a:t>          </a:t>
            </a:r>
          </a:p>
          <a:p>
            <a:pPr lvl="1">
              <a:buNone/>
            </a:pPr>
            <a:r>
              <a:rPr lang="en-US" sz="4900" dirty="0">
                <a:solidFill>
                  <a:srgbClr val="C00000"/>
                </a:solidFill>
              </a:rPr>
              <a:t>        Employee s=(Employee)</a:t>
            </a:r>
            <a:r>
              <a:rPr lang="en-US" sz="4900" dirty="0" err="1">
                <a:solidFill>
                  <a:srgbClr val="C00000"/>
                </a:solidFill>
              </a:rPr>
              <a:t>factory.getBean</a:t>
            </a:r>
            <a:r>
              <a:rPr lang="en-US" sz="4900" dirty="0">
                <a:solidFill>
                  <a:srgbClr val="C00000"/>
                </a:solidFill>
              </a:rPr>
              <a:t>("e");  </a:t>
            </a:r>
          </a:p>
          <a:p>
            <a:pPr lvl="1">
              <a:buNone/>
            </a:pPr>
            <a:r>
              <a:rPr lang="en-US" sz="4900" dirty="0">
                <a:solidFill>
                  <a:srgbClr val="C00000"/>
                </a:solidFill>
              </a:rPr>
              <a:t>        </a:t>
            </a:r>
            <a:r>
              <a:rPr lang="en-US" sz="4900" dirty="0" err="1">
                <a:solidFill>
                  <a:srgbClr val="C00000"/>
                </a:solidFill>
              </a:rPr>
              <a:t>s.show</a:t>
            </a:r>
            <a:r>
              <a:rPr lang="en-US" sz="4900" dirty="0">
                <a:solidFill>
                  <a:srgbClr val="C00000"/>
                </a:solidFill>
              </a:rPr>
              <a:t>();  </a:t>
            </a:r>
          </a:p>
          <a:p>
            <a:pPr lvl="1">
              <a:buNone/>
            </a:pPr>
            <a:r>
              <a:rPr lang="en-US" sz="4900" dirty="0">
                <a:solidFill>
                  <a:srgbClr val="C00000"/>
                </a:solidFill>
              </a:rPr>
              <a:t>          </a:t>
            </a:r>
          </a:p>
          <a:p>
            <a:pPr lvl="1">
              <a:buNone/>
            </a:pPr>
            <a:r>
              <a:rPr lang="en-US" sz="4900" dirty="0">
                <a:solidFill>
                  <a:srgbClr val="C00000"/>
                </a:solidFill>
              </a:rPr>
              <a:t>    }  </a:t>
            </a:r>
          </a:p>
          <a:p>
            <a:pPr lvl="1">
              <a:buNone/>
            </a:pPr>
            <a:r>
              <a:rPr lang="en-US" sz="4900" dirty="0">
                <a:solidFill>
                  <a:srgbClr val="C00000"/>
                </a:solidFill>
              </a:rPr>
              <a:t>}  </a:t>
            </a:r>
          </a:p>
          <a:p>
            <a:pPr lvl="1">
              <a:buNone/>
            </a:pPr>
            <a:endParaRPr lang="en-US" sz="4900" dirty="0">
              <a:solidFill>
                <a:srgbClr val="00B0F0"/>
              </a:solidFill>
            </a:endParaRPr>
          </a:p>
          <a:p>
            <a:r>
              <a:rPr lang="en-US" b="1" dirty="0"/>
              <a:t>Output:</a:t>
            </a:r>
            <a:r>
              <a:rPr lang="en-US" dirty="0"/>
              <a:t>10 null</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Injecting string-based values</a:t>
            </a:r>
          </a:p>
        </p:txBody>
      </p:sp>
      <p:sp>
        <p:nvSpPr>
          <p:cNvPr id="3" name="Content Placeholder 2"/>
          <p:cNvSpPr>
            <a:spLocks noGrp="1"/>
          </p:cNvSpPr>
          <p:nvPr>
            <p:ph idx="1"/>
          </p:nvPr>
        </p:nvSpPr>
        <p:spPr/>
        <p:txBody>
          <a:bodyPr>
            <a:normAutofit fontScale="92500" lnSpcReduction="10000"/>
          </a:bodyPr>
          <a:lstStyle/>
          <a:p>
            <a:r>
              <a:rPr lang="en-US" dirty="0"/>
              <a:t>If you don't specify the type attribute in the constructor-</a:t>
            </a:r>
            <a:r>
              <a:rPr lang="en-US" dirty="0" err="1"/>
              <a:t>arg</a:t>
            </a:r>
            <a:r>
              <a:rPr lang="en-US" dirty="0"/>
              <a:t> element, by default string type constructor will be invoked.</a:t>
            </a:r>
          </a:p>
          <a:p>
            <a:r>
              <a:rPr lang="en-US" dirty="0"/>
              <a:t>You may pass integer literal and string both as following....  </a:t>
            </a:r>
          </a:p>
          <a:p>
            <a:pPr lvl="1">
              <a:buNone/>
            </a:pPr>
            <a:r>
              <a:rPr lang="en-US" sz="2600" dirty="0">
                <a:solidFill>
                  <a:srgbClr val="00B0F0"/>
                </a:solidFill>
              </a:rPr>
              <a:t>&lt;bean id="e" </a:t>
            </a:r>
            <a:r>
              <a:rPr lang="en-US" sz="2600" b="1" dirty="0">
                <a:solidFill>
                  <a:srgbClr val="00B0F0"/>
                </a:solidFill>
              </a:rPr>
              <a:t>class</a:t>
            </a:r>
            <a:r>
              <a:rPr lang="en-US" sz="2600" dirty="0">
                <a:solidFill>
                  <a:srgbClr val="00B0F0"/>
                </a:solidFill>
              </a:rPr>
              <a:t>="</a:t>
            </a:r>
            <a:r>
              <a:rPr lang="en-US" sz="2600" dirty="0" err="1">
                <a:solidFill>
                  <a:srgbClr val="00B0F0"/>
                </a:solidFill>
              </a:rPr>
              <a:t>com.javaknowledge.Employee</a:t>
            </a:r>
            <a:r>
              <a:rPr lang="en-US" sz="2600" dirty="0">
                <a:solidFill>
                  <a:srgbClr val="00B0F0"/>
                </a:solidFill>
              </a:rPr>
              <a:t>"&gt;  </a:t>
            </a:r>
          </a:p>
          <a:p>
            <a:pPr lvl="1">
              <a:buNone/>
            </a:pPr>
            <a:r>
              <a:rPr lang="en-US" sz="2600" dirty="0">
                <a:solidFill>
                  <a:srgbClr val="00B0F0"/>
                </a:solidFill>
              </a:rPr>
              <a:t>&lt;constructor-</a:t>
            </a:r>
            <a:r>
              <a:rPr lang="en-US" sz="2600" dirty="0" err="1">
                <a:solidFill>
                  <a:srgbClr val="00B0F0"/>
                </a:solidFill>
              </a:rPr>
              <a:t>arg</a:t>
            </a:r>
            <a:r>
              <a:rPr lang="en-US" sz="2600" dirty="0">
                <a:solidFill>
                  <a:srgbClr val="00B0F0"/>
                </a:solidFill>
              </a:rPr>
              <a:t> value="10" type="</a:t>
            </a:r>
            <a:r>
              <a:rPr lang="en-US" sz="2600" dirty="0" err="1">
                <a:solidFill>
                  <a:srgbClr val="00B0F0"/>
                </a:solidFill>
              </a:rPr>
              <a:t>int</a:t>
            </a:r>
            <a:r>
              <a:rPr lang="en-US" sz="2600" dirty="0">
                <a:solidFill>
                  <a:srgbClr val="00B0F0"/>
                </a:solidFill>
              </a:rPr>
              <a:t>" &gt;&lt;/constructor-</a:t>
            </a:r>
            <a:r>
              <a:rPr lang="en-US" sz="2600" dirty="0" err="1">
                <a:solidFill>
                  <a:srgbClr val="00B0F0"/>
                </a:solidFill>
              </a:rPr>
              <a:t>arg</a:t>
            </a:r>
            <a:r>
              <a:rPr lang="en-US" sz="2600" dirty="0">
                <a:solidFill>
                  <a:srgbClr val="00B0F0"/>
                </a:solidFill>
              </a:rPr>
              <a:t>&gt;  </a:t>
            </a:r>
          </a:p>
          <a:p>
            <a:pPr lvl="1">
              <a:buNone/>
            </a:pPr>
            <a:r>
              <a:rPr lang="en-US" sz="2600" dirty="0">
                <a:solidFill>
                  <a:srgbClr val="00B0F0"/>
                </a:solidFill>
              </a:rPr>
              <a:t>&lt;constructor-</a:t>
            </a:r>
            <a:r>
              <a:rPr lang="en-US" sz="2600" dirty="0" err="1">
                <a:solidFill>
                  <a:srgbClr val="00B0F0"/>
                </a:solidFill>
              </a:rPr>
              <a:t>arg</a:t>
            </a:r>
            <a:r>
              <a:rPr lang="en-US" sz="2600" dirty="0">
                <a:solidFill>
                  <a:srgbClr val="00B0F0"/>
                </a:solidFill>
              </a:rPr>
              <a:t> value=“Bari"&gt;&lt;/constructor-</a:t>
            </a:r>
            <a:r>
              <a:rPr lang="en-US" sz="2600" dirty="0" err="1">
                <a:solidFill>
                  <a:srgbClr val="00B0F0"/>
                </a:solidFill>
              </a:rPr>
              <a:t>arg</a:t>
            </a:r>
            <a:r>
              <a:rPr lang="en-US" sz="2600" dirty="0">
                <a:solidFill>
                  <a:srgbClr val="00B0F0"/>
                </a:solidFill>
              </a:rPr>
              <a:t>&gt;  </a:t>
            </a:r>
          </a:p>
          <a:p>
            <a:pPr lvl="1">
              <a:buNone/>
            </a:pPr>
            <a:r>
              <a:rPr lang="en-US" sz="2600" dirty="0">
                <a:solidFill>
                  <a:srgbClr val="00B0F0"/>
                </a:solidFill>
              </a:rPr>
              <a:t>&lt;/bean&gt;  </a:t>
            </a:r>
          </a:p>
          <a:p>
            <a:r>
              <a:rPr lang="en-US" b="1" dirty="0"/>
              <a:t>Output:</a:t>
            </a:r>
            <a:r>
              <a:rPr lang="en-US" dirty="0"/>
              <a:t>10 Bari</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dirty="0">
                <a:solidFill>
                  <a:schemeClr val="bg1"/>
                </a:solidFill>
              </a:rPr>
              <a:t>Constructor Injection with Dependent Object</a:t>
            </a:r>
          </a:p>
        </p:txBody>
      </p:sp>
      <p:sp>
        <p:nvSpPr>
          <p:cNvPr id="3" name="Content Placeholder 2"/>
          <p:cNvSpPr>
            <a:spLocks noGrp="1"/>
          </p:cNvSpPr>
          <p:nvPr>
            <p:ph idx="1"/>
          </p:nvPr>
        </p:nvSpPr>
        <p:spPr/>
        <p:txBody>
          <a:bodyPr/>
          <a:lstStyle/>
          <a:p>
            <a:r>
              <a:rPr lang="en-US" dirty="0"/>
              <a:t>If there is HAS-A relationship between the classes, we create the instance of dependent object (contained object) first then pass it as an argument of the main class constructor. Here, our scenario is Employee HAS-A Address. The Address class object will be termed as the dependent object. Let's see the Address class first: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Address.java</a:t>
            </a:r>
            <a:endParaRPr lang="en-US" dirty="0"/>
          </a:p>
        </p:txBody>
      </p:sp>
      <p:sp>
        <p:nvSpPr>
          <p:cNvPr id="3" name="Content Placeholder 2"/>
          <p:cNvSpPr>
            <a:spLocks noGrp="1"/>
          </p:cNvSpPr>
          <p:nvPr>
            <p:ph idx="1"/>
          </p:nvPr>
        </p:nvSpPr>
        <p:spPr>
          <a:xfrm>
            <a:off x="457200" y="1066800"/>
            <a:ext cx="8229600" cy="5059363"/>
          </a:xfrm>
        </p:spPr>
        <p:txBody>
          <a:bodyPr>
            <a:normAutofit fontScale="25000" lnSpcReduction="20000"/>
          </a:bodyPr>
          <a:lstStyle/>
          <a:p>
            <a:r>
              <a:rPr lang="en-US" sz="5600" dirty="0"/>
              <a:t>This class contains three properties, one constructor and </a:t>
            </a:r>
            <a:r>
              <a:rPr lang="en-US" sz="5600" dirty="0" err="1"/>
              <a:t>toString</a:t>
            </a:r>
            <a:r>
              <a:rPr lang="en-US" sz="5600" dirty="0"/>
              <a:t>() method to return the values of these object.</a:t>
            </a:r>
          </a:p>
          <a:p>
            <a:pPr lvl="1">
              <a:buNone/>
            </a:pPr>
            <a:r>
              <a:rPr lang="en-US" sz="6400" b="1" dirty="0">
                <a:solidFill>
                  <a:srgbClr val="00B0F0"/>
                </a:solidFill>
              </a:rPr>
              <a:t>package</a:t>
            </a:r>
            <a:r>
              <a:rPr lang="en-US" sz="6400" dirty="0">
                <a:solidFill>
                  <a:srgbClr val="00B0F0"/>
                </a:solidFill>
              </a:rPr>
              <a:t> </a:t>
            </a:r>
            <a:r>
              <a:rPr lang="en-US" sz="6400" dirty="0" err="1">
                <a:solidFill>
                  <a:srgbClr val="00B0F0"/>
                </a:solidFill>
              </a:rPr>
              <a:t>com.javaknowledge</a:t>
            </a:r>
            <a:r>
              <a:rPr lang="en-US" sz="6400" dirty="0">
                <a:solidFill>
                  <a:srgbClr val="00B0F0"/>
                </a:solidFill>
              </a:rPr>
              <a:t>;  </a:t>
            </a:r>
          </a:p>
          <a:p>
            <a:pPr lvl="1">
              <a:buNone/>
            </a:pPr>
            <a:r>
              <a:rPr lang="en-US" sz="6400" dirty="0">
                <a:solidFill>
                  <a:srgbClr val="00B0F0"/>
                </a:solidFill>
              </a:rPr>
              <a:t>  </a:t>
            </a:r>
          </a:p>
          <a:p>
            <a:pPr lvl="1">
              <a:buNone/>
            </a:pPr>
            <a:r>
              <a:rPr lang="en-US" sz="6400" b="1" dirty="0">
                <a:solidFill>
                  <a:srgbClr val="00B0F0"/>
                </a:solidFill>
              </a:rPr>
              <a:t>public</a:t>
            </a:r>
            <a:r>
              <a:rPr lang="en-US" sz="6400" dirty="0">
                <a:solidFill>
                  <a:srgbClr val="00B0F0"/>
                </a:solidFill>
              </a:rPr>
              <a:t> </a:t>
            </a:r>
            <a:r>
              <a:rPr lang="en-US" sz="6400" b="1" dirty="0">
                <a:solidFill>
                  <a:srgbClr val="00B0F0"/>
                </a:solidFill>
              </a:rPr>
              <a:t>class</a:t>
            </a:r>
            <a:r>
              <a:rPr lang="en-US" sz="6400" dirty="0">
                <a:solidFill>
                  <a:srgbClr val="00B0F0"/>
                </a:solidFill>
              </a:rPr>
              <a:t> Address {  </a:t>
            </a:r>
          </a:p>
          <a:p>
            <a:pPr lvl="1">
              <a:buNone/>
            </a:pPr>
            <a:r>
              <a:rPr lang="en-US" sz="6400" b="1" dirty="0">
                <a:solidFill>
                  <a:srgbClr val="00B0F0"/>
                </a:solidFill>
              </a:rPr>
              <a:t>private</a:t>
            </a:r>
            <a:r>
              <a:rPr lang="en-US" sz="6400" dirty="0">
                <a:solidFill>
                  <a:srgbClr val="00B0F0"/>
                </a:solidFill>
              </a:rPr>
              <a:t> String city;  </a:t>
            </a:r>
          </a:p>
          <a:p>
            <a:pPr lvl="1">
              <a:buNone/>
            </a:pPr>
            <a:r>
              <a:rPr lang="en-US" sz="6400" b="1" dirty="0">
                <a:solidFill>
                  <a:srgbClr val="00B0F0"/>
                </a:solidFill>
              </a:rPr>
              <a:t>private</a:t>
            </a:r>
            <a:r>
              <a:rPr lang="en-US" sz="6400" dirty="0">
                <a:solidFill>
                  <a:srgbClr val="00B0F0"/>
                </a:solidFill>
              </a:rPr>
              <a:t> String state;  </a:t>
            </a:r>
          </a:p>
          <a:p>
            <a:pPr lvl="1">
              <a:buNone/>
            </a:pPr>
            <a:r>
              <a:rPr lang="en-US" sz="6400" b="1" dirty="0">
                <a:solidFill>
                  <a:srgbClr val="00B0F0"/>
                </a:solidFill>
              </a:rPr>
              <a:t>private</a:t>
            </a:r>
            <a:r>
              <a:rPr lang="en-US" sz="6400" dirty="0">
                <a:solidFill>
                  <a:srgbClr val="00B0F0"/>
                </a:solidFill>
              </a:rPr>
              <a:t> String country;  </a:t>
            </a:r>
          </a:p>
          <a:p>
            <a:pPr lvl="1">
              <a:buNone/>
            </a:pPr>
            <a:r>
              <a:rPr lang="en-US" sz="6400" dirty="0">
                <a:solidFill>
                  <a:srgbClr val="00B0F0"/>
                </a:solidFill>
              </a:rPr>
              <a:t>  </a:t>
            </a:r>
          </a:p>
          <a:p>
            <a:pPr lvl="1">
              <a:buNone/>
            </a:pPr>
            <a:r>
              <a:rPr lang="en-US" sz="6400" b="1" dirty="0">
                <a:solidFill>
                  <a:srgbClr val="00B0F0"/>
                </a:solidFill>
              </a:rPr>
              <a:t>public</a:t>
            </a:r>
            <a:r>
              <a:rPr lang="en-US" sz="6400" dirty="0">
                <a:solidFill>
                  <a:srgbClr val="00B0F0"/>
                </a:solidFill>
              </a:rPr>
              <a:t> Address(String city, String state, String country) {  </a:t>
            </a:r>
          </a:p>
          <a:p>
            <a:pPr lvl="1">
              <a:buNone/>
            </a:pPr>
            <a:r>
              <a:rPr lang="en-US" sz="6400" dirty="0">
                <a:solidFill>
                  <a:srgbClr val="00B0F0"/>
                </a:solidFill>
              </a:rPr>
              <a:t>    </a:t>
            </a:r>
            <a:r>
              <a:rPr lang="en-US" sz="6400" b="1" dirty="0">
                <a:solidFill>
                  <a:srgbClr val="00B0F0"/>
                </a:solidFill>
              </a:rPr>
              <a:t>super</a:t>
            </a:r>
            <a:r>
              <a:rPr lang="en-US" sz="6400" dirty="0">
                <a:solidFill>
                  <a:srgbClr val="00B0F0"/>
                </a:solidFill>
              </a:rPr>
              <a:t>();  </a:t>
            </a:r>
          </a:p>
          <a:p>
            <a:pPr lvl="1">
              <a:buNone/>
            </a:pPr>
            <a:r>
              <a:rPr lang="en-US" sz="6400" dirty="0">
                <a:solidFill>
                  <a:srgbClr val="00B0F0"/>
                </a:solidFill>
              </a:rPr>
              <a:t>    </a:t>
            </a:r>
            <a:r>
              <a:rPr lang="en-US" sz="6400" b="1" dirty="0" err="1">
                <a:solidFill>
                  <a:srgbClr val="00B0F0"/>
                </a:solidFill>
              </a:rPr>
              <a:t>this</a:t>
            </a:r>
            <a:r>
              <a:rPr lang="en-US" sz="6400" dirty="0" err="1">
                <a:solidFill>
                  <a:srgbClr val="00B0F0"/>
                </a:solidFill>
              </a:rPr>
              <a:t>.city</a:t>
            </a:r>
            <a:r>
              <a:rPr lang="en-US" sz="6400" dirty="0">
                <a:solidFill>
                  <a:srgbClr val="00B0F0"/>
                </a:solidFill>
              </a:rPr>
              <a:t> = city;  </a:t>
            </a:r>
          </a:p>
          <a:p>
            <a:pPr lvl="1">
              <a:buNone/>
            </a:pPr>
            <a:r>
              <a:rPr lang="en-US" sz="6400" dirty="0">
                <a:solidFill>
                  <a:srgbClr val="00B0F0"/>
                </a:solidFill>
              </a:rPr>
              <a:t>    </a:t>
            </a:r>
            <a:r>
              <a:rPr lang="en-US" sz="6400" b="1" dirty="0" err="1">
                <a:solidFill>
                  <a:srgbClr val="00B0F0"/>
                </a:solidFill>
              </a:rPr>
              <a:t>this</a:t>
            </a:r>
            <a:r>
              <a:rPr lang="en-US" sz="6400" dirty="0" err="1">
                <a:solidFill>
                  <a:srgbClr val="00B0F0"/>
                </a:solidFill>
              </a:rPr>
              <a:t>.state</a:t>
            </a:r>
            <a:r>
              <a:rPr lang="en-US" sz="6400" dirty="0">
                <a:solidFill>
                  <a:srgbClr val="00B0F0"/>
                </a:solidFill>
              </a:rPr>
              <a:t> = state;  </a:t>
            </a:r>
          </a:p>
          <a:p>
            <a:pPr lvl="1">
              <a:buNone/>
            </a:pPr>
            <a:r>
              <a:rPr lang="en-US" sz="6400" dirty="0">
                <a:solidFill>
                  <a:srgbClr val="00B0F0"/>
                </a:solidFill>
              </a:rPr>
              <a:t>    </a:t>
            </a:r>
            <a:r>
              <a:rPr lang="en-US" sz="6400" b="1" dirty="0" err="1">
                <a:solidFill>
                  <a:srgbClr val="00B0F0"/>
                </a:solidFill>
              </a:rPr>
              <a:t>this</a:t>
            </a:r>
            <a:r>
              <a:rPr lang="en-US" sz="6400" dirty="0" err="1">
                <a:solidFill>
                  <a:srgbClr val="00B0F0"/>
                </a:solidFill>
              </a:rPr>
              <a:t>.country</a:t>
            </a:r>
            <a:r>
              <a:rPr lang="en-US" sz="6400" dirty="0">
                <a:solidFill>
                  <a:srgbClr val="00B0F0"/>
                </a:solidFill>
              </a:rPr>
              <a:t> = country;  </a:t>
            </a:r>
          </a:p>
          <a:p>
            <a:pPr lvl="1">
              <a:buNone/>
            </a:pPr>
            <a:r>
              <a:rPr lang="en-US" sz="6400" dirty="0">
                <a:solidFill>
                  <a:srgbClr val="00B0F0"/>
                </a:solidFill>
              </a:rPr>
              <a:t>}  </a:t>
            </a:r>
          </a:p>
          <a:p>
            <a:pPr lvl="1">
              <a:buNone/>
            </a:pPr>
            <a:r>
              <a:rPr lang="en-US" sz="6400" dirty="0">
                <a:solidFill>
                  <a:srgbClr val="00B0F0"/>
                </a:solidFill>
              </a:rPr>
              <a:t>  </a:t>
            </a:r>
          </a:p>
          <a:p>
            <a:pPr lvl="1">
              <a:buNone/>
            </a:pPr>
            <a:r>
              <a:rPr lang="en-US" sz="6400" b="1" dirty="0">
                <a:solidFill>
                  <a:srgbClr val="00B0F0"/>
                </a:solidFill>
              </a:rPr>
              <a:t>public</a:t>
            </a:r>
            <a:r>
              <a:rPr lang="en-US" sz="6400" dirty="0">
                <a:solidFill>
                  <a:srgbClr val="00B0F0"/>
                </a:solidFill>
              </a:rPr>
              <a:t> String </a:t>
            </a:r>
            <a:r>
              <a:rPr lang="en-US" sz="6400" dirty="0" err="1">
                <a:solidFill>
                  <a:srgbClr val="00B0F0"/>
                </a:solidFill>
              </a:rPr>
              <a:t>toString</a:t>
            </a:r>
            <a:r>
              <a:rPr lang="en-US" sz="6400" dirty="0">
                <a:solidFill>
                  <a:srgbClr val="00B0F0"/>
                </a:solidFill>
              </a:rPr>
              <a:t>(){  </a:t>
            </a:r>
          </a:p>
          <a:p>
            <a:pPr lvl="1">
              <a:buNone/>
            </a:pPr>
            <a:r>
              <a:rPr lang="en-US" sz="6400" dirty="0">
                <a:solidFill>
                  <a:srgbClr val="00B0F0"/>
                </a:solidFill>
              </a:rPr>
              <a:t>    </a:t>
            </a:r>
            <a:r>
              <a:rPr lang="en-US" sz="6400" b="1" dirty="0">
                <a:solidFill>
                  <a:srgbClr val="00B0F0"/>
                </a:solidFill>
              </a:rPr>
              <a:t>return</a:t>
            </a:r>
            <a:r>
              <a:rPr lang="en-US" sz="6400" dirty="0">
                <a:solidFill>
                  <a:srgbClr val="00B0F0"/>
                </a:solidFill>
              </a:rPr>
              <a:t> city+" "+state+" "+country;  </a:t>
            </a:r>
          </a:p>
          <a:p>
            <a:pPr lvl="1">
              <a:buNone/>
            </a:pPr>
            <a:r>
              <a:rPr lang="en-US" sz="6400" dirty="0">
                <a:solidFill>
                  <a:srgbClr val="00B0F0"/>
                </a:solidFill>
              </a:rPr>
              <a:t>}  </a:t>
            </a:r>
          </a:p>
          <a:p>
            <a:pPr lvl="1">
              <a:buNone/>
            </a:pPr>
            <a:r>
              <a:rPr lang="en-US" sz="6400" dirty="0">
                <a:solidFill>
                  <a:srgbClr val="00B0F0"/>
                </a:solid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Employee.java</a:t>
            </a:r>
            <a:endParaRPr lang="en-US" dirty="0"/>
          </a:p>
        </p:txBody>
      </p:sp>
      <p:sp>
        <p:nvSpPr>
          <p:cNvPr id="3" name="Content Placeholder 2"/>
          <p:cNvSpPr>
            <a:spLocks noGrp="1"/>
          </p:cNvSpPr>
          <p:nvPr>
            <p:ph idx="1"/>
          </p:nvPr>
        </p:nvSpPr>
        <p:spPr>
          <a:xfrm>
            <a:off x="457200" y="1066800"/>
            <a:ext cx="8229600" cy="5059363"/>
          </a:xfrm>
        </p:spPr>
        <p:txBody>
          <a:bodyPr>
            <a:noAutofit/>
          </a:bodyPr>
          <a:lstStyle/>
          <a:p>
            <a:r>
              <a:rPr lang="en-US" sz="1600" dirty="0"/>
              <a:t>It contains three properties id, name and address(dependent object) ,two constructors and show() method to show the records of the current object including the </a:t>
            </a:r>
            <a:r>
              <a:rPr lang="en-US" sz="1600" dirty="0" err="1"/>
              <a:t>depedent</a:t>
            </a:r>
            <a:r>
              <a:rPr lang="en-US" sz="1600" dirty="0"/>
              <a:t> object.</a:t>
            </a:r>
          </a:p>
          <a:p>
            <a:pPr lvl="1">
              <a:buNone/>
            </a:pPr>
            <a:r>
              <a:rPr lang="en-US" sz="1400" b="1" dirty="0">
                <a:solidFill>
                  <a:srgbClr val="00B0F0"/>
                </a:solidFill>
              </a:rPr>
              <a:t>package</a:t>
            </a:r>
            <a:r>
              <a:rPr lang="en-US" sz="1400" dirty="0">
                <a:solidFill>
                  <a:srgbClr val="00B0F0"/>
                </a:solidFill>
              </a:rPr>
              <a:t>  </a:t>
            </a:r>
            <a:r>
              <a:rPr lang="en-US" sz="1400" dirty="0" err="1">
                <a:solidFill>
                  <a:srgbClr val="00B0F0"/>
                </a:solidFill>
              </a:rPr>
              <a:t>com.javaknowledge</a:t>
            </a:r>
            <a:r>
              <a:rPr lang="en-US" sz="1400" dirty="0">
                <a:solidFill>
                  <a:srgbClr val="00B0F0"/>
                </a:solidFill>
              </a:rPr>
              <a:t>;  </a:t>
            </a:r>
          </a:p>
          <a:p>
            <a:pPr lvl="1">
              <a:buNone/>
            </a:pPr>
            <a:r>
              <a:rPr lang="en-US" sz="1400" dirty="0">
                <a:solidFill>
                  <a:srgbClr val="00B0F0"/>
                </a:solidFill>
              </a:rPr>
              <a:t> </a:t>
            </a:r>
            <a:r>
              <a:rPr lang="en-US" sz="1400" b="1" dirty="0">
                <a:solidFill>
                  <a:srgbClr val="00B0F0"/>
                </a:solidFill>
              </a:rPr>
              <a:t>public</a:t>
            </a:r>
            <a:r>
              <a:rPr lang="en-US" sz="1400" dirty="0">
                <a:solidFill>
                  <a:srgbClr val="00B0F0"/>
                </a:solidFill>
              </a:rPr>
              <a:t> </a:t>
            </a:r>
            <a:r>
              <a:rPr lang="en-US" sz="1400" b="1" dirty="0">
                <a:solidFill>
                  <a:srgbClr val="00B0F0"/>
                </a:solidFill>
              </a:rPr>
              <a:t>class</a:t>
            </a:r>
            <a:r>
              <a:rPr lang="en-US" sz="1400" dirty="0">
                <a:solidFill>
                  <a:srgbClr val="00B0F0"/>
                </a:solidFill>
              </a:rPr>
              <a:t> Employee {  </a:t>
            </a:r>
          </a:p>
          <a:p>
            <a:pPr lvl="1">
              <a:buNone/>
            </a:pPr>
            <a:r>
              <a:rPr lang="en-US" sz="1400" b="1" dirty="0">
                <a:solidFill>
                  <a:srgbClr val="00B0F0"/>
                </a:solidFill>
              </a:rPr>
              <a:t>private</a:t>
            </a:r>
            <a:r>
              <a:rPr lang="en-US" sz="1400" dirty="0">
                <a:solidFill>
                  <a:srgbClr val="00B0F0"/>
                </a:solidFill>
              </a:rPr>
              <a:t> </a:t>
            </a:r>
            <a:r>
              <a:rPr lang="en-US" sz="1400" b="1" dirty="0" err="1">
                <a:solidFill>
                  <a:srgbClr val="00B0F0"/>
                </a:solidFill>
              </a:rPr>
              <a:t>int</a:t>
            </a:r>
            <a:r>
              <a:rPr lang="en-US" sz="1400" dirty="0">
                <a:solidFill>
                  <a:srgbClr val="00B0F0"/>
                </a:solidFill>
              </a:rPr>
              <a:t> id;  </a:t>
            </a:r>
          </a:p>
          <a:p>
            <a:pPr lvl="1">
              <a:buNone/>
            </a:pPr>
            <a:r>
              <a:rPr lang="en-US" sz="1400" b="1" dirty="0">
                <a:solidFill>
                  <a:srgbClr val="00B0F0"/>
                </a:solidFill>
              </a:rPr>
              <a:t>private</a:t>
            </a:r>
            <a:r>
              <a:rPr lang="en-US" sz="1400" dirty="0">
                <a:solidFill>
                  <a:srgbClr val="00B0F0"/>
                </a:solidFill>
              </a:rPr>
              <a:t> String name;  </a:t>
            </a:r>
          </a:p>
          <a:p>
            <a:pPr lvl="1">
              <a:buNone/>
            </a:pPr>
            <a:r>
              <a:rPr lang="en-US" sz="1400" b="1" dirty="0">
                <a:solidFill>
                  <a:srgbClr val="00B0F0"/>
                </a:solidFill>
              </a:rPr>
              <a:t>private</a:t>
            </a:r>
            <a:r>
              <a:rPr lang="en-US" sz="1400" dirty="0">
                <a:solidFill>
                  <a:srgbClr val="00B0F0"/>
                </a:solidFill>
              </a:rPr>
              <a:t> Address </a:t>
            </a:r>
            <a:r>
              <a:rPr lang="en-US" sz="1400" dirty="0" err="1">
                <a:solidFill>
                  <a:srgbClr val="00B0F0"/>
                </a:solidFill>
              </a:rPr>
              <a:t>address</a:t>
            </a:r>
            <a:r>
              <a:rPr lang="en-US" sz="1400" dirty="0">
                <a:solidFill>
                  <a:srgbClr val="00B0F0"/>
                </a:solidFill>
              </a:rPr>
              <a:t>;//Aggregation  </a:t>
            </a:r>
          </a:p>
          <a:p>
            <a:pPr lvl="1">
              <a:buNone/>
            </a:pPr>
            <a:r>
              <a:rPr lang="en-US" sz="1400" b="1" dirty="0">
                <a:solidFill>
                  <a:srgbClr val="00B0F0"/>
                </a:solidFill>
              </a:rPr>
              <a:t>public</a:t>
            </a:r>
            <a:r>
              <a:rPr lang="en-US" sz="1400" dirty="0">
                <a:solidFill>
                  <a:srgbClr val="00B0F0"/>
                </a:solidFill>
              </a:rPr>
              <a:t> Employee() {</a:t>
            </a:r>
            <a:r>
              <a:rPr lang="en-US" sz="1400" dirty="0" err="1">
                <a:solidFill>
                  <a:srgbClr val="00B0F0"/>
                </a:solidFill>
              </a:rPr>
              <a:t>System.out.println</a:t>
            </a:r>
            <a:r>
              <a:rPr lang="en-US" sz="1400" dirty="0">
                <a:solidFill>
                  <a:srgbClr val="00B0F0"/>
                </a:solidFill>
              </a:rPr>
              <a:t>("def cons");}  </a:t>
            </a:r>
          </a:p>
          <a:p>
            <a:pPr lvl="1">
              <a:buNone/>
            </a:pPr>
            <a:r>
              <a:rPr lang="en-US" sz="1400" dirty="0">
                <a:solidFill>
                  <a:srgbClr val="00B0F0"/>
                </a:solidFill>
              </a:rPr>
              <a:t> </a:t>
            </a:r>
            <a:r>
              <a:rPr lang="en-US" sz="1400" b="1" dirty="0">
                <a:solidFill>
                  <a:srgbClr val="00B0F0"/>
                </a:solidFill>
              </a:rPr>
              <a:t>public</a:t>
            </a:r>
            <a:r>
              <a:rPr lang="en-US" sz="1400" dirty="0">
                <a:solidFill>
                  <a:srgbClr val="00B0F0"/>
                </a:solidFill>
              </a:rPr>
              <a:t> Employee(</a:t>
            </a:r>
            <a:r>
              <a:rPr lang="en-US" sz="1400" b="1" dirty="0" err="1">
                <a:solidFill>
                  <a:srgbClr val="00B0F0"/>
                </a:solidFill>
              </a:rPr>
              <a:t>int</a:t>
            </a:r>
            <a:r>
              <a:rPr lang="en-US" sz="1400" dirty="0">
                <a:solidFill>
                  <a:srgbClr val="00B0F0"/>
                </a:solidFill>
              </a:rPr>
              <a:t> id, String name, Address </a:t>
            </a:r>
            <a:r>
              <a:rPr lang="en-US" sz="1400" dirty="0" err="1">
                <a:solidFill>
                  <a:srgbClr val="00B0F0"/>
                </a:solidFill>
              </a:rPr>
              <a:t>address</a:t>
            </a:r>
            <a:r>
              <a:rPr lang="en-US" sz="1400" dirty="0">
                <a:solidFill>
                  <a:srgbClr val="00B0F0"/>
                </a:solidFill>
              </a:rPr>
              <a:t>) {  </a:t>
            </a:r>
          </a:p>
          <a:p>
            <a:pPr lvl="1">
              <a:buNone/>
            </a:pPr>
            <a:r>
              <a:rPr lang="en-US" sz="1400" dirty="0">
                <a:solidFill>
                  <a:srgbClr val="00B0F0"/>
                </a:solidFill>
              </a:rPr>
              <a:t>    </a:t>
            </a:r>
            <a:r>
              <a:rPr lang="en-US" sz="1400" b="1" dirty="0">
                <a:solidFill>
                  <a:srgbClr val="00B0F0"/>
                </a:solidFill>
              </a:rPr>
              <a:t>super</a:t>
            </a:r>
            <a:r>
              <a:rPr lang="en-US" sz="1400" dirty="0">
                <a:solidFill>
                  <a:srgbClr val="00B0F0"/>
                </a:solidFill>
              </a:rPr>
              <a:t>();  </a:t>
            </a:r>
          </a:p>
          <a:p>
            <a:pPr lvl="1">
              <a:buNone/>
            </a:pPr>
            <a:r>
              <a:rPr lang="en-US" sz="1400" dirty="0">
                <a:solidFill>
                  <a:srgbClr val="00B0F0"/>
                </a:solidFill>
              </a:rPr>
              <a:t>    </a:t>
            </a:r>
            <a:r>
              <a:rPr lang="en-US" sz="1400" b="1" dirty="0">
                <a:solidFill>
                  <a:srgbClr val="00B0F0"/>
                </a:solidFill>
              </a:rPr>
              <a:t>this</a:t>
            </a:r>
            <a:r>
              <a:rPr lang="en-US" sz="1400" dirty="0">
                <a:solidFill>
                  <a:srgbClr val="00B0F0"/>
                </a:solidFill>
              </a:rPr>
              <a:t>.id = id;  </a:t>
            </a:r>
          </a:p>
          <a:p>
            <a:pPr lvl="1">
              <a:buNone/>
            </a:pPr>
            <a:r>
              <a:rPr lang="en-US" sz="1400" dirty="0">
                <a:solidFill>
                  <a:srgbClr val="00B0F0"/>
                </a:solidFill>
              </a:rPr>
              <a:t>    </a:t>
            </a:r>
            <a:r>
              <a:rPr lang="en-US" sz="1400" b="1" dirty="0">
                <a:solidFill>
                  <a:srgbClr val="00B0F0"/>
                </a:solidFill>
              </a:rPr>
              <a:t>this</a:t>
            </a:r>
            <a:r>
              <a:rPr lang="en-US" sz="1400" dirty="0">
                <a:solidFill>
                  <a:srgbClr val="00B0F0"/>
                </a:solidFill>
              </a:rPr>
              <a:t>.name = name;  </a:t>
            </a:r>
          </a:p>
          <a:p>
            <a:pPr lvl="1">
              <a:buNone/>
            </a:pPr>
            <a:r>
              <a:rPr lang="en-US" sz="1400" dirty="0">
                <a:solidFill>
                  <a:srgbClr val="00B0F0"/>
                </a:solidFill>
              </a:rPr>
              <a:t>    </a:t>
            </a:r>
            <a:r>
              <a:rPr lang="en-US" sz="1400" b="1" dirty="0" err="1">
                <a:solidFill>
                  <a:srgbClr val="00B0F0"/>
                </a:solidFill>
              </a:rPr>
              <a:t>this</a:t>
            </a:r>
            <a:r>
              <a:rPr lang="en-US" sz="1400" dirty="0" err="1">
                <a:solidFill>
                  <a:srgbClr val="00B0F0"/>
                </a:solidFill>
              </a:rPr>
              <a:t>.address</a:t>
            </a:r>
            <a:r>
              <a:rPr lang="en-US" sz="1400" dirty="0">
                <a:solidFill>
                  <a:srgbClr val="00B0F0"/>
                </a:solidFill>
              </a:rPr>
              <a:t> = address;  </a:t>
            </a:r>
          </a:p>
          <a:p>
            <a:pPr lvl="1">
              <a:buNone/>
            </a:pPr>
            <a:r>
              <a:rPr lang="en-US" sz="1400" dirty="0">
                <a:solidFill>
                  <a:srgbClr val="00B0F0"/>
                </a:solidFill>
              </a:rPr>
              <a:t>}    </a:t>
            </a:r>
          </a:p>
          <a:p>
            <a:pPr lvl="1">
              <a:buNone/>
            </a:pPr>
            <a:r>
              <a:rPr lang="en-US" sz="1400" b="1" dirty="0">
                <a:solidFill>
                  <a:srgbClr val="00B0F0"/>
                </a:solidFill>
              </a:rPr>
              <a:t>void</a:t>
            </a:r>
            <a:r>
              <a:rPr lang="en-US" sz="1400" dirty="0">
                <a:solidFill>
                  <a:srgbClr val="00B0F0"/>
                </a:solidFill>
              </a:rPr>
              <a:t> show(){  </a:t>
            </a:r>
          </a:p>
          <a:p>
            <a:pPr lvl="1">
              <a:buNone/>
            </a:pPr>
            <a:r>
              <a:rPr lang="en-US" sz="1400" dirty="0">
                <a:solidFill>
                  <a:srgbClr val="00B0F0"/>
                </a:solidFill>
              </a:rPr>
              <a:t>    </a:t>
            </a:r>
            <a:r>
              <a:rPr lang="en-US" sz="1400" dirty="0" err="1">
                <a:solidFill>
                  <a:srgbClr val="00B0F0"/>
                </a:solidFill>
              </a:rPr>
              <a:t>System.out.println</a:t>
            </a:r>
            <a:r>
              <a:rPr lang="en-US" sz="1400" dirty="0">
                <a:solidFill>
                  <a:srgbClr val="00B0F0"/>
                </a:solidFill>
              </a:rPr>
              <a:t>(id+" "+name);  </a:t>
            </a:r>
          </a:p>
          <a:p>
            <a:pPr lvl="1">
              <a:buNone/>
            </a:pPr>
            <a:r>
              <a:rPr lang="en-US" sz="1400" dirty="0">
                <a:solidFill>
                  <a:srgbClr val="00B0F0"/>
                </a:solidFill>
              </a:rPr>
              <a:t>    </a:t>
            </a:r>
            <a:r>
              <a:rPr lang="en-US" sz="1400" dirty="0" err="1">
                <a:solidFill>
                  <a:srgbClr val="00B0F0"/>
                </a:solidFill>
              </a:rPr>
              <a:t>System.out.println</a:t>
            </a:r>
            <a:r>
              <a:rPr lang="en-US" sz="1400" dirty="0">
                <a:solidFill>
                  <a:srgbClr val="00B0F0"/>
                </a:solidFill>
              </a:rPr>
              <a:t>(</a:t>
            </a:r>
            <a:r>
              <a:rPr lang="en-US" sz="1400" dirty="0" err="1">
                <a:solidFill>
                  <a:srgbClr val="00B0F0"/>
                </a:solidFill>
              </a:rPr>
              <a:t>address.toString</a:t>
            </a:r>
            <a:r>
              <a:rPr lang="en-US" sz="1400" dirty="0">
                <a:solidFill>
                  <a:srgbClr val="00B0F0"/>
                </a:solidFill>
              </a:rPr>
              <a:t>());  </a:t>
            </a:r>
          </a:p>
          <a:p>
            <a:pPr lvl="1">
              <a:buNone/>
            </a:pPr>
            <a:r>
              <a:rPr lang="en-US" sz="1400" dirty="0">
                <a:solidFill>
                  <a:srgbClr val="00B0F0"/>
                </a:solidFill>
              </a:rPr>
              <a:t>}    </a:t>
            </a:r>
          </a:p>
          <a:p>
            <a:pPr lvl="1">
              <a:buNone/>
            </a:pPr>
            <a:r>
              <a:rPr lang="en-US" sz="1400" dirty="0">
                <a:solidFill>
                  <a:srgbClr val="00B0F0"/>
                </a:solidFill>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applicationContext.xml</a:t>
            </a:r>
            <a:endParaRPr lang="en-US" dirty="0"/>
          </a:p>
        </p:txBody>
      </p:sp>
      <p:sp>
        <p:nvSpPr>
          <p:cNvPr id="3" name="Content Placeholder 2"/>
          <p:cNvSpPr>
            <a:spLocks noGrp="1"/>
          </p:cNvSpPr>
          <p:nvPr>
            <p:ph idx="1"/>
          </p:nvPr>
        </p:nvSpPr>
        <p:spPr>
          <a:xfrm>
            <a:off x="457200" y="1219200"/>
            <a:ext cx="8229600" cy="4906963"/>
          </a:xfrm>
        </p:spPr>
        <p:txBody>
          <a:bodyPr>
            <a:normAutofit fontScale="47500" lnSpcReduction="20000"/>
          </a:bodyPr>
          <a:lstStyle/>
          <a:p>
            <a:r>
              <a:rPr lang="en-US" dirty="0"/>
              <a:t>The </a:t>
            </a:r>
            <a:r>
              <a:rPr lang="en-US" b="1" dirty="0"/>
              <a:t>ref</a:t>
            </a:r>
            <a:r>
              <a:rPr lang="en-US" dirty="0"/>
              <a:t> attribute is used to define the reference of another object, such way we are passing the dependent object as an constructor argument.</a:t>
            </a:r>
          </a:p>
          <a:p>
            <a:pPr lvl="1">
              <a:buNone/>
            </a:pPr>
            <a:r>
              <a:rPr lang="en-US" sz="3800" dirty="0">
                <a:solidFill>
                  <a:srgbClr val="00B0F0"/>
                </a:solidFill>
              </a:rPr>
              <a:t>&lt;?xml version="1.0" encoding="UTF-8"?&gt;  </a:t>
            </a:r>
          </a:p>
          <a:p>
            <a:pPr lvl="1">
              <a:buNone/>
            </a:pPr>
            <a:r>
              <a:rPr lang="en-US" sz="3800" dirty="0">
                <a:solidFill>
                  <a:srgbClr val="00B0F0"/>
                </a:solidFill>
              </a:rPr>
              <a:t>&lt;beans  </a:t>
            </a:r>
          </a:p>
          <a:p>
            <a:pPr lvl="1">
              <a:buNone/>
            </a:pPr>
            <a:r>
              <a:rPr lang="en-US" sz="3800" dirty="0">
                <a:solidFill>
                  <a:srgbClr val="00B0F0"/>
                </a:solidFill>
              </a:rPr>
              <a:t>    </a:t>
            </a:r>
            <a:r>
              <a:rPr lang="en-US" sz="3800" dirty="0" err="1">
                <a:solidFill>
                  <a:srgbClr val="00B0F0"/>
                </a:solidFill>
              </a:rPr>
              <a:t>xmlns</a:t>
            </a:r>
            <a:r>
              <a:rPr lang="en-US" sz="3800" dirty="0">
                <a:solidFill>
                  <a:srgbClr val="00B0F0"/>
                </a:solidFill>
              </a:rPr>
              <a:t>="http://www.springframework.org/schema/beans"  </a:t>
            </a:r>
          </a:p>
          <a:p>
            <a:pPr lvl="1">
              <a:buNone/>
            </a:pPr>
            <a:r>
              <a:rPr lang="en-US" sz="3800" dirty="0">
                <a:solidFill>
                  <a:srgbClr val="00B0F0"/>
                </a:solidFill>
              </a:rPr>
              <a:t>    </a:t>
            </a:r>
            <a:r>
              <a:rPr lang="en-US" sz="3800" dirty="0" err="1">
                <a:solidFill>
                  <a:srgbClr val="00B0F0"/>
                </a:solidFill>
              </a:rPr>
              <a:t>xmlns:xsi</a:t>
            </a:r>
            <a:r>
              <a:rPr lang="en-US" sz="3800" dirty="0">
                <a:solidFill>
                  <a:srgbClr val="00B0F0"/>
                </a:solidFill>
              </a:rPr>
              <a:t>="http://www.w3.org/2001/XMLSchema-instance"  </a:t>
            </a:r>
          </a:p>
          <a:p>
            <a:pPr lvl="1">
              <a:buNone/>
            </a:pPr>
            <a:r>
              <a:rPr lang="en-US" sz="3800" dirty="0">
                <a:solidFill>
                  <a:srgbClr val="00B0F0"/>
                </a:solidFill>
              </a:rPr>
              <a:t>    </a:t>
            </a:r>
            <a:r>
              <a:rPr lang="en-US" sz="3800" dirty="0" err="1">
                <a:solidFill>
                  <a:srgbClr val="00B0F0"/>
                </a:solidFill>
              </a:rPr>
              <a:t>xmlns:p</a:t>
            </a:r>
            <a:r>
              <a:rPr lang="en-US" sz="3800" dirty="0">
                <a:solidFill>
                  <a:srgbClr val="00B0F0"/>
                </a:solidFill>
              </a:rPr>
              <a:t>="http://www.springframework.org/schema/p"  </a:t>
            </a:r>
          </a:p>
          <a:p>
            <a:pPr lvl="1">
              <a:buNone/>
            </a:pPr>
            <a:r>
              <a:rPr lang="en-US" sz="3800" dirty="0">
                <a:solidFill>
                  <a:srgbClr val="00B0F0"/>
                </a:solidFill>
              </a:rPr>
              <a:t>    </a:t>
            </a:r>
            <a:r>
              <a:rPr lang="en-US" sz="3800" dirty="0" err="1">
                <a:solidFill>
                  <a:srgbClr val="00B0F0"/>
                </a:solidFill>
              </a:rPr>
              <a:t>xsi:schemaLocation</a:t>
            </a:r>
            <a:r>
              <a:rPr lang="en-US" sz="3800" dirty="0">
                <a:solidFill>
                  <a:srgbClr val="00B0F0"/>
                </a:solidFill>
              </a:rPr>
              <a:t>="http://www.springframework.org/schema/beans  </a:t>
            </a:r>
          </a:p>
          <a:p>
            <a:pPr lvl="1">
              <a:buNone/>
            </a:pPr>
            <a:r>
              <a:rPr lang="en-US" sz="3800" dirty="0">
                <a:solidFill>
                  <a:srgbClr val="00B0F0"/>
                </a:solidFill>
              </a:rPr>
              <a:t>                http://www.springframework.org/schema/beans/spring-beans-3.0.xsd"&gt;  </a:t>
            </a:r>
          </a:p>
          <a:p>
            <a:pPr lvl="1">
              <a:buNone/>
            </a:pPr>
            <a:r>
              <a:rPr lang="en-US" sz="3800" dirty="0">
                <a:solidFill>
                  <a:srgbClr val="00B0F0"/>
                </a:solidFill>
              </a:rPr>
              <a:t>  </a:t>
            </a:r>
          </a:p>
          <a:p>
            <a:pPr lvl="1">
              <a:buNone/>
            </a:pPr>
            <a:r>
              <a:rPr lang="en-US" sz="3800" dirty="0">
                <a:solidFill>
                  <a:srgbClr val="00B0F0"/>
                </a:solidFill>
              </a:rPr>
              <a:t>&lt;bean id="a1" </a:t>
            </a:r>
            <a:r>
              <a:rPr lang="en-US" sz="3800" b="1" dirty="0">
                <a:solidFill>
                  <a:srgbClr val="00B0F0"/>
                </a:solidFill>
              </a:rPr>
              <a:t>class</a:t>
            </a:r>
            <a:r>
              <a:rPr lang="en-US" sz="3800" dirty="0">
                <a:solidFill>
                  <a:srgbClr val="00B0F0"/>
                </a:solidFill>
              </a:rPr>
              <a:t>=" </a:t>
            </a:r>
            <a:r>
              <a:rPr lang="en-US" sz="3800" dirty="0" err="1">
                <a:solidFill>
                  <a:srgbClr val="00B0F0"/>
                </a:solidFill>
              </a:rPr>
              <a:t>com.javaknowledge.Address</a:t>
            </a:r>
            <a:r>
              <a:rPr lang="en-US" sz="3800" dirty="0">
                <a:solidFill>
                  <a:srgbClr val="00B0F0"/>
                </a:solidFill>
              </a:rPr>
              <a:t>"&gt;  </a:t>
            </a:r>
          </a:p>
          <a:p>
            <a:pPr lvl="1">
              <a:buNone/>
            </a:pPr>
            <a:r>
              <a:rPr lang="en-US" sz="3800" dirty="0">
                <a:solidFill>
                  <a:srgbClr val="00B0F0"/>
                </a:solidFill>
              </a:rPr>
              <a:t>&lt;constructor-</a:t>
            </a:r>
            <a:r>
              <a:rPr lang="en-US" sz="3800" dirty="0" err="1">
                <a:solidFill>
                  <a:srgbClr val="00B0F0"/>
                </a:solidFill>
              </a:rPr>
              <a:t>arg</a:t>
            </a:r>
            <a:r>
              <a:rPr lang="en-US" sz="3800" dirty="0">
                <a:solidFill>
                  <a:srgbClr val="00B0F0"/>
                </a:solidFill>
              </a:rPr>
              <a:t> value=“</a:t>
            </a:r>
            <a:r>
              <a:rPr lang="en-US" sz="3800" dirty="0" err="1">
                <a:solidFill>
                  <a:srgbClr val="00B0F0"/>
                </a:solidFill>
              </a:rPr>
              <a:t>Kakrile</a:t>
            </a:r>
            <a:r>
              <a:rPr lang="en-US" sz="3800" dirty="0">
                <a:solidFill>
                  <a:srgbClr val="00B0F0"/>
                </a:solidFill>
              </a:rPr>
              <a:t>"&gt;&lt;/constructor-</a:t>
            </a:r>
            <a:r>
              <a:rPr lang="en-US" sz="3800" dirty="0" err="1">
                <a:solidFill>
                  <a:srgbClr val="00B0F0"/>
                </a:solidFill>
              </a:rPr>
              <a:t>arg</a:t>
            </a:r>
            <a:r>
              <a:rPr lang="en-US" sz="3800" dirty="0">
                <a:solidFill>
                  <a:srgbClr val="00B0F0"/>
                </a:solidFill>
              </a:rPr>
              <a:t>&gt;  </a:t>
            </a:r>
          </a:p>
          <a:p>
            <a:pPr lvl="1">
              <a:buNone/>
            </a:pPr>
            <a:r>
              <a:rPr lang="en-US" sz="3800" dirty="0">
                <a:solidFill>
                  <a:srgbClr val="00B0F0"/>
                </a:solidFill>
              </a:rPr>
              <a:t>&lt;constructor-</a:t>
            </a:r>
            <a:r>
              <a:rPr lang="en-US" sz="3800" dirty="0" err="1">
                <a:solidFill>
                  <a:srgbClr val="00B0F0"/>
                </a:solidFill>
              </a:rPr>
              <a:t>arg</a:t>
            </a:r>
            <a:r>
              <a:rPr lang="en-US" sz="3800" dirty="0">
                <a:solidFill>
                  <a:srgbClr val="00B0F0"/>
                </a:solidFill>
              </a:rPr>
              <a:t> value=“Dhaka"&gt;&lt;/constructor-</a:t>
            </a:r>
            <a:r>
              <a:rPr lang="en-US" sz="3800" dirty="0" err="1">
                <a:solidFill>
                  <a:srgbClr val="00B0F0"/>
                </a:solidFill>
              </a:rPr>
              <a:t>arg</a:t>
            </a:r>
            <a:r>
              <a:rPr lang="en-US" sz="3800" dirty="0">
                <a:solidFill>
                  <a:srgbClr val="00B0F0"/>
                </a:solidFill>
              </a:rPr>
              <a:t>&gt;  </a:t>
            </a:r>
          </a:p>
          <a:p>
            <a:pPr lvl="1">
              <a:buNone/>
            </a:pPr>
            <a:r>
              <a:rPr lang="en-US" sz="3800" dirty="0">
                <a:solidFill>
                  <a:srgbClr val="00B0F0"/>
                </a:solidFill>
              </a:rPr>
              <a:t>&lt;constructor-</a:t>
            </a:r>
            <a:r>
              <a:rPr lang="en-US" sz="3800" dirty="0" err="1">
                <a:solidFill>
                  <a:srgbClr val="00B0F0"/>
                </a:solidFill>
              </a:rPr>
              <a:t>arg</a:t>
            </a:r>
            <a:r>
              <a:rPr lang="en-US" sz="3800" dirty="0">
                <a:solidFill>
                  <a:srgbClr val="00B0F0"/>
                </a:solidFill>
              </a:rPr>
              <a:t> value=“Bangladesh"&gt;&lt;/constructor-</a:t>
            </a:r>
            <a:r>
              <a:rPr lang="en-US" sz="3800" dirty="0" err="1">
                <a:solidFill>
                  <a:srgbClr val="00B0F0"/>
                </a:solidFill>
              </a:rPr>
              <a:t>arg</a:t>
            </a:r>
            <a:r>
              <a:rPr lang="en-US" sz="3800" dirty="0">
                <a:solidFill>
                  <a:srgbClr val="00B0F0"/>
                </a:solidFill>
              </a:rPr>
              <a:t>&gt;  </a:t>
            </a:r>
          </a:p>
          <a:p>
            <a:pPr lvl="1">
              <a:buNone/>
            </a:pPr>
            <a:r>
              <a:rPr lang="en-US" sz="3800" dirty="0">
                <a:solidFill>
                  <a:srgbClr val="00B0F0"/>
                </a:solidFill>
              </a:rPr>
              <a:t>&lt;/bean&gt;  </a:t>
            </a:r>
          </a:p>
          <a:p>
            <a:pPr lvl="1">
              <a:buNone/>
            </a:pPr>
            <a:r>
              <a:rPr lang="en-US" sz="3800" dirty="0">
                <a:solidFill>
                  <a:srgbClr val="00B0F0"/>
                </a:solidFill>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pPr lvl="1">
              <a:buNone/>
            </a:pPr>
            <a:r>
              <a:rPr lang="en-US" sz="2400" dirty="0">
                <a:solidFill>
                  <a:srgbClr val="00B0F0"/>
                </a:solidFill>
              </a:rPr>
              <a:t>&lt;bean id="e" </a:t>
            </a:r>
            <a:r>
              <a:rPr lang="en-US" sz="2400" b="1" dirty="0">
                <a:solidFill>
                  <a:srgbClr val="00B0F0"/>
                </a:solidFill>
              </a:rPr>
              <a:t>class</a:t>
            </a:r>
            <a:r>
              <a:rPr lang="en-US" sz="2400" dirty="0">
                <a:solidFill>
                  <a:srgbClr val="00B0F0"/>
                </a:solidFill>
              </a:rPr>
              <a:t>="</a:t>
            </a:r>
            <a:r>
              <a:rPr lang="en-US" sz="2400" dirty="0" err="1">
                <a:solidFill>
                  <a:srgbClr val="00B0F0"/>
                </a:solidFill>
              </a:rPr>
              <a:t>com.javaknowledge.Employee</a:t>
            </a:r>
            <a:r>
              <a:rPr lang="en-US" sz="2400" dirty="0">
                <a:solidFill>
                  <a:srgbClr val="00B0F0"/>
                </a:solidFill>
              </a:rPr>
              <a:t>"&gt;  </a:t>
            </a:r>
          </a:p>
          <a:p>
            <a:pPr lvl="1">
              <a:buNone/>
            </a:pPr>
            <a:r>
              <a:rPr lang="en-US" sz="2400" dirty="0">
                <a:solidFill>
                  <a:srgbClr val="00B0F0"/>
                </a:solidFill>
              </a:rPr>
              <a:t>&lt;constructor-</a:t>
            </a:r>
            <a:r>
              <a:rPr lang="en-US" sz="2400" dirty="0" err="1">
                <a:solidFill>
                  <a:srgbClr val="00B0F0"/>
                </a:solidFill>
              </a:rPr>
              <a:t>arg</a:t>
            </a:r>
            <a:r>
              <a:rPr lang="en-US" sz="2400" dirty="0">
                <a:solidFill>
                  <a:srgbClr val="00B0F0"/>
                </a:solidFill>
              </a:rPr>
              <a:t> value="12" type="</a:t>
            </a:r>
            <a:r>
              <a:rPr lang="en-US" sz="2400" dirty="0" err="1">
                <a:solidFill>
                  <a:srgbClr val="00B0F0"/>
                </a:solidFill>
              </a:rPr>
              <a:t>int</a:t>
            </a:r>
            <a:r>
              <a:rPr lang="en-US" sz="2400" dirty="0">
                <a:solidFill>
                  <a:srgbClr val="00B0F0"/>
                </a:solidFill>
              </a:rPr>
              <a:t>"&gt;&lt;/constructor-</a:t>
            </a:r>
            <a:r>
              <a:rPr lang="en-US" sz="2400" dirty="0" err="1">
                <a:solidFill>
                  <a:srgbClr val="00B0F0"/>
                </a:solidFill>
              </a:rPr>
              <a:t>arg</a:t>
            </a:r>
            <a:r>
              <a:rPr lang="en-US" sz="2400" dirty="0">
                <a:solidFill>
                  <a:srgbClr val="00B0F0"/>
                </a:solidFill>
              </a:rPr>
              <a:t>&gt;  </a:t>
            </a:r>
          </a:p>
          <a:p>
            <a:pPr lvl="1">
              <a:buNone/>
            </a:pPr>
            <a:r>
              <a:rPr lang="en-US" sz="2400" dirty="0">
                <a:solidFill>
                  <a:srgbClr val="00B0F0"/>
                </a:solidFill>
              </a:rPr>
              <a:t>&lt;constructor-</a:t>
            </a:r>
            <a:r>
              <a:rPr lang="en-US" sz="2400" dirty="0" err="1">
                <a:solidFill>
                  <a:srgbClr val="00B0F0"/>
                </a:solidFill>
              </a:rPr>
              <a:t>arg</a:t>
            </a:r>
            <a:r>
              <a:rPr lang="en-US" sz="2400" dirty="0">
                <a:solidFill>
                  <a:srgbClr val="00B0F0"/>
                </a:solidFill>
              </a:rPr>
              <a:t> value=“Bari"&gt;&lt;/constructor-</a:t>
            </a:r>
            <a:r>
              <a:rPr lang="en-US" sz="2400" dirty="0" err="1">
                <a:solidFill>
                  <a:srgbClr val="00B0F0"/>
                </a:solidFill>
              </a:rPr>
              <a:t>arg</a:t>
            </a:r>
            <a:r>
              <a:rPr lang="en-US" sz="2400" dirty="0">
                <a:solidFill>
                  <a:srgbClr val="00B0F0"/>
                </a:solidFill>
              </a:rPr>
              <a:t>&gt;  </a:t>
            </a:r>
          </a:p>
          <a:p>
            <a:pPr lvl="1">
              <a:buNone/>
            </a:pPr>
            <a:r>
              <a:rPr lang="en-US" sz="2400" dirty="0">
                <a:solidFill>
                  <a:srgbClr val="00B0F0"/>
                </a:solidFill>
              </a:rPr>
              <a:t>&lt;constructor-</a:t>
            </a:r>
            <a:r>
              <a:rPr lang="en-US" sz="2400" dirty="0" err="1">
                <a:solidFill>
                  <a:srgbClr val="00B0F0"/>
                </a:solidFill>
              </a:rPr>
              <a:t>arg</a:t>
            </a:r>
            <a:r>
              <a:rPr lang="en-US" sz="2400" dirty="0">
                <a:solidFill>
                  <a:srgbClr val="00B0F0"/>
                </a:solidFill>
              </a:rPr>
              <a:t>&gt;  </a:t>
            </a:r>
          </a:p>
          <a:p>
            <a:pPr lvl="1">
              <a:buNone/>
            </a:pPr>
            <a:r>
              <a:rPr lang="en-US" sz="2400" dirty="0">
                <a:solidFill>
                  <a:srgbClr val="00B0F0"/>
                </a:solidFill>
              </a:rPr>
              <a:t>&lt;ref bean="a1"/&gt;  </a:t>
            </a:r>
          </a:p>
          <a:p>
            <a:pPr lvl="1">
              <a:buNone/>
            </a:pPr>
            <a:r>
              <a:rPr lang="en-US" sz="2400" dirty="0">
                <a:solidFill>
                  <a:srgbClr val="00B0F0"/>
                </a:solidFill>
              </a:rPr>
              <a:t>&lt;/constructor-</a:t>
            </a:r>
            <a:r>
              <a:rPr lang="en-US" sz="2400" dirty="0" err="1">
                <a:solidFill>
                  <a:srgbClr val="00B0F0"/>
                </a:solidFill>
              </a:rPr>
              <a:t>arg</a:t>
            </a:r>
            <a:r>
              <a:rPr lang="en-US" sz="2400" dirty="0">
                <a:solidFill>
                  <a:srgbClr val="00B0F0"/>
                </a:solidFill>
              </a:rPr>
              <a:t>&gt;  </a:t>
            </a:r>
          </a:p>
          <a:p>
            <a:pPr lvl="1">
              <a:buNone/>
            </a:pPr>
            <a:r>
              <a:rPr lang="en-US" sz="2400" dirty="0">
                <a:solidFill>
                  <a:srgbClr val="00B0F0"/>
                </a:solidFill>
              </a:rPr>
              <a:t>&lt;/bean&gt;    </a:t>
            </a:r>
          </a:p>
          <a:p>
            <a:pPr lvl="1">
              <a:buNone/>
            </a:pPr>
            <a:r>
              <a:rPr lang="en-US" sz="2400" dirty="0">
                <a:solidFill>
                  <a:srgbClr val="00B0F0"/>
                </a:solidFill>
              </a:rPr>
              <a:t>&lt;/beans&gt; </a:t>
            </a:r>
            <a:r>
              <a:rPr lang="en-US" dirty="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n-US" dirty="0">
                <a:solidFill>
                  <a:schemeClr val="bg1"/>
                </a:solidFill>
              </a:rPr>
              <a:t>Dependency Injection in Spring</a:t>
            </a:r>
          </a:p>
        </p:txBody>
      </p:sp>
      <p:sp>
        <p:nvSpPr>
          <p:cNvPr id="3" name="Content Placeholder 2"/>
          <p:cNvSpPr>
            <a:spLocks noGrp="1"/>
          </p:cNvSpPr>
          <p:nvPr>
            <p:ph idx="1"/>
          </p:nvPr>
        </p:nvSpPr>
        <p:spPr/>
        <p:txBody>
          <a:bodyPr/>
          <a:lstStyle/>
          <a:p>
            <a:r>
              <a:rPr lang="en-US" dirty="0"/>
              <a:t>Dependency Injection (DI) is a design pattern that removes the dependency from the programming code so that it can be easy to manage and test the application. Dependency Injection makes our programming code loosely coupled. </a:t>
            </a:r>
          </a:p>
          <a:p>
            <a:r>
              <a:rPr lang="en-US" dirty="0"/>
              <a:t>Let's write a code without following IOC and DI.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Test.java</a:t>
            </a:r>
            <a:endParaRPr lang="en-US" dirty="0"/>
          </a:p>
        </p:txBody>
      </p:sp>
      <p:sp>
        <p:nvSpPr>
          <p:cNvPr id="3" name="Content Placeholder 2"/>
          <p:cNvSpPr>
            <a:spLocks noGrp="1"/>
          </p:cNvSpPr>
          <p:nvPr>
            <p:ph idx="1"/>
          </p:nvPr>
        </p:nvSpPr>
        <p:spPr>
          <a:xfrm>
            <a:off x="457200" y="1066800"/>
            <a:ext cx="8229600" cy="5059363"/>
          </a:xfrm>
        </p:spPr>
        <p:txBody>
          <a:bodyPr>
            <a:normAutofit fontScale="47500" lnSpcReduction="20000"/>
          </a:bodyPr>
          <a:lstStyle/>
          <a:p>
            <a:r>
              <a:rPr lang="en-US" dirty="0"/>
              <a:t>This class gets the bean from the applicationContext.xml file and calls the show method.</a:t>
            </a:r>
          </a:p>
          <a:p>
            <a:pPr lvl="1">
              <a:buNone/>
            </a:pPr>
            <a:r>
              <a:rPr lang="en-US" sz="3800" b="1" dirty="0">
                <a:solidFill>
                  <a:srgbClr val="00B0F0"/>
                </a:solidFill>
              </a:rPr>
              <a:t>package</a:t>
            </a:r>
            <a:r>
              <a:rPr lang="en-US" sz="3800" dirty="0">
                <a:solidFill>
                  <a:srgbClr val="00B0F0"/>
                </a:solidFill>
              </a:rPr>
              <a:t> </a:t>
            </a:r>
            <a:r>
              <a:rPr lang="en-US" sz="3800" dirty="0" err="1">
                <a:solidFill>
                  <a:srgbClr val="00B0F0"/>
                </a:solidFill>
              </a:rPr>
              <a:t>com.javaknowledge</a:t>
            </a:r>
            <a:r>
              <a:rPr lang="en-US" sz="3800" dirty="0">
                <a:solidFill>
                  <a:srgbClr val="00B0F0"/>
                </a:solidFill>
              </a:rPr>
              <a:t>;  </a:t>
            </a:r>
          </a:p>
          <a:p>
            <a:pPr lvl="1">
              <a:buNone/>
            </a:pPr>
            <a:r>
              <a:rPr lang="en-US" sz="3800" dirty="0">
                <a:solidFill>
                  <a:srgbClr val="00B0F0"/>
                </a:solidFill>
              </a:rPr>
              <a:t>  </a:t>
            </a:r>
          </a:p>
          <a:p>
            <a:pPr lvl="1">
              <a:buNone/>
            </a:pPr>
            <a:r>
              <a:rPr lang="en-US" sz="3800" b="1" dirty="0">
                <a:solidFill>
                  <a:srgbClr val="00B0F0"/>
                </a:solidFill>
              </a:rPr>
              <a:t>import</a:t>
            </a:r>
            <a:r>
              <a:rPr lang="en-US" sz="3800" dirty="0">
                <a:solidFill>
                  <a:srgbClr val="00B0F0"/>
                </a:solidFill>
              </a:rPr>
              <a:t> </a:t>
            </a:r>
            <a:r>
              <a:rPr lang="en-US" sz="3800" dirty="0" err="1">
                <a:solidFill>
                  <a:srgbClr val="00B0F0"/>
                </a:solidFill>
              </a:rPr>
              <a:t>org.springframework.beans.factory.BeanFactory</a:t>
            </a:r>
            <a:r>
              <a:rPr lang="en-US" sz="3800" dirty="0">
                <a:solidFill>
                  <a:srgbClr val="00B0F0"/>
                </a:solidFill>
              </a:rPr>
              <a:t>;  </a:t>
            </a:r>
          </a:p>
          <a:p>
            <a:pPr lvl="1">
              <a:buNone/>
            </a:pPr>
            <a:r>
              <a:rPr lang="en-US" sz="3800" b="1" dirty="0">
                <a:solidFill>
                  <a:srgbClr val="00B0F0"/>
                </a:solidFill>
              </a:rPr>
              <a:t>import</a:t>
            </a:r>
            <a:r>
              <a:rPr lang="en-US" sz="3800" dirty="0">
                <a:solidFill>
                  <a:srgbClr val="00B0F0"/>
                </a:solidFill>
              </a:rPr>
              <a:t> </a:t>
            </a:r>
            <a:r>
              <a:rPr lang="en-US" sz="3800" dirty="0" err="1">
                <a:solidFill>
                  <a:srgbClr val="00B0F0"/>
                </a:solidFill>
              </a:rPr>
              <a:t>org.springframework.beans.factory.xml.XmlBeanFactory</a:t>
            </a:r>
            <a:r>
              <a:rPr lang="en-US" sz="3800" dirty="0">
                <a:solidFill>
                  <a:srgbClr val="00B0F0"/>
                </a:solidFill>
              </a:rPr>
              <a:t>;  </a:t>
            </a:r>
          </a:p>
          <a:p>
            <a:pPr lvl="1">
              <a:buNone/>
            </a:pPr>
            <a:r>
              <a:rPr lang="en-US" sz="3800" b="1" dirty="0">
                <a:solidFill>
                  <a:srgbClr val="00B0F0"/>
                </a:solidFill>
              </a:rPr>
              <a:t>import</a:t>
            </a:r>
            <a:r>
              <a:rPr lang="en-US" sz="3800" dirty="0">
                <a:solidFill>
                  <a:srgbClr val="00B0F0"/>
                </a:solidFill>
              </a:rPr>
              <a:t> org.springframework.core.io.*;  </a:t>
            </a:r>
          </a:p>
          <a:p>
            <a:pPr lvl="1">
              <a:buNone/>
            </a:pPr>
            <a:r>
              <a:rPr lang="en-US" sz="3800" dirty="0">
                <a:solidFill>
                  <a:srgbClr val="00B0F0"/>
                </a:solidFill>
              </a:rPr>
              <a:t>  </a:t>
            </a:r>
          </a:p>
          <a:p>
            <a:pPr lvl="1">
              <a:buNone/>
            </a:pPr>
            <a:r>
              <a:rPr lang="en-US" sz="3800" b="1" dirty="0">
                <a:solidFill>
                  <a:srgbClr val="00B0F0"/>
                </a:solidFill>
              </a:rPr>
              <a:t>public</a:t>
            </a:r>
            <a:r>
              <a:rPr lang="en-US" sz="3800" dirty="0">
                <a:solidFill>
                  <a:srgbClr val="00B0F0"/>
                </a:solidFill>
              </a:rPr>
              <a:t> </a:t>
            </a:r>
            <a:r>
              <a:rPr lang="en-US" sz="3800" b="1" dirty="0">
                <a:solidFill>
                  <a:srgbClr val="00B0F0"/>
                </a:solidFill>
              </a:rPr>
              <a:t>class</a:t>
            </a:r>
            <a:r>
              <a:rPr lang="en-US" sz="3800" dirty="0">
                <a:solidFill>
                  <a:srgbClr val="00B0F0"/>
                </a:solidFill>
              </a:rPr>
              <a:t> Test {  </a:t>
            </a:r>
          </a:p>
          <a:p>
            <a:pPr lvl="1">
              <a:buNone/>
            </a:pPr>
            <a:r>
              <a:rPr lang="en-US" sz="3800" dirty="0">
                <a:solidFill>
                  <a:srgbClr val="00B0F0"/>
                </a:solidFill>
              </a:rPr>
              <a:t>    </a:t>
            </a:r>
            <a:r>
              <a:rPr lang="en-US" sz="3800" b="1" dirty="0">
                <a:solidFill>
                  <a:srgbClr val="00B0F0"/>
                </a:solidFill>
              </a:rPr>
              <a:t>public</a:t>
            </a:r>
            <a:r>
              <a:rPr lang="en-US" sz="3800" dirty="0">
                <a:solidFill>
                  <a:srgbClr val="00B0F0"/>
                </a:solidFill>
              </a:rPr>
              <a:t> </a:t>
            </a:r>
            <a:r>
              <a:rPr lang="en-US" sz="3800" b="1" dirty="0">
                <a:solidFill>
                  <a:srgbClr val="00B0F0"/>
                </a:solidFill>
              </a:rPr>
              <a:t>static</a:t>
            </a:r>
            <a:r>
              <a:rPr lang="en-US" sz="3800" dirty="0">
                <a:solidFill>
                  <a:srgbClr val="00B0F0"/>
                </a:solidFill>
              </a:rPr>
              <a:t> </a:t>
            </a:r>
            <a:r>
              <a:rPr lang="en-US" sz="3800" b="1" dirty="0">
                <a:solidFill>
                  <a:srgbClr val="00B0F0"/>
                </a:solidFill>
              </a:rPr>
              <a:t>void</a:t>
            </a:r>
            <a:r>
              <a:rPr lang="en-US" sz="3800" dirty="0">
                <a:solidFill>
                  <a:srgbClr val="00B0F0"/>
                </a:solidFill>
              </a:rPr>
              <a:t> main(String[] </a:t>
            </a:r>
            <a:r>
              <a:rPr lang="en-US" sz="3800" dirty="0" err="1">
                <a:solidFill>
                  <a:srgbClr val="00B0F0"/>
                </a:solidFill>
              </a:rPr>
              <a:t>args</a:t>
            </a:r>
            <a:r>
              <a:rPr lang="en-US" sz="3800" dirty="0">
                <a:solidFill>
                  <a:srgbClr val="00B0F0"/>
                </a:solidFill>
              </a:rPr>
              <a:t>) {  </a:t>
            </a:r>
          </a:p>
          <a:p>
            <a:pPr lvl="1">
              <a:buNone/>
            </a:pPr>
            <a:r>
              <a:rPr lang="en-US" sz="3800" dirty="0">
                <a:solidFill>
                  <a:srgbClr val="00B0F0"/>
                </a:solidFill>
              </a:rPr>
              <a:t>          </a:t>
            </a:r>
          </a:p>
          <a:p>
            <a:pPr lvl="1">
              <a:buNone/>
            </a:pPr>
            <a:r>
              <a:rPr lang="en-US" sz="3800" dirty="0">
                <a:solidFill>
                  <a:srgbClr val="00B0F0"/>
                </a:solidFill>
              </a:rPr>
              <a:t>        Resource r=</a:t>
            </a:r>
            <a:r>
              <a:rPr lang="en-US" sz="3800" b="1" dirty="0">
                <a:solidFill>
                  <a:srgbClr val="00B0F0"/>
                </a:solidFill>
              </a:rPr>
              <a:t>new</a:t>
            </a:r>
            <a:r>
              <a:rPr lang="en-US" sz="3800" dirty="0">
                <a:solidFill>
                  <a:srgbClr val="00B0F0"/>
                </a:solidFill>
              </a:rPr>
              <a:t> </a:t>
            </a:r>
            <a:r>
              <a:rPr lang="en-US" sz="3800" dirty="0" err="1">
                <a:solidFill>
                  <a:srgbClr val="00B0F0"/>
                </a:solidFill>
              </a:rPr>
              <a:t>ClassPathResource</a:t>
            </a:r>
            <a:r>
              <a:rPr lang="en-US" sz="3800" dirty="0">
                <a:solidFill>
                  <a:srgbClr val="00B0F0"/>
                </a:solidFill>
              </a:rPr>
              <a:t>("applicationContext.xml");  </a:t>
            </a:r>
          </a:p>
          <a:p>
            <a:pPr lvl="1">
              <a:buNone/>
            </a:pPr>
            <a:r>
              <a:rPr lang="en-US" sz="3800" dirty="0">
                <a:solidFill>
                  <a:srgbClr val="00B0F0"/>
                </a:solidFill>
              </a:rPr>
              <a:t>        </a:t>
            </a:r>
            <a:r>
              <a:rPr lang="en-US" sz="3800" dirty="0" err="1">
                <a:solidFill>
                  <a:srgbClr val="00B0F0"/>
                </a:solidFill>
              </a:rPr>
              <a:t>BeanFactory</a:t>
            </a:r>
            <a:r>
              <a:rPr lang="en-US" sz="3800" dirty="0">
                <a:solidFill>
                  <a:srgbClr val="00B0F0"/>
                </a:solidFill>
              </a:rPr>
              <a:t> factory=</a:t>
            </a:r>
            <a:r>
              <a:rPr lang="en-US" sz="3800" b="1" dirty="0">
                <a:solidFill>
                  <a:srgbClr val="00B0F0"/>
                </a:solidFill>
              </a:rPr>
              <a:t>new</a:t>
            </a:r>
            <a:r>
              <a:rPr lang="en-US" sz="3800" dirty="0">
                <a:solidFill>
                  <a:srgbClr val="00B0F0"/>
                </a:solidFill>
              </a:rPr>
              <a:t> </a:t>
            </a:r>
            <a:r>
              <a:rPr lang="en-US" sz="3800" dirty="0" err="1">
                <a:solidFill>
                  <a:srgbClr val="00B0F0"/>
                </a:solidFill>
              </a:rPr>
              <a:t>XmlBeanFactory</a:t>
            </a:r>
            <a:r>
              <a:rPr lang="en-US" sz="3800" dirty="0">
                <a:solidFill>
                  <a:srgbClr val="00B0F0"/>
                </a:solidFill>
              </a:rPr>
              <a:t>(r);  </a:t>
            </a:r>
          </a:p>
          <a:p>
            <a:pPr lvl="1">
              <a:buNone/>
            </a:pPr>
            <a:r>
              <a:rPr lang="en-US" sz="3800" dirty="0">
                <a:solidFill>
                  <a:srgbClr val="00B0F0"/>
                </a:solidFill>
              </a:rPr>
              <a:t>          </a:t>
            </a:r>
          </a:p>
          <a:p>
            <a:pPr lvl="1">
              <a:buNone/>
            </a:pPr>
            <a:r>
              <a:rPr lang="en-US" sz="3800" dirty="0">
                <a:solidFill>
                  <a:srgbClr val="00B0F0"/>
                </a:solidFill>
              </a:rPr>
              <a:t>        Employee s=(Employee)</a:t>
            </a:r>
            <a:r>
              <a:rPr lang="en-US" sz="3800" dirty="0" err="1">
                <a:solidFill>
                  <a:srgbClr val="00B0F0"/>
                </a:solidFill>
              </a:rPr>
              <a:t>factory.getBean</a:t>
            </a:r>
            <a:r>
              <a:rPr lang="en-US" sz="3800" dirty="0">
                <a:solidFill>
                  <a:srgbClr val="00B0F0"/>
                </a:solidFill>
              </a:rPr>
              <a:t>("e");  </a:t>
            </a:r>
          </a:p>
          <a:p>
            <a:pPr lvl="1">
              <a:buNone/>
            </a:pPr>
            <a:r>
              <a:rPr lang="en-US" sz="3800" dirty="0">
                <a:solidFill>
                  <a:srgbClr val="00B0F0"/>
                </a:solidFill>
              </a:rPr>
              <a:t>        </a:t>
            </a:r>
            <a:r>
              <a:rPr lang="en-US" sz="3800" dirty="0" err="1">
                <a:solidFill>
                  <a:srgbClr val="00B0F0"/>
                </a:solidFill>
              </a:rPr>
              <a:t>s.show</a:t>
            </a:r>
            <a:r>
              <a:rPr lang="en-US" sz="3800" dirty="0">
                <a:solidFill>
                  <a:srgbClr val="00B0F0"/>
                </a:solidFill>
              </a:rPr>
              <a:t>();  </a:t>
            </a:r>
          </a:p>
          <a:p>
            <a:pPr lvl="1">
              <a:buNone/>
            </a:pPr>
            <a:r>
              <a:rPr lang="en-US" sz="3800" dirty="0">
                <a:solidFill>
                  <a:srgbClr val="00B0F0"/>
                </a:solidFill>
              </a:rPr>
              <a:t>          </a:t>
            </a:r>
          </a:p>
          <a:p>
            <a:pPr lvl="1">
              <a:buNone/>
            </a:pPr>
            <a:r>
              <a:rPr lang="en-US" sz="3800" dirty="0">
                <a:solidFill>
                  <a:srgbClr val="00B0F0"/>
                </a:solidFill>
              </a:rPr>
              <a:t>    }  </a:t>
            </a:r>
          </a:p>
          <a:p>
            <a:pPr lvl="1">
              <a:buNone/>
            </a:pPr>
            <a:r>
              <a:rPr lang="en-US" sz="3800" dirty="0">
                <a:solidFill>
                  <a:srgbClr val="00B0F0"/>
                </a:solidFill>
              </a:rPr>
              <a:t>}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dirty="0">
                <a:solidFill>
                  <a:schemeClr val="bg1"/>
                </a:solidFill>
              </a:rPr>
              <a:t>Constructor Injection with Collection Example</a:t>
            </a:r>
          </a:p>
        </p:txBody>
      </p:sp>
      <p:sp>
        <p:nvSpPr>
          <p:cNvPr id="3" name="Content Placeholder 2"/>
          <p:cNvSpPr>
            <a:spLocks noGrp="1"/>
          </p:cNvSpPr>
          <p:nvPr>
            <p:ph idx="1"/>
          </p:nvPr>
        </p:nvSpPr>
        <p:spPr>
          <a:xfrm>
            <a:off x="457200" y="1600200"/>
            <a:ext cx="8229600" cy="4724400"/>
          </a:xfrm>
        </p:spPr>
        <p:txBody>
          <a:bodyPr>
            <a:noAutofit/>
          </a:bodyPr>
          <a:lstStyle/>
          <a:p>
            <a:r>
              <a:rPr lang="en-US" sz="1800" dirty="0"/>
              <a:t>We can inject collection values by constructor in spring framework. There can be used three elements inside the </a:t>
            </a:r>
            <a:r>
              <a:rPr lang="en-US" sz="1800" b="1" dirty="0"/>
              <a:t>constructor-</a:t>
            </a:r>
            <a:r>
              <a:rPr lang="en-US" sz="1800" b="1" dirty="0" err="1"/>
              <a:t>arg</a:t>
            </a:r>
            <a:r>
              <a:rPr lang="en-US" sz="1800" dirty="0"/>
              <a:t> element.</a:t>
            </a:r>
          </a:p>
          <a:p>
            <a:r>
              <a:rPr lang="en-US" sz="1800" dirty="0"/>
              <a:t>It can be:</a:t>
            </a:r>
          </a:p>
          <a:p>
            <a:pPr lvl="1"/>
            <a:r>
              <a:rPr lang="en-US" sz="1800" b="1" dirty="0"/>
              <a:t>list</a:t>
            </a:r>
            <a:endParaRPr lang="en-US" sz="1800" dirty="0"/>
          </a:p>
          <a:p>
            <a:pPr lvl="1"/>
            <a:r>
              <a:rPr lang="en-US" sz="1800" b="1" dirty="0"/>
              <a:t>set</a:t>
            </a:r>
            <a:endParaRPr lang="en-US" sz="1800" dirty="0"/>
          </a:p>
          <a:p>
            <a:pPr lvl="1"/>
            <a:r>
              <a:rPr lang="en-US" sz="1800" b="1" dirty="0"/>
              <a:t>map</a:t>
            </a:r>
            <a:endParaRPr lang="en-US" sz="1800" dirty="0"/>
          </a:p>
          <a:p>
            <a:r>
              <a:rPr lang="en-US" sz="1800" dirty="0"/>
              <a:t>Each collection can have the applicationContext.xml file and List to Set in the Question.java file. string based and non-string based values. In this example, we are taking the example of Forum where </a:t>
            </a:r>
            <a:r>
              <a:rPr lang="en-US" sz="1800" b="1" dirty="0"/>
              <a:t>One question can have multiple answers</a:t>
            </a:r>
            <a:r>
              <a:rPr lang="en-US" sz="1800" dirty="0"/>
              <a:t>. There are three pages:</a:t>
            </a:r>
          </a:p>
          <a:p>
            <a:pPr lvl="1"/>
            <a:r>
              <a:rPr lang="en-US" sz="1800" b="1" dirty="0"/>
              <a:t>Question.java</a:t>
            </a:r>
            <a:endParaRPr lang="en-US" sz="1800" dirty="0"/>
          </a:p>
          <a:p>
            <a:pPr lvl="1"/>
            <a:r>
              <a:rPr lang="en-US" sz="1800" b="1" dirty="0"/>
              <a:t>applicationContext.xml</a:t>
            </a:r>
            <a:endParaRPr lang="en-US" sz="1800" dirty="0"/>
          </a:p>
          <a:p>
            <a:pPr lvl="1"/>
            <a:r>
              <a:rPr lang="en-US" sz="1800" b="1" dirty="0"/>
              <a:t>Test.java</a:t>
            </a:r>
            <a:endParaRPr lang="en-US" sz="1800" dirty="0"/>
          </a:p>
          <a:p>
            <a:r>
              <a:rPr lang="en-US" sz="1800" dirty="0"/>
              <a:t>In this example, we are using list that can have duplicate elements, you may use set that have only unique elements. But, you need to change list to set in </a:t>
            </a:r>
            <a:br>
              <a:rPr lang="en-US" sz="1800" b="1" dirty="0"/>
            </a:br>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Question.java</a:t>
            </a:r>
            <a:endParaRPr lang="en-US" dirty="0"/>
          </a:p>
        </p:txBody>
      </p:sp>
      <p:sp>
        <p:nvSpPr>
          <p:cNvPr id="3" name="Content Placeholder 2"/>
          <p:cNvSpPr>
            <a:spLocks noGrp="1"/>
          </p:cNvSpPr>
          <p:nvPr>
            <p:ph idx="1"/>
          </p:nvPr>
        </p:nvSpPr>
        <p:spPr>
          <a:xfrm>
            <a:off x="457200" y="990600"/>
            <a:ext cx="8229600" cy="5181600"/>
          </a:xfrm>
        </p:spPr>
        <p:txBody>
          <a:bodyPr>
            <a:normAutofit fontScale="25000" lnSpcReduction="20000"/>
          </a:bodyPr>
          <a:lstStyle/>
          <a:p>
            <a:r>
              <a:rPr lang="en-US" sz="5600" dirty="0"/>
              <a:t>This class contains three properties, two constructors and </a:t>
            </a:r>
            <a:r>
              <a:rPr lang="en-US" sz="5600" dirty="0" err="1"/>
              <a:t>displayInfo</a:t>
            </a:r>
            <a:r>
              <a:rPr lang="en-US" sz="5600" dirty="0"/>
              <a:t>() method that prints the information. Here, we are using List to contain the multiple answers.</a:t>
            </a:r>
          </a:p>
          <a:p>
            <a:pPr lvl="1">
              <a:buNone/>
            </a:pPr>
            <a:r>
              <a:rPr lang="en-US" sz="4800" b="1" dirty="0">
                <a:solidFill>
                  <a:srgbClr val="00B0F0"/>
                </a:solidFill>
              </a:rPr>
              <a:t>package</a:t>
            </a:r>
            <a:r>
              <a:rPr lang="en-US" sz="4800" dirty="0">
                <a:solidFill>
                  <a:srgbClr val="00B0F0"/>
                </a:solidFill>
              </a:rPr>
              <a:t> </a:t>
            </a:r>
            <a:r>
              <a:rPr lang="en-US" sz="4800" dirty="0" err="1">
                <a:solidFill>
                  <a:srgbClr val="00B0F0"/>
                </a:solidFill>
              </a:rPr>
              <a:t>com.javaknowledge</a:t>
            </a:r>
            <a:r>
              <a:rPr lang="en-US" sz="4800" dirty="0">
                <a:solidFill>
                  <a:srgbClr val="00B0F0"/>
                </a:solidFill>
              </a:rPr>
              <a:t>;  </a:t>
            </a:r>
          </a:p>
          <a:p>
            <a:pPr lvl="1">
              <a:buNone/>
            </a:pPr>
            <a:r>
              <a:rPr lang="en-US" sz="4800" dirty="0">
                <a:solidFill>
                  <a:srgbClr val="00B0F0"/>
                </a:solidFill>
              </a:rPr>
              <a:t>  </a:t>
            </a:r>
          </a:p>
          <a:p>
            <a:pPr lvl="1">
              <a:buNone/>
            </a:pPr>
            <a:r>
              <a:rPr lang="en-US" sz="4800" b="1" dirty="0">
                <a:solidFill>
                  <a:srgbClr val="00B0F0"/>
                </a:solidFill>
              </a:rPr>
              <a:t>import</a:t>
            </a:r>
            <a:r>
              <a:rPr lang="en-US" sz="4800" dirty="0">
                <a:solidFill>
                  <a:srgbClr val="00B0F0"/>
                </a:solidFill>
              </a:rPr>
              <a:t> </a:t>
            </a:r>
            <a:r>
              <a:rPr lang="en-US" sz="4800" dirty="0" err="1">
                <a:solidFill>
                  <a:srgbClr val="00B0F0"/>
                </a:solidFill>
              </a:rPr>
              <a:t>java.util.Iterator</a:t>
            </a:r>
            <a:r>
              <a:rPr lang="en-US" sz="4800" dirty="0">
                <a:solidFill>
                  <a:srgbClr val="00B0F0"/>
                </a:solidFill>
              </a:rPr>
              <a:t>;  </a:t>
            </a:r>
          </a:p>
          <a:p>
            <a:pPr lvl="1">
              <a:buNone/>
            </a:pPr>
            <a:r>
              <a:rPr lang="en-US" sz="4800" b="1" dirty="0">
                <a:solidFill>
                  <a:srgbClr val="00B0F0"/>
                </a:solidFill>
              </a:rPr>
              <a:t>import</a:t>
            </a:r>
            <a:r>
              <a:rPr lang="en-US" sz="4800" dirty="0">
                <a:solidFill>
                  <a:srgbClr val="00B0F0"/>
                </a:solidFill>
              </a:rPr>
              <a:t> </a:t>
            </a:r>
            <a:r>
              <a:rPr lang="en-US" sz="4800" dirty="0" err="1">
                <a:solidFill>
                  <a:srgbClr val="00B0F0"/>
                </a:solidFill>
              </a:rPr>
              <a:t>java.util.List</a:t>
            </a:r>
            <a:r>
              <a:rPr lang="en-US" sz="4800" dirty="0">
                <a:solidFill>
                  <a:srgbClr val="00B0F0"/>
                </a:solidFill>
              </a:rPr>
              <a:t>;  </a:t>
            </a:r>
          </a:p>
          <a:p>
            <a:pPr lvl="1">
              <a:buNone/>
            </a:pPr>
            <a:r>
              <a:rPr lang="en-US" sz="4800" dirty="0">
                <a:solidFill>
                  <a:srgbClr val="00B0F0"/>
                </a:solidFill>
              </a:rPr>
              <a:t>  </a:t>
            </a:r>
          </a:p>
          <a:p>
            <a:pPr lvl="1">
              <a:buNone/>
            </a:pPr>
            <a:r>
              <a:rPr lang="en-US" sz="4800" b="1" dirty="0">
                <a:solidFill>
                  <a:srgbClr val="00B0F0"/>
                </a:solidFill>
              </a:rPr>
              <a:t>public</a:t>
            </a:r>
            <a:r>
              <a:rPr lang="en-US" sz="4800" dirty="0">
                <a:solidFill>
                  <a:srgbClr val="00B0F0"/>
                </a:solidFill>
              </a:rPr>
              <a:t> </a:t>
            </a:r>
            <a:r>
              <a:rPr lang="en-US" sz="4800" b="1" dirty="0">
                <a:solidFill>
                  <a:srgbClr val="00B0F0"/>
                </a:solidFill>
              </a:rPr>
              <a:t>class</a:t>
            </a:r>
            <a:r>
              <a:rPr lang="en-US" sz="4800" dirty="0">
                <a:solidFill>
                  <a:srgbClr val="00B0F0"/>
                </a:solidFill>
              </a:rPr>
              <a:t> Question {  </a:t>
            </a:r>
          </a:p>
          <a:p>
            <a:pPr lvl="1">
              <a:buNone/>
            </a:pPr>
            <a:r>
              <a:rPr lang="en-US" sz="4800" b="1" dirty="0">
                <a:solidFill>
                  <a:srgbClr val="00B0F0"/>
                </a:solidFill>
              </a:rPr>
              <a:t>private</a:t>
            </a:r>
            <a:r>
              <a:rPr lang="en-US" sz="4800" dirty="0">
                <a:solidFill>
                  <a:srgbClr val="00B0F0"/>
                </a:solidFill>
              </a:rPr>
              <a:t> </a:t>
            </a:r>
            <a:r>
              <a:rPr lang="en-US" sz="4800" b="1" dirty="0" err="1">
                <a:solidFill>
                  <a:srgbClr val="00B0F0"/>
                </a:solidFill>
              </a:rPr>
              <a:t>int</a:t>
            </a:r>
            <a:r>
              <a:rPr lang="en-US" sz="4800" dirty="0">
                <a:solidFill>
                  <a:srgbClr val="00B0F0"/>
                </a:solidFill>
              </a:rPr>
              <a:t> id;  </a:t>
            </a:r>
          </a:p>
          <a:p>
            <a:pPr lvl="1">
              <a:buNone/>
            </a:pPr>
            <a:r>
              <a:rPr lang="en-US" sz="4800" b="1" dirty="0">
                <a:solidFill>
                  <a:srgbClr val="00B0F0"/>
                </a:solidFill>
              </a:rPr>
              <a:t>private</a:t>
            </a:r>
            <a:r>
              <a:rPr lang="en-US" sz="4800" dirty="0">
                <a:solidFill>
                  <a:srgbClr val="00B0F0"/>
                </a:solidFill>
              </a:rPr>
              <a:t> String name;  </a:t>
            </a:r>
          </a:p>
          <a:p>
            <a:pPr lvl="1">
              <a:buNone/>
            </a:pPr>
            <a:r>
              <a:rPr lang="en-US" sz="4800" b="1" dirty="0">
                <a:solidFill>
                  <a:srgbClr val="00B0F0"/>
                </a:solidFill>
              </a:rPr>
              <a:t>private</a:t>
            </a:r>
            <a:r>
              <a:rPr lang="en-US" sz="4800" dirty="0">
                <a:solidFill>
                  <a:srgbClr val="00B0F0"/>
                </a:solidFill>
              </a:rPr>
              <a:t> List&lt;String&gt; answers;  </a:t>
            </a:r>
          </a:p>
          <a:p>
            <a:pPr lvl="1">
              <a:buNone/>
            </a:pPr>
            <a:r>
              <a:rPr lang="en-US" sz="4800" dirty="0">
                <a:solidFill>
                  <a:srgbClr val="00B0F0"/>
                </a:solidFill>
              </a:rPr>
              <a:t>  </a:t>
            </a:r>
          </a:p>
          <a:p>
            <a:pPr lvl="1">
              <a:buNone/>
            </a:pPr>
            <a:r>
              <a:rPr lang="en-US" sz="4800" b="1" dirty="0">
                <a:solidFill>
                  <a:srgbClr val="00B0F0"/>
                </a:solidFill>
              </a:rPr>
              <a:t>public</a:t>
            </a:r>
            <a:r>
              <a:rPr lang="en-US" sz="4800" dirty="0">
                <a:solidFill>
                  <a:srgbClr val="00B0F0"/>
                </a:solidFill>
              </a:rPr>
              <a:t> Question() {}  </a:t>
            </a:r>
          </a:p>
          <a:p>
            <a:pPr lvl="1">
              <a:buNone/>
            </a:pPr>
            <a:r>
              <a:rPr lang="en-US" sz="4800" b="1" dirty="0">
                <a:solidFill>
                  <a:srgbClr val="00B0F0"/>
                </a:solidFill>
              </a:rPr>
              <a:t>public</a:t>
            </a:r>
            <a:r>
              <a:rPr lang="en-US" sz="4800" dirty="0">
                <a:solidFill>
                  <a:srgbClr val="00B0F0"/>
                </a:solidFill>
              </a:rPr>
              <a:t> Question(</a:t>
            </a:r>
            <a:r>
              <a:rPr lang="en-US" sz="4800" b="1" dirty="0" err="1">
                <a:solidFill>
                  <a:srgbClr val="00B0F0"/>
                </a:solidFill>
              </a:rPr>
              <a:t>int</a:t>
            </a:r>
            <a:r>
              <a:rPr lang="en-US" sz="4800" dirty="0">
                <a:solidFill>
                  <a:srgbClr val="00B0F0"/>
                </a:solidFill>
              </a:rPr>
              <a:t> id, String name, List&lt;String&gt; answers) {  </a:t>
            </a:r>
          </a:p>
          <a:p>
            <a:pPr lvl="1">
              <a:buNone/>
            </a:pPr>
            <a:r>
              <a:rPr lang="en-US" sz="4800" dirty="0">
                <a:solidFill>
                  <a:srgbClr val="00B0F0"/>
                </a:solidFill>
              </a:rPr>
              <a:t>    </a:t>
            </a:r>
            <a:r>
              <a:rPr lang="en-US" sz="4800" b="1" dirty="0">
                <a:solidFill>
                  <a:srgbClr val="00B0F0"/>
                </a:solidFill>
              </a:rPr>
              <a:t>super</a:t>
            </a:r>
            <a:r>
              <a:rPr lang="en-US" sz="4800" dirty="0">
                <a:solidFill>
                  <a:srgbClr val="00B0F0"/>
                </a:solidFill>
              </a:rPr>
              <a:t>();  </a:t>
            </a:r>
          </a:p>
          <a:p>
            <a:pPr lvl="1">
              <a:buNone/>
            </a:pPr>
            <a:r>
              <a:rPr lang="en-US" sz="4800" dirty="0">
                <a:solidFill>
                  <a:srgbClr val="00B0F0"/>
                </a:solidFill>
              </a:rPr>
              <a:t>    </a:t>
            </a:r>
            <a:r>
              <a:rPr lang="en-US" sz="4800" b="1" dirty="0">
                <a:solidFill>
                  <a:srgbClr val="00B0F0"/>
                </a:solidFill>
              </a:rPr>
              <a:t>this</a:t>
            </a:r>
            <a:r>
              <a:rPr lang="en-US" sz="4800" dirty="0">
                <a:solidFill>
                  <a:srgbClr val="00B0F0"/>
                </a:solidFill>
              </a:rPr>
              <a:t>.id = id;  </a:t>
            </a:r>
          </a:p>
          <a:p>
            <a:pPr lvl="1">
              <a:buNone/>
            </a:pPr>
            <a:r>
              <a:rPr lang="en-US" sz="4800" dirty="0">
                <a:solidFill>
                  <a:srgbClr val="00B0F0"/>
                </a:solidFill>
              </a:rPr>
              <a:t>    </a:t>
            </a:r>
            <a:r>
              <a:rPr lang="en-US" sz="4800" b="1" dirty="0">
                <a:solidFill>
                  <a:srgbClr val="00B0F0"/>
                </a:solidFill>
              </a:rPr>
              <a:t>this</a:t>
            </a:r>
            <a:r>
              <a:rPr lang="en-US" sz="4800" dirty="0">
                <a:solidFill>
                  <a:srgbClr val="00B0F0"/>
                </a:solidFill>
              </a:rPr>
              <a:t>.name = name;  </a:t>
            </a:r>
          </a:p>
          <a:p>
            <a:pPr lvl="1">
              <a:buNone/>
            </a:pPr>
            <a:r>
              <a:rPr lang="en-US" sz="4800" dirty="0">
                <a:solidFill>
                  <a:srgbClr val="00B0F0"/>
                </a:solidFill>
              </a:rPr>
              <a:t>    </a:t>
            </a:r>
            <a:r>
              <a:rPr lang="en-US" sz="4800" b="1" dirty="0" err="1">
                <a:solidFill>
                  <a:srgbClr val="00B0F0"/>
                </a:solidFill>
              </a:rPr>
              <a:t>this</a:t>
            </a:r>
            <a:r>
              <a:rPr lang="en-US" sz="4800" dirty="0" err="1">
                <a:solidFill>
                  <a:srgbClr val="00B0F0"/>
                </a:solidFill>
              </a:rPr>
              <a:t>.answers</a:t>
            </a:r>
            <a:r>
              <a:rPr lang="en-US" sz="4800" dirty="0">
                <a:solidFill>
                  <a:srgbClr val="00B0F0"/>
                </a:solidFill>
              </a:rPr>
              <a:t> = answers;  </a:t>
            </a:r>
          </a:p>
          <a:p>
            <a:pPr lvl="1">
              <a:buNone/>
            </a:pPr>
            <a:r>
              <a:rPr lang="en-US" sz="4800" dirty="0">
                <a:solidFill>
                  <a:srgbClr val="00B0F0"/>
                </a:solidFill>
              </a:rPr>
              <a:t>}    </a:t>
            </a:r>
          </a:p>
          <a:p>
            <a:pPr lvl="1">
              <a:buNone/>
            </a:pPr>
            <a:r>
              <a:rPr lang="en-US" sz="4800" b="1" dirty="0">
                <a:solidFill>
                  <a:srgbClr val="00B0F0"/>
                </a:solidFill>
              </a:rPr>
              <a:t>public</a:t>
            </a:r>
            <a:r>
              <a:rPr lang="en-US" sz="4800" dirty="0">
                <a:solidFill>
                  <a:srgbClr val="00B0F0"/>
                </a:solidFill>
              </a:rPr>
              <a:t> </a:t>
            </a:r>
            <a:r>
              <a:rPr lang="en-US" sz="4800" b="1" dirty="0">
                <a:solidFill>
                  <a:srgbClr val="00B0F0"/>
                </a:solidFill>
              </a:rPr>
              <a:t>void</a:t>
            </a:r>
            <a:r>
              <a:rPr lang="en-US" sz="4800" dirty="0">
                <a:solidFill>
                  <a:srgbClr val="00B0F0"/>
                </a:solidFill>
              </a:rPr>
              <a:t> </a:t>
            </a:r>
            <a:r>
              <a:rPr lang="en-US" sz="4800" dirty="0" err="1">
                <a:solidFill>
                  <a:srgbClr val="00B0F0"/>
                </a:solidFill>
              </a:rPr>
              <a:t>displayInfo</a:t>
            </a:r>
            <a:r>
              <a:rPr lang="en-US" sz="4800" dirty="0">
                <a:solidFill>
                  <a:srgbClr val="00B0F0"/>
                </a:solidFill>
              </a:rPr>
              <a:t>(){  </a:t>
            </a:r>
          </a:p>
          <a:p>
            <a:pPr lvl="1">
              <a:buNone/>
            </a:pPr>
            <a:r>
              <a:rPr lang="en-US" sz="4800" dirty="0">
                <a:solidFill>
                  <a:srgbClr val="00B0F0"/>
                </a:solidFill>
              </a:rPr>
              <a:t>    </a:t>
            </a:r>
            <a:r>
              <a:rPr lang="en-US" sz="4800" dirty="0" err="1">
                <a:solidFill>
                  <a:srgbClr val="00B0F0"/>
                </a:solidFill>
              </a:rPr>
              <a:t>System.out.println</a:t>
            </a:r>
            <a:r>
              <a:rPr lang="en-US" sz="4800" dirty="0">
                <a:solidFill>
                  <a:srgbClr val="00B0F0"/>
                </a:solidFill>
              </a:rPr>
              <a:t>(id+" "+name);  </a:t>
            </a:r>
          </a:p>
          <a:p>
            <a:pPr lvl="1">
              <a:buNone/>
            </a:pPr>
            <a:r>
              <a:rPr lang="en-US" sz="4800" dirty="0">
                <a:solidFill>
                  <a:srgbClr val="00B0F0"/>
                </a:solidFill>
              </a:rPr>
              <a:t>    </a:t>
            </a:r>
            <a:r>
              <a:rPr lang="en-US" sz="4800" dirty="0" err="1">
                <a:solidFill>
                  <a:srgbClr val="00B0F0"/>
                </a:solidFill>
              </a:rPr>
              <a:t>System.out.println</a:t>
            </a:r>
            <a:r>
              <a:rPr lang="en-US" sz="4800" dirty="0">
                <a:solidFill>
                  <a:srgbClr val="00B0F0"/>
                </a:solidFill>
              </a:rPr>
              <a:t>("answers are:");  </a:t>
            </a:r>
          </a:p>
          <a:p>
            <a:pPr lvl="1">
              <a:buNone/>
            </a:pPr>
            <a:r>
              <a:rPr lang="en-US" sz="4800" dirty="0">
                <a:solidFill>
                  <a:srgbClr val="00B0F0"/>
                </a:solidFill>
              </a:rPr>
              <a:t>    </a:t>
            </a:r>
            <a:r>
              <a:rPr lang="en-US" sz="4800" dirty="0" err="1">
                <a:solidFill>
                  <a:srgbClr val="00B0F0"/>
                </a:solidFill>
              </a:rPr>
              <a:t>Iterator</a:t>
            </a:r>
            <a:r>
              <a:rPr lang="en-US" sz="4800" dirty="0">
                <a:solidFill>
                  <a:srgbClr val="00B0F0"/>
                </a:solidFill>
              </a:rPr>
              <a:t>&lt;String&gt; </a:t>
            </a:r>
            <a:r>
              <a:rPr lang="en-US" sz="4800" dirty="0" err="1">
                <a:solidFill>
                  <a:srgbClr val="00B0F0"/>
                </a:solidFill>
              </a:rPr>
              <a:t>itr</a:t>
            </a:r>
            <a:r>
              <a:rPr lang="en-US" sz="4800" dirty="0">
                <a:solidFill>
                  <a:srgbClr val="00B0F0"/>
                </a:solidFill>
              </a:rPr>
              <a:t>=</a:t>
            </a:r>
            <a:r>
              <a:rPr lang="en-US" sz="4800" dirty="0" err="1">
                <a:solidFill>
                  <a:srgbClr val="00B0F0"/>
                </a:solidFill>
              </a:rPr>
              <a:t>answers.iterator</a:t>
            </a:r>
            <a:r>
              <a:rPr lang="en-US" sz="4800" dirty="0">
                <a:solidFill>
                  <a:srgbClr val="00B0F0"/>
                </a:solidFill>
              </a:rPr>
              <a:t>();  </a:t>
            </a:r>
          </a:p>
          <a:p>
            <a:pPr lvl="1">
              <a:buNone/>
            </a:pPr>
            <a:r>
              <a:rPr lang="en-US" sz="4800" dirty="0">
                <a:solidFill>
                  <a:srgbClr val="00B0F0"/>
                </a:solidFill>
              </a:rPr>
              <a:t>    </a:t>
            </a:r>
            <a:r>
              <a:rPr lang="en-US" sz="4800" b="1" dirty="0">
                <a:solidFill>
                  <a:srgbClr val="00B0F0"/>
                </a:solidFill>
              </a:rPr>
              <a:t>while</a:t>
            </a:r>
            <a:r>
              <a:rPr lang="en-US" sz="4800" dirty="0">
                <a:solidFill>
                  <a:srgbClr val="00B0F0"/>
                </a:solidFill>
              </a:rPr>
              <a:t>(</a:t>
            </a:r>
            <a:r>
              <a:rPr lang="en-US" sz="4800" dirty="0" err="1">
                <a:solidFill>
                  <a:srgbClr val="00B0F0"/>
                </a:solidFill>
              </a:rPr>
              <a:t>itr.hasNext</a:t>
            </a:r>
            <a:r>
              <a:rPr lang="en-US" sz="4800" dirty="0">
                <a:solidFill>
                  <a:srgbClr val="00B0F0"/>
                </a:solidFill>
              </a:rPr>
              <a:t>()){  </a:t>
            </a:r>
          </a:p>
          <a:p>
            <a:pPr lvl="1">
              <a:buNone/>
            </a:pPr>
            <a:r>
              <a:rPr lang="en-US" sz="4800" dirty="0">
                <a:solidFill>
                  <a:srgbClr val="00B0F0"/>
                </a:solidFill>
              </a:rPr>
              <a:t>        </a:t>
            </a:r>
            <a:r>
              <a:rPr lang="en-US" sz="4800" dirty="0" err="1">
                <a:solidFill>
                  <a:srgbClr val="00B0F0"/>
                </a:solidFill>
              </a:rPr>
              <a:t>System.out.println</a:t>
            </a:r>
            <a:r>
              <a:rPr lang="en-US" sz="4800" dirty="0">
                <a:solidFill>
                  <a:srgbClr val="00B0F0"/>
                </a:solidFill>
              </a:rPr>
              <a:t>(</a:t>
            </a:r>
            <a:r>
              <a:rPr lang="en-US" sz="4800" dirty="0" err="1">
                <a:solidFill>
                  <a:srgbClr val="00B0F0"/>
                </a:solidFill>
              </a:rPr>
              <a:t>itr.next</a:t>
            </a:r>
            <a:r>
              <a:rPr lang="en-US" sz="4800" dirty="0">
                <a:solidFill>
                  <a:srgbClr val="00B0F0"/>
                </a:solidFill>
              </a:rPr>
              <a:t>());  </a:t>
            </a:r>
          </a:p>
          <a:p>
            <a:pPr lvl="1">
              <a:buNone/>
            </a:pPr>
            <a:r>
              <a:rPr lang="en-US" sz="4800" dirty="0">
                <a:solidFill>
                  <a:srgbClr val="00B0F0"/>
                </a:solidFill>
              </a:rPr>
              <a:t>    }  </a:t>
            </a:r>
          </a:p>
          <a:p>
            <a:pPr lvl="1">
              <a:buNone/>
            </a:pPr>
            <a:r>
              <a:rPr lang="en-US" sz="4800" dirty="0">
                <a:solidFill>
                  <a:srgbClr val="00B0F0"/>
                </a:solidFill>
              </a:rPr>
              <a:t>}    </a:t>
            </a:r>
          </a:p>
          <a:p>
            <a:pPr lvl="1">
              <a:buNone/>
            </a:pPr>
            <a:r>
              <a:rPr lang="en-US" sz="4800" dirty="0">
                <a:solidFill>
                  <a:srgbClr val="00B0F0"/>
                </a:solidFill>
              </a:rPr>
              <a:t>}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applicationContext.xml</a:t>
            </a:r>
            <a:endParaRPr lang="en-US" dirty="0"/>
          </a:p>
        </p:txBody>
      </p:sp>
      <p:sp>
        <p:nvSpPr>
          <p:cNvPr id="3" name="Content Placeholder 2"/>
          <p:cNvSpPr>
            <a:spLocks noGrp="1"/>
          </p:cNvSpPr>
          <p:nvPr>
            <p:ph idx="1"/>
          </p:nvPr>
        </p:nvSpPr>
        <p:spPr>
          <a:xfrm>
            <a:off x="457200" y="990600"/>
            <a:ext cx="8229600" cy="5135563"/>
          </a:xfrm>
        </p:spPr>
        <p:txBody>
          <a:bodyPr>
            <a:normAutofit fontScale="25000" lnSpcReduction="20000"/>
          </a:bodyPr>
          <a:lstStyle/>
          <a:p>
            <a:r>
              <a:rPr lang="en-US" sz="7200" dirty="0"/>
              <a:t>The list element of constructor-</a:t>
            </a:r>
            <a:r>
              <a:rPr lang="en-US" sz="7200" dirty="0" err="1"/>
              <a:t>arg</a:t>
            </a:r>
            <a:r>
              <a:rPr lang="en-US" sz="7200" dirty="0"/>
              <a:t> is used here to define the list</a:t>
            </a:r>
            <a:r>
              <a:rPr lang="en-US" sz="3800" dirty="0"/>
              <a:t>.</a:t>
            </a:r>
          </a:p>
          <a:p>
            <a:pPr lvl="1">
              <a:buNone/>
            </a:pPr>
            <a:r>
              <a:rPr lang="en-US" sz="6400" dirty="0">
                <a:solidFill>
                  <a:srgbClr val="00B0F0"/>
                </a:solidFill>
              </a:rPr>
              <a:t>&lt;?xml version="1.0" encoding="UTF-8"?&gt;  </a:t>
            </a:r>
          </a:p>
          <a:p>
            <a:pPr lvl="1">
              <a:buNone/>
            </a:pPr>
            <a:r>
              <a:rPr lang="en-US" sz="6400" dirty="0">
                <a:solidFill>
                  <a:srgbClr val="00B0F0"/>
                </a:solidFill>
              </a:rPr>
              <a:t>&lt;beans  </a:t>
            </a:r>
          </a:p>
          <a:p>
            <a:pPr lvl="1">
              <a:buNone/>
            </a:pPr>
            <a:r>
              <a:rPr lang="en-US" sz="6400" dirty="0">
                <a:solidFill>
                  <a:srgbClr val="00B0F0"/>
                </a:solidFill>
              </a:rPr>
              <a:t>    </a:t>
            </a:r>
            <a:r>
              <a:rPr lang="en-US" sz="6400" dirty="0" err="1">
                <a:solidFill>
                  <a:srgbClr val="00B0F0"/>
                </a:solidFill>
              </a:rPr>
              <a:t>xmlns</a:t>
            </a:r>
            <a:r>
              <a:rPr lang="en-US" sz="6400" dirty="0">
                <a:solidFill>
                  <a:srgbClr val="00B0F0"/>
                </a:solidFill>
              </a:rPr>
              <a:t>="http://www.springframework.org/schema/beans"  </a:t>
            </a:r>
          </a:p>
          <a:p>
            <a:pPr lvl="1">
              <a:buNone/>
            </a:pPr>
            <a:r>
              <a:rPr lang="en-US" sz="6400" dirty="0">
                <a:solidFill>
                  <a:srgbClr val="00B0F0"/>
                </a:solidFill>
              </a:rPr>
              <a:t>    </a:t>
            </a:r>
            <a:r>
              <a:rPr lang="en-US" sz="6400" dirty="0" err="1">
                <a:solidFill>
                  <a:srgbClr val="00B0F0"/>
                </a:solidFill>
              </a:rPr>
              <a:t>xmlns:xsi</a:t>
            </a:r>
            <a:r>
              <a:rPr lang="en-US" sz="6400" dirty="0">
                <a:solidFill>
                  <a:srgbClr val="00B0F0"/>
                </a:solidFill>
              </a:rPr>
              <a:t>="http://www.w3.org/2001/XMLSchema-instance"  </a:t>
            </a:r>
          </a:p>
          <a:p>
            <a:pPr lvl="1">
              <a:buNone/>
            </a:pPr>
            <a:r>
              <a:rPr lang="en-US" sz="6400" dirty="0">
                <a:solidFill>
                  <a:srgbClr val="00B0F0"/>
                </a:solidFill>
              </a:rPr>
              <a:t>    </a:t>
            </a:r>
            <a:r>
              <a:rPr lang="en-US" sz="6400" dirty="0" err="1">
                <a:solidFill>
                  <a:srgbClr val="00B0F0"/>
                </a:solidFill>
              </a:rPr>
              <a:t>xmlns:p</a:t>
            </a:r>
            <a:r>
              <a:rPr lang="en-US" sz="6400" dirty="0">
                <a:solidFill>
                  <a:srgbClr val="00B0F0"/>
                </a:solidFill>
              </a:rPr>
              <a:t>="http://www.springframework.org/schema/p"  </a:t>
            </a:r>
          </a:p>
          <a:p>
            <a:pPr lvl="1">
              <a:buNone/>
            </a:pPr>
            <a:r>
              <a:rPr lang="en-US" sz="6400" dirty="0">
                <a:solidFill>
                  <a:srgbClr val="00B0F0"/>
                </a:solidFill>
              </a:rPr>
              <a:t>    </a:t>
            </a:r>
            <a:r>
              <a:rPr lang="en-US" sz="6400" dirty="0" err="1">
                <a:solidFill>
                  <a:srgbClr val="00B0F0"/>
                </a:solidFill>
              </a:rPr>
              <a:t>xsi:schemaLocation</a:t>
            </a:r>
            <a:r>
              <a:rPr lang="en-US" sz="6400" dirty="0">
                <a:solidFill>
                  <a:srgbClr val="00B0F0"/>
                </a:solidFill>
              </a:rPr>
              <a:t>="http://www.springframework.org/schema/beans  </a:t>
            </a:r>
          </a:p>
          <a:p>
            <a:pPr lvl="1">
              <a:buNone/>
            </a:pPr>
            <a:r>
              <a:rPr lang="en-US" sz="6400" dirty="0">
                <a:solidFill>
                  <a:srgbClr val="00B0F0"/>
                </a:solidFill>
              </a:rPr>
              <a:t> http://www.springframework.org/schema/beans/spring-beans-3.0.xsd"&gt;  </a:t>
            </a:r>
          </a:p>
          <a:p>
            <a:pPr lvl="1">
              <a:buNone/>
            </a:pPr>
            <a:endParaRPr lang="en-US" sz="5600" dirty="0">
              <a:solidFill>
                <a:srgbClr val="00B0F0"/>
              </a:solidFill>
            </a:endParaRPr>
          </a:p>
          <a:p>
            <a:pPr lvl="1">
              <a:buNone/>
            </a:pPr>
            <a:r>
              <a:rPr lang="en-US" sz="6400" dirty="0">
                <a:solidFill>
                  <a:srgbClr val="00B0F0"/>
                </a:solidFill>
              </a:rPr>
              <a:t>&lt;bean id="q" </a:t>
            </a:r>
            <a:r>
              <a:rPr lang="en-US" sz="6400" b="1" dirty="0">
                <a:solidFill>
                  <a:srgbClr val="00B0F0"/>
                </a:solidFill>
              </a:rPr>
              <a:t>class</a:t>
            </a:r>
            <a:r>
              <a:rPr lang="en-US" sz="6400" dirty="0">
                <a:solidFill>
                  <a:srgbClr val="00B0F0"/>
                </a:solidFill>
              </a:rPr>
              <a:t>="</a:t>
            </a:r>
            <a:r>
              <a:rPr lang="en-US" sz="6400" dirty="0" err="1">
                <a:solidFill>
                  <a:srgbClr val="00B0F0"/>
                </a:solidFill>
              </a:rPr>
              <a:t>com.javaknowledge.Question</a:t>
            </a:r>
            <a:r>
              <a:rPr lang="en-US" sz="6400" dirty="0">
                <a:solidFill>
                  <a:srgbClr val="00B0F0"/>
                </a:solidFill>
              </a:rPr>
              <a:t>"&gt;  </a:t>
            </a:r>
          </a:p>
          <a:p>
            <a:pPr lvl="1">
              <a:buNone/>
            </a:pPr>
            <a:r>
              <a:rPr lang="en-US" sz="6400" dirty="0">
                <a:solidFill>
                  <a:srgbClr val="00B0F0"/>
                </a:solidFill>
              </a:rPr>
              <a:t>&lt;constructor-</a:t>
            </a:r>
            <a:r>
              <a:rPr lang="en-US" sz="6400" dirty="0" err="1">
                <a:solidFill>
                  <a:srgbClr val="00B0F0"/>
                </a:solidFill>
              </a:rPr>
              <a:t>arg</a:t>
            </a:r>
            <a:r>
              <a:rPr lang="en-US" sz="6400" dirty="0">
                <a:solidFill>
                  <a:srgbClr val="00B0F0"/>
                </a:solidFill>
              </a:rPr>
              <a:t> value="111"&gt;&lt;/constructor-</a:t>
            </a:r>
            <a:r>
              <a:rPr lang="en-US" sz="6400" dirty="0" err="1">
                <a:solidFill>
                  <a:srgbClr val="00B0F0"/>
                </a:solidFill>
              </a:rPr>
              <a:t>arg</a:t>
            </a:r>
            <a:r>
              <a:rPr lang="en-US" sz="6400" dirty="0">
                <a:solidFill>
                  <a:srgbClr val="00B0F0"/>
                </a:solidFill>
              </a:rPr>
              <a:t>&gt;  </a:t>
            </a:r>
          </a:p>
          <a:p>
            <a:pPr lvl="1">
              <a:buNone/>
            </a:pPr>
            <a:r>
              <a:rPr lang="en-US" sz="6400" dirty="0">
                <a:solidFill>
                  <a:srgbClr val="00B0F0"/>
                </a:solidFill>
              </a:rPr>
              <a:t>&lt;constructor-</a:t>
            </a:r>
            <a:r>
              <a:rPr lang="en-US" sz="6400" dirty="0" err="1">
                <a:solidFill>
                  <a:srgbClr val="00B0F0"/>
                </a:solidFill>
              </a:rPr>
              <a:t>arg</a:t>
            </a:r>
            <a:r>
              <a:rPr lang="en-US" sz="6400" dirty="0">
                <a:solidFill>
                  <a:srgbClr val="00B0F0"/>
                </a:solidFill>
              </a:rPr>
              <a:t> value="What is java?"&gt;&lt;/constructor-</a:t>
            </a:r>
            <a:r>
              <a:rPr lang="en-US" sz="6400" dirty="0" err="1">
                <a:solidFill>
                  <a:srgbClr val="00B0F0"/>
                </a:solidFill>
              </a:rPr>
              <a:t>arg</a:t>
            </a:r>
            <a:r>
              <a:rPr lang="en-US" sz="6400" dirty="0">
                <a:solidFill>
                  <a:srgbClr val="00B0F0"/>
                </a:solidFill>
              </a:rPr>
              <a:t>&gt;  </a:t>
            </a:r>
          </a:p>
          <a:p>
            <a:pPr lvl="1">
              <a:buNone/>
            </a:pPr>
            <a:r>
              <a:rPr lang="en-US" sz="6400" dirty="0">
                <a:solidFill>
                  <a:srgbClr val="00B0F0"/>
                </a:solidFill>
              </a:rPr>
              <a:t>&lt;constructor-</a:t>
            </a:r>
            <a:r>
              <a:rPr lang="en-US" sz="6400" dirty="0" err="1">
                <a:solidFill>
                  <a:srgbClr val="00B0F0"/>
                </a:solidFill>
              </a:rPr>
              <a:t>arg</a:t>
            </a:r>
            <a:r>
              <a:rPr lang="en-US" sz="6400" dirty="0">
                <a:solidFill>
                  <a:srgbClr val="00B0F0"/>
                </a:solidFill>
              </a:rPr>
              <a:t>&gt;  </a:t>
            </a:r>
          </a:p>
          <a:p>
            <a:pPr lvl="1">
              <a:buNone/>
            </a:pPr>
            <a:r>
              <a:rPr lang="en-US" sz="6400" dirty="0">
                <a:solidFill>
                  <a:srgbClr val="FF0000"/>
                </a:solidFill>
              </a:rPr>
              <a:t>&lt;list&gt;  </a:t>
            </a:r>
          </a:p>
          <a:p>
            <a:pPr lvl="1">
              <a:buNone/>
            </a:pPr>
            <a:r>
              <a:rPr lang="en-US" sz="6400" dirty="0">
                <a:solidFill>
                  <a:srgbClr val="FF0000"/>
                </a:solidFill>
              </a:rPr>
              <a:t>&lt;value&gt;Java is a programming language&lt;/value&gt;  </a:t>
            </a:r>
          </a:p>
          <a:p>
            <a:pPr lvl="1">
              <a:buNone/>
            </a:pPr>
            <a:r>
              <a:rPr lang="en-US" sz="6400" dirty="0">
                <a:solidFill>
                  <a:srgbClr val="FF0000"/>
                </a:solidFill>
              </a:rPr>
              <a:t>&lt;value&gt;Java is a Platform&lt;/value&gt;  </a:t>
            </a:r>
          </a:p>
          <a:p>
            <a:pPr lvl="1">
              <a:buNone/>
            </a:pPr>
            <a:r>
              <a:rPr lang="en-US" sz="6400" dirty="0">
                <a:solidFill>
                  <a:srgbClr val="FF0000"/>
                </a:solidFill>
              </a:rPr>
              <a:t>&lt;value&gt;Java is an Island of </a:t>
            </a:r>
            <a:r>
              <a:rPr lang="en-US" sz="6400" dirty="0" err="1">
                <a:solidFill>
                  <a:srgbClr val="FF0000"/>
                </a:solidFill>
              </a:rPr>
              <a:t>Indonasia</a:t>
            </a:r>
            <a:r>
              <a:rPr lang="en-US" sz="6400" dirty="0">
                <a:solidFill>
                  <a:srgbClr val="FF0000"/>
                </a:solidFill>
              </a:rPr>
              <a:t>&lt;/value&gt;  </a:t>
            </a:r>
          </a:p>
          <a:p>
            <a:pPr lvl="1">
              <a:buNone/>
            </a:pPr>
            <a:r>
              <a:rPr lang="en-US" sz="6400" dirty="0">
                <a:solidFill>
                  <a:srgbClr val="FF0000"/>
                </a:solidFill>
              </a:rPr>
              <a:t>&lt;/list&gt;  </a:t>
            </a:r>
          </a:p>
          <a:p>
            <a:pPr lvl="1">
              <a:buNone/>
            </a:pPr>
            <a:r>
              <a:rPr lang="en-US" sz="6400" dirty="0">
                <a:solidFill>
                  <a:srgbClr val="00B0F0"/>
                </a:solidFill>
              </a:rPr>
              <a:t>&lt;/constructor-</a:t>
            </a:r>
            <a:r>
              <a:rPr lang="en-US" sz="6400" dirty="0" err="1">
                <a:solidFill>
                  <a:srgbClr val="00B0F0"/>
                </a:solidFill>
              </a:rPr>
              <a:t>arg</a:t>
            </a:r>
            <a:r>
              <a:rPr lang="en-US" sz="6400" dirty="0">
                <a:solidFill>
                  <a:srgbClr val="00B0F0"/>
                </a:solidFill>
              </a:rPr>
              <a:t>&gt;  </a:t>
            </a:r>
          </a:p>
          <a:p>
            <a:pPr lvl="1">
              <a:buNone/>
            </a:pPr>
            <a:r>
              <a:rPr lang="en-US" sz="6400" dirty="0">
                <a:solidFill>
                  <a:srgbClr val="00B0F0"/>
                </a:solidFill>
              </a:rPr>
              <a:t>&lt;/bean&gt;    </a:t>
            </a:r>
          </a:p>
          <a:p>
            <a:pPr lvl="1">
              <a:buNone/>
            </a:pPr>
            <a:r>
              <a:rPr lang="en-US" sz="6400" dirty="0">
                <a:solidFill>
                  <a:srgbClr val="00B0F0"/>
                </a:solidFill>
              </a:rPr>
              <a:t>&lt;/beans&gt; </a:t>
            </a:r>
            <a:endParaRPr lang="en-US" sz="4400" dirty="0">
              <a:solidFill>
                <a:srgbClr val="00B0F0"/>
              </a:solidFill>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Test.java</a:t>
            </a:r>
            <a:endParaRPr lang="en-US" dirty="0"/>
          </a:p>
        </p:txBody>
      </p:sp>
      <p:sp>
        <p:nvSpPr>
          <p:cNvPr id="3" name="Content Placeholder 2"/>
          <p:cNvSpPr>
            <a:spLocks noGrp="1"/>
          </p:cNvSpPr>
          <p:nvPr>
            <p:ph idx="1"/>
          </p:nvPr>
        </p:nvSpPr>
        <p:spPr/>
        <p:txBody>
          <a:bodyPr>
            <a:normAutofit fontScale="55000" lnSpcReduction="20000"/>
          </a:bodyPr>
          <a:lstStyle/>
          <a:p>
            <a:r>
              <a:rPr lang="en-US" dirty="0"/>
              <a:t>This class gets the bean from the applicationContext.xml file and calls the </a:t>
            </a:r>
            <a:r>
              <a:rPr lang="en-US" dirty="0" err="1"/>
              <a:t>displayInfo</a:t>
            </a:r>
            <a:r>
              <a:rPr lang="en-US" dirty="0"/>
              <a:t> method.</a:t>
            </a:r>
          </a:p>
          <a:p>
            <a:pPr lvl="1">
              <a:buNone/>
            </a:pPr>
            <a:r>
              <a:rPr lang="en-US" b="1" dirty="0">
                <a:solidFill>
                  <a:srgbClr val="0070C0"/>
                </a:solidFill>
              </a:rPr>
              <a:t>package</a:t>
            </a:r>
            <a:r>
              <a:rPr lang="en-US" dirty="0">
                <a:solidFill>
                  <a:srgbClr val="0070C0"/>
                </a:solidFill>
              </a:rPr>
              <a:t> </a:t>
            </a:r>
            <a:r>
              <a:rPr lang="en-US" dirty="0" err="1">
                <a:solidFill>
                  <a:srgbClr val="0070C0"/>
                </a:solidFill>
              </a:rPr>
              <a:t>com.javaknowledge</a:t>
            </a:r>
            <a:r>
              <a:rPr lang="en-US" dirty="0">
                <a:solidFill>
                  <a:srgbClr val="0070C0"/>
                </a:solidFill>
              </a:rPr>
              <a:t>;  </a:t>
            </a:r>
          </a:p>
          <a:p>
            <a:pPr lvl="1">
              <a:buNone/>
            </a:pPr>
            <a:r>
              <a:rPr lang="en-US" dirty="0">
                <a:solidFill>
                  <a:srgbClr val="0070C0"/>
                </a:solidFill>
              </a:rPr>
              <a:t>  </a:t>
            </a:r>
          </a:p>
          <a:p>
            <a:pPr lvl="1">
              <a:buNone/>
            </a:pPr>
            <a:r>
              <a:rPr lang="en-US" b="1" dirty="0">
                <a:solidFill>
                  <a:srgbClr val="0070C0"/>
                </a:solidFill>
              </a:rPr>
              <a:t>import</a:t>
            </a:r>
            <a:r>
              <a:rPr lang="en-US" dirty="0">
                <a:solidFill>
                  <a:srgbClr val="0070C0"/>
                </a:solidFill>
              </a:rPr>
              <a:t> </a:t>
            </a:r>
            <a:r>
              <a:rPr lang="en-US" dirty="0" err="1">
                <a:solidFill>
                  <a:srgbClr val="0070C0"/>
                </a:solidFill>
              </a:rPr>
              <a:t>org.springframework.beans.factory.BeanFactory</a:t>
            </a:r>
            <a:r>
              <a:rPr lang="en-US" dirty="0">
                <a:solidFill>
                  <a:srgbClr val="0070C0"/>
                </a:solidFill>
              </a:rPr>
              <a:t>;  </a:t>
            </a:r>
          </a:p>
          <a:p>
            <a:pPr lvl="1">
              <a:buNone/>
            </a:pPr>
            <a:r>
              <a:rPr lang="en-US" b="1" dirty="0">
                <a:solidFill>
                  <a:srgbClr val="0070C0"/>
                </a:solidFill>
              </a:rPr>
              <a:t>import</a:t>
            </a:r>
            <a:r>
              <a:rPr lang="en-US" dirty="0">
                <a:solidFill>
                  <a:srgbClr val="0070C0"/>
                </a:solidFill>
              </a:rPr>
              <a:t> </a:t>
            </a:r>
            <a:r>
              <a:rPr lang="en-US" dirty="0" err="1">
                <a:solidFill>
                  <a:srgbClr val="0070C0"/>
                </a:solidFill>
              </a:rPr>
              <a:t>org.springframework.beans.factory.xml.XmlBeanFactory</a:t>
            </a:r>
            <a:r>
              <a:rPr lang="en-US" dirty="0">
                <a:solidFill>
                  <a:srgbClr val="0070C0"/>
                </a:solidFill>
              </a:rPr>
              <a:t>;  </a:t>
            </a:r>
          </a:p>
          <a:p>
            <a:pPr lvl="1">
              <a:buNone/>
            </a:pPr>
            <a:r>
              <a:rPr lang="en-US" b="1" dirty="0">
                <a:solidFill>
                  <a:srgbClr val="0070C0"/>
                </a:solidFill>
              </a:rPr>
              <a:t>import</a:t>
            </a:r>
            <a:r>
              <a:rPr lang="en-US" dirty="0">
                <a:solidFill>
                  <a:srgbClr val="0070C0"/>
                </a:solidFill>
              </a:rPr>
              <a:t> </a:t>
            </a:r>
            <a:r>
              <a:rPr lang="en-US" dirty="0" err="1">
                <a:solidFill>
                  <a:srgbClr val="0070C0"/>
                </a:solidFill>
              </a:rPr>
              <a:t>org.springframework.core.io.ClassPathResource</a:t>
            </a:r>
            <a:r>
              <a:rPr lang="en-US" dirty="0">
                <a:solidFill>
                  <a:srgbClr val="0070C0"/>
                </a:solidFill>
              </a:rPr>
              <a:t>;  </a:t>
            </a:r>
          </a:p>
          <a:p>
            <a:pPr lvl="1">
              <a:buNone/>
            </a:pPr>
            <a:r>
              <a:rPr lang="en-US" b="1" dirty="0">
                <a:solidFill>
                  <a:srgbClr val="0070C0"/>
                </a:solidFill>
              </a:rPr>
              <a:t>import</a:t>
            </a:r>
            <a:r>
              <a:rPr lang="en-US" dirty="0">
                <a:solidFill>
                  <a:srgbClr val="0070C0"/>
                </a:solidFill>
              </a:rPr>
              <a:t> </a:t>
            </a:r>
            <a:r>
              <a:rPr lang="en-US" dirty="0" err="1">
                <a:solidFill>
                  <a:srgbClr val="0070C0"/>
                </a:solidFill>
              </a:rPr>
              <a:t>org.springframework.core.io.Resource</a:t>
            </a:r>
            <a:r>
              <a:rPr lang="en-US" dirty="0">
                <a:solidFill>
                  <a:srgbClr val="0070C0"/>
                </a:solidFill>
              </a:rPr>
              <a:t>;  </a:t>
            </a:r>
          </a:p>
          <a:p>
            <a:pPr lvl="1">
              <a:buNone/>
            </a:pPr>
            <a:r>
              <a:rPr lang="en-US" dirty="0">
                <a:solidFill>
                  <a:srgbClr val="0070C0"/>
                </a:solidFill>
              </a:rPr>
              <a:t>  </a:t>
            </a:r>
          </a:p>
          <a:p>
            <a:pPr lvl="1">
              <a:buNone/>
            </a:pPr>
            <a:r>
              <a:rPr lang="en-US" b="1" dirty="0">
                <a:solidFill>
                  <a:srgbClr val="0070C0"/>
                </a:solidFill>
              </a:rPr>
              <a:t>public</a:t>
            </a:r>
            <a:r>
              <a:rPr lang="en-US" dirty="0">
                <a:solidFill>
                  <a:srgbClr val="0070C0"/>
                </a:solidFill>
              </a:rPr>
              <a:t> </a:t>
            </a:r>
            <a:r>
              <a:rPr lang="en-US" b="1" dirty="0">
                <a:solidFill>
                  <a:srgbClr val="0070C0"/>
                </a:solidFill>
              </a:rPr>
              <a:t>class</a:t>
            </a:r>
            <a:r>
              <a:rPr lang="en-US" dirty="0">
                <a:solidFill>
                  <a:srgbClr val="0070C0"/>
                </a:solidFill>
              </a:rPr>
              <a:t> Test {  </a:t>
            </a:r>
          </a:p>
          <a:p>
            <a:pPr lvl="1">
              <a:buNone/>
            </a:pPr>
            <a:r>
              <a:rPr lang="en-US" b="1" dirty="0">
                <a:solidFill>
                  <a:srgbClr val="0070C0"/>
                </a:solidFill>
              </a:rPr>
              <a:t>public</a:t>
            </a:r>
            <a:r>
              <a:rPr lang="en-US" dirty="0">
                <a:solidFill>
                  <a:srgbClr val="0070C0"/>
                </a:solidFill>
              </a:rPr>
              <a:t> </a:t>
            </a:r>
            <a:r>
              <a:rPr lang="en-US" b="1" dirty="0">
                <a:solidFill>
                  <a:srgbClr val="0070C0"/>
                </a:solidFill>
              </a:rPr>
              <a:t>static</a:t>
            </a:r>
            <a:r>
              <a:rPr lang="en-US" dirty="0">
                <a:solidFill>
                  <a:srgbClr val="0070C0"/>
                </a:solidFill>
              </a:rPr>
              <a:t> </a:t>
            </a:r>
            <a:r>
              <a:rPr lang="en-US" b="1" dirty="0">
                <a:solidFill>
                  <a:srgbClr val="0070C0"/>
                </a:solidFill>
              </a:rPr>
              <a:t>void</a:t>
            </a:r>
            <a:r>
              <a:rPr lang="en-US" dirty="0">
                <a:solidFill>
                  <a:srgbClr val="0070C0"/>
                </a:solidFill>
              </a:rPr>
              <a:t> main(String[] </a:t>
            </a:r>
            <a:r>
              <a:rPr lang="en-US" dirty="0" err="1">
                <a:solidFill>
                  <a:srgbClr val="0070C0"/>
                </a:solidFill>
              </a:rPr>
              <a:t>args</a:t>
            </a:r>
            <a:r>
              <a:rPr lang="en-US" dirty="0">
                <a:solidFill>
                  <a:srgbClr val="0070C0"/>
                </a:solidFill>
              </a:rPr>
              <a:t>) {  </a:t>
            </a:r>
          </a:p>
          <a:p>
            <a:pPr lvl="1">
              <a:buNone/>
            </a:pPr>
            <a:r>
              <a:rPr lang="en-US" dirty="0">
                <a:solidFill>
                  <a:srgbClr val="0070C0"/>
                </a:solidFill>
              </a:rPr>
              <a:t>    Resource r=</a:t>
            </a:r>
            <a:r>
              <a:rPr lang="en-US" b="1" dirty="0">
                <a:solidFill>
                  <a:srgbClr val="0070C0"/>
                </a:solidFill>
              </a:rPr>
              <a:t>new</a:t>
            </a:r>
            <a:r>
              <a:rPr lang="en-US" dirty="0">
                <a:solidFill>
                  <a:srgbClr val="0070C0"/>
                </a:solidFill>
              </a:rPr>
              <a:t> </a:t>
            </a:r>
            <a:r>
              <a:rPr lang="en-US" dirty="0" err="1">
                <a:solidFill>
                  <a:srgbClr val="0070C0"/>
                </a:solidFill>
              </a:rPr>
              <a:t>ClassPathResource</a:t>
            </a:r>
            <a:r>
              <a:rPr lang="en-US" dirty="0">
                <a:solidFill>
                  <a:srgbClr val="0070C0"/>
                </a:solidFill>
              </a:rPr>
              <a:t>("applicationContext.xml");  </a:t>
            </a:r>
          </a:p>
          <a:p>
            <a:pPr lvl="1">
              <a:buNone/>
            </a:pPr>
            <a:r>
              <a:rPr lang="en-US" dirty="0">
                <a:solidFill>
                  <a:srgbClr val="0070C0"/>
                </a:solidFill>
              </a:rPr>
              <a:t>    </a:t>
            </a:r>
            <a:r>
              <a:rPr lang="en-US" dirty="0" err="1">
                <a:solidFill>
                  <a:srgbClr val="0070C0"/>
                </a:solidFill>
              </a:rPr>
              <a:t>BeanFactory</a:t>
            </a:r>
            <a:r>
              <a:rPr lang="en-US" dirty="0">
                <a:solidFill>
                  <a:srgbClr val="0070C0"/>
                </a:solidFill>
              </a:rPr>
              <a:t> factory=</a:t>
            </a:r>
            <a:r>
              <a:rPr lang="en-US" b="1" dirty="0">
                <a:solidFill>
                  <a:srgbClr val="0070C0"/>
                </a:solidFill>
              </a:rPr>
              <a:t>new</a:t>
            </a:r>
            <a:r>
              <a:rPr lang="en-US" dirty="0">
                <a:solidFill>
                  <a:srgbClr val="0070C0"/>
                </a:solidFill>
              </a:rPr>
              <a:t> </a:t>
            </a:r>
            <a:r>
              <a:rPr lang="en-US" dirty="0" err="1">
                <a:solidFill>
                  <a:srgbClr val="0070C0"/>
                </a:solidFill>
              </a:rPr>
              <a:t>XmlBeanFactory</a:t>
            </a:r>
            <a:r>
              <a:rPr lang="en-US" dirty="0">
                <a:solidFill>
                  <a:srgbClr val="0070C0"/>
                </a:solidFill>
              </a:rPr>
              <a:t>(r);  </a:t>
            </a:r>
          </a:p>
          <a:p>
            <a:pPr lvl="1">
              <a:buNone/>
            </a:pPr>
            <a:r>
              <a:rPr lang="en-US" dirty="0">
                <a:solidFill>
                  <a:srgbClr val="0070C0"/>
                </a:solidFill>
              </a:rPr>
              <a:t>      </a:t>
            </a:r>
          </a:p>
          <a:p>
            <a:pPr lvl="1">
              <a:buNone/>
            </a:pPr>
            <a:r>
              <a:rPr lang="en-US" dirty="0">
                <a:solidFill>
                  <a:srgbClr val="0070C0"/>
                </a:solidFill>
              </a:rPr>
              <a:t>    Question q=(Question)</a:t>
            </a:r>
            <a:r>
              <a:rPr lang="en-US" dirty="0" err="1">
                <a:solidFill>
                  <a:srgbClr val="0070C0"/>
                </a:solidFill>
              </a:rPr>
              <a:t>factory.getBean</a:t>
            </a:r>
            <a:r>
              <a:rPr lang="en-US" dirty="0">
                <a:solidFill>
                  <a:srgbClr val="0070C0"/>
                </a:solidFill>
              </a:rPr>
              <a:t>("q");  </a:t>
            </a:r>
          </a:p>
          <a:p>
            <a:pPr lvl="1">
              <a:buNone/>
            </a:pPr>
            <a:r>
              <a:rPr lang="en-US" dirty="0">
                <a:solidFill>
                  <a:srgbClr val="0070C0"/>
                </a:solidFill>
              </a:rPr>
              <a:t>    </a:t>
            </a:r>
            <a:r>
              <a:rPr lang="en-US" dirty="0" err="1">
                <a:solidFill>
                  <a:srgbClr val="0070C0"/>
                </a:solidFill>
              </a:rPr>
              <a:t>q.displayInfo</a:t>
            </a:r>
            <a:r>
              <a:rPr lang="en-US" dirty="0">
                <a:solidFill>
                  <a:srgbClr val="0070C0"/>
                </a:solidFill>
              </a:rPr>
              <a:t>();  </a:t>
            </a:r>
          </a:p>
          <a:p>
            <a:pPr lvl="1">
              <a:buNone/>
            </a:pPr>
            <a:r>
              <a:rPr lang="en-US" dirty="0">
                <a:solidFill>
                  <a:srgbClr val="0070C0"/>
                </a:solidFill>
              </a:rPr>
              <a:t>      </a:t>
            </a:r>
          </a:p>
          <a:p>
            <a:pPr lvl="1">
              <a:buNone/>
            </a:pPr>
            <a:r>
              <a:rPr lang="en-US" dirty="0">
                <a:solidFill>
                  <a:srgbClr val="0070C0"/>
                </a:solidFill>
              </a:rPr>
              <a:t>}  </a:t>
            </a:r>
          </a:p>
          <a:p>
            <a:pPr lvl="1">
              <a:buNone/>
            </a:pPr>
            <a:r>
              <a:rPr lang="en-US" dirty="0">
                <a:solidFill>
                  <a:srgbClr val="0070C0"/>
                </a:solidFill>
              </a:rPr>
              <a:t>}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style>
          <a:lnRef idx="2">
            <a:schemeClr val="accent3"/>
          </a:lnRef>
          <a:fillRef idx="1">
            <a:schemeClr val="lt1"/>
          </a:fillRef>
          <a:effectRef idx="0">
            <a:schemeClr val="accent3"/>
          </a:effectRef>
          <a:fontRef idx="minor">
            <a:schemeClr val="dk1"/>
          </a:fontRef>
        </p:style>
        <p:txBody>
          <a:bodyPr>
            <a:noAutofit/>
          </a:bodyPr>
          <a:lstStyle/>
          <a:p>
            <a:r>
              <a:rPr lang="en-US" sz="3200" dirty="0">
                <a:solidFill>
                  <a:srgbClr val="00B050"/>
                </a:solidFill>
              </a:rPr>
              <a:t>Constructor Injection with Non-String Collection (having Dependent Object) Example</a:t>
            </a:r>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r>
              <a:rPr lang="en-US" dirty="0"/>
              <a:t>If we have dependent object in the collection, we can inject these information by using the </a:t>
            </a:r>
            <a:r>
              <a:rPr lang="en-US" b="1" dirty="0"/>
              <a:t>ref</a:t>
            </a:r>
            <a:r>
              <a:rPr lang="en-US" dirty="0"/>
              <a:t> element inside the </a:t>
            </a:r>
            <a:r>
              <a:rPr lang="en-US" b="1" dirty="0"/>
              <a:t>list</a:t>
            </a:r>
            <a:r>
              <a:rPr lang="en-US" dirty="0"/>
              <a:t>, </a:t>
            </a:r>
            <a:r>
              <a:rPr lang="en-US" b="1" dirty="0"/>
              <a:t>set</a:t>
            </a:r>
            <a:r>
              <a:rPr lang="en-US" dirty="0"/>
              <a:t> or </a:t>
            </a:r>
            <a:r>
              <a:rPr lang="en-US" b="1" dirty="0"/>
              <a:t>map</a:t>
            </a:r>
            <a:r>
              <a:rPr lang="en-US" dirty="0"/>
              <a:t>.</a:t>
            </a:r>
          </a:p>
          <a:p>
            <a:r>
              <a:rPr lang="en-US" dirty="0"/>
              <a:t>In this example, we are taking the example of Forum where </a:t>
            </a:r>
            <a:r>
              <a:rPr lang="en-US" b="1" dirty="0"/>
              <a:t>One question can have multiple answers</a:t>
            </a:r>
            <a:r>
              <a:rPr lang="en-US" dirty="0"/>
              <a:t>. But Answer has its own information such as </a:t>
            </a:r>
            <a:r>
              <a:rPr lang="en-US" dirty="0" err="1"/>
              <a:t>answerId</a:t>
            </a:r>
            <a:r>
              <a:rPr lang="en-US" dirty="0"/>
              <a:t>, answer and </a:t>
            </a:r>
            <a:r>
              <a:rPr lang="en-US" dirty="0" err="1"/>
              <a:t>postedBy</a:t>
            </a:r>
            <a:r>
              <a:rPr lang="en-US" dirty="0"/>
              <a:t>. There are four pages used in this example:</a:t>
            </a:r>
          </a:p>
          <a:p>
            <a:pPr lvl="1"/>
            <a:r>
              <a:rPr lang="en-US" b="1" dirty="0"/>
              <a:t>Question.java</a:t>
            </a:r>
            <a:endParaRPr lang="en-US" dirty="0"/>
          </a:p>
          <a:p>
            <a:pPr lvl="1"/>
            <a:r>
              <a:rPr lang="en-US" b="1" dirty="0"/>
              <a:t>Answer.java</a:t>
            </a:r>
            <a:endParaRPr lang="en-US" dirty="0"/>
          </a:p>
          <a:p>
            <a:pPr lvl="1"/>
            <a:r>
              <a:rPr lang="en-US" b="1" dirty="0"/>
              <a:t>applicationContext.xml</a:t>
            </a:r>
            <a:endParaRPr lang="en-US" dirty="0"/>
          </a:p>
          <a:p>
            <a:pPr lvl="1"/>
            <a:r>
              <a:rPr lang="en-US" b="1" dirty="0"/>
              <a:t>Test.java</a:t>
            </a:r>
            <a:endParaRPr lang="en-US" dirty="0"/>
          </a:p>
          <a:p>
            <a:r>
              <a:rPr lang="en-US" dirty="0"/>
              <a:t>In this example, we are using list that can have duplicate elements, you may use set that have only unique elements. But, you need to change list to set in the applicationContext.xml file and List to Set in the Question.java file.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Question.java</a:t>
            </a:r>
            <a:endParaRPr lang="en-US" dirty="0"/>
          </a:p>
        </p:txBody>
      </p:sp>
      <p:sp>
        <p:nvSpPr>
          <p:cNvPr id="3" name="Content Placeholder 2"/>
          <p:cNvSpPr>
            <a:spLocks noGrp="1"/>
          </p:cNvSpPr>
          <p:nvPr>
            <p:ph idx="1"/>
          </p:nvPr>
        </p:nvSpPr>
        <p:spPr>
          <a:xfrm>
            <a:off x="457200" y="990600"/>
            <a:ext cx="8229600" cy="5486400"/>
          </a:xfrm>
        </p:spPr>
        <p:txBody>
          <a:bodyPr>
            <a:normAutofit fontScale="55000" lnSpcReduction="20000"/>
          </a:bodyPr>
          <a:lstStyle/>
          <a:p>
            <a:r>
              <a:rPr lang="en-US" dirty="0"/>
              <a:t>This class contains three properties, two constructors and </a:t>
            </a:r>
            <a:r>
              <a:rPr lang="en-US" dirty="0" err="1"/>
              <a:t>displayInfo</a:t>
            </a:r>
            <a:r>
              <a:rPr lang="en-US" dirty="0"/>
              <a:t>() method that prints the information. Here, we are using List to contain the multiple answers.</a:t>
            </a:r>
          </a:p>
          <a:p>
            <a:pPr lvl="1">
              <a:buNone/>
            </a:pPr>
            <a:r>
              <a:rPr lang="en-US" sz="2900" b="1" baseline="-25000" dirty="0">
                <a:solidFill>
                  <a:srgbClr val="00B0F0"/>
                </a:solidFill>
              </a:rPr>
              <a:t>package</a:t>
            </a:r>
            <a:r>
              <a:rPr lang="en-US" sz="2900" baseline="-25000" dirty="0">
                <a:solidFill>
                  <a:srgbClr val="00B0F0"/>
                </a:solidFill>
              </a:rPr>
              <a:t> </a:t>
            </a:r>
            <a:r>
              <a:rPr lang="en-US" sz="2900" baseline="-25000" dirty="0" err="1">
                <a:solidFill>
                  <a:srgbClr val="00B0F0"/>
                </a:solidFill>
              </a:rPr>
              <a:t>com.javaknowledge</a:t>
            </a:r>
            <a:r>
              <a:rPr lang="en-US" sz="2900" baseline="-25000" dirty="0">
                <a:solidFill>
                  <a:srgbClr val="00B0F0"/>
                </a:solidFill>
              </a:rPr>
              <a:t>;  </a:t>
            </a:r>
          </a:p>
          <a:p>
            <a:pPr lvl="1">
              <a:buNone/>
            </a:pPr>
            <a:r>
              <a:rPr lang="en-US" sz="2900" baseline="-25000" dirty="0">
                <a:solidFill>
                  <a:srgbClr val="00B0F0"/>
                </a:solidFill>
              </a:rPr>
              <a:t>  </a:t>
            </a:r>
          </a:p>
          <a:p>
            <a:pPr lvl="1">
              <a:buNone/>
            </a:pPr>
            <a:r>
              <a:rPr lang="en-US" sz="2900" b="1" baseline="-25000" dirty="0">
                <a:solidFill>
                  <a:srgbClr val="00B0F0"/>
                </a:solidFill>
              </a:rPr>
              <a:t>import</a:t>
            </a:r>
            <a:r>
              <a:rPr lang="en-US" sz="2900" baseline="-25000" dirty="0">
                <a:solidFill>
                  <a:srgbClr val="00B0F0"/>
                </a:solidFill>
              </a:rPr>
              <a:t> </a:t>
            </a:r>
            <a:r>
              <a:rPr lang="en-US" sz="2900" baseline="-25000" dirty="0" err="1">
                <a:solidFill>
                  <a:srgbClr val="00B0F0"/>
                </a:solidFill>
              </a:rPr>
              <a:t>java.util.Iterator</a:t>
            </a:r>
            <a:r>
              <a:rPr lang="en-US" sz="2900" baseline="-25000" dirty="0">
                <a:solidFill>
                  <a:srgbClr val="00B0F0"/>
                </a:solidFill>
              </a:rPr>
              <a:t>;  </a:t>
            </a:r>
          </a:p>
          <a:p>
            <a:pPr lvl="1">
              <a:buNone/>
            </a:pPr>
            <a:r>
              <a:rPr lang="en-US" sz="2900" b="1" baseline="-25000" dirty="0">
                <a:solidFill>
                  <a:srgbClr val="00B0F0"/>
                </a:solidFill>
              </a:rPr>
              <a:t>import</a:t>
            </a:r>
            <a:r>
              <a:rPr lang="en-US" sz="2900" baseline="-25000" dirty="0">
                <a:solidFill>
                  <a:srgbClr val="00B0F0"/>
                </a:solidFill>
              </a:rPr>
              <a:t> </a:t>
            </a:r>
            <a:r>
              <a:rPr lang="en-US" sz="2900" baseline="-25000" dirty="0" err="1">
                <a:solidFill>
                  <a:srgbClr val="00B0F0"/>
                </a:solidFill>
              </a:rPr>
              <a:t>java.util.List</a:t>
            </a:r>
            <a:r>
              <a:rPr lang="en-US" sz="2900" baseline="-25000" dirty="0">
                <a:solidFill>
                  <a:srgbClr val="00B0F0"/>
                </a:solidFill>
              </a:rPr>
              <a:t>;  </a:t>
            </a:r>
          </a:p>
          <a:p>
            <a:pPr lvl="1">
              <a:buNone/>
            </a:pPr>
            <a:r>
              <a:rPr lang="en-US" sz="2900" baseline="-25000" dirty="0">
                <a:solidFill>
                  <a:srgbClr val="00B0F0"/>
                </a:solidFill>
              </a:rPr>
              <a:t>  </a:t>
            </a:r>
          </a:p>
          <a:p>
            <a:pPr lvl="1">
              <a:buNone/>
            </a:pPr>
            <a:r>
              <a:rPr lang="en-US" sz="2900" b="1" baseline="-25000" dirty="0">
                <a:solidFill>
                  <a:srgbClr val="00B0F0"/>
                </a:solidFill>
              </a:rPr>
              <a:t>public</a:t>
            </a:r>
            <a:r>
              <a:rPr lang="en-US" sz="2900" baseline="-25000" dirty="0">
                <a:solidFill>
                  <a:srgbClr val="00B0F0"/>
                </a:solidFill>
              </a:rPr>
              <a:t> </a:t>
            </a:r>
            <a:r>
              <a:rPr lang="en-US" sz="2900" b="1" baseline="-25000" dirty="0">
                <a:solidFill>
                  <a:srgbClr val="00B0F0"/>
                </a:solidFill>
              </a:rPr>
              <a:t>class</a:t>
            </a:r>
            <a:r>
              <a:rPr lang="en-US" sz="2900" baseline="-25000" dirty="0">
                <a:solidFill>
                  <a:srgbClr val="00B0F0"/>
                </a:solidFill>
              </a:rPr>
              <a:t> Question {  </a:t>
            </a:r>
          </a:p>
          <a:p>
            <a:pPr lvl="1">
              <a:buNone/>
            </a:pPr>
            <a:r>
              <a:rPr lang="en-US" sz="2900" b="1" baseline="-25000" dirty="0">
                <a:solidFill>
                  <a:srgbClr val="00B0F0"/>
                </a:solidFill>
              </a:rPr>
              <a:t>private</a:t>
            </a:r>
            <a:r>
              <a:rPr lang="en-US" sz="2900" baseline="-25000" dirty="0">
                <a:solidFill>
                  <a:srgbClr val="00B0F0"/>
                </a:solidFill>
              </a:rPr>
              <a:t> </a:t>
            </a:r>
            <a:r>
              <a:rPr lang="en-US" sz="2900" b="1" baseline="-25000" dirty="0" err="1">
                <a:solidFill>
                  <a:srgbClr val="00B0F0"/>
                </a:solidFill>
              </a:rPr>
              <a:t>int</a:t>
            </a:r>
            <a:r>
              <a:rPr lang="en-US" sz="2900" baseline="-25000" dirty="0">
                <a:solidFill>
                  <a:srgbClr val="00B0F0"/>
                </a:solidFill>
              </a:rPr>
              <a:t> id;  </a:t>
            </a:r>
          </a:p>
          <a:p>
            <a:pPr lvl="1">
              <a:buNone/>
            </a:pPr>
            <a:r>
              <a:rPr lang="en-US" sz="2900" b="1" baseline="-25000" dirty="0">
                <a:solidFill>
                  <a:srgbClr val="00B0F0"/>
                </a:solidFill>
              </a:rPr>
              <a:t>private</a:t>
            </a:r>
            <a:r>
              <a:rPr lang="en-US" sz="2900" baseline="-25000" dirty="0">
                <a:solidFill>
                  <a:srgbClr val="00B0F0"/>
                </a:solidFill>
              </a:rPr>
              <a:t> String name;  </a:t>
            </a:r>
          </a:p>
          <a:p>
            <a:pPr lvl="1">
              <a:buNone/>
            </a:pPr>
            <a:r>
              <a:rPr lang="en-US" sz="2900" b="1" baseline="-25000" dirty="0">
                <a:solidFill>
                  <a:srgbClr val="00B0F0"/>
                </a:solidFill>
              </a:rPr>
              <a:t>private</a:t>
            </a:r>
            <a:r>
              <a:rPr lang="en-US" sz="2900" baseline="-25000" dirty="0">
                <a:solidFill>
                  <a:srgbClr val="00B0F0"/>
                </a:solidFill>
              </a:rPr>
              <a:t> List&lt;Answer&gt; answers;  </a:t>
            </a:r>
          </a:p>
          <a:p>
            <a:pPr lvl="1">
              <a:buNone/>
            </a:pPr>
            <a:r>
              <a:rPr lang="en-US" sz="2900" baseline="-25000" dirty="0">
                <a:solidFill>
                  <a:srgbClr val="00B0F0"/>
                </a:solidFill>
              </a:rPr>
              <a:t>  </a:t>
            </a:r>
          </a:p>
          <a:p>
            <a:pPr lvl="1">
              <a:buNone/>
            </a:pPr>
            <a:r>
              <a:rPr lang="en-US" sz="2900" b="1" baseline="-25000" dirty="0">
                <a:solidFill>
                  <a:srgbClr val="00B0F0"/>
                </a:solidFill>
              </a:rPr>
              <a:t>public</a:t>
            </a:r>
            <a:r>
              <a:rPr lang="en-US" sz="2900" baseline="-25000" dirty="0">
                <a:solidFill>
                  <a:srgbClr val="00B0F0"/>
                </a:solidFill>
              </a:rPr>
              <a:t> Question() {}  </a:t>
            </a:r>
          </a:p>
          <a:p>
            <a:pPr lvl="1">
              <a:buNone/>
            </a:pPr>
            <a:r>
              <a:rPr lang="en-US" sz="2900" b="1" baseline="-25000" dirty="0">
                <a:solidFill>
                  <a:srgbClr val="00B0F0"/>
                </a:solidFill>
              </a:rPr>
              <a:t>public</a:t>
            </a:r>
            <a:r>
              <a:rPr lang="en-US" sz="2900" baseline="-25000" dirty="0">
                <a:solidFill>
                  <a:srgbClr val="00B0F0"/>
                </a:solidFill>
              </a:rPr>
              <a:t> Question(</a:t>
            </a:r>
            <a:r>
              <a:rPr lang="en-US" sz="2900" b="1" baseline="-25000" dirty="0" err="1">
                <a:solidFill>
                  <a:srgbClr val="00B0F0"/>
                </a:solidFill>
              </a:rPr>
              <a:t>int</a:t>
            </a:r>
            <a:r>
              <a:rPr lang="en-US" sz="2900" baseline="-25000" dirty="0">
                <a:solidFill>
                  <a:srgbClr val="00B0F0"/>
                </a:solidFill>
              </a:rPr>
              <a:t> id, String name, List&lt;Answer&gt; answers) {  </a:t>
            </a:r>
          </a:p>
          <a:p>
            <a:pPr lvl="1">
              <a:buNone/>
            </a:pPr>
            <a:r>
              <a:rPr lang="en-US" sz="2900" baseline="-25000" dirty="0">
                <a:solidFill>
                  <a:srgbClr val="00B0F0"/>
                </a:solidFill>
              </a:rPr>
              <a:t>    </a:t>
            </a:r>
            <a:r>
              <a:rPr lang="en-US" sz="2900" b="1" baseline="-25000" dirty="0">
                <a:solidFill>
                  <a:srgbClr val="00B0F0"/>
                </a:solidFill>
              </a:rPr>
              <a:t>super</a:t>
            </a:r>
            <a:r>
              <a:rPr lang="en-US" sz="2900" baseline="-25000" dirty="0">
                <a:solidFill>
                  <a:srgbClr val="00B0F0"/>
                </a:solidFill>
              </a:rPr>
              <a:t>();  </a:t>
            </a:r>
          </a:p>
          <a:p>
            <a:pPr lvl="1">
              <a:buNone/>
            </a:pPr>
            <a:r>
              <a:rPr lang="en-US" sz="2900" baseline="-25000" dirty="0">
                <a:solidFill>
                  <a:srgbClr val="00B0F0"/>
                </a:solidFill>
              </a:rPr>
              <a:t>    </a:t>
            </a:r>
            <a:r>
              <a:rPr lang="en-US" sz="2900" b="1" baseline="-25000" dirty="0">
                <a:solidFill>
                  <a:srgbClr val="00B0F0"/>
                </a:solidFill>
              </a:rPr>
              <a:t>this</a:t>
            </a:r>
            <a:r>
              <a:rPr lang="en-US" sz="2900" baseline="-25000" dirty="0">
                <a:solidFill>
                  <a:srgbClr val="00B0F0"/>
                </a:solidFill>
              </a:rPr>
              <a:t>.id = id;  </a:t>
            </a:r>
          </a:p>
          <a:p>
            <a:pPr lvl="1">
              <a:buNone/>
            </a:pPr>
            <a:r>
              <a:rPr lang="en-US" sz="2900" baseline="-25000" dirty="0">
                <a:solidFill>
                  <a:srgbClr val="00B0F0"/>
                </a:solidFill>
              </a:rPr>
              <a:t>    </a:t>
            </a:r>
            <a:r>
              <a:rPr lang="en-US" sz="2900" b="1" baseline="-25000" dirty="0">
                <a:solidFill>
                  <a:srgbClr val="00B0F0"/>
                </a:solidFill>
              </a:rPr>
              <a:t>this</a:t>
            </a:r>
            <a:r>
              <a:rPr lang="en-US" sz="2900" baseline="-25000" dirty="0">
                <a:solidFill>
                  <a:srgbClr val="00B0F0"/>
                </a:solidFill>
              </a:rPr>
              <a:t>.name = name;  </a:t>
            </a:r>
          </a:p>
          <a:p>
            <a:pPr lvl="1">
              <a:buNone/>
            </a:pPr>
            <a:r>
              <a:rPr lang="en-US" sz="2900" baseline="-25000" dirty="0">
                <a:solidFill>
                  <a:srgbClr val="00B0F0"/>
                </a:solidFill>
              </a:rPr>
              <a:t>    </a:t>
            </a:r>
            <a:r>
              <a:rPr lang="en-US" sz="2900" b="1" baseline="-25000" dirty="0" err="1">
                <a:solidFill>
                  <a:srgbClr val="00B0F0"/>
                </a:solidFill>
              </a:rPr>
              <a:t>this</a:t>
            </a:r>
            <a:r>
              <a:rPr lang="en-US" sz="2900" baseline="-25000" dirty="0" err="1">
                <a:solidFill>
                  <a:srgbClr val="00B0F0"/>
                </a:solidFill>
              </a:rPr>
              <a:t>.answers</a:t>
            </a:r>
            <a:r>
              <a:rPr lang="en-US" sz="2900" baseline="-25000" dirty="0">
                <a:solidFill>
                  <a:srgbClr val="00B0F0"/>
                </a:solidFill>
              </a:rPr>
              <a:t> = answers;  </a:t>
            </a:r>
          </a:p>
          <a:p>
            <a:pPr lvl="1">
              <a:buNone/>
            </a:pPr>
            <a:r>
              <a:rPr lang="en-US" sz="2900" baseline="-25000" dirty="0">
                <a:solidFill>
                  <a:srgbClr val="00B0F0"/>
                </a:solidFill>
              </a:rPr>
              <a:t>}  </a:t>
            </a:r>
          </a:p>
          <a:p>
            <a:pPr lvl="1">
              <a:buNone/>
            </a:pPr>
            <a:r>
              <a:rPr lang="en-US" sz="2900" baseline="-25000" dirty="0">
                <a:solidFill>
                  <a:srgbClr val="00B0F0"/>
                </a:solidFill>
              </a:rPr>
              <a:t>  </a:t>
            </a:r>
          </a:p>
          <a:p>
            <a:pPr lvl="1">
              <a:buNone/>
            </a:pPr>
            <a:r>
              <a:rPr lang="en-US" sz="2900" b="1" baseline="-25000" dirty="0">
                <a:solidFill>
                  <a:srgbClr val="00B0F0"/>
                </a:solidFill>
              </a:rPr>
              <a:t>public</a:t>
            </a:r>
            <a:r>
              <a:rPr lang="en-US" sz="2900" baseline="-25000" dirty="0">
                <a:solidFill>
                  <a:srgbClr val="00B0F0"/>
                </a:solidFill>
              </a:rPr>
              <a:t> </a:t>
            </a:r>
            <a:r>
              <a:rPr lang="en-US" sz="2900" b="1" baseline="-25000" dirty="0">
                <a:solidFill>
                  <a:srgbClr val="00B0F0"/>
                </a:solidFill>
              </a:rPr>
              <a:t>void</a:t>
            </a:r>
            <a:r>
              <a:rPr lang="en-US" sz="2900" baseline="-25000" dirty="0">
                <a:solidFill>
                  <a:srgbClr val="00B0F0"/>
                </a:solidFill>
              </a:rPr>
              <a:t> </a:t>
            </a:r>
            <a:r>
              <a:rPr lang="en-US" sz="2900" baseline="-25000" dirty="0" err="1">
                <a:solidFill>
                  <a:srgbClr val="00B0F0"/>
                </a:solidFill>
              </a:rPr>
              <a:t>displayInfo</a:t>
            </a:r>
            <a:r>
              <a:rPr lang="en-US" sz="2900" baseline="-25000" dirty="0">
                <a:solidFill>
                  <a:srgbClr val="00B0F0"/>
                </a:solidFill>
              </a:rPr>
              <a:t>(){  </a:t>
            </a:r>
          </a:p>
          <a:p>
            <a:pPr lvl="1">
              <a:buNone/>
            </a:pPr>
            <a:r>
              <a:rPr lang="en-US" sz="2900" baseline="-25000" dirty="0">
                <a:solidFill>
                  <a:srgbClr val="00B0F0"/>
                </a:solidFill>
              </a:rPr>
              <a:t>    </a:t>
            </a:r>
            <a:r>
              <a:rPr lang="en-US" sz="2900" baseline="-25000" dirty="0" err="1">
                <a:solidFill>
                  <a:srgbClr val="00B0F0"/>
                </a:solidFill>
              </a:rPr>
              <a:t>System.out.println</a:t>
            </a:r>
            <a:r>
              <a:rPr lang="en-US" sz="2900" baseline="-25000" dirty="0">
                <a:solidFill>
                  <a:srgbClr val="00B0F0"/>
                </a:solidFill>
              </a:rPr>
              <a:t>(id+" "+name);  </a:t>
            </a:r>
          </a:p>
          <a:p>
            <a:pPr lvl="1">
              <a:buNone/>
            </a:pPr>
            <a:r>
              <a:rPr lang="en-US" sz="2900" baseline="-25000" dirty="0">
                <a:solidFill>
                  <a:srgbClr val="00B0F0"/>
                </a:solidFill>
              </a:rPr>
              <a:t>    </a:t>
            </a:r>
            <a:r>
              <a:rPr lang="en-US" sz="2900" baseline="-25000" dirty="0" err="1">
                <a:solidFill>
                  <a:srgbClr val="00B0F0"/>
                </a:solidFill>
              </a:rPr>
              <a:t>System.out.println</a:t>
            </a:r>
            <a:r>
              <a:rPr lang="en-US" sz="2900" baseline="-25000" dirty="0">
                <a:solidFill>
                  <a:srgbClr val="00B0F0"/>
                </a:solidFill>
              </a:rPr>
              <a:t>("answers are:");  </a:t>
            </a:r>
          </a:p>
          <a:p>
            <a:pPr lvl="1">
              <a:buNone/>
            </a:pPr>
            <a:r>
              <a:rPr lang="en-US" sz="2900" baseline="-25000" dirty="0">
                <a:solidFill>
                  <a:srgbClr val="00B0F0"/>
                </a:solidFill>
              </a:rPr>
              <a:t>    </a:t>
            </a:r>
            <a:r>
              <a:rPr lang="en-US" sz="2900" baseline="-25000" dirty="0" err="1">
                <a:solidFill>
                  <a:srgbClr val="00B0F0"/>
                </a:solidFill>
              </a:rPr>
              <a:t>Iterator</a:t>
            </a:r>
            <a:r>
              <a:rPr lang="en-US" sz="2900" baseline="-25000" dirty="0">
                <a:solidFill>
                  <a:srgbClr val="00B0F0"/>
                </a:solidFill>
              </a:rPr>
              <a:t>&lt;Answer&gt; </a:t>
            </a:r>
            <a:r>
              <a:rPr lang="en-US" sz="2900" baseline="-25000" dirty="0" err="1">
                <a:solidFill>
                  <a:srgbClr val="00B0F0"/>
                </a:solidFill>
              </a:rPr>
              <a:t>itr</a:t>
            </a:r>
            <a:r>
              <a:rPr lang="en-US" sz="2900" baseline="-25000" dirty="0">
                <a:solidFill>
                  <a:srgbClr val="00B0F0"/>
                </a:solidFill>
              </a:rPr>
              <a:t>=</a:t>
            </a:r>
            <a:r>
              <a:rPr lang="en-US" sz="2900" baseline="-25000" dirty="0" err="1">
                <a:solidFill>
                  <a:srgbClr val="00B0F0"/>
                </a:solidFill>
              </a:rPr>
              <a:t>answers.iterator</a:t>
            </a:r>
            <a:r>
              <a:rPr lang="en-US" sz="2900" baseline="-25000" dirty="0">
                <a:solidFill>
                  <a:srgbClr val="00B0F0"/>
                </a:solidFill>
              </a:rPr>
              <a:t>();  </a:t>
            </a:r>
          </a:p>
          <a:p>
            <a:pPr lvl="1">
              <a:buNone/>
            </a:pPr>
            <a:r>
              <a:rPr lang="en-US" sz="2900" baseline="-25000" dirty="0">
                <a:solidFill>
                  <a:srgbClr val="00B0F0"/>
                </a:solidFill>
              </a:rPr>
              <a:t>    </a:t>
            </a:r>
            <a:r>
              <a:rPr lang="en-US" sz="2900" b="1" baseline="-25000" dirty="0">
                <a:solidFill>
                  <a:srgbClr val="00B0F0"/>
                </a:solidFill>
              </a:rPr>
              <a:t>while</a:t>
            </a:r>
            <a:r>
              <a:rPr lang="en-US" sz="2900" baseline="-25000" dirty="0">
                <a:solidFill>
                  <a:srgbClr val="00B0F0"/>
                </a:solidFill>
              </a:rPr>
              <a:t>(</a:t>
            </a:r>
            <a:r>
              <a:rPr lang="en-US" sz="2900" baseline="-25000" dirty="0" err="1">
                <a:solidFill>
                  <a:srgbClr val="00B0F0"/>
                </a:solidFill>
              </a:rPr>
              <a:t>itr.hasNext</a:t>
            </a:r>
            <a:r>
              <a:rPr lang="en-US" sz="2900" baseline="-25000" dirty="0">
                <a:solidFill>
                  <a:srgbClr val="00B0F0"/>
                </a:solidFill>
              </a:rPr>
              <a:t>()){  </a:t>
            </a:r>
          </a:p>
          <a:p>
            <a:pPr lvl="1">
              <a:buNone/>
            </a:pPr>
            <a:r>
              <a:rPr lang="en-US" sz="2900" baseline="-25000" dirty="0">
                <a:solidFill>
                  <a:srgbClr val="00B0F0"/>
                </a:solidFill>
              </a:rPr>
              <a:t>        </a:t>
            </a:r>
            <a:r>
              <a:rPr lang="en-US" sz="2900" baseline="-25000" dirty="0" err="1">
                <a:solidFill>
                  <a:srgbClr val="00B0F0"/>
                </a:solidFill>
              </a:rPr>
              <a:t>System.out.println</a:t>
            </a:r>
            <a:r>
              <a:rPr lang="en-US" sz="2900" baseline="-25000" dirty="0">
                <a:solidFill>
                  <a:srgbClr val="00B0F0"/>
                </a:solidFill>
              </a:rPr>
              <a:t>(</a:t>
            </a:r>
            <a:r>
              <a:rPr lang="en-US" sz="2900" baseline="-25000" dirty="0" err="1">
                <a:solidFill>
                  <a:srgbClr val="00B0F0"/>
                </a:solidFill>
              </a:rPr>
              <a:t>itr.next</a:t>
            </a:r>
            <a:r>
              <a:rPr lang="en-US" sz="2900" baseline="-25000" dirty="0">
                <a:solidFill>
                  <a:srgbClr val="00B0F0"/>
                </a:solidFill>
              </a:rPr>
              <a:t>());  </a:t>
            </a:r>
          </a:p>
          <a:p>
            <a:pPr lvl="1">
              <a:buNone/>
            </a:pPr>
            <a:r>
              <a:rPr lang="en-US" sz="2900" baseline="-25000" dirty="0">
                <a:solidFill>
                  <a:srgbClr val="00B0F0"/>
                </a:solidFill>
              </a:rPr>
              <a:t>    }  </a:t>
            </a:r>
          </a:p>
          <a:p>
            <a:pPr lvl="1">
              <a:buNone/>
            </a:pPr>
            <a:r>
              <a:rPr lang="en-US" sz="2900" baseline="-25000" dirty="0">
                <a:solidFill>
                  <a:srgbClr val="00B0F0"/>
                </a:solidFill>
              </a:rPr>
              <a:t>}  </a:t>
            </a:r>
          </a:p>
          <a:p>
            <a:pPr lvl="1">
              <a:buNone/>
            </a:pPr>
            <a:r>
              <a:rPr lang="en-US" sz="2900" baseline="-25000" dirty="0">
                <a:solidFill>
                  <a:srgbClr val="00B0F0"/>
                </a:solidFill>
              </a:rPr>
              <a:t>  </a:t>
            </a:r>
          </a:p>
          <a:p>
            <a:pPr lvl="1">
              <a:buNone/>
            </a:pPr>
            <a:r>
              <a:rPr lang="en-US" sz="2900" baseline="-25000" dirty="0">
                <a:solidFill>
                  <a:srgbClr val="00B0F0"/>
                </a:solidFill>
              </a:rPr>
              <a:t>}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Answer.java</a:t>
            </a:r>
            <a:endParaRPr lang="en-US" dirty="0"/>
          </a:p>
        </p:txBody>
      </p:sp>
      <p:sp>
        <p:nvSpPr>
          <p:cNvPr id="3" name="Content Placeholder 2"/>
          <p:cNvSpPr>
            <a:spLocks noGrp="1"/>
          </p:cNvSpPr>
          <p:nvPr>
            <p:ph idx="1"/>
          </p:nvPr>
        </p:nvSpPr>
        <p:spPr>
          <a:xfrm>
            <a:off x="457200" y="1143000"/>
            <a:ext cx="8229600" cy="4983163"/>
          </a:xfrm>
        </p:spPr>
        <p:txBody>
          <a:bodyPr>
            <a:normAutofit fontScale="55000" lnSpcReduction="20000"/>
          </a:bodyPr>
          <a:lstStyle/>
          <a:p>
            <a:r>
              <a:rPr lang="en-US" dirty="0"/>
              <a:t>This class has three properties id, name and by with constructor and </a:t>
            </a:r>
            <a:r>
              <a:rPr lang="en-US" dirty="0" err="1"/>
              <a:t>toString</a:t>
            </a:r>
            <a:r>
              <a:rPr lang="en-US" dirty="0"/>
              <a:t>() method.</a:t>
            </a:r>
          </a:p>
          <a:p>
            <a:pPr lvl="1">
              <a:buNone/>
            </a:pPr>
            <a:r>
              <a:rPr lang="en-US" b="1" dirty="0">
                <a:solidFill>
                  <a:srgbClr val="00B0F0"/>
                </a:solidFill>
              </a:rPr>
              <a:t>package</a:t>
            </a:r>
            <a:r>
              <a:rPr lang="en-US" dirty="0">
                <a:solidFill>
                  <a:srgbClr val="00B0F0"/>
                </a:solidFill>
              </a:rPr>
              <a:t> </a:t>
            </a:r>
            <a:r>
              <a:rPr lang="en-US" dirty="0" err="1">
                <a:solidFill>
                  <a:srgbClr val="00B0F0"/>
                </a:solidFill>
              </a:rPr>
              <a:t>com.javaknowledge</a:t>
            </a:r>
            <a:r>
              <a:rPr lang="en-US" dirty="0">
                <a:solidFill>
                  <a:srgbClr val="00B0F0"/>
                </a:solidFill>
              </a:rPr>
              <a:t>;  </a:t>
            </a:r>
          </a:p>
          <a:p>
            <a:pPr lvl="1">
              <a:buNone/>
            </a:pPr>
            <a:r>
              <a:rPr lang="en-US" dirty="0">
                <a:solidFill>
                  <a:srgbClr val="00B0F0"/>
                </a:solidFill>
              </a:rPr>
              <a:t>  </a:t>
            </a:r>
          </a:p>
          <a:p>
            <a:pPr lvl="1">
              <a:buNone/>
            </a:pPr>
            <a:r>
              <a:rPr lang="en-US" b="1" dirty="0">
                <a:solidFill>
                  <a:srgbClr val="00B0F0"/>
                </a:solidFill>
              </a:rPr>
              <a:t>public</a:t>
            </a:r>
            <a:r>
              <a:rPr lang="en-US" dirty="0">
                <a:solidFill>
                  <a:srgbClr val="00B0F0"/>
                </a:solidFill>
              </a:rPr>
              <a:t> </a:t>
            </a:r>
            <a:r>
              <a:rPr lang="en-US" b="1" dirty="0">
                <a:solidFill>
                  <a:srgbClr val="00B0F0"/>
                </a:solidFill>
              </a:rPr>
              <a:t>class</a:t>
            </a:r>
            <a:r>
              <a:rPr lang="en-US" dirty="0">
                <a:solidFill>
                  <a:srgbClr val="00B0F0"/>
                </a:solidFill>
              </a:rPr>
              <a:t> Answer {  </a:t>
            </a:r>
          </a:p>
          <a:p>
            <a:pPr lvl="1">
              <a:buNone/>
            </a:pPr>
            <a:r>
              <a:rPr lang="en-US" b="1" dirty="0">
                <a:solidFill>
                  <a:srgbClr val="00B0F0"/>
                </a:solidFill>
              </a:rPr>
              <a:t>private</a:t>
            </a:r>
            <a:r>
              <a:rPr lang="en-US" dirty="0">
                <a:solidFill>
                  <a:srgbClr val="00B0F0"/>
                </a:solidFill>
              </a:rPr>
              <a:t> </a:t>
            </a:r>
            <a:r>
              <a:rPr lang="en-US" b="1" dirty="0" err="1">
                <a:solidFill>
                  <a:srgbClr val="00B0F0"/>
                </a:solidFill>
              </a:rPr>
              <a:t>int</a:t>
            </a:r>
            <a:r>
              <a:rPr lang="en-US" dirty="0">
                <a:solidFill>
                  <a:srgbClr val="00B0F0"/>
                </a:solidFill>
              </a:rPr>
              <a:t> id;  </a:t>
            </a:r>
          </a:p>
          <a:p>
            <a:pPr lvl="1">
              <a:buNone/>
            </a:pPr>
            <a:r>
              <a:rPr lang="en-US" b="1" dirty="0">
                <a:solidFill>
                  <a:srgbClr val="00B0F0"/>
                </a:solidFill>
              </a:rPr>
              <a:t>private</a:t>
            </a:r>
            <a:r>
              <a:rPr lang="en-US" dirty="0">
                <a:solidFill>
                  <a:srgbClr val="00B0F0"/>
                </a:solidFill>
              </a:rPr>
              <a:t> String name;  </a:t>
            </a:r>
          </a:p>
          <a:p>
            <a:pPr lvl="1">
              <a:buNone/>
            </a:pPr>
            <a:r>
              <a:rPr lang="en-US" b="1" dirty="0">
                <a:solidFill>
                  <a:srgbClr val="00B0F0"/>
                </a:solidFill>
              </a:rPr>
              <a:t>private</a:t>
            </a:r>
            <a:r>
              <a:rPr lang="en-US" dirty="0">
                <a:solidFill>
                  <a:srgbClr val="00B0F0"/>
                </a:solidFill>
              </a:rPr>
              <a:t> String by;  </a:t>
            </a:r>
          </a:p>
          <a:p>
            <a:pPr lvl="1">
              <a:buNone/>
            </a:pPr>
            <a:r>
              <a:rPr lang="en-US" dirty="0">
                <a:solidFill>
                  <a:srgbClr val="00B0F0"/>
                </a:solidFill>
              </a:rPr>
              <a:t>  </a:t>
            </a:r>
          </a:p>
          <a:p>
            <a:pPr lvl="1">
              <a:buNone/>
            </a:pPr>
            <a:r>
              <a:rPr lang="en-US" b="1" dirty="0">
                <a:solidFill>
                  <a:srgbClr val="00B0F0"/>
                </a:solidFill>
              </a:rPr>
              <a:t>public</a:t>
            </a:r>
            <a:r>
              <a:rPr lang="en-US" dirty="0">
                <a:solidFill>
                  <a:srgbClr val="00B0F0"/>
                </a:solidFill>
              </a:rPr>
              <a:t> Answer() {}  </a:t>
            </a:r>
          </a:p>
          <a:p>
            <a:pPr lvl="1">
              <a:buNone/>
            </a:pPr>
            <a:r>
              <a:rPr lang="en-US" b="1" dirty="0">
                <a:solidFill>
                  <a:srgbClr val="00B0F0"/>
                </a:solidFill>
              </a:rPr>
              <a:t>public</a:t>
            </a:r>
            <a:r>
              <a:rPr lang="en-US" dirty="0">
                <a:solidFill>
                  <a:srgbClr val="00B0F0"/>
                </a:solidFill>
              </a:rPr>
              <a:t> Answer(</a:t>
            </a:r>
            <a:r>
              <a:rPr lang="en-US" b="1" dirty="0" err="1">
                <a:solidFill>
                  <a:srgbClr val="00B0F0"/>
                </a:solidFill>
              </a:rPr>
              <a:t>int</a:t>
            </a:r>
            <a:r>
              <a:rPr lang="en-US" dirty="0">
                <a:solidFill>
                  <a:srgbClr val="00B0F0"/>
                </a:solidFill>
              </a:rPr>
              <a:t> id, String name, String by) {  </a:t>
            </a:r>
          </a:p>
          <a:p>
            <a:pPr lvl="1">
              <a:buNone/>
            </a:pPr>
            <a:r>
              <a:rPr lang="en-US" dirty="0">
                <a:solidFill>
                  <a:srgbClr val="00B0F0"/>
                </a:solidFill>
              </a:rPr>
              <a:t>    </a:t>
            </a:r>
            <a:r>
              <a:rPr lang="en-US" b="1" dirty="0">
                <a:solidFill>
                  <a:srgbClr val="00B0F0"/>
                </a:solidFill>
              </a:rPr>
              <a:t>super</a:t>
            </a:r>
            <a:r>
              <a:rPr lang="en-US" dirty="0">
                <a:solidFill>
                  <a:srgbClr val="00B0F0"/>
                </a:solidFill>
              </a:rPr>
              <a:t>();  </a:t>
            </a:r>
          </a:p>
          <a:p>
            <a:pPr lvl="1">
              <a:buNone/>
            </a:pPr>
            <a:r>
              <a:rPr lang="en-US" dirty="0">
                <a:solidFill>
                  <a:srgbClr val="00B0F0"/>
                </a:solidFill>
              </a:rPr>
              <a:t>    </a:t>
            </a:r>
            <a:r>
              <a:rPr lang="en-US" b="1" dirty="0">
                <a:solidFill>
                  <a:srgbClr val="00B0F0"/>
                </a:solidFill>
              </a:rPr>
              <a:t>this</a:t>
            </a:r>
            <a:r>
              <a:rPr lang="en-US" dirty="0">
                <a:solidFill>
                  <a:srgbClr val="00B0F0"/>
                </a:solidFill>
              </a:rPr>
              <a:t>.id = id;  </a:t>
            </a:r>
          </a:p>
          <a:p>
            <a:pPr lvl="1">
              <a:buNone/>
            </a:pPr>
            <a:r>
              <a:rPr lang="en-US" dirty="0">
                <a:solidFill>
                  <a:srgbClr val="00B0F0"/>
                </a:solidFill>
              </a:rPr>
              <a:t>    </a:t>
            </a:r>
            <a:r>
              <a:rPr lang="en-US" b="1" dirty="0">
                <a:solidFill>
                  <a:srgbClr val="00B0F0"/>
                </a:solidFill>
              </a:rPr>
              <a:t>this</a:t>
            </a:r>
            <a:r>
              <a:rPr lang="en-US" dirty="0">
                <a:solidFill>
                  <a:srgbClr val="00B0F0"/>
                </a:solidFill>
              </a:rPr>
              <a:t>.name = name;  </a:t>
            </a:r>
          </a:p>
          <a:p>
            <a:pPr lvl="1">
              <a:buNone/>
            </a:pPr>
            <a:r>
              <a:rPr lang="en-US" dirty="0">
                <a:solidFill>
                  <a:srgbClr val="00B0F0"/>
                </a:solidFill>
              </a:rPr>
              <a:t>    </a:t>
            </a:r>
            <a:r>
              <a:rPr lang="en-US" b="1" dirty="0" err="1">
                <a:solidFill>
                  <a:srgbClr val="00B0F0"/>
                </a:solidFill>
              </a:rPr>
              <a:t>this</a:t>
            </a:r>
            <a:r>
              <a:rPr lang="en-US" dirty="0" err="1">
                <a:solidFill>
                  <a:srgbClr val="00B0F0"/>
                </a:solidFill>
              </a:rPr>
              <a:t>.by</a:t>
            </a:r>
            <a:r>
              <a:rPr lang="en-US" dirty="0">
                <a:solidFill>
                  <a:srgbClr val="00B0F0"/>
                </a:solidFill>
              </a:rPr>
              <a:t> = by;  </a:t>
            </a:r>
          </a:p>
          <a:p>
            <a:pPr lvl="1">
              <a:buNone/>
            </a:pPr>
            <a:r>
              <a:rPr lang="en-US" dirty="0">
                <a:solidFill>
                  <a:srgbClr val="00B0F0"/>
                </a:solidFill>
              </a:rPr>
              <a:t>}  </a:t>
            </a:r>
          </a:p>
          <a:p>
            <a:pPr lvl="1">
              <a:buNone/>
            </a:pPr>
            <a:r>
              <a:rPr lang="en-US" dirty="0">
                <a:solidFill>
                  <a:srgbClr val="00B0F0"/>
                </a:solidFill>
              </a:rPr>
              <a:t>  </a:t>
            </a:r>
          </a:p>
          <a:p>
            <a:pPr lvl="1">
              <a:buNone/>
            </a:pPr>
            <a:r>
              <a:rPr lang="en-US" b="1" dirty="0">
                <a:solidFill>
                  <a:srgbClr val="00B0F0"/>
                </a:solidFill>
              </a:rPr>
              <a:t>public</a:t>
            </a:r>
            <a:r>
              <a:rPr lang="en-US" dirty="0">
                <a:solidFill>
                  <a:srgbClr val="00B0F0"/>
                </a:solidFill>
              </a:rPr>
              <a:t> String </a:t>
            </a:r>
            <a:r>
              <a:rPr lang="en-US" dirty="0" err="1">
                <a:solidFill>
                  <a:srgbClr val="00B0F0"/>
                </a:solidFill>
              </a:rPr>
              <a:t>toString</a:t>
            </a:r>
            <a:r>
              <a:rPr lang="en-US" dirty="0">
                <a:solidFill>
                  <a:srgbClr val="00B0F0"/>
                </a:solidFill>
              </a:rPr>
              <a:t>(){  </a:t>
            </a:r>
          </a:p>
          <a:p>
            <a:pPr lvl="1">
              <a:buNone/>
            </a:pPr>
            <a:r>
              <a:rPr lang="en-US" dirty="0">
                <a:solidFill>
                  <a:srgbClr val="00B0F0"/>
                </a:solidFill>
              </a:rPr>
              <a:t>    </a:t>
            </a:r>
            <a:r>
              <a:rPr lang="en-US" b="1" dirty="0">
                <a:solidFill>
                  <a:srgbClr val="00B0F0"/>
                </a:solidFill>
              </a:rPr>
              <a:t>return</a:t>
            </a:r>
            <a:r>
              <a:rPr lang="en-US" dirty="0">
                <a:solidFill>
                  <a:srgbClr val="00B0F0"/>
                </a:solidFill>
              </a:rPr>
              <a:t> id+" "+name+" "+by;  </a:t>
            </a:r>
          </a:p>
          <a:p>
            <a:pPr lvl="1">
              <a:buNone/>
            </a:pPr>
            <a:r>
              <a:rPr lang="en-US" dirty="0">
                <a:solidFill>
                  <a:srgbClr val="00B0F0"/>
                </a:solidFill>
              </a:rPr>
              <a:t>}  </a:t>
            </a:r>
          </a:p>
          <a:p>
            <a:pPr lvl="1">
              <a:buNone/>
            </a:pPr>
            <a:r>
              <a:rPr lang="en-US" dirty="0">
                <a:solidFill>
                  <a:srgbClr val="00B0F0"/>
                </a:solidFill>
              </a:rPr>
              <a: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t>applicationContext.xml</a:t>
            </a:r>
            <a:endParaRPr lang="en-US" dirty="0"/>
          </a:p>
        </p:txBody>
      </p:sp>
      <p:sp>
        <p:nvSpPr>
          <p:cNvPr id="3" name="Content Placeholder 2"/>
          <p:cNvSpPr>
            <a:spLocks noGrp="1"/>
          </p:cNvSpPr>
          <p:nvPr>
            <p:ph idx="1"/>
          </p:nvPr>
        </p:nvSpPr>
        <p:spPr>
          <a:xfrm>
            <a:off x="457200" y="838200"/>
            <a:ext cx="8229600" cy="5486400"/>
          </a:xfrm>
        </p:spPr>
        <p:txBody>
          <a:bodyPr>
            <a:normAutofit fontScale="25000" lnSpcReduction="20000"/>
          </a:bodyPr>
          <a:lstStyle/>
          <a:p>
            <a:r>
              <a:rPr lang="en-US" sz="5600" dirty="0"/>
              <a:t>The </a:t>
            </a:r>
            <a:r>
              <a:rPr lang="en-US" sz="5600" b="1" dirty="0"/>
              <a:t>ref</a:t>
            </a:r>
            <a:r>
              <a:rPr lang="en-US" sz="5600" dirty="0"/>
              <a:t> element is used to define the reference of another bean. Here, we are using </a:t>
            </a:r>
            <a:r>
              <a:rPr lang="en-US" sz="5600" b="1" dirty="0"/>
              <a:t>bean</a:t>
            </a:r>
            <a:r>
              <a:rPr lang="en-US" sz="5600" dirty="0"/>
              <a:t> attribute of </a:t>
            </a:r>
            <a:r>
              <a:rPr lang="en-US" sz="5600" b="1" dirty="0"/>
              <a:t>ref</a:t>
            </a:r>
            <a:r>
              <a:rPr lang="en-US" sz="5600" dirty="0"/>
              <a:t> element to specify the reference of another bean.</a:t>
            </a:r>
          </a:p>
          <a:p>
            <a:pPr lvl="1">
              <a:buNone/>
            </a:pPr>
            <a:r>
              <a:rPr lang="en-US" sz="4000" dirty="0">
                <a:solidFill>
                  <a:srgbClr val="0070C0"/>
                </a:solidFill>
              </a:rPr>
              <a:t>&lt;?xml version="1.0" encoding="UTF-8"?&gt;  </a:t>
            </a:r>
          </a:p>
          <a:p>
            <a:pPr lvl="1">
              <a:buNone/>
            </a:pPr>
            <a:r>
              <a:rPr lang="en-US" sz="4400" dirty="0">
                <a:solidFill>
                  <a:srgbClr val="0070C0"/>
                </a:solidFill>
              </a:rPr>
              <a:t>&lt;beans  </a:t>
            </a:r>
          </a:p>
          <a:p>
            <a:pPr lvl="1">
              <a:buNone/>
            </a:pPr>
            <a:r>
              <a:rPr lang="en-US" sz="4400" dirty="0">
                <a:solidFill>
                  <a:srgbClr val="0070C0"/>
                </a:solidFill>
              </a:rPr>
              <a:t>    </a:t>
            </a:r>
            <a:r>
              <a:rPr lang="en-US" sz="4400" dirty="0" err="1">
                <a:solidFill>
                  <a:srgbClr val="0070C0"/>
                </a:solidFill>
              </a:rPr>
              <a:t>xmlns</a:t>
            </a:r>
            <a:r>
              <a:rPr lang="en-US" sz="4400" dirty="0">
                <a:solidFill>
                  <a:srgbClr val="0070C0"/>
                </a:solidFill>
              </a:rPr>
              <a:t>="http://www.springframework.org/schema/beans"  </a:t>
            </a:r>
          </a:p>
          <a:p>
            <a:pPr lvl="1">
              <a:buNone/>
            </a:pPr>
            <a:r>
              <a:rPr lang="en-US" sz="4400" dirty="0">
                <a:solidFill>
                  <a:srgbClr val="0070C0"/>
                </a:solidFill>
              </a:rPr>
              <a:t>    </a:t>
            </a:r>
            <a:r>
              <a:rPr lang="en-US" sz="4400" dirty="0" err="1">
                <a:solidFill>
                  <a:srgbClr val="0070C0"/>
                </a:solidFill>
              </a:rPr>
              <a:t>xmlns:xsi</a:t>
            </a:r>
            <a:r>
              <a:rPr lang="en-US" sz="4400" dirty="0">
                <a:solidFill>
                  <a:srgbClr val="0070C0"/>
                </a:solidFill>
              </a:rPr>
              <a:t>="http://www.w3.org/2001/XMLSchema-instance"  </a:t>
            </a:r>
          </a:p>
          <a:p>
            <a:pPr lvl="1">
              <a:buNone/>
            </a:pPr>
            <a:r>
              <a:rPr lang="en-US" sz="4400" dirty="0">
                <a:solidFill>
                  <a:srgbClr val="0070C0"/>
                </a:solidFill>
              </a:rPr>
              <a:t>    </a:t>
            </a:r>
            <a:r>
              <a:rPr lang="en-US" sz="4400" dirty="0" err="1">
                <a:solidFill>
                  <a:srgbClr val="0070C0"/>
                </a:solidFill>
              </a:rPr>
              <a:t>xmlns:p</a:t>
            </a:r>
            <a:r>
              <a:rPr lang="en-US" sz="4400" dirty="0">
                <a:solidFill>
                  <a:srgbClr val="0070C0"/>
                </a:solidFill>
              </a:rPr>
              <a:t>="http://www.springframework.org/schema/p"  </a:t>
            </a:r>
          </a:p>
          <a:p>
            <a:pPr lvl="1">
              <a:buNone/>
            </a:pPr>
            <a:r>
              <a:rPr lang="en-US" sz="4400" dirty="0">
                <a:solidFill>
                  <a:srgbClr val="0070C0"/>
                </a:solidFill>
              </a:rPr>
              <a:t>    </a:t>
            </a:r>
            <a:r>
              <a:rPr lang="en-US" sz="4400" dirty="0" err="1">
                <a:solidFill>
                  <a:srgbClr val="0070C0"/>
                </a:solidFill>
              </a:rPr>
              <a:t>xsi:schemaLocation</a:t>
            </a:r>
            <a:r>
              <a:rPr lang="en-US" sz="4400" dirty="0">
                <a:solidFill>
                  <a:srgbClr val="0070C0"/>
                </a:solidFill>
              </a:rPr>
              <a:t>="http://www.springframework.org/schema/beans   </a:t>
            </a:r>
          </a:p>
          <a:p>
            <a:pPr lvl="1">
              <a:buNone/>
            </a:pPr>
            <a:r>
              <a:rPr lang="en-US" sz="4400" dirty="0">
                <a:solidFill>
                  <a:srgbClr val="0070C0"/>
                </a:solidFill>
              </a:rPr>
              <a:t>http://www.springframework.org/schema/beans/spring-beans-3.0.xsd"&gt;  </a:t>
            </a:r>
          </a:p>
          <a:p>
            <a:pPr lvl="1">
              <a:buNone/>
            </a:pPr>
            <a:r>
              <a:rPr lang="en-US" sz="4400" dirty="0">
                <a:solidFill>
                  <a:srgbClr val="0070C0"/>
                </a:solidFill>
              </a:rPr>
              <a:t>  &lt;bean id="ans1" </a:t>
            </a:r>
            <a:r>
              <a:rPr lang="en-US" sz="4400" b="1" dirty="0">
                <a:solidFill>
                  <a:srgbClr val="0070C0"/>
                </a:solidFill>
              </a:rPr>
              <a:t>class</a:t>
            </a:r>
            <a:r>
              <a:rPr lang="en-US" sz="4400" dirty="0">
                <a:solidFill>
                  <a:srgbClr val="0070C0"/>
                </a:solidFill>
              </a:rPr>
              <a:t>=" </a:t>
            </a:r>
            <a:r>
              <a:rPr lang="en-US" sz="4400" dirty="0" err="1">
                <a:solidFill>
                  <a:srgbClr val="0070C0"/>
                </a:solidFill>
              </a:rPr>
              <a:t>com.javaknowledge.Answer</a:t>
            </a:r>
            <a:r>
              <a:rPr lang="en-US" sz="4400" dirty="0">
                <a:solidFill>
                  <a:srgbClr val="0070C0"/>
                </a:solidFill>
              </a:rPr>
              <a:t>"&gt;  </a:t>
            </a:r>
          </a:p>
          <a:p>
            <a:pPr lvl="1">
              <a:buNone/>
            </a:pPr>
            <a:r>
              <a:rPr lang="en-US" sz="4400" dirty="0">
                <a:solidFill>
                  <a:srgbClr val="0070C0"/>
                </a:solidFill>
              </a:rPr>
              <a:t>&lt;constructor-</a:t>
            </a:r>
            <a:r>
              <a:rPr lang="en-US" sz="4400" dirty="0" err="1">
                <a:solidFill>
                  <a:srgbClr val="0070C0"/>
                </a:solidFill>
              </a:rPr>
              <a:t>arg</a:t>
            </a:r>
            <a:r>
              <a:rPr lang="en-US" sz="4400" dirty="0">
                <a:solidFill>
                  <a:srgbClr val="0070C0"/>
                </a:solidFill>
              </a:rPr>
              <a:t> value="1"&gt;&lt;/constructor-</a:t>
            </a:r>
            <a:r>
              <a:rPr lang="en-US" sz="4400" dirty="0" err="1">
                <a:solidFill>
                  <a:srgbClr val="0070C0"/>
                </a:solidFill>
              </a:rPr>
              <a:t>arg</a:t>
            </a:r>
            <a:r>
              <a:rPr lang="en-US" sz="4400" dirty="0">
                <a:solidFill>
                  <a:srgbClr val="0070C0"/>
                </a:solidFill>
              </a:rPr>
              <a:t>&gt;  </a:t>
            </a:r>
          </a:p>
          <a:p>
            <a:pPr lvl="1">
              <a:buNone/>
            </a:pPr>
            <a:r>
              <a:rPr lang="en-US" sz="4400" dirty="0">
                <a:solidFill>
                  <a:srgbClr val="0070C0"/>
                </a:solidFill>
              </a:rPr>
              <a:t>&lt;constructor-</a:t>
            </a:r>
            <a:r>
              <a:rPr lang="en-US" sz="4400" dirty="0" err="1">
                <a:solidFill>
                  <a:srgbClr val="0070C0"/>
                </a:solidFill>
              </a:rPr>
              <a:t>arg</a:t>
            </a:r>
            <a:r>
              <a:rPr lang="en-US" sz="4400" dirty="0">
                <a:solidFill>
                  <a:srgbClr val="0070C0"/>
                </a:solidFill>
              </a:rPr>
              <a:t> value="Java is a programming language"&gt;&lt;/constructor-</a:t>
            </a:r>
            <a:r>
              <a:rPr lang="en-US" sz="4400" dirty="0" err="1">
                <a:solidFill>
                  <a:srgbClr val="0070C0"/>
                </a:solidFill>
              </a:rPr>
              <a:t>arg</a:t>
            </a:r>
            <a:r>
              <a:rPr lang="en-US" sz="4400" dirty="0">
                <a:solidFill>
                  <a:srgbClr val="0070C0"/>
                </a:solidFill>
              </a:rPr>
              <a:t>&gt;  </a:t>
            </a:r>
          </a:p>
          <a:p>
            <a:pPr lvl="1">
              <a:buNone/>
            </a:pPr>
            <a:r>
              <a:rPr lang="en-US" sz="4400" dirty="0">
                <a:solidFill>
                  <a:srgbClr val="0070C0"/>
                </a:solidFill>
              </a:rPr>
              <a:t>&lt;constructor-</a:t>
            </a:r>
            <a:r>
              <a:rPr lang="en-US" sz="4400" dirty="0" err="1">
                <a:solidFill>
                  <a:srgbClr val="0070C0"/>
                </a:solidFill>
              </a:rPr>
              <a:t>arg</a:t>
            </a:r>
            <a:r>
              <a:rPr lang="en-US" sz="4400" dirty="0">
                <a:solidFill>
                  <a:srgbClr val="0070C0"/>
                </a:solidFill>
              </a:rPr>
              <a:t> value="John"&gt;&lt;/constructor-</a:t>
            </a:r>
            <a:r>
              <a:rPr lang="en-US" sz="4400" dirty="0" err="1">
                <a:solidFill>
                  <a:srgbClr val="0070C0"/>
                </a:solidFill>
              </a:rPr>
              <a:t>arg</a:t>
            </a:r>
            <a:r>
              <a:rPr lang="en-US" sz="4400" dirty="0">
                <a:solidFill>
                  <a:srgbClr val="0070C0"/>
                </a:solidFill>
              </a:rPr>
              <a:t>&gt;  </a:t>
            </a:r>
          </a:p>
          <a:p>
            <a:pPr lvl="1">
              <a:buNone/>
            </a:pPr>
            <a:r>
              <a:rPr lang="en-US" sz="4400" dirty="0">
                <a:solidFill>
                  <a:srgbClr val="0070C0"/>
                </a:solidFill>
              </a:rPr>
              <a:t>&lt;/bean&gt;  </a:t>
            </a:r>
          </a:p>
          <a:p>
            <a:pPr lvl="1">
              <a:buNone/>
            </a:pPr>
            <a:r>
              <a:rPr lang="en-US" sz="4400" dirty="0">
                <a:solidFill>
                  <a:srgbClr val="0070C0"/>
                </a:solidFill>
              </a:rPr>
              <a:t>  </a:t>
            </a:r>
          </a:p>
          <a:p>
            <a:pPr lvl="1">
              <a:buNone/>
            </a:pPr>
            <a:r>
              <a:rPr lang="en-US" sz="4400" dirty="0">
                <a:solidFill>
                  <a:srgbClr val="0070C0"/>
                </a:solidFill>
              </a:rPr>
              <a:t>&lt;bean id="ans2" </a:t>
            </a:r>
            <a:r>
              <a:rPr lang="en-US" sz="4400" b="1" dirty="0">
                <a:solidFill>
                  <a:srgbClr val="0070C0"/>
                </a:solidFill>
              </a:rPr>
              <a:t>class</a:t>
            </a:r>
            <a:r>
              <a:rPr lang="en-US" sz="4400" dirty="0">
                <a:solidFill>
                  <a:srgbClr val="0070C0"/>
                </a:solidFill>
              </a:rPr>
              <a:t>=" </a:t>
            </a:r>
            <a:r>
              <a:rPr lang="en-US" sz="4400" dirty="0" err="1">
                <a:solidFill>
                  <a:srgbClr val="0070C0"/>
                </a:solidFill>
              </a:rPr>
              <a:t>com.javaknowledge.Answer</a:t>
            </a:r>
            <a:r>
              <a:rPr lang="en-US" sz="4400" dirty="0">
                <a:solidFill>
                  <a:srgbClr val="0070C0"/>
                </a:solidFill>
              </a:rPr>
              <a:t>"&gt;  </a:t>
            </a:r>
          </a:p>
          <a:p>
            <a:pPr lvl="1">
              <a:buNone/>
            </a:pPr>
            <a:r>
              <a:rPr lang="en-US" sz="4400" dirty="0">
                <a:solidFill>
                  <a:srgbClr val="0070C0"/>
                </a:solidFill>
              </a:rPr>
              <a:t>&lt;constructor-</a:t>
            </a:r>
            <a:r>
              <a:rPr lang="en-US" sz="4400" dirty="0" err="1">
                <a:solidFill>
                  <a:srgbClr val="0070C0"/>
                </a:solidFill>
              </a:rPr>
              <a:t>arg</a:t>
            </a:r>
            <a:r>
              <a:rPr lang="en-US" sz="4400" dirty="0">
                <a:solidFill>
                  <a:srgbClr val="0070C0"/>
                </a:solidFill>
              </a:rPr>
              <a:t> value="2"&gt;&lt;/constructor-</a:t>
            </a:r>
            <a:r>
              <a:rPr lang="en-US" sz="4400" dirty="0" err="1">
                <a:solidFill>
                  <a:srgbClr val="0070C0"/>
                </a:solidFill>
              </a:rPr>
              <a:t>arg</a:t>
            </a:r>
            <a:r>
              <a:rPr lang="en-US" sz="4400" dirty="0">
                <a:solidFill>
                  <a:srgbClr val="0070C0"/>
                </a:solidFill>
              </a:rPr>
              <a:t>&gt;  </a:t>
            </a:r>
          </a:p>
          <a:p>
            <a:pPr lvl="1">
              <a:buNone/>
            </a:pPr>
            <a:r>
              <a:rPr lang="en-US" sz="4400" dirty="0">
                <a:solidFill>
                  <a:srgbClr val="0070C0"/>
                </a:solidFill>
              </a:rPr>
              <a:t>&lt;constructor-</a:t>
            </a:r>
            <a:r>
              <a:rPr lang="en-US" sz="4400" dirty="0" err="1">
                <a:solidFill>
                  <a:srgbClr val="0070C0"/>
                </a:solidFill>
              </a:rPr>
              <a:t>arg</a:t>
            </a:r>
            <a:r>
              <a:rPr lang="en-US" sz="4400" dirty="0">
                <a:solidFill>
                  <a:srgbClr val="0070C0"/>
                </a:solidFill>
              </a:rPr>
              <a:t> value="Java is a Platform"&gt;&lt;/constructor-</a:t>
            </a:r>
            <a:r>
              <a:rPr lang="en-US" sz="4400" dirty="0" err="1">
                <a:solidFill>
                  <a:srgbClr val="0070C0"/>
                </a:solidFill>
              </a:rPr>
              <a:t>arg</a:t>
            </a:r>
            <a:r>
              <a:rPr lang="en-US" sz="4400" dirty="0">
                <a:solidFill>
                  <a:srgbClr val="0070C0"/>
                </a:solidFill>
              </a:rPr>
              <a:t>&gt;  </a:t>
            </a:r>
          </a:p>
          <a:p>
            <a:pPr lvl="1">
              <a:buNone/>
            </a:pPr>
            <a:r>
              <a:rPr lang="en-US" sz="4400" dirty="0">
                <a:solidFill>
                  <a:srgbClr val="0070C0"/>
                </a:solidFill>
              </a:rPr>
              <a:t>&lt;constructor-</a:t>
            </a:r>
            <a:r>
              <a:rPr lang="en-US" sz="4400" dirty="0" err="1">
                <a:solidFill>
                  <a:srgbClr val="0070C0"/>
                </a:solidFill>
              </a:rPr>
              <a:t>arg</a:t>
            </a:r>
            <a:r>
              <a:rPr lang="en-US" sz="4400" dirty="0">
                <a:solidFill>
                  <a:srgbClr val="0070C0"/>
                </a:solidFill>
              </a:rPr>
              <a:t> value="</a:t>
            </a:r>
            <a:r>
              <a:rPr lang="en-US" sz="4400" dirty="0" err="1">
                <a:solidFill>
                  <a:srgbClr val="0070C0"/>
                </a:solidFill>
              </a:rPr>
              <a:t>Raji</a:t>
            </a:r>
            <a:r>
              <a:rPr lang="en-US" sz="4400" dirty="0">
                <a:solidFill>
                  <a:srgbClr val="0070C0"/>
                </a:solidFill>
              </a:rPr>
              <a:t>"&gt;&lt;/constructor-</a:t>
            </a:r>
            <a:r>
              <a:rPr lang="en-US" sz="4400" dirty="0" err="1">
                <a:solidFill>
                  <a:srgbClr val="0070C0"/>
                </a:solidFill>
              </a:rPr>
              <a:t>arg</a:t>
            </a:r>
            <a:r>
              <a:rPr lang="en-US" sz="4400" dirty="0">
                <a:solidFill>
                  <a:srgbClr val="0070C0"/>
                </a:solidFill>
              </a:rPr>
              <a:t>&gt;  </a:t>
            </a:r>
          </a:p>
          <a:p>
            <a:pPr lvl="1">
              <a:buNone/>
            </a:pPr>
            <a:r>
              <a:rPr lang="en-US" sz="4400" dirty="0">
                <a:solidFill>
                  <a:srgbClr val="0070C0"/>
                </a:solidFill>
              </a:rPr>
              <a:t>&lt;/bean&gt;  </a:t>
            </a:r>
          </a:p>
          <a:p>
            <a:pPr lvl="1">
              <a:buNone/>
            </a:pPr>
            <a:r>
              <a:rPr lang="en-US" sz="4400" dirty="0">
                <a:solidFill>
                  <a:srgbClr val="0070C0"/>
                </a:solidFill>
              </a:rPr>
              <a:t>  </a:t>
            </a:r>
          </a:p>
          <a:p>
            <a:pPr lvl="1">
              <a:buNone/>
            </a:pPr>
            <a:r>
              <a:rPr lang="en-US" sz="4400" dirty="0">
                <a:solidFill>
                  <a:srgbClr val="0070C0"/>
                </a:solidFill>
              </a:rPr>
              <a:t>&lt;bean id="q" </a:t>
            </a:r>
            <a:r>
              <a:rPr lang="en-US" sz="4400" b="1" dirty="0">
                <a:solidFill>
                  <a:srgbClr val="0070C0"/>
                </a:solidFill>
              </a:rPr>
              <a:t>class</a:t>
            </a:r>
            <a:r>
              <a:rPr lang="en-US" sz="4400" dirty="0">
                <a:solidFill>
                  <a:srgbClr val="0070C0"/>
                </a:solidFill>
              </a:rPr>
              <a:t>=" </a:t>
            </a:r>
            <a:r>
              <a:rPr lang="en-US" sz="4400" dirty="0" err="1">
                <a:solidFill>
                  <a:srgbClr val="0070C0"/>
                </a:solidFill>
              </a:rPr>
              <a:t>com.javaknowledge.Question</a:t>
            </a:r>
            <a:r>
              <a:rPr lang="en-US" sz="4400" dirty="0">
                <a:solidFill>
                  <a:srgbClr val="0070C0"/>
                </a:solidFill>
              </a:rPr>
              <a:t>"&gt;  </a:t>
            </a:r>
          </a:p>
          <a:p>
            <a:pPr lvl="1">
              <a:buNone/>
            </a:pPr>
            <a:r>
              <a:rPr lang="en-US" sz="4400" dirty="0">
                <a:solidFill>
                  <a:srgbClr val="0070C0"/>
                </a:solidFill>
              </a:rPr>
              <a:t>&lt;constructor-</a:t>
            </a:r>
            <a:r>
              <a:rPr lang="en-US" sz="4400" dirty="0" err="1">
                <a:solidFill>
                  <a:srgbClr val="0070C0"/>
                </a:solidFill>
              </a:rPr>
              <a:t>arg</a:t>
            </a:r>
            <a:r>
              <a:rPr lang="en-US" sz="4400" dirty="0">
                <a:solidFill>
                  <a:srgbClr val="0070C0"/>
                </a:solidFill>
              </a:rPr>
              <a:t> value="111"&gt;&lt;/constructor-</a:t>
            </a:r>
            <a:r>
              <a:rPr lang="en-US" sz="4400" dirty="0" err="1">
                <a:solidFill>
                  <a:srgbClr val="0070C0"/>
                </a:solidFill>
              </a:rPr>
              <a:t>arg</a:t>
            </a:r>
            <a:r>
              <a:rPr lang="en-US" sz="4400" dirty="0">
                <a:solidFill>
                  <a:srgbClr val="0070C0"/>
                </a:solidFill>
              </a:rPr>
              <a:t>&gt;  </a:t>
            </a:r>
          </a:p>
          <a:p>
            <a:pPr lvl="1">
              <a:buNone/>
            </a:pPr>
            <a:r>
              <a:rPr lang="en-US" sz="4400" dirty="0">
                <a:solidFill>
                  <a:srgbClr val="0070C0"/>
                </a:solidFill>
              </a:rPr>
              <a:t>&lt;constructor-</a:t>
            </a:r>
            <a:r>
              <a:rPr lang="en-US" sz="4400" dirty="0" err="1">
                <a:solidFill>
                  <a:srgbClr val="0070C0"/>
                </a:solidFill>
              </a:rPr>
              <a:t>arg</a:t>
            </a:r>
            <a:r>
              <a:rPr lang="en-US" sz="4400" dirty="0">
                <a:solidFill>
                  <a:srgbClr val="0070C0"/>
                </a:solidFill>
              </a:rPr>
              <a:t> value="What is java?"&gt;&lt;/constructor-</a:t>
            </a:r>
            <a:r>
              <a:rPr lang="en-US" sz="4400" dirty="0" err="1">
                <a:solidFill>
                  <a:srgbClr val="0070C0"/>
                </a:solidFill>
              </a:rPr>
              <a:t>arg</a:t>
            </a:r>
            <a:r>
              <a:rPr lang="en-US" sz="4400" dirty="0">
                <a:solidFill>
                  <a:srgbClr val="0070C0"/>
                </a:solidFill>
              </a:rPr>
              <a:t>&gt;  </a:t>
            </a:r>
          </a:p>
          <a:p>
            <a:pPr lvl="1">
              <a:buNone/>
            </a:pPr>
            <a:r>
              <a:rPr lang="en-US" sz="4400" dirty="0">
                <a:solidFill>
                  <a:srgbClr val="0070C0"/>
                </a:solidFill>
              </a:rPr>
              <a:t>&lt;constructor-</a:t>
            </a:r>
            <a:r>
              <a:rPr lang="en-US" sz="4400" dirty="0" err="1">
                <a:solidFill>
                  <a:srgbClr val="0070C0"/>
                </a:solidFill>
              </a:rPr>
              <a:t>arg</a:t>
            </a:r>
            <a:r>
              <a:rPr lang="en-US" sz="4400" dirty="0">
                <a:solidFill>
                  <a:srgbClr val="0070C0"/>
                </a:solidFill>
              </a:rPr>
              <a:t>&gt;  </a:t>
            </a:r>
          </a:p>
          <a:p>
            <a:pPr lvl="1">
              <a:buNone/>
            </a:pPr>
            <a:r>
              <a:rPr lang="en-US" sz="4400" dirty="0">
                <a:solidFill>
                  <a:srgbClr val="0070C0"/>
                </a:solidFill>
              </a:rPr>
              <a:t>&lt;list&gt;  </a:t>
            </a:r>
          </a:p>
          <a:p>
            <a:pPr lvl="1">
              <a:buNone/>
            </a:pPr>
            <a:r>
              <a:rPr lang="en-US" sz="4400" dirty="0">
                <a:solidFill>
                  <a:srgbClr val="0070C0"/>
                </a:solidFill>
              </a:rPr>
              <a:t>&lt;ref bean="ans1"/&gt;  </a:t>
            </a:r>
          </a:p>
          <a:p>
            <a:pPr lvl="1">
              <a:buNone/>
            </a:pPr>
            <a:r>
              <a:rPr lang="en-US" sz="4400" dirty="0">
                <a:solidFill>
                  <a:srgbClr val="0070C0"/>
                </a:solidFill>
              </a:rPr>
              <a:t>&lt;ref bean="ans2"/&gt;  </a:t>
            </a:r>
          </a:p>
          <a:p>
            <a:pPr lvl="1">
              <a:buNone/>
            </a:pPr>
            <a:r>
              <a:rPr lang="en-US" sz="4400" dirty="0">
                <a:solidFill>
                  <a:srgbClr val="0070C0"/>
                </a:solidFill>
              </a:rPr>
              <a:t>&lt;/list&gt;  </a:t>
            </a:r>
          </a:p>
          <a:p>
            <a:pPr lvl="1">
              <a:buNone/>
            </a:pPr>
            <a:r>
              <a:rPr lang="en-US" sz="4400" dirty="0">
                <a:solidFill>
                  <a:srgbClr val="0070C0"/>
                </a:solidFill>
              </a:rPr>
              <a:t>&lt;/constructor-</a:t>
            </a:r>
            <a:r>
              <a:rPr lang="en-US" sz="4400" dirty="0" err="1">
                <a:solidFill>
                  <a:srgbClr val="0070C0"/>
                </a:solidFill>
              </a:rPr>
              <a:t>arg</a:t>
            </a:r>
            <a:r>
              <a:rPr lang="en-US" sz="4400" dirty="0">
                <a:solidFill>
                  <a:srgbClr val="0070C0"/>
                </a:solidFill>
              </a:rPr>
              <a:t>&gt;  </a:t>
            </a:r>
          </a:p>
          <a:p>
            <a:pPr lvl="1">
              <a:buNone/>
            </a:pPr>
            <a:r>
              <a:rPr lang="en-US" sz="4400" dirty="0">
                <a:solidFill>
                  <a:srgbClr val="0070C0"/>
                </a:solidFill>
              </a:rPr>
              <a:t>&lt;/bean&gt;   </a:t>
            </a:r>
          </a:p>
          <a:p>
            <a:pPr lvl="1">
              <a:buNone/>
            </a:pPr>
            <a:r>
              <a:rPr lang="en-US" sz="4400" dirty="0">
                <a:solidFill>
                  <a:srgbClr val="0070C0"/>
                </a:solidFill>
              </a:rPr>
              <a:t>&lt;/beans&gt;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Test.java</a:t>
            </a:r>
            <a:endParaRPr lang="en-US" dirty="0"/>
          </a:p>
        </p:txBody>
      </p:sp>
      <p:sp>
        <p:nvSpPr>
          <p:cNvPr id="3" name="Content Placeholder 2"/>
          <p:cNvSpPr>
            <a:spLocks noGrp="1"/>
          </p:cNvSpPr>
          <p:nvPr>
            <p:ph idx="1"/>
          </p:nvPr>
        </p:nvSpPr>
        <p:spPr>
          <a:xfrm>
            <a:off x="457200" y="1143000"/>
            <a:ext cx="8229600" cy="5334000"/>
          </a:xfrm>
        </p:spPr>
        <p:txBody>
          <a:bodyPr>
            <a:normAutofit fontScale="62500" lnSpcReduction="20000"/>
          </a:bodyPr>
          <a:lstStyle/>
          <a:p>
            <a:r>
              <a:rPr lang="en-US" dirty="0"/>
              <a:t>This class gets the bean from the applicationContext.xml file and calls the </a:t>
            </a:r>
            <a:r>
              <a:rPr lang="en-US" dirty="0" err="1"/>
              <a:t>displayInfo</a:t>
            </a:r>
            <a:r>
              <a:rPr lang="en-US" dirty="0"/>
              <a:t> method.</a:t>
            </a:r>
          </a:p>
          <a:p>
            <a:pPr lvl="1">
              <a:buNone/>
            </a:pPr>
            <a:r>
              <a:rPr lang="en-US" b="1" dirty="0">
                <a:solidFill>
                  <a:srgbClr val="00B0F0"/>
                </a:solidFill>
              </a:rPr>
              <a:t>package</a:t>
            </a:r>
            <a:r>
              <a:rPr lang="en-US" dirty="0">
                <a:solidFill>
                  <a:srgbClr val="00B0F0"/>
                </a:solidFill>
              </a:rPr>
              <a:t> </a:t>
            </a:r>
            <a:r>
              <a:rPr lang="en-US" dirty="0" err="1">
                <a:solidFill>
                  <a:srgbClr val="00B0F0"/>
                </a:solidFill>
              </a:rPr>
              <a:t>com.javaknowledge</a:t>
            </a:r>
            <a:r>
              <a:rPr lang="en-US" dirty="0">
                <a:solidFill>
                  <a:srgbClr val="00B0F0"/>
                </a:solidFill>
              </a:rPr>
              <a:t>;  </a:t>
            </a:r>
          </a:p>
          <a:p>
            <a:pPr lvl="1">
              <a:buNone/>
            </a:pPr>
            <a:r>
              <a:rPr lang="en-US" dirty="0">
                <a:solidFill>
                  <a:srgbClr val="00B0F0"/>
                </a:solidFill>
              </a:rPr>
              <a:t>  </a:t>
            </a:r>
          </a:p>
          <a:p>
            <a:pPr lvl="1">
              <a:buNone/>
            </a:pPr>
            <a:r>
              <a:rPr lang="en-US" b="1" dirty="0">
                <a:solidFill>
                  <a:srgbClr val="00B0F0"/>
                </a:solidFill>
              </a:rPr>
              <a:t>import</a:t>
            </a:r>
            <a:r>
              <a:rPr lang="en-US" dirty="0">
                <a:solidFill>
                  <a:srgbClr val="00B0F0"/>
                </a:solidFill>
              </a:rPr>
              <a:t> </a:t>
            </a:r>
            <a:r>
              <a:rPr lang="en-US" dirty="0" err="1">
                <a:solidFill>
                  <a:srgbClr val="00B0F0"/>
                </a:solidFill>
              </a:rPr>
              <a:t>org.springframework.beans.factory.BeanFactory</a:t>
            </a:r>
            <a:r>
              <a:rPr lang="en-US" dirty="0">
                <a:solidFill>
                  <a:srgbClr val="00B0F0"/>
                </a:solidFill>
              </a:rPr>
              <a:t>;  </a:t>
            </a:r>
          </a:p>
          <a:p>
            <a:pPr lvl="1">
              <a:buNone/>
            </a:pPr>
            <a:r>
              <a:rPr lang="en-US" b="1" dirty="0">
                <a:solidFill>
                  <a:srgbClr val="00B0F0"/>
                </a:solidFill>
              </a:rPr>
              <a:t>import</a:t>
            </a:r>
            <a:r>
              <a:rPr lang="en-US" dirty="0">
                <a:solidFill>
                  <a:srgbClr val="00B0F0"/>
                </a:solidFill>
              </a:rPr>
              <a:t> </a:t>
            </a:r>
            <a:r>
              <a:rPr lang="en-US" dirty="0" err="1">
                <a:solidFill>
                  <a:srgbClr val="00B0F0"/>
                </a:solidFill>
              </a:rPr>
              <a:t>org.springframework.beans.factory.xml.XmlBeanFactory</a:t>
            </a:r>
            <a:r>
              <a:rPr lang="en-US" dirty="0">
                <a:solidFill>
                  <a:srgbClr val="00B0F0"/>
                </a:solidFill>
              </a:rPr>
              <a:t>;  </a:t>
            </a:r>
          </a:p>
          <a:p>
            <a:pPr lvl="1">
              <a:buNone/>
            </a:pPr>
            <a:r>
              <a:rPr lang="en-US" b="1" dirty="0">
                <a:solidFill>
                  <a:srgbClr val="00B0F0"/>
                </a:solidFill>
              </a:rPr>
              <a:t>import</a:t>
            </a:r>
            <a:r>
              <a:rPr lang="en-US" dirty="0">
                <a:solidFill>
                  <a:srgbClr val="00B0F0"/>
                </a:solidFill>
              </a:rPr>
              <a:t> </a:t>
            </a:r>
            <a:r>
              <a:rPr lang="en-US" dirty="0" err="1">
                <a:solidFill>
                  <a:srgbClr val="00B0F0"/>
                </a:solidFill>
              </a:rPr>
              <a:t>org.springframework.core.io.ClassPathResource</a:t>
            </a:r>
            <a:r>
              <a:rPr lang="en-US" dirty="0">
                <a:solidFill>
                  <a:srgbClr val="00B0F0"/>
                </a:solidFill>
              </a:rPr>
              <a:t>;  </a:t>
            </a:r>
          </a:p>
          <a:p>
            <a:pPr lvl="1">
              <a:buNone/>
            </a:pPr>
            <a:r>
              <a:rPr lang="en-US" b="1" dirty="0">
                <a:solidFill>
                  <a:srgbClr val="00B0F0"/>
                </a:solidFill>
              </a:rPr>
              <a:t>import</a:t>
            </a:r>
            <a:r>
              <a:rPr lang="en-US" dirty="0">
                <a:solidFill>
                  <a:srgbClr val="00B0F0"/>
                </a:solidFill>
              </a:rPr>
              <a:t> </a:t>
            </a:r>
            <a:r>
              <a:rPr lang="en-US" dirty="0" err="1">
                <a:solidFill>
                  <a:srgbClr val="00B0F0"/>
                </a:solidFill>
              </a:rPr>
              <a:t>org.springframework.core.io.Resource</a:t>
            </a:r>
            <a:r>
              <a:rPr lang="en-US" dirty="0">
                <a:solidFill>
                  <a:srgbClr val="00B0F0"/>
                </a:solidFill>
              </a:rPr>
              <a:t>;  </a:t>
            </a:r>
          </a:p>
          <a:p>
            <a:pPr lvl="1">
              <a:buNone/>
            </a:pPr>
            <a:r>
              <a:rPr lang="en-US" dirty="0">
                <a:solidFill>
                  <a:srgbClr val="00B0F0"/>
                </a:solidFill>
              </a:rPr>
              <a:t>  </a:t>
            </a:r>
          </a:p>
          <a:p>
            <a:pPr lvl="1">
              <a:buNone/>
            </a:pPr>
            <a:r>
              <a:rPr lang="en-US" b="1" dirty="0">
                <a:solidFill>
                  <a:srgbClr val="00B0F0"/>
                </a:solidFill>
              </a:rPr>
              <a:t>public</a:t>
            </a:r>
            <a:r>
              <a:rPr lang="en-US" dirty="0">
                <a:solidFill>
                  <a:srgbClr val="00B0F0"/>
                </a:solidFill>
              </a:rPr>
              <a:t> </a:t>
            </a:r>
            <a:r>
              <a:rPr lang="en-US" b="1" dirty="0">
                <a:solidFill>
                  <a:srgbClr val="00B0F0"/>
                </a:solidFill>
              </a:rPr>
              <a:t>class</a:t>
            </a:r>
            <a:r>
              <a:rPr lang="en-US" dirty="0">
                <a:solidFill>
                  <a:srgbClr val="00B0F0"/>
                </a:solidFill>
              </a:rPr>
              <a:t> Test {  </a:t>
            </a:r>
          </a:p>
          <a:p>
            <a:pPr lvl="1">
              <a:buNone/>
            </a:pPr>
            <a:r>
              <a:rPr lang="en-US" b="1" dirty="0">
                <a:solidFill>
                  <a:srgbClr val="00B0F0"/>
                </a:solidFill>
              </a:rPr>
              <a:t>public</a:t>
            </a:r>
            <a:r>
              <a:rPr lang="en-US" dirty="0">
                <a:solidFill>
                  <a:srgbClr val="00B0F0"/>
                </a:solidFill>
              </a:rPr>
              <a:t> </a:t>
            </a:r>
            <a:r>
              <a:rPr lang="en-US" b="1" dirty="0">
                <a:solidFill>
                  <a:srgbClr val="00B0F0"/>
                </a:solidFill>
              </a:rPr>
              <a:t>static</a:t>
            </a:r>
            <a:r>
              <a:rPr lang="en-US" dirty="0">
                <a:solidFill>
                  <a:srgbClr val="00B0F0"/>
                </a:solidFill>
              </a:rPr>
              <a:t> </a:t>
            </a:r>
            <a:r>
              <a:rPr lang="en-US" b="1" dirty="0">
                <a:solidFill>
                  <a:srgbClr val="00B0F0"/>
                </a:solidFill>
              </a:rPr>
              <a:t>void</a:t>
            </a:r>
            <a:r>
              <a:rPr lang="en-US" dirty="0">
                <a:solidFill>
                  <a:srgbClr val="00B0F0"/>
                </a:solidFill>
              </a:rPr>
              <a:t> main(String[] </a:t>
            </a:r>
            <a:r>
              <a:rPr lang="en-US" dirty="0" err="1">
                <a:solidFill>
                  <a:srgbClr val="00B0F0"/>
                </a:solidFill>
              </a:rPr>
              <a:t>args</a:t>
            </a:r>
            <a:r>
              <a:rPr lang="en-US" dirty="0">
                <a:solidFill>
                  <a:srgbClr val="00B0F0"/>
                </a:solidFill>
              </a:rPr>
              <a:t>) {  </a:t>
            </a:r>
          </a:p>
          <a:p>
            <a:pPr lvl="1">
              <a:buNone/>
            </a:pPr>
            <a:r>
              <a:rPr lang="en-US" dirty="0">
                <a:solidFill>
                  <a:srgbClr val="00B0F0"/>
                </a:solidFill>
              </a:rPr>
              <a:t>    Resource r=</a:t>
            </a:r>
            <a:r>
              <a:rPr lang="en-US" b="1" dirty="0">
                <a:solidFill>
                  <a:srgbClr val="00B0F0"/>
                </a:solidFill>
              </a:rPr>
              <a:t>new</a:t>
            </a:r>
            <a:r>
              <a:rPr lang="en-US" dirty="0">
                <a:solidFill>
                  <a:srgbClr val="00B0F0"/>
                </a:solidFill>
              </a:rPr>
              <a:t> </a:t>
            </a:r>
            <a:r>
              <a:rPr lang="en-US" dirty="0" err="1">
                <a:solidFill>
                  <a:srgbClr val="00B0F0"/>
                </a:solidFill>
              </a:rPr>
              <a:t>ClassPathResource</a:t>
            </a:r>
            <a:r>
              <a:rPr lang="en-US" dirty="0">
                <a:solidFill>
                  <a:srgbClr val="00B0F0"/>
                </a:solidFill>
              </a:rPr>
              <a:t>("applicationContext.xml");  </a:t>
            </a:r>
          </a:p>
          <a:p>
            <a:pPr lvl="1">
              <a:buNone/>
            </a:pPr>
            <a:r>
              <a:rPr lang="en-US" dirty="0">
                <a:solidFill>
                  <a:srgbClr val="00B0F0"/>
                </a:solidFill>
              </a:rPr>
              <a:t>    </a:t>
            </a:r>
            <a:r>
              <a:rPr lang="en-US" dirty="0" err="1">
                <a:solidFill>
                  <a:srgbClr val="00B0F0"/>
                </a:solidFill>
              </a:rPr>
              <a:t>BeanFactory</a:t>
            </a:r>
            <a:r>
              <a:rPr lang="en-US" dirty="0">
                <a:solidFill>
                  <a:srgbClr val="00B0F0"/>
                </a:solidFill>
              </a:rPr>
              <a:t> factory=</a:t>
            </a:r>
            <a:r>
              <a:rPr lang="en-US" b="1" dirty="0">
                <a:solidFill>
                  <a:srgbClr val="00B0F0"/>
                </a:solidFill>
              </a:rPr>
              <a:t>new</a:t>
            </a:r>
            <a:r>
              <a:rPr lang="en-US" dirty="0">
                <a:solidFill>
                  <a:srgbClr val="00B0F0"/>
                </a:solidFill>
              </a:rPr>
              <a:t> </a:t>
            </a:r>
            <a:r>
              <a:rPr lang="en-US" dirty="0" err="1">
                <a:solidFill>
                  <a:srgbClr val="00B0F0"/>
                </a:solidFill>
              </a:rPr>
              <a:t>XmlBeanFactory</a:t>
            </a:r>
            <a:r>
              <a:rPr lang="en-US" dirty="0">
                <a:solidFill>
                  <a:srgbClr val="00B0F0"/>
                </a:solidFill>
              </a:rPr>
              <a:t>(r);  </a:t>
            </a:r>
          </a:p>
          <a:p>
            <a:pPr lvl="1">
              <a:buNone/>
            </a:pPr>
            <a:r>
              <a:rPr lang="en-US" dirty="0">
                <a:solidFill>
                  <a:srgbClr val="00B0F0"/>
                </a:solidFill>
              </a:rPr>
              <a:t>      </a:t>
            </a:r>
          </a:p>
          <a:p>
            <a:pPr lvl="1">
              <a:buNone/>
            </a:pPr>
            <a:r>
              <a:rPr lang="en-US" dirty="0">
                <a:solidFill>
                  <a:srgbClr val="00B0F0"/>
                </a:solidFill>
              </a:rPr>
              <a:t>    Question q=(Question)</a:t>
            </a:r>
            <a:r>
              <a:rPr lang="en-US" dirty="0" err="1">
                <a:solidFill>
                  <a:srgbClr val="00B0F0"/>
                </a:solidFill>
              </a:rPr>
              <a:t>factory.getBean</a:t>
            </a:r>
            <a:r>
              <a:rPr lang="en-US" dirty="0">
                <a:solidFill>
                  <a:srgbClr val="00B0F0"/>
                </a:solidFill>
              </a:rPr>
              <a:t>("q");  </a:t>
            </a:r>
          </a:p>
          <a:p>
            <a:pPr lvl="1">
              <a:buNone/>
            </a:pPr>
            <a:r>
              <a:rPr lang="en-US" dirty="0">
                <a:solidFill>
                  <a:srgbClr val="00B0F0"/>
                </a:solidFill>
              </a:rPr>
              <a:t>    </a:t>
            </a:r>
            <a:r>
              <a:rPr lang="en-US" dirty="0" err="1">
                <a:solidFill>
                  <a:srgbClr val="00B0F0"/>
                </a:solidFill>
              </a:rPr>
              <a:t>q.displayInfo</a:t>
            </a:r>
            <a:r>
              <a:rPr lang="en-US" dirty="0">
                <a:solidFill>
                  <a:srgbClr val="00B0F0"/>
                </a:solidFill>
              </a:rPr>
              <a:t>();        </a:t>
            </a:r>
          </a:p>
          <a:p>
            <a:pPr lvl="1">
              <a:buNone/>
            </a:pPr>
            <a:r>
              <a:rPr lang="en-US" dirty="0">
                <a:solidFill>
                  <a:srgbClr val="00B0F0"/>
                </a:solidFill>
              </a:rPr>
              <a:t>}  </a:t>
            </a:r>
          </a:p>
          <a:p>
            <a:pPr lvl="1">
              <a:buNone/>
            </a:pPr>
            <a:r>
              <a:rPr lang="en-US" dirty="0">
                <a:solidFill>
                  <a:srgbClr val="00B0F0"/>
                </a:solidFill>
              </a:rPr>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3429000"/>
            <a:ext cx="5943600" cy="1447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57200" y="1600200"/>
            <a:ext cx="60198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solidFill>
                  <a:schemeClr val="bg1"/>
                </a:solidFill>
              </a:rPr>
              <a:t>Dependency Injection in Spring</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class</a:t>
            </a:r>
            <a:r>
              <a:rPr lang="en-US" dirty="0"/>
              <a:t> </a:t>
            </a:r>
            <a:r>
              <a:rPr lang="en-US" b="1" dirty="0"/>
              <a:t>Restaurant</a:t>
            </a:r>
            <a:r>
              <a:rPr lang="en-US" dirty="0"/>
              <a:t>{ </a:t>
            </a:r>
          </a:p>
          <a:p>
            <a:pPr>
              <a:buNone/>
            </a:pPr>
            <a:r>
              <a:rPr lang="en-US" dirty="0"/>
              <a:t>Tea </a:t>
            </a:r>
            <a:r>
              <a:rPr lang="en-US" dirty="0" err="1"/>
              <a:t>tea</a:t>
            </a:r>
            <a:r>
              <a:rPr lang="en-US" dirty="0"/>
              <a:t> = </a:t>
            </a:r>
            <a:r>
              <a:rPr lang="en-US" b="1" dirty="0"/>
              <a:t>new</a:t>
            </a:r>
            <a:r>
              <a:rPr lang="en-US" dirty="0"/>
              <a:t> Tea(); //creating instance </a:t>
            </a:r>
          </a:p>
          <a:p>
            <a:pPr>
              <a:buNone/>
            </a:pPr>
            <a:r>
              <a:rPr lang="en-US" b="1" dirty="0"/>
              <a:t>public</a:t>
            </a:r>
            <a:r>
              <a:rPr lang="en-US" dirty="0"/>
              <a:t> </a:t>
            </a:r>
            <a:r>
              <a:rPr lang="en-US" b="1" dirty="0"/>
              <a:t>void</a:t>
            </a:r>
            <a:r>
              <a:rPr lang="en-US" dirty="0"/>
              <a:t> </a:t>
            </a:r>
            <a:r>
              <a:rPr lang="en-US" dirty="0" err="1"/>
              <a:t>prepareDrink</a:t>
            </a:r>
            <a:r>
              <a:rPr lang="en-US" dirty="0"/>
              <a:t>(){</a:t>
            </a:r>
          </a:p>
          <a:p>
            <a:pPr lvl="1">
              <a:buNone/>
            </a:pPr>
            <a:r>
              <a:rPr lang="en-US" dirty="0"/>
              <a:t> </a:t>
            </a:r>
            <a:r>
              <a:rPr lang="en-US" dirty="0" err="1"/>
              <a:t>tea.prepareTea</a:t>
            </a:r>
            <a:r>
              <a:rPr lang="en-US" dirty="0"/>
              <a:t>(); }</a:t>
            </a:r>
          </a:p>
          <a:p>
            <a:pPr>
              <a:buNone/>
            </a:pPr>
            <a:r>
              <a:rPr lang="en-US" dirty="0"/>
              <a:t> }</a:t>
            </a:r>
          </a:p>
          <a:p>
            <a:pPr>
              <a:buNone/>
            </a:pPr>
            <a:r>
              <a:rPr lang="en-US" dirty="0"/>
              <a:t> </a:t>
            </a:r>
          </a:p>
          <a:p>
            <a:pPr>
              <a:buNone/>
            </a:pPr>
            <a:r>
              <a:rPr lang="en-US" b="1" dirty="0"/>
              <a:t>class</a:t>
            </a:r>
            <a:r>
              <a:rPr lang="en-US" dirty="0"/>
              <a:t> </a:t>
            </a:r>
            <a:r>
              <a:rPr lang="en-US" b="1" dirty="0"/>
              <a:t>Tea</a:t>
            </a:r>
            <a:r>
              <a:rPr lang="en-US" dirty="0"/>
              <a:t>{ </a:t>
            </a:r>
          </a:p>
          <a:p>
            <a:pPr>
              <a:buNone/>
            </a:pPr>
            <a:r>
              <a:rPr lang="en-US" b="1" dirty="0"/>
              <a:t>public</a:t>
            </a:r>
            <a:r>
              <a:rPr lang="en-US" dirty="0"/>
              <a:t> </a:t>
            </a:r>
            <a:r>
              <a:rPr lang="en-US" b="1" dirty="0"/>
              <a:t>void</a:t>
            </a:r>
            <a:r>
              <a:rPr lang="en-US" dirty="0"/>
              <a:t> </a:t>
            </a:r>
            <a:r>
              <a:rPr lang="en-US" dirty="0" err="1"/>
              <a:t>prepareTea</a:t>
            </a:r>
            <a:r>
              <a:rPr lang="en-US" dirty="0"/>
              <a:t>(){ </a:t>
            </a:r>
          </a:p>
          <a:p>
            <a:pPr lvl="1">
              <a:buNone/>
            </a:pPr>
            <a:r>
              <a:rPr lang="en-US" dirty="0"/>
              <a:t>// prepare tea </a:t>
            </a:r>
          </a:p>
          <a:p>
            <a:pPr lvl="1">
              <a:buNone/>
            </a:pPr>
            <a:r>
              <a:rPr lang="en-US" dirty="0"/>
              <a:t>}</a:t>
            </a:r>
          </a:p>
          <a:p>
            <a:pPr>
              <a:buNone/>
            </a:pPr>
            <a:r>
              <a:rPr lang="en-US" dirty="0"/>
              <a:t> }</a:t>
            </a:r>
          </a:p>
          <a:p>
            <a:r>
              <a:rPr lang="en-US" dirty="0"/>
              <a:t>Here you can see, there is dependency between Restaurant and Tea classes. That means if you need to change the constructor of Tea class at any point you need to change the object of Tea in Restaurant class too.</a:t>
            </a:r>
          </a:p>
          <a:p>
            <a:r>
              <a:rPr lang="en-US" dirty="0"/>
              <a:t>Now see the following example with slide modification.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n-US" dirty="0">
                <a:solidFill>
                  <a:schemeClr val="bg1"/>
                </a:solidFill>
              </a:rPr>
              <a:t>Inheriting Bean in Spring</a:t>
            </a:r>
          </a:p>
        </p:txBody>
      </p:sp>
      <p:sp>
        <p:nvSpPr>
          <p:cNvPr id="3" name="Content Placeholder 2"/>
          <p:cNvSpPr>
            <a:spLocks noGrp="1"/>
          </p:cNvSpPr>
          <p:nvPr>
            <p:ph idx="1"/>
          </p:nvPr>
        </p:nvSpPr>
        <p:spPr>
          <a:xfrm>
            <a:off x="457200" y="1219200"/>
            <a:ext cx="8229600" cy="5181600"/>
          </a:xfrm>
        </p:spPr>
        <p:txBody>
          <a:bodyPr/>
          <a:lstStyle/>
          <a:p>
            <a:r>
              <a:rPr lang="en-US" dirty="0"/>
              <a:t>By using the </a:t>
            </a:r>
            <a:r>
              <a:rPr lang="en-US" b="1" dirty="0"/>
              <a:t>parent</a:t>
            </a:r>
            <a:r>
              <a:rPr lang="en-US" dirty="0"/>
              <a:t> attribute of </a:t>
            </a:r>
            <a:r>
              <a:rPr lang="en-US" b="1" dirty="0"/>
              <a:t>bean</a:t>
            </a:r>
            <a:r>
              <a:rPr lang="en-US" dirty="0"/>
              <a:t>, we can specify the inheritance relation between the beans. In such case, parent bean values will be inherited to the current bean.</a:t>
            </a:r>
          </a:p>
          <a:p>
            <a:r>
              <a:rPr lang="en-US" dirty="0"/>
              <a:t>Let's see the simple example to inherit the bean.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Employee.java</a:t>
            </a:r>
            <a:endParaRPr lang="en-US" dirty="0"/>
          </a:p>
        </p:txBody>
      </p:sp>
      <p:sp>
        <p:nvSpPr>
          <p:cNvPr id="3" name="Content Placeholder 2"/>
          <p:cNvSpPr>
            <a:spLocks noGrp="1"/>
          </p:cNvSpPr>
          <p:nvPr>
            <p:ph idx="1"/>
          </p:nvPr>
        </p:nvSpPr>
        <p:spPr>
          <a:xfrm>
            <a:off x="457200" y="990600"/>
            <a:ext cx="8229600" cy="5486400"/>
          </a:xfrm>
        </p:spPr>
        <p:txBody>
          <a:bodyPr>
            <a:normAutofit fontScale="25000" lnSpcReduction="20000"/>
          </a:bodyPr>
          <a:lstStyle/>
          <a:p>
            <a:r>
              <a:rPr lang="en-US" sz="5600" dirty="0"/>
              <a:t>This class contains three properties, three constructor and show() method to display the values.</a:t>
            </a:r>
          </a:p>
          <a:p>
            <a:pPr lvl="1">
              <a:buNone/>
            </a:pPr>
            <a:r>
              <a:rPr lang="en-US" sz="5600" b="1" dirty="0">
                <a:solidFill>
                  <a:srgbClr val="00B0F0"/>
                </a:solidFill>
              </a:rPr>
              <a:t>package</a:t>
            </a:r>
            <a:r>
              <a:rPr lang="en-US" sz="5600" dirty="0">
                <a:solidFill>
                  <a:srgbClr val="00B0F0"/>
                </a:solidFill>
              </a:rPr>
              <a:t> </a:t>
            </a:r>
            <a:r>
              <a:rPr lang="en-US" sz="5600" dirty="0" err="1">
                <a:solidFill>
                  <a:srgbClr val="00B0F0"/>
                </a:solidFill>
              </a:rPr>
              <a:t>com.javaknowledge</a:t>
            </a:r>
            <a:r>
              <a:rPr lang="en-US" sz="5600" dirty="0">
                <a:solidFill>
                  <a:srgbClr val="00B0F0"/>
                </a:solidFill>
              </a:rPr>
              <a:t>;  </a:t>
            </a:r>
          </a:p>
          <a:p>
            <a:pPr lvl="1">
              <a:buNone/>
            </a:pPr>
            <a:r>
              <a:rPr lang="en-US" sz="5600" dirty="0">
                <a:solidFill>
                  <a:srgbClr val="00B0F0"/>
                </a:solidFill>
              </a:rPr>
              <a:t>  </a:t>
            </a:r>
          </a:p>
          <a:p>
            <a:pPr lvl="1">
              <a:buNone/>
            </a:pPr>
            <a:r>
              <a:rPr lang="en-US" sz="5600" b="1" dirty="0">
                <a:solidFill>
                  <a:srgbClr val="00B0F0"/>
                </a:solidFill>
              </a:rPr>
              <a:t>public</a:t>
            </a:r>
            <a:r>
              <a:rPr lang="en-US" sz="5600" dirty="0">
                <a:solidFill>
                  <a:srgbClr val="00B0F0"/>
                </a:solidFill>
              </a:rPr>
              <a:t> </a:t>
            </a:r>
            <a:r>
              <a:rPr lang="en-US" sz="5600" b="1" dirty="0">
                <a:solidFill>
                  <a:srgbClr val="00B0F0"/>
                </a:solidFill>
              </a:rPr>
              <a:t>class</a:t>
            </a:r>
            <a:r>
              <a:rPr lang="en-US" sz="5600" dirty="0">
                <a:solidFill>
                  <a:srgbClr val="00B0F0"/>
                </a:solidFill>
              </a:rPr>
              <a:t> Employee {  </a:t>
            </a:r>
          </a:p>
          <a:p>
            <a:pPr lvl="1">
              <a:buNone/>
            </a:pPr>
            <a:r>
              <a:rPr lang="en-US" sz="5600" b="1" dirty="0">
                <a:solidFill>
                  <a:srgbClr val="00B0F0"/>
                </a:solidFill>
              </a:rPr>
              <a:t>private</a:t>
            </a:r>
            <a:r>
              <a:rPr lang="en-US" sz="5600" dirty="0">
                <a:solidFill>
                  <a:srgbClr val="00B0F0"/>
                </a:solidFill>
              </a:rPr>
              <a:t> </a:t>
            </a:r>
            <a:r>
              <a:rPr lang="en-US" sz="5600" b="1" dirty="0" err="1">
                <a:solidFill>
                  <a:srgbClr val="00B0F0"/>
                </a:solidFill>
              </a:rPr>
              <a:t>int</a:t>
            </a:r>
            <a:r>
              <a:rPr lang="en-US" sz="5600" dirty="0">
                <a:solidFill>
                  <a:srgbClr val="00B0F0"/>
                </a:solidFill>
              </a:rPr>
              <a:t> id;  </a:t>
            </a:r>
          </a:p>
          <a:p>
            <a:pPr lvl="1">
              <a:buNone/>
            </a:pPr>
            <a:r>
              <a:rPr lang="en-US" sz="5600" b="1" dirty="0">
                <a:solidFill>
                  <a:srgbClr val="00B0F0"/>
                </a:solidFill>
              </a:rPr>
              <a:t>private</a:t>
            </a:r>
            <a:r>
              <a:rPr lang="en-US" sz="5600" dirty="0">
                <a:solidFill>
                  <a:srgbClr val="00B0F0"/>
                </a:solidFill>
              </a:rPr>
              <a:t> String name;  </a:t>
            </a:r>
          </a:p>
          <a:p>
            <a:pPr lvl="1">
              <a:buNone/>
            </a:pPr>
            <a:r>
              <a:rPr lang="en-US" sz="5600" b="1" dirty="0">
                <a:solidFill>
                  <a:srgbClr val="00B0F0"/>
                </a:solidFill>
              </a:rPr>
              <a:t>private</a:t>
            </a:r>
            <a:r>
              <a:rPr lang="en-US" sz="5600" dirty="0">
                <a:solidFill>
                  <a:srgbClr val="00B0F0"/>
                </a:solidFill>
              </a:rPr>
              <a:t> Address </a:t>
            </a:r>
            <a:r>
              <a:rPr lang="en-US" sz="5600" dirty="0" err="1">
                <a:solidFill>
                  <a:srgbClr val="00B0F0"/>
                </a:solidFill>
              </a:rPr>
              <a:t>address</a:t>
            </a:r>
            <a:r>
              <a:rPr lang="en-US" sz="5600" dirty="0">
                <a:solidFill>
                  <a:srgbClr val="00B0F0"/>
                </a:solidFill>
              </a:rPr>
              <a:t>;  </a:t>
            </a:r>
          </a:p>
          <a:p>
            <a:pPr lvl="1">
              <a:buNone/>
            </a:pPr>
            <a:r>
              <a:rPr lang="en-US" sz="5600" b="1" dirty="0">
                <a:solidFill>
                  <a:srgbClr val="00B0F0"/>
                </a:solidFill>
              </a:rPr>
              <a:t>public</a:t>
            </a:r>
            <a:r>
              <a:rPr lang="en-US" sz="5600" dirty="0">
                <a:solidFill>
                  <a:srgbClr val="00B0F0"/>
                </a:solidFill>
              </a:rPr>
              <a:t> Employee() {}  </a:t>
            </a:r>
          </a:p>
          <a:p>
            <a:pPr lvl="1">
              <a:buNone/>
            </a:pPr>
            <a:r>
              <a:rPr lang="en-US" sz="5600" dirty="0">
                <a:solidFill>
                  <a:srgbClr val="00B0F0"/>
                </a:solidFill>
              </a:rPr>
              <a:t>  </a:t>
            </a:r>
          </a:p>
          <a:p>
            <a:pPr lvl="1">
              <a:buNone/>
            </a:pPr>
            <a:r>
              <a:rPr lang="en-US" sz="5600" b="1" dirty="0">
                <a:solidFill>
                  <a:srgbClr val="00B0F0"/>
                </a:solidFill>
              </a:rPr>
              <a:t>public</a:t>
            </a:r>
            <a:r>
              <a:rPr lang="en-US" sz="5600" dirty="0">
                <a:solidFill>
                  <a:srgbClr val="00B0F0"/>
                </a:solidFill>
              </a:rPr>
              <a:t> Employee(</a:t>
            </a:r>
            <a:r>
              <a:rPr lang="en-US" sz="5600" b="1" dirty="0" err="1">
                <a:solidFill>
                  <a:srgbClr val="00B0F0"/>
                </a:solidFill>
              </a:rPr>
              <a:t>int</a:t>
            </a:r>
            <a:r>
              <a:rPr lang="en-US" sz="5600" dirty="0">
                <a:solidFill>
                  <a:srgbClr val="00B0F0"/>
                </a:solidFill>
              </a:rPr>
              <a:t> id, String name) {  </a:t>
            </a:r>
          </a:p>
          <a:p>
            <a:pPr lvl="1">
              <a:buNone/>
            </a:pPr>
            <a:r>
              <a:rPr lang="en-US" sz="5600" dirty="0">
                <a:solidFill>
                  <a:srgbClr val="00B0F0"/>
                </a:solidFill>
              </a:rPr>
              <a:t>    </a:t>
            </a:r>
            <a:r>
              <a:rPr lang="en-US" sz="5600" b="1" dirty="0">
                <a:solidFill>
                  <a:srgbClr val="00B0F0"/>
                </a:solidFill>
              </a:rPr>
              <a:t>super</a:t>
            </a:r>
            <a:r>
              <a:rPr lang="en-US" sz="5600" dirty="0">
                <a:solidFill>
                  <a:srgbClr val="00B0F0"/>
                </a:solidFill>
              </a:rPr>
              <a:t>();  </a:t>
            </a:r>
          </a:p>
          <a:p>
            <a:pPr lvl="1">
              <a:buNone/>
            </a:pPr>
            <a:r>
              <a:rPr lang="en-US" sz="5600" dirty="0">
                <a:solidFill>
                  <a:srgbClr val="00B0F0"/>
                </a:solidFill>
              </a:rPr>
              <a:t>    </a:t>
            </a:r>
            <a:r>
              <a:rPr lang="en-US" sz="5600" b="1" dirty="0">
                <a:solidFill>
                  <a:srgbClr val="00B0F0"/>
                </a:solidFill>
              </a:rPr>
              <a:t>this</a:t>
            </a:r>
            <a:r>
              <a:rPr lang="en-US" sz="5600" dirty="0">
                <a:solidFill>
                  <a:srgbClr val="00B0F0"/>
                </a:solidFill>
              </a:rPr>
              <a:t>.id = id;  </a:t>
            </a:r>
          </a:p>
          <a:p>
            <a:pPr lvl="1">
              <a:buNone/>
            </a:pPr>
            <a:r>
              <a:rPr lang="en-US" sz="5600" dirty="0">
                <a:solidFill>
                  <a:srgbClr val="00B0F0"/>
                </a:solidFill>
              </a:rPr>
              <a:t>    </a:t>
            </a:r>
            <a:r>
              <a:rPr lang="en-US" sz="5600" b="1" dirty="0">
                <a:solidFill>
                  <a:srgbClr val="00B0F0"/>
                </a:solidFill>
              </a:rPr>
              <a:t>this</a:t>
            </a:r>
            <a:r>
              <a:rPr lang="en-US" sz="5600" dirty="0">
                <a:solidFill>
                  <a:srgbClr val="00B0F0"/>
                </a:solidFill>
              </a:rPr>
              <a:t>.name = name;  </a:t>
            </a:r>
          </a:p>
          <a:p>
            <a:pPr lvl="1">
              <a:buNone/>
            </a:pPr>
            <a:r>
              <a:rPr lang="en-US" sz="5600" dirty="0">
                <a:solidFill>
                  <a:srgbClr val="00B0F0"/>
                </a:solidFill>
              </a:rPr>
              <a:t>}  </a:t>
            </a:r>
          </a:p>
          <a:p>
            <a:pPr lvl="1">
              <a:buNone/>
            </a:pPr>
            <a:r>
              <a:rPr lang="en-US" sz="5600" b="1" dirty="0">
                <a:solidFill>
                  <a:srgbClr val="00B0F0"/>
                </a:solidFill>
              </a:rPr>
              <a:t>public</a:t>
            </a:r>
            <a:r>
              <a:rPr lang="en-US" sz="5600" dirty="0">
                <a:solidFill>
                  <a:srgbClr val="00B0F0"/>
                </a:solidFill>
              </a:rPr>
              <a:t> Employee(</a:t>
            </a:r>
            <a:r>
              <a:rPr lang="en-US" sz="5600" b="1" dirty="0" err="1">
                <a:solidFill>
                  <a:srgbClr val="00B0F0"/>
                </a:solidFill>
              </a:rPr>
              <a:t>int</a:t>
            </a:r>
            <a:r>
              <a:rPr lang="en-US" sz="5600" dirty="0">
                <a:solidFill>
                  <a:srgbClr val="00B0F0"/>
                </a:solidFill>
              </a:rPr>
              <a:t> id, String name, Address </a:t>
            </a:r>
            <a:r>
              <a:rPr lang="en-US" sz="5600" dirty="0" err="1">
                <a:solidFill>
                  <a:srgbClr val="00B0F0"/>
                </a:solidFill>
              </a:rPr>
              <a:t>address</a:t>
            </a:r>
            <a:r>
              <a:rPr lang="en-US" sz="5600" dirty="0">
                <a:solidFill>
                  <a:srgbClr val="00B0F0"/>
                </a:solidFill>
              </a:rPr>
              <a:t>) {  </a:t>
            </a:r>
          </a:p>
          <a:p>
            <a:pPr lvl="1">
              <a:buNone/>
            </a:pPr>
            <a:r>
              <a:rPr lang="en-US" sz="5600" dirty="0">
                <a:solidFill>
                  <a:srgbClr val="00B0F0"/>
                </a:solidFill>
              </a:rPr>
              <a:t>    </a:t>
            </a:r>
            <a:r>
              <a:rPr lang="en-US" sz="5600" b="1" dirty="0">
                <a:solidFill>
                  <a:srgbClr val="00B0F0"/>
                </a:solidFill>
              </a:rPr>
              <a:t>super</a:t>
            </a:r>
            <a:r>
              <a:rPr lang="en-US" sz="5600" dirty="0">
                <a:solidFill>
                  <a:srgbClr val="00B0F0"/>
                </a:solidFill>
              </a:rPr>
              <a:t>();  </a:t>
            </a:r>
          </a:p>
          <a:p>
            <a:pPr lvl="1">
              <a:buNone/>
            </a:pPr>
            <a:r>
              <a:rPr lang="en-US" sz="5600" dirty="0">
                <a:solidFill>
                  <a:srgbClr val="00B0F0"/>
                </a:solidFill>
              </a:rPr>
              <a:t>    </a:t>
            </a:r>
            <a:r>
              <a:rPr lang="en-US" sz="5600" b="1" dirty="0">
                <a:solidFill>
                  <a:srgbClr val="00B0F0"/>
                </a:solidFill>
              </a:rPr>
              <a:t>this</a:t>
            </a:r>
            <a:r>
              <a:rPr lang="en-US" sz="5600" dirty="0">
                <a:solidFill>
                  <a:srgbClr val="00B0F0"/>
                </a:solidFill>
              </a:rPr>
              <a:t>.id = id;  </a:t>
            </a:r>
          </a:p>
          <a:p>
            <a:pPr lvl="1">
              <a:buNone/>
            </a:pPr>
            <a:r>
              <a:rPr lang="en-US" sz="5600" dirty="0">
                <a:solidFill>
                  <a:srgbClr val="00B0F0"/>
                </a:solidFill>
              </a:rPr>
              <a:t>    </a:t>
            </a:r>
            <a:r>
              <a:rPr lang="en-US" sz="5600" b="1" dirty="0">
                <a:solidFill>
                  <a:srgbClr val="00B0F0"/>
                </a:solidFill>
              </a:rPr>
              <a:t>this</a:t>
            </a:r>
            <a:r>
              <a:rPr lang="en-US" sz="5600" dirty="0">
                <a:solidFill>
                  <a:srgbClr val="00B0F0"/>
                </a:solidFill>
              </a:rPr>
              <a:t>.name = name;  </a:t>
            </a:r>
          </a:p>
          <a:p>
            <a:pPr lvl="1">
              <a:buNone/>
            </a:pPr>
            <a:r>
              <a:rPr lang="en-US" sz="5600" dirty="0">
                <a:solidFill>
                  <a:srgbClr val="00B0F0"/>
                </a:solidFill>
              </a:rPr>
              <a:t>    </a:t>
            </a:r>
            <a:r>
              <a:rPr lang="en-US" sz="5600" b="1" dirty="0" err="1">
                <a:solidFill>
                  <a:srgbClr val="00B0F0"/>
                </a:solidFill>
              </a:rPr>
              <a:t>this</a:t>
            </a:r>
            <a:r>
              <a:rPr lang="en-US" sz="5600" dirty="0" err="1">
                <a:solidFill>
                  <a:srgbClr val="00B0F0"/>
                </a:solidFill>
              </a:rPr>
              <a:t>.address</a:t>
            </a:r>
            <a:r>
              <a:rPr lang="en-US" sz="5600" dirty="0">
                <a:solidFill>
                  <a:srgbClr val="00B0F0"/>
                </a:solidFill>
              </a:rPr>
              <a:t> = address;  </a:t>
            </a:r>
          </a:p>
          <a:p>
            <a:pPr lvl="1">
              <a:buNone/>
            </a:pPr>
            <a:r>
              <a:rPr lang="en-US" sz="5600" dirty="0">
                <a:solidFill>
                  <a:srgbClr val="00B0F0"/>
                </a:solidFill>
              </a:rPr>
              <a:t>}    </a:t>
            </a:r>
          </a:p>
          <a:p>
            <a:pPr lvl="1">
              <a:buNone/>
            </a:pPr>
            <a:r>
              <a:rPr lang="en-US" sz="5600" b="1" dirty="0">
                <a:solidFill>
                  <a:srgbClr val="00B0F0"/>
                </a:solidFill>
              </a:rPr>
              <a:t>void</a:t>
            </a:r>
            <a:r>
              <a:rPr lang="en-US" sz="5600" dirty="0">
                <a:solidFill>
                  <a:srgbClr val="00B0F0"/>
                </a:solidFill>
              </a:rPr>
              <a:t> show(){  </a:t>
            </a:r>
          </a:p>
          <a:p>
            <a:pPr lvl="1">
              <a:buNone/>
            </a:pPr>
            <a:r>
              <a:rPr lang="en-US" sz="5600" dirty="0">
                <a:solidFill>
                  <a:srgbClr val="00B0F0"/>
                </a:solidFill>
              </a:rPr>
              <a:t>    </a:t>
            </a:r>
            <a:r>
              <a:rPr lang="en-US" sz="5600" dirty="0" err="1">
                <a:solidFill>
                  <a:srgbClr val="00B0F0"/>
                </a:solidFill>
              </a:rPr>
              <a:t>System.out.println</a:t>
            </a:r>
            <a:r>
              <a:rPr lang="en-US" sz="5600" dirty="0">
                <a:solidFill>
                  <a:srgbClr val="00B0F0"/>
                </a:solidFill>
              </a:rPr>
              <a:t>(id+" "+name);  </a:t>
            </a:r>
          </a:p>
          <a:p>
            <a:pPr lvl="1">
              <a:buNone/>
            </a:pPr>
            <a:r>
              <a:rPr lang="en-US" sz="5600" dirty="0">
                <a:solidFill>
                  <a:srgbClr val="00B0F0"/>
                </a:solidFill>
              </a:rPr>
              <a:t>    </a:t>
            </a:r>
            <a:r>
              <a:rPr lang="en-US" sz="5600" dirty="0" err="1">
                <a:solidFill>
                  <a:srgbClr val="00B0F0"/>
                </a:solidFill>
              </a:rPr>
              <a:t>System.out.println</a:t>
            </a:r>
            <a:r>
              <a:rPr lang="en-US" sz="5600" dirty="0">
                <a:solidFill>
                  <a:srgbClr val="00B0F0"/>
                </a:solidFill>
              </a:rPr>
              <a:t>(address);  </a:t>
            </a:r>
          </a:p>
          <a:p>
            <a:pPr lvl="1">
              <a:buNone/>
            </a:pPr>
            <a:r>
              <a:rPr lang="en-US" sz="5600" dirty="0">
                <a:solidFill>
                  <a:srgbClr val="00B0F0"/>
                </a:solidFill>
              </a:rPr>
              <a:t>}    </a:t>
            </a:r>
          </a:p>
          <a:p>
            <a:pPr lvl="1">
              <a:buNone/>
            </a:pPr>
            <a:r>
              <a:rPr lang="en-US" sz="5600" dirty="0">
                <a:solidFill>
                  <a:srgbClr val="00B0F0"/>
                </a:solidFill>
              </a:rPr>
              <a:t>} </a:t>
            </a:r>
          </a:p>
          <a:p>
            <a:pPr>
              <a:buNone/>
            </a:pPr>
            <a:endParaRPr lang="en-US" sz="3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Address</a:t>
            </a:r>
            <a:r>
              <a:rPr lang="en-US" b="1" dirty="0"/>
              <a:t>.java</a:t>
            </a:r>
            <a:endParaRPr lang="en-US" dirty="0"/>
          </a:p>
        </p:txBody>
      </p:sp>
      <p:sp>
        <p:nvSpPr>
          <p:cNvPr id="3" name="Content Placeholder 2"/>
          <p:cNvSpPr>
            <a:spLocks noGrp="1"/>
          </p:cNvSpPr>
          <p:nvPr>
            <p:ph idx="1"/>
          </p:nvPr>
        </p:nvSpPr>
        <p:spPr>
          <a:xfrm>
            <a:off x="457200" y="1066800"/>
            <a:ext cx="8229600" cy="5334000"/>
          </a:xfrm>
        </p:spPr>
        <p:txBody>
          <a:bodyPr>
            <a:normAutofit fontScale="62500" lnSpcReduction="20000"/>
          </a:bodyPr>
          <a:lstStyle/>
          <a:p>
            <a:pPr>
              <a:buNone/>
            </a:pPr>
            <a:r>
              <a:rPr lang="en-US" b="1" dirty="0">
                <a:solidFill>
                  <a:srgbClr val="00B0F0"/>
                </a:solidFill>
              </a:rPr>
              <a:t>package</a:t>
            </a:r>
            <a:r>
              <a:rPr lang="en-US" dirty="0">
                <a:solidFill>
                  <a:srgbClr val="00B0F0"/>
                </a:solidFill>
              </a:rPr>
              <a:t> </a:t>
            </a:r>
            <a:r>
              <a:rPr lang="en-US" dirty="0" err="1">
                <a:solidFill>
                  <a:srgbClr val="00B0F0"/>
                </a:solidFill>
              </a:rPr>
              <a:t>com.javaknowledge</a:t>
            </a:r>
            <a:r>
              <a:rPr lang="en-US" dirty="0">
                <a:solidFill>
                  <a:srgbClr val="00B0F0"/>
                </a:solidFill>
              </a:rPr>
              <a:t>;  </a:t>
            </a:r>
          </a:p>
          <a:p>
            <a:pPr>
              <a:buNone/>
            </a:pPr>
            <a:r>
              <a:rPr lang="en-US" dirty="0">
                <a:solidFill>
                  <a:srgbClr val="00B0F0"/>
                </a:solidFill>
              </a:rPr>
              <a:t>  </a:t>
            </a:r>
          </a:p>
          <a:p>
            <a:pPr>
              <a:buNone/>
            </a:pPr>
            <a:r>
              <a:rPr lang="en-US" b="1" dirty="0">
                <a:solidFill>
                  <a:srgbClr val="00B0F0"/>
                </a:solidFill>
              </a:rPr>
              <a:t>public</a:t>
            </a:r>
            <a:r>
              <a:rPr lang="en-US" dirty="0">
                <a:solidFill>
                  <a:srgbClr val="00B0F0"/>
                </a:solidFill>
              </a:rPr>
              <a:t> </a:t>
            </a:r>
            <a:r>
              <a:rPr lang="en-US" b="1" dirty="0">
                <a:solidFill>
                  <a:srgbClr val="00B0F0"/>
                </a:solidFill>
              </a:rPr>
              <a:t>class</a:t>
            </a:r>
            <a:r>
              <a:rPr lang="en-US" dirty="0">
                <a:solidFill>
                  <a:srgbClr val="00B0F0"/>
                </a:solidFill>
              </a:rPr>
              <a:t> Address {  </a:t>
            </a:r>
          </a:p>
          <a:p>
            <a:pPr>
              <a:buNone/>
            </a:pPr>
            <a:r>
              <a:rPr lang="en-US" b="1" dirty="0">
                <a:solidFill>
                  <a:srgbClr val="00B0F0"/>
                </a:solidFill>
              </a:rPr>
              <a:t>private</a:t>
            </a:r>
            <a:r>
              <a:rPr lang="en-US" dirty="0">
                <a:solidFill>
                  <a:srgbClr val="00B0F0"/>
                </a:solidFill>
              </a:rPr>
              <a:t> String addressLine1,city,state,country;  </a:t>
            </a:r>
          </a:p>
          <a:p>
            <a:pPr>
              <a:buNone/>
            </a:pPr>
            <a:r>
              <a:rPr lang="en-US" dirty="0">
                <a:solidFill>
                  <a:srgbClr val="00B0F0"/>
                </a:solidFill>
              </a:rPr>
              <a:t>  </a:t>
            </a:r>
          </a:p>
          <a:p>
            <a:pPr>
              <a:buNone/>
            </a:pPr>
            <a:r>
              <a:rPr lang="en-US" b="1" dirty="0">
                <a:solidFill>
                  <a:srgbClr val="00B0F0"/>
                </a:solidFill>
              </a:rPr>
              <a:t>public</a:t>
            </a:r>
            <a:r>
              <a:rPr lang="en-US" dirty="0">
                <a:solidFill>
                  <a:srgbClr val="00B0F0"/>
                </a:solidFill>
              </a:rPr>
              <a:t> Address(String addressLine1, String city, String state, String country) {  </a:t>
            </a:r>
          </a:p>
          <a:p>
            <a:pPr>
              <a:buNone/>
            </a:pPr>
            <a:r>
              <a:rPr lang="en-US" dirty="0">
                <a:solidFill>
                  <a:srgbClr val="00B0F0"/>
                </a:solidFill>
              </a:rPr>
              <a:t>    </a:t>
            </a:r>
            <a:r>
              <a:rPr lang="en-US" b="1" dirty="0">
                <a:solidFill>
                  <a:srgbClr val="00B0F0"/>
                </a:solidFill>
              </a:rPr>
              <a:t>super</a:t>
            </a:r>
            <a:r>
              <a:rPr lang="en-US" dirty="0">
                <a:solidFill>
                  <a:srgbClr val="00B0F0"/>
                </a:solidFill>
              </a:rPr>
              <a:t>();  </a:t>
            </a:r>
          </a:p>
          <a:p>
            <a:pPr>
              <a:buNone/>
            </a:pPr>
            <a:r>
              <a:rPr lang="en-US" dirty="0">
                <a:solidFill>
                  <a:srgbClr val="00B0F0"/>
                </a:solidFill>
              </a:rPr>
              <a:t>    </a:t>
            </a:r>
            <a:r>
              <a:rPr lang="en-US" b="1" dirty="0">
                <a:solidFill>
                  <a:srgbClr val="00B0F0"/>
                </a:solidFill>
              </a:rPr>
              <a:t>this</a:t>
            </a:r>
            <a:r>
              <a:rPr lang="en-US" dirty="0">
                <a:solidFill>
                  <a:srgbClr val="00B0F0"/>
                </a:solidFill>
              </a:rPr>
              <a:t>.addressLine1 = addressLine1;  </a:t>
            </a:r>
          </a:p>
          <a:p>
            <a:pPr>
              <a:buNone/>
            </a:pPr>
            <a:r>
              <a:rPr lang="en-US" dirty="0">
                <a:solidFill>
                  <a:srgbClr val="00B0F0"/>
                </a:solidFill>
              </a:rPr>
              <a:t>    </a:t>
            </a:r>
            <a:r>
              <a:rPr lang="en-US" b="1" dirty="0" err="1">
                <a:solidFill>
                  <a:srgbClr val="00B0F0"/>
                </a:solidFill>
              </a:rPr>
              <a:t>this</a:t>
            </a:r>
            <a:r>
              <a:rPr lang="en-US" dirty="0" err="1">
                <a:solidFill>
                  <a:srgbClr val="00B0F0"/>
                </a:solidFill>
              </a:rPr>
              <a:t>.city</a:t>
            </a:r>
            <a:r>
              <a:rPr lang="en-US" dirty="0">
                <a:solidFill>
                  <a:srgbClr val="00B0F0"/>
                </a:solidFill>
              </a:rPr>
              <a:t> = city;  </a:t>
            </a:r>
          </a:p>
          <a:p>
            <a:pPr>
              <a:buNone/>
            </a:pPr>
            <a:r>
              <a:rPr lang="en-US" dirty="0">
                <a:solidFill>
                  <a:srgbClr val="00B0F0"/>
                </a:solidFill>
              </a:rPr>
              <a:t>    </a:t>
            </a:r>
            <a:r>
              <a:rPr lang="en-US" b="1" dirty="0" err="1">
                <a:solidFill>
                  <a:srgbClr val="00B0F0"/>
                </a:solidFill>
              </a:rPr>
              <a:t>this</a:t>
            </a:r>
            <a:r>
              <a:rPr lang="en-US" dirty="0" err="1">
                <a:solidFill>
                  <a:srgbClr val="00B0F0"/>
                </a:solidFill>
              </a:rPr>
              <a:t>.state</a:t>
            </a:r>
            <a:r>
              <a:rPr lang="en-US" dirty="0">
                <a:solidFill>
                  <a:srgbClr val="00B0F0"/>
                </a:solidFill>
              </a:rPr>
              <a:t> = state;  </a:t>
            </a:r>
          </a:p>
          <a:p>
            <a:pPr>
              <a:buNone/>
            </a:pPr>
            <a:r>
              <a:rPr lang="en-US" dirty="0">
                <a:solidFill>
                  <a:srgbClr val="00B0F0"/>
                </a:solidFill>
              </a:rPr>
              <a:t>    </a:t>
            </a:r>
            <a:r>
              <a:rPr lang="en-US" b="1" dirty="0" err="1">
                <a:solidFill>
                  <a:srgbClr val="00B0F0"/>
                </a:solidFill>
              </a:rPr>
              <a:t>this</a:t>
            </a:r>
            <a:r>
              <a:rPr lang="en-US" dirty="0" err="1">
                <a:solidFill>
                  <a:srgbClr val="00B0F0"/>
                </a:solidFill>
              </a:rPr>
              <a:t>.country</a:t>
            </a:r>
            <a:r>
              <a:rPr lang="en-US" dirty="0">
                <a:solidFill>
                  <a:srgbClr val="00B0F0"/>
                </a:solidFill>
              </a:rPr>
              <a:t> = country;  </a:t>
            </a:r>
          </a:p>
          <a:p>
            <a:pPr>
              <a:buNone/>
            </a:pPr>
            <a:r>
              <a:rPr lang="en-US" dirty="0">
                <a:solidFill>
                  <a:srgbClr val="00B0F0"/>
                </a:solidFill>
              </a:rPr>
              <a:t>}  </a:t>
            </a:r>
          </a:p>
          <a:p>
            <a:pPr>
              <a:buNone/>
            </a:pPr>
            <a:r>
              <a:rPr lang="en-US" b="1" dirty="0">
                <a:solidFill>
                  <a:srgbClr val="00B0F0"/>
                </a:solidFill>
              </a:rPr>
              <a:t>public</a:t>
            </a:r>
            <a:r>
              <a:rPr lang="en-US" dirty="0">
                <a:solidFill>
                  <a:srgbClr val="00B0F0"/>
                </a:solidFill>
              </a:rPr>
              <a:t> String </a:t>
            </a:r>
            <a:r>
              <a:rPr lang="en-US" dirty="0" err="1">
                <a:solidFill>
                  <a:srgbClr val="00B0F0"/>
                </a:solidFill>
              </a:rPr>
              <a:t>toString</a:t>
            </a:r>
            <a:r>
              <a:rPr lang="en-US" dirty="0">
                <a:solidFill>
                  <a:srgbClr val="00B0F0"/>
                </a:solidFill>
              </a:rPr>
              <a:t>(){  </a:t>
            </a:r>
          </a:p>
          <a:p>
            <a:pPr>
              <a:buNone/>
            </a:pPr>
            <a:r>
              <a:rPr lang="en-US" dirty="0">
                <a:solidFill>
                  <a:srgbClr val="00B0F0"/>
                </a:solidFill>
              </a:rPr>
              <a:t>    </a:t>
            </a:r>
            <a:r>
              <a:rPr lang="en-US" b="1" dirty="0">
                <a:solidFill>
                  <a:srgbClr val="00B0F0"/>
                </a:solidFill>
              </a:rPr>
              <a:t>return</a:t>
            </a:r>
            <a:r>
              <a:rPr lang="en-US" dirty="0">
                <a:solidFill>
                  <a:srgbClr val="00B0F0"/>
                </a:solidFill>
              </a:rPr>
              <a:t> addressLine1+" "+city+" "+state+" "+country;  </a:t>
            </a:r>
          </a:p>
          <a:p>
            <a:pPr>
              <a:buNone/>
            </a:pPr>
            <a:r>
              <a:rPr lang="en-US" dirty="0">
                <a:solidFill>
                  <a:srgbClr val="00B0F0"/>
                </a:solidFill>
              </a:rPr>
              <a:t>}  </a:t>
            </a:r>
          </a:p>
          <a:p>
            <a:pPr>
              <a:buNone/>
            </a:pPr>
            <a:r>
              <a:rPr lang="en-US" dirty="0">
                <a:solidFill>
                  <a:srgbClr val="00B0F0"/>
                </a:solidFill>
              </a:rPr>
              <a:t>  </a:t>
            </a:r>
          </a:p>
          <a:p>
            <a:pPr>
              <a:buNone/>
            </a:pPr>
            <a:r>
              <a:rPr lang="en-US" dirty="0">
                <a:solidFill>
                  <a:srgbClr val="00B0F0"/>
                </a:solidFill>
              </a:rPr>
              <a:t>}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applicationContext.xml</a:t>
            </a:r>
            <a:endParaRPr lang="en-US" dirty="0"/>
          </a:p>
        </p:txBody>
      </p:sp>
      <p:sp>
        <p:nvSpPr>
          <p:cNvPr id="3" name="Content Placeholder 2"/>
          <p:cNvSpPr>
            <a:spLocks noGrp="1"/>
          </p:cNvSpPr>
          <p:nvPr>
            <p:ph idx="1"/>
          </p:nvPr>
        </p:nvSpPr>
        <p:spPr>
          <a:xfrm>
            <a:off x="457200" y="1066800"/>
            <a:ext cx="8229600" cy="5486400"/>
          </a:xfrm>
        </p:spPr>
        <p:txBody>
          <a:bodyPr>
            <a:normAutofit fontScale="40000" lnSpcReduction="20000"/>
          </a:bodyPr>
          <a:lstStyle/>
          <a:p>
            <a:pPr>
              <a:buNone/>
            </a:pPr>
            <a:r>
              <a:rPr lang="en-US" dirty="0">
                <a:solidFill>
                  <a:srgbClr val="FF0000"/>
                </a:solidFill>
              </a:rPr>
              <a:t>&lt;?xml version="1.0" encoding="UTF-8"?&gt;  </a:t>
            </a:r>
          </a:p>
          <a:p>
            <a:pPr>
              <a:buNone/>
            </a:pPr>
            <a:r>
              <a:rPr lang="en-US" dirty="0">
                <a:solidFill>
                  <a:srgbClr val="FF0000"/>
                </a:solidFill>
              </a:rPr>
              <a:t>&lt;beans  </a:t>
            </a:r>
          </a:p>
          <a:p>
            <a:pPr>
              <a:buNone/>
            </a:pPr>
            <a:r>
              <a:rPr lang="en-US" dirty="0">
                <a:solidFill>
                  <a:srgbClr val="FF0000"/>
                </a:solidFill>
              </a:rPr>
              <a:t>    </a:t>
            </a:r>
            <a:r>
              <a:rPr lang="en-US" dirty="0" err="1">
                <a:solidFill>
                  <a:srgbClr val="FF0000"/>
                </a:solidFill>
              </a:rPr>
              <a:t>xmlns</a:t>
            </a:r>
            <a:r>
              <a:rPr lang="en-US" dirty="0">
                <a:solidFill>
                  <a:srgbClr val="FF0000"/>
                </a:solidFill>
              </a:rPr>
              <a:t>="http://www.springframework.org/schema/beans"  </a:t>
            </a:r>
          </a:p>
          <a:p>
            <a:pPr>
              <a:buNone/>
            </a:pPr>
            <a:r>
              <a:rPr lang="en-US" dirty="0">
                <a:solidFill>
                  <a:srgbClr val="FF0000"/>
                </a:solidFill>
              </a:rPr>
              <a:t>    </a:t>
            </a:r>
            <a:r>
              <a:rPr lang="en-US" dirty="0" err="1">
                <a:solidFill>
                  <a:srgbClr val="FF0000"/>
                </a:solidFill>
              </a:rPr>
              <a:t>xmlns:xsi</a:t>
            </a:r>
            <a:r>
              <a:rPr lang="en-US" dirty="0">
                <a:solidFill>
                  <a:srgbClr val="FF0000"/>
                </a:solidFill>
              </a:rPr>
              <a:t>="http://www.w3.org/2001/XMLSchema-instance"  </a:t>
            </a:r>
          </a:p>
          <a:p>
            <a:pPr>
              <a:buNone/>
            </a:pPr>
            <a:r>
              <a:rPr lang="en-US" dirty="0">
                <a:solidFill>
                  <a:srgbClr val="FF0000"/>
                </a:solidFill>
              </a:rPr>
              <a:t>    </a:t>
            </a:r>
            <a:r>
              <a:rPr lang="en-US" dirty="0" err="1">
                <a:solidFill>
                  <a:srgbClr val="FF0000"/>
                </a:solidFill>
              </a:rPr>
              <a:t>xmlns:p</a:t>
            </a:r>
            <a:r>
              <a:rPr lang="en-US" dirty="0">
                <a:solidFill>
                  <a:srgbClr val="FF0000"/>
                </a:solidFill>
              </a:rPr>
              <a:t>="http://www.springframework.org/schema/p"  </a:t>
            </a:r>
          </a:p>
          <a:p>
            <a:pPr>
              <a:buNone/>
            </a:pPr>
            <a:r>
              <a:rPr lang="en-US" dirty="0">
                <a:solidFill>
                  <a:srgbClr val="FF0000"/>
                </a:solidFill>
              </a:rPr>
              <a:t>    </a:t>
            </a:r>
            <a:r>
              <a:rPr lang="en-US" dirty="0" err="1">
                <a:solidFill>
                  <a:srgbClr val="FF0000"/>
                </a:solidFill>
              </a:rPr>
              <a:t>xsi:schemaLocation</a:t>
            </a:r>
            <a:r>
              <a:rPr lang="en-US" dirty="0">
                <a:solidFill>
                  <a:srgbClr val="FF0000"/>
                </a:solidFill>
              </a:rPr>
              <a:t>="http://www.springframework.org/schema/beans   </a:t>
            </a:r>
          </a:p>
          <a:p>
            <a:pPr>
              <a:buNone/>
            </a:pPr>
            <a:r>
              <a:rPr lang="en-US" dirty="0">
                <a:solidFill>
                  <a:srgbClr val="FF0000"/>
                </a:solidFill>
              </a:rPr>
              <a:t>http://www.springframework.org/schema/beans/spring-beans-3.0.xsd"&gt;  </a:t>
            </a:r>
          </a:p>
          <a:p>
            <a:pPr>
              <a:buNone/>
            </a:pPr>
            <a:r>
              <a:rPr lang="en-US" dirty="0">
                <a:solidFill>
                  <a:srgbClr val="FF0000"/>
                </a:solidFill>
              </a:rPr>
              <a:t>  </a:t>
            </a:r>
          </a:p>
          <a:p>
            <a:pPr>
              <a:buNone/>
            </a:pPr>
            <a:r>
              <a:rPr lang="en-US" dirty="0">
                <a:solidFill>
                  <a:srgbClr val="FF0000"/>
                </a:solidFill>
              </a:rPr>
              <a:t>&lt;bean id="e1" </a:t>
            </a:r>
            <a:r>
              <a:rPr lang="en-US" b="1" dirty="0">
                <a:solidFill>
                  <a:srgbClr val="FF0000"/>
                </a:solidFill>
              </a:rPr>
              <a:t>class</a:t>
            </a:r>
            <a:r>
              <a:rPr lang="en-US" dirty="0">
                <a:solidFill>
                  <a:srgbClr val="FF0000"/>
                </a:solidFill>
              </a:rPr>
              <a:t>="</a:t>
            </a:r>
            <a:r>
              <a:rPr lang="en-US" dirty="0" err="1">
                <a:solidFill>
                  <a:srgbClr val="FF0000"/>
                </a:solidFill>
              </a:rPr>
              <a:t>com.javaknowledge.Employee</a:t>
            </a:r>
            <a:r>
              <a:rPr lang="en-US" dirty="0">
                <a:solidFill>
                  <a:srgbClr val="FF0000"/>
                </a:solidFill>
              </a:rPr>
              <a:t>"&gt;  </a:t>
            </a:r>
          </a:p>
          <a:p>
            <a:pPr>
              <a:buNone/>
            </a:pPr>
            <a:r>
              <a:rPr lang="en-US" dirty="0">
                <a:solidFill>
                  <a:srgbClr val="FF0000"/>
                </a:solidFill>
              </a:rPr>
              <a:t>&lt;constructor-</a:t>
            </a:r>
            <a:r>
              <a:rPr lang="en-US" dirty="0" err="1">
                <a:solidFill>
                  <a:srgbClr val="FF0000"/>
                </a:solidFill>
              </a:rPr>
              <a:t>arg</a:t>
            </a:r>
            <a:r>
              <a:rPr lang="en-US" dirty="0">
                <a:solidFill>
                  <a:srgbClr val="FF0000"/>
                </a:solidFill>
              </a:rPr>
              <a:t> value="101"&gt;&lt;/constructor-</a:t>
            </a:r>
            <a:r>
              <a:rPr lang="en-US" dirty="0" err="1">
                <a:solidFill>
                  <a:srgbClr val="FF0000"/>
                </a:solidFill>
              </a:rPr>
              <a:t>arg</a:t>
            </a:r>
            <a:r>
              <a:rPr lang="en-US" dirty="0">
                <a:solidFill>
                  <a:srgbClr val="FF0000"/>
                </a:solidFill>
              </a:rPr>
              <a:t>&gt;  </a:t>
            </a:r>
          </a:p>
          <a:p>
            <a:pPr>
              <a:buNone/>
            </a:pPr>
            <a:r>
              <a:rPr lang="en-US" dirty="0">
                <a:solidFill>
                  <a:srgbClr val="FF0000"/>
                </a:solidFill>
              </a:rPr>
              <a:t>&lt;constructor-</a:t>
            </a:r>
            <a:r>
              <a:rPr lang="en-US" dirty="0" err="1">
                <a:solidFill>
                  <a:srgbClr val="FF0000"/>
                </a:solidFill>
              </a:rPr>
              <a:t>arg</a:t>
            </a:r>
            <a:r>
              <a:rPr lang="en-US" dirty="0">
                <a:solidFill>
                  <a:srgbClr val="FF0000"/>
                </a:solidFill>
              </a:rPr>
              <a:t>  value=“A"&gt;&lt;/constructor-</a:t>
            </a:r>
            <a:r>
              <a:rPr lang="en-US" dirty="0" err="1">
                <a:solidFill>
                  <a:srgbClr val="FF0000"/>
                </a:solidFill>
              </a:rPr>
              <a:t>arg</a:t>
            </a:r>
            <a:r>
              <a:rPr lang="en-US" dirty="0">
                <a:solidFill>
                  <a:srgbClr val="FF0000"/>
                </a:solidFill>
              </a:rPr>
              <a:t>&gt;  </a:t>
            </a:r>
          </a:p>
          <a:p>
            <a:pPr>
              <a:buNone/>
            </a:pPr>
            <a:r>
              <a:rPr lang="en-US" dirty="0">
                <a:solidFill>
                  <a:srgbClr val="FF0000"/>
                </a:solidFill>
              </a:rPr>
              <a:t>&lt;/bean&gt;  </a:t>
            </a:r>
          </a:p>
          <a:p>
            <a:pPr>
              <a:buNone/>
            </a:pPr>
            <a:r>
              <a:rPr lang="en-US" dirty="0">
                <a:solidFill>
                  <a:srgbClr val="FF0000"/>
                </a:solidFill>
              </a:rPr>
              <a:t>  </a:t>
            </a:r>
          </a:p>
          <a:p>
            <a:pPr>
              <a:buNone/>
            </a:pPr>
            <a:r>
              <a:rPr lang="en-US" dirty="0">
                <a:solidFill>
                  <a:srgbClr val="FF0000"/>
                </a:solidFill>
              </a:rPr>
              <a:t>&lt;bean id="address1" </a:t>
            </a:r>
            <a:r>
              <a:rPr lang="en-US" b="1" dirty="0">
                <a:solidFill>
                  <a:srgbClr val="FF0000"/>
                </a:solidFill>
              </a:rPr>
              <a:t>class</a:t>
            </a:r>
            <a:r>
              <a:rPr lang="en-US" dirty="0">
                <a:solidFill>
                  <a:srgbClr val="FF0000"/>
                </a:solidFill>
              </a:rPr>
              <a:t>="com. </a:t>
            </a:r>
            <a:r>
              <a:rPr lang="en-US" dirty="0" err="1">
                <a:solidFill>
                  <a:srgbClr val="FF0000"/>
                </a:solidFill>
              </a:rPr>
              <a:t>javaknowledge.Address</a:t>
            </a:r>
            <a:r>
              <a:rPr lang="en-US" dirty="0">
                <a:solidFill>
                  <a:srgbClr val="FF0000"/>
                </a:solidFill>
              </a:rPr>
              <a:t>"&gt;  </a:t>
            </a:r>
          </a:p>
          <a:p>
            <a:pPr>
              <a:buNone/>
            </a:pPr>
            <a:r>
              <a:rPr lang="en-US" dirty="0">
                <a:solidFill>
                  <a:srgbClr val="FF0000"/>
                </a:solidFill>
              </a:rPr>
              <a:t>&lt;constructor-</a:t>
            </a:r>
            <a:r>
              <a:rPr lang="en-US" dirty="0" err="1">
                <a:solidFill>
                  <a:srgbClr val="FF0000"/>
                </a:solidFill>
              </a:rPr>
              <a:t>arg</a:t>
            </a:r>
            <a:r>
              <a:rPr lang="en-US" dirty="0">
                <a:solidFill>
                  <a:srgbClr val="FF0000"/>
                </a:solidFill>
              </a:rPr>
              <a:t> value="21,Shantinagar"&gt;&lt;/constructor-</a:t>
            </a:r>
            <a:r>
              <a:rPr lang="en-US" dirty="0" err="1">
                <a:solidFill>
                  <a:srgbClr val="FF0000"/>
                </a:solidFill>
              </a:rPr>
              <a:t>arg</a:t>
            </a:r>
            <a:r>
              <a:rPr lang="en-US" dirty="0">
                <a:solidFill>
                  <a:srgbClr val="FF0000"/>
                </a:solidFill>
              </a:rPr>
              <a:t>&gt;  </a:t>
            </a:r>
          </a:p>
          <a:p>
            <a:pPr>
              <a:buNone/>
            </a:pPr>
            <a:r>
              <a:rPr lang="en-US" dirty="0">
                <a:solidFill>
                  <a:srgbClr val="FF0000"/>
                </a:solidFill>
              </a:rPr>
              <a:t>&lt;constructor-</a:t>
            </a:r>
            <a:r>
              <a:rPr lang="en-US" dirty="0" err="1">
                <a:solidFill>
                  <a:srgbClr val="FF0000"/>
                </a:solidFill>
              </a:rPr>
              <a:t>arg</a:t>
            </a:r>
            <a:r>
              <a:rPr lang="en-US" dirty="0">
                <a:solidFill>
                  <a:srgbClr val="FF0000"/>
                </a:solidFill>
              </a:rPr>
              <a:t> value=“Dhaka"&gt;&lt;/constructor-</a:t>
            </a:r>
            <a:r>
              <a:rPr lang="en-US" dirty="0" err="1">
                <a:solidFill>
                  <a:srgbClr val="FF0000"/>
                </a:solidFill>
              </a:rPr>
              <a:t>arg</a:t>
            </a:r>
            <a:r>
              <a:rPr lang="en-US" dirty="0">
                <a:solidFill>
                  <a:srgbClr val="FF0000"/>
                </a:solidFill>
              </a:rPr>
              <a:t>&gt;  </a:t>
            </a:r>
          </a:p>
          <a:p>
            <a:pPr>
              <a:buNone/>
            </a:pPr>
            <a:r>
              <a:rPr lang="en-US" dirty="0">
                <a:solidFill>
                  <a:srgbClr val="FF0000"/>
                </a:solidFill>
              </a:rPr>
              <a:t>&lt;constructor-</a:t>
            </a:r>
            <a:r>
              <a:rPr lang="en-US" dirty="0" err="1">
                <a:solidFill>
                  <a:srgbClr val="FF0000"/>
                </a:solidFill>
              </a:rPr>
              <a:t>arg</a:t>
            </a:r>
            <a:r>
              <a:rPr lang="en-US" dirty="0">
                <a:solidFill>
                  <a:srgbClr val="FF0000"/>
                </a:solidFill>
              </a:rPr>
              <a:t> value=“Dhaka"&gt;&lt;/constructor-</a:t>
            </a:r>
            <a:r>
              <a:rPr lang="en-US" dirty="0" err="1">
                <a:solidFill>
                  <a:srgbClr val="FF0000"/>
                </a:solidFill>
              </a:rPr>
              <a:t>arg</a:t>
            </a:r>
            <a:r>
              <a:rPr lang="en-US" dirty="0">
                <a:solidFill>
                  <a:srgbClr val="FF0000"/>
                </a:solidFill>
              </a:rPr>
              <a:t>&gt;  </a:t>
            </a:r>
          </a:p>
          <a:p>
            <a:pPr>
              <a:buNone/>
            </a:pPr>
            <a:r>
              <a:rPr lang="en-US" dirty="0">
                <a:solidFill>
                  <a:srgbClr val="FF0000"/>
                </a:solidFill>
              </a:rPr>
              <a:t>&lt;constructor-</a:t>
            </a:r>
            <a:r>
              <a:rPr lang="en-US" dirty="0" err="1">
                <a:solidFill>
                  <a:srgbClr val="FF0000"/>
                </a:solidFill>
              </a:rPr>
              <a:t>arg</a:t>
            </a:r>
            <a:r>
              <a:rPr lang="en-US" dirty="0">
                <a:solidFill>
                  <a:srgbClr val="FF0000"/>
                </a:solidFill>
              </a:rPr>
              <a:t> value=“Bangladesh"&gt;&lt;/constructor-</a:t>
            </a:r>
            <a:r>
              <a:rPr lang="en-US" dirty="0" err="1">
                <a:solidFill>
                  <a:srgbClr val="FF0000"/>
                </a:solidFill>
              </a:rPr>
              <a:t>arg</a:t>
            </a:r>
            <a:r>
              <a:rPr lang="en-US" dirty="0">
                <a:solidFill>
                  <a:srgbClr val="FF0000"/>
                </a:solidFill>
              </a:rPr>
              <a:t>&gt;  </a:t>
            </a:r>
          </a:p>
          <a:p>
            <a:pPr>
              <a:buNone/>
            </a:pPr>
            <a:r>
              <a:rPr lang="en-US" dirty="0">
                <a:solidFill>
                  <a:srgbClr val="FF0000"/>
                </a:solidFill>
              </a:rPr>
              <a:t>&lt;/bean&gt;  </a:t>
            </a:r>
          </a:p>
          <a:p>
            <a:pPr>
              <a:buNone/>
            </a:pPr>
            <a:r>
              <a:rPr lang="en-US" dirty="0">
                <a:solidFill>
                  <a:srgbClr val="FF0000"/>
                </a:solidFill>
              </a:rPr>
              <a:t>  </a:t>
            </a:r>
          </a:p>
          <a:p>
            <a:pPr>
              <a:buNone/>
            </a:pPr>
            <a:r>
              <a:rPr lang="en-US" dirty="0">
                <a:solidFill>
                  <a:srgbClr val="FF0000"/>
                </a:solidFill>
              </a:rPr>
              <a:t>&lt;bean id="e2" </a:t>
            </a:r>
            <a:r>
              <a:rPr lang="en-US" b="1" dirty="0">
                <a:solidFill>
                  <a:srgbClr val="FF0000"/>
                </a:solidFill>
              </a:rPr>
              <a:t>class</a:t>
            </a:r>
            <a:r>
              <a:rPr lang="en-US" dirty="0">
                <a:solidFill>
                  <a:srgbClr val="FF0000"/>
                </a:solidFill>
              </a:rPr>
              <a:t>="com. </a:t>
            </a:r>
            <a:r>
              <a:rPr lang="en-US" dirty="0" err="1">
                <a:solidFill>
                  <a:srgbClr val="FF0000"/>
                </a:solidFill>
              </a:rPr>
              <a:t>javaknowledge.Employee</a:t>
            </a:r>
            <a:r>
              <a:rPr lang="en-US" dirty="0">
                <a:solidFill>
                  <a:srgbClr val="FF0000"/>
                </a:solidFill>
              </a:rPr>
              <a:t>" parent="e1"&gt;  </a:t>
            </a:r>
          </a:p>
          <a:p>
            <a:pPr>
              <a:buNone/>
            </a:pPr>
            <a:r>
              <a:rPr lang="en-US" dirty="0">
                <a:solidFill>
                  <a:srgbClr val="FF0000"/>
                </a:solidFill>
              </a:rPr>
              <a:t>&lt;constructor-</a:t>
            </a:r>
            <a:r>
              <a:rPr lang="en-US" dirty="0" err="1">
                <a:solidFill>
                  <a:srgbClr val="FF0000"/>
                </a:solidFill>
              </a:rPr>
              <a:t>arg</a:t>
            </a:r>
            <a:r>
              <a:rPr lang="en-US" dirty="0">
                <a:solidFill>
                  <a:srgbClr val="FF0000"/>
                </a:solidFill>
              </a:rPr>
              <a:t> ref="address1"&gt;&lt;/constructor-</a:t>
            </a:r>
            <a:r>
              <a:rPr lang="en-US" dirty="0" err="1">
                <a:solidFill>
                  <a:srgbClr val="FF0000"/>
                </a:solidFill>
              </a:rPr>
              <a:t>arg</a:t>
            </a:r>
            <a:r>
              <a:rPr lang="en-US" dirty="0">
                <a:solidFill>
                  <a:srgbClr val="FF0000"/>
                </a:solidFill>
              </a:rPr>
              <a:t>&gt;  </a:t>
            </a:r>
          </a:p>
          <a:p>
            <a:pPr>
              <a:buNone/>
            </a:pPr>
            <a:r>
              <a:rPr lang="en-US" dirty="0">
                <a:solidFill>
                  <a:srgbClr val="FF0000"/>
                </a:solidFill>
              </a:rPr>
              <a:t>&lt;/bean&gt;    </a:t>
            </a:r>
          </a:p>
          <a:p>
            <a:pPr>
              <a:buNone/>
            </a:pPr>
            <a:r>
              <a:rPr lang="en-US" dirty="0">
                <a:solidFill>
                  <a:srgbClr val="FF0000"/>
                </a:solidFill>
              </a:rPr>
              <a:t>&lt;/beans&gt;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Test.java</a:t>
            </a:r>
            <a:endParaRPr lang="en-US" dirty="0"/>
          </a:p>
        </p:txBody>
      </p:sp>
      <p:sp>
        <p:nvSpPr>
          <p:cNvPr id="3" name="Content Placeholder 2"/>
          <p:cNvSpPr>
            <a:spLocks noGrp="1"/>
          </p:cNvSpPr>
          <p:nvPr>
            <p:ph idx="1"/>
          </p:nvPr>
        </p:nvSpPr>
        <p:spPr>
          <a:xfrm>
            <a:off x="457200" y="1066800"/>
            <a:ext cx="8229600" cy="5410200"/>
          </a:xfrm>
        </p:spPr>
        <p:txBody>
          <a:bodyPr>
            <a:normAutofit fontScale="62500" lnSpcReduction="20000"/>
          </a:bodyPr>
          <a:lstStyle/>
          <a:p>
            <a:r>
              <a:rPr lang="en-US" dirty="0"/>
              <a:t>This class gets the bean from the applicationContext.xml file and calls the show method.</a:t>
            </a:r>
          </a:p>
          <a:p>
            <a:pPr lvl="1">
              <a:buNone/>
            </a:pPr>
            <a:r>
              <a:rPr lang="en-US" b="1" dirty="0">
                <a:solidFill>
                  <a:srgbClr val="00B0F0"/>
                </a:solidFill>
              </a:rPr>
              <a:t>package</a:t>
            </a:r>
            <a:r>
              <a:rPr lang="en-US" dirty="0">
                <a:solidFill>
                  <a:srgbClr val="00B0F0"/>
                </a:solidFill>
              </a:rPr>
              <a:t> </a:t>
            </a:r>
            <a:r>
              <a:rPr lang="en-US" dirty="0" err="1">
                <a:solidFill>
                  <a:srgbClr val="00B0F0"/>
                </a:solidFill>
              </a:rPr>
              <a:t>com.javaknowledge</a:t>
            </a:r>
            <a:r>
              <a:rPr lang="en-US" dirty="0">
                <a:solidFill>
                  <a:srgbClr val="00B0F0"/>
                </a:solidFill>
              </a:rPr>
              <a:t>;  </a:t>
            </a:r>
          </a:p>
          <a:p>
            <a:pPr lvl="1">
              <a:buNone/>
            </a:pPr>
            <a:r>
              <a:rPr lang="en-US" dirty="0">
                <a:solidFill>
                  <a:srgbClr val="00B0F0"/>
                </a:solidFill>
              </a:rPr>
              <a:t>  </a:t>
            </a:r>
          </a:p>
          <a:p>
            <a:pPr lvl="1">
              <a:buNone/>
            </a:pPr>
            <a:r>
              <a:rPr lang="en-US" b="1" dirty="0">
                <a:solidFill>
                  <a:srgbClr val="00B0F0"/>
                </a:solidFill>
              </a:rPr>
              <a:t>import</a:t>
            </a:r>
            <a:r>
              <a:rPr lang="en-US" dirty="0">
                <a:solidFill>
                  <a:srgbClr val="00B0F0"/>
                </a:solidFill>
              </a:rPr>
              <a:t> </a:t>
            </a:r>
            <a:r>
              <a:rPr lang="en-US" dirty="0" err="1">
                <a:solidFill>
                  <a:srgbClr val="00B0F0"/>
                </a:solidFill>
              </a:rPr>
              <a:t>org.springframework.beans.factory.BeanFactory</a:t>
            </a:r>
            <a:r>
              <a:rPr lang="en-US" dirty="0">
                <a:solidFill>
                  <a:srgbClr val="00B0F0"/>
                </a:solidFill>
              </a:rPr>
              <a:t>;  </a:t>
            </a:r>
          </a:p>
          <a:p>
            <a:pPr lvl="1">
              <a:buNone/>
            </a:pPr>
            <a:r>
              <a:rPr lang="en-US" b="1" dirty="0">
                <a:solidFill>
                  <a:srgbClr val="00B0F0"/>
                </a:solidFill>
              </a:rPr>
              <a:t>import</a:t>
            </a:r>
            <a:r>
              <a:rPr lang="en-US" dirty="0">
                <a:solidFill>
                  <a:srgbClr val="00B0F0"/>
                </a:solidFill>
              </a:rPr>
              <a:t> </a:t>
            </a:r>
            <a:r>
              <a:rPr lang="en-US" dirty="0" err="1">
                <a:solidFill>
                  <a:srgbClr val="00B0F0"/>
                </a:solidFill>
              </a:rPr>
              <a:t>org.springframework.beans.factory.xml.XmlBeanFactory</a:t>
            </a:r>
            <a:r>
              <a:rPr lang="en-US" dirty="0">
                <a:solidFill>
                  <a:srgbClr val="00B0F0"/>
                </a:solidFill>
              </a:rPr>
              <a:t>;  </a:t>
            </a:r>
          </a:p>
          <a:p>
            <a:pPr lvl="1">
              <a:buNone/>
            </a:pPr>
            <a:r>
              <a:rPr lang="en-US" b="1" dirty="0">
                <a:solidFill>
                  <a:srgbClr val="00B0F0"/>
                </a:solidFill>
              </a:rPr>
              <a:t>import</a:t>
            </a:r>
            <a:r>
              <a:rPr lang="en-US" dirty="0">
                <a:solidFill>
                  <a:srgbClr val="00B0F0"/>
                </a:solidFill>
              </a:rPr>
              <a:t> </a:t>
            </a:r>
            <a:r>
              <a:rPr lang="en-US" dirty="0" err="1">
                <a:solidFill>
                  <a:srgbClr val="00B0F0"/>
                </a:solidFill>
              </a:rPr>
              <a:t>org.springframework.core.io.ClassPathResource</a:t>
            </a:r>
            <a:r>
              <a:rPr lang="en-US" dirty="0">
                <a:solidFill>
                  <a:srgbClr val="00B0F0"/>
                </a:solidFill>
              </a:rPr>
              <a:t>;  </a:t>
            </a:r>
          </a:p>
          <a:p>
            <a:pPr lvl="1">
              <a:buNone/>
            </a:pPr>
            <a:r>
              <a:rPr lang="en-US" b="1" dirty="0">
                <a:solidFill>
                  <a:srgbClr val="00B0F0"/>
                </a:solidFill>
              </a:rPr>
              <a:t>import</a:t>
            </a:r>
            <a:r>
              <a:rPr lang="en-US" dirty="0">
                <a:solidFill>
                  <a:srgbClr val="00B0F0"/>
                </a:solidFill>
              </a:rPr>
              <a:t> </a:t>
            </a:r>
            <a:r>
              <a:rPr lang="en-US" dirty="0" err="1">
                <a:solidFill>
                  <a:srgbClr val="00B0F0"/>
                </a:solidFill>
              </a:rPr>
              <a:t>org.springframework.core.io.Resource</a:t>
            </a:r>
            <a:r>
              <a:rPr lang="en-US" dirty="0">
                <a:solidFill>
                  <a:srgbClr val="00B0F0"/>
                </a:solidFill>
              </a:rPr>
              <a:t>;  </a:t>
            </a:r>
          </a:p>
          <a:p>
            <a:pPr lvl="1">
              <a:buNone/>
            </a:pPr>
            <a:r>
              <a:rPr lang="en-US" dirty="0">
                <a:solidFill>
                  <a:srgbClr val="00B0F0"/>
                </a:solidFill>
              </a:rPr>
              <a:t>  </a:t>
            </a:r>
          </a:p>
          <a:p>
            <a:pPr lvl="1">
              <a:buNone/>
            </a:pPr>
            <a:r>
              <a:rPr lang="en-US" b="1" dirty="0">
                <a:solidFill>
                  <a:srgbClr val="00B0F0"/>
                </a:solidFill>
              </a:rPr>
              <a:t>public</a:t>
            </a:r>
            <a:r>
              <a:rPr lang="en-US" dirty="0">
                <a:solidFill>
                  <a:srgbClr val="00B0F0"/>
                </a:solidFill>
              </a:rPr>
              <a:t> </a:t>
            </a:r>
            <a:r>
              <a:rPr lang="en-US" b="1" dirty="0">
                <a:solidFill>
                  <a:srgbClr val="00B0F0"/>
                </a:solidFill>
              </a:rPr>
              <a:t>class</a:t>
            </a:r>
            <a:r>
              <a:rPr lang="en-US" dirty="0">
                <a:solidFill>
                  <a:srgbClr val="00B0F0"/>
                </a:solidFill>
              </a:rPr>
              <a:t> Test {  </a:t>
            </a:r>
          </a:p>
          <a:p>
            <a:pPr lvl="1">
              <a:buNone/>
            </a:pPr>
            <a:r>
              <a:rPr lang="en-US" b="1" dirty="0">
                <a:solidFill>
                  <a:srgbClr val="00B0F0"/>
                </a:solidFill>
              </a:rPr>
              <a:t>public</a:t>
            </a:r>
            <a:r>
              <a:rPr lang="en-US" dirty="0">
                <a:solidFill>
                  <a:srgbClr val="00B0F0"/>
                </a:solidFill>
              </a:rPr>
              <a:t> </a:t>
            </a:r>
            <a:r>
              <a:rPr lang="en-US" b="1" dirty="0">
                <a:solidFill>
                  <a:srgbClr val="00B0F0"/>
                </a:solidFill>
              </a:rPr>
              <a:t>static</a:t>
            </a:r>
            <a:r>
              <a:rPr lang="en-US" dirty="0">
                <a:solidFill>
                  <a:srgbClr val="00B0F0"/>
                </a:solidFill>
              </a:rPr>
              <a:t> </a:t>
            </a:r>
            <a:r>
              <a:rPr lang="en-US" b="1" dirty="0">
                <a:solidFill>
                  <a:srgbClr val="00B0F0"/>
                </a:solidFill>
              </a:rPr>
              <a:t>void</a:t>
            </a:r>
            <a:r>
              <a:rPr lang="en-US" dirty="0">
                <a:solidFill>
                  <a:srgbClr val="00B0F0"/>
                </a:solidFill>
              </a:rPr>
              <a:t> main(String[] </a:t>
            </a:r>
            <a:r>
              <a:rPr lang="en-US" dirty="0" err="1">
                <a:solidFill>
                  <a:srgbClr val="00B0F0"/>
                </a:solidFill>
              </a:rPr>
              <a:t>args</a:t>
            </a:r>
            <a:r>
              <a:rPr lang="en-US" dirty="0">
                <a:solidFill>
                  <a:srgbClr val="00B0F0"/>
                </a:solidFill>
              </a:rPr>
              <a:t>) {  </a:t>
            </a:r>
          </a:p>
          <a:p>
            <a:pPr lvl="1">
              <a:buNone/>
            </a:pPr>
            <a:r>
              <a:rPr lang="en-US" dirty="0">
                <a:solidFill>
                  <a:srgbClr val="00B0F0"/>
                </a:solidFill>
              </a:rPr>
              <a:t>    Resource r=</a:t>
            </a:r>
            <a:r>
              <a:rPr lang="en-US" b="1" dirty="0">
                <a:solidFill>
                  <a:srgbClr val="00B0F0"/>
                </a:solidFill>
              </a:rPr>
              <a:t>new</a:t>
            </a:r>
            <a:r>
              <a:rPr lang="en-US" dirty="0">
                <a:solidFill>
                  <a:srgbClr val="00B0F0"/>
                </a:solidFill>
              </a:rPr>
              <a:t> </a:t>
            </a:r>
            <a:r>
              <a:rPr lang="en-US" dirty="0" err="1">
                <a:solidFill>
                  <a:srgbClr val="00B0F0"/>
                </a:solidFill>
              </a:rPr>
              <a:t>ClassPathResource</a:t>
            </a:r>
            <a:r>
              <a:rPr lang="en-US" dirty="0">
                <a:solidFill>
                  <a:srgbClr val="00B0F0"/>
                </a:solidFill>
              </a:rPr>
              <a:t>("applicationContext.xml");  </a:t>
            </a:r>
          </a:p>
          <a:p>
            <a:pPr lvl="1">
              <a:buNone/>
            </a:pPr>
            <a:r>
              <a:rPr lang="en-US" dirty="0">
                <a:solidFill>
                  <a:srgbClr val="00B0F0"/>
                </a:solidFill>
              </a:rPr>
              <a:t>    </a:t>
            </a:r>
            <a:r>
              <a:rPr lang="en-US" dirty="0" err="1">
                <a:solidFill>
                  <a:srgbClr val="00B0F0"/>
                </a:solidFill>
              </a:rPr>
              <a:t>BeanFactory</a:t>
            </a:r>
            <a:r>
              <a:rPr lang="en-US" dirty="0">
                <a:solidFill>
                  <a:srgbClr val="00B0F0"/>
                </a:solidFill>
              </a:rPr>
              <a:t> factory=</a:t>
            </a:r>
            <a:r>
              <a:rPr lang="en-US" b="1" dirty="0">
                <a:solidFill>
                  <a:srgbClr val="00B0F0"/>
                </a:solidFill>
              </a:rPr>
              <a:t>new</a:t>
            </a:r>
            <a:r>
              <a:rPr lang="en-US" dirty="0">
                <a:solidFill>
                  <a:srgbClr val="00B0F0"/>
                </a:solidFill>
              </a:rPr>
              <a:t> </a:t>
            </a:r>
            <a:r>
              <a:rPr lang="en-US" dirty="0" err="1">
                <a:solidFill>
                  <a:srgbClr val="00B0F0"/>
                </a:solidFill>
              </a:rPr>
              <a:t>XmlBeanFactory</a:t>
            </a:r>
            <a:r>
              <a:rPr lang="en-US" dirty="0">
                <a:solidFill>
                  <a:srgbClr val="00B0F0"/>
                </a:solidFill>
              </a:rPr>
              <a:t>(r);  </a:t>
            </a:r>
          </a:p>
          <a:p>
            <a:pPr lvl="1">
              <a:buNone/>
            </a:pPr>
            <a:r>
              <a:rPr lang="en-US" dirty="0">
                <a:solidFill>
                  <a:srgbClr val="00B0F0"/>
                </a:solidFill>
              </a:rPr>
              <a:t>      </a:t>
            </a:r>
          </a:p>
          <a:p>
            <a:pPr lvl="1">
              <a:buNone/>
            </a:pPr>
            <a:r>
              <a:rPr lang="en-US" dirty="0">
                <a:solidFill>
                  <a:srgbClr val="00B0F0"/>
                </a:solidFill>
              </a:rPr>
              <a:t>    Employee e1=(Employee)</a:t>
            </a:r>
            <a:r>
              <a:rPr lang="en-US" dirty="0" err="1">
                <a:solidFill>
                  <a:srgbClr val="00B0F0"/>
                </a:solidFill>
              </a:rPr>
              <a:t>factory.getBean</a:t>
            </a:r>
            <a:r>
              <a:rPr lang="en-US" dirty="0">
                <a:solidFill>
                  <a:srgbClr val="00B0F0"/>
                </a:solidFill>
              </a:rPr>
              <a:t>("e2");  </a:t>
            </a:r>
          </a:p>
          <a:p>
            <a:pPr lvl="1">
              <a:buNone/>
            </a:pPr>
            <a:r>
              <a:rPr lang="en-US" dirty="0">
                <a:solidFill>
                  <a:srgbClr val="00B0F0"/>
                </a:solidFill>
              </a:rPr>
              <a:t>    e1.show();       </a:t>
            </a:r>
          </a:p>
          <a:p>
            <a:pPr lvl="1">
              <a:buNone/>
            </a:pPr>
            <a:r>
              <a:rPr lang="en-US" dirty="0">
                <a:solidFill>
                  <a:srgbClr val="00B0F0"/>
                </a:solidFill>
              </a:rPr>
              <a:t>}  </a:t>
            </a:r>
          </a:p>
          <a:p>
            <a:pPr lvl="1">
              <a:buNone/>
            </a:pPr>
            <a:r>
              <a:rPr lang="en-US" dirty="0">
                <a:solidFill>
                  <a:srgbClr val="00B0F0"/>
                </a:solidFill>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2">
            <a:schemeClr val="accent3">
              <a:shade val="50000"/>
            </a:schemeClr>
          </a:lnRef>
          <a:fillRef idx="1">
            <a:schemeClr val="accent3"/>
          </a:fillRef>
          <a:effectRef idx="0">
            <a:schemeClr val="accent3"/>
          </a:effectRef>
          <a:fontRef idx="minor">
            <a:schemeClr val="lt1"/>
          </a:fontRef>
        </p:style>
        <p:txBody>
          <a:bodyPr>
            <a:noAutofit/>
          </a:bodyPr>
          <a:lstStyle/>
          <a:p>
            <a:r>
              <a:rPr lang="en-US" sz="3600" dirty="0"/>
              <a:t>Dependency Injection by setter method</a:t>
            </a:r>
          </a:p>
        </p:txBody>
      </p:sp>
      <p:sp>
        <p:nvSpPr>
          <p:cNvPr id="3" name="Content Placeholder 2"/>
          <p:cNvSpPr>
            <a:spLocks noGrp="1"/>
          </p:cNvSpPr>
          <p:nvPr>
            <p:ph idx="1"/>
          </p:nvPr>
        </p:nvSpPr>
        <p:spPr>
          <a:xfrm>
            <a:off x="457200" y="1143000"/>
            <a:ext cx="8229600" cy="5410200"/>
          </a:xfrm>
        </p:spPr>
        <p:txBody>
          <a:bodyPr>
            <a:normAutofit fontScale="85000" lnSpcReduction="20000"/>
          </a:bodyPr>
          <a:lstStyle/>
          <a:p>
            <a:r>
              <a:rPr lang="en-US" dirty="0"/>
              <a:t>We can inject the dependency by setter method also. The </a:t>
            </a:r>
            <a:r>
              <a:rPr lang="en-US" b="1" dirty="0"/>
              <a:t>&lt;property&gt;</a:t>
            </a:r>
            <a:r>
              <a:rPr lang="en-US" dirty="0" err="1"/>
              <a:t>subelement</a:t>
            </a:r>
            <a:r>
              <a:rPr lang="en-US" dirty="0"/>
              <a:t> of </a:t>
            </a:r>
            <a:r>
              <a:rPr lang="en-US" b="1" dirty="0"/>
              <a:t>&lt;bean&gt;</a:t>
            </a:r>
            <a:r>
              <a:rPr lang="en-US" dirty="0"/>
              <a:t> is used for setter injection. Here we are going to inject</a:t>
            </a:r>
          </a:p>
          <a:p>
            <a:pPr lvl="1"/>
            <a:r>
              <a:rPr lang="en-US" dirty="0"/>
              <a:t>primitive and String-based values</a:t>
            </a:r>
          </a:p>
          <a:p>
            <a:pPr lvl="1"/>
            <a:r>
              <a:rPr lang="en-US" dirty="0"/>
              <a:t>Dependent object (contained object)</a:t>
            </a:r>
          </a:p>
          <a:p>
            <a:pPr lvl="1"/>
            <a:r>
              <a:rPr lang="en-US" dirty="0"/>
              <a:t>Collection values etc.</a:t>
            </a:r>
          </a:p>
          <a:p>
            <a:r>
              <a:rPr lang="en-US" dirty="0"/>
              <a:t>Injecting primitive and string-based values by setter method</a:t>
            </a:r>
          </a:p>
          <a:p>
            <a:r>
              <a:rPr lang="en-US" dirty="0"/>
              <a:t>Let's see the simple example to inject primitive and string-based values by setter method. We have created three files here:</a:t>
            </a:r>
          </a:p>
          <a:p>
            <a:pPr lvl="1"/>
            <a:r>
              <a:rPr lang="en-US" dirty="0"/>
              <a:t>Employee.java </a:t>
            </a:r>
            <a:r>
              <a:rPr lang="en-US" dirty="0">
                <a:solidFill>
                  <a:srgbClr val="FF0000"/>
                </a:solidFill>
              </a:rPr>
              <a:t>(same as CI)</a:t>
            </a:r>
          </a:p>
          <a:p>
            <a:pPr lvl="1"/>
            <a:r>
              <a:rPr lang="en-US" dirty="0"/>
              <a:t>applicationContext.xml</a:t>
            </a:r>
          </a:p>
          <a:p>
            <a:pPr lvl="1"/>
            <a:r>
              <a:rPr lang="en-US" dirty="0"/>
              <a:t>Test.java </a:t>
            </a:r>
            <a:r>
              <a:rPr lang="en-US" dirty="0">
                <a:solidFill>
                  <a:srgbClr val="FF0000"/>
                </a:solidFill>
              </a:rPr>
              <a:t>(same as CI) </a:t>
            </a:r>
            <a:br>
              <a:rPr lang="en-US" b="1" dirty="0"/>
            </a:b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applicationContext.xml</a:t>
            </a:r>
            <a:endParaRPr lang="en-US" dirty="0"/>
          </a:p>
        </p:txBody>
      </p:sp>
      <p:sp>
        <p:nvSpPr>
          <p:cNvPr id="3" name="Content Placeholder 2"/>
          <p:cNvSpPr>
            <a:spLocks noGrp="1"/>
          </p:cNvSpPr>
          <p:nvPr>
            <p:ph idx="1"/>
          </p:nvPr>
        </p:nvSpPr>
        <p:spPr>
          <a:xfrm>
            <a:off x="457200" y="990600"/>
            <a:ext cx="8229600" cy="5135563"/>
          </a:xfrm>
        </p:spPr>
        <p:txBody>
          <a:bodyPr>
            <a:normAutofit fontScale="40000" lnSpcReduction="20000"/>
          </a:bodyPr>
          <a:lstStyle/>
          <a:p>
            <a:r>
              <a:rPr lang="en-US" dirty="0"/>
              <a:t>We are providing the information into the bean by this file. The property element invokes the setter method. The value </a:t>
            </a:r>
            <a:r>
              <a:rPr lang="en-US" dirty="0" err="1"/>
              <a:t>subelement</a:t>
            </a:r>
            <a:r>
              <a:rPr lang="en-US" dirty="0"/>
              <a:t> of property will assign the specified value.</a:t>
            </a:r>
          </a:p>
          <a:p>
            <a:pPr lvl="1">
              <a:buNone/>
            </a:pPr>
            <a:r>
              <a:rPr lang="en-US" sz="3500" dirty="0">
                <a:solidFill>
                  <a:srgbClr val="00B0F0"/>
                </a:solidFill>
              </a:rPr>
              <a:t>&lt;?xml version="1.0" encoding="UTF-8"?&gt;  </a:t>
            </a:r>
          </a:p>
          <a:p>
            <a:pPr lvl="1">
              <a:buNone/>
            </a:pPr>
            <a:r>
              <a:rPr lang="en-US" sz="3500" dirty="0">
                <a:solidFill>
                  <a:srgbClr val="00B0F0"/>
                </a:solidFill>
              </a:rPr>
              <a:t>&lt;beans  </a:t>
            </a:r>
          </a:p>
          <a:p>
            <a:pPr lvl="1">
              <a:buNone/>
            </a:pPr>
            <a:r>
              <a:rPr lang="en-US" sz="3500" dirty="0">
                <a:solidFill>
                  <a:srgbClr val="00B0F0"/>
                </a:solidFill>
              </a:rPr>
              <a:t>    </a:t>
            </a:r>
            <a:r>
              <a:rPr lang="en-US" sz="3500" dirty="0" err="1">
                <a:solidFill>
                  <a:srgbClr val="00B0F0"/>
                </a:solidFill>
              </a:rPr>
              <a:t>xmlns</a:t>
            </a:r>
            <a:r>
              <a:rPr lang="en-US" sz="3500" dirty="0">
                <a:solidFill>
                  <a:srgbClr val="00B0F0"/>
                </a:solidFill>
              </a:rPr>
              <a:t>="http://www.springframework.org/schema/beans"  </a:t>
            </a:r>
          </a:p>
          <a:p>
            <a:pPr lvl="1">
              <a:buNone/>
            </a:pPr>
            <a:r>
              <a:rPr lang="en-US" sz="3500" dirty="0">
                <a:solidFill>
                  <a:srgbClr val="00B0F0"/>
                </a:solidFill>
              </a:rPr>
              <a:t>    </a:t>
            </a:r>
            <a:r>
              <a:rPr lang="en-US" sz="3500" dirty="0" err="1">
                <a:solidFill>
                  <a:srgbClr val="00B0F0"/>
                </a:solidFill>
              </a:rPr>
              <a:t>xmlns:xsi</a:t>
            </a:r>
            <a:r>
              <a:rPr lang="en-US" sz="3500" dirty="0">
                <a:solidFill>
                  <a:srgbClr val="00B0F0"/>
                </a:solidFill>
              </a:rPr>
              <a:t>="http://www.w3.org/2001/XMLSchema-instance"  </a:t>
            </a:r>
          </a:p>
          <a:p>
            <a:pPr lvl="1">
              <a:buNone/>
            </a:pPr>
            <a:r>
              <a:rPr lang="en-US" sz="3500" dirty="0">
                <a:solidFill>
                  <a:srgbClr val="00B0F0"/>
                </a:solidFill>
              </a:rPr>
              <a:t>    </a:t>
            </a:r>
            <a:r>
              <a:rPr lang="en-US" sz="3500" dirty="0" err="1">
                <a:solidFill>
                  <a:srgbClr val="00B0F0"/>
                </a:solidFill>
              </a:rPr>
              <a:t>xmlns:p</a:t>
            </a:r>
            <a:r>
              <a:rPr lang="en-US" sz="3500" dirty="0">
                <a:solidFill>
                  <a:srgbClr val="00B0F0"/>
                </a:solidFill>
              </a:rPr>
              <a:t>="http://www.springframework.org/schema/p"  </a:t>
            </a:r>
          </a:p>
          <a:p>
            <a:pPr lvl="1">
              <a:buNone/>
            </a:pPr>
            <a:r>
              <a:rPr lang="en-US" sz="3500" dirty="0">
                <a:solidFill>
                  <a:srgbClr val="00B0F0"/>
                </a:solidFill>
              </a:rPr>
              <a:t>    </a:t>
            </a:r>
            <a:r>
              <a:rPr lang="en-US" sz="3500" dirty="0" err="1">
                <a:solidFill>
                  <a:srgbClr val="00B0F0"/>
                </a:solidFill>
              </a:rPr>
              <a:t>xsi:schemaLocation</a:t>
            </a:r>
            <a:r>
              <a:rPr lang="en-US" sz="3500" dirty="0">
                <a:solidFill>
                  <a:srgbClr val="00B0F0"/>
                </a:solidFill>
              </a:rPr>
              <a:t>="http://www.springframework.org/schema/beans  </a:t>
            </a:r>
          </a:p>
          <a:p>
            <a:pPr lvl="1">
              <a:buNone/>
            </a:pPr>
            <a:r>
              <a:rPr lang="en-US" sz="3500" dirty="0">
                <a:solidFill>
                  <a:srgbClr val="00B0F0"/>
                </a:solidFill>
              </a:rPr>
              <a:t>                http://www.springframework.org/schema/beans/spring-beans-3.0.xsd"&gt;  </a:t>
            </a:r>
          </a:p>
          <a:p>
            <a:pPr lvl="1">
              <a:buNone/>
            </a:pPr>
            <a:r>
              <a:rPr lang="en-US" sz="3500" dirty="0">
                <a:solidFill>
                  <a:srgbClr val="00B0F0"/>
                </a:solidFill>
              </a:rPr>
              <a:t>  </a:t>
            </a:r>
          </a:p>
          <a:p>
            <a:pPr lvl="1">
              <a:buNone/>
            </a:pPr>
            <a:r>
              <a:rPr lang="en-US" sz="3500" dirty="0">
                <a:solidFill>
                  <a:srgbClr val="00B0F0"/>
                </a:solidFill>
              </a:rPr>
              <a:t>&lt;bean id="</a:t>
            </a:r>
            <a:r>
              <a:rPr lang="en-US" sz="3500" dirty="0" err="1">
                <a:solidFill>
                  <a:srgbClr val="00B0F0"/>
                </a:solidFill>
              </a:rPr>
              <a:t>obj</a:t>
            </a:r>
            <a:r>
              <a:rPr lang="en-US" sz="3500" dirty="0">
                <a:solidFill>
                  <a:srgbClr val="00B0F0"/>
                </a:solidFill>
              </a:rPr>
              <a:t>" </a:t>
            </a:r>
            <a:r>
              <a:rPr lang="en-US" sz="3500" b="1" dirty="0">
                <a:solidFill>
                  <a:srgbClr val="00B0F0"/>
                </a:solidFill>
              </a:rPr>
              <a:t>class</a:t>
            </a:r>
            <a:r>
              <a:rPr lang="en-US" sz="3500" dirty="0">
                <a:solidFill>
                  <a:srgbClr val="00B0F0"/>
                </a:solidFill>
              </a:rPr>
              <a:t>="</a:t>
            </a:r>
            <a:r>
              <a:rPr lang="en-US" sz="3500" dirty="0" err="1">
                <a:solidFill>
                  <a:srgbClr val="00B0F0"/>
                </a:solidFill>
              </a:rPr>
              <a:t>com.javaknowledge.Employee</a:t>
            </a:r>
            <a:r>
              <a:rPr lang="en-US" sz="3500" dirty="0">
                <a:solidFill>
                  <a:srgbClr val="00B0F0"/>
                </a:solidFill>
              </a:rPr>
              <a:t>"&gt;  </a:t>
            </a:r>
          </a:p>
          <a:p>
            <a:pPr lvl="1">
              <a:buNone/>
            </a:pPr>
            <a:r>
              <a:rPr lang="en-US" sz="3500" dirty="0">
                <a:solidFill>
                  <a:srgbClr val="00B0F0"/>
                </a:solidFill>
              </a:rPr>
              <a:t>&lt;property name="id"&gt;  </a:t>
            </a:r>
          </a:p>
          <a:p>
            <a:pPr lvl="1">
              <a:buNone/>
            </a:pPr>
            <a:r>
              <a:rPr lang="en-US" sz="3500" dirty="0">
                <a:solidFill>
                  <a:srgbClr val="00B0F0"/>
                </a:solidFill>
              </a:rPr>
              <a:t>&lt;value&gt;20&lt;/value&gt;  </a:t>
            </a:r>
          </a:p>
          <a:p>
            <a:pPr lvl="1">
              <a:buNone/>
            </a:pPr>
            <a:r>
              <a:rPr lang="en-US" sz="3500" dirty="0">
                <a:solidFill>
                  <a:srgbClr val="00B0F0"/>
                </a:solidFill>
              </a:rPr>
              <a:t>&lt;/property&gt;  </a:t>
            </a:r>
          </a:p>
          <a:p>
            <a:pPr lvl="1">
              <a:buNone/>
            </a:pPr>
            <a:r>
              <a:rPr lang="en-US" sz="3500" dirty="0">
                <a:solidFill>
                  <a:srgbClr val="00B0F0"/>
                </a:solidFill>
              </a:rPr>
              <a:t>&lt;property name="name"&gt;  </a:t>
            </a:r>
          </a:p>
          <a:p>
            <a:pPr lvl="1">
              <a:buNone/>
            </a:pPr>
            <a:r>
              <a:rPr lang="en-US" sz="3500" dirty="0">
                <a:solidFill>
                  <a:srgbClr val="00B0F0"/>
                </a:solidFill>
              </a:rPr>
              <a:t>&lt;value&gt;</a:t>
            </a:r>
            <a:r>
              <a:rPr lang="en-US" sz="3500" dirty="0" err="1">
                <a:solidFill>
                  <a:srgbClr val="00B0F0"/>
                </a:solidFill>
              </a:rPr>
              <a:t>Abir</a:t>
            </a:r>
            <a:r>
              <a:rPr lang="en-US" sz="3500" dirty="0">
                <a:solidFill>
                  <a:srgbClr val="00B0F0"/>
                </a:solidFill>
              </a:rPr>
              <a:t>&lt;/value&gt;  </a:t>
            </a:r>
          </a:p>
          <a:p>
            <a:pPr lvl="1">
              <a:buNone/>
            </a:pPr>
            <a:r>
              <a:rPr lang="en-US" sz="3500" dirty="0">
                <a:solidFill>
                  <a:srgbClr val="00B0F0"/>
                </a:solidFill>
              </a:rPr>
              <a:t>&lt;/property&gt;  </a:t>
            </a:r>
          </a:p>
          <a:p>
            <a:pPr lvl="1">
              <a:buNone/>
            </a:pPr>
            <a:r>
              <a:rPr lang="en-US" sz="3500" dirty="0">
                <a:solidFill>
                  <a:srgbClr val="00B0F0"/>
                </a:solidFill>
              </a:rPr>
              <a:t>&lt;property name="city"&gt;  </a:t>
            </a:r>
          </a:p>
          <a:p>
            <a:pPr lvl="1">
              <a:buNone/>
            </a:pPr>
            <a:r>
              <a:rPr lang="en-US" sz="3500" dirty="0">
                <a:solidFill>
                  <a:srgbClr val="00B0F0"/>
                </a:solidFill>
              </a:rPr>
              <a:t>&lt;value&gt;Dhaka&lt;/value&gt;  </a:t>
            </a:r>
          </a:p>
          <a:p>
            <a:pPr lvl="1">
              <a:buNone/>
            </a:pPr>
            <a:r>
              <a:rPr lang="en-US" sz="3500" dirty="0">
                <a:solidFill>
                  <a:srgbClr val="00B0F0"/>
                </a:solidFill>
              </a:rPr>
              <a:t>&lt;/property&gt;    </a:t>
            </a:r>
          </a:p>
          <a:p>
            <a:pPr lvl="1">
              <a:buNone/>
            </a:pPr>
            <a:r>
              <a:rPr lang="en-US" sz="3500" dirty="0">
                <a:solidFill>
                  <a:srgbClr val="00B0F0"/>
                </a:solidFill>
              </a:rPr>
              <a:t>&lt;/bean&gt;    </a:t>
            </a:r>
          </a:p>
          <a:p>
            <a:pPr lvl="1">
              <a:buNone/>
            </a:pPr>
            <a:r>
              <a:rPr lang="en-US" sz="3500" dirty="0">
                <a:solidFill>
                  <a:srgbClr val="00B0F0"/>
                </a:solidFill>
              </a:rPr>
              <a:t>&lt;/beans&gt;  </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dirty="0">
                <a:solidFill>
                  <a:schemeClr val="bg1"/>
                </a:solidFill>
              </a:rPr>
              <a:t>Difference between constructor and setter injection</a:t>
            </a:r>
          </a:p>
        </p:txBody>
      </p:sp>
      <p:sp>
        <p:nvSpPr>
          <p:cNvPr id="3" name="Content Placeholder 2"/>
          <p:cNvSpPr>
            <a:spLocks noGrp="1"/>
          </p:cNvSpPr>
          <p:nvPr>
            <p:ph idx="1"/>
          </p:nvPr>
        </p:nvSpPr>
        <p:spPr>
          <a:xfrm>
            <a:off x="457200" y="1447800"/>
            <a:ext cx="8229600" cy="4678363"/>
          </a:xfrm>
        </p:spPr>
        <p:txBody>
          <a:bodyPr>
            <a:normAutofit fontScale="85000" lnSpcReduction="20000"/>
          </a:bodyPr>
          <a:lstStyle/>
          <a:p>
            <a:r>
              <a:rPr lang="en-US" dirty="0"/>
              <a:t>There are many key differences between constructor injection and setter injection.</a:t>
            </a:r>
          </a:p>
          <a:p>
            <a:pPr lvl="1"/>
            <a:r>
              <a:rPr lang="en-US" b="1" dirty="0"/>
              <a:t>Partial dependency</a:t>
            </a:r>
            <a:r>
              <a:rPr lang="en-US" dirty="0"/>
              <a:t>: can be injected using setter injection but it is not possible by constructor. Suppose there are 3 properties in a class, having 3 </a:t>
            </a:r>
            <a:r>
              <a:rPr lang="en-US" dirty="0" err="1"/>
              <a:t>arg</a:t>
            </a:r>
            <a:r>
              <a:rPr lang="en-US" dirty="0"/>
              <a:t> constructor and setters methods. In such case, if you want to pass information for only one property, it is possible by setter method only.</a:t>
            </a:r>
          </a:p>
          <a:p>
            <a:pPr lvl="1"/>
            <a:r>
              <a:rPr lang="en-US" b="1" dirty="0"/>
              <a:t>Overriding</a:t>
            </a:r>
            <a:r>
              <a:rPr lang="en-US" dirty="0"/>
              <a:t>: Setter injection overrides the constructor injection. If we use both constructor and setter injection, IOC container will use the setter injection.</a:t>
            </a:r>
          </a:p>
          <a:p>
            <a:pPr lvl="1"/>
            <a:r>
              <a:rPr lang="en-US" b="1" dirty="0"/>
              <a:t>Changes</a:t>
            </a:r>
            <a:r>
              <a:rPr lang="en-US" dirty="0"/>
              <a:t>: We can easily change the value by setter injection. It doesn't create a new bean instance always like constructor. So setter injection is flexible than constructor injection.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dirty="0" err="1">
                <a:solidFill>
                  <a:schemeClr val="bg1"/>
                </a:solidFill>
              </a:rPr>
              <a:t>Autowiring</a:t>
            </a:r>
            <a:r>
              <a:rPr lang="en-US" dirty="0">
                <a:solidFill>
                  <a:schemeClr val="bg1"/>
                </a:solidFill>
              </a:rPr>
              <a:t> in Spring</a:t>
            </a:r>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US" dirty="0" err="1"/>
              <a:t>Autowiring</a:t>
            </a:r>
            <a:r>
              <a:rPr lang="en-US" dirty="0"/>
              <a:t> feature of spring framework enables you to inject the object dependency implicitly. It internally uses setter or constructor injection.</a:t>
            </a:r>
          </a:p>
          <a:p>
            <a:r>
              <a:rPr lang="en-US" dirty="0" err="1"/>
              <a:t>Autowiring</a:t>
            </a:r>
            <a:r>
              <a:rPr lang="en-US" dirty="0"/>
              <a:t> can't be used to inject primitive and string values. It works with reference only.</a:t>
            </a:r>
          </a:p>
          <a:p>
            <a:r>
              <a:rPr lang="en-US" dirty="0"/>
              <a:t>Advantage of </a:t>
            </a:r>
            <a:r>
              <a:rPr lang="en-US" dirty="0" err="1"/>
              <a:t>Autowiring</a:t>
            </a:r>
            <a:endParaRPr lang="en-US" dirty="0"/>
          </a:p>
          <a:p>
            <a:pPr lvl="1"/>
            <a:r>
              <a:rPr lang="en-US" dirty="0"/>
              <a:t>It requires the </a:t>
            </a:r>
            <a:r>
              <a:rPr lang="en-US" b="1" dirty="0"/>
              <a:t>less code</a:t>
            </a:r>
            <a:r>
              <a:rPr lang="en-US" dirty="0"/>
              <a:t> because we don't need to write the code to inject the dependency explicitly.</a:t>
            </a:r>
          </a:p>
          <a:p>
            <a:r>
              <a:rPr lang="en-US" dirty="0"/>
              <a:t>Disadvantage of </a:t>
            </a:r>
            <a:r>
              <a:rPr lang="en-US" dirty="0" err="1"/>
              <a:t>Autowiring</a:t>
            </a:r>
            <a:endParaRPr lang="en-US" dirty="0"/>
          </a:p>
          <a:p>
            <a:pPr lvl="1"/>
            <a:r>
              <a:rPr lang="en-US" dirty="0"/>
              <a:t>No control of programmer.</a:t>
            </a:r>
          </a:p>
          <a:p>
            <a:pPr lvl="1"/>
            <a:r>
              <a:rPr lang="en-US" dirty="0"/>
              <a:t>It can't be used for primitive and string values.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a:t>Autowiring</a:t>
            </a:r>
            <a:r>
              <a:rPr lang="en-US" dirty="0"/>
              <a:t> Modes</a:t>
            </a:r>
          </a:p>
        </p:txBody>
      </p:sp>
      <p:sp>
        <p:nvSpPr>
          <p:cNvPr id="3" name="Content Placeholder 2"/>
          <p:cNvSpPr>
            <a:spLocks noGrp="1"/>
          </p:cNvSpPr>
          <p:nvPr>
            <p:ph idx="1"/>
          </p:nvPr>
        </p:nvSpPr>
        <p:spPr>
          <a:xfrm>
            <a:off x="457200" y="1066800"/>
            <a:ext cx="8229600" cy="5059363"/>
          </a:xfrm>
        </p:spPr>
        <p:txBody>
          <a:bodyPr/>
          <a:lstStyle/>
          <a:p>
            <a:r>
              <a:rPr lang="en-US" dirty="0"/>
              <a:t>There are many </a:t>
            </a:r>
            <a:r>
              <a:rPr lang="en-US" dirty="0" err="1"/>
              <a:t>autowiring</a:t>
            </a:r>
            <a:r>
              <a:rPr lang="en-US" dirty="0"/>
              <a:t> modes:</a:t>
            </a:r>
          </a:p>
          <a:p>
            <a:endParaRPr lang="en-US" dirty="0"/>
          </a:p>
        </p:txBody>
      </p:sp>
      <p:graphicFrame>
        <p:nvGraphicFramePr>
          <p:cNvPr id="4" name="Table 3"/>
          <p:cNvGraphicFramePr>
            <a:graphicFrameLocks noGrp="1"/>
          </p:cNvGraphicFramePr>
          <p:nvPr/>
        </p:nvGraphicFramePr>
        <p:xfrm>
          <a:off x="685800" y="1905000"/>
          <a:ext cx="7696199" cy="4061902"/>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5486399">
                  <a:extLst>
                    <a:ext uri="{9D8B030D-6E8A-4147-A177-3AD203B41FA5}">
                      <a16:colId xmlns:a16="http://schemas.microsoft.com/office/drawing/2014/main" val="20002"/>
                    </a:ext>
                  </a:extLst>
                </a:gridCol>
              </a:tblGrid>
              <a:tr h="258859">
                <a:tc>
                  <a:txBody>
                    <a:bodyPr/>
                    <a:lstStyle/>
                    <a:p>
                      <a:pPr algn="l" fontAlgn="t"/>
                      <a:r>
                        <a:rPr lang="en-US" sz="1400" dirty="0">
                          <a:solidFill>
                            <a:srgbClr val="000000"/>
                          </a:solidFill>
                          <a:latin typeface="times new roman"/>
                        </a:rPr>
                        <a:t>No.</a:t>
                      </a:r>
                    </a:p>
                  </a:txBody>
                  <a:tcPr marL="47625" marR="47625" marT="47625" marB="47625"/>
                </a:tc>
                <a:tc>
                  <a:txBody>
                    <a:bodyPr/>
                    <a:lstStyle/>
                    <a:p>
                      <a:pPr algn="l" fontAlgn="t"/>
                      <a:r>
                        <a:rPr lang="en-US" sz="1400">
                          <a:solidFill>
                            <a:srgbClr val="000000"/>
                          </a:solidFill>
                          <a:latin typeface="times new roman"/>
                        </a:rPr>
                        <a:t>Mode</a:t>
                      </a:r>
                    </a:p>
                  </a:txBody>
                  <a:tcPr marL="47625" marR="47625" marT="47625" marB="47625"/>
                </a:tc>
                <a:tc>
                  <a:txBody>
                    <a:bodyPr/>
                    <a:lstStyle/>
                    <a:p>
                      <a:pPr algn="l" fontAlgn="t"/>
                      <a:r>
                        <a:rPr lang="en-US" sz="1400">
                          <a:solidFill>
                            <a:srgbClr val="000000"/>
                          </a:solidFill>
                          <a:latin typeface="times new roman"/>
                        </a:rPr>
                        <a:t>Description</a:t>
                      </a:r>
                    </a:p>
                  </a:txBody>
                  <a:tcPr marL="47625" marR="47625" marT="47625" marB="47625"/>
                </a:tc>
                <a:extLst>
                  <a:ext uri="{0D108BD9-81ED-4DB2-BD59-A6C34878D82A}">
                    <a16:rowId xmlns:a16="http://schemas.microsoft.com/office/drawing/2014/main" val="10000"/>
                  </a:ext>
                </a:extLst>
              </a:tr>
              <a:tr h="535623">
                <a:tc>
                  <a:txBody>
                    <a:bodyPr/>
                    <a:lstStyle/>
                    <a:p>
                      <a:pPr fontAlgn="t"/>
                      <a:r>
                        <a:rPr lang="en-US" sz="1400" b="0" i="0" dirty="0">
                          <a:solidFill>
                            <a:srgbClr val="000000"/>
                          </a:solidFill>
                          <a:latin typeface="verdana"/>
                        </a:rPr>
                        <a:t>1)</a:t>
                      </a:r>
                    </a:p>
                  </a:txBody>
                  <a:tcPr marL="47625" marR="47625" marT="47625" marB="47625"/>
                </a:tc>
                <a:tc>
                  <a:txBody>
                    <a:bodyPr/>
                    <a:lstStyle/>
                    <a:p>
                      <a:pPr fontAlgn="t"/>
                      <a:r>
                        <a:rPr lang="en-US" sz="1400" b="0" i="0" dirty="0">
                          <a:solidFill>
                            <a:srgbClr val="000000"/>
                          </a:solidFill>
                          <a:latin typeface="verdana"/>
                        </a:rPr>
                        <a:t>no</a:t>
                      </a:r>
                    </a:p>
                  </a:txBody>
                  <a:tcPr marL="47625" marR="47625" marT="47625" marB="47625"/>
                </a:tc>
                <a:tc>
                  <a:txBody>
                    <a:bodyPr/>
                    <a:lstStyle/>
                    <a:p>
                      <a:pPr fontAlgn="t"/>
                      <a:r>
                        <a:rPr lang="en-US" sz="1400" b="0" i="0">
                          <a:solidFill>
                            <a:srgbClr val="000000"/>
                          </a:solidFill>
                          <a:latin typeface="verdana"/>
                        </a:rPr>
                        <a:t>It is the default autowiring mode. It means no autowiring bydefault.</a:t>
                      </a:r>
                    </a:p>
                  </a:txBody>
                  <a:tcPr marL="47625" marR="47625" marT="47625" marB="47625"/>
                </a:tc>
                <a:extLst>
                  <a:ext uri="{0D108BD9-81ED-4DB2-BD59-A6C34878D82A}">
                    <a16:rowId xmlns:a16="http://schemas.microsoft.com/office/drawing/2014/main" val="10001"/>
                  </a:ext>
                </a:extLst>
              </a:tr>
              <a:tr h="1036465">
                <a:tc>
                  <a:txBody>
                    <a:bodyPr/>
                    <a:lstStyle/>
                    <a:p>
                      <a:pPr fontAlgn="t"/>
                      <a:r>
                        <a:rPr lang="en-US" sz="1400" b="0" i="0">
                          <a:solidFill>
                            <a:srgbClr val="000000"/>
                          </a:solidFill>
                          <a:latin typeface="verdana"/>
                        </a:rPr>
                        <a:t>2)</a:t>
                      </a:r>
                    </a:p>
                  </a:txBody>
                  <a:tcPr marL="47625" marR="47625" marT="47625" marB="47625"/>
                </a:tc>
                <a:tc>
                  <a:txBody>
                    <a:bodyPr/>
                    <a:lstStyle/>
                    <a:p>
                      <a:pPr fontAlgn="t"/>
                      <a:r>
                        <a:rPr lang="en-US" sz="1400" b="0" i="0" dirty="0" err="1">
                          <a:solidFill>
                            <a:srgbClr val="000000"/>
                          </a:solidFill>
                          <a:latin typeface="verdana"/>
                        </a:rPr>
                        <a:t>byName</a:t>
                      </a:r>
                      <a:endParaRPr lang="en-US" sz="1400" b="0" i="0" dirty="0">
                        <a:solidFill>
                          <a:srgbClr val="000000"/>
                        </a:solidFill>
                        <a:latin typeface="verdana"/>
                      </a:endParaRPr>
                    </a:p>
                  </a:txBody>
                  <a:tcPr marL="47625" marR="47625" marT="47625" marB="47625"/>
                </a:tc>
                <a:tc>
                  <a:txBody>
                    <a:bodyPr/>
                    <a:lstStyle/>
                    <a:p>
                      <a:pPr fontAlgn="t"/>
                      <a:r>
                        <a:rPr lang="en-US" sz="1400" b="0" i="0" dirty="0">
                          <a:solidFill>
                            <a:srgbClr val="000000"/>
                          </a:solidFill>
                          <a:latin typeface="verdana"/>
                        </a:rPr>
                        <a:t>The </a:t>
                      </a:r>
                      <a:r>
                        <a:rPr lang="en-US" sz="1400" b="0" i="0" dirty="0" err="1">
                          <a:solidFill>
                            <a:srgbClr val="000000"/>
                          </a:solidFill>
                          <a:latin typeface="verdana"/>
                        </a:rPr>
                        <a:t>byName</a:t>
                      </a:r>
                      <a:r>
                        <a:rPr lang="en-US" sz="1400" b="0" i="0" dirty="0">
                          <a:solidFill>
                            <a:srgbClr val="000000"/>
                          </a:solidFill>
                          <a:latin typeface="verdana"/>
                        </a:rPr>
                        <a:t> mode injects the object dependency according to name of the bean. In such case, property name and bean name must be same. It internally calls setter method.</a:t>
                      </a:r>
                    </a:p>
                  </a:txBody>
                  <a:tcPr marL="47625" marR="47625" marT="47625" marB="47625"/>
                </a:tc>
                <a:extLst>
                  <a:ext uri="{0D108BD9-81ED-4DB2-BD59-A6C34878D82A}">
                    <a16:rowId xmlns:a16="http://schemas.microsoft.com/office/drawing/2014/main" val="10002"/>
                  </a:ext>
                </a:extLst>
              </a:tr>
              <a:tr h="936297">
                <a:tc>
                  <a:txBody>
                    <a:bodyPr/>
                    <a:lstStyle/>
                    <a:p>
                      <a:pPr fontAlgn="t"/>
                      <a:r>
                        <a:rPr lang="en-US" sz="1400" b="0" i="0">
                          <a:solidFill>
                            <a:srgbClr val="000000"/>
                          </a:solidFill>
                          <a:latin typeface="verdana"/>
                        </a:rPr>
                        <a:t>3)</a:t>
                      </a:r>
                    </a:p>
                  </a:txBody>
                  <a:tcPr marL="47625" marR="47625" marT="47625" marB="47625"/>
                </a:tc>
                <a:tc>
                  <a:txBody>
                    <a:bodyPr/>
                    <a:lstStyle/>
                    <a:p>
                      <a:pPr fontAlgn="t"/>
                      <a:r>
                        <a:rPr lang="en-US" sz="1400" b="0" i="0">
                          <a:solidFill>
                            <a:srgbClr val="000000"/>
                          </a:solidFill>
                          <a:latin typeface="verdana"/>
                        </a:rPr>
                        <a:t>byType</a:t>
                      </a:r>
                    </a:p>
                  </a:txBody>
                  <a:tcPr marL="47625" marR="47625" marT="47625" marB="47625"/>
                </a:tc>
                <a:tc>
                  <a:txBody>
                    <a:bodyPr/>
                    <a:lstStyle/>
                    <a:p>
                      <a:pPr fontAlgn="t"/>
                      <a:r>
                        <a:rPr lang="en-US" sz="1400" b="0" i="0" dirty="0">
                          <a:solidFill>
                            <a:srgbClr val="000000"/>
                          </a:solidFill>
                          <a:latin typeface="verdana"/>
                        </a:rPr>
                        <a:t>The </a:t>
                      </a:r>
                      <a:r>
                        <a:rPr lang="en-US" sz="1400" b="0" i="0" dirty="0" err="1">
                          <a:solidFill>
                            <a:srgbClr val="000000"/>
                          </a:solidFill>
                          <a:latin typeface="verdana"/>
                        </a:rPr>
                        <a:t>byType</a:t>
                      </a:r>
                      <a:r>
                        <a:rPr lang="en-US" sz="1400" b="0" i="0" dirty="0">
                          <a:solidFill>
                            <a:srgbClr val="000000"/>
                          </a:solidFill>
                          <a:latin typeface="verdana"/>
                        </a:rPr>
                        <a:t> mode injects the object dependency according to type. So property name and bean name can be different. It internally calls setter method.</a:t>
                      </a:r>
                    </a:p>
                  </a:txBody>
                  <a:tcPr marL="47625" marR="47625" marT="47625" marB="47625"/>
                </a:tc>
                <a:extLst>
                  <a:ext uri="{0D108BD9-81ED-4DB2-BD59-A6C34878D82A}">
                    <a16:rowId xmlns:a16="http://schemas.microsoft.com/office/drawing/2014/main" val="10003"/>
                  </a:ext>
                </a:extLst>
              </a:tr>
              <a:tr h="936297">
                <a:tc>
                  <a:txBody>
                    <a:bodyPr/>
                    <a:lstStyle/>
                    <a:p>
                      <a:pPr fontAlgn="t"/>
                      <a:r>
                        <a:rPr lang="en-US" sz="1400" b="0" i="0">
                          <a:solidFill>
                            <a:srgbClr val="000000"/>
                          </a:solidFill>
                          <a:latin typeface="verdana"/>
                        </a:rPr>
                        <a:t>4)</a:t>
                      </a:r>
                    </a:p>
                  </a:txBody>
                  <a:tcPr marL="47625" marR="47625" marT="47625" marB="47625"/>
                </a:tc>
                <a:tc>
                  <a:txBody>
                    <a:bodyPr/>
                    <a:lstStyle/>
                    <a:p>
                      <a:pPr fontAlgn="t"/>
                      <a:r>
                        <a:rPr lang="en-US" sz="1400" b="0" i="0">
                          <a:solidFill>
                            <a:srgbClr val="000000"/>
                          </a:solidFill>
                          <a:latin typeface="verdana"/>
                        </a:rPr>
                        <a:t>constructor</a:t>
                      </a:r>
                    </a:p>
                  </a:txBody>
                  <a:tcPr marL="47625" marR="47625" marT="47625" marB="47625"/>
                </a:tc>
                <a:tc>
                  <a:txBody>
                    <a:bodyPr/>
                    <a:lstStyle/>
                    <a:p>
                      <a:pPr fontAlgn="t"/>
                      <a:r>
                        <a:rPr lang="en-US" sz="1400" b="0" i="0" dirty="0">
                          <a:solidFill>
                            <a:srgbClr val="000000"/>
                          </a:solidFill>
                          <a:latin typeface="verdana"/>
                        </a:rPr>
                        <a:t>The constructor mode injects the dependency by calling the constructor of the class. It calls the constructor having large number of parameters.</a:t>
                      </a:r>
                    </a:p>
                  </a:txBody>
                  <a:tcPr marL="47625" marR="47625" marT="47625" marB="47625"/>
                </a:tc>
                <a:extLst>
                  <a:ext uri="{0D108BD9-81ED-4DB2-BD59-A6C34878D82A}">
                    <a16:rowId xmlns:a16="http://schemas.microsoft.com/office/drawing/2014/main" val="10004"/>
                  </a:ext>
                </a:extLst>
              </a:tr>
              <a:tr h="258859">
                <a:tc>
                  <a:txBody>
                    <a:bodyPr/>
                    <a:lstStyle/>
                    <a:p>
                      <a:pPr fontAlgn="t"/>
                      <a:r>
                        <a:rPr lang="en-US" sz="1400" b="0" i="0">
                          <a:solidFill>
                            <a:srgbClr val="000000"/>
                          </a:solidFill>
                          <a:latin typeface="verdana"/>
                        </a:rPr>
                        <a:t>5)</a:t>
                      </a:r>
                    </a:p>
                  </a:txBody>
                  <a:tcPr marL="47625" marR="47625" marT="47625" marB="47625"/>
                </a:tc>
                <a:tc>
                  <a:txBody>
                    <a:bodyPr/>
                    <a:lstStyle/>
                    <a:p>
                      <a:pPr fontAlgn="t"/>
                      <a:r>
                        <a:rPr lang="en-US" sz="1400" b="0" i="0">
                          <a:solidFill>
                            <a:srgbClr val="000000"/>
                          </a:solidFill>
                          <a:latin typeface="verdana"/>
                        </a:rPr>
                        <a:t>autodetect</a:t>
                      </a:r>
                    </a:p>
                  </a:txBody>
                  <a:tcPr marL="47625" marR="47625" marT="47625" marB="47625"/>
                </a:tc>
                <a:tc>
                  <a:txBody>
                    <a:bodyPr/>
                    <a:lstStyle/>
                    <a:p>
                      <a:pPr fontAlgn="t"/>
                      <a:r>
                        <a:rPr lang="en-US" sz="1400" b="0" i="0" dirty="0">
                          <a:solidFill>
                            <a:srgbClr val="000000"/>
                          </a:solidFill>
                          <a:latin typeface="verdana"/>
                        </a:rPr>
                        <a:t>It is deprecated since Spring 3.</a:t>
                      </a:r>
                    </a:p>
                  </a:txBody>
                  <a:tcPr marL="47625" marR="47625" marT="47625" marB="47625"/>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solidFill>
                  <a:schemeClr val="bg1"/>
                </a:solidFill>
              </a:rPr>
              <a:t>Dependency Injection in Spring</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buNone/>
            </a:pPr>
            <a:endParaRPr lang="en-US" dirty="0"/>
          </a:p>
          <a:p>
            <a:pPr lvl="1" algn="just">
              <a:buNone/>
            </a:pPr>
            <a:r>
              <a:rPr lang="en-US" dirty="0"/>
              <a:t>	In this case we are not using tea object directly in Restaurant class and thus they are loosely coupled. This is just an example of loosely coupled design pattern. Spring framework use this pattern by constructor or setter method which we can be configured in a configuration file provided by spring.</a:t>
            </a:r>
          </a:p>
        </p:txBody>
      </p:sp>
      <p:sp>
        <p:nvSpPr>
          <p:cNvPr id="4" name="Rectangle 3"/>
          <p:cNvSpPr/>
          <p:nvPr/>
        </p:nvSpPr>
        <p:spPr>
          <a:xfrm>
            <a:off x="533400" y="1371600"/>
            <a:ext cx="46482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b="1" dirty="0">
                <a:solidFill>
                  <a:schemeClr val="tx2">
                    <a:lumMod val="75000"/>
                  </a:schemeClr>
                </a:solidFill>
              </a:rPr>
              <a:t>class</a:t>
            </a:r>
            <a:r>
              <a:rPr lang="en-US" dirty="0">
                <a:solidFill>
                  <a:schemeClr val="tx2">
                    <a:lumMod val="75000"/>
                  </a:schemeClr>
                </a:solidFill>
              </a:rPr>
              <a:t> </a:t>
            </a:r>
            <a:r>
              <a:rPr lang="en-US" b="1" dirty="0">
                <a:solidFill>
                  <a:schemeClr val="tx2">
                    <a:lumMod val="75000"/>
                  </a:schemeClr>
                </a:solidFill>
              </a:rPr>
              <a:t>Restaurant</a:t>
            </a:r>
            <a:r>
              <a:rPr lang="en-US" dirty="0">
                <a:solidFill>
                  <a:schemeClr val="tx2">
                    <a:lumMod val="75000"/>
                  </a:schemeClr>
                </a:solidFill>
              </a:rPr>
              <a:t>{ </a:t>
            </a:r>
          </a:p>
          <a:p>
            <a:pPr lvl="1">
              <a:buNone/>
            </a:pPr>
            <a:r>
              <a:rPr lang="en-US" dirty="0">
                <a:solidFill>
                  <a:schemeClr val="tx2">
                    <a:lumMod val="75000"/>
                  </a:schemeClr>
                </a:solidFill>
              </a:rPr>
              <a:t>Drink </a:t>
            </a:r>
            <a:r>
              <a:rPr lang="en-US" dirty="0" err="1">
                <a:solidFill>
                  <a:schemeClr val="tx2">
                    <a:lumMod val="75000"/>
                  </a:schemeClr>
                </a:solidFill>
              </a:rPr>
              <a:t>drink</a:t>
            </a:r>
            <a:r>
              <a:rPr lang="en-US" dirty="0">
                <a:solidFill>
                  <a:schemeClr val="tx2">
                    <a:lumMod val="75000"/>
                  </a:schemeClr>
                </a:solidFill>
              </a:rPr>
              <a:t>; </a:t>
            </a:r>
          </a:p>
          <a:p>
            <a:pPr lvl="1">
              <a:buNone/>
            </a:pPr>
            <a:r>
              <a:rPr lang="en-US" dirty="0">
                <a:solidFill>
                  <a:schemeClr val="tx2">
                    <a:lumMod val="75000"/>
                  </a:schemeClr>
                </a:solidFill>
              </a:rPr>
              <a:t>Restaurant(Drink </a:t>
            </a:r>
            <a:r>
              <a:rPr lang="en-US" dirty="0" err="1">
                <a:solidFill>
                  <a:schemeClr val="tx2">
                    <a:lumMod val="75000"/>
                  </a:schemeClr>
                </a:solidFill>
              </a:rPr>
              <a:t>drink</a:t>
            </a:r>
            <a:r>
              <a:rPr lang="en-US" dirty="0">
                <a:solidFill>
                  <a:schemeClr val="tx2">
                    <a:lumMod val="75000"/>
                  </a:schemeClr>
                </a:solidFill>
              </a:rPr>
              <a:t>){ </a:t>
            </a:r>
          </a:p>
          <a:p>
            <a:pPr lvl="2">
              <a:buNone/>
            </a:pPr>
            <a:r>
              <a:rPr lang="en-US" b="1" dirty="0" err="1">
                <a:solidFill>
                  <a:schemeClr val="tx2">
                    <a:lumMod val="75000"/>
                  </a:schemeClr>
                </a:solidFill>
              </a:rPr>
              <a:t>this</a:t>
            </a:r>
            <a:r>
              <a:rPr lang="en-US" dirty="0" err="1">
                <a:solidFill>
                  <a:schemeClr val="tx2">
                    <a:lumMod val="75000"/>
                  </a:schemeClr>
                </a:solidFill>
              </a:rPr>
              <a:t>.drink</a:t>
            </a:r>
            <a:r>
              <a:rPr lang="en-US" dirty="0">
                <a:solidFill>
                  <a:schemeClr val="tx2">
                    <a:lumMod val="75000"/>
                  </a:schemeClr>
                </a:solidFill>
              </a:rPr>
              <a:t> = drink; </a:t>
            </a:r>
          </a:p>
          <a:p>
            <a:pPr lvl="2">
              <a:buNone/>
            </a:pPr>
            <a:r>
              <a:rPr lang="en-US" dirty="0">
                <a:solidFill>
                  <a:schemeClr val="tx2">
                    <a:lumMod val="75000"/>
                  </a:schemeClr>
                </a:solidFill>
              </a:rPr>
              <a:t>} </a:t>
            </a:r>
          </a:p>
          <a:p>
            <a:pPr lvl="1">
              <a:buNone/>
            </a:pPr>
            <a:r>
              <a:rPr lang="en-US" dirty="0">
                <a:solidFill>
                  <a:schemeClr val="tx2">
                    <a:lumMod val="75000"/>
                  </a:schemeClr>
                </a:solidFill>
              </a:rPr>
              <a:t>//Tea </a:t>
            </a:r>
            <a:r>
              <a:rPr lang="en-US" dirty="0" err="1">
                <a:solidFill>
                  <a:schemeClr val="tx2">
                    <a:lumMod val="75000"/>
                  </a:schemeClr>
                </a:solidFill>
              </a:rPr>
              <a:t>tea</a:t>
            </a:r>
            <a:r>
              <a:rPr lang="en-US" dirty="0">
                <a:solidFill>
                  <a:schemeClr val="tx2">
                    <a:lumMod val="75000"/>
                  </a:schemeClr>
                </a:solidFill>
              </a:rPr>
              <a:t> = new Tea(); //no need to create this instance </a:t>
            </a:r>
          </a:p>
          <a:p>
            <a:pPr lvl="1">
              <a:buNone/>
            </a:pPr>
            <a:r>
              <a:rPr lang="en-US" b="1" dirty="0">
                <a:solidFill>
                  <a:schemeClr val="tx2">
                    <a:lumMod val="75000"/>
                  </a:schemeClr>
                </a:solidFill>
              </a:rPr>
              <a:t>public</a:t>
            </a:r>
            <a:r>
              <a:rPr lang="en-US" dirty="0">
                <a:solidFill>
                  <a:schemeClr val="tx2">
                    <a:lumMod val="75000"/>
                  </a:schemeClr>
                </a:solidFill>
              </a:rPr>
              <a:t> </a:t>
            </a:r>
            <a:r>
              <a:rPr lang="en-US" b="1" dirty="0">
                <a:solidFill>
                  <a:schemeClr val="tx2">
                    <a:lumMod val="75000"/>
                  </a:schemeClr>
                </a:solidFill>
              </a:rPr>
              <a:t>void</a:t>
            </a:r>
            <a:r>
              <a:rPr lang="en-US" dirty="0">
                <a:solidFill>
                  <a:schemeClr val="tx2">
                    <a:lumMod val="75000"/>
                  </a:schemeClr>
                </a:solidFill>
              </a:rPr>
              <a:t> </a:t>
            </a:r>
            <a:r>
              <a:rPr lang="en-US" dirty="0" err="1">
                <a:solidFill>
                  <a:schemeClr val="tx2">
                    <a:lumMod val="75000"/>
                  </a:schemeClr>
                </a:solidFill>
              </a:rPr>
              <a:t>prepareDrink</a:t>
            </a:r>
            <a:r>
              <a:rPr lang="en-US" dirty="0">
                <a:solidFill>
                  <a:schemeClr val="tx2">
                    <a:lumMod val="75000"/>
                  </a:schemeClr>
                </a:solidFill>
              </a:rPr>
              <a:t>(){ </a:t>
            </a:r>
          </a:p>
          <a:p>
            <a:pPr lvl="1">
              <a:buNone/>
            </a:pPr>
            <a:r>
              <a:rPr lang="en-US" dirty="0" err="1">
                <a:solidFill>
                  <a:schemeClr val="tx2">
                    <a:lumMod val="75000"/>
                  </a:schemeClr>
                </a:solidFill>
              </a:rPr>
              <a:t>drink.prepareTea</a:t>
            </a:r>
            <a:r>
              <a:rPr lang="en-US" dirty="0">
                <a:solidFill>
                  <a:schemeClr val="tx2">
                    <a:lumMod val="75000"/>
                  </a:schemeClr>
                </a:solidFill>
              </a:rPr>
              <a:t>(); </a:t>
            </a:r>
          </a:p>
          <a:p>
            <a:pPr lvl="1">
              <a:buNone/>
            </a:pPr>
            <a:r>
              <a:rPr lang="en-US" dirty="0">
                <a:solidFill>
                  <a:schemeClr val="tx2">
                    <a:lumMod val="75000"/>
                  </a:schemeClr>
                </a:solidFill>
              </a:rPr>
              <a:t>} </a:t>
            </a:r>
          </a:p>
          <a:p>
            <a:pPr lvl="1">
              <a:buNone/>
            </a:pPr>
            <a:r>
              <a:rPr lang="en-US" dirty="0">
                <a:solidFill>
                  <a:schemeClr val="tx2">
                    <a:lumMod val="75000"/>
                  </a:schemeClr>
                </a:solidFill>
              </a:rPr>
              <a:t>} </a:t>
            </a:r>
          </a:p>
        </p:txBody>
      </p:sp>
      <p:sp>
        <p:nvSpPr>
          <p:cNvPr id="5" name="Rectangle 4"/>
          <p:cNvSpPr/>
          <p:nvPr/>
        </p:nvSpPr>
        <p:spPr>
          <a:xfrm>
            <a:off x="6096000" y="1371600"/>
            <a:ext cx="2590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b="1" dirty="0">
                <a:solidFill>
                  <a:schemeClr val="tx2">
                    <a:lumMod val="75000"/>
                  </a:schemeClr>
                </a:solidFill>
              </a:rPr>
              <a:t>interface</a:t>
            </a:r>
            <a:r>
              <a:rPr lang="en-US" dirty="0">
                <a:solidFill>
                  <a:schemeClr val="tx2">
                    <a:lumMod val="75000"/>
                  </a:schemeClr>
                </a:solidFill>
              </a:rPr>
              <a:t> </a:t>
            </a:r>
            <a:r>
              <a:rPr lang="en-US" b="1" dirty="0">
                <a:solidFill>
                  <a:schemeClr val="tx2">
                    <a:lumMod val="75000"/>
                  </a:schemeClr>
                </a:solidFill>
              </a:rPr>
              <a:t>Drink</a:t>
            </a:r>
            <a:r>
              <a:rPr lang="en-US" dirty="0">
                <a:solidFill>
                  <a:schemeClr val="tx2">
                    <a:lumMod val="75000"/>
                  </a:schemeClr>
                </a:solidFill>
              </a:rPr>
              <a:t>{ </a:t>
            </a:r>
          </a:p>
          <a:p>
            <a:pPr lvl="1">
              <a:buNone/>
            </a:pPr>
            <a:r>
              <a:rPr lang="en-US" b="1" dirty="0">
                <a:solidFill>
                  <a:schemeClr val="tx2">
                    <a:lumMod val="75000"/>
                  </a:schemeClr>
                </a:solidFill>
              </a:rPr>
              <a:t>public</a:t>
            </a:r>
            <a:r>
              <a:rPr lang="en-US" dirty="0">
                <a:solidFill>
                  <a:schemeClr val="tx2">
                    <a:lumMod val="75000"/>
                  </a:schemeClr>
                </a:solidFill>
              </a:rPr>
              <a:t> </a:t>
            </a:r>
            <a:r>
              <a:rPr lang="en-US" b="1" dirty="0">
                <a:solidFill>
                  <a:schemeClr val="tx2">
                    <a:lumMod val="75000"/>
                  </a:schemeClr>
                </a:solidFill>
              </a:rPr>
              <a:t>void</a:t>
            </a:r>
            <a:r>
              <a:rPr lang="en-US" dirty="0">
                <a:solidFill>
                  <a:schemeClr val="tx2">
                    <a:lumMod val="75000"/>
                  </a:schemeClr>
                </a:solidFill>
              </a:rPr>
              <a:t> </a:t>
            </a:r>
            <a:r>
              <a:rPr lang="en-US" dirty="0" err="1">
                <a:solidFill>
                  <a:schemeClr val="tx2">
                    <a:lumMod val="75000"/>
                  </a:schemeClr>
                </a:solidFill>
              </a:rPr>
              <a:t>prepareTea</a:t>
            </a:r>
            <a:r>
              <a:rPr lang="en-US" dirty="0">
                <a:solidFill>
                  <a:schemeClr val="tx2">
                    <a:lumMod val="75000"/>
                  </a:schemeClr>
                </a:solidFill>
              </a:rPr>
              <a:t>(); </a:t>
            </a:r>
          </a:p>
          <a:p>
            <a:pPr lvl="1">
              <a:buNone/>
            </a:pPr>
            <a:r>
              <a:rPr lang="en-US" dirty="0">
                <a:solidFill>
                  <a:schemeClr val="tx2">
                    <a:lumMod val="75000"/>
                  </a:schemeClr>
                </a:solidFill>
              </a:rPr>
              <a:t>}</a:t>
            </a:r>
          </a:p>
        </p:txBody>
      </p:sp>
      <p:sp>
        <p:nvSpPr>
          <p:cNvPr id="6" name="Rectangle 5"/>
          <p:cNvSpPr/>
          <p:nvPr/>
        </p:nvSpPr>
        <p:spPr>
          <a:xfrm>
            <a:off x="5486400" y="2819400"/>
            <a:ext cx="32004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b="1" dirty="0">
                <a:solidFill>
                  <a:schemeClr val="tx2">
                    <a:lumMod val="75000"/>
                  </a:schemeClr>
                </a:solidFill>
              </a:rPr>
              <a:t>class</a:t>
            </a:r>
            <a:r>
              <a:rPr lang="en-US" dirty="0">
                <a:solidFill>
                  <a:schemeClr val="tx2">
                    <a:lumMod val="75000"/>
                  </a:schemeClr>
                </a:solidFill>
              </a:rPr>
              <a:t> </a:t>
            </a:r>
            <a:r>
              <a:rPr lang="en-US" b="1" dirty="0">
                <a:solidFill>
                  <a:schemeClr val="tx2">
                    <a:lumMod val="75000"/>
                  </a:schemeClr>
                </a:solidFill>
              </a:rPr>
              <a:t>Tea</a:t>
            </a:r>
            <a:r>
              <a:rPr lang="en-US" dirty="0">
                <a:solidFill>
                  <a:schemeClr val="tx2">
                    <a:lumMod val="75000"/>
                  </a:schemeClr>
                </a:solidFill>
              </a:rPr>
              <a:t> </a:t>
            </a:r>
            <a:r>
              <a:rPr lang="en-US" b="1" dirty="0">
                <a:solidFill>
                  <a:schemeClr val="tx2">
                    <a:lumMod val="75000"/>
                  </a:schemeClr>
                </a:solidFill>
              </a:rPr>
              <a:t>implements</a:t>
            </a:r>
            <a:r>
              <a:rPr lang="en-US" dirty="0">
                <a:solidFill>
                  <a:schemeClr val="tx2">
                    <a:lumMod val="75000"/>
                  </a:schemeClr>
                </a:solidFill>
              </a:rPr>
              <a:t> </a:t>
            </a:r>
            <a:r>
              <a:rPr lang="en-US" b="1" dirty="0">
                <a:solidFill>
                  <a:schemeClr val="tx2">
                    <a:lumMod val="75000"/>
                  </a:schemeClr>
                </a:solidFill>
              </a:rPr>
              <a:t>Drink</a:t>
            </a:r>
            <a:r>
              <a:rPr lang="en-US" dirty="0">
                <a:solidFill>
                  <a:schemeClr val="tx2">
                    <a:lumMod val="75000"/>
                  </a:schemeClr>
                </a:solidFill>
              </a:rPr>
              <a:t>{ </a:t>
            </a:r>
          </a:p>
          <a:p>
            <a:pPr lvl="1">
              <a:buNone/>
            </a:pPr>
            <a:r>
              <a:rPr lang="en-US" b="1" dirty="0">
                <a:solidFill>
                  <a:schemeClr val="tx2">
                    <a:lumMod val="75000"/>
                  </a:schemeClr>
                </a:solidFill>
              </a:rPr>
              <a:t>public</a:t>
            </a:r>
            <a:r>
              <a:rPr lang="en-US" dirty="0">
                <a:solidFill>
                  <a:schemeClr val="tx2">
                    <a:lumMod val="75000"/>
                  </a:schemeClr>
                </a:solidFill>
              </a:rPr>
              <a:t> </a:t>
            </a:r>
            <a:r>
              <a:rPr lang="en-US" b="1" dirty="0">
                <a:solidFill>
                  <a:schemeClr val="tx2">
                    <a:lumMod val="75000"/>
                  </a:schemeClr>
                </a:solidFill>
              </a:rPr>
              <a:t>void</a:t>
            </a:r>
            <a:r>
              <a:rPr lang="en-US" dirty="0">
                <a:solidFill>
                  <a:schemeClr val="tx2">
                    <a:lumMod val="75000"/>
                  </a:schemeClr>
                </a:solidFill>
              </a:rPr>
              <a:t> </a:t>
            </a:r>
            <a:r>
              <a:rPr lang="en-US" dirty="0" err="1">
                <a:solidFill>
                  <a:schemeClr val="tx2">
                    <a:lumMod val="75000"/>
                  </a:schemeClr>
                </a:solidFill>
              </a:rPr>
              <a:t>prepareTea</a:t>
            </a:r>
            <a:r>
              <a:rPr lang="en-US" dirty="0">
                <a:solidFill>
                  <a:schemeClr val="tx2">
                    <a:lumMod val="75000"/>
                  </a:schemeClr>
                </a:solidFill>
              </a:rPr>
              <a:t>(){</a:t>
            </a:r>
          </a:p>
          <a:p>
            <a:pPr lvl="1">
              <a:buNone/>
            </a:pPr>
            <a:r>
              <a:rPr lang="en-US" dirty="0">
                <a:solidFill>
                  <a:schemeClr val="tx2">
                    <a:lumMod val="75000"/>
                  </a:schemeClr>
                </a:solidFill>
              </a:rPr>
              <a:t> // prepare tea </a:t>
            </a:r>
          </a:p>
          <a:p>
            <a:pPr lvl="1">
              <a:buNone/>
            </a:pPr>
            <a:r>
              <a:rPr lang="en-US" dirty="0">
                <a:solidFill>
                  <a:schemeClr val="tx2">
                    <a:lumMod val="75000"/>
                  </a:schemeClr>
                </a:solidFill>
              </a:rPr>
              <a:t>}</a:t>
            </a:r>
          </a:p>
          <a:p>
            <a:pPr lvl="1">
              <a:buNone/>
            </a:pPr>
            <a:r>
              <a:rPr lang="en-US" dirty="0">
                <a:solidFill>
                  <a:schemeClr val="tx2">
                    <a:lumMod val="75000"/>
                  </a:schemeClr>
                </a:solidFill>
              </a:rPr>
              <a:t>}</a:t>
            </a:r>
          </a:p>
          <a:p>
            <a:pPr algn="ctr"/>
            <a:endParaRPr lang="en-US" dirty="0">
              <a:solidFill>
                <a:schemeClr val="tx2">
                  <a:lumMod val="75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Example of </a:t>
            </a:r>
            <a:r>
              <a:rPr lang="en-US" dirty="0" err="1"/>
              <a:t>Autowiring</a:t>
            </a:r>
            <a:endParaRPr lang="en-US" dirty="0"/>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r>
              <a:rPr lang="en-US" dirty="0"/>
              <a:t>Let's see the simple code to use </a:t>
            </a:r>
            <a:r>
              <a:rPr lang="en-US" dirty="0" err="1"/>
              <a:t>autowiring</a:t>
            </a:r>
            <a:r>
              <a:rPr lang="en-US" dirty="0"/>
              <a:t> in spring. You need to use </a:t>
            </a:r>
            <a:r>
              <a:rPr lang="en-US" dirty="0" err="1"/>
              <a:t>autowire</a:t>
            </a:r>
            <a:r>
              <a:rPr lang="en-US" dirty="0"/>
              <a:t> attribute of bean element to apply the </a:t>
            </a:r>
            <a:r>
              <a:rPr lang="en-US" dirty="0" err="1"/>
              <a:t>autowire</a:t>
            </a:r>
            <a:r>
              <a:rPr lang="en-US" dirty="0"/>
              <a:t> modes.</a:t>
            </a:r>
          </a:p>
          <a:p>
            <a:r>
              <a:rPr lang="en-US" dirty="0"/>
              <a:t>&lt;bean id="a" </a:t>
            </a:r>
            <a:r>
              <a:rPr lang="en-US" b="1" dirty="0"/>
              <a:t>class</a:t>
            </a:r>
            <a:r>
              <a:rPr lang="en-US" dirty="0"/>
              <a:t>="</a:t>
            </a:r>
            <a:r>
              <a:rPr lang="en-US" dirty="0" err="1"/>
              <a:t>org.sssit.A</a:t>
            </a:r>
            <a:r>
              <a:rPr lang="en-US" dirty="0"/>
              <a:t>" </a:t>
            </a:r>
            <a:r>
              <a:rPr lang="en-US" dirty="0" err="1"/>
              <a:t>autowire</a:t>
            </a:r>
            <a:r>
              <a:rPr lang="en-US" dirty="0"/>
              <a:t>="</a:t>
            </a:r>
            <a:r>
              <a:rPr lang="en-US" dirty="0" err="1"/>
              <a:t>byName</a:t>
            </a:r>
            <a:r>
              <a:rPr lang="en-US" dirty="0"/>
              <a:t>"&gt;&lt;/bean&gt;  </a:t>
            </a:r>
          </a:p>
          <a:p>
            <a:r>
              <a:rPr lang="en-US" dirty="0"/>
              <a:t>Let's see the full example of </a:t>
            </a:r>
            <a:r>
              <a:rPr lang="en-US" dirty="0" err="1"/>
              <a:t>autowiring</a:t>
            </a:r>
            <a:r>
              <a:rPr lang="en-US" dirty="0"/>
              <a:t> in spring. To create this example, we have created 4 files.</a:t>
            </a:r>
          </a:p>
          <a:p>
            <a:pPr lvl="1"/>
            <a:r>
              <a:rPr lang="en-US" b="1" dirty="0"/>
              <a:t>B.java</a:t>
            </a:r>
            <a:endParaRPr lang="en-US" dirty="0"/>
          </a:p>
          <a:p>
            <a:pPr lvl="1"/>
            <a:r>
              <a:rPr lang="en-US" b="1" dirty="0"/>
              <a:t>A.java</a:t>
            </a:r>
            <a:endParaRPr lang="en-US" dirty="0"/>
          </a:p>
          <a:p>
            <a:pPr lvl="1"/>
            <a:r>
              <a:rPr lang="en-US" b="1" dirty="0"/>
              <a:t>applicationContext.xml</a:t>
            </a:r>
            <a:endParaRPr lang="en-US" dirty="0"/>
          </a:p>
          <a:p>
            <a:pPr lvl="1"/>
            <a:r>
              <a:rPr lang="en-US" b="1" dirty="0"/>
              <a:t>Test.java</a:t>
            </a:r>
            <a:endParaRPr lang="en-US" dirty="0"/>
          </a:p>
          <a:p>
            <a:r>
              <a:rPr lang="en-US" b="1" dirty="0"/>
              <a:t>B.java</a:t>
            </a:r>
          </a:p>
          <a:p>
            <a:r>
              <a:rPr lang="en-US" dirty="0"/>
              <a:t>This class contains a constructor and method only.</a:t>
            </a:r>
          </a:p>
          <a:p>
            <a:pPr lvl="1">
              <a:buNone/>
            </a:pPr>
            <a:r>
              <a:rPr lang="en-US" b="1" dirty="0"/>
              <a:t>package</a:t>
            </a:r>
            <a:r>
              <a:rPr lang="en-US" dirty="0"/>
              <a:t> </a:t>
            </a:r>
            <a:r>
              <a:rPr lang="en-US" dirty="0" err="1"/>
              <a:t>org.sssit</a:t>
            </a:r>
            <a:r>
              <a:rPr lang="en-US" dirty="0"/>
              <a:t>;  </a:t>
            </a:r>
          </a:p>
          <a:p>
            <a:pPr lvl="1">
              <a:buNone/>
            </a:pPr>
            <a:r>
              <a:rPr lang="en-US" b="1" dirty="0"/>
              <a:t>public</a:t>
            </a:r>
            <a:r>
              <a:rPr lang="en-US" dirty="0"/>
              <a:t> </a:t>
            </a:r>
            <a:r>
              <a:rPr lang="en-US" b="1" dirty="0"/>
              <a:t>class</a:t>
            </a:r>
            <a:r>
              <a:rPr lang="en-US" dirty="0"/>
              <a:t> B {  </a:t>
            </a:r>
          </a:p>
          <a:p>
            <a:pPr lvl="1">
              <a:buNone/>
            </a:pPr>
            <a:r>
              <a:rPr lang="en-US" dirty="0"/>
              <a:t>B(){</a:t>
            </a:r>
            <a:r>
              <a:rPr lang="en-US" dirty="0" err="1"/>
              <a:t>System.out.println</a:t>
            </a:r>
            <a:r>
              <a:rPr lang="en-US" dirty="0"/>
              <a:t>("b is created");}  </a:t>
            </a:r>
          </a:p>
          <a:p>
            <a:pPr lvl="1">
              <a:buNone/>
            </a:pPr>
            <a:r>
              <a:rPr lang="en-US" b="1" dirty="0"/>
              <a:t>void</a:t>
            </a:r>
            <a:r>
              <a:rPr lang="en-US" dirty="0"/>
              <a:t> print(){</a:t>
            </a:r>
            <a:r>
              <a:rPr lang="en-US" dirty="0" err="1"/>
              <a:t>System.out.println</a:t>
            </a:r>
            <a:r>
              <a:rPr lang="en-US" dirty="0"/>
              <a:t>("hello b");}  </a:t>
            </a:r>
          </a:p>
          <a:p>
            <a:pPr lvl="1">
              <a:buNone/>
            </a:pPr>
            <a:r>
              <a:rPr lang="en-US" dirty="0"/>
              <a:t>}  </a:t>
            </a:r>
            <a:br>
              <a:rPr lang="en-US" b="1" dirty="0"/>
            </a:b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A.java</a:t>
            </a:r>
            <a:endParaRPr lang="en-US" dirty="0"/>
          </a:p>
        </p:txBody>
      </p:sp>
      <p:sp>
        <p:nvSpPr>
          <p:cNvPr id="3" name="Content Placeholder 2"/>
          <p:cNvSpPr>
            <a:spLocks noGrp="1"/>
          </p:cNvSpPr>
          <p:nvPr>
            <p:ph idx="1"/>
          </p:nvPr>
        </p:nvSpPr>
        <p:spPr>
          <a:xfrm>
            <a:off x="457200" y="990600"/>
            <a:ext cx="8229600" cy="5135563"/>
          </a:xfrm>
        </p:spPr>
        <p:txBody>
          <a:bodyPr>
            <a:normAutofit fontScale="62500" lnSpcReduction="20000"/>
          </a:bodyPr>
          <a:lstStyle/>
          <a:p>
            <a:r>
              <a:rPr lang="en-US" dirty="0"/>
              <a:t>This class contains reference of B class and constructor and method.</a:t>
            </a:r>
          </a:p>
          <a:p>
            <a:pPr lvl="1">
              <a:buNone/>
            </a:pPr>
            <a:r>
              <a:rPr lang="en-US" b="1" dirty="0">
                <a:solidFill>
                  <a:srgbClr val="00B0F0"/>
                </a:solidFill>
              </a:rPr>
              <a:t>package</a:t>
            </a:r>
            <a:r>
              <a:rPr lang="en-US" dirty="0">
                <a:solidFill>
                  <a:srgbClr val="00B0F0"/>
                </a:solidFill>
              </a:rPr>
              <a:t> </a:t>
            </a:r>
            <a:r>
              <a:rPr lang="en-US" dirty="0" err="1">
                <a:solidFill>
                  <a:srgbClr val="00B0F0"/>
                </a:solidFill>
              </a:rPr>
              <a:t>org.sssit</a:t>
            </a:r>
            <a:r>
              <a:rPr lang="en-US" dirty="0">
                <a:solidFill>
                  <a:srgbClr val="00B0F0"/>
                </a:solidFill>
              </a:rPr>
              <a:t>;  </a:t>
            </a:r>
          </a:p>
          <a:p>
            <a:pPr lvl="1">
              <a:buNone/>
            </a:pPr>
            <a:r>
              <a:rPr lang="en-US" b="1" dirty="0">
                <a:solidFill>
                  <a:srgbClr val="00B0F0"/>
                </a:solidFill>
              </a:rPr>
              <a:t>public</a:t>
            </a:r>
            <a:r>
              <a:rPr lang="en-US" dirty="0">
                <a:solidFill>
                  <a:srgbClr val="00B0F0"/>
                </a:solidFill>
              </a:rPr>
              <a:t> </a:t>
            </a:r>
            <a:r>
              <a:rPr lang="en-US" b="1" dirty="0">
                <a:solidFill>
                  <a:srgbClr val="00B0F0"/>
                </a:solidFill>
              </a:rPr>
              <a:t>class</a:t>
            </a:r>
            <a:r>
              <a:rPr lang="en-US" dirty="0">
                <a:solidFill>
                  <a:srgbClr val="00B0F0"/>
                </a:solidFill>
              </a:rPr>
              <a:t> A {  </a:t>
            </a:r>
          </a:p>
          <a:p>
            <a:pPr lvl="1">
              <a:buNone/>
            </a:pPr>
            <a:r>
              <a:rPr lang="en-US" dirty="0">
                <a:solidFill>
                  <a:srgbClr val="00B0F0"/>
                </a:solidFill>
              </a:rPr>
              <a:t>B </a:t>
            </a:r>
            <a:r>
              <a:rPr lang="en-US" dirty="0" err="1">
                <a:solidFill>
                  <a:srgbClr val="00B0F0"/>
                </a:solidFill>
              </a:rPr>
              <a:t>b</a:t>
            </a:r>
            <a:r>
              <a:rPr lang="en-US" dirty="0">
                <a:solidFill>
                  <a:srgbClr val="00B0F0"/>
                </a:solidFill>
              </a:rPr>
              <a:t>;  </a:t>
            </a:r>
          </a:p>
          <a:p>
            <a:pPr lvl="1">
              <a:buNone/>
            </a:pPr>
            <a:r>
              <a:rPr lang="en-US" dirty="0">
                <a:solidFill>
                  <a:srgbClr val="00B0F0"/>
                </a:solidFill>
              </a:rPr>
              <a:t>A(){</a:t>
            </a:r>
            <a:r>
              <a:rPr lang="en-US" dirty="0" err="1">
                <a:solidFill>
                  <a:srgbClr val="00B0F0"/>
                </a:solidFill>
              </a:rPr>
              <a:t>System.out.println</a:t>
            </a:r>
            <a:r>
              <a:rPr lang="en-US" dirty="0">
                <a:solidFill>
                  <a:srgbClr val="00B0F0"/>
                </a:solidFill>
              </a:rPr>
              <a:t>("a is created");}  </a:t>
            </a:r>
          </a:p>
          <a:p>
            <a:pPr lvl="1">
              <a:buNone/>
            </a:pPr>
            <a:r>
              <a:rPr lang="en-US" b="1" dirty="0">
                <a:solidFill>
                  <a:srgbClr val="00B0F0"/>
                </a:solidFill>
              </a:rPr>
              <a:t>public</a:t>
            </a:r>
            <a:r>
              <a:rPr lang="en-US" dirty="0">
                <a:solidFill>
                  <a:srgbClr val="00B0F0"/>
                </a:solidFill>
              </a:rPr>
              <a:t> B </a:t>
            </a:r>
            <a:r>
              <a:rPr lang="en-US" dirty="0" err="1">
                <a:solidFill>
                  <a:srgbClr val="00B0F0"/>
                </a:solidFill>
              </a:rPr>
              <a:t>getB</a:t>
            </a:r>
            <a:r>
              <a:rPr lang="en-US" dirty="0">
                <a:solidFill>
                  <a:srgbClr val="00B0F0"/>
                </a:solidFill>
              </a:rPr>
              <a:t>() {  </a:t>
            </a:r>
          </a:p>
          <a:p>
            <a:pPr lvl="1">
              <a:buNone/>
            </a:pPr>
            <a:r>
              <a:rPr lang="en-US" dirty="0">
                <a:solidFill>
                  <a:srgbClr val="00B0F0"/>
                </a:solidFill>
              </a:rPr>
              <a:t>    </a:t>
            </a:r>
            <a:r>
              <a:rPr lang="en-US" b="1" dirty="0">
                <a:solidFill>
                  <a:srgbClr val="00B0F0"/>
                </a:solidFill>
              </a:rPr>
              <a:t>return</a:t>
            </a:r>
            <a:r>
              <a:rPr lang="en-US" dirty="0">
                <a:solidFill>
                  <a:srgbClr val="00B0F0"/>
                </a:solidFill>
              </a:rPr>
              <a:t> b;  </a:t>
            </a:r>
          </a:p>
          <a:p>
            <a:pPr lvl="1">
              <a:buNone/>
            </a:pPr>
            <a:r>
              <a:rPr lang="en-US" dirty="0">
                <a:solidFill>
                  <a:srgbClr val="00B0F0"/>
                </a:solidFill>
              </a:rPr>
              <a:t>}  </a:t>
            </a:r>
          </a:p>
          <a:p>
            <a:pPr lvl="1">
              <a:buNone/>
            </a:pPr>
            <a:r>
              <a:rPr lang="en-US" b="1" dirty="0">
                <a:solidFill>
                  <a:srgbClr val="00B0F0"/>
                </a:solidFill>
              </a:rPr>
              <a:t>public</a:t>
            </a:r>
            <a:r>
              <a:rPr lang="en-US" dirty="0">
                <a:solidFill>
                  <a:srgbClr val="00B0F0"/>
                </a:solidFill>
              </a:rPr>
              <a:t> </a:t>
            </a:r>
            <a:r>
              <a:rPr lang="en-US" b="1" dirty="0">
                <a:solidFill>
                  <a:srgbClr val="00B0F0"/>
                </a:solidFill>
              </a:rPr>
              <a:t>void</a:t>
            </a:r>
            <a:r>
              <a:rPr lang="en-US" dirty="0">
                <a:solidFill>
                  <a:srgbClr val="00B0F0"/>
                </a:solidFill>
              </a:rPr>
              <a:t> </a:t>
            </a:r>
            <a:r>
              <a:rPr lang="en-US" dirty="0" err="1">
                <a:solidFill>
                  <a:srgbClr val="00B0F0"/>
                </a:solidFill>
              </a:rPr>
              <a:t>setB</a:t>
            </a:r>
            <a:r>
              <a:rPr lang="en-US" dirty="0">
                <a:solidFill>
                  <a:srgbClr val="00B0F0"/>
                </a:solidFill>
              </a:rPr>
              <a:t>(B </a:t>
            </a:r>
            <a:r>
              <a:rPr lang="en-US" dirty="0" err="1">
                <a:solidFill>
                  <a:srgbClr val="00B0F0"/>
                </a:solidFill>
              </a:rPr>
              <a:t>b</a:t>
            </a:r>
            <a:r>
              <a:rPr lang="en-US" dirty="0">
                <a:solidFill>
                  <a:srgbClr val="00B0F0"/>
                </a:solidFill>
              </a:rPr>
              <a:t>) {  </a:t>
            </a:r>
          </a:p>
          <a:p>
            <a:pPr lvl="1">
              <a:buNone/>
            </a:pPr>
            <a:r>
              <a:rPr lang="en-US" dirty="0">
                <a:solidFill>
                  <a:srgbClr val="00B0F0"/>
                </a:solidFill>
              </a:rPr>
              <a:t>    </a:t>
            </a:r>
            <a:r>
              <a:rPr lang="en-US" b="1" dirty="0" err="1">
                <a:solidFill>
                  <a:srgbClr val="00B0F0"/>
                </a:solidFill>
              </a:rPr>
              <a:t>this</a:t>
            </a:r>
            <a:r>
              <a:rPr lang="en-US" dirty="0" err="1">
                <a:solidFill>
                  <a:srgbClr val="00B0F0"/>
                </a:solidFill>
              </a:rPr>
              <a:t>.b</a:t>
            </a:r>
            <a:r>
              <a:rPr lang="en-US" dirty="0">
                <a:solidFill>
                  <a:srgbClr val="00B0F0"/>
                </a:solidFill>
              </a:rPr>
              <a:t> = b;  </a:t>
            </a:r>
          </a:p>
          <a:p>
            <a:pPr lvl="1">
              <a:buNone/>
            </a:pPr>
            <a:r>
              <a:rPr lang="en-US" dirty="0">
                <a:solidFill>
                  <a:srgbClr val="00B0F0"/>
                </a:solidFill>
              </a:rPr>
              <a:t>}  </a:t>
            </a:r>
          </a:p>
          <a:p>
            <a:pPr lvl="1">
              <a:buNone/>
            </a:pPr>
            <a:r>
              <a:rPr lang="en-US" b="1" dirty="0">
                <a:solidFill>
                  <a:srgbClr val="00B0F0"/>
                </a:solidFill>
              </a:rPr>
              <a:t>void</a:t>
            </a:r>
            <a:r>
              <a:rPr lang="en-US" dirty="0">
                <a:solidFill>
                  <a:srgbClr val="00B0F0"/>
                </a:solidFill>
              </a:rPr>
              <a:t> print(){</a:t>
            </a:r>
            <a:r>
              <a:rPr lang="en-US" dirty="0" err="1">
                <a:solidFill>
                  <a:srgbClr val="00B0F0"/>
                </a:solidFill>
              </a:rPr>
              <a:t>System.out.println</a:t>
            </a:r>
            <a:r>
              <a:rPr lang="en-US" dirty="0">
                <a:solidFill>
                  <a:srgbClr val="00B0F0"/>
                </a:solidFill>
              </a:rPr>
              <a:t>("hello a");}  </a:t>
            </a:r>
          </a:p>
          <a:p>
            <a:pPr lvl="1">
              <a:buNone/>
            </a:pPr>
            <a:r>
              <a:rPr lang="en-US" b="1" dirty="0">
                <a:solidFill>
                  <a:srgbClr val="00B0F0"/>
                </a:solidFill>
              </a:rPr>
              <a:t>void</a:t>
            </a:r>
            <a:r>
              <a:rPr lang="en-US" dirty="0">
                <a:solidFill>
                  <a:srgbClr val="00B0F0"/>
                </a:solidFill>
              </a:rPr>
              <a:t> display(){  </a:t>
            </a:r>
          </a:p>
          <a:p>
            <a:pPr lvl="1">
              <a:buNone/>
            </a:pPr>
            <a:r>
              <a:rPr lang="en-US" dirty="0">
                <a:solidFill>
                  <a:srgbClr val="00B0F0"/>
                </a:solidFill>
              </a:rPr>
              <a:t>    print();  </a:t>
            </a:r>
          </a:p>
          <a:p>
            <a:pPr lvl="1">
              <a:buNone/>
            </a:pPr>
            <a:r>
              <a:rPr lang="en-US" dirty="0">
                <a:solidFill>
                  <a:srgbClr val="00B0F0"/>
                </a:solidFill>
              </a:rPr>
              <a:t>    </a:t>
            </a:r>
            <a:r>
              <a:rPr lang="en-US" dirty="0" err="1">
                <a:solidFill>
                  <a:srgbClr val="00B0F0"/>
                </a:solidFill>
              </a:rPr>
              <a:t>b.print</a:t>
            </a:r>
            <a:r>
              <a:rPr lang="en-US" dirty="0">
                <a:solidFill>
                  <a:srgbClr val="00B0F0"/>
                </a:solidFill>
              </a:rPr>
              <a:t>();  </a:t>
            </a:r>
          </a:p>
          <a:p>
            <a:pPr lvl="1">
              <a:buNone/>
            </a:pPr>
            <a:r>
              <a:rPr lang="en-US" dirty="0">
                <a:solidFill>
                  <a:srgbClr val="00B0F0"/>
                </a:solidFill>
              </a:rPr>
              <a:t>}  </a:t>
            </a:r>
          </a:p>
          <a:p>
            <a:pPr lvl="1">
              <a:buNone/>
            </a:pPr>
            <a:r>
              <a:rPr lang="en-US" dirty="0">
                <a:solidFill>
                  <a:srgbClr val="00B0F0"/>
                </a:solidFill>
              </a:rPr>
              <a:t>}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applicationContext.xml</a:t>
            </a:r>
            <a:endParaRPr lang="en-US"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lvl="1">
              <a:buNone/>
            </a:pPr>
            <a:r>
              <a:rPr lang="en-US" dirty="0">
                <a:solidFill>
                  <a:srgbClr val="00B0F0"/>
                </a:solidFill>
              </a:rPr>
              <a:t>&lt;?xml version="1.0" encoding="UTF-8"?&gt;  </a:t>
            </a:r>
          </a:p>
          <a:p>
            <a:pPr lvl="1">
              <a:buNone/>
            </a:pPr>
            <a:r>
              <a:rPr lang="en-US" dirty="0">
                <a:solidFill>
                  <a:srgbClr val="00B0F0"/>
                </a:solidFill>
              </a:rPr>
              <a:t>&lt;beans  </a:t>
            </a:r>
          </a:p>
          <a:p>
            <a:pPr lvl="1">
              <a:buNone/>
            </a:pPr>
            <a:r>
              <a:rPr lang="en-US" dirty="0">
                <a:solidFill>
                  <a:srgbClr val="00B0F0"/>
                </a:solidFill>
              </a:rPr>
              <a:t>    </a:t>
            </a:r>
            <a:r>
              <a:rPr lang="en-US" dirty="0" err="1">
                <a:solidFill>
                  <a:srgbClr val="00B0F0"/>
                </a:solidFill>
              </a:rPr>
              <a:t>xmlns</a:t>
            </a:r>
            <a:r>
              <a:rPr lang="en-US" dirty="0">
                <a:solidFill>
                  <a:srgbClr val="00B0F0"/>
                </a:solidFill>
              </a:rPr>
              <a:t>="http://www.springframework.org/schema/beans"  </a:t>
            </a:r>
          </a:p>
          <a:p>
            <a:pPr lvl="1">
              <a:buNone/>
            </a:pPr>
            <a:r>
              <a:rPr lang="en-US" dirty="0">
                <a:solidFill>
                  <a:srgbClr val="00B0F0"/>
                </a:solidFill>
              </a:rPr>
              <a:t>    </a:t>
            </a:r>
            <a:r>
              <a:rPr lang="en-US" dirty="0" err="1">
                <a:solidFill>
                  <a:srgbClr val="00B0F0"/>
                </a:solidFill>
              </a:rPr>
              <a:t>xmlns:xsi</a:t>
            </a:r>
            <a:r>
              <a:rPr lang="en-US" dirty="0">
                <a:solidFill>
                  <a:srgbClr val="00B0F0"/>
                </a:solidFill>
              </a:rPr>
              <a:t>="http://www.w3.org/2001/XMLSchema-instance"  </a:t>
            </a:r>
          </a:p>
          <a:p>
            <a:pPr lvl="1">
              <a:buNone/>
            </a:pPr>
            <a:r>
              <a:rPr lang="en-US" dirty="0">
                <a:solidFill>
                  <a:srgbClr val="00B0F0"/>
                </a:solidFill>
              </a:rPr>
              <a:t>    </a:t>
            </a:r>
            <a:r>
              <a:rPr lang="en-US" dirty="0" err="1">
                <a:solidFill>
                  <a:srgbClr val="00B0F0"/>
                </a:solidFill>
              </a:rPr>
              <a:t>xmlns:p</a:t>
            </a:r>
            <a:r>
              <a:rPr lang="en-US" dirty="0">
                <a:solidFill>
                  <a:srgbClr val="00B0F0"/>
                </a:solidFill>
              </a:rPr>
              <a:t>="http://www.springframework.org/schema/p"  </a:t>
            </a:r>
          </a:p>
          <a:p>
            <a:pPr lvl="1">
              <a:buNone/>
            </a:pPr>
            <a:r>
              <a:rPr lang="en-US" dirty="0">
                <a:solidFill>
                  <a:srgbClr val="00B0F0"/>
                </a:solidFill>
              </a:rPr>
              <a:t>    </a:t>
            </a:r>
            <a:r>
              <a:rPr lang="en-US" dirty="0" err="1">
                <a:solidFill>
                  <a:srgbClr val="00B0F0"/>
                </a:solidFill>
              </a:rPr>
              <a:t>xsi:schemaLocation</a:t>
            </a:r>
            <a:r>
              <a:rPr lang="en-US" dirty="0">
                <a:solidFill>
                  <a:srgbClr val="00B0F0"/>
                </a:solidFill>
              </a:rPr>
              <a:t>="http://www.springframework.org/schema/beans   </a:t>
            </a:r>
          </a:p>
          <a:p>
            <a:pPr lvl="1">
              <a:buNone/>
            </a:pPr>
            <a:r>
              <a:rPr lang="en-US" dirty="0">
                <a:solidFill>
                  <a:srgbClr val="00B0F0"/>
                </a:solidFill>
              </a:rPr>
              <a:t>http://www.springframework.org/schema/beans/spring-beans-3.0.xsd"&gt;  </a:t>
            </a:r>
          </a:p>
          <a:p>
            <a:pPr lvl="1">
              <a:buNone/>
            </a:pPr>
            <a:r>
              <a:rPr lang="en-US" dirty="0">
                <a:solidFill>
                  <a:srgbClr val="00B0F0"/>
                </a:solidFill>
              </a:rPr>
              <a:t>  </a:t>
            </a:r>
          </a:p>
          <a:p>
            <a:pPr lvl="1">
              <a:buNone/>
            </a:pPr>
            <a:r>
              <a:rPr lang="en-US" dirty="0">
                <a:solidFill>
                  <a:srgbClr val="00B0F0"/>
                </a:solidFill>
              </a:rPr>
              <a:t>&lt;bean id="b" </a:t>
            </a:r>
            <a:r>
              <a:rPr lang="en-US" b="1" dirty="0">
                <a:solidFill>
                  <a:srgbClr val="00B0F0"/>
                </a:solidFill>
              </a:rPr>
              <a:t>class</a:t>
            </a:r>
            <a:r>
              <a:rPr lang="en-US" dirty="0">
                <a:solidFill>
                  <a:srgbClr val="00B0F0"/>
                </a:solidFill>
              </a:rPr>
              <a:t>="</a:t>
            </a:r>
            <a:r>
              <a:rPr lang="en-US" dirty="0" err="1">
                <a:solidFill>
                  <a:srgbClr val="00B0F0"/>
                </a:solidFill>
              </a:rPr>
              <a:t>org.sssit.B</a:t>
            </a:r>
            <a:r>
              <a:rPr lang="en-US" dirty="0">
                <a:solidFill>
                  <a:srgbClr val="00B0F0"/>
                </a:solidFill>
              </a:rPr>
              <a:t>"&gt;&lt;/bean&gt;  </a:t>
            </a:r>
          </a:p>
          <a:p>
            <a:pPr lvl="1">
              <a:buNone/>
            </a:pPr>
            <a:r>
              <a:rPr lang="en-US" dirty="0">
                <a:solidFill>
                  <a:srgbClr val="00B0F0"/>
                </a:solidFill>
              </a:rPr>
              <a:t>&lt;bean id="a" </a:t>
            </a:r>
            <a:r>
              <a:rPr lang="en-US" b="1" dirty="0">
                <a:solidFill>
                  <a:srgbClr val="00B0F0"/>
                </a:solidFill>
              </a:rPr>
              <a:t>class</a:t>
            </a:r>
            <a:r>
              <a:rPr lang="en-US" dirty="0">
                <a:solidFill>
                  <a:srgbClr val="00B0F0"/>
                </a:solidFill>
              </a:rPr>
              <a:t>="</a:t>
            </a:r>
            <a:r>
              <a:rPr lang="en-US" dirty="0" err="1">
                <a:solidFill>
                  <a:srgbClr val="00B0F0"/>
                </a:solidFill>
              </a:rPr>
              <a:t>org.sssit.A</a:t>
            </a:r>
            <a:r>
              <a:rPr lang="en-US" dirty="0">
                <a:solidFill>
                  <a:srgbClr val="00B0F0"/>
                </a:solidFill>
              </a:rPr>
              <a:t>" </a:t>
            </a:r>
            <a:r>
              <a:rPr lang="en-US" dirty="0" err="1">
                <a:solidFill>
                  <a:srgbClr val="FF0000"/>
                </a:solidFill>
              </a:rPr>
              <a:t>autowire</a:t>
            </a:r>
            <a:r>
              <a:rPr lang="en-US" dirty="0">
                <a:solidFill>
                  <a:srgbClr val="FF0000"/>
                </a:solidFill>
              </a:rPr>
              <a:t>="</a:t>
            </a:r>
            <a:r>
              <a:rPr lang="en-US" dirty="0" err="1">
                <a:solidFill>
                  <a:srgbClr val="FF0000"/>
                </a:solidFill>
              </a:rPr>
              <a:t>byName</a:t>
            </a:r>
            <a:r>
              <a:rPr lang="en-US" dirty="0">
                <a:solidFill>
                  <a:srgbClr val="FF0000"/>
                </a:solidFill>
              </a:rPr>
              <a:t>"</a:t>
            </a:r>
            <a:r>
              <a:rPr lang="en-US" dirty="0">
                <a:solidFill>
                  <a:srgbClr val="00B0F0"/>
                </a:solidFill>
              </a:rPr>
              <a:t>&gt;&lt;/bean&gt;  </a:t>
            </a:r>
          </a:p>
          <a:p>
            <a:pPr lvl="1">
              <a:buNone/>
            </a:pPr>
            <a:r>
              <a:rPr lang="en-US" dirty="0">
                <a:solidFill>
                  <a:srgbClr val="00B0F0"/>
                </a:solidFill>
              </a:rPr>
              <a:t>  </a:t>
            </a:r>
          </a:p>
          <a:p>
            <a:pPr lvl="1">
              <a:buNone/>
            </a:pPr>
            <a:r>
              <a:rPr lang="en-US" dirty="0">
                <a:solidFill>
                  <a:srgbClr val="00B0F0"/>
                </a:solidFill>
              </a:rPr>
              <a:t>&lt;/beans&gt;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Test.java</a:t>
            </a:r>
            <a:endParaRPr lang="en-US" dirty="0"/>
          </a:p>
        </p:txBody>
      </p:sp>
      <p:sp>
        <p:nvSpPr>
          <p:cNvPr id="3" name="Content Placeholder 2"/>
          <p:cNvSpPr>
            <a:spLocks noGrp="1"/>
          </p:cNvSpPr>
          <p:nvPr>
            <p:ph idx="1"/>
          </p:nvPr>
        </p:nvSpPr>
        <p:spPr>
          <a:xfrm>
            <a:off x="457200" y="1143000"/>
            <a:ext cx="8382000" cy="4983163"/>
          </a:xfrm>
        </p:spPr>
        <p:txBody>
          <a:bodyPr>
            <a:normAutofit fontScale="55000" lnSpcReduction="20000"/>
          </a:bodyPr>
          <a:lstStyle/>
          <a:p>
            <a:r>
              <a:rPr lang="en-US" dirty="0"/>
              <a:t>This class gets the bean from the applicationContext.xml file and calls the display method.</a:t>
            </a:r>
          </a:p>
          <a:p>
            <a:pPr lvl="1">
              <a:buNone/>
            </a:pPr>
            <a:r>
              <a:rPr lang="en-US" sz="2900" b="1" dirty="0">
                <a:solidFill>
                  <a:srgbClr val="00B0F0"/>
                </a:solidFill>
              </a:rPr>
              <a:t>package</a:t>
            </a:r>
            <a:r>
              <a:rPr lang="en-US" sz="2900" dirty="0">
                <a:solidFill>
                  <a:srgbClr val="00B0F0"/>
                </a:solidFill>
              </a:rPr>
              <a:t> </a:t>
            </a:r>
            <a:r>
              <a:rPr lang="en-US" sz="2900" dirty="0" err="1">
                <a:solidFill>
                  <a:srgbClr val="00B0F0"/>
                </a:solidFill>
              </a:rPr>
              <a:t>org.sssit</a:t>
            </a:r>
            <a:r>
              <a:rPr lang="en-US" sz="2900" dirty="0">
                <a:solidFill>
                  <a:srgbClr val="00B0F0"/>
                </a:solidFill>
              </a:rPr>
              <a:t>;  </a:t>
            </a:r>
          </a:p>
          <a:p>
            <a:pPr lvl="1">
              <a:buNone/>
            </a:pPr>
            <a:r>
              <a:rPr lang="en-US" sz="2900" b="1" dirty="0">
                <a:solidFill>
                  <a:srgbClr val="00B0F0"/>
                </a:solidFill>
              </a:rPr>
              <a:t>import</a:t>
            </a:r>
            <a:r>
              <a:rPr lang="en-US" sz="2900" dirty="0">
                <a:solidFill>
                  <a:srgbClr val="00B0F0"/>
                </a:solidFill>
              </a:rPr>
              <a:t> </a:t>
            </a:r>
            <a:r>
              <a:rPr lang="en-US" sz="2900" dirty="0" err="1">
                <a:solidFill>
                  <a:srgbClr val="00B0F0"/>
                </a:solidFill>
              </a:rPr>
              <a:t>org.springframework.context.ApplicationContext</a:t>
            </a:r>
            <a:r>
              <a:rPr lang="en-US" sz="2900" dirty="0">
                <a:solidFill>
                  <a:srgbClr val="00B0F0"/>
                </a:solidFill>
              </a:rPr>
              <a:t>;  </a:t>
            </a:r>
          </a:p>
          <a:p>
            <a:pPr lvl="1">
              <a:buNone/>
            </a:pPr>
            <a:r>
              <a:rPr lang="en-US" sz="2900" b="1" dirty="0">
                <a:solidFill>
                  <a:srgbClr val="00B0F0"/>
                </a:solidFill>
              </a:rPr>
              <a:t>import</a:t>
            </a:r>
            <a:r>
              <a:rPr lang="en-US" sz="2900" dirty="0">
                <a:solidFill>
                  <a:srgbClr val="00B0F0"/>
                </a:solidFill>
              </a:rPr>
              <a:t> org.springframework.context.support.ClassPathXmlApplicationContext;  </a:t>
            </a:r>
          </a:p>
          <a:p>
            <a:pPr lvl="1">
              <a:buNone/>
            </a:pPr>
            <a:r>
              <a:rPr lang="en-US" sz="2900" b="1" dirty="0">
                <a:solidFill>
                  <a:srgbClr val="00B0F0"/>
                </a:solidFill>
              </a:rPr>
              <a:t>public</a:t>
            </a:r>
            <a:r>
              <a:rPr lang="en-US" sz="2900" dirty="0">
                <a:solidFill>
                  <a:srgbClr val="00B0F0"/>
                </a:solidFill>
              </a:rPr>
              <a:t> </a:t>
            </a:r>
            <a:r>
              <a:rPr lang="en-US" sz="2900" b="1" dirty="0">
                <a:solidFill>
                  <a:srgbClr val="00B0F0"/>
                </a:solidFill>
              </a:rPr>
              <a:t>class</a:t>
            </a:r>
            <a:r>
              <a:rPr lang="en-US" sz="2900" dirty="0">
                <a:solidFill>
                  <a:srgbClr val="00B0F0"/>
                </a:solidFill>
              </a:rPr>
              <a:t> Test {  </a:t>
            </a:r>
          </a:p>
          <a:p>
            <a:pPr lvl="1">
              <a:buNone/>
            </a:pPr>
            <a:r>
              <a:rPr lang="en-US" sz="2900" b="1" dirty="0">
                <a:solidFill>
                  <a:srgbClr val="00B0F0"/>
                </a:solidFill>
              </a:rPr>
              <a:t>public</a:t>
            </a:r>
            <a:r>
              <a:rPr lang="en-US" sz="2900" dirty="0">
                <a:solidFill>
                  <a:srgbClr val="00B0F0"/>
                </a:solidFill>
              </a:rPr>
              <a:t> </a:t>
            </a:r>
            <a:r>
              <a:rPr lang="en-US" sz="2900" b="1" dirty="0">
                <a:solidFill>
                  <a:srgbClr val="00B0F0"/>
                </a:solidFill>
              </a:rPr>
              <a:t>static</a:t>
            </a:r>
            <a:r>
              <a:rPr lang="en-US" sz="2900" dirty="0">
                <a:solidFill>
                  <a:srgbClr val="00B0F0"/>
                </a:solidFill>
              </a:rPr>
              <a:t> </a:t>
            </a:r>
            <a:r>
              <a:rPr lang="en-US" sz="2900" b="1" dirty="0">
                <a:solidFill>
                  <a:srgbClr val="00B0F0"/>
                </a:solidFill>
              </a:rPr>
              <a:t>void</a:t>
            </a:r>
            <a:r>
              <a:rPr lang="en-US" sz="2900" dirty="0">
                <a:solidFill>
                  <a:srgbClr val="00B0F0"/>
                </a:solidFill>
              </a:rPr>
              <a:t> main(String[] </a:t>
            </a:r>
            <a:r>
              <a:rPr lang="en-US" sz="2900" dirty="0" err="1">
                <a:solidFill>
                  <a:srgbClr val="00B0F0"/>
                </a:solidFill>
              </a:rPr>
              <a:t>args</a:t>
            </a:r>
            <a:r>
              <a:rPr lang="en-US" sz="2900" dirty="0">
                <a:solidFill>
                  <a:srgbClr val="00B0F0"/>
                </a:solidFill>
              </a:rPr>
              <a:t>) {  </a:t>
            </a:r>
          </a:p>
          <a:p>
            <a:pPr lvl="1">
              <a:buNone/>
            </a:pPr>
            <a:r>
              <a:rPr lang="en-US" sz="2900" dirty="0" err="1">
                <a:solidFill>
                  <a:srgbClr val="00B0F0"/>
                </a:solidFill>
              </a:rPr>
              <a:t>ApplicationContext</a:t>
            </a:r>
            <a:r>
              <a:rPr lang="en-US" sz="2900" dirty="0">
                <a:solidFill>
                  <a:srgbClr val="00B0F0"/>
                </a:solidFill>
              </a:rPr>
              <a:t> context=</a:t>
            </a:r>
            <a:r>
              <a:rPr lang="en-US" sz="2900" b="1" dirty="0">
                <a:solidFill>
                  <a:srgbClr val="00B0F0"/>
                </a:solidFill>
              </a:rPr>
              <a:t>new</a:t>
            </a:r>
            <a:r>
              <a:rPr lang="en-US" sz="2900" dirty="0">
                <a:solidFill>
                  <a:srgbClr val="00B0F0"/>
                </a:solidFill>
              </a:rPr>
              <a:t> </a:t>
            </a:r>
            <a:r>
              <a:rPr lang="en-US" sz="2900" dirty="0" err="1">
                <a:solidFill>
                  <a:srgbClr val="00B0F0"/>
                </a:solidFill>
              </a:rPr>
              <a:t>ClassPathXmlApplicationContext</a:t>
            </a:r>
            <a:r>
              <a:rPr lang="en-US" sz="2900" dirty="0">
                <a:solidFill>
                  <a:srgbClr val="00B0F0"/>
                </a:solidFill>
              </a:rPr>
              <a:t>("applicationContext.xml");  </a:t>
            </a:r>
          </a:p>
          <a:p>
            <a:pPr lvl="1">
              <a:buNone/>
            </a:pPr>
            <a:r>
              <a:rPr lang="en-US" sz="2900" dirty="0">
                <a:solidFill>
                  <a:srgbClr val="00B0F0"/>
                </a:solidFill>
              </a:rPr>
              <a:t>    A </a:t>
            </a:r>
            <a:r>
              <a:rPr lang="en-US" sz="2900" dirty="0" err="1">
                <a:solidFill>
                  <a:srgbClr val="00B0F0"/>
                </a:solidFill>
              </a:rPr>
              <a:t>a</a:t>
            </a:r>
            <a:r>
              <a:rPr lang="en-US" sz="2900" dirty="0">
                <a:solidFill>
                  <a:srgbClr val="00B0F0"/>
                </a:solidFill>
              </a:rPr>
              <a:t>=</a:t>
            </a:r>
            <a:r>
              <a:rPr lang="en-US" sz="2900" dirty="0" err="1">
                <a:solidFill>
                  <a:srgbClr val="00B0F0"/>
                </a:solidFill>
              </a:rPr>
              <a:t>context.getBean</a:t>
            </a:r>
            <a:r>
              <a:rPr lang="en-US" sz="2900" dirty="0">
                <a:solidFill>
                  <a:srgbClr val="00B0F0"/>
                </a:solidFill>
              </a:rPr>
              <a:t>("</a:t>
            </a:r>
            <a:r>
              <a:rPr lang="en-US" sz="2900" dirty="0" err="1">
                <a:solidFill>
                  <a:srgbClr val="00B0F0"/>
                </a:solidFill>
              </a:rPr>
              <a:t>a",A.</a:t>
            </a:r>
            <a:r>
              <a:rPr lang="en-US" sz="2900" b="1" dirty="0" err="1">
                <a:solidFill>
                  <a:srgbClr val="00B0F0"/>
                </a:solidFill>
              </a:rPr>
              <a:t>class</a:t>
            </a:r>
            <a:r>
              <a:rPr lang="en-US" sz="2900" dirty="0">
                <a:solidFill>
                  <a:srgbClr val="00B0F0"/>
                </a:solidFill>
              </a:rPr>
              <a:t>);  </a:t>
            </a:r>
          </a:p>
          <a:p>
            <a:pPr lvl="1">
              <a:buNone/>
            </a:pPr>
            <a:r>
              <a:rPr lang="en-US" sz="2900" dirty="0">
                <a:solidFill>
                  <a:srgbClr val="00B0F0"/>
                </a:solidFill>
              </a:rPr>
              <a:t>    </a:t>
            </a:r>
            <a:r>
              <a:rPr lang="en-US" sz="2900" dirty="0" err="1">
                <a:solidFill>
                  <a:srgbClr val="00B0F0"/>
                </a:solidFill>
              </a:rPr>
              <a:t>a.display</a:t>
            </a:r>
            <a:r>
              <a:rPr lang="en-US" sz="2900" dirty="0">
                <a:solidFill>
                  <a:srgbClr val="00B0F0"/>
                </a:solidFill>
              </a:rPr>
              <a:t>();  </a:t>
            </a:r>
          </a:p>
          <a:p>
            <a:pPr lvl="1">
              <a:buNone/>
            </a:pPr>
            <a:r>
              <a:rPr lang="en-US" sz="2900" dirty="0">
                <a:solidFill>
                  <a:srgbClr val="00B0F0"/>
                </a:solidFill>
              </a:rPr>
              <a:t>}  </a:t>
            </a:r>
          </a:p>
          <a:p>
            <a:pPr lvl="1">
              <a:buNone/>
            </a:pPr>
            <a:r>
              <a:rPr lang="en-US" sz="2900" dirty="0">
                <a:solidFill>
                  <a:srgbClr val="00B0F0"/>
                </a:solidFill>
              </a:rPr>
              <a:t>}  </a:t>
            </a:r>
            <a:endParaRPr lang="en-US" dirty="0">
              <a:solidFill>
                <a:srgbClr val="00B0F0"/>
              </a:solidFill>
            </a:endParaRPr>
          </a:p>
          <a:p>
            <a:pPr lvl="1">
              <a:buNone/>
            </a:pPr>
            <a:endParaRPr lang="en-US" dirty="0"/>
          </a:p>
          <a:p>
            <a:pPr lvl="1">
              <a:buNone/>
            </a:pPr>
            <a:endParaRPr lang="en-US" dirty="0"/>
          </a:p>
          <a:p>
            <a:r>
              <a:rPr lang="en-US" dirty="0"/>
              <a:t>Output:</a:t>
            </a:r>
          </a:p>
          <a:p>
            <a:pPr lvl="1"/>
            <a:r>
              <a:rPr lang="en-US" dirty="0"/>
              <a:t>b is created </a:t>
            </a:r>
          </a:p>
          <a:p>
            <a:pPr lvl="1"/>
            <a:r>
              <a:rPr lang="en-US" dirty="0"/>
              <a:t>a is created</a:t>
            </a:r>
          </a:p>
          <a:p>
            <a:pPr lvl="1"/>
            <a:r>
              <a:rPr lang="en-US" dirty="0"/>
              <a:t> hello a</a:t>
            </a:r>
          </a:p>
          <a:p>
            <a:pPr lvl="1"/>
            <a:r>
              <a:rPr lang="en-US" dirty="0"/>
              <a:t> hello b</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1) </a:t>
            </a:r>
            <a:r>
              <a:rPr lang="en-US" dirty="0" err="1"/>
              <a:t>byName</a:t>
            </a:r>
            <a:r>
              <a:rPr lang="en-US" dirty="0"/>
              <a:t> </a:t>
            </a:r>
            <a:r>
              <a:rPr lang="en-US" dirty="0" err="1"/>
              <a:t>autowiring</a:t>
            </a:r>
            <a:r>
              <a:rPr lang="en-US" dirty="0"/>
              <a:t> mode</a:t>
            </a:r>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US" dirty="0"/>
              <a:t>In case of </a:t>
            </a:r>
            <a:r>
              <a:rPr lang="en-US" dirty="0" err="1"/>
              <a:t>byName</a:t>
            </a:r>
            <a:r>
              <a:rPr lang="en-US" dirty="0"/>
              <a:t> </a:t>
            </a:r>
            <a:r>
              <a:rPr lang="en-US" dirty="0" err="1"/>
              <a:t>autowiring</a:t>
            </a:r>
            <a:r>
              <a:rPr lang="en-US" dirty="0"/>
              <a:t> mode, bean id and reference name must be same.</a:t>
            </a:r>
          </a:p>
          <a:p>
            <a:r>
              <a:rPr lang="en-US" dirty="0"/>
              <a:t>It internally uses setter injection.</a:t>
            </a:r>
          </a:p>
          <a:p>
            <a:pPr lvl="1">
              <a:buNone/>
            </a:pPr>
            <a:r>
              <a:rPr lang="en-US" sz="2200" dirty="0">
                <a:solidFill>
                  <a:srgbClr val="FF0000"/>
                </a:solidFill>
              </a:rPr>
              <a:t>&lt;bean id="b" </a:t>
            </a:r>
            <a:r>
              <a:rPr lang="en-US" sz="2200" b="1" dirty="0">
                <a:solidFill>
                  <a:srgbClr val="FF0000"/>
                </a:solidFill>
              </a:rPr>
              <a:t>class</a:t>
            </a:r>
            <a:r>
              <a:rPr lang="en-US" sz="2200" dirty="0">
                <a:solidFill>
                  <a:srgbClr val="FF0000"/>
                </a:solidFill>
              </a:rPr>
              <a:t>="</a:t>
            </a:r>
            <a:r>
              <a:rPr lang="en-US" sz="2200" dirty="0" err="1">
                <a:solidFill>
                  <a:srgbClr val="FF0000"/>
                </a:solidFill>
              </a:rPr>
              <a:t>org.sssit.B</a:t>
            </a:r>
            <a:r>
              <a:rPr lang="en-US" sz="2200" dirty="0">
                <a:solidFill>
                  <a:srgbClr val="FF0000"/>
                </a:solidFill>
              </a:rPr>
              <a:t>"&gt;&lt;/bean&gt;  </a:t>
            </a:r>
          </a:p>
          <a:p>
            <a:pPr lvl="1">
              <a:buNone/>
            </a:pPr>
            <a:r>
              <a:rPr lang="en-US" sz="2200" dirty="0">
                <a:solidFill>
                  <a:srgbClr val="FF0000"/>
                </a:solidFill>
              </a:rPr>
              <a:t>&lt;bean id="a" </a:t>
            </a:r>
            <a:r>
              <a:rPr lang="en-US" sz="2200" b="1" dirty="0">
                <a:solidFill>
                  <a:srgbClr val="FF0000"/>
                </a:solidFill>
              </a:rPr>
              <a:t>class</a:t>
            </a:r>
            <a:r>
              <a:rPr lang="en-US" sz="2200" dirty="0">
                <a:solidFill>
                  <a:srgbClr val="FF0000"/>
                </a:solidFill>
              </a:rPr>
              <a:t>="</a:t>
            </a:r>
            <a:r>
              <a:rPr lang="en-US" sz="2200" dirty="0" err="1">
                <a:solidFill>
                  <a:srgbClr val="FF0000"/>
                </a:solidFill>
              </a:rPr>
              <a:t>org.sssit.A</a:t>
            </a:r>
            <a:r>
              <a:rPr lang="en-US" sz="2200" dirty="0">
                <a:solidFill>
                  <a:srgbClr val="FF0000"/>
                </a:solidFill>
              </a:rPr>
              <a:t>" </a:t>
            </a:r>
            <a:r>
              <a:rPr lang="en-US" sz="2200" dirty="0" err="1">
                <a:solidFill>
                  <a:srgbClr val="FF0000"/>
                </a:solidFill>
              </a:rPr>
              <a:t>autowire</a:t>
            </a:r>
            <a:r>
              <a:rPr lang="en-US" sz="2200" dirty="0">
                <a:solidFill>
                  <a:srgbClr val="FF0000"/>
                </a:solidFill>
              </a:rPr>
              <a:t>="</a:t>
            </a:r>
            <a:r>
              <a:rPr lang="en-US" sz="2200" dirty="0" err="1">
                <a:solidFill>
                  <a:srgbClr val="FF0000"/>
                </a:solidFill>
              </a:rPr>
              <a:t>byName</a:t>
            </a:r>
            <a:r>
              <a:rPr lang="en-US" sz="2200" dirty="0">
                <a:solidFill>
                  <a:srgbClr val="FF0000"/>
                </a:solidFill>
              </a:rPr>
              <a:t>"&gt;&lt;/bean&gt;  </a:t>
            </a:r>
          </a:p>
          <a:p>
            <a:r>
              <a:rPr lang="en-US" dirty="0"/>
              <a:t>But, if you change the name of bean, it will not inject the dependency.</a:t>
            </a:r>
          </a:p>
          <a:p>
            <a:r>
              <a:rPr lang="en-US" dirty="0"/>
              <a:t>Let's see the code where we are changing the name of the bean from b to b1.</a:t>
            </a:r>
          </a:p>
          <a:p>
            <a:pPr lvl="1">
              <a:buNone/>
            </a:pPr>
            <a:r>
              <a:rPr lang="en-US" sz="2400" dirty="0">
                <a:solidFill>
                  <a:srgbClr val="FF0000"/>
                </a:solidFill>
              </a:rPr>
              <a:t>&lt;bean id="b1" </a:t>
            </a:r>
            <a:r>
              <a:rPr lang="en-US" sz="2400" b="1" dirty="0">
                <a:solidFill>
                  <a:srgbClr val="FF0000"/>
                </a:solidFill>
              </a:rPr>
              <a:t>class</a:t>
            </a:r>
            <a:r>
              <a:rPr lang="en-US" sz="2400" dirty="0">
                <a:solidFill>
                  <a:srgbClr val="FF0000"/>
                </a:solidFill>
              </a:rPr>
              <a:t>="</a:t>
            </a:r>
            <a:r>
              <a:rPr lang="en-US" sz="2400" dirty="0" err="1">
                <a:solidFill>
                  <a:srgbClr val="FF0000"/>
                </a:solidFill>
              </a:rPr>
              <a:t>org.sssit.B</a:t>
            </a:r>
            <a:r>
              <a:rPr lang="en-US" sz="2400" dirty="0">
                <a:solidFill>
                  <a:srgbClr val="FF0000"/>
                </a:solidFill>
              </a:rPr>
              <a:t>"&gt;&lt;/bean&gt;  </a:t>
            </a:r>
          </a:p>
          <a:p>
            <a:pPr lvl="1">
              <a:buNone/>
            </a:pPr>
            <a:r>
              <a:rPr lang="en-US" sz="2400" dirty="0">
                <a:solidFill>
                  <a:srgbClr val="FF0000"/>
                </a:solidFill>
              </a:rPr>
              <a:t>&lt;bean id="a" </a:t>
            </a:r>
            <a:r>
              <a:rPr lang="en-US" sz="2400" b="1" dirty="0">
                <a:solidFill>
                  <a:srgbClr val="FF0000"/>
                </a:solidFill>
              </a:rPr>
              <a:t>class</a:t>
            </a:r>
            <a:r>
              <a:rPr lang="en-US" sz="2400" dirty="0">
                <a:solidFill>
                  <a:srgbClr val="FF0000"/>
                </a:solidFill>
              </a:rPr>
              <a:t>="</a:t>
            </a:r>
            <a:r>
              <a:rPr lang="en-US" sz="2400" dirty="0" err="1">
                <a:solidFill>
                  <a:srgbClr val="FF0000"/>
                </a:solidFill>
              </a:rPr>
              <a:t>org.sssit.A</a:t>
            </a:r>
            <a:r>
              <a:rPr lang="en-US" sz="2400" dirty="0">
                <a:solidFill>
                  <a:srgbClr val="FF0000"/>
                </a:solidFill>
              </a:rPr>
              <a:t>" </a:t>
            </a:r>
            <a:r>
              <a:rPr lang="en-US" sz="2400" dirty="0" err="1">
                <a:solidFill>
                  <a:srgbClr val="FF0000"/>
                </a:solidFill>
              </a:rPr>
              <a:t>autowire</a:t>
            </a:r>
            <a:r>
              <a:rPr lang="en-US" sz="2400" dirty="0">
                <a:solidFill>
                  <a:srgbClr val="FF0000"/>
                </a:solidFill>
              </a:rPr>
              <a:t>="</a:t>
            </a:r>
            <a:r>
              <a:rPr lang="en-US" sz="2400" dirty="0" err="1">
                <a:solidFill>
                  <a:srgbClr val="FF0000"/>
                </a:solidFill>
              </a:rPr>
              <a:t>byName</a:t>
            </a:r>
            <a:r>
              <a:rPr lang="en-US" sz="2400" dirty="0">
                <a:solidFill>
                  <a:srgbClr val="FF0000"/>
                </a:solidFill>
              </a:rPr>
              <a:t>"&gt;&lt;/bean&gt; </a:t>
            </a:r>
            <a:r>
              <a:rPr lang="en-US" dirty="0"/>
              <a:t> </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2) </a:t>
            </a:r>
            <a:r>
              <a:rPr lang="en-US" dirty="0" err="1"/>
              <a:t>byType</a:t>
            </a:r>
            <a:r>
              <a:rPr lang="en-US" dirty="0"/>
              <a:t> </a:t>
            </a:r>
            <a:r>
              <a:rPr lang="en-US" dirty="0" err="1"/>
              <a:t>autowiring</a:t>
            </a:r>
            <a:r>
              <a:rPr lang="en-US" dirty="0"/>
              <a:t> mode</a:t>
            </a:r>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r>
              <a:rPr lang="en-US" dirty="0"/>
              <a:t>In case of </a:t>
            </a:r>
            <a:r>
              <a:rPr lang="en-US" dirty="0" err="1"/>
              <a:t>byType</a:t>
            </a:r>
            <a:r>
              <a:rPr lang="en-US" dirty="0"/>
              <a:t> </a:t>
            </a:r>
            <a:r>
              <a:rPr lang="en-US" dirty="0" err="1"/>
              <a:t>autowiring</a:t>
            </a:r>
            <a:r>
              <a:rPr lang="en-US" dirty="0"/>
              <a:t> mode, bean id and reference name may be different. But there must be only one bean of a type.</a:t>
            </a:r>
          </a:p>
          <a:p>
            <a:r>
              <a:rPr lang="en-US" dirty="0"/>
              <a:t>It internally uses setter injection.</a:t>
            </a:r>
          </a:p>
          <a:p>
            <a:pPr lvl="1">
              <a:buNone/>
            </a:pPr>
            <a:r>
              <a:rPr lang="en-US" dirty="0">
                <a:solidFill>
                  <a:srgbClr val="FF0000"/>
                </a:solidFill>
              </a:rPr>
              <a:t>&lt;bean id="b1" </a:t>
            </a:r>
            <a:r>
              <a:rPr lang="en-US" b="1" dirty="0">
                <a:solidFill>
                  <a:srgbClr val="FF0000"/>
                </a:solidFill>
              </a:rPr>
              <a:t>class</a:t>
            </a:r>
            <a:r>
              <a:rPr lang="en-US" dirty="0">
                <a:solidFill>
                  <a:srgbClr val="FF0000"/>
                </a:solidFill>
              </a:rPr>
              <a:t>="</a:t>
            </a:r>
            <a:r>
              <a:rPr lang="en-US" dirty="0" err="1">
                <a:solidFill>
                  <a:srgbClr val="FF0000"/>
                </a:solidFill>
              </a:rPr>
              <a:t>org.sssit.B</a:t>
            </a:r>
            <a:r>
              <a:rPr lang="en-US" dirty="0">
                <a:solidFill>
                  <a:srgbClr val="FF0000"/>
                </a:solidFill>
              </a:rPr>
              <a:t>"&gt;&lt;/bean&gt;  </a:t>
            </a:r>
          </a:p>
          <a:p>
            <a:pPr lvl="1">
              <a:buNone/>
            </a:pPr>
            <a:r>
              <a:rPr lang="en-US" dirty="0">
                <a:solidFill>
                  <a:srgbClr val="FF0000"/>
                </a:solidFill>
              </a:rPr>
              <a:t>&lt;bean id="a" </a:t>
            </a:r>
            <a:r>
              <a:rPr lang="en-US" b="1" dirty="0">
                <a:solidFill>
                  <a:srgbClr val="FF0000"/>
                </a:solidFill>
              </a:rPr>
              <a:t>class</a:t>
            </a:r>
            <a:r>
              <a:rPr lang="en-US" dirty="0">
                <a:solidFill>
                  <a:srgbClr val="FF0000"/>
                </a:solidFill>
              </a:rPr>
              <a:t>="</a:t>
            </a:r>
            <a:r>
              <a:rPr lang="en-US" dirty="0" err="1">
                <a:solidFill>
                  <a:srgbClr val="FF0000"/>
                </a:solidFill>
              </a:rPr>
              <a:t>org.sssit.A</a:t>
            </a:r>
            <a:r>
              <a:rPr lang="en-US" dirty="0">
                <a:solidFill>
                  <a:srgbClr val="FF0000"/>
                </a:solidFill>
              </a:rPr>
              <a:t>" </a:t>
            </a:r>
            <a:r>
              <a:rPr lang="en-US" dirty="0" err="1">
                <a:solidFill>
                  <a:srgbClr val="FF0000"/>
                </a:solidFill>
              </a:rPr>
              <a:t>autowire</a:t>
            </a:r>
            <a:r>
              <a:rPr lang="en-US" dirty="0">
                <a:solidFill>
                  <a:srgbClr val="FF0000"/>
                </a:solidFill>
              </a:rPr>
              <a:t>="</a:t>
            </a:r>
            <a:r>
              <a:rPr lang="en-US" dirty="0" err="1">
                <a:solidFill>
                  <a:srgbClr val="FF0000"/>
                </a:solidFill>
              </a:rPr>
              <a:t>byType</a:t>
            </a:r>
            <a:r>
              <a:rPr lang="en-US" dirty="0">
                <a:solidFill>
                  <a:srgbClr val="FF0000"/>
                </a:solidFill>
              </a:rPr>
              <a:t>"&gt;&lt;/bean&gt;  </a:t>
            </a:r>
          </a:p>
          <a:p>
            <a:r>
              <a:rPr lang="en-US" dirty="0"/>
              <a:t>In this case, it works fine because you have created an instance of B type. It doesn't matter that you have different bean name than reference name.</a:t>
            </a:r>
          </a:p>
          <a:p>
            <a:r>
              <a:rPr lang="en-US" dirty="0"/>
              <a:t>But, if you have multiple bean of one type, it will not work and throw exception.</a:t>
            </a:r>
          </a:p>
          <a:p>
            <a:r>
              <a:rPr lang="en-US" dirty="0"/>
              <a:t>Let's see the code where are many bean of type B.</a:t>
            </a:r>
          </a:p>
          <a:p>
            <a:pPr lvl="1">
              <a:buNone/>
            </a:pPr>
            <a:r>
              <a:rPr lang="en-US" dirty="0">
                <a:solidFill>
                  <a:srgbClr val="FF0000"/>
                </a:solidFill>
              </a:rPr>
              <a:t>&lt;bean id="b1" </a:t>
            </a:r>
            <a:r>
              <a:rPr lang="en-US" b="1" dirty="0">
                <a:solidFill>
                  <a:srgbClr val="FF0000"/>
                </a:solidFill>
              </a:rPr>
              <a:t>class</a:t>
            </a:r>
            <a:r>
              <a:rPr lang="en-US" dirty="0">
                <a:solidFill>
                  <a:srgbClr val="FF0000"/>
                </a:solidFill>
              </a:rPr>
              <a:t>="</a:t>
            </a:r>
            <a:r>
              <a:rPr lang="en-US" dirty="0" err="1">
                <a:solidFill>
                  <a:srgbClr val="FF0000"/>
                </a:solidFill>
              </a:rPr>
              <a:t>org.sssit.B</a:t>
            </a:r>
            <a:r>
              <a:rPr lang="en-US" dirty="0">
                <a:solidFill>
                  <a:srgbClr val="FF0000"/>
                </a:solidFill>
              </a:rPr>
              <a:t>"&gt;&lt;/bean&gt;  </a:t>
            </a:r>
          </a:p>
          <a:p>
            <a:pPr lvl="1">
              <a:buNone/>
            </a:pPr>
            <a:r>
              <a:rPr lang="en-US" dirty="0">
                <a:solidFill>
                  <a:srgbClr val="FF0000"/>
                </a:solidFill>
              </a:rPr>
              <a:t>&lt;bean id="b2" </a:t>
            </a:r>
            <a:r>
              <a:rPr lang="en-US" b="1" dirty="0">
                <a:solidFill>
                  <a:srgbClr val="FF0000"/>
                </a:solidFill>
              </a:rPr>
              <a:t>class</a:t>
            </a:r>
            <a:r>
              <a:rPr lang="en-US" dirty="0">
                <a:solidFill>
                  <a:srgbClr val="FF0000"/>
                </a:solidFill>
              </a:rPr>
              <a:t>="</a:t>
            </a:r>
            <a:r>
              <a:rPr lang="en-US" dirty="0" err="1">
                <a:solidFill>
                  <a:srgbClr val="FF0000"/>
                </a:solidFill>
              </a:rPr>
              <a:t>org.sssit.B</a:t>
            </a:r>
            <a:r>
              <a:rPr lang="en-US" dirty="0">
                <a:solidFill>
                  <a:srgbClr val="FF0000"/>
                </a:solidFill>
              </a:rPr>
              <a:t>"&gt;&lt;/bean&gt;  </a:t>
            </a:r>
          </a:p>
          <a:p>
            <a:pPr lvl="1">
              <a:buNone/>
            </a:pPr>
            <a:r>
              <a:rPr lang="en-US" dirty="0">
                <a:solidFill>
                  <a:srgbClr val="FF0000"/>
                </a:solidFill>
              </a:rPr>
              <a:t>&lt;bean id="a" </a:t>
            </a:r>
            <a:r>
              <a:rPr lang="en-US" b="1" dirty="0">
                <a:solidFill>
                  <a:srgbClr val="FF0000"/>
                </a:solidFill>
              </a:rPr>
              <a:t>class</a:t>
            </a:r>
            <a:r>
              <a:rPr lang="en-US" dirty="0">
                <a:solidFill>
                  <a:srgbClr val="FF0000"/>
                </a:solidFill>
              </a:rPr>
              <a:t>="</a:t>
            </a:r>
            <a:r>
              <a:rPr lang="en-US" dirty="0" err="1">
                <a:solidFill>
                  <a:srgbClr val="FF0000"/>
                </a:solidFill>
              </a:rPr>
              <a:t>org.sssit.A</a:t>
            </a:r>
            <a:r>
              <a:rPr lang="en-US" dirty="0">
                <a:solidFill>
                  <a:srgbClr val="FF0000"/>
                </a:solidFill>
              </a:rPr>
              <a:t>" </a:t>
            </a:r>
            <a:r>
              <a:rPr lang="en-US" dirty="0" err="1">
                <a:solidFill>
                  <a:srgbClr val="FF0000"/>
                </a:solidFill>
              </a:rPr>
              <a:t>autowire</a:t>
            </a:r>
            <a:r>
              <a:rPr lang="en-US" dirty="0">
                <a:solidFill>
                  <a:srgbClr val="FF0000"/>
                </a:solidFill>
              </a:rPr>
              <a:t>="</a:t>
            </a:r>
            <a:r>
              <a:rPr lang="en-US" dirty="0" err="1">
                <a:solidFill>
                  <a:srgbClr val="FF0000"/>
                </a:solidFill>
              </a:rPr>
              <a:t>byName</a:t>
            </a:r>
            <a:r>
              <a:rPr lang="en-US" dirty="0">
                <a:solidFill>
                  <a:srgbClr val="FF0000"/>
                </a:solidFill>
              </a:rPr>
              <a:t>"&gt;&lt;/bean&gt; </a:t>
            </a:r>
            <a:r>
              <a:rPr lang="en-US" dirty="0"/>
              <a:t> </a:t>
            </a:r>
          </a:p>
          <a:p>
            <a:r>
              <a:rPr lang="en-US" dirty="0"/>
              <a:t>In such case, it will throw exception.</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3) constructor </a:t>
            </a:r>
            <a:r>
              <a:rPr lang="en-US" dirty="0" err="1"/>
              <a:t>autowiring</a:t>
            </a:r>
            <a:r>
              <a:rPr lang="en-US" dirty="0"/>
              <a:t> mode</a:t>
            </a:r>
          </a:p>
        </p:txBody>
      </p:sp>
      <p:sp>
        <p:nvSpPr>
          <p:cNvPr id="3" name="Content Placeholder 2"/>
          <p:cNvSpPr>
            <a:spLocks noGrp="1"/>
          </p:cNvSpPr>
          <p:nvPr>
            <p:ph idx="1"/>
          </p:nvPr>
        </p:nvSpPr>
        <p:spPr>
          <a:xfrm>
            <a:off x="457200" y="1143000"/>
            <a:ext cx="8229600" cy="4983163"/>
          </a:xfrm>
        </p:spPr>
        <p:txBody>
          <a:bodyPr/>
          <a:lstStyle/>
          <a:p>
            <a:r>
              <a:rPr lang="en-US" dirty="0"/>
              <a:t>In case of constructor </a:t>
            </a:r>
            <a:r>
              <a:rPr lang="en-US" dirty="0" err="1"/>
              <a:t>autowiring</a:t>
            </a:r>
            <a:r>
              <a:rPr lang="en-US" dirty="0"/>
              <a:t> mode, spring container injects the dependency by highest parameterized constructor.</a:t>
            </a:r>
          </a:p>
          <a:p>
            <a:r>
              <a:rPr lang="en-US" dirty="0"/>
              <a:t>If you have 3 constructors in a class, zero-</a:t>
            </a:r>
            <a:r>
              <a:rPr lang="en-US" dirty="0" err="1"/>
              <a:t>arg</a:t>
            </a:r>
            <a:r>
              <a:rPr lang="en-US" dirty="0"/>
              <a:t>, one-</a:t>
            </a:r>
            <a:r>
              <a:rPr lang="en-US" dirty="0" err="1"/>
              <a:t>arg</a:t>
            </a:r>
            <a:r>
              <a:rPr lang="en-US" dirty="0"/>
              <a:t> and two-</a:t>
            </a:r>
            <a:r>
              <a:rPr lang="en-US" dirty="0" err="1"/>
              <a:t>arg</a:t>
            </a:r>
            <a:r>
              <a:rPr lang="en-US" dirty="0"/>
              <a:t> then injection will be performed by calling the two-</a:t>
            </a:r>
            <a:r>
              <a:rPr lang="en-US" dirty="0" err="1"/>
              <a:t>arg</a:t>
            </a:r>
            <a:r>
              <a:rPr lang="en-US" dirty="0"/>
              <a:t> constructor.</a:t>
            </a:r>
          </a:p>
          <a:p>
            <a:pPr lvl="1">
              <a:buNone/>
            </a:pPr>
            <a:r>
              <a:rPr lang="en-US" sz="2000" dirty="0">
                <a:solidFill>
                  <a:srgbClr val="FF0000"/>
                </a:solidFill>
              </a:rPr>
              <a:t>&lt;bean id="b" </a:t>
            </a:r>
            <a:r>
              <a:rPr lang="en-US" sz="2000" b="1" dirty="0">
                <a:solidFill>
                  <a:srgbClr val="FF0000"/>
                </a:solidFill>
              </a:rPr>
              <a:t>class</a:t>
            </a:r>
            <a:r>
              <a:rPr lang="en-US" sz="2000" dirty="0">
                <a:solidFill>
                  <a:srgbClr val="FF0000"/>
                </a:solidFill>
              </a:rPr>
              <a:t>="</a:t>
            </a:r>
            <a:r>
              <a:rPr lang="en-US" sz="2000" dirty="0" err="1">
                <a:solidFill>
                  <a:srgbClr val="FF0000"/>
                </a:solidFill>
              </a:rPr>
              <a:t>org.sssit.B</a:t>
            </a:r>
            <a:r>
              <a:rPr lang="en-US" sz="2000" dirty="0">
                <a:solidFill>
                  <a:srgbClr val="FF0000"/>
                </a:solidFill>
              </a:rPr>
              <a:t>"&gt;&lt;/bean&gt;  </a:t>
            </a:r>
          </a:p>
          <a:p>
            <a:pPr lvl="1">
              <a:buNone/>
            </a:pPr>
            <a:r>
              <a:rPr lang="en-US" sz="2000" dirty="0">
                <a:solidFill>
                  <a:srgbClr val="FF0000"/>
                </a:solidFill>
              </a:rPr>
              <a:t>&lt;bean id="a" </a:t>
            </a:r>
            <a:r>
              <a:rPr lang="en-US" sz="2000" b="1" dirty="0">
                <a:solidFill>
                  <a:srgbClr val="FF0000"/>
                </a:solidFill>
              </a:rPr>
              <a:t>class</a:t>
            </a:r>
            <a:r>
              <a:rPr lang="en-US" sz="2000" dirty="0">
                <a:solidFill>
                  <a:srgbClr val="FF0000"/>
                </a:solidFill>
              </a:rPr>
              <a:t>="</a:t>
            </a:r>
            <a:r>
              <a:rPr lang="en-US" sz="2000" dirty="0" err="1">
                <a:solidFill>
                  <a:srgbClr val="FF0000"/>
                </a:solidFill>
              </a:rPr>
              <a:t>org.sssit.A</a:t>
            </a:r>
            <a:r>
              <a:rPr lang="en-US" sz="2000" dirty="0">
                <a:solidFill>
                  <a:srgbClr val="FF0000"/>
                </a:solidFill>
              </a:rPr>
              <a:t>" </a:t>
            </a:r>
            <a:r>
              <a:rPr lang="en-US" sz="2000" dirty="0" err="1">
                <a:solidFill>
                  <a:srgbClr val="FF0000"/>
                </a:solidFill>
              </a:rPr>
              <a:t>autowire</a:t>
            </a:r>
            <a:r>
              <a:rPr lang="en-US" sz="2000" dirty="0">
                <a:solidFill>
                  <a:srgbClr val="FF0000"/>
                </a:solidFill>
              </a:rPr>
              <a:t>="constructor"&gt;&lt;/bean&gt;</a:t>
            </a:r>
            <a:r>
              <a:rPr lang="en-US" dirty="0">
                <a:solidFill>
                  <a:srgbClr val="FF0000"/>
                </a:solidFill>
              </a:rPr>
              <a:t> </a:t>
            </a:r>
            <a:r>
              <a:rPr lang="en-US" dirty="0"/>
              <a:t> </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4) no </a:t>
            </a:r>
            <a:r>
              <a:rPr lang="en-US" dirty="0" err="1"/>
              <a:t>autowiring</a:t>
            </a:r>
            <a:r>
              <a:rPr lang="en-US" dirty="0"/>
              <a:t> mode</a:t>
            </a:r>
          </a:p>
        </p:txBody>
      </p:sp>
      <p:sp>
        <p:nvSpPr>
          <p:cNvPr id="3" name="Content Placeholder 2"/>
          <p:cNvSpPr>
            <a:spLocks noGrp="1"/>
          </p:cNvSpPr>
          <p:nvPr>
            <p:ph idx="1"/>
          </p:nvPr>
        </p:nvSpPr>
        <p:spPr>
          <a:xfrm>
            <a:off x="457200" y="1066800"/>
            <a:ext cx="8229600" cy="5059363"/>
          </a:xfrm>
        </p:spPr>
        <p:txBody>
          <a:bodyPr/>
          <a:lstStyle/>
          <a:p>
            <a:r>
              <a:rPr lang="en-US" dirty="0"/>
              <a:t>In case of no </a:t>
            </a:r>
            <a:r>
              <a:rPr lang="en-US" dirty="0" err="1"/>
              <a:t>autowiring</a:t>
            </a:r>
            <a:r>
              <a:rPr lang="en-US" dirty="0"/>
              <a:t> mode, spring container doesn't inject the dependency by </a:t>
            </a:r>
            <a:r>
              <a:rPr lang="en-US" dirty="0" err="1"/>
              <a:t>autowiring</a:t>
            </a:r>
            <a:r>
              <a:rPr lang="en-US" dirty="0"/>
              <a:t>.</a:t>
            </a:r>
          </a:p>
          <a:p>
            <a:pPr lvl="1">
              <a:buNone/>
            </a:pPr>
            <a:r>
              <a:rPr lang="en-US" sz="2400" dirty="0">
                <a:solidFill>
                  <a:srgbClr val="FF0000"/>
                </a:solidFill>
              </a:rPr>
              <a:t>&lt;bean id="b" </a:t>
            </a:r>
            <a:r>
              <a:rPr lang="en-US" sz="2400" b="1" dirty="0">
                <a:solidFill>
                  <a:srgbClr val="FF0000"/>
                </a:solidFill>
              </a:rPr>
              <a:t>class</a:t>
            </a:r>
            <a:r>
              <a:rPr lang="en-US" sz="2400" dirty="0">
                <a:solidFill>
                  <a:srgbClr val="FF0000"/>
                </a:solidFill>
              </a:rPr>
              <a:t>="</a:t>
            </a:r>
            <a:r>
              <a:rPr lang="en-US" sz="2400" dirty="0" err="1">
                <a:solidFill>
                  <a:srgbClr val="FF0000"/>
                </a:solidFill>
              </a:rPr>
              <a:t>org.sssit.B</a:t>
            </a:r>
            <a:r>
              <a:rPr lang="en-US" sz="2400" dirty="0">
                <a:solidFill>
                  <a:srgbClr val="FF0000"/>
                </a:solidFill>
              </a:rPr>
              <a:t>"&gt;&lt;/bean&gt;  </a:t>
            </a:r>
          </a:p>
          <a:p>
            <a:pPr lvl="1">
              <a:buNone/>
            </a:pPr>
            <a:r>
              <a:rPr lang="en-US" sz="2400" dirty="0">
                <a:solidFill>
                  <a:srgbClr val="FF0000"/>
                </a:solidFill>
              </a:rPr>
              <a:t>&lt;bean id="a" </a:t>
            </a:r>
            <a:r>
              <a:rPr lang="en-US" sz="2400" b="1" dirty="0">
                <a:solidFill>
                  <a:srgbClr val="FF0000"/>
                </a:solidFill>
              </a:rPr>
              <a:t>class</a:t>
            </a:r>
            <a:r>
              <a:rPr lang="en-US" sz="2400" dirty="0">
                <a:solidFill>
                  <a:srgbClr val="FF0000"/>
                </a:solidFill>
              </a:rPr>
              <a:t>="</a:t>
            </a:r>
            <a:r>
              <a:rPr lang="en-US" sz="2400" dirty="0" err="1">
                <a:solidFill>
                  <a:srgbClr val="FF0000"/>
                </a:solidFill>
              </a:rPr>
              <a:t>org.sssit.A</a:t>
            </a:r>
            <a:r>
              <a:rPr lang="en-US" sz="2400" dirty="0">
                <a:solidFill>
                  <a:srgbClr val="FF0000"/>
                </a:solidFill>
              </a:rPr>
              <a:t>" </a:t>
            </a:r>
            <a:r>
              <a:rPr lang="en-US" sz="2400" dirty="0" err="1">
                <a:solidFill>
                  <a:srgbClr val="FF0000"/>
                </a:solidFill>
              </a:rPr>
              <a:t>autowire</a:t>
            </a:r>
            <a:r>
              <a:rPr lang="en-US" sz="2400" dirty="0">
                <a:solidFill>
                  <a:srgbClr val="FF0000"/>
                </a:solidFill>
              </a:rPr>
              <a:t>="no"&gt;&lt;/bean&gt;  </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style>
          <a:lnRef idx="2">
            <a:schemeClr val="accent3">
              <a:shade val="50000"/>
            </a:schemeClr>
          </a:lnRef>
          <a:fillRef idx="1">
            <a:schemeClr val="accent3"/>
          </a:fillRef>
          <a:effectRef idx="0">
            <a:schemeClr val="accent3"/>
          </a:effectRef>
          <a:fontRef idx="minor">
            <a:schemeClr val="lt1"/>
          </a:fontRef>
        </p:style>
        <p:txBody>
          <a:bodyPr>
            <a:noAutofit/>
          </a:bodyPr>
          <a:lstStyle/>
          <a:p>
            <a:r>
              <a:rPr lang="en-US" sz="3600" dirty="0"/>
              <a:t>Dependency Injection with Factory Method in Spring</a:t>
            </a:r>
          </a:p>
        </p:txBody>
      </p:sp>
      <p:sp>
        <p:nvSpPr>
          <p:cNvPr id="3" name="Content Placeholder 2"/>
          <p:cNvSpPr>
            <a:spLocks noGrp="1"/>
          </p:cNvSpPr>
          <p:nvPr>
            <p:ph idx="1"/>
          </p:nvPr>
        </p:nvSpPr>
        <p:spPr>
          <a:xfrm>
            <a:off x="457200" y="1371600"/>
            <a:ext cx="8229600" cy="4754563"/>
          </a:xfrm>
        </p:spPr>
        <p:txBody>
          <a:bodyPr>
            <a:noAutofit/>
          </a:bodyPr>
          <a:lstStyle/>
          <a:p>
            <a:r>
              <a:rPr lang="en-US" sz="2000" dirty="0"/>
              <a:t>Spring framework provides facility to inject bean using factory method. To do so, we can use two attributes of bean element.</a:t>
            </a:r>
          </a:p>
          <a:p>
            <a:pPr lvl="1"/>
            <a:r>
              <a:rPr lang="en-US" sz="2000" b="1" dirty="0"/>
              <a:t>factory-method:</a:t>
            </a:r>
            <a:r>
              <a:rPr lang="en-US" sz="2000" dirty="0"/>
              <a:t> represents the factory method that will be invoked to inject the bean.</a:t>
            </a:r>
          </a:p>
          <a:p>
            <a:pPr lvl="1"/>
            <a:r>
              <a:rPr lang="en-US" sz="2000" b="1" dirty="0"/>
              <a:t>factory-bean:</a:t>
            </a:r>
            <a:r>
              <a:rPr lang="en-US" sz="2000" dirty="0"/>
              <a:t> represents the reference of the bean by which factory method will be invoked. It is used if factory method is non-static.</a:t>
            </a:r>
          </a:p>
          <a:p>
            <a:r>
              <a:rPr lang="en-US" sz="2000" dirty="0"/>
              <a:t>A method that returns instance of a class is called </a:t>
            </a:r>
            <a:r>
              <a:rPr lang="en-US" sz="2000" b="1" dirty="0"/>
              <a:t>factory method</a:t>
            </a:r>
            <a:r>
              <a:rPr lang="en-US" sz="2000" dirty="0"/>
              <a:t>.</a:t>
            </a:r>
          </a:p>
          <a:p>
            <a:pPr lvl="1">
              <a:buNone/>
            </a:pPr>
            <a:r>
              <a:rPr lang="en-US" sz="2000" b="1" dirty="0"/>
              <a:t>public</a:t>
            </a:r>
            <a:r>
              <a:rPr lang="en-US" sz="2000" dirty="0"/>
              <a:t> </a:t>
            </a:r>
            <a:r>
              <a:rPr lang="en-US" sz="2000" b="1" dirty="0"/>
              <a:t>class</a:t>
            </a:r>
            <a:r>
              <a:rPr lang="en-US" sz="2000" dirty="0"/>
              <a:t> A {  </a:t>
            </a:r>
          </a:p>
          <a:p>
            <a:pPr lvl="1">
              <a:buNone/>
            </a:pPr>
            <a:r>
              <a:rPr lang="en-US" sz="2000" b="1" dirty="0"/>
              <a:t>public</a:t>
            </a:r>
            <a:r>
              <a:rPr lang="en-US" sz="2000" dirty="0"/>
              <a:t> </a:t>
            </a:r>
            <a:r>
              <a:rPr lang="en-US" sz="2000" b="1" dirty="0"/>
              <a:t>static</a:t>
            </a:r>
            <a:r>
              <a:rPr lang="en-US" sz="2000" dirty="0"/>
              <a:t> A </a:t>
            </a:r>
            <a:r>
              <a:rPr lang="en-US" sz="2000" dirty="0" err="1"/>
              <a:t>getA</a:t>
            </a:r>
            <a:r>
              <a:rPr lang="en-US" sz="2000" dirty="0"/>
              <a:t>(){//factory method  </a:t>
            </a:r>
          </a:p>
          <a:p>
            <a:pPr lvl="1">
              <a:buNone/>
            </a:pPr>
            <a:r>
              <a:rPr lang="en-US" sz="2000" dirty="0"/>
              <a:t>    </a:t>
            </a:r>
            <a:r>
              <a:rPr lang="en-US" sz="2000" b="1" dirty="0"/>
              <a:t>return</a:t>
            </a:r>
            <a:r>
              <a:rPr lang="en-US" sz="2000" dirty="0"/>
              <a:t> </a:t>
            </a:r>
            <a:r>
              <a:rPr lang="en-US" sz="2000" b="1" dirty="0"/>
              <a:t>new</a:t>
            </a:r>
            <a:r>
              <a:rPr lang="en-US" sz="2000" dirty="0"/>
              <a:t> A();  </a:t>
            </a:r>
          </a:p>
          <a:p>
            <a:pPr lvl="1">
              <a:buNone/>
            </a:pPr>
            <a:r>
              <a:rPr lang="en-US" sz="2000" dirty="0"/>
              <a:t>}  </a:t>
            </a:r>
          </a:p>
          <a:p>
            <a:pPr lvl="1">
              <a:buNone/>
            </a:pPr>
            <a:r>
              <a:rPr lang="en-US" sz="2000" dirty="0"/>
              <a:t>}  </a:t>
            </a:r>
          </a:p>
          <a:p>
            <a:pPr>
              <a:buNone/>
            </a:pPr>
            <a:endParaRPr 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Factory Method Types</a:t>
            </a:r>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r>
              <a:rPr lang="en-US" dirty="0"/>
              <a:t>There can be three types of factory method:</a:t>
            </a:r>
          </a:p>
          <a:p>
            <a:r>
              <a:rPr lang="en-US" dirty="0"/>
              <a:t>1) A </a:t>
            </a:r>
            <a:r>
              <a:rPr lang="en-US" b="1" dirty="0"/>
              <a:t>static factory method</a:t>
            </a:r>
            <a:r>
              <a:rPr lang="en-US" dirty="0"/>
              <a:t> that returns instance of </a:t>
            </a:r>
            <a:r>
              <a:rPr lang="en-US" b="1" dirty="0"/>
              <a:t>its own</a:t>
            </a:r>
            <a:r>
              <a:rPr lang="en-US" dirty="0"/>
              <a:t> class. It is used in singleton design pattern.</a:t>
            </a:r>
          </a:p>
          <a:p>
            <a:pPr lvl="1">
              <a:buNone/>
            </a:pPr>
            <a:r>
              <a:rPr lang="en-US" dirty="0">
                <a:solidFill>
                  <a:srgbClr val="FF0000"/>
                </a:solidFill>
              </a:rPr>
              <a:t>&lt;bean id="a" </a:t>
            </a:r>
            <a:r>
              <a:rPr lang="en-US" b="1" dirty="0">
                <a:solidFill>
                  <a:srgbClr val="FF0000"/>
                </a:solidFill>
              </a:rPr>
              <a:t>class</a:t>
            </a:r>
            <a:r>
              <a:rPr lang="en-US" dirty="0">
                <a:solidFill>
                  <a:srgbClr val="FF0000"/>
                </a:solidFill>
              </a:rPr>
              <a:t>="</a:t>
            </a:r>
            <a:r>
              <a:rPr lang="en-US" dirty="0" err="1">
                <a:solidFill>
                  <a:srgbClr val="FF0000"/>
                </a:solidFill>
              </a:rPr>
              <a:t>com.javaknowledge.A</a:t>
            </a:r>
            <a:r>
              <a:rPr lang="en-US" dirty="0">
                <a:solidFill>
                  <a:srgbClr val="FF0000"/>
                </a:solidFill>
              </a:rPr>
              <a:t>" factory-method="</a:t>
            </a:r>
            <a:r>
              <a:rPr lang="en-US" dirty="0" err="1">
                <a:solidFill>
                  <a:srgbClr val="FF0000"/>
                </a:solidFill>
              </a:rPr>
              <a:t>getA</a:t>
            </a:r>
            <a:r>
              <a:rPr lang="en-US" dirty="0">
                <a:solidFill>
                  <a:srgbClr val="FF0000"/>
                </a:solidFill>
              </a:rPr>
              <a:t>"&gt;&lt;/bean&gt; </a:t>
            </a:r>
            <a:r>
              <a:rPr lang="en-US" dirty="0"/>
              <a:t> </a:t>
            </a:r>
          </a:p>
          <a:p>
            <a:r>
              <a:rPr lang="en-US" dirty="0"/>
              <a:t>2) A </a:t>
            </a:r>
            <a:r>
              <a:rPr lang="en-US" b="1" dirty="0"/>
              <a:t>static factory method</a:t>
            </a:r>
            <a:r>
              <a:rPr lang="en-US" dirty="0"/>
              <a:t> that returns instance of </a:t>
            </a:r>
            <a:r>
              <a:rPr lang="en-US" b="1" dirty="0"/>
              <a:t>another</a:t>
            </a:r>
            <a:r>
              <a:rPr lang="en-US" dirty="0"/>
              <a:t> class. It is used instance is not known and decided at runtime.</a:t>
            </a:r>
          </a:p>
          <a:p>
            <a:pPr lvl="1">
              <a:buNone/>
            </a:pPr>
            <a:r>
              <a:rPr lang="en-US" dirty="0">
                <a:solidFill>
                  <a:srgbClr val="FF0000"/>
                </a:solidFill>
              </a:rPr>
              <a:t>&lt;bean id="b" </a:t>
            </a:r>
            <a:r>
              <a:rPr lang="en-US" b="1" dirty="0">
                <a:solidFill>
                  <a:srgbClr val="FF0000"/>
                </a:solidFill>
              </a:rPr>
              <a:t>class</a:t>
            </a:r>
            <a:r>
              <a:rPr lang="en-US" dirty="0">
                <a:solidFill>
                  <a:srgbClr val="FF0000"/>
                </a:solidFill>
              </a:rPr>
              <a:t>="</a:t>
            </a:r>
            <a:r>
              <a:rPr lang="en-US" dirty="0" err="1">
                <a:solidFill>
                  <a:srgbClr val="FF0000"/>
                </a:solidFill>
              </a:rPr>
              <a:t>com.javaknowledge.A</a:t>
            </a:r>
            <a:r>
              <a:rPr lang="en-US" dirty="0">
                <a:solidFill>
                  <a:srgbClr val="FF0000"/>
                </a:solidFill>
              </a:rPr>
              <a:t>" factory-method="</a:t>
            </a:r>
            <a:r>
              <a:rPr lang="en-US" dirty="0" err="1">
                <a:solidFill>
                  <a:srgbClr val="FF0000"/>
                </a:solidFill>
              </a:rPr>
              <a:t>getB</a:t>
            </a:r>
            <a:r>
              <a:rPr lang="en-US" dirty="0">
                <a:solidFill>
                  <a:srgbClr val="FF0000"/>
                </a:solidFill>
              </a:rPr>
              <a:t>"&gt;&lt;/bean&gt;  </a:t>
            </a:r>
          </a:p>
          <a:p>
            <a:r>
              <a:rPr lang="en-US" dirty="0"/>
              <a:t>3) A </a:t>
            </a:r>
            <a:r>
              <a:rPr lang="en-US" b="1" dirty="0"/>
              <a:t>non-static factory</a:t>
            </a:r>
            <a:r>
              <a:rPr lang="en-US" dirty="0"/>
              <a:t> method that returns instance of </a:t>
            </a:r>
            <a:r>
              <a:rPr lang="en-US" b="1" dirty="0"/>
              <a:t>another</a:t>
            </a:r>
            <a:r>
              <a:rPr lang="en-US" dirty="0"/>
              <a:t> class. It is used instance is not known and decided at runtime.</a:t>
            </a:r>
          </a:p>
          <a:p>
            <a:pPr lvl="1">
              <a:buNone/>
            </a:pPr>
            <a:r>
              <a:rPr lang="en-US" dirty="0">
                <a:solidFill>
                  <a:srgbClr val="FF0000"/>
                </a:solidFill>
              </a:rPr>
              <a:t>&lt;bean id="a" </a:t>
            </a:r>
            <a:r>
              <a:rPr lang="en-US" b="1" dirty="0">
                <a:solidFill>
                  <a:srgbClr val="FF0000"/>
                </a:solidFill>
              </a:rPr>
              <a:t>class</a:t>
            </a:r>
            <a:r>
              <a:rPr lang="en-US" dirty="0">
                <a:solidFill>
                  <a:srgbClr val="FF0000"/>
                </a:solidFill>
              </a:rPr>
              <a:t>="</a:t>
            </a:r>
            <a:r>
              <a:rPr lang="en-US" dirty="0" err="1">
                <a:solidFill>
                  <a:srgbClr val="FF0000"/>
                </a:solidFill>
              </a:rPr>
              <a:t>com.javaknowledge.A</a:t>
            </a:r>
            <a:r>
              <a:rPr lang="en-US" dirty="0">
                <a:solidFill>
                  <a:srgbClr val="FF0000"/>
                </a:solidFill>
              </a:rPr>
              <a:t>"&gt;&lt;/bean&gt;  </a:t>
            </a:r>
          </a:p>
          <a:p>
            <a:pPr lvl="1">
              <a:buNone/>
            </a:pPr>
            <a:r>
              <a:rPr lang="en-US" dirty="0">
                <a:solidFill>
                  <a:srgbClr val="FF0000"/>
                </a:solidFill>
              </a:rPr>
              <a:t>&lt;bean id="b" </a:t>
            </a:r>
            <a:r>
              <a:rPr lang="en-US" b="1" dirty="0">
                <a:solidFill>
                  <a:srgbClr val="FF0000"/>
                </a:solidFill>
              </a:rPr>
              <a:t>class</a:t>
            </a:r>
            <a:r>
              <a:rPr lang="en-US" dirty="0">
                <a:solidFill>
                  <a:srgbClr val="FF0000"/>
                </a:solidFill>
              </a:rPr>
              <a:t>="</a:t>
            </a:r>
            <a:r>
              <a:rPr lang="en-US" dirty="0" err="1">
                <a:solidFill>
                  <a:srgbClr val="FF0000"/>
                </a:solidFill>
              </a:rPr>
              <a:t>com.javaknowledge.A</a:t>
            </a:r>
            <a:r>
              <a:rPr lang="en-US" dirty="0">
                <a:solidFill>
                  <a:srgbClr val="FF0000"/>
                </a:solidFill>
              </a:rPr>
              <a:t>" factory-method="</a:t>
            </a:r>
            <a:r>
              <a:rPr lang="en-US" dirty="0" err="1">
                <a:solidFill>
                  <a:srgbClr val="FF0000"/>
                </a:solidFill>
              </a:rPr>
              <a:t>getB</a:t>
            </a:r>
            <a:r>
              <a:rPr lang="en-US" dirty="0">
                <a:solidFill>
                  <a:srgbClr val="FF0000"/>
                </a:solidFill>
              </a:rPr>
              <a:t>" factory-bean="a"&gt;&lt;/bean&gt;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normAutofit/>
          </a:bodyPr>
          <a:lstStyle/>
          <a:p>
            <a:r>
              <a:rPr lang="en-US" dirty="0"/>
              <a:t>Dependency Lookup</a:t>
            </a:r>
          </a:p>
        </p:txBody>
      </p:sp>
      <p:sp>
        <p:nvSpPr>
          <p:cNvPr id="3" name="Content Placeholder 2"/>
          <p:cNvSpPr>
            <a:spLocks noGrp="1"/>
          </p:cNvSpPr>
          <p:nvPr>
            <p:ph idx="1"/>
          </p:nvPr>
        </p:nvSpPr>
        <p:spPr/>
        <p:txBody>
          <a:bodyPr>
            <a:normAutofit fontScale="62500" lnSpcReduction="20000"/>
          </a:bodyPr>
          <a:lstStyle/>
          <a:p>
            <a:r>
              <a:rPr lang="en-US" dirty="0"/>
              <a:t>The Dependency Lookup is an approach where we get the resource after demand. There can be various ways to get the resource for example:</a:t>
            </a:r>
          </a:p>
          <a:p>
            <a:pPr lvl="1"/>
            <a:r>
              <a:rPr lang="en-US" dirty="0"/>
              <a:t>A </a:t>
            </a:r>
            <a:r>
              <a:rPr lang="en-US" dirty="0" err="1"/>
              <a:t>obj</a:t>
            </a:r>
            <a:r>
              <a:rPr lang="en-US" dirty="0"/>
              <a:t> = </a:t>
            </a:r>
            <a:r>
              <a:rPr lang="en-US" b="1" dirty="0"/>
              <a:t>new</a:t>
            </a:r>
            <a:r>
              <a:rPr lang="en-US" dirty="0"/>
              <a:t> </a:t>
            </a:r>
            <a:r>
              <a:rPr lang="en-US" dirty="0" err="1"/>
              <a:t>AImpl</a:t>
            </a:r>
            <a:r>
              <a:rPr lang="en-US" dirty="0"/>
              <a:t>();  </a:t>
            </a:r>
          </a:p>
          <a:p>
            <a:r>
              <a:rPr lang="en-US" dirty="0"/>
              <a:t>In such way, we get the resource(instance of A class) directly by new keyword. Another way is factory method:</a:t>
            </a:r>
          </a:p>
          <a:p>
            <a:pPr lvl="1"/>
            <a:r>
              <a:rPr lang="en-US" dirty="0"/>
              <a:t>A </a:t>
            </a:r>
            <a:r>
              <a:rPr lang="en-US" dirty="0" err="1"/>
              <a:t>obj</a:t>
            </a:r>
            <a:r>
              <a:rPr lang="en-US" dirty="0"/>
              <a:t> = </a:t>
            </a:r>
            <a:r>
              <a:rPr lang="en-US" dirty="0" err="1"/>
              <a:t>A.getA</a:t>
            </a:r>
            <a:r>
              <a:rPr lang="en-US" dirty="0"/>
              <a:t>();  </a:t>
            </a:r>
          </a:p>
          <a:p>
            <a:r>
              <a:rPr lang="en-US" dirty="0"/>
              <a:t>This way, we get the resource (instance of A class) by calling the static factory method </a:t>
            </a:r>
            <a:r>
              <a:rPr lang="en-US" dirty="0" err="1"/>
              <a:t>getA</a:t>
            </a:r>
            <a:r>
              <a:rPr lang="en-US" dirty="0"/>
              <a:t>().</a:t>
            </a:r>
          </a:p>
          <a:p>
            <a:r>
              <a:rPr lang="en-US" dirty="0"/>
              <a:t>Alternatively, we can get the resource by JNDI (Java Naming Directory Interface) as:</a:t>
            </a:r>
          </a:p>
          <a:p>
            <a:pPr lvl="1"/>
            <a:r>
              <a:rPr lang="en-US" dirty="0"/>
              <a:t>Context </a:t>
            </a:r>
            <a:r>
              <a:rPr lang="en-US" dirty="0" err="1"/>
              <a:t>ctx</a:t>
            </a:r>
            <a:r>
              <a:rPr lang="en-US" dirty="0"/>
              <a:t> = </a:t>
            </a:r>
            <a:r>
              <a:rPr lang="en-US" b="1" dirty="0"/>
              <a:t>new</a:t>
            </a:r>
            <a:r>
              <a:rPr lang="en-US" dirty="0"/>
              <a:t> </a:t>
            </a:r>
            <a:r>
              <a:rPr lang="en-US" dirty="0" err="1"/>
              <a:t>InitialContext</a:t>
            </a:r>
            <a:r>
              <a:rPr lang="en-US" dirty="0"/>
              <a:t>();  </a:t>
            </a:r>
          </a:p>
          <a:p>
            <a:pPr lvl="1"/>
            <a:r>
              <a:rPr lang="en-US" dirty="0"/>
              <a:t>Context </a:t>
            </a:r>
            <a:r>
              <a:rPr lang="en-US" dirty="0" err="1"/>
              <a:t>environmentCtx</a:t>
            </a:r>
            <a:r>
              <a:rPr lang="en-US" dirty="0"/>
              <a:t> = (Context) </a:t>
            </a:r>
            <a:r>
              <a:rPr lang="en-US" dirty="0" err="1"/>
              <a:t>ctx.lookup</a:t>
            </a:r>
            <a:r>
              <a:rPr lang="en-US" dirty="0"/>
              <a:t>("</a:t>
            </a:r>
            <a:r>
              <a:rPr lang="en-US" dirty="0" err="1"/>
              <a:t>java:comp</a:t>
            </a:r>
            <a:r>
              <a:rPr lang="en-US" dirty="0"/>
              <a:t>/</a:t>
            </a:r>
            <a:r>
              <a:rPr lang="en-US" dirty="0" err="1"/>
              <a:t>env</a:t>
            </a:r>
            <a:r>
              <a:rPr lang="en-US" dirty="0"/>
              <a:t>");  </a:t>
            </a:r>
          </a:p>
          <a:p>
            <a:pPr lvl="1"/>
            <a:r>
              <a:rPr lang="en-US" dirty="0"/>
              <a:t>A </a:t>
            </a:r>
            <a:r>
              <a:rPr lang="en-US" dirty="0" err="1"/>
              <a:t>obj</a:t>
            </a:r>
            <a:r>
              <a:rPr lang="en-US" dirty="0"/>
              <a:t> = (A)</a:t>
            </a:r>
            <a:r>
              <a:rPr lang="en-US" dirty="0" err="1"/>
              <a:t>environmentCtx.lookup</a:t>
            </a:r>
            <a:r>
              <a:rPr lang="en-US" dirty="0"/>
              <a:t>("A");  </a:t>
            </a:r>
          </a:p>
          <a:p>
            <a:r>
              <a:rPr lang="en-US" dirty="0"/>
              <a:t>There can be various ways to get the resource to obtain the resource. Let's see the problem in this approach.</a:t>
            </a:r>
          </a:p>
          <a:p>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Type 1</a:t>
            </a:r>
          </a:p>
        </p:txBody>
      </p:sp>
      <p:sp>
        <p:nvSpPr>
          <p:cNvPr id="3" name="Content Placeholder 2"/>
          <p:cNvSpPr>
            <a:spLocks noGrp="1"/>
          </p:cNvSpPr>
          <p:nvPr>
            <p:ph idx="1"/>
          </p:nvPr>
        </p:nvSpPr>
        <p:spPr>
          <a:xfrm>
            <a:off x="457200" y="1066800"/>
            <a:ext cx="8229600" cy="5059363"/>
          </a:xfrm>
        </p:spPr>
        <p:txBody>
          <a:bodyPr>
            <a:normAutofit fontScale="92500"/>
          </a:bodyPr>
          <a:lstStyle/>
          <a:p>
            <a:r>
              <a:rPr lang="en-US" dirty="0"/>
              <a:t>Let's see the simple code to inject the dependency by static factory method.</a:t>
            </a:r>
          </a:p>
          <a:p>
            <a:pPr lvl="1">
              <a:buNone/>
            </a:pPr>
            <a:r>
              <a:rPr lang="en-US" dirty="0">
                <a:solidFill>
                  <a:srgbClr val="FF0000"/>
                </a:solidFill>
              </a:rPr>
              <a:t>&lt;bean id="a" </a:t>
            </a:r>
            <a:r>
              <a:rPr lang="en-US" b="1" dirty="0">
                <a:solidFill>
                  <a:srgbClr val="FF0000"/>
                </a:solidFill>
              </a:rPr>
              <a:t>class</a:t>
            </a:r>
            <a:r>
              <a:rPr lang="en-US" dirty="0">
                <a:solidFill>
                  <a:srgbClr val="FF0000"/>
                </a:solidFill>
              </a:rPr>
              <a:t>="</a:t>
            </a:r>
            <a:r>
              <a:rPr lang="en-US" dirty="0" err="1">
                <a:solidFill>
                  <a:srgbClr val="FF0000"/>
                </a:solidFill>
              </a:rPr>
              <a:t>com.javaknowledge.A</a:t>
            </a:r>
            <a:r>
              <a:rPr lang="en-US" dirty="0">
                <a:solidFill>
                  <a:srgbClr val="FF0000"/>
                </a:solidFill>
              </a:rPr>
              <a:t>" factory-method="</a:t>
            </a:r>
            <a:r>
              <a:rPr lang="en-US" dirty="0" err="1">
                <a:solidFill>
                  <a:srgbClr val="FF0000"/>
                </a:solidFill>
              </a:rPr>
              <a:t>getA</a:t>
            </a:r>
            <a:r>
              <a:rPr lang="en-US" dirty="0">
                <a:solidFill>
                  <a:srgbClr val="FF0000"/>
                </a:solidFill>
              </a:rPr>
              <a:t>"&gt;&lt;/bean&gt;</a:t>
            </a:r>
            <a:r>
              <a:rPr lang="en-US" dirty="0"/>
              <a:t>  </a:t>
            </a:r>
          </a:p>
          <a:p>
            <a:r>
              <a:rPr lang="en-US" dirty="0"/>
              <a:t>Let's see the full example to inject dependency using factory method in spring. To create this example, we have created 3 files.</a:t>
            </a:r>
          </a:p>
          <a:p>
            <a:pPr lvl="1"/>
            <a:r>
              <a:rPr lang="en-US" b="1" dirty="0"/>
              <a:t>A.java</a:t>
            </a:r>
            <a:endParaRPr lang="en-US" dirty="0"/>
          </a:p>
          <a:p>
            <a:pPr lvl="1"/>
            <a:r>
              <a:rPr lang="en-US" b="1" dirty="0"/>
              <a:t>applicationContext.xml</a:t>
            </a:r>
            <a:endParaRPr lang="en-US" dirty="0"/>
          </a:p>
          <a:p>
            <a:pPr lvl="1"/>
            <a:r>
              <a:rPr lang="en-US" b="1" dirty="0"/>
              <a:t>Test.java</a:t>
            </a:r>
            <a:endParaRPr lang="en-US" dirty="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A.java</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r>
              <a:rPr lang="en-US" dirty="0"/>
              <a:t>This class is a singleton class.</a:t>
            </a:r>
          </a:p>
          <a:p>
            <a:pPr lvl="1">
              <a:buNone/>
            </a:pPr>
            <a:r>
              <a:rPr lang="en-US" b="1" dirty="0">
                <a:solidFill>
                  <a:srgbClr val="00B0F0"/>
                </a:solidFill>
              </a:rPr>
              <a:t>package</a:t>
            </a:r>
            <a:r>
              <a:rPr lang="en-US" dirty="0">
                <a:solidFill>
                  <a:srgbClr val="00B0F0"/>
                </a:solidFill>
              </a:rPr>
              <a:t> </a:t>
            </a:r>
            <a:r>
              <a:rPr lang="en-US" dirty="0" err="1">
                <a:solidFill>
                  <a:srgbClr val="00B0F0"/>
                </a:solidFill>
              </a:rPr>
              <a:t>com.javaknowledge</a:t>
            </a:r>
            <a:r>
              <a:rPr lang="en-US" dirty="0">
                <a:solidFill>
                  <a:srgbClr val="00B0F0"/>
                </a:solidFill>
              </a:rPr>
              <a:t>;  </a:t>
            </a:r>
          </a:p>
          <a:p>
            <a:pPr lvl="1">
              <a:buNone/>
            </a:pPr>
            <a:r>
              <a:rPr lang="en-US" b="1" dirty="0">
                <a:solidFill>
                  <a:srgbClr val="00B0F0"/>
                </a:solidFill>
              </a:rPr>
              <a:t>public</a:t>
            </a:r>
            <a:r>
              <a:rPr lang="en-US" dirty="0">
                <a:solidFill>
                  <a:srgbClr val="00B0F0"/>
                </a:solidFill>
              </a:rPr>
              <a:t> </a:t>
            </a:r>
            <a:r>
              <a:rPr lang="en-US" b="1" dirty="0">
                <a:solidFill>
                  <a:srgbClr val="00B0F0"/>
                </a:solidFill>
              </a:rPr>
              <a:t>class</a:t>
            </a:r>
            <a:r>
              <a:rPr lang="en-US" dirty="0">
                <a:solidFill>
                  <a:srgbClr val="00B0F0"/>
                </a:solidFill>
              </a:rPr>
              <a:t> A {  </a:t>
            </a:r>
          </a:p>
          <a:p>
            <a:pPr lvl="1">
              <a:buNone/>
            </a:pPr>
            <a:r>
              <a:rPr lang="en-US" b="1" dirty="0">
                <a:solidFill>
                  <a:srgbClr val="00B0F0"/>
                </a:solidFill>
              </a:rPr>
              <a:t>private</a:t>
            </a:r>
            <a:r>
              <a:rPr lang="en-US" dirty="0">
                <a:solidFill>
                  <a:srgbClr val="00B0F0"/>
                </a:solidFill>
              </a:rPr>
              <a:t> </a:t>
            </a:r>
            <a:r>
              <a:rPr lang="en-US" b="1" dirty="0">
                <a:solidFill>
                  <a:srgbClr val="00B0F0"/>
                </a:solidFill>
              </a:rPr>
              <a:t>static</a:t>
            </a:r>
            <a:r>
              <a:rPr lang="en-US" dirty="0">
                <a:solidFill>
                  <a:srgbClr val="00B0F0"/>
                </a:solidFill>
              </a:rPr>
              <a:t> </a:t>
            </a:r>
            <a:r>
              <a:rPr lang="en-US" b="1" dirty="0">
                <a:solidFill>
                  <a:srgbClr val="00B0F0"/>
                </a:solidFill>
              </a:rPr>
              <a:t>final</a:t>
            </a:r>
            <a:r>
              <a:rPr lang="en-US" dirty="0">
                <a:solidFill>
                  <a:srgbClr val="00B0F0"/>
                </a:solidFill>
              </a:rPr>
              <a:t> A </a:t>
            </a:r>
            <a:r>
              <a:rPr lang="en-US" dirty="0" err="1">
                <a:solidFill>
                  <a:srgbClr val="00B0F0"/>
                </a:solidFill>
              </a:rPr>
              <a:t>obj</a:t>
            </a:r>
            <a:r>
              <a:rPr lang="en-US" dirty="0">
                <a:solidFill>
                  <a:srgbClr val="00B0F0"/>
                </a:solidFill>
              </a:rPr>
              <a:t>=</a:t>
            </a:r>
            <a:r>
              <a:rPr lang="en-US" b="1" dirty="0">
                <a:solidFill>
                  <a:srgbClr val="00B0F0"/>
                </a:solidFill>
              </a:rPr>
              <a:t>new</a:t>
            </a:r>
            <a:r>
              <a:rPr lang="en-US" dirty="0">
                <a:solidFill>
                  <a:srgbClr val="00B0F0"/>
                </a:solidFill>
              </a:rPr>
              <a:t> A();  </a:t>
            </a:r>
          </a:p>
          <a:p>
            <a:pPr lvl="1">
              <a:buNone/>
            </a:pPr>
            <a:r>
              <a:rPr lang="en-US" b="1" dirty="0">
                <a:solidFill>
                  <a:srgbClr val="00B0F0"/>
                </a:solidFill>
              </a:rPr>
              <a:t>private</a:t>
            </a:r>
            <a:r>
              <a:rPr lang="en-US" dirty="0">
                <a:solidFill>
                  <a:srgbClr val="00B0F0"/>
                </a:solidFill>
              </a:rPr>
              <a:t> A(){</a:t>
            </a:r>
            <a:r>
              <a:rPr lang="en-US" dirty="0" err="1">
                <a:solidFill>
                  <a:srgbClr val="00B0F0"/>
                </a:solidFill>
              </a:rPr>
              <a:t>System.out.println</a:t>
            </a:r>
            <a:r>
              <a:rPr lang="en-US" dirty="0">
                <a:solidFill>
                  <a:srgbClr val="00B0F0"/>
                </a:solidFill>
              </a:rPr>
              <a:t>("private constructor");}  </a:t>
            </a:r>
          </a:p>
          <a:p>
            <a:pPr lvl="1">
              <a:buNone/>
            </a:pPr>
            <a:r>
              <a:rPr lang="en-US" b="1" dirty="0">
                <a:solidFill>
                  <a:srgbClr val="00B0F0"/>
                </a:solidFill>
              </a:rPr>
              <a:t>public</a:t>
            </a:r>
            <a:r>
              <a:rPr lang="en-US" dirty="0">
                <a:solidFill>
                  <a:srgbClr val="00B0F0"/>
                </a:solidFill>
              </a:rPr>
              <a:t> </a:t>
            </a:r>
            <a:r>
              <a:rPr lang="en-US" b="1" dirty="0">
                <a:solidFill>
                  <a:srgbClr val="00B0F0"/>
                </a:solidFill>
              </a:rPr>
              <a:t>static</a:t>
            </a:r>
            <a:r>
              <a:rPr lang="en-US" dirty="0">
                <a:solidFill>
                  <a:srgbClr val="00B0F0"/>
                </a:solidFill>
              </a:rPr>
              <a:t> A </a:t>
            </a:r>
            <a:r>
              <a:rPr lang="en-US" dirty="0" err="1">
                <a:solidFill>
                  <a:srgbClr val="00B0F0"/>
                </a:solidFill>
              </a:rPr>
              <a:t>getA</a:t>
            </a:r>
            <a:r>
              <a:rPr lang="en-US" dirty="0">
                <a:solidFill>
                  <a:srgbClr val="00B0F0"/>
                </a:solidFill>
              </a:rPr>
              <a:t>(){  </a:t>
            </a:r>
          </a:p>
          <a:p>
            <a:pPr lvl="1">
              <a:buNone/>
            </a:pPr>
            <a:r>
              <a:rPr lang="en-US" dirty="0">
                <a:solidFill>
                  <a:srgbClr val="00B0F0"/>
                </a:solidFill>
              </a:rPr>
              <a:t>    </a:t>
            </a:r>
            <a:r>
              <a:rPr lang="en-US" dirty="0" err="1">
                <a:solidFill>
                  <a:srgbClr val="00B0F0"/>
                </a:solidFill>
              </a:rPr>
              <a:t>System.out.println</a:t>
            </a:r>
            <a:r>
              <a:rPr lang="en-US" dirty="0">
                <a:solidFill>
                  <a:srgbClr val="00B0F0"/>
                </a:solidFill>
              </a:rPr>
              <a:t>("factory method ");  </a:t>
            </a:r>
          </a:p>
          <a:p>
            <a:pPr lvl="1">
              <a:buNone/>
            </a:pPr>
            <a:r>
              <a:rPr lang="en-US" dirty="0">
                <a:solidFill>
                  <a:srgbClr val="00B0F0"/>
                </a:solidFill>
              </a:rPr>
              <a:t>    </a:t>
            </a:r>
            <a:r>
              <a:rPr lang="en-US" b="1" dirty="0">
                <a:solidFill>
                  <a:srgbClr val="00B0F0"/>
                </a:solidFill>
              </a:rPr>
              <a:t>return</a:t>
            </a:r>
            <a:r>
              <a:rPr lang="en-US" dirty="0">
                <a:solidFill>
                  <a:srgbClr val="00B0F0"/>
                </a:solidFill>
              </a:rPr>
              <a:t> </a:t>
            </a:r>
            <a:r>
              <a:rPr lang="en-US" dirty="0" err="1">
                <a:solidFill>
                  <a:srgbClr val="00B0F0"/>
                </a:solidFill>
              </a:rPr>
              <a:t>obj</a:t>
            </a:r>
            <a:r>
              <a:rPr lang="en-US" dirty="0">
                <a:solidFill>
                  <a:srgbClr val="00B0F0"/>
                </a:solidFill>
              </a:rPr>
              <a:t>;  </a:t>
            </a:r>
          </a:p>
          <a:p>
            <a:pPr lvl="1">
              <a:buNone/>
            </a:pPr>
            <a:r>
              <a:rPr lang="en-US" dirty="0">
                <a:solidFill>
                  <a:srgbClr val="00B0F0"/>
                </a:solidFill>
              </a:rPr>
              <a:t>}  </a:t>
            </a:r>
          </a:p>
          <a:p>
            <a:pPr lvl="1">
              <a:buNone/>
            </a:pPr>
            <a:r>
              <a:rPr lang="en-US" b="1" dirty="0">
                <a:solidFill>
                  <a:srgbClr val="00B0F0"/>
                </a:solidFill>
              </a:rPr>
              <a:t>public</a:t>
            </a:r>
            <a:r>
              <a:rPr lang="en-US" dirty="0">
                <a:solidFill>
                  <a:srgbClr val="00B0F0"/>
                </a:solidFill>
              </a:rPr>
              <a:t> </a:t>
            </a:r>
            <a:r>
              <a:rPr lang="en-US" b="1" dirty="0">
                <a:solidFill>
                  <a:srgbClr val="00B0F0"/>
                </a:solidFill>
              </a:rPr>
              <a:t>void</a:t>
            </a:r>
            <a:r>
              <a:rPr lang="en-US" dirty="0">
                <a:solidFill>
                  <a:srgbClr val="00B0F0"/>
                </a:solidFill>
              </a:rPr>
              <a:t> </a:t>
            </a:r>
            <a:r>
              <a:rPr lang="en-US" dirty="0" err="1">
                <a:solidFill>
                  <a:srgbClr val="00B0F0"/>
                </a:solidFill>
              </a:rPr>
              <a:t>msg</a:t>
            </a:r>
            <a:r>
              <a:rPr lang="en-US" dirty="0">
                <a:solidFill>
                  <a:srgbClr val="00B0F0"/>
                </a:solidFill>
              </a:rPr>
              <a:t>(){  </a:t>
            </a:r>
          </a:p>
          <a:p>
            <a:pPr lvl="1">
              <a:buNone/>
            </a:pPr>
            <a:r>
              <a:rPr lang="en-US" dirty="0">
                <a:solidFill>
                  <a:srgbClr val="00B0F0"/>
                </a:solidFill>
              </a:rPr>
              <a:t>    </a:t>
            </a:r>
            <a:r>
              <a:rPr lang="en-US" dirty="0" err="1">
                <a:solidFill>
                  <a:srgbClr val="00B0F0"/>
                </a:solidFill>
              </a:rPr>
              <a:t>System.out.println</a:t>
            </a:r>
            <a:r>
              <a:rPr lang="en-US" dirty="0">
                <a:solidFill>
                  <a:srgbClr val="00B0F0"/>
                </a:solidFill>
              </a:rPr>
              <a:t>("hello user");  </a:t>
            </a:r>
          </a:p>
          <a:p>
            <a:pPr lvl="1">
              <a:buNone/>
            </a:pPr>
            <a:r>
              <a:rPr lang="en-US" dirty="0">
                <a:solidFill>
                  <a:srgbClr val="00B0F0"/>
                </a:solidFill>
              </a:rPr>
              <a:t>}  </a:t>
            </a:r>
          </a:p>
          <a:p>
            <a:pPr lvl="1">
              <a:buNone/>
            </a:pPr>
            <a:r>
              <a:rPr lang="en-US" dirty="0">
                <a:solidFill>
                  <a:srgbClr val="00B0F0"/>
                </a:solidFill>
              </a:rPr>
              <a:t>}  </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applicationContext.xml</a:t>
            </a: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lvl="1">
              <a:buNone/>
            </a:pPr>
            <a:r>
              <a:rPr lang="en-US" dirty="0">
                <a:solidFill>
                  <a:srgbClr val="00B0F0"/>
                </a:solidFill>
              </a:rPr>
              <a:t>&lt;?xml version="1.0" encoding="UTF-8"?&gt;  </a:t>
            </a:r>
          </a:p>
          <a:p>
            <a:pPr lvl="1">
              <a:buNone/>
            </a:pPr>
            <a:r>
              <a:rPr lang="en-US" dirty="0">
                <a:solidFill>
                  <a:srgbClr val="00B0F0"/>
                </a:solidFill>
              </a:rPr>
              <a:t>&lt;beans  </a:t>
            </a:r>
          </a:p>
          <a:p>
            <a:pPr lvl="1">
              <a:buNone/>
            </a:pPr>
            <a:r>
              <a:rPr lang="en-US" dirty="0">
                <a:solidFill>
                  <a:srgbClr val="00B0F0"/>
                </a:solidFill>
              </a:rPr>
              <a:t>    </a:t>
            </a:r>
            <a:r>
              <a:rPr lang="en-US" dirty="0" err="1">
                <a:solidFill>
                  <a:srgbClr val="00B0F0"/>
                </a:solidFill>
              </a:rPr>
              <a:t>xmlns</a:t>
            </a:r>
            <a:r>
              <a:rPr lang="en-US" dirty="0">
                <a:solidFill>
                  <a:srgbClr val="00B0F0"/>
                </a:solidFill>
              </a:rPr>
              <a:t>="http://www.springframework.org/schema/beans"  </a:t>
            </a:r>
          </a:p>
          <a:p>
            <a:pPr lvl="1">
              <a:buNone/>
            </a:pPr>
            <a:r>
              <a:rPr lang="en-US" dirty="0">
                <a:solidFill>
                  <a:srgbClr val="00B0F0"/>
                </a:solidFill>
              </a:rPr>
              <a:t>    </a:t>
            </a:r>
            <a:r>
              <a:rPr lang="en-US" dirty="0" err="1">
                <a:solidFill>
                  <a:srgbClr val="00B0F0"/>
                </a:solidFill>
              </a:rPr>
              <a:t>xmlns:xsi</a:t>
            </a:r>
            <a:r>
              <a:rPr lang="en-US" dirty="0">
                <a:solidFill>
                  <a:srgbClr val="00B0F0"/>
                </a:solidFill>
              </a:rPr>
              <a:t>="http://www.w3.org/2001/XMLSchema-instance"  </a:t>
            </a:r>
          </a:p>
          <a:p>
            <a:pPr lvl="1">
              <a:buNone/>
            </a:pPr>
            <a:r>
              <a:rPr lang="en-US" dirty="0">
                <a:solidFill>
                  <a:srgbClr val="00B0F0"/>
                </a:solidFill>
              </a:rPr>
              <a:t>    </a:t>
            </a:r>
            <a:r>
              <a:rPr lang="en-US" dirty="0" err="1">
                <a:solidFill>
                  <a:srgbClr val="00B0F0"/>
                </a:solidFill>
              </a:rPr>
              <a:t>xmlns:p</a:t>
            </a:r>
            <a:r>
              <a:rPr lang="en-US" dirty="0">
                <a:solidFill>
                  <a:srgbClr val="00B0F0"/>
                </a:solidFill>
              </a:rPr>
              <a:t>="http://www.springframework.org/schema/p"  </a:t>
            </a:r>
          </a:p>
          <a:p>
            <a:pPr lvl="1">
              <a:buNone/>
            </a:pPr>
            <a:r>
              <a:rPr lang="en-US" dirty="0">
                <a:solidFill>
                  <a:srgbClr val="00B0F0"/>
                </a:solidFill>
              </a:rPr>
              <a:t>    </a:t>
            </a:r>
            <a:r>
              <a:rPr lang="en-US" dirty="0" err="1">
                <a:solidFill>
                  <a:srgbClr val="00B0F0"/>
                </a:solidFill>
              </a:rPr>
              <a:t>xsi:schemaLocation</a:t>
            </a:r>
            <a:r>
              <a:rPr lang="en-US" dirty="0">
                <a:solidFill>
                  <a:srgbClr val="00B0F0"/>
                </a:solidFill>
              </a:rPr>
              <a:t>="http://www.springframework.org/schema/beans   </a:t>
            </a:r>
          </a:p>
          <a:p>
            <a:pPr lvl="1">
              <a:buNone/>
            </a:pPr>
            <a:r>
              <a:rPr lang="en-US" dirty="0">
                <a:solidFill>
                  <a:srgbClr val="00B0F0"/>
                </a:solidFill>
              </a:rPr>
              <a:t>http://www.springframework.org/schema/beans/spring-beans-3.0.xsd"&gt;  </a:t>
            </a:r>
          </a:p>
          <a:p>
            <a:pPr lvl="1">
              <a:buNone/>
            </a:pPr>
            <a:r>
              <a:rPr lang="en-US" dirty="0">
                <a:solidFill>
                  <a:srgbClr val="00B0F0"/>
                </a:solidFill>
              </a:rPr>
              <a:t>  </a:t>
            </a:r>
          </a:p>
          <a:p>
            <a:pPr lvl="1">
              <a:buNone/>
            </a:pPr>
            <a:r>
              <a:rPr lang="en-US" dirty="0">
                <a:solidFill>
                  <a:srgbClr val="00B0F0"/>
                </a:solidFill>
              </a:rPr>
              <a:t>&lt;bean id="a" </a:t>
            </a:r>
            <a:r>
              <a:rPr lang="en-US" b="1" dirty="0">
                <a:solidFill>
                  <a:srgbClr val="00B0F0"/>
                </a:solidFill>
              </a:rPr>
              <a:t>class</a:t>
            </a:r>
            <a:r>
              <a:rPr lang="en-US" dirty="0">
                <a:solidFill>
                  <a:srgbClr val="00B0F0"/>
                </a:solidFill>
              </a:rPr>
              <a:t>="</a:t>
            </a:r>
            <a:r>
              <a:rPr lang="en-US" dirty="0" err="1">
                <a:solidFill>
                  <a:srgbClr val="00B0F0"/>
                </a:solidFill>
              </a:rPr>
              <a:t>com.javaknowledge.A</a:t>
            </a:r>
            <a:r>
              <a:rPr lang="en-US" dirty="0">
                <a:solidFill>
                  <a:srgbClr val="00B0F0"/>
                </a:solidFill>
              </a:rPr>
              <a:t>" factory-method="</a:t>
            </a:r>
            <a:r>
              <a:rPr lang="en-US" dirty="0" err="1">
                <a:solidFill>
                  <a:srgbClr val="00B0F0"/>
                </a:solidFill>
              </a:rPr>
              <a:t>getA</a:t>
            </a:r>
            <a:r>
              <a:rPr lang="en-US" dirty="0">
                <a:solidFill>
                  <a:srgbClr val="00B0F0"/>
                </a:solidFill>
              </a:rPr>
              <a:t>"&gt;&lt;/bean&gt;  </a:t>
            </a:r>
          </a:p>
          <a:p>
            <a:pPr lvl="1">
              <a:buNone/>
            </a:pPr>
            <a:r>
              <a:rPr lang="en-US" dirty="0">
                <a:solidFill>
                  <a:srgbClr val="00B0F0"/>
                </a:solidFill>
              </a:rPr>
              <a:t>  </a:t>
            </a:r>
          </a:p>
          <a:p>
            <a:pPr lvl="1">
              <a:buNone/>
            </a:pPr>
            <a:r>
              <a:rPr lang="en-US" dirty="0">
                <a:solidFill>
                  <a:srgbClr val="00B0F0"/>
                </a:solidFill>
              </a:rPr>
              <a:t>&lt;/beans&gt;</a:t>
            </a:r>
            <a:r>
              <a:rPr lang="en-US" dirty="0"/>
              <a:t> </a:t>
            </a:r>
          </a:p>
          <a:p>
            <a:pPr lvl="1">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Test.java</a:t>
            </a:r>
            <a:endParaRPr lang="en-US" dirty="0"/>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r>
              <a:rPr lang="en-US" dirty="0"/>
              <a:t>This class gets the bean from the applicationContext.xml file and calls the </a:t>
            </a:r>
            <a:r>
              <a:rPr lang="en-US" dirty="0" err="1"/>
              <a:t>msg</a:t>
            </a:r>
            <a:r>
              <a:rPr lang="en-US" dirty="0"/>
              <a:t> method.</a:t>
            </a:r>
          </a:p>
          <a:p>
            <a:pPr lvl="1">
              <a:buNone/>
            </a:pPr>
            <a:r>
              <a:rPr lang="en-US" b="1" dirty="0">
                <a:solidFill>
                  <a:srgbClr val="00B0F0"/>
                </a:solidFill>
              </a:rPr>
              <a:t>package</a:t>
            </a:r>
            <a:r>
              <a:rPr lang="en-US" dirty="0">
                <a:solidFill>
                  <a:srgbClr val="00B0F0"/>
                </a:solidFill>
              </a:rPr>
              <a:t> </a:t>
            </a:r>
            <a:r>
              <a:rPr lang="en-US" dirty="0" err="1">
                <a:solidFill>
                  <a:srgbClr val="00B0F0"/>
                </a:solidFill>
              </a:rPr>
              <a:t>com.javaknowledge</a:t>
            </a:r>
            <a:r>
              <a:rPr lang="en-US" dirty="0">
                <a:solidFill>
                  <a:srgbClr val="00B0F0"/>
                </a:solidFill>
              </a:rPr>
              <a:t>;  </a:t>
            </a:r>
          </a:p>
          <a:p>
            <a:pPr lvl="1">
              <a:buNone/>
            </a:pPr>
            <a:r>
              <a:rPr lang="en-US" b="1" dirty="0">
                <a:solidFill>
                  <a:srgbClr val="00B0F0"/>
                </a:solidFill>
              </a:rPr>
              <a:t>import</a:t>
            </a:r>
            <a:r>
              <a:rPr lang="en-US" dirty="0">
                <a:solidFill>
                  <a:srgbClr val="00B0F0"/>
                </a:solidFill>
              </a:rPr>
              <a:t> </a:t>
            </a:r>
            <a:r>
              <a:rPr lang="en-US" dirty="0" err="1">
                <a:solidFill>
                  <a:srgbClr val="00B0F0"/>
                </a:solidFill>
              </a:rPr>
              <a:t>org.springframework.context.ApplicationContext</a:t>
            </a:r>
            <a:r>
              <a:rPr lang="en-US" dirty="0">
                <a:solidFill>
                  <a:srgbClr val="00B0F0"/>
                </a:solidFill>
              </a:rPr>
              <a:t>;  </a:t>
            </a:r>
          </a:p>
          <a:p>
            <a:pPr lvl="1">
              <a:buNone/>
            </a:pPr>
            <a:r>
              <a:rPr lang="en-US" b="1" dirty="0">
                <a:solidFill>
                  <a:srgbClr val="00B0F0"/>
                </a:solidFill>
              </a:rPr>
              <a:t>import</a:t>
            </a:r>
            <a:r>
              <a:rPr lang="en-US" dirty="0">
                <a:solidFill>
                  <a:srgbClr val="00B0F0"/>
                </a:solidFill>
              </a:rPr>
              <a:t> org.springframework.context.support.ClassPathXmlApplicationContext;  </a:t>
            </a:r>
          </a:p>
          <a:p>
            <a:pPr lvl="1">
              <a:buNone/>
            </a:pPr>
            <a:r>
              <a:rPr lang="en-US" b="1" dirty="0">
                <a:solidFill>
                  <a:srgbClr val="00B0F0"/>
                </a:solidFill>
              </a:rPr>
              <a:t>public</a:t>
            </a:r>
            <a:r>
              <a:rPr lang="en-US" dirty="0">
                <a:solidFill>
                  <a:srgbClr val="00B0F0"/>
                </a:solidFill>
              </a:rPr>
              <a:t> </a:t>
            </a:r>
            <a:r>
              <a:rPr lang="en-US" b="1" dirty="0">
                <a:solidFill>
                  <a:srgbClr val="00B0F0"/>
                </a:solidFill>
              </a:rPr>
              <a:t>class</a:t>
            </a:r>
            <a:r>
              <a:rPr lang="en-US" dirty="0">
                <a:solidFill>
                  <a:srgbClr val="00B0F0"/>
                </a:solidFill>
              </a:rPr>
              <a:t> Test {  </a:t>
            </a:r>
          </a:p>
          <a:p>
            <a:pPr lvl="1">
              <a:buNone/>
            </a:pPr>
            <a:r>
              <a:rPr lang="en-US" b="1" dirty="0">
                <a:solidFill>
                  <a:srgbClr val="00B0F0"/>
                </a:solidFill>
              </a:rPr>
              <a:t>public</a:t>
            </a:r>
            <a:r>
              <a:rPr lang="en-US" dirty="0">
                <a:solidFill>
                  <a:srgbClr val="00B0F0"/>
                </a:solidFill>
              </a:rPr>
              <a:t> </a:t>
            </a:r>
            <a:r>
              <a:rPr lang="en-US" b="1" dirty="0">
                <a:solidFill>
                  <a:srgbClr val="00B0F0"/>
                </a:solidFill>
              </a:rPr>
              <a:t>static</a:t>
            </a:r>
            <a:r>
              <a:rPr lang="en-US" dirty="0">
                <a:solidFill>
                  <a:srgbClr val="00B0F0"/>
                </a:solidFill>
              </a:rPr>
              <a:t> </a:t>
            </a:r>
            <a:r>
              <a:rPr lang="en-US" b="1" dirty="0">
                <a:solidFill>
                  <a:srgbClr val="00B0F0"/>
                </a:solidFill>
              </a:rPr>
              <a:t>void</a:t>
            </a:r>
            <a:r>
              <a:rPr lang="en-US" dirty="0">
                <a:solidFill>
                  <a:srgbClr val="00B0F0"/>
                </a:solidFill>
              </a:rPr>
              <a:t> main(String[] </a:t>
            </a:r>
            <a:r>
              <a:rPr lang="en-US" dirty="0" err="1">
                <a:solidFill>
                  <a:srgbClr val="00B0F0"/>
                </a:solidFill>
              </a:rPr>
              <a:t>args</a:t>
            </a:r>
            <a:r>
              <a:rPr lang="en-US" dirty="0">
                <a:solidFill>
                  <a:srgbClr val="00B0F0"/>
                </a:solidFill>
              </a:rPr>
              <a:t>) {  </a:t>
            </a:r>
          </a:p>
          <a:p>
            <a:pPr lvl="1">
              <a:buNone/>
            </a:pPr>
            <a:r>
              <a:rPr lang="en-US" dirty="0">
                <a:solidFill>
                  <a:srgbClr val="00B0F0"/>
                </a:solidFill>
              </a:rPr>
              <a:t>    </a:t>
            </a:r>
            <a:r>
              <a:rPr lang="en-US" dirty="0" err="1">
                <a:solidFill>
                  <a:srgbClr val="00B0F0"/>
                </a:solidFill>
              </a:rPr>
              <a:t>ApplicationContext</a:t>
            </a:r>
            <a:r>
              <a:rPr lang="en-US" dirty="0">
                <a:solidFill>
                  <a:srgbClr val="00B0F0"/>
                </a:solidFill>
              </a:rPr>
              <a:t> context=</a:t>
            </a:r>
            <a:r>
              <a:rPr lang="en-US" b="1" dirty="0">
                <a:solidFill>
                  <a:srgbClr val="00B0F0"/>
                </a:solidFill>
              </a:rPr>
              <a:t>new</a:t>
            </a:r>
            <a:r>
              <a:rPr lang="en-US" dirty="0">
                <a:solidFill>
                  <a:srgbClr val="00B0F0"/>
                </a:solidFill>
              </a:rPr>
              <a:t> </a:t>
            </a:r>
            <a:r>
              <a:rPr lang="en-US" dirty="0" err="1">
                <a:solidFill>
                  <a:srgbClr val="00B0F0"/>
                </a:solidFill>
              </a:rPr>
              <a:t>ClassPathXmlApplicationContext</a:t>
            </a:r>
            <a:r>
              <a:rPr lang="en-US" dirty="0">
                <a:solidFill>
                  <a:srgbClr val="00B0F0"/>
                </a:solidFill>
              </a:rPr>
              <a:t>("applicationContext.xml");  </a:t>
            </a:r>
          </a:p>
          <a:p>
            <a:pPr lvl="1">
              <a:buNone/>
            </a:pPr>
            <a:r>
              <a:rPr lang="en-US" dirty="0">
                <a:solidFill>
                  <a:srgbClr val="00B0F0"/>
                </a:solidFill>
              </a:rPr>
              <a:t>    A </a:t>
            </a:r>
            <a:r>
              <a:rPr lang="en-US" dirty="0" err="1">
                <a:solidFill>
                  <a:srgbClr val="00B0F0"/>
                </a:solidFill>
              </a:rPr>
              <a:t>a</a:t>
            </a:r>
            <a:r>
              <a:rPr lang="en-US" dirty="0">
                <a:solidFill>
                  <a:srgbClr val="00B0F0"/>
                </a:solidFill>
              </a:rPr>
              <a:t>=(A)</a:t>
            </a:r>
            <a:r>
              <a:rPr lang="en-US" dirty="0" err="1">
                <a:solidFill>
                  <a:srgbClr val="00B0F0"/>
                </a:solidFill>
              </a:rPr>
              <a:t>context.getBean</a:t>
            </a:r>
            <a:r>
              <a:rPr lang="en-US" dirty="0">
                <a:solidFill>
                  <a:srgbClr val="00B0F0"/>
                </a:solidFill>
              </a:rPr>
              <a:t>("a");  </a:t>
            </a:r>
          </a:p>
          <a:p>
            <a:pPr lvl="1">
              <a:buNone/>
            </a:pPr>
            <a:r>
              <a:rPr lang="en-US" dirty="0">
                <a:solidFill>
                  <a:srgbClr val="00B0F0"/>
                </a:solidFill>
              </a:rPr>
              <a:t>    a.msg();  </a:t>
            </a:r>
          </a:p>
          <a:p>
            <a:pPr lvl="1">
              <a:buNone/>
            </a:pPr>
            <a:r>
              <a:rPr lang="en-US" dirty="0">
                <a:solidFill>
                  <a:srgbClr val="00B0F0"/>
                </a:solidFill>
              </a:rPr>
              <a:t>}  </a:t>
            </a:r>
          </a:p>
          <a:p>
            <a:pPr lvl="1">
              <a:buNone/>
            </a:pPr>
            <a:r>
              <a:rPr lang="en-US" dirty="0">
                <a:solidFill>
                  <a:srgbClr val="00B0F0"/>
                </a:solidFill>
              </a:rPr>
              <a:t>}  </a:t>
            </a:r>
          </a:p>
          <a:p>
            <a:r>
              <a:rPr lang="en-US" dirty="0"/>
              <a:t>Output:</a:t>
            </a:r>
          </a:p>
          <a:p>
            <a:pPr lvl="1"/>
            <a:r>
              <a:rPr lang="en-US" dirty="0"/>
              <a:t>private constructor </a:t>
            </a:r>
          </a:p>
          <a:p>
            <a:pPr lvl="1"/>
            <a:r>
              <a:rPr lang="en-US" dirty="0"/>
              <a:t>factory method </a:t>
            </a:r>
          </a:p>
          <a:p>
            <a:pPr lvl="1"/>
            <a:r>
              <a:rPr lang="en-US" dirty="0"/>
              <a:t>hello user</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Type 2</a:t>
            </a:r>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r>
              <a:rPr lang="en-US" dirty="0"/>
              <a:t>Let's see the simple code to inject the dependency by static factory method that returns the instance of another class.</a:t>
            </a:r>
          </a:p>
          <a:p>
            <a:r>
              <a:rPr lang="en-US" dirty="0"/>
              <a:t>To create this example, we have created 6 files.</a:t>
            </a:r>
          </a:p>
          <a:p>
            <a:pPr lvl="1"/>
            <a:r>
              <a:rPr lang="en-US" b="1" dirty="0"/>
              <a:t>Printable.java</a:t>
            </a:r>
            <a:endParaRPr lang="en-US" dirty="0"/>
          </a:p>
          <a:p>
            <a:pPr lvl="1"/>
            <a:r>
              <a:rPr lang="en-US" b="1" dirty="0"/>
              <a:t>A.java</a:t>
            </a:r>
            <a:endParaRPr lang="en-US" dirty="0"/>
          </a:p>
          <a:p>
            <a:pPr lvl="1"/>
            <a:r>
              <a:rPr lang="en-US" b="1" dirty="0"/>
              <a:t>B.java</a:t>
            </a:r>
            <a:endParaRPr lang="en-US" dirty="0"/>
          </a:p>
          <a:p>
            <a:pPr lvl="1"/>
            <a:r>
              <a:rPr lang="en-US" b="1" dirty="0"/>
              <a:t>PrintableFactory.java</a:t>
            </a:r>
            <a:endParaRPr lang="en-US" dirty="0"/>
          </a:p>
          <a:p>
            <a:pPr lvl="1"/>
            <a:r>
              <a:rPr lang="en-US" b="1" dirty="0"/>
              <a:t>applicationContext.xml</a:t>
            </a:r>
            <a:endParaRPr lang="en-US" dirty="0"/>
          </a:p>
          <a:p>
            <a:pPr lvl="1"/>
            <a:r>
              <a:rPr lang="en-US" b="1" dirty="0"/>
              <a:t>Test.java</a:t>
            </a:r>
          </a:p>
          <a:p>
            <a:pPr lvl="1">
              <a:buNone/>
            </a:pPr>
            <a:endParaRPr lang="en-US" dirty="0"/>
          </a:p>
          <a:p>
            <a:r>
              <a:rPr lang="en-US" b="1" dirty="0"/>
              <a:t>Printable.java</a:t>
            </a:r>
            <a:endParaRPr lang="en-US" dirty="0"/>
          </a:p>
          <a:p>
            <a:pPr lvl="1">
              <a:buNone/>
            </a:pPr>
            <a:r>
              <a:rPr lang="en-US" b="1" dirty="0"/>
              <a:t>package</a:t>
            </a:r>
            <a:r>
              <a:rPr lang="en-US" dirty="0"/>
              <a:t> </a:t>
            </a:r>
            <a:r>
              <a:rPr lang="en-US" dirty="0" err="1"/>
              <a:t>com.javknowledge</a:t>
            </a:r>
            <a:r>
              <a:rPr lang="en-US" dirty="0"/>
              <a:t>;  </a:t>
            </a:r>
          </a:p>
          <a:p>
            <a:pPr lvl="1">
              <a:buNone/>
            </a:pPr>
            <a:r>
              <a:rPr lang="en-US" b="1" dirty="0"/>
              <a:t>public</a:t>
            </a:r>
            <a:r>
              <a:rPr lang="en-US" dirty="0"/>
              <a:t> </a:t>
            </a:r>
            <a:r>
              <a:rPr lang="en-US" b="1" dirty="0"/>
              <a:t>interface</a:t>
            </a:r>
            <a:r>
              <a:rPr lang="en-US" dirty="0"/>
              <a:t> Printable {  </a:t>
            </a:r>
          </a:p>
          <a:p>
            <a:pPr lvl="1">
              <a:buNone/>
            </a:pPr>
            <a:r>
              <a:rPr lang="en-US" b="1" dirty="0"/>
              <a:t>void</a:t>
            </a:r>
            <a:r>
              <a:rPr lang="en-US" dirty="0"/>
              <a:t> print();  </a:t>
            </a:r>
          </a:p>
          <a:p>
            <a:pPr lvl="1">
              <a:buNone/>
            </a:pPr>
            <a:r>
              <a:rPr lang="en-US" dirty="0"/>
              <a:t>}  </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A.java</a:t>
            </a:r>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lvl="1">
              <a:buNone/>
            </a:pPr>
            <a:r>
              <a:rPr lang="en-US" b="1" dirty="0">
                <a:solidFill>
                  <a:srgbClr val="00B0F0"/>
                </a:solidFill>
              </a:rPr>
              <a:t>package</a:t>
            </a:r>
            <a:r>
              <a:rPr lang="en-US" dirty="0">
                <a:solidFill>
                  <a:srgbClr val="00B0F0"/>
                </a:solidFill>
              </a:rPr>
              <a:t> </a:t>
            </a:r>
            <a:r>
              <a:rPr lang="en-US" dirty="0" err="1">
                <a:solidFill>
                  <a:srgbClr val="00B0F0"/>
                </a:solidFill>
              </a:rPr>
              <a:t>com.javaknowledge</a:t>
            </a:r>
            <a:r>
              <a:rPr lang="en-US" dirty="0">
                <a:solidFill>
                  <a:srgbClr val="00B0F0"/>
                </a:solidFill>
              </a:rPr>
              <a:t>;  </a:t>
            </a:r>
          </a:p>
          <a:p>
            <a:pPr lvl="1">
              <a:buNone/>
            </a:pPr>
            <a:r>
              <a:rPr lang="en-US" b="1" dirty="0">
                <a:solidFill>
                  <a:srgbClr val="00B0F0"/>
                </a:solidFill>
              </a:rPr>
              <a:t>public</a:t>
            </a:r>
            <a:r>
              <a:rPr lang="en-US" dirty="0">
                <a:solidFill>
                  <a:srgbClr val="00B0F0"/>
                </a:solidFill>
              </a:rPr>
              <a:t> </a:t>
            </a:r>
            <a:r>
              <a:rPr lang="en-US" b="1" dirty="0">
                <a:solidFill>
                  <a:srgbClr val="00B0F0"/>
                </a:solidFill>
              </a:rPr>
              <a:t>class</a:t>
            </a:r>
            <a:r>
              <a:rPr lang="en-US" dirty="0">
                <a:solidFill>
                  <a:srgbClr val="00B0F0"/>
                </a:solidFill>
              </a:rPr>
              <a:t> A </a:t>
            </a:r>
            <a:r>
              <a:rPr lang="en-US" b="1" dirty="0">
                <a:solidFill>
                  <a:srgbClr val="00B0F0"/>
                </a:solidFill>
              </a:rPr>
              <a:t>implements</a:t>
            </a:r>
            <a:r>
              <a:rPr lang="en-US" dirty="0">
                <a:solidFill>
                  <a:srgbClr val="00B0F0"/>
                </a:solidFill>
              </a:rPr>
              <a:t> Printable{  </a:t>
            </a:r>
          </a:p>
          <a:p>
            <a:pPr lvl="1">
              <a:buNone/>
            </a:pPr>
            <a:r>
              <a:rPr lang="en-US" dirty="0">
                <a:solidFill>
                  <a:srgbClr val="00B0F0"/>
                </a:solidFill>
              </a:rPr>
              <a:t>    @Override  </a:t>
            </a:r>
          </a:p>
          <a:p>
            <a:pPr lvl="1">
              <a:buNone/>
            </a:pPr>
            <a:r>
              <a:rPr lang="en-US" dirty="0">
                <a:solidFill>
                  <a:srgbClr val="00B0F0"/>
                </a:solidFill>
              </a:rPr>
              <a:t>    </a:t>
            </a:r>
            <a:r>
              <a:rPr lang="en-US" b="1" dirty="0">
                <a:solidFill>
                  <a:srgbClr val="00B0F0"/>
                </a:solidFill>
              </a:rPr>
              <a:t>public</a:t>
            </a:r>
            <a:r>
              <a:rPr lang="en-US" dirty="0">
                <a:solidFill>
                  <a:srgbClr val="00B0F0"/>
                </a:solidFill>
              </a:rPr>
              <a:t> </a:t>
            </a:r>
            <a:r>
              <a:rPr lang="en-US" b="1" dirty="0">
                <a:solidFill>
                  <a:srgbClr val="00B0F0"/>
                </a:solidFill>
              </a:rPr>
              <a:t>void</a:t>
            </a:r>
            <a:r>
              <a:rPr lang="en-US" dirty="0">
                <a:solidFill>
                  <a:srgbClr val="00B0F0"/>
                </a:solidFill>
              </a:rPr>
              <a:t> print() {  </a:t>
            </a:r>
          </a:p>
          <a:p>
            <a:pPr lvl="1">
              <a:buNone/>
            </a:pPr>
            <a:r>
              <a:rPr lang="en-US" dirty="0">
                <a:solidFill>
                  <a:srgbClr val="00B0F0"/>
                </a:solidFill>
              </a:rPr>
              <a:t>        </a:t>
            </a:r>
            <a:r>
              <a:rPr lang="en-US" dirty="0" err="1">
                <a:solidFill>
                  <a:srgbClr val="00B0F0"/>
                </a:solidFill>
              </a:rPr>
              <a:t>System.out.println</a:t>
            </a:r>
            <a:r>
              <a:rPr lang="en-US" dirty="0">
                <a:solidFill>
                  <a:srgbClr val="00B0F0"/>
                </a:solidFill>
              </a:rPr>
              <a:t>("hello a");  </a:t>
            </a:r>
          </a:p>
          <a:p>
            <a:pPr lvl="1">
              <a:buNone/>
            </a:pPr>
            <a:r>
              <a:rPr lang="en-US" dirty="0">
                <a:solidFill>
                  <a:srgbClr val="00B0F0"/>
                </a:solidFill>
              </a:rPr>
              <a:t>    }  </a:t>
            </a:r>
          </a:p>
          <a:p>
            <a:pPr lvl="1">
              <a:buNone/>
            </a:pPr>
            <a:r>
              <a:rPr lang="en-US" dirty="0">
                <a:solidFill>
                  <a:srgbClr val="00B0F0"/>
                </a:solidFill>
              </a:rPr>
              <a:t>  }  </a:t>
            </a:r>
          </a:p>
          <a:p>
            <a:r>
              <a:rPr lang="en-US" b="1" dirty="0">
                <a:solidFill>
                  <a:srgbClr val="00B0F0"/>
                </a:solidFill>
              </a:rPr>
              <a:t>B.java</a:t>
            </a:r>
            <a:endParaRPr lang="en-US" dirty="0">
              <a:solidFill>
                <a:srgbClr val="00B0F0"/>
              </a:solidFill>
            </a:endParaRPr>
          </a:p>
          <a:p>
            <a:pPr lvl="1">
              <a:buNone/>
            </a:pPr>
            <a:r>
              <a:rPr lang="en-US" b="1" dirty="0">
                <a:solidFill>
                  <a:srgbClr val="00B0F0"/>
                </a:solidFill>
              </a:rPr>
              <a:t>package</a:t>
            </a:r>
            <a:r>
              <a:rPr lang="en-US" dirty="0">
                <a:solidFill>
                  <a:srgbClr val="00B0F0"/>
                </a:solidFill>
              </a:rPr>
              <a:t>  </a:t>
            </a:r>
            <a:r>
              <a:rPr lang="en-US" dirty="0" err="1">
                <a:solidFill>
                  <a:srgbClr val="00B0F0"/>
                </a:solidFill>
              </a:rPr>
              <a:t>com.javaknowledge</a:t>
            </a:r>
            <a:r>
              <a:rPr lang="en-US" dirty="0">
                <a:solidFill>
                  <a:srgbClr val="00B0F0"/>
                </a:solidFill>
              </a:rPr>
              <a:t>;  </a:t>
            </a:r>
          </a:p>
          <a:p>
            <a:pPr lvl="1">
              <a:buNone/>
            </a:pPr>
            <a:r>
              <a:rPr lang="en-US" b="1" dirty="0">
                <a:solidFill>
                  <a:srgbClr val="00B0F0"/>
                </a:solidFill>
              </a:rPr>
              <a:t>public</a:t>
            </a:r>
            <a:r>
              <a:rPr lang="en-US" dirty="0">
                <a:solidFill>
                  <a:srgbClr val="00B0F0"/>
                </a:solidFill>
              </a:rPr>
              <a:t> </a:t>
            </a:r>
            <a:r>
              <a:rPr lang="en-US" b="1" dirty="0">
                <a:solidFill>
                  <a:srgbClr val="00B0F0"/>
                </a:solidFill>
              </a:rPr>
              <a:t>class</a:t>
            </a:r>
            <a:r>
              <a:rPr lang="en-US" dirty="0">
                <a:solidFill>
                  <a:srgbClr val="00B0F0"/>
                </a:solidFill>
              </a:rPr>
              <a:t> B </a:t>
            </a:r>
            <a:r>
              <a:rPr lang="en-US" b="1" dirty="0">
                <a:solidFill>
                  <a:srgbClr val="00B0F0"/>
                </a:solidFill>
              </a:rPr>
              <a:t>implements</a:t>
            </a:r>
            <a:r>
              <a:rPr lang="en-US" dirty="0">
                <a:solidFill>
                  <a:srgbClr val="00B0F0"/>
                </a:solidFill>
              </a:rPr>
              <a:t> Printable{  </a:t>
            </a:r>
          </a:p>
          <a:p>
            <a:pPr lvl="1">
              <a:buNone/>
            </a:pPr>
            <a:r>
              <a:rPr lang="en-US" dirty="0">
                <a:solidFill>
                  <a:srgbClr val="00B0F0"/>
                </a:solidFill>
              </a:rPr>
              <a:t>    @Override  </a:t>
            </a:r>
          </a:p>
          <a:p>
            <a:pPr lvl="1">
              <a:buNone/>
            </a:pPr>
            <a:r>
              <a:rPr lang="en-US" dirty="0">
                <a:solidFill>
                  <a:srgbClr val="00B0F0"/>
                </a:solidFill>
              </a:rPr>
              <a:t>    </a:t>
            </a:r>
            <a:r>
              <a:rPr lang="en-US" b="1" dirty="0">
                <a:solidFill>
                  <a:srgbClr val="00B0F0"/>
                </a:solidFill>
              </a:rPr>
              <a:t>public</a:t>
            </a:r>
            <a:r>
              <a:rPr lang="en-US" dirty="0">
                <a:solidFill>
                  <a:srgbClr val="00B0F0"/>
                </a:solidFill>
              </a:rPr>
              <a:t> </a:t>
            </a:r>
            <a:r>
              <a:rPr lang="en-US" b="1" dirty="0">
                <a:solidFill>
                  <a:srgbClr val="00B0F0"/>
                </a:solidFill>
              </a:rPr>
              <a:t>void</a:t>
            </a:r>
            <a:r>
              <a:rPr lang="en-US" dirty="0">
                <a:solidFill>
                  <a:srgbClr val="00B0F0"/>
                </a:solidFill>
              </a:rPr>
              <a:t> print() {  </a:t>
            </a:r>
          </a:p>
          <a:p>
            <a:pPr lvl="1">
              <a:buNone/>
            </a:pPr>
            <a:r>
              <a:rPr lang="en-US" dirty="0">
                <a:solidFill>
                  <a:srgbClr val="00B0F0"/>
                </a:solidFill>
              </a:rPr>
              <a:t>        </a:t>
            </a:r>
            <a:r>
              <a:rPr lang="en-US" dirty="0" err="1">
                <a:solidFill>
                  <a:srgbClr val="00B0F0"/>
                </a:solidFill>
              </a:rPr>
              <a:t>System.out.println</a:t>
            </a:r>
            <a:r>
              <a:rPr lang="en-US" dirty="0">
                <a:solidFill>
                  <a:srgbClr val="00B0F0"/>
                </a:solidFill>
              </a:rPr>
              <a:t>("hello b");  </a:t>
            </a:r>
          </a:p>
          <a:p>
            <a:pPr lvl="1">
              <a:buNone/>
            </a:pPr>
            <a:r>
              <a:rPr lang="en-US" dirty="0">
                <a:solidFill>
                  <a:srgbClr val="00B0F0"/>
                </a:solidFill>
              </a:rPr>
              <a:t>    }  </a:t>
            </a:r>
          </a:p>
          <a:p>
            <a:pPr lvl="1">
              <a:buNone/>
            </a:pPr>
            <a:r>
              <a:rPr lang="en-US" dirty="0">
                <a:solidFill>
                  <a:srgbClr val="00B0F0"/>
                </a:solidFill>
              </a:rPr>
              <a:t>}  </a:t>
            </a:r>
          </a:p>
          <a:p>
            <a:pPr lvl="1">
              <a:buNone/>
            </a:pPr>
            <a:endParaRPr lang="en-US" dirty="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PrintableFactory.java</a:t>
            </a:r>
            <a:endParaRPr lang="en-US" dirty="0"/>
          </a:p>
        </p:txBody>
      </p:sp>
      <p:sp>
        <p:nvSpPr>
          <p:cNvPr id="3" name="Content Placeholder 2"/>
          <p:cNvSpPr>
            <a:spLocks noGrp="1"/>
          </p:cNvSpPr>
          <p:nvPr>
            <p:ph idx="1"/>
          </p:nvPr>
        </p:nvSpPr>
        <p:spPr>
          <a:xfrm>
            <a:off x="457200" y="1143000"/>
            <a:ext cx="8229600" cy="4983163"/>
          </a:xfrm>
        </p:spPr>
        <p:txBody>
          <a:bodyPr/>
          <a:lstStyle/>
          <a:p>
            <a:pPr lvl="1">
              <a:buNone/>
            </a:pPr>
            <a:r>
              <a:rPr lang="en-US" b="1" dirty="0">
                <a:solidFill>
                  <a:srgbClr val="00B0F0"/>
                </a:solidFill>
              </a:rPr>
              <a:t>package</a:t>
            </a:r>
            <a:r>
              <a:rPr lang="en-US" dirty="0">
                <a:solidFill>
                  <a:srgbClr val="00B0F0"/>
                </a:solidFill>
              </a:rPr>
              <a:t> </a:t>
            </a:r>
            <a:r>
              <a:rPr lang="en-US" dirty="0" err="1">
                <a:solidFill>
                  <a:srgbClr val="00B0F0"/>
                </a:solidFill>
              </a:rPr>
              <a:t>com.javaknowledge</a:t>
            </a:r>
            <a:r>
              <a:rPr lang="en-US" dirty="0">
                <a:solidFill>
                  <a:srgbClr val="00B0F0"/>
                </a:solidFill>
              </a:rPr>
              <a:t>;  </a:t>
            </a:r>
          </a:p>
          <a:p>
            <a:pPr lvl="1">
              <a:buNone/>
            </a:pPr>
            <a:r>
              <a:rPr lang="en-US" b="1" dirty="0">
                <a:solidFill>
                  <a:srgbClr val="00B0F0"/>
                </a:solidFill>
              </a:rPr>
              <a:t>public</a:t>
            </a:r>
            <a:r>
              <a:rPr lang="en-US" dirty="0">
                <a:solidFill>
                  <a:srgbClr val="00B0F0"/>
                </a:solidFill>
              </a:rPr>
              <a:t> </a:t>
            </a:r>
            <a:r>
              <a:rPr lang="en-US" b="1" dirty="0">
                <a:solidFill>
                  <a:srgbClr val="00B0F0"/>
                </a:solidFill>
              </a:rPr>
              <a:t>class</a:t>
            </a:r>
            <a:r>
              <a:rPr lang="en-US" dirty="0">
                <a:solidFill>
                  <a:srgbClr val="00B0F0"/>
                </a:solidFill>
              </a:rPr>
              <a:t> </a:t>
            </a:r>
            <a:r>
              <a:rPr lang="en-US" dirty="0" err="1">
                <a:solidFill>
                  <a:srgbClr val="00B0F0"/>
                </a:solidFill>
              </a:rPr>
              <a:t>PrintableFactory</a:t>
            </a:r>
            <a:r>
              <a:rPr lang="en-US" dirty="0">
                <a:solidFill>
                  <a:srgbClr val="00B0F0"/>
                </a:solidFill>
              </a:rPr>
              <a:t> {  </a:t>
            </a:r>
          </a:p>
          <a:p>
            <a:pPr lvl="1">
              <a:buNone/>
            </a:pPr>
            <a:r>
              <a:rPr lang="en-US" b="1" dirty="0">
                <a:solidFill>
                  <a:srgbClr val="00B0F0"/>
                </a:solidFill>
              </a:rPr>
              <a:t>public</a:t>
            </a:r>
            <a:r>
              <a:rPr lang="en-US" dirty="0">
                <a:solidFill>
                  <a:srgbClr val="00B0F0"/>
                </a:solidFill>
              </a:rPr>
              <a:t> </a:t>
            </a:r>
            <a:r>
              <a:rPr lang="en-US" b="1" dirty="0">
                <a:solidFill>
                  <a:srgbClr val="00B0F0"/>
                </a:solidFill>
              </a:rPr>
              <a:t>static</a:t>
            </a:r>
            <a:r>
              <a:rPr lang="en-US" dirty="0">
                <a:solidFill>
                  <a:srgbClr val="00B0F0"/>
                </a:solidFill>
              </a:rPr>
              <a:t> Printable </a:t>
            </a:r>
            <a:r>
              <a:rPr lang="en-US" dirty="0" err="1">
                <a:solidFill>
                  <a:srgbClr val="00B0F0"/>
                </a:solidFill>
              </a:rPr>
              <a:t>getPrintable</a:t>
            </a:r>
            <a:r>
              <a:rPr lang="en-US" dirty="0">
                <a:solidFill>
                  <a:srgbClr val="00B0F0"/>
                </a:solidFill>
              </a:rPr>
              <a:t>(){  </a:t>
            </a:r>
          </a:p>
          <a:p>
            <a:pPr lvl="1">
              <a:buNone/>
            </a:pPr>
            <a:r>
              <a:rPr lang="en-US" dirty="0">
                <a:solidFill>
                  <a:srgbClr val="00B0F0"/>
                </a:solidFill>
              </a:rPr>
              <a:t>    //return new B();  </a:t>
            </a:r>
          </a:p>
          <a:p>
            <a:pPr lvl="1">
              <a:buNone/>
            </a:pPr>
            <a:r>
              <a:rPr lang="en-US" dirty="0">
                <a:solidFill>
                  <a:srgbClr val="00B0F0"/>
                </a:solidFill>
              </a:rPr>
              <a:t>          </a:t>
            </a:r>
            <a:r>
              <a:rPr lang="en-US" b="1" dirty="0">
                <a:solidFill>
                  <a:srgbClr val="00B0F0"/>
                </a:solidFill>
              </a:rPr>
              <a:t>return</a:t>
            </a:r>
            <a:r>
              <a:rPr lang="en-US" dirty="0">
                <a:solidFill>
                  <a:srgbClr val="00B0F0"/>
                </a:solidFill>
              </a:rPr>
              <a:t> </a:t>
            </a:r>
            <a:r>
              <a:rPr lang="en-US" b="1" dirty="0">
                <a:solidFill>
                  <a:srgbClr val="00B0F0"/>
                </a:solidFill>
              </a:rPr>
              <a:t>new</a:t>
            </a:r>
            <a:r>
              <a:rPr lang="en-US" dirty="0">
                <a:solidFill>
                  <a:srgbClr val="00B0F0"/>
                </a:solidFill>
              </a:rPr>
              <a:t> A();//return any one instance, either A or B  </a:t>
            </a:r>
          </a:p>
          <a:p>
            <a:pPr lvl="1">
              <a:buNone/>
            </a:pPr>
            <a:r>
              <a:rPr lang="en-US" dirty="0">
                <a:solidFill>
                  <a:srgbClr val="00B0F0"/>
                </a:solidFill>
              </a:rPr>
              <a:t>}  </a:t>
            </a:r>
          </a:p>
          <a:p>
            <a:pPr lvl="1">
              <a:buNone/>
            </a:pPr>
            <a:r>
              <a:rPr lang="en-US" dirty="0">
                <a:solidFill>
                  <a:srgbClr val="00B0F0"/>
                </a:solidFill>
              </a:rPr>
              <a:t>}  </a:t>
            </a:r>
          </a:p>
          <a:p>
            <a:pPr lvl="1">
              <a:buNone/>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applicationContext.xml</a:t>
            </a: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lvl="1">
              <a:buNone/>
            </a:pPr>
            <a:r>
              <a:rPr lang="en-US" dirty="0">
                <a:solidFill>
                  <a:srgbClr val="00B0F0"/>
                </a:solidFill>
              </a:rPr>
              <a:t>&lt;?xml version="1.0" encoding="UTF-8"?&gt;  </a:t>
            </a:r>
          </a:p>
          <a:p>
            <a:pPr lvl="1">
              <a:buNone/>
            </a:pPr>
            <a:r>
              <a:rPr lang="en-US" dirty="0">
                <a:solidFill>
                  <a:srgbClr val="00B0F0"/>
                </a:solidFill>
              </a:rPr>
              <a:t>&lt;beans  </a:t>
            </a:r>
          </a:p>
          <a:p>
            <a:pPr lvl="1">
              <a:buNone/>
            </a:pPr>
            <a:r>
              <a:rPr lang="en-US" dirty="0">
                <a:solidFill>
                  <a:srgbClr val="00B0F0"/>
                </a:solidFill>
              </a:rPr>
              <a:t>    </a:t>
            </a:r>
            <a:r>
              <a:rPr lang="en-US" dirty="0" err="1">
                <a:solidFill>
                  <a:srgbClr val="00B0F0"/>
                </a:solidFill>
              </a:rPr>
              <a:t>xmlns</a:t>
            </a:r>
            <a:r>
              <a:rPr lang="en-US" dirty="0">
                <a:solidFill>
                  <a:srgbClr val="00B0F0"/>
                </a:solidFill>
              </a:rPr>
              <a:t>="http://www.springframework.org/schema/beans"  </a:t>
            </a:r>
          </a:p>
          <a:p>
            <a:pPr lvl="1">
              <a:buNone/>
            </a:pPr>
            <a:r>
              <a:rPr lang="en-US" dirty="0">
                <a:solidFill>
                  <a:srgbClr val="00B0F0"/>
                </a:solidFill>
              </a:rPr>
              <a:t>    </a:t>
            </a:r>
            <a:r>
              <a:rPr lang="en-US" dirty="0" err="1">
                <a:solidFill>
                  <a:srgbClr val="00B0F0"/>
                </a:solidFill>
              </a:rPr>
              <a:t>xmlns:xsi</a:t>
            </a:r>
            <a:r>
              <a:rPr lang="en-US" dirty="0">
                <a:solidFill>
                  <a:srgbClr val="00B0F0"/>
                </a:solidFill>
              </a:rPr>
              <a:t>="http://www.w3.org/2001/XMLSchema-instance"  </a:t>
            </a:r>
          </a:p>
          <a:p>
            <a:pPr lvl="1">
              <a:buNone/>
            </a:pPr>
            <a:r>
              <a:rPr lang="en-US" dirty="0">
                <a:solidFill>
                  <a:srgbClr val="00B0F0"/>
                </a:solidFill>
              </a:rPr>
              <a:t>    </a:t>
            </a:r>
            <a:r>
              <a:rPr lang="en-US" dirty="0" err="1">
                <a:solidFill>
                  <a:srgbClr val="00B0F0"/>
                </a:solidFill>
              </a:rPr>
              <a:t>xmlns:p</a:t>
            </a:r>
            <a:r>
              <a:rPr lang="en-US" dirty="0">
                <a:solidFill>
                  <a:srgbClr val="00B0F0"/>
                </a:solidFill>
              </a:rPr>
              <a:t>="http://www.springframework.org/schema/p"  </a:t>
            </a:r>
          </a:p>
          <a:p>
            <a:pPr lvl="1">
              <a:buNone/>
            </a:pPr>
            <a:r>
              <a:rPr lang="en-US" dirty="0">
                <a:solidFill>
                  <a:srgbClr val="00B0F0"/>
                </a:solidFill>
              </a:rPr>
              <a:t>    </a:t>
            </a:r>
            <a:r>
              <a:rPr lang="en-US" dirty="0" err="1">
                <a:solidFill>
                  <a:srgbClr val="00B0F0"/>
                </a:solidFill>
              </a:rPr>
              <a:t>xsi:schemaLocation</a:t>
            </a:r>
            <a:r>
              <a:rPr lang="en-US" dirty="0">
                <a:solidFill>
                  <a:srgbClr val="00B0F0"/>
                </a:solidFill>
              </a:rPr>
              <a:t>="http://www.springframework.org/schema/beans   </a:t>
            </a:r>
          </a:p>
          <a:p>
            <a:pPr lvl="1">
              <a:buNone/>
            </a:pPr>
            <a:r>
              <a:rPr lang="en-US" dirty="0">
                <a:solidFill>
                  <a:srgbClr val="00B0F0"/>
                </a:solidFill>
              </a:rPr>
              <a:t>http://www.springframework.org/schema/beans/spring-beans-3.0.xsd"&gt;  </a:t>
            </a:r>
          </a:p>
          <a:p>
            <a:pPr lvl="1">
              <a:buNone/>
            </a:pPr>
            <a:r>
              <a:rPr lang="en-US" dirty="0">
                <a:solidFill>
                  <a:srgbClr val="00B0F0"/>
                </a:solidFill>
              </a:rPr>
              <a:t>  </a:t>
            </a:r>
          </a:p>
          <a:p>
            <a:pPr lvl="1">
              <a:buNone/>
            </a:pPr>
            <a:r>
              <a:rPr lang="en-US" dirty="0">
                <a:solidFill>
                  <a:srgbClr val="00B0F0"/>
                </a:solidFill>
              </a:rPr>
              <a:t>&lt;bean id="p" </a:t>
            </a:r>
            <a:r>
              <a:rPr lang="en-US" b="1" dirty="0">
                <a:solidFill>
                  <a:srgbClr val="00B0F0"/>
                </a:solidFill>
              </a:rPr>
              <a:t>class</a:t>
            </a:r>
            <a:r>
              <a:rPr lang="en-US" dirty="0">
                <a:solidFill>
                  <a:srgbClr val="00B0F0"/>
                </a:solidFill>
              </a:rPr>
              <a:t>="</a:t>
            </a:r>
            <a:r>
              <a:rPr lang="en-US" dirty="0" err="1">
                <a:solidFill>
                  <a:srgbClr val="00B0F0"/>
                </a:solidFill>
              </a:rPr>
              <a:t>com.javaknowledge.PrintableFactory</a:t>
            </a:r>
            <a:r>
              <a:rPr lang="en-US" dirty="0">
                <a:solidFill>
                  <a:srgbClr val="00B0F0"/>
                </a:solidFill>
              </a:rPr>
              <a:t>" factory-method="</a:t>
            </a:r>
            <a:r>
              <a:rPr lang="en-US" dirty="0" err="1">
                <a:solidFill>
                  <a:srgbClr val="00B0F0"/>
                </a:solidFill>
              </a:rPr>
              <a:t>getPrintable</a:t>
            </a:r>
            <a:r>
              <a:rPr lang="en-US" dirty="0">
                <a:solidFill>
                  <a:srgbClr val="00B0F0"/>
                </a:solidFill>
              </a:rPr>
              <a:t>"&gt;&lt;/bean&gt;  </a:t>
            </a:r>
          </a:p>
          <a:p>
            <a:pPr lvl="1">
              <a:buNone/>
            </a:pPr>
            <a:r>
              <a:rPr lang="en-US" dirty="0">
                <a:solidFill>
                  <a:srgbClr val="00B0F0"/>
                </a:solidFill>
              </a:rPr>
              <a:t>  </a:t>
            </a:r>
          </a:p>
          <a:p>
            <a:pPr lvl="1">
              <a:buNone/>
            </a:pPr>
            <a:r>
              <a:rPr lang="en-US" dirty="0">
                <a:solidFill>
                  <a:srgbClr val="00B0F0"/>
                </a:solidFill>
              </a:rPr>
              <a:t>&lt;/beans&gt;</a:t>
            </a:r>
          </a:p>
          <a:p>
            <a:pPr lvl="1">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Test.java</a:t>
            </a:r>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r>
              <a:rPr lang="en-US" dirty="0"/>
              <a:t>This class gets the bean from the applicationContext.xml file and calls the print() method.</a:t>
            </a:r>
          </a:p>
          <a:p>
            <a:pPr lvl="1">
              <a:buNone/>
            </a:pPr>
            <a:r>
              <a:rPr lang="en-US" b="1" dirty="0">
                <a:solidFill>
                  <a:srgbClr val="00B0F0"/>
                </a:solidFill>
              </a:rPr>
              <a:t>package</a:t>
            </a:r>
            <a:r>
              <a:rPr lang="en-US" dirty="0">
                <a:solidFill>
                  <a:srgbClr val="00B0F0"/>
                </a:solidFill>
              </a:rPr>
              <a:t> </a:t>
            </a:r>
            <a:r>
              <a:rPr lang="en-US" dirty="0" err="1">
                <a:solidFill>
                  <a:srgbClr val="00B0F0"/>
                </a:solidFill>
              </a:rPr>
              <a:t>com.javaknowledge</a:t>
            </a:r>
            <a:r>
              <a:rPr lang="en-US" dirty="0">
                <a:solidFill>
                  <a:srgbClr val="00B0F0"/>
                </a:solidFill>
              </a:rPr>
              <a:t>;  </a:t>
            </a:r>
          </a:p>
          <a:p>
            <a:pPr lvl="1">
              <a:buNone/>
            </a:pPr>
            <a:r>
              <a:rPr lang="en-US" b="1" dirty="0">
                <a:solidFill>
                  <a:srgbClr val="00B0F0"/>
                </a:solidFill>
              </a:rPr>
              <a:t>import</a:t>
            </a:r>
            <a:r>
              <a:rPr lang="en-US" dirty="0">
                <a:solidFill>
                  <a:srgbClr val="00B0F0"/>
                </a:solidFill>
              </a:rPr>
              <a:t> </a:t>
            </a:r>
            <a:r>
              <a:rPr lang="en-US" dirty="0" err="1">
                <a:solidFill>
                  <a:srgbClr val="00B0F0"/>
                </a:solidFill>
              </a:rPr>
              <a:t>org.springframework.context.ApplicationContext</a:t>
            </a:r>
            <a:r>
              <a:rPr lang="en-US" dirty="0">
                <a:solidFill>
                  <a:srgbClr val="00B0F0"/>
                </a:solidFill>
              </a:rPr>
              <a:t>;  </a:t>
            </a:r>
          </a:p>
          <a:p>
            <a:pPr lvl="1">
              <a:buNone/>
            </a:pPr>
            <a:r>
              <a:rPr lang="en-US" b="1" dirty="0">
                <a:solidFill>
                  <a:srgbClr val="00B0F0"/>
                </a:solidFill>
              </a:rPr>
              <a:t>import</a:t>
            </a:r>
            <a:r>
              <a:rPr lang="en-US" dirty="0">
                <a:solidFill>
                  <a:srgbClr val="00B0F0"/>
                </a:solidFill>
              </a:rPr>
              <a:t> org.springframework.context.support.ClassPathXmlApplicationContext;  </a:t>
            </a:r>
          </a:p>
          <a:p>
            <a:pPr lvl="1">
              <a:buNone/>
            </a:pPr>
            <a:r>
              <a:rPr lang="en-US" b="1" dirty="0">
                <a:solidFill>
                  <a:srgbClr val="00B0F0"/>
                </a:solidFill>
              </a:rPr>
              <a:t>public</a:t>
            </a:r>
            <a:r>
              <a:rPr lang="en-US" dirty="0">
                <a:solidFill>
                  <a:srgbClr val="00B0F0"/>
                </a:solidFill>
              </a:rPr>
              <a:t> </a:t>
            </a:r>
            <a:r>
              <a:rPr lang="en-US" b="1" dirty="0">
                <a:solidFill>
                  <a:srgbClr val="00B0F0"/>
                </a:solidFill>
              </a:rPr>
              <a:t>class</a:t>
            </a:r>
            <a:r>
              <a:rPr lang="en-US" dirty="0">
                <a:solidFill>
                  <a:srgbClr val="00B0F0"/>
                </a:solidFill>
              </a:rPr>
              <a:t> Test {  </a:t>
            </a:r>
          </a:p>
          <a:p>
            <a:pPr lvl="1">
              <a:buNone/>
            </a:pPr>
            <a:r>
              <a:rPr lang="en-US" b="1" dirty="0">
                <a:solidFill>
                  <a:srgbClr val="00B0F0"/>
                </a:solidFill>
              </a:rPr>
              <a:t>public</a:t>
            </a:r>
            <a:r>
              <a:rPr lang="en-US" dirty="0">
                <a:solidFill>
                  <a:srgbClr val="00B0F0"/>
                </a:solidFill>
              </a:rPr>
              <a:t> </a:t>
            </a:r>
            <a:r>
              <a:rPr lang="en-US" b="1" dirty="0">
                <a:solidFill>
                  <a:srgbClr val="00B0F0"/>
                </a:solidFill>
              </a:rPr>
              <a:t>static</a:t>
            </a:r>
            <a:r>
              <a:rPr lang="en-US" dirty="0">
                <a:solidFill>
                  <a:srgbClr val="00B0F0"/>
                </a:solidFill>
              </a:rPr>
              <a:t> </a:t>
            </a:r>
            <a:r>
              <a:rPr lang="en-US" b="1" dirty="0">
                <a:solidFill>
                  <a:srgbClr val="00B0F0"/>
                </a:solidFill>
              </a:rPr>
              <a:t>void</a:t>
            </a:r>
            <a:r>
              <a:rPr lang="en-US" dirty="0">
                <a:solidFill>
                  <a:srgbClr val="00B0F0"/>
                </a:solidFill>
              </a:rPr>
              <a:t> main(String[] </a:t>
            </a:r>
            <a:r>
              <a:rPr lang="en-US" dirty="0" err="1">
                <a:solidFill>
                  <a:srgbClr val="00B0F0"/>
                </a:solidFill>
              </a:rPr>
              <a:t>args</a:t>
            </a:r>
            <a:r>
              <a:rPr lang="en-US" dirty="0">
                <a:solidFill>
                  <a:srgbClr val="00B0F0"/>
                </a:solidFill>
              </a:rPr>
              <a:t>) {  </a:t>
            </a:r>
          </a:p>
          <a:p>
            <a:pPr lvl="1">
              <a:buNone/>
            </a:pPr>
            <a:r>
              <a:rPr lang="en-US" dirty="0">
                <a:solidFill>
                  <a:srgbClr val="00B0F0"/>
                </a:solidFill>
              </a:rPr>
              <a:t>    </a:t>
            </a:r>
            <a:r>
              <a:rPr lang="en-US" dirty="0" err="1">
                <a:solidFill>
                  <a:srgbClr val="00B0F0"/>
                </a:solidFill>
              </a:rPr>
              <a:t>ApplicationContext</a:t>
            </a:r>
            <a:r>
              <a:rPr lang="en-US" dirty="0">
                <a:solidFill>
                  <a:srgbClr val="00B0F0"/>
                </a:solidFill>
              </a:rPr>
              <a:t> context=</a:t>
            </a:r>
            <a:r>
              <a:rPr lang="en-US" b="1" dirty="0">
                <a:solidFill>
                  <a:srgbClr val="00B0F0"/>
                </a:solidFill>
              </a:rPr>
              <a:t>new</a:t>
            </a:r>
            <a:r>
              <a:rPr lang="en-US" dirty="0">
                <a:solidFill>
                  <a:srgbClr val="00B0F0"/>
                </a:solidFill>
              </a:rPr>
              <a:t> </a:t>
            </a:r>
            <a:r>
              <a:rPr lang="en-US" dirty="0" err="1">
                <a:solidFill>
                  <a:srgbClr val="00B0F0"/>
                </a:solidFill>
              </a:rPr>
              <a:t>ClassPathXmlApplicationContext</a:t>
            </a:r>
            <a:r>
              <a:rPr lang="en-US" dirty="0">
                <a:solidFill>
                  <a:srgbClr val="00B0F0"/>
                </a:solidFill>
              </a:rPr>
              <a:t>("applicationContext.xml");  </a:t>
            </a:r>
          </a:p>
          <a:p>
            <a:pPr lvl="1">
              <a:buNone/>
            </a:pPr>
            <a:r>
              <a:rPr lang="en-US" dirty="0">
                <a:solidFill>
                  <a:srgbClr val="00B0F0"/>
                </a:solidFill>
              </a:rPr>
              <a:t>    Printable p=(Printable)</a:t>
            </a:r>
            <a:r>
              <a:rPr lang="en-US" dirty="0" err="1">
                <a:solidFill>
                  <a:srgbClr val="00B0F0"/>
                </a:solidFill>
              </a:rPr>
              <a:t>context.getBean</a:t>
            </a:r>
            <a:r>
              <a:rPr lang="en-US" dirty="0">
                <a:solidFill>
                  <a:srgbClr val="00B0F0"/>
                </a:solidFill>
              </a:rPr>
              <a:t>("p");  </a:t>
            </a:r>
          </a:p>
          <a:p>
            <a:pPr lvl="1">
              <a:buNone/>
            </a:pPr>
            <a:r>
              <a:rPr lang="en-US" dirty="0">
                <a:solidFill>
                  <a:srgbClr val="00B0F0"/>
                </a:solidFill>
              </a:rPr>
              <a:t>    </a:t>
            </a:r>
            <a:r>
              <a:rPr lang="en-US" dirty="0" err="1">
                <a:solidFill>
                  <a:srgbClr val="00B0F0"/>
                </a:solidFill>
              </a:rPr>
              <a:t>p.print</a:t>
            </a:r>
            <a:r>
              <a:rPr lang="en-US" dirty="0">
                <a:solidFill>
                  <a:srgbClr val="00B0F0"/>
                </a:solidFill>
              </a:rPr>
              <a:t>();  </a:t>
            </a:r>
          </a:p>
          <a:p>
            <a:pPr lvl="1">
              <a:buNone/>
            </a:pPr>
            <a:r>
              <a:rPr lang="en-US" dirty="0">
                <a:solidFill>
                  <a:srgbClr val="00B0F0"/>
                </a:solidFill>
              </a:rPr>
              <a:t>}  </a:t>
            </a:r>
          </a:p>
          <a:p>
            <a:pPr lvl="1">
              <a:buNone/>
            </a:pPr>
            <a:r>
              <a:rPr lang="en-US" dirty="0">
                <a:solidFill>
                  <a:srgbClr val="00B0F0"/>
                </a:solidFill>
              </a:rPr>
              <a:t>}  </a:t>
            </a:r>
          </a:p>
          <a:p>
            <a:r>
              <a:rPr lang="en-US" dirty="0"/>
              <a:t>Output:</a:t>
            </a:r>
          </a:p>
          <a:p>
            <a:pPr lvl="1"/>
            <a:r>
              <a:rPr lang="en-US" dirty="0"/>
              <a:t>hello a</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Type 3</a:t>
            </a:r>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r>
              <a:rPr lang="en-US" dirty="0"/>
              <a:t>Let's see the example to inject the dependency by non-static factory method that returns the instance of another class.</a:t>
            </a:r>
          </a:p>
          <a:p>
            <a:r>
              <a:rPr lang="en-US" dirty="0"/>
              <a:t>To create this example, we have created 6 files.</a:t>
            </a:r>
          </a:p>
          <a:p>
            <a:pPr lvl="1"/>
            <a:r>
              <a:rPr lang="en-US" b="1" dirty="0"/>
              <a:t>Printable.java</a:t>
            </a:r>
            <a:endParaRPr lang="en-US" dirty="0"/>
          </a:p>
          <a:p>
            <a:pPr lvl="1"/>
            <a:r>
              <a:rPr lang="en-US" b="1" dirty="0"/>
              <a:t>A.java</a:t>
            </a:r>
            <a:endParaRPr lang="en-US" dirty="0"/>
          </a:p>
          <a:p>
            <a:pPr lvl="1"/>
            <a:r>
              <a:rPr lang="en-US" b="1" dirty="0"/>
              <a:t>B.java</a:t>
            </a:r>
            <a:endParaRPr lang="en-US" dirty="0"/>
          </a:p>
          <a:p>
            <a:pPr lvl="1"/>
            <a:r>
              <a:rPr lang="en-US" b="1" dirty="0"/>
              <a:t>PrintableFactory.java</a:t>
            </a:r>
            <a:endParaRPr lang="en-US" dirty="0"/>
          </a:p>
          <a:p>
            <a:pPr lvl="1"/>
            <a:r>
              <a:rPr lang="en-US" b="1" dirty="0"/>
              <a:t>applicationContext.xml</a:t>
            </a:r>
            <a:endParaRPr lang="en-US" dirty="0"/>
          </a:p>
          <a:p>
            <a:pPr lvl="1"/>
            <a:r>
              <a:rPr lang="en-US" b="1" dirty="0"/>
              <a:t>Test.java</a:t>
            </a:r>
            <a:endParaRPr lang="en-US" dirty="0"/>
          </a:p>
          <a:p>
            <a:r>
              <a:rPr lang="en-US" dirty="0"/>
              <a:t>All files are same as previous, you need to change only 2 files: </a:t>
            </a:r>
            <a:r>
              <a:rPr lang="en-US" dirty="0" err="1"/>
              <a:t>PrintableFactory</a:t>
            </a:r>
            <a:r>
              <a:rPr lang="en-US" dirty="0"/>
              <a:t> and applicationContext.xml.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normAutofit/>
          </a:bodyPr>
          <a:lstStyle/>
          <a:p>
            <a:r>
              <a:rPr lang="en-US" b="1" dirty="0"/>
              <a:t>Problems of Dependency Lookup</a:t>
            </a:r>
            <a:endParaRPr lang="en-US" dirty="0"/>
          </a:p>
        </p:txBody>
      </p:sp>
      <p:sp>
        <p:nvSpPr>
          <p:cNvPr id="3" name="Content Placeholder 2"/>
          <p:cNvSpPr>
            <a:spLocks noGrp="1"/>
          </p:cNvSpPr>
          <p:nvPr>
            <p:ph idx="1"/>
          </p:nvPr>
        </p:nvSpPr>
        <p:spPr/>
        <p:txBody>
          <a:bodyPr>
            <a:normAutofit/>
          </a:bodyPr>
          <a:lstStyle/>
          <a:p>
            <a:r>
              <a:rPr lang="en-US" dirty="0"/>
              <a:t>There are mainly two problems of dependency lookup.</a:t>
            </a:r>
          </a:p>
          <a:p>
            <a:pPr lvl="1"/>
            <a:r>
              <a:rPr lang="en-US" b="1" dirty="0"/>
              <a:t>tight coupling</a:t>
            </a:r>
            <a:r>
              <a:rPr lang="en-US" dirty="0"/>
              <a:t> The dependency lookup approach makes the code tightly coupled. If resource is changed, we need to perform a lot of modification in the code.</a:t>
            </a:r>
          </a:p>
          <a:p>
            <a:pPr lvl="1"/>
            <a:r>
              <a:rPr lang="en-US" b="1" dirty="0"/>
              <a:t>Not easy for testing</a:t>
            </a:r>
            <a:r>
              <a:rPr lang="en-US" dirty="0"/>
              <a:t> This approach creates a lot of problems while testing the application especially in black box testing.</a:t>
            </a:r>
          </a:p>
          <a:p>
            <a:endParaRPr 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PrintableFactory.java</a:t>
            </a:r>
            <a:endParaRPr lang="en-US" dirty="0"/>
          </a:p>
        </p:txBody>
      </p:sp>
      <p:sp>
        <p:nvSpPr>
          <p:cNvPr id="3" name="Content Placeholder 2"/>
          <p:cNvSpPr>
            <a:spLocks noGrp="1"/>
          </p:cNvSpPr>
          <p:nvPr>
            <p:ph idx="1"/>
          </p:nvPr>
        </p:nvSpPr>
        <p:spPr>
          <a:xfrm>
            <a:off x="457200" y="1066800"/>
            <a:ext cx="8229600" cy="5059363"/>
          </a:xfrm>
        </p:spPr>
        <p:txBody>
          <a:bodyPr/>
          <a:lstStyle/>
          <a:p>
            <a:pPr lvl="1">
              <a:buNone/>
            </a:pPr>
            <a:r>
              <a:rPr lang="en-US" b="1" dirty="0"/>
              <a:t>package</a:t>
            </a:r>
            <a:r>
              <a:rPr lang="en-US" dirty="0"/>
              <a:t> </a:t>
            </a:r>
            <a:r>
              <a:rPr lang="en-US" dirty="0" err="1"/>
              <a:t>com.javaknowledge</a:t>
            </a:r>
            <a:r>
              <a:rPr lang="en-US" dirty="0"/>
              <a:t>;  </a:t>
            </a:r>
          </a:p>
          <a:p>
            <a:pPr lvl="1">
              <a:buNone/>
            </a:pPr>
            <a:r>
              <a:rPr lang="en-US" b="1" dirty="0"/>
              <a:t>public</a:t>
            </a:r>
            <a:r>
              <a:rPr lang="en-US" dirty="0"/>
              <a:t> </a:t>
            </a:r>
            <a:r>
              <a:rPr lang="en-US" b="1" dirty="0"/>
              <a:t>class</a:t>
            </a:r>
            <a:r>
              <a:rPr lang="en-US" dirty="0"/>
              <a:t> </a:t>
            </a:r>
            <a:r>
              <a:rPr lang="en-US" dirty="0" err="1"/>
              <a:t>PrintableFactory</a:t>
            </a:r>
            <a:r>
              <a:rPr lang="en-US" dirty="0"/>
              <a:t> {  </a:t>
            </a:r>
          </a:p>
          <a:p>
            <a:pPr lvl="1">
              <a:buNone/>
            </a:pPr>
            <a:r>
              <a:rPr lang="en-US" dirty="0"/>
              <a:t>//</a:t>
            </a:r>
            <a:r>
              <a:rPr lang="en-US" dirty="0">
                <a:solidFill>
                  <a:srgbClr val="00B050"/>
                </a:solidFill>
              </a:rPr>
              <a:t>non-static factory method</a:t>
            </a:r>
            <a:r>
              <a:rPr lang="en-US" dirty="0"/>
              <a:t>  </a:t>
            </a:r>
          </a:p>
          <a:p>
            <a:pPr lvl="1">
              <a:buNone/>
            </a:pPr>
            <a:r>
              <a:rPr lang="en-US" b="1" dirty="0"/>
              <a:t>public</a:t>
            </a:r>
            <a:r>
              <a:rPr lang="en-US" dirty="0"/>
              <a:t> Printable </a:t>
            </a:r>
            <a:r>
              <a:rPr lang="en-US" dirty="0" err="1"/>
              <a:t>getPrintable</a:t>
            </a:r>
            <a:r>
              <a:rPr lang="en-US" dirty="0"/>
              <a:t>(){  </a:t>
            </a:r>
          </a:p>
          <a:p>
            <a:pPr lvl="1">
              <a:buNone/>
            </a:pPr>
            <a:r>
              <a:rPr lang="en-US" dirty="0"/>
              <a:t>    </a:t>
            </a:r>
            <a:r>
              <a:rPr lang="en-US" b="1" dirty="0"/>
              <a:t>return</a:t>
            </a:r>
            <a:r>
              <a:rPr lang="en-US" dirty="0"/>
              <a:t> </a:t>
            </a:r>
            <a:r>
              <a:rPr lang="en-US" b="1" dirty="0"/>
              <a:t>new</a:t>
            </a:r>
            <a:r>
              <a:rPr lang="en-US" dirty="0"/>
              <a:t> A();//return any one instance, either A or B  </a:t>
            </a:r>
          </a:p>
          <a:p>
            <a:pPr lvl="1">
              <a:buNone/>
            </a:pPr>
            <a:r>
              <a:rPr lang="en-US" dirty="0"/>
              <a:t>}  </a:t>
            </a:r>
          </a:p>
          <a:p>
            <a:pPr lvl="1">
              <a:buNone/>
            </a:pPr>
            <a:r>
              <a:rPr lang="en-US" dirty="0"/>
              <a:t>}  </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applicationContext.xml</a:t>
            </a:r>
            <a:endParaRPr lang="en-US" dirty="0"/>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pPr lvl="1">
              <a:buNone/>
            </a:pPr>
            <a:r>
              <a:rPr lang="pt-BR" dirty="0"/>
              <a:t>&lt;?xml version="1.0" encoding="UTF-8"?&gt;  </a:t>
            </a:r>
          </a:p>
          <a:p>
            <a:pPr lvl="1">
              <a:buNone/>
            </a:pPr>
            <a:r>
              <a:rPr lang="pt-BR" dirty="0"/>
              <a:t>&lt;beans  </a:t>
            </a:r>
          </a:p>
          <a:p>
            <a:pPr lvl="1">
              <a:buNone/>
            </a:pPr>
            <a:r>
              <a:rPr lang="pt-BR" dirty="0"/>
              <a:t>    xmlns="http://www.springframework.org/schema/beans"  </a:t>
            </a:r>
          </a:p>
          <a:p>
            <a:pPr lvl="1">
              <a:buNone/>
            </a:pPr>
            <a:r>
              <a:rPr lang="pt-BR" dirty="0"/>
              <a:t>    xmlns:xsi="http://www.w3.org/2001/XMLSchema-instance"  </a:t>
            </a:r>
          </a:p>
          <a:p>
            <a:pPr lvl="1">
              <a:buNone/>
            </a:pPr>
            <a:r>
              <a:rPr lang="pt-BR" dirty="0"/>
              <a:t>    xmlns:p="http://www.springframework.org/schema/p"  </a:t>
            </a:r>
          </a:p>
          <a:p>
            <a:pPr lvl="1">
              <a:buNone/>
            </a:pPr>
            <a:r>
              <a:rPr lang="pt-BR" dirty="0"/>
              <a:t>    xsi:schemaLocation="http://www.springframework.org/schema/beans   </a:t>
            </a:r>
          </a:p>
          <a:p>
            <a:pPr lvl="1">
              <a:buNone/>
            </a:pPr>
            <a:r>
              <a:rPr lang="pt-BR" dirty="0"/>
              <a:t>http://www.springframework.org/schema/beans/spring-beans-3.0.xsd"&gt;  </a:t>
            </a:r>
          </a:p>
          <a:p>
            <a:pPr lvl="1">
              <a:buNone/>
            </a:pPr>
            <a:r>
              <a:rPr lang="pt-BR" dirty="0"/>
              <a:t>  </a:t>
            </a:r>
          </a:p>
          <a:p>
            <a:pPr lvl="1">
              <a:buNone/>
            </a:pPr>
            <a:r>
              <a:rPr lang="pt-BR" dirty="0"/>
              <a:t>&lt;bean id="</a:t>
            </a:r>
            <a:r>
              <a:rPr lang="pt-BR" dirty="0">
                <a:solidFill>
                  <a:schemeClr val="accent6">
                    <a:lumMod val="75000"/>
                  </a:schemeClr>
                </a:solidFill>
              </a:rPr>
              <a:t>pfactory</a:t>
            </a:r>
            <a:r>
              <a:rPr lang="pt-BR" dirty="0"/>
              <a:t>" </a:t>
            </a:r>
            <a:r>
              <a:rPr lang="pt-BR" b="1" dirty="0"/>
              <a:t>class</a:t>
            </a:r>
            <a:r>
              <a:rPr lang="pt-BR" dirty="0"/>
              <a:t>="com.javaknowledge.PrintableFactory"&gt;&lt;/bean&gt;  </a:t>
            </a:r>
          </a:p>
          <a:p>
            <a:pPr lvl="1">
              <a:buNone/>
            </a:pPr>
            <a:r>
              <a:rPr lang="pt-BR" dirty="0"/>
              <a:t>&lt;bean id="p" </a:t>
            </a:r>
            <a:r>
              <a:rPr lang="pt-BR" b="1" dirty="0"/>
              <a:t>class</a:t>
            </a:r>
            <a:r>
              <a:rPr lang="pt-BR" dirty="0"/>
              <a:t>="com.javaknowledge.PrintableFactory" factory-method="getPrintable"   </a:t>
            </a:r>
          </a:p>
          <a:p>
            <a:pPr lvl="1">
              <a:buNone/>
            </a:pPr>
            <a:r>
              <a:rPr lang="pt-BR" dirty="0"/>
              <a:t>factory-bean="</a:t>
            </a:r>
            <a:r>
              <a:rPr lang="pt-BR" dirty="0">
                <a:solidFill>
                  <a:schemeClr val="accent6">
                    <a:lumMod val="75000"/>
                  </a:schemeClr>
                </a:solidFill>
              </a:rPr>
              <a:t>pfactory</a:t>
            </a:r>
            <a:r>
              <a:rPr lang="pt-BR" dirty="0"/>
              <a:t>"&gt;&lt;/bean&gt;  </a:t>
            </a:r>
          </a:p>
          <a:p>
            <a:pPr lvl="1">
              <a:buNone/>
            </a:pPr>
            <a:r>
              <a:rPr lang="pt-BR" dirty="0"/>
              <a:t>  </a:t>
            </a:r>
          </a:p>
          <a:p>
            <a:pPr lvl="1">
              <a:buNone/>
            </a:pPr>
            <a:r>
              <a:rPr lang="pt-BR" dirty="0"/>
              <a:t>&lt;/beans&gt;  </a:t>
            </a:r>
          </a:p>
          <a:p>
            <a:pPr lvl="1">
              <a:buNone/>
            </a:pPr>
            <a:endParaRPr lang="pt-BR" dirty="0"/>
          </a:p>
          <a:p>
            <a:r>
              <a:rPr lang="pt-BR" dirty="0"/>
              <a:t>Output:</a:t>
            </a:r>
          </a:p>
          <a:p>
            <a:pPr lvl="1"/>
            <a:r>
              <a:rPr lang="pt-BR" dirty="0"/>
              <a:t>hello a</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n-US" dirty="0">
                <a:solidFill>
                  <a:schemeClr val="bg1"/>
                </a:solidFill>
              </a:rPr>
              <a:t>Dependency Injection</a:t>
            </a:r>
          </a:p>
        </p:txBody>
      </p:sp>
      <p:sp>
        <p:nvSpPr>
          <p:cNvPr id="3" name="Content Placeholder 2"/>
          <p:cNvSpPr>
            <a:spLocks noGrp="1"/>
          </p:cNvSpPr>
          <p:nvPr>
            <p:ph idx="1"/>
          </p:nvPr>
        </p:nvSpPr>
        <p:spPr/>
        <p:txBody>
          <a:bodyPr>
            <a:normAutofit fontScale="62500" lnSpcReduction="20000"/>
          </a:bodyPr>
          <a:lstStyle/>
          <a:p>
            <a:r>
              <a:rPr lang="en-US" dirty="0"/>
              <a:t>The Dependency Injection is a design pattern that removes the dependency of the programs. In such case we provide the information from the external source such as XML file. It makes our code loosely coupled and easier for testing. In such case we write the code as:</a:t>
            </a:r>
          </a:p>
          <a:p>
            <a:pPr lvl="1">
              <a:buNone/>
            </a:pPr>
            <a:r>
              <a:rPr lang="en-US" b="1" dirty="0">
                <a:solidFill>
                  <a:srgbClr val="00B0F0"/>
                </a:solidFill>
              </a:rPr>
              <a:t>class</a:t>
            </a:r>
            <a:r>
              <a:rPr lang="en-US" dirty="0">
                <a:solidFill>
                  <a:srgbClr val="00B0F0"/>
                </a:solidFill>
              </a:rPr>
              <a:t> Employee{  </a:t>
            </a:r>
          </a:p>
          <a:p>
            <a:pPr lvl="1">
              <a:buNone/>
            </a:pPr>
            <a:r>
              <a:rPr lang="en-US" dirty="0">
                <a:solidFill>
                  <a:srgbClr val="00B0F0"/>
                </a:solidFill>
              </a:rPr>
              <a:t>Address </a:t>
            </a:r>
            <a:r>
              <a:rPr lang="en-US" dirty="0" err="1">
                <a:solidFill>
                  <a:srgbClr val="00B0F0"/>
                </a:solidFill>
              </a:rPr>
              <a:t>address</a:t>
            </a:r>
            <a:r>
              <a:rPr lang="en-US" dirty="0">
                <a:solidFill>
                  <a:srgbClr val="00B0F0"/>
                </a:solidFill>
              </a:rPr>
              <a:t>;  </a:t>
            </a:r>
          </a:p>
          <a:p>
            <a:pPr lvl="1">
              <a:buNone/>
            </a:pPr>
            <a:r>
              <a:rPr lang="en-US" dirty="0">
                <a:solidFill>
                  <a:srgbClr val="00B0F0"/>
                </a:solidFill>
              </a:rPr>
              <a:t>  </a:t>
            </a:r>
          </a:p>
          <a:p>
            <a:pPr lvl="1">
              <a:buNone/>
            </a:pPr>
            <a:r>
              <a:rPr lang="en-US" dirty="0">
                <a:solidFill>
                  <a:srgbClr val="00B0F0"/>
                </a:solidFill>
              </a:rPr>
              <a:t>Employee(Address </a:t>
            </a:r>
            <a:r>
              <a:rPr lang="en-US" dirty="0" err="1">
                <a:solidFill>
                  <a:srgbClr val="00B0F0"/>
                </a:solidFill>
              </a:rPr>
              <a:t>address</a:t>
            </a:r>
            <a:r>
              <a:rPr lang="en-US" dirty="0">
                <a:solidFill>
                  <a:srgbClr val="00B0F0"/>
                </a:solidFill>
              </a:rPr>
              <a:t>){  </a:t>
            </a:r>
          </a:p>
          <a:p>
            <a:pPr lvl="1">
              <a:buNone/>
            </a:pPr>
            <a:r>
              <a:rPr lang="en-US" b="1" dirty="0" err="1">
                <a:solidFill>
                  <a:srgbClr val="00B0F0"/>
                </a:solidFill>
              </a:rPr>
              <a:t>this</a:t>
            </a:r>
            <a:r>
              <a:rPr lang="en-US" dirty="0" err="1">
                <a:solidFill>
                  <a:srgbClr val="00B0F0"/>
                </a:solidFill>
              </a:rPr>
              <a:t>.address</a:t>
            </a:r>
            <a:r>
              <a:rPr lang="en-US" dirty="0">
                <a:solidFill>
                  <a:srgbClr val="00B0F0"/>
                </a:solidFill>
              </a:rPr>
              <a:t>=address;  </a:t>
            </a:r>
          </a:p>
          <a:p>
            <a:pPr lvl="1">
              <a:buNone/>
            </a:pPr>
            <a:r>
              <a:rPr lang="en-US" dirty="0">
                <a:solidFill>
                  <a:srgbClr val="00B0F0"/>
                </a:solidFill>
              </a:rPr>
              <a:t>}  </a:t>
            </a:r>
          </a:p>
          <a:p>
            <a:pPr lvl="1">
              <a:buNone/>
            </a:pPr>
            <a:r>
              <a:rPr lang="en-US" b="1" dirty="0">
                <a:solidFill>
                  <a:srgbClr val="00B0F0"/>
                </a:solidFill>
              </a:rPr>
              <a:t>public</a:t>
            </a:r>
            <a:r>
              <a:rPr lang="en-US" dirty="0">
                <a:solidFill>
                  <a:srgbClr val="00B0F0"/>
                </a:solidFill>
              </a:rPr>
              <a:t> </a:t>
            </a:r>
            <a:r>
              <a:rPr lang="en-US" b="1" dirty="0">
                <a:solidFill>
                  <a:srgbClr val="00B0F0"/>
                </a:solidFill>
              </a:rPr>
              <a:t>void</a:t>
            </a:r>
            <a:r>
              <a:rPr lang="en-US" dirty="0">
                <a:solidFill>
                  <a:srgbClr val="00B0F0"/>
                </a:solidFill>
              </a:rPr>
              <a:t> </a:t>
            </a:r>
            <a:r>
              <a:rPr lang="en-US" dirty="0" err="1">
                <a:solidFill>
                  <a:srgbClr val="00B0F0"/>
                </a:solidFill>
              </a:rPr>
              <a:t>setAddress</a:t>
            </a:r>
            <a:r>
              <a:rPr lang="en-US" dirty="0">
                <a:solidFill>
                  <a:srgbClr val="00B0F0"/>
                </a:solidFill>
              </a:rPr>
              <a:t>(Address </a:t>
            </a:r>
            <a:r>
              <a:rPr lang="en-US" dirty="0" err="1">
                <a:solidFill>
                  <a:srgbClr val="00B0F0"/>
                </a:solidFill>
              </a:rPr>
              <a:t>address</a:t>
            </a:r>
            <a:r>
              <a:rPr lang="en-US" dirty="0">
                <a:solidFill>
                  <a:srgbClr val="00B0F0"/>
                </a:solidFill>
              </a:rPr>
              <a:t>){  </a:t>
            </a:r>
          </a:p>
          <a:p>
            <a:pPr lvl="1">
              <a:buNone/>
            </a:pPr>
            <a:r>
              <a:rPr lang="en-US" b="1" dirty="0" err="1">
                <a:solidFill>
                  <a:srgbClr val="00B0F0"/>
                </a:solidFill>
              </a:rPr>
              <a:t>this</a:t>
            </a:r>
            <a:r>
              <a:rPr lang="en-US" dirty="0" err="1">
                <a:solidFill>
                  <a:srgbClr val="00B0F0"/>
                </a:solidFill>
              </a:rPr>
              <a:t>.address</a:t>
            </a:r>
            <a:r>
              <a:rPr lang="en-US" dirty="0">
                <a:solidFill>
                  <a:srgbClr val="00B0F0"/>
                </a:solidFill>
              </a:rPr>
              <a:t>=address;  </a:t>
            </a:r>
          </a:p>
          <a:p>
            <a:pPr lvl="1">
              <a:buNone/>
            </a:pPr>
            <a:r>
              <a:rPr lang="en-US" dirty="0">
                <a:solidFill>
                  <a:srgbClr val="00B0F0"/>
                </a:solidFill>
              </a:rPr>
              <a:t>}    </a:t>
            </a:r>
          </a:p>
          <a:p>
            <a:pPr lvl="1">
              <a:buNone/>
            </a:pPr>
            <a:r>
              <a:rPr lang="en-US" dirty="0">
                <a:solidFill>
                  <a:srgbClr val="00B0F0"/>
                </a:solidFill>
              </a:rPr>
              <a:t>}  </a:t>
            </a:r>
          </a:p>
          <a:p>
            <a:r>
              <a:rPr lang="en-US" dirty="0"/>
              <a:t>In such case, instance of Address class is provided by external source such as XML file either by constructor or setter method.</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dirty="0"/>
              <a:t>Two ways to perform Dependency Injection in Spring framework</a:t>
            </a:r>
          </a:p>
        </p:txBody>
      </p:sp>
      <p:sp>
        <p:nvSpPr>
          <p:cNvPr id="3" name="Content Placeholder 2"/>
          <p:cNvSpPr>
            <a:spLocks noGrp="1"/>
          </p:cNvSpPr>
          <p:nvPr>
            <p:ph idx="1"/>
          </p:nvPr>
        </p:nvSpPr>
        <p:spPr/>
        <p:txBody>
          <a:bodyPr/>
          <a:lstStyle/>
          <a:p>
            <a:r>
              <a:rPr lang="en-US" dirty="0"/>
              <a:t>Spring framework provides two ways to inject dependency</a:t>
            </a:r>
          </a:p>
          <a:p>
            <a:pPr lvl="1"/>
            <a:r>
              <a:rPr lang="en-US" dirty="0"/>
              <a:t>By Constructor</a:t>
            </a:r>
          </a:p>
          <a:p>
            <a:pPr lvl="1"/>
            <a:r>
              <a:rPr lang="en-US" dirty="0"/>
              <a:t>By Setter method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r>
              <a:rPr lang="en-US" dirty="0">
                <a:solidFill>
                  <a:schemeClr val="bg1"/>
                </a:solidFill>
              </a:rPr>
              <a:t>Dependency Injection by Constructor Example</a:t>
            </a:r>
          </a:p>
        </p:txBody>
      </p:sp>
      <p:sp>
        <p:nvSpPr>
          <p:cNvPr id="3" name="Content Placeholder 2"/>
          <p:cNvSpPr>
            <a:spLocks noGrp="1"/>
          </p:cNvSpPr>
          <p:nvPr>
            <p:ph idx="1"/>
          </p:nvPr>
        </p:nvSpPr>
        <p:spPr/>
        <p:txBody>
          <a:bodyPr/>
          <a:lstStyle/>
          <a:p>
            <a:r>
              <a:rPr lang="en-US" dirty="0"/>
              <a:t>We can inject the dependency by constructor. The </a:t>
            </a:r>
            <a:r>
              <a:rPr lang="en-US" b="1" dirty="0"/>
              <a:t>&lt;constructor-</a:t>
            </a:r>
            <a:r>
              <a:rPr lang="en-US" b="1" dirty="0" err="1"/>
              <a:t>arg</a:t>
            </a:r>
            <a:r>
              <a:rPr lang="en-US" b="1" dirty="0"/>
              <a:t>&gt;</a:t>
            </a:r>
            <a:r>
              <a:rPr lang="en-US" dirty="0" err="1"/>
              <a:t>subelement</a:t>
            </a:r>
            <a:r>
              <a:rPr lang="en-US" dirty="0"/>
              <a:t> of </a:t>
            </a:r>
            <a:r>
              <a:rPr lang="en-US" b="1" dirty="0"/>
              <a:t>&lt;bean&gt;</a:t>
            </a:r>
            <a:r>
              <a:rPr lang="en-US" dirty="0"/>
              <a:t> is used for constructor injection. Here we are going to inject</a:t>
            </a:r>
          </a:p>
          <a:p>
            <a:pPr lvl="1"/>
            <a:r>
              <a:rPr lang="en-US" dirty="0"/>
              <a:t>primitive and String-based values</a:t>
            </a:r>
          </a:p>
          <a:p>
            <a:pPr lvl="1"/>
            <a:r>
              <a:rPr lang="en-US" dirty="0"/>
              <a:t>Dependent object (contained object)</a:t>
            </a:r>
          </a:p>
          <a:p>
            <a:pPr lvl="1"/>
            <a:r>
              <a:rPr lang="en-US" dirty="0"/>
              <a:t>Collection values etc.</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TotalTime>
  <Words>7463</Words>
  <Application>Microsoft Office PowerPoint</Application>
  <PresentationFormat>On-screen Show (4:3)</PresentationFormat>
  <Paragraphs>849</Paragraphs>
  <Slides>61</Slides>
  <Notes>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times new roman</vt:lpstr>
      <vt:lpstr>verdana</vt:lpstr>
      <vt:lpstr>Office Theme</vt:lpstr>
      <vt:lpstr>Dependency Injection in Spring</vt:lpstr>
      <vt:lpstr>Dependency Injection in Spring</vt:lpstr>
      <vt:lpstr>Dependency Injection in Spring</vt:lpstr>
      <vt:lpstr>Dependency Injection in Spring</vt:lpstr>
      <vt:lpstr>Dependency Lookup</vt:lpstr>
      <vt:lpstr>Problems of Dependency Lookup</vt:lpstr>
      <vt:lpstr>Dependency Injection</vt:lpstr>
      <vt:lpstr>Two ways to perform Dependency Injection in Spring framework</vt:lpstr>
      <vt:lpstr>Dependency Injection by Constructor Example</vt:lpstr>
      <vt:lpstr>Injecting primitive and string-based values</vt:lpstr>
      <vt:lpstr>Employee.java</vt:lpstr>
      <vt:lpstr>applicationContext.xml</vt:lpstr>
      <vt:lpstr>Test.java</vt:lpstr>
      <vt:lpstr>Injecting string-based values</vt:lpstr>
      <vt:lpstr>Constructor Injection with Dependent Object</vt:lpstr>
      <vt:lpstr>Address.java</vt:lpstr>
      <vt:lpstr>Employee.java</vt:lpstr>
      <vt:lpstr>applicationContext.xml</vt:lpstr>
      <vt:lpstr>PowerPoint Presentation</vt:lpstr>
      <vt:lpstr>Test.java</vt:lpstr>
      <vt:lpstr>Constructor Injection with Collection Example</vt:lpstr>
      <vt:lpstr>Question.java</vt:lpstr>
      <vt:lpstr>applicationContext.xml</vt:lpstr>
      <vt:lpstr>Test.java</vt:lpstr>
      <vt:lpstr>Constructor Injection with Non-String Collection (having Dependent Object) Example</vt:lpstr>
      <vt:lpstr>Question.java</vt:lpstr>
      <vt:lpstr>Answer.java</vt:lpstr>
      <vt:lpstr>applicationContext.xml</vt:lpstr>
      <vt:lpstr>Test.java</vt:lpstr>
      <vt:lpstr>Inheriting Bean in Spring</vt:lpstr>
      <vt:lpstr>Employee.java</vt:lpstr>
      <vt:lpstr>Address.java</vt:lpstr>
      <vt:lpstr>applicationContext.xml</vt:lpstr>
      <vt:lpstr>Test.java</vt:lpstr>
      <vt:lpstr>Dependency Injection by setter method</vt:lpstr>
      <vt:lpstr>applicationContext.xml</vt:lpstr>
      <vt:lpstr>Difference between constructor and setter injection</vt:lpstr>
      <vt:lpstr>Autowiring in Spring</vt:lpstr>
      <vt:lpstr>Autowiring Modes</vt:lpstr>
      <vt:lpstr>Example of Autowiring</vt:lpstr>
      <vt:lpstr>A.java</vt:lpstr>
      <vt:lpstr>applicationContext.xml</vt:lpstr>
      <vt:lpstr>Test.java</vt:lpstr>
      <vt:lpstr>1) byName autowiring mode</vt:lpstr>
      <vt:lpstr>2) byType autowiring mode</vt:lpstr>
      <vt:lpstr>3) constructor autowiring mode</vt:lpstr>
      <vt:lpstr>4) no autowiring mode</vt:lpstr>
      <vt:lpstr>Dependency Injection with Factory Method in Spring</vt:lpstr>
      <vt:lpstr>Factory Method Types</vt:lpstr>
      <vt:lpstr>Type 1</vt:lpstr>
      <vt:lpstr>A.java</vt:lpstr>
      <vt:lpstr>applicationContext.xml</vt:lpstr>
      <vt:lpstr>Test.java</vt:lpstr>
      <vt:lpstr>Type 2</vt:lpstr>
      <vt:lpstr>A.java</vt:lpstr>
      <vt:lpstr>PrintableFactory.java</vt:lpstr>
      <vt:lpstr>applicationContext.xml</vt:lpstr>
      <vt:lpstr>Test.java</vt:lpstr>
      <vt:lpstr>Type 3</vt:lpstr>
      <vt:lpstr>PrintableFactory.java</vt:lpstr>
      <vt:lpstr>applicationContext.xml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Bidyut</dc:creator>
  <cp:lastModifiedBy>maruf.tcl@gmail.com</cp:lastModifiedBy>
  <cp:revision>88</cp:revision>
  <dcterms:created xsi:type="dcterms:W3CDTF">2006-08-16T00:00:00Z</dcterms:created>
  <dcterms:modified xsi:type="dcterms:W3CDTF">2020-12-15T10:22:44Z</dcterms:modified>
</cp:coreProperties>
</file>