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sldIdLst>
    <p:sldId id="256" r:id="rId2"/>
    <p:sldId id="371" r:id="rId3"/>
    <p:sldId id="372" r:id="rId4"/>
    <p:sldId id="373"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93" r:id="rId21"/>
    <p:sldId id="396" r:id="rId22"/>
    <p:sldId id="397" r:id="rId23"/>
    <p:sldId id="363" r:id="rId24"/>
    <p:sldId id="364" r:id="rId25"/>
    <p:sldId id="365" r:id="rId26"/>
    <p:sldId id="366" r:id="rId27"/>
    <p:sldId id="368" r:id="rId28"/>
    <p:sldId id="369" r:id="rId29"/>
    <p:sldId id="370" r:id="rId30"/>
    <p:sldId id="258" r:id="rId31"/>
    <p:sldId id="259" r:id="rId32"/>
    <p:sldId id="260" r:id="rId33"/>
    <p:sldId id="261" r:id="rId34"/>
    <p:sldId id="262" r:id="rId35"/>
    <p:sldId id="352" r:id="rId36"/>
    <p:sldId id="353" r:id="rId37"/>
    <p:sldId id="355" r:id="rId38"/>
    <p:sldId id="354" r:id="rId39"/>
    <p:sldId id="264" r:id="rId40"/>
    <p:sldId id="266" r:id="rId41"/>
    <p:sldId id="356" r:id="rId42"/>
    <p:sldId id="360" r:id="rId43"/>
    <p:sldId id="357" r:id="rId44"/>
    <p:sldId id="361" r:id="rId45"/>
    <p:sldId id="362" r:id="rId46"/>
    <p:sldId id="351" r:id="rId47"/>
    <p:sldId id="277" r:id="rId48"/>
    <p:sldId id="279" r:id="rId49"/>
    <p:sldId id="280" r:id="rId50"/>
    <p:sldId id="281" r:id="rId51"/>
    <p:sldId id="282" r:id="rId52"/>
    <p:sldId id="283" r:id="rId53"/>
    <p:sldId id="285" r:id="rId54"/>
    <p:sldId id="286" r:id="rId55"/>
    <p:sldId id="287" r:id="rId56"/>
    <p:sldId id="288" r:id="rId57"/>
    <p:sldId id="289" r:id="rId58"/>
    <p:sldId id="290" r:id="rId59"/>
    <p:sldId id="292" r:id="rId60"/>
    <p:sldId id="293" r:id="rId61"/>
    <p:sldId id="358" r:id="rId62"/>
    <p:sldId id="294" r:id="rId63"/>
    <p:sldId id="359" r:id="rId64"/>
    <p:sldId id="296" r:id="rId65"/>
    <p:sldId id="300" r:id="rId66"/>
    <p:sldId id="298" r:id="rId67"/>
    <p:sldId id="297" r:id="rId68"/>
    <p:sldId id="299" r:id="rId69"/>
    <p:sldId id="301" r:id="rId70"/>
    <p:sldId id="302" r:id="rId71"/>
    <p:sldId id="303" r:id="rId72"/>
    <p:sldId id="304" r:id="rId73"/>
    <p:sldId id="305" r:id="rId74"/>
    <p:sldId id="307" r:id="rId75"/>
    <p:sldId id="308" r:id="rId76"/>
    <p:sldId id="309" r:id="rId77"/>
    <p:sldId id="310" r:id="rId78"/>
    <p:sldId id="311" r:id="rId79"/>
    <p:sldId id="312" r:id="rId80"/>
    <p:sldId id="313" r:id="rId81"/>
    <p:sldId id="314" r:id="rId82"/>
    <p:sldId id="315" r:id="rId83"/>
    <p:sldId id="316" r:id="rId84"/>
    <p:sldId id="317" r:id="rId85"/>
    <p:sldId id="319" r:id="rId86"/>
    <p:sldId id="320" r:id="rId87"/>
    <p:sldId id="321" r:id="rId88"/>
    <p:sldId id="322" r:id="rId89"/>
    <p:sldId id="323" r:id="rId90"/>
    <p:sldId id="324" r:id="rId91"/>
    <p:sldId id="325" r:id="rId92"/>
    <p:sldId id="326" r:id="rId93"/>
    <p:sldId id="327" r:id="rId94"/>
    <p:sldId id="328" r:id="rId95"/>
    <p:sldId id="329" r:id="rId96"/>
    <p:sldId id="330" r:id="rId97"/>
    <p:sldId id="331" r:id="rId98"/>
    <p:sldId id="332" r:id="rId99"/>
    <p:sldId id="333" r:id="rId100"/>
    <p:sldId id="334" r:id="rId101"/>
    <p:sldId id="335" r:id="rId102"/>
    <p:sldId id="337" r:id="rId103"/>
    <p:sldId id="338" r:id="rId104"/>
    <p:sldId id="339" r:id="rId105"/>
    <p:sldId id="340" r:id="rId106"/>
    <p:sldId id="341" r:id="rId107"/>
    <p:sldId id="342" r:id="rId108"/>
    <p:sldId id="343" r:id="rId109"/>
    <p:sldId id="344" r:id="rId110"/>
    <p:sldId id="345" r:id="rId111"/>
    <p:sldId id="346" r:id="rId112"/>
    <p:sldId id="347" r:id="rId113"/>
    <p:sldId id="349" r:id="rId114"/>
    <p:sldId id="401" r:id="rId115"/>
    <p:sldId id="402" r:id="rId116"/>
    <p:sldId id="403" r:id="rId117"/>
    <p:sldId id="404" r:id="rId118"/>
    <p:sldId id="405" r:id="rId119"/>
    <p:sldId id="406" r:id="rId120"/>
    <p:sldId id="407" r:id="rId121"/>
    <p:sldId id="408" r:id="rId122"/>
    <p:sldId id="409" r:id="rId123"/>
    <p:sldId id="410" r:id="rId124"/>
    <p:sldId id="411" r:id="rId125"/>
    <p:sldId id="412" r:id="rId126"/>
    <p:sldId id="413" r:id="rId127"/>
    <p:sldId id="414" r:id="rId128"/>
    <p:sldId id="415" r:id="rId129"/>
    <p:sldId id="416" r:id="rId130"/>
    <p:sldId id="417" r:id="rId131"/>
    <p:sldId id="418" r:id="rId132"/>
    <p:sldId id="419" r:id="rId133"/>
    <p:sldId id="420" r:id="rId134"/>
    <p:sldId id="421" r:id="rId135"/>
    <p:sldId id="422" r:id="rId136"/>
    <p:sldId id="423" r:id="rId137"/>
    <p:sldId id="424" r:id="rId138"/>
    <p:sldId id="425" r:id="rId139"/>
    <p:sldId id="426" r:id="rId140"/>
    <p:sldId id="427" r:id="rId141"/>
    <p:sldId id="428" r:id="rId142"/>
    <p:sldId id="429" r:id="rId143"/>
    <p:sldId id="430" r:id="rId144"/>
    <p:sldId id="350" r:id="rId145"/>
    <p:sldId id="398" r:id="rId146"/>
    <p:sldId id="399" r:id="rId147"/>
    <p:sldId id="400" r:id="rId148"/>
  </p:sldIdLst>
  <p:sldSz cx="10693400" cy="7556500"/>
  <p:notesSz cx="10693400" cy="7556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04" d="100"/>
          <a:sy n="104" d="100"/>
        </p:scale>
        <p:origin x="1356"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67EA11-135E-451A-999C-19F1C308079D}" type="doc">
      <dgm:prSet loTypeId="urn:microsoft.com/office/officeart/2005/8/layout/funnel1" loCatId="relationship" qsTypeId="urn:microsoft.com/office/officeart/2005/8/quickstyle/simple3" qsCatId="simple" csTypeId="urn:microsoft.com/office/officeart/2005/8/colors/accent1_2" csCatId="accent1" phldr="1"/>
      <dgm:spPr/>
    </dgm:pt>
    <dgm:pt modelId="{6DC5D734-9B85-486D-A21E-C3CE605A2E9B}">
      <dgm:prSet phldrT="[Text]"/>
      <dgm:spPr/>
      <dgm:t>
        <a:bodyPr/>
        <a:lstStyle/>
        <a:p>
          <a:r>
            <a:rPr lang="en-US" dirty="0"/>
            <a:t>CSS</a:t>
          </a:r>
        </a:p>
      </dgm:t>
    </dgm:pt>
    <dgm:pt modelId="{49C7C6B9-39D6-4904-BFE2-92E1D08881BA}" type="parTrans" cxnId="{530C1347-1C38-4785-8AFF-43D01CFC989B}">
      <dgm:prSet/>
      <dgm:spPr/>
      <dgm:t>
        <a:bodyPr/>
        <a:lstStyle/>
        <a:p>
          <a:endParaRPr lang="en-US"/>
        </a:p>
      </dgm:t>
    </dgm:pt>
    <dgm:pt modelId="{0CAD542D-72D4-454B-8F77-B1CE2A35B301}" type="sibTrans" cxnId="{530C1347-1C38-4785-8AFF-43D01CFC989B}">
      <dgm:prSet/>
      <dgm:spPr/>
      <dgm:t>
        <a:bodyPr/>
        <a:lstStyle/>
        <a:p>
          <a:endParaRPr lang="en-US"/>
        </a:p>
      </dgm:t>
    </dgm:pt>
    <dgm:pt modelId="{82113458-4205-4968-BF9F-3A1337DA0619}">
      <dgm:prSet phldrT="[Text]"/>
      <dgm:spPr/>
      <dgm:t>
        <a:bodyPr/>
        <a:lstStyle/>
        <a:p>
          <a:r>
            <a:rPr lang="en-US" dirty="0"/>
            <a:t>DOM</a:t>
          </a:r>
        </a:p>
      </dgm:t>
    </dgm:pt>
    <dgm:pt modelId="{1775B296-A43D-4D8E-A7A5-868BFB6CF5B8}" type="parTrans" cxnId="{085D9B23-7046-439F-BD9E-979CDE85DFD1}">
      <dgm:prSet/>
      <dgm:spPr/>
      <dgm:t>
        <a:bodyPr/>
        <a:lstStyle/>
        <a:p>
          <a:endParaRPr lang="en-US"/>
        </a:p>
      </dgm:t>
    </dgm:pt>
    <dgm:pt modelId="{A8E85A50-9EBF-4EC1-9A22-BEAD6FB5F670}" type="sibTrans" cxnId="{085D9B23-7046-439F-BD9E-979CDE85DFD1}">
      <dgm:prSet/>
      <dgm:spPr/>
      <dgm:t>
        <a:bodyPr/>
        <a:lstStyle/>
        <a:p>
          <a:endParaRPr lang="en-US"/>
        </a:p>
      </dgm:t>
    </dgm:pt>
    <dgm:pt modelId="{3627E7AD-6D0A-47FD-9D76-B1CA2BA44718}">
      <dgm:prSet phldrT="[Text]"/>
      <dgm:spPr/>
      <dgm:t>
        <a:bodyPr/>
        <a:lstStyle/>
        <a:p>
          <a:r>
            <a:rPr lang="en-US" dirty="0"/>
            <a:t>JavaScript</a:t>
          </a:r>
        </a:p>
      </dgm:t>
    </dgm:pt>
    <dgm:pt modelId="{F002211D-2650-48BF-A752-304D66A0218E}" type="parTrans" cxnId="{E45DB704-1E5A-4820-A1DF-9C9A62468BE5}">
      <dgm:prSet/>
      <dgm:spPr/>
      <dgm:t>
        <a:bodyPr/>
        <a:lstStyle/>
        <a:p>
          <a:endParaRPr lang="en-US"/>
        </a:p>
      </dgm:t>
    </dgm:pt>
    <dgm:pt modelId="{857FD801-3450-4DA9-A6D7-3B331E9A9768}" type="sibTrans" cxnId="{E45DB704-1E5A-4820-A1DF-9C9A62468BE5}">
      <dgm:prSet/>
      <dgm:spPr/>
      <dgm:t>
        <a:bodyPr/>
        <a:lstStyle/>
        <a:p>
          <a:endParaRPr lang="en-US"/>
        </a:p>
      </dgm:t>
    </dgm:pt>
    <dgm:pt modelId="{52D8BD56-C9CC-4162-938B-E554C4B2D8F4}">
      <dgm:prSet phldrT="[Text]"/>
      <dgm:spPr/>
      <dgm:t>
        <a:bodyPr/>
        <a:lstStyle/>
        <a:p>
          <a:r>
            <a:rPr lang="en-US" dirty="0"/>
            <a:t>HTML</a:t>
          </a:r>
        </a:p>
      </dgm:t>
    </dgm:pt>
    <dgm:pt modelId="{86D9CDAD-639A-4F89-AC5C-6BFC7800186E}" type="parTrans" cxnId="{43D69276-BBB2-4C6F-9EB9-CEB8B92B627F}">
      <dgm:prSet/>
      <dgm:spPr/>
      <dgm:t>
        <a:bodyPr/>
        <a:lstStyle/>
        <a:p>
          <a:endParaRPr lang="en-US"/>
        </a:p>
      </dgm:t>
    </dgm:pt>
    <dgm:pt modelId="{02E44A95-4435-4EE6-9CE8-FF09837A7C11}" type="sibTrans" cxnId="{43D69276-BBB2-4C6F-9EB9-CEB8B92B627F}">
      <dgm:prSet/>
      <dgm:spPr/>
      <dgm:t>
        <a:bodyPr/>
        <a:lstStyle/>
        <a:p>
          <a:endParaRPr lang="en-US"/>
        </a:p>
      </dgm:t>
    </dgm:pt>
    <dgm:pt modelId="{D3FB92C8-D882-4EE2-B416-C6A5FD1811BB}" type="pres">
      <dgm:prSet presAssocID="{D767EA11-135E-451A-999C-19F1C308079D}" presName="Name0" presStyleCnt="0">
        <dgm:presLayoutVars>
          <dgm:chMax val="4"/>
          <dgm:resizeHandles val="exact"/>
        </dgm:presLayoutVars>
      </dgm:prSet>
      <dgm:spPr/>
    </dgm:pt>
    <dgm:pt modelId="{80EDB534-89C9-43E7-8C8C-255266C5677C}" type="pres">
      <dgm:prSet presAssocID="{D767EA11-135E-451A-999C-19F1C308079D}" presName="ellipse" presStyleLbl="trBgShp" presStyleIdx="0" presStyleCnt="1"/>
      <dgm:spPr/>
    </dgm:pt>
    <dgm:pt modelId="{42B2E358-3268-4FE7-9F44-81734CF92AD6}" type="pres">
      <dgm:prSet presAssocID="{D767EA11-135E-451A-999C-19F1C308079D}" presName="arrow1" presStyleLbl="fgShp" presStyleIdx="0" presStyleCnt="1"/>
      <dgm:spPr/>
    </dgm:pt>
    <dgm:pt modelId="{14C7F410-6DE6-4F6F-9791-04C9A0BFC46D}" type="pres">
      <dgm:prSet presAssocID="{D767EA11-135E-451A-999C-19F1C308079D}" presName="rectangle" presStyleLbl="revTx" presStyleIdx="0" presStyleCnt="1">
        <dgm:presLayoutVars>
          <dgm:bulletEnabled val="1"/>
        </dgm:presLayoutVars>
      </dgm:prSet>
      <dgm:spPr/>
    </dgm:pt>
    <dgm:pt modelId="{F64EFAEE-A9F6-4EAA-8243-6842A1E75FA6}" type="pres">
      <dgm:prSet presAssocID="{52D8BD56-C9CC-4162-938B-E554C4B2D8F4}" presName="item1" presStyleLbl="node1" presStyleIdx="0" presStyleCnt="3">
        <dgm:presLayoutVars>
          <dgm:bulletEnabled val="1"/>
        </dgm:presLayoutVars>
      </dgm:prSet>
      <dgm:spPr/>
    </dgm:pt>
    <dgm:pt modelId="{7E79D3A1-31DF-4064-98D1-80321030F7B6}" type="pres">
      <dgm:prSet presAssocID="{6DC5D734-9B85-486D-A21E-C3CE605A2E9B}" presName="item2" presStyleLbl="node1" presStyleIdx="1" presStyleCnt="3">
        <dgm:presLayoutVars>
          <dgm:bulletEnabled val="1"/>
        </dgm:presLayoutVars>
      </dgm:prSet>
      <dgm:spPr/>
    </dgm:pt>
    <dgm:pt modelId="{754C290C-E9C9-4206-BF53-CFD2F7E2AB96}" type="pres">
      <dgm:prSet presAssocID="{82113458-4205-4968-BF9F-3A1337DA0619}" presName="item3" presStyleLbl="node1" presStyleIdx="2" presStyleCnt="3">
        <dgm:presLayoutVars>
          <dgm:bulletEnabled val="1"/>
        </dgm:presLayoutVars>
      </dgm:prSet>
      <dgm:spPr/>
    </dgm:pt>
    <dgm:pt modelId="{1821174D-DD05-489C-B105-700A0534568F}" type="pres">
      <dgm:prSet presAssocID="{D767EA11-135E-451A-999C-19F1C308079D}" presName="funnel" presStyleLbl="trAlignAcc1" presStyleIdx="0" presStyleCnt="1"/>
      <dgm:spPr/>
    </dgm:pt>
  </dgm:ptLst>
  <dgm:cxnLst>
    <dgm:cxn modelId="{E45DB704-1E5A-4820-A1DF-9C9A62468BE5}" srcId="{D767EA11-135E-451A-999C-19F1C308079D}" destId="{3627E7AD-6D0A-47FD-9D76-B1CA2BA44718}" srcOrd="0" destOrd="0" parTransId="{F002211D-2650-48BF-A752-304D66A0218E}" sibTransId="{857FD801-3450-4DA9-A6D7-3B331E9A9768}"/>
    <dgm:cxn modelId="{085D9B23-7046-439F-BD9E-979CDE85DFD1}" srcId="{D767EA11-135E-451A-999C-19F1C308079D}" destId="{82113458-4205-4968-BF9F-3A1337DA0619}" srcOrd="3" destOrd="0" parTransId="{1775B296-A43D-4D8E-A7A5-868BFB6CF5B8}" sibTransId="{A8E85A50-9EBF-4EC1-9A22-BEAD6FB5F670}"/>
    <dgm:cxn modelId="{AFC7D662-C1B2-4E11-B00C-D9B6331631EE}" type="presOf" srcId="{3627E7AD-6D0A-47FD-9D76-B1CA2BA44718}" destId="{754C290C-E9C9-4206-BF53-CFD2F7E2AB96}" srcOrd="0" destOrd="0" presId="urn:microsoft.com/office/officeart/2005/8/layout/funnel1"/>
    <dgm:cxn modelId="{530C1347-1C38-4785-8AFF-43D01CFC989B}" srcId="{D767EA11-135E-451A-999C-19F1C308079D}" destId="{6DC5D734-9B85-486D-A21E-C3CE605A2E9B}" srcOrd="2" destOrd="0" parTransId="{49C7C6B9-39D6-4904-BFE2-92E1D08881BA}" sibTransId="{0CAD542D-72D4-454B-8F77-B1CE2A35B301}"/>
    <dgm:cxn modelId="{0CB1CF47-F750-4760-9C0E-E19990A584F5}" type="presOf" srcId="{D767EA11-135E-451A-999C-19F1C308079D}" destId="{D3FB92C8-D882-4EE2-B416-C6A5FD1811BB}" srcOrd="0" destOrd="0" presId="urn:microsoft.com/office/officeart/2005/8/layout/funnel1"/>
    <dgm:cxn modelId="{43D69276-BBB2-4C6F-9EB9-CEB8B92B627F}" srcId="{D767EA11-135E-451A-999C-19F1C308079D}" destId="{52D8BD56-C9CC-4162-938B-E554C4B2D8F4}" srcOrd="1" destOrd="0" parTransId="{86D9CDAD-639A-4F89-AC5C-6BFC7800186E}" sibTransId="{02E44A95-4435-4EE6-9CE8-FF09837A7C11}"/>
    <dgm:cxn modelId="{A8523FB6-84D0-47CE-9545-5F892C1E643A}" type="presOf" srcId="{6DC5D734-9B85-486D-A21E-C3CE605A2E9B}" destId="{F64EFAEE-A9F6-4EAA-8243-6842A1E75FA6}" srcOrd="0" destOrd="0" presId="urn:microsoft.com/office/officeart/2005/8/layout/funnel1"/>
    <dgm:cxn modelId="{918B99D9-1478-41D0-A854-599D0410F841}" type="presOf" srcId="{52D8BD56-C9CC-4162-938B-E554C4B2D8F4}" destId="{7E79D3A1-31DF-4064-98D1-80321030F7B6}" srcOrd="0" destOrd="0" presId="urn:microsoft.com/office/officeart/2005/8/layout/funnel1"/>
    <dgm:cxn modelId="{0CB4DDE8-3392-4CEC-B9C8-DFF684B1CCE9}" type="presOf" srcId="{82113458-4205-4968-BF9F-3A1337DA0619}" destId="{14C7F410-6DE6-4F6F-9791-04C9A0BFC46D}" srcOrd="0" destOrd="0" presId="urn:microsoft.com/office/officeart/2005/8/layout/funnel1"/>
    <dgm:cxn modelId="{106AA756-8C7A-457B-90BD-C079F0F03B0E}" type="presParOf" srcId="{D3FB92C8-D882-4EE2-B416-C6A5FD1811BB}" destId="{80EDB534-89C9-43E7-8C8C-255266C5677C}" srcOrd="0" destOrd="0" presId="urn:microsoft.com/office/officeart/2005/8/layout/funnel1"/>
    <dgm:cxn modelId="{384DC3F4-7AD8-417D-9ABF-183022414FBC}" type="presParOf" srcId="{D3FB92C8-D882-4EE2-B416-C6A5FD1811BB}" destId="{42B2E358-3268-4FE7-9F44-81734CF92AD6}" srcOrd="1" destOrd="0" presId="urn:microsoft.com/office/officeart/2005/8/layout/funnel1"/>
    <dgm:cxn modelId="{1A647D08-473C-4BD6-81CD-F3DF3B4260FB}" type="presParOf" srcId="{D3FB92C8-D882-4EE2-B416-C6A5FD1811BB}" destId="{14C7F410-6DE6-4F6F-9791-04C9A0BFC46D}" srcOrd="2" destOrd="0" presId="urn:microsoft.com/office/officeart/2005/8/layout/funnel1"/>
    <dgm:cxn modelId="{0D646775-4022-4966-ADFE-BF5F4C66DA13}" type="presParOf" srcId="{D3FB92C8-D882-4EE2-B416-C6A5FD1811BB}" destId="{F64EFAEE-A9F6-4EAA-8243-6842A1E75FA6}" srcOrd="3" destOrd="0" presId="urn:microsoft.com/office/officeart/2005/8/layout/funnel1"/>
    <dgm:cxn modelId="{38F5E5C6-3ED4-487A-A16A-3030A789E3EE}" type="presParOf" srcId="{D3FB92C8-D882-4EE2-B416-C6A5FD1811BB}" destId="{7E79D3A1-31DF-4064-98D1-80321030F7B6}" srcOrd="4" destOrd="0" presId="urn:microsoft.com/office/officeart/2005/8/layout/funnel1"/>
    <dgm:cxn modelId="{24C03F49-BC77-4A38-AE81-EAB4836CFDDB}" type="presParOf" srcId="{D3FB92C8-D882-4EE2-B416-C6A5FD1811BB}" destId="{754C290C-E9C9-4206-BF53-CFD2F7E2AB96}" srcOrd="5" destOrd="0" presId="urn:microsoft.com/office/officeart/2005/8/layout/funnel1"/>
    <dgm:cxn modelId="{A5005F76-1B08-4A8C-82F0-7CAAA9F3E2DA}" type="presParOf" srcId="{D3FB92C8-D882-4EE2-B416-C6A5FD1811BB}" destId="{1821174D-DD05-489C-B105-700A0534568F}"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67EA11-135E-451A-999C-19F1C308079D}" type="doc">
      <dgm:prSet loTypeId="urn:microsoft.com/office/officeart/2005/8/layout/funnel1" loCatId="relationship" qsTypeId="urn:microsoft.com/office/officeart/2005/8/quickstyle/simple3" qsCatId="simple" csTypeId="urn:microsoft.com/office/officeart/2005/8/colors/accent1_2" csCatId="accent1" phldr="1"/>
      <dgm:spPr/>
    </dgm:pt>
    <dgm:pt modelId="{6DC5D734-9B85-486D-A21E-C3CE605A2E9B}">
      <dgm:prSet phldrT="[Text]"/>
      <dgm:spPr/>
      <dgm:t>
        <a:bodyPr/>
        <a:lstStyle/>
        <a:p>
          <a:r>
            <a:rPr lang="en-US" dirty="0"/>
            <a:t>CSS</a:t>
          </a:r>
        </a:p>
      </dgm:t>
    </dgm:pt>
    <dgm:pt modelId="{49C7C6B9-39D6-4904-BFE2-92E1D08881BA}" type="parTrans" cxnId="{530C1347-1C38-4785-8AFF-43D01CFC989B}">
      <dgm:prSet/>
      <dgm:spPr/>
      <dgm:t>
        <a:bodyPr/>
        <a:lstStyle/>
        <a:p>
          <a:endParaRPr lang="en-US"/>
        </a:p>
      </dgm:t>
    </dgm:pt>
    <dgm:pt modelId="{0CAD542D-72D4-454B-8F77-B1CE2A35B301}" type="sibTrans" cxnId="{530C1347-1C38-4785-8AFF-43D01CFC989B}">
      <dgm:prSet/>
      <dgm:spPr/>
      <dgm:t>
        <a:bodyPr/>
        <a:lstStyle/>
        <a:p>
          <a:endParaRPr lang="en-US"/>
        </a:p>
      </dgm:t>
    </dgm:pt>
    <dgm:pt modelId="{82113458-4205-4968-BF9F-3A1337DA0619}">
      <dgm:prSet phldrT="[Text]"/>
      <dgm:spPr/>
      <dgm:t>
        <a:bodyPr/>
        <a:lstStyle/>
        <a:p>
          <a:r>
            <a:rPr lang="en-US" dirty="0"/>
            <a:t>DOM</a:t>
          </a:r>
        </a:p>
      </dgm:t>
    </dgm:pt>
    <dgm:pt modelId="{1775B296-A43D-4D8E-A7A5-868BFB6CF5B8}" type="parTrans" cxnId="{085D9B23-7046-439F-BD9E-979CDE85DFD1}">
      <dgm:prSet/>
      <dgm:spPr/>
      <dgm:t>
        <a:bodyPr/>
        <a:lstStyle/>
        <a:p>
          <a:endParaRPr lang="en-US"/>
        </a:p>
      </dgm:t>
    </dgm:pt>
    <dgm:pt modelId="{A8E85A50-9EBF-4EC1-9A22-BEAD6FB5F670}" type="sibTrans" cxnId="{085D9B23-7046-439F-BD9E-979CDE85DFD1}">
      <dgm:prSet/>
      <dgm:spPr/>
      <dgm:t>
        <a:bodyPr/>
        <a:lstStyle/>
        <a:p>
          <a:endParaRPr lang="en-US"/>
        </a:p>
      </dgm:t>
    </dgm:pt>
    <dgm:pt modelId="{3627E7AD-6D0A-47FD-9D76-B1CA2BA44718}">
      <dgm:prSet phldrT="[Text]"/>
      <dgm:spPr/>
      <dgm:t>
        <a:bodyPr/>
        <a:lstStyle/>
        <a:p>
          <a:r>
            <a:rPr lang="en-US" dirty="0"/>
            <a:t>JavaScript</a:t>
          </a:r>
        </a:p>
      </dgm:t>
    </dgm:pt>
    <dgm:pt modelId="{F002211D-2650-48BF-A752-304D66A0218E}" type="parTrans" cxnId="{E45DB704-1E5A-4820-A1DF-9C9A62468BE5}">
      <dgm:prSet/>
      <dgm:spPr/>
      <dgm:t>
        <a:bodyPr/>
        <a:lstStyle/>
        <a:p>
          <a:endParaRPr lang="en-US"/>
        </a:p>
      </dgm:t>
    </dgm:pt>
    <dgm:pt modelId="{857FD801-3450-4DA9-A6D7-3B331E9A9768}" type="sibTrans" cxnId="{E45DB704-1E5A-4820-A1DF-9C9A62468BE5}">
      <dgm:prSet/>
      <dgm:spPr/>
      <dgm:t>
        <a:bodyPr/>
        <a:lstStyle/>
        <a:p>
          <a:endParaRPr lang="en-US"/>
        </a:p>
      </dgm:t>
    </dgm:pt>
    <dgm:pt modelId="{52D8BD56-C9CC-4162-938B-E554C4B2D8F4}">
      <dgm:prSet phldrT="[Text]"/>
      <dgm:spPr/>
      <dgm:t>
        <a:bodyPr/>
        <a:lstStyle/>
        <a:p>
          <a:r>
            <a:rPr lang="en-US" dirty="0"/>
            <a:t>HTML</a:t>
          </a:r>
        </a:p>
      </dgm:t>
    </dgm:pt>
    <dgm:pt modelId="{86D9CDAD-639A-4F89-AC5C-6BFC7800186E}" type="parTrans" cxnId="{43D69276-BBB2-4C6F-9EB9-CEB8B92B627F}">
      <dgm:prSet/>
      <dgm:spPr/>
      <dgm:t>
        <a:bodyPr/>
        <a:lstStyle/>
        <a:p>
          <a:endParaRPr lang="en-US"/>
        </a:p>
      </dgm:t>
    </dgm:pt>
    <dgm:pt modelId="{02E44A95-4435-4EE6-9CE8-FF09837A7C11}" type="sibTrans" cxnId="{43D69276-BBB2-4C6F-9EB9-CEB8B92B627F}">
      <dgm:prSet/>
      <dgm:spPr/>
      <dgm:t>
        <a:bodyPr/>
        <a:lstStyle/>
        <a:p>
          <a:endParaRPr lang="en-US"/>
        </a:p>
      </dgm:t>
    </dgm:pt>
    <dgm:pt modelId="{D3FB92C8-D882-4EE2-B416-C6A5FD1811BB}" type="pres">
      <dgm:prSet presAssocID="{D767EA11-135E-451A-999C-19F1C308079D}" presName="Name0" presStyleCnt="0">
        <dgm:presLayoutVars>
          <dgm:chMax val="4"/>
          <dgm:resizeHandles val="exact"/>
        </dgm:presLayoutVars>
      </dgm:prSet>
      <dgm:spPr/>
    </dgm:pt>
    <dgm:pt modelId="{80EDB534-89C9-43E7-8C8C-255266C5677C}" type="pres">
      <dgm:prSet presAssocID="{D767EA11-135E-451A-999C-19F1C308079D}" presName="ellipse" presStyleLbl="trBgShp" presStyleIdx="0" presStyleCnt="1"/>
      <dgm:spPr/>
    </dgm:pt>
    <dgm:pt modelId="{42B2E358-3268-4FE7-9F44-81734CF92AD6}" type="pres">
      <dgm:prSet presAssocID="{D767EA11-135E-451A-999C-19F1C308079D}" presName="arrow1" presStyleLbl="fgShp" presStyleIdx="0" presStyleCnt="1"/>
      <dgm:spPr/>
    </dgm:pt>
    <dgm:pt modelId="{14C7F410-6DE6-4F6F-9791-04C9A0BFC46D}" type="pres">
      <dgm:prSet presAssocID="{D767EA11-135E-451A-999C-19F1C308079D}" presName="rectangle" presStyleLbl="revTx" presStyleIdx="0" presStyleCnt="1">
        <dgm:presLayoutVars>
          <dgm:bulletEnabled val="1"/>
        </dgm:presLayoutVars>
      </dgm:prSet>
      <dgm:spPr/>
    </dgm:pt>
    <dgm:pt modelId="{F64EFAEE-A9F6-4EAA-8243-6842A1E75FA6}" type="pres">
      <dgm:prSet presAssocID="{52D8BD56-C9CC-4162-938B-E554C4B2D8F4}" presName="item1" presStyleLbl="node1" presStyleIdx="0" presStyleCnt="3">
        <dgm:presLayoutVars>
          <dgm:bulletEnabled val="1"/>
        </dgm:presLayoutVars>
      </dgm:prSet>
      <dgm:spPr/>
    </dgm:pt>
    <dgm:pt modelId="{7E79D3A1-31DF-4064-98D1-80321030F7B6}" type="pres">
      <dgm:prSet presAssocID="{6DC5D734-9B85-486D-A21E-C3CE605A2E9B}" presName="item2" presStyleLbl="node1" presStyleIdx="1" presStyleCnt="3">
        <dgm:presLayoutVars>
          <dgm:bulletEnabled val="1"/>
        </dgm:presLayoutVars>
      </dgm:prSet>
      <dgm:spPr/>
    </dgm:pt>
    <dgm:pt modelId="{420E3404-FF47-4155-AE90-731AFFD43365}" type="pres">
      <dgm:prSet presAssocID="{82113458-4205-4968-BF9F-3A1337DA0619}" presName="item3" presStyleLbl="node1" presStyleIdx="2" presStyleCnt="3">
        <dgm:presLayoutVars>
          <dgm:bulletEnabled val="1"/>
        </dgm:presLayoutVars>
      </dgm:prSet>
      <dgm:spPr/>
    </dgm:pt>
    <dgm:pt modelId="{1821174D-DD05-489C-B105-700A0534568F}" type="pres">
      <dgm:prSet presAssocID="{D767EA11-135E-451A-999C-19F1C308079D}" presName="funnel" presStyleLbl="trAlignAcc1" presStyleIdx="0" presStyleCnt="1"/>
      <dgm:spPr/>
    </dgm:pt>
  </dgm:ptLst>
  <dgm:cxnLst>
    <dgm:cxn modelId="{E45DB704-1E5A-4820-A1DF-9C9A62468BE5}" srcId="{D767EA11-135E-451A-999C-19F1C308079D}" destId="{3627E7AD-6D0A-47FD-9D76-B1CA2BA44718}" srcOrd="0" destOrd="0" parTransId="{F002211D-2650-48BF-A752-304D66A0218E}" sibTransId="{857FD801-3450-4DA9-A6D7-3B331E9A9768}"/>
    <dgm:cxn modelId="{085D9B23-7046-439F-BD9E-979CDE85DFD1}" srcId="{D767EA11-135E-451A-999C-19F1C308079D}" destId="{82113458-4205-4968-BF9F-3A1337DA0619}" srcOrd="3" destOrd="0" parTransId="{1775B296-A43D-4D8E-A7A5-868BFB6CF5B8}" sibTransId="{A8E85A50-9EBF-4EC1-9A22-BEAD6FB5F670}"/>
    <dgm:cxn modelId="{3DD1813B-92D3-4585-BA52-DC54414262B4}" type="presOf" srcId="{6DC5D734-9B85-486D-A21E-C3CE605A2E9B}" destId="{F64EFAEE-A9F6-4EAA-8243-6842A1E75FA6}" srcOrd="0" destOrd="0" presId="urn:microsoft.com/office/officeart/2005/8/layout/funnel1"/>
    <dgm:cxn modelId="{530C1347-1C38-4785-8AFF-43D01CFC989B}" srcId="{D767EA11-135E-451A-999C-19F1C308079D}" destId="{6DC5D734-9B85-486D-A21E-C3CE605A2E9B}" srcOrd="2" destOrd="0" parTransId="{49C7C6B9-39D6-4904-BFE2-92E1D08881BA}" sibTransId="{0CAD542D-72D4-454B-8F77-B1CE2A35B301}"/>
    <dgm:cxn modelId="{96218856-057E-406D-9C03-B41AB3F59395}" type="presOf" srcId="{3627E7AD-6D0A-47FD-9D76-B1CA2BA44718}" destId="{420E3404-FF47-4155-AE90-731AFFD43365}" srcOrd="0" destOrd="0" presId="urn:microsoft.com/office/officeart/2005/8/layout/funnel1"/>
    <dgm:cxn modelId="{43D69276-BBB2-4C6F-9EB9-CEB8B92B627F}" srcId="{D767EA11-135E-451A-999C-19F1C308079D}" destId="{52D8BD56-C9CC-4162-938B-E554C4B2D8F4}" srcOrd="1" destOrd="0" parTransId="{86D9CDAD-639A-4F89-AC5C-6BFC7800186E}" sibTransId="{02E44A95-4435-4EE6-9CE8-FF09837A7C11}"/>
    <dgm:cxn modelId="{6EA64D79-1678-4CB3-B9DA-5BD6EC17A60C}" type="presOf" srcId="{D767EA11-135E-451A-999C-19F1C308079D}" destId="{D3FB92C8-D882-4EE2-B416-C6A5FD1811BB}" srcOrd="0" destOrd="0" presId="urn:microsoft.com/office/officeart/2005/8/layout/funnel1"/>
    <dgm:cxn modelId="{80CA6698-ABD9-4608-9A5C-EB165422CB85}" type="presOf" srcId="{52D8BD56-C9CC-4162-938B-E554C4B2D8F4}" destId="{7E79D3A1-31DF-4064-98D1-80321030F7B6}" srcOrd="0" destOrd="0" presId="urn:microsoft.com/office/officeart/2005/8/layout/funnel1"/>
    <dgm:cxn modelId="{32FEAFC4-23AC-47A4-BBBB-004AFFB5D4A2}" type="presOf" srcId="{82113458-4205-4968-BF9F-3A1337DA0619}" destId="{14C7F410-6DE6-4F6F-9791-04C9A0BFC46D}" srcOrd="0" destOrd="0" presId="urn:microsoft.com/office/officeart/2005/8/layout/funnel1"/>
    <dgm:cxn modelId="{3CDF1A01-37BD-4076-BFF3-E611BD6DAA6E}" type="presParOf" srcId="{D3FB92C8-D882-4EE2-B416-C6A5FD1811BB}" destId="{80EDB534-89C9-43E7-8C8C-255266C5677C}" srcOrd="0" destOrd="0" presId="urn:microsoft.com/office/officeart/2005/8/layout/funnel1"/>
    <dgm:cxn modelId="{8A7E45C3-25F4-481C-B961-20AABBCD89B3}" type="presParOf" srcId="{D3FB92C8-D882-4EE2-B416-C6A5FD1811BB}" destId="{42B2E358-3268-4FE7-9F44-81734CF92AD6}" srcOrd="1" destOrd="0" presId="urn:microsoft.com/office/officeart/2005/8/layout/funnel1"/>
    <dgm:cxn modelId="{DD32BDA8-06AB-4B8F-B1A0-329ABAC13DA6}" type="presParOf" srcId="{D3FB92C8-D882-4EE2-B416-C6A5FD1811BB}" destId="{14C7F410-6DE6-4F6F-9791-04C9A0BFC46D}" srcOrd="2" destOrd="0" presId="urn:microsoft.com/office/officeart/2005/8/layout/funnel1"/>
    <dgm:cxn modelId="{69F2D8E2-E8BF-40D2-B185-431CAAE3BB4A}" type="presParOf" srcId="{D3FB92C8-D882-4EE2-B416-C6A5FD1811BB}" destId="{F64EFAEE-A9F6-4EAA-8243-6842A1E75FA6}" srcOrd="3" destOrd="0" presId="urn:microsoft.com/office/officeart/2005/8/layout/funnel1"/>
    <dgm:cxn modelId="{8786B5B7-EF70-413A-AC04-63EC67A63DD6}" type="presParOf" srcId="{D3FB92C8-D882-4EE2-B416-C6A5FD1811BB}" destId="{7E79D3A1-31DF-4064-98D1-80321030F7B6}" srcOrd="4" destOrd="0" presId="urn:microsoft.com/office/officeart/2005/8/layout/funnel1"/>
    <dgm:cxn modelId="{B74E8CA8-FF14-4A41-8573-2E58FF1DEA9A}" type="presParOf" srcId="{D3FB92C8-D882-4EE2-B416-C6A5FD1811BB}" destId="{420E3404-FF47-4155-AE90-731AFFD43365}" srcOrd="5" destOrd="0" presId="urn:microsoft.com/office/officeart/2005/8/layout/funnel1"/>
    <dgm:cxn modelId="{E5DDE1FE-3F6A-4FA3-AB49-0DFC2325514B}" type="presParOf" srcId="{D3FB92C8-D882-4EE2-B416-C6A5FD1811BB}" destId="{1821174D-DD05-489C-B105-700A0534568F}"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ADC01C-3548-B040-B55E-C2AE516F9145}" type="doc">
      <dgm:prSet loTypeId="urn:microsoft.com/office/officeart/2005/8/layout/default" loCatId="cycle" qsTypeId="urn:microsoft.com/office/officeart/2005/8/quickstyle/simple4" qsCatId="simple" csTypeId="urn:microsoft.com/office/officeart/2005/8/colors/accent0_3" csCatId="mainScheme" phldr="1"/>
      <dgm:spPr/>
      <dgm:t>
        <a:bodyPr/>
        <a:lstStyle/>
        <a:p>
          <a:endParaRPr lang="en-US"/>
        </a:p>
      </dgm:t>
    </dgm:pt>
    <dgm:pt modelId="{A7532197-47EF-F14C-8D73-D442AA26CDBE}">
      <dgm:prSet/>
      <dgm:spPr/>
      <dgm:t>
        <a:bodyPr/>
        <a:lstStyle/>
        <a:p>
          <a:pPr rtl="0"/>
          <a:r>
            <a:rPr lang="en-US" dirty="0"/>
            <a:t>Strongly Typed</a:t>
          </a:r>
        </a:p>
      </dgm:t>
    </dgm:pt>
    <dgm:pt modelId="{267398E5-590E-4942-A19A-14350CECDAB0}" type="parTrans" cxnId="{FDA84C67-1D1C-6B42-AC11-DA348E4F1CFC}">
      <dgm:prSet/>
      <dgm:spPr/>
      <dgm:t>
        <a:bodyPr/>
        <a:lstStyle/>
        <a:p>
          <a:endParaRPr lang="en-US"/>
        </a:p>
      </dgm:t>
    </dgm:pt>
    <dgm:pt modelId="{1EDED88A-C62C-A341-A173-CBC60A3FB9F1}" type="sibTrans" cxnId="{FDA84C67-1D1C-6B42-AC11-DA348E4F1CFC}">
      <dgm:prSet/>
      <dgm:spPr/>
      <dgm:t>
        <a:bodyPr/>
        <a:lstStyle/>
        <a:p>
          <a:endParaRPr lang="en-US"/>
        </a:p>
      </dgm:t>
    </dgm:pt>
    <dgm:pt modelId="{394807E7-07E8-C74D-AC2B-94A702067D73}">
      <dgm:prSet/>
      <dgm:spPr/>
      <dgm:t>
        <a:bodyPr/>
        <a:lstStyle/>
        <a:p>
          <a:pPr rtl="0"/>
          <a:r>
            <a:rPr lang="en-US" dirty="0"/>
            <a:t>Classes</a:t>
          </a:r>
        </a:p>
      </dgm:t>
    </dgm:pt>
    <dgm:pt modelId="{074A2BC5-60AE-C646-A554-EA14F9A451C7}" type="parTrans" cxnId="{402D1AE4-E0AC-EA4F-BB5F-E906326DA072}">
      <dgm:prSet/>
      <dgm:spPr/>
      <dgm:t>
        <a:bodyPr/>
        <a:lstStyle/>
        <a:p>
          <a:endParaRPr lang="en-US"/>
        </a:p>
      </dgm:t>
    </dgm:pt>
    <dgm:pt modelId="{057120C8-36B3-F04A-9511-B00862B62686}" type="sibTrans" cxnId="{402D1AE4-E0AC-EA4F-BB5F-E906326DA072}">
      <dgm:prSet/>
      <dgm:spPr/>
      <dgm:t>
        <a:bodyPr/>
        <a:lstStyle/>
        <a:p>
          <a:endParaRPr lang="en-US"/>
        </a:p>
      </dgm:t>
    </dgm:pt>
    <dgm:pt modelId="{E26BD87D-63AB-E44C-ABC0-7B183DFA722F}">
      <dgm:prSet/>
      <dgm:spPr/>
      <dgm:t>
        <a:bodyPr/>
        <a:lstStyle/>
        <a:p>
          <a:pPr rtl="0"/>
          <a:r>
            <a:rPr lang="en-US"/>
            <a:t>Interfaces</a:t>
          </a:r>
        </a:p>
      </dgm:t>
    </dgm:pt>
    <dgm:pt modelId="{96240297-A872-3F45-9245-40E80CCD3023}" type="parTrans" cxnId="{51F89286-AF55-F34F-B743-F2C403B87015}">
      <dgm:prSet/>
      <dgm:spPr/>
      <dgm:t>
        <a:bodyPr/>
        <a:lstStyle/>
        <a:p>
          <a:endParaRPr lang="en-US"/>
        </a:p>
      </dgm:t>
    </dgm:pt>
    <dgm:pt modelId="{B8E5B5F7-C353-574A-AED6-18F5DBCEFA3B}" type="sibTrans" cxnId="{51F89286-AF55-F34F-B743-F2C403B87015}">
      <dgm:prSet/>
      <dgm:spPr/>
      <dgm:t>
        <a:bodyPr/>
        <a:lstStyle/>
        <a:p>
          <a:endParaRPr lang="en-US"/>
        </a:p>
      </dgm:t>
    </dgm:pt>
    <dgm:pt modelId="{E4621A39-35E5-8E4F-AFBA-FCB92A0A1FFA}">
      <dgm:prSet/>
      <dgm:spPr/>
      <dgm:t>
        <a:bodyPr/>
        <a:lstStyle/>
        <a:p>
          <a:pPr rtl="0"/>
          <a:r>
            <a:rPr lang="en-US"/>
            <a:t>Generics</a:t>
          </a:r>
        </a:p>
      </dgm:t>
    </dgm:pt>
    <dgm:pt modelId="{58A025CF-890E-FB4C-9E84-3D03159C14A7}" type="parTrans" cxnId="{721F70D0-A6AA-8D40-BFB4-1A1A1E647DFF}">
      <dgm:prSet/>
      <dgm:spPr/>
      <dgm:t>
        <a:bodyPr/>
        <a:lstStyle/>
        <a:p>
          <a:endParaRPr lang="en-US"/>
        </a:p>
      </dgm:t>
    </dgm:pt>
    <dgm:pt modelId="{7A848BBE-97BA-D84B-B852-B931D5498A71}" type="sibTrans" cxnId="{721F70D0-A6AA-8D40-BFB4-1A1A1E647DFF}">
      <dgm:prSet/>
      <dgm:spPr/>
      <dgm:t>
        <a:bodyPr/>
        <a:lstStyle/>
        <a:p>
          <a:endParaRPr lang="en-US"/>
        </a:p>
      </dgm:t>
    </dgm:pt>
    <dgm:pt modelId="{DF9C30F5-33B8-4840-99C0-5638245AA1ED}">
      <dgm:prSet/>
      <dgm:spPr/>
      <dgm:t>
        <a:bodyPr/>
        <a:lstStyle/>
        <a:p>
          <a:pPr rtl="0"/>
          <a:r>
            <a:rPr lang="en-US"/>
            <a:t>Modules</a:t>
          </a:r>
        </a:p>
      </dgm:t>
    </dgm:pt>
    <dgm:pt modelId="{2857442F-8DDF-F54F-94E1-92B98269503D}" type="parTrans" cxnId="{2069D8C5-7476-B740-A174-A2E25D70A401}">
      <dgm:prSet/>
      <dgm:spPr/>
      <dgm:t>
        <a:bodyPr/>
        <a:lstStyle/>
        <a:p>
          <a:endParaRPr lang="en-US"/>
        </a:p>
      </dgm:t>
    </dgm:pt>
    <dgm:pt modelId="{BCFD4585-43D3-624A-8830-2173DC604A4C}" type="sibTrans" cxnId="{2069D8C5-7476-B740-A174-A2E25D70A401}">
      <dgm:prSet/>
      <dgm:spPr/>
      <dgm:t>
        <a:bodyPr/>
        <a:lstStyle/>
        <a:p>
          <a:endParaRPr lang="en-US"/>
        </a:p>
      </dgm:t>
    </dgm:pt>
    <dgm:pt modelId="{9074E874-2294-D44B-A24E-73A9DAB04105}">
      <dgm:prSet/>
      <dgm:spPr/>
      <dgm:t>
        <a:bodyPr/>
        <a:lstStyle/>
        <a:p>
          <a:pPr rtl="0"/>
          <a:r>
            <a:rPr lang="en-US"/>
            <a:t>Type Definitions</a:t>
          </a:r>
        </a:p>
      </dgm:t>
    </dgm:pt>
    <dgm:pt modelId="{0213F0C3-D203-5940-AFD1-B45BB6C050F6}" type="parTrans" cxnId="{44FF695D-9E2C-A748-8181-975B75C508BD}">
      <dgm:prSet/>
      <dgm:spPr/>
      <dgm:t>
        <a:bodyPr/>
        <a:lstStyle/>
        <a:p>
          <a:endParaRPr lang="en-US"/>
        </a:p>
      </dgm:t>
    </dgm:pt>
    <dgm:pt modelId="{68C29362-21E8-F342-8872-3F9799AC0B1E}" type="sibTrans" cxnId="{44FF695D-9E2C-A748-8181-975B75C508BD}">
      <dgm:prSet/>
      <dgm:spPr/>
      <dgm:t>
        <a:bodyPr/>
        <a:lstStyle/>
        <a:p>
          <a:endParaRPr lang="en-US"/>
        </a:p>
      </dgm:t>
    </dgm:pt>
    <dgm:pt modelId="{036337F7-5C77-C643-9DBF-24FBA8AA662B}">
      <dgm:prSet/>
      <dgm:spPr/>
      <dgm:t>
        <a:bodyPr/>
        <a:lstStyle/>
        <a:p>
          <a:pPr rtl="0"/>
          <a:r>
            <a:rPr lang="en-US"/>
            <a:t>Compiles to JavaScript</a:t>
          </a:r>
        </a:p>
      </dgm:t>
    </dgm:pt>
    <dgm:pt modelId="{5BC86924-373F-CB4B-B7B2-1B235C9BBDCB}" type="parTrans" cxnId="{40811506-F809-624D-B9D5-7CF75FCD96AC}">
      <dgm:prSet/>
      <dgm:spPr/>
      <dgm:t>
        <a:bodyPr/>
        <a:lstStyle/>
        <a:p>
          <a:endParaRPr lang="en-US"/>
        </a:p>
      </dgm:t>
    </dgm:pt>
    <dgm:pt modelId="{DDE034F4-B3BF-4641-9FDE-45A57FA4D039}" type="sibTrans" cxnId="{40811506-F809-624D-B9D5-7CF75FCD96AC}">
      <dgm:prSet/>
      <dgm:spPr/>
      <dgm:t>
        <a:bodyPr/>
        <a:lstStyle/>
        <a:p>
          <a:endParaRPr lang="en-US"/>
        </a:p>
      </dgm:t>
    </dgm:pt>
    <dgm:pt modelId="{4900546B-1C04-264B-9A1A-5DD329816311}">
      <dgm:prSet/>
      <dgm:spPr/>
      <dgm:t>
        <a:bodyPr/>
        <a:lstStyle/>
        <a:p>
          <a:pPr rtl="0"/>
          <a:r>
            <a:rPr lang="en-US" dirty="0" err="1"/>
            <a:t>EcmaScript</a:t>
          </a:r>
          <a:r>
            <a:rPr lang="en-US" dirty="0"/>
            <a:t> 6 Features</a:t>
          </a:r>
        </a:p>
      </dgm:t>
    </dgm:pt>
    <dgm:pt modelId="{A3047084-386A-5445-AD57-A4DAA9734FF8}" type="parTrans" cxnId="{BB649763-DAB8-DF47-8C79-83B5F8B85AAC}">
      <dgm:prSet/>
      <dgm:spPr/>
      <dgm:t>
        <a:bodyPr/>
        <a:lstStyle/>
        <a:p>
          <a:endParaRPr lang="en-US"/>
        </a:p>
      </dgm:t>
    </dgm:pt>
    <dgm:pt modelId="{4711F416-6835-E644-B843-3A83FDAAEE31}" type="sibTrans" cxnId="{BB649763-DAB8-DF47-8C79-83B5F8B85AAC}">
      <dgm:prSet/>
      <dgm:spPr/>
      <dgm:t>
        <a:bodyPr/>
        <a:lstStyle/>
        <a:p>
          <a:endParaRPr lang="en-US"/>
        </a:p>
      </dgm:t>
    </dgm:pt>
    <dgm:pt modelId="{E37926BD-E775-F64B-8C9F-724552EA6928}" type="pres">
      <dgm:prSet presAssocID="{9DADC01C-3548-B040-B55E-C2AE516F9145}" presName="diagram" presStyleCnt="0">
        <dgm:presLayoutVars>
          <dgm:dir/>
          <dgm:resizeHandles val="exact"/>
        </dgm:presLayoutVars>
      </dgm:prSet>
      <dgm:spPr/>
    </dgm:pt>
    <dgm:pt modelId="{A9C92846-847E-B842-8323-A03762ACCC49}" type="pres">
      <dgm:prSet presAssocID="{A7532197-47EF-F14C-8D73-D442AA26CDBE}" presName="node" presStyleLbl="node1" presStyleIdx="0" presStyleCnt="8">
        <dgm:presLayoutVars>
          <dgm:bulletEnabled val="1"/>
        </dgm:presLayoutVars>
      </dgm:prSet>
      <dgm:spPr/>
    </dgm:pt>
    <dgm:pt modelId="{2BE5C472-E3A9-7D45-8AE2-1EC3FE4A1F7C}" type="pres">
      <dgm:prSet presAssocID="{1EDED88A-C62C-A341-A173-CBC60A3FB9F1}" presName="sibTrans" presStyleCnt="0"/>
      <dgm:spPr/>
    </dgm:pt>
    <dgm:pt modelId="{3DC5C840-4510-D94B-92FD-F8C4C1643E92}" type="pres">
      <dgm:prSet presAssocID="{394807E7-07E8-C74D-AC2B-94A702067D73}" presName="node" presStyleLbl="node1" presStyleIdx="1" presStyleCnt="8">
        <dgm:presLayoutVars>
          <dgm:bulletEnabled val="1"/>
        </dgm:presLayoutVars>
      </dgm:prSet>
      <dgm:spPr/>
    </dgm:pt>
    <dgm:pt modelId="{6452A906-45D4-F144-A792-AD9B54E45A15}" type="pres">
      <dgm:prSet presAssocID="{057120C8-36B3-F04A-9511-B00862B62686}" presName="sibTrans" presStyleCnt="0"/>
      <dgm:spPr/>
    </dgm:pt>
    <dgm:pt modelId="{8565C292-413B-954E-9858-E479A2A87EBA}" type="pres">
      <dgm:prSet presAssocID="{E26BD87D-63AB-E44C-ABC0-7B183DFA722F}" presName="node" presStyleLbl="node1" presStyleIdx="2" presStyleCnt="8">
        <dgm:presLayoutVars>
          <dgm:bulletEnabled val="1"/>
        </dgm:presLayoutVars>
      </dgm:prSet>
      <dgm:spPr/>
    </dgm:pt>
    <dgm:pt modelId="{E3A3B358-337B-5D4A-B822-53101E38CFE8}" type="pres">
      <dgm:prSet presAssocID="{B8E5B5F7-C353-574A-AED6-18F5DBCEFA3B}" presName="sibTrans" presStyleCnt="0"/>
      <dgm:spPr/>
    </dgm:pt>
    <dgm:pt modelId="{9AFC5DB0-F3A0-D648-B25B-4D17073BD8A7}" type="pres">
      <dgm:prSet presAssocID="{E4621A39-35E5-8E4F-AFBA-FCB92A0A1FFA}" presName="node" presStyleLbl="node1" presStyleIdx="3" presStyleCnt="8">
        <dgm:presLayoutVars>
          <dgm:bulletEnabled val="1"/>
        </dgm:presLayoutVars>
      </dgm:prSet>
      <dgm:spPr/>
    </dgm:pt>
    <dgm:pt modelId="{1B105791-8110-5741-A3E8-5B1EE141E324}" type="pres">
      <dgm:prSet presAssocID="{7A848BBE-97BA-D84B-B852-B931D5498A71}" presName="sibTrans" presStyleCnt="0"/>
      <dgm:spPr/>
    </dgm:pt>
    <dgm:pt modelId="{07DD5F54-08AF-C84B-A041-B904D95C4612}" type="pres">
      <dgm:prSet presAssocID="{DF9C30F5-33B8-4840-99C0-5638245AA1ED}" presName="node" presStyleLbl="node1" presStyleIdx="4" presStyleCnt="8">
        <dgm:presLayoutVars>
          <dgm:bulletEnabled val="1"/>
        </dgm:presLayoutVars>
      </dgm:prSet>
      <dgm:spPr/>
    </dgm:pt>
    <dgm:pt modelId="{7F0BA180-2A9B-E44B-89B2-C0354FA774BD}" type="pres">
      <dgm:prSet presAssocID="{BCFD4585-43D3-624A-8830-2173DC604A4C}" presName="sibTrans" presStyleCnt="0"/>
      <dgm:spPr/>
    </dgm:pt>
    <dgm:pt modelId="{48E95D32-05AE-CB49-AEB8-2DFFC0563E02}" type="pres">
      <dgm:prSet presAssocID="{9074E874-2294-D44B-A24E-73A9DAB04105}" presName="node" presStyleLbl="node1" presStyleIdx="5" presStyleCnt="8">
        <dgm:presLayoutVars>
          <dgm:bulletEnabled val="1"/>
        </dgm:presLayoutVars>
      </dgm:prSet>
      <dgm:spPr/>
    </dgm:pt>
    <dgm:pt modelId="{F9C48505-B2A0-044D-803A-EEBFF7CCBDCC}" type="pres">
      <dgm:prSet presAssocID="{68C29362-21E8-F342-8872-3F9799AC0B1E}" presName="sibTrans" presStyleCnt="0"/>
      <dgm:spPr/>
    </dgm:pt>
    <dgm:pt modelId="{C067061D-20D9-A243-9FF2-D8D8B62EE674}" type="pres">
      <dgm:prSet presAssocID="{036337F7-5C77-C643-9DBF-24FBA8AA662B}" presName="node" presStyleLbl="node1" presStyleIdx="6" presStyleCnt="8">
        <dgm:presLayoutVars>
          <dgm:bulletEnabled val="1"/>
        </dgm:presLayoutVars>
      </dgm:prSet>
      <dgm:spPr/>
    </dgm:pt>
    <dgm:pt modelId="{87F6A29E-BFF3-4843-BDF5-42944250A010}" type="pres">
      <dgm:prSet presAssocID="{DDE034F4-B3BF-4641-9FDE-45A57FA4D039}" presName="sibTrans" presStyleCnt="0"/>
      <dgm:spPr/>
    </dgm:pt>
    <dgm:pt modelId="{C15C386A-566E-EB41-9914-E326D51A23E8}" type="pres">
      <dgm:prSet presAssocID="{4900546B-1C04-264B-9A1A-5DD329816311}" presName="node" presStyleLbl="node1" presStyleIdx="7" presStyleCnt="8" custScaleX="124609">
        <dgm:presLayoutVars>
          <dgm:bulletEnabled val="1"/>
        </dgm:presLayoutVars>
      </dgm:prSet>
      <dgm:spPr/>
    </dgm:pt>
  </dgm:ptLst>
  <dgm:cxnLst>
    <dgm:cxn modelId="{40811506-F809-624D-B9D5-7CF75FCD96AC}" srcId="{9DADC01C-3548-B040-B55E-C2AE516F9145}" destId="{036337F7-5C77-C643-9DBF-24FBA8AA662B}" srcOrd="6" destOrd="0" parTransId="{5BC86924-373F-CB4B-B7B2-1B235C9BBDCB}" sibTransId="{DDE034F4-B3BF-4641-9FDE-45A57FA4D039}"/>
    <dgm:cxn modelId="{F951001D-8586-4F47-A648-B9018A84624A}" type="presOf" srcId="{9DADC01C-3548-B040-B55E-C2AE516F9145}" destId="{E37926BD-E775-F64B-8C9F-724552EA6928}" srcOrd="0" destOrd="0" presId="urn:microsoft.com/office/officeart/2005/8/layout/default"/>
    <dgm:cxn modelId="{7B24343D-7E26-4D01-959A-698D6C7708F5}" type="presOf" srcId="{DF9C30F5-33B8-4840-99C0-5638245AA1ED}" destId="{07DD5F54-08AF-C84B-A041-B904D95C4612}" srcOrd="0" destOrd="0" presId="urn:microsoft.com/office/officeart/2005/8/layout/default"/>
    <dgm:cxn modelId="{44FF695D-9E2C-A748-8181-975B75C508BD}" srcId="{9DADC01C-3548-B040-B55E-C2AE516F9145}" destId="{9074E874-2294-D44B-A24E-73A9DAB04105}" srcOrd="5" destOrd="0" parTransId="{0213F0C3-D203-5940-AFD1-B45BB6C050F6}" sibTransId="{68C29362-21E8-F342-8872-3F9799AC0B1E}"/>
    <dgm:cxn modelId="{BB649763-DAB8-DF47-8C79-83B5F8B85AAC}" srcId="{9DADC01C-3548-B040-B55E-C2AE516F9145}" destId="{4900546B-1C04-264B-9A1A-5DD329816311}" srcOrd="7" destOrd="0" parTransId="{A3047084-386A-5445-AD57-A4DAA9734FF8}" sibTransId="{4711F416-6835-E644-B843-3A83FDAAEE31}"/>
    <dgm:cxn modelId="{FDA84C67-1D1C-6B42-AC11-DA348E4F1CFC}" srcId="{9DADC01C-3548-B040-B55E-C2AE516F9145}" destId="{A7532197-47EF-F14C-8D73-D442AA26CDBE}" srcOrd="0" destOrd="0" parTransId="{267398E5-590E-4942-A19A-14350CECDAB0}" sibTransId="{1EDED88A-C62C-A341-A173-CBC60A3FB9F1}"/>
    <dgm:cxn modelId="{51F89286-AF55-F34F-B743-F2C403B87015}" srcId="{9DADC01C-3548-B040-B55E-C2AE516F9145}" destId="{E26BD87D-63AB-E44C-ABC0-7B183DFA722F}" srcOrd="2" destOrd="0" parTransId="{96240297-A872-3F45-9245-40E80CCD3023}" sibTransId="{B8E5B5F7-C353-574A-AED6-18F5DBCEFA3B}"/>
    <dgm:cxn modelId="{9E20209A-36F1-4E86-9F0D-C3DB3DA9F3AA}" type="presOf" srcId="{A7532197-47EF-F14C-8D73-D442AA26CDBE}" destId="{A9C92846-847E-B842-8323-A03762ACCC49}" srcOrd="0" destOrd="0" presId="urn:microsoft.com/office/officeart/2005/8/layout/default"/>
    <dgm:cxn modelId="{19D8F89F-61C2-4357-9823-29A082CA1929}" type="presOf" srcId="{394807E7-07E8-C74D-AC2B-94A702067D73}" destId="{3DC5C840-4510-D94B-92FD-F8C4C1643E92}" srcOrd="0" destOrd="0" presId="urn:microsoft.com/office/officeart/2005/8/layout/default"/>
    <dgm:cxn modelId="{71E606AC-0523-4BF0-8066-027CD262E9D3}" type="presOf" srcId="{9074E874-2294-D44B-A24E-73A9DAB04105}" destId="{48E95D32-05AE-CB49-AEB8-2DFFC0563E02}" srcOrd="0" destOrd="0" presId="urn:microsoft.com/office/officeart/2005/8/layout/default"/>
    <dgm:cxn modelId="{2069D8C5-7476-B740-A174-A2E25D70A401}" srcId="{9DADC01C-3548-B040-B55E-C2AE516F9145}" destId="{DF9C30F5-33B8-4840-99C0-5638245AA1ED}" srcOrd="4" destOrd="0" parTransId="{2857442F-8DDF-F54F-94E1-92B98269503D}" sibTransId="{BCFD4585-43D3-624A-8830-2173DC604A4C}"/>
    <dgm:cxn modelId="{721F70D0-A6AA-8D40-BFB4-1A1A1E647DFF}" srcId="{9DADC01C-3548-B040-B55E-C2AE516F9145}" destId="{E4621A39-35E5-8E4F-AFBA-FCB92A0A1FFA}" srcOrd="3" destOrd="0" parTransId="{58A025CF-890E-FB4C-9E84-3D03159C14A7}" sibTransId="{7A848BBE-97BA-D84B-B852-B931D5498A71}"/>
    <dgm:cxn modelId="{D7CA3AD6-D7BF-4A59-AD6D-2FB34AFBF764}" type="presOf" srcId="{E26BD87D-63AB-E44C-ABC0-7B183DFA722F}" destId="{8565C292-413B-954E-9858-E479A2A87EBA}" srcOrd="0" destOrd="0" presId="urn:microsoft.com/office/officeart/2005/8/layout/default"/>
    <dgm:cxn modelId="{8F06F4DE-9183-467F-979A-9E0EAFE41227}" type="presOf" srcId="{E4621A39-35E5-8E4F-AFBA-FCB92A0A1FFA}" destId="{9AFC5DB0-F3A0-D648-B25B-4D17073BD8A7}" srcOrd="0" destOrd="0" presId="urn:microsoft.com/office/officeart/2005/8/layout/default"/>
    <dgm:cxn modelId="{402D1AE4-E0AC-EA4F-BB5F-E906326DA072}" srcId="{9DADC01C-3548-B040-B55E-C2AE516F9145}" destId="{394807E7-07E8-C74D-AC2B-94A702067D73}" srcOrd="1" destOrd="0" parTransId="{074A2BC5-60AE-C646-A554-EA14F9A451C7}" sibTransId="{057120C8-36B3-F04A-9511-B00862B62686}"/>
    <dgm:cxn modelId="{419F1BF3-497A-4179-BA68-C7CB495B45EC}" type="presOf" srcId="{4900546B-1C04-264B-9A1A-5DD329816311}" destId="{C15C386A-566E-EB41-9914-E326D51A23E8}" srcOrd="0" destOrd="0" presId="urn:microsoft.com/office/officeart/2005/8/layout/default"/>
    <dgm:cxn modelId="{9400CAFD-AB50-414A-821B-1E08D98BAEBF}" type="presOf" srcId="{036337F7-5C77-C643-9DBF-24FBA8AA662B}" destId="{C067061D-20D9-A243-9FF2-D8D8B62EE674}" srcOrd="0" destOrd="0" presId="urn:microsoft.com/office/officeart/2005/8/layout/default"/>
    <dgm:cxn modelId="{26C199C2-4E47-460F-9D9F-11523E57B845}" type="presParOf" srcId="{E37926BD-E775-F64B-8C9F-724552EA6928}" destId="{A9C92846-847E-B842-8323-A03762ACCC49}" srcOrd="0" destOrd="0" presId="urn:microsoft.com/office/officeart/2005/8/layout/default"/>
    <dgm:cxn modelId="{1FEF5EE7-2246-454E-9630-E9C2CFE62444}" type="presParOf" srcId="{E37926BD-E775-F64B-8C9F-724552EA6928}" destId="{2BE5C472-E3A9-7D45-8AE2-1EC3FE4A1F7C}" srcOrd="1" destOrd="0" presId="urn:microsoft.com/office/officeart/2005/8/layout/default"/>
    <dgm:cxn modelId="{3E599E01-D825-454B-9D4E-9E8D09D7E5E3}" type="presParOf" srcId="{E37926BD-E775-F64B-8C9F-724552EA6928}" destId="{3DC5C840-4510-D94B-92FD-F8C4C1643E92}" srcOrd="2" destOrd="0" presId="urn:microsoft.com/office/officeart/2005/8/layout/default"/>
    <dgm:cxn modelId="{242DDCBC-E16B-4E1A-B682-F8B96E814E3D}" type="presParOf" srcId="{E37926BD-E775-F64B-8C9F-724552EA6928}" destId="{6452A906-45D4-F144-A792-AD9B54E45A15}" srcOrd="3" destOrd="0" presId="urn:microsoft.com/office/officeart/2005/8/layout/default"/>
    <dgm:cxn modelId="{4EDCB874-65C4-4E83-AD2D-9ECB8D9978B3}" type="presParOf" srcId="{E37926BD-E775-F64B-8C9F-724552EA6928}" destId="{8565C292-413B-954E-9858-E479A2A87EBA}" srcOrd="4" destOrd="0" presId="urn:microsoft.com/office/officeart/2005/8/layout/default"/>
    <dgm:cxn modelId="{8E77F368-9DAC-43F4-ADD1-2C8EE249A1B9}" type="presParOf" srcId="{E37926BD-E775-F64B-8C9F-724552EA6928}" destId="{E3A3B358-337B-5D4A-B822-53101E38CFE8}" srcOrd="5" destOrd="0" presId="urn:microsoft.com/office/officeart/2005/8/layout/default"/>
    <dgm:cxn modelId="{06923DE9-265A-477B-903A-992116D96C7E}" type="presParOf" srcId="{E37926BD-E775-F64B-8C9F-724552EA6928}" destId="{9AFC5DB0-F3A0-D648-B25B-4D17073BD8A7}" srcOrd="6" destOrd="0" presId="urn:microsoft.com/office/officeart/2005/8/layout/default"/>
    <dgm:cxn modelId="{1C782C54-9B09-41E9-AF21-8B6DDAFFE0A9}" type="presParOf" srcId="{E37926BD-E775-F64B-8C9F-724552EA6928}" destId="{1B105791-8110-5741-A3E8-5B1EE141E324}" srcOrd="7" destOrd="0" presId="urn:microsoft.com/office/officeart/2005/8/layout/default"/>
    <dgm:cxn modelId="{DF65C36A-F53E-4EC0-BC99-2CC2E9CDCDFA}" type="presParOf" srcId="{E37926BD-E775-F64B-8C9F-724552EA6928}" destId="{07DD5F54-08AF-C84B-A041-B904D95C4612}" srcOrd="8" destOrd="0" presId="urn:microsoft.com/office/officeart/2005/8/layout/default"/>
    <dgm:cxn modelId="{C98BCB1A-0A62-40B7-BD49-0433D13B268A}" type="presParOf" srcId="{E37926BD-E775-F64B-8C9F-724552EA6928}" destId="{7F0BA180-2A9B-E44B-89B2-C0354FA774BD}" srcOrd="9" destOrd="0" presId="urn:microsoft.com/office/officeart/2005/8/layout/default"/>
    <dgm:cxn modelId="{1D58E563-E6D4-4BF6-B0CE-99EB1C47B2BC}" type="presParOf" srcId="{E37926BD-E775-F64B-8C9F-724552EA6928}" destId="{48E95D32-05AE-CB49-AEB8-2DFFC0563E02}" srcOrd="10" destOrd="0" presId="urn:microsoft.com/office/officeart/2005/8/layout/default"/>
    <dgm:cxn modelId="{569C14E7-411C-43A2-87E6-0066B726E366}" type="presParOf" srcId="{E37926BD-E775-F64B-8C9F-724552EA6928}" destId="{F9C48505-B2A0-044D-803A-EEBFF7CCBDCC}" srcOrd="11" destOrd="0" presId="urn:microsoft.com/office/officeart/2005/8/layout/default"/>
    <dgm:cxn modelId="{36BEE7EE-D84F-4B35-82FD-CB4B6E5D5E25}" type="presParOf" srcId="{E37926BD-E775-F64B-8C9F-724552EA6928}" destId="{C067061D-20D9-A243-9FF2-D8D8B62EE674}" srcOrd="12" destOrd="0" presId="urn:microsoft.com/office/officeart/2005/8/layout/default"/>
    <dgm:cxn modelId="{DF82C147-F397-468B-95DE-B6902168EA25}" type="presParOf" srcId="{E37926BD-E775-F64B-8C9F-724552EA6928}" destId="{87F6A29E-BFF3-4843-BDF5-42944250A010}" srcOrd="13" destOrd="0" presId="urn:microsoft.com/office/officeart/2005/8/layout/default"/>
    <dgm:cxn modelId="{416923DF-60F0-4EDB-BDB2-BA66B636DE63}" type="presParOf" srcId="{E37926BD-E775-F64B-8C9F-724552EA6928}" destId="{C15C386A-566E-EB41-9914-E326D51A23E8}" srcOrd="14" destOrd="0" presId="urn:microsoft.com/office/officeart/2005/8/layout/defaul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DB534-89C9-43E7-8C8C-255266C5677C}">
      <dsp:nvSpPr>
        <dsp:cNvPr id="0" name=""/>
        <dsp:cNvSpPr/>
      </dsp:nvSpPr>
      <dsp:spPr>
        <a:xfrm>
          <a:off x="2517305" y="202594"/>
          <a:ext cx="4020721" cy="1396343"/>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2E358-3268-4FE7-9F44-81734CF92AD6}">
      <dsp:nvSpPr>
        <dsp:cNvPr id="0" name=""/>
        <dsp:cNvSpPr/>
      </dsp:nvSpPr>
      <dsp:spPr>
        <a:xfrm>
          <a:off x="4144295" y="3621765"/>
          <a:ext cx="779209" cy="498694"/>
        </a:xfrm>
        <a:prstGeom prst="downArrow">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14C7F410-6DE6-4F6F-9791-04C9A0BFC46D}">
      <dsp:nvSpPr>
        <dsp:cNvPr id="0" name=""/>
        <dsp:cNvSpPr/>
      </dsp:nvSpPr>
      <dsp:spPr>
        <a:xfrm>
          <a:off x="2663797" y="4020721"/>
          <a:ext cx="3740205" cy="935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DOM</a:t>
          </a:r>
        </a:p>
      </dsp:txBody>
      <dsp:txXfrm>
        <a:off x="2663797" y="4020721"/>
        <a:ext cx="3740205" cy="935051"/>
      </dsp:txXfrm>
    </dsp:sp>
    <dsp:sp modelId="{F64EFAEE-A9F6-4EAA-8243-6842A1E75FA6}">
      <dsp:nvSpPr>
        <dsp:cNvPr id="0" name=""/>
        <dsp:cNvSpPr/>
      </dsp:nvSpPr>
      <dsp:spPr>
        <a:xfrm>
          <a:off x="3979102" y="1706780"/>
          <a:ext cx="1402577" cy="140257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CSS</a:t>
          </a:r>
        </a:p>
      </dsp:txBody>
      <dsp:txXfrm>
        <a:off x="4184505" y="1912183"/>
        <a:ext cx="991771" cy="991771"/>
      </dsp:txXfrm>
    </dsp:sp>
    <dsp:sp modelId="{7E79D3A1-31DF-4064-98D1-80321030F7B6}">
      <dsp:nvSpPr>
        <dsp:cNvPr id="0" name=""/>
        <dsp:cNvSpPr/>
      </dsp:nvSpPr>
      <dsp:spPr>
        <a:xfrm>
          <a:off x="2975480" y="654536"/>
          <a:ext cx="1402577" cy="140257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HTML</a:t>
          </a:r>
        </a:p>
      </dsp:txBody>
      <dsp:txXfrm>
        <a:off x="3180883" y="859939"/>
        <a:ext cx="991771" cy="991771"/>
      </dsp:txXfrm>
    </dsp:sp>
    <dsp:sp modelId="{754C290C-E9C9-4206-BF53-CFD2F7E2AB96}">
      <dsp:nvSpPr>
        <dsp:cNvPr id="0" name=""/>
        <dsp:cNvSpPr/>
      </dsp:nvSpPr>
      <dsp:spPr>
        <a:xfrm>
          <a:off x="4409226" y="315424"/>
          <a:ext cx="1402577" cy="140257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JavaScript</a:t>
          </a:r>
        </a:p>
      </dsp:txBody>
      <dsp:txXfrm>
        <a:off x="4614629" y="520827"/>
        <a:ext cx="991771" cy="991771"/>
      </dsp:txXfrm>
    </dsp:sp>
    <dsp:sp modelId="{1821174D-DD05-489C-B105-700A0534568F}">
      <dsp:nvSpPr>
        <dsp:cNvPr id="0" name=""/>
        <dsp:cNvSpPr/>
      </dsp:nvSpPr>
      <dsp:spPr>
        <a:xfrm>
          <a:off x="2352113" y="31168"/>
          <a:ext cx="4363573" cy="349085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DB534-89C9-43E7-8C8C-255266C5677C}">
      <dsp:nvSpPr>
        <dsp:cNvPr id="0" name=""/>
        <dsp:cNvSpPr/>
      </dsp:nvSpPr>
      <dsp:spPr>
        <a:xfrm>
          <a:off x="2517305" y="202594"/>
          <a:ext cx="4020721" cy="1396343"/>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2E358-3268-4FE7-9F44-81734CF92AD6}">
      <dsp:nvSpPr>
        <dsp:cNvPr id="0" name=""/>
        <dsp:cNvSpPr/>
      </dsp:nvSpPr>
      <dsp:spPr>
        <a:xfrm>
          <a:off x="4144295" y="3621765"/>
          <a:ext cx="779209" cy="498694"/>
        </a:xfrm>
        <a:prstGeom prst="downArrow">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14C7F410-6DE6-4F6F-9791-04C9A0BFC46D}">
      <dsp:nvSpPr>
        <dsp:cNvPr id="0" name=""/>
        <dsp:cNvSpPr/>
      </dsp:nvSpPr>
      <dsp:spPr>
        <a:xfrm>
          <a:off x="2663797" y="4020721"/>
          <a:ext cx="3740205" cy="935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DOM</a:t>
          </a:r>
        </a:p>
      </dsp:txBody>
      <dsp:txXfrm>
        <a:off x="2663797" y="4020721"/>
        <a:ext cx="3740205" cy="935051"/>
      </dsp:txXfrm>
    </dsp:sp>
    <dsp:sp modelId="{F64EFAEE-A9F6-4EAA-8243-6842A1E75FA6}">
      <dsp:nvSpPr>
        <dsp:cNvPr id="0" name=""/>
        <dsp:cNvSpPr/>
      </dsp:nvSpPr>
      <dsp:spPr>
        <a:xfrm>
          <a:off x="3979102" y="1706780"/>
          <a:ext cx="1402577" cy="140257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CSS</a:t>
          </a:r>
        </a:p>
      </dsp:txBody>
      <dsp:txXfrm>
        <a:off x="4184505" y="1912183"/>
        <a:ext cx="991771" cy="991771"/>
      </dsp:txXfrm>
    </dsp:sp>
    <dsp:sp modelId="{7E79D3A1-31DF-4064-98D1-80321030F7B6}">
      <dsp:nvSpPr>
        <dsp:cNvPr id="0" name=""/>
        <dsp:cNvSpPr/>
      </dsp:nvSpPr>
      <dsp:spPr>
        <a:xfrm>
          <a:off x="2975480" y="654536"/>
          <a:ext cx="1402577" cy="140257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HTML</a:t>
          </a:r>
        </a:p>
      </dsp:txBody>
      <dsp:txXfrm>
        <a:off x="3180883" y="859939"/>
        <a:ext cx="991771" cy="991771"/>
      </dsp:txXfrm>
    </dsp:sp>
    <dsp:sp modelId="{420E3404-FF47-4155-AE90-731AFFD43365}">
      <dsp:nvSpPr>
        <dsp:cNvPr id="0" name=""/>
        <dsp:cNvSpPr/>
      </dsp:nvSpPr>
      <dsp:spPr>
        <a:xfrm>
          <a:off x="4409226" y="315424"/>
          <a:ext cx="1402577" cy="140257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JavaScript</a:t>
          </a:r>
        </a:p>
      </dsp:txBody>
      <dsp:txXfrm>
        <a:off x="4614629" y="520827"/>
        <a:ext cx="991771" cy="991771"/>
      </dsp:txXfrm>
    </dsp:sp>
    <dsp:sp modelId="{1821174D-DD05-489C-B105-700A0534568F}">
      <dsp:nvSpPr>
        <dsp:cNvPr id="0" name=""/>
        <dsp:cNvSpPr/>
      </dsp:nvSpPr>
      <dsp:spPr>
        <a:xfrm>
          <a:off x="2352113" y="31168"/>
          <a:ext cx="4363573" cy="349085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92846-847E-B842-8323-A03762ACCC49}">
      <dsp:nvSpPr>
        <dsp:cNvPr id="0" name=""/>
        <dsp:cNvSpPr/>
      </dsp:nvSpPr>
      <dsp:spPr>
        <a:xfrm>
          <a:off x="442771" y="490"/>
          <a:ext cx="1937125" cy="116227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Strongly Typed</a:t>
          </a:r>
        </a:p>
      </dsp:txBody>
      <dsp:txXfrm>
        <a:off x="442771" y="490"/>
        <a:ext cx="1937125" cy="1162275"/>
      </dsp:txXfrm>
    </dsp:sp>
    <dsp:sp modelId="{3DC5C840-4510-D94B-92FD-F8C4C1643E92}">
      <dsp:nvSpPr>
        <dsp:cNvPr id="0" name=""/>
        <dsp:cNvSpPr/>
      </dsp:nvSpPr>
      <dsp:spPr>
        <a:xfrm>
          <a:off x="2573608" y="490"/>
          <a:ext cx="1937125" cy="116227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Classes</a:t>
          </a:r>
        </a:p>
      </dsp:txBody>
      <dsp:txXfrm>
        <a:off x="2573608" y="490"/>
        <a:ext cx="1937125" cy="1162275"/>
      </dsp:txXfrm>
    </dsp:sp>
    <dsp:sp modelId="{8565C292-413B-954E-9858-E479A2A87EBA}">
      <dsp:nvSpPr>
        <dsp:cNvPr id="0" name=""/>
        <dsp:cNvSpPr/>
      </dsp:nvSpPr>
      <dsp:spPr>
        <a:xfrm>
          <a:off x="4704446" y="490"/>
          <a:ext cx="1937125" cy="116227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a:t>Interfaces</a:t>
          </a:r>
        </a:p>
      </dsp:txBody>
      <dsp:txXfrm>
        <a:off x="4704446" y="490"/>
        <a:ext cx="1937125" cy="1162275"/>
      </dsp:txXfrm>
    </dsp:sp>
    <dsp:sp modelId="{9AFC5DB0-F3A0-D648-B25B-4D17073BD8A7}">
      <dsp:nvSpPr>
        <dsp:cNvPr id="0" name=""/>
        <dsp:cNvSpPr/>
      </dsp:nvSpPr>
      <dsp:spPr>
        <a:xfrm>
          <a:off x="442771" y="1356477"/>
          <a:ext cx="1937125" cy="116227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a:t>Generics</a:t>
          </a:r>
        </a:p>
      </dsp:txBody>
      <dsp:txXfrm>
        <a:off x="442771" y="1356477"/>
        <a:ext cx="1937125" cy="1162275"/>
      </dsp:txXfrm>
    </dsp:sp>
    <dsp:sp modelId="{07DD5F54-08AF-C84B-A041-B904D95C4612}">
      <dsp:nvSpPr>
        <dsp:cNvPr id="0" name=""/>
        <dsp:cNvSpPr/>
      </dsp:nvSpPr>
      <dsp:spPr>
        <a:xfrm>
          <a:off x="2573608" y="1356477"/>
          <a:ext cx="1937125" cy="116227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a:t>Modules</a:t>
          </a:r>
        </a:p>
      </dsp:txBody>
      <dsp:txXfrm>
        <a:off x="2573608" y="1356477"/>
        <a:ext cx="1937125" cy="1162275"/>
      </dsp:txXfrm>
    </dsp:sp>
    <dsp:sp modelId="{48E95D32-05AE-CB49-AEB8-2DFFC0563E02}">
      <dsp:nvSpPr>
        <dsp:cNvPr id="0" name=""/>
        <dsp:cNvSpPr/>
      </dsp:nvSpPr>
      <dsp:spPr>
        <a:xfrm>
          <a:off x="4704446" y="1356477"/>
          <a:ext cx="1937125" cy="116227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a:t>Type Definitions</a:t>
          </a:r>
        </a:p>
      </dsp:txBody>
      <dsp:txXfrm>
        <a:off x="4704446" y="1356477"/>
        <a:ext cx="1937125" cy="1162275"/>
      </dsp:txXfrm>
    </dsp:sp>
    <dsp:sp modelId="{C067061D-20D9-A243-9FF2-D8D8B62EE674}">
      <dsp:nvSpPr>
        <dsp:cNvPr id="0" name=""/>
        <dsp:cNvSpPr/>
      </dsp:nvSpPr>
      <dsp:spPr>
        <a:xfrm>
          <a:off x="1269836" y="2712465"/>
          <a:ext cx="1937125" cy="116227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a:t>Compiles to JavaScript</a:t>
          </a:r>
        </a:p>
      </dsp:txBody>
      <dsp:txXfrm>
        <a:off x="1269836" y="2712465"/>
        <a:ext cx="1937125" cy="1162275"/>
      </dsp:txXfrm>
    </dsp:sp>
    <dsp:sp modelId="{C15C386A-566E-EB41-9914-E326D51A23E8}">
      <dsp:nvSpPr>
        <dsp:cNvPr id="0" name=""/>
        <dsp:cNvSpPr/>
      </dsp:nvSpPr>
      <dsp:spPr>
        <a:xfrm>
          <a:off x="3400674" y="2712465"/>
          <a:ext cx="2413832" cy="116227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err="1"/>
            <a:t>EcmaScript</a:t>
          </a:r>
          <a:r>
            <a:rPr lang="en-US" sz="2800" kern="1200" dirty="0"/>
            <a:t> 6 Features</a:t>
          </a:r>
        </a:p>
      </dsp:txBody>
      <dsp:txXfrm>
        <a:off x="3400674" y="2712465"/>
        <a:ext cx="2413832" cy="1162275"/>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5C16408A-9889-5749-B600-85F5491ECE3F}" type="datetimeFigureOut">
              <a:rPr lang="en-US" smtClean="0"/>
              <a:t>11/15/2020</a:t>
            </a:fld>
            <a:endParaRPr lang="en-US"/>
          </a:p>
        </p:txBody>
      </p:sp>
      <p:sp>
        <p:nvSpPr>
          <p:cNvPr id="4" name="Slide Image Placeholder 3"/>
          <p:cNvSpPr>
            <a:spLocks noGrp="1" noRot="1" noChangeAspect="1"/>
          </p:cNvSpPr>
          <p:nvPr>
            <p:ph type="sldImg" idx="2"/>
          </p:nvPr>
        </p:nvSpPr>
        <p:spPr>
          <a:xfrm>
            <a:off x="3341688" y="566738"/>
            <a:ext cx="4010025" cy="2833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589338"/>
            <a:ext cx="8553450" cy="3400425"/>
          </a:xfrm>
          <a:prstGeom prst="rect">
            <a:avLst/>
          </a:prstGeom>
        </p:spPr>
        <p:txBody>
          <a:bodyPr vert="horz" lIns="91440" tIns="45720" rIns="91440" bIns="45720" rtlCol="0"/>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Footer Placeholder 5"/>
          <p:cNvSpPr>
            <a:spLocks noGrp="1"/>
          </p:cNvSpPr>
          <p:nvPr>
            <p:ph type="ftr" sz="quarter" idx="4"/>
          </p:nvPr>
        </p:nvSpPr>
        <p:spPr>
          <a:xfrm>
            <a:off x="0" y="7177088"/>
            <a:ext cx="4633913" cy="377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77088"/>
            <a:ext cx="4632325" cy="377825"/>
          </a:xfrm>
          <a:prstGeom prst="rect">
            <a:avLst/>
          </a:prstGeom>
        </p:spPr>
        <p:txBody>
          <a:bodyPr vert="horz" lIns="91440" tIns="45720" rIns="91440" bIns="45720" rtlCol="0" anchor="b"/>
          <a:lstStyle>
            <a:lvl1pPr algn="r">
              <a:defRPr sz="1200"/>
            </a:lvl1pPr>
          </a:lstStyle>
          <a:p>
            <a:fld id="{0C11757D-4C62-D44E-B71B-308D62153DF3}" type="slidenum">
              <a:rPr lang="en-US" smtClean="0"/>
              <a:t>‹#›</a:t>
            </a:fld>
            <a:endParaRPr lang="en-US"/>
          </a:p>
        </p:txBody>
      </p:sp>
    </p:spTree>
    <p:extLst>
      <p:ext uri="{BB962C8B-B14F-4D97-AF65-F5344CB8AC3E}">
        <p14:creationId xmlns:p14="http://schemas.microsoft.com/office/powerpoint/2010/main" val="30057555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Availability:</a:t>
            </a:r>
            <a:r>
              <a:rPr lang="en-US" sz="1200" b="0" i="0" kern="1200" dirty="0">
                <a:solidFill>
                  <a:schemeClr val="tx1"/>
                </a:solidFill>
                <a:effectLst/>
                <a:latin typeface="Times New Roman" pitchFamily="18" charset="0"/>
                <a:ea typeface="+mn-ea"/>
                <a:cs typeface="+mn-cs"/>
              </a:rPr>
              <a:t> The uptime of a website is absolutely critical to the reputation and functionality of many companies. For some of the larger online retail sites, being unavailable for even minutes can result in thousands or millions of dollars in lost revenue, so designing their systems to be constantly available and resilient to failure is both a fundamental business and a technology requirement. High availability in distributed systems requires the careful consideration of redundancy for key components, rapid recovery in the event of partial system failures, and graceful degradation when problems occur.</a:t>
            </a:r>
          </a:p>
          <a:p>
            <a:r>
              <a:rPr lang="en-US" sz="1200" b="1" i="0" kern="1200" dirty="0">
                <a:solidFill>
                  <a:schemeClr val="tx1"/>
                </a:solidFill>
                <a:effectLst/>
                <a:latin typeface="Times New Roman" pitchFamily="18" charset="0"/>
                <a:ea typeface="+mn-ea"/>
                <a:cs typeface="+mn-cs"/>
              </a:rPr>
              <a:t>Performance:</a:t>
            </a:r>
            <a:r>
              <a:rPr lang="en-US" sz="1200" b="0" i="0" kern="1200" dirty="0">
                <a:solidFill>
                  <a:schemeClr val="tx1"/>
                </a:solidFill>
                <a:effectLst/>
                <a:latin typeface="Times New Roman" pitchFamily="18" charset="0"/>
                <a:ea typeface="+mn-ea"/>
                <a:cs typeface="+mn-cs"/>
              </a:rPr>
              <a:t> Website performance has become an important consideration for most sites. The speed of a website affects usage and user satisfaction, as well as search engine rankings, a factor that directly correlates to revenue and retention. As a result, creating a system that is optimized for fast responses and low latency is key.</a:t>
            </a:r>
          </a:p>
          <a:p>
            <a:r>
              <a:rPr lang="en-US" sz="1200" b="1" i="0" kern="1200" dirty="0">
                <a:solidFill>
                  <a:schemeClr val="tx1"/>
                </a:solidFill>
                <a:effectLst/>
                <a:latin typeface="Times New Roman" pitchFamily="18" charset="0"/>
                <a:ea typeface="+mn-ea"/>
                <a:cs typeface="+mn-cs"/>
              </a:rPr>
              <a:t>Reliability:</a:t>
            </a:r>
            <a:r>
              <a:rPr lang="en-US" sz="1200" b="0" i="0" kern="1200" dirty="0">
                <a:solidFill>
                  <a:schemeClr val="tx1"/>
                </a:solidFill>
                <a:effectLst/>
                <a:latin typeface="Times New Roman" pitchFamily="18" charset="0"/>
                <a:ea typeface="+mn-ea"/>
                <a:cs typeface="+mn-cs"/>
              </a:rPr>
              <a:t> A system needs to be reliable, such that a request for data will consistently return the same data. In the event the data changes or is updated, then that same request should return the new data. Users need to know that if something is written to the system, or stored, it will persist and can be relied on to be in place for future retrieval.</a:t>
            </a:r>
          </a:p>
          <a:p>
            <a:r>
              <a:rPr lang="en-US" sz="1200" b="1" i="0" kern="1200" dirty="0">
                <a:solidFill>
                  <a:schemeClr val="tx1"/>
                </a:solidFill>
                <a:effectLst/>
                <a:latin typeface="Times New Roman" pitchFamily="18" charset="0"/>
                <a:ea typeface="+mn-ea"/>
                <a:cs typeface="+mn-cs"/>
              </a:rPr>
              <a:t>Scalability:</a:t>
            </a:r>
            <a:r>
              <a:rPr lang="en-US" sz="1200" b="0" i="0" kern="1200" dirty="0">
                <a:solidFill>
                  <a:schemeClr val="tx1"/>
                </a:solidFill>
                <a:effectLst/>
                <a:latin typeface="Times New Roman" pitchFamily="18" charset="0"/>
                <a:ea typeface="+mn-ea"/>
                <a:cs typeface="+mn-cs"/>
              </a:rPr>
              <a:t> When it comes to any large distributed system, size is just one aspect of scale that needs to be considered. Just as important is the effort required to increase capacity to handle greater amounts of load, commonly referred to as the scalability of the system. Scalability can refer to many different parameters of the system: how much additional traffic can it handle, how easy is it to add more storage capacity, or even how many more transactions can be processed.</a:t>
            </a:r>
          </a:p>
          <a:p>
            <a:r>
              <a:rPr lang="en-US" sz="1200" b="1" i="0" kern="1200" dirty="0">
                <a:solidFill>
                  <a:schemeClr val="tx1"/>
                </a:solidFill>
                <a:effectLst/>
                <a:latin typeface="Times New Roman" pitchFamily="18" charset="0"/>
                <a:ea typeface="+mn-ea"/>
                <a:cs typeface="+mn-cs"/>
              </a:rPr>
              <a:t>Manageability:</a:t>
            </a:r>
            <a:r>
              <a:rPr lang="en-US" sz="1200" b="0" i="0" kern="1200" dirty="0">
                <a:solidFill>
                  <a:schemeClr val="tx1"/>
                </a:solidFill>
                <a:effectLst/>
                <a:latin typeface="Times New Roman" pitchFamily="18" charset="0"/>
                <a:ea typeface="+mn-ea"/>
                <a:cs typeface="+mn-cs"/>
              </a:rPr>
              <a:t> Designing a system that is easy to operate is another important consideration. The manageability of the system equates to the scalability of operations: maintenance and updates. Things to consider for manageability are the ease of diagnosing and understanding problems when they occur, ease of making updates or modifications, and how simple the system is to operate. (I.e., does it routinely operate without failure or exceptions?)</a:t>
            </a:r>
          </a:p>
          <a:p>
            <a:r>
              <a:rPr lang="en-US" sz="1200" b="1" i="0" kern="1200" dirty="0">
                <a:solidFill>
                  <a:schemeClr val="tx1"/>
                </a:solidFill>
                <a:effectLst/>
                <a:latin typeface="Times New Roman" pitchFamily="18" charset="0"/>
                <a:ea typeface="+mn-ea"/>
                <a:cs typeface="+mn-cs"/>
              </a:rPr>
              <a:t>Cost:</a:t>
            </a:r>
            <a:r>
              <a:rPr lang="en-US" sz="1200" b="0" i="0" kern="1200" dirty="0">
                <a:solidFill>
                  <a:schemeClr val="tx1"/>
                </a:solidFill>
                <a:effectLst/>
                <a:latin typeface="Times New Roman" pitchFamily="18" charset="0"/>
                <a:ea typeface="+mn-ea"/>
                <a:cs typeface="+mn-cs"/>
              </a:rPr>
              <a:t> Cost is an important factor. This obviously can include hardware and software costs, but it is also important to consider other facets needed to deploy and maintain the system. The amount of developer time the system takes to build, the amount of operational effort required to run the system, and even the amount of training required should all be considered. Cost is the total cost of ownership.</a:t>
            </a:r>
          </a:p>
          <a:p>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3</a:t>
            </a:fld>
            <a:endParaRPr lang="en-US"/>
          </a:p>
        </p:txBody>
      </p:sp>
    </p:spTree>
    <p:extLst>
      <p:ext uri="{BB962C8B-B14F-4D97-AF65-F5344CB8AC3E}">
        <p14:creationId xmlns:p14="http://schemas.microsoft.com/office/powerpoint/2010/main" val="43277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F9686-8A4C-4697-8290-35B17B3DBFF6}" type="slidenum">
              <a:rPr lang="en-US" smtClean="0"/>
              <a:pPr/>
              <a:t>121</a:t>
            </a:fld>
            <a:endParaRPr lang="en-US"/>
          </a:p>
        </p:txBody>
      </p:sp>
    </p:spTree>
    <p:extLst>
      <p:ext uri="{BB962C8B-B14F-4D97-AF65-F5344CB8AC3E}">
        <p14:creationId xmlns:p14="http://schemas.microsoft.com/office/powerpoint/2010/main" val="378226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into front end </a:t>
            </a:r>
            <a:r>
              <a:rPr lang="en-US" baseline="0" dirty="0"/>
              <a:t>and back end</a:t>
            </a:r>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4</a:t>
            </a:fld>
            <a:endParaRPr lang="en-US"/>
          </a:p>
        </p:txBody>
      </p:sp>
    </p:spTree>
    <p:extLst>
      <p:ext uri="{BB962C8B-B14F-4D97-AF65-F5344CB8AC3E}">
        <p14:creationId xmlns:p14="http://schemas.microsoft.com/office/powerpoint/2010/main" val="673503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baseline="0" dirty="0"/>
              <a:t> adoption with ES6, ‘don’t forget about babel’ </a:t>
            </a:r>
          </a:p>
          <a:p>
            <a:pPr marL="171450" indent="-171450">
              <a:buFont typeface="Arial" panose="020B0604020202020204" pitchFamily="34" charset="0"/>
              <a:buChar char="•"/>
            </a:pPr>
            <a:r>
              <a:rPr lang="en-US" baseline="0" dirty="0"/>
              <a:t>Node.js:</a:t>
            </a:r>
          </a:p>
          <a:p>
            <a:pPr marL="171450" indent="-171450">
              <a:buFont typeface="Arial" panose="020B0604020202020204" pitchFamily="34" charset="0"/>
              <a:buChar char="•"/>
            </a:pPr>
            <a:r>
              <a:rPr lang="en-US" baseline="0" dirty="0"/>
              <a:t>Swift 2: Apples vision for modern web programming </a:t>
            </a:r>
          </a:p>
          <a:p>
            <a:pPr marL="171450" indent="-171450">
              <a:buFont typeface="Arial" panose="020B0604020202020204" pitchFamily="34" charset="0"/>
              <a:buChar char="•"/>
            </a:pPr>
            <a:r>
              <a:rPr lang="en-US" baseline="0" dirty="0"/>
              <a:t>Go: growing in popularity with startups </a:t>
            </a:r>
          </a:p>
          <a:p>
            <a:pPr marL="171450" indent="-171450">
              <a:buFont typeface="Arial" panose="020B0604020202020204" pitchFamily="34" charset="0"/>
              <a:buChar char="•"/>
            </a:pPr>
            <a:r>
              <a:rPr lang="en-US" baseline="0" dirty="0" err="1"/>
              <a:t>TypeScript</a:t>
            </a:r>
            <a:r>
              <a:rPr lang="en-US" baseline="0" dirty="0"/>
              <a:t>: Beauty of statically type </a:t>
            </a:r>
            <a:r>
              <a:rPr lang="en-US" baseline="0" dirty="0" err="1"/>
              <a:t>Javascript</a:t>
            </a:r>
            <a:r>
              <a:rPr lang="en-US" baseline="0" dirty="0"/>
              <a:t> (PS: Microsoft Technology)</a:t>
            </a:r>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6</a:t>
            </a:fld>
            <a:endParaRPr lang="en-US"/>
          </a:p>
        </p:txBody>
      </p:sp>
    </p:spTree>
    <p:extLst>
      <p:ext uri="{BB962C8B-B14F-4D97-AF65-F5344CB8AC3E}">
        <p14:creationId xmlns:p14="http://schemas.microsoft.com/office/powerpoint/2010/main" val="1550536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Creates the</a:t>
            </a:r>
            <a:r>
              <a:rPr lang="en-US" baseline="0" dirty="0"/>
              <a:t> DOM</a:t>
            </a:r>
            <a:endParaRPr lang="en-US" dirty="0"/>
          </a:p>
          <a:p>
            <a:r>
              <a:rPr lang="en-US" dirty="0"/>
              <a:t>CSS: Decorates the DOM</a:t>
            </a:r>
          </a:p>
          <a:p>
            <a:r>
              <a:rPr lang="en-US" dirty="0"/>
              <a:t>JavaScript: Modifies the DOM Dynamically</a:t>
            </a:r>
          </a:p>
          <a:p>
            <a:r>
              <a:rPr lang="en-US" dirty="0"/>
              <a:t>Back</a:t>
            </a:r>
            <a:r>
              <a:rPr lang="en-US" baseline="0" dirty="0"/>
              <a:t> End Language: (PHP, Python, Ruby, F#): Generates the DOM on the fly</a:t>
            </a:r>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8</a:t>
            </a:fld>
            <a:endParaRPr lang="en-US"/>
          </a:p>
        </p:txBody>
      </p:sp>
    </p:spTree>
    <p:extLst>
      <p:ext uri="{BB962C8B-B14F-4D97-AF65-F5344CB8AC3E}">
        <p14:creationId xmlns:p14="http://schemas.microsoft.com/office/powerpoint/2010/main" val="3083987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MVC: separated</a:t>
            </a:r>
            <a:r>
              <a:rPr lang="en-US" baseline="0" dirty="0">
                <a:effectLst/>
              </a:rPr>
              <a:t> (data model, logic, user interface) </a:t>
            </a:r>
            <a:endParaRPr lang="en-US" dirty="0">
              <a:effectLst/>
            </a:endParaRPr>
          </a:p>
          <a:p>
            <a:r>
              <a:rPr lang="en-US" dirty="0">
                <a:effectLst/>
              </a:rPr>
              <a:t>Push-based</a:t>
            </a:r>
            <a:r>
              <a:rPr lang="en-US" baseline="0" dirty="0">
                <a:effectLst/>
              </a:rPr>
              <a:t> </a:t>
            </a:r>
            <a:r>
              <a:rPr lang="en-US" dirty="0">
                <a:effectLst/>
              </a:rPr>
              <a:t>frameworks use actions that do the required processing, and then "push" the data to the view layer to render the results</a:t>
            </a:r>
          </a:p>
          <a:p>
            <a:r>
              <a:rPr lang="en-US" dirty="0">
                <a:effectLst/>
              </a:rPr>
              <a:t>component-based:</a:t>
            </a:r>
            <a:r>
              <a:rPr lang="en-US" baseline="0" dirty="0">
                <a:effectLst/>
              </a:rPr>
              <a:t> </a:t>
            </a:r>
            <a:r>
              <a:rPr lang="en-US" dirty="0">
                <a:effectLst/>
              </a:rPr>
              <a:t>These frameworks start with the view layer, which can then "pull" results from multiple controllers as needed.</a:t>
            </a:r>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9</a:t>
            </a:fld>
            <a:endParaRPr lang="en-US"/>
          </a:p>
        </p:txBody>
      </p:sp>
    </p:spTree>
    <p:extLst>
      <p:ext uri="{BB962C8B-B14F-4D97-AF65-F5344CB8AC3E}">
        <p14:creationId xmlns:p14="http://schemas.microsoft.com/office/powerpoint/2010/main" val="4136920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Creates the</a:t>
            </a:r>
            <a:r>
              <a:rPr lang="en-US" baseline="0" dirty="0"/>
              <a:t> DOM</a:t>
            </a:r>
            <a:endParaRPr lang="en-US" dirty="0"/>
          </a:p>
          <a:p>
            <a:r>
              <a:rPr lang="en-US" dirty="0"/>
              <a:t>CSS: Decorates the DOM</a:t>
            </a:r>
          </a:p>
          <a:p>
            <a:r>
              <a:rPr lang="en-US" dirty="0"/>
              <a:t>JavaScript: Modifies the DOM Dynamically</a:t>
            </a:r>
          </a:p>
          <a:p>
            <a:r>
              <a:rPr lang="en-US" dirty="0"/>
              <a:t>Back</a:t>
            </a:r>
            <a:r>
              <a:rPr lang="en-US" baseline="0" dirty="0"/>
              <a:t> End Language: (PHP, Python, Ruby, F#): Generates the DOM on the fly</a:t>
            </a:r>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10</a:t>
            </a:fld>
            <a:endParaRPr lang="en-US"/>
          </a:p>
        </p:txBody>
      </p:sp>
    </p:spTree>
    <p:extLst>
      <p:ext uri="{BB962C8B-B14F-4D97-AF65-F5344CB8AC3E}">
        <p14:creationId xmlns:p14="http://schemas.microsoft.com/office/powerpoint/2010/main" val="1498370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i="1" dirty="0"/>
              <a:t>"</a:t>
            </a:r>
            <a:r>
              <a:rPr lang="is-IS" i="1" dirty="0"/>
              <a:t>…reusable building blocks for an application</a:t>
            </a:r>
            <a:r>
              <a:rPr lang="en-US" i="1"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11/15/2020 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969446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7613" y="763588"/>
            <a:ext cx="5335587" cy="37703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defRPr/>
            </a:pPr>
            <a:fld id="{95905468-FAD0-4F09-9B1F-F731FF9E4EE5}" type="slidenum">
              <a:rPr lang="en-US" altLang="en-US" smtClean="0"/>
              <a:pPr>
                <a:defRPr/>
              </a:pPr>
              <a:t>23</a:t>
            </a:fld>
            <a:endParaRPr lang="en-US" altLang="en-US"/>
          </a:p>
        </p:txBody>
      </p:sp>
    </p:spTree>
    <p:extLst>
      <p:ext uri="{BB962C8B-B14F-4D97-AF65-F5344CB8AC3E}">
        <p14:creationId xmlns:p14="http://schemas.microsoft.com/office/powerpoint/2010/main" val="1349696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11757D-4C62-D44E-B71B-308D62153DF3}" type="slidenum">
              <a:rPr lang="en-US" smtClean="0"/>
              <a:t>41</a:t>
            </a:fld>
            <a:endParaRPr lang="en-US"/>
          </a:p>
        </p:txBody>
      </p:sp>
    </p:spTree>
    <p:extLst>
      <p:ext uri="{BB962C8B-B14F-4D97-AF65-F5344CB8AC3E}">
        <p14:creationId xmlns:p14="http://schemas.microsoft.com/office/powerpoint/2010/main" val="5416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One Column_Text Only">
    <p:spTree>
      <p:nvGrpSpPr>
        <p:cNvPr id="1" name=""/>
        <p:cNvGrpSpPr/>
        <p:nvPr/>
      </p:nvGrpSpPr>
      <p:grpSpPr>
        <a:xfrm>
          <a:off x="0" y="0"/>
          <a:ext cx="0" cy="0"/>
          <a:chOff x="0" y="0"/>
          <a:chExt cx="0" cy="0"/>
        </a:xfrm>
      </p:grpSpPr>
      <p:sp>
        <p:nvSpPr>
          <p:cNvPr id="6" name="Text Placeholder 1"/>
          <p:cNvSpPr>
            <a:spLocks noGrp="1"/>
          </p:cNvSpPr>
          <p:nvPr>
            <p:ph idx="1"/>
          </p:nvPr>
        </p:nvSpPr>
        <p:spPr>
          <a:xfrm>
            <a:off x="534670" y="1427340"/>
            <a:ext cx="9624060" cy="4986357"/>
          </a:xfrm>
          <a:prstGeom prst="rect">
            <a:avLst/>
          </a:prstGeom>
        </p:spPr>
        <p:txBody>
          <a:bodyPr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1320106" y="890473"/>
            <a:ext cx="8053187" cy="677108"/>
          </a:xfrm>
        </p:spPr>
        <p:txBody>
          <a:bodyPr/>
          <a:lstStyle/>
          <a:p>
            <a:r>
              <a:rPr lang="en-US"/>
              <a:t>Click to edit Master title style</a:t>
            </a:r>
          </a:p>
        </p:txBody>
      </p:sp>
      <p:sp>
        <p:nvSpPr>
          <p:cNvPr id="4" name="Rectangle 5"/>
          <p:cNvSpPr>
            <a:spLocks noGrp="1" noChangeArrowheads="1"/>
          </p:cNvSpPr>
          <p:nvPr>
            <p:ph type="sldNum" idx="10"/>
          </p:nvPr>
        </p:nvSpPr>
        <p:spPr>
          <a:xfrm>
            <a:off x="7699248" y="7027545"/>
            <a:ext cx="2459482" cy="276999"/>
          </a:xfrm>
          <a:ln/>
        </p:spPr>
        <p:txBody>
          <a:bodyPr/>
          <a:lstStyle>
            <a:lvl1pPr>
              <a:defRPr/>
            </a:lvl1pPr>
          </a:lstStyle>
          <a:p>
            <a:pPr>
              <a:defRPr/>
            </a:pPr>
            <a:fld id="{80ED8440-792C-4F0A-81FE-27C8DA1A17C6}" type="slidenum">
              <a:rPr lang="en-US" altLang="en-US"/>
              <a:pPr>
                <a:defRPr/>
              </a:pPr>
              <a:t>‹#›</a:t>
            </a:fld>
            <a:endParaRPr lang="en-US" altLang="en-US"/>
          </a:p>
        </p:txBody>
      </p:sp>
    </p:spTree>
    <p:extLst>
      <p:ext uri="{BB962C8B-B14F-4D97-AF65-F5344CB8AC3E}">
        <p14:creationId xmlns:p14="http://schemas.microsoft.com/office/powerpoint/2010/main" val="96682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5751"/>
            <a:ext cx="9089390" cy="678327"/>
          </a:xfrm>
          <a:prstGeom prst="rect">
            <a:avLst/>
          </a:prstGeom>
        </p:spPr>
        <p:txBody>
          <a:bodyPr anchor="t"/>
          <a:lstStyle>
            <a:lvl1pPr algn="l">
              <a:defRPr sz="4408" b="1" cap="all"/>
            </a:lvl1pPr>
          </a:lstStyle>
          <a:p>
            <a:r>
              <a:rPr lang="en-US"/>
              <a:t>Click to edit Master title style</a:t>
            </a:r>
          </a:p>
        </p:txBody>
      </p:sp>
      <p:sp>
        <p:nvSpPr>
          <p:cNvPr id="3" name="Text Placeholder 2"/>
          <p:cNvSpPr>
            <a:spLocks noGrp="1"/>
          </p:cNvSpPr>
          <p:nvPr>
            <p:ph type="body" idx="1"/>
          </p:nvPr>
        </p:nvSpPr>
        <p:spPr>
          <a:xfrm>
            <a:off x="844705" y="4516557"/>
            <a:ext cx="9089390" cy="339195"/>
          </a:xfrm>
          <a:prstGeom prst="rect">
            <a:avLst/>
          </a:prstGeom>
        </p:spPr>
        <p:txBody>
          <a:bodyPr anchor="b"/>
          <a:lstStyle>
            <a:lvl1pPr marL="0" indent="0">
              <a:buNone/>
              <a:defRPr sz="2204"/>
            </a:lvl1pPr>
            <a:lvl2pPr marL="503789" indent="0">
              <a:buNone/>
              <a:defRPr sz="1983"/>
            </a:lvl2pPr>
            <a:lvl3pPr marL="1007577" indent="0">
              <a:buNone/>
              <a:defRPr sz="1763"/>
            </a:lvl3pPr>
            <a:lvl4pPr marL="1511366" indent="0">
              <a:buNone/>
              <a:defRPr sz="1543"/>
            </a:lvl4pPr>
            <a:lvl5pPr marL="2015155" indent="0">
              <a:buNone/>
              <a:defRPr sz="1543"/>
            </a:lvl5pPr>
            <a:lvl6pPr marL="2518943" indent="0">
              <a:buNone/>
              <a:defRPr sz="1543"/>
            </a:lvl6pPr>
            <a:lvl7pPr marL="3022732" indent="0">
              <a:buNone/>
              <a:defRPr sz="1543"/>
            </a:lvl7pPr>
            <a:lvl8pPr marL="3526521" indent="0">
              <a:buNone/>
              <a:defRPr sz="1543"/>
            </a:lvl8pPr>
            <a:lvl9pPr marL="4030309" indent="0">
              <a:buNone/>
              <a:defRPr sz="1543"/>
            </a:lvl9pPr>
          </a:lstStyle>
          <a:p>
            <a:pPr lvl="0"/>
            <a:r>
              <a:rPr lang="en-US"/>
              <a:t>Click to edit Master text styles</a:t>
            </a:r>
          </a:p>
        </p:txBody>
      </p:sp>
    </p:spTree>
    <p:extLst>
      <p:ext uri="{BB962C8B-B14F-4D97-AF65-F5344CB8AC3E}">
        <p14:creationId xmlns:p14="http://schemas.microsoft.com/office/powerpoint/2010/main" val="396352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167342" y="3284317"/>
            <a:ext cx="6289917" cy="987867"/>
          </a:xfrm>
        </p:spPr>
        <p:txBody>
          <a:bodyPr wrap="square" lIns="182880" tIns="146304" rIns="182880" bIns="146304" anchor="ctr">
            <a:noAutofit/>
          </a:bodyPr>
          <a:lstStyle>
            <a:lvl1pPr marL="0" indent="0">
              <a:lnSpc>
                <a:spcPct val="95000"/>
              </a:lnSpc>
              <a:spcBef>
                <a:spcPts val="0"/>
              </a:spcBef>
              <a:spcAft>
                <a:spcPts val="1403"/>
              </a:spcAft>
              <a:buNone/>
              <a:defRPr lang="en-US" sz="3095"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702"/>
              </a:spcBef>
              <a:defRPr sz="1634">
                <a:solidFill>
                  <a:srgbClr val="FFFFFF"/>
                </a:solidFill>
              </a:defRPr>
            </a:lvl2pPr>
            <a:lvl3pPr>
              <a:lnSpc>
                <a:spcPct val="100000"/>
              </a:lnSpc>
              <a:spcBef>
                <a:spcPts val="702"/>
              </a:spcBef>
              <a:defRPr sz="1634">
                <a:solidFill>
                  <a:srgbClr val="FFFFFF"/>
                </a:solidFill>
              </a:defRPr>
            </a:lvl3pPr>
            <a:lvl4pPr>
              <a:lnSpc>
                <a:spcPct val="100000"/>
              </a:lnSpc>
              <a:spcBef>
                <a:spcPts val="702"/>
              </a:spcBef>
              <a:defRPr sz="1634">
                <a:solidFill>
                  <a:srgbClr val="FFFFFF"/>
                </a:solidFill>
              </a:defRPr>
            </a:lvl4pPr>
            <a:lvl5pPr>
              <a:lnSpc>
                <a:spcPct val="100000"/>
              </a:lnSpc>
              <a:spcBef>
                <a:spcPts val="702"/>
              </a:spcBef>
              <a:defRPr sz="1634">
                <a:solidFill>
                  <a:srgbClr val="FFFFFF"/>
                </a:solidFill>
              </a:defRPr>
            </a:lvl5pPr>
          </a:lstStyle>
          <a:p>
            <a:pPr marL="0" lvl="0" indent="0" algn="l" defTabSz="786000"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36146" y="1661098"/>
            <a:ext cx="3380847" cy="4234302"/>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43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68960"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484538354"/>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20106" y="890473"/>
            <a:ext cx="8053187" cy="6324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1310182" y="2015375"/>
            <a:ext cx="8073034" cy="428625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11/15/2020</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01.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87.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hyperlink" Target="http://qunitjs.com/cookbook/#automating-"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5.xml"/><Relationship Id="rId5" Type="http://schemas.openxmlformats.org/officeDocument/2006/relationships/image" Target="../media/image104.png"/><Relationship Id="rId4" Type="http://schemas.openxmlformats.org/officeDocument/2006/relationships/image" Target="../media/image103.png"/></Relationships>
</file>

<file path=ppt/slides/_rels/slide12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YCcAE2SCQ6k" TargetMode="External"/><Relationship Id="rId3" Type="http://schemas.openxmlformats.org/officeDocument/2006/relationships/hyperlink" Target="http://hotframeworks.com/" TargetMode="External"/><Relationship Id="rId7" Type="http://schemas.openxmlformats.org/officeDocument/2006/relationships/hyperlink" Target="http://knockoutjs.com/documentation/introduction.html" TargetMode="External"/><Relationship Id="rId2" Type="http://schemas.openxmlformats.org/officeDocument/2006/relationships/hyperlink" Target="https://en.wikipedia.org/wiki/Web_framework" TargetMode="External"/><Relationship Id="rId1" Type="http://schemas.openxmlformats.org/officeDocument/2006/relationships/slideLayout" Target="../slideLayouts/slideLayout5.xml"/><Relationship Id="rId6" Type="http://schemas.openxmlformats.org/officeDocument/2006/relationships/hyperlink" Target="http://blog.andrewray.me/reactjs-for-stupid-people/" TargetMode="External"/><Relationship Id="rId11" Type="http://schemas.openxmlformats.org/officeDocument/2006/relationships/image" Target="../media/image2.png"/><Relationship Id="rId5" Type="http://schemas.openxmlformats.org/officeDocument/2006/relationships/hyperlink" Target="https://docs.angularjs.org/" TargetMode="External"/><Relationship Id="rId10" Type="http://schemas.openxmlformats.org/officeDocument/2006/relationships/hyperlink" Target="https://www.youtube.com/watch?v=wcFnnxfA70g" TargetMode="External"/><Relationship Id="rId4" Type="http://schemas.openxmlformats.org/officeDocument/2006/relationships/hyperlink" Target="https://www.techopedia.com/2/29912/development/web-development/10-things-every-modern-web-developer-must-know" TargetMode="External"/><Relationship Id="rId9" Type="http://schemas.openxmlformats.org/officeDocument/2006/relationships/hyperlink" Target="https://www.youtube.com/watch?v=8veXJ9YGlFI&amp;list=PLM-7VG-sgbtD8qBnGeQM5nvlpqB_ktaLZ"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coenraets.org/blog/wp-"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hyperlink" Target="http://socket.io/"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angularjs.org/api/ng/filter/filter" TargetMode="External"/><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5.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hyperlink" Target="http://docs.angularjs.org/api/ng/service"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example.com/resources/item17"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api.wunderground.com/api/your-key/"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www.wunderground.com/" TargetMode="Externa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api.wunderground.com/api/key/conditions/" TargetMode="External"/><Relationship Id="rId1" Type="http://schemas.openxmlformats.org/officeDocument/2006/relationships/slideLayout" Target="../slideLayouts/slideLayout5.xml"/><Relationship Id="rId5" Type="http://schemas.openxmlformats.org/officeDocument/2006/relationships/image" Target="../media/image73.png"/><Relationship Id="rId4" Type="http://schemas.openxmlformats.org/officeDocument/2006/relationships/image" Target="../media/image72.png"/></Relationships>
</file>

<file path=ppt/slides/_rels/slide9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en.wikipedia.org/wiki/"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hyperlink" Target="http://api.rottentomatoes.com/api/"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hyperlink" Target="http://api.rottentomatoes.com/api/public/" TargetMode="Externa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15196" y="2684602"/>
            <a:ext cx="4864087" cy="1371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erge 4"/>
          <p:cNvSpPr/>
          <p:nvPr/>
        </p:nvSpPr>
        <p:spPr>
          <a:xfrm>
            <a:off x="2231454" y="1019114"/>
            <a:ext cx="6288397" cy="6537386"/>
          </a:xfrm>
          <a:prstGeom prst="flowChartMerge">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983" dirty="0"/>
              <a:t>Framework </a:t>
            </a:r>
          </a:p>
        </p:txBody>
      </p:sp>
      <p:sp>
        <p:nvSpPr>
          <p:cNvPr id="2" name="Title 1"/>
          <p:cNvSpPr>
            <a:spLocks noGrp="1"/>
          </p:cNvSpPr>
          <p:nvPr>
            <p:ph type="title"/>
          </p:nvPr>
        </p:nvSpPr>
        <p:spPr>
          <a:xfrm>
            <a:off x="1320106" y="890473"/>
            <a:ext cx="8053187" cy="677108"/>
          </a:xfrm>
        </p:spPr>
        <p:txBody>
          <a:bodyPr/>
          <a:lstStyle/>
          <a:p>
            <a:r>
              <a:rPr lang="en-US" dirty="0"/>
              <a:t>Framework</a:t>
            </a:r>
          </a:p>
        </p:txBody>
      </p:sp>
      <p:graphicFrame>
        <p:nvGraphicFramePr>
          <p:cNvPr id="4" name="Content Placeholder 3"/>
          <p:cNvGraphicFramePr>
            <a:graphicFrameLocks noGrp="1"/>
          </p:cNvGraphicFramePr>
          <p:nvPr>
            <p:ph idx="1"/>
          </p:nvPr>
        </p:nvGraphicFramePr>
        <p:xfrm>
          <a:off x="812800" y="1556658"/>
          <a:ext cx="9067800" cy="4986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25336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12365">
              <a:lnSpc>
                <a:spcPct val="100000"/>
              </a:lnSpc>
            </a:pPr>
            <a:r>
              <a:rPr dirty="0"/>
              <a:t>Using</a:t>
            </a:r>
            <a:r>
              <a:rPr spc="-80" dirty="0"/>
              <a:t> </a:t>
            </a:r>
            <a:r>
              <a:rPr spc="-5" dirty="0"/>
              <a:t>Services</a:t>
            </a:r>
          </a:p>
        </p:txBody>
      </p:sp>
      <p:sp>
        <p:nvSpPr>
          <p:cNvPr id="3" name="object 3"/>
          <p:cNvSpPr txBox="1"/>
          <p:nvPr/>
        </p:nvSpPr>
        <p:spPr>
          <a:xfrm>
            <a:off x="1310182" y="1995055"/>
            <a:ext cx="5055870" cy="397510"/>
          </a:xfrm>
          <a:prstGeom prst="rect">
            <a:avLst/>
          </a:prstGeom>
        </p:spPr>
        <p:txBody>
          <a:bodyPr vert="horz" wrap="square" lIns="0" tIns="0" rIns="0" bIns="0" rtlCol="0">
            <a:spAutoFit/>
          </a:bodyPr>
          <a:lstStyle/>
          <a:p>
            <a:pPr marL="12700">
              <a:lnSpc>
                <a:spcPct val="100000"/>
              </a:lnSpc>
            </a:pPr>
            <a:r>
              <a:rPr sz="1200" spc="-5" dirty="0">
                <a:solidFill>
                  <a:srgbClr val="565656"/>
                </a:solidFill>
                <a:latin typeface="Courier New"/>
                <a:cs typeface="Courier New"/>
              </a:rPr>
              <a:t>// Load </a:t>
            </a:r>
            <a:r>
              <a:rPr sz="1200" dirty="0">
                <a:solidFill>
                  <a:srgbClr val="565656"/>
                </a:solidFill>
                <a:latin typeface="Courier New"/>
                <a:cs typeface="Courier New"/>
              </a:rPr>
              <a:t>ngResource </a:t>
            </a:r>
            <a:r>
              <a:rPr sz="1200" spc="-5" dirty="0">
                <a:solidFill>
                  <a:srgbClr val="565656"/>
                </a:solidFill>
                <a:latin typeface="Courier New"/>
                <a:cs typeface="Courier New"/>
              </a:rPr>
              <a:t>before</a:t>
            </a:r>
            <a:r>
              <a:rPr sz="1200" spc="-75" dirty="0">
                <a:solidFill>
                  <a:srgbClr val="565656"/>
                </a:solidFill>
                <a:latin typeface="Courier New"/>
                <a:cs typeface="Courier New"/>
              </a:rPr>
              <a:t> </a:t>
            </a:r>
            <a:r>
              <a:rPr sz="1200" dirty="0">
                <a:solidFill>
                  <a:srgbClr val="565656"/>
                </a:solidFill>
                <a:latin typeface="Courier New"/>
                <a:cs typeface="Courier New"/>
              </a:rPr>
              <a:t>this</a:t>
            </a:r>
            <a:endParaRPr sz="1200">
              <a:latin typeface="Courier New"/>
              <a:cs typeface="Courier New"/>
            </a:endParaRPr>
          </a:p>
          <a:p>
            <a:pPr marL="12700">
              <a:lnSpc>
                <a:spcPct val="100000"/>
              </a:lnSpc>
              <a:spcBef>
                <a:spcPts val="245"/>
              </a:spcBef>
            </a:pPr>
            <a:r>
              <a:rPr sz="1200" b="1" dirty="0">
                <a:solidFill>
                  <a:srgbClr val="6B0001"/>
                </a:solidFill>
                <a:latin typeface="Courier New"/>
                <a:cs typeface="Courier New"/>
              </a:rPr>
              <a:t>var </a:t>
            </a:r>
            <a:r>
              <a:rPr sz="1200" dirty="0">
                <a:solidFill>
                  <a:srgbClr val="6B0001"/>
                </a:solidFill>
                <a:latin typeface="Courier New"/>
                <a:cs typeface="Courier New"/>
              </a:rPr>
              <a:t>restApp </a:t>
            </a:r>
            <a:r>
              <a:rPr sz="1200" dirty="0">
                <a:solidFill>
                  <a:srgbClr val="6D6F24"/>
                </a:solidFill>
                <a:latin typeface="Courier New"/>
                <a:cs typeface="Courier New"/>
              </a:rPr>
              <a:t>=</a:t>
            </a:r>
            <a:r>
              <a:rPr sz="1200" spc="-100" dirty="0">
                <a:solidFill>
                  <a:srgbClr val="6D6F24"/>
                </a:solidFill>
                <a:latin typeface="Courier New"/>
                <a:cs typeface="Courier New"/>
              </a:rPr>
              <a:t> </a:t>
            </a:r>
            <a:r>
              <a:rPr sz="1200" dirty="0">
                <a:solidFill>
                  <a:srgbClr val="6D6F24"/>
                </a:solidFill>
                <a:latin typeface="Courier New"/>
                <a:cs typeface="Courier New"/>
              </a:rPr>
              <a:t>angular.module(</a:t>
            </a:r>
            <a:r>
              <a:rPr sz="1200" dirty="0">
                <a:solidFill>
                  <a:srgbClr val="0000DF"/>
                </a:solidFill>
                <a:latin typeface="Courier New"/>
                <a:cs typeface="Courier New"/>
              </a:rPr>
              <a:t>'restApp'</a:t>
            </a:r>
            <a:r>
              <a:rPr sz="1200" dirty="0">
                <a:solidFill>
                  <a:srgbClr val="6D6F24"/>
                </a:solidFill>
                <a:latin typeface="Courier New"/>
                <a:cs typeface="Courier New"/>
              </a:rPr>
              <a:t>,[</a:t>
            </a:r>
            <a:r>
              <a:rPr sz="1200" dirty="0">
                <a:solidFill>
                  <a:srgbClr val="0000DF"/>
                </a:solidFill>
                <a:latin typeface="Courier New"/>
                <a:cs typeface="Courier New"/>
              </a:rPr>
              <a:t>'ngResource'</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p:txBody>
      </p:sp>
      <p:sp>
        <p:nvSpPr>
          <p:cNvPr id="4" name="object 4"/>
          <p:cNvSpPr txBox="1"/>
          <p:nvPr/>
        </p:nvSpPr>
        <p:spPr>
          <a:xfrm>
            <a:off x="1310182" y="2641231"/>
            <a:ext cx="6976109" cy="1524000"/>
          </a:xfrm>
          <a:prstGeom prst="rect">
            <a:avLst/>
          </a:prstGeom>
        </p:spPr>
        <p:txBody>
          <a:bodyPr vert="horz" wrap="square" lIns="0" tIns="0" rIns="0" bIns="0" rtlCol="0">
            <a:spAutoFit/>
          </a:bodyPr>
          <a:lstStyle/>
          <a:p>
            <a:pPr marL="12700">
              <a:lnSpc>
                <a:spcPct val="100000"/>
              </a:lnSpc>
            </a:pPr>
            <a:r>
              <a:rPr sz="1200" dirty="0">
                <a:latin typeface="Courier New"/>
                <a:cs typeface="Courier New"/>
              </a:rPr>
              <a:t>restApp</a:t>
            </a:r>
            <a:r>
              <a:rPr sz="1200" dirty="0">
                <a:solidFill>
                  <a:srgbClr val="6D6F24"/>
                </a:solidFill>
                <a:latin typeface="Courier New"/>
                <a:cs typeface="Courier New"/>
              </a:rPr>
              <a:t>.controller(</a:t>
            </a:r>
            <a:r>
              <a:rPr sz="1200" dirty="0">
                <a:solidFill>
                  <a:srgbClr val="6B0001"/>
                </a:solidFill>
                <a:latin typeface="Courier New"/>
                <a:cs typeface="Courier New"/>
              </a:rPr>
              <a:t>"</a:t>
            </a:r>
            <a:r>
              <a:rPr sz="1200" dirty="0">
                <a:solidFill>
                  <a:srgbClr val="0000DF"/>
                </a:solidFill>
                <a:latin typeface="Courier New"/>
                <a:cs typeface="Courier New"/>
              </a:rPr>
              <a:t>RestCtrl</a:t>
            </a:r>
            <a:r>
              <a:rPr sz="1200" dirty="0">
                <a:solidFill>
                  <a:srgbClr val="6B0001"/>
                </a:solidFill>
                <a:latin typeface="Courier New"/>
                <a:cs typeface="Courier New"/>
              </a:rPr>
              <a:t>"</a:t>
            </a:r>
            <a:r>
              <a:rPr sz="1200" dirty="0">
                <a:solidFill>
                  <a:srgbClr val="6D6F24"/>
                </a:solidFill>
                <a:latin typeface="Courier New"/>
                <a:cs typeface="Courier New"/>
              </a:rPr>
              <a:t>, </a:t>
            </a:r>
            <a:r>
              <a:rPr sz="1200" b="1" spc="-5" dirty="0">
                <a:solidFill>
                  <a:srgbClr val="6B0001"/>
                </a:solidFill>
                <a:latin typeface="Courier New"/>
                <a:cs typeface="Courier New"/>
              </a:rPr>
              <a:t>function</a:t>
            </a:r>
            <a:r>
              <a:rPr sz="1200" spc="-5" dirty="0">
                <a:solidFill>
                  <a:srgbClr val="6D6F24"/>
                </a:solidFill>
                <a:latin typeface="Courier New"/>
                <a:cs typeface="Courier New"/>
              </a:rPr>
              <a:t>($scope, </a:t>
            </a:r>
            <a:r>
              <a:rPr sz="1200" dirty="0">
                <a:solidFill>
                  <a:srgbClr val="6D6F24"/>
                </a:solidFill>
                <a:latin typeface="Courier New"/>
                <a:cs typeface="Courier New"/>
              </a:rPr>
              <a:t>MovieService)</a:t>
            </a:r>
            <a:r>
              <a:rPr sz="1200" spc="-50"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a:p>
            <a:pPr marR="3558540" algn="ctr">
              <a:lnSpc>
                <a:spcPct val="100000"/>
              </a:lnSpc>
              <a:spcBef>
                <a:spcPts val="360"/>
              </a:spcBef>
            </a:pPr>
            <a:r>
              <a:rPr sz="1200" dirty="0">
                <a:latin typeface="Courier New"/>
                <a:cs typeface="Courier New"/>
              </a:rPr>
              <a:t>$scope</a:t>
            </a:r>
            <a:r>
              <a:rPr sz="1200" dirty="0">
                <a:solidFill>
                  <a:srgbClr val="6D6F24"/>
                </a:solidFill>
                <a:latin typeface="Courier New"/>
                <a:cs typeface="Courier New"/>
              </a:rPr>
              <a:t>.doClick = </a:t>
            </a:r>
            <a:r>
              <a:rPr sz="1200" b="1" spc="-5" dirty="0">
                <a:solidFill>
                  <a:srgbClr val="6B0001"/>
                </a:solidFill>
                <a:latin typeface="Courier New"/>
                <a:cs typeface="Courier New"/>
              </a:rPr>
              <a:t>function</a:t>
            </a:r>
            <a:r>
              <a:rPr sz="1200" spc="-5" dirty="0">
                <a:solidFill>
                  <a:srgbClr val="6D6F24"/>
                </a:solidFill>
                <a:latin typeface="Courier New"/>
                <a:cs typeface="Courier New"/>
              </a:rPr>
              <a:t>()</a:t>
            </a:r>
            <a:r>
              <a:rPr sz="1200" spc="-55"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a:p>
            <a:pPr marL="1109980">
              <a:lnSpc>
                <a:spcPct val="100000"/>
              </a:lnSpc>
              <a:spcBef>
                <a:spcPts val="260"/>
              </a:spcBef>
            </a:pPr>
            <a:r>
              <a:rPr sz="1200" b="1" dirty="0">
                <a:solidFill>
                  <a:srgbClr val="6B0001"/>
                </a:solidFill>
                <a:latin typeface="Courier New"/>
                <a:cs typeface="Courier New"/>
              </a:rPr>
              <a:t>var </a:t>
            </a:r>
            <a:r>
              <a:rPr sz="1200" spc="-5" dirty="0">
                <a:solidFill>
                  <a:srgbClr val="6B0001"/>
                </a:solidFill>
                <a:latin typeface="Courier New"/>
                <a:cs typeface="Courier New"/>
              </a:rPr>
              <a:t>root </a:t>
            </a:r>
            <a:r>
              <a:rPr sz="1200" dirty="0">
                <a:solidFill>
                  <a:srgbClr val="6D6F24"/>
                </a:solidFill>
                <a:latin typeface="Courier New"/>
                <a:cs typeface="Courier New"/>
              </a:rPr>
              <a:t>= </a:t>
            </a:r>
            <a:r>
              <a:rPr sz="1200" spc="-5" dirty="0">
                <a:solidFill>
                  <a:srgbClr val="6D6F24"/>
                </a:solidFill>
                <a:latin typeface="Courier New"/>
                <a:cs typeface="Courier New"/>
              </a:rPr>
              <a:t>MovieService.resource.get(</a:t>
            </a:r>
            <a:r>
              <a:rPr sz="1200" spc="-5" dirty="0">
                <a:solidFill>
                  <a:srgbClr val="6B006D"/>
                </a:solidFill>
                <a:latin typeface="Courier New"/>
                <a:cs typeface="Courier New"/>
              </a:rPr>
              <a:t>{title:</a:t>
            </a:r>
            <a:r>
              <a:rPr sz="1200" spc="45" dirty="0">
                <a:solidFill>
                  <a:srgbClr val="6B006D"/>
                </a:solidFill>
                <a:latin typeface="Courier New"/>
                <a:cs typeface="Courier New"/>
              </a:rPr>
              <a:t> </a:t>
            </a:r>
            <a:r>
              <a:rPr sz="1200" dirty="0">
                <a:solidFill>
                  <a:srgbClr val="6B006D"/>
                </a:solidFill>
                <a:latin typeface="Courier New"/>
                <a:cs typeface="Courier New"/>
              </a:rPr>
              <a:t>$scope</a:t>
            </a:r>
            <a:r>
              <a:rPr sz="1200" dirty="0">
                <a:solidFill>
                  <a:srgbClr val="6D6F24"/>
                </a:solidFill>
                <a:latin typeface="Courier New"/>
                <a:cs typeface="Courier New"/>
              </a:rPr>
              <a:t>.movietitle</a:t>
            </a:r>
            <a:r>
              <a:rPr sz="1200" dirty="0">
                <a:solidFill>
                  <a:srgbClr val="6B006D"/>
                </a:solidFill>
                <a:latin typeface="Courier New"/>
                <a:cs typeface="Courier New"/>
              </a:rPr>
              <a:t>}</a:t>
            </a:r>
            <a:r>
              <a:rPr sz="1200" dirty="0">
                <a:solidFill>
                  <a:srgbClr val="6D6F24"/>
                </a:solidFill>
                <a:latin typeface="Courier New"/>
                <a:cs typeface="Courier New"/>
              </a:rPr>
              <a:t>,</a:t>
            </a:r>
            <a:endParaRPr sz="1200">
              <a:latin typeface="Courier New"/>
              <a:cs typeface="Courier New"/>
            </a:endParaRPr>
          </a:p>
          <a:p>
            <a:pPr marL="1109980">
              <a:lnSpc>
                <a:spcPct val="100000"/>
              </a:lnSpc>
              <a:spcBef>
                <a:spcPts val="260"/>
              </a:spcBef>
            </a:pPr>
            <a:r>
              <a:rPr sz="1200" b="1" spc="-5" dirty="0">
                <a:solidFill>
                  <a:srgbClr val="6B0001"/>
                </a:solidFill>
                <a:latin typeface="Courier New"/>
                <a:cs typeface="Courier New"/>
              </a:rPr>
              <a:t>function</a:t>
            </a:r>
            <a:r>
              <a:rPr sz="1200" spc="-5" dirty="0">
                <a:solidFill>
                  <a:srgbClr val="6D6F24"/>
                </a:solidFill>
                <a:latin typeface="Courier New"/>
                <a:cs typeface="Courier New"/>
              </a:rPr>
              <a:t>()</a:t>
            </a:r>
            <a:r>
              <a:rPr sz="1200" spc="-55"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a:p>
            <a:pPr marL="1475740">
              <a:lnSpc>
                <a:spcPct val="100000"/>
              </a:lnSpc>
              <a:spcBef>
                <a:spcPts val="360"/>
              </a:spcBef>
            </a:pPr>
            <a:r>
              <a:rPr sz="1200" dirty="0">
                <a:latin typeface="Courier New"/>
                <a:cs typeface="Courier New"/>
              </a:rPr>
              <a:t>$scope</a:t>
            </a:r>
            <a:r>
              <a:rPr sz="1200" dirty="0">
                <a:solidFill>
                  <a:srgbClr val="6D6F24"/>
                </a:solidFill>
                <a:latin typeface="Courier New"/>
                <a:cs typeface="Courier New"/>
              </a:rPr>
              <a:t>.movies =</a:t>
            </a:r>
            <a:r>
              <a:rPr sz="1200" spc="-100" dirty="0">
                <a:solidFill>
                  <a:srgbClr val="6D6F24"/>
                </a:solidFill>
                <a:latin typeface="Courier New"/>
                <a:cs typeface="Courier New"/>
              </a:rPr>
              <a:t> </a:t>
            </a:r>
            <a:r>
              <a:rPr sz="1200" dirty="0">
                <a:solidFill>
                  <a:srgbClr val="6D6F24"/>
                </a:solidFill>
                <a:latin typeface="Courier New"/>
                <a:cs typeface="Courier New"/>
              </a:rPr>
              <a:t>root.movies</a:t>
            </a:r>
            <a:r>
              <a:rPr sz="1200" dirty="0">
                <a:solidFill>
                  <a:srgbClr val="6B006D"/>
                </a:solidFill>
                <a:latin typeface="Courier New"/>
                <a:cs typeface="Courier New"/>
              </a:rPr>
              <a:t>;</a:t>
            </a:r>
            <a:endParaRPr sz="1200">
              <a:latin typeface="Courier New"/>
              <a:cs typeface="Courier New"/>
            </a:endParaRPr>
          </a:p>
          <a:p>
            <a:pPr marL="1109980">
              <a:lnSpc>
                <a:spcPct val="100000"/>
              </a:lnSpc>
              <a:spcBef>
                <a:spcPts val="260"/>
              </a:spcBef>
            </a:pPr>
            <a:r>
              <a:rPr sz="1200" dirty="0">
                <a:solidFill>
                  <a:srgbClr val="6B006D"/>
                </a:solidFill>
                <a:latin typeface="Courier New"/>
                <a:cs typeface="Courier New"/>
              </a:rPr>
              <a:t>}</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a:p>
            <a:pPr marL="744220">
              <a:lnSpc>
                <a:spcPct val="100000"/>
              </a:lnSpc>
              <a:spcBef>
                <a:spcPts val="260"/>
              </a:spcBef>
            </a:pPr>
            <a:r>
              <a:rPr sz="1200" dirty="0">
                <a:solidFill>
                  <a:srgbClr val="6B006D"/>
                </a:solidFill>
                <a:latin typeface="Courier New"/>
                <a:cs typeface="Courier New"/>
              </a:rPr>
              <a:t>}</a:t>
            </a:r>
            <a:endParaRPr sz="1200">
              <a:latin typeface="Courier New"/>
              <a:cs typeface="Courier New"/>
            </a:endParaRPr>
          </a:p>
        </p:txBody>
      </p:sp>
      <p:sp>
        <p:nvSpPr>
          <p:cNvPr id="5" name="object 5"/>
          <p:cNvSpPr txBox="1"/>
          <p:nvPr/>
        </p:nvSpPr>
        <p:spPr>
          <a:xfrm>
            <a:off x="1310182" y="4177931"/>
            <a:ext cx="300355" cy="203200"/>
          </a:xfrm>
          <a:prstGeom prst="rect">
            <a:avLst/>
          </a:prstGeom>
        </p:spPr>
        <p:txBody>
          <a:bodyPr vert="horz" wrap="square" lIns="0" tIns="0" rIns="0" bIns="0" rtlCol="0">
            <a:spAutoFit/>
          </a:bodyPr>
          <a:lstStyle/>
          <a:p>
            <a:pPr marL="12700">
              <a:lnSpc>
                <a:spcPct val="100000"/>
              </a:lnSpc>
            </a:pPr>
            <a:r>
              <a:rPr sz="1200" dirty="0">
                <a:solidFill>
                  <a:srgbClr val="6B006D"/>
                </a:solidFill>
                <a:latin typeface="Courier New"/>
                <a:cs typeface="Courier New"/>
              </a:rPr>
              <a:t>}</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p:txBody>
      </p:sp>
      <p:sp>
        <p:nvSpPr>
          <p:cNvPr id="6" name="object 6"/>
          <p:cNvSpPr txBox="1"/>
          <p:nvPr/>
        </p:nvSpPr>
        <p:spPr>
          <a:xfrm>
            <a:off x="1310182" y="4792611"/>
            <a:ext cx="4872990" cy="477520"/>
          </a:xfrm>
          <a:prstGeom prst="rect">
            <a:avLst/>
          </a:prstGeom>
        </p:spPr>
        <p:txBody>
          <a:bodyPr vert="horz" wrap="square" lIns="0" tIns="0" rIns="0" bIns="0" rtlCol="0">
            <a:spAutoFit/>
          </a:bodyPr>
          <a:lstStyle/>
          <a:p>
            <a:pPr marL="195580" marR="5080" indent="-183515">
              <a:lnSpc>
                <a:spcPct val="125000"/>
              </a:lnSpc>
            </a:pPr>
            <a:r>
              <a:rPr sz="1200" dirty="0">
                <a:latin typeface="Courier New"/>
                <a:cs typeface="Courier New"/>
              </a:rPr>
              <a:t>restApp</a:t>
            </a:r>
            <a:r>
              <a:rPr sz="1200" dirty="0">
                <a:solidFill>
                  <a:srgbClr val="6D6F24"/>
                </a:solidFill>
                <a:latin typeface="Courier New"/>
                <a:cs typeface="Courier New"/>
              </a:rPr>
              <a:t>.factory(</a:t>
            </a:r>
            <a:r>
              <a:rPr sz="1200" dirty="0">
                <a:solidFill>
                  <a:srgbClr val="0000DF"/>
                </a:solidFill>
                <a:latin typeface="Courier New"/>
                <a:cs typeface="Courier New"/>
              </a:rPr>
              <a:t>'MovieService'</a:t>
            </a:r>
            <a:r>
              <a:rPr sz="1200" dirty="0">
                <a:solidFill>
                  <a:srgbClr val="6D6F24"/>
                </a:solidFill>
                <a:latin typeface="Courier New"/>
                <a:cs typeface="Courier New"/>
              </a:rPr>
              <a:t>, </a:t>
            </a:r>
            <a:r>
              <a:rPr sz="1200" b="1" spc="-5" dirty="0">
                <a:solidFill>
                  <a:srgbClr val="6B0001"/>
                </a:solidFill>
                <a:latin typeface="Courier New"/>
                <a:cs typeface="Courier New"/>
              </a:rPr>
              <a:t>function</a:t>
            </a:r>
            <a:r>
              <a:rPr sz="1200" spc="-5" dirty="0">
                <a:solidFill>
                  <a:srgbClr val="6D6F24"/>
                </a:solidFill>
                <a:latin typeface="Courier New"/>
                <a:cs typeface="Courier New"/>
              </a:rPr>
              <a:t>($resource) </a:t>
            </a:r>
            <a:r>
              <a:rPr sz="1200" dirty="0">
                <a:solidFill>
                  <a:srgbClr val="6B006D"/>
                </a:solidFill>
                <a:latin typeface="Courier New"/>
                <a:cs typeface="Courier New"/>
              </a:rPr>
              <a:t>{  </a:t>
            </a:r>
            <a:r>
              <a:rPr sz="1200" spc="-5" dirty="0">
                <a:latin typeface="Courier New"/>
                <a:cs typeface="Courier New"/>
              </a:rPr>
              <a:t>factory </a:t>
            </a:r>
            <a:r>
              <a:rPr sz="1200" dirty="0">
                <a:solidFill>
                  <a:srgbClr val="6D6F24"/>
                </a:solidFill>
                <a:latin typeface="Courier New"/>
                <a:cs typeface="Courier New"/>
              </a:rPr>
              <a:t>=</a:t>
            </a:r>
            <a:r>
              <a:rPr sz="1200" spc="-90"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p:txBody>
      </p:sp>
      <p:sp>
        <p:nvSpPr>
          <p:cNvPr id="7" name="object 7"/>
          <p:cNvSpPr txBox="1"/>
          <p:nvPr/>
        </p:nvSpPr>
        <p:spPr>
          <a:xfrm>
            <a:off x="1310182" y="5282831"/>
            <a:ext cx="7799070" cy="635000"/>
          </a:xfrm>
          <a:prstGeom prst="rect">
            <a:avLst/>
          </a:prstGeom>
        </p:spPr>
        <p:txBody>
          <a:bodyPr vert="horz" wrap="square" lIns="0" tIns="0" rIns="0" bIns="0" rtlCol="0">
            <a:spAutoFit/>
          </a:bodyPr>
          <a:lstStyle/>
          <a:p>
            <a:pPr marL="195580">
              <a:lnSpc>
                <a:spcPct val="100000"/>
              </a:lnSpc>
            </a:pPr>
            <a:r>
              <a:rPr sz="1200" dirty="0">
                <a:latin typeface="Courier New"/>
                <a:cs typeface="Courier New"/>
              </a:rPr>
              <a:t>factory</a:t>
            </a:r>
            <a:r>
              <a:rPr sz="1200" dirty="0">
                <a:solidFill>
                  <a:srgbClr val="6D6F24"/>
                </a:solidFill>
                <a:latin typeface="Courier New"/>
                <a:cs typeface="Courier New"/>
              </a:rPr>
              <a:t>.resource =</a:t>
            </a:r>
            <a:r>
              <a:rPr sz="1200" spc="-100" dirty="0">
                <a:solidFill>
                  <a:srgbClr val="6D6F24"/>
                </a:solidFill>
                <a:latin typeface="Courier New"/>
                <a:cs typeface="Courier New"/>
              </a:rPr>
              <a:t> </a:t>
            </a:r>
            <a:r>
              <a:rPr sz="1200" dirty="0">
                <a:solidFill>
                  <a:srgbClr val="6D6F24"/>
                </a:solidFill>
                <a:latin typeface="Courier New"/>
                <a:cs typeface="Courier New"/>
              </a:rPr>
              <a:t>$resource(</a:t>
            </a:r>
            <a:r>
              <a:rPr sz="1200" dirty="0">
                <a:solidFill>
                  <a:srgbClr val="0000DF"/>
                </a:solidFill>
                <a:latin typeface="Courier New"/>
                <a:cs typeface="Courier New"/>
              </a:rPr>
              <a:t>'http://api.rottentomatoes...&amp;q=:title&amp;page_limit=5'</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a:p>
            <a:pPr marL="195580">
              <a:lnSpc>
                <a:spcPct val="100000"/>
              </a:lnSpc>
              <a:spcBef>
                <a:spcPts val="259"/>
              </a:spcBef>
            </a:pPr>
            <a:r>
              <a:rPr sz="1200" b="1" dirty="0">
                <a:solidFill>
                  <a:srgbClr val="6B0001"/>
                </a:solidFill>
                <a:latin typeface="Courier New"/>
                <a:cs typeface="Courier New"/>
              </a:rPr>
              <a:t>return</a:t>
            </a:r>
            <a:r>
              <a:rPr sz="1200" b="1" spc="-100" dirty="0">
                <a:solidFill>
                  <a:srgbClr val="6B0001"/>
                </a:solidFill>
                <a:latin typeface="Courier New"/>
                <a:cs typeface="Courier New"/>
              </a:rPr>
              <a:t> </a:t>
            </a:r>
            <a:r>
              <a:rPr sz="1200" dirty="0">
                <a:solidFill>
                  <a:srgbClr val="6B0001"/>
                </a:solidFill>
                <a:latin typeface="Courier New"/>
                <a:cs typeface="Courier New"/>
              </a:rPr>
              <a:t>factory</a:t>
            </a:r>
            <a:r>
              <a:rPr sz="1200" dirty="0">
                <a:solidFill>
                  <a:srgbClr val="6B006D"/>
                </a:solidFill>
                <a:latin typeface="Courier New"/>
                <a:cs typeface="Courier New"/>
              </a:rPr>
              <a:t>;</a:t>
            </a:r>
            <a:endParaRPr sz="1200">
              <a:latin typeface="Courier New"/>
              <a:cs typeface="Courier New"/>
            </a:endParaRPr>
          </a:p>
          <a:p>
            <a:pPr marL="12700">
              <a:lnSpc>
                <a:spcPct val="100000"/>
              </a:lnSpc>
              <a:spcBef>
                <a:spcPts val="259"/>
              </a:spcBef>
            </a:pPr>
            <a:r>
              <a:rPr sz="1200" dirty="0">
                <a:solidFill>
                  <a:srgbClr val="6B006D"/>
                </a:solidFill>
                <a:latin typeface="Courier New"/>
                <a:cs typeface="Courier New"/>
              </a:rPr>
              <a:t>}</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p:txBody>
      </p:sp>
      <p:sp>
        <p:nvSpPr>
          <p:cNvPr id="8" name="object 8"/>
          <p:cNvSpPr/>
          <p:nvPr/>
        </p:nvSpPr>
        <p:spPr>
          <a:xfrm>
            <a:off x="6626402" y="1450569"/>
            <a:ext cx="3005048" cy="126353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7869148" y="1487977"/>
            <a:ext cx="1537855" cy="98090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676707" y="1479219"/>
            <a:ext cx="2904375" cy="1163459"/>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676707" y="1479220"/>
            <a:ext cx="2904490" cy="1163955"/>
          </a:xfrm>
          <a:custGeom>
            <a:avLst/>
            <a:gdLst/>
            <a:ahLst/>
            <a:cxnLst/>
            <a:rect l="l" t="t" r="r" b="b"/>
            <a:pathLst>
              <a:path w="2904490" h="1163955">
                <a:moveTo>
                  <a:pt x="1024038" y="156709"/>
                </a:moveTo>
                <a:lnTo>
                  <a:pt x="1032028" y="107177"/>
                </a:lnTo>
                <a:lnTo>
                  <a:pt x="1054274" y="64159"/>
                </a:lnTo>
                <a:lnTo>
                  <a:pt x="1088197" y="30235"/>
                </a:lnTo>
                <a:lnTo>
                  <a:pt x="1131216" y="7989"/>
                </a:lnTo>
                <a:lnTo>
                  <a:pt x="1180748" y="0"/>
                </a:lnTo>
                <a:lnTo>
                  <a:pt x="1337430" y="0"/>
                </a:lnTo>
                <a:lnTo>
                  <a:pt x="1807515" y="0"/>
                </a:lnTo>
                <a:lnTo>
                  <a:pt x="2747668" y="0"/>
                </a:lnTo>
                <a:lnTo>
                  <a:pt x="2797201" y="7989"/>
                </a:lnTo>
                <a:lnTo>
                  <a:pt x="2840219" y="30235"/>
                </a:lnTo>
                <a:lnTo>
                  <a:pt x="2874142" y="64159"/>
                </a:lnTo>
                <a:lnTo>
                  <a:pt x="2896388" y="107177"/>
                </a:lnTo>
                <a:lnTo>
                  <a:pt x="2904377" y="156709"/>
                </a:lnTo>
                <a:lnTo>
                  <a:pt x="2904377" y="548474"/>
                </a:lnTo>
                <a:lnTo>
                  <a:pt x="2904377" y="783535"/>
                </a:lnTo>
                <a:lnTo>
                  <a:pt x="2896388" y="833064"/>
                </a:lnTo>
                <a:lnTo>
                  <a:pt x="2874142" y="876083"/>
                </a:lnTo>
                <a:lnTo>
                  <a:pt x="2840219" y="910006"/>
                </a:lnTo>
                <a:lnTo>
                  <a:pt x="2797201" y="932252"/>
                </a:lnTo>
                <a:lnTo>
                  <a:pt x="2747668" y="940242"/>
                </a:lnTo>
                <a:lnTo>
                  <a:pt x="1807515" y="940242"/>
                </a:lnTo>
                <a:lnTo>
                  <a:pt x="1337430" y="940242"/>
                </a:lnTo>
                <a:lnTo>
                  <a:pt x="1180748" y="940242"/>
                </a:lnTo>
                <a:lnTo>
                  <a:pt x="1131216" y="932252"/>
                </a:lnTo>
                <a:lnTo>
                  <a:pt x="1088197" y="910006"/>
                </a:lnTo>
                <a:lnTo>
                  <a:pt x="1054274" y="876083"/>
                </a:lnTo>
                <a:lnTo>
                  <a:pt x="1032028" y="833064"/>
                </a:lnTo>
                <a:lnTo>
                  <a:pt x="1024038" y="783532"/>
                </a:lnTo>
                <a:lnTo>
                  <a:pt x="0" y="1163468"/>
                </a:lnTo>
                <a:lnTo>
                  <a:pt x="1024038" y="548474"/>
                </a:lnTo>
                <a:lnTo>
                  <a:pt x="1024038" y="156709"/>
                </a:lnTo>
                <a:close/>
              </a:path>
            </a:pathLst>
          </a:custGeom>
          <a:ln w="9524">
            <a:solidFill>
              <a:srgbClr val="5B92C7"/>
            </a:solidFill>
          </a:ln>
        </p:spPr>
        <p:txBody>
          <a:bodyPr wrap="square" lIns="0" tIns="0" rIns="0" bIns="0" rtlCol="0"/>
          <a:lstStyle/>
          <a:p>
            <a:endParaRPr/>
          </a:p>
        </p:txBody>
      </p:sp>
      <p:sp>
        <p:nvSpPr>
          <p:cNvPr id="12" name="object 12"/>
          <p:cNvSpPr txBox="1"/>
          <p:nvPr/>
        </p:nvSpPr>
        <p:spPr>
          <a:xfrm>
            <a:off x="7934301" y="1539227"/>
            <a:ext cx="1419860" cy="836930"/>
          </a:xfrm>
          <a:prstGeom prst="rect">
            <a:avLst/>
          </a:prstGeom>
        </p:spPr>
        <p:txBody>
          <a:bodyPr vert="horz" wrap="square" lIns="0" tIns="0" rIns="0" bIns="0" rtlCol="0">
            <a:spAutoFit/>
          </a:bodyPr>
          <a:lstStyle/>
          <a:p>
            <a:pPr marL="12065" marR="5080" indent="-1270" algn="ctr">
              <a:lnSpc>
                <a:spcPct val="99500"/>
              </a:lnSpc>
            </a:pPr>
            <a:r>
              <a:rPr sz="1800" dirty="0">
                <a:solidFill>
                  <a:srgbClr val="FFFFFF"/>
                </a:solidFill>
                <a:latin typeface="Calibri"/>
                <a:cs typeface="Calibri"/>
              </a:rPr>
              <a:t>Controller  responsible</a:t>
            </a:r>
            <a:r>
              <a:rPr sz="1800" spc="-100" dirty="0">
                <a:solidFill>
                  <a:srgbClr val="FFFFFF"/>
                </a:solidFill>
                <a:latin typeface="Calibri"/>
                <a:cs typeface="Calibri"/>
              </a:rPr>
              <a:t> </a:t>
            </a:r>
            <a:r>
              <a:rPr sz="1800" dirty="0">
                <a:solidFill>
                  <a:srgbClr val="FFFFFF"/>
                </a:solidFill>
                <a:latin typeface="Calibri"/>
                <a:cs typeface="Calibri"/>
              </a:rPr>
              <a:t>for  binding</a:t>
            </a:r>
            <a:endParaRPr sz="1800">
              <a:latin typeface="Calibri"/>
              <a:cs typeface="Calibri"/>
            </a:endParaRPr>
          </a:p>
        </p:txBody>
      </p:sp>
      <p:sp>
        <p:nvSpPr>
          <p:cNvPr id="13" name="object 13"/>
          <p:cNvSpPr/>
          <p:nvPr/>
        </p:nvSpPr>
        <p:spPr>
          <a:xfrm>
            <a:off x="6489242" y="4052456"/>
            <a:ext cx="3005048" cy="1263534"/>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7731988" y="4089864"/>
            <a:ext cx="1537855" cy="980902"/>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6540613" y="4078039"/>
            <a:ext cx="2904375" cy="1163466"/>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6540613" y="4078033"/>
            <a:ext cx="2904490" cy="1163955"/>
          </a:xfrm>
          <a:custGeom>
            <a:avLst/>
            <a:gdLst/>
            <a:ahLst/>
            <a:cxnLst/>
            <a:rect l="l" t="t" r="r" b="b"/>
            <a:pathLst>
              <a:path w="2904490" h="1163954">
                <a:moveTo>
                  <a:pt x="1024039" y="156709"/>
                </a:moveTo>
                <a:lnTo>
                  <a:pt x="1032028" y="107177"/>
                </a:lnTo>
                <a:lnTo>
                  <a:pt x="1054275" y="64159"/>
                </a:lnTo>
                <a:lnTo>
                  <a:pt x="1088198" y="30235"/>
                </a:lnTo>
                <a:lnTo>
                  <a:pt x="1131216" y="7989"/>
                </a:lnTo>
                <a:lnTo>
                  <a:pt x="1180749" y="0"/>
                </a:lnTo>
                <a:lnTo>
                  <a:pt x="1337430" y="0"/>
                </a:lnTo>
                <a:lnTo>
                  <a:pt x="1807515" y="0"/>
                </a:lnTo>
                <a:lnTo>
                  <a:pt x="2747678" y="0"/>
                </a:lnTo>
                <a:lnTo>
                  <a:pt x="2797206" y="7989"/>
                </a:lnTo>
                <a:lnTo>
                  <a:pt x="2840221" y="30235"/>
                </a:lnTo>
                <a:lnTo>
                  <a:pt x="2874143" y="64159"/>
                </a:lnTo>
                <a:lnTo>
                  <a:pt x="2896388" y="107177"/>
                </a:lnTo>
                <a:lnTo>
                  <a:pt x="2904377" y="156709"/>
                </a:lnTo>
                <a:lnTo>
                  <a:pt x="2904377" y="548474"/>
                </a:lnTo>
                <a:lnTo>
                  <a:pt x="2904377" y="783535"/>
                </a:lnTo>
                <a:lnTo>
                  <a:pt x="2896388" y="833064"/>
                </a:lnTo>
                <a:lnTo>
                  <a:pt x="2874143" y="876083"/>
                </a:lnTo>
                <a:lnTo>
                  <a:pt x="2840221" y="910006"/>
                </a:lnTo>
                <a:lnTo>
                  <a:pt x="2797206" y="932253"/>
                </a:lnTo>
                <a:lnTo>
                  <a:pt x="2747678" y="940242"/>
                </a:lnTo>
                <a:lnTo>
                  <a:pt x="1807515" y="940242"/>
                </a:lnTo>
                <a:lnTo>
                  <a:pt x="1337430" y="940242"/>
                </a:lnTo>
                <a:lnTo>
                  <a:pt x="1180749" y="940242"/>
                </a:lnTo>
                <a:lnTo>
                  <a:pt x="1131216" y="932253"/>
                </a:lnTo>
                <a:lnTo>
                  <a:pt x="1088198" y="910006"/>
                </a:lnTo>
                <a:lnTo>
                  <a:pt x="1054275" y="876083"/>
                </a:lnTo>
                <a:lnTo>
                  <a:pt x="1032028" y="833064"/>
                </a:lnTo>
                <a:lnTo>
                  <a:pt x="1024039" y="783532"/>
                </a:lnTo>
                <a:lnTo>
                  <a:pt x="0" y="1163469"/>
                </a:lnTo>
                <a:lnTo>
                  <a:pt x="1024039" y="548474"/>
                </a:lnTo>
                <a:lnTo>
                  <a:pt x="1024039" y="156709"/>
                </a:lnTo>
                <a:close/>
              </a:path>
            </a:pathLst>
          </a:custGeom>
          <a:ln w="9524">
            <a:solidFill>
              <a:srgbClr val="5B92C7"/>
            </a:solidFill>
          </a:ln>
        </p:spPr>
        <p:txBody>
          <a:bodyPr wrap="square" lIns="0" tIns="0" rIns="0" bIns="0" rtlCol="0"/>
          <a:lstStyle/>
          <a:p>
            <a:endParaRPr/>
          </a:p>
        </p:txBody>
      </p:sp>
      <p:sp>
        <p:nvSpPr>
          <p:cNvPr id="17" name="object 17"/>
          <p:cNvSpPr txBox="1"/>
          <p:nvPr/>
        </p:nvSpPr>
        <p:spPr>
          <a:xfrm>
            <a:off x="7798208" y="4138040"/>
            <a:ext cx="1419860" cy="836930"/>
          </a:xfrm>
          <a:prstGeom prst="rect">
            <a:avLst/>
          </a:prstGeom>
        </p:spPr>
        <p:txBody>
          <a:bodyPr vert="horz" wrap="square" lIns="0" tIns="0" rIns="0" bIns="0" rtlCol="0">
            <a:spAutoFit/>
          </a:bodyPr>
          <a:lstStyle/>
          <a:p>
            <a:pPr marL="12700" marR="5080" indent="-1270" algn="ctr">
              <a:lnSpc>
                <a:spcPct val="99500"/>
              </a:lnSpc>
            </a:pPr>
            <a:r>
              <a:rPr sz="1800" spc="-5" dirty="0">
                <a:solidFill>
                  <a:srgbClr val="FFFFFF"/>
                </a:solidFill>
                <a:latin typeface="Calibri"/>
                <a:cs typeface="Calibri"/>
              </a:rPr>
              <a:t>Service  </a:t>
            </a:r>
            <a:r>
              <a:rPr sz="1800" dirty="0">
                <a:solidFill>
                  <a:srgbClr val="FFFFFF"/>
                </a:solidFill>
                <a:latin typeface="Calibri"/>
                <a:cs typeface="Calibri"/>
              </a:rPr>
              <a:t>responsible</a:t>
            </a:r>
            <a:r>
              <a:rPr sz="1800" spc="-100" dirty="0">
                <a:solidFill>
                  <a:srgbClr val="FFFFFF"/>
                </a:solidFill>
                <a:latin typeface="Calibri"/>
                <a:cs typeface="Calibri"/>
              </a:rPr>
              <a:t> </a:t>
            </a:r>
            <a:r>
              <a:rPr sz="1800" dirty="0">
                <a:solidFill>
                  <a:srgbClr val="FFFFFF"/>
                </a:solidFill>
                <a:latin typeface="Calibri"/>
                <a:cs typeface="Calibri"/>
              </a:rPr>
              <a:t>for  the</a:t>
            </a:r>
            <a:r>
              <a:rPr sz="1800" spc="-100" dirty="0">
                <a:solidFill>
                  <a:srgbClr val="FFFFFF"/>
                </a:solidFill>
                <a:latin typeface="Calibri"/>
                <a:cs typeface="Calibri"/>
              </a:rPr>
              <a:t> </a:t>
            </a:r>
            <a:r>
              <a:rPr sz="1800" dirty="0">
                <a:solidFill>
                  <a:srgbClr val="FFFFFF"/>
                </a:solidFill>
                <a:latin typeface="Calibri"/>
                <a:cs typeface="Calibri"/>
              </a:rPr>
              <a:t>resource</a:t>
            </a:r>
            <a:endParaRPr sz="1800">
              <a:latin typeface="Calibri"/>
              <a:cs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36800">
              <a:lnSpc>
                <a:spcPct val="100000"/>
              </a:lnSpc>
            </a:pPr>
            <a:r>
              <a:rPr spc="-5" dirty="0"/>
              <a:t>Simple</a:t>
            </a:r>
            <a:r>
              <a:rPr spc="-50" dirty="0"/>
              <a:t> </a:t>
            </a:r>
            <a:r>
              <a:rPr spc="-5" dirty="0"/>
              <a:t>Version</a:t>
            </a:r>
          </a:p>
        </p:txBody>
      </p:sp>
      <p:sp>
        <p:nvSpPr>
          <p:cNvPr id="3" name="object 3"/>
          <p:cNvSpPr txBox="1"/>
          <p:nvPr/>
        </p:nvSpPr>
        <p:spPr>
          <a:xfrm>
            <a:off x="1310182" y="1995055"/>
            <a:ext cx="5055870" cy="397510"/>
          </a:xfrm>
          <a:prstGeom prst="rect">
            <a:avLst/>
          </a:prstGeom>
        </p:spPr>
        <p:txBody>
          <a:bodyPr vert="horz" wrap="square" lIns="0" tIns="0" rIns="0" bIns="0" rtlCol="0">
            <a:spAutoFit/>
          </a:bodyPr>
          <a:lstStyle/>
          <a:p>
            <a:pPr marL="12700">
              <a:lnSpc>
                <a:spcPct val="100000"/>
              </a:lnSpc>
            </a:pPr>
            <a:r>
              <a:rPr sz="1200" spc="-5" dirty="0">
                <a:solidFill>
                  <a:srgbClr val="565656"/>
                </a:solidFill>
                <a:latin typeface="Courier New"/>
                <a:cs typeface="Courier New"/>
              </a:rPr>
              <a:t>// Load </a:t>
            </a:r>
            <a:r>
              <a:rPr sz="1200" dirty="0">
                <a:solidFill>
                  <a:srgbClr val="565656"/>
                </a:solidFill>
                <a:latin typeface="Courier New"/>
                <a:cs typeface="Courier New"/>
              </a:rPr>
              <a:t>ngResource </a:t>
            </a:r>
            <a:r>
              <a:rPr sz="1200" spc="-5" dirty="0">
                <a:solidFill>
                  <a:srgbClr val="565656"/>
                </a:solidFill>
                <a:latin typeface="Courier New"/>
                <a:cs typeface="Courier New"/>
              </a:rPr>
              <a:t>before</a:t>
            </a:r>
            <a:r>
              <a:rPr sz="1200" spc="-75" dirty="0">
                <a:solidFill>
                  <a:srgbClr val="565656"/>
                </a:solidFill>
                <a:latin typeface="Courier New"/>
                <a:cs typeface="Courier New"/>
              </a:rPr>
              <a:t> </a:t>
            </a:r>
            <a:r>
              <a:rPr sz="1200" dirty="0">
                <a:solidFill>
                  <a:srgbClr val="565656"/>
                </a:solidFill>
                <a:latin typeface="Courier New"/>
                <a:cs typeface="Courier New"/>
              </a:rPr>
              <a:t>this</a:t>
            </a:r>
            <a:endParaRPr sz="1200">
              <a:latin typeface="Courier New"/>
              <a:cs typeface="Courier New"/>
            </a:endParaRPr>
          </a:p>
          <a:p>
            <a:pPr marL="12700">
              <a:lnSpc>
                <a:spcPct val="100000"/>
              </a:lnSpc>
              <a:spcBef>
                <a:spcPts val="245"/>
              </a:spcBef>
            </a:pPr>
            <a:r>
              <a:rPr sz="1200" b="1" dirty="0">
                <a:solidFill>
                  <a:srgbClr val="6B0001"/>
                </a:solidFill>
                <a:latin typeface="Courier New"/>
                <a:cs typeface="Courier New"/>
              </a:rPr>
              <a:t>var </a:t>
            </a:r>
            <a:r>
              <a:rPr sz="1200" dirty="0">
                <a:solidFill>
                  <a:srgbClr val="6B0001"/>
                </a:solidFill>
                <a:latin typeface="Courier New"/>
                <a:cs typeface="Courier New"/>
              </a:rPr>
              <a:t>restApp </a:t>
            </a:r>
            <a:r>
              <a:rPr sz="1200" dirty="0">
                <a:solidFill>
                  <a:srgbClr val="6D6F24"/>
                </a:solidFill>
                <a:latin typeface="Courier New"/>
                <a:cs typeface="Courier New"/>
              </a:rPr>
              <a:t>=</a:t>
            </a:r>
            <a:r>
              <a:rPr sz="1200" spc="-100" dirty="0">
                <a:solidFill>
                  <a:srgbClr val="6D6F24"/>
                </a:solidFill>
                <a:latin typeface="Courier New"/>
                <a:cs typeface="Courier New"/>
              </a:rPr>
              <a:t> </a:t>
            </a:r>
            <a:r>
              <a:rPr sz="1200" dirty="0">
                <a:solidFill>
                  <a:srgbClr val="6D6F24"/>
                </a:solidFill>
                <a:latin typeface="Courier New"/>
                <a:cs typeface="Courier New"/>
              </a:rPr>
              <a:t>angular.module(</a:t>
            </a:r>
            <a:r>
              <a:rPr sz="1200" dirty="0">
                <a:solidFill>
                  <a:srgbClr val="0000DF"/>
                </a:solidFill>
                <a:latin typeface="Courier New"/>
                <a:cs typeface="Courier New"/>
              </a:rPr>
              <a:t>'restApp'</a:t>
            </a:r>
            <a:r>
              <a:rPr sz="1200" dirty="0">
                <a:solidFill>
                  <a:srgbClr val="6D6F24"/>
                </a:solidFill>
                <a:latin typeface="Courier New"/>
                <a:cs typeface="Courier New"/>
              </a:rPr>
              <a:t>,[</a:t>
            </a:r>
            <a:r>
              <a:rPr sz="1200" dirty="0">
                <a:solidFill>
                  <a:srgbClr val="0000DF"/>
                </a:solidFill>
                <a:latin typeface="Courier New"/>
                <a:cs typeface="Courier New"/>
              </a:rPr>
              <a:t>'ngResource'</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p:txBody>
      </p:sp>
      <p:sp>
        <p:nvSpPr>
          <p:cNvPr id="4" name="object 4"/>
          <p:cNvSpPr txBox="1"/>
          <p:nvPr/>
        </p:nvSpPr>
        <p:spPr>
          <a:xfrm>
            <a:off x="5700014" y="2641231"/>
            <a:ext cx="1397635" cy="203200"/>
          </a:xfrm>
          <a:prstGeom prst="rect">
            <a:avLst/>
          </a:prstGeom>
        </p:spPr>
        <p:txBody>
          <a:bodyPr vert="horz" wrap="square" lIns="0" tIns="0" rIns="0" bIns="0" rtlCol="0">
            <a:spAutoFit/>
          </a:bodyPr>
          <a:lstStyle/>
          <a:p>
            <a:pPr marL="12700">
              <a:lnSpc>
                <a:spcPct val="100000"/>
              </a:lnSpc>
            </a:pPr>
            <a:r>
              <a:rPr sz="1200" dirty="0">
                <a:solidFill>
                  <a:srgbClr val="6D6F24"/>
                </a:solidFill>
                <a:latin typeface="Courier New"/>
                <a:cs typeface="Courier New"/>
              </a:rPr>
              <a:t>MovieService)</a:t>
            </a:r>
            <a:r>
              <a:rPr sz="1200" spc="-100"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p:txBody>
      </p:sp>
      <p:sp>
        <p:nvSpPr>
          <p:cNvPr id="5" name="object 5"/>
          <p:cNvSpPr txBox="1"/>
          <p:nvPr/>
        </p:nvSpPr>
        <p:spPr>
          <a:xfrm>
            <a:off x="5700021" y="3085731"/>
            <a:ext cx="1763395" cy="203200"/>
          </a:xfrm>
          <a:prstGeom prst="rect">
            <a:avLst/>
          </a:prstGeom>
        </p:spPr>
        <p:txBody>
          <a:bodyPr vert="horz" wrap="square" lIns="0" tIns="0" rIns="0" bIns="0" rtlCol="0">
            <a:spAutoFit/>
          </a:bodyPr>
          <a:lstStyle/>
          <a:p>
            <a:pPr marL="12700">
              <a:lnSpc>
                <a:spcPct val="100000"/>
              </a:lnSpc>
            </a:pPr>
            <a:r>
              <a:rPr sz="1200" dirty="0">
                <a:solidFill>
                  <a:srgbClr val="6B006D"/>
                </a:solidFill>
                <a:latin typeface="Courier New"/>
                <a:cs typeface="Courier New"/>
              </a:rPr>
              <a:t>$scope</a:t>
            </a:r>
            <a:r>
              <a:rPr sz="1200" dirty="0">
                <a:solidFill>
                  <a:srgbClr val="6D6F24"/>
                </a:solidFill>
                <a:latin typeface="Courier New"/>
                <a:cs typeface="Courier New"/>
              </a:rPr>
              <a:t>.movietitle</a:t>
            </a:r>
            <a:r>
              <a:rPr sz="1200" dirty="0">
                <a:solidFill>
                  <a:srgbClr val="6B006D"/>
                </a:solidFill>
                <a:latin typeface="Courier New"/>
                <a:cs typeface="Courier New"/>
              </a:rPr>
              <a:t>}</a:t>
            </a:r>
            <a:r>
              <a:rPr sz="1200" dirty="0">
                <a:solidFill>
                  <a:srgbClr val="6D6F24"/>
                </a:solidFill>
                <a:latin typeface="Courier New"/>
                <a:cs typeface="Courier New"/>
              </a:rPr>
              <a:t>,</a:t>
            </a:r>
            <a:endParaRPr sz="1200">
              <a:latin typeface="Courier New"/>
              <a:cs typeface="Courier New"/>
            </a:endParaRPr>
          </a:p>
        </p:txBody>
      </p:sp>
      <p:sp>
        <p:nvSpPr>
          <p:cNvPr id="6" name="object 6"/>
          <p:cNvSpPr txBox="1"/>
          <p:nvPr/>
        </p:nvSpPr>
        <p:spPr>
          <a:xfrm>
            <a:off x="1310182" y="2641231"/>
            <a:ext cx="4323715" cy="1092200"/>
          </a:xfrm>
          <a:prstGeom prst="rect">
            <a:avLst/>
          </a:prstGeom>
        </p:spPr>
        <p:txBody>
          <a:bodyPr vert="horz" wrap="square" lIns="0" tIns="0" rIns="0" bIns="0" rtlCol="0">
            <a:spAutoFit/>
          </a:bodyPr>
          <a:lstStyle/>
          <a:p>
            <a:pPr marL="12700">
              <a:lnSpc>
                <a:spcPct val="100000"/>
              </a:lnSpc>
            </a:pPr>
            <a:r>
              <a:rPr sz="1200" dirty="0">
                <a:latin typeface="Courier New"/>
                <a:cs typeface="Courier New"/>
              </a:rPr>
              <a:t>restApp</a:t>
            </a:r>
            <a:r>
              <a:rPr sz="1200" dirty="0">
                <a:solidFill>
                  <a:srgbClr val="6D6F24"/>
                </a:solidFill>
                <a:latin typeface="Courier New"/>
                <a:cs typeface="Courier New"/>
              </a:rPr>
              <a:t>.controller(</a:t>
            </a:r>
            <a:r>
              <a:rPr sz="1200" dirty="0">
                <a:solidFill>
                  <a:srgbClr val="6B0001"/>
                </a:solidFill>
                <a:latin typeface="Courier New"/>
                <a:cs typeface="Courier New"/>
              </a:rPr>
              <a:t>"</a:t>
            </a:r>
            <a:r>
              <a:rPr sz="1200" dirty="0">
                <a:solidFill>
                  <a:srgbClr val="0000DF"/>
                </a:solidFill>
                <a:latin typeface="Courier New"/>
                <a:cs typeface="Courier New"/>
              </a:rPr>
              <a:t>RestCtrl</a:t>
            </a:r>
            <a:r>
              <a:rPr sz="1200" dirty="0">
                <a:solidFill>
                  <a:srgbClr val="6B0001"/>
                </a:solidFill>
                <a:latin typeface="Courier New"/>
                <a:cs typeface="Courier New"/>
              </a:rPr>
              <a:t>"</a:t>
            </a:r>
            <a:r>
              <a:rPr sz="1200" dirty="0">
                <a:solidFill>
                  <a:srgbClr val="6D6F24"/>
                </a:solidFill>
                <a:latin typeface="Courier New"/>
                <a:cs typeface="Courier New"/>
              </a:rPr>
              <a:t>,</a:t>
            </a:r>
            <a:r>
              <a:rPr sz="1200" spc="-60" dirty="0">
                <a:solidFill>
                  <a:srgbClr val="6D6F24"/>
                </a:solidFill>
                <a:latin typeface="Courier New"/>
                <a:cs typeface="Courier New"/>
              </a:rPr>
              <a:t> </a:t>
            </a:r>
            <a:r>
              <a:rPr sz="1200" b="1" spc="-5" dirty="0">
                <a:solidFill>
                  <a:srgbClr val="6B0001"/>
                </a:solidFill>
                <a:latin typeface="Courier New"/>
                <a:cs typeface="Courier New"/>
              </a:rPr>
              <a:t>function</a:t>
            </a:r>
            <a:r>
              <a:rPr sz="1200" spc="-5" dirty="0">
                <a:solidFill>
                  <a:srgbClr val="6D6F24"/>
                </a:solidFill>
                <a:latin typeface="Courier New"/>
                <a:cs typeface="Courier New"/>
              </a:rPr>
              <a:t>($scope,</a:t>
            </a:r>
            <a:endParaRPr sz="1200">
              <a:latin typeface="Courier New"/>
              <a:cs typeface="Courier New"/>
            </a:endParaRPr>
          </a:p>
          <a:p>
            <a:pPr marR="906780" algn="ctr">
              <a:lnSpc>
                <a:spcPct val="100000"/>
              </a:lnSpc>
              <a:spcBef>
                <a:spcPts val="360"/>
              </a:spcBef>
            </a:pPr>
            <a:r>
              <a:rPr sz="1200" dirty="0">
                <a:latin typeface="Courier New"/>
                <a:cs typeface="Courier New"/>
              </a:rPr>
              <a:t>$scope</a:t>
            </a:r>
            <a:r>
              <a:rPr sz="1200" dirty="0">
                <a:solidFill>
                  <a:srgbClr val="6D6F24"/>
                </a:solidFill>
                <a:latin typeface="Courier New"/>
                <a:cs typeface="Courier New"/>
              </a:rPr>
              <a:t>.doClick = </a:t>
            </a:r>
            <a:r>
              <a:rPr sz="1200" b="1" spc="-5" dirty="0">
                <a:solidFill>
                  <a:srgbClr val="6B0001"/>
                </a:solidFill>
                <a:latin typeface="Courier New"/>
                <a:cs typeface="Courier New"/>
              </a:rPr>
              <a:t>function</a:t>
            </a:r>
            <a:r>
              <a:rPr sz="1200" spc="-5" dirty="0">
                <a:solidFill>
                  <a:srgbClr val="6D6F24"/>
                </a:solidFill>
                <a:latin typeface="Courier New"/>
                <a:cs typeface="Courier New"/>
              </a:rPr>
              <a:t>()</a:t>
            </a:r>
            <a:r>
              <a:rPr sz="1200" spc="-55"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a:p>
            <a:pPr marL="1109980">
              <a:lnSpc>
                <a:spcPct val="100000"/>
              </a:lnSpc>
              <a:spcBef>
                <a:spcPts val="260"/>
              </a:spcBef>
            </a:pPr>
            <a:r>
              <a:rPr sz="1200" b="1" dirty="0">
                <a:solidFill>
                  <a:srgbClr val="6B0001"/>
                </a:solidFill>
                <a:latin typeface="Courier New"/>
                <a:cs typeface="Courier New"/>
              </a:rPr>
              <a:t>var </a:t>
            </a:r>
            <a:r>
              <a:rPr sz="1200" spc="-5" dirty="0">
                <a:solidFill>
                  <a:srgbClr val="6B0001"/>
                </a:solidFill>
                <a:latin typeface="Courier New"/>
                <a:cs typeface="Courier New"/>
              </a:rPr>
              <a:t>root </a:t>
            </a:r>
            <a:r>
              <a:rPr sz="1200" dirty="0">
                <a:solidFill>
                  <a:srgbClr val="6D6F24"/>
                </a:solidFill>
                <a:latin typeface="Courier New"/>
                <a:cs typeface="Courier New"/>
              </a:rPr>
              <a:t>=</a:t>
            </a:r>
            <a:r>
              <a:rPr sz="1200" spc="-5" dirty="0">
                <a:solidFill>
                  <a:srgbClr val="6D6F24"/>
                </a:solidFill>
                <a:latin typeface="Courier New"/>
                <a:cs typeface="Courier New"/>
              </a:rPr>
              <a:t> MovieService.get(</a:t>
            </a:r>
            <a:r>
              <a:rPr sz="1200" spc="-5" dirty="0">
                <a:solidFill>
                  <a:srgbClr val="6B006D"/>
                </a:solidFill>
                <a:latin typeface="Courier New"/>
                <a:cs typeface="Courier New"/>
              </a:rPr>
              <a:t>{title:</a:t>
            </a:r>
            <a:endParaRPr sz="1200">
              <a:latin typeface="Courier New"/>
              <a:cs typeface="Courier New"/>
            </a:endParaRPr>
          </a:p>
          <a:p>
            <a:pPr marL="1109980">
              <a:lnSpc>
                <a:spcPct val="100000"/>
              </a:lnSpc>
              <a:spcBef>
                <a:spcPts val="260"/>
              </a:spcBef>
            </a:pPr>
            <a:r>
              <a:rPr sz="1200" b="1" spc="-5" dirty="0">
                <a:solidFill>
                  <a:srgbClr val="6B0001"/>
                </a:solidFill>
                <a:latin typeface="Courier New"/>
                <a:cs typeface="Courier New"/>
              </a:rPr>
              <a:t>function</a:t>
            </a:r>
            <a:r>
              <a:rPr sz="1200" spc="-5" dirty="0">
                <a:solidFill>
                  <a:srgbClr val="6D6F24"/>
                </a:solidFill>
                <a:latin typeface="Courier New"/>
                <a:cs typeface="Courier New"/>
              </a:rPr>
              <a:t>()</a:t>
            </a:r>
            <a:r>
              <a:rPr sz="1200" spc="-55"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a:p>
            <a:pPr marL="1188720" algn="ctr">
              <a:lnSpc>
                <a:spcPct val="100000"/>
              </a:lnSpc>
              <a:spcBef>
                <a:spcPts val="360"/>
              </a:spcBef>
            </a:pPr>
            <a:r>
              <a:rPr sz="1200" dirty="0">
                <a:latin typeface="Courier New"/>
                <a:cs typeface="Courier New"/>
              </a:rPr>
              <a:t>$scope</a:t>
            </a:r>
            <a:r>
              <a:rPr sz="1200" dirty="0">
                <a:solidFill>
                  <a:srgbClr val="6D6F24"/>
                </a:solidFill>
                <a:latin typeface="Courier New"/>
                <a:cs typeface="Courier New"/>
              </a:rPr>
              <a:t>.movies =</a:t>
            </a:r>
            <a:r>
              <a:rPr sz="1200" spc="-100" dirty="0">
                <a:solidFill>
                  <a:srgbClr val="6D6F24"/>
                </a:solidFill>
                <a:latin typeface="Courier New"/>
                <a:cs typeface="Courier New"/>
              </a:rPr>
              <a:t> </a:t>
            </a:r>
            <a:r>
              <a:rPr sz="1200" dirty="0">
                <a:solidFill>
                  <a:srgbClr val="6D6F24"/>
                </a:solidFill>
                <a:latin typeface="Courier New"/>
                <a:cs typeface="Courier New"/>
              </a:rPr>
              <a:t>root.movies</a:t>
            </a:r>
            <a:r>
              <a:rPr sz="1200" dirty="0">
                <a:solidFill>
                  <a:srgbClr val="6B006D"/>
                </a:solidFill>
                <a:latin typeface="Courier New"/>
                <a:cs typeface="Courier New"/>
              </a:rPr>
              <a:t>;</a:t>
            </a:r>
            <a:endParaRPr sz="1200">
              <a:latin typeface="Courier New"/>
              <a:cs typeface="Courier New"/>
            </a:endParaRPr>
          </a:p>
        </p:txBody>
      </p:sp>
      <p:sp>
        <p:nvSpPr>
          <p:cNvPr id="7" name="object 7"/>
          <p:cNvSpPr txBox="1"/>
          <p:nvPr/>
        </p:nvSpPr>
        <p:spPr>
          <a:xfrm>
            <a:off x="2407641" y="3746131"/>
            <a:ext cx="300355" cy="203200"/>
          </a:xfrm>
          <a:prstGeom prst="rect">
            <a:avLst/>
          </a:prstGeom>
        </p:spPr>
        <p:txBody>
          <a:bodyPr vert="horz" wrap="square" lIns="0" tIns="0" rIns="0" bIns="0" rtlCol="0">
            <a:spAutoFit/>
          </a:bodyPr>
          <a:lstStyle/>
          <a:p>
            <a:pPr marL="12700">
              <a:lnSpc>
                <a:spcPct val="100000"/>
              </a:lnSpc>
            </a:pPr>
            <a:r>
              <a:rPr sz="1200" dirty="0">
                <a:solidFill>
                  <a:srgbClr val="6B006D"/>
                </a:solidFill>
                <a:latin typeface="Courier New"/>
                <a:cs typeface="Courier New"/>
              </a:rPr>
              <a:t>}</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p:txBody>
      </p:sp>
      <p:sp>
        <p:nvSpPr>
          <p:cNvPr id="8" name="object 8"/>
          <p:cNvSpPr txBox="1"/>
          <p:nvPr/>
        </p:nvSpPr>
        <p:spPr>
          <a:xfrm>
            <a:off x="2041822" y="3962031"/>
            <a:ext cx="117475" cy="203200"/>
          </a:xfrm>
          <a:prstGeom prst="rect">
            <a:avLst/>
          </a:prstGeom>
        </p:spPr>
        <p:txBody>
          <a:bodyPr vert="horz" wrap="square" lIns="0" tIns="0" rIns="0" bIns="0" rtlCol="0">
            <a:spAutoFit/>
          </a:bodyPr>
          <a:lstStyle/>
          <a:p>
            <a:pPr marL="12700">
              <a:lnSpc>
                <a:spcPct val="100000"/>
              </a:lnSpc>
            </a:pPr>
            <a:r>
              <a:rPr sz="1200" dirty="0">
                <a:solidFill>
                  <a:srgbClr val="6B006D"/>
                </a:solidFill>
                <a:latin typeface="Courier New"/>
                <a:cs typeface="Courier New"/>
              </a:rPr>
              <a:t>}</a:t>
            </a:r>
            <a:endParaRPr sz="1200">
              <a:latin typeface="Courier New"/>
              <a:cs typeface="Courier New"/>
            </a:endParaRPr>
          </a:p>
        </p:txBody>
      </p:sp>
      <p:sp>
        <p:nvSpPr>
          <p:cNvPr id="9" name="object 9"/>
          <p:cNvSpPr txBox="1"/>
          <p:nvPr/>
        </p:nvSpPr>
        <p:spPr>
          <a:xfrm>
            <a:off x="1310182" y="4177931"/>
            <a:ext cx="300355" cy="203200"/>
          </a:xfrm>
          <a:prstGeom prst="rect">
            <a:avLst/>
          </a:prstGeom>
        </p:spPr>
        <p:txBody>
          <a:bodyPr vert="horz" wrap="square" lIns="0" tIns="0" rIns="0" bIns="0" rtlCol="0">
            <a:spAutoFit/>
          </a:bodyPr>
          <a:lstStyle/>
          <a:p>
            <a:pPr marL="12700">
              <a:lnSpc>
                <a:spcPct val="100000"/>
              </a:lnSpc>
            </a:pPr>
            <a:r>
              <a:rPr sz="1200" dirty="0">
                <a:solidFill>
                  <a:srgbClr val="6B006D"/>
                </a:solidFill>
                <a:latin typeface="Courier New"/>
                <a:cs typeface="Courier New"/>
              </a:rPr>
              <a:t>}</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p:txBody>
      </p:sp>
      <p:sp>
        <p:nvSpPr>
          <p:cNvPr id="10" name="object 10"/>
          <p:cNvSpPr txBox="1"/>
          <p:nvPr/>
        </p:nvSpPr>
        <p:spPr>
          <a:xfrm>
            <a:off x="1310182" y="4838331"/>
            <a:ext cx="7067550" cy="647700"/>
          </a:xfrm>
          <a:prstGeom prst="rect">
            <a:avLst/>
          </a:prstGeom>
        </p:spPr>
        <p:txBody>
          <a:bodyPr vert="horz" wrap="square" lIns="0" tIns="0" rIns="0" bIns="0" rtlCol="0">
            <a:spAutoFit/>
          </a:bodyPr>
          <a:lstStyle/>
          <a:p>
            <a:pPr marL="12700">
              <a:lnSpc>
                <a:spcPct val="100000"/>
              </a:lnSpc>
            </a:pPr>
            <a:r>
              <a:rPr sz="1200" dirty="0">
                <a:latin typeface="Courier New"/>
                <a:cs typeface="Courier New"/>
              </a:rPr>
              <a:t>restApp</a:t>
            </a:r>
            <a:r>
              <a:rPr sz="1200" dirty="0">
                <a:solidFill>
                  <a:srgbClr val="6D6F24"/>
                </a:solidFill>
                <a:latin typeface="Courier New"/>
                <a:cs typeface="Courier New"/>
              </a:rPr>
              <a:t>.factory(</a:t>
            </a:r>
            <a:r>
              <a:rPr sz="1200" dirty="0">
                <a:solidFill>
                  <a:srgbClr val="0000DF"/>
                </a:solidFill>
                <a:latin typeface="Courier New"/>
                <a:cs typeface="Courier New"/>
              </a:rPr>
              <a:t>'MovieService'</a:t>
            </a:r>
            <a:r>
              <a:rPr sz="1200" dirty="0">
                <a:solidFill>
                  <a:srgbClr val="6D6F24"/>
                </a:solidFill>
                <a:latin typeface="Courier New"/>
                <a:cs typeface="Courier New"/>
              </a:rPr>
              <a:t>, </a:t>
            </a:r>
            <a:r>
              <a:rPr sz="1200" b="1" spc="-5" dirty="0">
                <a:solidFill>
                  <a:srgbClr val="6B0001"/>
                </a:solidFill>
                <a:latin typeface="Courier New"/>
                <a:cs typeface="Courier New"/>
              </a:rPr>
              <a:t>function</a:t>
            </a:r>
            <a:r>
              <a:rPr sz="1200" spc="-5" dirty="0">
                <a:solidFill>
                  <a:srgbClr val="6D6F24"/>
                </a:solidFill>
                <a:latin typeface="Courier New"/>
                <a:cs typeface="Courier New"/>
              </a:rPr>
              <a:t>($resource)</a:t>
            </a:r>
            <a:r>
              <a:rPr sz="1200" spc="-55"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a:p>
            <a:pPr marL="469900">
              <a:lnSpc>
                <a:spcPct val="100000"/>
              </a:lnSpc>
              <a:spcBef>
                <a:spcPts val="359"/>
              </a:spcBef>
            </a:pPr>
            <a:r>
              <a:rPr sz="1200" b="1" dirty="0">
                <a:solidFill>
                  <a:srgbClr val="6B0001"/>
                </a:solidFill>
                <a:latin typeface="Courier New"/>
                <a:cs typeface="Courier New"/>
              </a:rPr>
              <a:t>return</a:t>
            </a:r>
            <a:r>
              <a:rPr sz="1200" b="1" spc="-100" dirty="0">
                <a:solidFill>
                  <a:srgbClr val="6B0001"/>
                </a:solidFill>
                <a:latin typeface="Courier New"/>
                <a:cs typeface="Courier New"/>
              </a:rPr>
              <a:t> </a:t>
            </a:r>
            <a:r>
              <a:rPr sz="1200" dirty="0">
                <a:solidFill>
                  <a:srgbClr val="6D6F24"/>
                </a:solidFill>
                <a:latin typeface="Courier New"/>
                <a:cs typeface="Courier New"/>
              </a:rPr>
              <a:t>$resource(</a:t>
            </a:r>
            <a:r>
              <a:rPr sz="1200" dirty="0">
                <a:solidFill>
                  <a:srgbClr val="0000DF"/>
                </a:solidFill>
                <a:latin typeface="Courier New"/>
                <a:cs typeface="Courier New"/>
              </a:rPr>
              <a:t>'http://api.rottentomatoes...&amp;q=:title&amp;page_limit=5'</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a:p>
            <a:pPr marL="12700">
              <a:lnSpc>
                <a:spcPct val="100000"/>
              </a:lnSpc>
              <a:spcBef>
                <a:spcPts val="259"/>
              </a:spcBef>
            </a:pPr>
            <a:r>
              <a:rPr sz="1200" dirty="0">
                <a:solidFill>
                  <a:srgbClr val="6B006D"/>
                </a:solidFill>
                <a:latin typeface="Courier New"/>
                <a:cs typeface="Courier New"/>
              </a:rPr>
              <a:t>}</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p:txBody>
      </p:sp>
      <p:sp>
        <p:nvSpPr>
          <p:cNvPr id="11" name="object 11"/>
          <p:cNvSpPr/>
          <p:nvPr/>
        </p:nvSpPr>
        <p:spPr>
          <a:xfrm>
            <a:off x="4810061" y="1450568"/>
            <a:ext cx="4821377" cy="1733207"/>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7777708" y="1625141"/>
            <a:ext cx="1720735" cy="70242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4858600" y="1479219"/>
            <a:ext cx="4722482" cy="1631353"/>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858608" y="1479220"/>
            <a:ext cx="4722495" cy="1631950"/>
          </a:xfrm>
          <a:custGeom>
            <a:avLst/>
            <a:gdLst/>
            <a:ahLst/>
            <a:cxnLst/>
            <a:rect l="l" t="t" r="r" b="b"/>
            <a:pathLst>
              <a:path w="4722495" h="1631950">
                <a:moveTo>
                  <a:pt x="2842137" y="156709"/>
                </a:moveTo>
                <a:lnTo>
                  <a:pt x="2850126" y="107177"/>
                </a:lnTo>
                <a:lnTo>
                  <a:pt x="2872373" y="64159"/>
                </a:lnTo>
                <a:lnTo>
                  <a:pt x="2906296" y="30235"/>
                </a:lnTo>
                <a:lnTo>
                  <a:pt x="2949314" y="7989"/>
                </a:lnTo>
                <a:lnTo>
                  <a:pt x="2998846" y="0"/>
                </a:lnTo>
                <a:lnTo>
                  <a:pt x="3155528" y="0"/>
                </a:lnTo>
                <a:lnTo>
                  <a:pt x="3625614" y="0"/>
                </a:lnTo>
                <a:lnTo>
                  <a:pt x="4565766" y="0"/>
                </a:lnTo>
                <a:lnTo>
                  <a:pt x="4615299" y="7989"/>
                </a:lnTo>
                <a:lnTo>
                  <a:pt x="4658318" y="30235"/>
                </a:lnTo>
                <a:lnTo>
                  <a:pt x="4692241" y="64159"/>
                </a:lnTo>
                <a:lnTo>
                  <a:pt x="4714487" y="107177"/>
                </a:lnTo>
                <a:lnTo>
                  <a:pt x="4722476" y="156709"/>
                </a:lnTo>
                <a:lnTo>
                  <a:pt x="4722476" y="548474"/>
                </a:lnTo>
                <a:lnTo>
                  <a:pt x="4722476" y="783535"/>
                </a:lnTo>
                <a:lnTo>
                  <a:pt x="4714487" y="833064"/>
                </a:lnTo>
                <a:lnTo>
                  <a:pt x="4692241" y="876083"/>
                </a:lnTo>
                <a:lnTo>
                  <a:pt x="4658318" y="910006"/>
                </a:lnTo>
                <a:lnTo>
                  <a:pt x="4615299" y="932252"/>
                </a:lnTo>
                <a:lnTo>
                  <a:pt x="4565766" y="940242"/>
                </a:lnTo>
                <a:lnTo>
                  <a:pt x="3625614" y="940242"/>
                </a:lnTo>
                <a:lnTo>
                  <a:pt x="3155528" y="940242"/>
                </a:lnTo>
                <a:lnTo>
                  <a:pt x="2998846" y="940242"/>
                </a:lnTo>
                <a:lnTo>
                  <a:pt x="2949314" y="932252"/>
                </a:lnTo>
                <a:lnTo>
                  <a:pt x="2906296" y="910006"/>
                </a:lnTo>
                <a:lnTo>
                  <a:pt x="2872373" y="876083"/>
                </a:lnTo>
                <a:lnTo>
                  <a:pt x="2850126" y="833064"/>
                </a:lnTo>
                <a:lnTo>
                  <a:pt x="2842137" y="783532"/>
                </a:lnTo>
                <a:lnTo>
                  <a:pt x="0" y="1631358"/>
                </a:lnTo>
                <a:lnTo>
                  <a:pt x="2842137" y="548474"/>
                </a:lnTo>
                <a:lnTo>
                  <a:pt x="2842137" y="156709"/>
                </a:lnTo>
                <a:close/>
              </a:path>
            </a:pathLst>
          </a:custGeom>
          <a:ln w="9524">
            <a:solidFill>
              <a:srgbClr val="5B92C7"/>
            </a:solidFill>
          </a:ln>
        </p:spPr>
        <p:txBody>
          <a:bodyPr wrap="square" lIns="0" tIns="0" rIns="0" bIns="0" rtlCol="0"/>
          <a:lstStyle/>
          <a:p>
            <a:endParaRPr/>
          </a:p>
        </p:txBody>
      </p:sp>
      <p:sp>
        <p:nvSpPr>
          <p:cNvPr id="15" name="object 15"/>
          <p:cNvSpPr txBox="1"/>
          <p:nvPr/>
        </p:nvSpPr>
        <p:spPr>
          <a:xfrm>
            <a:off x="7843218" y="1690255"/>
            <a:ext cx="1601470" cy="543560"/>
          </a:xfrm>
          <a:prstGeom prst="rect">
            <a:avLst/>
          </a:prstGeom>
        </p:spPr>
        <p:txBody>
          <a:bodyPr vert="horz" wrap="square" lIns="0" tIns="0" rIns="0" bIns="0" rtlCol="0">
            <a:spAutoFit/>
          </a:bodyPr>
          <a:lstStyle/>
          <a:p>
            <a:pPr marL="175260" marR="5080" indent="-163195">
              <a:lnSpc>
                <a:spcPts val="2100"/>
              </a:lnSpc>
            </a:pPr>
            <a:r>
              <a:rPr sz="1800" dirty="0">
                <a:solidFill>
                  <a:srgbClr val="FFFFFF"/>
                </a:solidFill>
                <a:latin typeface="Calibri"/>
                <a:cs typeface="Calibri"/>
              </a:rPr>
              <a:t>Just call get</a:t>
            </a:r>
            <a:r>
              <a:rPr sz="1800" spc="-100" dirty="0">
                <a:solidFill>
                  <a:srgbClr val="FFFFFF"/>
                </a:solidFill>
                <a:latin typeface="Calibri"/>
                <a:cs typeface="Calibri"/>
              </a:rPr>
              <a:t> </a:t>
            </a:r>
            <a:r>
              <a:rPr sz="1800" dirty="0">
                <a:solidFill>
                  <a:srgbClr val="FFFFFF"/>
                </a:solidFill>
                <a:latin typeface="Calibri"/>
                <a:cs typeface="Calibri"/>
              </a:rPr>
              <a:t>from  MovieService</a:t>
            </a:r>
            <a:endParaRPr sz="1800">
              <a:latin typeface="Calibri"/>
              <a:cs typeface="Calibri"/>
            </a:endParaRPr>
          </a:p>
        </p:txBody>
      </p:sp>
      <p:sp>
        <p:nvSpPr>
          <p:cNvPr id="16" name="object 16"/>
          <p:cNvSpPr/>
          <p:nvPr/>
        </p:nvSpPr>
        <p:spPr>
          <a:xfrm>
            <a:off x="6626402" y="3690849"/>
            <a:ext cx="3005048" cy="126353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8022932" y="3865421"/>
            <a:ext cx="1234440" cy="702425"/>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6676707" y="3717093"/>
            <a:ext cx="2904375" cy="1163466"/>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6676707" y="3717087"/>
            <a:ext cx="2904490" cy="1163955"/>
          </a:xfrm>
          <a:custGeom>
            <a:avLst/>
            <a:gdLst/>
            <a:ahLst/>
            <a:cxnLst/>
            <a:rect l="l" t="t" r="r" b="b"/>
            <a:pathLst>
              <a:path w="2904490" h="1163954">
                <a:moveTo>
                  <a:pt x="1024038" y="156709"/>
                </a:moveTo>
                <a:lnTo>
                  <a:pt x="1032028" y="107177"/>
                </a:lnTo>
                <a:lnTo>
                  <a:pt x="1054274" y="64159"/>
                </a:lnTo>
                <a:lnTo>
                  <a:pt x="1088197" y="30235"/>
                </a:lnTo>
                <a:lnTo>
                  <a:pt x="1131216" y="7989"/>
                </a:lnTo>
                <a:lnTo>
                  <a:pt x="1180748" y="0"/>
                </a:lnTo>
                <a:lnTo>
                  <a:pt x="1337430" y="0"/>
                </a:lnTo>
                <a:lnTo>
                  <a:pt x="1807515" y="0"/>
                </a:lnTo>
                <a:lnTo>
                  <a:pt x="2747668" y="0"/>
                </a:lnTo>
                <a:lnTo>
                  <a:pt x="2797201" y="7989"/>
                </a:lnTo>
                <a:lnTo>
                  <a:pt x="2840219" y="30235"/>
                </a:lnTo>
                <a:lnTo>
                  <a:pt x="2874142" y="64159"/>
                </a:lnTo>
                <a:lnTo>
                  <a:pt x="2896388" y="107177"/>
                </a:lnTo>
                <a:lnTo>
                  <a:pt x="2904377" y="156709"/>
                </a:lnTo>
                <a:lnTo>
                  <a:pt x="2904377" y="548474"/>
                </a:lnTo>
                <a:lnTo>
                  <a:pt x="2904377" y="783535"/>
                </a:lnTo>
                <a:lnTo>
                  <a:pt x="2896388" y="833064"/>
                </a:lnTo>
                <a:lnTo>
                  <a:pt x="2874142" y="876083"/>
                </a:lnTo>
                <a:lnTo>
                  <a:pt x="2840219" y="910006"/>
                </a:lnTo>
                <a:lnTo>
                  <a:pt x="2797201" y="932253"/>
                </a:lnTo>
                <a:lnTo>
                  <a:pt x="2747668" y="940242"/>
                </a:lnTo>
                <a:lnTo>
                  <a:pt x="1807515" y="940242"/>
                </a:lnTo>
                <a:lnTo>
                  <a:pt x="1337430" y="940242"/>
                </a:lnTo>
                <a:lnTo>
                  <a:pt x="1180748" y="940242"/>
                </a:lnTo>
                <a:lnTo>
                  <a:pt x="1131216" y="932253"/>
                </a:lnTo>
                <a:lnTo>
                  <a:pt x="1088197" y="910006"/>
                </a:lnTo>
                <a:lnTo>
                  <a:pt x="1054274" y="876083"/>
                </a:lnTo>
                <a:lnTo>
                  <a:pt x="1032028" y="833064"/>
                </a:lnTo>
                <a:lnTo>
                  <a:pt x="1024038" y="783532"/>
                </a:lnTo>
                <a:lnTo>
                  <a:pt x="0" y="1163469"/>
                </a:lnTo>
                <a:lnTo>
                  <a:pt x="1024038" y="548474"/>
                </a:lnTo>
                <a:lnTo>
                  <a:pt x="1024038" y="156709"/>
                </a:lnTo>
                <a:close/>
              </a:path>
            </a:pathLst>
          </a:custGeom>
          <a:ln w="9524">
            <a:solidFill>
              <a:srgbClr val="5B92C7"/>
            </a:solidFill>
          </a:ln>
        </p:spPr>
        <p:txBody>
          <a:bodyPr wrap="square" lIns="0" tIns="0" rIns="0" bIns="0" rtlCol="0"/>
          <a:lstStyle/>
          <a:p>
            <a:endParaRPr/>
          </a:p>
        </p:txBody>
      </p:sp>
      <p:sp>
        <p:nvSpPr>
          <p:cNvPr id="20" name="object 20"/>
          <p:cNvSpPr txBox="1"/>
          <p:nvPr/>
        </p:nvSpPr>
        <p:spPr>
          <a:xfrm>
            <a:off x="8088115" y="3928123"/>
            <a:ext cx="1111885" cy="543560"/>
          </a:xfrm>
          <a:prstGeom prst="rect">
            <a:avLst/>
          </a:prstGeom>
        </p:spPr>
        <p:txBody>
          <a:bodyPr vert="horz" wrap="square" lIns="0" tIns="0" rIns="0" bIns="0" rtlCol="0">
            <a:spAutoFit/>
          </a:bodyPr>
          <a:lstStyle/>
          <a:p>
            <a:pPr marL="148590" marR="5080" indent="-136525">
              <a:lnSpc>
                <a:spcPts val="2100"/>
              </a:lnSpc>
            </a:pPr>
            <a:r>
              <a:rPr sz="1800" dirty="0">
                <a:solidFill>
                  <a:srgbClr val="FFFFFF"/>
                </a:solidFill>
                <a:latin typeface="Calibri"/>
                <a:cs typeface="Calibri"/>
              </a:rPr>
              <a:t>Returns</a:t>
            </a:r>
            <a:r>
              <a:rPr sz="1800" spc="-100" dirty="0">
                <a:solidFill>
                  <a:srgbClr val="FFFFFF"/>
                </a:solidFill>
                <a:latin typeface="Calibri"/>
                <a:cs typeface="Calibri"/>
              </a:rPr>
              <a:t> </a:t>
            </a:r>
            <a:r>
              <a:rPr sz="1800" dirty="0">
                <a:solidFill>
                  <a:srgbClr val="FFFFFF"/>
                </a:solidFill>
                <a:latin typeface="Calibri"/>
                <a:cs typeface="Calibri"/>
              </a:rPr>
              <a:t>the  resource</a:t>
            </a:r>
            <a:endParaRPr sz="1800">
              <a:latin typeface="Calibri"/>
              <a:cs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5295" y="4801755"/>
            <a:ext cx="7005955" cy="632460"/>
          </a:xfrm>
          <a:prstGeom prst="rect">
            <a:avLst/>
          </a:prstGeom>
        </p:spPr>
        <p:txBody>
          <a:bodyPr vert="horz" wrap="square" lIns="0" tIns="0" rIns="0" bIns="0" rtlCol="0">
            <a:spAutoFit/>
          </a:bodyPr>
          <a:lstStyle/>
          <a:p>
            <a:pPr marL="12700">
              <a:lnSpc>
                <a:spcPct val="100000"/>
              </a:lnSpc>
            </a:pPr>
            <a:r>
              <a:rPr sz="4000" b="1" dirty="0">
                <a:latin typeface="Calibri"/>
                <a:cs typeface="Calibri"/>
              </a:rPr>
              <a:t>ANIMATIONS AND </a:t>
            </a:r>
            <a:r>
              <a:rPr sz="4000" b="1" spc="-5" dirty="0">
                <a:latin typeface="Calibri"/>
                <a:cs typeface="Calibri"/>
              </a:rPr>
              <a:t>UNIT</a:t>
            </a:r>
            <a:r>
              <a:rPr sz="4000" b="1" spc="-85" dirty="0">
                <a:latin typeface="Calibri"/>
                <a:cs typeface="Calibri"/>
              </a:rPr>
              <a:t> </a:t>
            </a:r>
            <a:r>
              <a:rPr sz="4000" b="1" dirty="0">
                <a:latin typeface="Calibri"/>
                <a:cs typeface="Calibri"/>
              </a:rPr>
              <a:t>TESTING</a:t>
            </a:r>
            <a:endParaRPr sz="4000">
              <a:latin typeface="Calibri"/>
              <a:cs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576705">
              <a:lnSpc>
                <a:spcPct val="100000"/>
              </a:lnSpc>
            </a:pPr>
            <a:r>
              <a:rPr spc="-5" dirty="0"/>
              <a:t>AngularJS</a:t>
            </a:r>
            <a:r>
              <a:rPr spc="-65" dirty="0"/>
              <a:t> </a:t>
            </a:r>
            <a:r>
              <a:rPr spc="-5" dirty="0"/>
              <a:t>Animations</a:t>
            </a:r>
          </a:p>
        </p:txBody>
      </p:sp>
      <p:sp>
        <p:nvSpPr>
          <p:cNvPr id="3" name="object 3"/>
          <p:cNvSpPr txBox="1"/>
          <p:nvPr/>
        </p:nvSpPr>
        <p:spPr>
          <a:xfrm>
            <a:off x="1310182" y="1995055"/>
            <a:ext cx="7823200" cy="3726179"/>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Include ngAnimate </a:t>
            </a:r>
            <a:r>
              <a:rPr sz="3200" spc="-5" dirty="0">
                <a:latin typeface="Calibri"/>
                <a:cs typeface="Calibri"/>
              </a:rPr>
              <a:t>module </a:t>
            </a:r>
            <a:r>
              <a:rPr sz="3200" dirty="0">
                <a:latin typeface="Calibri"/>
                <a:cs typeface="Calibri"/>
              </a:rPr>
              <a:t>as</a:t>
            </a:r>
            <a:r>
              <a:rPr sz="3200" spc="-75" dirty="0">
                <a:latin typeface="Calibri"/>
                <a:cs typeface="Calibri"/>
              </a:rPr>
              <a:t> </a:t>
            </a:r>
            <a:r>
              <a:rPr sz="3200" dirty="0">
                <a:latin typeface="Calibri"/>
                <a:cs typeface="Calibri"/>
              </a:rPr>
              <a:t>dependency</a:t>
            </a:r>
            <a:endParaRPr sz="3200">
              <a:latin typeface="Calibri"/>
              <a:cs typeface="Calibri"/>
            </a:endParaRPr>
          </a:p>
          <a:p>
            <a:pPr marL="355600" marR="5080" indent="-342900">
              <a:lnSpc>
                <a:spcPct val="100000"/>
              </a:lnSpc>
              <a:spcBef>
                <a:spcPts val="725"/>
              </a:spcBef>
              <a:buFont typeface="Arial"/>
              <a:buChar char="•"/>
              <a:tabLst>
                <a:tab pos="354965" algn="l"/>
                <a:tab pos="355600" algn="l"/>
              </a:tabLst>
            </a:pPr>
            <a:r>
              <a:rPr sz="3200" spc="-5" dirty="0">
                <a:latin typeface="Calibri"/>
                <a:cs typeface="Calibri"/>
              </a:rPr>
              <a:t>Hook animations for common directives </a:t>
            </a:r>
            <a:r>
              <a:rPr sz="3200" dirty="0">
                <a:latin typeface="Calibri"/>
                <a:cs typeface="Calibri"/>
              </a:rPr>
              <a:t>such  as </a:t>
            </a:r>
            <a:r>
              <a:rPr sz="3200" spc="-5" dirty="0">
                <a:latin typeface="Calibri"/>
                <a:cs typeface="Calibri"/>
              </a:rPr>
              <a:t>ngRepeat, ngSwitch,</a:t>
            </a:r>
            <a:r>
              <a:rPr sz="3200" dirty="0">
                <a:latin typeface="Calibri"/>
                <a:cs typeface="Calibri"/>
              </a:rPr>
              <a:t> </a:t>
            </a:r>
            <a:r>
              <a:rPr sz="3200" spc="-5" dirty="0">
                <a:latin typeface="Calibri"/>
                <a:cs typeface="Calibri"/>
              </a:rPr>
              <a:t>ngView</a:t>
            </a:r>
            <a:endParaRPr sz="3200">
              <a:latin typeface="Calibri"/>
              <a:cs typeface="Calibri"/>
            </a:endParaRPr>
          </a:p>
          <a:p>
            <a:pPr marL="355600" indent="-342900">
              <a:lnSpc>
                <a:spcPct val="100000"/>
              </a:lnSpc>
              <a:spcBef>
                <a:spcPts val="725"/>
              </a:spcBef>
              <a:buFont typeface="Arial"/>
              <a:buChar char="•"/>
              <a:tabLst>
                <a:tab pos="354965" algn="l"/>
                <a:tab pos="355600" algn="l"/>
              </a:tabLst>
            </a:pPr>
            <a:r>
              <a:rPr sz="3200" spc="-5" dirty="0">
                <a:latin typeface="Calibri"/>
                <a:cs typeface="Calibri"/>
              </a:rPr>
              <a:t>Based on </a:t>
            </a:r>
            <a:r>
              <a:rPr sz="3200" dirty="0">
                <a:latin typeface="Calibri"/>
                <a:cs typeface="Calibri"/>
              </a:rPr>
              <a:t>CSS</a:t>
            </a:r>
            <a:r>
              <a:rPr sz="3200" spc="-65" dirty="0">
                <a:latin typeface="Calibri"/>
                <a:cs typeface="Calibri"/>
              </a:rPr>
              <a:t> </a:t>
            </a:r>
            <a:r>
              <a:rPr sz="3200" dirty="0">
                <a:latin typeface="Calibri"/>
                <a:cs typeface="Calibri"/>
              </a:rPr>
              <a:t>classes</a:t>
            </a:r>
            <a:endParaRPr sz="3200">
              <a:latin typeface="Calibri"/>
              <a:cs typeface="Calibri"/>
            </a:endParaRPr>
          </a:p>
          <a:p>
            <a:pPr marL="469265">
              <a:lnSpc>
                <a:spcPct val="100000"/>
              </a:lnSpc>
              <a:spcBef>
                <a:spcPts val="665"/>
              </a:spcBef>
            </a:pPr>
            <a:r>
              <a:rPr sz="2800" dirty="0">
                <a:latin typeface="Arial"/>
                <a:cs typeface="Arial"/>
              </a:rPr>
              <a:t>– </a:t>
            </a:r>
            <a:r>
              <a:rPr sz="2800" dirty="0">
                <a:latin typeface="Calibri"/>
                <a:cs typeface="Calibri"/>
              </a:rPr>
              <a:t>If </a:t>
            </a:r>
            <a:r>
              <a:rPr sz="2800" spc="-5" dirty="0">
                <a:latin typeface="Calibri"/>
                <a:cs typeface="Calibri"/>
              </a:rPr>
              <a:t>HTML </a:t>
            </a:r>
            <a:r>
              <a:rPr sz="2800" dirty="0">
                <a:latin typeface="Calibri"/>
                <a:cs typeface="Calibri"/>
              </a:rPr>
              <a:t>element has class, </a:t>
            </a:r>
            <a:r>
              <a:rPr sz="2800" spc="-5" dirty="0">
                <a:latin typeface="Calibri"/>
                <a:cs typeface="Calibri"/>
              </a:rPr>
              <a:t>you </a:t>
            </a:r>
            <a:r>
              <a:rPr sz="2800" dirty="0">
                <a:latin typeface="Calibri"/>
                <a:cs typeface="Calibri"/>
              </a:rPr>
              <a:t>can animate</a:t>
            </a:r>
            <a:r>
              <a:rPr sz="2800" spc="-160" dirty="0">
                <a:latin typeface="Calibri"/>
                <a:cs typeface="Calibri"/>
              </a:rPr>
              <a:t> </a:t>
            </a:r>
            <a:r>
              <a:rPr sz="2800" dirty="0">
                <a:latin typeface="Calibri"/>
                <a:cs typeface="Calibri"/>
              </a:rPr>
              <a:t>it</a:t>
            </a:r>
            <a:endParaRPr sz="2800">
              <a:latin typeface="Calibri"/>
              <a:cs typeface="Calibri"/>
            </a:endParaRPr>
          </a:p>
          <a:p>
            <a:pPr marL="355600" marR="265430" indent="-342900">
              <a:lnSpc>
                <a:spcPct val="100000"/>
              </a:lnSpc>
              <a:spcBef>
                <a:spcPts val="835"/>
              </a:spcBef>
              <a:buFont typeface="Arial"/>
              <a:buChar char="•"/>
              <a:tabLst>
                <a:tab pos="354965" algn="l"/>
                <a:tab pos="355600" algn="l"/>
              </a:tabLst>
            </a:pPr>
            <a:r>
              <a:rPr sz="3200" spc="-5" dirty="0">
                <a:latin typeface="Calibri"/>
                <a:cs typeface="Calibri"/>
              </a:rPr>
              <a:t>AngularJS </a:t>
            </a:r>
            <a:r>
              <a:rPr sz="3200" dirty="0">
                <a:latin typeface="Calibri"/>
                <a:cs typeface="Calibri"/>
              </a:rPr>
              <a:t>adds special classes to </a:t>
            </a:r>
            <a:r>
              <a:rPr sz="3200" spc="-5" dirty="0">
                <a:latin typeface="Calibri"/>
                <a:cs typeface="Calibri"/>
              </a:rPr>
              <a:t>your</a:t>
            </a:r>
            <a:r>
              <a:rPr sz="3200" spc="-50" dirty="0">
                <a:latin typeface="Calibri"/>
                <a:cs typeface="Calibri"/>
              </a:rPr>
              <a:t> </a:t>
            </a:r>
            <a:r>
              <a:rPr sz="3200" spc="-280" dirty="0">
                <a:latin typeface="Calibri"/>
                <a:cs typeface="Calibri"/>
              </a:rPr>
              <a:t>html-­‐  </a:t>
            </a:r>
            <a:r>
              <a:rPr sz="3200" dirty="0">
                <a:latin typeface="Calibri"/>
                <a:cs typeface="Calibri"/>
              </a:rPr>
              <a:t>elements</a:t>
            </a:r>
            <a:endParaRPr sz="3200">
              <a:latin typeface="Calibri"/>
              <a:cs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04745">
              <a:lnSpc>
                <a:spcPct val="100000"/>
              </a:lnSpc>
            </a:pPr>
            <a:r>
              <a:rPr spc="-5" dirty="0"/>
              <a:t>Example</a:t>
            </a:r>
            <a:r>
              <a:rPr spc="-60" dirty="0"/>
              <a:t> </a:t>
            </a:r>
            <a:r>
              <a:rPr spc="-5" dirty="0"/>
              <a:t>Form</a:t>
            </a:r>
          </a:p>
        </p:txBody>
      </p:sp>
      <p:sp>
        <p:nvSpPr>
          <p:cNvPr id="3" name="object 3"/>
          <p:cNvSpPr txBox="1"/>
          <p:nvPr/>
        </p:nvSpPr>
        <p:spPr>
          <a:xfrm>
            <a:off x="1310182" y="1995055"/>
            <a:ext cx="7494270" cy="2804160"/>
          </a:xfrm>
          <a:prstGeom prst="rect">
            <a:avLst/>
          </a:prstGeom>
        </p:spPr>
        <p:txBody>
          <a:bodyPr vert="horz" wrap="square" lIns="0" tIns="0" rIns="0" bIns="0" rtlCol="0">
            <a:spAutoFit/>
          </a:bodyPr>
          <a:lstStyle/>
          <a:p>
            <a:pPr marL="12700">
              <a:lnSpc>
                <a:spcPct val="100000"/>
              </a:lnSpc>
              <a:tabLst>
                <a:tab pos="927100" algn="l"/>
              </a:tabLst>
            </a:pPr>
            <a:r>
              <a:rPr sz="2000" dirty="0">
                <a:solidFill>
                  <a:srgbClr val="944403"/>
                </a:solidFill>
                <a:latin typeface="Courier New"/>
                <a:cs typeface="Courier New"/>
              </a:rPr>
              <a:t>&lt;</a:t>
            </a:r>
            <a:r>
              <a:rPr sz="2000" b="1" dirty="0">
                <a:solidFill>
                  <a:srgbClr val="6B0001"/>
                </a:solidFill>
                <a:latin typeface="Courier New"/>
                <a:cs typeface="Courier New"/>
              </a:rPr>
              <a:t>body	</a:t>
            </a:r>
            <a:r>
              <a:rPr sz="2000" dirty="0">
                <a:solidFill>
                  <a:srgbClr val="1E3384"/>
                </a:solidFill>
                <a:latin typeface="Courier New"/>
                <a:cs typeface="Courier New"/>
              </a:rPr>
              <a:t>ng-controller</a:t>
            </a:r>
            <a:r>
              <a:rPr sz="2000" dirty="0">
                <a:solidFill>
                  <a:srgbClr val="6D6F24"/>
                </a:solidFill>
                <a:latin typeface="Courier New"/>
                <a:cs typeface="Courier New"/>
              </a:rPr>
              <a:t>=</a:t>
            </a:r>
            <a:r>
              <a:rPr sz="2000" dirty="0">
                <a:solidFill>
                  <a:srgbClr val="0000DF"/>
                </a:solidFill>
                <a:latin typeface="Courier New"/>
                <a:cs typeface="Courier New"/>
              </a:rPr>
              <a:t>"AnimateCtrl"</a:t>
            </a:r>
            <a:r>
              <a:rPr sz="2000" dirty="0">
                <a:solidFill>
                  <a:srgbClr val="944403"/>
                </a:solidFill>
                <a:latin typeface="Courier New"/>
                <a:cs typeface="Courier New"/>
              </a:rPr>
              <a:t>&gt;</a:t>
            </a:r>
            <a:endParaRPr sz="2000">
              <a:latin typeface="Courier New"/>
              <a:cs typeface="Courier New"/>
            </a:endParaRPr>
          </a:p>
          <a:p>
            <a:pPr marL="317500">
              <a:lnSpc>
                <a:spcPct val="100000"/>
              </a:lnSpc>
              <a:spcBef>
                <a:spcPts val="480"/>
              </a:spcBef>
              <a:tabLst>
                <a:tab pos="1536700" algn="l"/>
              </a:tabLst>
            </a:pPr>
            <a:r>
              <a:rPr sz="2000" dirty="0">
                <a:solidFill>
                  <a:srgbClr val="944403"/>
                </a:solidFill>
                <a:latin typeface="Courier New"/>
                <a:cs typeface="Courier New"/>
              </a:rPr>
              <a:t>&lt;</a:t>
            </a:r>
            <a:r>
              <a:rPr sz="2000" b="1" dirty="0">
                <a:solidFill>
                  <a:srgbClr val="6B0001"/>
                </a:solidFill>
                <a:latin typeface="Courier New"/>
                <a:cs typeface="Courier New"/>
              </a:rPr>
              <a:t>button	</a:t>
            </a:r>
            <a:r>
              <a:rPr sz="2000" dirty="0">
                <a:solidFill>
                  <a:srgbClr val="1E3384"/>
                </a:solidFill>
                <a:latin typeface="Courier New"/>
                <a:cs typeface="Courier New"/>
              </a:rPr>
              <a:t>ng-click</a:t>
            </a:r>
            <a:r>
              <a:rPr sz="2000" dirty="0">
                <a:solidFill>
                  <a:srgbClr val="6D6F24"/>
                </a:solidFill>
                <a:latin typeface="Courier New"/>
                <a:cs typeface="Courier New"/>
              </a:rPr>
              <a:t>=</a:t>
            </a:r>
            <a:r>
              <a:rPr sz="2000" dirty="0">
                <a:solidFill>
                  <a:srgbClr val="0000DF"/>
                </a:solidFill>
                <a:latin typeface="Courier New"/>
                <a:cs typeface="Courier New"/>
              </a:rPr>
              <a:t>"add()"</a:t>
            </a:r>
            <a:r>
              <a:rPr sz="2000" dirty="0">
                <a:solidFill>
                  <a:srgbClr val="944403"/>
                </a:solidFill>
                <a:latin typeface="Courier New"/>
                <a:cs typeface="Courier New"/>
              </a:rPr>
              <a:t>&gt;Add&lt;/</a:t>
            </a:r>
            <a:r>
              <a:rPr sz="2000" b="1" dirty="0">
                <a:solidFill>
                  <a:srgbClr val="6B0001"/>
                </a:solidFill>
                <a:latin typeface="Courier New"/>
                <a:cs typeface="Courier New"/>
              </a:rPr>
              <a:t>button</a:t>
            </a:r>
            <a:r>
              <a:rPr sz="2000" dirty="0">
                <a:solidFill>
                  <a:srgbClr val="944403"/>
                </a:solidFill>
                <a:latin typeface="Courier New"/>
                <a:cs typeface="Courier New"/>
              </a:rPr>
              <a:t>&gt;</a:t>
            </a:r>
            <a:endParaRPr sz="2000">
              <a:latin typeface="Courier New"/>
              <a:cs typeface="Courier New"/>
            </a:endParaRPr>
          </a:p>
          <a:p>
            <a:pPr marL="317500">
              <a:lnSpc>
                <a:spcPct val="100000"/>
              </a:lnSpc>
              <a:spcBef>
                <a:spcPts val="400"/>
              </a:spcBef>
              <a:tabLst>
                <a:tab pos="1536700" algn="l"/>
              </a:tabLst>
            </a:pPr>
            <a:r>
              <a:rPr sz="2000" dirty="0">
                <a:solidFill>
                  <a:srgbClr val="944403"/>
                </a:solidFill>
                <a:latin typeface="Courier New"/>
                <a:cs typeface="Courier New"/>
              </a:rPr>
              <a:t>&lt;</a:t>
            </a:r>
            <a:r>
              <a:rPr sz="2000" b="1" dirty="0">
                <a:solidFill>
                  <a:srgbClr val="6B0001"/>
                </a:solidFill>
                <a:latin typeface="Courier New"/>
                <a:cs typeface="Courier New"/>
              </a:rPr>
              <a:t>button	</a:t>
            </a:r>
            <a:r>
              <a:rPr sz="2000" dirty="0">
                <a:solidFill>
                  <a:srgbClr val="1E3384"/>
                </a:solidFill>
                <a:latin typeface="Courier New"/>
                <a:cs typeface="Courier New"/>
              </a:rPr>
              <a:t>ng-click</a:t>
            </a:r>
            <a:r>
              <a:rPr sz="2000" dirty="0">
                <a:solidFill>
                  <a:srgbClr val="6D6F24"/>
                </a:solidFill>
                <a:latin typeface="Courier New"/>
                <a:cs typeface="Courier New"/>
              </a:rPr>
              <a:t>=</a:t>
            </a:r>
            <a:r>
              <a:rPr sz="2000" dirty="0">
                <a:solidFill>
                  <a:srgbClr val="0000DF"/>
                </a:solidFill>
                <a:latin typeface="Courier New"/>
                <a:cs typeface="Courier New"/>
              </a:rPr>
              <a:t>"remove()"</a:t>
            </a:r>
            <a:r>
              <a:rPr sz="2000" dirty="0">
                <a:solidFill>
                  <a:srgbClr val="944403"/>
                </a:solidFill>
                <a:latin typeface="Courier New"/>
                <a:cs typeface="Courier New"/>
              </a:rPr>
              <a:t>&gt;Remove&lt;/</a:t>
            </a:r>
            <a:r>
              <a:rPr sz="2000" b="1" dirty="0">
                <a:solidFill>
                  <a:srgbClr val="6B0001"/>
                </a:solidFill>
                <a:latin typeface="Courier New"/>
                <a:cs typeface="Courier New"/>
              </a:rPr>
              <a:t>button</a:t>
            </a:r>
            <a:r>
              <a:rPr sz="2000" dirty="0">
                <a:solidFill>
                  <a:srgbClr val="944403"/>
                </a:solidFill>
                <a:latin typeface="Courier New"/>
                <a:cs typeface="Courier New"/>
              </a:rPr>
              <a:t>&gt;&lt;/</a:t>
            </a:r>
            <a:r>
              <a:rPr sz="2000" b="1" dirty="0">
                <a:solidFill>
                  <a:srgbClr val="6B0001"/>
                </a:solidFill>
                <a:latin typeface="Courier New"/>
                <a:cs typeface="Courier New"/>
              </a:rPr>
              <a:t>p</a:t>
            </a:r>
            <a:r>
              <a:rPr sz="2000" dirty="0">
                <a:solidFill>
                  <a:srgbClr val="944403"/>
                </a:solidFill>
                <a:latin typeface="Courier New"/>
                <a:cs typeface="Courier New"/>
              </a:rPr>
              <a:t>&gt;</a:t>
            </a:r>
            <a:endParaRPr sz="2000">
              <a:latin typeface="Courier New"/>
              <a:cs typeface="Courier New"/>
            </a:endParaRPr>
          </a:p>
          <a:p>
            <a:pPr marL="317500">
              <a:lnSpc>
                <a:spcPct val="100000"/>
              </a:lnSpc>
              <a:spcBef>
                <a:spcPts val="500"/>
              </a:spcBef>
            </a:pPr>
            <a:r>
              <a:rPr sz="2000" dirty="0">
                <a:solidFill>
                  <a:srgbClr val="944403"/>
                </a:solidFill>
                <a:latin typeface="Courier New"/>
                <a:cs typeface="Courier New"/>
              </a:rPr>
              <a:t>&lt;</a:t>
            </a:r>
            <a:r>
              <a:rPr sz="2000" b="1" dirty="0">
                <a:solidFill>
                  <a:srgbClr val="6B0001"/>
                </a:solidFill>
                <a:latin typeface="Courier New"/>
                <a:cs typeface="Courier New"/>
              </a:rPr>
              <a:t>ul</a:t>
            </a:r>
            <a:r>
              <a:rPr sz="2000" dirty="0">
                <a:solidFill>
                  <a:srgbClr val="944403"/>
                </a:solidFill>
                <a:latin typeface="Courier New"/>
                <a:cs typeface="Courier New"/>
              </a:rPr>
              <a:t>&gt;</a:t>
            </a:r>
            <a:endParaRPr sz="2000">
              <a:latin typeface="Courier New"/>
              <a:cs typeface="Courier New"/>
            </a:endParaRPr>
          </a:p>
          <a:p>
            <a:pPr marL="12700" marR="2443480" indent="609600">
              <a:lnSpc>
                <a:spcPct val="100800"/>
              </a:lnSpc>
              <a:spcBef>
                <a:spcPts val="480"/>
              </a:spcBef>
              <a:tabLst>
                <a:tab pos="1231900" algn="l"/>
                <a:tab pos="4280535" algn="l"/>
              </a:tabLst>
            </a:pPr>
            <a:r>
              <a:rPr sz="2000" dirty="0">
                <a:solidFill>
                  <a:srgbClr val="944403"/>
                </a:solidFill>
                <a:latin typeface="Courier New"/>
                <a:cs typeface="Courier New"/>
              </a:rPr>
              <a:t>&lt;</a:t>
            </a:r>
            <a:r>
              <a:rPr sz="2000" b="1" dirty="0">
                <a:solidFill>
                  <a:srgbClr val="6B0001"/>
                </a:solidFill>
                <a:latin typeface="Courier New"/>
                <a:cs typeface="Courier New"/>
              </a:rPr>
              <a:t>li	</a:t>
            </a:r>
            <a:r>
              <a:rPr sz="2000" dirty="0">
                <a:solidFill>
                  <a:srgbClr val="1E3384"/>
                </a:solidFill>
                <a:latin typeface="Courier New"/>
                <a:cs typeface="Courier New"/>
              </a:rPr>
              <a:t>ng-repeat</a:t>
            </a:r>
            <a:r>
              <a:rPr sz="2000" dirty="0">
                <a:solidFill>
                  <a:srgbClr val="6D6F24"/>
                </a:solidFill>
                <a:latin typeface="Courier New"/>
                <a:cs typeface="Courier New"/>
              </a:rPr>
              <a:t>=</a:t>
            </a:r>
            <a:r>
              <a:rPr sz="2000" dirty="0">
                <a:solidFill>
                  <a:srgbClr val="0000DF"/>
                </a:solidFill>
                <a:latin typeface="Courier New"/>
                <a:cs typeface="Courier New"/>
              </a:rPr>
              <a:t>"customer	</a:t>
            </a:r>
            <a:r>
              <a:rPr sz="2000" spc="-5" dirty="0">
                <a:solidFill>
                  <a:srgbClr val="0000DF"/>
                </a:solidFill>
                <a:latin typeface="Courier New"/>
                <a:cs typeface="Courier New"/>
              </a:rPr>
              <a:t>in  </a:t>
            </a:r>
            <a:r>
              <a:rPr sz="2000" dirty="0">
                <a:solidFill>
                  <a:srgbClr val="0000DF"/>
                </a:solidFill>
                <a:latin typeface="Courier New"/>
                <a:cs typeface="Courier New"/>
              </a:rPr>
              <a:t>customers"</a:t>
            </a:r>
            <a:r>
              <a:rPr sz="2000" dirty="0">
                <a:solidFill>
                  <a:srgbClr val="944403"/>
                </a:solidFill>
                <a:latin typeface="Courier New"/>
                <a:cs typeface="Courier New"/>
              </a:rPr>
              <a:t>&gt;{{customer</a:t>
            </a:r>
            <a:r>
              <a:rPr sz="2000" dirty="0">
                <a:solidFill>
                  <a:srgbClr val="107D02"/>
                </a:solidFill>
                <a:latin typeface="Courier New"/>
                <a:cs typeface="Courier New"/>
              </a:rPr>
              <a:t>.name}}</a:t>
            </a:r>
            <a:r>
              <a:rPr sz="2000" dirty="0">
                <a:solidFill>
                  <a:srgbClr val="944403"/>
                </a:solidFill>
                <a:latin typeface="Courier New"/>
                <a:cs typeface="Courier New"/>
              </a:rPr>
              <a:t>&lt;/</a:t>
            </a:r>
            <a:r>
              <a:rPr sz="2000" b="1" dirty="0">
                <a:solidFill>
                  <a:srgbClr val="6B0001"/>
                </a:solidFill>
                <a:latin typeface="Courier New"/>
                <a:cs typeface="Courier New"/>
              </a:rPr>
              <a:t>li</a:t>
            </a:r>
            <a:r>
              <a:rPr sz="2000" dirty="0">
                <a:solidFill>
                  <a:srgbClr val="944403"/>
                </a:solidFill>
                <a:latin typeface="Courier New"/>
                <a:cs typeface="Courier New"/>
              </a:rPr>
              <a:t>&gt;</a:t>
            </a:r>
            <a:endParaRPr sz="2000">
              <a:latin typeface="Courier New"/>
              <a:cs typeface="Courier New"/>
            </a:endParaRPr>
          </a:p>
          <a:p>
            <a:pPr marL="317500">
              <a:lnSpc>
                <a:spcPct val="100000"/>
              </a:lnSpc>
              <a:spcBef>
                <a:spcPts val="480"/>
              </a:spcBef>
            </a:pPr>
            <a:r>
              <a:rPr sz="2000" dirty="0">
                <a:solidFill>
                  <a:srgbClr val="944403"/>
                </a:solidFill>
                <a:latin typeface="Courier New"/>
                <a:cs typeface="Courier New"/>
              </a:rPr>
              <a:t>&lt;/</a:t>
            </a:r>
            <a:r>
              <a:rPr sz="2000" b="1" dirty="0">
                <a:solidFill>
                  <a:srgbClr val="6B0001"/>
                </a:solidFill>
                <a:latin typeface="Courier New"/>
                <a:cs typeface="Courier New"/>
              </a:rPr>
              <a:t>ul</a:t>
            </a:r>
            <a:r>
              <a:rPr sz="2000" dirty="0">
                <a:solidFill>
                  <a:srgbClr val="944403"/>
                </a:solidFill>
                <a:latin typeface="Courier New"/>
                <a:cs typeface="Courier New"/>
              </a:rPr>
              <a:t>&gt;</a:t>
            </a:r>
            <a:endParaRPr sz="2000">
              <a:latin typeface="Courier New"/>
              <a:cs typeface="Courier New"/>
            </a:endParaRPr>
          </a:p>
          <a:p>
            <a:pPr marL="12700">
              <a:lnSpc>
                <a:spcPct val="100000"/>
              </a:lnSpc>
              <a:spcBef>
                <a:spcPts val="500"/>
              </a:spcBef>
            </a:pPr>
            <a:r>
              <a:rPr sz="2000" dirty="0">
                <a:solidFill>
                  <a:srgbClr val="944403"/>
                </a:solidFill>
                <a:latin typeface="Courier New"/>
                <a:cs typeface="Courier New"/>
              </a:rPr>
              <a:t>&lt;/</a:t>
            </a:r>
            <a:r>
              <a:rPr sz="2000" b="1" dirty="0">
                <a:solidFill>
                  <a:srgbClr val="6B0001"/>
                </a:solidFill>
                <a:latin typeface="Courier New"/>
                <a:cs typeface="Courier New"/>
              </a:rPr>
              <a:t>body</a:t>
            </a:r>
            <a:r>
              <a:rPr sz="2000" dirty="0">
                <a:solidFill>
                  <a:srgbClr val="944403"/>
                </a:solidFill>
                <a:latin typeface="Courier New"/>
                <a:cs typeface="Courier New"/>
              </a:rPr>
              <a:t>&gt;</a:t>
            </a:r>
            <a:endParaRPr sz="2000">
              <a:latin typeface="Courier New"/>
              <a:cs typeface="Courier New"/>
            </a:endParaRPr>
          </a:p>
        </p:txBody>
      </p:sp>
      <p:sp>
        <p:nvSpPr>
          <p:cNvPr id="4" name="object 4"/>
          <p:cNvSpPr/>
          <p:nvPr/>
        </p:nvSpPr>
        <p:spPr>
          <a:xfrm>
            <a:off x="6228550" y="4545025"/>
            <a:ext cx="3402266" cy="230115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721100" y="5328458"/>
            <a:ext cx="2473032" cy="104324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874884" y="5503023"/>
            <a:ext cx="1666697" cy="70242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770426" y="5356059"/>
            <a:ext cx="2371547" cy="940236"/>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3770426" y="5356059"/>
            <a:ext cx="2371725" cy="940435"/>
          </a:xfrm>
          <a:custGeom>
            <a:avLst/>
            <a:gdLst/>
            <a:ahLst/>
            <a:cxnLst/>
            <a:rect l="l" t="t" r="r" b="b"/>
            <a:pathLst>
              <a:path w="2371725" h="940435">
                <a:moveTo>
                  <a:pt x="0" y="156709"/>
                </a:moveTo>
                <a:lnTo>
                  <a:pt x="7989" y="107177"/>
                </a:lnTo>
                <a:lnTo>
                  <a:pt x="30235" y="64159"/>
                </a:lnTo>
                <a:lnTo>
                  <a:pt x="64159" y="30235"/>
                </a:lnTo>
                <a:lnTo>
                  <a:pt x="107177" y="7989"/>
                </a:lnTo>
                <a:lnTo>
                  <a:pt x="156709" y="0"/>
                </a:lnTo>
                <a:lnTo>
                  <a:pt x="1096869" y="0"/>
                </a:lnTo>
                <a:lnTo>
                  <a:pt x="1566948" y="0"/>
                </a:lnTo>
                <a:lnTo>
                  <a:pt x="1723638" y="0"/>
                </a:lnTo>
                <a:lnTo>
                  <a:pt x="1773166" y="7989"/>
                </a:lnTo>
                <a:lnTo>
                  <a:pt x="1816182" y="30235"/>
                </a:lnTo>
                <a:lnTo>
                  <a:pt x="1850103" y="64159"/>
                </a:lnTo>
                <a:lnTo>
                  <a:pt x="1872349" y="107177"/>
                </a:lnTo>
                <a:lnTo>
                  <a:pt x="1880338" y="156709"/>
                </a:lnTo>
                <a:lnTo>
                  <a:pt x="2371548" y="93986"/>
                </a:lnTo>
                <a:lnTo>
                  <a:pt x="1880338" y="391767"/>
                </a:lnTo>
                <a:lnTo>
                  <a:pt x="1880338" y="783532"/>
                </a:lnTo>
                <a:lnTo>
                  <a:pt x="1872349" y="833064"/>
                </a:lnTo>
                <a:lnTo>
                  <a:pt x="1850103" y="876083"/>
                </a:lnTo>
                <a:lnTo>
                  <a:pt x="1816182" y="910006"/>
                </a:lnTo>
                <a:lnTo>
                  <a:pt x="1773166" y="932253"/>
                </a:lnTo>
                <a:lnTo>
                  <a:pt x="1723638" y="940242"/>
                </a:lnTo>
                <a:lnTo>
                  <a:pt x="1566948" y="940242"/>
                </a:lnTo>
                <a:lnTo>
                  <a:pt x="1096869" y="940242"/>
                </a:lnTo>
                <a:lnTo>
                  <a:pt x="156709" y="940242"/>
                </a:lnTo>
                <a:lnTo>
                  <a:pt x="107177" y="932253"/>
                </a:lnTo>
                <a:lnTo>
                  <a:pt x="64159" y="910006"/>
                </a:lnTo>
                <a:lnTo>
                  <a:pt x="30235" y="876083"/>
                </a:lnTo>
                <a:lnTo>
                  <a:pt x="7989" y="833064"/>
                </a:lnTo>
                <a:lnTo>
                  <a:pt x="0" y="783532"/>
                </a:lnTo>
                <a:lnTo>
                  <a:pt x="0" y="391767"/>
                </a:lnTo>
                <a:lnTo>
                  <a:pt x="0" y="156706"/>
                </a:lnTo>
                <a:close/>
              </a:path>
            </a:pathLst>
          </a:custGeom>
          <a:ln w="9524">
            <a:solidFill>
              <a:srgbClr val="5B92C7"/>
            </a:solidFill>
          </a:ln>
        </p:spPr>
        <p:txBody>
          <a:bodyPr wrap="square" lIns="0" tIns="0" rIns="0" bIns="0" rtlCol="0"/>
          <a:lstStyle/>
          <a:p>
            <a:endParaRPr/>
          </a:p>
        </p:txBody>
      </p:sp>
      <p:sp>
        <p:nvSpPr>
          <p:cNvPr id="9" name="object 9"/>
          <p:cNvSpPr txBox="1"/>
          <p:nvPr/>
        </p:nvSpPr>
        <p:spPr>
          <a:xfrm>
            <a:off x="3943482" y="5567095"/>
            <a:ext cx="1540510" cy="543560"/>
          </a:xfrm>
          <a:prstGeom prst="rect">
            <a:avLst/>
          </a:prstGeom>
        </p:spPr>
        <p:txBody>
          <a:bodyPr vert="horz" wrap="square" lIns="0" tIns="0" rIns="0" bIns="0" rtlCol="0">
            <a:spAutoFit/>
          </a:bodyPr>
          <a:lstStyle/>
          <a:p>
            <a:pPr marL="12700" marR="5080" indent="325120">
              <a:lnSpc>
                <a:spcPts val="2100"/>
              </a:lnSpc>
            </a:pPr>
            <a:r>
              <a:rPr sz="1800" dirty="0">
                <a:solidFill>
                  <a:srgbClr val="FFFFFF"/>
                </a:solidFill>
                <a:latin typeface="Calibri"/>
                <a:cs typeface="Calibri"/>
              </a:rPr>
              <a:t>Adds and  Removes</a:t>
            </a:r>
            <a:r>
              <a:rPr sz="1800" spc="-100" dirty="0">
                <a:solidFill>
                  <a:srgbClr val="FFFFFF"/>
                </a:solidFill>
                <a:latin typeface="Calibri"/>
                <a:cs typeface="Calibri"/>
              </a:rPr>
              <a:t> </a:t>
            </a:r>
            <a:r>
              <a:rPr sz="1800" dirty="0">
                <a:solidFill>
                  <a:srgbClr val="FFFFFF"/>
                </a:solidFill>
                <a:latin typeface="Calibri"/>
                <a:cs typeface="Calibri"/>
              </a:rPr>
              <a:t>names</a:t>
            </a:r>
            <a:endParaRPr sz="1800">
              <a:latin typeface="Calibri"/>
              <a:cs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72310">
              <a:lnSpc>
                <a:spcPct val="100000"/>
              </a:lnSpc>
            </a:pPr>
            <a:r>
              <a:rPr spc="-10" dirty="0"/>
              <a:t>Animation</a:t>
            </a:r>
            <a:r>
              <a:rPr spc="-60" dirty="0"/>
              <a:t> </a:t>
            </a:r>
            <a:r>
              <a:rPr dirty="0"/>
              <a:t>Classes</a:t>
            </a:r>
          </a:p>
        </p:txBody>
      </p:sp>
      <p:sp>
        <p:nvSpPr>
          <p:cNvPr id="3" name="object 3"/>
          <p:cNvSpPr txBox="1"/>
          <p:nvPr/>
        </p:nvSpPr>
        <p:spPr>
          <a:xfrm>
            <a:off x="1310182" y="1995055"/>
            <a:ext cx="7963534" cy="4201160"/>
          </a:xfrm>
          <a:prstGeom prst="rect">
            <a:avLst/>
          </a:prstGeom>
        </p:spPr>
        <p:txBody>
          <a:bodyPr vert="horz" wrap="square" lIns="0" tIns="0" rIns="0" bIns="0" rtlCol="0">
            <a:spAutoFit/>
          </a:bodyPr>
          <a:lstStyle/>
          <a:p>
            <a:pPr marL="355600" marR="558165" indent="-342900">
              <a:lnSpc>
                <a:spcPct val="100000"/>
              </a:lnSpc>
              <a:buFont typeface="Arial"/>
              <a:buChar char="•"/>
              <a:tabLst>
                <a:tab pos="354965" algn="l"/>
                <a:tab pos="355600" algn="l"/>
              </a:tabLst>
            </a:pPr>
            <a:r>
              <a:rPr sz="3000" spc="-5" dirty="0">
                <a:latin typeface="Calibri"/>
                <a:cs typeface="Calibri"/>
              </a:rPr>
              <a:t>When </a:t>
            </a:r>
            <a:r>
              <a:rPr sz="3000" dirty="0">
                <a:latin typeface="Calibri"/>
                <a:cs typeface="Calibri"/>
              </a:rPr>
              <a:t>adding a new name to the </a:t>
            </a:r>
            <a:r>
              <a:rPr sz="3000" spc="-5" dirty="0">
                <a:latin typeface="Calibri"/>
                <a:cs typeface="Calibri"/>
              </a:rPr>
              <a:t>model, </a:t>
            </a:r>
            <a:r>
              <a:rPr sz="3000" spc="-370" dirty="0">
                <a:latin typeface="Calibri"/>
                <a:cs typeface="Calibri"/>
              </a:rPr>
              <a:t>ng-­‐  </a:t>
            </a:r>
            <a:r>
              <a:rPr sz="3000" dirty="0">
                <a:latin typeface="Calibri"/>
                <a:cs typeface="Calibri"/>
              </a:rPr>
              <a:t>repeat </a:t>
            </a:r>
            <a:r>
              <a:rPr sz="3000" spc="-5" dirty="0">
                <a:latin typeface="Calibri"/>
                <a:cs typeface="Calibri"/>
              </a:rPr>
              <a:t>knows </a:t>
            </a:r>
            <a:r>
              <a:rPr sz="3000" dirty="0">
                <a:latin typeface="Calibri"/>
                <a:cs typeface="Calibri"/>
              </a:rPr>
              <a:t>the item that is either added</a:t>
            </a:r>
            <a:r>
              <a:rPr sz="3000" spc="-75" dirty="0">
                <a:latin typeface="Calibri"/>
                <a:cs typeface="Calibri"/>
              </a:rPr>
              <a:t> </a:t>
            </a:r>
            <a:r>
              <a:rPr sz="3000" spc="-5" dirty="0">
                <a:latin typeface="Calibri"/>
                <a:cs typeface="Calibri"/>
              </a:rPr>
              <a:t>or  </a:t>
            </a:r>
            <a:r>
              <a:rPr sz="3000" dirty="0">
                <a:latin typeface="Calibri"/>
                <a:cs typeface="Calibri"/>
              </a:rPr>
              <a:t>deleted</a:t>
            </a:r>
            <a:endParaRPr sz="3000">
              <a:latin typeface="Calibri"/>
              <a:cs typeface="Calibri"/>
            </a:endParaRPr>
          </a:p>
          <a:p>
            <a:pPr marL="355600" marR="5080" indent="-342900">
              <a:lnSpc>
                <a:spcPts val="3579"/>
              </a:lnSpc>
              <a:spcBef>
                <a:spcPts val="855"/>
              </a:spcBef>
              <a:buFont typeface="Arial"/>
              <a:buChar char="•"/>
              <a:tabLst>
                <a:tab pos="354965" algn="l"/>
                <a:tab pos="355600" algn="l"/>
              </a:tabLst>
            </a:pPr>
            <a:r>
              <a:rPr sz="3000" dirty="0">
                <a:latin typeface="Calibri"/>
                <a:cs typeface="Calibri"/>
              </a:rPr>
              <a:t>CSS classes are added at </a:t>
            </a:r>
            <a:r>
              <a:rPr sz="3000" spc="-5" dirty="0">
                <a:latin typeface="Calibri"/>
                <a:cs typeface="Calibri"/>
              </a:rPr>
              <a:t>runtime </a:t>
            </a:r>
            <a:r>
              <a:rPr sz="3000" dirty="0">
                <a:latin typeface="Calibri"/>
                <a:cs typeface="Calibri"/>
              </a:rPr>
              <a:t>to the</a:t>
            </a:r>
            <a:r>
              <a:rPr sz="3000" spc="-85" dirty="0">
                <a:latin typeface="Calibri"/>
                <a:cs typeface="Calibri"/>
              </a:rPr>
              <a:t> </a:t>
            </a:r>
            <a:r>
              <a:rPr sz="3000" dirty="0">
                <a:latin typeface="Calibri"/>
                <a:cs typeface="Calibri"/>
              </a:rPr>
              <a:t>repeated  element</a:t>
            </a:r>
            <a:r>
              <a:rPr sz="3000" spc="-85" dirty="0">
                <a:latin typeface="Calibri"/>
                <a:cs typeface="Calibri"/>
              </a:rPr>
              <a:t> </a:t>
            </a:r>
            <a:r>
              <a:rPr sz="3000" spc="-5" dirty="0">
                <a:latin typeface="Calibri"/>
                <a:cs typeface="Calibri"/>
              </a:rPr>
              <a:t>(&lt;li&gt;)</a:t>
            </a:r>
            <a:endParaRPr sz="3000">
              <a:latin typeface="Calibri"/>
              <a:cs typeface="Calibri"/>
            </a:endParaRPr>
          </a:p>
          <a:p>
            <a:pPr marL="355600" indent="-342900">
              <a:lnSpc>
                <a:spcPct val="100000"/>
              </a:lnSpc>
              <a:spcBef>
                <a:spcPts val="600"/>
              </a:spcBef>
              <a:buFont typeface="Arial"/>
              <a:buChar char="•"/>
              <a:tabLst>
                <a:tab pos="354965" algn="l"/>
                <a:tab pos="355600" algn="l"/>
              </a:tabLst>
            </a:pPr>
            <a:r>
              <a:rPr sz="3000" spc="-5" dirty="0">
                <a:latin typeface="Calibri"/>
                <a:cs typeface="Calibri"/>
              </a:rPr>
              <a:t>When </a:t>
            </a:r>
            <a:r>
              <a:rPr sz="3000" dirty="0">
                <a:latin typeface="Calibri"/>
                <a:cs typeface="Calibri"/>
              </a:rPr>
              <a:t>adding new</a:t>
            </a:r>
            <a:r>
              <a:rPr sz="3000" spc="-80" dirty="0">
                <a:latin typeface="Calibri"/>
                <a:cs typeface="Calibri"/>
              </a:rPr>
              <a:t> </a:t>
            </a:r>
            <a:r>
              <a:rPr sz="3000" dirty="0">
                <a:latin typeface="Calibri"/>
                <a:cs typeface="Calibri"/>
              </a:rPr>
              <a:t>element:</a:t>
            </a:r>
            <a:endParaRPr sz="3000">
              <a:latin typeface="Calibri"/>
              <a:cs typeface="Calibri"/>
            </a:endParaRPr>
          </a:p>
          <a:p>
            <a:pPr marL="755650" lvl="1" indent="-285750">
              <a:lnSpc>
                <a:spcPct val="100000"/>
              </a:lnSpc>
              <a:spcBef>
                <a:spcPts val="459"/>
              </a:spcBef>
              <a:buFont typeface="Arial"/>
              <a:buChar char="–"/>
              <a:tabLst>
                <a:tab pos="755015" algn="l"/>
                <a:tab pos="755650" algn="l"/>
              </a:tabLst>
            </a:pPr>
            <a:r>
              <a:rPr sz="2000" dirty="0">
                <a:latin typeface="SimSun"/>
                <a:cs typeface="SimSun"/>
              </a:rPr>
              <a:t>&lt;li class="... ng-enter ng-enter-active"&gt;New</a:t>
            </a:r>
            <a:r>
              <a:rPr sz="2000" spc="-100" dirty="0">
                <a:latin typeface="SimSun"/>
                <a:cs typeface="SimSun"/>
              </a:rPr>
              <a:t> </a:t>
            </a:r>
            <a:r>
              <a:rPr sz="2000" dirty="0">
                <a:latin typeface="SimSun"/>
                <a:cs typeface="SimSun"/>
              </a:rPr>
              <a:t>Name&lt;/li&gt;</a:t>
            </a:r>
            <a:endParaRPr sz="2000">
              <a:latin typeface="SimSun"/>
              <a:cs typeface="SimSun"/>
            </a:endParaRPr>
          </a:p>
          <a:p>
            <a:pPr marL="355600" indent="-342900">
              <a:lnSpc>
                <a:spcPct val="100000"/>
              </a:lnSpc>
              <a:spcBef>
                <a:spcPts val="740"/>
              </a:spcBef>
              <a:buFont typeface="Arial"/>
              <a:buChar char="•"/>
              <a:tabLst>
                <a:tab pos="354965" algn="l"/>
                <a:tab pos="355600" algn="l"/>
              </a:tabLst>
            </a:pPr>
            <a:r>
              <a:rPr sz="3000" spc="-5" dirty="0">
                <a:latin typeface="Calibri"/>
                <a:cs typeface="Calibri"/>
              </a:rPr>
              <a:t>When removing</a:t>
            </a:r>
            <a:r>
              <a:rPr sz="3000" spc="-45" dirty="0">
                <a:latin typeface="Calibri"/>
                <a:cs typeface="Calibri"/>
              </a:rPr>
              <a:t> </a:t>
            </a:r>
            <a:r>
              <a:rPr sz="3000" dirty="0">
                <a:latin typeface="Calibri"/>
                <a:cs typeface="Calibri"/>
              </a:rPr>
              <a:t>element</a:t>
            </a:r>
            <a:endParaRPr sz="3000">
              <a:latin typeface="Calibri"/>
              <a:cs typeface="Calibri"/>
            </a:endParaRPr>
          </a:p>
          <a:p>
            <a:pPr marL="755650" lvl="1" indent="-285750">
              <a:lnSpc>
                <a:spcPct val="100000"/>
              </a:lnSpc>
              <a:spcBef>
                <a:spcPts val="459"/>
              </a:spcBef>
              <a:buFont typeface="Arial"/>
              <a:buChar char="–"/>
              <a:tabLst>
                <a:tab pos="755015" algn="l"/>
                <a:tab pos="755650" algn="l"/>
              </a:tabLst>
            </a:pPr>
            <a:r>
              <a:rPr sz="2000" dirty="0">
                <a:latin typeface="SimSun"/>
                <a:cs typeface="SimSun"/>
              </a:rPr>
              <a:t>&lt;li class="... ng-leave ng-leave-active"&gt;New</a:t>
            </a:r>
            <a:r>
              <a:rPr sz="2000" spc="-100" dirty="0">
                <a:latin typeface="SimSun"/>
                <a:cs typeface="SimSun"/>
              </a:rPr>
              <a:t> </a:t>
            </a:r>
            <a:r>
              <a:rPr sz="2000" dirty="0">
                <a:latin typeface="SimSun"/>
                <a:cs typeface="SimSun"/>
              </a:rPr>
              <a:t>Name&lt;/li&gt;</a:t>
            </a:r>
            <a:endParaRPr sz="2000">
              <a:latin typeface="SimSun"/>
              <a:cs typeface="SimSu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48180">
              <a:lnSpc>
                <a:spcPct val="100000"/>
              </a:lnSpc>
            </a:pPr>
            <a:r>
              <a:rPr spc="-5" dirty="0"/>
              <a:t>Directives </a:t>
            </a:r>
            <a:r>
              <a:rPr dirty="0"/>
              <a:t>and</a:t>
            </a:r>
            <a:r>
              <a:rPr spc="-95" dirty="0"/>
              <a:t> </a:t>
            </a:r>
            <a:r>
              <a:rPr dirty="0"/>
              <a:t>CSS</a:t>
            </a:r>
          </a:p>
        </p:txBody>
      </p:sp>
      <p:graphicFrame>
        <p:nvGraphicFramePr>
          <p:cNvPr id="3" name="object 3"/>
          <p:cNvGraphicFramePr>
            <a:graphicFrameLocks noGrp="1"/>
          </p:cNvGraphicFramePr>
          <p:nvPr/>
        </p:nvGraphicFramePr>
        <p:xfrm>
          <a:off x="1225087" y="1942985"/>
          <a:ext cx="8229604" cy="2570480"/>
        </p:xfrm>
        <a:graphic>
          <a:graphicData uri="http://schemas.openxmlformats.org/drawingml/2006/table">
            <a:tbl>
              <a:tblPr firstRow="1" bandRow="1">
                <a:tableStyleId>{2D5ABB26-0587-4C30-8999-92F81FD0307C}</a:tableStyleId>
              </a:tblPr>
              <a:tblGrid>
                <a:gridCol w="2057401">
                  <a:extLst>
                    <a:ext uri="{9D8B030D-6E8A-4147-A177-3AD203B41FA5}">
                      <a16:colId xmlns:a16="http://schemas.microsoft.com/office/drawing/2014/main" val="20000"/>
                    </a:ext>
                  </a:extLst>
                </a:gridCol>
                <a:gridCol w="2057401">
                  <a:extLst>
                    <a:ext uri="{9D8B030D-6E8A-4147-A177-3AD203B41FA5}">
                      <a16:colId xmlns:a16="http://schemas.microsoft.com/office/drawing/2014/main" val="20001"/>
                    </a:ext>
                  </a:extLst>
                </a:gridCol>
                <a:gridCol w="2057401">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370840">
                <a:tc>
                  <a:txBody>
                    <a:bodyPr/>
                    <a:lstStyle/>
                    <a:p>
                      <a:pPr marL="85090">
                        <a:lnSpc>
                          <a:spcPct val="100000"/>
                        </a:lnSpc>
                        <a:spcBef>
                          <a:spcPts val="309"/>
                        </a:spcBef>
                      </a:pPr>
                      <a:r>
                        <a:rPr sz="1800" b="1" dirty="0">
                          <a:solidFill>
                            <a:srgbClr val="FFFFFF"/>
                          </a:solidFill>
                          <a:latin typeface="Calibri"/>
                          <a:cs typeface="Calibri"/>
                        </a:rPr>
                        <a:t>Event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095C9"/>
                    </a:solidFill>
                  </a:tcPr>
                </a:tc>
                <a:tc>
                  <a:txBody>
                    <a:bodyPr/>
                    <a:lstStyle/>
                    <a:p>
                      <a:pPr marL="85090">
                        <a:lnSpc>
                          <a:spcPct val="100000"/>
                        </a:lnSpc>
                        <a:spcBef>
                          <a:spcPts val="309"/>
                        </a:spcBef>
                      </a:pPr>
                      <a:r>
                        <a:rPr sz="1800" b="1" spc="-5" dirty="0">
                          <a:solidFill>
                            <a:srgbClr val="FFFFFF"/>
                          </a:solidFill>
                          <a:latin typeface="Calibri"/>
                          <a:cs typeface="Calibri"/>
                        </a:rPr>
                        <a:t>Starting</a:t>
                      </a:r>
                      <a:r>
                        <a:rPr sz="1800" b="1" spc="-80" dirty="0">
                          <a:solidFill>
                            <a:srgbClr val="FFFFFF"/>
                          </a:solidFill>
                          <a:latin typeface="Calibri"/>
                          <a:cs typeface="Calibri"/>
                        </a:rPr>
                        <a:t> </a:t>
                      </a:r>
                      <a:r>
                        <a:rPr sz="1800" b="1" dirty="0">
                          <a:solidFill>
                            <a:srgbClr val="FFFFFF"/>
                          </a:solidFill>
                          <a:latin typeface="Calibri"/>
                          <a:cs typeface="Calibri"/>
                        </a:rPr>
                        <a:t>CSS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095C9"/>
                    </a:solidFill>
                  </a:tcPr>
                </a:tc>
                <a:tc>
                  <a:txBody>
                    <a:bodyPr/>
                    <a:lstStyle/>
                    <a:p>
                      <a:pPr marL="85090">
                        <a:lnSpc>
                          <a:spcPct val="100000"/>
                        </a:lnSpc>
                        <a:spcBef>
                          <a:spcPts val="309"/>
                        </a:spcBef>
                      </a:pPr>
                      <a:r>
                        <a:rPr sz="1800" b="1" dirty="0">
                          <a:solidFill>
                            <a:srgbClr val="FFFFFF"/>
                          </a:solidFill>
                          <a:latin typeface="Calibri"/>
                          <a:cs typeface="Calibri"/>
                        </a:rPr>
                        <a:t>Ending</a:t>
                      </a:r>
                      <a:r>
                        <a:rPr sz="1800" b="1" spc="-105" dirty="0">
                          <a:solidFill>
                            <a:srgbClr val="FFFFFF"/>
                          </a:solidFill>
                          <a:latin typeface="Calibri"/>
                          <a:cs typeface="Calibri"/>
                        </a:rPr>
                        <a:t> </a:t>
                      </a:r>
                      <a:r>
                        <a:rPr sz="1800" b="1" dirty="0">
                          <a:solidFill>
                            <a:srgbClr val="FFFFFF"/>
                          </a:solidFill>
                          <a:latin typeface="Calibri"/>
                          <a:cs typeface="Calibri"/>
                        </a:rPr>
                        <a:t>CSS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095C9"/>
                    </a:solidFill>
                  </a:tcPr>
                </a:tc>
                <a:tc>
                  <a:txBody>
                    <a:bodyPr/>
                    <a:lstStyle/>
                    <a:p>
                      <a:pPr marL="85090">
                        <a:lnSpc>
                          <a:spcPct val="100000"/>
                        </a:lnSpc>
                        <a:spcBef>
                          <a:spcPts val="309"/>
                        </a:spcBef>
                      </a:pPr>
                      <a:r>
                        <a:rPr sz="1800" b="1" spc="-10" dirty="0">
                          <a:solidFill>
                            <a:srgbClr val="FFFFFF"/>
                          </a:solidFill>
                          <a:latin typeface="Calibri"/>
                          <a:cs typeface="Calibri"/>
                        </a:rPr>
                        <a:t>Directives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095C9"/>
                    </a:solidFill>
                  </a:tcPr>
                </a:tc>
                <a:extLst>
                  <a:ext uri="{0D108BD9-81ED-4DB2-BD59-A6C34878D82A}">
                    <a16:rowId xmlns:a16="http://schemas.microsoft.com/office/drawing/2014/main" val="10000"/>
                  </a:ext>
                </a:extLst>
              </a:tr>
              <a:tr h="914400">
                <a:tc>
                  <a:txBody>
                    <a:bodyPr/>
                    <a:lstStyle/>
                    <a:p>
                      <a:pPr marL="85090">
                        <a:lnSpc>
                          <a:spcPct val="100000"/>
                        </a:lnSpc>
                        <a:spcBef>
                          <a:spcPts val="209"/>
                        </a:spcBef>
                      </a:pPr>
                      <a:r>
                        <a:rPr sz="1800" dirty="0">
                          <a:latin typeface="Calibri"/>
                          <a:cs typeface="Calibri"/>
                        </a:rPr>
                        <a:t>enter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E0ED"/>
                    </a:solidFill>
                  </a:tcPr>
                </a:tc>
                <a:tc>
                  <a:txBody>
                    <a:bodyPr/>
                    <a:lstStyle/>
                    <a:p>
                      <a:pPr marL="85090">
                        <a:lnSpc>
                          <a:spcPct val="100000"/>
                        </a:lnSpc>
                        <a:spcBef>
                          <a:spcPts val="209"/>
                        </a:spcBef>
                      </a:pPr>
                      <a:r>
                        <a:rPr sz="1800" spc="-105" dirty="0">
                          <a:latin typeface="Calibri"/>
                          <a:cs typeface="Calibri"/>
                        </a:rPr>
                        <a:t>.ng-­‐enter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E0ED"/>
                    </a:solidFill>
                  </a:tcPr>
                </a:tc>
                <a:tc>
                  <a:txBody>
                    <a:bodyPr/>
                    <a:lstStyle/>
                    <a:p>
                      <a:pPr marL="85090">
                        <a:lnSpc>
                          <a:spcPct val="100000"/>
                        </a:lnSpc>
                        <a:spcBef>
                          <a:spcPts val="209"/>
                        </a:spcBef>
                      </a:pPr>
                      <a:r>
                        <a:rPr sz="1800" spc="-114" dirty="0">
                          <a:latin typeface="Calibri"/>
                          <a:cs typeface="Calibri"/>
                        </a:rPr>
                        <a:t>.ng-­‐enter-­‐active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E0ED"/>
                    </a:solidFill>
                  </a:tcPr>
                </a:tc>
                <a:tc>
                  <a:txBody>
                    <a:bodyPr/>
                    <a:lstStyle/>
                    <a:p>
                      <a:pPr marL="85090" marR="522605">
                        <a:lnSpc>
                          <a:spcPct val="99500"/>
                        </a:lnSpc>
                        <a:spcBef>
                          <a:spcPts val="220"/>
                        </a:spcBef>
                      </a:pPr>
                      <a:r>
                        <a:rPr sz="1800" spc="-5" dirty="0">
                          <a:latin typeface="Calibri"/>
                          <a:cs typeface="Calibri"/>
                        </a:rPr>
                        <a:t>ngRepeat,  ngInclude,</a:t>
                      </a:r>
                      <a:r>
                        <a:rPr sz="1800" spc="-55" dirty="0">
                          <a:latin typeface="Calibri"/>
                          <a:cs typeface="Calibri"/>
                        </a:rPr>
                        <a:t> </a:t>
                      </a:r>
                      <a:r>
                        <a:rPr sz="1800" dirty="0">
                          <a:latin typeface="Calibri"/>
                          <a:cs typeface="Calibri"/>
                        </a:rPr>
                        <a:t>ngIf,  </a:t>
                      </a:r>
                      <a:r>
                        <a:rPr sz="1800" spc="-5" dirty="0">
                          <a:latin typeface="Calibri"/>
                          <a:cs typeface="Calibri"/>
                        </a:rPr>
                        <a:t>ngView</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E0ED"/>
                    </a:solidFill>
                  </a:tcPr>
                </a:tc>
                <a:extLst>
                  <a:ext uri="{0D108BD9-81ED-4DB2-BD59-A6C34878D82A}">
                    <a16:rowId xmlns:a16="http://schemas.microsoft.com/office/drawing/2014/main" val="10001"/>
                  </a:ext>
                </a:extLst>
              </a:tr>
              <a:tr h="914400">
                <a:tc>
                  <a:txBody>
                    <a:bodyPr/>
                    <a:lstStyle/>
                    <a:p>
                      <a:pPr marL="85090">
                        <a:lnSpc>
                          <a:spcPct val="100000"/>
                        </a:lnSpc>
                        <a:spcBef>
                          <a:spcPts val="309"/>
                        </a:spcBef>
                      </a:pPr>
                      <a:r>
                        <a:rPr sz="1800" dirty="0">
                          <a:latin typeface="Calibri"/>
                          <a:cs typeface="Calibri"/>
                        </a:rPr>
                        <a:t>leave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1F6"/>
                    </a:solidFill>
                  </a:tcPr>
                </a:tc>
                <a:tc>
                  <a:txBody>
                    <a:bodyPr/>
                    <a:lstStyle/>
                    <a:p>
                      <a:pPr marL="85090">
                        <a:lnSpc>
                          <a:spcPct val="100000"/>
                        </a:lnSpc>
                        <a:spcBef>
                          <a:spcPts val="309"/>
                        </a:spcBef>
                      </a:pPr>
                      <a:r>
                        <a:rPr sz="1800" spc="-105" dirty="0">
                          <a:latin typeface="Calibri"/>
                          <a:cs typeface="Calibri"/>
                        </a:rPr>
                        <a:t>.ng-­‐leave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1F6"/>
                    </a:solidFill>
                  </a:tcPr>
                </a:tc>
                <a:tc>
                  <a:txBody>
                    <a:bodyPr/>
                    <a:lstStyle/>
                    <a:p>
                      <a:pPr marL="85090">
                        <a:lnSpc>
                          <a:spcPct val="100000"/>
                        </a:lnSpc>
                        <a:spcBef>
                          <a:spcPts val="309"/>
                        </a:spcBef>
                      </a:pPr>
                      <a:r>
                        <a:rPr sz="1800" spc="-114" dirty="0">
                          <a:latin typeface="Calibri"/>
                          <a:cs typeface="Calibri"/>
                        </a:rPr>
                        <a:t>.ng-­‐leave-­‐active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1F6"/>
                    </a:solidFill>
                  </a:tcPr>
                </a:tc>
                <a:tc>
                  <a:txBody>
                    <a:bodyPr/>
                    <a:lstStyle/>
                    <a:p>
                      <a:pPr marL="85090" marR="522605">
                        <a:lnSpc>
                          <a:spcPct val="99500"/>
                        </a:lnSpc>
                        <a:spcBef>
                          <a:spcPts val="320"/>
                        </a:spcBef>
                      </a:pPr>
                      <a:r>
                        <a:rPr sz="1800" spc="-5" dirty="0">
                          <a:latin typeface="Calibri"/>
                          <a:cs typeface="Calibri"/>
                        </a:rPr>
                        <a:t>ngRepeat,  ngInclude,</a:t>
                      </a:r>
                      <a:r>
                        <a:rPr sz="1800" spc="-55" dirty="0">
                          <a:latin typeface="Calibri"/>
                          <a:cs typeface="Calibri"/>
                        </a:rPr>
                        <a:t> </a:t>
                      </a:r>
                      <a:r>
                        <a:rPr sz="1800" dirty="0">
                          <a:latin typeface="Calibri"/>
                          <a:cs typeface="Calibri"/>
                        </a:rPr>
                        <a:t>ngIf,  </a:t>
                      </a:r>
                      <a:r>
                        <a:rPr sz="1800" spc="-5" dirty="0">
                          <a:latin typeface="Calibri"/>
                          <a:cs typeface="Calibri"/>
                        </a:rPr>
                        <a:t>ngView</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1F6"/>
                    </a:solidFill>
                  </a:tcPr>
                </a:tc>
                <a:extLst>
                  <a:ext uri="{0D108BD9-81ED-4DB2-BD59-A6C34878D82A}">
                    <a16:rowId xmlns:a16="http://schemas.microsoft.com/office/drawing/2014/main" val="10002"/>
                  </a:ext>
                </a:extLst>
              </a:tr>
              <a:tr h="370840">
                <a:tc>
                  <a:txBody>
                    <a:bodyPr/>
                    <a:lstStyle/>
                    <a:p>
                      <a:pPr marL="85090">
                        <a:lnSpc>
                          <a:spcPct val="100000"/>
                        </a:lnSpc>
                        <a:spcBef>
                          <a:spcPts val="309"/>
                        </a:spcBef>
                      </a:pPr>
                      <a:r>
                        <a:rPr sz="1800" dirty="0">
                          <a:latin typeface="Calibri"/>
                          <a:cs typeface="Calibri"/>
                        </a:rPr>
                        <a:t>move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E0ED"/>
                    </a:solidFill>
                  </a:tcPr>
                </a:tc>
                <a:tc>
                  <a:txBody>
                    <a:bodyPr/>
                    <a:lstStyle/>
                    <a:p>
                      <a:pPr marL="85090">
                        <a:lnSpc>
                          <a:spcPct val="100000"/>
                        </a:lnSpc>
                        <a:spcBef>
                          <a:spcPts val="309"/>
                        </a:spcBef>
                      </a:pPr>
                      <a:r>
                        <a:rPr sz="1800" spc="-114" dirty="0">
                          <a:latin typeface="Calibri"/>
                          <a:cs typeface="Calibri"/>
                        </a:rPr>
                        <a:t>.ng-­‐move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E0ED"/>
                    </a:solidFill>
                  </a:tcPr>
                </a:tc>
                <a:tc>
                  <a:txBody>
                    <a:bodyPr/>
                    <a:lstStyle/>
                    <a:p>
                      <a:pPr marL="85090">
                        <a:lnSpc>
                          <a:spcPct val="100000"/>
                        </a:lnSpc>
                        <a:spcBef>
                          <a:spcPts val="309"/>
                        </a:spcBef>
                      </a:pPr>
                      <a:r>
                        <a:rPr sz="1800" spc="-70" dirty="0">
                          <a:latin typeface="Calibri"/>
                          <a:cs typeface="Calibri"/>
                        </a:rPr>
                        <a:t>.ng-­‐move.active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E0ED"/>
                    </a:solidFill>
                  </a:tcPr>
                </a:tc>
                <a:tc>
                  <a:txBody>
                    <a:bodyPr/>
                    <a:lstStyle/>
                    <a:p>
                      <a:pPr marL="85090">
                        <a:lnSpc>
                          <a:spcPct val="100000"/>
                        </a:lnSpc>
                        <a:spcBef>
                          <a:spcPts val="309"/>
                        </a:spcBef>
                      </a:pPr>
                      <a:r>
                        <a:rPr sz="1800" dirty="0">
                          <a:latin typeface="Calibri"/>
                          <a:cs typeface="Calibri"/>
                        </a:rPr>
                        <a:t>ngRepeat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E0E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595245">
              <a:lnSpc>
                <a:spcPct val="100000"/>
              </a:lnSpc>
            </a:pPr>
            <a:r>
              <a:rPr spc="-5" dirty="0"/>
              <a:t>Example</a:t>
            </a:r>
            <a:r>
              <a:rPr spc="-70" dirty="0"/>
              <a:t> </a:t>
            </a:r>
            <a:r>
              <a:rPr dirty="0"/>
              <a:t>CSS</a:t>
            </a:r>
          </a:p>
        </p:txBody>
      </p:sp>
      <p:sp>
        <p:nvSpPr>
          <p:cNvPr id="3" name="object 3"/>
          <p:cNvSpPr txBox="1"/>
          <p:nvPr/>
        </p:nvSpPr>
        <p:spPr>
          <a:xfrm>
            <a:off x="1310182" y="1995055"/>
            <a:ext cx="2121535" cy="4601845"/>
          </a:xfrm>
          <a:prstGeom prst="rect">
            <a:avLst/>
          </a:prstGeom>
        </p:spPr>
        <p:txBody>
          <a:bodyPr vert="horz" wrap="square" lIns="0" tIns="0" rIns="0" bIns="0" rtlCol="0">
            <a:spAutoFit/>
          </a:bodyPr>
          <a:lstStyle/>
          <a:p>
            <a:pPr marL="12700">
              <a:lnSpc>
                <a:spcPct val="100000"/>
              </a:lnSpc>
            </a:pPr>
            <a:r>
              <a:rPr sz="1100" spc="-5" dirty="0">
                <a:solidFill>
                  <a:srgbClr val="565656"/>
                </a:solidFill>
                <a:latin typeface="Courier New"/>
                <a:cs typeface="Courier New"/>
              </a:rPr>
              <a:t>/* starting animation</a:t>
            </a:r>
            <a:r>
              <a:rPr sz="1100" spc="-75" dirty="0">
                <a:solidFill>
                  <a:srgbClr val="565656"/>
                </a:solidFill>
                <a:latin typeface="Courier New"/>
                <a:cs typeface="Courier New"/>
              </a:rPr>
              <a:t> </a:t>
            </a:r>
            <a:r>
              <a:rPr sz="1100" dirty="0">
                <a:solidFill>
                  <a:srgbClr val="565656"/>
                </a:solidFill>
                <a:latin typeface="Courier New"/>
                <a:cs typeface="Courier New"/>
              </a:rPr>
              <a:t>*/</a:t>
            </a:r>
            <a:endParaRPr sz="1100">
              <a:latin typeface="Courier New"/>
              <a:cs typeface="Courier New"/>
            </a:endParaRPr>
          </a:p>
          <a:p>
            <a:pPr marL="12700">
              <a:lnSpc>
                <a:spcPct val="100000"/>
              </a:lnSpc>
              <a:spcBef>
                <a:spcPts val="240"/>
              </a:spcBef>
            </a:pPr>
            <a:r>
              <a:rPr sz="1100" spc="-5" dirty="0">
                <a:solidFill>
                  <a:srgbClr val="6D6F24"/>
                </a:solidFill>
                <a:latin typeface="Courier New"/>
                <a:cs typeface="Courier New"/>
              </a:rPr>
              <a:t>.ng-enter</a:t>
            </a:r>
            <a:r>
              <a:rPr sz="1100" spc="-80" dirty="0">
                <a:solidFill>
                  <a:srgbClr val="6D6F24"/>
                </a:solidFill>
                <a:latin typeface="Courier New"/>
                <a:cs typeface="Courier New"/>
              </a:rPr>
              <a:t> </a:t>
            </a:r>
            <a:r>
              <a:rPr sz="1100" dirty="0">
                <a:solidFill>
                  <a:srgbClr val="6B006D"/>
                </a:solidFill>
                <a:latin typeface="Courier New"/>
                <a:cs typeface="Courier New"/>
              </a:rPr>
              <a:t>{</a:t>
            </a:r>
            <a:endParaRPr sz="1100">
              <a:latin typeface="Courier New"/>
              <a:cs typeface="Courier New"/>
            </a:endParaRPr>
          </a:p>
          <a:p>
            <a:pPr marL="180340" marR="5080">
              <a:lnSpc>
                <a:spcPct val="113599"/>
              </a:lnSpc>
              <a:spcBef>
                <a:spcPts val="100"/>
              </a:spcBef>
            </a:pPr>
            <a:r>
              <a:rPr sz="1100" dirty="0">
                <a:latin typeface="Courier New"/>
                <a:cs typeface="Courier New"/>
              </a:rPr>
              <a:t>-webkit-transition</a:t>
            </a:r>
            <a:r>
              <a:rPr sz="1100" dirty="0">
                <a:solidFill>
                  <a:srgbClr val="6D6F24"/>
                </a:solidFill>
                <a:latin typeface="Courier New"/>
                <a:cs typeface="Courier New"/>
              </a:rPr>
              <a:t>:</a:t>
            </a:r>
            <a:r>
              <a:rPr sz="1100" spc="-100" dirty="0">
                <a:solidFill>
                  <a:srgbClr val="6D6F24"/>
                </a:solidFill>
                <a:latin typeface="Courier New"/>
                <a:cs typeface="Courier New"/>
              </a:rPr>
              <a:t> </a:t>
            </a:r>
            <a:r>
              <a:rPr sz="1100" dirty="0">
                <a:solidFill>
                  <a:srgbClr val="107D02"/>
                </a:solidFill>
                <a:latin typeface="Courier New"/>
                <a:cs typeface="Courier New"/>
              </a:rPr>
              <a:t>1</a:t>
            </a:r>
            <a:r>
              <a:rPr sz="1100" dirty="0">
                <a:solidFill>
                  <a:srgbClr val="0B5601"/>
                </a:solidFill>
                <a:latin typeface="Courier New"/>
                <a:cs typeface="Courier New"/>
              </a:rPr>
              <a:t>s</a:t>
            </a:r>
            <a:r>
              <a:rPr sz="1100" dirty="0">
                <a:solidFill>
                  <a:srgbClr val="6B006D"/>
                </a:solidFill>
                <a:latin typeface="Courier New"/>
                <a:cs typeface="Courier New"/>
              </a:rPr>
              <a:t>;  </a:t>
            </a:r>
            <a:r>
              <a:rPr sz="1100" dirty="0">
                <a:latin typeface="Courier New"/>
                <a:cs typeface="Courier New"/>
              </a:rPr>
              <a:t>transition</a:t>
            </a:r>
            <a:r>
              <a:rPr sz="1100" dirty="0">
                <a:solidFill>
                  <a:srgbClr val="6D6F24"/>
                </a:solidFill>
                <a:latin typeface="Courier New"/>
                <a:cs typeface="Courier New"/>
              </a:rPr>
              <a:t>:</a:t>
            </a:r>
            <a:r>
              <a:rPr sz="1100" spc="-100" dirty="0">
                <a:solidFill>
                  <a:srgbClr val="6D6F24"/>
                </a:solidFill>
                <a:latin typeface="Courier New"/>
                <a:cs typeface="Courier New"/>
              </a:rPr>
              <a:t> </a:t>
            </a:r>
            <a:r>
              <a:rPr sz="1100" dirty="0">
                <a:solidFill>
                  <a:srgbClr val="107D02"/>
                </a:solidFill>
                <a:latin typeface="Courier New"/>
                <a:cs typeface="Courier New"/>
              </a:rPr>
              <a:t>1</a:t>
            </a:r>
            <a:r>
              <a:rPr sz="1100" dirty="0">
                <a:solidFill>
                  <a:srgbClr val="0B5601"/>
                </a:solidFill>
                <a:latin typeface="Courier New"/>
                <a:cs typeface="Courier New"/>
              </a:rPr>
              <a:t>s</a:t>
            </a:r>
            <a:r>
              <a:rPr sz="1100" dirty="0">
                <a:solidFill>
                  <a:srgbClr val="6B006D"/>
                </a:solidFill>
                <a:latin typeface="Courier New"/>
                <a:cs typeface="Courier New"/>
              </a:rPr>
              <a:t>;</a:t>
            </a:r>
            <a:endParaRPr sz="1100">
              <a:latin typeface="Courier New"/>
              <a:cs typeface="Courier New"/>
            </a:endParaRPr>
          </a:p>
          <a:p>
            <a:pPr marL="180340">
              <a:lnSpc>
                <a:spcPct val="100000"/>
              </a:lnSpc>
              <a:spcBef>
                <a:spcPts val="280"/>
              </a:spcBef>
            </a:pPr>
            <a:r>
              <a:rPr sz="1100" b="1" dirty="0">
                <a:solidFill>
                  <a:srgbClr val="AB6464"/>
                </a:solidFill>
                <a:latin typeface="Courier New"/>
                <a:cs typeface="Courier New"/>
              </a:rPr>
              <a:t>margin-left</a:t>
            </a:r>
            <a:r>
              <a:rPr sz="1100" dirty="0">
                <a:solidFill>
                  <a:srgbClr val="6D6F24"/>
                </a:solidFill>
                <a:latin typeface="Courier New"/>
                <a:cs typeface="Courier New"/>
              </a:rPr>
              <a:t>:</a:t>
            </a:r>
            <a:r>
              <a:rPr sz="1100" spc="-100" dirty="0">
                <a:solidFill>
                  <a:srgbClr val="6D6F24"/>
                </a:solidFill>
                <a:latin typeface="Courier New"/>
                <a:cs typeface="Courier New"/>
              </a:rPr>
              <a:t> </a:t>
            </a:r>
            <a:r>
              <a:rPr sz="1100" dirty="0">
                <a:solidFill>
                  <a:srgbClr val="107D02"/>
                </a:solidFill>
                <a:latin typeface="Courier New"/>
                <a:cs typeface="Courier New"/>
              </a:rPr>
              <a:t>100</a:t>
            </a:r>
            <a:r>
              <a:rPr sz="1100" dirty="0">
                <a:solidFill>
                  <a:srgbClr val="0B5601"/>
                </a:solidFill>
                <a:latin typeface="Courier New"/>
                <a:cs typeface="Courier New"/>
              </a:rPr>
              <a:t>%</a:t>
            </a:r>
            <a:r>
              <a:rPr sz="1100" dirty="0">
                <a:solidFill>
                  <a:srgbClr val="6B006D"/>
                </a:solidFill>
                <a:latin typeface="Courier New"/>
                <a:cs typeface="Courier New"/>
              </a:rPr>
              <a:t>;</a:t>
            </a:r>
            <a:endParaRPr sz="1100">
              <a:latin typeface="Courier New"/>
              <a:cs typeface="Courier New"/>
            </a:endParaRPr>
          </a:p>
          <a:p>
            <a:pPr marL="12700">
              <a:lnSpc>
                <a:spcPct val="100000"/>
              </a:lnSpc>
              <a:spcBef>
                <a:spcPts val="280"/>
              </a:spcBef>
            </a:pPr>
            <a:r>
              <a:rPr sz="1100" dirty="0">
                <a:solidFill>
                  <a:srgbClr val="6B006D"/>
                </a:solidFill>
                <a:latin typeface="Courier New"/>
                <a:cs typeface="Courier New"/>
              </a:rPr>
              <a:t>}</a:t>
            </a:r>
            <a:endParaRPr sz="1100">
              <a:latin typeface="Courier New"/>
              <a:cs typeface="Courier New"/>
            </a:endParaRPr>
          </a:p>
          <a:p>
            <a:pPr>
              <a:lnSpc>
                <a:spcPct val="100000"/>
              </a:lnSpc>
              <a:spcBef>
                <a:spcPts val="40"/>
              </a:spcBef>
            </a:pPr>
            <a:endParaRPr sz="1600">
              <a:latin typeface="Times New Roman"/>
              <a:cs typeface="Times New Roman"/>
            </a:endParaRPr>
          </a:p>
          <a:p>
            <a:pPr marL="12700">
              <a:lnSpc>
                <a:spcPct val="100000"/>
              </a:lnSpc>
            </a:pPr>
            <a:r>
              <a:rPr sz="1100" spc="-5" dirty="0">
                <a:solidFill>
                  <a:srgbClr val="565656"/>
                </a:solidFill>
                <a:latin typeface="Courier New"/>
                <a:cs typeface="Courier New"/>
              </a:rPr>
              <a:t>/* ending animation</a:t>
            </a:r>
            <a:r>
              <a:rPr sz="1100" spc="-75" dirty="0">
                <a:solidFill>
                  <a:srgbClr val="565656"/>
                </a:solidFill>
                <a:latin typeface="Courier New"/>
                <a:cs typeface="Courier New"/>
              </a:rPr>
              <a:t> </a:t>
            </a:r>
            <a:r>
              <a:rPr sz="1100" dirty="0">
                <a:solidFill>
                  <a:srgbClr val="565656"/>
                </a:solidFill>
                <a:latin typeface="Courier New"/>
                <a:cs typeface="Courier New"/>
              </a:rPr>
              <a:t>*/</a:t>
            </a:r>
            <a:endParaRPr sz="1100">
              <a:latin typeface="Courier New"/>
              <a:cs typeface="Courier New"/>
            </a:endParaRPr>
          </a:p>
          <a:p>
            <a:pPr marL="12700">
              <a:lnSpc>
                <a:spcPct val="100000"/>
              </a:lnSpc>
              <a:spcBef>
                <a:spcPts val="280"/>
              </a:spcBef>
            </a:pPr>
            <a:r>
              <a:rPr sz="1100" spc="-5" dirty="0">
                <a:solidFill>
                  <a:srgbClr val="6D6F24"/>
                </a:solidFill>
                <a:latin typeface="Courier New"/>
                <a:cs typeface="Courier New"/>
              </a:rPr>
              <a:t>.ng-enter-active</a:t>
            </a:r>
            <a:r>
              <a:rPr sz="1100" spc="-80" dirty="0">
                <a:solidFill>
                  <a:srgbClr val="6D6F24"/>
                </a:solidFill>
                <a:latin typeface="Courier New"/>
                <a:cs typeface="Courier New"/>
              </a:rPr>
              <a:t> </a:t>
            </a:r>
            <a:r>
              <a:rPr sz="1100" dirty="0">
                <a:solidFill>
                  <a:srgbClr val="6B006D"/>
                </a:solidFill>
                <a:latin typeface="Courier New"/>
                <a:cs typeface="Courier New"/>
              </a:rPr>
              <a:t>{</a:t>
            </a:r>
            <a:endParaRPr sz="1100">
              <a:latin typeface="Courier New"/>
              <a:cs typeface="Courier New"/>
            </a:endParaRPr>
          </a:p>
          <a:p>
            <a:pPr marL="180340">
              <a:lnSpc>
                <a:spcPct val="100000"/>
              </a:lnSpc>
              <a:spcBef>
                <a:spcPts val="180"/>
              </a:spcBef>
            </a:pPr>
            <a:r>
              <a:rPr sz="1100" b="1" dirty="0">
                <a:solidFill>
                  <a:srgbClr val="AB6464"/>
                </a:solidFill>
                <a:latin typeface="Courier New"/>
                <a:cs typeface="Courier New"/>
              </a:rPr>
              <a:t>margin-left</a:t>
            </a:r>
            <a:r>
              <a:rPr sz="1100" dirty="0">
                <a:solidFill>
                  <a:srgbClr val="6D6F24"/>
                </a:solidFill>
                <a:latin typeface="Courier New"/>
                <a:cs typeface="Courier New"/>
              </a:rPr>
              <a:t>:</a:t>
            </a:r>
            <a:r>
              <a:rPr sz="1100" spc="-100" dirty="0">
                <a:solidFill>
                  <a:srgbClr val="6D6F24"/>
                </a:solidFill>
                <a:latin typeface="Courier New"/>
                <a:cs typeface="Courier New"/>
              </a:rPr>
              <a:t> </a:t>
            </a:r>
            <a:r>
              <a:rPr sz="1100" dirty="0">
                <a:solidFill>
                  <a:srgbClr val="107D02"/>
                </a:solidFill>
                <a:latin typeface="Courier New"/>
                <a:cs typeface="Courier New"/>
              </a:rPr>
              <a:t>0</a:t>
            </a:r>
            <a:r>
              <a:rPr sz="1100" dirty="0">
                <a:solidFill>
                  <a:srgbClr val="6B006D"/>
                </a:solidFill>
                <a:latin typeface="Courier New"/>
                <a:cs typeface="Courier New"/>
              </a:rPr>
              <a:t>;</a:t>
            </a:r>
            <a:endParaRPr sz="1100">
              <a:latin typeface="Courier New"/>
              <a:cs typeface="Courier New"/>
            </a:endParaRPr>
          </a:p>
          <a:p>
            <a:pPr marL="12700">
              <a:lnSpc>
                <a:spcPct val="100000"/>
              </a:lnSpc>
              <a:spcBef>
                <a:spcPts val="280"/>
              </a:spcBef>
            </a:pPr>
            <a:r>
              <a:rPr sz="1100" dirty="0">
                <a:solidFill>
                  <a:srgbClr val="6B006D"/>
                </a:solidFill>
                <a:latin typeface="Courier New"/>
                <a:cs typeface="Courier New"/>
              </a:rPr>
              <a:t>}</a:t>
            </a:r>
            <a:endParaRPr sz="1100">
              <a:latin typeface="Courier New"/>
              <a:cs typeface="Courier New"/>
            </a:endParaRPr>
          </a:p>
          <a:p>
            <a:pPr>
              <a:lnSpc>
                <a:spcPct val="100000"/>
              </a:lnSpc>
              <a:spcBef>
                <a:spcPts val="40"/>
              </a:spcBef>
            </a:pPr>
            <a:endParaRPr sz="1600">
              <a:latin typeface="Times New Roman"/>
              <a:cs typeface="Times New Roman"/>
            </a:endParaRPr>
          </a:p>
          <a:p>
            <a:pPr marL="12700">
              <a:lnSpc>
                <a:spcPct val="100000"/>
              </a:lnSpc>
            </a:pPr>
            <a:r>
              <a:rPr sz="1100" spc="-5" dirty="0">
                <a:solidFill>
                  <a:srgbClr val="565656"/>
                </a:solidFill>
                <a:latin typeface="Courier New"/>
                <a:cs typeface="Courier New"/>
              </a:rPr>
              <a:t>/* starting animation</a:t>
            </a:r>
            <a:r>
              <a:rPr sz="1100" spc="-75" dirty="0">
                <a:solidFill>
                  <a:srgbClr val="565656"/>
                </a:solidFill>
                <a:latin typeface="Courier New"/>
                <a:cs typeface="Courier New"/>
              </a:rPr>
              <a:t> </a:t>
            </a:r>
            <a:r>
              <a:rPr sz="1100" dirty="0">
                <a:solidFill>
                  <a:srgbClr val="565656"/>
                </a:solidFill>
                <a:latin typeface="Courier New"/>
                <a:cs typeface="Courier New"/>
              </a:rPr>
              <a:t>*/</a:t>
            </a:r>
            <a:endParaRPr sz="1100">
              <a:latin typeface="Courier New"/>
              <a:cs typeface="Courier New"/>
            </a:endParaRPr>
          </a:p>
          <a:p>
            <a:pPr marL="12700">
              <a:lnSpc>
                <a:spcPct val="100000"/>
              </a:lnSpc>
              <a:spcBef>
                <a:spcPts val="280"/>
              </a:spcBef>
            </a:pPr>
            <a:r>
              <a:rPr sz="1100" spc="-5" dirty="0">
                <a:solidFill>
                  <a:srgbClr val="6D6F24"/>
                </a:solidFill>
                <a:latin typeface="Courier New"/>
                <a:cs typeface="Courier New"/>
              </a:rPr>
              <a:t>.ng-leave</a:t>
            </a:r>
            <a:r>
              <a:rPr sz="1100" spc="-80" dirty="0">
                <a:solidFill>
                  <a:srgbClr val="6D6F24"/>
                </a:solidFill>
                <a:latin typeface="Courier New"/>
                <a:cs typeface="Courier New"/>
              </a:rPr>
              <a:t> </a:t>
            </a:r>
            <a:r>
              <a:rPr sz="1100" dirty="0">
                <a:solidFill>
                  <a:srgbClr val="6B006D"/>
                </a:solidFill>
                <a:latin typeface="Courier New"/>
                <a:cs typeface="Courier New"/>
              </a:rPr>
              <a:t>{</a:t>
            </a:r>
            <a:endParaRPr sz="1100">
              <a:latin typeface="Courier New"/>
              <a:cs typeface="Courier New"/>
            </a:endParaRPr>
          </a:p>
          <a:p>
            <a:pPr marL="180340" marR="5080">
              <a:lnSpc>
                <a:spcPct val="113599"/>
              </a:lnSpc>
              <a:spcBef>
                <a:spcPts val="100"/>
              </a:spcBef>
            </a:pPr>
            <a:r>
              <a:rPr sz="1100" dirty="0">
                <a:latin typeface="Courier New"/>
                <a:cs typeface="Courier New"/>
              </a:rPr>
              <a:t>-webkit-transition</a:t>
            </a:r>
            <a:r>
              <a:rPr sz="1100" dirty="0">
                <a:solidFill>
                  <a:srgbClr val="6D6F24"/>
                </a:solidFill>
                <a:latin typeface="Courier New"/>
                <a:cs typeface="Courier New"/>
              </a:rPr>
              <a:t>:</a:t>
            </a:r>
            <a:r>
              <a:rPr sz="1100" spc="-100" dirty="0">
                <a:solidFill>
                  <a:srgbClr val="6D6F24"/>
                </a:solidFill>
                <a:latin typeface="Courier New"/>
                <a:cs typeface="Courier New"/>
              </a:rPr>
              <a:t> </a:t>
            </a:r>
            <a:r>
              <a:rPr sz="1100" dirty="0">
                <a:solidFill>
                  <a:srgbClr val="107D02"/>
                </a:solidFill>
                <a:latin typeface="Courier New"/>
                <a:cs typeface="Courier New"/>
              </a:rPr>
              <a:t>1</a:t>
            </a:r>
            <a:r>
              <a:rPr sz="1100" dirty="0">
                <a:solidFill>
                  <a:srgbClr val="0B5601"/>
                </a:solidFill>
                <a:latin typeface="Courier New"/>
                <a:cs typeface="Courier New"/>
              </a:rPr>
              <a:t>s</a:t>
            </a:r>
            <a:r>
              <a:rPr sz="1100" dirty="0">
                <a:solidFill>
                  <a:srgbClr val="6B006D"/>
                </a:solidFill>
                <a:latin typeface="Courier New"/>
                <a:cs typeface="Courier New"/>
              </a:rPr>
              <a:t>;  </a:t>
            </a:r>
            <a:r>
              <a:rPr sz="1100" dirty="0">
                <a:latin typeface="Courier New"/>
                <a:cs typeface="Courier New"/>
              </a:rPr>
              <a:t>transition</a:t>
            </a:r>
            <a:r>
              <a:rPr sz="1100" dirty="0">
                <a:solidFill>
                  <a:srgbClr val="6D6F24"/>
                </a:solidFill>
                <a:latin typeface="Courier New"/>
                <a:cs typeface="Courier New"/>
              </a:rPr>
              <a:t>:</a:t>
            </a:r>
            <a:r>
              <a:rPr sz="1100" spc="-100" dirty="0">
                <a:solidFill>
                  <a:srgbClr val="6D6F24"/>
                </a:solidFill>
                <a:latin typeface="Courier New"/>
                <a:cs typeface="Courier New"/>
              </a:rPr>
              <a:t> </a:t>
            </a:r>
            <a:r>
              <a:rPr sz="1100" dirty="0">
                <a:solidFill>
                  <a:srgbClr val="107D02"/>
                </a:solidFill>
                <a:latin typeface="Courier New"/>
                <a:cs typeface="Courier New"/>
              </a:rPr>
              <a:t>1</a:t>
            </a:r>
            <a:r>
              <a:rPr sz="1100" dirty="0">
                <a:solidFill>
                  <a:srgbClr val="0B5601"/>
                </a:solidFill>
                <a:latin typeface="Courier New"/>
                <a:cs typeface="Courier New"/>
              </a:rPr>
              <a:t>s</a:t>
            </a:r>
            <a:r>
              <a:rPr sz="1100" dirty="0">
                <a:solidFill>
                  <a:srgbClr val="6B006D"/>
                </a:solidFill>
                <a:latin typeface="Courier New"/>
                <a:cs typeface="Courier New"/>
              </a:rPr>
              <a:t>;</a:t>
            </a:r>
            <a:endParaRPr sz="1100">
              <a:latin typeface="Courier New"/>
              <a:cs typeface="Courier New"/>
            </a:endParaRPr>
          </a:p>
          <a:p>
            <a:pPr marL="180340">
              <a:lnSpc>
                <a:spcPct val="100000"/>
              </a:lnSpc>
              <a:spcBef>
                <a:spcPts val="280"/>
              </a:spcBef>
            </a:pPr>
            <a:r>
              <a:rPr sz="1100" b="1" dirty="0">
                <a:solidFill>
                  <a:srgbClr val="AB6464"/>
                </a:solidFill>
                <a:latin typeface="Courier New"/>
                <a:cs typeface="Courier New"/>
              </a:rPr>
              <a:t>margin-left</a:t>
            </a:r>
            <a:r>
              <a:rPr sz="1100" dirty="0">
                <a:solidFill>
                  <a:srgbClr val="6D6F24"/>
                </a:solidFill>
                <a:latin typeface="Courier New"/>
                <a:cs typeface="Courier New"/>
              </a:rPr>
              <a:t>:</a:t>
            </a:r>
            <a:r>
              <a:rPr sz="1100" spc="-100" dirty="0">
                <a:solidFill>
                  <a:srgbClr val="6D6F24"/>
                </a:solidFill>
                <a:latin typeface="Courier New"/>
                <a:cs typeface="Courier New"/>
              </a:rPr>
              <a:t> </a:t>
            </a:r>
            <a:r>
              <a:rPr sz="1100" dirty="0">
                <a:solidFill>
                  <a:srgbClr val="107D02"/>
                </a:solidFill>
                <a:latin typeface="Courier New"/>
                <a:cs typeface="Courier New"/>
              </a:rPr>
              <a:t>0</a:t>
            </a:r>
            <a:r>
              <a:rPr sz="1100" dirty="0">
                <a:solidFill>
                  <a:srgbClr val="6B006D"/>
                </a:solidFill>
                <a:latin typeface="Courier New"/>
                <a:cs typeface="Courier New"/>
              </a:rPr>
              <a:t>;</a:t>
            </a:r>
            <a:endParaRPr sz="1100">
              <a:latin typeface="Courier New"/>
              <a:cs typeface="Courier New"/>
            </a:endParaRPr>
          </a:p>
          <a:p>
            <a:pPr marL="12700">
              <a:lnSpc>
                <a:spcPct val="100000"/>
              </a:lnSpc>
              <a:spcBef>
                <a:spcPts val="280"/>
              </a:spcBef>
            </a:pPr>
            <a:r>
              <a:rPr sz="1100" dirty="0">
                <a:solidFill>
                  <a:srgbClr val="6B006D"/>
                </a:solidFill>
                <a:latin typeface="Courier New"/>
                <a:cs typeface="Courier New"/>
              </a:rPr>
              <a:t>}</a:t>
            </a:r>
            <a:endParaRPr sz="1100">
              <a:latin typeface="Courier New"/>
              <a:cs typeface="Courier New"/>
            </a:endParaRPr>
          </a:p>
          <a:p>
            <a:pPr>
              <a:lnSpc>
                <a:spcPct val="100000"/>
              </a:lnSpc>
              <a:spcBef>
                <a:spcPts val="40"/>
              </a:spcBef>
            </a:pPr>
            <a:endParaRPr sz="1600">
              <a:latin typeface="Times New Roman"/>
              <a:cs typeface="Times New Roman"/>
            </a:endParaRPr>
          </a:p>
          <a:p>
            <a:pPr marL="12700">
              <a:lnSpc>
                <a:spcPct val="100000"/>
              </a:lnSpc>
            </a:pPr>
            <a:r>
              <a:rPr sz="1100" spc="-5" dirty="0">
                <a:solidFill>
                  <a:srgbClr val="565656"/>
                </a:solidFill>
                <a:latin typeface="Courier New"/>
                <a:cs typeface="Courier New"/>
              </a:rPr>
              <a:t>/* ending animation</a:t>
            </a:r>
            <a:r>
              <a:rPr sz="1100" spc="-75" dirty="0">
                <a:solidFill>
                  <a:srgbClr val="565656"/>
                </a:solidFill>
                <a:latin typeface="Courier New"/>
                <a:cs typeface="Courier New"/>
              </a:rPr>
              <a:t> </a:t>
            </a:r>
            <a:r>
              <a:rPr sz="1100" dirty="0">
                <a:solidFill>
                  <a:srgbClr val="565656"/>
                </a:solidFill>
                <a:latin typeface="Courier New"/>
                <a:cs typeface="Courier New"/>
              </a:rPr>
              <a:t>*/</a:t>
            </a:r>
            <a:endParaRPr sz="1100">
              <a:latin typeface="Courier New"/>
              <a:cs typeface="Courier New"/>
            </a:endParaRPr>
          </a:p>
          <a:p>
            <a:pPr marL="12700">
              <a:lnSpc>
                <a:spcPct val="100000"/>
              </a:lnSpc>
              <a:spcBef>
                <a:spcPts val="280"/>
              </a:spcBef>
            </a:pPr>
            <a:r>
              <a:rPr sz="1100" spc="-5" dirty="0">
                <a:solidFill>
                  <a:srgbClr val="6D6F24"/>
                </a:solidFill>
                <a:latin typeface="Courier New"/>
                <a:cs typeface="Courier New"/>
              </a:rPr>
              <a:t>.ng-leave-active</a:t>
            </a:r>
            <a:r>
              <a:rPr sz="1100" spc="-80" dirty="0">
                <a:solidFill>
                  <a:srgbClr val="6D6F24"/>
                </a:solidFill>
                <a:latin typeface="Courier New"/>
                <a:cs typeface="Courier New"/>
              </a:rPr>
              <a:t> </a:t>
            </a:r>
            <a:r>
              <a:rPr sz="1100" dirty="0">
                <a:solidFill>
                  <a:srgbClr val="6B006D"/>
                </a:solidFill>
                <a:latin typeface="Courier New"/>
                <a:cs typeface="Courier New"/>
              </a:rPr>
              <a:t>{</a:t>
            </a:r>
            <a:endParaRPr sz="1100">
              <a:latin typeface="Courier New"/>
              <a:cs typeface="Courier New"/>
            </a:endParaRPr>
          </a:p>
          <a:p>
            <a:pPr marL="180340">
              <a:lnSpc>
                <a:spcPct val="100000"/>
              </a:lnSpc>
              <a:spcBef>
                <a:spcPts val="280"/>
              </a:spcBef>
            </a:pPr>
            <a:r>
              <a:rPr sz="1100" b="1" dirty="0">
                <a:solidFill>
                  <a:srgbClr val="AB6464"/>
                </a:solidFill>
                <a:latin typeface="Courier New"/>
                <a:cs typeface="Courier New"/>
              </a:rPr>
              <a:t>margin-left</a:t>
            </a:r>
            <a:r>
              <a:rPr sz="1100" dirty="0">
                <a:solidFill>
                  <a:srgbClr val="6D6F24"/>
                </a:solidFill>
                <a:latin typeface="Courier New"/>
                <a:cs typeface="Courier New"/>
              </a:rPr>
              <a:t>:</a:t>
            </a:r>
            <a:r>
              <a:rPr sz="1100" spc="-100" dirty="0">
                <a:solidFill>
                  <a:srgbClr val="6D6F24"/>
                </a:solidFill>
                <a:latin typeface="Courier New"/>
                <a:cs typeface="Courier New"/>
              </a:rPr>
              <a:t> </a:t>
            </a:r>
            <a:r>
              <a:rPr sz="1100" dirty="0">
                <a:solidFill>
                  <a:srgbClr val="107D02"/>
                </a:solidFill>
                <a:latin typeface="Courier New"/>
                <a:cs typeface="Courier New"/>
              </a:rPr>
              <a:t>100</a:t>
            </a:r>
            <a:r>
              <a:rPr sz="1100" dirty="0">
                <a:solidFill>
                  <a:srgbClr val="0B5601"/>
                </a:solidFill>
                <a:latin typeface="Courier New"/>
                <a:cs typeface="Courier New"/>
              </a:rPr>
              <a:t>%</a:t>
            </a:r>
            <a:r>
              <a:rPr sz="1100" dirty="0">
                <a:solidFill>
                  <a:srgbClr val="6B006D"/>
                </a:solidFill>
                <a:latin typeface="Courier New"/>
                <a:cs typeface="Courier New"/>
              </a:rPr>
              <a:t>;</a:t>
            </a:r>
            <a:endParaRPr sz="1100">
              <a:latin typeface="Courier New"/>
              <a:cs typeface="Courier New"/>
            </a:endParaRPr>
          </a:p>
          <a:p>
            <a:pPr marL="12700">
              <a:lnSpc>
                <a:spcPct val="100000"/>
              </a:lnSpc>
              <a:spcBef>
                <a:spcPts val="180"/>
              </a:spcBef>
            </a:pPr>
            <a:r>
              <a:rPr sz="1100" dirty="0">
                <a:solidFill>
                  <a:srgbClr val="6B006D"/>
                </a:solidFill>
                <a:latin typeface="Courier New"/>
                <a:cs typeface="Courier New"/>
              </a:rPr>
              <a:t>}</a:t>
            </a:r>
            <a:endParaRPr sz="1100">
              <a:latin typeface="Courier New"/>
              <a:cs typeface="Courier New"/>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15795">
              <a:lnSpc>
                <a:spcPct val="100000"/>
              </a:lnSpc>
            </a:pPr>
            <a:r>
              <a:rPr dirty="0"/>
              <a:t>Test </a:t>
            </a:r>
            <a:r>
              <a:rPr spc="-5" dirty="0"/>
              <a:t>Driven</a:t>
            </a:r>
            <a:r>
              <a:rPr spc="-55" dirty="0"/>
              <a:t> </a:t>
            </a:r>
            <a:r>
              <a:rPr spc="-5" dirty="0"/>
              <a:t>Design</a:t>
            </a:r>
          </a:p>
        </p:txBody>
      </p:sp>
      <p:sp>
        <p:nvSpPr>
          <p:cNvPr id="3" name="object 3"/>
          <p:cNvSpPr txBox="1"/>
          <p:nvPr/>
        </p:nvSpPr>
        <p:spPr>
          <a:xfrm>
            <a:off x="1310182" y="1995055"/>
            <a:ext cx="7950834" cy="262128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Write </a:t>
            </a:r>
            <a:r>
              <a:rPr sz="3200" dirty="0">
                <a:latin typeface="Calibri"/>
                <a:cs typeface="Calibri"/>
              </a:rPr>
              <a:t>tests </a:t>
            </a:r>
            <a:r>
              <a:rPr sz="3200" spc="-5" dirty="0">
                <a:latin typeface="Calibri"/>
                <a:cs typeface="Calibri"/>
              </a:rPr>
              <a:t>ﬁrsts, </a:t>
            </a:r>
            <a:r>
              <a:rPr sz="3200" dirty="0">
                <a:latin typeface="Calibri"/>
                <a:cs typeface="Calibri"/>
              </a:rPr>
              <a:t>then </a:t>
            </a:r>
            <a:r>
              <a:rPr sz="3200" spc="-5" dirty="0">
                <a:latin typeface="Calibri"/>
                <a:cs typeface="Calibri"/>
              </a:rPr>
              <a:t>your</a:t>
            </a:r>
            <a:r>
              <a:rPr sz="3200" spc="-25" dirty="0">
                <a:latin typeface="Calibri"/>
                <a:cs typeface="Calibri"/>
              </a:rPr>
              <a:t> </a:t>
            </a:r>
            <a:r>
              <a:rPr sz="3200" spc="-5" dirty="0">
                <a:latin typeface="Calibri"/>
                <a:cs typeface="Calibri"/>
              </a:rPr>
              <a:t>code</a:t>
            </a:r>
            <a:endParaRPr sz="3200">
              <a:latin typeface="Calibri"/>
              <a:cs typeface="Calibri"/>
            </a:endParaRPr>
          </a:p>
          <a:p>
            <a:pPr marL="355600" marR="5080" indent="-342900">
              <a:lnSpc>
                <a:spcPct val="100000"/>
              </a:lnSpc>
              <a:spcBef>
                <a:spcPts val="725"/>
              </a:spcBef>
              <a:buFont typeface="Arial"/>
              <a:buChar char="•"/>
              <a:tabLst>
                <a:tab pos="354965" algn="l"/>
                <a:tab pos="355600" algn="l"/>
              </a:tabLst>
            </a:pPr>
            <a:r>
              <a:rPr sz="3200" spc="-5" dirty="0">
                <a:latin typeface="Calibri"/>
                <a:cs typeface="Calibri"/>
              </a:rPr>
              <a:t>AngularJS </a:t>
            </a:r>
            <a:r>
              <a:rPr sz="3200" dirty="0">
                <a:latin typeface="Calibri"/>
                <a:cs typeface="Calibri"/>
              </a:rPr>
              <a:t>emphasizes </a:t>
            </a:r>
            <a:r>
              <a:rPr sz="3200" spc="-5" dirty="0">
                <a:latin typeface="Calibri"/>
                <a:cs typeface="Calibri"/>
              </a:rPr>
              <a:t>modularity, </a:t>
            </a:r>
            <a:r>
              <a:rPr sz="3200" dirty="0">
                <a:latin typeface="Calibri"/>
                <a:cs typeface="Calibri"/>
              </a:rPr>
              <a:t>so it can be  easy to test </a:t>
            </a:r>
            <a:r>
              <a:rPr sz="3200" spc="-5" dirty="0">
                <a:latin typeface="Calibri"/>
                <a:cs typeface="Calibri"/>
              </a:rPr>
              <a:t>your</a:t>
            </a:r>
            <a:r>
              <a:rPr sz="3200" spc="-75" dirty="0">
                <a:latin typeface="Calibri"/>
                <a:cs typeface="Calibri"/>
              </a:rPr>
              <a:t> </a:t>
            </a:r>
            <a:r>
              <a:rPr sz="3200" spc="-5" dirty="0">
                <a:latin typeface="Calibri"/>
                <a:cs typeface="Calibri"/>
              </a:rPr>
              <a:t>code</a:t>
            </a:r>
            <a:endParaRPr sz="3200">
              <a:latin typeface="Calibri"/>
              <a:cs typeface="Calibri"/>
            </a:endParaRPr>
          </a:p>
          <a:p>
            <a:pPr marL="355600" marR="219710" indent="-342900">
              <a:lnSpc>
                <a:spcPct val="100000"/>
              </a:lnSpc>
              <a:spcBef>
                <a:spcPts val="725"/>
              </a:spcBef>
              <a:buFont typeface="Arial"/>
              <a:buChar char="•"/>
              <a:tabLst>
                <a:tab pos="354965" algn="l"/>
                <a:tab pos="355600" algn="l"/>
              </a:tabLst>
            </a:pPr>
            <a:r>
              <a:rPr sz="3200" spc="-5" dirty="0">
                <a:latin typeface="Calibri"/>
                <a:cs typeface="Calibri"/>
              </a:rPr>
              <a:t>Code </a:t>
            </a:r>
            <a:r>
              <a:rPr sz="3200" dirty="0">
                <a:latin typeface="Calibri"/>
                <a:cs typeface="Calibri"/>
              </a:rPr>
              <a:t>can be tested using </a:t>
            </a:r>
            <a:r>
              <a:rPr sz="3200" spc="-5" dirty="0">
                <a:latin typeface="Calibri"/>
                <a:cs typeface="Calibri"/>
              </a:rPr>
              <a:t>several </a:t>
            </a:r>
            <a:r>
              <a:rPr sz="3200" dirty="0">
                <a:latin typeface="Calibri"/>
                <a:cs typeface="Calibri"/>
              </a:rPr>
              <a:t>unit</a:t>
            </a:r>
            <a:r>
              <a:rPr sz="3200" spc="-35" dirty="0">
                <a:latin typeface="Calibri"/>
                <a:cs typeface="Calibri"/>
              </a:rPr>
              <a:t> </a:t>
            </a:r>
            <a:r>
              <a:rPr sz="3200" spc="-5" dirty="0">
                <a:latin typeface="Calibri"/>
                <a:cs typeface="Calibri"/>
              </a:rPr>
              <a:t>testing  frameworks, </a:t>
            </a:r>
            <a:r>
              <a:rPr sz="3200" dirty="0">
                <a:latin typeface="Calibri"/>
                <a:cs typeface="Calibri"/>
              </a:rPr>
              <a:t>like </a:t>
            </a:r>
            <a:r>
              <a:rPr sz="3200" spc="-5" dirty="0">
                <a:latin typeface="Calibri"/>
                <a:cs typeface="Calibri"/>
              </a:rPr>
              <a:t>QUnit, Jasmine, Mocha</a:t>
            </a:r>
            <a:r>
              <a:rPr sz="3200" spc="35" dirty="0">
                <a:latin typeface="Calibri"/>
                <a:cs typeface="Calibri"/>
              </a:rPr>
              <a:t> </a:t>
            </a:r>
            <a:r>
              <a:rPr sz="3200" spc="-5" dirty="0">
                <a:latin typeface="Calibri"/>
                <a:cs typeface="Calibri"/>
              </a:rPr>
              <a:t>...</a:t>
            </a:r>
            <a:endParaRPr sz="3200">
              <a:latin typeface="Calibri"/>
              <a:cs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356610">
              <a:lnSpc>
                <a:spcPct val="100000"/>
              </a:lnSpc>
            </a:pPr>
            <a:r>
              <a:rPr dirty="0"/>
              <a:t>QUnit</a:t>
            </a:r>
          </a:p>
        </p:txBody>
      </p:sp>
      <p:sp>
        <p:nvSpPr>
          <p:cNvPr id="3" name="object 3"/>
          <p:cNvSpPr txBox="1"/>
          <p:nvPr/>
        </p:nvSpPr>
        <p:spPr>
          <a:xfrm>
            <a:off x="1310182" y="1995055"/>
            <a:ext cx="7353934" cy="165227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Download </a:t>
            </a:r>
            <a:r>
              <a:rPr sz="3200" dirty="0">
                <a:latin typeface="SimSun"/>
                <a:cs typeface="SimSun"/>
              </a:rPr>
              <a:t>qunit.js</a:t>
            </a:r>
            <a:r>
              <a:rPr sz="3200" spc="-955" dirty="0">
                <a:latin typeface="SimSun"/>
                <a:cs typeface="SimSun"/>
              </a:rPr>
              <a:t> </a:t>
            </a:r>
            <a:r>
              <a:rPr sz="3200" dirty="0">
                <a:latin typeface="Calibri"/>
                <a:cs typeface="Calibri"/>
              </a:rPr>
              <a:t>and </a:t>
            </a:r>
            <a:r>
              <a:rPr sz="3200" dirty="0">
                <a:latin typeface="SimSun"/>
                <a:cs typeface="SimSun"/>
              </a:rPr>
              <a:t>qunit.css</a:t>
            </a:r>
            <a:endParaRPr sz="3200">
              <a:latin typeface="SimSun"/>
              <a:cs typeface="SimSun"/>
            </a:endParaRPr>
          </a:p>
          <a:p>
            <a:pPr marL="355600" indent="-342900">
              <a:lnSpc>
                <a:spcPct val="100000"/>
              </a:lnSpc>
              <a:spcBef>
                <a:spcPts val="725"/>
              </a:spcBef>
              <a:buFont typeface="Arial"/>
              <a:buChar char="•"/>
              <a:tabLst>
                <a:tab pos="354965" algn="l"/>
                <a:tab pos="355600" algn="l"/>
              </a:tabLst>
            </a:pPr>
            <a:r>
              <a:rPr sz="3200" spc="-5" dirty="0">
                <a:latin typeface="Calibri"/>
                <a:cs typeface="Calibri"/>
              </a:rPr>
              <a:t>Write </a:t>
            </a:r>
            <a:r>
              <a:rPr sz="3200" dirty="0">
                <a:latin typeface="Calibri"/>
                <a:cs typeface="Calibri"/>
              </a:rPr>
              <a:t>a simple </a:t>
            </a:r>
            <a:r>
              <a:rPr sz="3200" spc="-5" dirty="0">
                <a:latin typeface="Calibri"/>
                <a:cs typeface="Calibri"/>
              </a:rPr>
              <a:t>HTML </a:t>
            </a:r>
            <a:r>
              <a:rPr sz="3200" dirty="0">
                <a:latin typeface="Calibri"/>
                <a:cs typeface="Calibri"/>
              </a:rPr>
              <a:t>page to </a:t>
            </a:r>
            <a:r>
              <a:rPr sz="3200" spc="-5" dirty="0">
                <a:latin typeface="Calibri"/>
                <a:cs typeface="Calibri"/>
              </a:rPr>
              <a:t>run </a:t>
            </a:r>
            <a:r>
              <a:rPr sz="3200" dirty="0">
                <a:latin typeface="Calibri"/>
                <a:cs typeface="Calibri"/>
              </a:rPr>
              <a:t>the</a:t>
            </a:r>
            <a:r>
              <a:rPr sz="3200" spc="-45" dirty="0">
                <a:latin typeface="Calibri"/>
                <a:cs typeface="Calibri"/>
              </a:rPr>
              <a:t> </a:t>
            </a:r>
            <a:r>
              <a:rPr sz="3200" dirty="0">
                <a:latin typeface="Calibri"/>
                <a:cs typeface="Calibri"/>
              </a:rPr>
              <a:t>tests</a:t>
            </a:r>
            <a:endParaRPr sz="3200">
              <a:latin typeface="Calibri"/>
              <a:cs typeface="Calibri"/>
            </a:endParaRPr>
          </a:p>
          <a:p>
            <a:pPr marL="355600" indent="-342900">
              <a:lnSpc>
                <a:spcPct val="100000"/>
              </a:lnSpc>
              <a:spcBef>
                <a:spcPts val="760"/>
              </a:spcBef>
              <a:buFont typeface="Arial"/>
              <a:buChar char="•"/>
              <a:tabLst>
                <a:tab pos="354965" algn="l"/>
                <a:tab pos="355600" algn="l"/>
              </a:tabLst>
            </a:pPr>
            <a:r>
              <a:rPr sz="3200" spc="-5" dirty="0">
                <a:latin typeface="Calibri"/>
                <a:cs typeface="Calibri"/>
              </a:rPr>
              <a:t>Write </a:t>
            </a:r>
            <a:r>
              <a:rPr sz="3200" dirty="0">
                <a:latin typeface="Calibri"/>
                <a:cs typeface="Calibri"/>
              </a:rPr>
              <a:t>the</a:t>
            </a:r>
            <a:r>
              <a:rPr sz="3200" spc="-80" dirty="0">
                <a:latin typeface="Calibri"/>
                <a:cs typeface="Calibri"/>
              </a:rPr>
              <a:t> </a:t>
            </a:r>
            <a:r>
              <a:rPr sz="3200" dirty="0">
                <a:latin typeface="Calibri"/>
                <a:cs typeface="Calibri"/>
              </a:rPr>
              <a:t>tests</a:t>
            </a:r>
            <a:endParaRPr sz="32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err="1"/>
              <a:t>Javascript</a:t>
            </a:r>
            <a:r>
              <a:rPr lang="en-US" dirty="0"/>
              <a:t> Frameworks</a:t>
            </a:r>
          </a:p>
        </p:txBody>
      </p:sp>
      <p:sp>
        <p:nvSpPr>
          <p:cNvPr id="3" name="Content Placeholder 2"/>
          <p:cNvSpPr>
            <a:spLocks noGrp="1"/>
          </p:cNvSpPr>
          <p:nvPr>
            <p:ph idx="1"/>
          </p:nvPr>
        </p:nvSpPr>
        <p:spPr>
          <a:xfrm>
            <a:off x="1310182" y="2015375"/>
            <a:ext cx="8073034" cy="2954655"/>
          </a:xfrm>
        </p:spPr>
        <p:txBody>
          <a:bodyPr/>
          <a:lstStyle/>
          <a:p>
            <a:r>
              <a:rPr lang="en-US" dirty="0"/>
              <a:t>AngularJS/Angular 2</a:t>
            </a:r>
          </a:p>
          <a:p>
            <a:r>
              <a:rPr lang="en-US" dirty="0"/>
              <a:t>ASP.net </a:t>
            </a:r>
          </a:p>
          <a:p>
            <a:r>
              <a:rPr lang="en-US" dirty="0"/>
              <a:t>React</a:t>
            </a:r>
          </a:p>
          <a:p>
            <a:r>
              <a:rPr lang="en-US" dirty="0"/>
              <a:t>Polymer 1.0</a:t>
            </a:r>
          </a:p>
          <a:p>
            <a:r>
              <a:rPr lang="en-US" dirty="0"/>
              <a:t>Ember.js</a:t>
            </a:r>
          </a:p>
          <a:p>
            <a:r>
              <a:rPr lang="en-US" dirty="0"/>
              <a:t>Vue.js </a:t>
            </a:r>
          </a:p>
        </p:txBody>
      </p:sp>
      <p:pic>
        <p:nvPicPr>
          <p:cNvPr id="2050" name="Picture 2" descr="Image result for angular.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297" y="4716301"/>
            <a:ext cx="3832246" cy="22993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eact.j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699" y="1542758"/>
            <a:ext cx="5170128" cy="14390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polymer.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1446" y="5036855"/>
            <a:ext cx="2314178" cy="16098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EMBER.J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800" y="4802002"/>
            <a:ext cx="4353630" cy="165817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sp.n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749" y="2814305"/>
            <a:ext cx="2108116" cy="2108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0848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0182" y="755802"/>
            <a:ext cx="4507230" cy="3274695"/>
          </a:xfrm>
          <a:prstGeom prst="rect">
            <a:avLst/>
          </a:prstGeom>
        </p:spPr>
        <p:txBody>
          <a:bodyPr vert="horz" wrap="square" lIns="0" tIns="0" rIns="0" bIns="0" rtlCol="0">
            <a:spAutoFit/>
          </a:bodyPr>
          <a:lstStyle/>
          <a:p>
            <a:pPr marL="12700">
              <a:lnSpc>
                <a:spcPct val="100000"/>
              </a:lnSpc>
            </a:pPr>
            <a:r>
              <a:rPr sz="1200" spc="-5" dirty="0">
                <a:solidFill>
                  <a:srgbClr val="073A33"/>
                </a:solidFill>
                <a:latin typeface="Courier New"/>
                <a:cs typeface="Courier New"/>
              </a:rPr>
              <a:t>&lt;!DOCTYPE</a:t>
            </a:r>
            <a:r>
              <a:rPr sz="1200" spc="-95" dirty="0">
                <a:solidFill>
                  <a:srgbClr val="073A33"/>
                </a:solidFill>
                <a:latin typeface="Courier New"/>
                <a:cs typeface="Courier New"/>
              </a:rPr>
              <a:t> </a:t>
            </a:r>
            <a:r>
              <a:rPr sz="1200" dirty="0">
                <a:solidFill>
                  <a:srgbClr val="073A33"/>
                </a:solidFill>
                <a:latin typeface="Courier New"/>
                <a:cs typeface="Courier New"/>
              </a:rPr>
              <a:t>html&gt;</a:t>
            </a:r>
            <a:endParaRPr sz="1200">
              <a:latin typeface="Courier New"/>
              <a:cs typeface="Courier New"/>
            </a:endParaRPr>
          </a:p>
          <a:p>
            <a:pPr marL="12700">
              <a:lnSpc>
                <a:spcPct val="100000"/>
              </a:lnSpc>
              <a:spcBef>
                <a:spcPts val="245"/>
              </a:spcBef>
            </a:pPr>
            <a:r>
              <a:rPr sz="1200" dirty="0">
                <a:solidFill>
                  <a:srgbClr val="944403"/>
                </a:solidFill>
                <a:latin typeface="Courier New"/>
                <a:cs typeface="Courier New"/>
              </a:rPr>
              <a:t>&lt;</a:t>
            </a:r>
            <a:r>
              <a:rPr sz="1200" b="1" dirty="0">
                <a:solidFill>
                  <a:srgbClr val="6B0001"/>
                </a:solidFill>
                <a:latin typeface="Courier New"/>
                <a:cs typeface="Courier New"/>
              </a:rPr>
              <a:t>html</a:t>
            </a:r>
            <a:r>
              <a:rPr sz="1200" dirty="0">
                <a:solidFill>
                  <a:srgbClr val="944403"/>
                </a:solidFill>
                <a:latin typeface="Courier New"/>
                <a:cs typeface="Courier New"/>
              </a:rPr>
              <a:t>&gt;</a:t>
            </a:r>
            <a:endParaRPr sz="1200">
              <a:latin typeface="Courier New"/>
              <a:cs typeface="Courier New"/>
            </a:endParaRPr>
          </a:p>
          <a:p>
            <a:pPr marL="12700">
              <a:lnSpc>
                <a:spcPct val="100000"/>
              </a:lnSpc>
              <a:spcBef>
                <a:spcPts val="260"/>
              </a:spcBef>
            </a:pPr>
            <a:r>
              <a:rPr sz="1200" dirty="0">
                <a:solidFill>
                  <a:srgbClr val="944403"/>
                </a:solidFill>
                <a:latin typeface="Courier New"/>
                <a:cs typeface="Courier New"/>
              </a:rPr>
              <a:t>&lt;</a:t>
            </a:r>
            <a:r>
              <a:rPr sz="1200" b="1" dirty="0">
                <a:solidFill>
                  <a:srgbClr val="6B0001"/>
                </a:solidFill>
                <a:latin typeface="Courier New"/>
                <a:cs typeface="Courier New"/>
              </a:rPr>
              <a:t>head</a:t>
            </a:r>
            <a:r>
              <a:rPr sz="1200" dirty="0">
                <a:solidFill>
                  <a:srgbClr val="944403"/>
                </a:solidFill>
                <a:latin typeface="Courier New"/>
                <a:cs typeface="Courier New"/>
              </a:rPr>
              <a:t>&gt;</a:t>
            </a:r>
            <a:endParaRPr sz="1200">
              <a:latin typeface="Courier New"/>
              <a:cs typeface="Courier New"/>
            </a:endParaRPr>
          </a:p>
          <a:p>
            <a:pPr marL="195580">
              <a:lnSpc>
                <a:spcPct val="100000"/>
              </a:lnSpc>
              <a:spcBef>
                <a:spcPts val="260"/>
              </a:spcBef>
            </a:pPr>
            <a:r>
              <a:rPr sz="1200" dirty="0">
                <a:solidFill>
                  <a:srgbClr val="944403"/>
                </a:solidFill>
                <a:latin typeface="Courier New"/>
                <a:cs typeface="Courier New"/>
              </a:rPr>
              <a:t>&lt;</a:t>
            </a:r>
            <a:r>
              <a:rPr sz="1200" b="1" dirty="0">
                <a:solidFill>
                  <a:srgbClr val="6B0001"/>
                </a:solidFill>
                <a:latin typeface="Courier New"/>
                <a:cs typeface="Courier New"/>
              </a:rPr>
              <a:t>meta</a:t>
            </a:r>
            <a:r>
              <a:rPr sz="1200" b="1" spc="-100" dirty="0">
                <a:solidFill>
                  <a:srgbClr val="6B0001"/>
                </a:solidFill>
                <a:latin typeface="Courier New"/>
                <a:cs typeface="Courier New"/>
              </a:rPr>
              <a:t> </a:t>
            </a:r>
            <a:r>
              <a:rPr sz="1200" dirty="0">
                <a:solidFill>
                  <a:srgbClr val="0B381D"/>
                </a:solidFill>
                <a:latin typeface="Courier New"/>
                <a:cs typeface="Courier New"/>
              </a:rPr>
              <a:t>charset</a:t>
            </a:r>
            <a:r>
              <a:rPr sz="1200" dirty="0">
                <a:solidFill>
                  <a:srgbClr val="6D6F24"/>
                </a:solidFill>
                <a:latin typeface="Courier New"/>
                <a:cs typeface="Courier New"/>
              </a:rPr>
              <a:t>=</a:t>
            </a:r>
            <a:r>
              <a:rPr sz="1200" dirty="0">
                <a:solidFill>
                  <a:srgbClr val="0000DF"/>
                </a:solidFill>
                <a:latin typeface="Courier New"/>
                <a:cs typeface="Courier New"/>
              </a:rPr>
              <a:t>"utf-8"</a:t>
            </a:r>
            <a:r>
              <a:rPr sz="1200" dirty="0">
                <a:solidFill>
                  <a:srgbClr val="944403"/>
                </a:solidFill>
                <a:latin typeface="Courier New"/>
                <a:cs typeface="Courier New"/>
              </a:rPr>
              <a:t>&gt;</a:t>
            </a:r>
            <a:endParaRPr sz="1200">
              <a:latin typeface="Courier New"/>
              <a:cs typeface="Courier New"/>
            </a:endParaRPr>
          </a:p>
          <a:p>
            <a:pPr marL="195580">
              <a:lnSpc>
                <a:spcPct val="100000"/>
              </a:lnSpc>
              <a:spcBef>
                <a:spcPts val="360"/>
              </a:spcBef>
            </a:pPr>
            <a:r>
              <a:rPr sz="1200" dirty="0">
                <a:solidFill>
                  <a:srgbClr val="944403"/>
                </a:solidFill>
                <a:latin typeface="Courier New"/>
                <a:cs typeface="Courier New"/>
              </a:rPr>
              <a:t>&lt;</a:t>
            </a:r>
            <a:r>
              <a:rPr sz="1200" b="1" dirty="0">
                <a:solidFill>
                  <a:srgbClr val="6B0001"/>
                </a:solidFill>
                <a:latin typeface="Courier New"/>
                <a:cs typeface="Courier New"/>
              </a:rPr>
              <a:t>title</a:t>
            </a:r>
            <a:r>
              <a:rPr sz="1200" dirty="0">
                <a:solidFill>
                  <a:srgbClr val="944403"/>
                </a:solidFill>
                <a:latin typeface="Courier New"/>
                <a:cs typeface="Courier New"/>
              </a:rPr>
              <a:t>&gt;QUnit</a:t>
            </a:r>
            <a:r>
              <a:rPr sz="1200" spc="-100" dirty="0">
                <a:solidFill>
                  <a:srgbClr val="944403"/>
                </a:solidFill>
                <a:latin typeface="Courier New"/>
                <a:cs typeface="Courier New"/>
              </a:rPr>
              <a:t> </a:t>
            </a:r>
            <a:r>
              <a:rPr sz="1200" dirty="0">
                <a:solidFill>
                  <a:srgbClr val="944403"/>
                </a:solidFill>
                <a:latin typeface="Courier New"/>
                <a:cs typeface="Courier New"/>
              </a:rPr>
              <a:t>Example&lt;/</a:t>
            </a:r>
            <a:r>
              <a:rPr sz="1200" b="1" dirty="0">
                <a:solidFill>
                  <a:srgbClr val="6B0001"/>
                </a:solidFill>
                <a:latin typeface="Courier New"/>
                <a:cs typeface="Courier New"/>
              </a:rPr>
              <a:t>title</a:t>
            </a:r>
            <a:r>
              <a:rPr sz="1200" dirty="0">
                <a:solidFill>
                  <a:srgbClr val="944403"/>
                </a:solidFill>
                <a:latin typeface="Courier New"/>
                <a:cs typeface="Courier New"/>
              </a:rPr>
              <a:t>&gt;</a:t>
            </a:r>
            <a:endParaRPr sz="1200">
              <a:latin typeface="Courier New"/>
              <a:cs typeface="Courier New"/>
            </a:endParaRPr>
          </a:p>
          <a:p>
            <a:pPr marL="195580">
              <a:lnSpc>
                <a:spcPct val="100000"/>
              </a:lnSpc>
              <a:spcBef>
                <a:spcPts val="260"/>
              </a:spcBef>
            </a:pPr>
            <a:r>
              <a:rPr sz="1200" dirty="0">
                <a:solidFill>
                  <a:srgbClr val="944403"/>
                </a:solidFill>
                <a:latin typeface="Courier New"/>
                <a:cs typeface="Courier New"/>
              </a:rPr>
              <a:t>&lt;</a:t>
            </a:r>
            <a:r>
              <a:rPr sz="1200" b="1" dirty="0">
                <a:solidFill>
                  <a:srgbClr val="6B0001"/>
                </a:solidFill>
                <a:latin typeface="Courier New"/>
                <a:cs typeface="Courier New"/>
              </a:rPr>
              <a:t>link </a:t>
            </a:r>
            <a:r>
              <a:rPr sz="1200" dirty="0">
                <a:solidFill>
                  <a:srgbClr val="0B381D"/>
                </a:solidFill>
                <a:latin typeface="Courier New"/>
                <a:cs typeface="Courier New"/>
              </a:rPr>
              <a:t>rel</a:t>
            </a:r>
            <a:r>
              <a:rPr sz="1200" dirty="0">
                <a:solidFill>
                  <a:srgbClr val="6D6F24"/>
                </a:solidFill>
                <a:latin typeface="Courier New"/>
                <a:cs typeface="Courier New"/>
              </a:rPr>
              <a:t>=</a:t>
            </a:r>
            <a:r>
              <a:rPr sz="1200" dirty="0">
                <a:solidFill>
                  <a:srgbClr val="0000DF"/>
                </a:solidFill>
                <a:latin typeface="Courier New"/>
                <a:cs typeface="Courier New"/>
              </a:rPr>
              <a:t>"stylesheet"</a:t>
            </a:r>
            <a:r>
              <a:rPr sz="1200" spc="-100" dirty="0">
                <a:solidFill>
                  <a:srgbClr val="0000DF"/>
                </a:solidFill>
                <a:latin typeface="Courier New"/>
                <a:cs typeface="Courier New"/>
              </a:rPr>
              <a:t> </a:t>
            </a:r>
            <a:r>
              <a:rPr sz="1200" dirty="0">
                <a:solidFill>
                  <a:srgbClr val="0B381D"/>
                </a:solidFill>
                <a:latin typeface="Courier New"/>
                <a:cs typeface="Courier New"/>
              </a:rPr>
              <a:t>href</a:t>
            </a:r>
            <a:r>
              <a:rPr sz="1200" dirty="0">
                <a:solidFill>
                  <a:srgbClr val="6D6F24"/>
                </a:solidFill>
                <a:latin typeface="Courier New"/>
                <a:cs typeface="Courier New"/>
              </a:rPr>
              <a:t>=</a:t>
            </a:r>
            <a:r>
              <a:rPr sz="1200" dirty="0">
                <a:solidFill>
                  <a:srgbClr val="0000DF"/>
                </a:solidFill>
                <a:latin typeface="Courier New"/>
                <a:cs typeface="Courier New"/>
              </a:rPr>
              <a:t>"qunit-1.10.0.css"</a:t>
            </a:r>
            <a:r>
              <a:rPr sz="1200" dirty="0">
                <a:solidFill>
                  <a:srgbClr val="944403"/>
                </a:solidFill>
                <a:latin typeface="Courier New"/>
                <a:cs typeface="Courier New"/>
              </a:rPr>
              <a:t>&gt;</a:t>
            </a:r>
            <a:endParaRPr sz="1200">
              <a:latin typeface="Courier New"/>
              <a:cs typeface="Courier New"/>
            </a:endParaRPr>
          </a:p>
          <a:p>
            <a:pPr marL="195580">
              <a:lnSpc>
                <a:spcPct val="100000"/>
              </a:lnSpc>
              <a:spcBef>
                <a:spcPts val="260"/>
              </a:spcBef>
            </a:pPr>
            <a:r>
              <a:rPr sz="1200" spc="-5" dirty="0">
                <a:solidFill>
                  <a:srgbClr val="944403"/>
                </a:solidFill>
                <a:latin typeface="Courier New"/>
                <a:cs typeface="Courier New"/>
              </a:rPr>
              <a:t>&lt;</a:t>
            </a:r>
            <a:r>
              <a:rPr sz="1200" b="1" spc="-5" dirty="0">
                <a:solidFill>
                  <a:srgbClr val="6B0001"/>
                </a:solidFill>
                <a:latin typeface="Courier New"/>
                <a:cs typeface="Courier New"/>
              </a:rPr>
              <a:t>script</a:t>
            </a:r>
            <a:r>
              <a:rPr sz="1200" b="1" spc="-90" dirty="0">
                <a:solidFill>
                  <a:srgbClr val="6B0001"/>
                </a:solidFill>
                <a:latin typeface="Courier New"/>
                <a:cs typeface="Courier New"/>
              </a:rPr>
              <a:t> </a:t>
            </a:r>
            <a:r>
              <a:rPr sz="1200" b="1" dirty="0">
                <a:solidFill>
                  <a:srgbClr val="6B0001"/>
                </a:solidFill>
                <a:latin typeface="Courier New"/>
                <a:cs typeface="Courier New"/>
              </a:rPr>
              <a:t>src="qunit-1.10.0.js"</a:t>
            </a:r>
            <a:r>
              <a:rPr sz="1200" dirty="0">
                <a:solidFill>
                  <a:srgbClr val="944403"/>
                </a:solidFill>
                <a:latin typeface="Courier New"/>
                <a:cs typeface="Courier New"/>
              </a:rPr>
              <a:t>&gt;&lt;/</a:t>
            </a:r>
            <a:r>
              <a:rPr sz="1200" b="1" dirty="0">
                <a:solidFill>
                  <a:srgbClr val="6B0001"/>
                </a:solidFill>
                <a:latin typeface="Courier New"/>
                <a:cs typeface="Courier New"/>
              </a:rPr>
              <a:t>script</a:t>
            </a:r>
            <a:r>
              <a:rPr sz="1200" dirty="0">
                <a:solidFill>
                  <a:srgbClr val="944403"/>
                </a:solidFill>
                <a:latin typeface="Courier New"/>
                <a:cs typeface="Courier New"/>
              </a:rPr>
              <a:t>&gt;</a:t>
            </a:r>
            <a:endParaRPr sz="1200">
              <a:latin typeface="Courier New"/>
              <a:cs typeface="Courier New"/>
            </a:endParaRPr>
          </a:p>
          <a:p>
            <a:pPr marL="12700">
              <a:lnSpc>
                <a:spcPct val="100000"/>
              </a:lnSpc>
              <a:spcBef>
                <a:spcPts val="360"/>
              </a:spcBef>
            </a:pPr>
            <a:r>
              <a:rPr sz="1200" dirty="0">
                <a:solidFill>
                  <a:srgbClr val="944403"/>
                </a:solidFill>
                <a:latin typeface="Courier New"/>
                <a:cs typeface="Courier New"/>
              </a:rPr>
              <a:t>&lt;/</a:t>
            </a:r>
            <a:r>
              <a:rPr sz="1200" b="1" dirty="0">
                <a:solidFill>
                  <a:srgbClr val="6B0001"/>
                </a:solidFill>
                <a:latin typeface="Courier New"/>
                <a:cs typeface="Courier New"/>
              </a:rPr>
              <a:t>head</a:t>
            </a:r>
            <a:r>
              <a:rPr sz="1200" dirty="0">
                <a:solidFill>
                  <a:srgbClr val="944403"/>
                </a:solidFill>
                <a:latin typeface="Courier New"/>
                <a:cs typeface="Courier New"/>
              </a:rPr>
              <a:t>&gt;</a:t>
            </a:r>
            <a:endParaRPr sz="1200">
              <a:latin typeface="Courier New"/>
              <a:cs typeface="Courier New"/>
            </a:endParaRPr>
          </a:p>
          <a:p>
            <a:pPr marL="12700">
              <a:lnSpc>
                <a:spcPct val="100000"/>
              </a:lnSpc>
              <a:spcBef>
                <a:spcPts val="260"/>
              </a:spcBef>
            </a:pPr>
            <a:r>
              <a:rPr sz="1200" dirty="0">
                <a:solidFill>
                  <a:srgbClr val="944403"/>
                </a:solidFill>
                <a:latin typeface="Courier New"/>
                <a:cs typeface="Courier New"/>
              </a:rPr>
              <a:t>&lt;</a:t>
            </a:r>
            <a:r>
              <a:rPr sz="1200" b="1" dirty="0">
                <a:solidFill>
                  <a:srgbClr val="6B0001"/>
                </a:solidFill>
                <a:latin typeface="Courier New"/>
                <a:cs typeface="Courier New"/>
              </a:rPr>
              <a:t>body</a:t>
            </a:r>
            <a:r>
              <a:rPr sz="1200" dirty="0">
                <a:solidFill>
                  <a:srgbClr val="944403"/>
                </a:solidFill>
                <a:latin typeface="Courier New"/>
                <a:cs typeface="Courier New"/>
              </a:rPr>
              <a:t>&gt;</a:t>
            </a:r>
            <a:endParaRPr sz="1200">
              <a:latin typeface="Courier New"/>
              <a:cs typeface="Courier New"/>
            </a:endParaRPr>
          </a:p>
          <a:p>
            <a:pPr marL="195580">
              <a:lnSpc>
                <a:spcPct val="100000"/>
              </a:lnSpc>
              <a:spcBef>
                <a:spcPts val="260"/>
              </a:spcBef>
            </a:pPr>
            <a:r>
              <a:rPr sz="1200" dirty="0">
                <a:solidFill>
                  <a:srgbClr val="944403"/>
                </a:solidFill>
                <a:latin typeface="Courier New"/>
                <a:cs typeface="Courier New"/>
              </a:rPr>
              <a:t>&lt;</a:t>
            </a:r>
            <a:r>
              <a:rPr sz="1200" b="1" dirty="0">
                <a:solidFill>
                  <a:srgbClr val="6B0001"/>
                </a:solidFill>
                <a:latin typeface="Courier New"/>
                <a:cs typeface="Courier New"/>
              </a:rPr>
              <a:t>div</a:t>
            </a:r>
            <a:r>
              <a:rPr sz="1200" b="1" spc="-100" dirty="0">
                <a:solidFill>
                  <a:srgbClr val="6B0001"/>
                </a:solidFill>
                <a:latin typeface="Courier New"/>
                <a:cs typeface="Courier New"/>
              </a:rPr>
              <a:t> </a:t>
            </a:r>
            <a:r>
              <a:rPr sz="1200" dirty="0">
                <a:solidFill>
                  <a:srgbClr val="0B381D"/>
                </a:solidFill>
                <a:latin typeface="Courier New"/>
                <a:cs typeface="Courier New"/>
              </a:rPr>
              <a:t>id</a:t>
            </a:r>
            <a:r>
              <a:rPr sz="1200" dirty="0">
                <a:solidFill>
                  <a:srgbClr val="6D6F24"/>
                </a:solidFill>
                <a:latin typeface="Courier New"/>
                <a:cs typeface="Courier New"/>
              </a:rPr>
              <a:t>=</a:t>
            </a:r>
            <a:r>
              <a:rPr sz="1200" dirty="0">
                <a:solidFill>
                  <a:srgbClr val="0000DF"/>
                </a:solidFill>
                <a:latin typeface="Courier New"/>
                <a:cs typeface="Courier New"/>
              </a:rPr>
              <a:t>"qunit"</a:t>
            </a:r>
            <a:r>
              <a:rPr sz="1200" dirty="0">
                <a:solidFill>
                  <a:srgbClr val="944403"/>
                </a:solidFill>
                <a:latin typeface="Courier New"/>
                <a:cs typeface="Courier New"/>
              </a:rPr>
              <a:t>&gt;&lt;/</a:t>
            </a:r>
            <a:r>
              <a:rPr sz="1200" b="1" dirty="0">
                <a:solidFill>
                  <a:srgbClr val="6B0001"/>
                </a:solidFill>
                <a:latin typeface="Courier New"/>
                <a:cs typeface="Courier New"/>
              </a:rPr>
              <a:t>div</a:t>
            </a:r>
            <a:r>
              <a:rPr sz="1200" dirty="0">
                <a:solidFill>
                  <a:srgbClr val="944403"/>
                </a:solidFill>
                <a:latin typeface="Courier New"/>
                <a:cs typeface="Courier New"/>
              </a:rPr>
              <a:t>&gt;</a:t>
            </a:r>
            <a:endParaRPr sz="1200">
              <a:latin typeface="Courier New"/>
              <a:cs typeface="Courier New"/>
            </a:endParaRPr>
          </a:p>
          <a:p>
            <a:pPr marL="195580">
              <a:lnSpc>
                <a:spcPct val="100000"/>
              </a:lnSpc>
              <a:spcBef>
                <a:spcPts val="260"/>
              </a:spcBef>
            </a:pPr>
            <a:r>
              <a:rPr sz="1200" spc="-5" dirty="0">
                <a:solidFill>
                  <a:srgbClr val="944403"/>
                </a:solidFill>
                <a:latin typeface="Courier New"/>
                <a:cs typeface="Courier New"/>
              </a:rPr>
              <a:t>&lt;</a:t>
            </a:r>
            <a:r>
              <a:rPr sz="1200" b="1" spc="-5" dirty="0">
                <a:solidFill>
                  <a:srgbClr val="6B0001"/>
                </a:solidFill>
                <a:latin typeface="Courier New"/>
                <a:cs typeface="Courier New"/>
              </a:rPr>
              <a:t>script</a:t>
            </a:r>
            <a:r>
              <a:rPr sz="1200" b="1" spc="-90" dirty="0">
                <a:solidFill>
                  <a:srgbClr val="6B0001"/>
                </a:solidFill>
                <a:latin typeface="Courier New"/>
                <a:cs typeface="Courier New"/>
              </a:rPr>
              <a:t> </a:t>
            </a:r>
            <a:r>
              <a:rPr sz="1200" b="1" dirty="0">
                <a:solidFill>
                  <a:srgbClr val="6B0001"/>
                </a:solidFill>
                <a:latin typeface="Courier New"/>
                <a:cs typeface="Courier New"/>
              </a:rPr>
              <a:t>type="text/javascript"</a:t>
            </a:r>
            <a:r>
              <a:rPr sz="1200" dirty="0">
                <a:solidFill>
                  <a:srgbClr val="944403"/>
                </a:solidFill>
                <a:latin typeface="Courier New"/>
                <a:cs typeface="Courier New"/>
              </a:rPr>
              <a:t>&gt;</a:t>
            </a:r>
            <a:endParaRPr sz="1200">
              <a:latin typeface="Courier New"/>
              <a:cs typeface="Courier New"/>
            </a:endParaRPr>
          </a:p>
          <a:p>
            <a:pPr>
              <a:lnSpc>
                <a:spcPct val="100000"/>
              </a:lnSpc>
              <a:spcBef>
                <a:spcPts val="45"/>
              </a:spcBef>
            </a:pPr>
            <a:endParaRPr sz="1750">
              <a:latin typeface="Times New Roman"/>
              <a:cs typeface="Times New Roman"/>
            </a:endParaRPr>
          </a:p>
          <a:p>
            <a:pPr marL="378460">
              <a:lnSpc>
                <a:spcPct val="100000"/>
              </a:lnSpc>
            </a:pPr>
            <a:r>
              <a:rPr sz="1200" b="1" dirty="0">
                <a:solidFill>
                  <a:srgbClr val="6B0001"/>
                </a:solidFill>
                <a:latin typeface="Courier New"/>
                <a:cs typeface="Courier New"/>
              </a:rPr>
              <a:t>function </a:t>
            </a:r>
            <a:r>
              <a:rPr sz="1200" spc="-5" dirty="0">
                <a:solidFill>
                  <a:srgbClr val="6B0001"/>
                </a:solidFill>
                <a:latin typeface="Courier New"/>
                <a:cs typeface="Courier New"/>
              </a:rPr>
              <a:t>calculate</a:t>
            </a:r>
            <a:r>
              <a:rPr sz="1200" spc="-5" dirty="0">
                <a:solidFill>
                  <a:srgbClr val="6D6F24"/>
                </a:solidFill>
                <a:latin typeface="Courier New"/>
                <a:cs typeface="Courier New"/>
              </a:rPr>
              <a:t>(a, b)</a:t>
            </a:r>
            <a:r>
              <a:rPr sz="1200" spc="-40"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a:p>
            <a:pPr marL="744220">
              <a:lnSpc>
                <a:spcPct val="100000"/>
              </a:lnSpc>
              <a:spcBef>
                <a:spcPts val="260"/>
              </a:spcBef>
            </a:pPr>
            <a:r>
              <a:rPr sz="1200" b="1" dirty="0">
                <a:solidFill>
                  <a:srgbClr val="6B0001"/>
                </a:solidFill>
                <a:latin typeface="Courier New"/>
                <a:cs typeface="Courier New"/>
              </a:rPr>
              <a:t>return </a:t>
            </a:r>
            <a:r>
              <a:rPr sz="1200" dirty="0">
                <a:solidFill>
                  <a:srgbClr val="6B0001"/>
                </a:solidFill>
                <a:latin typeface="Courier New"/>
                <a:cs typeface="Courier New"/>
              </a:rPr>
              <a:t>a </a:t>
            </a:r>
            <a:r>
              <a:rPr sz="1200" dirty="0">
                <a:solidFill>
                  <a:srgbClr val="6D6F24"/>
                </a:solidFill>
                <a:latin typeface="Courier New"/>
                <a:cs typeface="Courier New"/>
              </a:rPr>
              <a:t>+</a:t>
            </a:r>
            <a:r>
              <a:rPr sz="1200" spc="-100" dirty="0">
                <a:solidFill>
                  <a:srgbClr val="6D6F24"/>
                </a:solidFill>
                <a:latin typeface="Courier New"/>
                <a:cs typeface="Courier New"/>
              </a:rPr>
              <a:t> </a:t>
            </a:r>
            <a:r>
              <a:rPr sz="1200" dirty="0">
                <a:solidFill>
                  <a:srgbClr val="6D6F24"/>
                </a:solidFill>
                <a:latin typeface="Courier New"/>
                <a:cs typeface="Courier New"/>
              </a:rPr>
              <a:t>b</a:t>
            </a:r>
            <a:r>
              <a:rPr sz="1200" dirty="0">
                <a:solidFill>
                  <a:srgbClr val="6B006D"/>
                </a:solidFill>
                <a:latin typeface="Courier New"/>
                <a:cs typeface="Courier New"/>
              </a:rPr>
              <a:t>;</a:t>
            </a:r>
            <a:endParaRPr sz="1200">
              <a:latin typeface="Courier New"/>
              <a:cs typeface="Courier New"/>
            </a:endParaRPr>
          </a:p>
          <a:p>
            <a:pPr marL="378460">
              <a:lnSpc>
                <a:spcPct val="100000"/>
              </a:lnSpc>
              <a:spcBef>
                <a:spcPts val="360"/>
              </a:spcBef>
            </a:pPr>
            <a:r>
              <a:rPr sz="1200" dirty="0">
                <a:solidFill>
                  <a:srgbClr val="6B006D"/>
                </a:solidFill>
                <a:latin typeface="Courier New"/>
                <a:cs typeface="Courier New"/>
              </a:rPr>
              <a:t>}</a:t>
            </a:r>
            <a:endParaRPr sz="1200">
              <a:latin typeface="Courier New"/>
              <a:cs typeface="Courier New"/>
            </a:endParaRPr>
          </a:p>
        </p:txBody>
      </p:sp>
      <p:sp>
        <p:nvSpPr>
          <p:cNvPr id="3" name="object 3"/>
          <p:cNvSpPr txBox="1"/>
          <p:nvPr/>
        </p:nvSpPr>
        <p:spPr>
          <a:xfrm>
            <a:off x="4328198" y="4475378"/>
            <a:ext cx="483234" cy="647700"/>
          </a:xfrm>
          <a:prstGeom prst="rect">
            <a:avLst/>
          </a:prstGeom>
        </p:spPr>
        <p:txBody>
          <a:bodyPr vert="horz" wrap="square" lIns="0" tIns="0" rIns="0" bIns="0" rtlCol="0">
            <a:spAutoFit/>
          </a:bodyPr>
          <a:lstStyle/>
          <a:p>
            <a:pPr marL="12700">
              <a:lnSpc>
                <a:spcPct val="100000"/>
              </a:lnSpc>
            </a:pPr>
            <a:r>
              <a:rPr sz="1200" dirty="0">
                <a:solidFill>
                  <a:srgbClr val="6B0001"/>
                </a:solidFill>
                <a:latin typeface="Courier New"/>
                <a:cs typeface="Courier New"/>
              </a:rPr>
              <a:t>"</a:t>
            </a:r>
            <a:r>
              <a:rPr sz="1200" dirty="0">
                <a:solidFill>
                  <a:srgbClr val="0000DF"/>
                </a:solidFill>
                <a:latin typeface="Courier New"/>
                <a:cs typeface="Courier New"/>
              </a:rPr>
              <a:t>Ok!</a:t>
            </a:r>
            <a:r>
              <a:rPr sz="1200" dirty="0">
                <a:solidFill>
                  <a:srgbClr val="6B0001"/>
                </a:solidFill>
                <a:latin typeface="Courier New"/>
                <a:cs typeface="Courier New"/>
              </a:rPr>
              <a:t>"</a:t>
            </a:r>
            <a:endParaRPr sz="1200">
              <a:latin typeface="Courier New"/>
              <a:cs typeface="Courier New"/>
            </a:endParaRPr>
          </a:p>
          <a:p>
            <a:pPr marL="12700">
              <a:lnSpc>
                <a:spcPct val="100000"/>
              </a:lnSpc>
              <a:spcBef>
                <a:spcPts val="359"/>
              </a:spcBef>
            </a:pPr>
            <a:r>
              <a:rPr sz="1200" dirty="0">
                <a:solidFill>
                  <a:srgbClr val="6B0001"/>
                </a:solidFill>
                <a:latin typeface="Courier New"/>
                <a:cs typeface="Courier New"/>
              </a:rPr>
              <a:t>"</a:t>
            </a:r>
            <a:r>
              <a:rPr sz="1200" dirty="0">
                <a:solidFill>
                  <a:srgbClr val="0000DF"/>
                </a:solidFill>
                <a:latin typeface="Courier New"/>
                <a:cs typeface="Courier New"/>
              </a:rPr>
              <a:t>Ok!</a:t>
            </a:r>
            <a:r>
              <a:rPr sz="1200" dirty="0">
                <a:solidFill>
                  <a:srgbClr val="6B0001"/>
                </a:solidFill>
                <a:latin typeface="Courier New"/>
                <a:cs typeface="Courier New"/>
              </a:rPr>
              <a:t>"</a:t>
            </a:r>
            <a:endParaRPr sz="1200">
              <a:latin typeface="Courier New"/>
              <a:cs typeface="Courier New"/>
            </a:endParaRPr>
          </a:p>
          <a:p>
            <a:pPr marL="12700">
              <a:lnSpc>
                <a:spcPct val="100000"/>
              </a:lnSpc>
              <a:spcBef>
                <a:spcPts val="259"/>
              </a:spcBef>
            </a:pPr>
            <a:r>
              <a:rPr sz="1200" dirty="0">
                <a:solidFill>
                  <a:srgbClr val="6B0001"/>
                </a:solidFill>
                <a:latin typeface="Courier New"/>
                <a:cs typeface="Courier New"/>
              </a:rPr>
              <a:t>"</a:t>
            </a:r>
            <a:r>
              <a:rPr sz="1200" dirty="0">
                <a:solidFill>
                  <a:srgbClr val="0000DF"/>
                </a:solidFill>
                <a:latin typeface="Courier New"/>
                <a:cs typeface="Courier New"/>
              </a:rPr>
              <a:t>OK!</a:t>
            </a:r>
            <a:r>
              <a:rPr sz="1200" dirty="0">
                <a:solidFill>
                  <a:srgbClr val="6B0001"/>
                </a:solidFill>
                <a:latin typeface="Courier New"/>
                <a:cs typeface="Courier New"/>
              </a:rPr>
              <a:t>"</a:t>
            </a:r>
            <a:endParaRPr sz="1200">
              <a:latin typeface="Courier New"/>
              <a:cs typeface="Courier New"/>
            </a:endParaRPr>
          </a:p>
        </p:txBody>
      </p:sp>
      <p:sp>
        <p:nvSpPr>
          <p:cNvPr id="4" name="object 4"/>
          <p:cNvSpPr txBox="1"/>
          <p:nvPr/>
        </p:nvSpPr>
        <p:spPr>
          <a:xfrm>
            <a:off x="2224731" y="4259478"/>
            <a:ext cx="2860675" cy="863600"/>
          </a:xfrm>
          <a:prstGeom prst="rect">
            <a:avLst/>
          </a:prstGeom>
        </p:spPr>
        <p:txBody>
          <a:bodyPr vert="horz" wrap="square" lIns="0" tIns="0" rIns="0" bIns="0" rtlCol="0">
            <a:spAutoFit/>
          </a:bodyPr>
          <a:lstStyle/>
          <a:p>
            <a:pPr marL="12700">
              <a:lnSpc>
                <a:spcPct val="100000"/>
              </a:lnSpc>
            </a:pPr>
            <a:r>
              <a:rPr sz="1200" spc="-5" dirty="0">
                <a:solidFill>
                  <a:srgbClr val="6B0001"/>
                </a:solidFill>
                <a:latin typeface="Courier New"/>
                <a:cs typeface="Courier New"/>
              </a:rPr>
              <a:t>"</a:t>
            </a:r>
            <a:r>
              <a:rPr sz="1200" spc="-5" dirty="0">
                <a:solidFill>
                  <a:srgbClr val="0000DF"/>
                </a:solidFill>
                <a:latin typeface="Courier New"/>
                <a:cs typeface="Courier New"/>
              </a:rPr>
              <a:t>calculate </a:t>
            </a:r>
            <a:r>
              <a:rPr sz="1200" dirty="0">
                <a:solidFill>
                  <a:srgbClr val="0000DF"/>
                </a:solidFill>
                <a:latin typeface="Courier New"/>
                <a:cs typeface="Courier New"/>
              </a:rPr>
              <a:t>test</a:t>
            </a:r>
            <a:r>
              <a:rPr sz="1200" dirty="0">
                <a:solidFill>
                  <a:srgbClr val="6B0001"/>
                </a:solidFill>
                <a:latin typeface="Courier New"/>
                <a:cs typeface="Courier New"/>
              </a:rPr>
              <a:t>"</a:t>
            </a:r>
            <a:r>
              <a:rPr sz="1200" dirty="0">
                <a:solidFill>
                  <a:srgbClr val="6D6F24"/>
                </a:solidFill>
                <a:latin typeface="Courier New"/>
                <a:cs typeface="Courier New"/>
              </a:rPr>
              <a:t>, </a:t>
            </a:r>
            <a:r>
              <a:rPr sz="1200" b="1" spc="-5" dirty="0">
                <a:solidFill>
                  <a:srgbClr val="6B0001"/>
                </a:solidFill>
                <a:latin typeface="Courier New"/>
                <a:cs typeface="Courier New"/>
              </a:rPr>
              <a:t>function</a:t>
            </a:r>
            <a:r>
              <a:rPr sz="1200" spc="-5" dirty="0">
                <a:solidFill>
                  <a:srgbClr val="6D6F24"/>
                </a:solidFill>
                <a:latin typeface="Courier New"/>
                <a:cs typeface="Courier New"/>
              </a:rPr>
              <a:t>()</a:t>
            </a:r>
            <a:r>
              <a:rPr sz="1200" spc="-40"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a:p>
            <a:pPr marR="5080" algn="r">
              <a:lnSpc>
                <a:spcPct val="100000"/>
              </a:lnSpc>
              <a:spcBef>
                <a:spcPts val="259"/>
              </a:spcBef>
            </a:pP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a:p>
            <a:pPr marR="5080" algn="r">
              <a:lnSpc>
                <a:spcPct val="100000"/>
              </a:lnSpc>
              <a:spcBef>
                <a:spcPts val="359"/>
              </a:spcBef>
            </a:pP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a:p>
            <a:pPr marR="5080" algn="r">
              <a:lnSpc>
                <a:spcPct val="100000"/>
              </a:lnSpc>
              <a:spcBef>
                <a:spcPts val="259"/>
              </a:spcBef>
            </a:pP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p:txBody>
      </p:sp>
      <p:sp>
        <p:nvSpPr>
          <p:cNvPr id="5" name="object 5"/>
          <p:cNvSpPr txBox="1"/>
          <p:nvPr/>
        </p:nvSpPr>
        <p:spPr>
          <a:xfrm>
            <a:off x="1676002" y="4259478"/>
            <a:ext cx="2586355" cy="1079500"/>
          </a:xfrm>
          <a:prstGeom prst="rect">
            <a:avLst/>
          </a:prstGeom>
        </p:spPr>
        <p:txBody>
          <a:bodyPr vert="horz" wrap="square" lIns="0" tIns="0" rIns="0" bIns="0" rtlCol="0">
            <a:spAutoFit/>
          </a:bodyPr>
          <a:lstStyle/>
          <a:p>
            <a:pPr marL="12700">
              <a:lnSpc>
                <a:spcPct val="100000"/>
              </a:lnSpc>
            </a:pPr>
            <a:r>
              <a:rPr sz="1200" b="1" dirty="0">
                <a:solidFill>
                  <a:srgbClr val="6B0001"/>
                </a:solidFill>
                <a:latin typeface="Courier New"/>
                <a:cs typeface="Courier New"/>
              </a:rPr>
              <a:t>test</a:t>
            </a:r>
            <a:r>
              <a:rPr sz="1200" dirty="0">
                <a:solidFill>
                  <a:srgbClr val="6D6F24"/>
                </a:solidFill>
                <a:latin typeface="Courier New"/>
                <a:cs typeface="Courier New"/>
              </a:rPr>
              <a:t>(</a:t>
            </a:r>
            <a:endParaRPr sz="1200">
              <a:latin typeface="Courier New"/>
              <a:cs typeface="Courier New"/>
            </a:endParaRPr>
          </a:p>
          <a:p>
            <a:pPr marL="195580">
              <a:lnSpc>
                <a:spcPct val="100000"/>
              </a:lnSpc>
              <a:spcBef>
                <a:spcPts val="259"/>
              </a:spcBef>
            </a:pPr>
            <a:r>
              <a:rPr sz="1200" dirty="0">
                <a:latin typeface="Courier New"/>
                <a:cs typeface="Courier New"/>
              </a:rPr>
              <a:t>ok</a:t>
            </a:r>
            <a:r>
              <a:rPr sz="1200" dirty="0">
                <a:solidFill>
                  <a:srgbClr val="6D6F24"/>
                </a:solidFill>
                <a:latin typeface="Courier New"/>
                <a:cs typeface="Courier New"/>
              </a:rPr>
              <a:t>( calculate(</a:t>
            </a:r>
            <a:r>
              <a:rPr sz="1200" dirty="0">
                <a:solidFill>
                  <a:srgbClr val="107D02"/>
                </a:solidFill>
                <a:latin typeface="Courier New"/>
                <a:cs typeface="Courier New"/>
              </a:rPr>
              <a:t>5</a:t>
            </a:r>
            <a:r>
              <a:rPr sz="1200" dirty="0">
                <a:solidFill>
                  <a:srgbClr val="6D6F24"/>
                </a:solidFill>
                <a:latin typeface="Courier New"/>
                <a:cs typeface="Courier New"/>
              </a:rPr>
              <a:t>,</a:t>
            </a:r>
            <a:r>
              <a:rPr sz="1200" dirty="0">
                <a:solidFill>
                  <a:srgbClr val="107D02"/>
                </a:solidFill>
                <a:latin typeface="Courier New"/>
                <a:cs typeface="Courier New"/>
              </a:rPr>
              <a:t>5</a:t>
            </a:r>
            <a:r>
              <a:rPr sz="1200" dirty="0">
                <a:solidFill>
                  <a:srgbClr val="6D6F24"/>
                </a:solidFill>
                <a:latin typeface="Courier New"/>
                <a:cs typeface="Courier New"/>
              </a:rPr>
              <a:t>) </a:t>
            </a:r>
            <a:r>
              <a:rPr sz="1200" spc="-5" dirty="0">
                <a:solidFill>
                  <a:srgbClr val="6D6F24"/>
                </a:solidFill>
                <a:latin typeface="Courier New"/>
                <a:cs typeface="Courier New"/>
              </a:rPr>
              <a:t>===</a:t>
            </a:r>
            <a:r>
              <a:rPr sz="1200" spc="-95" dirty="0">
                <a:solidFill>
                  <a:srgbClr val="6D6F24"/>
                </a:solidFill>
                <a:latin typeface="Courier New"/>
                <a:cs typeface="Courier New"/>
              </a:rPr>
              <a:t> </a:t>
            </a:r>
            <a:r>
              <a:rPr sz="1200" dirty="0">
                <a:solidFill>
                  <a:srgbClr val="107D02"/>
                </a:solidFill>
                <a:latin typeface="Courier New"/>
                <a:cs typeface="Courier New"/>
              </a:rPr>
              <a:t>10</a:t>
            </a:r>
            <a:r>
              <a:rPr sz="1200" dirty="0">
                <a:solidFill>
                  <a:srgbClr val="6D6F24"/>
                </a:solidFill>
                <a:latin typeface="Courier New"/>
                <a:cs typeface="Courier New"/>
              </a:rPr>
              <a:t>,</a:t>
            </a:r>
            <a:endParaRPr sz="1200">
              <a:latin typeface="Courier New"/>
              <a:cs typeface="Courier New"/>
            </a:endParaRPr>
          </a:p>
          <a:p>
            <a:pPr marL="195580" marR="5080">
              <a:lnSpc>
                <a:spcPct val="118100"/>
              </a:lnSpc>
              <a:spcBef>
                <a:spcPts val="100"/>
              </a:spcBef>
              <a:tabLst>
                <a:tab pos="2024380" algn="l"/>
              </a:tabLst>
            </a:pPr>
            <a:r>
              <a:rPr sz="1200" dirty="0">
                <a:latin typeface="Courier New"/>
                <a:cs typeface="Courier New"/>
              </a:rPr>
              <a:t>ok</a:t>
            </a:r>
            <a:r>
              <a:rPr sz="1200" dirty="0">
                <a:solidFill>
                  <a:srgbClr val="6D6F24"/>
                </a:solidFill>
                <a:latin typeface="Courier New"/>
                <a:cs typeface="Courier New"/>
              </a:rPr>
              <a:t>( calculate(</a:t>
            </a:r>
            <a:r>
              <a:rPr sz="1200" dirty="0">
                <a:solidFill>
                  <a:srgbClr val="107D02"/>
                </a:solidFill>
                <a:latin typeface="Courier New"/>
                <a:cs typeface="Courier New"/>
              </a:rPr>
              <a:t>5</a:t>
            </a:r>
            <a:r>
              <a:rPr sz="1200" dirty="0">
                <a:solidFill>
                  <a:srgbClr val="6D6F24"/>
                </a:solidFill>
                <a:latin typeface="Courier New"/>
                <a:cs typeface="Courier New"/>
              </a:rPr>
              <a:t>,</a:t>
            </a:r>
            <a:r>
              <a:rPr sz="1200" dirty="0">
                <a:solidFill>
                  <a:srgbClr val="107D02"/>
                </a:solidFill>
                <a:latin typeface="Courier New"/>
                <a:cs typeface="Courier New"/>
              </a:rPr>
              <a:t>0</a:t>
            </a:r>
            <a:r>
              <a:rPr sz="1200" dirty="0">
                <a:solidFill>
                  <a:srgbClr val="6D6F24"/>
                </a:solidFill>
                <a:latin typeface="Courier New"/>
                <a:cs typeface="Courier New"/>
              </a:rPr>
              <a:t>)	</a:t>
            </a:r>
            <a:r>
              <a:rPr sz="1200" spc="-5" dirty="0">
                <a:solidFill>
                  <a:srgbClr val="6D6F24"/>
                </a:solidFill>
                <a:latin typeface="Courier New"/>
                <a:cs typeface="Courier New"/>
              </a:rPr>
              <a:t>===</a:t>
            </a:r>
            <a:r>
              <a:rPr sz="1200" spc="-95" dirty="0">
                <a:solidFill>
                  <a:srgbClr val="6D6F24"/>
                </a:solidFill>
                <a:latin typeface="Courier New"/>
                <a:cs typeface="Courier New"/>
              </a:rPr>
              <a:t> </a:t>
            </a:r>
            <a:r>
              <a:rPr sz="1200" dirty="0">
                <a:solidFill>
                  <a:srgbClr val="107D02"/>
                </a:solidFill>
                <a:latin typeface="Courier New"/>
                <a:cs typeface="Courier New"/>
              </a:rPr>
              <a:t>5</a:t>
            </a:r>
            <a:r>
              <a:rPr sz="1200" dirty="0">
                <a:solidFill>
                  <a:srgbClr val="6D6F24"/>
                </a:solidFill>
                <a:latin typeface="Courier New"/>
                <a:cs typeface="Courier New"/>
              </a:rPr>
              <a:t>,  </a:t>
            </a:r>
            <a:r>
              <a:rPr sz="1200" dirty="0">
                <a:latin typeface="Courier New"/>
                <a:cs typeface="Courier New"/>
              </a:rPr>
              <a:t>ok</a:t>
            </a:r>
            <a:r>
              <a:rPr sz="1200" dirty="0">
                <a:solidFill>
                  <a:srgbClr val="6D6F24"/>
                </a:solidFill>
                <a:latin typeface="Courier New"/>
                <a:cs typeface="Courier New"/>
              </a:rPr>
              <a:t>( calculate(-</a:t>
            </a:r>
            <a:r>
              <a:rPr sz="1200" dirty="0">
                <a:solidFill>
                  <a:srgbClr val="107D02"/>
                </a:solidFill>
                <a:latin typeface="Courier New"/>
                <a:cs typeface="Courier New"/>
              </a:rPr>
              <a:t>5</a:t>
            </a:r>
            <a:r>
              <a:rPr sz="1200" dirty="0">
                <a:solidFill>
                  <a:srgbClr val="6D6F24"/>
                </a:solidFill>
                <a:latin typeface="Courier New"/>
                <a:cs typeface="Courier New"/>
              </a:rPr>
              <a:t>,</a:t>
            </a:r>
            <a:r>
              <a:rPr sz="1200" dirty="0">
                <a:solidFill>
                  <a:srgbClr val="107D02"/>
                </a:solidFill>
                <a:latin typeface="Courier New"/>
                <a:cs typeface="Courier New"/>
              </a:rPr>
              <a:t>5</a:t>
            </a:r>
            <a:r>
              <a:rPr sz="1200" dirty="0">
                <a:solidFill>
                  <a:srgbClr val="6D6F24"/>
                </a:solidFill>
                <a:latin typeface="Courier New"/>
                <a:cs typeface="Courier New"/>
              </a:rPr>
              <a:t>) </a:t>
            </a:r>
            <a:r>
              <a:rPr sz="1200" spc="-5" dirty="0">
                <a:solidFill>
                  <a:srgbClr val="6D6F24"/>
                </a:solidFill>
                <a:latin typeface="Courier New"/>
                <a:cs typeface="Courier New"/>
              </a:rPr>
              <a:t>===</a:t>
            </a:r>
            <a:r>
              <a:rPr sz="1200" spc="-95" dirty="0">
                <a:solidFill>
                  <a:srgbClr val="6D6F24"/>
                </a:solidFill>
                <a:latin typeface="Courier New"/>
                <a:cs typeface="Courier New"/>
              </a:rPr>
              <a:t> </a:t>
            </a:r>
            <a:r>
              <a:rPr sz="1200" dirty="0">
                <a:solidFill>
                  <a:srgbClr val="107D02"/>
                </a:solidFill>
                <a:latin typeface="Courier New"/>
                <a:cs typeface="Courier New"/>
              </a:rPr>
              <a:t>0</a:t>
            </a:r>
            <a:r>
              <a:rPr sz="1200" dirty="0">
                <a:solidFill>
                  <a:srgbClr val="6D6F24"/>
                </a:solidFill>
                <a:latin typeface="Courier New"/>
                <a:cs typeface="Courier New"/>
              </a:rPr>
              <a:t>,</a:t>
            </a:r>
            <a:endParaRPr sz="1200">
              <a:latin typeface="Courier New"/>
              <a:cs typeface="Courier New"/>
            </a:endParaRPr>
          </a:p>
          <a:p>
            <a:pPr marL="12700">
              <a:lnSpc>
                <a:spcPct val="100000"/>
              </a:lnSpc>
              <a:spcBef>
                <a:spcPts val="259"/>
              </a:spcBef>
            </a:pPr>
            <a:r>
              <a:rPr sz="1200" dirty="0">
                <a:solidFill>
                  <a:srgbClr val="6B006D"/>
                </a:solidFill>
                <a:latin typeface="Courier New"/>
                <a:cs typeface="Courier New"/>
              </a:rPr>
              <a:t>}</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p:txBody>
      </p:sp>
      <p:sp>
        <p:nvSpPr>
          <p:cNvPr id="6" name="object 6"/>
          <p:cNvSpPr txBox="1"/>
          <p:nvPr/>
        </p:nvSpPr>
        <p:spPr>
          <a:xfrm>
            <a:off x="1310182" y="5580278"/>
            <a:ext cx="1031875" cy="635000"/>
          </a:xfrm>
          <a:prstGeom prst="rect">
            <a:avLst/>
          </a:prstGeom>
        </p:spPr>
        <p:txBody>
          <a:bodyPr vert="horz" wrap="square" lIns="0" tIns="0" rIns="0" bIns="0" rtlCol="0">
            <a:spAutoFit/>
          </a:bodyPr>
          <a:lstStyle/>
          <a:p>
            <a:pPr marL="195580">
              <a:lnSpc>
                <a:spcPct val="100000"/>
              </a:lnSpc>
            </a:pPr>
            <a:r>
              <a:rPr sz="1200" dirty="0">
                <a:solidFill>
                  <a:srgbClr val="944403"/>
                </a:solidFill>
                <a:latin typeface="Courier New"/>
                <a:cs typeface="Courier New"/>
              </a:rPr>
              <a:t>&lt;/</a:t>
            </a:r>
            <a:r>
              <a:rPr sz="1200" b="1" dirty="0">
                <a:solidFill>
                  <a:srgbClr val="6B0001"/>
                </a:solidFill>
                <a:latin typeface="Courier New"/>
                <a:cs typeface="Courier New"/>
              </a:rPr>
              <a:t>script</a:t>
            </a:r>
            <a:r>
              <a:rPr sz="1200" dirty="0">
                <a:solidFill>
                  <a:srgbClr val="944403"/>
                </a:solidFill>
                <a:latin typeface="Courier New"/>
                <a:cs typeface="Courier New"/>
              </a:rPr>
              <a:t>&gt;</a:t>
            </a:r>
            <a:endParaRPr sz="1200">
              <a:latin typeface="Courier New"/>
              <a:cs typeface="Courier New"/>
            </a:endParaRPr>
          </a:p>
          <a:p>
            <a:pPr marL="12700">
              <a:lnSpc>
                <a:spcPct val="100000"/>
              </a:lnSpc>
              <a:spcBef>
                <a:spcPts val="259"/>
              </a:spcBef>
            </a:pPr>
            <a:r>
              <a:rPr sz="1200" dirty="0">
                <a:solidFill>
                  <a:srgbClr val="944403"/>
                </a:solidFill>
                <a:latin typeface="Courier New"/>
                <a:cs typeface="Courier New"/>
              </a:rPr>
              <a:t>&lt;/</a:t>
            </a:r>
            <a:r>
              <a:rPr sz="1200" b="1" dirty="0">
                <a:solidFill>
                  <a:srgbClr val="6B0001"/>
                </a:solidFill>
                <a:latin typeface="Courier New"/>
                <a:cs typeface="Courier New"/>
              </a:rPr>
              <a:t>body</a:t>
            </a:r>
            <a:r>
              <a:rPr sz="1200" dirty="0">
                <a:solidFill>
                  <a:srgbClr val="944403"/>
                </a:solidFill>
                <a:latin typeface="Courier New"/>
                <a:cs typeface="Courier New"/>
              </a:rPr>
              <a:t>&gt;</a:t>
            </a:r>
            <a:endParaRPr sz="1200">
              <a:latin typeface="Courier New"/>
              <a:cs typeface="Courier New"/>
            </a:endParaRPr>
          </a:p>
          <a:p>
            <a:pPr marL="12700">
              <a:lnSpc>
                <a:spcPct val="100000"/>
              </a:lnSpc>
              <a:spcBef>
                <a:spcPts val="259"/>
              </a:spcBef>
            </a:pPr>
            <a:r>
              <a:rPr sz="1200" dirty="0">
                <a:solidFill>
                  <a:srgbClr val="944403"/>
                </a:solidFill>
                <a:latin typeface="Courier New"/>
                <a:cs typeface="Courier New"/>
              </a:rPr>
              <a:t>&lt;/</a:t>
            </a:r>
            <a:r>
              <a:rPr sz="1200" b="1" dirty="0">
                <a:solidFill>
                  <a:srgbClr val="6B0001"/>
                </a:solidFill>
                <a:latin typeface="Courier New"/>
                <a:cs typeface="Courier New"/>
              </a:rPr>
              <a:t>html</a:t>
            </a:r>
            <a:r>
              <a:rPr sz="1200" dirty="0">
                <a:solidFill>
                  <a:srgbClr val="944403"/>
                </a:solidFill>
                <a:latin typeface="Courier New"/>
                <a:cs typeface="Courier New"/>
              </a:rPr>
              <a:t>&gt;</a:t>
            </a:r>
            <a:endParaRPr sz="1200">
              <a:latin typeface="Courier New"/>
              <a:cs typeface="Courier New"/>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31060">
              <a:lnSpc>
                <a:spcPct val="100000"/>
              </a:lnSpc>
            </a:pPr>
            <a:r>
              <a:rPr spc="-5" dirty="0"/>
              <a:t>Three</a:t>
            </a:r>
            <a:r>
              <a:rPr spc="-90" dirty="0"/>
              <a:t> </a:t>
            </a:r>
            <a:r>
              <a:rPr spc="-5" dirty="0"/>
              <a:t>Assertions</a:t>
            </a:r>
          </a:p>
        </p:txBody>
      </p:sp>
      <p:sp>
        <p:nvSpPr>
          <p:cNvPr id="3" name="object 3"/>
          <p:cNvSpPr txBox="1"/>
          <p:nvPr/>
        </p:nvSpPr>
        <p:spPr>
          <a:xfrm>
            <a:off x="1310182" y="1954415"/>
            <a:ext cx="8058150" cy="43599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Basic</a:t>
            </a:r>
            <a:endParaRPr sz="3200">
              <a:latin typeface="Calibri"/>
              <a:cs typeface="Calibri"/>
            </a:endParaRPr>
          </a:p>
          <a:p>
            <a:pPr marL="755650" lvl="1" indent="-285750">
              <a:lnSpc>
                <a:spcPct val="100000"/>
              </a:lnSpc>
              <a:spcBef>
                <a:spcPts val="270"/>
              </a:spcBef>
              <a:buFont typeface="Arial"/>
              <a:buChar char="–"/>
              <a:tabLst>
                <a:tab pos="755650" algn="l"/>
                <a:tab pos="1466215" algn="l"/>
                <a:tab pos="2888615" algn="l"/>
                <a:tab pos="3422015" algn="l"/>
              </a:tabLst>
            </a:pPr>
            <a:r>
              <a:rPr sz="2800" dirty="0">
                <a:latin typeface="SimSun"/>
                <a:cs typeface="SimSun"/>
              </a:rPr>
              <a:t>ok(	boolean	[,	message]);</a:t>
            </a:r>
            <a:endParaRPr sz="2800">
              <a:latin typeface="SimSun"/>
              <a:cs typeface="SimSun"/>
            </a:endParaRPr>
          </a:p>
          <a:p>
            <a:pPr marL="355600" indent="-342900">
              <a:lnSpc>
                <a:spcPct val="100000"/>
              </a:lnSpc>
              <a:spcBef>
                <a:spcPts val="395"/>
              </a:spcBef>
              <a:buFont typeface="Arial"/>
              <a:buChar char="•"/>
              <a:tabLst>
                <a:tab pos="354965" algn="l"/>
                <a:tab pos="355600" algn="l"/>
              </a:tabLst>
            </a:pPr>
            <a:r>
              <a:rPr sz="3200" dirty="0">
                <a:latin typeface="Calibri"/>
                <a:cs typeface="Calibri"/>
              </a:rPr>
              <a:t>If </a:t>
            </a:r>
            <a:r>
              <a:rPr sz="3200" i="1" dirty="0">
                <a:latin typeface="Calibri"/>
                <a:cs typeface="Calibri"/>
              </a:rPr>
              <a:t>actual </a:t>
            </a:r>
            <a:r>
              <a:rPr sz="3200" spc="-5" dirty="0">
                <a:latin typeface="Calibri"/>
                <a:cs typeface="Calibri"/>
              </a:rPr>
              <a:t>==</a:t>
            </a:r>
            <a:r>
              <a:rPr sz="3200" spc="-75" dirty="0">
                <a:latin typeface="Calibri"/>
                <a:cs typeface="Calibri"/>
              </a:rPr>
              <a:t> </a:t>
            </a:r>
            <a:r>
              <a:rPr sz="3200" i="1" spc="-5" dirty="0">
                <a:latin typeface="Calibri"/>
                <a:cs typeface="Calibri"/>
              </a:rPr>
              <a:t>expected</a:t>
            </a:r>
            <a:endParaRPr sz="3200">
              <a:latin typeface="Calibri"/>
              <a:cs typeface="Calibri"/>
            </a:endParaRPr>
          </a:p>
          <a:p>
            <a:pPr marL="755650" lvl="1" indent="-285750">
              <a:lnSpc>
                <a:spcPct val="100000"/>
              </a:lnSpc>
              <a:spcBef>
                <a:spcPts val="300"/>
              </a:spcBef>
              <a:buFont typeface="Arial"/>
              <a:buChar char="–"/>
              <a:tabLst>
                <a:tab pos="755650" algn="l"/>
                <a:tab pos="1999614" algn="l"/>
                <a:tab pos="3422015" algn="l"/>
                <a:tab pos="5022215" algn="l"/>
                <a:tab pos="5555615" algn="l"/>
              </a:tabLst>
            </a:pPr>
            <a:r>
              <a:rPr sz="2800" dirty="0">
                <a:latin typeface="SimSun"/>
                <a:cs typeface="SimSun"/>
              </a:rPr>
              <a:t>equal(	actual,	expected	[,	message]);</a:t>
            </a:r>
            <a:endParaRPr sz="2800">
              <a:latin typeface="SimSun"/>
              <a:cs typeface="SimSun"/>
            </a:endParaRPr>
          </a:p>
          <a:p>
            <a:pPr marL="355600" indent="-342900">
              <a:lnSpc>
                <a:spcPct val="100000"/>
              </a:lnSpc>
              <a:spcBef>
                <a:spcPts val="395"/>
              </a:spcBef>
              <a:buFont typeface="Arial"/>
              <a:buChar char="•"/>
              <a:tabLst>
                <a:tab pos="354965" algn="l"/>
                <a:tab pos="355600" algn="l"/>
              </a:tabLst>
            </a:pPr>
            <a:r>
              <a:rPr sz="3200" spc="-5" dirty="0">
                <a:latin typeface="Calibri"/>
                <a:cs typeface="Calibri"/>
              </a:rPr>
              <a:t>if </a:t>
            </a:r>
            <a:r>
              <a:rPr sz="3200" i="1" dirty="0">
                <a:latin typeface="Calibri"/>
                <a:cs typeface="Calibri"/>
              </a:rPr>
              <a:t>actual </a:t>
            </a:r>
            <a:r>
              <a:rPr sz="3200" spc="-5" dirty="0">
                <a:latin typeface="Calibri"/>
                <a:cs typeface="Calibri"/>
              </a:rPr>
              <a:t>===</a:t>
            </a:r>
            <a:r>
              <a:rPr sz="3200" spc="-60" dirty="0">
                <a:latin typeface="Calibri"/>
                <a:cs typeface="Calibri"/>
              </a:rPr>
              <a:t> </a:t>
            </a:r>
            <a:r>
              <a:rPr sz="3200" i="1" spc="-5" dirty="0">
                <a:latin typeface="Calibri"/>
                <a:cs typeface="Calibri"/>
              </a:rPr>
              <a:t>expected</a:t>
            </a:r>
            <a:endParaRPr sz="3200">
              <a:latin typeface="Calibri"/>
              <a:cs typeface="Calibri"/>
            </a:endParaRPr>
          </a:p>
          <a:p>
            <a:pPr marL="755650" lvl="1" indent="-285750">
              <a:lnSpc>
                <a:spcPct val="100000"/>
              </a:lnSpc>
              <a:spcBef>
                <a:spcPts val="305"/>
              </a:spcBef>
              <a:buFont typeface="Arial"/>
              <a:buChar char="–"/>
              <a:tabLst>
                <a:tab pos="755650" algn="l"/>
                <a:tab pos="2710815" algn="l"/>
                <a:tab pos="4133215" algn="l"/>
                <a:tab pos="5733415" algn="l"/>
                <a:tab pos="6266815" algn="l"/>
              </a:tabLst>
            </a:pPr>
            <a:r>
              <a:rPr sz="2800" dirty="0">
                <a:latin typeface="SimSun"/>
                <a:cs typeface="SimSun"/>
              </a:rPr>
              <a:t>deepEqual(	actual,	expected	[,	message));</a:t>
            </a:r>
            <a:endParaRPr sz="2800">
              <a:latin typeface="SimSun"/>
              <a:cs typeface="SimSun"/>
            </a:endParaRPr>
          </a:p>
          <a:p>
            <a:pPr marL="355600" indent="-342900">
              <a:lnSpc>
                <a:spcPct val="100000"/>
              </a:lnSpc>
              <a:spcBef>
                <a:spcPts val="395"/>
              </a:spcBef>
              <a:buFont typeface="Arial"/>
              <a:buChar char="•"/>
              <a:tabLst>
                <a:tab pos="354965" algn="l"/>
                <a:tab pos="355600" algn="l"/>
              </a:tabLst>
            </a:pPr>
            <a:r>
              <a:rPr sz="3200" dirty="0">
                <a:latin typeface="Calibri"/>
                <a:cs typeface="Calibri"/>
              </a:rPr>
              <a:t>Other</a:t>
            </a:r>
            <a:endParaRPr sz="3200">
              <a:latin typeface="Calibri"/>
              <a:cs typeface="Calibri"/>
            </a:endParaRPr>
          </a:p>
          <a:p>
            <a:pPr marL="749300" marR="182880" lvl="1" indent="-279400">
              <a:lnSpc>
                <a:spcPts val="3030"/>
              </a:lnSpc>
              <a:spcBef>
                <a:spcPts val="780"/>
              </a:spcBef>
              <a:buFont typeface="Arial"/>
              <a:buChar char="–"/>
              <a:tabLst>
                <a:tab pos="755650" algn="l"/>
              </a:tabLst>
            </a:pPr>
            <a:r>
              <a:rPr sz="2800" dirty="0">
                <a:latin typeface="SimSun"/>
                <a:cs typeface="SimSun"/>
                <a:hlinkClick r:id="rId2"/>
              </a:rPr>
              <a:t>http://qunitjs.com/cookbook/#automating- </a:t>
            </a:r>
            <a:r>
              <a:rPr sz="2800" dirty="0">
                <a:latin typeface="SimSun"/>
                <a:cs typeface="SimSun"/>
              </a:rPr>
              <a:t> unit-testing</a:t>
            </a:r>
            <a:endParaRPr sz="2800">
              <a:latin typeface="SimSun"/>
              <a:cs typeface="SimSu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71575">
              <a:lnSpc>
                <a:spcPct val="100000"/>
              </a:lnSpc>
            </a:pPr>
            <a:r>
              <a:rPr spc="-10" dirty="0"/>
              <a:t>Testing </a:t>
            </a:r>
            <a:r>
              <a:rPr spc="-5" dirty="0"/>
              <a:t>AngularJS</a:t>
            </a:r>
            <a:r>
              <a:rPr spc="-10" dirty="0"/>
              <a:t> </a:t>
            </a:r>
            <a:r>
              <a:rPr spc="-5" dirty="0"/>
              <a:t>Service</a:t>
            </a:r>
          </a:p>
        </p:txBody>
      </p:sp>
      <p:sp>
        <p:nvSpPr>
          <p:cNvPr id="3" name="object 3"/>
          <p:cNvSpPr txBox="1"/>
          <p:nvPr/>
        </p:nvSpPr>
        <p:spPr>
          <a:xfrm>
            <a:off x="1310182" y="1949335"/>
            <a:ext cx="5513070" cy="1114425"/>
          </a:xfrm>
          <a:prstGeom prst="rect">
            <a:avLst/>
          </a:prstGeom>
        </p:spPr>
        <p:txBody>
          <a:bodyPr vert="horz" wrap="square" lIns="0" tIns="0" rIns="0" bIns="0" rtlCol="0">
            <a:spAutoFit/>
          </a:bodyPr>
          <a:lstStyle/>
          <a:p>
            <a:pPr marL="12700">
              <a:lnSpc>
                <a:spcPct val="100000"/>
              </a:lnSpc>
              <a:tabLst>
                <a:tab pos="561340" algn="l"/>
                <a:tab pos="1384300" algn="l"/>
                <a:tab pos="1658620" algn="l"/>
                <a:tab pos="4951095" algn="l"/>
              </a:tabLst>
            </a:pPr>
            <a:r>
              <a:rPr sz="1800" b="1" dirty="0">
                <a:solidFill>
                  <a:srgbClr val="6B0001"/>
                </a:solidFill>
                <a:latin typeface="Courier New"/>
                <a:cs typeface="Courier New"/>
              </a:rPr>
              <a:t>var	</a:t>
            </a:r>
            <a:r>
              <a:rPr sz="1800" dirty="0">
                <a:solidFill>
                  <a:srgbClr val="6B0001"/>
                </a:solidFill>
                <a:latin typeface="Courier New"/>
                <a:cs typeface="Courier New"/>
              </a:rPr>
              <a:t>myApp	</a:t>
            </a:r>
            <a:r>
              <a:rPr sz="1800" dirty="0">
                <a:solidFill>
                  <a:srgbClr val="6D6F24"/>
                </a:solidFill>
                <a:latin typeface="Courier New"/>
                <a:cs typeface="Courier New"/>
              </a:rPr>
              <a:t>=	angular.module(</a:t>
            </a:r>
            <a:r>
              <a:rPr sz="1800" dirty="0">
                <a:solidFill>
                  <a:srgbClr val="0000DF"/>
                </a:solidFill>
                <a:latin typeface="Courier New"/>
                <a:cs typeface="Courier New"/>
              </a:rPr>
              <a:t>'myApp'</a:t>
            </a:r>
            <a:r>
              <a:rPr sz="1800" dirty="0">
                <a:solidFill>
                  <a:srgbClr val="6D6F24"/>
                </a:solidFill>
                <a:latin typeface="Courier New"/>
                <a:cs typeface="Courier New"/>
              </a:rPr>
              <a:t>,	[])</a:t>
            </a:r>
            <a:r>
              <a:rPr sz="1800" dirty="0">
                <a:solidFill>
                  <a:srgbClr val="6B006D"/>
                </a:solidFill>
                <a:latin typeface="Courier New"/>
                <a:cs typeface="Courier New"/>
              </a:rPr>
              <a:t>;</a:t>
            </a:r>
            <a:endParaRPr sz="1800">
              <a:latin typeface="Courier New"/>
              <a:cs typeface="Courier New"/>
            </a:endParaRPr>
          </a:p>
          <a:p>
            <a:pPr>
              <a:lnSpc>
                <a:spcPct val="100000"/>
              </a:lnSpc>
              <a:spcBef>
                <a:spcPts val="15"/>
              </a:spcBef>
            </a:pPr>
            <a:endParaRPr sz="1750">
              <a:latin typeface="Times New Roman"/>
              <a:cs typeface="Times New Roman"/>
            </a:endParaRPr>
          </a:p>
          <a:p>
            <a:pPr marL="12700" marR="142240">
              <a:lnSpc>
                <a:spcPct val="101899"/>
              </a:lnSpc>
              <a:tabLst>
                <a:tab pos="3716020" algn="l"/>
              </a:tabLst>
            </a:pPr>
            <a:r>
              <a:rPr sz="1800" spc="-5" dirty="0">
                <a:solidFill>
                  <a:srgbClr val="565656"/>
                </a:solidFill>
                <a:latin typeface="Courier New"/>
                <a:cs typeface="Courier New"/>
              </a:rPr>
              <a:t>// One </a:t>
            </a:r>
            <a:r>
              <a:rPr sz="1800" dirty="0">
                <a:solidFill>
                  <a:srgbClr val="565656"/>
                </a:solidFill>
                <a:latin typeface="Courier New"/>
                <a:cs typeface="Courier New"/>
              </a:rPr>
              <a:t>service  </a:t>
            </a:r>
            <a:r>
              <a:rPr sz="1800" dirty="0">
                <a:latin typeface="Courier New"/>
                <a:cs typeface="Courier New"/>
              </a:rPr>
              <a:t>myApp</a:t>
            </a:r>
            <a:r>
              <a:rPr sz="1800" dirty="0">
                <a:solidFill>
                  <a:srgbClr val="6D6F24"/>
                </a:solidFill>
                <a:latin typeface="Courier New"/>
                <a:cs typeface="Courier New"/>
              </a:rPr>
              <a:t>.service(</a:t>
            </a:r>
            <a:r>
              <a:rPr sz="1800" dirty="0">
                <a:solidFill>
                  <a:srgbClr val="0000DF"/>
                </a:solidFill>
                <a:latin typeface="Courier New"/>
                <a:cs typeface="Courier New"/>
              </a:rPr>
              <a:t>'MyService'</a:t>
            </a:r>
            <a:r>
              <a:rPr sz="1800" dirty="0">
                <a:solidFill>
                  <a:srgbClr val="6D6F24"/>
                </a:solidFill>
                <a:latin typeface="Courier New"/>
                <a:cs typeface="Courier New"/>
              </a:rPr>
              <a:t>,	</a:t>
            </a:r>
            <a:r>
              <a:rPr sz="1800" b="1" spc="-5" dirty="0">
                <a:solidFill>
                  <a:srgbClr val="6B0001"/>
                </a:solidFill>
                <a:latin typeface="Courier New"/>
                <a:cs typeface="Courier New"/>
              </a:rPr>
              <a:t>function</a:t>
            </a:r>
            <a:r>
              <a:rPr sz="1800" spc="-5" dirty="0">
                <a:solidFill>
                  <a:srgbClr val="6D6F24"/>
                </a:solidFill>
                <a:latin typeface="Courier New"/>
                <a:cs typeface="Courier New"/>
              </a:rPr>
              <a:t>()</a:t>
            </a:r>
            <a:r>
              <a:rPr sz="1800" spc="-55" dirty="0">
                <a:solidFill>
                  <a:srgbClr val="6D6F24"/>
                </a:solidFill>
                <a:latin typeface="Courier New"/>
                <a:cs typeface="Courier New"/>
              </a:rPr>
              <a:t> </a:t>
            </a:r>
            <a:r>
              <a:rPr sz="1800" dirty="0">
                <a:solidFill>
                  <a:srgbClr val="6B006D"/>
                </a:solidFill>
                <a:latin typeface="Courier New"/>
                <a:cs typeface="Courier New"/>
              </a:rPr>
              <a:t>{</a:t>
            </a:r>
            <a:endParaRPr sz="1800">
              <a:latin typeface="Courier New"/>
              <a:cs typeface="Courier New"/>
            </a:endParaRPr>
          </a:p>
        </p:txBody>
      </p:sp>
      <p:sp>
        <p:nvSpPr>
          <p:cNvPr id="4" name="object 4"/>
          <p:cNvSpPr txBox="1"/>
          <p:nvPr/>
        </p:nvSpPr>
        <p:spPr>
          <a:xfrm>
            <a:off x="3367913" y="3060839"/>
            <a:ext cx="2220595" cy="549275"/>
          </a:xfrm>
          <a:prstGeom prst="rect">
            <a:avLst/>
          </a:prstGeom>
        </p:spPr>
        <p:txBody>
          <a:bodyPr vert="horz" wrap="square" lIns="0" tIns="0" rIns="0" bIns="0" rtlCol="0">
            <a:spAutoFit/>
          </a:bodyPr>
          <a:lstStyle/>
          <a:p>
            <a:pPr marL="12700" marR="5080">
              <a:lnSpc>
                <a:spcPts val="2100"/>
              </a:lnSpc>
              <a:tabLst>
                <a:tab pos="286385" algn="l"/>
                <a:tab pos="561340" algn="l"/>
              </a:tabLst>
            </a:pPr>
            <a:r>
              <a:rPr sz="1800" b="1" spc="-5" dirty="0">
                <a:solidFill>
                  <a:srgbClr val="6B0001"/>
                </a:solidFill>
                <a:latin typeface="Courier New"/>
                <a:cs typeface="Courier New"/>
              </a:rPr>
              <a:t>function</a:t>
            </a:r>
            <a:r>
              <a:rPr sz="1800" spc="-5" dirty="0">
                <a:solidFill>
                  <a:srgbClr val="6D6F24"/>
                </a:solidFill>
                <a:latin typeface="Courier New"/>
                <a:cs typeface="Courier New"/>
              </a:rPr>
              <a:t>(a, b)</a:t>
            </a:r>
            <a:r>
              <a:rPr sz="1800" spc="-45" dirty="0">
                <a:solidFill>
                  <a:srgbClr val="6D6F24"/>
                </a:solidFill>
                <a:latin typeface="Courier New"/>
                <a:cs typeface="Courier New"/>
              </a:rPr>
              <a:t> </a:t>
            </a:r>
            <a:r>
              <a:rPr sz="1800" dirty="0">
                <a:solidFill>
                  <a:srgbClr val="6B006D"/>
                </a:solidFill>
                <a:latin typeface="Courier New"/>
                <a:cs typeface="Courier New"/>
              </a:rPr>
              <a:t>{  </a:t>
            </a:r>
            <a:r>
              <a:rPr sz="1800" dirty="0">
                <a:solidFill>
                  <a:srgbClr val="6B0001"/>
                </a:solidFill>
                <a:latin typeface="Courier New"/>
                <a:cs typeface="Courier New"/>
              </a:rPr>
              <a:t>a	</a:t>
            </a:r>
            <a:r>
              <a:rPr sz="1800" dirty="0">
                <a:solidFill>
                  <a:srgbClr val="6D6F24"/>
                </a:solidFill>
                <a:latin typeface="Courier New"/>
                <a:cs typeface="Courier New"/>
              </a:rPr>
              <a:t>+	b</a:t>
            </a:r>
            <a:r>
              <a:rPr sz="1800" dirty="0">
                <a:solidFill>
                  <a:srgbClr val="6B006D"/>
                </a:solidFill>
                <a:latin typeface="Courier New"/>
                <a:cs typeface="Courier New"/>
              </a:rPr>
              <a:t>;</a:t>
            </a:r>
            <a:endParaRPr sz="1800">
              <a:latin typeface="Courier New"/>
              <a:cs typeface="Courier New"/>
            </a:endParaRPr>
          </a:p>
        </p:txBody>
      </p:sp>
      <p:sp>
        <p:nvSpPr>
          <p:cNvPr id="5" name="object 5"/>
          <p:cNvSpPr txBox="1"/>
          <p:nvPr/>
        </p:nvSpPr>
        <p:spPr>
          <a:xfrm>
            <a:off x="1858911" y="3045599"/>
            <a:ext cx="1397635" cy="843915"/>
          </a:xfrm>
          <a:prstGeom prst="rect">
            <a:avLst/>
          </a:prstGeom>
        </p:spPr>
        <p:txBody>
          <a:bodyPr vert="horz" wrap="square" lIns="0" tIns="0" rIns="0" bIns="0" rtlCol="0">
            <a:spAutoFit/>
          </a:bodyPr>
          <a:lstStyle/>
          <a:p>
            <a:pPr marL="12700">
              <a:lnSpc>
                <a:spcPts val="2130"/>
              </a:lnSpc>
              <a:tabLst>
                <a:tab pos="1247140" algn="l"/>
              </a:tabLst>
            </a:pPr>
            <a:r>
              <a:rPr sz="1800" b="1" dirty="0">
                <a:solidFill>
                  <a:srgbClr val="6B0001"/>
                </a:solidFill>
                <a:latin typeface="Courier New"/>
                <a:cs typeface="Courier New"/>
              </a:rPr>
              <a:t>this</a:t>
            </a:r>
            <a:r>
              <a:rPr sz="1800" dirty="0">
                <a:solidFill>
                  <a:srgbClr val="6D6F24"/>
                </a:solidFill>
                <a:latin typeface="Courier New"/>
                <a:cs typeface="Courier New"/>
              </a:rPr>
              <a:t>.add	=</a:t>
            </a:r>
            <a:endParaRPr sz="1800">
              <a:latin typeface="Courier New"/>
              <a:cs typeface="Courier New"/>
            </a:endParaRPr>
          </a:p>
          <a:p>
            <a:pPr marL="561340">
              <a:lnSpc>
                <a:spcPts val="2130"/>
              </a:lnSpc>
            </a:pPr>
            <a:r>
              <a:rPr sz="1800" b="1" dirty="0">
                <a:solidFill>
                  <a:srgbClr val="6B0001"/>
                </a:solidFill>
                <a:latin typeface="Courier New"/>
                <a:cs typeface="Courier New"/>
              </a:rPr>
              <a:t>return</a:t>
            </a:r>
            <a:endParaRPr sz="1800">
              <a:latin typeface="Courier New"/>
              <a:cs typeface="Courier New"/>
            </a:endParaRPr>
          </a:p>
          <a:p>
            <a:pPr marL="12700">
              <a:lnSpc>
                <a:spcPct val="100000"/>
              </a:lnSpc>
              <a:spcBef>
                <a:spcPts val="40"/>
              </a:spcBef>
            </a:pPr>
            <a:r>
              <a:rPr sz="1800" dirty="0">
                <a:solidFill>
                  <a:srgbClr val="6B006D"/>
                </a:solidFill>
                <a:latin typeface="Courier New"/>
                <a:cs typeface="Courier New"/>
              </a:rPr>
              <a:t>};</a:t>
            </a:r>
            <a:endParaRPr sz="1800">
              <a:latin typeface="Courier New"/>
              <a:cs typeface="Courier New"/>
            </a:endParaRPr>
          </a:p>
        </p:txBody>
      </p:sp>
      <p:sp>
        <p:nvSpPr>
          <p:cNvPr id="6" name="object 6"/>
          <p:cNvSpPr txBox="1"/>
          <p:nvPr/>
        </p:nvSpPr>
        <p:spPr>
          <a:xfrm>
            <a:off x="1310182" y="3858399"/>
            <a:ext cx="6747509" cy="2494915"/>
          </a:xfrm>
          <a:prstGeom prst="rect">
            <a:avLst/>
          </a:prstGeom>
        </p:spPr>
        <p:txBody>
          <a:bodyPr vert="horz" wrap="square" lIns="0" tIns="0" rIns="0" bIns="0" rtlCol="0">
            <a:spAutoFit/>
          </a:bodyPr>
          <a:lstStyle/>
          <a:p>
            <a:pPr marL="12700">
              <a:lnSpc>
                <a:spcPct val="100000"/>
              </a:lnSpc>
            </a:pPr>
            <a:r>
              <a:rPr sz="1800" dirty="0">
                <a:solidFill>
                  <a:srgbClr val="6B006D"/>
                </a:solidFill>
                <a:latin typeface="Courier New"/>
                <a:cs typeface="Courier New"/>
              </a:rPr>
              <a:t>}</a:t>
            </a:r>
            <a:r>
              <a:rPr sz="1800" dirty="0">
                <a:solidFill>
                  <a:srgbClr val="6D6F24"/>
                </a:solidFill>
                <a:latin typeface="Courier New"/>
                <a:cs typeface="Courier New"/>
              </a:rPr>
              <a:t>)</a:t>
            </a:r>
            <a:r>
              <a:rPr sz="1800" dirty="0">
                <a:solidFill>
                  <a:srgbClr val="6B006D"/>
                </a:solidFill>
                <a:latin typeface="Courier New"/>
                <a:cs typeface="Courier New"/>
              </a:rPr>
              <a:t>;</a:t>
            </a:r>
            <a:endParaRPr sz="1800">
              <a:latin typeface="Courier New"/>
              <a:cs typeface="Courier New"/>
            </a:endParaRPr>
          </a:p>
          <a:p>
            <a:pPr>
              <a:lnSpc>
                <a:spcPct val="100000"/>
              </a:lnSpc>
              <a:spcBef>
                <a:spcPts val="55"/>
              </a:spcBef>
            </a:pPr>
            <a:endParaRPr sz="1900">
              <a:latin typeface="Times New Roman"/>
              <a:cs typeface="Times New Roman"/>
            </a:endParaRPr>
          </a:p>
          <a:p>
            <a:pPr marL="12700">
              <a:lnSpc>
                <a:spcPts val="2130"/>
              </a:lnSpc>
            </a:pPr>
            <a:r>
              <a:rPr sz="1800" spc="-5" dirty="0">
                <a:solidFill>
                  <a:srgbClr val="565656"/>
                </a:solidFill>
                <a:latin typeface="Courier New"/>
                <a:cs typeface="Courier New"/>
              </a:rPr>
              <a:t>/* TESTS</a:t>
            </a:r>
            <a:r>
              <a:rPr sz="1800" spc="-85" dirty="0">
                <a:solidFill>
                  <a:srgbClr val="565656"/>
                </a:solidFill>
                <a:latin typeface="Courier New"/>
                <a:cs typeface="Courier New"/>
              </a:rPr>
              <a:t> </a:t>
            </a:r>
            <a:r>
              <a:rPr sz="1800" dirty="0">
                <a:solidFill>
                  <a:srgbClr val="565656"/>
                </a:solidFill>
                <a:latin typeface="Courier New"/>
                <a:cs typeface="Courier New"/>
              </a:rPr>
              <a:t>*/</a:t>
            </a:r>
            <a:endParaRPr sz="1800">
              <a:latin typeface="Courier New"/>
              <a:cs typeface="Courier New"/>
            </a:endParaRPr>
          </a:p>
          <a:p>
            <a:pPr marL="12700">
              <a:lnSpc>
                <a:spcPts val="2130"/>
              </a:lnSpc>
              <a:tabLst>
                <a:tab pos="561340" algn="l"/>
                <a:tab pos="2070100" algn="l"/>
                <a:tab pos="5362575" algn="l"/>
              </a:tabLst>
            </a:pPr>
            <a:r>
              <a:rPr sz="1800" b="1" dirty="0">
                <a:solidFill>
                  <a:srgbClr val="6B0001"/>
                </a:solidFill>
                <a:latin typeface="Courier New"/>
                <a:cs typeface="Courier New"/>
              </a:rPr>
              <a:t>var	</a:t>
            </a:r>
            <a:r>
              <a:rPr sz="1800" spc="-5" dirty="0">
                <a:solidFill>
                  <a:srgbClr val="6B0001"/>
                </a:solidFill>
                <a:latin typeface="Courier New"/>
                <a:cs typeface="Courier New"/>
              </a:rPr>
              <a:t>injecto</a:t>
            </a:r>
            <a:r>
              <a:rPr sz="1800" dirty="0">
                <a:solidFill>
                  <a:srgbClr val="6B0001"/>
                </a:solidFill>
                <a:latin typeface="Courier New"/>
                <a:cs typeface="Courier New"/>
              </a:rPr>
              <a:t>r </a:t>
            </a:r>
            <a:r>
              <a:rPr sz="1800" dirty="0">
                <a:solidFill>
                  <a:srgbClr val="6D6F24"/>
                </a:solidFill>
                <a:latin typeface="Courier New"/>
                <a:cs typeface="Courier New"/>
              </a:rPr>
              <a:t>=	angular.injector([</a:t>
            </a:r>
            <a:r>
              <a:rPr sz="1800" dirty="0">
                <a:solidFill>
                  <a:srgbClr val="0000DF"/>
                </a:solidFill>
                <a:latin typeface="Courier New"/>
                <a:cs typeface="Courier New"/>
              </a:rPr>
              <a:t>'ng'</a:t>
            </a:r>
            <a:r>
              <a:rPr sz="1800" dirty="0">
                <a:solidFill>
                  <a:srgbClr val="6D6F24"/>
                </a:solidFill>
                <a:latin typeface="Courier New"/>
                <a:cs typeface="Courier New"/>
              </a:rPr>
              <a:t>,	</a:t>
            </a:r>
            <a:r>
              <a:rPr sz="1800" dirty="0">
                <a:solidFill>
                  <a:srgbClr val="0000DF"/>
                </a:solidFill>
                <a:latin typeface="Courier New"/>
                <a:cs typeface="Courier New"/>
              </a:rPr>
              <a:t>'myApp'</a:t>
            </a:r>
            <a:r>
              <a:rPr sz="1800" dirty="0">
                <a:solidFill>
                  <a:srgbClr val="6D6F24"/>
                </a:solidFill>
                <a:latin typeface="Courier New"/>
                <a:cs typeface="Courier New"/>
              </a:rPr>
              <a:t>])</a:t>
            </a:r>
            <a:r>
              <a:rPr sz="1800" dirty="0">
                <a:solidFill>
                  <a:srgbClr val="6B006D"/>
                </a:solidFill>
                <a:latin typeface="Courier New"/>
                <a:cs typeface="Courier New"/>
              </a:rPr>
              <a:t>;</a:t>
            </a:r>
            <a:endParaRPr sz="1800">
              <a:latin typeface="Courier New"/>
              <a:cs typeface="Courier New"/>
            </a:endParaRPr>
          </a:p>
          <a:p>
            <a:pPr>
              <a:lnSpc>
                <a:spcPct val="100000"/>
              </a:lnSpc>
              <a:spcBef>
                <a:spcPts val="10"/>
              </a:spcBef>
            </a:pPr>
            <a:endParaRPr sz="1850">
              <a:latin typeface="Times New Roman"/>
              <a:cs typeface="Times New Roman"/>
            </a:endParaRPr>
          </a:p>
          <a:p>
            <a:pPr marL="12700">
              <a:lnSpc>
                <a:spcPct val="100000"/>
              </a:lnSpc>
              <a:tabLst>
                <a:tab pos="3304540" algn="l"/>
              </a:tabLst>
            </a:pPr>
            <a:r>
              <a:rPr sz="1800" dirty="0">
                <a:latin typeface="Courier New"/>
                <a:cs typeface="Courier New"/>
              </a:rPr>
              <a:t>QUnit</a:t>
            </a:r>
            <a:r>
              <a:rPr sz="1800" dirty="0">
                <a:solidFill>
                  <a:srgbClr val="6D6F24"/>
                </a:solidFill>
                <a:latin typeface="Courier New"/>
                <a:cs typeface="Courier New"/>
              </a:rPr>
              <a:t>.</a:t>
            </a:r>
            <a:r>
              <a:rPr sz="1800" b="1" dirty="0">
                <a:solidFill>
                  <a:srgbClr val="6B0001"/>
                </a:solidFill>
                <a:latin typeface="Courier New"/>
                <a:cs typeface="Courier New"/>
              </a:rPr>
              <a:t>test</a:t>
            </a:r>
            <a:r>
              <a:rPr sz="1800" dirty="0">
                <a:solidFill>
                  <a:srgbClr val="6D6F24"/>
                </a:solidFill>
                <a:latin typeface="Courier New"/>
                <a:cs typeface="Courier New"/>
              </a:rPr>
              <a:t>(</a:t>
            </a:r>
            <a:r>
              <a:rPr sz="1800" dirty="0">
                <a:solidFill>
                  <a:srgbClr val="0000DF"/>
                </a:solidFill>
                <a:latin typeface="Courier New"/>
                <a:cs typeface="Courier New"/>
              </a:rPr>
              <a:t>'MyService'</a:t>
            </a:r>
            <a:r>
              <a:rPr sz="1800" dirty="0">
                <a:solidFill>
                  <a:srgbClr val="6D6F24"/>
                </a:solidFill>
                <a:latin typeface="Courier New"/>
                <a:cs typeface="Courier New"/>
              </a:rPr>
              <a:t>,	</a:t>
            </a:r>
            <a:r>
              <a:rPr sz="1800" b="1" spc="-5" dirty="0">
                <a:solidFill>
                  <a:srgbClr val="6B0001"/>
                </a:solidFill>
                <a:latin typeface="Courier New"/>
                <a:cs typeface="Courier New"/>
              </a:rPr>
              <a:t>function</a:t>
            </a:r>
            <a:r>
              <a:rPr sz="1800" spc="-5" dirty="0">
                <a:solidFill>
                  <a:srgbClr val="6D6F24"/>
                </a:solidFill>
                <a:latin typeface="Courier New"/>
                <a:cs typeface="Courier New"/>
              </a:rPr>
              <a:t>()</a:t>
            </a:r>
            <a:r>
              <a:rPr sz="1800" spc="-55" dirty="0">
                <a:solidFill>
                  <a:srgbClr val="6D6F24"/>
                </a:solidFill>
                <a:latin typeface="Courier New"/>
                <a:cs typeface="Courier New"/>
              </a:rPr>
              <a:t> </a:t>
            </a:r>
            <a:r>
              <a:rPr sz="1800" dirty="0">
                <a:solidFill>
                  <a:srgbClr val="6B006D"/>
                </a:solidFill>
                <a:latin typeface="Courier New"/>
                <a:cs typeface="Courier New"/>
              </a:rPr>
              <a:t>{</a:t>
            </a:r>
            <a:endParaRPr sz="1800">
              <a:latin typeface="Courier New"/>
              <a:cs typeface="Courier New"/>
            </a:endParaRPr>
          </a:p>
          <a:p>
            <a:pPr marL="561340" marR="416559">
              <a:lnSpc>
                <a:spcPts val="2200"/>
              </a:lnSpc>
              <a:spcBef>
                <a:spcPts val="80"/>
              </a:spcBef>
              <a:tabLst>
                <a:tab pos="1109980" algn="l"/>
                <a:tab pos="1247140" algn="l"/>
                <a:tab pos="2481580" algn="l"/>
                <a:tab pos="2755900" algn="l"/>
                <a:tab pos="3990340" algn="l"/>
              </a:tabLst>
            </a:pPr>
            <a:r>
              <a:rPr sz="1800" b="1" dirty="0">
                <a:solidFill>
                  <a:srgbClr val="6B0001"/>
                </a:solidFill>
                <a:latin typeface="Courier New"/>
                <a:cs typeface="Courier New"/>
              </a:rPr>
              <a:t>var	</a:t>
            </a:r>
            <a:r>
              <a:rPr sz="1800" dirty="0">
                <a:solidFill>
                  <a:srgbClr val="6B0001"/>
                </a:solidFill>
                <a:latin typeface="Courier New"/>
                <a:cs typeface="Courier New"/>
              </a:rPr>
              <a:t>MyService	</a:t>
            </a:r>
            <a:r>
              <a:rPr sz="1800" dirty="0">
                <a:solidFill>
                  <a:srgbClr val="6D6F24"/>
                </a:solidFill>
                <a:latin typeface="Courier New"/>
                <a:cs typeface="Courier New"/>
              </a:rPr>
              <a:t>=	injector.get(</a:t>
            </a:r>
            <a:r>
              <a:rPr sz="1800" dirty="0">
                <a:solidFill>
                  <a:srgbClr val="0000DF"/>
                </a:solidFill>
                <a:latin typeface="Courier New"/>
                <a:cs typeface="Courier New"/>
              </a:rPr>
              <a:t>'MyService'</a:t>
            </a:r>
            <a:r>
              <a:rPr sz="1800" dirty="0">
                <a:solidFill>
                  <a:srgbClr val="6D6F24"/>
                </a:solidFill>
                <a:latin typeface="Courier New"/>
                <a:cs typeface="Courier New"/>
              </a:rPr>
              <a:t>)</a:t>
            </a:r>
            <a:r>
              <a:rPr sz="1800" dirty="0">
                <a:solidFill>
                  <a:srgbClr val="6B006D"/>
                </a:solidFill>
                <a:latin typeface="Courier New"/>
                <a:cs typeface="Courier New"/>
              </a:rPr>
              <a:t>;  </a:t>
            </a:r>
            <a:r>
              <a:rPr sz="1800" dirty="0">
                <a:latin typeface="Courier New"/>
                <a:cs typeface="Courier New"/>
              </a:rPr>
              <a:t>ok</a:t>
            </a:r>
            <a:r>
              <a:rPr sz="1800" dirty="0">
                <a:solidFill>
                  <a:srgbClr val="6D6F24"/>
                </a:solidFill>
                <a:latin typeface="Courier New"/>
                <a:cs typeface="Courier New"/>
              </a:rPr>
              <a:t>(</a:t>
            </a:r>
            <a:r>
              <a:rPr sz="1800" dirty="0">
                <a:solidFill>
                  <a:srgbClr val="107D02"/>
                </a:solidFill>
                <a:latin typeface="Courier New"/>
                <a:cs typeface="Courier New"/>
              </a:rPr>
              <a:t>2	</a:t>
            </a:r>
            <a:r>
              <a:rPr sz="1800" spc="-5" dirty="0">
                <a:solidFill>
                  <a:srgbClr val="6D6F24"/>
                </a:solidFill>
                <a:latin typeface="Courier New"/>
                <a:cs typeface="Courier New"/>
              </a:rPr>
              <a:t>==</a:t>
            </a:r>
            <a:r>
              <a:rPr sz="1800" dirty="0">
                <a:solidFill>
                  <a:srgbClr val="6D6F24"/>
                </a:solidFill>
                <a:latin typeface="Courier New"/>
                <a:cs typeface="Courier New"/>
              </a:rPr>
              <a:t> MyService.add(</a:t>
            </a:r>
            <a:r>
              <a:rPr sz="1800" dirty="0">
                <a:solidFill>
                  <a:srgbClr val="107D02"/>
                </a:solidFill>
                <a:latin typeface="Courier New"/>
                <a:cs typeface="Courier New"/>
              </a:rPr>
              <a:t>1</a:t>
            </a:r>
            <a:r>
              <a:rPr sz="1800" dirty="0">
                <a:solidFill>
                  <a:srgbClr val="6D6F24"/>
                </a:solidFill>
                <a:latin typeface="Courier New"/>
                <a:cs typeface="Courier New"/>
              </a:rPr>
              <a:t>,	</a:t>
            </a:r>
            <a:r>
              <a:rPr sz="1800" dirty="0">
                <a:solidFill>
                  <a:srgbClr val="107D02"/>
                </a:solidFill>
                <a:latin typeface="Courier New"/>
                <a:cs typeface="Courier New"/>
              </a:rPr>
              <a:t>1</a:t>
            </a:r>
            <a:r>
              <a:rPr sz="1800" dirty="0">
                <a:solidFill>
                  <a:srgbClr val="6D6F24"/>
                </a:solidFill>
                <a:latin typeface="Courier New"/>
                <a:cs typeface="Courier New"/>
              </a:rPr>
              <a:t>))</a:t>
            </a:r>
            <a:r>
              <a:rPr sz="1800" dirty="0">
                <a:solidFill>
                  <a:srgbClr val="6B006D"/>
                </a:solidFill>
                <a:latin typeface="Courier New"/>
                <a:cs typeface="Courier New"/>
              </a:rPr>
              <a:t>;</a:t>
            </a:r>
            <a:endParaRPr sz="1800">
              <a:latin typeface="Courier New"/>
              <a:cs typeface="Courier New"/>
            </a:endParaRPr>
          </a:p>
          <a:p>
            <a:pPr marL="12700">
              <a:lnSpc>
                <a:spcPts val="2020"/>
              </a:lnSpc>
            </a:pPr>
            <a:r>
              <a:rPr sz="1800" dirty="0">
                <a:solidFill>
                  <a:srgbClr val="6B006D"/>
                </a:solidFill>
                <a:latin typeface="Courier New"/>
                <a:cs typeface="Courier New"/>
              </a:rPr>
              <a:t>}</a:t>
            </a:r>
            <a:r>
              <a:rPr sz="1800" dirty="0">
                <a:solidFill>
                  <a:srgbClr val="6D6F24"/>
                </a:solidFill>
                <a:latin typeface="Courier New"/>
                <a:cs typeface="Courier New"/>
              </a:rPr>
              <a:t>)</a:t>
            </a:r>
            <a:r>
              <a:rPr sz="1800" dirty="0">
                <a:solidFill>
                  <a:srgbClr val="6B006D"/>
                </a:solidFill>
                <a:latin typeface="Courier New"/>
                <a:cs typeface="Courier New"/>
              </a:rPr>
              <a:t>;</a:t>
            </a:r>
            <a:endParaRPr sz="1800">
              <a:latin typeface="Courier New"/>
              <a:cs typeface="Courier New"/>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5295" y="4801755"/>
            <a:ext cx="3131185" cy="632460"/>
          </a:xfrm>
          <a:prstGeom prst="rect">
            <a:avLst/>
          </a:prstGeom>
        </p:spPr>
        <p:txBody>
          <a:bodyPr vert="horz" wrap="square" lIns="0" tIns="0" rIns="0" bIns="0" rtlCol="0">
            <a:spAutoFit/>
          </a:bodyPr>
          <a:lstStyle/>
          <a:p>
            <a:pPr marL="12700">
              <a:lnSpc>
                <a:spcPct val="100000"/>
              </a:lnSpc>
            </a:pPr>
            <a:r>
              <a:rPr sz="4000" b="1" spc="-5" dirty="0">
                <a:latin typeface="Calibri"/>
                <a:cs typeface="Calibri"/>
              </a:rPr>
              <a:t>WRAPPING</a:t>
            </a:r>
            <a:r>
              <a:rPr sz="4000" b="1" spc="-60" dirty="0">
                <a:latin typeface="Calibri"/>
                <a:cs typeface="Calibri"/>
              </a:rPr>
              <a:t> </a:t>
            </a:r>
            <a:r>
              <a:rPr sz="4000" b="1" spc="-5" dirty="0">
                <a:latin typeface="Calibri"/>
                <a:cs typeface="Calibri"/>
              </a:rPr>
              <a:t>UP</a:t>
            </a:r>
            <a:endParaRPr sz="4000">
              <a:latin typeface="Calibri"/>
              <a:cs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Shape 1"/>
          <p:cNvSpPr txBox="1"/>
          <p:nvPr/>
        </p:nvSpPr>
        <p:spPr>
          <a:xfrm>
            <a:off x="812293" y="537840"/>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Web Development</a:t>
            </a:r>
          </a:p>
        </p:txBody>
      </p:sp>
      <p:sp>
        <p:nvSpPr>
          <p:cNvPr id="41" name="TextShape 2"/>
          <p:cNvSpPr txBox="1"/>
          <p:nvPr/>
        </p:nvSpPr>
        <p:spPr>
          <a:xfrm>
            <a:off x="812293" y="1988189"/>
            <a:ext cx="9140160" cy="1699566"/>
          </a:xfrm>
          <a:prstGeom prst="rect">
            <a:avLst/>
          </a:prstGeom>
          <a:noFill/>
          <a:ln>
            <a:noFill/>
          </a:ln>
        </p:spPr>
        <p:txBody>
          <a:bodyPr lIns="0" tIns="0" rIns="0" bIns="0" anchor="ctr"/>
          <a:lstStyle/>
          <a:p>
            <a:pPr algn="ctr"/>
            <a:r>
              <a:rPr lang="en-IN" sz="1999" spc="-1" dirty="0">
                <a:solidFill>
                  <a:srgbClr val="000000"/>
                </a:solidFill>
                <a:uFill>
                  <a:solidFill>
                    <a:srgbClr val="FFFFFF"/>
                  </a:solidFill>
                </a:uFill>
                <a:latin typeface="Arial"/>
              </a:rPr>
              <a:t>Web development is the creation of dynamic web applications. Examples of web applications are social networking sites like Facebook or e-commerce sites like Amazon.</a:t>
            </a:r>
            <a:endParaRPr lang="en-IN" sz="3199" spc="-1" dirty="0">
              <a:solidFill>
                <a:srgbClr val="000000"/>
              </a:solidFill>
              <a:uFill>
                <a:solidFill>
                  <a:srgbClr val="FFFFFF"/>
                </a:solidFill>
              </a:uFill>
              <a:latin typeface="Arial"/>
            </a:endParaRPr>
          </a:p>
          <a:p>
            <a:pPr algn="ctr"/>
            <a:endParaRPr lang="en-IN" sz="3199" spc="-1" dirty="0">
              <a:solidFill>
                <a:srgbClr val="000000"/>
              </a:solidFill>
              <a:uFill>
                <a:solidFill>
                  <a:srgbClr val="FFFFFF"/>
                </a:solidFill>
              </a:uFill>
              <a:latin typeface="Arial"/>
            </a:endParaRPr>
          </a:p>
          <a:p>
            <a:pPr algn="ctr"/>
            <a:endParaRPr lang="en-IN" sz="3199" spc="-1" dirty="0">
              <a:solidFill>
                <a:srgbClr val="000000"/>
              </a:solidFill>
              <a:uFill>
                <a:solidFill>
                  <a:srgbClr val="FFFFFF"/>
                </a:solidFill>
              </a:uFill>
              <a:latin typeface="Arial"/>
            </a:endParaRPr>
          </a:p>
          <a:p>
            <a:pPr algn="ctr"/>
            <a:endParaRPr lang="en-IN" sz="3199" spc="-1" dirty="0">
              <a:solidFill>
                <a:srgbClr val="000000"/>
              </a:solidFill>
              <a:uFill>
                <a:solidFill>
                  <a:srgbClr val="FFFFFF"/>
                </a:solidFill>
              </a:uFill>
              <a:latin typeface="Arial"/>
            </a:endParaRPr>
          </a:p>
        </p:txBody>
      </p:sp>
      <p:sp>
        <p:nvSpPr>
          <p:cNvPr id="42" name="CustomShape 3"/>
          <p:cNvSpPr/>
          <p:nvPr/>
        </p:nvSpPr>
        <p:spPr>
          <a:xfrm>
            <a:off x="3978963" y="2878791"/>
            <a:ext cx="2303032" cy="93560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89962" tIns="44981" rIns="89962" bIns="44981" anchor="ctr"/>
          <a:lstStyle/>
          <a:p>
            <a:pPr algn="ctr"/>
            <a:r>
              <a:rPr lang="en-IN" sz="1799" spc="-1">
                <a:solidFill>
                  <a:srgbClr val="000000"/>
                </a:solidFill>
                <a:uFill>
                  <a:solidFill>
                    <a:srgbClr val="FFFFFF"/>
                  </a:solidFill>
                </a:uFill>
                <a:latin typeface="Arial"/>
              </a:rPr>
              <a:t>Web Development</a:t>
            </a:r>
          </a:p>
        </p:txBody>
      </p:sp>
      <p:sp>
        <p:nvSpPr>
          <p:cNvPr id="43" name="CustomShape 4"/>
          <p:cNvSpPr/>
          <p:nvPr/>
        </p:nvSpPr>
        <p:spPr>
          <a:xfrm>
            <a:off x="2179719" y="4821975"/>
            <a:ext cx="2734851" cy="503788"/>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89962" tIns="44981" rIns="89962" bIns="44981" anchor="ctr"/>
          <a:lstStyle/>
          <a:p>
            <a:pPr algn="ctr"/>
            <a:r>
              <a:rPr lang="en-IN" sz="1799" spc="-1">
                <a:solidFill>
                  <a:srgbClr val="000000"/>
                </a:solidFill>
                <a:uFill>
                  <a:solidFill>
                    <a:srgbClr val="FFFFFF"/>
                  </a:solidFill>
                </a:uFill>
                <a:latin typeface="Arial"/>
              </a:rPr>
              <a:t>Front-end Development</a:t>
            </a:r>
          </a:p>
        </p:txBody>
      </p:sp>
      <p:sp>
        <p:nvSpPr>
          <p:cNvPr id="44" name="CustomShape 5"/>
          <p:cNvSpPr/>
          <p:nvPr/>
        </p:nvSpPr>
        <p:spPr>
          <a:xfrm>
            <a:off x="5562297" y="4821975"/>
            <a:ext cx="2734851" cy="503788"/>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89962" tIns="44981" rIns="89962" bIns="44981" anchor="ctr"/>
          <a:lstStyle/>
          <a:p>
            <a:pPr algn="ctr"/>
            <a:r>
              <a:rPr lang="en-IN" sz="1799" spc="-1">
                <a:solidFill>
                  <a:srgbClr val="000000"/>
                </a:solidFill>
                <a:uFill>
                  <a:solidFill>
                    <a:srgbClr val="FFFFFF"/>
                  </a:solidFill>
                </a:uFill>
                <a:latin typeface="Arial"/>
              </a:rPr>
              <a:t>Back-end Development</a:t>
            </a:r>
          </a:p>
        </p:txBody>
      </p:sp>
      <p:cxnSp>
        <p:nvCxnSpPr>
          <p:cNvPr id="45" name="Line 6"/>
          <p:cNvCxnSpPr>
            <a:stCxn id="44" idx="0"/>
            <a:endCxn id="42" idx="2"/>
          </p:cNvCxnSpPr>
          <p:nvPr/>
        </p:nvCxnSpPr>
        <p:spPr>
          <a:xfrm flipH="1" flipV="1">
            <a:off x="5130479" y="3814398"/>
            <a:ext cx="1799604" cy="1007936"/>
          </a:xfrm>
          <a:prstGeom prst="bentConnector3">
            <a:avLst/>
          </a:prstGeom>
          <a:ln>
            <a:solidFill>
              <a:srgbClr val="3465A4"/>
            </a:solidFill>
          </a:ln>
        </p:spPr>
      </p:cxnSp>
      <p:cxnSp>
        <p:nvCxnSpPr>
          <p:cNvPr id="46" name="Line 7"/>
          <p:cNvCxnSpPr>
            <a:stCxn id="42" idx="2"/>
            <a:endCxn id="43" idx="0"/>
          </p:cNvCxnSpPr>
          <p:nvPr/>
        </p:nvCxnSpPr>
        <p:spPr>
          <a:xfrm flipH="1">
            <a:off x="3547144" y="3814398"/>
            <a:ext cx="1583695" cy="1007936"/>
          </a:xfrm>
          <a:prstGeom prst="bentConnector3">
            <a:avLst/>
          </a:prstGeom>
          <a:ln>
            <a:solidFill>
              <a:srgbClr val="3465A4"/>
            </a:solidFill>
          </a:ln>
        </p:spPr>
      </p:cxnSp>
      <p:sp>
        <p:nvSpPr>
          <p:cNvPr id="47" name="TextShape 8"/>
          <p:cNvSpPr txBox="1"/>
          <p:nvPr/>
        </p:nvSpPr>
        <p:spPr>
          <a:xfrm>
            <a:off x="1028202" y="5641676"/>
            <a:ext cx="8780311" cy="1223126"/>
          </a:xfrm>
          <a:prstGeom prst="rect">
            <a:avLst/>
          </a:prstGeom>
          <a:noFill/>
          <a:ln>
            <a:noFill/>
          </a:ln>
        </p:spPr>
        <p:txBody>
          <a:bodyPr lIns="89962" tIns="44981" rIns="89962" bIns="44981"/>
          <a:lstStyle/>
          <a:p>
            <a:endParaRPr lang="en-IN" sz="1799" spc="-1" dirty="0">
              <a:solidFill>
                <a:srgbClr val="000000"/>
              </a:solidFill>
              <a:uFill>
                <a:solidFill>
                  <a:srgbClr val="FFFFFF"/>
                </a:solidFill>
              </a:uFill>
              <a:latin typeface="Arial"/>
            </a:endParaRPr>
          </a:p>
          <a:p>
            <a:r>
              <a:rPr lang="en-IN" sz="1999" spc="-1" dirty="0">
                <a:solidFill>
                  <a:srgbClr val="000000"/>
                </a:solidFill>
                <a:uFill>
                  <a:solidFill>
                    <a:srgbClr val="FFFFFF"/>
                  </a:solidFill>
                </a:uFill>
                <a:latin typeface="Arial"/>
              </a:rPr>
              <a:t>Two broad divisions of web development – </a:t>
            </a:r>
          </a:p>
          <a:p>
            <a:pPr marL="342763" indent="-342763">
              <a:buFont typeface="Arial" panose="020B0604020202020204" pitchFamily="34" charset="0"/>
              <a:buChar char="•"/>
            </a:pPr>
            <a:r>
              <a:rPr lang="en-IN" sz="1999" spc="-1" dirty="0">
                <a:solidFill>
                  <a:srgbClr val="000000"/>
                </a:solidFill>
                <a:uFill>
                  <a:solidFill>
                    <a:srgbClr val="FFFFFF"/>
                  </a:solidFill>
                </a:uFill>
                <a:latin typeface="Arial"/>
              </a:rPr>
              <a:t>front-end development (also called client-side development) </a:t>
            </a:r>
          </a:p>
          <a:p>
            <a:pPr marL="342763" indent="-342763">
              <a:buFont typeface="Arial" panose="020B0604020202020204" pitchFamily="34" charset="0"/>
              <a:buChar char="•"/>
            </a:pPr>
            <a:r>
              <a:rPr lang="en-IN" sz="1999" spc="-1" dirty="0">
                <a:solidFill>
                  <a:srgbClr val="000000"/>
                </a:solidFill>
                <a:uFill>
                  <a:solidFill>
                    <a:srgbClr val="FFFFFF"/>
                  </a:solidFill>
                </a:uFill>
                <a:latin typeface="Arial"/>
              </a:rPr>
              <a:t>back-end development (also called server-side development).</a:t>
            </a:r>
            <a:endParaRPr lang="en-IN" sz="1799"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739643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812293" y="514464"/>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Front-End Development</a:t>
            </a:r>
          </a:p>
        </p:txBody>
      </p:sp>
      <p:sp>
        <p:nvSpPr>
          <p:cNvPr id="49" name="TextShape 2"/>
          <p:cNvSpPr txBox="1"/>
          <p:nvPr/>
        </p:nvSpPr>
        <p:spPr>
          <a:xfrm>
            <a:off x="1279017" y="1796486"/>
            <a:ext cx="8313587" cy="939925"/>
          </a:xfrm>
          <a:prstGeom prst="rect">
            <a:avLst/>
          </a:prstGeom>
          <a:noFill/>
          <a:ln>
            <a:noFill/>
          </a:ln>
        </p:spPr>
        <p:txBody>
          <a:bodyPr lIns="89962" tIns="44981" rIns="89962" bIns="44981"/>
          <a:lstStyle/>
          <a:p>
            <a:r>
              <a:rPr lang="en-IN" sz="1999" spc="-1" dirty="0">
                <a:solidFill>
                  <a:srgbClr val="000000"/>
                </a:solidFill>
                <a:uFill>
                  <a:solidFill>
                    <a:srgbClr val="FFFFFF"/>
                  </a:solidFill>
                </a:uFill>
                <a:latin typeface="Arial"/>
              </a:rPr>
              <a:t>Constructing what a user sees when they load a web application – the content, design and how you interact with it. </a:t>
            </a:r>
          </a:p>
          <a:p>
            <a:endParaRPr lang="en-IN" sz="1999" spc="-1" dirty="0">
              <a:solidFill>
                <a:srgbClr val="000000"/>
              </a:solidFill>
              <a:uFill>
                <a:solidFill>
                  <a:srgbClr val="FFFFFF"/>
                </a:solidFill>
              </a:uFill>
              <a:latin typeface="Arial"/>
            </a:endParaRPr>
          </a:p>
          <a:p>
            <a:r>
              <a:rPr lang="en-IN" sz="1999" spc="-1" dirty="0">
                <a:solidFill>
                  <a:srgbClr val="000000"/>
                </a:solidFill>
                <a:uFill>
                  <a:solidFill>
                    <a:srgbClr val="FFFFFF"/>
                  </a:solidFill>
                </a:uFill>
                <a:latin typeface="Arial"/>
              </a:rPr>
              <a:t>Done with three codes – HTML, CSS and JavaScript.</a:t>
            </a:r>
            <a:endParaRPr lang="en-IN" sz="1799" spc="-1" dirty="0">
              <a:solidFill>
                <a:srgbClr val="000000"/>
              </a:solidFill>
              <a:uFill>
                <a:solidFill>
                  <a:srgbClr val="FFFFFF"/>
                </a:solidFill>
              </a:uFill>
              <a:latin typeface="Arial"/>
            </a:endParaRPr>
          </a:p>
        </p:txBody>
      </p:sp>
      <p:pic>
        <p:nvPicPr>
          <p:cNvPr id="50" name="Picture 49"/>
          <p:cNvPicPr/>
          <p:nvPr/>
        </p:nvPicPr>
        <p:blipFill>
          <a:blip r:embed="rId2"/>
          <a:stretch/>
        </p:blipFill>
        <p:spPr>
          <a:xfrm>
            <a:off x="2003988" y="3403553"/>
            <a:ext cx="6724546" cy="3400211"/>
          </a:xfrm>
          <a:prstGeom prst="rect">
            <a:avLst/>
          </a:prstGeom>
          <a:ln>
            <a:noFill/>
          </a:ln>
        </p:spPr>
      </p:pic>
    </p:spTree>
    <p:extLst>
      <p:ext uri="{BB962C8B-B14F-4D97-AF65-F5344CB8AC3E}">
        <p14:creationId xmlns:p14="http://schemas.microsoft.com/office/powerpoint/2010/main" val="16349428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812293" y="605866"/>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Back-End Development</a:t>
            </a:r>
          </a:p>
        </p:txBody>
      </p:sp>
      <p:sp>
        <p:nvSpPr>
          <p:cNvPr id="52" name="TextShape 2"/>
          <p:cNvSpPr txBox="1"/>
          <p:nvPr/>
        </p:nvSpPr>
        <p:spPr>
          <a:xfrm>
            <a:off x="1100172" y="1772976"/>
            <a:ext cx="8420462" cy="3771935"/>
          </a:xfrm>
          <a:prstGeom prst="rect">
            <a:avLst/>
          </a:prstGeom>
          <a:noFill/>
          <a:ln>
            <a:noFill/>
          </a:ln>
        </p:spPr>
        <p:txBody>
          <a:bodyPr lIns="89962" tIns="44981" rIns="89962" bIns="44981"/>
          <a:lstStyle/>
          <a:p>
            <a:r>
              <a:rPr lang="en-IN" sz="1999" spc="-1" dirty="0">
                <a:solidFill>
                  <a:srgbClr val="000000"/>
                </a:solidFill>
                <a:uFill>
                  <a:solidFill>
                    <a:srgbClr val="FFFFFF"/>
                  </a:solidFill>
                </a:uFill>
                <a:latin typeface="Arial"/>
              </a:rPr>
              <a:t>Back-end development controls what goes on behind the scenes of a web application. A back-end often uses a database to generate the front-end.</a:t>
            </a:r>
            <a:endParaRPr lang="en-IN" sz="1799" spc="-1" dirty="0">
              <a:solidFill>
                <a:srgbClr val="000000"/>
              </a:solidFill>
              <a:uFill>
                <a:solidFill>
                  <a:srgbClr val="FFFFFF"/>
                </a:solidFill>
              </a:uFill>
              <a:latin typeface="Arial"/>
            </a:endParaRPr>
          </a:p>
          <a:p>
            <a:endParaRPr lang="en-IN" sz="1799" spc="-1" dirty="0">
              <a:solidFill>
                <a:srgbClr val="000000"/>
              </a:solidFill>
              <a:uFill>
                <a:solidFill>
                  <a:srgbClr val="FFFFFF"/>
                </a:solidFill>
              </a:uFill>
              <a:latin typeface="Arial"/>
            </a:endParaRPr>
          </a:p>
          <a:p>
            <a:r>
              <a:rPr lang="en-IN" sz="1999" spc="-1" dirty="0">
                <a:solidFill>
                  <a:srgbClr val="000000"/>
                </a:solidFill>
                <a:uFill>
                  <a:solidFill>
                    <a:srgbClr val="FFFFFF"/>
                  </a:solidFill>
                </a:uFill>
                <a:latin typeface="Arial"/>
              </a:rPr>
              <a:t>Back-end scripts are written in many different coding languages and frameworks, such as…</a:t>
            </a:r>
            <a:endParaRPr lang="en-IN" sz="1799" spc="-1" dirty="0">
              <a:solidFill>
                <a:srgbClr val="000000"/>
              </a:solidFill>
              <a:uFill>
                <a:solidFill>
                  <a:srgbClr val="FFFFFF"/>
                </a:solidFill>
              </a:uFill>
              <a:latin typeface="Arial"/>
            </a:endParaRPr>
          </a:p>
          <a:p>
            <a:endParaRPr lang="en-IN" sz="17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Java</a:t>
            </a:r>
            <a:endParaRPr lang="en-IN" sz="17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Node.js</a:t>
            </a:r>
            <a:endParaRPr lang="en-IN" sz="17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Python</a:t>
            </a:r>
            <a:endParaRPr lang="en-IN" sz="17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PHP</a:t>
            </a:r>
            <a:endParaRPr lang="en-IN" sz="17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Ruby on Rails</a:t>
            </a:r>
            <a:endParaRPr lang="en-IN" sz="17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ASP.NET</a:t>
            </a:r>
            <a:endParaRPr lang="en-IN" sz="1799"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6002354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812293" y="773435"/>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Latest trends in Web Development</a:t>
            </a:r>
          </a:p>
        </p:txBody>
      </p:sp>
      <p:sp>
        <p:nvSpPr>
          <p:cNvPr id="54" name="TextShape 2"/>
          <p:cNvSpPr txBox="1"/>
          <p:nvPr/>
        </p:nvSpPr>
        <p:spPr>
          <a:xfrm>
            <a:off x="1375480" y="1768297"/>
            <a:ext cx="9067830" cy="4382599"/>
          </a:xfrm>
          <a:prstGeom prst="rect">
            <a:avLst/>
          </a:prstGeom>
          <a:noFill/>
          <a:ln>
            <a:noFill/>
          </a:ln>
        </p:spPr>
        <p:txBody>
          <a:bodyPr lIns="0" tIns="0" rIns="0" bIns="0" anchor="ctr"/>
          <a:lstStyle/>
          <a:p>
            <a:pPr marL="215914" indent="-215914">
              <a:buClr>
                <a:srgbClr val="000000"/>
              </a:buClr>
              <a:buSzPct val="45000"/>
              <a:buFont typeface="Wingdings" charset="2"/>
              <a:buChar char=""/>
            </a:pPr>
            <a:r>
              <a:rPr lang="en-IN" sz="2799" spc="-1" dirty="0">
                <a:solidFill>
                  <a:srgbClr val="000000"/>
                </a:solidFill>
                <a:uFill>
                  <a:solidFill>
                    <a:srgbClr val="FFFFFF"/>
                  </a:solidFill>
                </a:uFill>
                <a:latin typeface="Arial"/>
              </a:rPr>
              <a:t>Real time applications</a:t>
            </a:r>
          </a:p>
          <a:p>
            <a:pPr marL="215914" indent="-215914">
              <a:buClr>
                <a:srgbClr val="000000"/>
              </a:buClr>
              <a:buSzPct val="45000"/>
              <a:buFont typeface="Wingdings" charset="2"/>
              <a:buChar char=""/>
            </a:pPr>
            <a:r>
              <a:rPr lang="en-IN" sz="2799" spc="-1" dirty="0">
                <a:solidFill>
                  <a:srgbClr val="000000"/>
                </a:solidFill>
                <a:uFill>
                  <a:solidFill>
                    <a:srgbClr val="FFFFFF"/>
                  </a:solidFill>
                </a:uFill>
                <a:latin typeface="Arial"/>
              </a:rPr>
              <a:t>Progressive web applications</a:t>
            </a:r>
          </a:p>
          <a:p>
            <a:pPr marL="215914" indent="-215914">
              <a:buClr>
                <a:srgbClr val="000000"/>
              </a:buClr>
              <a:buSzPct val="45000"/>
              <a:buFont typeface="Wingdings" charset="2"/>
              <a:buChar char=""/>
            </a:pPr>
            <a:r>
              <a:rPr lang="en-IN" sz="2799" spc="-1" dirty="0" err="1">
                <a:solidFill>
                  <a:srgbClr val="000000"/>
                </a:solidFill>
                <a:uFill>
                  <a:solidFill>
                    <a:srgbClr val="FFFFFF"/>
                  </a:solidFill>
                </a:uFill>
                <a:latin typeface="Arial"/>
              </a:rPr>
              <a:t>Blockchain</a:t>
            </a:r>
            <a:endParaRPr lang="en-IN" sz="27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IN" sz="2799" spc="-1" dirty="0">
                <a:solidFill>
                  <a:srgbClr val="000000"/>
                </a:solidFill>
                <a:uFill>
                  <a:solidFill>
                    <a:srgbClr val="FFFFFF"/>
                  </a:solidFill>
                </a:uFill>
                <a:latin typeface="Arial"/>
              </a:rPr>
              <a:t>Push Notification With Websites</a:t>
            </a:r>
          </a:p>
          <a:p>
            <a:pPr marL="215914" indent="-215914">
              <a:buClr>
                <a:srgbClr val="000000"/>
              </a:buClr>
              <a:buSzPct val="45000"/>
              <a:buFont typeface="Wingdings" charset="2"/>
              <a:buChar char=""/>
            </a:pPr>
            <a:r>
              <a:rPr lang="en-IN" sz="2799" spc="-1" dirty="0">
                <a:solidFill>
                  <a:srgbClr val="000000"/>
                </a:solidFill>
                <a:uFill>
                  <a:solidFill>
                    <a:srgbClr val="FFFFFF"/>
                  </a:solidFill>
                </a:uFill>
                <a:latin typeface="Arial"/>
              </a:rPr>
              <a:t>Single-Page Websites</a:t>
            </a:r>
          </a:p>
          <a:p>
            <a:pPr marL="215914" indent="-215914">
              <a:buClr>
                <a:srgbClr val="000000"/>
              </a:buClr>
              <a:buSzPct val="45000"/>
              <a:buFont typeface="Wingdings" charset="2"/>
              <a:buChar char=""/>
            </a:pPr>
            <a:r>
              <a:rPr lang="en-IN" sz="2799" spc="-1" dirty="0">
                <a:solidFill>
                  <a:srgbClr val="000000"/>
                </a:solidFill>
                <a:uFill>
                  <a:solidFill>
                    <a:srgbClr val="FFFFFF"/>
                  </a:solidFill>
                </a:uFill>
                <a:latin typeface="Arial"/>
              </a:rPr>
              <a:t>Virtual reality (VR)</a:t>
            </a:r>
          </a:p>
          <a:p>
            <a:pPr marL="215914" indent="-215914">
              <a:buClr>
                <a:srgbClr val="000000"/>
              </a:buClr>
              <a:buSzPct val="45000"/>
              <a:buFont typeface="Wingdings" charset="2"/>
              <a:buChar char=""/>
            </a:pPr>
            <a:r>
              <a:rPr lang="en-IN" sz="2799" spc="-1" dirty="0">
                <a:solidFill>
                  <a:srgbClr val="000000"/>
                </a:solidFill>
                <a:uFill>
                  <a:solidFill>
                    <a:srgbClr val="FFFFFF"/>
                  </a:solidFill>
                </a:uFill>
                <a:latin typeface="Arial"/>
              </a:rPr>
              <a:t>Mobile friendly website</a:t>
            </a:r>
          </a:p>
          <a:p>
            <a:pPr marL="215914" indent="-215914">
              <a:buClr>
                <a:srgbClr val="000000"/>
              </a:buClr>
              <a:buSzPct val="45000"/>
              <a:buFont typeface="Wingdings" charset="2"/>
              <a:buChar char=""/>
            </a:pPr>
            <a:r>
              <a:rPr lang="en-IN" sz="2799" spc="-1" dirty="0" err="1">
                <a:solidFill>
                  <a:srgbClr val="000000"/>
                </a:solidFill>
                <a:uFill>
                  <a:solidFill>
                    <a:srgbClr val="FFFFFF"/>
                  </a:solidFill>
                </a:uFill>
                <a:latin typeface="Arial"/>
              </a:rPr>
              <a:t>Chatbots</a:t>
            </a:r>
            <a:r>
              <a:rPr lang="en-IN" sz="2799" spc="-1" dirty="0">
                <a:solidFill>
                  <a:srgbClr val="000000"/>
                </a:solidFill>
                <a:uFill>
                  <a:solidFill>
                    <a:srgbClr val="FFFFFF"/>
                  </a:solidFill>
                </a:uFill>
                <a:latin typeface="Arial"/>
              </a:rPr>
              <a:t>, AI, and machine learning</a:t>
            </a:r>
          </a:p>
        </p:txBody>
      </p:sp>
    </p:spTree>
    <p:extLst>
      <p:ext uri="{BB962C8B-B14F-4D97-AF65-F5344CB8AC3E}">
        <p14:creationId xmlns:p14="http://schemas.microsoft.com/office/powerpoint/2010/main" val="15861968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812293" y="773435"/>
            <a:ext cx="9067830" cy="1261630"/>
          </a:xfrm>
          <a:prstGeom prst="rect">
            <a:avLst/>
          </a:prstGeom>
          <a:noFill/>
          <a:ln>
            <a:noFill/>
          </a:ln>
        </p:spPr>
        <p:txBody>
          <a:bodyPr lIns="0" tIns="0" rIns="0" bIns="0" anchor="ctr"/>
          <a:lstStyle/>
          <a:p>
            <a:pPr algn="ctr"/>
            <a:r>
              <a:rPr lang="en-IN" sz="4398" spc="-1" dirty="0" err="1">
                <a:solidFill>
                  <a:srgbClr val="000000"/>
                </a:solidFill>
                <a:uFill>
                  <a:solidFill>
                    <a:srgbClr val="FFFFFF"/>
                  </a:solidFill>
                </a:uFill>
                <a:latin typeface="Arial"/>
              </a:rPr>
              <a:t>Javascript</a:t>
            </a:r>
            <a:endParaRPr lang="en-IN" sz="4398" spc="-1" dirty="0">
              <a:solidFill>
                <a:srgbClr val="000000"/>
              </a:solidFill>
              <a:uFill>
                <a:solidFill>
                  <a:srgbClr val="FFFFFF"/>
                </a:solidFill>
              </a:uFill>
              <a:latin typeface="Arial"/>
            </a:endParaRPr>
          </a:p>
        </p:txBody>
      </p:sp>
      <p:pic>
        <p:nvPicPr>
          <p:cNvPr id="56" name="Picture 55"/>
          <p:cNvPicPr/>
          <p:nvPr/>
        </p:nvPicPr>
        <p:blipFill>
          <a:blip r:embed="rId2"/>
          <a:srcRect b="18065"/>
          <a:stretch/>
        </p:blipFill>
        <p:spPr>
          <a:xfrm>
            <a:off x="3043356" y="2094681"/>
            <a:ext cx="4382599" cy="3590571"/>
          </a:xfrm>
          <a:prstGeom prst="rect">
            <a:avLst/>
          </a:prstGeom>
          <a:ln>
            <a:noFill/>
          </a:ln>
        </p:spPr>
      </p:pic>
    </p:spTree>
    <p:extLst>
      <p:ext uri="{BB962C8B-B14F-4D97-AF65-F5344CB8AC3E}">
        <p14:creationId xmlns:p14="http://schemas.microsoft.com/office/powerpoint/2010/main" val="14153851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812293" y="682034"/>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What is JavaScript ?</a:t>
            </a:r>
          </a:p>
        </p:txBody>
      </p:sp>
      <p:sp>
        <p:nvSpPr>
          <p:cNvPr id="58" name="TextShape 2"/>
          <p:cNvSpPr txBox="1"/>
          <p:nvPr/>
        </p:nvSpPr>
        <p:spPr>
          <a:xfrm>
            <a:off x="1172142" y="2108115"/>
            <a:ext cx="8204553" cy="4055136"/>
          </a:xfrm>
          <a:prstGeom prst="rect">
            <a:avLst/>
          </a:prstGeom>
          <a:noFill/>
          <a:ln>
            <a:noFill/>
          </a:ln>
        </p:spPr>
        <p:txBody>
          <a:bodyPr lIns="89962" tIns="44981" rIns="89962" bIns="44981"/>
          <a:lstStyle/>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Interpreted, client-side, event-based, object oriented scripting language</a:t>
            </a:r>
          </a:p>
          <a:p>
            <a:pPr>
              <a:buClr>
                <a:srgbClr val="000000"/>
              </a:buClr>
              <a:buSzPct val="45000"/>
            </a:pPr>
            <a:endParaRPr lang="en-IN" sz="19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Used to add dynamic interactivity to your web pages.</a:t>
            </a:r>
            <a:endParaRPr lang="en-IN" sz="1799" spc="-1" dirty="0">
              <a:solidFill>
                <a:srgbClr val="000000"/>
              </a:solidFill>
              <a:uFill>
                <a:solidFill>
                  <a:srgbClr val="FFFFFF"/>
                </a:solidFill>
              </a:uFill>
              <a:latin typeface="Arial"/>
            </a:endParaRPr>
          </a:p>
          <a:p>
            <a:pPr>
              <a:buClr>
                <a:srgbClr val="000000"/>
              </a:buClr>
              <a:buSzPct val="45000"/>
            </a:pPr>
            <a:endParaRPr lang="en-IN" sz="17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Written in plain text, like HTML, XML, Java, PHP In this code</a:t>
            </a:r>
            <a:endParaRPr lang="en-IN" sz="1799" spc="-1" dirty="0">
              <a:solidFill>
                <a:srgbClr val="000000"/>
              </a:solidFill>
              <a:uFill>
                <a:solidFill>
                  <a:srgbClr val="FFFFFF"/>
                </a:solidFill>
              </a:uFill>
              <a:latin typeface="Arial"/>
            </a:endParaRPr>
          </a:p>
          <a:p>
            <a:pPr>
              <a:buClr>
                <a:srgbClr val="000000"/>
              </a:buClr>
              <a:buSzPct val="45000"/>
            </a:pPr>
            <a:endParaRPr lang="en-IN" sz="17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JavaScript is not Java, though both languages look similar when written. </a:t>
            </a:r>
          </a:p>
          <a:p>
            <a:pPr>
              <a:buClr>
                <a:srgbClr val="000000"/>
              </a:buClr>
              <a:buSzPct val="45000"/>
            </a:pPr>
            <a:endParaRPr lang="en-IN" sz="19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Java is a full featured and comprehensive programming language similar to C or C++, and although JavaScript can interact with Java web applications, the two should not be confused</a:t>
            </a:r>
            <a:endParaRPr lang="en-IN" sz="1799"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2898470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MVC (Model View Controller)</a:t>
            </a:r>
          </a:p>
        </p:txBody>
      </p:sp>
      <p:sp>
        <p:nvSpPr>
          <p:cNvPr id="3" name="Content Placeholder 2"/>
          <p:cNvSpPr>
            <a:spLocks noGrp="1"/>
          </p:cNvSpPr>
          <p:nvPr>
            <p:ph idx="1"/>
          </p:nvPr>
        </p:nvSpPr>
        <p:spPr/>
        <p:txBody>
          <a:bodyPr/>
          <a:lstStyle/>
          <a:p>
            <a:r>
              <a:rPr lang="en-US" dirty="0"/>
              <a:t>A Web Application Development Framework</a:t>
            </a:r>
          </a:p>
          <a:p>
            <a:r>
              <a:rPr lang="en-US" dirty="0"/>
              <a:t>Model (M):</a:t>
            </a:r>
          </a:p>
          <a:p>
            <a:pPr lvl="1"/>
            <a:r>
              <a:rPr lang="en-US" dirty="0"/>
              <a:t>Where the data for the DOM is stored and handled)</a:t>
            </a:r>
          </a:p>
          <a:p>
            <a:pPr lvl="1"/>
            <a:r>
              <a:rPr lang="en-US" dirty="0"/>
              <a:t>This is where the backend connects</a:t>
            </a:r>
          </a:p>
          <a:p>
            <a:r>
              <a:rPr lang="en-US" dirty="0"/>
              <a:t>View (V):</a:t>
            </a:r>
          </a:p>
          <a:p>
            <a:pPr lvl="1"/>
            <a:r>
              <a:rPr lang="en-US" dirty="0"/>
              <a:t>Think of this like a Page which is a single DOM</a:t>
            </a:r>
          </a:p>
          <a:p>
            <a:pPr lvl="1"/>
            <a:r>
              <a:rPr lang="en-US" dirty="0"/>
              <a:t>Where changes to the page are rendered and displayed</a:t>
            </a:r>
          </a:p>
          <a:p>
            <a:r>
              <a:rPr lang="en-US" dirty="0"/>
              <a:t>Control (C):</a:t>
            </a:r>
          </a:p>
          <a:p>
            <a:pPr lvl="1"/>
            <a:r>
              <a:rPr lang="en-US" dirty="0"/>
              <a:t>This handles user input and interactions</a:t>
            </a:r>
          </a:p>
          <a:p>
            <a:pPr lvl="2"/>
            <a:r>
              <a:rPr lang="en-US" dirty="0"/>
              <a:t>Buttons</a:t>
            </a:r>
          </a:p>
          <a:p>
            <a:pPr lvl="2"/>
            <a:r>
              <a:rPr lang="en-US" dirty="0"/>
              <a:t>Forms</a:t>
            </a:r>
          </a:p>
          <a:p>
            <a:pPr lvl="2"/>
            <a:r>
              <a:rPr lang="en-US" dirty="0"/>
              <a:t>General Interface</a:t>
            </a:r>
          </a:p>
        </p:txBody>
      </p:sp>
    </p:spTree>
    <p:extLst>
      <p:ext uri="{BB962C8B-B14F-4D97-AF65-F5344CB8AC3E}">
        <p14:creationId xmlns:p14="http://schemas.microsoft.com/office/powerpoint/2010/main" val="36794629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812293" y="742968"/>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JavaScript - Syntax</a:t>
            </a:r>
          </a:p>
        </p:txBody>
      </p:sp>
      <p:sp>
        <p:nvSpPr>
          <p:cNvPr id="60" name="TextShape 2"/>
          <p:cNvSpPr txBox="1"/>
          <p:nvPr/>
        </p:nvSpPr>
        <p:spPr>
          <a:xfrm>
            <a:off x="812293" y="3094700"/>
            <a:ext cx="9067830" cy="3056196"/>
          </a:xfrm>
          <a:prstGeom prst="rect">
            <a:avLst/>
          </a:prstGeom>
          <a:noFill/>
          <a:ln>
            <a:noFill/>
          </a:ln>
        </p:spPr>
        <p:txBody>
          <a:bodyPr lIns="0" tIns="0" rIns="0" bIns="0" anchor="ctr"/>
          <a:lstStyle/>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JS can be implemented using JavaScript statements that are placed within the &lt;script&gt;... &lt;/script&gt;.</a:t>
            </a:r>
            <a:endParaRPr lang="en-IN" sz="3199" spc="-1" dirty="0">
              <a:solidFill>
                <a:srgbClr val="000000"/>
              </a:solidFill>
              <a:uFill>
                <a:solidFill>
                  <a:srgbClr val="FFFFFF"/>
                </a:solidFill>
              </a:uFill>
              <a:latin typeface="Arial"/>
            </a:endParaRPr>
          </a:p>
          <a:p>
            <a:pPr>
              <a:buClr>
                <a:srgbClr val="000000"/>
              </a:buClr>
              <a:buSzPct val="45000"/>
            </a:pPr>
            <a:r>
              <a:rPr lang="en-IN" sz="1999" spc="-1" dirty="0">
                <a:solidFill>
                  <a:srgbClr val="000000"/>
                </a:solidFill>
                <a:uFill>
                  <a:solidFill>
                    <a:srgbClr val="FFFFFF"/>
                  </a:solidFill>
                </a:uFill>
                <a:latin typeface="Arial"/>
              </a:rPr>
              <a:t> </a:t>
            </a:r>
            <a:endParaRPr lang="en-IN" sz="31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IN" sz="1999" spc="-1" dirty="0">
                <a:solidFill>
                  <a:srgbClr val="000000"/>
                </a:solidFill>
                <a:uFill>
                  <a:solidFill>
                    <a:srgbClr val="FFFFFF"/>
                  </a:solidFill>
                </a:uFill>
                <a:latin typeface="Arial"/>
              </a:rPr>
              <a:t>Script tag takes two important attributes −</a:t>
            </a:r>
            <a:endParaRPr lang="en-IN" sz="3199" spc="-1" dirty="0">
              <a:solidFill>
                <a:srgbClr val="000000"/>
              </a:solidFill>
              <a:uFill>
                <a:solidFill>
                  <a:srgbClr val="FFFFFF"/>
                </a:solidFill>
              </a:uFill>
              <a:latin typeface="Arial"/>
            </a:endParaRPr>
          </a:p>
          <a:p>
            <a:pPr marL="431827" lvl="1" indent="-215914">
              <a:buClr>
                <a:srgbClr val="000000"/>
              </a:buClr>
              <a:buFont typeface="StarSymbol"/>
              <a:buAutoNum type="arabicParenR"/>
            </a:pPr>
            <a:r>
              <a:rPr lang="en-IN" sz="1999" b="1" spc="-1" dirty="0">
                <a:solidFill>
                  <a:srgbClr val="000000"/>
                </a:solidFill>
                <a:uFill>
                  <a:solidFill>
                    <a:srgbClr val="FFFFFF"/>
                  </a:solidFill>
                </a:uFill>
                <a:latin typeface="Arial"/>
              </a:rPr>
              <a:t> Language - </a:t>
            </a:r>
            <a:r>
              <a:rPr lang="en-IN" sz="1999" spc="-1" dirty="0">
                <a:solidFill>
                  <a:srgbClr val="000000"/>
                </a:solidFill>
                <a:uFill>
                  <a:solidFill>
                    <a:srgbClr val="FFFFFF"/>
                  </a:solidFill>
                </a:uFill>
                <a:latin typeface="Arial"/>
              </a:rPr>
              <a:t>Specifies what scripting language you are using</a:t>
            </a:r>
            <a:endParaRPr lang="en-IN" sz="3199" spc="-1" dirty="0">
              <a:solidFill>
                <a:srgbClr val="000000"/>
              </a:solidFill>
              <a:uFill>
                <a:solidFill>
                  <a:srgbClr val="FFFFFF"/>
                </a:solidFill>
              </a:uFill>
              <a:latin typeface="Arial"/>
            </a:endParaRPr>
          </a:p>
          <a:p>
            <a:pPr marL="431827" lvl="1" indent="-215914">
              <a:buClr>
                <a:srgbClr val="000000"/>
              </a:buClr>
              <a:buFont typeface="StarSymbol"/>
              <a:buAutoNum type="arabicParenR"/>
            </a:pPr>
            <a:r>
              <a:rPr lang="en-IN" sz="1999" b="1" spc="-1" dirty="0">
                <a:solidFill>
                  <a:srgbClr val="000000"/>
                </a:solidFill>
                <a:uFill>
                  <a:solidFill>
                    <a:srgbClr val="FFFFFF"/>
                  </a:solidFill>
                </a:uFill>
                <a:latin typeface="Arial"/>
              </a:rPr>
              <a:t> Type - </a:t>
            </a:r>
            <a:r>
              <a:rPr lang="en-IN" sz="1999" spc="-1" dirty="0">
                <a:solidFill>
                  <a:srgbClr val="000000"/>
                </a:solidFill>
                <a:uFill>
                  <a:solidFill>
                    <a:srgbClr val="FFFFFF"/>
                  </a:solidFill>
                </a:uFill>
                <a:latin typeface="Arial"/>
              </a:rPr>
              <a:t>To indicate the scripting language in use and its value should be set to "text/</a:t>
            </a:r>
            <a:r>
              <a:rPr lang="en-IN" sz="1999" spc="-1" dirty="0" err="1">
                <a:solidFill>
                  <a:srgbClr val="000000"/>
                </a:solidFill>
                <a:uFill>
                  <a:solidFill>
                    <a:srgbClr val="FFFFFF"/>
                  </a:solidFill>
                </a:uFill>
                <a:latin typeface="Arial"/>
              </a:rPr>
              <a:t>javascript</a:t>
            </a:r>
            <a:r>
              <a:rPr lang="en-IN" sz="1999" spc="-1" dirty="0">
                <a:solidFill>
                  <a:srgbClr val="000000"/>
                </a:solidFill>
                <a:uFill>
                  <a:solidFill>
                    <a:srgbClr val="FFFFFF"/>
                  </a:solidFill>
                </a:uFill>
                <a:latin typeface="Arial"/>
              </a:rPr>
              <a:t>".</a:t>
            </a:r>
            <a:endParaRPr lang="en-IN" sz="3199" spc="-1" dirty="0">
              <a:solidFill>
                <a:srgbClr val="000000"/>
              </a:solidFill>
              <a:uFill>
                <a:solidFill>
                  <a:srgbClr val="FFFFFF"/>
                </a:solidFill>
              </a:uFill>
              <a:latin typeface="Arial"/>
            </a:endParaRPr>
          </a:p>
        </p:txBody>
      </p:sp>
      <p:pic>
        <p:nvPicPr>
          <p:cNvPr id="61" name="Picture 60"/>
          <p:cNvPicPr/>
          <p:nvPr/>
        </p:nvPicPr>
        <p:blipFill>
          <a:blip r:embed="rId2"/>
          <a:stretch/>
        </p:blipFill>
        <p:spPr>
          <a:xfrm>
            <a:off x="859073" y="2078967"/>
            <a:ext cx="8518341" cy="1098978"/>
          </a:xfrm>
          <a:prstGeom prst="rect">
            <a:avLst/>
          </a:prstGeom>
          <a:ln>
            <a:noFill/>
          </a:ln>
        </p:spPr>
      </p:pic>
    </p:spTree>
    <p:extLst>
      <p:ext uri="{BB962C8B-B14F-4D97-AF65-F5344CB8AC3E}">
        <p14:creationId xmlns:p14="http://schemas.microsoft.com/office/powerpoint/2010/main" val="41970984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812293" y="727735"/>
            <a:ext cx="9067830" cy="1261630"/>
          </a:xfrm>
          <a:prstGeom prst="rect">
            <a:avLst/>
          </a:prstGeom>
          <a:solidFill>
            <a:schemeClr val="bg1"/>
          </a:solidFill>
          <a:ln>
            <a:noFill/>
          </a:ln>
        </p:spPr>
        <p:txBody>
          <a:bodyPr lIns="0" tIns="0" rIns="0" bIns="0" anchor="ctr"/>
          <a:lstStyle/>
          <a:p>
            <a:pPr algn="ctr"/>
            <a:r>
              <a:rPr lang="en-IN" sz="4398" spc="-1" dirty="0">
                <a:solidFill>
                  <a:srgbClr val="000000"/>
                </a:solidFill>
                <a:uFill>
                  <a:solidFill>
                    <a:srgbClr val="FFFFFF"/>
                  </a:solidFill>
                </a:uFill>
                <a:latin typeface="Arial"/>
              </a:rPr>
              <a:t>Advantages of JavaScript</a:t>
            </a:r>
          </a:p>
        </p:txBody>
      </p:sp>
      <p:sp>
        <p:nvSpPr>
          <p:cNvPr id="63" name="TextShape 2"/>
          <p:cNvSpPr txBox="1"/>
          <p:nvPr/>
        </p:nvSpPr>
        <p:spPr>
          <a:xfrm>
            <a:off x="812293" y="2118670"/>
            <a:ext cx="9067830" cy="4382599"/>
          </a:xfrm>
          <a:prstGeom prst="rect">
            <a:avLst/>
          </a:prstGeom>
          <a:solidFill>
            <a:schemeClr val="bg1"/>
          </a:solidFill>
          <a:ln>
            <a:noFill/>
          </a:ln>
        </p:spPr>
        <p:txBody>
          <a:bodyPr lIns="0" tIns="0" rIns="0" bIns="0"/>
          <a:lstStyle/>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Less server interaction</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Immediate feedback to the visitors</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Increased interactivity</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Richer interfaces </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JavaScript is an easy language to learn</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Easy to debug and test</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Platform independent</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Event-Based Programming language</a:t>
            </a:r>
          </a:p>
        </p:txBody>
      </p:sp>
    </p:spTree>
    <p:extLst>
      <p:ext uri="{BB962C8B-B14F-4D97-AF65-F5344CB8AC3E}">
        <p14:creationId xmlns:p14="http://schemas.microsoft.com/office/powerpoint/2010/main" val="24044878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812293" y="834370"/>
            <a:ext cx="9067830" cy="1261630"/>
          </a:xfrm>
          <a:prstGeom prst="rect">
            <a:avLst/>
          </a:prstGeom>
          <a:noFill/>
          <a:ln>
            <a:noFill/>
          </a:ln>
        </p:spPr>
        <p:txBody>
          <a:bodyPr lIns="0" tIns="0" rIns="0" bIns="0" anchor="ctr"/>
          <a:lstStyle/>
          <a:p>
            <a:pPr algn="ctr"/>
            <a:r>
              <a:rPr lang="en-IN" sz="3998" spc="-1" dirty="0">
                <a:solidFill>
                  <a:srgbClr val="000000"/>
                </a:solidFill>
                <a:uFill>
                  <a:solidFill>
                    <a:srgbClr val="FFFFFF"/>
                  </a:solidFill>
                </a:uFill>
                <a:latin typeface="Arial"/>
              </a:rPr>
              <a:t>Why </a:t>
            </a:r>
            <a:r>
              <a:rPr lang="en-IN" sz="3998" spc="-1" dirty="0" err="1">
                <a:solidFill>
                  <a:srgbClr val="000000"/>
                </a:solidFill>
                <a:uFill>
                  <a:solidFill>
                    <a:srgbClr val="FFFFFF"/>
                  </a:solidFill>
                </a:uFill>
                <a:latin typeface="Arial"/>
              </a:rPr>
              <a:t>javascript</a:t>
            </a:r>
            <a:r>
              <a:rPr lang="en-IN" sz="3998" spc="-1" dirty="0">
                <a:solidFill>
                  <a:srgbClr val="000000"/>
                </a:solidFill>
                <a:uFill>
                  <a:solidFill>
                    <a:srgbClr val="FFFFFF"/>
                  </a:solidFill>
                </a:uFill>
                <a:latin typeface="Arial"/>
              </a:rPr>
              <a:t> is the future of programming?</a:t>
            </a:r>
          </a:p>
        </p:txBody>
      </p:sp>
      <p:pic>
        <p:nvPicPr>
          <p:cNvPr id="65" name="Picture 64"/>
          <p:cNvPicPr/>
          <p:nvPr/>
        </p:nvPicPr>
        <p:blipFill>
          <a:blip r:embed="rId2"/>
          <a:stretch/>
        </p:blipFill>
        <p:spPr>
          <a:xfrm>
            <a:off x="1370179" y="2204655"/>
            <a:ext cx="8017551" cy="4460705"/>
          </a:xfrm>
          <a:prstGeom prst="rect">
            <a:avLst/>
          </a:prstGeom>
          <a:ln>
            <a:noFill/>
          </a:ln>
        </p:spPr>
      </p:pic>
    </p:spTree>
    <p:extLst>
      <p:ext uri="{BB962C8B-B14F-4D97-AF65-F5344CB8AC3E}">
        <p14:creationId xmlns:p14="http://schemas.microsoft.com/office/powerpoint/2010/main" val="26952428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812293" y="1032407"/>
            <a:ext cx="9067830" cy="1261630"/>
          </a:xfrm>
          <a:prstGeom prst="rect">
            <a:avLst/>
          </a:prstGeom>
          <a:noFill/>
          <a:ln>
            <a:noFill/>
          </a:ln>
        </p:spPr>
        <p:txBody>
          <a:bodyPr lIns="0" tIns="0" rIns="0" bIns="0" anchor="ctr"/>
          <a:lstStyle/>
          <a:p>
            <a:pPr algn="ctr"/>
            <a:r>
              <a:rPr lang="en-IN" sz="3998" spc="-1" dirty="0">
                <a:solidFill>
                  <a:srgbClr val="000000"/>
                </a:solidFill>
                <a:uFill>
                  <a:solidFill>
                    <a:srgbClr val="FFFFFF"/>
                  </a:solidFill>
                </a:uFill>
                <a:latin typeface="Arial"/>
              </a:rPr>
              <a:t>Why </a:t>
            </a:r>
            <a:r>
              <a:rPr lang="en-IN" sz="3998" spc="-1" dirty="0" err="1">
                <a:solidFill>
                  <a:srgbClr val="000000"/>
                </a:solidFill>
                <a:uFill>
                  <a:solidFill>
                    <a:srgbClr val="FFFFFF"/>
                  </a:solidFill>
                </a:uFill>
                <a:latin typeface="Arial"/>
              </a:rPr>
              <a:t>javascript</a:t>
            </a:r>
            <a:r>
              <a:rPr lang="en-IN" sz="3998" spc="-1" dirty="0">
                <a:solidFill>
                  <a:srgbClr val="000000"/>
                </a:solidFill>
                <a:uFill>
                  <a:solidFill>
                    <a:srgbClr val="FFFFFF"/>
                  </a:solidFill>
                </a:uFill>
                <a:latin typeface="Arial"/>
              </a:rPr>
              <a:t> is the future of programming?</a:t>
            </a:r>
          </a:p>
        </p:txBody>
      </p:sp>
      <p:pic>
        <p:nvPicPr>
          <p:cNvPr id="67" name="Picture 66"/>
          <p:cNvPicPr/>
          <p:nvPr/>
        </p:nvPicPr>
        <p:blipFill>
          <a:blip r:embed="rId2"/>
          <a:stretch/>
        </p:blipFill>
        <p:spPr>
          <a:xfrm>
            <a:off x="5423756" y="2662882"/>
            <a:ext cx="4312788" cy="1332520"/>
          </a:xfrm>
          <a:prstGeom prst="rect">
            <a:avLst/>
          </a:prstGeom>
          <a:ln>
            <a:noFill/>
          </a:ln>
        </p:spPr>
      </p:pic>
      <p:pic>
        <p:nvPicPr>
          <p:cNvPr id="68" name="Picture 67"/>
          <p:cNvPicPr/>
          <p:nvPr/>
        </p:nvPicPr>
        <p:blipFill>
          <a:blip r:embed="rId3"/>
          <a:stretch/>
        </p:blipFill>
        <p:spPr>
          <a:xfrm>
            <a:off x="889661" y="2699946"/>
            <a:ext cx="4312788" cy="1332520"/>
          </a:xfrm>
          <a:prstGeom prst="rect">
            <a:avLst/>
          </a:prstGeom>
          <a:ln>
            <a:noFill/>
          </a:ln>
        </p:spPr>
      </p:pic>
      <p:pic>
        <p:nvPicPr>
          <p:cNvPr id="69" name="Picture 68"/>
          <p:cNvPicPr/>
          <p:nvPr/>
        </p:nvPicPr>
        <p:blipFill>
          <a:blip r:embed="rId4"/>
          <a:stretch/>
        </p:blipFill>
        <p:spPr>
          <a:xfrm>
            <a:off x="889661" y="4534095"/>
            <a:ext cx="4312788" cy="1332520"/>
          </a:xfrm>
          <a:prstGeom prst="rect">
            <a:avLst/>
          </a:prstGeom>
          <a:ln>
            <a:noFill/>
          </a:ln>
        </p:spPr>
      </p:pic>
      <p:pic>
        <p:nvPicPr>
          <p:cNvPr id="70" name="Picture 69"/>
          <p:cNvPicPr/>
          <p:nvPr/>
        </p:nvPicPr>
        <p:blipFill>
          <a:blip r:embed="rId5"/>
          <a:stretch/>
        </p:blipFill>
        <p:spPr>
          <a:xfrm>
            <a:off x="5418358" y="4600307"/>
            <a:ext cx="4390155" cy="1247596"/>
          </a:xfrm>
          <a:prstGeom prst="rect">
            <a:avLst/>
          </a:prstGeom>
          <a:ln>
            <a:noFill/>
          </a:ln>
        </p:spPr>
      </p:pic>
    </p:spTree>
    <p:extLst>
      <p:ext uri="{BB962C8B-B14F-4D97-AF65-F5344CB8AC3E}">
        <p14:creationId xmlns:p14="http://schemas.microsoft.com/office/powerpoint/2010/main" val="35710335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70"/>
          <p:cNvPicPr/>
          <p:nvPr/>
        </p:nvPicPr>
        <p:blipFill>
          <a:blip r:embed="rId2"/>
          <a:stretch/>
        </p:blipFill>
        <p:spPr>
          <a:xfrm>
            <a:off x="1299888" y="1767938"/>
            <a:ext cx="3449151" cy="2090362"/>
          </a:xfrm>
          <a:prstGeom prst="rect">
            <a:avLst/>
          </a:prstGeom>
          <a:ln>
            <a:noFill/>
          </a:ln>
        </p:spPr>
      </p:pic>
      <p:sp>
        <p:nvSpPr>
          <p:cNvPr id="72" name="TextShape 1"/>
          <p:cNvSpPr txBox="1"/>
          <p:nvPr/>
        </p:nvSpPr>
        <p:spPr>
          <a:xfrm>
            <a:off x="5459021" y="1768297"/>
            <a:ext cx="4425061" cy="2090362"/>
          </a:xfrm>
          <a:prstGeom prst="rect">
            <a:avLst/>
          </a:prstGeom>
          <a:noFill/>
          <a:ln>
            <a:noFill/>
          </a:ln>
        </p:spPr>
        <p:txBody>
          <a:bodyPr lIns="0" tIns="0" rIns="0" bIns="0"/>
          <a:lstStyle/>
          <a:p>
            <a:pPr marL="431827" indent="-323870">
              <a:buClr>
                <a:srgbClr val="000000"/>
              </a:buClr>
              <a:buSzPct val="45000"/>
              <a:buFont typeface="Wingdings" charset="2"/>
              <a:buChar char=""/>
            </a:pPr>
            <a:r>
              <a:rPr lang="en-IN" sz="1999" b="1" spc="-1" dirty="0">
                <a:solidFill>
                  <a:srgbClr val="000000"/>
                </a:solidFill>
                <a:uFill>
                  <a:solidFill>
                    <a:srgbClr val="FFFFFF"/>
                  </a:solidFill>
                </a:uFill>
                <a:latin typeface="Arial"/>
              </a:rPr>
              <a:t>GitHub </a:t>
            </a:r>
            <a:r>
              <a:rPr lang="en-IN" sz="1999" b="1" spc="-1" dirty="0" err="1">
                <a:solidFill>
                  <a:srgbClr val="000000"/>
                </a:solidFill>
                <a:uFill>
                  <a:solidFill>
                    <a:srgbClr val="FFFFFF"/>
                  </a:solidFill>
                </a:uFill>
                <a:latin typeface="Arial"/>
              </a:rPr>
              <a:t>Octoverse</a:t>
            </a:r>
            <a:endParaRPr lang="en-IN" sz="1999" spc="-1" dirty="0">
              <a:solidFill>
                <a:srgbClr val="000000"/>
              </a:solidFill>
              <a:uFill>
                <a:solidFill>
                  <a:srgbClr val="FFFFFF"/>
                </a:solidFill>
              </a:uFill>
              <a:latin typeface="Arial"/>
            </a:endParaRPr>
          </a:p>
          <a:p>
            <a:pPr marL="107957">
              <a:buClr>
                <a:srgbClr val="000000"/>
              </a:buClr>
              <a:buSzPct val="45000"/>
            </a:pPr>
            <a:r>
              <a:rPr lang="en-IN" sz="1999" spc="-1" dirty="0">
                <a:solidFill>
                  <a:srgbClr val="000000"/>
                </a:solidFill>
                <a:uFill>
                  <a:solidFill>
                    <a:srgbClr val="FFFFFF"/>
                  </a:solidFill>
                </a:uFill>
                <a:latin typeface="Arial"/>
              </a:rPr>
              <a:t>Most popular languages on GitHub by opened pull requests (displayed in millions).</a:t>
            </a:r>
            <a:endParaRPr lang="en-IN" sz="3199" spc="-1" dirty="0">
              <a:solidFill>
                <a:srgbClr val="000000"/>
              </a:solidFill>
              <a:uFill>
                <a:solidFill>
                  <a:srgbClr val="FFFFFF"/>
                </a:solidFill>
              </a:uFill>
              <a:latin typeface="Arial"/>
            </a:endParaRPr>
          </a:p>
        </p:txBody>
      </p:sp>
      <p:sp>
        <p:nvSpPr>
          <p:cNvPr id="73" name="TextShape 2"/>
          <p:cNvSpPr txBox="1"/>
          <p:nvPr/>
        </p:nvSpPr>
        <p:spPr>
          <a:xfrm>
            <a:off x="812293" y="636333"/>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Career Scope of JS</a:t>
            </a:r>
          </a:p>
        </p:txBody>
      </p:sp>
      <p:sp>
        <p:nvSpPr>
          <p:cNvPr id="74" name="TextShape 3"/>
          <p:cNvSpPr txBox="1"/>
          <p:nvPr/>
        </p:nvSpPr>
        <p:spPr>
          <a:xfrm>
            <a:off x="5459021" y="4057655"/>
            <a:ext cx="4425061" cy="2090362"/>
          </a:xfrm>
          <a:prstGeom prst="rect">
            <a:avLst/>
          </a:prstGeom>
          <a:noFill/>
          <a:ln>
            <a:noFill/>
          </a:ln>
        </p:spPr>
        <p:txBody>
          <a:bodyPr lIns="0" tIns="0" rIns="0" bIns="0"/>
          <a:lstStyle/>
          <a:p>
            <a:pPr marL="431827" indent="-323870">
              <a:buClr>
                <a:srgbClr val="000000"/>
              </a:buClr>
              <a:buSzPct val="45000"/>
              <a:buFont typeface="Wingdings" charset="2"/>
              <a:buChar char=""/>
            </a:pPr>
            <a:r>
              <a:rPr lang="en-IN" sz="2199" b="1" spc="-1" dirty="0">
                <a:solidFill>
                  <a:srgbClr val="000000"/>
                </a:solidFill>
                <a:uFill>
                  <a:solidFill>
                    <a:srgbClr val="FFFFFF"/>
                  </a:solidFill>
                </a:uFill>
                <a:latin typeface="Arial"/>
              </a:rPr>
              <a:t>TIOBE Rating: (January 2018)</a:t>
            </a:r>
            <a:endParaRPr lang="en-IN" sz="3199" spc="-1" dirty="0">
              <a:solidFill>
                <a:srgbClr val="000000"/>
              </a:solidFill>
              <a:uFill>
                <a:solidFill>
                  <a:srgbClr val="FFFFFF"/>
                </a:solidFill>
              </a:uFill>
              <a:latin typeface="Arial"/>
            </a:endParaRPr>
          </a:p>
          <a:p>
            <a:pPr marL="107957">
              <a:buClr>
                <a:srgbClr val="000000"/>
              </a:buClr>
              <a:buSzPct val="45000"/>
            </a:pPr>
            <a:r>
              <a:rPr lang="en-IN" sz="2199" spc="-1" dirty="0">
                <a:solidFill>
                  <a:srgbClr val="000000"/>
                </a:solidFill>
                <a:uFill>
                  <a:solidFill>
                    <a:srgbClr val="FFFFFF"/>
                  </a:solidFill>
                </a:uFill>
                <a:latin typeface="Arial"/>
              </a:rPr>
              <a:t>The TIOBE rating is an indicator of the popularity of programming languages.</a:t>
            </a:r>
            <a:endParaRPr lang="en-IN" sz="3199" spc="-1" dirty="0">
              <a:solidFill>
                <a:srgbClr val="000000"/>
              </a:solidFill>
              <a:uFill>
                <a:solidFill>
                  <a:srgbClr val="FFFFFF"/>
                </a:solidFill>
              </a:uFill>
              <a:latin typeface="Arial"/>
            </a:endParaRPr>
          </a:p>
        </p:txBody>
      </p:sp>
      <p:pic>
        <p:nvPicPr>
          <p:cNvPr id="75" name="Picture 74"/>
          <p:cNvPicPr/>
          <p:nvPr/>
        </p:nvPicPr>
        <p:blipFill>
          <a:blip r:embed="rId3"/>
          <a:stretch/>
        </p:blipFill>
        <p:spPr>
          <a:xfrm>
            <a:off x="815172" y="3742428"/>
            <a:ext cx="4603186" cy="3229283"/>
          </a:xfrm>
          <a:prstGeom prst="rect">
            <a:avLst/>
          </a:prstGeom>
          <a:ln>
            <a:noFill/>
          </a:ln>
        </p:spPr>
      </p:pic>
    </p:spTree>
    <p:extLst>
      <p:ext uri="{BB962C8B-B14F-4D97-AF65-F5344CB8AC3E}">
        <p14:creationId xmlns:p14="http://schemas.microsoft.com/office/powerpoint/2010/main" val="10720708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812293" y="560165"/>
            <a:ext cx="9067830" cy="1138202"/>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Career Scope of JS</a:t>
            </a:r>
          </a:p>
        </p:txBody>
      </p:sp>
      <p:pic>
        <p:nvPicPr>
          <p:cNvPr id="77" name="Picture 76"/>
          <p:cNvPicPr/>
          <p:nvPr/>
        </p:nvPicPr>
        <p:blipFill>
          <a:blip r:embed="rId2"/>
          <a:stretch/>
        </p:blipFill>
        <p:spPr>
          <a:xfrm>
            <a:off x="884263" y="1832710"/>
            <a:ext cx="4291557" cy="2308430"/>
          </a:xfrm>
          <a:prstGeom prst="rect">
            <a:avLst/>
          </a:prstGeom>
          <a:ln>
            <a:noFill/>
          </a:ln>
        </p:spPr>
      </p:pic>
      <p:sp>
        <p:nvSpPr>
          <p:cNvPr id="78" name="TextShape 2"/>
          <p:cNvSpPr txBox="1"/>
          <p:nvPr/>
        </p:nvSpPr>
        <p:spPr>
          <a:xfrm>
            <a:off x="5459021" y="1874013"/>
            <a:ext cx="4425061" cy="2090362"/>
          </a:xfrm>
          <a:prstGeom prst="rect">
            <a:avLst/>
          </a:prstGeom>
          <a:noFill/>
          <a:ln>
            <a:noFill/>
          </a:ln>
        </p:spPr>
        <p:txBody>
          <a:bodyPr lIns="0" tIns="0" rIns="0" bIns="0"/>
          <a:lstStyle/>
          <a:p>
            <a:pPr marL="431827" indent="-323870">
              <a:buClr>
                <a:srgbClr val="000000"/>
              </a:buClr>
              <a:buSzPct val="45000"/>
              <a:buFont typeface="Wingdings" charset="2"/>
              <a:buChar char=""/>
            </a:pPr>
            <a:r>
              <a:rPr lang="en-IN" sz="1999" b="1" spc="-1" dirty="0">
                <a:solidFill>
                  <a:srgbClr val="000000"/>
                </a:solidFill>
                <a:uFill>
                  <a:solidFill>
                    <a:srgbClr val="FFFFFF"/>
                  </a:solidFill>
                </a:uFill>
                <a:latin typeface="Arial"/>
              </a:rPr>
              <a:t>PYPL </a:t>
            </a:r>
            <a:r>
              <a:rPr lang="en-IN" sz="1999" b="1" spc="-1" dirty="0" err="1">
                <a:solidFill>
                  <a:srgbClr val="000000"/>
                </a:solidFill>
                <a:uFill>
                  <a:solidFill>
                    <a:srgbClr val="FFFFFF"/>
                  </a:solidFill>
                </a:uFill>
                <a:latin typeface="Arial"/>
              </a:rPr>
              <a:t>PopularitY</a:t>
            </a:r>
            <a:r>
              <a:rPr lang="en-IN" sz="1999" b="1" spc="-1" dirty="0">
                <a:solidFill>
                  <a:srgbClr val="000000"/>
                </a:solidFill>
                <a:uFill>
                  <a:solidFill>
                    <a:srgbClr val="FFFFFF"/>
                  </a:solidFill>
                </a:uFill>
                <a:latin typeface="Arial"/>
              </a:rPr>
              <a:t> of Programming Language (April 2018)</a:t>
            </a:r>
            <a:endParaRPr lang="en-IN" sz="3199" spc="-1" dirty="0">
              <a:solidFill>
                <a:srgbClr val="000000"/>
              </a:solidFill>
              <a:uFill>
                <a:solidFill>
                  <a:srgbClr val="FFFFFF"/>
                </a:solidFill>
              </a:uFill>
              <a:latin typeface="Arial"/>
            </a:endParaRPr>
          </a:p>
          <a:p>
            <a:pPr marL="107957">
              <a:buClr>
                <a:srgbClr val="000000"/>
              </a:buClr>
              <a:buSzPct val="45000"/>
            </a:pPr>
            <a:r>
              <a:rPr lang="en-IN" sz="1999" spc="-1" dirty="0">
                <a:solidFill>
                  <a:srgbClr val="000000"/>
                </a:solidFill>
                <a:uFill>
                  <a:solidFill>
                    <a:srgbClr val="FFFFFF"/>
                  </a:solidFill>
                </a:uFill>
                <a:latin typeface="Arial"/>
              </a:rPr>
              <a:t>
The PYPL </a:t>
            </a:r>
            <a:r>
              <a:rPr lang="en-IN" sz="1999" spc="-1" dirty="0" err="1">
                <a:solidFill>
                  <a:srgbClr val="000000"/>
                </a:solidFill>
                <a:uFill>
                  <a:solidFill>
                    <a:srgbClr val="FFFFFF"/>
                  </a:solidFill>
                </a:uFill>
                <a:latin typeface="Arial"/>
              </a:rPr>
              <a:t>PopularitY</a:t>
            </a:r>
            <a:r>
              <a:rPr lang="en-IN" sz="1999" spc="-1" dirty="0">
                <a:solidFill>
                  <a:srgbClr val="000000"/>
                </a:solidFill>
                <a:uFill>
                  <a:solidFill>
                    <a:srgbClr val="FFFFFF"/>
                  </a:solidFill>
                </a:uFill>
                <a:latin typeface="Arial"/>
              </a:rPr>
              <a:t> of Programming Language Index is created by </a:t>
            </a:r>
            <a:r>
              <a:rPr lang="en-IN" sz="1999" spc="-1" dirty="0" err="1">
                <a:solidFill>
                  <a:srgbClr val="000000"/>
                </a:solidFill>
                <a:uFill>
                  <a:solidFill>
                    <a:srgbClr val="FFFFFF"/>
                  </a:solidFill>
                </a:uFill>
                <a:latin typeface="Arial"/>
              </a:rPr>
              <a:t>analyzing</a:t>
            </a:r>
            <a:r>
              <a:rPr lang="en-IN" sz="1999" spc="-1" dirty="0">
                <a:solidFill>
                  <a:srgbClr val="000000"/>
                </a:solidFill>
                <a:uFill>
                  <a:solidFill>
                    <a:srgbClr val="FFFFFF"/>
                  </a:solidFill>
                </a:uFill>
                <a:latin typeface="Arial"/>
              </a:rPr>
              <a:t> how often language tutorials are searched on Google.</a:t>
            </a:r>
          </a:p>
          <a:p>
            <a:pPr marL="107957">
              <a:buClr>
                <a:srgbClr val="000000"/>
              </a:buClr>
              <a:buSzPct val="45000"/>
            </a:pPr>
            <a:endParaRPr lang="en-IN" sz="3199" spc="-1" dirty="0">
              <a:solidFill>
                <a:srgbClr val="000000"/>
              </a:solidFill>
              <a:uFill>
                <a:solidFill>
                  <a:srgbClr val="FFFFFF"/>
                </a:solidFill>
              </a:uFill>
              <a:latin typeface="Arial"/>
            </a:endParaRPr>
          </a:p>
        </p:txBody>
      </p:sp>
      <p:sp>
        <p:nvSpPr>
          <p:cNvPr id="79" name="TextShape 3"/>
          <p:cNvSpPr txBox="1"/>
          <p:nvPr/>
        </p:nvSpPr>
        <p:spPr>
          <a:xfrm>
            <a:off x="5459021" y="4798273"/>
            <a:ext cx="4425061" cy="2090362"/>
          </a:xfrm>
          <a:prstGeom prst="rect">
            <a:avLst/>
          </a:prstGeom>
          <a:noFill/>
          <a:ln>
            <a:noFill/>
          </a:ln>
        </p:spPr>
        <p:txBody>
          <a:bodyPr lIns="0" tIns="0" rIns="0" bIns="0"/>
          <a:lstStyle/>
          <a:p>
            <a:pPr marL="431827" indent="-323870">
              <a:buClr>
                <a:srgbClr val="000000"/>
              </a:buClr>
              <a:buSzPct val="45000"/>
              <a:buFont typeface="Wingdings" charset="2"/>
              <a:buChar char=""/>
            </a:pPr>
            <a:r>
              <a:rPr lang="en-IN" sz="1999" b="1" spc="-1" dirty="0">
                <a:solidFill>
                  <a:srgbClr val="000000"/>
                </a:solidFill>
                <a:uFill>
                  <a:solidFill>
                    <a:srgbClr val="FFFFFF"/>
                  </a:solidFill>
                </a:uFill>
                <a:latin typeface="Arial"/>
              </a:rPr>
              <a:t>Stack Overflow Developer Survey 2018</a:t>
            </a:r>
            <a:endParaRPr lang="en-IN" sz="3199" spc="-1" dirty="0">
              <a:solidFill>
                <a:srgbClr val="000000"/>
              </a:solidFill>
              <a:uFill>
                <a:solidFill>
                  <a:srgbClr val="FFFFFF"/>
                </a:solidFill>
              </a:uFill>
              <a:latin typeface="Arial"/>
            </a:endParaRPr>
          </a:p>
        </p:txBody>
      </p:sp>
      <p:pic>
        <p:nvPicPr>
          <p:cNvPr id="80" name="Picture 79"/>
          <p:cNvPicPr/>
          <p:nvPr/>
        </p:nvPicPr>
        <p:blipFill>
          <a:blip r:embed="rId3"/>
          <a:stretch/>
        </p:blipFill>
        <p:spPr>
          <a:xfrm>
            <a:off x="878865" y="4463685"/>
            <a:ext cx="4251614" cy="2491953"/>
          </a:xfrm>
          <a:prstGeom prst="rect">
            <a:avLst/>
          </a:prstGeom>
          <a:ln>
            <a:noFill/>
          </a:ln>
        </p:spPr>
      </p:pic>
    </p:spTree>
    <p:extLst>
      <p:ext uri="{BB962C8B-B14F-4D97-AF65-F5344CB8AC3E}">
        <p14:creationId xmlns:p14="http://schemas.microsoft.com/office/powerpoint/2010/main" val="29144236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812293" y="758202"/>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Angular JS</a:t>
            </a:r>
          </a:p>
        </p:txBody>
      </p:sp>
      <p:pic>
        <p:nvPicPr>
          <p:cNvPr id="82" name="Picture 81"/>
          <p:cNvPicPr/>
          <p:nvPr/>
        </p:nvPicPr>
        <p:blipFill>
          <a:blip r:embed="rId2"/>
          <a:stretch/>
        </p:blipFill>
        <p:spPr>
          <a:xfrm>
            <a:off x="3154549" y="1767937"/>
            <a:ext cx="4382599" cy="4382599"/>
          </a:xfrm>
          <a:prstGeom prst="rect">
            <a:avLst/>
          </a:prstGeom>
          <a:ln>
            <a:noFill/>
          </a:ln>
        </p:spPr>
      </p:pic>
    </p:spTree>
    <p:extLst>
      <p:ext uri="{BB962C8B-B14F-4D97-AF65-F5344CB8AC3E}">
        <p14:creationId xmlns:p14="http://schemas.microsoft.com/office/powerpoint/2010/main" val="7873207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812293" y="1062874"/>
            <a:ext cx="9067830" cy="1261630"/>
          </a:xfrm>
          <a:prstGeom prst="rect">
            <a:avLst/>
          </a:prstGeom>
          <a:noFill/>
          <a:ln>
            <a:noFill/>
          </a:ln>
        </p:spPr>
        <p:txBody>
          <a:bodyPr lIns="0" tIns="0" rIns="0" bIns="0" anchor="ctr"/>
          <a:lstStyle/>
          <a:p>
            <a:pPr algn="ctr">
              <a:lnSpc>
                <a:spcPct val="100000"/>
              </a:lnSpc>
            </a:pPr>
            <a:r>
              <a:rPr lang="en-IN" sz="4398" spc="-1" dirty="0">
                <a:solidFill>
                  <a:srgbClr val="000000"/>
                </a:solidFill>
                <a:uFill>
                  <a:solidFill>
                    <a:srgbClr val="FFFFFF"/>
                  </a:solidFill>
                </a:uFill>
                <a:latin typeface="Calibri"/>
              </a:rPr>
              <a:t>What is </a:t>
            </a:r>
            <a:r>
              <a:rPr lang="en-IN" sz="4398" spc="-1" dirty="0" err="1">
                <a:solidFill>
                  <a:srgbClr val="000000"/>
                </a:solidFill>
                <a:uFill>
                  <a:solidFill>
                    <a:srgbClr val="FFFFFF"/>
                  </a:solidFill>
                </a:uFill>
                <a:latin typeface="Calibri"/>
              </a:rPr>
              <a:t>AngularJS</a:t>
            </a:r>
            <a:endParaRPr lang="en-IN" sz="4398" spc="-1" dirty="0">
              <a:solidFill>
                <a:srgbClr val="000000"/>
              </a:solidFill>
              <a:uFill>
                <a:solidFill>
                  <a:srgbClr val="FFFFFF"/>
                </a:solidFill>
              </a:uFill>
              <a:latin typeface="Arial"/>
            </a:endParaRPr>
          </a:p>
        </p:txBody>
      </p:sp>
      <p:sp>
        <p:nvSpPr>
          <p:cNvPr id="84" name="TextShape 2"/>
          <p:cNvSpPr txBox="1"/>
          <p:nvPr/>
        </p:nvSpPr>
        <p:spPr>
          <a:xfrm>
            <a:off x="812293" y="1768297"/>
            <a:ext cx="9067830" cy="4382599"/>
          </a:xfrm>
          <a:prstGeom prst="rect">
            <a:avLst/>
          </a:prstGeom>
          <a:noFill/>
          <a:ln>
            <a:noFill/>
          </a:ln>
        </p:spPr>
        <p:txBody>
          <a:bodyPr lIns="0" tIns="0" rIns="0" bIns="0" anchor="ctr"/>
          <a:lstStyle/>
          <a:p>
            <a:pPr algn="ctr">
              <a:lnSpc>
                <a:spcPct val="100000"/>
              </a:lnSpc>
            </a:pPr>
            <a:r>
              <a:rPr lang="en-IN" sz="3199" spc="-1" dirty="0">
                <a:solidFill>
                  <a:srgbClr val="000000"/>
                </a:solidFill>
                <a:uFill>
                  <a:solidFill>
                    <a:srgbClr val="FFFFFF"/>
                  </a:solidFill>
                </a:uFill>
                <a:latin typeface="Calibri"/>
              </a:rPr>
              <a:t>AngularJS is a client side JavaScript MVC framework to develop a dynamic web application. AngularJS was originally started as a project in Google but now, it is open source framework.</a:t>
            </a:r>
            <a:endParaRPr lang="en-IN" sz="3199"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990213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12293" y="712501"/>
            <a:ext cx="9067830" cy="1261630"/>
          </a:xfrm>
          <a:prstGeom prst="rect">
            <a:avLst/>
          </a:prstGeom>
          <a:noFill/>
          <a:ln>
            <a:noFill/>
          </a:ln>
        </p:spPr>
        <p:txBody>
          <a:bodyPr lIns="0" tIns="0" rIns="0" bIns="0" anchor="ctr"/>
          <a:lstStyle/>
          <a:p>
            <a:pPr algn="ctr">
              <a:lnSpc>
                <a:spcPct val="100000"/>
              </a:lnSpc>
            </a:pPr>
            <a:r>
              <a:rPr lang="en-IN" sz="4398" spc="-1" dirty="0">
                <a:solidFill>
                  <a:srgbClr val="000000"/>
                </a:solidFill>
                <a:uFill>
                  <a:solidFill>
                    <a:srgbClr val="FFFFFF"/>
                  </a:solidFill>
                </a:uFill>
                <a:latin typeface="Calibri"/>
              </a:rPr>
              <a:t>Why </a:t>
            </a:r>
            <a:r>
              <a:rPr lang="en-IN" sz="4398" spc="-1" dirty="0" err="1">
                <a:solidFill>
                  <a:srgbClr val="000000"/>
                </a:solidFill>
                <a:uFill>
                  <a:solidFill>
                    <a:srgbClr val="FFFFFF"/>
                  </a:solidFill>
                </a:uFill>
                <a:latin typeface="Calibri"/>
              </a:rPr>
              <a:t>AngularJS</a:t>
            </a:r>
            <a:endParaRPr lang="en-IN" sz="4398" spc="-1" dirty="0">
              <a:solidFill>
                <a:srgbClr val="000000"/>
              </a:solidFill>
              <a:uFill>
                <a:solidFill>
                  <a:srgbClr val="FFFFFF"/>
                </a:solidFill>
              </a:uFill>
              <a:latin typeface="Arial"/>
            </a:endParaRPr>
          </a:p>
        </p:txBody>
      </p:sp>
      <p:sp>
        <p:nvSpPr>
          <p:cNvPr id="86" name="TextShape 2"/>
          <p:cNvSpPr txBox="1"/>
          <p:nvPr/>
        </p:nvSpPr>
        <p:spPr>
          <a:xfrm>
            <a:off x="1116962" y="1768297"/>
            <a:ext cx="9067830" cy="4382599"/>
          </a:xfrm>
          <a:prstGeom prst="rect">
            <a:avLst/>
          </a:prstGeom>
          <a:noFill/>
          <a:ln>
            <a:noFill/>
          </a:ln>
        </p:spPr>
        <p:txBody>
          <a:bodyPr lIns="0" tIns="0" rIns="0" bIns="0"/>
          <a:lstStyle/>
          <a:p>
            <a:pPr>
              <a:lnSpc>
                <a:spcPct val="100000"/>
              </a:lnSpc>
            </a:pPr>
            <a:endParaRPr lang="en-IN" sz="27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2799" spc="-1" dirty="0">
                <a:solidFill>
                  <a:srgbClr val="000000"/>
                </a:solidFill>
                <a:uFill>
                  <a:solidFill>
                    <a:srgbClr val="FFFFFF"/>
                  </a:solidFill>
                </a:uFill>
                <a:latin typeface="Calibri"/>
              </a:rPr>
              <a:t>Structure, Quality and Organization</a:t>
            </a:r>
            <a:endParaRPr lang="en-IN" sz="27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2799" spc="-1" dirty="0">
                <a:solidFill>
                  <a:srgbClr val="000000"/>
                </a:solidFill>
                <a:uFill>
                  <a:solidFill>
                    <a:srgbClr val="FFFFFF"/>
                  </a:solidFill>
                </a:uFill>
                <a:latin typeface="Calibri"/>
              </a:rPr>
              <a:t>Lightweight ( &lt; 36KB compressed and minified)</a:t>
            </a:r>
            <a:endParaRPr lang="en-IN" sz="27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2799" spc="-1" dirty="0">
                <a:solidFill>
                  <a:srgbClr val="000000"/>
                </a:solidFill>
                <a:uFill>
                  <a:solidFill>
                    <a:srgbClr val="FFFFFF"/>
                  </a:solidFill>
                </a:uFill>
                <a:latin typeface="Calibri"/>
              </a:rPr>
              <a:t>Free</a:t>
            </a:r>
            <a:endParaRPr lang="en-IN" sz="27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2799" spc="-1" dirty="0">
                <a:solidFill>
                  <a:srgbClr val="000000"/>
                </a:solidFill>
                <a:uFill>
                  <a:solidFill>
                    <a:srgbClr val="FFFFFF"/>
                  </a:solidFill>
                </a:uFill>
                <a:latin typeface="Calibri"/>
              </a:rPr>
              <a:t>Separation of concern</a:t>
            </a:r>
            <a:endParaRPr lang="en-IN" sz="27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2799" spc="-1" dirty="0">
                <a:solidFill>
                  <a:srgbClr val="000000"/>
                </a:solidFill>
                <a:uFill>
                  <a:solidFill>
                    <a:srgbClr val="FFFFFF"/>
                  </a:solidFill>
                </a:uFill>
                <a:latin typeface="Calibri"/>
              </a:rPr>
              <a:t>Modularity</a:t>
            </a:r>
            <a:endParaRPr lang="en-IN" sz="27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2799" spc="-1" dirty="0">
                <a:solidFill>
                  <a:srgbClr val="000000"/>
                </a:solidFill>
                <a:uFill>
                  <a:solidFill>
                    <a:srgbClr val="FFFFFF"/>
                  </a:solidFill>
                </a:uFill>
                <a:latin typeface="Calibri"/>
              </a:rPr>
              <a:t>Extensibility &amp; Maintainability </a:t>
            </a:r>
            <a:endParaRPr lang="en-IN" sz="27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2799" spc="-1" dirty="0">
                <a:solidFill>
                  <a:srgbClr val="000000"/>
                </a:solidFill>
                <a:uFill>
                  <a:solidFill>
                    <a:srgbClr val="FFFFFF"/>
                  </a:solidFill>
                </a:uFill>
                <a:latin typeface="Calibri"/>
              </a:rPr>
              <a:t>Reusable Components</a:t>
            </a:r>
            <a:endParaRPr lang="en-IN" sz="2799"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288951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812293" y="727735"/>
            <a:ext cx="9067830" cy="1261630"/>
          </a:xfrm>
          <a:prstGeom prst="rect">
            <a:avLst/>
          </a:prstGeom>
          <a:noFill/>
          <a:ln>
            <a:noFill/>
          </a:ln>
        </p:spPr>
        <p:txBody>
          <a:bodyPr lIns="0" tIns="0" rIns="0" bIns="0" anchor="ctr"/>
          <a:lstStyle/>
          <a:p>
            <a:pPr algn="ctr">
              <a:lnSpc>
                <a:spcPct val="100000"/>
              </a:lnSpc>
            </a:pPr>
            <a:r>
              <a:rPr lang="en-IN" sz="4398" spc="-1" dirty="0">
                <a:solidFill>
                  <a:srgbClr val="000000"/>
                </a:solidFill>
                <a:uFill>
                  <a:solidFill>
                    <a:srgbClr val="FFFFFF"/>
                  </a:solidFill>
                </a:uFill>
                <a:latin typeface="Calibri"/>
              </a:rPr>
              <a:t>Features of </a:t>
            </a:r>
            <a:r>
              <a:rPr lang="en-IN" sz="4398" spc="-1" dirty="0" err="1">
                <a:solidFill>
                  <a:srgbClr val="000000"/>
                </a:solidFill>
                <a:uFill>
                  <a:solidFill>
                    <a:srgbClr val="FFFFFF"/>
                  </a:solidFill>
                </a:uFill>
                <a:latin typeface="Calibri"/>
              </a:rPr>
              <a:t>AngularJS</a:t>
            </a:r>
            <a:endParaRPr lang="en-IN" sz="4398" spc="-1" dirty="0">
              <a:solidFill>
                <a:srgbClr val="000000"/>
              </a:solidFill>
              <a:uFill>
                <a:solidFill>
                  <a:srgbClr val="FFFFFF"/>
                </a:solidFill>
              </a:uFill>
              <a:latin typeface="Arial"/>
            </a:endParaRPr>
          </a:p>
        </p:txBody>
      </p:sp>
      <p:sp>
        <p:nvSpPr>
          <p:cNvPr id="88" name="TextShape 2"/>
          <p:cNvSpPr txBox="1"/>
          <p:nvPr/>
        </p:nvSpPr>
        <p:spPr>
          <a:xfrm>
            <a:off x="812293" y="2103436"/>
            <a:ext cx="9067830" cy="4382599"/>
          </a:xfrm>
          <a:prstGeom prst="rect">
            <a:avLst/>
          </a:prstGeom>
          <a:noFill/>
          <a:ln>
            <a:noFill/>
          </a:ln>
        </p:spPr>
        <p:txBody>
          <a:bodyPr lIns="0" tIns="0" rIns="0" bIns="0"/>
          <a:lstStyle/>
          <a:p>
            <a:pPr marL="431827" indent="-323870">
              <a:buClr>
                <a:srgbClr val="000000"/>
              </a:buClr>
              <a:buSzPct val="45000"/>
              <a:buFont typeface="Wingdings" charset="2"/>
              <a:buChar char=""/>
            </a:pPr>
            <a:r>
              <a:rPr lang="en-IN" sz="3199" spc="-1" dirty="0">
                <a:solidFill>
                  <a:srgbClr val="000000"/>
                </a:solidFill>
                <a:uFill>
                  <a:solidFill>
                    <a:srgbClr val="FFFFFF"/>
                  </a:solidFill>
                </a:uFill>
                <a:latin typeface="Calibri"/>
              </a:rPr>
              <a:t>Two-way Data Binding – Model as single source of truth </a:t>
            </a:r>
            <a:endParaRPr lang="en-IN" sz="31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3199" spc="-1" dirty="0">
                <a:solidFill>
                  <a:srgbClr val="000000"/>
                </a:solidFill>
                <a:uFill>
                  <a:solidFill>
                    <a:srgbClr val="FFFFFF"/>
                  </a:solidFill>
                </a:uFill>
                <a:latin typeface="Calibri"/>
              </a:rPr>
              <a:t>Directives – Extend HTML</a:t>
            </a:r>
            <a:endParaRPr lang="en-IN" sz="31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3199" spc="-1" dirty="0">
                <a:solidFill>
                  <a:srgbClr val="000000"/>
                </a:solidFill>
                <a:uFill>
                  <a:solidFill>
                    <a:srgbClr val="FFFFFF"/>
                  </a:solidFill>
                </a:uFill>
                <a:latin typeface="Calibri"/>
              </a:rPr>
              <a:t>MVC</a:t>
            </a:r>
            <a:endParaRPr lang="en-IN" sz="31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3199" spc="-1" dirty="0">
                <a:solidFill>
                  <a:srgbClr val="000000"/>
                </a:solidFill>
                <a:uFill>
                  <a:solidFill>
                    <a:srgbClr val="FFFFFF"/>
                  </a:solidFill>
                </a:uFill>
                <a:latin typeface="Calibri"/>
              </a:rPr>
              <a:t>Dependency Injection</a:t>
            </a:r>
            <a:endParaRPr lang="en-IN" sz="31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3199" spc="-1" dirty="0">
                <a:solidFill>
                  <a:srgbClr val="000000"/>
                </a:solidFill>
                <a:uFill>
                  <a:solidFill>
                    <a:srgbClr val="FFFFFF"/>
                  </a:solidFill>
                </a:uFill>
                <a:latin typeface="Calibri"/>
              </a:rPr>
              <a:t>Testing </a:t>
            </a:r>
            <a:endParaRPr lang="en-IN" sz="31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3199" spc="-1" dirty="0">
                <a:solidFill>
                  <a:srgbClr val="000000"/>
                </a:solidFill>
                <a:uFill>
                  <a:solidFill>
                    <a:srgbClr val="FFFFFF"/>
                  </a:solidFill>
                </a:uFill>
                <a:latin typeface="Calibri"/>
              </a:rPr>
              <a:t>Deep Linking (Map URL to route Definition) </a:t>
            </a:r>
            <a:endParaRPr lang="en-IN" sz="31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3199" spc="-1" dirty="0">
                <a:solidFill>
                  <a:srgbClr val="000000"/>
                </a:solidFill>
                <a:uFill>
                  <a:solidFill>
                    <a:srgbClr val="FFFFFF"/>
                  </a:solidFill>
                </a:uFill>
                <a:latin typeface="Calibri"/>
              </a:rPr>
              <a:t>Server-Side Communication</a:t>
            </a:r>
            <a:endParaRPr lang="en-IN" sz="3199" spc="-1" dirty="0">
              <a:solidFill>
                <a:srgbClr val="000000"/>
              </a:solidFill>
              <a:uFill>
                <a:solidFill>
                  <a:srgbClr val="FFFFFF"/>
                </a:solidFill>
              </a:uFill>
              <a:latin typeface="Arial"/>
            </a:endParaRPr>
          </a:p>
          <a:p>
            <a:pPr>
              <a:lnSpc>
                <a:spcPct val="100000"/>
              </a:lnSpc>
            </a:pPr>
            <a:endParaRPr lang="en-IN" sz="3199" spc="-1" dirty="0">
              <a:solidFill>
                <a:srgbClr val="000000"/>
              </a:solidFill>
              <a:uFill>
                <a:solidFill>
                  <a:srgbClr val="FFFFFF"/>
                </a:solidFill>
              </a:uFill>
              <a:latin typeface="Arial"/>
            </a:endParaRPr>
          </a:p>
          <a:p>
            <a:pPr>
              <a:lnSpc>
                <a:spcPct val="100000"/>
              </a:lnSpc>
            </a:pPr>
            <a:endParaRPr lang="en-IN" sz="3199" spc="-1" dirty="0">
              <a:solidFill>
                <a:srgbClr val="000000"/>
              </a:solidFill>
              <a:uFill>
                <a:solidFill>
                  <a:srgbClr val="FFFFFF"/>
                </a:solidFill>
              </a:uFill>
              <a:latin typeface="Arial"/>
            </a:endParaRPr>
          </a:p>
          <a:p>
            <a:pPr>
              <a:lnSpc>
                <a:spcPct val="100000"/>
              </a:lnSpc>
            </a:pPr>
            <a:endParaRPr lang="en-IN" sz="3199"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7322187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MVC Model</a:t>
            </a:r>
          </a:p>
        </p:txBody>
      </p:sp>
      <p:sp>
        <p:nvSpPr>
          <p:cNvPr id="3" name="Content Placeholder 2"/>
          <p:cNvSpPr>
            <a:spLocks noGrp="1"/>
          </p:cNvSpPr>
          <p:nvPr>
            <p:ph idx="1"/>
          </p:nvPr>
        </p:nvSpPr>
        <p:spPr>
          <a:xfrm>
            <a:off x="1310182" y="2015375"/>
            <a:ext cx="8073034" cy="492443"/>
          </a:xfrm>
        </p:spPr>
        <p:txBody>
          <a:bodyPr/>
          <a:lstStyle/>
          <a:p>
            <a:endParaRPr lang="en-US" dirty="0"/>
          </a:p>
        </p:txBody>
      </p:sp>
      <p:sp>
        <p:nvSpPr>
          <p:cNvPr id="5" name="Rectangle: Rounded Corners 4"/>
          <p:cNvSpPr/>
          <p:nvPr/>
        </p:nvSpPr>
        <p:spPr>
          <a:xfrm>
            <a:off x="4225300" y="2104265"/>
            <a:ext cx="2242797" cy="71769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3" dirty="0"/>
              <a:t>Controller</a:t>
            </a:r>
          </a:p>
        </p:txBody>
      </p:sp>
      <p:sp>
        <p:nvSpPr>
          <p:cNvPr id="6" name="Rectangle: Rounded Corners 5"/>
          <p:cNvSpPr/>
          <p:nvPr/>
        </p:nvSpPr>
        <p:spPr>
          <a:xfrm>
            <a:off x="1982504" y="4612961"/>
            <a:ext cx="2242797" cy="71769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3" dirty="0"/>
              <a:t>Model</a:t>
            </a:r>
          </a:p>
        </p:txBody>
      </p:sp>
      <p:sp>
        <p:nvSpPr>
          <p:cNvPr id="7" name="Rectangle: Rounded Corners 6"/>
          <p:cNvSpPr/>
          <p:nvPr/>
        </p:nvSpPr>
        <p:spPr>
          <a:xfrm>
            <a:off x="6468099" y="4612961"/>
            <a:ext cx="2242797" cy="71769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3" dirty="0"/>
              <a:t>View</a:t>
            </a:r>
          </a:p>
        </p:txBody>
      </p:sp>
      <p:cxnSp>
        <p:nvCxnSpPr>
          <p:cNvPr id="8" name="Straight Arrow Connector 7"/>
          <p:cNvCxnSpPr/>
          <p:nvPr/>
        </p:nvCxnSpPr>
        <p:spPr>
          <a:xfrm flipH="1">
            <a:off x="2722286" y="2846329"/>
            <a:ext cx="1766633" cy="1766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rot="18893602">
            <a:off x="3089759" y="3314676"/>
            <a:ext cx="1031686" cy="397481"/>
          </a:xfrm>
          <a:prstGeom prst="rect">
            <a:avLst/>
          </a:prstGeom>
          <a:noFill/>
        </p:spPr>
        <p:txBody>
          <a:bodyPr wrap="square" rtlCol="0">
            <a:spAutoFit/>
          </a:bodyPr>
          <a:lstStyle/>
          <a:p>
            <a:r>
              <a:rPr lang="en-US" sz="1983" dirty="0"/>
              <a:t>Update</a:t>
            </a:r>
          </a:p>
        </p:txBody>
      </p:sp>
      <p:cxnSp>
        <p:nvCxnSpPr>
          <p:cNvPr id="10" name="Straight Arrow Connector 9"/>
          <p:cNvCxnSpPr/>
          <p:nvPr/>
        </p:nvCxnSpPr>
        <p:spPr>
          <a:xfrm flipH="1">
            <a:off x="3341985" y="2821961"/>
            <a:ext cx="1766633" cy="1766633"/>
          </a:xfrm>
          <a:prstGeom prst="straightConnector1">
            <a:avLst/>
          </a:prstGeom>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8893602">
            <a:off x="3911303" y="3597742"/>
            <a:ext cx="1031686" cy="397481"/>
          </a:xfrm>
          <a:prstGeom prst="rect">
            <a:avLst/>
          </a:prstGeom>
          <a:noFill/>
        </p:spPr>
        <p:txBody>
          <a:bodyPr wrap="square" rtlCol="0">
            <a:spAutoFit/>
          </a:bodyPr>
          <a:lstStyle/>
          <a:p>
            <a:r>
              <a:rPr lang="en-US" sz="1983" dirty="0"/>
              <a:t>Notify</a:t>
            </a:r>
          </a:p>
        </p:txBody>
      </p:sp>
      <p:cxnSp>
        <p:nvCxnSpPr>
          <p:cNvPr id="12" name="Straight Arrow Connector 11"/>
          <p:cNvCxnSpPr/>
          <p:nvPr/>
        </p:nvCxnSpPr>
        <p:spPr>
          <a:xfrm flipH="1" flipV="1">
            <a:off x="5728318" y="2846329"/>
            <a:ext cx="1623098" cy="1766633"/>
          </a:xfrm>
          <a:prstGeom prst="straightConnector1">
            <a:avLst/>
          </a:prstGeom>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827475">
            <a:off x="5832174" y="3590313"/>
            <a:ext cx="1031686" cy="397481"/>
          </a:xfrm>
          <a:prstGeom prst="rect">
            <a:avLst/>
          </a:prstGeom>
          <a:noFill/>
        </p:spPr>
        <p:txBody>
          <a:bodyPr wrap="square" rtlCol="0">
            <a:spAutoFit/>
          </a:bodyPr>
          <a:lstStyle/>
          <a:p>
            <a:r>
              <a:rPr lang="en-US" sz="1983" dirty="0"/>
              <a:t>Update</a:t>
            </a:r>
          </a:p>
        </p:txBody>
      </p:sp>
      <p:cxnSp>
        <p:nvCxnSpPr>
          <p:cNvPr id="14" name="Straight Arrow Connector 13"/>
          <p:cNvCxnSpPr/>
          <p:nvPr/>
        </p:nvCxnSpPr>
        <p:spPr>
          <a:xfrm flipH="1" flipV="1">
            <a:off x="6290743" y="2821961"/>
            <a:ext cx="1623098" cy="1766633"/>
          </a:xfrm>
          <a:prstGeom prst="straightConnector1">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827475">
            <a:off x="6531060" y="3506536"/>
            <a:ext cx="1564380" cy="397481"/>
          </a:xfrm>
          <a:prstGeom prst="rect">
            <a:avLst/>
          </a:prstGeom>
          <a:noFill/>
        </p:spPr>
        <p:txBody>
          <a:bodyPr wrap="square" rtlCol="0">
            <a:spAutoFit/>
          </a:bodyPr>
          <a:lstStyle/>
          <a:p>
            <a:r>
              <a:rPr lang="en-US" sz="1983" dirty="0"/>
              <a:t>User Action</a:t>
            </a:r>
          </a:p>
        </p:txBody>
      </p:sp>
    </p:spTree>
    <p:extLst>
      <p:ext uri="{BB962C8B-B14F-4D97-AF65-F5344CB8AC3E}">
        <p14:creationId xmlns:p14="http://schemas.microsoft.com/office/powerpoint/2010/main" val="7734649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12293" y="636333"/>
            <a:ext cx="9067830" cy="1261630"/>
          </a:xfrm>
          <a:prstGeom prst="rect">
            <a:avLst/>
          </a:prstGeom>
          <a:noFill/>
          <a:ln>
            <a:noFill/>
          </a:ln>
        </p:spPr>
        <p:txBody>
          <a:bodyPr lIns="0" tIns="0" rIns="0" bIns="0" anchor="ctr"/>
          <a:lstStyle/>
          <a:p>
            <a:pPr algn="ctr">
              <a:lnSpc>
                <a:spcPct val="100000"/>
              </a:lnSpc>
            </a:pPr>
            <a:r>
              <a:rPr lang="en-IN" sz="4398" spc="-1" dirty="0">
                <a:solidFill>
                  <a:srgbClr val="000000"/>
                </a:solidFill>
                <a:uFill>
                  <a:solidFill>
                    <a:srgbClr val="FFFFFF"/>
                  </a:solidFill>
                </a:uFill>
                <a:latin typeface="Calibri"/>
              </a:rPr>
              <a:t>MVC</a:t>
            </a:r>
            <a:endParaRPr lang="en-IN" sz="4398" spc="-1" dirty="0">
              <a:solidFill>
                <a:srgbClr val="000000"/>
              </a:solidFill>
              <a:uFill>
                <a:solidFill>
                  <a:srgbClr val="FFFFFF"/>
                </a:solidFill>
              </a:uFill>
              <a:latin typeface="Arial"/>
            </a:endParaRPr>
          </a:p>
        </p:txBody>
      </p:sp>
      <p:sp>
        <p:nvSpPr>
          <p:cNvPr id="90" name="CustomShape 2"/>
          <p:cNvSpPr/>
          <p:nvPr/>
        </p:nvSpPr>
        <p:spPr>
          <a:xfrm rot="8400">
            <a:off x="2968867" y="1875532"/>
            <a:ext cx="1247236" cy="545171"/>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89962" tIns="44981" rIns="89962" bIns="44981" anchor="ctr"/>
          <a:lstStyle/>
          <a:p>
            <a:pPr algn="ctr">
              <a:lnSpc>
                <a:spcPct val="100000"/>
              </a:lnSpc>
            </a:pPr>
            <a:r>
              <a:rPr lang="en-IN" sz="1799" spc="-1">
                <a:solidFill>
                  <a:srgbClr val="FFFFFF"/>
                </a:solidFill>
                <a:uFill>
                  <a:solidFill>
                    <a:srgbClr val="FFFFFF"/>
                  </a:solidFill>
                </a:uFill>
                <a:latin typeface="Calibri"/>
              </a:rPr>
              <a:t>Model (Data)	</a:t>
            </a:r>
            <a:endParaRPr lang="en-IN" sz="1799" spc="-1">
              <a:solidFill>
                <a:srgbClr val="000000"/>
              </a:solidFill>
              <a:uFill>
                <a:solidFill>
                  <a:srgbClr val="FFFFFF"/>
                </a:solidFill>
              </a:uFill>
              <a:latin typeface="Arial"/>
            </a:endParaRPr>
          </a:p>
        </p:txBody>
      </p:sp>
      <p:sp>
        <p:nvSpPr>
          <p:cNvPr id="91" name="CustomShape 3"/>
          <p:cNvSpPr/>
          <p:nvPr/>
        </p:nvSpPr>
        <p:spPr>
          <a:xfrm rot="8400">
            <a:off x="4666634" y="3268147"/>
            <a:ext cx="1247236" cy="544811"/>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89962" tIns="44981" rIns="89962" bIns="44981" anchor="ctr"/>
          <a:lstStyle/>
          <a:p>
            <a:pPr algn="ctr">
              <a:lnSpc>
                <a:spcPct val="100000"/>
              </a:lnSpc>
            </a:pPr>
            <a:r>
              <a:rPr lang="en-IN" sz="1799" spc="-1">
                <a:solidFill>
                  <a:srgbClr val="FFFFFF"/>
                </a:solidFill>
                <a:uFill>
                  <a:solidFill>
                    <a:srgbClr val="FFFFFF"/>
                  </a:solidFill>
                </a:uFill>
                <a:latin typeface="Calibri"/>
              </a:rPr>
              <a:t>Controller (Logic)</a:t>
            </a:r>
            <a:endParaRPr lang="en-IN" sz="1799" spc="-1">
              <a:solidFill>
                <a:srgbClr val="000000"/>
              </a:solidFill>
              <a:uFill>
                <a:solidFill>
                  <a:srgbClr val="FFFFFF"/>
                </a:solidFill>
              </a:uFill>
              <a:latin typeface="Arial"/>
            </a:endParaRPr>
          </a:p>
        </p:txBody>
      </p:sp>
      <p:sp>
        <p:nvSpPr>
          <p:cNvPr id="92" name="CustomShape 4"/>
          <p:cNvSpPr/>
          <p:nvPr/>
        </p:nvSpPr>
        <p:spPr>
          <a:xfrm rot="8400">
            <a:off x="6257525" y="1883809"/>
            <a:ext cx="1247236" cy="544811"/>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89962" tIns="44981" rIns="89962" bIns="44981" anchor="ctr"/>
          <a:lstStyle/>
          <a:p>
            <a:pPr algn="ctr">
              <a:lnSpc>
                <a:spcPct val="100000"/>
              </a:lnSpc>
            </a:pPr>
            <a:r>
              <a:rPr lang="en-IN" sz="1799" spc="-1">
                <a:solidFill>
                  <a:srgbClr val="FFFFFF"/>
                </a:solidFill>
                <a:uFill>
                  <a:solidFill>
                    <a:srgbClr val="FFFFFF"/>
                  </a:solidFill>
                </a:uFill>
                <a:latin typeface="Calibri"/>
              </a:rPr>
              <a:t>View (UI)</a:t>
            </a:r>
            <a:endParaRPr lang="en-IN" sz="1799" spc="-1">
              <a:solidFill>
                <a:srgbClr val="000000"/>
              </a:solidFill>
              <a:uFill>
                <a:solidFill>
                  <a:srgbClr val="FFFFFF"/>
                </a:solidFill>
              </a:uFill>
              <a:latin typeface="Arial"/>
            </a:endParaRPr>
          </a:p>
        </p:txBody>
      </p:sp>
      <p:sp>
        <p:nvSpPr>
          <p:cNvPr id="93" name="CustomShape 5"/>
          <p:cNvSpPr/>
          <p:nvPr/>
        </p:nvSpPr>
        <p:spPr>
          <a:xfrm rot="8400">
            <a:off x="4215743" y="2152256"/>
            <a:ext cx="2041062" cy="360"/>
          </a:xfrm>
          <a:custGeom>
            <a:avLst/>
            <a:gdLst/>
            <a:ahLst/>
            <a:cxnLst/>
            <a:rect l="l" t="t" r="r" b="b"/>
            <a:pathLst>
              <a:path w="21600" h="21600">
                <a:moveTo>
                  <a:pt x="0" y="0"/>
                </a:moveTo>
                <a:lnTo>
                  <a:pt x="21600" y="21600"/>
                </a:lnTo>
              </a:path>
            </a:pathLst>
          </a:custGeom>
          <a:noFill/>
          <a:ln w="9360">
            <a:solidFill>
              <a:srgbClr val="4A7EBB"/>
            </a:solidFill>
            <a:round/>
            <a:tailEnd type="arrow" w="med" len="med"/>
          </a:ln>
        </p:spPr>
        <p:style>
          <a:lnRef idx="0">
            <a:scrgbClr r="0" g="0" b="0"/>
          </a:lnRef>
          <a:fillRef idx="0">
            <a:scrgbClr r="0" g="0" b="0"/>
          </a:fillRef>
          <a:effectRef idx="0">
            <a:scrgbClr r="0" g="0" b="0"/>
          </a:effectRef>
          <a:fontRef idx="minor"/>
        </p:style>
      </p:sp>
      <p:sp>
        <p:nvSpPr>
          <p:cNvPr id="94" name="CustomShape 6"/>
          <p:cNvSpPr/>
          <p:nvPr/>
        </p:nvSpPr>
        <p:spPr>
          <a:xfrm rot="21591600" flipH="1">
            <a:off x="6028662" y="2477559"/>
            <a:ext cx="963675" cy="1040683"/>
          </a:xfrm>
          <a:custGeom>
            <a:avLst/>
            <a:gdLst/>
            <a:ahLst/>
            <a:cxnLst/>
            <a:rect l="l" t="t" r="r" b="b"/>
            <a:pathLst>
              <a:path w="21600" h="21600">
                <a:moveTo>
                  <a:pt x="0" y="0"/>
                </a:moveTo>
                <a:lnTo>
                  <a:pt x="21600" y="21600"/>
                </a:lnTo>
              </a:path>
            </a:pathLst>
          </a:custGeom>
          <a:noFill/>
          <a:ln w="9360">
            <a:solidFill>
              <a:srgbClr val="4A7EBB"/>
            </a:solidFill>
            <a:round/>
            <a:tailEnd type="arrow" w="med" len="med"/>
          </a:ln>
        </p:spPr>
        <p:style>
          <a:lnRef idx="0">
            <a:scrgbClr r="0" g="0" b="0"/>
          </a:lnRef>
          <a:fillRef idx="0">
            <a:scrgbClr r="0" g="0" b="0"/>
          </a:fillRef>
          <a:effectRef idx="0">
            <a:scrgbClr r="0" g="0" b="0"/>
          </a:effectRef>
          <a:fontRef idx="minor"/>
        </p:style>
      </p:sp>
      <p:sp>
        <p:nvSpPr>
          <p:cNvPr id="95" name="CustomShape 7"/>
          <p:cNvSpPr/>
          <p:nvPr/>
        </p:nvSpPr>
        <p:spPr>
          <a:xfrm rot="8400" flipH="1" flipV="1">
            <a:off x="3476973" y="2471802"/>
            <a:ext cx="1133524" cy="1090342"/>
          </a:xfrm>
          <a:custGeom>
            <a:avLst/>
            <a:gdLst/>
            <a:ahLst/>
            <a:cxnLst/>
            <a:rect l="l" t="t" r="r" b="b"/>
            <a:pathLst>
              <a:path w="21600" h="21600">
                <a:moveTo>
                  <a:pt x="0" y="0"/>
                </a:moveTo>
                <a:lnTo>
                  <a:pt x="21600" y="21600"/>
                </a:lnTo>
              </a:path>
            </a:pathLst>
          </a:custGeom>
          <a:noFill/>
          <a:ln w="9360">
            <a:solidFill>
              <a:srgbClr val="4A7EBB"/>
            </a:solidFill>
            <a:round/>
            <a:tailEnd type="arrow" w="med" len="med"/>
          </a:ln>
        </p:spPr>
        <p:style>
          <a:lnRef idx="0">
            <a:scrgbClr r="0" g="0" b="0"/>
          </a:lnRef>
          <a:fillRef idx="0">
            <a:scrgbClr r="0" g="0" b="0"/>
          </a:fillRef>
          <a:effectRef idx="0">
            <a:scrgbClr r="0" g="0" b="0"/>
          </a:effectRef>
          <a:fontRef idx="minor"/>
        </p:style>
      </p:sp>
      <p:sp>
        <p:nvSpPr>
          <p:cNvPr id="96" name="CustomShape 8"/>
          <p:cNvSpPr/>
          <p:nvPr/>
        </p:nvSpPr>
        <p:spPr>
          <a:xfrm rot="8400">
            <a:off x="4713054" y="2127787"/>
            <a:ext cx="1046440" cy="363807"/>
          </a:xfrm>
          <a:prstGeom prst="rect">
            <a:avLst/>
          </a:prstGeom>
          <a:noFill/>
          <a:ln>
            <a:noFill/>
          </a:ln>
        </p:spPr>
        <p:style>
          <a:lnRef idx="0">
            <a:scrgbClr r="0" g="0" b="0"/>
          </a:lnRef>
          <a:fillRef idx="0">
            <a:scrgbClr r="0" g="0" b="0"/>
          </a:fillRef>
          <a:effectRef idx="0">
            <a:scrgbClr r="0" g="0" b="0"/>
          </a:effectRef>
          <a:fontRef idx="minor"/>
        </p:style>
        <p:txBody>
          <a:bodyPr wrap="none" lIns="89962" tIns="44981" rIns="89962" bIns="44981"/>
          <a:lstStyle/>
          <a:p>
            <a:pPr>
              <a:lnSpc>
                <a:spcPct val="100000"/>
              </a:lnSpc>
            </a:pPr>
            <a:r>
              <a:rPr lang="en-IN" sz="1799" spc="-1">
                <a:solidFill>
                  <a:srgbClr val="000000"/>
                </a:solidFill>
                <a:uFill>
                  <a:solidFill>
                    <a:srgbClr val="FFFFFF"/>
                  </a:solidFill>
                </a:uFill>
                <a:latin typeface="Calibri"/>
              </a:rPr>
              <a:t>Notifies</a:t>
            </a:r>
            <a:endParaRPr lang="en-IN" sz="1799" spc="-1">
              <a:solidFill>
                <a:srgbClr val="000000"/>
              </a:solidFill>
              <a:uFill>
                <a:solidFill>
                  <a:srgbClr val="FFFFFF"/>
                </a:solidFill>
              </a:uFill>
              <a:latin typeface="Arial"/>
            </a:endParaRPr>
          </a:p>
        </p:txBody>
      </p:sp>
      <p:sp>
        <p:nvSpPr>
          <p:cNvPr id="97" name="CustomShape 9"/>
          <p:cNvSpPr/>
          <p:nvPr/>
        </p:nvSpPr>
        <p:spPr>
          <a:xfrm rot="8400">
            <a:off x="6411901" y="3024170"/>
            <a:ext cx="1046440" cy="363807"/>
          </a:xfrm>
          <a:prstGeom prst="rect">
            <a:avLst/>
          </a:prstGeom>
          <a:noFill/>
          <a:ln>
            <a:noFill/>
          </a:ln>
        </p:spPr>
        <p:style>
          <a:lnRef idx="0">
            <a:scrgbClr r="0" g="0" b="0"/>
          </a:lnRef>
          <a:fillRef idx="0">
            <a:scrgbClr r="0" g="0" b="0"/>
          </a:fillRef>
          <a:effectRef idx="0">
            <a:scrgbClr r="0" g="0" b="0"/>
          </a:effectRef>
          <a:fontRef idx="minor"/>
        </p:style>
        <p:txBody>
          <a:bodyPr wrap="none" lIns="89962" tIns="44981" rIns="89962" bIns="44981"/>
          <a:lstStyle/>
          <a:p>
            <a:pPr>
              <a:lnSpc>
                <a:spcPct val="100000"/>
              </a:lnSpc>
            </a:pPr>
            <a:r>
              <a:rPr lang="en-IN" sz="1799" spc="-1">
                <a:solidFill>
                  <a:srgbClr val="000000"/>
                </a:solidFill>
                <a:uFill>
                  <a:solidFill>
                    <a:srgbClr val="FFFFFF"/>
                  </a:solidFill>
                </a:uFill>
                <a:latin typeface="Calibri"/>
              </a:rPr>
              <a:t>Notifies</a:t>
            </a:r>
            <a:endParaRPr lang="en-IN" sz="1799" spc="-1">
              <a:solidFill>
                <a:srgbClr val="000000"/>
              </a:solidFill>
              <a:uFill>
                <a:solidFill>
                  <a:srgbClr val="FFFFFF"/>
                </a:solidFill>
              </a:uFill>
              <a:latin typeface="Arial"/>
            </a:endParaRPr>
          </a:p>
        </p:txBody>
      </p:sp>
      <p:sp>
        <p:nvSpPr>
          <p:cNvPr id="98" name="CustomShape 10"/>
          <p:cNvSpPr/>
          <p:nvPr/>
        </p:nvSpPr>
        <p:spPr>
          <a:xfrm rot="8400">
            <a:off x="3252068" y="3165231"/>
            <a:ext cx="1172747" cy="363807"/>
          </a:xfrm>
          <a:prstGeom prst="rect">
            <a:avLst/>
          </a:prstGeom>
          <a:noFill/>
          <a:ln>
            <a:noFill/>
          </a:ln>
        </p:spPr>
        <p:style>
          <a:lnRef idx="0">
            <a:scrgbClr r="0" g="0" b="0"/>
          </a:lnRef>
          <a:fillRef idx="0">
            <a:scrgbClr r="0" g="0" b="0"/>
          </a:fillRef>
          <a:effectRef idx="0">
            <a:scrgbClr r="0" g="0" b="0"/>
          </a:effectRef>
          <a:fontRef idx="minor"/>
        </p:style>
        <p:txBody>
          <a:bodyPr wrap="none" lIns="89962" tIns="44981" rIns="89962" bIns="44981"/>
          <a:lstStyle/>
          <a:p>
            <a:pPr>
              <a:lnSpc>
                <a:spcPct val="100000"/>
              </a:lnSpc>
            </a:pPr>
            <a:r>
              <a:rPr lang="en-IN" sz="1799" spc="-1">
                <a:solidFill>
                  <a:srgbClr val="000000"/>
                </a:solidFill>
                <a:uFill>
                  <a:solidFill>
                    <a:srgbClr val="FFFFFF"/>
                  </a:solidFill>
                </a:uFill>
                <a:latin typeface="Calibri"/>
              </a:rPr>
              <a:t>Changes</a:t>
            </a:r>
            <a:endParaRPr lang="en-IN" sz="1799" spc="-1">
              <a:solidFill>
                <a:srgbClr val="000000"/>
              </a:solidFill>
              <a:uFill>
                <a:solidFill>
                  <a:srgbClr val="FFFFFF"/>
                </a:solidFill>
              </a:uFill>
              <a:latin typeface="Arial"/>
            </a:endParaRPr>
          </a:p>
        </p:txBody>
      </p:sp>
      <p:sp>
        <p:nvSpPr>
          <p:cNvPr id="99" name="CustomShape 11"/>
          <p:cNvSpPr/>
          <p:nvPr/>
        </p:nvSpPr>
        <p:spPr>
          <a:xfrm>
            <a:off x="2827446" y="6159532"/>
            <a:ext cx="1381460" cy="533656"/>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89962" tIns="44981" rIns="89962" bIns="44981" anchor="ctr"/>
          <a:lstStyle/>
          <a:p>
            <a:pPr algn="ctr">
              <a:lnSpc>
                <a:spcPct val="100000"/>
              </a:lnSpc>
            </a:pPr>
            <a:r>
              <a:rPr lang="en-IN" sz="1799" spc="-1">
                <a:solidFill>
                  <a:srgbClr val="FFFFFF"/>
                </a:solidFill>
                <a:uFill>
                  <a:solidFill>
                    <a:srgbClr val="FFFFFF"/>
                  </a:solidFill>
                </a:uFill>
                <a:latin typeface="Calibri"/>
              </a:rPr>
              <a:t>Controller</a:t>
            </a:r>
            <a:endParaRPr lang="en-IN" sz="1799" spc="-1">
              <a:solidFill>
                <a:srgbClr val="000000"/>
              </a:solidFill>
              <a:uFill>
                <a:solidFill>
                  <a:srgbClr val="FFFFFF"/>
                </a:solidFill>
              </a:uFill>
              <a:latin typeface="Arial"/>
            </a:endParaRPr>
          </a:p>
        </p:txBody>
      </p:sp>
      <p:sp>
        <p:nvSpPr>
          <p:cNvPr id="100" name="CustomShape 12"/>
          <p:cNvSpPr/>
          <p:nvPr/>
        </p:nvSpPr>
        <p:spPr>
          <a:xfrm>
            <a:off x="2827446" y="4647448"/>
            <a:ext cx="1381460" cy="533656"/>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89962" tIns="44981" rIns="89962" bIns="44981" anchor="ctr"/>
          <a:lstStyle/>
          <a:p>
            <a:pPr algn="ctr">
              <a:lnSpc>
                <a:spcPct val="100000"/>
              </a:lnSpc>
            </a:pPr>
            <a:r>
              <a:rPr lang="en-IN" sz="1799" spc="-1">
                <a:solidFill>
                  <a:srgbClr val="FFFFFF"/>
                </a:solidFill>
                <a:uFill>
                  <a:solidFill>
                    <a:srgbClr val="FFFFFF"/>
                  </a:solidFill>
                </a:uFill>
                <a:latin typeface="Calibri"/>
              </a:rPr>
              <a:t>Model</a:t>
            </a:r>
            <a:endParaRPr lang="en-IN" sz="1799" spc="-1">
              <a:solidFill>
                <a:srgbClr val="000000"/>
              </a:solidFill>
              <a:uFill>
                <a:solidFill>
                  <a:srgbClr val="FFFFFF"/>
                </a:solidFill>
              </a:uFill>
              <a:latin typeface="Arial"/>
            </a:endParaRPr>
          </a:p>
        </p:txBody>
      </p:sp>
      <p:sp>
        <p:nvSpPr>
          <p:cNvPr id="101" name="CustomShape 13"/>
          <p:cNvSpPr/>
          <p:nvPr/>
        </p:nvSpPr>
        <p:spPr>
          <a:xfrm>
            <a:off x="2827446" y="5359229"/>
            <a:ext cx="1381460" cy="533296"/>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89962" tIns="44981" rIns="89962" bIns="44981" anchor="ctr"/>
          <a:lstStyle/>
          <a:p>
            <a:pPr algn="ctr">
              <a:lnSpc>
                <a:spcPct val="100000"/>
              </a:lnSpc>
            </a:pPr>
            <a:r>
              <a:rPr lang="en-IN" sz="1799" spc="-1">
                <a:solidFill>
                  <a:srgbClr val="FFFFFF"/>
                </a:solidFill>
                <a:uFill>
                  <a:solidFill>
                    <a:srgbClr val="FFFFFF"/>
                  </a:solidFill>
                </a:uFill>
                <a:latin typeface="Calibri"/>
              </a:rPr>
              <a:t>View</a:t>
            </a:r>
            <a:endParaRPr lang="en-IN" sz="1799" spc="-1">
              <a:solidFill>
                <a:srgbClr val="000000"/>
              </a:solidFill>
              <a:uFill>
                <a:solidFill>
                  <a:srgbClr val="FFFFFF"/>
                </a:solidFill>
              </a:uFill>
              <a:latin typeface="Arial"/>
            </a:endParaRPr>
          </a:p>
        </p:txBody>
      </p:sp>
      <p:sp>
        <p:nvSpPr>
          <p:cNvPr id="102" name="CustomShape 14"/>
          <p:cNvSpPr/>
          <p:nvPr/>
        </p:nvSpPr>
        <p:spPr>
          <a:xfrm>
            <a:off x="6016067" y="6159532"/>
            <a:ext cx="1381460" cy="533656"/>
          </a:xfrm>
          <a:prstGeom prst="rect">
            <a:avLst/>
          </a:prstGeom>
          <a:solidFill>
            <a:srgbClr val="808080"/>
          </a:solidFill>
          <a:ln w="25560">
            <a:solidFill>
              <a:srgbClr val="3A5F8B"/>
            </a:solidFill>
            <a:round/>
          </a:ln>
        </p:spPr>
        <p:style>
          <a:lnRef idx="0">
            <a:scrgbClr r="0" g="0" b="0"/>
          </a:lnRef>
          <a:fillRef idx="0">
            <a:scrgbClr r="0" g="0" b="0"/>
          </a:fillRef>
          <a:effectRef idx="0">
            <a:scrgbClr r="0" g="0" b="0"/>
          </a:effectRef>
          <a:fontRef idx="minor"/>
        </p:style>
        <p:txBody>
          <a:bodyPr lIns="89962" tIns="44981" rIns="89962" bIns="44981" anchor="ctr"/>
          <a:lstStyle/>
          <a:p>
            <a:pPr algn="ctr">
              <a:lnSpc>
                <a:spcPct val="100000"/>
              </a:lnSpc>
            </a:pPr>
            <a:r>
              <a:rPr lang="en-IN" sz="1799" spc="-1">
                <a:solidFill>
                  <a:srgbClr val="000000"/>
                </a:solidFill>
                <a:uFill>
                  <a:solidFill>
                    <a:srgbClr val="FFFFFF"/>
                  </a:solidFill>
                </a:uFill>
                <a:latin typeface="Calibri"/>
              </a:rPr>
              <a:t>JS Classes</a:t>
            </a:r>
            <a:endParaRPr lang="en-IN" sz="1799" spc="-1">
              <a:solidFill>
                <a:srgbClr val="000000"/>
              </a:solidFill>
              <a:uFill>
                <a:solidFill>
                  <a:srgbClr val="FFFFFF"/>
                </a:solidFill>
              </a:uFill>
              <a:latin typeface="Arial"/>
            </a:endParaRPr>
          </a:p>
        </p:txBody>
      </p:sp>
      <p:sp>
        <p:nvSpPr>
          <p:cNvPr id="103" name="CustomShape 15"/>
          <p:cNvSpPr/>
          <p:nvPr/>
        </p:nvSpPr>
        <p:spPr>
          <a:xfrm>
            <a:off x="6016067" y="5314607"/>
            <a:ext cx="1381460" cy="533296"/>
          </a:xfrm>
          <a:prstGeom prst="rect">
            <a:avLst/>
          </a:prstGeom>
          <a:solidFill>
            <a:srgbClr val="808080"/>
          </a:solidFill>
          <a:ln w="25560">
            <a:solidFill>
              <a:srgbClr val="3A5F8B"/>
            </a:solidFill>
            <a:round/>
          </a:ln>
        </p:spPr>
        <p:style>
          <a:lnRef idx="0">
            <a:scrgbClr r="0" g="0" b="0"/>
          </a:lnRef>
          <a:fillRef idx="0">
            <a:scrgbClr r="0" g="0" b="0"/>
          </a:fillRef>
          <a:effectRef idx="0">
            <a:scrgbClr r="0" g="0" b="0"/>
          </a:effectRef>
          <a:fontRef idx="minor"/>
        </p:style>
        <p:txBody>
          <a:bodyPr lIns="89962" tIns="44981" rIns="89962" bIns="44981" anchor="ctr"/>
          <a:lstStyle/>
          <a:p>
            <a:pPr algn="ctr">
              <a:lnSpc>
                <a:spcPct val="100000"/>
              </a:lnSpc>
            </a:pPr>
            <a:r>
              <a:rPr lang="en-IN" sz="1799" spc="-1">
                <a:solidFill>
                  <a:srgbClr val="000000"/>
                </a:solidFill>
                <a:uFill>
                  <a:solidFill>
                    <a:srgbClr val="FFFFFF"/>
                  </a:solidFill>
                </a:uFill>
                <a:latin typeface="Calibri"/>
              </a:rPr>
              <a:t>DOM</a:t>
            </a:r>
            <a:endParaRPr lang="en-IN" sz="1799" spc="-1">
              <a:solidFill>
                <a:srgbClr val="000000"/>
              </a:solidFill>
              <a:uFill>
                <a:solidFill>
                  <a:srgbClr val="FFFFFF"/>
                </a:solidFill>
              </a:uFill>
              <a:latin typeface="Arial"/>
            </a:endParaRPr>
          </a:p>
        </p:txBody>
      </p:sp>
      <p:sp>
        <p:nvSpPr>
          <p:cNvPr id="104" name="CustomShape 16"/>
          <p:cNvSpPr/>
          <p:nvPr/>
        </p:nvSpPr>
        <p:spPr>
          <a:xfrm>
            <a:off x="6016067" y="4647448"/>
            <a:ext cx="1381460" cy="533656"/>
          </a:xfrm>
          <a:prstGeom prst="rect">
            <a:avLst/>
          </a:prstGeom>
          <a:solidFill>
            <a:srgbClr val="808080"/>
          </a:solidFill>
          <a:ln w="25560">
            <a:solidFill>
              <a:srgbClr val="3A5F8B"/>
            </a:solidFill>
            <a:round/>
          </a:ln>
        </p:spPr>
        <p:style>
          <a:lnRef idx="0">
            <a:scrgbClr r="0" g="0" b="0"/>
          </a:lnRef>
          <a:fillRef idx="0">
            <a:scrgbClr r="0" g="0" b="0"/>
          </a:fillRef>
          <a:effectRef idx="0">
            <a:scrgbClr r="0" g="0" b="0"/>
          </a:effectRef>
          <a:fontRef idx="minor"/>
        </p:style>
        <p:txBody>
          <a:bodyPr lIns="89962" tIns="44981" rIns="89962" bIns="44981" anchor="ctr"/>
          <a:lstStyle/>
          <a:p>
            <a:pPr algn="ctr">
              <a:lnSpc>
                <a:spcPct val="100000"/>
              </a:lnSpc>
            </a:pPr>
            <a:r>
              <a:rPr lang="en-IN" sz="1799" spc="-1">
                <a:solidFill>
                  <a:srgbClr val="000000"/>
                </a:solidFill>
                <a:uFill>
                  <a:solidFill>
                    <a:srgbClr val="FFFFFF"/>
                  </a:solidFill>
                </a:uFill>
                <a:latin typeface="Calibri"/>
              </a:rPr>
              <a:t>JS Objects</a:t>
            </a:r>
            <a:endParaRPr lang="en-IN" sz="1799" spc="-1">
              <a:solidFill>
                <a:srgbClr val="000000"/>
              </a:solidFill>
              <a:uFill>
                <a:solidFill>
                  <a:srgbClr val="FFFFFF"/>
                </a:solidFill>
              </a:uFill>
              <a:latin typeface="Arial"/>
            </a:endParaRPr>
          </a:p>
        </p:txBody>
      </p:sp>
      <p:sp>
        <p:nvSpPr>
          <p:cNvPr id="105" name="CustomShape 17"/>
          <p:cNvSpPr/>
          <p:nvPr/>
        </p:nvSpPr>
        <p:spPr>
          <a:xfrm>
            <a:off x="4209266" y="4914456"/>
            <a:ext cx="1806801" cy="360"/>
          </a:xfrm>
          <a:custGeom>
            <a:avLst/>
            <a:gdLst/>
            <a:ahLst/>
            <a:cxnLst/>
            <a:rect l="l" t="t" r="r" b="b"/>
            <a:pathLst>
              <a:path w="21600" h="21600">
                <a:moveTo>
                  <a:pt x="0" y="0"/>
                </a:moveTo>
                <a:lnTo>
                  <a:pt x="21600" y="21600"/>
                </a:lnTo>
              </a:path>
            </a:pathLst>
          </a:custGeom>
          <a:noFill/>
          <a:ln w="9360">
            <a:solidFill>
              <a:srgbClr val="4A7EBB"/>
            </a:solidFill>
            <a:round/>
            <a:tailEnd type="arrow" w="med" len="med"/>
          </a:ln>
        </p:spPr>
        <p:style>
          <a:lnRef idx="0">
            <a:scrgbClr r="0" g="0" b="0"/>
          </a:lnRef>
          <a:fillRef idx="0">
            <a:scrgbClr r="0" g="0" b="0"/>
          </a:fillRef>
          <a:effectRef idx="0">
            <a:scrgbClr r="0" g="0" b="0"/>
          </a:effectRef>
          <a:fontRef idx="minor"/>
        </p:style>
      </p:sp>
      <p:sp>
        <p:nvSpPr>
          <p:cNvPr id="106" name="CustomShape 18"/>
          <p:cNvSpPr/>
          <p:nvPr/>
        </p:nvSpPr>
        <p:spPr>
          <a:xfrm>
            <a:off x="4209266" y="6426540"/>
            <a:ext cx="1806801" cy="360"/>
          </a:xfrm>
          <a:custGeom>
            <a:avLst/>
            <a:gdLst/>
            <a:ahLst/>
            <a:cxnLst/>
            <a:rect l="l" t="t" r="r" b="b"/>
            <a:pathLst>
              <a:path w="21600" h="21600">
                <a:moveTo>
                  <a:pt x="0" y="0"/>
                </a:moveTo>
                <a:lnTo>
                  <a:pt x="21600" y="21600"/>
                </a:lnTo>
              </a:path>
            </a:pathLst>
          </a:custGeom>
          <a:noFill/>
          <a:ln w="9360">
            <a:solidFill>
              <a:srgbClr val="4A7EBB"/>
            </a:solidFill>
            <a:round/>
            <a:tailEnd type="arrow" w="med" len="med"/>
          </a:ln>
        </p:spPr>
        <p:style>
          <a:lnRef idx="0">
            <a:scrgbClr r="0" g="0" b="0"/>
          </a:lnRef>
          <a:fillRef idx="0">
            <a:scrgbClr r="0" g="0" b="0"/>
          </a:fillRef>
          <a:effectRef idx="0">
            <a:scrgbClr r="0" g="0" b="0"/>
          </a:effectRef>
          <a:fontRef idx="minor"/>
        </p:style>
      </p:sp>
      <p:sp>
        <p:nvSpPr>
          <p:cNvPr id="107" name="CustomShape 19"/>
          <p:cNvSpPr/>
          <p:nvPr/>
        </p:nvSpPr>
        <p:spPr>
          <a:xfrm>
            <a:off x="4209266" y="5581615"/>
            <a:ext cx="1806801" cy="360"/>
          </a:xfrm>
          <a:custGeom>
            <a:avLst/>
            <a:gdLst/>
            <a:ahLst/>
            <a:cxnLst/>
            <a:rect l="l" t="t" r="r" b="b"/>
            <a:pathLst>
              <a:path w="21600" h="21600">
                <a:moveTo>
                  <a:pt x="0" y="0"/>
                </a:moveTo>
                <a:lnTo>
                  <a:pt x="21600" y="21600"/>
                </a:lnTo>
              </a:path>
            </a:pathLst>
          </a:custGeom>
          <a:noFill/>
          <a:ln w="9360">
            <a:solidFill>
              <a:srgbClr val="4A7EBB"/>
            </a:solidFill>
            <a:round/>
            <a:tailEnd type="arrow" w="med" len="me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8336469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12293" y="599868"/>
            <a:ext cx="9067830" cy="1304452"/>
          </a:xfrm>
          <a:prstGeom prst="rect">
            <a:avLst/>
          </a:prstGeom>
          <a:noFill/>
          <a:ln>
            <a:noFill/>
          </a:ln>
        </p:spPr>
        <p:txBody>
          <a:bodyPr lIns="0" tIns="0" rIns="0" bIns="0" anchor="ctr"/>
          <a:lstStyle/>
          <a:p>
            <a:pPr algn="ctr">
              <a:lnSpc>
                <a:spcPct val="100000"/>
              </a:lnSpc>
            </a:pPr>
            <a:r>
              <a:rPr lang="en-IN" sz="4398" spc="-1" dirty="0">
                <a:solidFill>
                  <a:srgbClr val="000000"/>
                </a:solidFill>
                <a:uFill>
                  <a:solidFill>
                    <a:srgbClr val="FFFFFF"/>
                  </a:solidFill>
                </a:uFill>
                <a:latin typeface="Calibri"/>
              </a:rPr>
              <a:t>Other </a:t>
            </a:r>
            <a:r>
              <a:rPr lang="en-IN" sz="4398" spc="-1" dirty="0" err="1">
                <a:solidFill>
                  <a:srgbClr val="000000"/>
                </a:solidFill>
                <a:uFill>
                  <a:solidFill>
                    <a:srgbClr val="FFFFFF"/>
                  </a:solidFill>
                </a:uFill>
                <a:latin typeface="Calibri"/>
              </a:rPr>
              <a:t>Javascript</a:t>
            </a:r>
            <a:r>
              <a:rPr lang="en-IN" sz="4398" spc="-1" dirty="0">
                <a:solidFill>
                  <a:srgbClr val="000000"/>
                </a:solidFill>
                <a:uFill>
                  <a:solidFill>
                    <a:srgbClr val="FFFFFF"/>
                  </a:solidFill>
                </a:uFill>
                <a:latin typeface="Calibri"/>
              </a:rPr>
              <a:t> Frameworks</a:t>
            </a:r>
            <a:endParaRPr lang="en-IN" sz="4398" spc="-1" dirty="0">
              <a:solidFill>
                <a:srgbClr val="000000"/>
              </a:solidFill>
              <a:uFill>
                <a:solidFill>
                  <a:srgbClr val="FFFFFF"/>
                </a:solidFill>
              </a:uFill>
              <a:latin typeface="Arial"/>
            </a:endParaRPr>
          </a:p>
        </p:txBody>
      </p:sp>
      <p:sp>
        <p:nvSpPr>
          <p:cNvPr id="109" name="TextShape 2"/>
          <p:cNvSpPr txBox="1"/>
          <p:nvPr/>
        </p:nvSpPr>
        <p:spPr>
          <a:xfrm>
            <a:off x="812293" y="1768297"/>
            <a:ext cx="9067830" cy="4382599"/>
          </a:xfrm>
          <a:prstGeom prst="rect">
            <a:avLst/>
          </a:prstGeom>
          <a:noFill/>
          <a:ln>
            <a:noFill/>
          </a:ln>
        </p:spPr>
        <p:txBody>
          <a:bodyPr lIns="0" tIns="0" rIns="0" bIns="0"/>
          <a:lstStyle/>
          <a:p>
            <a:pPr marL="431827" indent="-323870">
              <a:buClr>
                <a:srgbClr val="000000"/>
              </a:buClr>
              <a:buSzPct val="45000"/>
              <a:buFont typeface="Wingdings" charset="2"/>
              <a:buChar char=""/>
            </a:pPr>
            <a:r>
              <a:rPr lang="en-IN" sz="3199" spc="-1" dirty="0" err="1">
                <a:solidFill>
                  <a:srgbClr val="000000"/>
                </a:solidFill>
                <a:uFill>
                  <a:solidFill>
                    <a:srgbClr val="FFFFFF"/>
                  </a:solidFill>
                </a:uFill>
                <a:latin typeface="Calibri"/>
              </a:rPr>
              <a:t>BackboneJS</a:t>
            </a:r>
            <a:endParaRPr lang="en-IN" sz="31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3199" spc="-1" dirty="0" err="1">
                <a:solidFill>
                  <a:srgbClr val="000000"/>
                </a:solidFill>
                <a:uFill>
                  <a:solidFill>
                    <a:srgbClr val="FFFFFF"/>
                  </a:solidFill>
                </a:uFill>
                <a:latin typeface="Calibri"/>
              </a:rPr>
              <a:t>EmberJS</a:t>
            </a:r>
            <a:endParaRPr lang="en-IN" sz="3199" spc="-1" dirty="0">
              <a:solidFill>
                <a:srgbClr val="000000"/>
              </a:solidFill>
              <a:uFill>
                <a:solidFill>
                  <a:srgbClr val="FFFFFF"/>
                </a:solidFill>
              </a:uFill>
              <a:latin typeface="Arial"/>
            </a:endParaRPr>
          </a:p>
          <a:p>
            <a:pPr marL="107957">
              <a:buClr>
                <a:srgbClr val="000000"/>
              </a:buClr>
              <a:buSzPct val="45000"/>
            </a:pPr>
            <a:endParaRPr lang="en-IN" sz="3199" spc="-1" dirty="0">
              <a:solidFill>
                <a:srgbClr val="000000"/>
              </a:solidFill>
              <a:uFill>
                <a:solidFill>
                  <a:srgbClr val="FFFFFF"/>
                </a:solidFill>
              </a:uFill>
              <a:latin typeface="Arial"/>
            </a:endParaRPr>
          </a:p>
        </p:txBody>
      </p:sp>
      <p:pic>
        <p:nvPicPr>
          <p:cNvPr id="110" name="Picture 3"/>
          <p:cNvPicPr/>
          <p:nvPr/>
        </p:nvPicPr>
        <p:blipFill>
          <a:blip r:embed="rId2"/>
          <a:stretch/>
        </p:blipFill>
        <p:spPr>
          <a:xfrm>
            <a:off x="1157890" y="2908233"/>
            <a:ext cx="8540050" cy="4173083"/>
          </a:xfrm>
          <a:prstGeom prst="rect">
            <a:avLst/>
          </a:prstGeom>
          <a:ln>
            <a:noFill/>
          </a:ln>
        </p:spPr>
      </p:pic>
    </p:spTree>
    <p:extLst>
      <p:ext uri="{BB962C8B-B14F-4D97-AF65-F5344CB8AC3E}">
        <p14:creationId xmlns:p14="http://schemas.microsoft.com/office/powerpoint/2010/main" val="21620022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12293" y="301194"/>
            <a:ext cx="9067830" cy="1261630"/>
          </a:xfrm>
          <a:prstGeom prst="rect">
            <a:avLst/>
          </a:prstGeom>
          <a:noFill/>
          <a:ln>
            <a:noFill/>
          </a:ln>
        </p:spPr>
        <p:txBody>
          <a:bodyPr lIns="0" tIns="0" rIns="0" bIns="0" anchor="ctr"/>
          <a:lstStyle/>
          <a:p>
            <a:pPr algn="ctr"/>
            <a:r>
              <a:rPr lang="en-IN" sz="4398" spc="-1">
                <a:solidFill>
                  <a:srgbClr val="000000"/>
                </a:solidFill>
                <a:uFill>
                  <a:solidFill>
                    <a:srgbClr val="FFFFFF"/>
                  </a:solidFill>
                </a:uFill>
                <a:latin typeface="Arial"/>
              </a:rPr>
              <a:t>Expressions</a:t>
            </a:r>
          </a:p>
        </p:txBody>
      </p:sp>
      <p:sp>
        <p:nvSpPr>
          <p:cNvPr id="112" name="TextShape 2"/>
          <p:cNvSpPr txBox="1"/>
          <p:nvPr/>
        </p:nvSpPr>
        <p:spPr>
          <a:xfrm>
            <a:off x="740683" y="4860478"/>
            <a:ext cx="9067830" cy="2336498"/>
          </a:xfrm>
          <a:prstGeom prst="rect">
            <a:avLst/>
          </a:prstGeom>
          <a:noFill/>
          <a:ln>
            <a:noFill/>
          </a:ln>
        </p:spPr>
        <p:txBody>
          <a:bodyPr lIns="0" tIns="0" rIns="0" bIns="0"/>
          <a:lstStyle/>
          <a:p>
            <a:pPr marL="431827" indent="-323870">
              <a:buClr>
                <a:srgbClr val="000000"/>
              </a:buClr>
              <a:buSzPct val="45000"/>
              <a:buFont typeface="Wingdings" charset="2"/>
              <a:buChar char=""/>
            </a:pPr>
            <a:r>
              <a:rPr lang="en-IN" sz="2399" spc="-1" dirty="0" err="1">
                <a:solidFill>
                  <a:srgbClr val="000000"/>
                </a:solidFill>
                <a:uFill>
                  <a:solidFill>
                    <a:srgbClr val="FFFFFF"/>
                  </a:solidFill>
                </a:uFill>
                <a:latin typeface="Arial"/>
              </a:rPr>
              <a:t>AngularJS</a:t>
            </a:r>
            <a:r>
              <a:rPr lang="en-IN" sz="2399" spc="-1" dirty="0">
                <a:solidFill>
                  <a:srgbClr val="000000"/>
                </a:solidFill>
                <a:uFill>
                  <a:solidFill>
                    <a:srgbClr val="FFFFFF"/>
                  </a:solidFill>
                </a:uFill>
                <a:latin typeface="Arial"/>
              </a:rPr>
              <a:t> expressions can be written inside double braces: {{ expression }}.</a:t>
            </a:r>
          </a:p>
          <a:p>
            <a:pPr marL="431827" indent="-323870">
              <a:buClr>
                <a:srgbClr val="000000"/>
              </a:buClr>
              <a:buSzPct val="45000"/>
              <a:buFont typeface="Wingdings" charset="2"/>
              <a:buChar char=""/>
            </a:pPr>
            <a:r>
              <a:rPr lang="en-IN" sz="2399" spc="-1" dirty="0" err="1">
                <a:solidFill>
                  <a:srgbClr val="000000"/>
                </a:solidFill>
                <a:uFill>
                  <a:solidFill>
                    <a:srgbClr val="FFFFFF"/>
                  </a:solidFill>
                </a:uFill>
                <a:latin typeface="Arial"/>
              </a:rPr>
              <a:t>AngularJS</a:t>
            </a:r>
            <a:r>
              <a:rPr lang="en-IN" sz="2399" spc="-1" dirty="0">
                <a:solidFill>
                  <a:srgbClr val="000000"/>
                </a:solidFill>
                <a:uFill>
                  <a:solidFill>
                    <a:srgbClr val="FFFFFF"/>
                  </a:solidFill>
                </a:uFill>
                <a:latin typeface="Arial"/>
              </a:rPr>
              <a:t> expressions can also be written inside a directive: </a:t>
            </a:r>
            <a:r>
              <a:rPr lang="en-IN" sz="2399" spc="-1" dirty="0" err="1">
                <a:solidFill>
                  <a:srgbClr val="000000"/>
                </a:solidFill>
                <a:uFill>
                  <a:solidFill>
                    <a:srgbClr val="FFFFFF"/>
                  </a:solidFill>
                </a:uFill>
                <a:latin typeface="Arial"/>
              </a:rPr>
              <a:t>ng</a:t>
            </a:r>
            <a:r>
              <a:rPr lang="en-IN" sz="2399" spc="-1" dirty="0">
                <a:solidFill>
                  <a:srgbClr val="000000"/>
                </a:solidFill>
                <a:uFill>
                  <a:solidFill>
                    <a:srgbClr val="FFFFFF"/>
                  </a:solidFill>
                </a:uFill>
                <a:latin typeface="Arial"/>
              </a:rPr>
              <a:t>-bind="expression".</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Example {{ 5 + 5 }} or {{ </a:t>
            </a:r>
            <a:r>
              <a:rPr lang="en-IN" sz="2399" spc="-1" dirty="0" err="1">
                <a:solidFill>
                  <a:srgbClr val="000000"/>
                </a:solidFill>
                <a:uFill>
                  <a:solidFill>
                    <a:srgbClr val="FFFFFF"/>
                  </a:solidFill>
                </a:uFill>
                <a:latin typeface="Arial"/>
              </a:rPr>
              <a:t>firstName</a:t>
            </a:r>
            <a:r>
              <a:rPr lang="en-IN" sz="2399" spc="-1" dirty="0">
                <a:solidFill>
                  <a:srgbClr val="000000"/>
                </a:solidFill>
                <a:uFill>
                  <a:solidFill>
                    <a:srgbClr val="FFFFFF"/>
                  </a:solidFill>
                </a:uFill>
                <a:latin typeface="Arial"/>
              </a:rPr>
              <a:t> + " " + </a:t>
            </a:r>
            <a:r>
              <a:rPr lang="en-IN" sz="2399" spc="-1" dirty="0" err="1">
                <a:solidFill>
                  <a:srgbClr val="000000"/>
                </a:solidFill>
                <a:uFill>
                  <a:solidFill>
                    <a:srgbClr val="FFFFFF"/>
                  </a:solidFill>
                </a:uFill>
                <a:latin typeface="Arial"/>
              </a:rPr>
              <a:t>lastName</a:t>
            </a:r>
            <a:r>
              <a:rPr lang="en-IN" sz="2399" spc="-1" dirty="0">
                <a:solidFill>
                  <a:srgbClr val="000000"/>
                </a:solidFill>
                <a:uFill>
                  <a:solidFill>
                    <a:srgbClr val="FFFFFF"/>
                  </a:solidFill>
                </a:uFill>
                <a:latin typeface="Arial"/>
              </a:rPr>
              <a:t> }}</a:t>
            </a:r>
          </a:p>
        </p:txBody>
      </p:sp>
      <p:pic>
        <p:nvPicPr>
          <p:cNvPr id="113" name="Picture 112"/>
          <p:cNvPicPr/>
          <p:nvPr/>
        </p:nvPicPr>
        <p:blipFill>
          <a:blip r:embed="rId2"/>
          <a:stretch/>
        </p:blipFill>
        <p:spPr>
          <a:xfrm>
            <a:off x="1028202" y="1727275"/>
            <a:ext cx="8092640" cy="2760760"/>
          </a:xfrm>
          <a:prstGeom prst="rect">
            <a:avLst/>
          </a:prstGeom>
          <a:ln>
            <a:noFill/>
          </a:ln>
        </p:spPr>
      </p:pic>
    </p:spTree>
    <p:extLst>
      <p:ext uri="{BB962C8B-B14F-4D97-AF65-F5344CB8AC3E}">
        <p14:creationId xmlns:p14="http://schemas.microsoft.com/office/powerpoint/2010/main" val="19442305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812293" y="301194"/>
            <a:ext cx="9067830" cy="1261630"/>
          </a:xfrm>
          <a:prstGeom prst="rect">
            <a:avLst/>
          </a:prstGeom>
          <a:noFill/>
          <a:ln>
            <a:noFill/>
          </a:ln>
        </p:spPr>
        <p:txBody>
          <a:bodyPr lIns="0" tIns="0" rIns="0" bIns="0" anchor="ctr"/>
          <a:lstStyle/>
          <a:p>
            <a:pPr algn="ctr"/>
            <a:r>
              <a:rPr lang="en-IN" sz="4398" spc="-1">
                <a:solidFill>
                  <a:srgbClr val="000000"/>
                </a:solidFill>
                <a:uFill>
                  <a:solidFill>
                    <a:srgbClr val="FFFFFF"/>
                  </a:solidFill>
                </a:uFill>
                <a:latin typeface="Arial"/>
              </a:rPr>
              <a:t>Modules</a:t>
            </a:r>
          </a:p>
        </p:txBody>
      </p:sp>
      <p:sp>
        <p:nvSpPr>
          <p:cNvPr id="115" name="TextShape 2"/>
          <p:cNvSpPr txBox="1"/>
          <p:nvPr/>
        </p:nvSpPr>
        <p:spPr>
          <a:xfrm>
            <a:off x="958482" y="1779152"/>
            <a:ext cx="9067830" cy="1688770"/>
          </a:xfrm>
          <a:prstGeom prst="rect">
            <a:avLst/>
          </a:prstGeom>
          <a:noFill/>
          <a:ln>
            <a:noFill/>
          </a:ln>
        </p:spPr>
        <p:txBody>
          <a:bodyPr lIns="0" tIns="0" rIns="0" bIns="0"/>
          <a:lstStyle/>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An AngularJS module defines an application.</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The module is a container for the different parts of an application.</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The module is a container for the application controllers.</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Controllers always belong to a module.</a:t>
            </a:r>
          </a:p>
        </p:txBody>
      </p:sp>
      <p:pic>
        <p:nvPicPr>
          <p:cNvPr id="116" name="Picture 115"/>
          <p:cNvPicPr/>
          <p:nvPr/>
        </p:nvPicPr>
        <p:blipFill>
          <a:blip r:embed="rId2"/>
          <a:stretch/>
        </p:blipFill>
        <p:spPr>
          <a:xfrm>
            <a:off x="735047" y="3854101"/>
            <a:ext cx="9452218" cy="2355292"/>
          </a:xfrm>
          <a:prstGeom prst="rect">
            <a:avLst/>
          </a:prstGeom>
          <a:ln>
            <a:noFill/>
          </a:ln>
        </p:spPr>
      </p:pic>
    </p:spTree>
    <p:extLst>
      <p:ext uri="{BB962C8B-B14F-4D97-AF65-F5344CB8AC3E}">
        <p14:creationId xmlns:p14="http://schemas.microsoft.com/office/powerpoint/2010/main" val="19903113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12293" y="621099"/>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Controllers</a:t>
            </a:r>
          </a:p>
        </p:txBody>
      </p:sp>
      <p:sp>
        <p:nvSpPr>
          <p:cNvPr id="118" name="TextShape 2"/>
          <p:cNvSpPr txBox="1"/>
          <p:nvPr/>
        </p:nvSpPr>
        <p:spPr>
          <a:xfrm>
            <a:off x="812293" y="1768297"/>
            <a:ext cx="9067830" cy="4382599"/>
          </a:xfrm>
          <a:prstGeom prst="rect">
            <a:avLst/>
          </a:prstGeom>
          <a:noFill/>
          <a:ln>
            <a:noFill/>
          </a:ln>
        </p:spPr>
        <p:txBody>
          <a:bodyPr lIns="0" tIns="0" rIns="0" bIns="0"/>
          <a:lstStyle/>
          <a:p>
            <a:pPr marL="431827" indent="-323870">
              <a:buClr>
                <a:srgbClr val="000000"/>
              </a:buClr>
              <a:buSzPct val="45000"/>
              <a:buFont typeface="Wingdings" charset="2"/>
              <a:buChar char=""/>
            </a:pPr>
            <a:r>
              <a:rPr lang="en-IN" sz="2399" spc="-1" dirty="0" err="1">
                <a:solidFill>
                  <a:srgbClr val="000000"/>
                </a:solidFill>
                <a:uFill>
                  <a:solidFill>
                    <a:srgbClr val="FFFFFF"/>
                  </a:solidFill>
                </a:uFill>
                <a:latin typeface="Arial"/>
              </a:rPr>
              <a:t>AngularJS</a:t>
            </a:r>
            <a:r>
              <a:rPr lang="en-IN" sz="2399" spc="-1" dirty="0">
                <a:solidFill>
                  <a:srgbClr val="000000"/>
                </a:solidFill>
                <a:uFill>
                  <a:solidFill>
                    <a:srgbClr val="FFFFFF"/>
                  </a:solidFill>
                </a:uFill>
                <a:latin typeface="Arial"/>
              </a:rPr>
              <a:t> controllers control the data of </a:t>
            </a:r>
            <a:r>
              <a:rPr lang="en-IN" sz="2399" spc="-1" dirty="0" err="1">
                <a:solidFill>
                  <a:srgbClr val="000000"/>
                </a:solidFill>
                <a:uFill>
                  <a:solidFill>
                    <a:srgbClr val="FFFFFF"/>
                  </a:solidFill>
                </a:uFill>
                <a:latin typeface="Arial"/>
              </a:rPr>
              <a:t>AngularJS</a:t>
            </a:r>
            <a:r>
              <a:rPr lang="en-IN" sz="2399" spc="-1" dirty="0">
                <a:solidFill>
                  <a:srgbClr val="000000"/>
                </a:solidFill>
                <a:uFill>
                  <a:solidFill>
                    <a:srgbClr val="FFFFFF"/>
                  </a:solidFill>
                </a:uFill>
                <a:latin typeface="Arial"/>
              </a:rPr>
              <a:t> applications.</a:t>
            </a:r>
          </a:p>
          <a:p>
            <a:pPr marL="431827" indent="-323870">
              <a:buClr>
                <a:srgbClr val="000000"/>
              </a:buClr>
              <a:buSzPct val="45000"/>
              <a:buFont typeface="Wingdings" charset="2"/>
              <a:buChar char=""/>
            </a:pPr>
            <a:r>
              <a:rPr lang="en-IN" sz="2399" spc="-1" dirty="0" err="1">
                <a:solidFill>
                  <a:srgbClr val="000000"/>
                </a:solidFill>
                <a:uFill>
                  <a:solidFill>
                    <a:srgbClr val="FFFFFF"/>
                  </a:solidFill>
                </a:uFill>
                <a:latin typeface="Arial"/>
              </a:rPr>
              <a:t>AngularJS</a:t>
            </a:r>
            <a:r>
              <a:rPr lang="en-IN" sz="2399" spc="-1" dirty="0">
                <a:solidFill>
                  <a:srgbClr val="000000"/>
                </a:solidFill>
                <a:uFill>
                  <a:solidFill>
                    <a:srgbClr val="FFFFFF"/>
                  </a:solidFill>
                </a:uFill>
                <a:latin typeface="Arial"/>
              </a:rPr>
              <a:t> controllers are regular JavaScript Objects.</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The </a:t>
            </a:r>
            <a:r>
              <a:rPr lang="en-IN" sz="2399" spc="-1" dirty="0" err="1">
                <a:solidFill>
                  <a:srgbClr val="000000"/>
                </a:solidFill>
                <a:uFill>
                  <a:solidFill>
                    <a:srgbClr val="FFFFFF"/>
                  </a:solidFill>
                </a:uFill>
                <a:latin typeface="Arial"/>
              </a:rPr>
              <a:t>ng</a:t>
            </a:r>
            <a:r>
              <a:rPr lang="en-IN" sz="2399" spc="-1" dirty="0">
                <a:solidFill>
                  <a:srgbClr val="000000"/>
                </a:solidFill>
                <a:uFill>
                  <a:solidFill>
                    <a:srgbClr val="FFFFFF"/>
                  </a:solidFill>
                </a:uFill>
                <a:latin typeface="Arial"/>
              </a:rPr>
              <a:t>-controller directive defines the application controller</a:t>
            </a:r>
          </a:p>
        </p:txBody>
      </p:sp>
      <p:pic>
        <p:nvPicPr>
          <p:cNvPr id="119" name="Picture 118"/>
          <p:cNvPicPr/>
          <p:nvPr/>
        </p:nvPicPr>
        <p:blipFill>
          <a:blip r:embed="rId2"/>
          <a:stretch/>
        </p:blipFill>
        <p:spPr>
          <a:xfrm>
            <a:off x="1100172" y="3501809"/>
            <a:ext cx="7702204" cy="3636632"/>
          </a:xfrm>
          <a:prstGeom prst="rect">
            <a:avLst/>
          </a:prstGeom>
          <a:ln>
            <a:noFill/>
          </a:ln>
        </p:spPr>
      </p:pic>
    </p:spTree>
    <p:extLst>
      <p:ext uri="{BB962C8B-B14F-4D97-AF65-F5344CB8AC3E}">
        <p14:creationId xmlns:p14="http://schemas.microsoft.com/office/powerpoint/2010/main" val="16705638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751359" y="560165"/>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Services</a:t>
            </a:r>
          </a:p>
        </p:txBody>
      </p:sp>
      <p:sp>
        <p:nvSpPr>
          <p:cNvPr id="121" name="TextShape 2"/>
          <p:cNvSpPr txBox="1"/>
          <p:nvPr/>
        </p:nvSpPr>
        <p:spPr>
          <a:xfrm>
            <a:off x="812293" y="1768297"/>
            <a:ext cx="9067830" cy="4382599"/>
          </a:xfrm>
          <a:prstGeom prst="rect">
            <a:avLst/>
          </a:prstGeom>
          <a:noFill/>
          <a:ln>
            <a:noFill/>
          </a:ln>
        </p:spPr>
        <p:txBody>
          <a:bodyPr lIns="0" tIns="0" rIns="0" bIns="0"/>
          <a:lstStyle/>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In </a:t>
            </a:r>
            <a:r>
              <a:rPr lang="en-IN" sz="2399" spc="-1" dirty="0" err="1">
                <a:solidFill>
                  <a:srgbClr val="000000"/>
                </a:solidFill>
                <a:uFill>
                  <a:solidFill>
                    <a:srgbClr val="FFFFFF"/>
                  </a:solidFill>
                </a:uFill>
                <a:latin typeface="Arial"/>
              </a:rPr>
              <a:t>AngularJS</a:t>
            </a:r>
            <a:r>
              <a:rPr lang="en-IN" sz="2399" spc="-1" dirty="0">
                <a:solidFill>
                  <a:srgbClr val="000000"/>
                </a:solidFill>
                <a:uFill>
                  <a:solidFill>
                    <a:srgbClr val="FFFFFF"/>
                  </a:solidFill>
                </a:uFill>
                <a:latin typeface="Arial"/>
              </a:rPr>
              <a:t>, a service is a function, or object, that is available for, and limited to, your </a:t>
            </a:r>
            <a:r>
              <a:rPr lang="en-IN" sz="2399" spc="-1" dirty="0" err="1">
                <a:solidFill>
                  <a:srgbClr val="000000"/>
                </a:solidFill>
                <a:uFill>
                  <a:solidFill>
                    <a:srgbClr val="FFFFFF"/>
                  </a:solidFill>
                </a:uFill>
                <a:latin typeface="Arial"/>
              </a:rPr>
              <a:t>AngularJS</a:t>
            </a:r>
            <a:r>
              <a:rPr lang="en-IN" sz="2399" spc="-1" dirty="0">
                <a:solidFill>
                  <a:srgbClr val="000000"/>
                </a:solidFill>
                <a:uFill>
                  <a:solidFill>
                    <a:srgbClr val="FFFFFF"/>
                  </a:solidFill>
                </a:uFill>
                <a:latin typeface="Arial"/>
              </a:rPr>
              <a:t> application.</a:t>
            </a:r>
          </a:p>
          <a:p>
            <a:pPr marL="431827" indent="-323870">
              <a:buClr>
                <a:srgbClr val="000000"/>
              </a:buClr>
              <a:buSzPct val="45000"/>
              <a:buFont typeface="Wingdings" charset="2"/>
              <a:buChar char=""/>
            </a:pPr>
            <a:r>
              <a:rPr lang="en-IN" sz="2399" spc="-1" dirty="0" err="1">
                <a:solidFill>
                  <a:srgbClr val="000000"/>
                </a:solidFill>
                <a:uFill>
                  <a:solidFill>
                    <a:srgbClr val="FFFFFF"/>
                  </a:solidFill>
                </a:uFill>
                <a:latin typeface="Arial"/>
              </a:rPr>
              <a:t>AngularJS</a:t>
            </a:r>
            <a:r>
              <a:rPr lang="en-IN" sz="2399" spc="-1" dirty="0">
                <a:solidFill>
                  <a:srgbClr val="000000"/>
                </a:solidFill>
                <a:uFill>
                  <a:solidFill>
                    <a:srgbClr val="FFFFFF"/>
                  </a:solidFill>
                </a:uFill>
                <a:latin typeface="Arial"/>
              </a:rPr>
              <a:t> has about 30 built-in services. One of them is the $location service.</a:t>
            </a:r>
          </a:p>
          <a:p>
            <a:pPr marL="431827" indent="-323870">
              <a:buClr>
                <a:srgbClr val="000000"/>
              </a:buClr>
              <a:buSzPct val="45000"/>
              <a:buFont typeface="Wingdings" charset="2"/>
              <a:buChar char=""/>
            </a:pPr>
            <a:r>
              <a:rPr lang="en-IN" sz="2399" spc="-1" dirty="0">
                <a:solidFill>
                  <a:srgbClr val="000000"/>
                </a:solidFill>
                <a:uFill>
                  <a:solidFill>
                    <a:srgbClr val="FFFFFF"/>
                  </a:solidFill>
                </a:uFill>
                <a:latin typeface="Arial"/>
              </a:rPr>
              <a:t>The $location service has methods which return information about the location of the current web page</a:t>
            </a:r>
          </a:p>
        </p:txBody>
      </p:sp>
      <p:pic>
        <p:nvPicPr>
          <p:cNvPr id="122" name="Picture 121"/>
          <p:cNvPicPr/>
          <p:nvPr/>
        </p:nvPicPr>
        <p:blipFill>
          <a:blip r:embed="rId2"/>
          <a:stretch/>
        </p:blipFill>
        <p:spPr>
          <a:xfrm>
            <a:off x="1028202" y="4519342"/>
            <a:ext cx="8216068" cy="1439395"/>
          </a:xfrm>
          <a:prstGeom prst="rect">
            <a:avLst/>
          </a:prstGeom>
          <a:ln>
            <a:noFill/>
          </a:ln>
        </p:spPr>
      </p:pic>
    </p:spTree>
    <p:extLst>
      <p:ext uri="{BB962C8B-B14F-4D97-AF65-F5344CB8AC3E}">
        <p14:creationId xmlns:p14="http://schemas.microsoft.com/office/powerpoint/2010/main" val="27763393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12293" y="301194"/>
            <a:ext cx="9067830" cy="1261630"/>
          </a:xfrm>
          <a:prstGeom prst="rect">
            <a:avLst/>
          </a:prstGeom>
          <a:noFill/>
          <a:ln>
            <a:noFill/>
          </a:ln>
        </p:spPr>
        <p:txBody>
          <a:bodyPr lIns="0" tIns="0" rIns="0" bIns="0" anchor="ctr"/>
          <a:lstStyle/>
          <a:p>
            <a:pPr algn="ctr"/>
            <a:r>
              <a:rPr lang="en-IN" sz="4398" spc="-1">
                <a:solidFill>
                  <a:srgbClr val="000000"/>
                </a:solidFill>
                <a:uFill>
                  <a:solidFill>
                    <a:srgbClr val="FFFFFF"/>
                  </a:solidFill>
                </a:uFill>
                <a:latin typeface="Arial"/>
              </a:rPr>
              <a:t>Filters</a:t>
            </a:r>
          </a:p>
        </p:txBody>
      </p:sp>
      <p:sp>
        <p:nvSpPr>
          <p:cNvPr id="124" name="TextShape 2"/>
          <p:cNvSpPr txBox="1"/>
          <p:nvPr/>
        </p:nvSpPr>
        <p:spPr>
          <a:xfrm>
            <a:off x="1144661" y="1712905"/>
            <a:ext cx="9067830" cy="4382599"/>
          </a:xfrm>
          <a:prstGeom prst="rect">
            <a:avLst/>
          </a:prstGeom>
          <a:noFill/>
          <a:ln>
            <a:noFill/>
          </a:ln>
        </p:spPr>
        <p:txBody>
          <a:bodyPr lIns="0" tIns="0" rIns="0" bIns="0"/>
          <a:lstStyle/>
          <a:p>
            <a:pPr marL="431827" indent="-323870">
              <a:buClr>
                <a:srgbClr val="000000"/>
              </a:buClr>
              <a:buSzPct val="45000"/>
              <a:buFont typeface="Wingdings" charset="2"/>
              <a:buChar char=""/>
            </a:pPr>
            <a:r>
              <a:rPr lang="en-IN" sz="1999" b="1" spc="-1" dirty="0">
                <a:solidFill>
                  <a:srgbClr val="000000"/>
                </a:solidFill>
                <a:uFill>
                  <a:solidFill>
                    <a:srgbClr val="FFFFFF"/>
                  </a:solidFill>
                </a:uFill>
                <a:latin typeface="Arial"/>
              </a:rPr>
              <a:t>currency</a:t>
            </a:r>
            <a:r>
              <a:rPr lang="en-IN" sz="1999" spc="-1" dirty="0">
                <a:solidFill>
                  <a:srgbClr val="000000"/>
                </a:solidFill>
                <a:uFill>
                  <a:solidFill>
                    <a:srgbClr val="FFFFFF"/>
                  </a:solidFill>
                </a:uFill>
                <a:latin typeface="Arial"/>
              </a:rPr>
              <a:t> Format a number to a currency format.</a:t>
            </a:r>
          </a:p>
          <a:p>
            <a:pPr marL="431827" indent="-323870">
              <a:buClr>
                <a:srgbClr val="000000"/>
              </a:buClr>
              <a:buSzPct val="45000"/>
              <a:buFont typeface="Wingdings" charset="2"/>
              <a:buChar char=""/>
            </a:pPr>
            <a:r>
              <a:rPr lang="en-IN" sz="1999" b="1" spc="-1" dirty="0">
                <a:solidFill>
                  <a:srgbClr val="000000"/>
                </a:solidFill>
                <a:uFill>
                  <a:solidFill>
                    <a:srgbClr val="FFFFFF"/>
                  </a:solidFill>
                </a:uFill>
                <a:latin typeface="Arial"/>
              </a:rPr>
              <a:t>date</a:t>
            </a:r>
            <a:r>
              <a:rPr lang="en-IN" sz="1999" spc="-1" dirty="0">
                <a:solidFill>
                  <a:srgbClr val="000000"/>
                </a:solidFill>
                <a:uFill>
                  <a:solidFill>
                    <a:srgbClr val="FFFFFF"/>
                  </a:solidFill>
                </a:uFill>
                <a:latin typeface="Arial"/>
              </a:rPr>
              <a:t> Format a date to a specified format.</a:t>
            </a:r>
          </a:p>
          <a:p>
            <a:pPr marL="431827" indent="-323870">
              <a:buClr>
                <a:srgbClr val="000000"/>
              </a:buClr>
              <a:buSzPct val="45000"/>
              <a:buFont typeface="Wingdings" charset="2"/>
              <a:buChar char=""/>
            </a:pPr>
            <a:r>
              <a:rPr lang="en-IN" sz="1999" b="1" spc="-1" dirty="0">
                <a:solidFill>
                  <a:srgbClr val="000000"/>
                </a:solidFill>
                <a:uFill>
                  <a:solidFill>
                    <a:srgbClr val="FFFFFF"/>
                  </a:solidFill>
                </a:uFill>
                <a:latin typeface="Arial"/>
              </a:rPr>
              <a:t>filter</a:t>
            </a:r>
            <a:r>
              <a:rPr lang="en-IN" sz="1999" spc="-1" dirty="0">
                <a:solidFill>
                  <a:srgbClr val="000000"/>
                </a:solidFill>
                <a:uFill>
                  <a:solidFill>
                    <a:srgbClr val="FFFFFF"/>
                  </a:solidFill>
                </a:uFill>
                <a:latin typeface="Arial"/>
              </a:rPr>
              <a:t> Select a subset of items from an array.</a:t>
            </a:r>
          </a:p>
          <a:p>
            <a:pPr marL="431827" indent="-323870">
              <a:buClr>
                <a:srgbClr val="000000"/>
              </a:buClr>
              <a:buSzPct val="45000"/>
              <a:buFont typeface="Wingdings" charset="2"/>
              <a:buChar char=""/>
            </a:pPr>
            <a:r>
              <a:rPr lang="en-IN" sz="1999" b="1" spc="-1" dirty="0" err="1">
                <a:solidFill>
                  <a:srgbClr val="000000"/>
                </a:solidFill>
                <a:uFill>
                  <a:solidFill>
                    <a:srgbClr val="FFFFFF"/>
                  </a:solidFill>
                </a:uFill>
                <a:latin typeface="Arial"/>
              </a:rPr>
              <a:t>json</a:t>
            </a:r>
            <a:r>
              <a:rPr lang="en-IN" sz="1999" spc="-1" dirty="0">
                <a:solidFill>
                  <a:srgbClr val="000000"/>
                </a:solidFill>
                <a:uFill>
                  <a:solidFill>
                    <a:srgbClr val="FFFFFF"/>
                  </a:solidFill>
                </a:uFill>
                <a:latin typeface="Arial"/>
              </a:rPr>
              <a:t> Format an object to a JSON string.</a:t>
            </a:r>
          </a:p>
          <a:p>
            <a:pPr marL="431827" indent="-323870">
              <a:buClr>
                <a:srgbClr val="000000"/>
              </a:buClr>
              <a:buSzPct val="45000"/>
              <a:buFont typeface="Wingdings" charset="2"/>
              <a:buChar char=""/>
            </a:pPr>
            <a:r>
              <a:rPr lang="en-IN" sz="1999" b="1" spc="-1" dirty="0" err="1">
                <a:solidFill>
                  <a:srgbClr val="000000"/>
                </a:solidFill>
                <a:uFill>
                  <a:solidFill>
                    <a:srgbClr val="FFFFFF"/>
                  </a:solidFill>
                </a:uFill>
                <a:latin typeface="Arial"/>
              </a:rPr>
              <a:t>limitTo</a:t>
            </a:r>
            <a:r>
              <a:rPr lang="en-IN" sz="1999" spc="-1" dirty="0">
                <a:solidFill>
                  <a:srgbClr val="000000"/>
                </a:solidFill>
                <a:uFill>
                  <a:solidFill>
                    <a:srgbClr val="FFFFFF"/>
                  </a:solidFill>
                </a:uFill>
                <a:latin typeface="Arial"/>
              </a:rPr>
              <a:t> Limits an array/string, into a specified number of elements/characters.</a:t>
            </a:r>
          </a:p>
          <a:p>
            <a:pPr marL="431827" indent="-323870">
              <a:buClr>
                <a:srgbClr val="000000"/>
              </a:buClr>
              <a:buSzPct val="45000"/>
              <a:buFont typeface="Wingdings" charset="2"/>
              <a:buChar char=""/>
            </a:pPr>
            <a:r>
              <a:rPr lang="en-IN" sz="1999" b="1" spc="-1" dirty="0">
                <a:solidFill>
                  <a:srgbClr val="000000"/>
                </a:solidFill>
                <a:uFill>
                  <a:solidFill>
                    <a:srgbClr val="FFFFFF"/>
                  </a:solidFill>
                </a:uFill>
                <a:latin typeface="Arial"/>
              </a:rPr>
              <a:t>lowercase</a:t>
            </a:r>
            <a:r>
              <a:rPr lang="en-IN" sz="1999" spc="-1" dirty="0">
                <a:solidFill>
                  <a:srgbClr val="000000"/>
                </a:solidFill>
                <a:uFill>
                  <a:solidFill>
                    <a:srgbClr val="FFFFFF"/>
                  </a:solidFill>
                </a:uFill>
                <a:latin typeface="Arial"/>
              </a:rPr>
              <a:t> Format a string to lower case.</a:t>
            </a:r>
          </a:p>
          <a:p>
            <a:pPr marL="431827" indent="-323870">
              <a:buClr>
                <a:srgbClr val="000000"/>
              </a:buClr>
              <a:buSzPct val="45000"/>
              <a:buFont typeface="Wingdings" charset="2"/>
              <a:buChar char=""/>
            </a:pPr>
            <a:r>
              <a:rPr lang="en-IN" sz="1999" b="1" spc="-1" dirty="0">
                <a:solidFill>
                  <a:srgbClr val="000000"/>
                </a:solidFill>
                <a:uFill>
                  <a:solidFill>
                    <a:srgbClr val="FFFFFF"/>
                  </a:solidFill>
                </a:uFill>
                <a:latin typeface="Arial"/>
              </a:rPr>
              <a:t>number</a:t>
            </a:r>
            <a:r>
              <a:rPr lang="en-IN" sz="1999" spc="-1" dirty="0">
                <a:solidFill>
                  <a:srgbClr val="000000"/>
                </a:solidFill>
                <a:uFill>
                  <a:solidFill>
                    <a:srgbClr val="FFFFFF"/>
                  </a:solidFill>
                </a:uFill>
                <a:latin typeface="Arial"/>
              </a:rPr>
              <a:t> Format a number to a string.</a:t>
            </a:r>
          </a:p>
          <a:p>
            <a:pPr marL="431827" indent="-323870">
              <a:buClr>
                <a:srgbClr val="000000"/>
              </a:buClr>
              <a:buSzPct val="45000"/>
              <a:buFont typeface="Wingdings" charset="2"/>
              <a:buChar char=""/>
            </a:pPr>
            <a:r>
              <a:rPr lang="en-IN" sz="1999" b="1" spc="-1" dirty="0" err="1">
                <a:solidFill>
                  <a:srgbClr val="000000"/>
                </a:solidFill>
                <a:uFill>
                  <a:solidFill>
                    <a:srgbClr val="FFFFFF"/>
                  </a:solidFill>
                </a:uFill>
                <a:latin typeface="Arial"/>
              </a:rPr>
              <a:t>orderBy</a:t>
            </a:r>
            <a:r>
              <a:rPr lang="en-IN" sz="1999" spc="-1" dirty="0">
                <a:solidFill>
                  <a:srgbClr val="000000"/>
                </a:solidFill>
                <a:uFill>
                  <a:solidFill>
                    <a:srgbClr val="FFFFFF"/>
                  </a:solidFill>
                </a:uFill>
                <a:latin typeface="Arial"/>
              </a:rPr>
              <a:t> Orders an array by an expression.</a:t>
            </a:r>
          </a:p>
          <a:p>
            <a:pPr marL="431827" indent="-323870">
              <a:buClr>
                <a:srgbClr val="000000"/>
              </a:buClr>
              <a:buSzPct val="45000"/>
              <a:buFont typeface="Wingdings" charset="2"/>
              <a:buChar char=""/>
            </a:pPr>
            <a:r>
              <a:rPr lang="en-IN" sz="1999" b="1" spc="-1" dirty="0">
                <a:solidFill>
                  <a:srgbClr val="000000"/>
                </a:solidFill>
                <a:uFill>
                  <a:solidFill>
                    <a:srgbClr val="FFFFFF"/>
                  </a:solidFill>
                </a:uFill>
                <a:latin typeface="Arial"/>
              </a:rPr>
              <a:t>uppercase</a:t>
            </a:r>
            <a:r>
              <a:rPr lang="en-IN" sz="1999" spc="-1" dirty="0">
                <a:solidFill>
                  <a:srgbClr val="000000"/>
                </a:solidFill>
                <a:uFill>
                  <a:solidFill>
                    <a:srgbClr val="FFFFFF"/>
                  </a:solidFill>
                </a:uFill>
                <a:latin typeface="Arial"/>
              </a:rPr>
              <a:t> Format a string to upper case.</a:t>
            </a:r>
          </a:p>
        </p:txBody>
      </p:sp>
      <p:pic>
        <p:nvPicPr>
          <p:cNvPr id="125" name="Picture 124"/>
          <p:cNvPicPr/>
          <p:nvPr/>
        </p:nvPicPr>
        <p:blipFill>
          <a:blip r:embed="rId2"/>
          <a:stretch/>
        </p:blipFill>
        <p:spPr>
          <a:xfrm>
            <a:off x="2106512" y="5124028"/>
            <a:ext cx="7175967" cy="1751919"/>
          </a:xfrm>
          <a:prstGeom prst="rect">
            <a:avLst/>
          </a:prstGeom>
          <a:ln>
            <a:noFill/>
          </a:ln>
        </p:spPr>
      </p:pic>
    </p:spTree>
    <p:extLst>
      <p:ext uri="{BB962C8B-B14F-4D97-AF65-F5344CB8AC3E}">
        <p14:creationId xmlns:p14="http://schemas.microsoft.com/office/powerpoint/2010/main" val="14471328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12293" y="301194"/>
            <a:ext cx="9067830" cy="1261630"/>
          </a:xfrm>
          <a:prstGeom prst="rect">
            <a:avLst/>
          </a:prstGeom>
          <a:noFill/>
          <a:ln>
            <a:noFill/>
          </a:ln>
        </p:spPr>
        <p:txBody>
          <a:bodyPr lIns="0" tIns="0" rIns="0" bIns="0" anchor="ctr"/>
          <a:lstStyle/>
          <a:p>
            <a:pPr algn="ctr"/>
            <a:r>
              <a:rPr lang="en-IN" sz="4398" spc="-1">
                <a:solidFill>
                  <a:srgbClr val="000000"/>
                </a:solidFill>
                <a:uFill>
                  <a:solidFill>
                    <a:srgbClr val="FFFFFF"/>
                  </a:solidFill>
                </a:uFill>
                <a:latin typeface="Arial"/>
              </a:rPr>
              <a:t>Scope</a:t>
            </a:r>
          </a:p>
        </p:txBody>
      </p:sp>
      <p:pic>
        <p:nvPicPr>
          <p:cNvPr id="127" name="Picture 126"/>
          <p:cNvPicPr/>
          <p:nvPr/>
        </p:nvPicPr>
        <p:blipFill>
          <a:blip r:embed="rId2"/>
          <a:stretch/>
        </p:blipFill>
        <p:spPr>
          <a:xfrm>
            <a:off x="2448114" y="3150974"/>
            <a:ext cx="5973490" cy="3457427"/>
          </a:xfrm>
          <a:prstGeom prst="rect">
            <a:avLst/>
          </a:prstGeom>
          <a:ln>
            <a:noFill/>
          </a:ln>
        </p:spPr>
      </p:pic>
      <p:sp>
        <p:nvSpPr>
          <p:cNvPr id="128" name="TextShape 2"/>
          <p:cNvSpPr txBox="1"/>
          <p:nvPr/>
        </p:nvSpPr>
        <p:spPr>
          <a:xfrm>
            <a:off x="1028202" y="1679781"/>
            <a:ext cx="8780311" cy="1113732"/>
          </a:xfrm>
          <a:prstGeom prst="rect">
            <a:avLst/>
          </a:prstGeom>
          <a:noFill/>
          <a:ln>
            <a:noFill/>
          </a:ln>
        </p:spPr>
        <p:txBody>
          <a:bodyPr lIns="89962" tIns="44981" rIns="89962" bIns="44981"/>
          <a:lstStyle/>
          <a:p>
            <a:pPr marL="215914" indent="-215914">
              <a:buClr>
                <a:srgbClr val="000000"/>
              </a:buClr>
              <a:buSzPct val="45000"/>
              <a:buFont typeface="Wingdings" charset="2"/>
              <a:buChar char=""/>
            </a:pPr>
            <a:r>
              <a:rPr lang="en-IN" sz="1799" spc="-1" dirty="0">
                <a:solidFill>
                  <a:srgbClr val="000000"/>
                </a:solidFill>
                <a:uFill>
                  <a:solidFill>
                    <a:srgbClr val="FFFFFF"/>
                  </a:solidFill>
                </a:uFill>
                <a:latin typeface="Arial"/>
              </a:rPr>
              <a:t>The scope is the binding part between the HTML (view) and the JavaScript (controller).</a:t>
            </a:r>
          </a:p>
          <a:p>
            <a:pPr marL="215914" indent="-215914">
              <a:buClr>
                <a:srgbClr val="000000"/>
              </a:buClr>
              <a:buSzPct val="45000"/>
              <a:buFont typeface="Wingdings" charset="2"/>
              <a:buChar char=""/>
            </a:pPr>
            <a:r>
              <a:rPr lang="en-IN" sz="1799" spc="-1" dirty="0">
                <a:solidFill>
                  <a:srgbClr val="000000"/>
                </a:solidFill>
                <a:uFill>
                  <a:solidFill>
                    <a:srgbClr val="FFFFFF"/>
                  </a:solidFill>
                </a:uFill>
                <a:latin typeface="Arial"/>
              </a:rPr>
              <a:t>The scope is an object with the available properties and methods.</a:t>
            </a:r>
          </a:p>
          <a:p>
            <a:pPr marL="215914" indent="-215914">
              <a:buClr>
                <a:srgbClr val="000000"/>
              </a:buClr>
              <a:buSzPct val="45000"/>
              <a:buFont typeface="Wingdings" charset="2"/>
              <a:buChar char=""/>
            </a:pPr>
            <a:r>
              <a:rPr lang="en-IN" sz="1799" spc="-1" dirty="0">
                <a:solidFill>
                  <a:srgbClr val="000000"/>
                </a:solidFill>
                <a:uFill>
                  <a:solidFill>
                    <a:srgbClr val="FFFFFF"/>
                  </a:solidFill>
                </a:uFill>
                <a:latin typeface="Arial"/>
              </a:rPr>
              <a:t>The scope is available for both the view and the controller.</a:t>
            </a:r>
          </a:p>
        </p:txBody>
      </p:sp>
    </p:spTree>
    <p:extLst>
      <p:ext uri="{BB962C8B-B14F-4D97-AF65-F5344CB8AC3E}">
        <p14:creationId xmlns:p14="http://schemas.microsoft.com/office/powerpoint/2010/main" val="1165802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12293" y="788669"/>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Node JS</a:t>
            </a:r>
          </a:p>
        </p:txBody>
      </p:sp>
      <p:pic>
        <p:nvPicPr>
          <p:cNvPr id="130" name="Picture 129"/>
          <p:cNvPicPr/>
          <p:nvPr/>
        </p:nvPicPr>
        <p:blipFill>
          <a:blip r:embed="rId2"/>
          <a:stretch/>
        </p:blipFill>
        <p:spPr>
          <a:xfrm>
            <a:off x="2665514" y="2212351"/>
            <a:ext cx="5322164" cy="3255192"/>
          </a:xfrm>
          <a:prstGeom prst="rect">
            <a:avLst/>
          </a:prstGeom>
          <a:ln>
            <a:noFill/>
          </a:ln>
        </p:spPr>
      </p:pic>
    </p:spTree>
    <p:extLst>
      <p:ext uri="{BB962C8B-B14F-4D97-AF65-F5344CB8AC3E}">
        <p14:creationId xmlns:p14="http://schemas.microsoft.com/office/powerpoint/2010/main" val="12345080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12293" y="880071"/>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What is </a:t>
            </a:r>
            <a:r>
              <a:rPr lang="en-IN" sz="4398" spc="-1" dirty="0" err="1">
                <a:solidFill>
                  <a:srgbClr val="000000"/>
                </a:solidFill>
                <a:uFill>
                  <a:solidFill>
                    <a:srgbClr val="FFFFFF"/>
                  </a:solidFill>
                </a:uFill>
                <a:latin typeface="Arial"/>
              </a:rPr>
              <a:t>NodeJs</a:t>
            </a:r>
            <a:endParaRPr lang="en-IN" sz="4398" spc="-1" dirty="0">
              <a:solidFill>
                <a:srgbClr val="000000"/>
              </a:solidFill>
              <a:uFill>
                <a:solidFill>
                  <a:srgbClr val="FFFFFF"/>
                </a:solidFill>
              </a:uFill>
              <a:latin typeface="Arial"/>
            </a:endParaRPr>
          </a:p>
        </p:txBody>
      </p:sp>
      <p:sp>
        <p:nvSpPr>
          <p:cNvPr id="132" name="TextShape 2"/>
          <p:cNvSpPr txBox="1"/>
          <p:nvPr/>
        </p:nvSpPr>
        <p:spPr>
          <a:xfrm>
            <a:off x="1107728" y="1768297"/>
            <a:ext cx="9067830" cy="4382599"/>
          </a:xfrm>
          <a:prstGeom prst="rect">
            <a:avLst/>
          </a:prstGeom>
          <a:noFill/>
          <a:ln>
            <a:noFill/>
          </a:ln>
        </p:spPr>
        <p:txBody>
          <a:bodyPr lIns="0" tIns="0" rIns="0" bIns="0" anchor="ctr"/>
          <a:lstStyle/>
          <a:p>
            <a:pPr marL="215914" indent="-215914">
              <a:buClr>
                <a:srgbClr val="000000"/>
              </a:buClr>
              <a:buSzPct val="45000"/>
              <a:buFont typeface="Wingdings" charset="2"/>
              <a:buChar char=""/>
            </a:pPr>
            <a:r>
              <a:rPr lang="en-US" sz="1999" spc="-1" dirty="0">
                <a:solidFill>
                  <a:srgbClr val="000000"/>
                </a:solidFill>
                <a:uFill>
                  <a:solidFill>
                    <a:srgbClr val="FFFFFF"/>
                  </a:solidFill>
                </a:uFill>
                <a:latin typeface="Arial"/>
              </a:rPr>
              <a:t>A JavaScript runtime environment running Google Chrome</a:t>
            </a:r>
            <a:r>
              <a:rPr lang="ja-JP" altLang="en-US" sz="1999" spc="-1" dirty="0">
                <a:solidFill>
                  <a:srgbClr val="000000"/>
                </a:solidFill>
                <a:uFill>
                  <a:solidFill>
                    <a:srgbClr val="FFFFFF"/>
                  </a:solidFill>
                </a:uFill>
                <a:latin typeface="Arial"/>
              </a:rPr>
              <a:t>’</a:t>
            </a:r>
            <a:r>
              <a:rPr lang="en-US" sz="1999" spc="-1" dirty="0">
                <a:solidFill>
                  <a:srgbClr val="000000"/>
                </a:solidFill>
                <a:uFill>
                  <a:solidFill>
                    <a:srgbClr val="FFFFFF"/>
                  </a:solidFill>
                </a:uFill>
                <a:latin typeface="Arial"/>
              </a:rPr>
              <a:t>s V8 engine</a:t>
            </a:r>
            <a:endParaRPr lang="en-IN" sz="3199" spc="-1" dirty="0">
              <a:solidFill>
                <a:srgbClr val="000000"/>
              </a:solidFill>
              <a:uFill>
                <a:solidFill>
                  <a:srgbClr val="FFFFFF"/>
                </a:solidFill>
              </a:uFill>
              <a:latin typeface="Arial"/>
            </a:endParaRPr>
          </a:p>
          <a:p>
            <a:pPr marL="1231607" lvl="3" indent="-342763">
              <a:buClr>
                <a:srgbClr val="000000"/>
              </a:buClr>
              <a:buSzPct val="45000"/>
              <a:buFont typeface="Wingdings" panose="05000000000000000000" pitchFamily="2" charset="2"/>
              <a:buChar char="Ø"/>
            </a:pPr>
            <a:r>
              <a:rPr lang="en-US" sz="1999" spc="-1" dirty="0">
                <a:solidFill>
                  <a:srgbClr val="000000"/>
                </a:solidFill>
                <a:uFill>
                  <a:solidFill>
                    <a:srgbClr val="FFFFFF"/>
                  </a:solidFill>
                </a:uFill>
                <a:latin typeface="Arial"/>
              </a:rPr>
              <a:t>A server-side solution for JS</a:t>
            </a:r>
            <a:endParaRPr lang="en-IN" sz="3199" spc="-1" dirty="0">
              <a:solidFill>
                <a:srgbClr val="000000"/>
              </a:solidFill>
              <a:uFill>
                <a:solidFill>
                  <a:srgbClr val="FFFFFF"/>
                </a:solidFill>
              </a:uFill>
              <a:latin typeface="Arial"/>
            </a:endParaRPr>
          </a:p>
          <a:p>
            <a:pPr marL="1231607" lvl="3" indent="-342763">
              <a:buClr>
                <a:srgbClr val="000000"/>
              </a:buClr>
              <a:buSzPct val="45000"/>
              <a:buFont typeface="Wingdings" panose="05000000000000000000" pitchFamily="2" charset="2"/>
              <a:buChar char="Ø"/>
            </a:pPr>
            <a:r>
              <a:rPr lang="en-US" sz="1999" spc="-1" dirty="0">
                <a:solidFill>
                  <a:srgbClr val="000000"/>
                </a:solidFill>
                <a:uFill>
                  <a:solidFill>
                    <a:srgbClr val="FFFFFF"/>
                  </a:solidFill>
                </a:uFill>
                <a:latin typeface="Arial"/>
              </a:rPr>
              <a:t>Compiles JS, making it really fast</a:t>
            </a:r>
            <a:endParaRPr lang="en-IN" sz="31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US" sz="1999" spc="-1" dirty="0">
                <a:solidFill>
                  <a:srgbClr val="000000"/>
                </a:solidFill>
                <a:uFill>
                  <a:solidFill>
                    <a:srgbClr val="FFFFFF"/>
                  </a:solidFill>
                </a:uFill>
                <a:latin typeface="Arial"/>
              </a:rPr>
              <a:t>Runs over the command line</a:t>
            </a:r>
            <a:endParaRPr lang="en-IN" sz="31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US" sz="1999" spc="-1" dirty="0">
                <a:solidFill>
                  <a:srgbClr val="000000"/>
                </a:solidFill>
                <a:uFill>
                  <a:solidFill>
                    <a:srgbClr val="FFFFFF"/>
                  </a:solidFill>
                </a:uFill>
                <a:latin typeface="Arial"/>
              </a:rPr>
              <a:t>Designed for high concurrency</a:t>
            </a:r>
            <a:endParaRPr lang="en-IN" sz="3199" spc="-1" dirty="0">
              <a:solidFill>
                <a:srgbClr val="000000"/>
              </a:solidFill>
              <a:uFill>
                <a:solidFill>
                  <a:srgbClr val="FFFFFF"/>
                </a:solidFill>
              </a:uFill>
              <a:latin typeface="Arial"/>
            </a:endParaRPr>
          </a:p>
          <a:p>
            <a:pPr marL="1231607" lvl="3" indent="-342763">
              <a:buClr>
                <a:srgbClr val="000000"/>
              </a:buClr>
              <a:buSzPct val="45000"/>
              <a:buFont typeface="Wingdings" panose="05000000000000000000" pitchFamily="2" charset="2"/>
              <a:buChar char="Ø"/>
            </a:pPr>
            <a:r>
              <a:rPr lang="en-US" sz="1999" spc="-1" dirty="0">
                <a:solidFill>
                  <a:srgbClr val="000000"/>
                </a:solidFill>
                <a:uFill>
                  <a:solidFill>
                    <a:srgbClr val="FFFFFF"/>
                  </a:solidFill>
                </a:uFill>
                <a:latin typeface="Arial"/>
              </a:rPr>
              <a:t>Without threads or new processes</a:t>
            </a:r>
            <a:endParaRPr lang="en-IN" sz="31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US" sz="1999" spc="-1" dirty="0">
                <a:solidFill>
                  <a:srgbClr val="000000"/>
                </a:solidFill>
                <a:uFill>
                  <a:solidFill>
                    <a:srgbClr val="FFFFFF"/>
                  </a:solidFill>
                </a:uFill>
                <a:latin typeface="Arial"/>
              </a:rPr>
              <a:t>Never blocks, not even for I/O</a:t>
            </a:r>
            <a:endParaRPr lang="en-IN" sz="3199" spc="-1" dirty="0">
              <a:solidFill>
                <a:srgbClr val="000000"/>
              </a:solidFill>
              <a:uFill>
                <a:solidFill>
                  <a:srgbClr val="FFFFFF"/>
                </a:solidFill>
              </a:uFill>
              <a:latin typeface="Arial"/>
            </a:endParaRPr>
          </a:p>
          <a:p>
            <a:pPr marL="215914" indent="-215914">
              <a:buClr>
                <a:srgbClr val="000000"/>
              </a:buClr>
              <a:buSzPct val="45000"/>
              <a:buFont typeface="Wingdings" charset="2"/>
              <a:buChar char=""/>
            </a:pPr>
            <a:r>
              <a:rPr lang="en-US" sz="1999" spc="-1" dirty="0">
                <a:solidFill>
                  <a:srgbClr val="000000"/>
                </a:solidFill>
                <a:uFill>
                  <a:solidFill>
                    <a:srgbClr val="FFFFFF"/>
                  </a:solidFill>
                </a:uFill>
                <a:latin typeface="Arial"/>
              </a:rPr>
              <a:t>Uses the </a:t>
            </a:r>
            <a:r>
              <a:rPr lang="en-US" sz="1999" spc="-1" dirty="0" err="1">
                <a:solidFill>
                  <a:srgbClr val="000000"/>
                </a:solidFill>
                <a:uFill>
                  <a:solidFill>
                    <a:srgbClr val="FFFFFF"/>
                  </a:solidFill>
                </a:uFill>
                <a:latin typeface="Arial"/>
              </a:rPr>
              <a:t>CommonJS</a:t>
            </a:r>
            <a:r>
              <a:rPr lang="en-US" sz="1999" spc="-1" dirty="0">
                <a:solidFill>
                  <a:srgbClr val="000000"/>
                </a:solidFill>
                <a:uFill>
                  <a:solidFill>
                    <a:srgbClr val="FFFFFF"/>
                  </a:solidFill>
                </a:uFill>
                <a:latin typeface="Arial"/>
              </a:rPr>
              <a:t> framework</a:t>
            </a:r>
            <a:endParaRPr lang="en-IN" sz="3199" spc="-1" dirty="0">
              <a:solidFill>
                <a:srgbClr val="000000"/>
              </a:solidFill>
              <a:uFill>
                <a:solidFill>
                  <a:srgbClr val="FFFFFF"/>
                </a:solidFill>
              </a:uFill>
              <a:latin typeface="Arial"/>
            </a:endParaRPr>
          </a:p>
          <a:p>
            <a:pPr marL="1231607" lvl="3" indent="-342763">
              <a:buClr>
                <a:srgbClr val="000000"/>
              </a:buClr>
              <a:buSzPct val="45000"/>
              <a:buFont typeface="Wingdings" panose="05000000000000000000" pitchFamily="2" charset="2"/>
              <a:buChar char="Ø"/>
            </a:pPr>
            <a:r>
              <a:rPr lang="en-US" sz="1999" spc="-1" dirty="0">
                <a:solidFill>
                  <a:srgbClr val="000000"/>
                </a:solidFill>
                <a:uFill>
                  <a:solidFill>
                    <a:srgbClr val="FFFFFF"/>
                  </a:solidFill>
                </a:uFill>
                <a:latin typeface="Arial"/>
              </a:rPr>
              <a:t>Making it a little closer to a real OO language</a:t>
            </a:r>
            <a:endParaRPr lang="en-IN" sz="3199"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0354092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BACKEND development</a:t>
            </a:r>
          </a:p>
        </p:txBody>
      </p:sp>
    </p:spTree>
    <p:extLst>
      <p:ext uri="{BB962C8B-B14F-4D97-AF65-F5344CB8AC3E}">
        <p14:creationId xmlns:p14="http://schemas.microsoft.com/office/powerpoint/2010/main" val="231934560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812293" y="727735"/>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Node JS </a:t>
            </a:r>
            <a:r>
              <a:rPr lang="en-IN" sz="4398" spc="-1" dirty="0" err="1">
                <a:solidFill>
                  <a:srgbClr val="000000"/>
                </a:solidFill>
                <a:uFill>
                  <a:solidFill>
                    <a:srgbClr val="FFFFFF"/>
                  </a:solidFill>
                </a:uFill>
                <a:latin typeface="Arial"/>
              </a:rPr>
              <a:t>vs</a:t>
            </a:r>
            <a:r>
              <a:rPr lang="en-IN" sz="4398" spc="-1" dirty="0">
                <a:solidFill>
                  <a:srgbClr val="000000"/>
                </a:solidFill>
                <a:uFill>
                  <a:solidFill>
                    <a:srgbClr val="FFFFFF"/>
                  </a:solidFill>
                </a:uFill>
                <a:latin typeface="Arial"/>
              </a:rPr>
              <a:t> Apache</a:t>
            </a:r>
          </a:p>
        </p:txBody>
      </p:sp>
      <p:sp>
        <p:nvSpPr>
          <p:cNvPr id="134" name="TextShape 2"/>
          <p:cNvSpPr txBox="1"/>
          <p:nvPr/>
        </p:nvSpPr>
        <p:spPr>
          <a:xfrm>
            <a:off x="812293" y="1768297"/>
            <a:ext cx="9067830" cy="4382599"/>
          </a:xfrm>
          <a:prstGeom prst="rect">
            <a:avLst/>
          </a:prstGeom>
          <a:noFill/>
          <a:ln>
            <a:noFill/>
          </a:ln>
        </p:spPr>
        <p:txBody>
          <a:bodyPr lIns="0" tIns="0" rIns="0" bIns="0"/>
          <a:lstStyle/>
          <a:p>
            <a:pPr marL="450720" indent="-342763">
              <a:buClr>
                <a:srgbClr val="000000"/>
              </a:buClr>
              <a:buFont typeface="Arial" panose="020B0604020202020204" pitchFamily="34" charset="0"/>
              <a:buChar char="•"/>
            </a:pPr>
            <a:r>
              <a:rPr lang="en-US" sz="2399" spc="-1" dirty="0">
                <a:solidFill>
                  <a:srgbClr val="000000"/>
                </a:solidFill>
                <a:uFill>
                  <a:solidFill>
                    <a:srgbClr val="FFFFFF"/>
                  </a:solidFill>
                </a:uFill>
                <a:latin typeface="Verdana"/>
                <a:ea typeface="Verdana"/>
              </a:rPr>
              <a:t>It is fast</a:t>
            </a:r>
            <a:endParaRPr lang="en-IN" sz="3199" spc="-1" dirty="0">
              <a:solidFill>
                <a:srgbClr val="000000"/>
              </a:solidFill>
              <a:uFill>
                <a:solidFill>
                  <a:srgbClr val="FFFFFF"/>
                </a:solidFill>
              </a:uFill>
              <a:latin typeface="Arial"/>
            </a:endParaRPr>
          </a:p>
          <a:p>
            <a:pPr marL="450720" indent="-342763">
              <a:buClr>
                <a:srgbClr val="000000"/>
              </a:buClr>
              <a:buFont typeface="Arial" panose="020B0604020202020204" pitchFamily="34" charset="0"/>
              <a:buChar char="•"/>
            </a:pPr>
            <a:r>
              <a:rPr lang="en-US" sz="2399" spc="-1" dirty="0">
                <a:solidFill>
                  <a:srgbClr val="000000"/>
                </a:solidFill>
                <a:uFill>
                  <a:solidFill>
                    <a:srgbClr val="FFFFFF"/>
                  </a:solidFill>
                </a:uFill>
                <a:latin typeface="Verdana"/>
                <a:ea typeface="Verdana"/>
              </a:rPr>
              <a:t>It can handle tons of concurrent requests</a:t>
            </a:r>
            <a:endParaRPr lang="en-IN" sz="3199" spc="-1" dirty="0">
              <a:solidFill>
                <a:srgbClr val="000000"/>
              </a:solidFill>
              <a:uFill>
                <a:solidFill>
                  <a:srgbClr val="FFFFFF"/>
                </a:solidFill>
              </a:uFill>
              <a:latin typeface="Arial"/>
            </a:endParaRPr>
          </a:p>
          <a:p>
            <a:pPr marL="450720" indent="-342763">
              <a:buClr>
                <a:srgbClr val="000000"/>
              </a:buClr>
              <a:buFont typeface="Arial" panose="020B0604020202020204" pitchFamily="34" charset="0"/>
              <a:buChar char="•"/>
            </a:pPr>
            <a:r>
              <a:rPr lang="en-US" sz="2399" spc="-1" dirty="0">
                <a:solidFill>
                  <a:srgbClr val="000000"/>
                </a:solidFill>
                <a:uFill>
                  <a:solidFill>
                    <a:srgbClr val="FFFFFF"/>
                  </a:solidFill>
                </a:uFill>
                <a:latin typeface="Verdana"/>
                <a:ea typeface="Verdana"/>
              </a:rPr>
              <a:t>It is written in JavaScript (which means you can use the same code server side and client side</a:t>
            </a:r>
            <a:r>
              <a:rPr lang="en-US" sz="2399" spc="-1" dirty="0">
                <a:solidFill>
                  <a:srgbClr val="000000"/>
                </a:solidFill>
                <a:uFill>
                  <a:solidFill>
                    <a:srgbClr val="FFFFFF"/>
                  </a:solidFill>
                </a:uFill>
                <a:latin typeface="Arial"/>
              </a:rPr>
              <a:t>)</a:t>
            </a:r>
            <a:endParaRPr lang="en-IN" sz="3199" spc="-1" dirty="0">
              <a:solidFill>
                <a:srgbClr val="000000"/>
              </a:solidFill>
              <a:uFill>
                <a:solidFill>
                  <a:srgbClr val="FFFFFF"/>
                </a:solidFill>
              </a:uFill>
              <a:latin typeface="Arial"/>
            </a:endParaRPr>
          </a:p>
        </p:txBody>
      </p:sp>
      <p:graphicFrame>
        <p:nvGraphicFramePr>
          <p:cNvPr id="135" name="Table 3"/>
          <p:cNvGraphicFramePr/>
          <p:nvPr/>
        </p:nvGraphicFramePr>
        <p:xfrm>
          <a:off x="1375097" y="4113432"/>
          <a:ext cx="6779192" cy="1838466"/>
        </p:xfrm>
        <a:graphic>
          <a:graphicData uri="http://schemas.openxmlformats.org/drawingml/2006/table">
            <a:tbl>
              <a:tblPr/>
              <a:tblGrid>
                <a:gridCol w="3123128">
                  <a:extLst>
                    <a:ext uri="{9D8B030D-6E8A-4147-A177-3AD203B41FA5}">
                      <a16:colId xmlns:a16="http://schemas.microsoft.com/office/drawing/2014/main" val="20000"/>
                    </a:ext>
                  </a:extLst>
                </a:gridCol>
                <a:gridCol w="3656064">
                  <a:extLst>
                    <a:ext uri="{9D8B030D-6E8A-4147-A177-3AD203B41FA5}">
                      <a16:colId xmlns:a16="http://schemas.microsoft.com/office/drawing/2014/main" val="20001"/>
                    </a:ext>
                  </a:extLst>
                </a:gridCol>
              </a:tblGrid>
              <a:tr h="642330">
                <a:tc>
                  <a:txBody>
                    <a:bodyPr/>
                    <a:lstStyle/>
                    <a:p>
                      <a:pPr algn="ctr">
                        <a:lnSpc>
                          <a:spcPct val="100000"/>
                        </a:lnSpc>
                      </a:pPr>
                      <a:r>
                        <a:rPr lang="en-IN" sz="1800" b="1" strike="noStrike" spc="-1">
                          <a:solidFill>
                            <a:srgbClr val="FFFFFF"/>
                          </a:solidFill>
                          <a:uFill>
                            <a:solidFill>
                              <a:srgbClr val="FFFFFF"/>
                            </a:solidFill>
                          </a:uFill>
                          <a:latin typeface="Verdana"/>
                          <a:ea typeface="Verdana"/>
                        </a:rPr>
                        <a:t>Platform</a:t>
                      </a:r>
                      <a:endParaRPr lang="en-IN" sz="1800" b="0" strike="noStrike" spc="-1">
                        <a:solidFill>
                          <a:srgbClr val="000000"/>
                        </a:solidFill>
                        <a:uFill>
                          <a:solidFill>
                            <a:srgbClr val="FFFFFF"/>
                          </a:solidFill>
                        </a:uFill>
                        <a:latin typeface="Arial"/>
                      </a:endParaRPr>
                    </a:p>
                  </a:txBody>
                  <a:tcPr marL="89962" marR="89962" marT="45701" marB="45701">
                    <a:lnL w="5760">
                      <a:solidFill>
                        <a:srgbClr val="FFFFFF"/>
                      </a:solidFill>
                    </a:lnL>
                    <a:lnR w="5760">
                      <a:solidFill>
                        <a:srgbClr val="FFFFFF"/>
                      </a:solidFill>
                    </a:lnR>
                    <a:lnT w="5760">
                      <a:solidFill>
                        <a:srgbClr val="FFFFFF"/>
                      </a:solidFill>
                    </a:lnT>
                    <a:lnB w="18720">
                      <a:solidFill>
                        <a:srgbClr val="FFFFFF"/>
                      </a:solidFill>
                    </a:lnB>
                    <a:solidFill>
                      <a:srgbClr val="474B78"/>
                    </a:solidFill>
                  </a:tcPr>
                </a:tc>
                <a:tc>
                  <a:txBody>
                    <a:bodyPr/>
                    <a:lstStyle/>
                    <a:p>
                      <a:pPr>
                        <a:lnSpc>
                          <a:spcPct val="100000"/>
                        </a:lnSpc>
                      </a:pPr>
                      <a:r>
                        <a:rPr lang="en-IN" sz="1800" b="1" strike="noStrike" spc="-1">
                          <a:solidFill>
                            <a:srgbClr val="FFFFFF"/>
                          </a:solidFill>
                          <a:uFill>
                            <a:solidFill>
                              <a:srgbClr val="FFFFFF"/>
                            </a:solidFill>
                          </a:uFill>
                          <a:latin typeface="Verdana"/>
                          <a:ea typeface="Verdana"/>
                        </a:rPr>
                        <a:t>Number of request per second</a:t>
                      </a:r>
                      <a:endParaRPr lang="en-IN" sz="1800" b="0" strike="noStrike" spc="-1">
                        <a:solidFill>
                          <a:srgbClr val="000000"/>
                        </a:solidFill>
                        <a:uFill>
                          <a:solidFill>
                            <a:srgbClr val="FFFFFF"/>
                          </a:solidFill>
                        </a:uFill>
                        <a:latin typeface="Arial"/>
                      </a:endParaRPr>
                    </a:p>
                  </a:txBody>
                  <a:tcPr marL="89962" marR="89962" marT="45701" marB="45701">
                    <a:lnL w="5760">
                      <a:solidFill>
                        <a:srgbClr val="FFFFFF"/>
                      </a:solidFill>
                    </a:lnL>
                    <a:lnR w="5760">
                      <a:solidFill>
                        <a:srgbClr val="FFFFFF"/>
                      </a:solidFill>
                    </a:lnR>
                    <a:lnT w="5760">
                      <a:solidFill>
                        <a:srgbClr val="FFFFFF"/>
                      </a:solidFill>
                    </a:lnT>
                    <a:lnB w="18720">
                      <a:solidFill>
                        <a:srgbClr val="FFFFFF"/>
                      </a:solidFill>
                    </a:lnB>
                    <a:solidFill>
                      <a:srgbClr val="474B78"/>
                    </a:solidFill>
                  </a:tcPr>
                </a:tc>
                <a:extLst>
                  <a:ext uri="{0D108BD9-81ED-4DB2-BD59-A6C34878D82A}">
                    <a16:rowId xmlns:a16="http://schemas.microsoft.com/office/drawing/2014/main" val="10000"/>
                  </a:ext>
                </a:extLst>
              </a:tr>
              <a:tr h="398712">
                <a:tc>
                  <a:txBody>
                    <a:bodyPr/>
                    <a:lstStyle/>
                    <a:p>
                      <a:pPr>
                        <a:lnSpc>
                          <a:spcPct val="100000"/>
                        </a:lnSpc>
                      </a:pPr>
                      <a:r>
                        <a:rPr lang="en-IN" sz="2000" b="0" strike="noStrike" spc="-1">
                          <a:solidFill>
                            <a:srgbClr val="000000"/>
                          </a:solidFill>
                          <a:uFill>
                            <a:solidFill>
                              <a:srgbClr val="FFFFFF"/>
                            </a:solidFill>
                          </a:uFill>
                          <a:latin typeface="Verdana"/>
                          <a:ea typeface="Verdana"/>
                        </a:rPr>
                        <a:t>PHP ( via Apache) </a:t>
                      </a:r>
                      <a:endParaRPr lang="en-IN" sz="1800" b="0" strike="noStrike" spc="-1">
                        <a:solidFill>
                          <a:srgbClr val="000000"/>
                        </a:solidFill>
                        <a:uFill>
                          <a:solidFill>
                            <a:srgbClr val="FFFFFF"/>
                          </a:solidFill>
                        </a:uFill>
                        <a:latin typeface="Arial"/>
                      </a:endParaRPr>
                    </a:p>
                  </a:txBody>
                  <a:tcPr marL="89962" marR="89962" marT="45701" marB="45701">
                    <a:lnL w="5760">
                      <a:solidFill>
                        <a:srgbClr val="FFFFFF"/>
                      </a:solidFill>
                    </a:lnL>
                    <a:lnR w="5760">
                      <a:solidFill>
                        <a:srgbClr val="FFFFFF"/>
                      </a:solidFill>
                    </a:lnR>
                    <a:lnT w="18720">
                      <a:solidFill>
                        <a:srgbClr val="FFFFFF"/>
                      </a:solidFill>
                    </a:lnT>
                    <a:lnB w="5760">
                      <a:solidFill>
                        <a:srgbClr val="FFFFFF"/>
                      </a:solidFill>
                    </a:lnB>
                    <a:solidFill>
                      <a:srgbClr val="CFD0D6"/>
                    </a:solidFill>
                  </a:tcPr>
                </a:tc>
                <a:tc>
                  <a:txBody>
                    <a:bodyPr/>
                    <a:lstStyle/>
                    <a:p>
                      <a:pPr algn="r">
                        <a:lnSpc>
                          <a:spcPct val="100000"/>
                        </a:lnSpc>
                      </a:pPr>
                      <a:r>
                        <a:rPr lang="en-IN" sz="2000" b="0" strike="noStrike" spc="-1">
                          <a:solidFill>
                            <a:srgbClr val="000000"/>
                          </a:solidFill>
                          <a:uFill>
                            <a:solidFill>
                              <a:srgbClr val="FFFFFF"/>
                            </a:solidFill>
                          </a:uFill>
                          <a:latin typeface="Verdana"/>
                          <a:ea typeface="Verdana"/>
                        </a:rPr>
                        <a:t>3187,27</a:t>
                      </a:r>
                      <a:endParaRPr lang="en-IN" sz="1800" b="0" strike="noStrike" spc="-1">
                        <a:solidFill>
                          <a:srgbClr val="000000"/>
                        </a:solidFill>
                        <a:uFill>
                          <a:solidFill>
                            <a:srgbClr val="FFFFFF"/>
                          </a:solidFill>
                        </a:uFill>
                        <a:latin typeface="Arial"/>
                      </a:endParaRPr>
                    </a:p>
                  </a:txBody>
                  <a:tcPr marL="89962" marR="89962" marT="45701" marB="45701">
                    <a:lnL w="5760">
                      <a:solidFill>
                        <a:srgbClr val="FFFFFF"/>
                      </a:solidFill>
                    </a:lnL>
                    <a:lnR w="5760">
                      <a:solidFill>
                        <a:srgbClr val="FFFFFF"/>
                      </a:solidFill>
                    </a:lnR>
                    <a:lnT w="18720">
                      <a:solidFill>
                        <a:srgbClr val="FFFFFF"/>
                      </a:solidFill>
                    </a:lnT>
                    <a:lnB w="5760">
                      <a:solidFill>
                        <a:srgbClr val="FFFFFF"/>
                      </a:solidFill>
                    </a:lnB>
                    <a:solidFill>
                      <a:srgbClr val="CFD0D6"/>
                    </a:solidFill>
                  </a:tcPr>
                </a:tc>
                <a:extLst>
                  <a:ext uri="{0D108BD9-81ED-4DB2-BD59-A6C34878D82A}">
                    <a16:rowId xmlns:a16="http://schemas.microsoft.com/office/drawing/2014/main" val="10001"/>
                  </a:ext>
                </a:extLst>
              </a:tr>
              <a:tr h="398712">
                <a:tc>
                  <a:txBody>
                    <a:bodyPr/>
                    <a:lstStyle/>
                    <a:p>
                      <a:pPr>
                        <a:lnSpc>
                          <a:spcPct val="100000"/>
                        </a:lnSpc>
                      </a:pPr>
                      <a:r>
                        <a:rPr lang="en-IN" sz="2000" b="0" strike="noStrike" spc="-1">
                          <a:solidFill>
                            <a:srgbClr val="000000"/>
                          </a:solidFill>
                          <a:uFill>
                            <a:solidFill>
                              <a:srgbClr val="FFFFFF"/>
                            </a:solidFill>
                          </a:uFill>
                          <a:latin typeface="Verdana"/>
                          <a:ea typeface="Verdana"/>
                        </a:rPr>
                        <a:t>Static ( via Apache )</a:t>
                      </a:r>
                      <a:endParaRPr lang="en-IN" sz="1800" b="0" strike="noStrike" spc="-1">
                        <a:solidFill>
                          <a:srgbClr val="000000"/>
                        </a:solidFill>
                        <a:uFill>
                          <a:solidFill>
                            <a:srgbClr val="FFFFFF"/>
                          </a:solidFill>
                        </a:uFill>
                        <a:latin typeface="Arial"/>
                      </a:endParaRPr>
                    </a:p>
                  </a:txBody>
                  <a:tcPr marL="89962" marR="89962" marT="45701" marB="45701">
                    <a:lnL w="5760">
                      <a:solidFill>
                        <a:srgbClr val="FFFFFF"/>
                      </a:solidFill>
                    </a:lnL>
                    <a:lnR w="5760">
                      <a:solidFill>
                        <a:srgbClr val="FFFFFF"/>
                      </a:solidFill>
                    </a:lnR>
                    <a:lnT w="5760">
                      <a:solidFill>
                        <a:srgbClr val="FFFFFF"/>
                      </a:solidFill>
                    </a:lnT>
                    <a:lnB w="5760">
                      <a:solidFill>
                        <a:srgbClr val="FFFFFF"/>
                      </a:solidFill>
                    </a:lnB>
                    <a:solidFill>
                      <a:srgbClr val="E9E9EC"/>
                    </a:solidFill>
                  </a:tcPr>
                </a:tc>
                <a:tc>
                  <a:txBody>
                    <a:bodyPr/>
                    <a:lstStyle/>
                    <a:p>
                      <a:pPr algn="r">
                        <a:lnSpc>
                          <a:spcPct val="100000"/>
                        </a:lnSpc>
                      </a:pPr>
                      <a:r>
                        <a:rPr lang="en-IN" sz="2000" b="0" strike="noStrike" spc="-1">
                          <a:solidFill>
                            <a:srgbClr val="000000"/>
                          </a:solidFill>
                          <a:uFill>
                            <a:solidFill>
                              <a:srgbClr val="FFFFFF"/>
                            </a:solidFill>
                          </a:uFill>
                          <a:latin typeface="Verdana"/>
                          <a:ea typeface="Verdana"/>
                        </a:rPr>
                        <a:t>2966,51</a:t>
                      </a:r>
                      <a:endParaRPr lang="en-IN" sz="1800" b="0" strike="noStrike" spc="-1">
                        <a:solidFill>
                          <a:srgbClr val="000000"/>
                        </a:solidFill>
                        <a:uFill>
                          <a:solidFill>
                            <a:srgbClr val="FFFFFF"/>
                          </a:solidFill>
                        </a:uFill>
                        <a:latin typeface="Arial"/>
                      </a:endParaRPr>
                    </a:p>
                  </a:txBody>
                  <a:tcPr marL="89962" marR="89962" marT="45701" marB="45701">
                    <a:lnL w="5760">
                      <a:solidFill>
                        <a:srgbClr val="FFFFFF"/>
                      </a:solidFill>
                    </a:lnL>
                    <a:lnR w="5760">
                      <a:solidFill>
                        <a:srgbClr val="FFFFFF"/>
                      </a:solidFill>
                    </a:lnR>
                    <a:lnT w="5760">
                      <a:solidFill>
                        <a:srgbClr val="FFFFFF"/>
                      </a:solidFill>
                    </a:lnT>
                    <a:lnB w="5760">
                      <a:solidFill>
                        <a:srgbClr val="FFFFFF"/>
                      </a:solidFill>
                    </a:lnB>
                    <a:solidFill>
                      <a:srgbClr val="E9E9EC"/>
                    </a:solidFill>
                  </a:tcPr>
                </a:tc>
                <a:extLst>
                  <a:ext uri="{0D108BD9-81ED-4DB2-BD59-A6C34878D82A}">
                    <a16:rowId xmlns:a16="http://schemas.microsoft.com/office/drawing/2014/main" val="10002"/>
                  </a:ext>
                </a:extLst>
              </a:tr>
              <a:tr h="398712">
                <a:tc>
                  <a:txBody>
                    <a:bodyPr/>
                    <a:lstStyle/>
                    <a:p>
                      <a:pPr>
                        <a:lnSpc>
                          <a:spcPct val="100000"/>
                        </a:lnSpc>
                      </a:pPr>
                      <a:r>
                        <a:rPr lang="en-IN" sz="2000" b="0" strike="noStrike" spc="-1">
                          <a:solidFill>
                            <a:srgbClr val="000000"/>
                          </a:solidFill>
                          <a:uFill>
                            <a:solidFill>
                              <a:srgbClr val="FFFFFF"/>
                            </a:solidFill>
                          </a:uFill>
                          <a:latin typeface="Verdana"/>
                          <a:ea typeface="Verdana"/>
                        </a:rPr>
                        <a:t>Node.js</a:t>
                      </a:r>
                      <a:endParaRPr lang="en-IN" sz="1800" b="0" strike="noStrike" spc="-1">
                        <a:solidFill>
                          <a:srgbClr val="000000"/>
                        </a:solidFill>
                        <a:uFill>
                          <a:solidFill>
                            <a:srgbClr val="FFFFFF"/>
                          </a:solidFill>
                        </a:uFill>
                        <a:latin typeface="Arial"/>
                      </a:endParaRPr>
                    </a:p>
                  </a:txBody>
                  <a:tcPr marL="89962" marR="89962" marT="45701" marB="45701">
                    <a:lnL w="5760">
                      <a:solidFill>
                        <a:srgbClr val="FFFFFF"/>
                      </a:solidFill>
                    </a:lnL>
                    <a:lnR w="5760">
                      <a:solidFill>
                        <a:srgbClr val="FFFFFF"/>
                      </a:solidFill>
                    </a:lnR>
                    <a:lnT w="5760">
                      <a:solidFill>
                        <a:srgbClr val="FFFFFF"/>
                      </a:solidFill>
                    </a:lnT>
                    <a:lnB w="5760">
                      <a:solidFill>
                        <a:srgbClr val="FFFFFF"/>
                      </a:solidFill>
                    </a:lnB>
                    <a:solidFill>
                      <a:srgbClr val="CFD0D6"/>
                    </a:solidFill>
                  </a:tcPr>
                </a:tc>
                <a:tc>
                  <a:txBody>
                    <a:bodyPr/>
                    <a:lstStyle/>
                    <a:p>
                      <a:pPr algn="r">
                        <a:lnSpc>
                          <a:spcPct val="100000"/>
                        </a:lnSpc>
                      </a:pPr>
                      <a:r>
                        <a:rPr lang="en-IN" sz="2000" b="0" strike="noStrike" spc="-1">
                          <a:solidFill>
                            <a:srgbClr val="000000"/>
                          </a:solidFill>
                          <a:uFill>
                            <a:solidFill>
                              <a:srgbClr val="FFFFFF"/>
                            </a:solidFill>
                          </a:uFill>
                          <a:latin typeface="Verdana"/>
                          <a:ea typeface="Verdana"/>
                        </a:rPr>
                        <a:t>5569,30</a:t>
                      </a:r>
                      <a:endParaRPr lang="en-IN" sz="1800" b="0" strike="noStrike" spc="-1">
                        <a:solidFill>
                          <a:srgbClr val="000000"/>
                        </a:solidFill>
                        <a:uFill>
                          <a:solidFill>
                            <a:srgbClr val="FFFFFF"/>
                          </a:solidFill>
                        </a:uFill>
                        <a:latin typeface="Arial"/>
                      </a:endParaRPr>
                    </a:p>
                  </a:txBody>
                  <a:tcPr marL="89962" marR="89962" marT="45701" marB="45701">
                    <a:lnL w="5760">
                      <a:solidFill>
                        <a:srgbClr val="FFFFFF"/>
                      </a:solidFill>
                    </a:lnL>
                    <a:lnR w="5760">
                      <a:solidFill>
                        <a:srgbClr val="FFFFFF"/>
                      </a:solidFill>
                    </a:lnR>
                    <a:lnT w="5760">
                      <a:solidFill>
                        <a:srgbClr val="FFFFFF"/>
                      </a:solidFill>
                    </a:lnT>
                    <a:lnB w="5760">
                      <a:solidFill>
                        <a:srgbClr val="FFFFFF"/>
                      </a:solidFill>
                    </a:lnB>
                    <a:solidFill>
                      <a:srgbClr val="CFD0D6"/>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543263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812293" y="529698"/>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Creating Node.js Application</a:t>
            </a:r>
          </a:p>
        </p:txBody>
      </p:sp>
      <p:pic>
        <p:nvPicPr>
          <p:cNvPr id="137" name="Picture 136"/>
          <p:cNvPicPr/>
          <p:nvPr/>
        </p:nvPicPr>
        <p:blipFill>
          <a:blip r:embed="rId2"/>
          <a:stretch/>
        </p:blipFill>
        <p:spPr>
          <a:xfrm>
            <a:off x="1162786" y="1686252"/>
            <a:ext cx="8227223" cy="3342636"/>
          </a:xfrm>
          <a:prstGeom prst="rect">
            <a:avLst/>
          </a:prstGeom>
          <a:ln>
            <a:noFill/>
          </a:ln>
        </p:spPr>
      </p:pic>
      <p:sp>
        <p:nvSpPr>
          <p:cNvPr id="138" name="TextShape 2"/>
          <p:cNvSpPr txBox="1"/>
          <p:nvPr/>
        </p:nvSpPr>
        <p:spPr>
          <a:xfrm>
            <a:off x="1327597" y="5404210"/>
            <a:ext cx="7160889" cy="346175"/>
          </a:xfrm>
          <a:prstGeom prst="rect">
            <a:avLst/>
          </a:prstGeom>
          <a:noFill/>
          <a:ln>
            <a:noFill/>
          </a:ln>
        </p:spPr>
        <p:txBody>
          <a:bodyPr lIns="89962" tIns="44981" rIns="89962" bIns="44981"/>
          <a:lstStyle/>
          <a:p>
            <a:r>
              <a:rPr lang="en-IN" sz="2399" spc="-1" dirty="0">
                <a:solidFill>
                  <a:srgbClr val="000000"/>
                </a:solidFill>
                <a:uFill>
                  <a:solidFill>
                    <a:srgbClr val="FFFFFF"/>
                  </a:solidFill>
                </a:uFill>
                <a:latin typeface="Arial"/>
              </a:rPr>
              <a:t>Execute the main.js to start the server as below</a:t>
            </a:r>
          </a:p>
        </p:txBody>
      </p:sp>
      <p:pic>
        <p:nvPicPr>
          <p:cNvPr id="139" name="Picture 138"/>
          <p:cNvPicPr/>
          <p:nvPr/>
        </p:nvPicPr>
        <p:blipFill>
          <a:blip r:embed="rId3"/>
          <a:stretch/>
        </p:blipFill>
        <p:spPr>
          <a:xfrm>
            <a:off x="1388771" y="6101634"/>
            <a:ext cx="5876691" cy="359489"/>
          </a:xfrm>
          <a:prstGeom prst="rect">
            <a:avLst/>
          </a:prstGeom>
          <a:ln>
            <a:noFill/>
          </a:ln>
        </p:spPr>
      </p:pic>
    </p:spTree>
    <p:extLst>
      <p:ext uri="{BB962C8B-B14F-4D97-AF65-F5344CB8AC3E}">
        <p14:creationId xmlns:p14="http://schemas.microsoft.com/office/powerpoint/2010/main" val="3384340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812293" y="605866"/>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REPL Terminal	</a:t>
            </a:r>
          </a:p>
        </p:txBody>
      </p:sp>
      <p:sp>
        <p:nvSpPr>
          <p:cNvPr id="141" name="TextShape 2"/>
          <p:cNvSpPr txBox="1"/>
          <p:nvPr/>
        </p:nvSpPr>
        <p:spPr>
          <a:xfrm>
            <a:off x="812293" y="1768297"/>
            <a:ext cx="9067830" cy="4382599"/>
          </a:xfrm>
          <a:prstGeom prst="rect">
            <a:avLst/>
          </a:prstGeom>
          <a:noFill/>
          <a:ln>
            <a:noFill/>
          </a:ln>
        </p:spPr>
        <p:txBody>
          <a:bodyPr lIns="0" tIns="0" rIns="0" bIns="0"/>
          <a:lstStyle/>
          <a:p>
            <a:pPr marL="431827" indent="-323870">
              <a:buClr>
                <a:srgbClr val="000000"/>
              </a:buClr>
              <a:buSzPct val="45000"/>
              <a:buFont typeface="Wingdings" charset="2"/>
              <a:buChar char=""/>
            </a:pPr>
            <a:r>
              <a:rPr lang="en-IN" sz="1999" spc="-1">
                <a:solidFill>
                  <a:srgbClr val="000000"/>
                </a:solidFill>
                <a:uFill>
                  <a:solidFill>
                    <a:srgbClr val="FFFFFF"/>
                  </a:solidFill>
                </a:uFill>
                <a:latin typeface="Arial"/>
              </a:rPr>
              <a:t>REPL stands for Read Eval Print Loop</a:t>
            </a:r>
          </a:p>
          <a:p>
            <a:pPr marL="431827" indent="-323870">
              <a:buClr>
                <a:srgbClr val="000000"/>
              </a:buClr>
              <a:buSzPct val="45000"/>
              <a:buFont typeface="Wingdings" charset="2"/>
              <a:buChar char=""/>
            </a:pPr>
            <a:r>
              <a:rPr lang="en-IN" sz="1999" spc="-1">
                <a:solidFill>
                  <a:srgbClr val="000000"/>
                </a:solidFill>
                <a:uFill>
                  <a:solidFill>
                    <a:srgbClr val="FFFFFF"/>
                  </a:solidFill>
                </a:uFill>
                <a:latin typeface="Arial"/>
              </a:rPr>
              <a:t>Node comes bundled with a REPL environment. It performs the following tasks −</a:t>
            </a:r>
          </a:p>
          <a:p>
            <a:pPr marL="863654" lvl="1" indent="-323870">
              <a:buClr>
                <a:srgbClr val="000000"/>
              </a:buClr>
              <a:buSzPct val="75000"/>
              <a:buFont typeface="Symbol" charset="2"/>
              <a:buChar char=""/>
            </a:pPr>
            <a:r>
              <a:rPr lang="en-IN" sz="1999" spc="-1">
                <a:solidFill>
                  <a:srgbClr val="000000"/>
                </a:solidFill>
                <a:uFill>
                  <a:solidFill>
                    <a:srgbClr val="FFFFFF"/>
                  </a:solidFill>
                </a:uFill>
                <a:latin typeface="Arial"/>
              </a:rPr>
              <a:t>Read − Reads user's input, parses the input into JavaScript data-structure, and stores in memory.</a:t>
            </a:r>
          </a:p>
          <a:p>
            <a:pPr marL="863654" lvl="1" indent="-323870">
              <a:buClr>
                <a:srgbClr val="000000"/>
              </a:buClr>
              <a:buSzPct val="75000"/>
              <a:buFont typeface="Symbol" charset="2"/>
              <a:buChar char=""/>
            </a:pPr>
            <a:r>
              <a:rPr lang="en-IN" sz="1999" spc="-1">
                <a:solidFill>
                  <a:srgbClr val="000000"/>
                </a:solidFill>
                <a:uFill>
                  <a:solidFill>
                    <a:srgbClr val="FFFFFF"/>
                  </a:solidFill>
                </a:uFill>
                <a:latin typeface="Arial"/>
              </a:rPr>
              <a:t>Eval − Takes and evaluates the data structure.</a:t>
            </a:r>
          </a:p>
          <a:p>
            <a:pPr marL="863654" lvl="1" indent="-323870">
              <a:buClr>
                <a:srgbClr val="000000"/>
              </a:buClr>
              <a:buSzPct val="75000"/>
              <a:buFont typeface="Symbol" charset="2"/>
              <a:buChar char=""/>
            </a:pPr>
            <a:r>
              <a:rPr lang="en-IN" sz="1999" spc="-1">
                <a:solidFill>
                  <a:srgbClr val="000000"/>
                </a:solidFill>
                <a:uFill>
                  <a:solidFill>
                    <a:srgbClr val="FFFFFF"/>
                  </a:solidFill>
                </a:uFill>
                <a:latin typeface="Arial"/>
              </a:rPr>
              <a:t>Print − Prints the result.</a:t>
            </a:r>
          </a:p>
          <a:p>
            <a:pPr marL="863654" lvl="1" indent="-323870">
              <a:buClr>
                <a:srgbClr val="000000"/>
              </a:buClr>
              <a:buSzPct val="75000"/>
              <a:buFont typeface="Symbol" charset="2"/>
              <a:buChar char=""/>
            </a:pPr>
            <a:r>
              <a:rPr lang="en-IN" sz="1999" spc="-1">
                <a:solidFill>
                  <a:srgbClr val="000000"/>
                </a:solidFill>
                <a:uFill>
                  <a:solidFill>
                    <a:srgbClr val="FFFFFF"/>
                  </a:solidFill>
                </a:uFill>
                <a:latin typeface="Arial"/>
              </a:rPr>
              <a:t>Loop − Loops the above command until the user presses ctrl-c twice.</a:t>
            </a:r>
          </a:p>
        </p:txBody>
      </p:sp>
      <p:pic>
        <p:nvPicPr>
          <p:cNvPr id="142" name="Picture 141"/>
          <p:cNvPicPr/>
          <p:nvPr/>
        </p:nvPicPr>
        <p:blipFill>
          <a:blip r:embed="rId2"/>
          <a:srcRect r="48984"/>
          <a:stretch/>
        </p:blipFill>
        <p:spPr>
          <a:xfrm>
            <a:off x="3430193" y="4930289"/>
            <a:ext cx="2832370" cy="1811839"/>
          </a:xfrm>
          <a:prstGeom prst="rect">
            <a:avLst/>
          </a:prstGeom>
          <a:ln>
            <a:noFill/>
          </a:ln>
        </p:spPr>
      </p:pic>
    </p:spTree>
    <p:extLst>
      <p:ext uri="{BB962C8B-B14F-4D97-AF65-F5344CB8AC3E}">
        <p14:creationId xmlns:p14="http://schemas.microsoft.com/office/powerpoint/2010/main" val="2776287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12293" y="575399"/>
            <a:ext cx="9067830" cy="1261630"/>
          </a:xfrm>
          <a:prstGeom prst="rect">
            <a:avLst/>
          </a:prstGeom>
          <a:noFill/>
          <a:ln>
            <a:noFill/>
          </a:ln>
        </p:spPr>
        <p:txBody>
          <a:bodyPr lIns="0" tIns="0" rIns="0" bIns="0" anchor="ctr"/>
          <a:lstStyle/>
          <a:p>
            <a:pPr algn="ctr"/>
            <a:r>
              <a:rPr lang="en-IN" sz="4398" spc="-1" dirty="0">
                <a:solidFill>
                  <a:srgbClr val="000000"/>
                </a:solidFill>
                <a:uFill>
                  <a:solidFill>
                    <a:srgbClr val="FFFFFF"/>
                  </a:solidFill>
                </a:uFill>
                <a:latin typeface="Arial"/>
              </a:rPr>
              <a:t>Node Package Manager (NPM)</a:t>
            </a:r>
          </a:p>
        </p:txBody>
      </p:sp>
      <p:sp>
        <p:nvSpPr>
          <p:cNvPr id="144" name="TextShape 2"/>
          <p:cNvSpPr txBox="1"/>
          <p:nvPr/>
        </p:nvSpPr>
        <p:spPr>
          <a:xfrm>
            <a:off x="812293" y="1768297"/>
            <a:ext cx="9067830" cy="4382599"/>
          </a:xfrm>
          <a:prstGeom prst="rect">
            <a:avLst/>
          </a:prstGeom>
          <a:noFill/>
          <a:ln>
            <a:noFill/>
          </a:ln>
        </p:spPr>
        <p:txBody>
          <a:bodyPr lIns="0" tIns="0" rIns="0" bIns="0"/>
          <a:lstStyle/>
          <a:p>
            <a:pPr marL="431827" indent="-323870">
              <a:buClr>
                <a:srgbClr val="000000"/>
              </a:buClr>
              <a:buSzPct val="45000"/>
              <a:buFont typeface="Wingdings" charset="2"/>
              <a:buChar char=""/>
            </a:pPr>
            <a:r>
              <a:rPr lang="en-IN" sz="2599" spc="-1" dirty="0">
                <a:solidFill>
                  <a:srgbClr val="000000"/>
                </a:solidFill>
                <a:uFill>
                  <a:solidFill>
                    <a:srgbClr val="FFFFFF"/>
                  </a:solidFill>
                </a:uFill>
                <a:latin typeface="Arial"/>
              </a:rPr>
              <a:t>Node Package Manager (NPM) provides two main functionalities −</a:t>
            </a:r>
          </a:p>
          <a:p>
            <a:pPr marL="863654" lvl="1" indent="-323870">
              <a:buClr>
                <a:srgbClr val="000000"/>
              </a:buClr>
              <a:buSzPct val="75000"/>
              <a:buFont typeface="Symbol" charset="2"/>
              <a:buChar char=""/>
            </a:pPr>
            <a:r>
              <a:rPr lang="en-IN" sz="2599" spc="-1" dirty="0">
                <a:solidFill>
                  <a:srgbClr val="000000"/>
                </a:solidFill>
                <a:uFill>
                  <a:solidFill>
                    <a:srgbClr val="FFFFFF"/>
                  </a:solidFill>
                </a:uFill>
                <a:latin typeface="Arial"/>
              </a:rPr>
              <a:t>Online repositories for node.js packages/modules which are searchable on search.nodejs.org</a:t>
            </a:r>
          </a:p>
          <a:p>
            <a:pPr marL="863654" lvl="1" indent="-323870">
              <a:buClr>
                <a:srgbClr val="000000"/>
              </a:buClr>
              <a:buSzPct val="75000"/>
              <a:buFont typeface="Symbol" charset="2"/>
              <a:buChar char=""/>
            </a:pPr>
            <a:r>
              <a:rPr lang="en-IN" sz="2599" spc="-1" dirty="0">
                <a:solidFill>
                  <a:srgbClr val="000000"/>
                </a:solidFill>
                <a:uFill>
                  <a:solidFill>
                    <a:srgbClr val="FFFFFF"/>
                  </a:solidFill>
                </a:uFill>
                <a:latin typeface="Arial"/>
              </a:rPr>
              <a:t>Command line utility to install Node.js packages, do version management and dependency management of Node.js packages.</a:t>
            </a:r>
          </a:p>
          <a:p>
            <a:pPr marL="539784" lvl="1">
              <a:buClr>
                <a:srgbClr val="000000"/>
              </a:buClr>
              <a:buSzPct val="75000"/>
            </a:pPr>
            <a:endParaRPr lang="en-IN" sz="2599" spc="-1" dirty="0">
              <a:solidFill>
                <a:srgbClr val="000000"/>
              </a:solidFill>
              <a:uFill>
                <a:solidFill>
                  <a:srgbClr val="FFFFFF"/>
                </a:solidFill>
              </a:uFill>
              <a:latin typeface="Arial"/>
            </a:endParaRPr>
          </a:p>
          <a:p>
            <a:pPr marL="431827" indent="-323870">
              <a:buClr>
                <a:srgbClr val="000000"/>
              </a:buClr>
              <a:buSzPct val="45000"/>
              <a:buFont typeface="Wingdings" charset="2"/>
              <a:buChar char=""/>
            </a:pPr>
            <a:r>
              <a:rPr lang="en-IN" sz="2599" spc="-1" dirty="0">
                <a:solidFill>
                  <a:srgbClr val="000000"/>
                </a:solidFill>
                <a:uFill>
                  <a:solidFill>
                    <a:srgbClr val="FFFFFF"/>
                  </a:solidFill>
                </a:uFill>
                <a:latin typeface="Arial"/>
              </a:rPr>
              <a:t>Installing Modules using NPM</a:t>
            </a:r>
          </a:p>
          <a:p>
            <a:pPr marL="863654" lvl="1" indent="-323870">
              <a:buClr>
                <a:srgbClr val="000000"/>
              </a:buClr>
              <a:buSzPct val="75000"/>
              <a:buFont typeface="Symbol" charset="2"/>
              <a:buChar char=""/>
            </a:pPr>
            <a:r>
              <a:rPr lang="en-IN" sz="2599" b="1" spc="-1" dirty="0" err="1">
                <a:solidFill>
                  <a:srgbClr val="000000"/>
                </a:solidFill>
                <a:uFill>
                  <a:solidFill>
                    <a:srgbClr val="FFFFFF"/>
                  </a:solidFill>
                </a:uFill>
                <a:latin typeface="Arial"/>
              </a:rPr>
              <a:t>npm</a:t>
            </a:r>
            <a:r>
              <a:rPr lang="en-IN" sz="2599" b="1" spc="-1" dirty="0">
                <a:solidFill>
                  <a:srgbClr val="000000"/>
                </a:solidFill>
                <a:uFill>
                  <a:solidFill>
                    <a:srgbClr val="FFFFFF"/>
                  </a:solidFill>
                </a:uFill>
                <a:latin typeface="Arial"/>
              </a:rPr>
              <a:t> install &lt;Module Name&gt;</a:t>
            </a:r>
            <a:endParaRPr lang="en-IN" sz="2599"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1559377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526030">
              <a:lnSpc>
                <a:spcPct val="100000"/>
              </a:lnSpc>
            </a:pPr>
            <a:r>
              <a:rPr spc="-5" dirty="0"/>
              <a:t>Wrapping</a:t>
            </a:r>
            <a:r>
              <a:rPr spc="-70" dirty="0"/>
              <a:t> </a:t>
            </a:r>
            <a:r>
              <a:rPr dirty="0"/>
              <a:t>UP</a:t>
            </a:r>
          </a:p>
        </p:txBody>
      </p:sp>
      <p:sp>
        <p:nvSpPr>
          <p:cNvPr id="3" name="object 3"/>
          <p:cNvSpPr txBox="1"/>
          <p:nvPr/>
        </p:nvSpPr>
        <p:spPr>
          <a:xfrm>
            <a:off x="1310182" y="2015375"/>
            <a:ext cx="7853680" cy="4163060"/>
          </a:xfrm>
          <a:prstGeom prst="rect">
            <a:avLst/>
          </a:prstGeom>
        </p:spPr>
        <p:txBody>
          <a:bodyPr vert="horz" wrap="square" lIns="0" tIns="0" rIns="0" bIns="0" rtlCol="0">
            <a:spAutoFit/>
          </a:bodyPr>
          <a:lstStyle/>
          <a:p>
            <a:pPr marL="355600" marR="1311275" indent="-342900">
              <a:lnSpc>
                <a:spcPts val="3800"/>
              </a:lnSpc>
              <a:buFont typeface="Arial"/>
              <a:buChar char="•"/>
              <a:tabLst>
                <a:tab pos="354965" algn="l"/>
                <a:tab pos="355600" algn="l"/>
              </a:tabLst>
            </a:pPr>
            <a:r>
              <a:rPr sz="3200" spc="-5" dirty="0">
                <a:latin typeface="Calibri"/>
                <a:cs typeface="Calibri"/>
              </a:rPr>
              <a:t>AngularJS </a:t>
            </a:r>
            <a:r>
              <a:rPr sz="3200" dirty="0">
                <a:latin typeface="Calibri"/>
                <a:cs typeface="Calibri"/>
              </a:rPr>
              <a:t>is a </a:t>
            </a:r>
            <a:r>
              <a:rPr sz="3200" spc="-5" dirty="0">
                <a:latin typeface="Calibri"/>
                <a:cs typeface="Calibri"/>
              </a:rPr>
              <a:t>modular JavaScript </a:t>
            </a:r>
            <a:r>
              <a:rPr sz="3200" dirty="0">
                <a:latin typeface="Calibri"/>
                <a:cs typeface="Calibri"/>
              </a:rPr>
              <a:t>SPA  </a:t>
            </a:r>
            <a:r>
              <a:rPr sz="3200" spc="-5" dirty="0">
                <a:latin typeface="Calibri"/>
                <a:cs typeface="Calibri"/>
              </a:rPr>
              <a:t>framework</a:t>
            </a:r>
            <a:endParaRPr sz="3200" dirty="0">
              <a:latin typeface="Calibri"/>
              <a:cs typeface="Calibri"/>
            </a:endParaRPr>
          </a:p>
          <a:p>
            <a:pPr marL="355600" marR="247015" indent="-342900">
              <a:lnSpc>
                <a:spcPct val="100000"/>
              </a:lnSpc>
              <a:spcBef>
                <a:spcPts val="605"/>
              </a:spcBef>
              <a:buFont typeface="Arial"/>
              <a:buChar char="•"/>
              <a:tabLst>
                <a:tab pos="354965" algn="l"/>
                <a:tab pos="355600" algn="l"/>
              </a:tabLst>
            </a:pPr>
            <a:r>
              <a:rPr sz="3200" spc="-5" dirty="0">
                <a:latin typeface="Calibri"/>
                <a:cs typeface="Calibri"/>
              </a:rPr>
              <a:t>Lot of great features, </a:t>
            </a:r>
            <a:r>
              <a:rPr sz="3200" dirty="0">
                <a:latin typeface="Calibri"/>
                <a:cs typeface="Calibri"/>
              </a:rPr>
              <a:t>but </a:t>
            </a:r>
            <a:r>
              <a:rPr sz="3200" spc="-5" dirty="0">
                <a:latin typeface="Calibri"/>
                <a:cs typeface="Calibri"/>
              </a:rPr>
              <a:t>learning curve </a:t>
            </a:r>
            <a:r>
              <a:rPr sz="3200" dirty="0">
                <a:latin typeface="Calibri"/>
                <a:cs typeface="Calibri"/>
              </a:rPr>
              <a:t>can  be</a:t>
            </a:r>
            <a:r>
              <a:rPr sz="3200" spc="-85" dirty="0">
                <a:latin typeface="Calibri"/>
                <a:cs typeface="Calibri"/>
              </a:rPr>
              <a:t> </a:t>
            </a:r>
            <a:r>
              <a:rPr sz="3200" spc="-5" dirty="0">
                <a:latin typeface="Calibri"/>
                <a:cs typeface="Calibri"/>
              </a:rPr>
              <a:t>hard</a:t>
            </a:r>
            <a:endParaRPr sz="3200" dirty="0">
              <a:latin typeface="Calibri"/>
              <a:cs typeface="Calibri"/>
            </a:endParaRPr>
          </a:p>
          <a:p>
            <a:pPr marL="355600" marR="5080" indent="-342900">
              <a:lnSpc>
                <a:spcPct val="100000"/>
              </a:lnSpc>
              <a:spcBef>
                <a:spcPts val="825"/>
              </a:spcBef>
              <a:buFont typeface="Arial"/>
              <a:buChar char="•"/>
              <a:tabLst>
                <a:tab pos="354965" algn="l"/>
                <a:tab pos="355600" algn="l"/>
              </a:tabLst>
            </a:pPr>
            <a:r>
              <a:rPr sz="3200" spc="-5" dirty="0">
                <a:latin typeface="Calibri"/>
                <a:cs typeface="Calibri"/>
              </a:rPr>
              <a:t>Great for </a:t>
            </a:r>
            <a:r>
              <a:rPr sz="3200" dirty="0">
                <a:latin typeface="Calibri"/>
                <a:cs typeface="Calibri"/>
              </a:rPr>
              <a:t>CRUD </a:t>
            </a:r>
            <a:r>
              <a:rPr sz="3200" spc="-5" dirty="0">
                <a:latin typeface="Calibri"/>
                <a:cs typeface="Calibri"/>
              </a:rPr>
              <a:t>(create, read, </a:t>
            </a:r>
            <a:r>
              <a:rPr sz="3200" dirty="0">
                <a:latin typeface="Calibri"/>
                <a:cs typeface="Calibri"/>
              </a:rPr>
              <a:t>update, delete)  apps, but </a:t>
            </a:r>
            <a:r>
              <a:rPr sz="3200" spc="-5" dirty="0">
                <a:latin typeface="Calibri"/>
                <a:cs typeface="Calibri"/>
              </a:rPr>
              <a:t>not suitable for every type of</a:t>
            </a:r>
            <a:r>
              <a:rPr sz="3200" spc="20" dirty="0">
                <a:latin typeface="Calibri"/>
                <a:cs typeface="Calibri"/>
              </a:rPr>
              <a:t> </a:t>
            </a:r>
            <a:r>
              <a:rPr sz="3200" dirty="0">
                <a:latin typeface="Calibri"/>
                <a:cs typeface="Calibri"/>
              </a:rPr>
              <a:t>apps</a:t>
            </a:r>
          </a:p>
          <a:p>
            <a:pPr marL="355600" marR="1204595" indent="-342900">
              <a:lnSpc>
                <a:spcPct val="100000"/>
              </a:lnSpc>
              <a:spcBef>
                <a:spcPts val="725"/>
              </a:spcBef>
              <a:buFont typeface="Arial"/>
              <a:buChar char="•"/>
              <a:tabLst>
                <a:tab pos="354965" algn="l"/>
                <a:tab pos="355600" algn="l"/>
              </a:tabLst>
            </a:pPr>
            <a:r>
              <a:rPr sz="3200" spc="-5" dirty="0">
                <a:latin typeface="Calibri"/>
                <a:cs typeface="Calibri"/>
              </a:rPr>
              <a:t>Works very well with some JS libraries  (JQuery)</a:t>
            </a:r>
            <a:endParaRPr sz="3200" dirty="0">
              <a:latin typeface="Calibri"/>
              <a:cs typeface="Calibri"/>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Why &amp; What - </a:t>
            </a:r>
            <a:r>
              <a:rPr lang="en-US" dirty="0" err="1"/>
              <a:t>TypeScript</a:t>
            </a:r>
            <a:endParaRPr lang="en-US" dirty="0"/>
          </a:p>
        </p:txBody>
      </p:sp>
    </p:spTree>
    <p:extLst>
      <p:ext uri="{BB962C8B-B14F-4D97-AF65-F5344CB8AC3E}">
        <p14:creationId xmlns:p14="http://schemas.microsoft.com/office/powerpoint/2010/main" val="332997215"/>
      </p:ext>
    </p:extLst>
  </p:cSld>
  <p:clrMapOvr>
    <a:masterClrMapping/>
  </p:clrMapOvr>
  <p:transition>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236146" y="1814017"/>
            <a:ext cx="10221110" cy="1915987"/>
          </a:xfrm>
          <a:prstGeom prst="rect">
            <a:avLst/>
          </a:prstGeom>
        </p:spPr>
        <p:txBody>
          <a:bodyPr/>
          <a:lstStyle/>
          <a:p>
            <a:r>
              <a:rPr lang="en-US" dirty="0"/>
              <a:t>Superset of JavaScript</a:t>
            </a:r>
          </a:p>
          <a:p>
            <a:r>
              <a:rPr lang="en-US" dirty="0"/>
              <a:t>Modular</a:t>
            </a:r>
          </a:p>
          <a:p>
            <a:r>
              <a:rPr lang="en-US" dirty="0"/>
              <a:t>Scalable Application Structure</a:t>
            </a:r>
          </a:p>
          <a:p>
            <a:r>
              <a:rPr lang="en-US" dirty="0"/>
              <a:t>Strong Typing</a:t>
            </a:r>
          </a:p>
          <a:p>
            <a:r>
              <a:rPr lang="en-US" dirty="0"/>
              <a:t>Tooling Support</a:t>
            </a:r>
          </a:p>
          <a:p>
            <a:r>
              <a:rPr lang="en-US" dirty="0" err="1"/>
              <a:t>EcmaScript</a:t>
            </a:r>
            <a:r>
              <a:rPr lang="en-US" dirty="0"/>
              <a:t> 6 Standards</a:t>
            </a:r>
          </a:p>
        </p:txBody>
      </p:sp>
      <p:sp>
        <p:nvSpPr>
          <p:cNvPr id="2" name="Title 1"/>
          <p:cNvSpPr>
            <a:spLocks noGrp="1"/>
          </p:cNvSpPr>
          <p:nvPr>
            <p:ph type="title"/>
          </p:nvPr>
        </p:nvSpPr>
        <p:spPr>
          <a:xfrm>
            <a:off x="1320106" y="890473"/>
            <a:ext cx="8053187" cy="677108"/>
          </a:xfrm>
        </p:spPr>
        <p:txBody>
          <a:bodyPr/>
          <a:lstStyle/>
          <a:p>
            <a:r>
              <a:rPr lang="en-US" dirty="0"/>
              <a:t>Why </a:t>
            </a:r>
            <a:r>
              <a:rPr lang="en-US" dirty="0" err="1"/>
              <a:t>TypeScript</a:t>
            </a:r>
            <a:r>
              <a:rPr lang="en-US" dirty="0"/>
              <a:t>?</a:t>
            </a:r>
          </a:p>
        </p:txBody>
      </p:sp>
    </p:spTree>
    <p:extLst>
      <p:ext uri="{BB962C8B-B14F-4D97-AF65-F5344CB8AC3E}">
        <p14:creationId xmlns:p14="http://schemas.microsoft.com/office/powerpoint/2010/main" val="62585747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What is </a:t>
            </a:r>
            <a:r>
              <a:rPr lang="en-US" dirty="0" err="1"/>
              <a:t>TypeScript</a:t>
            </a:r>
            <a:r>
              <a:rPr lang="en-US" dirty="0"/>
              <a:t>?</a:t>
            </a:r>
          </a:p>
        </p:txBody>
      </p:sp>
      <p:graphicFrame>
        <p:nvGraphicFramePr>
          <p:cNvPr id="4" name="Content Placeholder 3"/>
          <p:cNvGraphicFramePr>
            <a:graphicFrameLocks noGrp="1"/>
          </p:cNvGraphicFramePr>
          <p:nvPr>
            <p:ph idx="4294967295"/>
          </p:nvPr>
        </p:nvGraphicFramePr>
        <p:xfrm>
          <a:off x="1804529" y="2241262"/>
          <a:ext cx="7084343" cy="3875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896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0106" y="890473"/>
            <a:ext cx="8053187" cy="677108"/>
          </a:xfrm>
        </p:spPr>
        <p:txBody>
          <a:bodyPr/>
          <a:lstStyle/>
          <a:p>
            <a:r>
              <a:rPr lang="en-US" dirty="0"/>
              <a:t>What is a Backend?</a:t>
            </a:r>
          </a:p>
        </p:txBody>
      </p:sp>
      <p:sp>
        <p:nvSpPr>
          <p:cNvPr id="5" name="Content Placeholder 4"/>
          <p:cNvSpPr>
            <a:spLocks noGrp="1"/>
          </p:cNvSpPr>
          <p:nvPr>
            <p:ph idx="1"/>
          </p:nvPr>
        </p:nvSpPr>
        <p:spPr>
          <a:xfrm>
            <a:off x="1310182" y="2015375"/>
            <a:ext cx="8073034" cy="2800767"/>
          </a:xfrm>
        </p:spPr>
        <p:txBody>
          <a:bodyPr/>
          <a:lstStyle/>
          <a:p>
            <a:r>
              <a:rPr lang="en-US" dirty="0"/>
              <a:t>All of the awesome that runs your application. </a:t>
            </a:r>
          </a:p>
          <a:p>
            <a:r>
              <a:rPr lang="en-US" dirty="0"/>
              <a:t>Web API</a:t>
            </a:r>
          </a:p>
          <a:p>
            <a:pPr lvl="1"/>
            <a:r>
              <a:rPr lang="en-US" dirty="0"/>
              <a:t>Connection layer between the frontend and backend</a:t>
            </a:r>
          </a:p>
          <a:p>
            <a:pPr lvl="1"/>
            <a:r>
              <a:rPr lang="en-US" dirty="0"/>
              <a:t>Connected through API calls (POST, GET, PUT, etc. )</a:t>
            </a:r>
          </a:p>
          <a:p>
            <a:pPr lvl="1"/>
            <a:r>
              <a:rPr lang="en-US" dirty="0"/>
              <a:t>Transmit Content from the Backend to the Frontend commonly in JSON Blobs</a:t>
            </a:r>
          </a:p>
          <a:p>
            <a:r>
              <a:rPr lang="en-US" dirty="0"/>
              <a:t>Service Architecture that drives everything (Where all the </a:t>
            </a:r>
            <a:r>
              <a:rPr lang="en-US"/>
              <a:t>logic is) </a:t>
            </a:r>
          </a:p>
        </p:txBody>
      </p:sp>
    </p:spTree>
    <p:extLst>
      <p:ext uri="{BB962C8B-B14F-4D97-AF65-F5344CB8AC3E}">
        <p14:creationId xmlns:p14="http://schemas.microsoft.com/office/powerpoint/2010/main" val="2638942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What is a </a:t>
            </a:r>
            <a:r>
              <a:rPr lang="en-US" dirty="0" err="1"/>
              <a:t>WebAPI</a:t>
            </a:r>
            <a:r>
              <a:rPr lang="en-US" dirty="0"/>
              <a:t>?</a:t>
            </a:r>
          </a:p>
        </p:txBody>
      </p:sp>
      <p:sp>
        <p:nvSpPr>
          <p:cNvPr id="3" name="Content Placeholder 2"/>
          <p:cNvSpPr>
            <a:spLocks noGrp="1"/>
          </p:cNvSpPr>
          <p:nvPr>
            <p:ph idx="1"/>
          </p:nvPr>
        </p:nvSpPr>
        <p:spPr>
          <a:xfrm>
            <a:off x="1310182" y="2015375"/>
            <a:ext cx="8073034" cy="4339650"/>
          </a:xfrm>
        </p:spPr>
        <p:txBody>
          <a:bodyPr/>
          <a:lstStyle/>
          <a:p>
            <a:r>
              <a:rPr lang="en-US" dirty="0"/>
              <a:t>The intermediate layer between front end and back-end systems</a:t>
            </a:r>
          </a:p>
          <a:p>
            <a:r>
              <a:rPr lang="en-US" dirty="0"/>
              <a:t>A “must have” if your APIs will be consumed by third-party services</a:t>
            </a:r>
          </a:p>
          <a:p>
            <a:r>
              <a:rPr lang="en-US" dirty="0"/>
              <a:t>Attention to details:</a:t>
            </a:r>
          </a:p>
          <a:p>
            <a:pPr lvl="1"/>
            <a:r>
              <a:rPr lang="en-US" dirty="0"/>
              <a:t>How consumable is the API (signature, content negotiation)?</a:t>
            </a:r>
          </a:p>
          <a:p>
            <a:pPr lvl="1"/>
            <a:r>
              <a:rPr lang="en-US" dirty="0"/>
              <a:t>Does it comply with standards (response codes, etc.)?</a:t>
            </a:r>
          </a:p>
          <a:p>
            <a:pPr lvl="1"/>
            <a:r>
              <a:rPr lang="en-US" dirty="0"/>
              <a:t>Is it secure? </a:t>
            </a:r>
          </a:p>
          <a:p>
            <a:pPr lvl="1"/>
            <a:r>
              <a:rPr lang="en-US" dirty="0"/>
              <a:t>How do you handle multiple versions? </a:t>
            </a:r>
          </a:p>
          <a:p>
            <a:pPr lvl="1"/>
            <a:r>
              <a:rPr lang="en-US" dirty="0"/>
              <a:t>Is it truly RESTful?</a:t>
            </a:r>
          </a:p>
          <a:p>
            <a:endParaRPr lang="en-US" dirty="0"/>
          </a:p>
        </p:txBody>
      </p:sp>
    </p:spTree>
    <p:extLst>
      <p:ext uri="{BB962C8B-B14F-4D97-AF65-F5344CB8AC3E}">
        <p14:creationId xmlns:p14="http://schemas.microsoft.com/office/powerpoint/2010/main" val="1364113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598594" cy="615553"/>
          </a:xfrm>
        </p:spPr>
        <p:txBody>
          <a:bodyPr/>
          <a:lstStyle/>
          <a:p>
            <a:r>
              <a:rPr lang="en-US" sz="4000" dirty="0">
                <a:solidFill>
                  <a:srgbClr val="FF0000"/>
                </a:solidFill>
              </a:rPr>
              <a:t>Re</a:t>
            </a:r>
            <a:r>
              <a:rPr lang="en-US" sz="4000" dirty="0"/>
              <a:t>presentational </a:t>
            </a:r>
            <a:r>
              <a:rPr lang="en-US" sz="4000" dirty="0">
                <a:solidFill>
                  <a:srgbClr val="FF0000"/>
                </a:solidFill>
              </a:rPr>
              <a:t>S</a:t>
            </a:r>
            <a:r>
              <a:rPr lang="en-US" sz="4000" dirty="0"/>
              <a:t>tate </a:t>
            </a:r>
            <a:r>
              <a:rPr lang="en-US" sz="4000" dirty="0">
                <a:solidFill>
                  <a:srgbClr val="FF0000"/>
                </a:solidFill>
              </a:rPr>
              <a:t>T</a:t>
            </a:r>
            <a:r>
              <a:rPr lang="en-US" sz="4000" dirty="0"/>
              <a:t>ransfer (REST) </a:t>
            </a:r>
          </a:p>
        </p:txBody>
      </p:sp>
      <p:sp>
        <p:nvSpPr>
          <p:cNvPr id="3" name="Content Placeholder 2"/>
          <p:cNvSpPr>
            <a:spLocks noGrp="1"/>
          </p:cNvSpPr>
          <p:nvPr>
            <p:ph idx="1"/>
          </p:nvPr>
        </p:nvSpPr>
        <p:spPr>
          <a:xfrm>
            <a:off x="1310182" y="2015375"/>
            <a:ext cx="8073034" cy="3447098"/>
          </a:xfrm>
        </p:spPr>
        <p:txBody>
          <a:bodyPr/>
          <a:lstStyle/>
          <a:p>
            <a:r>
              <a:rPr lang="en-US" dirty="0"/>
              <a:t>Client-server </a:t>
            </a:r>
          </a:p>
          <a:p>
            <a:r>
              <a:rPr lang="en-US" dirty="0"/>
              <a:t>Stateless </a:t>
            </a:r>
          </a:p>
          <a:p>
            <a:r>
              <a:rPr lang="en-US" dirty="0"/>
              <a:t>Resource-based (vs. remote </a:t>
            </a:r>
            <a:r>
              <a:rPr lang="en-US" i="1" dirty="0"/>
              <a:t>procedure call</a:t>
            </a:r>
            <a:r>
              <a:rPr lang="en-US" dirty="0"/>
              <a:t>) </a:t>
            </a:r>
          </a:p>
          <a:p>
            <a:r>
              <a:rPr lang="en-US" dirty="0"/>
              <a:t>HTTP methods (GET, POST, PUT, DELETE) </a:t>
            </a:r>
          </a:p>
          <a:p>
            <a:r>
              <a:rPr lang="en-US" dirty="0"/>
              <a:t>Side Effects</a:t>
            </a:r>
          </a:p>
          <a:p>
            <a:r>
              <a:rPr lang="en-US" dirty="0"/>
              <a:t>It’s a style, not a standard</a:t>
            </a:r>
          </a:p>
          <a:p>
            <a:r>
              <a:rPr lang="en-US" dirty="0"/>
              <a:t>Don’t hate on HATEOAS</a:t>
            </a:r>
          </a:p>
        </p:txBody>
      </p:sp>
    </p:spTree>
    <p:extLst>
      <p:ext uri="{BB962C8B-B14F-4D97-AF65-F5344CB8AC3E}">
        <p14:creationId xmlns:p14="http://schemas.microsoft.com/office/powerpoint/2010/main" val="3089270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err="1"/>
              <a:t>WebAPI</a:t>
            </a:r>
            <a:r>
              <a:rPr lang="en-US" dirty="0"/>
              <a:t> Terms</a:t>
            </a:r>
          </a:p>
        </p:txBody>
      </p:sp>
      <p:sp>
        <p:nvSpPr>
          <p:cNvPr id="3" name="Content Placeholder 2"/>
          <p:cNvSpPr>
            <a:spLocks noGrp="1"/>
          </p:cNvSpPr>
          <p:nvPr>
            <p:ph idx="1"/>
          </p:nvPr>
        </p:nvSpPr>
        <p:spPr>
          <a:xfrm>
            <a:off x="1310182" y="2015375"/>
            <a:ext cx="8073034" cy="3447098"/>
          </a:xfrm>
        </p:spPr>
        <p:txBody>
          <a:bodyPr/>
          <a:lstStyle/>
          <a:p>
            <a:r>
              <a:rPr lang="en-US" dirty="0"/>
              <a:t>GET – “read”</a:t>
            </a:r>
          </a:p>
          <a:p>
            <a:r>
              <a:rPr lang="en-US" dirty="0"/>
              <a:t>POST – “insert” (collection) </a:t>
            </a:r>
          </a:p>
          <a:p>
            <a:r>
              <a:rPr lang="en-US" dirty="0"/>
              <a:t>PUT – “replace” </a:t>
            </a:r>
          </a:p>
          <a:p>
            <a:r>
              <a:rPr lang="en-US" dirty="0"/>
              <a:t>DELETE – “remove” </a:t>
            </a:r>
          </a:p>
          <a:p>
            <a:r>
              <a:rPr lang="en-US" dirty="0"/>
              <a:t>PATCH – “update” </a:t>
            </a:r>
          </a:p>
          <a:p>
            <a:r>
              <a:rPr lang="en-US" dirty="0"/>
              <a:t>Custom (proceed with caution)</a:t>
            </a:r>
          </a:p>
          <a:p>
            <a:endParaRPr lang="en-US" dirty="0"/>
          </a:p>
        </p:txBody>
      </p:sp>
    </p:spTree>
    <p:extLst>
      <p:ext uri="{BB962C8B-B14F-4D97-AF65-F5344CB8AC3E}">
        <p14:creationId xmlns:p14="http://schemas.microsoft.com/office/powerpoint/2010/main" val="489936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800" y="882650"/>
            <a:ext cx="8053187" cy="677108"/>
          </a:xfrm>
        </p:spPr>
        <p:txBody>
          <a:bodyPr/>
          <a:lstStyle/>
          <a:p>
            <a:r>
              <a:rPr lang="en-US" dirty="0"/>
              <a:t>Web Status Codes</a:t>
            </a:r>
          </a:p>
        </p:txBody>
      </p:sp>
      <p:sp>
        <p:nvSpPr>
          <p:cNvPr id="3" name="Content Placeholder 2"/>
          <p:cNvSpPr>
            <a:spLocks noGrp="1"/>
          </p:cNvSpPr>
          <p:nvPr>
            <p:ph idx="1"/>
          </p:nvPr>
        </p:nvSpPr>
        <p:spPr>
          <a:xfrm>
            <a:off x="1310182" y="2015375"/>
            <a:ext cx="8073034" cy="4924425"/>
          </a:xfrm>
        </p:spPr>
        <p:txBody>
          <a:bodyPr/>
          <a:lstStyle/>
          <a:p>
            <a:r>
              <a:rPr lang="en-US" dirty="0"/>
              <a:t>200 – OK – things are great (return the item)</a:t>
            </a:r>
          </a:p>
          <a:p>
            <a:r>
              <a:rPr lang="en-US" dirty="0"/>
              <a:t>201 Created – after POST (HATEOAS – return location)</a:t>
            </a:r>
          </a:p>
          <a:p>
            <a:r>
              <a:rPr lang="en-US" dirty="0"/>
              <a:t>204 No Content (i.e. successful DELETE) </a:t>
            </a:r>
          </a:p>
          <a:p>
            <a:r>
              <a:rPr lang="en-US" dirty="0"/>
              <a:t>400 – Bad Request (validation error, missing </a:t>
            </a:r>
            <a:r>
              <a:rPr lang="en-US" dirty="0" err="1"/>
              <a:t>parms</a:t>
            </a:r>
            <a:r>
              <a:rPr lang="en-US" dirty="0"/>
              <a:t>, etc.)</a:t>
            </a:r>
          </a:p>
          <a:p>
            <a:r>
              <a:rPr lang="en-US" dirty="0"/>
              <a:t>401 – Unauthorized – Who are you? </a:t>
            </a:r>
          </a:p>
          <a:p>
            <a:r>
              <a:rPr lang="en-US" dirty="0"/>
              <a:t>403 – Forbidden – No soup for you</a:t>
            </a:r>
          </a:p>
          <a:p>
            <a:r>
              <a:rPr lang="en-US" dirty="0"/>
              <a:t>404 – Not Found </a:t>
            </a:r>
          </a:p>
          <a:p>
            <a:endParaRPr lang="en-US" dirty="0"/>
          </a:p>
        </p:txBody>
      </p:sp>
    </p:spTree>
    <p:extLst>
      <p:ext uri="{BB962C8B-B14F-4D97-AF65-F5344CB8AC3E}">
        <p14:creationId xmlns:p14="http://schemas.microsoft.com/office/powerpoint/2010/main" val="1091346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905508" y="1497306"/>
            <a:ext cx="5463327" cy="5248786"/>
          </a:xfrm>
          <a:prstGeom prst="rect">
            <a:avLst/>
          </a:prstGeom>
          <a:noFill/>
          <a:ln>
            <a:miter lim="800000"/>
            <a:headEnd/>
            <a:tailEnd/>
          </a:ln>
        </p:spPr>
        <p:txBody>
          <a:bodyPr vert="horz" wrap="none" lIns="0" tIns="0" rIns="0" bIns="0" numCol="1" anchor="t" anchorCtr="0" compatLnSpc="1">
            <a:prstTxWarp prst="textNoShape">
              <a:avLst/>
            </a:prstTxWarp>
          </a:bodyPr>
          <a:lstStyle/>
          <a:p>
            <a:pPr marL="194169" indent="-194169" defTabSz="1007577">
              <a:spcBef>
                <a:spcPct val="0"/>
              </a:spcBef>
              <a:spcAft>
                <a:spcPts val="661"/>
              </a:spcAft>
              <a:buFont typeface="Arial" pitchFamily="34" charset="0"/>
              <a:buChar char="•"/>
              <a:defRPr/>
            </a:pPr>
            <a:r>
              <a:rPr lang="en-US" sz="2645" b="1" dirty="0">
                <a:solidFill>
                  <a:schemeClr val="accent1"/>
                </a:solidFill>
              </a:rPr>
              <a:t>Objectives:</a:t>
            </a:r>
          </a:p>
          <a:p>
            <a:pPr marL="262390" defTabSz="1007577">
              <a:spcBef>
                <a:spcPct val="0"/>
              </a:spcBef>
              <a:defRPr/>
            </a:pPr>
            <a:r>
              <a:rPr lang="en-US" sz="1983" b="1" dirty="0">
                <a:solidFill>
                  <a:schemeClr val="tx2"/>
                </a:solidFill>
              </a:rPr>
              <a:t>Basic Web Application Model</a:t>
            </a:r>
            <a:br>
              <a:rPr lang="en-US" sz="1983" b="1" dirty="0">
                <a:solidFill>
                  <a:schemeClr val="tx2"/>
                </a:solidFill>
              </a:rPr>
            </a:br>
            <a:r>
              <a:rPr lang="en-US" sz="1983" b="1" dirty="0">
                <a:solidFill>
                  <a:schemeClr val="tx2"/>
                </a:solidFill>
              </a:rPr>
              <a:t>Web Development Frameworks/Languages</a:t>
            </a:r>
            <a:endParaRPr lang="en-US" sz="1983" b="1" dirty="0">
              <a:solidFill>
                <a:schemeClr val="accent1"/>
              </a:solidFill>
            </a:endParaRPr>
          </a:p>
          <a:p>
            <a:pPr marL="194169" indent="-194169">
              <a:spcBef>
                <a:spcPts val="1322"/>
              </a:spcBef>
              <a:spcAft>
                <a:spcPts val="661"/>
              </a:spcAft>
              <a:buFont typeface="Arial" pitchFamily="34" charset="0"/>
              <a:buChar char="•"/>
              <a:defRPr/>
            </a:pPr>
            <a:r>
              <a:rPr lang="en-US" sz="1983" b="1" dirty="0">
                <a:solidFill>
                  <a:schemeClr val="accent1"/>
                </a:solidFill>
              </a:rPr>
              <a:t>Resources:</a:t>
            </a:r>
          </a:p>
          <a:p>
            <a:pPr marL="262390">
              <a:defRPr/>
            </a:pPr>
            <a:r>
              <a:rPr lang="en-US" sz="1983" b="1" dirty="0">
                <a:solidFill>
                  <a:schemeClr val="accent2"/>
                </a:solidFill>
                <a:hlinkClick r:id="rId2"/>
              </a:rPr>
              <a:t>Web Frameworks</a:t>
            </a:r>
            <a:endParaRPr lang="en-US" sz="1983" b="1" dirty="0">
              <a:solidFill>
                <a:schemeClr val="accent2"/>
              </a:solidFill>
            </a:endParaRPr>
          </a:p>
          <a:p>
            <a:pPr marL="262390">
              <a:defRPr/>
            </a:pPr>
            <a:r>
              <a:rPr lang="en-US" sz="1983" b="1" dirty="0">
                <a:solidFill>
                  <a:schemeClr val="accent2"/>
                </a:solidFill>
                <a:hlinkClick r:id="rId3"/>
              </a:rPr>
              <a:t>Popular Frameworks</a:t>
            </a:r>
            <a:endParaRPr lang="en-US" sz="1983" b="1" dirty="0">
              <a:solidFill>
                <a:schemeClr val="accent2"/>
              </a:solidFill>
            </a:endParaRPr>
          </a:p>
          <a:p>
            <a:pPr marL="262390">
              <a:defRPr/>
            </a:pPr>
            <a:r>
              <a:rPr lang="en-US" sz="1983" b="1" dirty="0">
                <a:solidFill>
                  <a:schemeClr val="accent2"/>
                </a:solidFill>
                <a:hlinkClick r:id="rId4"/>
              </a:rPr>
              <a:t>10 Things to Know</a:t>
            </a:r>
            <a:endParaRPr lang="en-US" sz="1983" b="1" dirty="0">
              <a:solidFill>
                <a:schemeClr val="accent2"/>
              </a:solidFill>
            </a:endParaRPr>
          </a:p>
          <a:p>
            <a:pPr marL="262390">
              <a:defRPr/>
            </a:pPr>
            <a:r>
              <a:rPr lang="en-US" sz="1983" b="1" dirty="0">
                <a:solidFill>
                  <a:schemeClr val="accent2"/>
                </a:solidFill>
                <a:latin typeface="Arial (Body)"/>
                <a:hlinkClick r:id="rId5"/>
              </a:rPr>
              <a:t>Angular</a:t>
            </a:r>
            <a:endParaRPr lang="en-US" sz="1983" b="1" dirty="0">
              <a:solidFill>
                <a:schemeClr val="accent2"/>
              </a:solidFill>
              <a:latin typeface="Arial (Body)"/>
            </a:endParaRPr>
          </a:p>
          <a:p>
            <a:pPr marL="262390">
              <a:defRPr/>
            </a:pPr>
            <a:r>
              <a:rPr lang="en-US" sz="1983" b="1" dirty="0">
                <a:solidFill>
                  <a:schemeClr val="accent2"/>
                </a:solidFill>
                <a:hlinkClick r:id="rId6"/>
              </a:rPr>
              <a:t>React</a:t>
            </a:r>
            <a:endParaRPr lang="en-US" sz="1983" b="1" dirty="0">
              <a:solidFill>
                <a:schemeClr val="accent2"/>
              </a:solidFill>
            </a:endParaRPr>
          </a:p>
          <a:p>
            <a:pPr marL="262390">
              <a:defRPr/>
            </a:pPr>
            <a:r>
              <a:rPr lang="en-US" sz="1983" b="1" dirty="0">
                <a:solidFill>
                  <a:schemeClr val="accent2"/>
                </a:solidFill>
                <a:hlinkClick r:id="rId7"/>
              </a:rPr>
              <a:t>Knockout</a:t>
            </a:r>
            <a:endParaRPr lang="en-US" sz="1983" b="1" dirty="0">
              <a:solidFill>
                <a:schemeClr val="accent2"/>
              </a:solidFill>
            </a:endParaRPr>
          </a:p>
          <a:p>
            <a:pPr marL="194169" indent="-194169">
              <a:spcBef>
                <a:spcPts val="1322"/>
              </a:spcBef>
              <a:spcAft>
                <a:spcPts val="661"/>
              </a:spcAft>
              <a:buFont typeface="Arial" pitchFamily="34" charset="0"/>
              <a:buChar char="•"/>
              <a:defRPr/>
            </a:pPr>
            <a:r>
              <a:rPr lang="en-US" sz="1983" b="1" dirty="0">
                <a:solidFill>
                  <a:schemeClr val="accent1"/>
                </a:solidFill>
              </a:rPr>
              <a:t>Videos:</a:t>
            </a:r>
          </a:p>
          <a:p>
            <a:pPr marL="262390">
              <a:defRPr/>
            </a:pPr>
            <a:r>
              <a:rPr lang="en-US" sz="1983" b="1" dirty="0">
                <a:solidFill>
                  <a:schemeClr val="accent2"/>
                </a:solidFill>
                <a:hlinkClick r:id="rId8"/>
              </a:rPr>
              <a:t>Rest</a:t>
            </a:r>
            <a:endParaRPr lang="en-US" sz="1983" b="1" dirty="0">
              <a:solidFill>
                <a:schemeClr val="accent2"/>
              </a:solidFill>
            </a:endParaRPr>
          </a:p>
          <a:p>
            <a:pPr marL="262390">
              <a:defRPr/>
            </a:pPr>
            <a:r>
              <a:rPr lang="en-US" sz="1983" b="1" dirty="0">
                <a:solidFill>
                  <a:schemeClr val="accent2"/>
                </a:solidFill>
                <a:hlinkClick r:id="rId9"/>
              </a:rPr>
              <a:t>Postman</a:t>
            </a:r>
            <a:endParaRPr lang="en-US" sz="1983" b="1" dirty="0">
              <a:solidFill>
                <a:schemeClr val="accent2"/>
              </a:solidFill>
            </a:endParaRPr>
          </a:p>
          <a:p>
            <a:pPr marL="262390">
              <a:defRPr/>
            </a:pPr>
            <a:r>
              <a:rPr lang="en-US" sz="1983" b="1" dirty="0">
                <a:solidFill>
                  <a:schemeClr val="accent2"/>
                </a:solidFill>
                <a:hlinkClick r:id="rId10"/>
              </a:rPr>
              <a:t>Chrome Developer Tools</a:t>
            </a:r>
            <a:endParaRPr lang="en-US" sz="1983" b="1" dirty="0">
              <a:solidFill>
                <a:schemeClr val="accent2"/>
              </a:solidFill>
            </a:endParaRPr>
          </a:p>
          <a:p>
            <a:pPr marL="194169" indent="-194169">
              <a:spcAft>
                <a:spcPts val="661"/>
              </a:spcAft>
              <a:defRPr/>
            </a:pPr>
            <a:endParaRPr lang="en-US" sz="1983" b="1" dirty="0">
              <a:solidFill>
                <a:schemeClr val="accent2"/>
              </a:solidFill>
              <a:hlinkClick r:id="rId4"/>
            </a:endParaRPr>
          </a:p>
          <a:p>
            <a:pPr marL="194169" indent="-194169">
              <a:spcAft>
                <a:spcPts val="661"/>
              </a:spcAft>
              <a:defRPr/>
            </a:pPr>
            <a:endParaRPr lang="en-US" sz="1983" b="1" dirty="0">
              <a:solidFill>
                <a:schemeClr val="accent2"/>
              </a:solidFill>
              <a:latin typeface="Arial (Body)"/>
            </a:endParaRPr>
          </a:p>
          <a:p>
            <a:pPr marL="194169" indent="-194169">
              <a:spcAft>
                <a:spcPts val="661"/>
              </a:spcAft>
              <a:defRPr/>
            </a:pPr>
            <a:endParaRPr lang="en-US" sz="1983" b="1" dirty="0">
              <a:solidFill>
                <a:schemeClr val="accent2"/>
              </a:solidFill>
              <a:latin typeface="Arial (Body)"/>
            </a:endParaRPr>
          </a:p>
          <a:p>
            <a:pPr marL="194169" indent="-194169">
              <a:spcAft>
                <a:spcPts val="661"/>
              </a:spcAft>
              <a:defRPr/>
            </a:pPr>
            <a:endParaRPr lang="en-US" sz="1983" b="1" dirty="0">
              <a:solidFill>
                <a:schemeClr val="accent2"/>
              </a:solidFill>
            </a:endParaRPr>
          </a:p>
          <a:p>
            <a:pPr marL="194169" indent="-194169" defTabSz="1007577">
              <a:spcBef>
                <a:spcPct val="0"/>
              </a:spcBef>
              <a:spcAft>
                <a:spcPts val="661"/>
              </a:spcAft>
              <a:defRPr/>
            </a:pPr>
            <a:endParaRPr lang="en-US" sz="1983" b="1" dirty="0">
              <a:solidFill>
                <a:schemeClr val="accent2"/>
              </a:solidFill>
            </a:endParaRPr>
          </a:p>
          <a:p>
            <a:pPr marL="194169" indent="-194169" defTabSz="1007577">
              <a:spcBef>
                <a:spcPct val="0"/>
              </a:spcBef>
              <a:spcAft>
                <a:spcPts val="661"/>
              </a:spcAft>
              <a:defRPr/>
            </a:pPr>
            <a:br>
              <a:rPr lang="en-US" sz="1983" b="1" dirty="0">
                <a:solidFill>
                  <a:schemeClr val="accent2"/>
                </a:solidFill>
              </a:rPr>
            </a:br>
            <a:endParaRPr lang="en-US" sz="2645" b="1" dirty="0">
              <a:solidFill>
                <a:srgbClr val="004000"/>
              </a:solidFill>
            </a:endParaRPr>
          </a:p>
        </p:txBody>
      </p:sp>
      <p:sp>
        <p:nvSpPr>
          <p:cNvPr id="10" name="Text Box 29"/>
          <p:cNvSpPr txBox="1">
            <a:spLocks noChangeArrowheads="1"/>
          </p:cNvSpPr>
          <p:nvPr/>
        </p:nvSpPr>
        <p:spPr bwMode="auto">
          <a:xfrm>
            <a:off x="760325" y="608719"/>
            <a:ext cx="9330178" cy="397481"/>
          </a:xfrm>
          <a:prstGeom prst="rect">
            <a:avLst/>
          </a:prstGeom>
          <a:noFill/>
          <a:ln w="9525">
            <a:noFill/>
            <a:miter lim="800000"/>
            <a:headEnd/>
            <a:tailEnd/>
          </a:ln>
        </p:spPr>
        <p:txBody>
          <a:bodyPr>
            <a:spAutoFit/>
          </a:bodyPr>
          <a:lstStyle/>
          <a:p>
            <a:pPr algn="ctr">
              <a:spcBef>
                <a:spcPct val="50000"/>
              </a:spcBef>
            </a:pPr>
            <a:r>
              <a:rPr lang="en-US" sz="1983" b="1" dirty="0">
                <a:solidFill>
                  <a:schemeClr val="accent1"/>
                </a:solidFill>
              </a:rPr>
              <a:t>LECTURE 32: </a:t>
            </a:r>
            <a:r>
              <a:rPr lang="en-US" sz="1983" b="1" dirty="0">
                <a:solidFill>
                  <a:schemeClr val="accent2"/>
                </a:solidFill>
              </a:rPr>
              <a:t>INTRO TO WEB DEVELOPMENT</a:t>
            </a:r>
          </a:p>
        </p:txBody>
      </p:sp>
      <p:pic>
        <p:nvPicPr>
          <p:cNvPr id="5126" name="Picture 6" descr="Image result for web developmen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5147" y="3039572"/>
            <a:ext cx="4205356" cy="395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24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0106" y="890473"/>
            <a:ext cx="8053187" cy="677108"/>
          </a:xfrm>
        </p:spPr>
        <p:txBody>
          <a:bodyPr/>
          <a:lstStyle/>
          <a:p>
            <a:r>
              <a:rPr lang="en-US" dirty="0"/>
              <a:t>What is Angular</a:t>
            </a:r>
          </a:p>
        </p:txBody>
      </p:sp>
      <p:sp>
        <p:nvSpPr>
          <p:cNvPr id="5" name="Content Placeholder 4"/>
          <p:cNvSpPr>
            <a:spLocks noGrp="1"/>
          </p:cNvSpPr>
          <p:nvPr>
            <p:ph idx="1"/>
          </p:nvPr>
        </p:nvSpPr>
        <p:spPr>
          <a:xfrm>
            <a:off x="1310182" y="2015375"/>
            <a:ext cx="8073034" cy="4924425"/>
          </a:xfrm>
        </p:spPr>
        <p:txBody>
          <a:bodyPr/>
          <a:lstStyle/>
          <a:p>
            <a:r>
              <a:rPr lang="en-US" dirty="0"/>
              <a:t>MVC Structure</a:t>
            </a:r>
          </a:p>
          <a:p>
            <a:endParaRPr lang="en-US" dirty="0"/>
          </a:p>
          <a:p>
            <a:r>
              <a:rPr lang="en-US" dirty="0"/>
              <a:t>Framework</a:t>
            </a:r>
          </a:p>
          <a:p>
            <a:endParaRPr lang="en-US" dirty="0"/>
          </a:p>
          <a:p>
            <a:r>
              <a:rPr lang="en-US" dirty="0"/>
              <a:t>Single Page Application (SPA)</a:t>
            </a:r>
          </a:p>
          <a:p>
            <a:endParaRPr lang="en-US" dirty="0"/>
          </a:p>
          <a:p>
            <a:r>
              <a:rPr lang="en-US" dirty="0"/>
              <a:t>Client Side Template</a:t>
            </a:r>
          </a:p>
          <a:p>
            <a:endParaRPr lang="en-US" dirty="0"/>
          </a:p>
          <a:p>
            <a:r>
              <a:rPr lang="en-US" dirty="0"/>
              <a:t>Testing</a:t>
            </a:r>
          </a:p>
          <a:p>
            <a:endParaRPr lang="en-US" dirty="0"/>
          </a:p>
        </p:txBody>
      </p:sp>
    </p:spTree>
    <p:extLst>
      <p:ext uri="{BB962C8B-B14F-4D97-AF65-F5344CB8AC3E}">
        <p14:creationId xmlns:p14="http://schemas.microsoft.com/office/powerpoint/2010/main" val="892727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Building Blocks</a:t>
            </a:r>
          </a:p>
        </p:txBody>
      </p:sp>
      <p:sp>
        <p:nvSpPr>
          <p:cNvPr id="3" name="Content Placeholder 2"/>
          <p:cNvSpPr>
            <a:spLocks noGrp="1"/>
          </p:cNvSpPr>
          <p:nvPr>
            <p:ph idx="1"/>
          </p:nvPr>
        </p:nvSpPr>
        <p:spPr/>
        <p:txBody>
          <a:bodyPr/>
          <a:lstStyle/>
          <a:p>
            <a:r>
              <a:rPr lang="en-US" dirty="0"/>
              <a:t>Directives</a:t>
            </a:r>
          </a:p>
          <a:p>
            <a:pPr lvl="1"/>
            <a:r>
              <a:rPr lang="en-US" b="1" dirty="0"/>
              <a:t>Component</a:t>
            </a:r>
            <a:r>
              <a:rPr lang="en-US" dirty="0"/>
              <a:t> – </a:t>
            </a:r>
            <a:r>
              <a:rPr lang="en-US" i="1" dirty="0"/>
              <a:t>Templates (HTML), Styles (CSS), &amp; Logic (JavaScript)</a:t>
            </a:r>
          </a:p>
          <a:p>
            <a:pPr lvl="1"/>
            <a:r>
              <a:rPr lang="en-US" b="1" dirty="0"/>
              <a:t>Attribute</a:t>
            </a:r>
            <a:r>
              <a:rPr lang="en-US" dirty="0"/>
              <a:t> – </a:t>
            </a:r>
            <a:r>
              <a:rPr lang="en-US" i="1" dirty="0"/>
              <a:t>Styling HTML</a:t>
            </a:r>
          </a:p>
          <a:p>
            <a:pPr lvl="1"/>
            <a:r>
              <a:rPr lang="en-US" b="1" dirty="0"/>
              <a:t>Structural</a:t>
            </a:r>
            <a:r>
              <a:rPr lang="en-US" dirty="0"/>
              <a:t> – </a:t>
            </a:r>
            <a:r>
              <a:rPr lang="en-US" i="1" dirty="0"/>
              <a:t>Manipulating HTML</a:t>
            </a:r>
          </a:p>
          <a:p>
            <a:r>
              <a:rPr lang="en-US" dirty="0"/>
              <a:t>Data Flow</a:t>
            </a:r>
          </a:p>
          <a:p>
            <a:pPr lvl="1"/>
            <a:r>
              <a:rPr lang="en-US" b="1" dirty="0"/>
              <a:t>Interpolation</a:t>
            </a:r>
            <a:r>
              <a:rPr lang="en-US" dirty="0"/>
              <a:t> – </a:t>
            </a:r>
            <a:r>
              <a:rPr lang="en-US" i="1" dirty="0"/>
              <a:t>Variable Printing in Templates</a:t>
            </a:r>
          </a:p>
          <a:p>
            <a:pPr lvl="1"/>
            <a:r>
              <a:rPr lang="en-US" b="1" dirty="0"/>
              <a:t>Event Binding </a:t>
            </a:r>
            <a:r>
              <a:rPr lang="en-US" dirty="0"/>
              <a:t>– </a:t>
            </a:r>
            <a:r>
              <a:rPr lang="en-US" i="1" dirty="0"/>
              <a:t>Trigger Events</a:t>
            </a:r>
          </a:p>
          <a:p>
            <a:pPr lvl="1"/>
            <a:r>
              <a:rPr lang="en-US" b="1" dirty="0"/>
              <a:t>2-Way Binding </a:t>
            </a:r>
            <a:r>
              <a:rPr lang="en-US" dirty="0"/>
              <a:t>– </a:t>
            </a:r>
            <a:r>
              <a:rPr lang="en-US" i="1" dirty="0"/>
              <a:t>Variables updated in real time</a:t>
            </a:r>
          </a:p>
          <a:p>
            <a:r>
              <a:rPr lang="en-US" dirty="0"/>
              <a:t>Providers</a:t>
            </a:r>
          </a:p>
          <a:p>
            <a:pPr lvl="1"/>
            <a:r>
              <a:rPr lang="en-US" b="1" dirty="0"/>
              <a:t>Services</a:t>
            </a:r>
          </a:p>
          <a:p>
            <a:pPr lvl="2"/>
            <a:r>
              <a:rPr lang="en-US" b="1" dirty="0"/>
              <a:t>Reusable Logic</a:t>
            </a:r>
          </a:p>
          <a:p>
            <a:pPr lvl="2"/>
            <a:r>
              <a:rPr lang="en-US" b="1" dirty="0"/>
              <a:t>Data Storing and Manipulation </a:t>
            </a:r>
          </a:p>
          <a:p>
            <a:pPr lvl="1"/>
            <a:r>
              <a:rPr lang="en-US" b="1" dirty="0"/>
              <a:t>Libraries</a:t>
            </a:r>
            <a:endParaRPr lang="en-US" dirty="0"/>
          </a:p>
        </p:txBody>
      </p:sp>
    </p:spTree>
    <p:extLst>
      <p:ext uri="{BB962C8B-B14F-4D97-AF65-F5344CB8AC3E}">
        <p14:creationId xmlns:p14="http://schemas.microsoft.com/office/powerpoint/2010/main" val="124328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Component Directives</a:t>
            </a:r>
          </a:p>
        </p:txBody>
      </p:sp>
      <p:sp>
        <p:nvSpPr>
          <p:cNvPr id="3" name="Text Placeholder 2"/>
          <p:cNvSpPr>
            <a:spLocks noGrp="1"/>
          </p:cNvSpPr>
          <p:nvPr>
            <p:ph idx="1"/>
          </p:nvPr>
        </p:nvSpPr>
        <p:spPr>
          <a:xfrm>
            <a:off x="812801" y="1360073"/>
            <a:ext cx="4665017" cy="3238772"/>
          </a:xfrm>
        </p:spPr>
        <p:txBody>
          <a:bodyPr/>
          <a:lstStyle/>
          <a:p>
            <a:r>
              <a:rPr lang="en-US" i="1" dirty="0"/>
              <a:t>"</a:t>
            </a:r>
            <a:r>
              <a:rPr lang="is-IS" sz="1983" i="1" dirty="0">
                <a:latin typeface="+mn-lt"/>
              </a:rPr>
              <a:t>…reusable building blocks for an application</a:t>
            </a:r>
            <a:r>
              <a:rPr lang="en-US" sz="1983" i="1" dirty="0">
                <a:latin typeface="+mn-lt"/>
              </a:rPr>
              <a:t>"</a:t>
            </a:r>
          </a:p>
          <a:p>
            <a:endParaRPr lang="en-US" sz="1983" dirty="0">
              <a:latin typeface="+mn-lt"/>
            </a:endParaRPr>
          </a:p>
          <a:p>
            <a:r>
              <a:rPr lang="en-US" sz="1983" dirty="0">
                <a:latin typeface="+mn-lt"/>
              </a:rPr>
              <a:t>Components have:</a:t>
            </a:r>
          </a:p>
          <a:p>
            <a:endParaRPr lang="en-US" sz="1983" dirty="0">
              <a:latin typeface="+mn-lt"/>
            </a:endParaRPr>
          </a:p>
          <a:p>
            <a:pPr lvl="1"/>
            <a:r>
              <a:rPr lang="en-US" sz="1983" b="1" dirty="0">
                <a:solidFill>
                  <a:srgbClr val="C00000"/>
                </a:solidFill>
              </a:rPr>
              <a:t>HTML</a:t>
            </a:r>
          </a:p>
          <a:p>
            <a:pPr lvl="1"/>
            <a:endParaRPr lang="en-US" sz="1983" dirty="0"/>
          </a:p>
          <a:p>
            <a:pPr lvl="1"/>
            <a:r>
              <a:rPr lang="en-US" sz="1983" b="1" dirty="0">
                <a:solidFill>
                  <a:srgbClr val="00B050"/>
                </a:solidFill>
              </a:rPr>
              <a:t>CSS</a:t>
            </a:r>
          </a:p>
          <a:p>
            <a:pPr lvl="1"/>
            <a:endParaRPr lang="en-US" sz="1983" dirty="0">
              <a:solidFill>
                <a:srgbClr val="0070C0"/>
              </a:solidFill>
            </a:endParaRPr>
          </a:p>
          <a:p>
            <a:pPr lvl="1"/>
            <a:r>
              <a:rPr lang="en-US" sz="1983" b="1" dirty="0">
                <a:solidFill>
                  <a:srgbClr val="0070C0"/>
                </a:solidFill>
              </a:rPr>
              <a:t>JavaScript</a:t>
            </a:r>
          </a:p>
        </p:txBody>
      </p:sp>
      <p:sp>
        <p:nvSpPr>
          <p:cNvPr id="18" name="Rounded Rectangle 17"/>
          <p:cNvSpPr/>
          <p:nvPr/>
        </p:nvSpPr>
        <p:spPr bwMode="auto">
          <a:xfrm>
            <a:off x="5627271" y="2248488"/>
            <a:ext cx="4012643" cy="3210114"/>
          </a:xfrm>
          <a:prstGeom prst="roundRect">
            <a:avLst/>
          </a:prstGeom>
          <a:solidFill>
            <a:schemeClr val="accent2">
              <a:lumMod val="20000"/>
              <a:lumOff val="80000"/>
            </a:scheme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48159" tIns="118527" rIns="148159" bIns="118527" numCol="1" spcCol="0" rtlCol="0" fromWordArt="0" anchor="t" anchorCtr="0" forceAA="0" compatLnSpc="1">
            <a:prstTxWarp prst="textNoShape">
              <a:avLst/>
            </a:prstTxWarp>
            <a:noAutofit/>
          </a:bodyPr>
          <a:lstStyle/>
          <a:p>
            <a:pPr algn="ctr" defTabSz="755514">
              <a:lnSpc>
                <a:spcPct val="90000"/>
              </a:lnSpc>
            </a:pPr>
            <a:r>
              <a:rPr lang="en-US" sz="1945"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9" name="Folded Corner 18"/>
          <p:cNvSpPr/>
          <p:nvPr/>
        </p:nvSpPr>
        <p:spPr bwMode="auto">
          <a:xfrm>
            <a:off x="5905071" y="3056656"/>
            <a:ext cx="3457046" cy="555597"/>
          </a:xfrm>
          <a:prstGeom prst="foldedCorner">
            <a:avLst/>
          </a:prstGeom>
          <a:solidFill>
            <a:srgbClr val="89203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8159" tIns="118527" rIns="148159" bIns="118527" numCol="1" spcCol="0" rtlCol="0" fromWordArt="0" anchor="t" anchorCtr="0" forceAA="0" compatLnSpc="1">
            <a:prstTxWarp prst="textNoShape">
              <a:avLst/>
            </a:prstTxWarp>
            <a:noAutofit/>
          </a:bodyPr>
          <a:lstStyle/>
          <a:p>
            <a:pPr algn="ctr" defTabSz="755514">
              <a:lnSpc>
                <a:spcPct val="90000"/>
              </a:lnSpc>
            </a:pPr>
            <a:r>
              <a:rPr lang="en-US" sz="1945"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20" name="Folded Corner 19"/>
          <p:cNvSpPr/>
          <p:nvPr/>
        </p:nvSpPr>
        <p:spPr bwMode="auto">
          <a:xfrm>
            <a:off x="5905071" y="4414781"/>
            <a:ext cx="3457046" cy="864262"/>
          </a:xfrm>
          <a:prstGeom prst="foldedCorner">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8159" tIns="118527" rIns="148159" bIns="118527" numCol="1" spcCol="0" rtlCol="0" fromWordArt="0" anchor="t" anchorCtr="0" forceAA="0" compatLnSpc="1">
            <a:prstTxWarp prst="textNoShape">
              <a:avLst/>
            </a:prstTxWarp>
            <a:noAutofit/>
          </a:bodyPr>
          <a:lstStyle/>
          <a:p>
            <a:pPr algn="ctr" defTabSz="755514">
              <a:lnSpc>
                <a:spcPct val="90000"/>
              </a:lnSpc>
            </a:pPr>
            <a:r>
              <a:rPr lang="en-US" sz="1945" dirty="0">
                <a:gradFill>
                  <a:gsLst>
                    <a:gs pos="0">
                      <a:srgbClr val="FFFFFF"/>
                    </a:gs>
                    <a:gs pos="100000">
                      <a:srgbClr val="FFFFFF"/>
                    </a:gs>
                  </a:gsLst>
                  <a:lin ang="5400000" scaled="0"/>
                </a:gradFill>
                <a:ea typeface="Segoe UI" pitchFamily="34" charset="0"/>
                <a:cs typeface="Segoe UI" pitchFamily="34" charset="0"/>
              </a:rPr>
              <a:t>Class (JavaScript)</a:t>
            </a:r>
          </a:p>
        </p:txBody>
      </p:sp>
      <p:sp>
        <p:nvSpPr>
          <p:cNvPr id="21" name="Folded Corner 20"/>
          <p:cNvSpPr/>
          <p:nvPr/>
        </p:nvSpPr>
        <p:spPr bwMode="auto">
          <a:xfrm>
            <a:off x="5905070" y="3735719"/>
            <a:ext cx="2222387" cy="555597"/>
          </a:xfrm>
          <a:prstGeom prst="foldedCorner">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8159" tIns="118527" rIns="148159" bIns="118527" numCol="1" spcCol="0" rtlCol="0" fromWordArt="0" anchor="t" anchorCtr="0" forceAA="0" compatLnSpc="1">
            <a:prstTxWarp prst="textNoShape">
              <a:avLst/>
            </a:prstTxWarp>
            <a:noAutofit/>
          </a:bodyPr>
          <a:lstStyle/>
          <a:p>
            <a:pPr algn="ctr" defTabSz="755514">
              <a:lnSpc>
                <a:spcPct val="90000"/>
              </a:lnSpc>
            </a:pPr>
            <a:r>
              <a:rPr lang="en-US" sz="1945" dirty="0">
                <a:gradFill>
                  <a:gsLst>
                    <a:gs pos="0">
                      <a:srgbClr val="FFFFFF"/>
                    </a:gs>
                    <a:gs pos="100000">
                      <a:srgbClr val="FFFFFF"/>
                    </a:gs>
                  </a:gsLst>
                  <a:lin ang="5400000" scaled="0"/>
                </a:gradFill>
                <a:ea typeface="Segoe UI" pitchFamily="34" charset="0"/>
                <a:cs typeface="Segoe UI" pitchFamily="34" charset="0"/>
              </a:rPr>
              <a:t>Styles (CSS)</a:t>
            </a:r>
          </a:p>
        </p:txBody>
      </p:sp>
      <p:cxnSp>
        <p:nvCxnSpPr>
          <p:cNvPr id="6" name="Straight Arrow Connector 5"/>
          <p:cNvCxnSpPr/>
          <p:nvPr/>
        </p:nvCxnSpPr>
        <p:spPr>
          <a:xfrm>
            <a:off x="2593236" y="3334454"/>
            <a:ext cx="3311834"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93236" y="4010228"/>
            <a:ext cx="3311834"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45308" y="4778530"/>
            <a:ext cx="2759762"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056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3"/>
          <p:cNvSpPr>
            <a:spLocks noGrp="1"/>
          </p:cNvSpPr>
          <p:nvPr>
            <p:ph idx="1"/>
          </p:nvPr>
        </p:nvSpPr>
        <p:spPr/>
        <p:txBody>
          <a:bodyPr>
            <a:normAutofit/>
          </a:bodyPr>
          <a:lstStyle/>
          <a:p>
            <a:r>
              <a:rPr lang="en-US" dirty="0"/>
              <a:t>JavaScript – 1995</a:t>
            </a:r>
          </a:p>
          <a:p>
            <a:pPr lvl="1"/>
            <a:r>
              <a:rPr lang="en-US" dirty="0"/>
              <a:t>Netscape</a:t>
            </a:r>
          </a:p>
          <a:p>
            <a:r>
              <a:rPr lang="en-US" dirty="0"/>
              <a:t>ECMAScript Standard – June 1997</a:t>
            </a:r>
          </a:p>
          <a:p>
            <a:r>
              <a:rPr lang="en-US" dirty="0"/>
              <a:t>Garret coins Ajax - 2005</a:t>
            </a:r>
          </a:p>
          <a:p>
            <a:r>
              <a:rPr lang="en-US" dirty="0"/>
              <a:t>Prototype, Dojo, </a:t>
            </a:r>
            <a:r>
              <a:rPr lang="en-US" dirty="0" err="1"/>
              <a:t>jQuery</a:t>
            </a:r>
            <a:r>
              <a:rPr lang="en-US" dirty="0"/>
              <a:t> –</a:t>
            </a:r>
            <a:r>
              <a:rPr lang="en-US" dirty="0" err="1"/>
              <a:t>ECMAScript</a:t>
            </a:r>
            <a:r>
              <a:rPr lang="en-US" dirty="0"/>
              <a:t> 5 – 20092005/2006</a:t>
            </a:r>
          </a:p>
          <a:p>
            <a:pPr lvl="1"/>
            <a:r>
              <a:rPr lang="en-US" dirty="0"/>
              <a:t>JSON Support</a:t>
            </a:r>
          </a:p>
        </p:txBody>
      </p:sp>
      <p:sp>
        <p:nvSpPr>
          <p:cNvPr id="17410" name="Title 2"/>
          <p:cNvSpPr>
            <a:spLocks noGrp="1"/>
          </p:cNvSpPr>
          <p:nvPr>
            <p:ph type="title"/>
          </p:nvPr>
        </p:nvSpPr>
        <p:spPr>
          <a:xfrm>
            <a:off x="534670" y="501650"/>
            <a:ext cx="8053187" cy="677108"/>
          </a:xfrm>
        </p:spPr>
        <p:txBody>
          <a:bodyPr/>
          <a:lstStyle/>
          <a:p>
            <a:pPr eaLnBrk="1" hangingPunct="1"/>
            <a:r>
              <a:rPr lang="en-US" dirty="0"/>
              <a:t>History</a:t>
            </a:r>
            <a:endParaRPr lang="en-US" altLang="en-US" dirty="0">
              <a:latin typeface="Avenir Roman" charset="0"/>
              <a:cs typeface="Avenir Roman" charset="0"/>
            </a:endParaRPr>
          </a:p>
        </p:txBody>
      </p:sp>
    </p:spTree>
    <p:extLst>
      <p:ext uri="{BB962C8B-B14F-4D97-AF65-F5344CB8AC3E}">
        <p14:creationId xmlns:p14="http://schemas.microsoft.com/office/powerpoint/2010/main" val="2250257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3"/>
          <p:cNvSpPr>
            <a:spLocks noGrp="1"/>
          </p:cNvSpPr>
          <p:nvPr>
            <p:ph idx="1"/>
          </p:nvPr>
        </p:nvSpPr>
        <p:spPr/>
        <p:txBody>
          <a:bodyPr>
            <a:normAutofit/>
          </a:bodyPr>
          <a:lstStyle/>
          <a:p>
            <a:r>
              <a:rPr lang="en-US" dirty="0"/>
              <a:t>AngularJS – 2009</a:t>
            </a:r>
          </a:p>
          <a:p>
            <a:r>
              <a:rPr lang="en-US" dirty="0"/>
              <a:t>React – 2011</a:t>
            </a:r>
          </a:p>
          <a:p>
            <a:pPr lvl="1"/>
            <a:r>
              <a:rPr lang="en-US" dirty="0"/>
              <a:t>Facebook </a:t>
            </a:r>
            <a:r>
              <a:rPr lang="en-US" dirty="0" err="1"/>
              <a:t>NewsFeed</a:t>
            </a:r>
            <a:endParaRPr lang="en-US" dirty="0"/>
          </a:p>
          <a:p>
            <a:r>
              <a:rPr lang="en-US" dirty="0"/>
              <a:t>React – 2013</a:t>
            </a:r>
          </a:p>
          <a:p>
            <a:pPr lvl="1"/>
            <a:r>
              <a:rPr lang="en-US" dirty="0"/>
              <a:t>Open Sourced</a:t>
            </a:r>
          </a:p>
          <a:p>
            <a:r>
              <a:rPr lang="en-US" dirty="0"/>
              <a:t>AngularJS 2.0 – Announced Sept 2014</a:t>
            </a:r>
          </a:p>
          <a:p>
            <a:pPr lvl="1"/>
            <a:r>
              <a:rPr lang="en-US" dirty="0"/>
              <a:t>Breaking changes</a:t>
            </a:r>
          </a:p>
          <a:p>
            <a:r>
              <a:rPr lang="en-US" dirty="0"/>
              <a:t>ECMAScript 6 – June 2016</a:t>
            </a:r>
          </a:p>
        </p:txBody>
      </p:sp>
      <p:sp>
        <p:nvSpPr>
          <p:cNvPr id="17410" name="Title 2"/>
          <p:cNvSpPr>
            <a:spLocks noGrp="1"/>
          </p:cNvSpPr>
          <p:nvPr>
            <p:ph type="title"/>
          </p:nvPr>
        </p:nvSpPr>
        <p:spPr>
          <a:xfrm>
            <a:off x="622300" y="425450"/>
            <a:ext cx="8053187" cy="677108"/>
          </a:xfrm>
        </p:spPr>
        <p:txBody>
          <a:bodyPr/>
          <a:lstStyle/>
          <a:p>
            <a:pPr eaLnBrk="1" hangingPunct="1"/>
            <a:r>
              <a:rPr lang="en-US" dirty="0"/>
              <a:t>History</a:t>
            </a:r>
            <a:endParaRPr lang="en-US" altLang="en-US" dirty="0">
              <a:latin typeface="Avenir Roman" charset="0"/>
              <a:cs typeface="Avenir Roman" charset="0"/>
            </a:endParaRPr>
          </a:p>
        </p:txBody>
      </p:sp>
    </p:spTree>
    <p:extLst>
      <p:ext uri="{BB962C8B-B14F-4D97-AF65-F5344CB8AC3E}">
        <p14:creationId xmlns:p14="http://schemas.microsoft.com/office/powerpoint/2010/main" val="2840627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3"/>
          <p:cNvSpPr>
            <a:spLocks noGrp="1"/>
          </p:cNvSpPr>
          <p:nvPr>
            <p:ph idx="1"/>
          </p:nvPr>
        </p:nvSpPr>
        <p:spPr>
          <a:solidFill>
            <a:srgbClr val="FFFFFF"/>
          </a:solidFill>
        </p:spPr>
        <p:txBody>
          <a:bodyPr>
            <a:normAutofit/>
          </a:bodyPr>
          <a:lstStyle/>
          <a:p>
            <a:r>
              <a:rPr lang="en-US" dirty="0"/>
              <a:t>From the fine folks at Google</a:t>
            </a:r>
          </a:p>
          <a:p>
            <a:r>
              <a:rPr lang="en-US" dirty="0"/>
              <a:t>AngularJS 1.x – Google JavaScript library for development</a:t>
            </a:r>
          </a:p>
          <a:p>
            <a:r>
              <a:rPr lang="en-US" dirty="0"/>
              <a:t>AngularJS 2.x – Called Angular</a:t>
            </a:r>
          </a:p>
          <a:p>
            <a:r>
              <a:rPr lang="en-US" dirty="0"/>
              <a:t>Angular is a Framework</a:t>
            </a:r>
          </a:p>
          <a:p>
            <a:r>
              <a:rPr lang="en-US" dirty="0"/>
              <a:t>Angular is opinionated</a:t>
            </a:r>
          </a:p>
          <a:p>
            <a:r>
              <a:rPr lang="en-US" dirty="0"/>
              <a:t>Angular has code in your markup</a:t>
            </a:r>
          </a:p>
          <a:p>
            <a:r>
              <a:rPr lang="en-US" dirty="0"/>
              <a:t>Angular is HTML centric</a:t>
            </a:r>
          </a:p>
        </p:txBody>
      </p:sp>
      <p:sp>
        <p:nvSpPr>
          <p:cNvPr id="17410" name="Title 2"/>
          <p:cNvSpPr>
            <a:spLocks noGrp="1"/>
          </p:cNvSpPr>
          <p:nvPr>
            <p:ph type="title"/>
          </p:nvPr>
        </p:nvSpPr>
        <p:spPr>
          <a:xfrm>
            <a:off x="534670" y="349250"/>
            <a:ext cx="8053187" cy="677108"/>
          </a:xfrm>
          <a:solidFill>
            <a:srgbClr val="FFFFFF"/>
          </a:solidFill>
        </p:spPr>
        <p:txBody>
          <a:bodyPr/>
          <a:lstStyle/>
          <a:p>
            <a:pPr eaLnBrk="1" hangingPunct="1"/>
            <a:r>
              <a:rPr lang="en-US" dirty="0" err="1"/>
              <a:t>AngularJS</a:t>
            </a:r>
            <a:endParaRPr lang="en-US" altLang="en-US" dirty="0">
              <a:latin typeface="Avenir Roman" charset="0"/>
              <a:cs typeface="Avenir Roman" charset="0"/>
            </a:endParaRPr>
          </a:p>
        </p:txBody>
      </p:sp>
    </p:spTree>
    <p:extLst>
      <p:ext uri="{BB962C8B-B14F-4D97-AF65-F5344CB8AC3E}">
        <p14:creationId xmlns:p14="http://schemas.microsoft.com/office/powerpoint/2010/main" val="1604094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3"/>
          <p:cNvSpPr>
            <a:spLocks noGrp="1"/>
          </p:cNvSpPr>
          <p:nvPr>
            <p:ph idx="1"/>
          </p:nvPr>
        </p:nvSpPr>
        <p:spPr/>
        <p:txBody>
          <a:bodyPr/>
          <a:lstStyle/>
          <a:p>
            <a:pPr algn="ctr"/>
            <a:r>
              <a:rPr lang="en-US" dirty="0"/>
              <a:t>Angular is a Framework. React is a Library</a:t>
            </a:r>
          </a:p>
        </p:txBody>
      </p:sp>
      <p:sp>
        <p:nvSpPr>
          <p:cNvPr id="17410" name="Title 2"/>
          <p:cNvSpPr>
            <a:spLocks noGrp="1"/>
          </p:cNvSpPr>
          <p:nvPr>
            <p:ph type="title"/>
          </p:nvPr>
        </p:nvSpPr>
        <p:spPr>
          <a:xfrm>
            <a:off x="698500" y="556192"/>
            <a:ext cx="8053187" cy="677108"/>
          </a:xfrm>
        </p:spPr>
        <p:txBody>
          <a:bodyPr/>
          <a:lstStyle/>
          <a:p>
            <a:pPr eaLnBrk="1" hangingPunct="1"/>
            <a:r>
              <a:rPr lang="en-US" altLang="en-US" dirty="0">
                <a:cs typeface="Avenir Roman" charset="0"/>
              </a:rPr>
              <a:t>Not The Same</a:t>
            </a:r>
            <a:endParaRPr lang="en-US" altLang="en-US" dirty="0">
              <a:latin typeface="Avenir Roman" charset="0"/>
              <a:cs typeface="Avenir Roman" charset="0"/>
            </a:endParaRPr>
          </a:p>
        </p:txBody>
      </p:sp>
      <p:pic>
        <p:nvPicPr>
          <p:cNvPr id="2050" name="Picture 2" descr="https://static.bullionstar.com/blogs/ronan-manly/wp-content/uploads/2016/06/Apple-not-equal-to-or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162" y="2994895"/>
            <a:ext cx="6683375" cy="3208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781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3"/>
          <p:cNvSpPr>
            <a:spLocks noGrp="1"/>
          </p:cNvSpPr>
          <p:nvPr>
            <p:ph idx="1"/>
          </p:nvPr>
        </p:nvSpPr>
        <p:spPr/>
        <p:txBody>
          <a:bodyPr/>
          <a:lstStyle/>
          <a:p>
            <a:r>
              <a:rPr lang="en-US" dirty="0"/>
              <a:t>Mobile First</a:t>
            </a:r>
          </a:p>
          <a:p>
            <a:r>
              <a:rPr lang="en-US" dirty="0"/>
              <a:t>Standards focused</a:t>
            </a:r>
          </a:p>
          <a:p>
            <a:r>
              <a:rPr lang="en-US" dirty="0"/>
              <a:t>Performance</a:t>
            </a:r>
          </a:p>
          <a:p>
            <a:r>
              <a:rPr lang="en-US" dirty="0"/>
              <a:t>Virtual Dom</a:t>
            </a:r>
          </a:p>
          <a:p>
            <a:r>
              <a:rPr lang="en-US" dirty="0"/>
              <a:t>Web Components</a:t>
            </a:r>
          </a:p>
          <a:p>
            <a:endParaRPr lang="en-US" dirty="0"/>
          </a:p>
        </p:txBody>
      </p:sp>
      <p:sp>
        <p:nvSpPr>
          <p:cNvPr id="17410" name="Title 2"/>
          <p:cNvSpPr>
            <a:spLocks noGrp="1"/>
          </p:cNvSpPr>
          <p:nvPr>
            <p:ph type="title"/>
          </p:nvPr>
        </p:nvSpPr>
        <p:spPr>
          <a:xfrm>
            <a:off x="534670" y="501650"/>
            <a:ext cx="8053187" cy="677108"/>
          </a:xfrm>
        </p:spPr>
        <p:txBody>
          <a:bodyPr/>
          <a:lstStyle/>
          <a:p>
            <a:pPr eaLnBrk="1" hangingPunct="1"/>
            <a:r>
              <a:rPr lang="en-US" altLang="en-US" dirty="0">
                <a:cs typeface="Avenir Roman" charset="0"/>
              </a:rPr>
              <a:t>Angular – Why</a:t>
            </a:r>
            <a:endParaRPr lang="en-US" altLang="en-US" dirty="0">
              <a:latin typeface="Avenir Roman" charset="0"/>
              <a:cs typeface="Avenir Roman" charset="0"/>
            </a:endParaRPr>
          </a:p>
        </p:txBody>
      </p:sp>
    </p:spTree>
    <p:extLst>
      <p:ext uri="{BB962C8B-B14F-4D97-AF65-F5344CB8AC3E}">
        <p14:creationId xmlns:p14="http://schemas.microsoft.com/office/powerpoint/2010/main" val="27515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3"/>
          <p:cNvSpPr>
            <a:spLocks noGrp="1"/>
          </p:cNvSpPr>
          <p:nvPr>
            <p:ph idx="1"/>
          </p:nvPr>
        </p:nvSpPr>
        <p:spPr/>
        <p:txBody>
          <a:bodyPr>
            <a:normAutofit fontScale="92500" lnSpcReduction="10000"/>
          </a:bodyPr>
          <a:lstStyle/>
          <a:p>
            <a:r>
              <a:rPr lang="en-US" dirty="0">
                <a:latin typeface="Courier New" panose="02070309020205020404" pitchFamily="49" charset="0"/>
                <a:cs typeface="Courier New" panose="02070309020205020404" pitchFamily="49" charset="0"/>
              </a:rPr>
              <a:t>import { Component } from 'angular2/core';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@Component({</a:t>
            </a:r>
          </a:p>
          <a:p>
            <a:r>
              <a:rPr lang="en-US" dirty="0">
                <a:latin typeface="Courier New" panose="02070309020205020404" pitchFamily="49" charset="0"/>
                <a:cs typeface="Courier New" panose="02070309020205020404" pitchFamily="49" charset="0"/>
              </a:rPr>
              <a:t>    selector: 'foo-</a:t>
            </a:r>
            <a:r>
              <a:rPr lang="en-US" dirty="0" err="1">
                <a:latin typeface="Courier New" panose="02070309020205020404" pitchFamily="49" charset="0"/>
                <a:cs typeface="Courier New" panose="02070309020205020404" pitchFamily="49" charset="0"/>
              </a:rPr>
              <a:t>Div</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templateUrl</a:t>
            </a:r>
            <a:r>
              <a:rPr lang="en-US" dirty="0">
                <a:latin typeface="Courier New" panose="02070309020205020404" pitchFamily="49" charset="0"/>
                <a:cs typeface="Courier New" panose="02070309020205020404" pitchFamily="49" charset="0"/>
              </a:rPr>
              <a:t>: 'app/foo.html',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styleUrls</a:t>
            </a:r>
            <a:r>
              <a:rPr lang="en-US" dirty="0">
                <a:latin typeface="Courier New" panose="02070309020205020404" pitchFamily="49" charset="0"/>
                <a:cs typeface="Courier New" panose="02070309020205020404" pitchFamily="49" charset="0"/>
              </a:rPr>
              <a:t>: [ 'app/foo.css' ]</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export class Foo {</a:t>
            </a:r>
          </a:p>
          <a:p>
            <a:r>
              <a:rPr lang="en-US" dirty="0">
                <a:latin typeface="Courier New" panose="02070309020205020404" pitchFamily="49" charset="0"/>
                <a:cs typeface="Courier New" panose="02070309020205020404" pitchFamily="49" charset="0"/>
              </a:rPr>
              <a:t>    public message = 'Foo!';</a:t>
            </a:r>
          </a:p>
          <a:p>
            <a:r>
              <a:rPr lang="en-US" dirty="0">
                <a:latin typeface="Courier New" panose="02070309020205020404" pitchFamily="49" charset="0"/>
                <a:cs typeface="Courier New" panose="02070309020205020404" pitchFamily="49" charset="0"/>
              </a:rPr>
              <a:t>}</a:t>
            </a:r>
            <a:endParaRPr lang="en-US" dirty="0"/>
          </a:p>
          <a:p>
            <a:endParaRPr lang="en-US" dirty="0"/>
          </a:p>
        </p:txBody>
      </p:sp>
      <p:sp>
        <p:nvSpPr>
          <p:cNvPr id="17410" name="Title 2"/>
          <p:cNvSpPr>
            <a:spLocks noGrp="1"/>
          </p:cNvSpPr>
          <p:nvPr>
            <p:ph type="title"/>
          </p:nvPr>
        </p:nvSpPr>
        <p:spPr>
          <a:xfrm>
            <a:off x="534670" y="501650"/>
            <a:ext cx="8053187" cy="677108"/>
          </a:xfrm>
        </p:spPr>
        <p:txBody>
          <a:bodyPr/>
          <a:lstStyle/>
          <a:p>
            <a:pPr eaLnBrk="1" hangingPunct="1"/>
            <a:r>
              <a:rPr lang="en-US" altLang="en-US" dirty="0">
                <a:cs typeface="Avenir Roman" charset="0"/>
              </a:rPr>
              <a:t>Component Angular</a:t>
            </a:r>
            <a:endParaRPr lang="en-US" altLang="en-US" dirty="0">
              <a:latin typeface="Avenir Roman" charset="0"/>
              <a:cs typeface="Avenir Roman" charset="0"/>
            </a:endParaRPr>
          </a:p>
        </p:txBody>
      </p:sp>
    </p:spTree>
    <p:extLst>
      <p:ext uri="{BB962C8B-B14F-4D97-AF65-F5344CB8AC3E}">
        <p14:creationId xmlns:p14="http://schemas.microsoft.com/office/powerpoint/2010/main" val="3527370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3"/>
          <p:cNvSpPr>
            <a:spLocks noGrp="1"/>
          </p:cNvSpPr>
          <p:nvPr>
            <p:ph idx="1"/>
          </p:nvPr>
        </p:nvSpPr>
        <p:spPr/>
        <p:txBody>
          <a:bodyPr>
            <a:normAutofit/>
          </a:bodyPr>
          <a:lstStyle/>
          <a:p>
            <a:r>
              <a:rPr lang="en-US" dirty="0"/>
              <a:t>Angular separate HTML file</a:t>
            </a:r>
          </a:p>
          <a:p>
            <a:r>
              <a:rPr lang="en-US" dirty="0"/>
              <a:t>React HTML is in render method</a:t>
            </a:r>
          </a:p>
          <a:p>
            <a:pPr>
              <a:buFont typeface="Arial" panose="020B0604020202020204" pitchFamily="34" charset="0"/>
              <a:buChar char="•"/>
            </a:pPr>
            <a:r>
              <a:rPr lang="en-US" dirty="0"/>
              <a:t>JSX allows for HTML like</a:t>
            </a:r>
          </a:p>
          <a:p>
            <a:r>
              <a:rPr lang="en-US" dirty="0"/>
              <a:t>Angular has one way and two way data binding</a:t>
            </a:r>
          </a:p>
          <a:p>
            <a:pPr>
              <a:buFont typeface="Arial" panose="020B0604020202020204" pitchFamily="34" charset="0"/>
              <a:buChar char="•"/>
            </a:pPr>
            <a:r>
              <a:rPr lang="en-US" sz="1403" dirty="0">
                <a:latin typeface="Courier New" panose="02070309020205020404" pitchFamily="49" charset="0"/>
                <a:cs typeface="Courier New" panose="02070309020205020404" pitchFamily="49" charset="0"/>
              </a:rPr>
              <a:t>{{element.name}}</a:t>
            </a:r>
          </a:p>
          <a:p>
            <a:pPr>
              <a:buFont typeface="Arial" panose="020B0604020202020204" pitchFamily="34" charset="0"/>
              <a:buChar char="•"/>
            </a:pPr>
            <a:r>
              <a:rPr lang="en-US" sz="1403" dirty="0">
                <a:latin typeface="Courier New" panose="02070309020205020404" pitchFamily="49" charset="0"/>
                <a:cs typeface="Courier New" panose="02070309020205020404" pitchFamily="49" charset="0"/>
              </a:rPr>
              <a:t>&lt;input type="text" [(</a:t>
            </a:r>
            <a:r>
              <a:rPr lang="en-US" sz="1403" dirty="0" err="1">
                <a:latin typeface="Courier New" panose="02070309020205020404" pitchFamily="49" charset="0"/>
                <a:cs typeface="Courier New" panose="02070309020205020404" pitchFamily="49" charset="0"/>
              </a:rPr>
              <a:t>ngModel</a:t>
            </a:r>
            <a:r>
              <a:rPr lang="en-US" sz="1403" dirty="0">
                <a:latin typeface="Courier New" panose="02070309020205020404" pitchFamily="49" charset="0"/>
                <a:cs typeface="Courier New" panose="02070309020205020404" pitchFamily="49" charset="0"/>
              </a:rPr>
              <a:t>)]="</a:t>
            </a:r>
            <a:r>
              <a:rPr lang="en-US" sz="1403" dirty="0" err="1">
                <a:latin typeface="Courier New" panose="02070309020205020404" pitchFamily="49" charset="0"/>
                <a:cs typeface="Courier New" panose="02070309020205020404" pitchFamily="49" charset="0"/>
              </a:rPr>
              <a:t>inputFieldName</a:t>
            </a:r>
            <a:r>
              <a:rPr lang="en-US" sz="1403" dirty="0">
                <a:latin typeface="Courier New" panose="02070309020205020404" pitchFamily="49" charset="0"/>
                <a:cs typeface="Courier New" panose="02070309020205020404" pitchFamily="49" charset="0"/>
              </a:rPr>
              <a:t>" id="id1" /&gt;</a:t>
            </a:r>
          </a:p>
          <a:p>
            <a:r>
              <a:rPr lang="en-US" dirty="0"/>
              <a:t>React is stateless, no two way binding</a:t>
            </a:r>
          </a:p>
          <a:p>
            <a:pPr>
              <a:buFont typeface="Arial" panose="020B0604020202020204" pitchFamily="34" charset="0"/>
              <a:buChar char="•"/>
            </a:pPr>
            <a:r>
              <a:rPr lang="en-US" sz="1403" dirty="0" err="1">
                <a:latin typeface="Courier New" panose="02070309020205020404" pitchFamily="49" charset="0"/>
                <a:cs typeface="Courier New" panose="02070309020205020404" pitchFamily="49" charset="0"/>
              </a:rPr>
              <a:t>This.state.inputFieldName</a:t>
            </a:r>
            <a:endParaRPr lang="en-US" sz="1403" dirty="0">
              <a:latin typeface="Courier New" panose="02070309020205020404" pitchFamily="49" charset="0"/>
              <a:cs typeface="Courier New" panose="02070309020205020404" pitchFamily="49" charset="0"/>
            </a:endParaRPr>
          </a:p>
          <a:p>
            <a:endParaRPr lang="en-US" dirty="0"/>
          </a:p>
          <a:p>
            <a:endParaRPr lang="en-US" dirty="0"/>
          </a:p>
          <a:p>
            <a:endParaRPr lang="en-US" dirty="0"/>
          </a:p>
          <a:p>
            <a:endParaRPr lang="en-US" dirty="0"/>
          </a:p>
        </p:txBody>
      </p:sp>
      <p:sp>
        <p:nvSpPr>
          <p:cNvPr id="17410" name="Title 2"/>
          <p:cNvSpPr>
            <a:spLocks noGrp="1"/>
          </p:cNvSpPr>
          <p:nvPr>
            <p:ph type="title"/>
          </p:nvPr>
        </p:nvSpPr>
        <p:spPr>
          <a:xfrm>
            <a:off x="622300" y="577850"/>
            <a:ext cx="8053187" cy="677108"/>
          </a:xfrm>
        </p:spPr>
        <p:txBody>
          <a:bodyPr/>
          <a:lstStyle/>
          <a:p>
            <a:pPr eaLnBrk="1" hangingPunct="1"/>
            <a:r>
              <a:rPr lang="en-US" altLang="en-US" dirty="0">
                <a:cs typeface="Avenir Roman" charset="0"/>
              </a:rPr>
              <a:t>Templates and Databinding</a:t>
            </a:r>
            <a:endParaRPr lang="en-US" altLang="en-US" dirty="0">
              <a:latin typeface="Avenir Roman" charset="0"/>
              <a:cs typeface="Avenir Roman" charset="0"/>
            </a:endParaRPr>
          </a:p>
        </p:txBody>
      </p:sp>
    </p:spTree>
    <p:extLst>
      <p:ext uri="{BB962C8B-B14F-4D97-AF65-F5344CB8AC3E}">
        <p14:creationId xmlns:p14="http://schemas.microsoft.com/office/powerpoint/2010/main" val="189255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Principles of Web Design</a:t>
            </a:r>
          </a:p>
        </p:txBody>
      </p:sp>
      <p:sp>
        <p:nvSpPr>
          <p:cNvPr id="3" name="Content Placeholder 2"/>
          <p:cNvSpPr>
            <a:spLocks noGrp="1"/>
          </p:cNvSpPr>
          <p:nvPr>
            <p:ph idx="1"/>
          </p:nvPr>
        </p:nvSpPr>
        <p:spPr>
          <a:xfrm>
            <a:off x="1310182" y="2015375"/>
            <a:ext cx="8073034" cy="2954655"/>
          </a:xfrm>
        </p:spPr>
        <p:txBody>
          <a:bodyPr/>
          <a:lstStyle/>
          <a:p>
            <a:r>
              <a:rPr lang="en-US" dirty="0"/>
              <a:t>Availability</a:t>
            </a:r>
          </a:p>
          <a:p>
            <a:r>
              <a:rPr lang="en-US" dirty="0"/>
              <a:t>Performance</a:t>
            </a:r>
          </a:p>
          <a:p>
            <a:r>
              <a:rPr lang="en-US" dirty="0"/>
              <a:t>Reliability</a:t>
            </a:r>
          </a:p>
          <a:p>
            <a:r>
              <a:rPr lang="en-US" dirty="0"/>
              <a:t>Scalability</a:t>
            </a:r>
          </a:p>
          <a:p>
            <a:r>
              <a:rPr lang="en-US" dirty="0"/>
              <a:t>Manageability</a:t>
            </a:r>
          </a:p>
          <a:p>
            <a:r>
              <a:rPr lang="en-US" dirty="0"/>
              <a:t>Cost</a:t>
            </a:r>
          </a:p>
        </p:txBody>
      </p:sp>
      <p:pic>
        <p:nvPicPr>
          <p:cNvPr id="6148" name="Picture 4" descr="Image result for avail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112" y="699392"/>
            <a:ext cx="2441489" cy="244148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performa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1170" y="2557602"/>
            <a:ext cx="4044735" cy="2086269"/>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mage result for reliabil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0839" y="3921543"/>
            <a:ext cx="2481416" cy="248141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 result for scalabilit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031" y="3551382"/>
            <a:ext cx="5340623" cy="2134951"/>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Image result for co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2470" y="4710394"/>
            <a:ext cx="1962135" cy="266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160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145">
              <a:lnSpc>
                <a:spcPct val="100000"/>
              </a:lnSpc>
            </a:pPr>
            <a:r>
              <a:rPr sz="4000" dirty="0"/>
              <a:t>Rise </a:t>
            </a:r>
            <a:r>
              <a:rPr sz="4000" spc="-5" dirty="0"/>
              <a:t>of </a:t>
            </a:r>
            <a:r>
              <a:rPr sz="4000" dirty="0"/>
              <a:t>the </a:t>
            </a:r>
            <a:r>
              <a:rPr sz="4000" spc="-5" dirty="0"/>
              <a:t>Responsive </a:t>
            </a:r>
            <a:r>
              <a:rPr sz="4000" dirty="0"/>
              <a:t>Single Page</a:t>
            </a:r>
            <a:r>
              <a:rPr sz="4000" spc="-40" dirty="0"/>
              <a:t> </a:t>
            </a:r>
            <a:r>
              <a:rPr sz="4000" dirty="0"/>
              <a:t>App</a:t>
            </a:r>
            <a:endParaRPr sz="4000"/>
          </a:p>
        </p:txBody>
      </p:sp>
      <p:sp>
        <p:nvSpPr>
          <p:cNvPr id="3" name="object 3"/>
          <p:cNvSpPr/>
          <p:nvPr/>
        </p:nvSpPr>
        <p:spPr>
          <a:xfrm>
            <a:off x="1607413" y="1949335"/>
            <a:ext cx="7477645" cy="452596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48915">
              <a:lnSpc>
                <a:spcPct val="100000"/>
              </a:lnSpc>
            </a:pPr>
            <a:r>
              <a:rPr spc="-5" dirty="0"/>
              <a:t>Responsive</a:t>
            </a:r>
          </a:p>
        </p:txBody>
      </p:sp>
      <p:sp>
        <p:nvSpPr>
          <p:cNvPr id="3" name="object 3"/>
          <p:cNvSpPr txBox="1"/>
          <p:nvPr/>
        </p:nvSpPr>
        <p:spPr>
          <a:xfrm>
            <a:off x="1310182" y="2015375"/>
            <a:ext cx="3847465" cy="3665220"/>
          </a:xfrm>
          <a:prstGeom prst="rect">
            <a:avLst/>
          </a:prstGeom>
        </p:spPr>
        <p:txBody>
          <a:bodyPr vert="horz" wrap="square" lIns="0" tIns="0" rIns="0" bIns="0" rtlCol="0">
            <a:spAutoFit/>
          </a:bodyPr>
          <a:lstStyle/>
          <a:p>
            <a:pPr marL="355600" marR="1443990" indent="-342900">
              <a:lnSpc>
                <a:spcPts val="3300"/>
              </a:lnSpc>
              <a:buFont typeface="Arial"/>
              <a:buChar char="•"/>
              <a:tabLst>
                <a:tab pos="354965" algn="l"/>
                <a:tab pos="355600" algn="l"/>
              </a:tabLst>
            </a:pPr>
            <a:r>
              <a:rPr sz="2800" dirty="0">
                <a:latin typeface="Calibri"/>
                <a:cs typeface="Calibri"/>
              </a:rPr>
              <a:t>Uniﬁed</a:t>
            </a:r>
            <a:r>
              <a:rPr sz="2800" spc="-75" dirty="0">
                <a:latin typeface="Calibri"/>
                <a:cs typeface="Calibri"/>
              </a:rPr>
              <a:t> </a:t>
            </a:r>
            <a:r>
              <a:rPr sz="2800" spc="-5" dirty="0">
                <a:latin typeface="Calibri"/>
                <a:cs typeface="Calibri"/>
              </a:rPr>
              <a:t>across  experiences</a:t>
            </a:r>
            <a:endParaRPr sz="2800">
              <a:latin typeface="Calibri"/>
              <a:cs typeface="Calibri"/>
            </a:endParaRPr>
          </a:p>
          <a:p>
            <a:pPr marL="355600" marR="460375" indent="-342900">
              <a:lnSpc>
                <a:spcPts val="3329"/>
              </a:lnSpc>
              <a:spcBef>
                <a:spcPts val="745"/>
              </a:spcBef>
              <a:buFont typeface="Arial"/>
              <a:buChar char="•"/>
              <a:tabLst>
                <a:tab pos="354965" algn="l"/>
                <a:tab pos="355600" algn="l"/>
              </a:tabLst>
            </a:pPr>
            <a:r>
              <a:rPr sz="2800" dirty="0">
                <a:latin typeface="Calibri"/>
                <a:cs typeface="Calibri"/>
              </a:rPr>
              <a:t>Can be embedded</a:t>
            </a:r>
            <a:r>
              <a:rPr sz="2800" spc="-100" dirty="0">
                <a:latin typeface="Calibri"/>
                <a:cs typeface="Calibri"/>
              </a:rPr>
              <a:t> </a:t>
            </a:r>
            <a:r>
              <a:rPr sz="2800" dirty="0">
                <a:latin typeface="Calibri"/>
                <a:cs typeface="Calibri"/>
              </a:rPr>
              <a:t>as  </a:t>
            </a:r>
            <a:r>
              <a:rPr sz="2800" spc="-5" dirty="0">
                <a:latin typeface="Calibri"/>
                <a:cs typeface="Calibri"/>
              </a:rPr>
              <a:t>mobile</a:t>
            </a:r>
            <a:r>
              <a:rPr sz="2800" spc="-75" dirty="0">
                <a:latin typeface="Calibri"/>
                <a:cs typeface="Calibri"/>
              </a:rPr>
              <a:t> </a:t>
            </a:r>
            <a:r>
              <a:rPr sz="2800" dirty="0">
                <a:latin typeface="Calibri"/>
                <a:cs typeface="Calibri"/>
              </a:rPr>
              <a:t>app</a:t>
            </a:r>
            <a:endParaRPr sz="2800">
              <a:latin typeface="Calibri"/>
              <a:cs typeface="Calibri"/>
            </a:endParaRPr>
          </a:p>
          <a:p>
            <a:pPr marL="355600" marR="133985" indent="-342900">
              <a:lnSpc>
                <a:spcPts val="3329"/>
              </a:lnSpc>
              <a:spcBef>
                <a:spcPts val="740"/>
              </a:spcBef>
              <a:buFont typeface="Arial"/>
              <a:buChar char="•"/>
              <a:tabLst>
                <a:tab pos="354965" algn="l"/>
                <a:tab pos="355600" algn="l"/>
              </a:tabLst>
            </a:pPr>
            <a:r>
              <a:rPr sz="2800" spc="-20" dirty="0">
                <a:latin typeface="Calibri"/>
                <a:cs typeface="Calibri"/>
              </a:rPr>
              <a:t>Better </a:t>
            </a:r>
            <a:r>
              <a:rPr sz="2800" spc="-5" dirty="0">
                <a:latin typeface="Calibri"/>
                <a:cs typeface="Calibri"/>
              </a:rPr>
              <a:t>deployment </a:t>
            </a:r>
            <a:r>
              <a:rPr sz="2800" dirty="0">
                <a:latin typeface="Calibri"/>
                <a:cs typeface="Calibri"/>
              </a:rPr>
              <a:t>and  &amp;</a:t>
            </a:r>
            <a:r>
              <a:rPr sz="2800" spc="-100" dirty="0">
                <a:latin typeface="Calibri"/>
                <a:cs typeface="Calibri"/>
              </a:rPr>
              <a:t> </a:t>
            </a:r>
            <a:r>
              <a:rPr sz="2800" dirty="0">
                <a:latin typeface="Calibri"/>
                <a:cs typeface="Calibri"/>
              </a:rPr>
              <a:t>maintanence</a:t>
            </a:r>
            <a:endParaRPr sz="2800">
              <a:latin typeface="Calibri"/>
              <a:cs typeface="Calibri"/>
            </a:endParaRPr>
          </a:p>
          <a:p>
            <a:pPr marL="355600" marR="5080" indent="-342900">
              <a:lnSpc>
                <a:spcPts val="3329"/>
              </a:lnSpc>
              <a:spcBef>
                <a:spcPts val="740"/>
              </a:spcBef>
              <a:buFont typeface="Arial"/>
              <a:buChar char="•"/>
              <a:tabLst>
                <a:tab pos="354965" algn="l"/>
                <a:tab pos="355600" algn="l"/>
              </a:tabLst>
            </a:pPr>
            <a:r>
              <a:rPr sz="2800" spc="-5" dirty="0">
                <a:latin typeface="Calibri"/>
                <a:cs typeface="Calibri"/>
              </a:rPr>
              <a:t>Mobile </a:t>
            </a:r>
            <a:r>
              <a:rPr sz="2800" dirty="0">
                <a:latin typeface="Calibri"/>
                <a:cs typeface="Calibri"/>
              </a:rPr>
              <a:t>users need to  get access to</a:t>
            </a:r>
            <a:r>
              <a:rPr sz="2800" spc="-55" dirty="0">
                <a:latin typeface="Calibri"/>
                <a:cs typeface="Calibri"/>
              </a:rPr>
              <a:t> </a:t>
            </a:r>
            <a:r>
              <a:rPr sz="2800" spc="-5" dirty="0">
                <a:latin typeface="Calibri"/>
                <a:cs typeface="Calibri"/>
              </a:rPr>
              <a:t>everything</a:t>
            </a:r>
            <a:endParaRPr sz="2800">
              <a:latin typeface="Calibri"/>
              <a:cs typeface="Calibri"/>
            </a:endParaRPr>
          </a:p>
        </p:txBody>
      </p:sp>
      <p:sp>
        <p:nvSpPr>
          <p:cNvPr id="4" name="object 4"/>
          <p:cNvSpPr/>
          <p:nvPr/>
        </p:nvSpPr>
        <p:spPr>
          <a:xfrm>
            <a:off x="6083947" y="1949335"/>
            <a:ext cx="2715577" cy="452596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501182" y="6845596"/>
            <a:ext cx="4196715" cy="167640"/>
          </a:xfrm>
          <a:prstGeom prst="rect">
            <a:avLst/>
          </a:prstGeom>
        </p:spPr>
        <p:txBody>
          <a:bodyPr vert="horz" wrap="square" lIns="0" tIns="0" rIns="0" bIns="0" rtlCol="0">
            <a:spAutoFit/>
          </a:bodyPr>
          <a:lstStyle/>
          <a:p>
            <a:pPr marL="12700">
              <a:lnSpc>
                <a:spcPct val="100000"/>
              </a:lnSpc>
            </a:pPr>
            <a:r>
              <a:rPr sz="1000" dirty="0">
                <a:latin typeface="Calibri"/>
                <a:cs typeface="Calibri"/>
                <a:hlinkClick r:id="rId3"/>
              </a:rPr>
              <a:t>Image:</a:t>
            </a:r>
            <a:r>
              <a:rPr sz="1000" spc="-60" dirty="0">
                <a:latin typeface="Calibri"/>
                <a:cs typeface="Calibri"/>
                <a:hlinkClick r:id="rId3"/>
              </a:rPr>
              <a:t> </a:t>
            </a:r>
            <a:r>
              <a:rPr sz="1000" spc="-10" dirty="0">
                <a:latin typeface="Calibri"/>
                <a:cs typeface="Calibri"/>
                <a:hlinkClick r:id="rId3"/>
              </a:rPr>
              <a:t>http://coenraets.org/blog/wp-­‐</a:t>
            </a:r>
            <a:r>
              <a:rPr sz="1000" spc="-10" dirty="0">
                <a:latin typeface="Calibri"/>
                <a:cs typeface="Calibri"/>
              </a:rPr>
              <a:t>content/uploads/2011/10/directory11.png</a:t>
            </a:r>
            <a:endParaRPr sz="10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93090">
              <a:lnSpc>
                <a:spcPct val="100000"/>
              </a:lnSpc>
            </a:pPr>
            <a:r>
              <a:rPr spc="-210" dirty="0"/>
              <a:t>Single-­‐page </a:t>
            </a:r>
            <a:r>
              <a:rPr spc="-5" dirty="0"/>
              <a:t>Applications</a:t>
            </a:r>
            <a:r>
              <a:rPr spc="160" dirty="0"/>
              <a:t> </a:t>
            </a:r>
            <a:r>
              <a:rPr dirty="0"/>
              <a:t>(SPA)</a:t>
            </a:r>
          </a:p>
        </p:txBody>
      </p:sp>
      <p:sp>
        <p:nvSpPr>
          <p:cNvPr id="3" name="object 3"/>
          <p:cNvSpPr txBox="1"/>
          <p:nvPr/>
        </p:nvSpPr>
        <p:spPr>
          <a:xfrm>
            <a:off x="1310182" y="1954415"/>
            <a:ext cx="6839584" cy="4425257"/>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Web </a:t>
            </a:r>
            <a:r>
              <a:rPr sz="3200" dirty="0">
                <a:latin typeface="Calibri"/>
                <a:cs typeface="Calibri"/>
              </a:rPr>
              <a:t>app that ﬁts </a:t>
            </a:r>
            <a:r>
              <a:rPr sz="3200" spc="-5" dirty="0">
                <a:latin typeface="Calibri"/>
                <a:cs typeface="Calibri"/>
              </a:rPr>
              <a:t>on </a:t>
            </a:r>
            <a:r>
              <a:rPr sz="3200" b="1" dirty="0">
                <a:latin typeface="Calibri"/>
                <a:cs typeface="Calibri"/>
              </a:rPr>
              <a:t>a </a:t>
            </a:r>
            <a:r>
              <a:rPr sz="3200" b="1" spc="-5" dirty="0">
                <a:latin typeface="Calibri"/>
                <a:cs typeface="Calibri"/>
              </a:rPr>
              <a:t>single web</a:t>
            </a:r>
            <a:r>
              <a:rPr sz="3200" b="1" spc="-70" dirty="0">
                <a:latin typeface="Calibri"/>
                <a:cs typeface="Calibri"/>
              </a:rPr>
              <a:t> </a:t>
            </a:r>
            <a:r>
              <a:rPr sz="3200" b="1" dirty="0">
                <a:latin typeface="Calibri"/>
                <a:cs typeface="Calibri"/>
              </a:rPr>
              <a:t>page</a:t>
            </a:r>
            <a:endParaRPr sz="3200" dirty="0">
              <a:latin typeface="Calibri"/>
              <a:cs typeface="Calibri"/>
            </a:endParaRPr>
          </a:p>
          <a:p>
            <a:pPr marL="755650" lvl="1" indent="-285750">
              <a:lnSpc>
                <a:spcPct val="100000"/>
              </a:lnSpc>
              <a:spcBef>
                <a:spcPts val="270"/>
              </a:spcBef>
              <a:buFont typeface="Arial"/>
              <a:buChar char="–"/>
              <a:tabLst>
                <a:tab pos="755650" algn="l"/>
              </a:tabLst>
            </a:pPr>
            <a:r>
              <a:rPr sz="2800" dirty="0">
                <a:latin typeface="Calibri"/>
                <a:cs typeface="Calibri"/>
              </a:rPr>
              <a:t>Fluid </a:t>
            </a:r>
            <a:r>
              <a:rPr sz="2800" spc="-5" dirty="0">
                <a:latin typeface="Calibri"/>
                <a:cs typeface="Calibri"/>
              </a:rPr>
              <a:t>UX, </a:t>
            </a:r>
            <a:r>
              <a:rPr sz="2800" dirty="0">
                <a:latin typeface="Calibri"/>
                <a:cs typeface="Calibri"/>
              </a:rPr>
              <a:t>like </a:t>
            </a:r>
            <a:r>
              <a:rPr sz="2800" spc="-5" dirty="0">
                <a:latin typeface="Calibri"/>
                <a:cs typeface="Calibri"/>
              </a:rPr>
              <a:t>desktop</a:t>
            </a:r>
            <a:r>
              <a:rPr sz="2800" spc="-55" dirty="0">
                <a:latin typeface="Calibri"/>
                <a:cs typeface="Calibri"/>
              </a:rPr>
              <a:t> </a:t>
            </a:r>
            <a:r>
              <a:rPr sz="2800" dirty="0">
                <a:latin typeface="Calibri"/>
                <a:cs typeface="Calibri"/>
              </a:rPr>
              <a:t>app</a:t>
            </a:r>
          </a:p>
          <a:p>
            <a:pPr marL="755650" lvl="1" indent="-285750">
              <a:lnSpc>
                <a:spcPct val="100000"/>
              </a:lnSpc>
              <a:spcBef>
                <a:spcPts val="340"/>
              </a:spcBef>
              <a:buFont typeface="Arial"/>
              <a:buChar char="–"/>
              <a:tabLst>
                <a:tab pos="755650" algn="l"/>
              </a:tabLst>
            </a:pPr>
            <a:r>
              <a:rPr sz="2800" dirty="0">
                <a:latin typeface="Calibri"/>
                <a:cs typeface="Calibri"/>
              </a:rPr>
              <a:t>Examples like Gmail, </a:t>
            </a:r>
            <a:r>
              <a:rPr sz="2800" spc="-5" dirty="0">
                <a:latin typeface="Calibri"/>
                <a:cs typeface="Calibri"/>
              </a:rPr>
              <a:t>Google</a:t>
            </a:r>
            <a:r>
              <a:rPr sz="2800" spc="-80" dirty="0">
                <a:latin typeface="Calibri"/>
                <a:cs typeface="Calibri"/>
              </a:rPr>
              <a:t> </a:t>
            </a:r>
            <a:r>
              <a:rPr sz="2800" dirty="0">
                <a:latin typeface="Calibri"/>
                <a:cs typeface="Calibri"/>
              </a:rPr>
              <a:t>maps</a:t>
            </a:r>
          </a:p>
          <a:p>
            <a:pPr marL="355600" marR="176530" indent="-342900">
              <a:lnSpc>
                <a:spcPct val="90300"/>
              </a:lnSpc>
              <a:spcBef>
                <a:spcPts val="765"/>
              </a:spcBef>
              <a:buFont typeface="Arial"/>
              <a:buChar char="•"/>
              <a:tabLst>
                <a:tab pos="354965" algn="l"/>
                <a:tab pos="355600" algn="l"/>
              </a:tabLst>
            </a:pPr>
            <a:r>
              <a:rPr sz="3200" spc="-5" dirty="0">
                <a:latin typeface="Calibri"/>
                <a:cs typeface="Calibri"/>
              </a:rPr>
              <a:t>Html </a:t>
            </a:r>
            <a:r>
              <a:rPr sz="3200" dirty="0">
                <a:latin typeface="Calibri"/>
                <a:cs typeface="Calibri"/>
              </a:rPr>
              <a:t>page </a:t>
            </a:r>
            <a:r>
              <a:rPr sz="3200" spc="-5" dirty="0">
                <a:latin typeface="Calibri"/>
                <a:cs typeface="Calibri"/>
              </a:rPr>
              <a:t>contains </a:t>
            </a:r>
            <a:r>
              <a:rPr sz="3200" b="1" spc="-165" dirty="0">
                <a:latin typeface="Calibri"/>
                <a:cs typeface="Calibri"/>
              </a:rPr>
              <a:t>mini-­‐views </a:t>
            </a:r>
            <a:r>
              <a:rPr sz="3200" i="1" spc="-5" dirty="0">
                <a:latin typeface="Calibri"/>
                <a:cs typeface="Calibri"/>
              </a:rPr>
              <a:t>(</a:t>
            </a:r>
            <a:r>
              <a:rPr sz="3200" spc="-5" dirty="0">
                <a:latin typeface="Calibri"/>
                <a:cs typeface="Calibri"/>
              </a:rPr>
              <a:t>HTML  Fragments</a:t>
            </a:r>
            <a:r>
              <a:rPr sz="3200" i="1" spc="-5" dirty="0">
                <a:latin typeface="Calibri"/>
                <a:cs typeface="Calibri"/>
              </a:rPr>
              <a:t>) </a:t>
            </a:r>
            <a:r>
              <a:rPr sz="3200" dirty="0">
                <a:latin typeface="Calibri"/>
                <a:cs typeface="Calibri"/>
              </a:rPr>
              <a:t>that can be </a:t>
            </a:r>
            <a:r>
              <a:rPr sz="3200" spc="-5" dirty="0">
                <a:latin typeface="Calibri"/>
                <a:cs typeface="Calibri"/>
              </a:rPr>
              <a:t>loaded </a:t>
            </a:r>
            <a:r>
              <a:rPr sz="3200" dirty="0">
                <a:latin typeface="Calibri"/>
                <a:cs typeface="Calibri"/>
              </a:rPr>
              <a:t>in the  </a:t>
            </a:r>
            <a:r>
              <a:rPr sz="3200" spc="-5" dirty="0">
                <a:latin typeface="Calibri"/>
                <a:cs typeface="Calibri"/>
              </a:rPr>
              <a:t>background</a:t>
            </a:r>
            <a:endParaRPr sz="3200" dirty="0">
              <a:latin typeface="Calibri"/>
              <a:cs typeface="Calibri"/>
            </a:endParaRPr>
          </a:p>
          <a:p>
            <a:pPr marL="355600" indent="-342900">
              <a:lnSpc>
                <a:spcPct val="100000"/>
              </a:lnSpc>
              <a:spcBef>
                <a:spcPts val="325"/>
              </a:spcBef>
              <a:buFont typeface="Arial"/>
              <a:buChar char="•"/>
              <a:tabLst>
                <a:tab pos="354965" algn="l"/>
                <a:tab pos="355600" algn="l"/>
              </a:tabLst>
            </a:pPr>
            <a:r>
              <a:rPr sz="3200" b="1" dirty="0">
                <a:latin typeface="Calibri"/>
                <a:cs typeface="Calibri"/>
              </a:rPr>
              <a:t>No reloading </a:t>
            </a:r>
            <a:r>
              <a:rPr sz="3200" spc="-5" dirty="0">
                <a:latin typeface="Calibri"/>
                <a:cs typeface="Calibri"/>
              </a:rPr>
              <a:t>of </a:t>
            </a:r>
            <a:r>
              <a:rPr sz="3200" dirty="0">
                <a:latin typeface="Calibri"/>
                <a:cs typeface="Calibri"/>
              </a:rPr>
              <a:t>the page, </a:t>
            </a:r>
            <a:endParaRPr lang="it-IT" sz="3200" dirty="0">
              <a:latin typeface="Calibri"/>
              <a:cs typeface="Calibri"/>
            </a:endParaRPr>
          </a:p>
          <a:p>
            <a:pPr marL="355600" indent="-342900">
              <a:lnSpc>
                <a:spcPct val="100000"/>
              </a:lnSpc>
              <a:spcBef>
                <a:spcPts val="325"/>
              </a:spcBef>
              <a:buFont typeface="Arial"/>
              <a:buChar char="•"/>
              <a:tabLst>
                <a:tab pos="354965" algn="l"/>
                <a:tab pos="355600" algn="l"/>
              </a:tabLst>
            </a:pPr>
            <a:r>
              <a:rPr sz="3200" spc="-5" dirty="0">
                <a:latin typeface="Calibri"/>
                <a:cs typeface="Calibri"/>
              </a:rPr>
              <a:t>Requires </a:t>
            </a:r>
            <a:r>
              <a:rPr sz="3200" dirty="0">
                <a:latin typeface="Calibri"/>
                <a:cs typeface="Calibri"/>
              </a:rPr>
              <a:t>handling </a:t>
            </a:r>
            <a:r>
              <a:rPr sz="3200" spc="-5" dirty="0">
                <a:latin typeface="Calibri"/>
                <a:cs typeface="Calibri"/>
              </a:rPr>
              <a:t>of </a:t>
            </a:r>
            <a:r>
              <a:rPr sz="3200" b="1" spc="-5" dirty="0">
                <a:latin typeface="Calibri"/>
                <a:cs typeface="Calibri"/>
              </a:rPr>
              <a:t>browser history,  navigation </a:t>
            </a:r>
            <a:r>
              <a:rPr sz="3200" b="1" dirty="0">
                <a:latin typeface="Calibri"/>
                <a:cs typeface="Calibri"/>
              </a:rPr>
              <a:t>and</a:t>
            </a:r>
            <a:r>
              <a:rPr sz="3200" b="1" spc="-80" dirty="0">
                <a:latin typeface="Calibri"/>
                <a:cs typeface="Calibri"/>
              </a:rPr>
              <a:t> </a:t>
            </a:r>
            <a:r>
              <a:rPr sz="3200" b="1" dirty="0">
                <a:latin typeface="Calibri"/>
                <a:cs typeface="Calibri"/>
              </a:rPr>
              <a:t>bookmarks</a:t>
            </a:r>
            <a:endParaRPr sz="320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96870">
              <a:lnSpc>
                <a:spcPct val="100000"/>
              </a:lnSpc>
            </a:pPr>
            <a:r>
              <a:rPr spc="-5" dirty="0"/>
              <a:t>JavaScript</a:t>
            </a:r>
          </a:p>
        </p:txBody>
      </p:sp>
      <p:sp>
        <p:nvSpPr>
          <p:cNvPr id="3" name="object 3"/>
          <p:cNvSpPr txBox="1"/>
          <p:nvPr/>
        </p:nvSpPr>
        <p:spPr>
          <a:xfrm>
            <a:off x="1310182" y="1995055"/>
            <a:ext cx="7786370" cy="980183"/>
          </a:xfrm>
          <a:prstGeom prst="rect">
            <a:avLst/>
          </a:prstGeom>
        </p:spPr>
        <p:txBody>
          <a:bodyPr vert="horz" wrap="square" lIns="0" tIns="0" rIns="0" bIns="0" rtlCol="0">
            <a:spAutoFit/>
          </a:bodyPr>
          <a:lstStyle/>
          <a:p>
            <a:pPr marL="355600" indent="-342900">
              <a:lnSpc>
                <a:spcPts val="3820"/>
              </a:lnSpc>
              <a:buFont typeface="Arial"/>
              <a:buChar char="•"/>
              <a:tabLst>
                <a:tab pos="354965" algn="l"/>
                <a:tab pos="355600" algn="l"/>
              </a:tabLst>
            </a:pPr>
            <a:r>
              <a:rPr sz="3200" dirty="0">
                <a:latin typeface="Calibri"/>
                <a:cs typeface="Calibri"/>
              </a:rPr>
              <a:t>SPAs </a:t>
            </a:r>
            <a:r>
              <a:rPr sz="3200" spc="-5" dirty="0">
                <a:latin typeface="Calibri"/>
                <a:cs typeface="Calibri"/>
              </a:rPr>
              <a:t>are </a:t>
            </a:r>
            <a:r>
              <a:rPr sz="3200" dirty="0">
                <a:latin typeface="Calibri"/>
                <a:cs typeface="Calibri"/>
              </a:rPr>
              <a:t>implemented using </a:t>
            </a:r>
            <a:r>
              <a:rPr sz="3200" b="1" spc="-5" dirty="0">
                <a:latin typeface="Calibri"/>
                <a:cs typeface="Calibri"/>
              </a:rPr>
              <a:t>JavaScript</a:t>
            </a:r>
            <a:r>
              <a:rPr sz="3200" b="1" spc="-50" dirty="0">
                <a:latin typeface="Calibri"/>
                <a:cs typeface="Calibri"/>
              </a:rPr>
              <a:t> </a:t>
            </a:r>
            <a:r>
              <a:rPr sz="3200" dirty="0">
                <a:latin typeface="Calibri"/>
                <a:cs typeface="Calibri"/>
              </a:rPr>
              <a:t>and</a:t>
            </a:r>
          </a:p>
          <a:p>
            <a:pPr marL="354965">
              <a:lnSpc>
                <a:spcPts val="3820"/>
              </a:lnSpc>
            </a:pPr>
            <a:r>
              <a:rPr sz="3200" b="1" dirty="0">
                <a:latin typeface="Calibri"/>
                <a:cs typeface="Calibri"/>
              </a:rPr>
              <a:t>HTML</a:t>
            </a:r>
            <a:endParaRPr sz="32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033270">
              <a:lnSpc>
                <a:spcPct val="100000"/>
              </a:lnSpc>
            </a:pPr>
            <a:r>
              <a:rPr dirty="0"/>
              <a:t>Challenges in</a:t>
            </a:r>
            <a:r>
              <a:rPr spc="-100" dirty="0"/>
              <a:t> </a:t>
            </a:r>
            <a:r>
              <a:rPr dirty="0"/>
              <a:t>SPA</a:t>
            </a:r>
          </a:p>
        </p:txBody>
      </p:sp>
      <p:sp>
        <p:nvSpPr>
          <p:cNvPr id="3" name="object 3"/>
          <p:cNvSpPr txBox="1"/>
          <p:nvPr/>
        </p:nvSpPr>
        <p:spPr>
          <a:xfrm>
            <a:off x="1310182" y="1926475"/>
            <a:ext cx="7687309" cy="4291330"/>
          </a:xfrm>
          <a:prstGeom prst="rect">
            <a:avLst/>
          </a:prstGeom>
        </p:spPr>
        <p:txBody>
          <a:bodyPr vert="horz" wrap="square" lIns="0" tIns="0" rIns="0" bIns="0" rtlCol="0">
            <a:spAutoFit/>
          </a:bodyPr>
          <a:lstStyle/>
          <a:p>
            <a:pPr marL="355600" indent="-342900">
              <a:lnSpc>
                <a:spcPts val="3190"/>
              </a:lnSpc>
              <a:buFont typeface="Arial"/>
              <a:buChar char="•"/>
              <a:tabLst>
                <a:tab pos="354965" algn="l"/>
                <a:tab pos="355600" algn="l"/>
              </a:tabLst>
            </a:pPr>
            <a:r>
              <a:rPr sz="2700" b="1" dirty="0">
                <a:latin typeface="Calibri"/>
                <a:cs typeface="Calibri"/>
              </a:rPr>
              <a:t>DOM</a:t>
            </a:r>
            <a:r>
              <a:rPr sz="2700" b="1" spc="-65" dirty="0">
                <a:latin typeface="Calibri"/>
                <a:cs typeface="Calibri"/>
              </a:rPr>
              <a:t> </a:t>
            </a:r>
            <a:r>
              <a:rPr sz="2700" b="1" spc="-5" dirty="0">
                <a:latin typeface="Calibri"/>
                <a:cs typeface="Calibri"/>
              </a:rPr>
              <a:t>Manipulation</a:t>
            </a:r>
            <a:endParaRPr sz="2700">
              <a:latin typeface="Calibri"/>
              <a:cs typeface="Calibri"/>
            </a:endParaRPr>
          </a:p>
          <a:p>
            <a:pPr marL="755650" lvl="1" indent="-285750">
              <a:lnSpc>
                <a:spcPts val="2830"/>
              </a:lnSpc>
              <a:buFont typeface="Arial"/>
              <a:buChar char="–"/>
              <a:tabLst>
                <a:tab pos="755650" algn="l"/>
              </a:tabLst>
            </a:pPr>
            <a:r>
              <a:rPr sz="2400" spc="-5" dirty="0">
                <a:latin typeface="Calibri"/>
                <a:cs typeface="Calibri"/>
              </a:rPr>
              <a:t>How </a:t>
            </a:r>
            <a:r>
              <a:rPr sz="2400" dirty="0">
                <a:latin typeface="Calibri"/>
                <a:cs typeface="Calibri"/>
              </a:rPr>
              <a:t>to manipulate the view</a:t>
            </a:r>
            <a:r>
              <a:rPr sz="2400" spc="-90" dirty="0">
                <a:latin typeface="Calibri"/>
                <a:cs typeface="Calibri"/>
              </a:rPr>
              <a:t> </a:t>
            </a:r>
            <a:r>
              <a:rPr sz="2400" dirty="0">
                <a:latin typeface="Calibri"/>
                <a:cs typeface="Calibri"/>
              </a:rPr>
              <a:t>eﬃciently?</a:t>
            </a:r>
            <a:endParaRPr sz="2400">
              <a:latin typeface="Calibri"/>
              <a:cs typeface="Calibri"/>
            </a:endParaRPr>
          </a:p>
          <a:p>
            <a:pPr marL="355600" indent="-342900">
              <a:lnSpc>
                <a:spcPct val="100000"/>
              </a:lnSpc>
              <a:spcBef>
                <a:spcPts val="30"/>
              </a:spcBef>
              <a:buFont typeface="Arial"/>
              <a:buChar char="•"/>
              <a:tabLst>
                <a:tab pos="354965" algn="l"/>
                <a:tab pos="355600" algn="l"/>
              </a:tabLst>
            </a:pPr>
            <a:r>
              <a:rPr sz="2700" b="1" dirty="0">
                <a:latin typeface="Calibri"/>
                <a:cs typeface="Calibri"/>
              </a:rPr>
              <a:t>History</a:t>
            </a:r>
            <a:endParaRPr sz="2700">
              <a:latin typeface="Calibri"/>
              <a:cs typeface="Calibri"/>
            </a:endParaRPr>
          </a:p>
          <a:p>
            <a:pPr marL="755650" lvl="1" indent="-285750">
              <a:lnSpc>
                <a:spcPts val="2845"/>
              </a:lnSpc>
              <a:spcBef>
                <a:spcPts val="45"/>
              </a:spcBef>
              <a:buFont typeface="Arial"/>
              <a:buChar char="–"/>
              <a:tabLst>
                <a:tab pos="755650" algn="l"/>
              </a:tabLst>
            </a:pPr>
            <a:r>
              <a:rPr sz="2400" spc="-5" dirty="0">
                <a:latin typeface="Calibri"/>
                <a:cs typeface="Calibri"/>
              </a:rPr>
              <a:t>What </a:t>
            </a:r>
            <a:r>
              <a:rPr sz="2400" dirty="0">
                <a:latin typeface="Calibri"/>
                <a:cs typeface="Calibri"/>
              </a:rPr>
              <a:t>happens </a:t>
            </a:r>
            <a:r>
              <a:rPr sz="2400" spc="-5" dirty="0">
                <a:latin typeface="Calibri"/>
                <a:cs typeface="Calibri"/>
              </a:rPr>
              <a:t>when </a:t>
            </a:r>
            <a:r>
              <a:rPr sz="2400" dirty="0">
                <a:latin typeface="Calibri"/>
                <a:cs typeface="Calibri"/>
              </a:rPr>
              <a:t>pressing back</a:t>
            </a:r>
            <a:r>
              <a:rPr sz="2400" spc="-50" dirty="0">
                <a:latin typeface="Calibri"/>
                <a:cs typeface="Calibri"/>
              </a:rPr>
              <a:t> </a:t>
            </a:r>
            <a:r>
              <a:rPr sz="2400" spc="-15" dirty="0">
                <a:latin typeface="Calibri"/>
                <a:cs typeface="Calibri"/>
              </a:rPr>
              <a:t>button?</a:t>
            </a:r>
            <a:endParaRPr sz="2400">
              <a:latin typeface="Calibri"/>
              <a:cs typeface="Calibri"/>
            </a:endParaRPr>
          </a:p>
          <a:p>
            <a:pPr marL="355600" indent="-342900">
              <a:lnSpc>
                <a:spcPts val="3204"/>
              </a:lnSpc>
              <a:buFont typeface="Arial"/>
              <a:buChar char="•"/>
              <a:tabLst>
                <a:tab pos="354965" algn="l"/>
                <a:tab pos="355600" algn="l"/>
              </a:tabLst>
            </a:pPr>
            <a:r>
              <a:rPr sz="2700" b="1" spc="-5" dirty="0">
                <a:latin typeface="Calibri"/>
                <a:cs typeface="Calibri"/>
              </a:rPr>
              <a:t>Routing</a:t>
            </a:r>
            <a:endParaRPr sz="2700">
              <a:latin typeface="Calibri"/>
              <a:cs typeface="Calibri"/>
            </a:endParaRPr>
          </a:p>
          <a:p>
            <a:pPr marL="755650" lvl="1" indent="-285750">
              <a:lnSpc>
                <a:spcPct val="100000"/>
              </a:lnSpc>
              <a:spcBef>
                <a:spcPts val="45"/>
              </a:spcBef>
              <a:buFont typeface="Arial"/>
              <a:buChar char="–"/>
              <a:tabLst>
                <a:tab pos="755650" algn="l"/>
              </a:tabLst>
            </a:pPr>
            <a:r>
              <a:rPr sz="2400" dirty="0">
                <a:latin typeface="Calibri"/>
                <a:cs typeface="Calibri"/>
              </a:rPr>
              <a:t>Readable</a:t>
            </a:r>
            <a:r>
              <a:rPr sz="2400" spc="-100" dirty="0">
                <a:latin typeface="Calibri"/>
                <a:cs typeface="Calibri"/>
              </a:rPr>
              <a:t> </a:t>
            </a:r>
            <a:r>
              <a:rPr sz="2400" dirty="0">
                <a:latin typeface="Calibri"/>
                <a:cs typeface="Calibri"/>
              </a:rPr>
              <a:t>URLs?</a:t>
            </a:r>
            <a:endParaRPr sz="2400">
              <a:latin typeface="Calibri"/>
              <a:cs typeface="Calibri"/>
            </a:endParaRPr>
          </a:p>
          <a:p>
            <a:pPr marL="355600" indent="-342900">
              <a:lnSpc>
                <a:spcPts val="3215"/>
              </a:lnSpc>
              <a:spcBef>
                <a:spcPts val="30"/>
              </a:spcBef>
              <a:buFont typeface="Arial"/>
              <a:buChar char="•"/>
              <a:tabLst>
                <a:tab pos="354965" algn="l"/>
                <a:tab pos="355600" algn="l"/>
              </a:tabLst>
            </a:pPr>
            <a:r>
              <a:rPr sz="2700" b="1" spc="-5" dirty="0">
                <a:latin typeface="Calibri"/>
                <a:cs typeface="Calibri"/>
              </a:rPr>
              <a:t>Data</a:t>
            </a:r>
            <a:r>
              <a:rPr sz="2700" b="1" spc="-85" dirty="0">
                <a:latin typeface="Calibri"/>
                <a:cs typeface="Calibri"/>
              </a:rPr>
              <a:t> </a:t>
            </a:r>
            <a:r>
              <a:rPr sz="2700" b="1" spc="-5" dirty="0">
                <a:latin typeface="Calibri"/>
                <a:cs typeface="Calibri"/>
              </a:rPr>
              <a:t>Binding</a:t>
            </a:r>
            <a:endParaRPr sz="2700">
              <a:latin typeface="Calibri"/>
              <a:cs typeface="Calibri"/>
            </a:endParaRPr>
          </a:p>
          <a:p>
            <a:pPr marL="755650" lvl="1" indent="-285750">
              <a:lnSpc>
                <a:spcPts val="2855"/>
              </a:lnSpc>
              <a:buFont typeface="Arial"/>
              <a:buChar char="–"/>
              <a:tabLst>
                <a:tab pos="755650" algn="l"/>
              </a:tabLst>
            </a:pPr>
            <a:r>
              <a:rPr sz="2400" spc="-5" dirty="0">
                <a:latin typeface="Calibri"/>
                <a:cs typeface="Calibri"/>
              </a:rPr>
              <a:t>How </a:t>
            </a:r>
            <a:r>
              <a:rPr sz="2400" dirty="0">
                <a:latin typeface="Calibri"/>
                <a:cs typeface="Calibri"/>
              </a:rPr>
              <a:t>bind data </a:t>
            </a:r>
            <a:r>
              <a:rPr sz="2400" spc="-5" dirty="0">
                <a:latin typeface="Calibri"/>
                <a:cs typeface="Calibri"/>
              </a:rPr>
              <a:t>from model </a:t>
            </a:r>
            <a:r>
              <a:rPr sz="2400" dirty="0">
                <a:latin typeface="Calibri"/>
                <a:cs typeface="Calibri"/>
              </a:rPr>
              <a:t>to</a:t>
            </a:r>
            <a:r>
              <a:rPr sz="2400" spc="-25" dirty="0">
                <a:latin typeface="Calibri"/>
                <a:cs typeface="Calibri"/>
              </a:rPr>
              <a:t> </a:t>
            </a:r>
            <a:r>
              <a:rPr sz="2400" spc="-5" dirty="0">
                <a:latin typeface="Calibri"/>
                <a:cs typeface="Calibri"/>
              </a:rPr>
              <a:t>view?</a:t>
            </a:r>
            <a:endParaRPr sz="2400">
              <a:latin typeface="Calibri"/>
              <a:cs typeface="Calibri"/>
            </a:endParaRPr>
          </a:p>
          <a:p>
            <a:pPr marL="355600" indent="-342900">
              <a:lnSpc>
                <a:spcPts val="3215"/>
              </a:lnSpc>
              <a:spcBef>
                <a:spcPts val="30"/>
              </a:spcBef>
              <a:buFont typeface="Arial"/>
              <a:buChar char="•"/>
              <a:tabLst>
                <a:tab pos="354965" algn="l"/>
                <a:tab pos="355600" algn="l"/>
              </a:tabLst>
            </a:pPr>
            <a:r>
              <a:rPr sz="2700" b="1" spc="-5" dirty="0">
                <a:latin typeface="Calibri"/>
                <a:cs typeface="Calibri"/>
              </a:rPr>
              <a:t>View</a:t>
            </a:r>
            <a:r>
              <a:rPr sz="2700" b="1" spc="-80" dirty="0">
                <a:latin typeface="Calibri"/>
                <a:cs typeface="Calibri"/>
              </a:rPr>
              <a:t> </a:t>
            </a:r>
            <a:r>
              <a:rPr sz="2700" b="1" spc="-5" dirty="0">
                <a:latin typeface="Calibri"/>
                <a:cs typeface="Calibri"/>
              </a:rPr>
              <a:t>Loading</a:t>
            </a:r>
            <a:endParaRPr sz="2700">
              <a:latin typeface="Calibri"/>
              <a:cs typeface="Calibri"/>
            </a:endParaRPr>
          </a:p>
          <a:p>
            <a:pPr marL="755650" lvl="1" indent="-285750">
              <a:lnSpc>
                <a:spcPts val="2855"/>
              </a:lnSpc>
              <a:buFont typeface="Arial"/>
              <a:buChar char="–"/>
              <a:tabLst>
                <a:tab pos="755650" algn="l"/>
              </a:tabLst>
            </a:pPr>
            <a:r>
              <a:rPr sz="2400" spc="-5" dirty="0">
                <a:latin typeface="Calibri"/>
                <a:cs typeface="Calibri"/>
              </a:rPr>
              <a:t>How </a:t>
            </a:r>
            <a:r>
              <a:rPr sz="2400" dirty="0">
                <a:latin typeface="Calibri"/>
                <a:cs typeface="Calibri"/>
              </a:rPr>
              <a:t>to </a:t>
            </a:r>
            <a:r>
              <a:rPr sz="2400" spc="-5" dirty="0">
                <a:latin typeface="Calibri"/>
                <a:cs typeface="Calibri"/>
              </a:rPr>
              <a:t>load </a:t>
            </a:r>
            <a:r>
              <a:rPr sz="2400" dirty="0">
                <a:latin typeface="Calibri"/>
                <a:cs typeface="Calibri"/>
              </a:rPr>
              <a:t>the</a:t>
            </a:r>
            <a:r>
              <a:rPr sz="2400" spc="-50" dirty="0">
                <a:latin typeface="Calibri"/>
                <a:cs typeface="Calibri"/>
              </a:rPr>
              <a:t> </a:t>
            </a:r>
            <a:r>
              <a:rPr sz="2400" spc="-5" dirty="0">
                <a:latin typeface="Calibri"/>
                <a:cs typeface="Calibri"/>
              </a:rPr>
              <a:t>view?</a:t>
            </a:r>
            <a:endParaRPr sz="2400">
              <a:latin typeface="Calibri"/>
              <a:cs typeface="Calibri"/>
            </a:endParaRPr>
          </a:p>
          <a:p>
            <a:pPr marL="355600" indent="-342900">
              <a:lnSpc>
                <a:spcPct val="100000"/>
              </a:lnSpc>
              <a:spcBef>
                <a:spcPts val="30"/>
              </a:spcBef>
              <a:buFont typeface="Arial"/>
              <a:buChar char="•"/>
              <a:tabLst>
                <a:tab pos="354965" algn="l"/>
                <a:tab pos="355600" algn="l"/>
              </a:tabLst>
            </a:pPr>
            <a:r>
              <a:rPr sz="2700" spc="-5" dirty="0">
                <a:latin typeface="Calibri"/>
                <a:cs typeface="Calibri"/>
              </a:rPr>
              <a:t>Lot of coding! You could </a:t>
            </a:r>
            <a:r>
              <a:rPr sz="2700" b="1" dirty="0">
                <a:latin typeface="Calibri"/>
                <a:cs typeface="Calibri"/>
              </a:rPr>
              <a:t>use a framework instead</a:t>
            </a:r>
            <a:r>
              <a:rPr sz="2700" b="1" spc="-5" dirty="0">
                <a:latin typeface="Calibri"/>
                <a:cs typeface="Calibri"/>
              </a:rPr>
              <a:t> </a:t>
            </a:r>
            <a:r>
              <a:rPr sz="2700" b="1" dirty="0">
                <a:latin typeface="Calibri"/>
                <a:cs typeface="Calibri"/>
              </a:rPr>
              <a:t>...</a:t>
            </a:r>
            <a:endParaRPr sz="27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Single-page Application</a:t>
            </a:r>
          </a:p>
        </p:txBody>
      </p:sp>
      <p:sp>
        <p:nvSpPr>
          <p:cNvPr id="3" name="Text Placeholder 2"/>
          <p:cNvSpPr>
            <a:spLocks noGrp="1"/>
          </p:cNvSpPr>
          <p:nvPr>
            <p:ph type="body" idx="1"/>
          </p:nvPr>
        </p:nvSpPr>
        <p:spPr>
          <a:xfrm>
            <a:off x="1310182" y="2015375"/>
            <a:ext cx="8073034" cy="3416320"/>
          </a:xfrm>
        </p:spPr>
        <p:txBody>
          <a:bodyPr/>
          <a:lstStyle/>
          <a:p>
            <a:r>
              <a:rPr lang="en-US" dirty="0"/>
              <a:t>Single page apps typically have</a:t>
            </a:r>
          </a:p>
          <a:p>
            <a:pPr lvl="1"/>
            <a:r>
              <a:rPr lang="en-US" dirty="0"/>
              <a:t>“application like” interaction</a:t>
            </a:r>
          </a:p>
          <a:p>
            <a:pPr lvl="1"/>
            <a:r>
              <a:rPr lang="en-US" dirty="0"/>
              <a:t>dynamic data loading from the server-side API</a:t>
            </a:r>
          </a:p>
          <a:p>
            <a:pPr lvl="1"/>
            <a:r>
              <a:rPr lang="en-US" dirty="0"/>
              <a:t>fluid transitions between page states</a:t>
            </a:r>
          </a:p>
          <a:p>
            <a:pPr lvl="1"/>
            <a:r>
              <a:rPr lang="en-US" dirty="0"/>
              <a:t>more JavaScript than actual HTML</a:t>
            </a:r>
          </a:p>
          <a:p>
            <a:r>
              <a:rPr lang="en-US" dirty="0"/>
              <a:t>They typically do not have</a:t>
            </a:r>
          </a:p>
          <a:p>
            <a:pPr lvl="1"/>
            <a:r>
              <a:rPr lang="en-US" dirty="0"/>
              <a:t>support for crawlers (not for sites relying on search traffic)</a:t>
            </a:r>
          </a:p>
          <a:p>
            <a:pPr lvl="1"/>
            <a:r>
              <a:rPr lang="en-US" dirty="0"/>
              <a:t>support for legacy browsers (IE7 or older,  </a:t>
            </a:r>
            <a:r>
              <a:rPr lang="en-US" dirty="0" err="1"/>
              <a:t>dumbphone</a:t>
            </a:r>
            <a:r>
              <a:rPr lang="en-US" dirty="0"/>
              <a:t> browsers)</a:t>
            </a:r>
          </a:p>
          <a:p>
            <a:pPr lvl="1"/>
            <a:endParaRPr lang="en-US" dirty="0"/>
          </a:p>
          <a:p>
            <a:endParaRPr lang="en-US" dirty="0"/>
          </a:p>
        </p:txBody>
      </p:sp>
    </p:spTree>
    <p:extLst>
      <p:ext uri="{BB962C8B-B14F-4D97-AF65-F5344CB8AC3E}">
        <p14:creationId xmlns:p14="http://schemas.microsoft.com/office/powerpoint/2010/main" val="156433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SPAs Are Good For …</a:t>
            </a:r>
          </a:p>
        </p:txBody>
      </p:sp>
      <p:sp>
        <p:nvSpPr>
          <p:cNvPr id="3" name="Text Placeholder 2"/>
          <p:cNvSpPr>
            <a:spLocks noGrp="1"/>
          </p:cNvSpPr>
          <p:nvPr>
            <p:ph type="body" idx="1"/>
          </p:nvPr>
        </p:nvSpPr>
        <p:spPr>
          <a:xfrm>
            <a:off x="1310182" y="2015375"/>
            <a:ext cx="8073034" cy="3447097"/>
          </a:xfrm>
        </p:spPr>
        <p:txBody>
          <a:bodyPr/>
          <a:lstStyle/>
          <a:p>
            <a:pPr marL="342900" indent="-342900">
              <a:buFont typeface="Arial"/>
              <a:buChar char="•"/>
            </a:pPr>
            <a:r>
              <a:rPr lang="en-US" dirty="0"/>
              <a:t>“App-like user experience”</a:t>
            </a:r>
          </a:p>
          <a:p>
            <a:pPr marL="342900" indent="-342900">
              <a:buFont typeface="Arial"/>
              <a:buChar char="•"/>
            </a:pPr>
            <a:r>
              <a:rPr lang="en-US" dirty="0"/>
              <a:t>Binding to your own (or 3</a:t>
            </a:r>
            <a:r>
              <a:rPr lang="en-US" baseline="30000" dirty="0"/>
              <a:t>rd</a:t>
            </a:r>
            <a:r>
              <a:rPr lang="en-US" dirty="0"/>
              <a:t> party) </a:t>
            </a:r>
            <a:r>
              <a:rPr lang="en-US" dirty="0" err="1"/>
              <a:t>RESTful</a:t>
            </a:r>
            <a:r>
              <a:rPr lang="en-US" dirty="0"/>
              <a:t> API</a:t>
            </a:r>
          </a:p>
          <a:p>
            <a:pPr marL="342900" indent="-342900">
              <a:buFont typeface="Arial"/>
              <a:buChar char="•"/>
            </a:pPr>
            <a:r>
              <a:rPr lang="en-US" dirty="0"/>
              <a:t>Replacement for Flash or Java in your web pages</a:t>
            </a:r>
          </a:p>
          <a:p>
            <a:pPr marL="342900" indent="-342900">
              <a:buFont typeface="Arial"/>
              <a:buChar char="•"/>
            </a:pPr>
            <a:r>
              <a:rPr lang="en-US" dirty="0"/>
              <a:t>Hybrid (native) HTML5 applications</a:t>
            </a:r>
          </a:p>
          <a:p>
            <a:pPr marL="342900" indent="-342900">
              <a:buFont typeface="Arial"/>
              <a:buChar char="•"/>
            </a:pPr>
            <a:r>
              <a:rPr lang="en-US" dirty="0"/>
              <a:t>Mobile version of your web site</a:t>
            </a:r>
          </a:p>
          <a:p>
            <a:endParaRPr lang="en-US" dirty="0"/>
          </a:p>
        </p:txBody>
      </p:sp>
      <p:sp>
        <p:nvSpPr>
          <p:cNvPr id="4" name="Rectangle 3"/>
          <p:cNvSpPr/>
          <p:nvPr/>
        </p:nvSpPr>
        <p:spPr>
          <a:xfrm>
            <a:off x="1079500" y="5607050"/>
            <a:ext cx="7792720" cy="830997"/>
          </a:xfrm>
          <a:prstGeom prst="rect">
            <a:avLst/>
          </a:prstGeom>
        </p:spPr>
        <p:txBody>
          <a:bodyPr wrap="square">
            <a:spAutoFit/>
          </a:bodyPr>
          <a:lstStyle/>
          <a:p>
            <a:r>
              <a:rPr lang="en-US" sz="2400" i="1" dirty="0"/>
              <a:t>The SPA sweet spot is likely not on web sites,</a:t>
            </a:r>
            <a:br>
              <a:rPr lang="en-US" sz="2400" i="1" dirty="0"/>
            </a:br>
            <a:r>
              <a:rPr lang="en-US" sz="2400" i="1" dirty="0"/>
              <a:t>but on content-rich cross-platform mobile apps</a:t>
            </a:r>
          </a:p>
        </p:txBody>
      </p:sp>
    </p:spTree>
    <p:extLst>
      <p:ext uri="{BB962C8B-B14F-4D97-AF65-F5344CB8AC3E}">
        <p14:creationId xmlns:p14="http://schemas.microsoft.com/office/powerpoint/2010/main" val="2796705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PJAX</a:t>
            </a:r>
          </a:p>
        </p:txBody>
      </p:sp>
      <p:sp>
        <p:nvSpPr>
          <p:cNvPr id="3" name="Text Placeholder 2"/>
          <p:cNvSpPr>
            <a:spLocks noGrp="1"/>
          </p:cNvSpPr>
          <p:nvPr>
            <p:ph type="body" idx="1"/>
          </p:nvPr>
        </p:nvSpPr>
        <p:spPr>
          <a:xfrm>
            <a:off x="1310182" y="2015375"/>
            <a:ext cx="8073034" cy="4431982"/>
          </a:xfrm>
        </p:spPr>
        <p:txBody>
          <a:bodyPr/>
          <a:lstStyle/>
          <a:p>
            <a:r>
              <a:rPr lang="en-US" dirty="0" err="1"/>
              <a:t>Pjax</a:t>
            </a:r>
            <a:r>
              <a:rPr lang="en-US" dirty="0"/>
              <a:t> is a technique that allows you to progressively enhance normal links on a page so that clicks result in the linked content being loaded via Ajax and the URL being updated using HTML5 </a:t>
            </a:r>
            <a:r>
              <a:rPr lang="en-US" dirty="0" err="1"/>
              <a:t>pushState</a:t>
            </a:r>
            <a:r>
              <a:rPr lang="en-US" dirty="0"/>
              <a:t>, avoiding a full page load. </a:t>
            </a:r>
          </a:p>
          <a:p>
            <a:r>
              <a:rPr lang="en-US" dirty="0"/>
              <a:t>In browsers that don't support </a:t>
            </a:r>
            <a:r>
              <a:rPr lang="en-US" dirty="0" err="1"/>
              <a:t>pushState</a:t>
            </a:r>
            <a:r>
              <a:rPr lang="en-US" dirty="0"/>
              <a:t> or that have JavaScript disabled, link clicks will result in a normal full page load. The </a:t>
            </a:r>
            <a:r>
              <a:rPr lang="en-US" dirty="0" err="1"/>
              <a:t>Pjax</a:t>
            </a:r>
            <a:r>
              <a:rPr lang="en-US" dirty="0"/>
              <a:t> Utility makes it easy to add this functionality to existing pages.</a:t>
            </a:r>
          </a:p>
        </p:txBody>
      </p:sp>
    </p:spTree>
    <p:extLst>
      <p:ext uri="{BB962C8B-B14F-4D97-AF65-F5344CB8AC3E}">
        <p14:creationId xmlns:p14="http://schemas.microsoft.com/office/powerpoint/2010/main" val="214170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107" y="890473"/>
            <a:ext cx="9055793" cy="1354217"/>
          </a:xfrm>
        </p:spPr>
        <p:txBody>
          <a:bodyPr/>
          <a:lstStyle/>
          <a:p>
            <a:r>
              <a:rPr lang="en-US" dirty="0"/>
              <a:t>SPAs and Other Web App Architectures</a:t>
            </a:r>
          </a:p>
        </p:txBody>
      </p:sp>
      <p:graphicFrame>
        <p:nvGraphicFramePr>
          <p:cNvPr id="4" name="Table 3"/>
          <p:cNvGraphicFramePr>
            <a:graphicFrameLocks noGrp="1"/>
          </p:cNvGraphicFramePr>
          <p:nvPr>
            <p:extLst>
              <p:ext uri="{D42A27DB-BD31-4B8C-83A1-F6EECF244321}">
                <p14:modId xmlns:p14="http://schemas.microsoft.com/office/powerpoint/2010/main" val="4246687983"/>
              </p:ext>
            </p:extLst>
          </p:nvPr>
        </p:nvGraphicFramePr>
        <p:xfrm>
          <a:off x="546100" y="1873250"/>
          <a:ext cx="9753600" cy="4910416"/>
        </p:xfrm>
        <a:graphic>
          <a:graphicData uri="http://schemas.openxmlformats.org/drawingml/2006/table">
            <a:tbl>
              <a:tblPr firstRow="1" bandRow="1">
                <a:tableStyleId>{FABFCF23-3B69-468F-B69F-88F6DE6A72F2}</a:tableStyleId>
              </a:tblPr>
              <a:tblGrid>
                <a:gridCol w="195072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gridCol w="1950720">
                  <a:extLst>
                    <a:ext uri="{9D8B030D-6E8A-4147-A177-3AD203B41FA5}">
                      <a16:colId xmlns:a16="http://schemas.microsoft.com/office/drawing/2014/main" val="20002"/>
                    </a:ext>
                  </a:extLst>
                </a:gridCol>
                <a:gridCol w="1950720">
                  <a:extLst>
                    <a:ext uri="{9D8B030D-6E8A-4147-A177-3AD203B41FA5}">
                      <a16:colId xmlns:a16="http://schemas.microsoft.com/office/drawing/2014/main" val="20003"/>
                    </a:ext>
                  </a:extLst>
                </a:gridCol>
                <a:gridCol w="1950720">
                  <a:extLst>
                    <a:ext uri="{9D8B030D-6E8A-4147-A177-3AD203B41FA5}">
                      <a16:colId xmlns:a16="http://schemas.microsoft.com/office/drawing/2014/main" val="20004"/>
                    </a:ext>
                  </a:extLst>
                </a:gridCol>
              </a:tblGrid>
              <a:tr h="401907">
                <a:tc>
                  <a:txBody>
                    <a:bodyPr/>
                    <a:lstStyle/>
                    <a:p>
                      <a:endParaRPr lang="en-US" sz="1600" dirty="0"/>
                    </a:p>
                  </a:txBody>
                  <a:tcPr/>
                </a:tc>
                <a:tc>
                  <a:txBody>
                    <a:bodyPr/>
                    <a:lstStyle/>
                    <a:p>
                      <a:r>
                        <a:rPr lang="en-US" sz="1600" dirty="0"/>
                        <a:t>Server-side</a:t>
                      </a:r>
                    </a:p>
                  </a:txBody>
                  <a:tcPr/>
                </a:tc>
                <a:tc>
                  <a:txBody>
                    <a:bodyPr/>
                    <a:lstStyle/>
                    <a:p>
                      <a:r>
                        <a:rPr lang="en-US" sz="1600" dirty="0"/>
                        <a:t>Server-side + AJAX</a:t>
                      </a:r>
                    </a:p>
                  </a:txBody>
                  <a:tcPr/>
                </a:tc>
                <a:tc>
                  <a:txBody>
                    <a:bodyPr/>
                    <a:lstStyle/>
                    <a:p>
                      <a:r>
                        <a:rPr lang="en-US" sz="1600" dirty="0"/>
                        <a:t>PJAX</a:t>
                      </a:r>
                    </a:p>
                  </a:txBody>
                  <a:tcPr/>
                </a:tc>
                <a:tc>
                  <a:txBody>
                    <a:bodyPr/>
                    <a:lstStyle/>
                    <a:p>
                      <a:r>
                        <a:rPr lang="en-US" sz="1600" dirty="0"/>
                        <a:t>SPA</a:t>
                      </a:r>
                    </a:p>
                  </a:txBody>
                  <a:tcPr/>
                </a:tc>
                <a:extLst>
                  <a:ext uri="{0D108BD9-81ED-4DB2-BD59-A6C34878D82A}">
                    <a16:rowId xmlns:a16="http://schemas.microsoft.com/office/drawing/2014/main" val="10000"/>
                  </a:ext>
                </a:extLst>
              </a:tr>
              <a:tr h="1069551">
                <a:tc>
                  <a:txBody>
                    <a:bodyPr/>
                    <a:lstStyle/>
                    <a:p>
                      <a:r>
                        <a:rPr lang="en-US" sz="1600" dirty="0"/>
                        <a:t>What</a:t>
                      </a:r>
                    </a:p>
                  </a:txBody>
                  <a:tcPr/>
                </a:tc>
                <a:tc>
                  <a:txBody>
                    <a:bodyPr/>
                    <a:lstStyle/>
                    <a:p>
                      <a:r>
                        <a:rPr lang="en-US" sz="1600" dirty="0"/>
                        <a:t>Server round-trip</a:t>
                      </a:r>
                      <a:r>
                        <a:rPr lang="en-US" sz="1600" baseline="0" dirty="0"/>
                        <a:t> on every app state change</a:t>
                      </a:r>
                      <a:endParaRPr lang="en-US" sz="1600" dirty="0"/>
                    </a:p>
                  </a:txBody>
                  <a:tcPr/>
                </a:tc>
                <a:tc>
                  <a:txBody>
                    <a:bodyPr/>
                    <a:lstStyle/>
                    <a:p>
                      <a:r>
                        <a:rPr lang="en-US" sz="1600" dirty="0"/>
                        <a:t>Render initial page on server,</a:t>
                      </a:r>
                      <a:r>
                        <a:rPr lang="en-US" sz="1600" baseline="0" dirty="0"/>
                        <a:t> state changes on the client</a:t>
                      </a:r>
                      <a:endParaRPr lang="en-US" sz="1600" dirty="0"/>
                    </a:p>
                  </a:txBody>
                  <a:tcPr/>
                </a:tc>
                <a:tc>
                  <a:txBody>
                    <a:bodyPr/>
                    <a:lstStyle/>
                    <a:p>
                      <a:r>
                        <a:rPr lang="en-US" sz="1600" dirty="0"/>
                        <a:t>Render initial</a:t>
                      </a:r>
                      <a:r>
                        <a:rPr lang="en-US" sz="1600" baseline="0" dirty="0"/>
                        <a:t> page on server, state changes on server, inject into DOM on client-side</a:t>
                      </a:r>
                      <a:endParaRPr lang="en-US" sz="1600" dirty="0"/>
                    </a:p>
                  </a:txBody>
                  <a:tcPr/>
                </a:tc>
                <a:tc>
                  <a:txBody>
                    <a:bodyPr/>
                    <a:lstStyle/>
                    <a:p>
                      <a:r>
                        <a:rPr lang="en-US" sz="1600" dirty="0"/>
                        <a:t>Serve</a:t>
                      </a:r>
                      <a:r>
                        <a:rPr lang="en-US" sz="1600" baseline="0" dirty="0"/>
                        <a:t> static page skeleton from server; render every change on client-side</a:t>
                      </a:r>
                      <a:endParaRPr lang="en-US" sz="1600" dirty="0"/>
                    </a:p>
                  </a:txBody>
                  <a:tcPr/>
                </a:tc>
                <a:extLst>
                  <a:ext uri="{0D108BD9-81ED-4DB2-BD59-A6C34878D82A}">
                    <a16:rowId xmlns:a16="http://schemas.microsoft.com/office/drawing/2014/main" val="10001"/>
                  </a:ext>
                </a:extLst>
              </a:tr>
              <a:tr h="831873">
                <a:tc>
                  <a:txBody>
                    <a:bodyPr/>
                    <a:lstStyle/>
                    <a:p>
                      <a:r>
                        <a:rPr lang="en-US" sz="1600" dirty="0"/>
                        <a:t>How</a:t>
                      </a:r>
                    </a:p>
                  </a:txBody>
                  <a:tcPr/>
                </a:tc>
                <a:tc>
                  <a:txBody>
                    <a:bodyPr/>
                    <a:lstStyle/>
                    <a:p>
                      <a:r>
                        <a:rPr lang="en-US" sz="1600" dirty="0"/>
                        <a:t>UI code on server;</a:t>
                      </a:r>
                      <a:r>
                        <a:rPr lang="en-US" sz="1600" baseline="0" dirty="0"/>
                        <a:t> links &amp; form posting</a:t>
                      </a:r>
                      <a:endParaRPr lang="en-US" sz="1600" dirty="0"/>
                    </a:p>
                  </a:txBody>
                  <a:tcPr/>
                </a:tc>
                <a:tc>
                  <a:txBody>
                    <a:bodyPr/>
                    <a:lstStyle/>
                    <a:p>
                      <a:r>
                        <a:rPr lang="en-US" sz="1600" dirty="0"/>
                        <a:t>UI </a:t>
                      </a:r>
                      <a:r>
                        <a:rPr lang="en-US" sz="1600" baseline="0" dirty="0"/>
                        <a:t>code on both ends; AJAX calls, ugly server API</a:t>
                      </a:r>
                      <a:endParaRPr lang="en-US" sz="1600" dirty="0"/>
                    </a:p>
                  </a:txBody>
                  <a:tcPr/>
                </a:tc>
                <a:tc>
                  <a:txBody>
                    <a:bodyPr/>
                    <a:lstStyle/>
                    <a:p>
                      <a:r>
                        <a:rPr lang="en-US" sz="1600" dirty="0"/>
                        <a:t>UI</a:t>
                      </a:r>
                      <a:r>
                        <a:rPr lang="en-US" sz="1600" baseline="0" dirty="0"/>
                        <a:t> code on server, client to inject HTTP, server API if you like</a:t>
                      </a:r>
                      <a:endParaRPr lang="en-US" sz="1600" dirty="0"/>
                    </a:p>
                  </a:txBody>
                  <a:tcPr/>
                </a:tc>
                <a:tc>
                  <a:txBody>
                    <a:bodyPr/>
                    <a:lstStyle/>
                    <a:p>
                      <a:r>
                        <a:rPr lang="en-US" sz="1600" dirty="0"/>
                        <a:t>UI code on</a:t>
                      </a:r>
                      <a:r>
                        <a:rPr lang="en-US" sz="1600" baseline="0" dirty="0"/>
                        <a:t> client,</a:t>
                      </a:r>
                      <a:br>
                        <a:rPr lang="en-US" sz="1600" baseline="0" dirty="0"/>
                      </a:br>
                      <a:r>
                        <a:rPr lang="en-US" sz="1600" baseline="0" dirty="0"/>
                        <a:t>server API</a:t>
                      </a:r>
                      <a:endParaRPr lang="en-US" sz="1600" dirty="0"/>
                    </a:p>
                  </a:txBody>
                  <a:tcPr/>
                </a:tc>
                <a:extLst>
                  <a:ext uri="{0D108BD9-81ED-4DB2-BD59-A6C34878D82A}">
                    <a16:rowId xmlns:a16="http://schemas.microsoft.com/office/drawing/2014/main" val="10002"/>
                  </a:ext>
                </a:extLst>
              </a:tr>
              <a:tr h="481958">
                <a:tc>
                  <a:txBody>
                    <a:bodyPr/>
                    <a:lstStyle/>
                    <a:p>
                      <a:r>
                        <a:rPr lang="en-US" sz="1600" dirty="0"/>
                        <a:t>Ease of development</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0003"/>
                  </a:ext>
                </a:extLst>
              </a:tr>
              <a:tr h="481958">
                <a:tc>
                  <a:txBody>
                    <a:bodyPr/>
                    <a:lstStyle/>
                    <a:p>
                      <a:r>
                        <a:rPr lang="en-US" sz="1600" dirty="0"/>
                        <a:t>UX &amp; responsiveness</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10004"/>
                  </a:ext>
                </a:extLst>
              </a:tr>
              <a:tr h="481958">
                <a:tc>
                  <a:txBody>
                    <a:bodyPr/>
                    <a:lstStyle/>
                    <a:p>
                      <a:r>
                        <a:rPr lang="en-US" sz="1600" dirty="0"/>
                        <a:t>Robots </a:t>
                      </a:r>
                      <a:r>
                        <a:rPr lang="en-US" sz="1600" baseline="0" dirty="0"/>
                        <a:t>&amp; old browsers</a:t>
                      </a:r>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0005"/>
                  </a:ext>
                </a:extLst>
              </a:tr>
              <a:tr h="594195">
                <a:tc>
                  <a:txBody>
                    <a:bodyPr/>
                    <a:lstStyle/>
                    <a:p>
                      <a:r>
                        <a:rPr lang="en-US" sz="1600" dirty="0"/>
                        <a:t>Who’s using it?</a:t>
                      </a:r>
                    </a:p>
                  </a:txBody>
                  <a:tcPr/>
                </a:tc>
                <a:tc>
                  <a:txBody>
                    <a:bodyPr/>
                    <a:lstStyle/>
                    <a:p>
                      <a:r>
                        <a:rPr lang="en-US" sz="1600" dirty="0"/>
                        <a:t>Amazon, Wikipedia;</a:t>
                      </a:r>
                      <a:br>
                        <a:rPr lang="en-US" sz="1600" dirty="0"/>
                      </a:br>
                      <a:r>
                        <a:rPr lang="en-US" sz="1600" dirty="0"/>
                        <a:t>banks, media sites etc.</a:t>
                      </a:r>
                    </a:p>
                  </a:txBody>
                  <a:tcPr/>
                </a:tc>
                <a:tc>
                  <a:txBody>
                    <a:bodyPr/>
                    <a:lstStyle/>
                    <a:p>
                      <a:r>
                        <a:rPr lang="en-US" sz="1600" dirty="0"/>
                        <a:t>Facebook?;</a:t>
                      </a:r>
                      <a:br>
                        <a:rPr lang="en-US" sz="1600" dirty="0"/>
                      </a:br>
                      <a:r>
                        <a:rPr lang="en-US" sz="1600" dirty="0"/>
                        <a:t>widgets,</a:t>
                      </a:r>
                      <a:r>
                        <a:rPr lang="en-US" sz="1600" baseline="0" dirty="0"/>
                        <a:t> search</a:t>
                      </a:r>
                      <a:endParaRPr lang="en-US" sz="1600" dirty="0"/>
                    </a:p>
                  </a:txBody>
                  <a:tcPr/>
                </a:tc>
                <a:tc>
                  <a:txBody>
                    <a:bodyPr/>
                    <a:lstStyle/>
                    <a:p>
                      <a:r>
                        <a:rPr lang="en-US" sz="1600" dirty="0"/>
                        <a:t>Twitter, Basecamp, </a:t>
                      </a:r>
                      <a:r>
                        <a:rPr lang="en-US" sz="1600" dirty="0" err="1"/>
                        <a:t>GitHub</a:t>
                      </a:r>
                      <a:endParaRPr lang="en-US" sz="1600" dirty="0"/>
                    </a:p>
                  </a:txBody>
                  <a:tcPr/>
                </a:tc>
                <a:tc>
                  <a:txBody>
                    <a:bodyPr/>
                    <a:lstStyle/>
                    <a:p>
                      <a:r>
                        <a:rPr lang="en-US" sz="1600" dirty="0"/>
                        <a:t>Google</a:t>
                      </a:r>
                      <a:r>
                        <a:rPr lang="en-US" sz="1600" baseline="0" dirty="0"/>
                        <a:t>+, Gmail,  FT;</a:t>
                      </a:r>
                      <a:br>
                        <a:rPr lang="en-US" sz="1600" baseline="0" dirty="0"/>
                      </a:br>
                      <a:r>
                        <a:rPr lang="en-US" sz="1600" baseline="0" dirty="0"/>
                        <a:t>mobile sites, startups</a:t>
                      </a:r>
                      <a:endParaRPr lang="en-US" sz="1600" dirty="0"/>
                    </a:p>
                  </a:txBody>
                  <a:tcPr/>
                </a:tc>
                <a:extLst>
                  <a:ext uri="{0D108BD9-81ED-4DB2-BD59-A6C34878D82A}">
                    <a16:rowId xmlns:a16="http://schemas.microsoft.com/office/drawing/2014/main" val="10006"/>
                  </a:ext>
                </a:extLst>
              </a:tr>
            </a:tbl>
          </a:graphicData>
        </a:graphic>
      </p:graphicFrame>
      <p:sp>
        <p:nvSpPr>
          <p:cNvPr id="7" name="Oval 6"/>
          <p:cNvSpPr/>
          <p:nvPr/>
        </p:nvSpPr>
        <p:spPr>
          <a:xfrm>
            <a:off x="3136900" y="4387850"/>
            <a:ext cx="457200" cy="45720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099300" y="4387850"/>
            <a:ext cx="457200" cy="45720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9156700" y="4387850"/>
            <a:ext cx="457200" cy="45720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9156700" y="4921250"/>
            <a:ext cx="457200" cy="45720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7099300" y="5454650"/>
            <a:ext cx="457200" cy="45720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136900" y="5454650"/>
            <a:ext cx="457200" cy="45720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041900" y="4387850"/>
            <a:ext cx="457200" cy="457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136900" y="4921250"/>
            <a:ext cx="457200" cy="457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9156700" y="5454650"/>
            <a:ext cx="457200" cy="457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041900" y="4921250"/>
            <a:ext cx="457200" cy="4572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041900" y="5454650"/>
            <a:ext cx="457200" cy="4572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7099300" y="4921250"/>
            <a:ext cx="457200" cy="4572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996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65755">
              <a:lnSpc>
                <a:spcPct val="100000"/>
              </a:lnSpc>
            </a:pPr>
            <a:r>
              <a:rPr dirty="0"/>
              <a:t>Angular</a:t>
            </a:r>
            <a:r>
              <a:rPr spc="-95" dirty="0"/>
              <a:t> </a:t>
            </a:r>
            <a:r>
              <a:rPr spc="-5" dirty="0"/>
              <a:t>JS</a:t>
            </a:r>
          </a:p>
        </p:txBody>
      </p:sp>
      <p:sp>
        <p:nvSpPr>
          <p:cNvPr id="3" name="object 3"/>
          <p:cNvSpPr txBox="1"/>
          <p:nvPr/>
        </p:nvSpPr>
        <p:spPr>
          <a:xfrm>
            <a:off x="1310182" y="1995055"/>
            <a:ext cx="7492365" cy="434467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b="1" dirty="0">
                <a:latin typeface="Calibri"/>
                <a:cs typeface="Calibri"/>
              </a:rPr>
              <a:t>Single Page App Framework </a:t>
            </a:r>
            <a:r>
              <a:rPr sz="3200" spc="-5" dirty="0">
                <a:latin typeface="Calibri"/>
                <a:cs typeface="Calibri"/>
              </a:rPr>
              <a:t>for</a:t>
            </a:r>
            <a:r>
              <a:rPr sz="3200" spc="-55" dirty="0">
                <a:latin typeface="Calibri"/>
                <a:cs typeface="Calibri"/>
              </a:rPr>
              <a:t> </a:t>
            </a:r>
            <a:r>
              <a:rPr sz="3200" spc="-5" dirty="0">
                <a:latin typeface="Calibri"/>
                <a:cs typeface="Calibri"/>
              </a:rPr>
              <a:t>JavaScript</a:t>
            </a:r>
            <a:endParaRPr sz="3200">
              <a:latin typeface="Calibri"/>
              <a:cs typeface="Calibri"/>
            </a:endParaRPr>
          </a:p>
          <a:p>
            <a:pPr marL="355600" indent="-342900">
              <a:lnSpc>
                <a:spcPct val="100000"/>
              </a:lnSpc>
              <a:spcBef>
                <a:spcPts val="725"/>
              </a:spcBef>
              <a:buFont typeface="Arial"/>
              <a:buChar char="•"/>
              <a:tabLst>
                <a:tab pos="354965" algn="l"/>
                <a:tab pos="355600" algn="l"/>
              </a:tabLst>
            </a:pPr>
            <a:r>
              <a:rPr sz="3200" dirty="0">
                <a:latin typeface="Calibri"/>
                <a:cs typeface="Calibri"/>
              </a:rPr>
              <a:t>Implements </a:t>
            </a:r>
            <a:r>
              <a:rPr sz="3200" spc="-155" dirty="0">
                <a:latin typeface="Calibri"/>
                <a:cs typeface="Calibri"/>
              </a:rPr>
              <a:t>client-­‐side </a:t>
            </a:r>
            <a:r>
              <a:rPr sz="3200" b="1" dirty="0">
                <a:latin typeface="Calibri"/>
                <a:cs typeface="Calibri"/>
              </a:rPr>
              <a:t>MVC</a:t>
            </a:r>
            <a:r>
              <a:rPr sz="3200" b="1" spc="125" dirty="0">
                <a:latin typeface="Calibri"/>
                <a:cs typeface="Calibri"/>
              </a:rPr>
              <a:t> </a:t>
            </a:r>
            <a:r>
              <a:rPr sz="3200" spc="-20" dirty="0">
                <a:latin typeface="Calibri"/>
                <a:cs typeface="Calibri"/>
              </a:rPr>
              <a:t>pattern</a:t>
            </a:r>
            <a:endParaRPr sz="3200">
              <a:latin typeface="Calibri"/>
              <a:cs typeface="Calibri"/>
            </a:endParaRPr>
          </a:p>
          <a:p>
            <a:pPr marL="748665" marR="5080" indent="-279400">
              <a:lnSpc>
                <a:spcPts val="3329"/>
              </a:lnSpc>
              <a:spcBef>
                <a:spcPts val="800"/>
              </a:spcBef>
            </a:pPr>
            <a:r>
              <a:rPr sz="2800" dirty="0">
                <a:latin typeface="Arial"/>
                <a:cs typeface="Arial"/>
              </a:rPr>
              <a:t>– </a:t>
            </a:r>
            <a:r>
              <a:rPr sz="2800" spc="-5" dirty="0">
                <a:latin typeface="Calibri"/>
                <a:cs typeface="Calibri"/>
              </a:rPr>
              <a:t>Separation of presentation from </a:t>
            </a:r>
            <a:r>
              <a:rPr sz="2800" dirty="0">
                <a:latin typeface="Calibri"/>
                <a:cs typeface="Calibri"/>
              </a:rPr>
              <a:t>business</a:t>
            </a:r>
            <a:r>
              <a:rPr sz="2800" spc="-80" dirty="0">
                <a:latin typeface="Calibri"/>
                <a:cs typeface="Calibri"/>
              </a:rPr>
              <a:t> </a:t>
            </a:r>
            <a:r>
              <a:rPr sz="2800" spc="-5" dirty="0">
                <a:latin typeface="Calibri"/>
                <a:cs typeface="Calibri"/>
              </a:rPr>
              <a:t>logic  </a:t>
            </a:r>
            <a:r>
              <a:rPr sz="2800" dirty="0">
                <a:latin typeface="Calibri"/>
                <a:cs typeface="Calibri"/>
              </a:rPr>
              <a:t>and </a:t>
            </a:r>
            <a:r>
              <a:rPr sz="2800" spc="-5" dirty="0">
                <a:latin typeface="Calibri"/>
                <a:cs typeface="Calibri"/>
              </a:rPr>
              <a:t>presentation</a:t>
            </a:r>
            <a:r>
              <a:rPr sz="2800" spc="-75" dirty="0">
                <a:latin typeface="Calibri"/>
                <a:cs typeface="Calibri"/>
              </a:rPr>
              <a:t> </a:t>
            </a:r>
            <a:r>
              <a:rPr sz="2800" dirty="0">
                <a:latin typeface="Calibri"/>
                <a:cs typeface="Calibri"/>
              </a:rPr>
              <a:t>state</a:t>
            </a:r>
            <a:endParaRPr sz="2800">
              <a:latin typeface="Calibri"/>
              <a:cs typeface="Calibri"/>
            </a:endParaRPr>
          </a:p>
          <a:p>
            <a:pPr marL="355600" indent="-342900">
              <a:lnSpc>
                <a:spcPct val="100000"/>
              </a:lnSpc>
              <a:spcBef>
                <a:spcPts val="700"/>
              </a:spcBef>
              <a:buFont typeface="Arial"/>
              <a:buChar char="•"/>
              <a:tabLst>
                <a:tab pos="354965" algn="l"/>
                <a:tab pos="355600" algn="l"/>
              </a:tabLst>
            </a:pPr>
            <a:r>
              <a:rPr sz="3200" b="1" dirty="0">
                <a:latin typeface="Calibri"/>
                <a:cs typeface="Calibri"/>
              </a:rPr>
              <a:t>No direct DOM </a:t>
            </a:r>
            <a:r>
              <a:rPr sz="3200" spc="-5" dirty="0">
                <a:latin typeface="Calibri"/>
                <a:cs typeface="Calibri"/>
              </a:rPr>
              <a:t>manipulation, </a:t>
            </a:r>
            <a:r>
              <a:rPr sz="3200" dirty="0">
                <a:latin typeface="Calibri"/>
                <a:cs typeface="Calibri"/>
              </a:rPr>
              <a:t>less</a:t>
            </a:r>
            <a:r>
              <a:rPr sz="3200" spc="-50" dirty="0">
                <a:latin typeface="Calibri"/>
                <a:cs typeface="Calibri"/>
              </a:rPr>
              <a:t> </a:t>
            </a:r>
            <a:r>
              <a:rPr sz="3200" spc="-5" dirty="0">
                <a:latin typeface="Calibri"/>
                <a:cs typeface="Calibri"/>
              </a:rPr>
              <a:t>code</a:t>
            </a:r>
            <a:endParaRPr sz="3200">
              <a:latin typeface="Calibri"/>
              <a:cs typeface="Calibri"/>
            </a:endParaRPr>
          </a:p>
          <a:p>
            <a:pPr marL="355600" indent="-342900">
              <a:lnSpc>
                <a:spcPct val="100000"/>
              </a:lnSpc>
              <a:spcBef>
                <a:spcPts val="760"/>
              </a:spcBef>
              <a:buFont typeface="Arial"/>
              <a:buChar char="•"/>
              <a:tabLst>
                <a:tab pos="354965" algn="l"/>
                <a:tab pos="355600" algn="l"/>
              </a:tabLst>
            </a:pPr>
            <a:r>
              <a:rPr sz="3200" spc="-5" dirty="0">
                <a:latin typeface="Calibri"/>
                <a:cs typeface="Calibri"/>
              </a:rPr>
              <a:t>Support for </a:t>
            </a:r>
            <a:r>
              <a:rPr sz="3200" dirty="0">
                <a:latin typeface="Calibri"/>
                <a:cs typeface="Calibri"/>
              </a:rPr>
              <a:t>all </a:t>
            </a:r>
            <a:r>
              <a:rPr sz="3200" spc="-5" dirty="0">
                <a:latin typeface="Calibri"/>
                <a:cs typeface="Calibri"/>
              </a:rPr>
              <a:t>major</a:t>
            </a:r>
            <a:r>
              <a:rPr sz="3200" spc="-15" dirty="0">
                <a:latin typeface="Calibri"/>
                <a:cs typeface="Calibri"/>
              </a:rPr>
              <a:t> </a:t>
            </a:r>
            <a:r>
              <a:rPr sz="3200" spc="-5" dirty="0">
                <a:latin typeface="Calibri"/>
                <a:cs typeface="Calibri"/>
              </a:rPr>
              <a:t>browsers</a:t>
            </a:r>
            <a:endParaRPr sz="3200">
              <a:latin typeface="Calibri"/>
              <a:cs typeface="Calibri"/>
            </a:endParaRPr>
          </a:p>
          <a:p>
            <a:pPr marL="355600" indent="-342900">
              <a:lnSpc>
                <a:spcPct val="100000"/>
              </a:lnSpc>
              <a:spcBef>
                <a:spcPts val="760"/>
              </a:spcBef>
              <a:buFont typeface="Arial"/>
              <a:buChar char="•"/>
              <a:tabLst>
                <a:tab pos="354965" algn="l"/>
                <a:tab pos="355600" algn="l"/>
              </a:tabLst>
            </a:pPr>
            <a:r>
              <a:rPr sz="3200" spc="-5" dirty="0">
                <a:latin typeface="Calibri"/>
                <a:cs typeface="Calibri"/>
              </a:rPr>
              <a:t>Supported </a:t>
            </a:r>
            <a:r>
              <a:rPr sz="3200" dirty="0">
                <a:latin typeface="Calibri"/>
                <a:cs typeface="Calibri"/>
              </a:rPr>
              <a:t>by</a:t>
            </a:r>
            <a:r>
              <a:rPr sz="3200" spc="-40" dirty="0">
                <a:latin typeface="Calibri"/>
                <a:cs typeface="Calibri"/>
              </a:rPr>
              <a:t> </a:t>
            </a:r>
            <a:r>
              <a:rPr sz="3200" spc="-5" dirty="0">
                <a:latin typeface="Calibri"/>
                <a:cs typeface="Calibri"/>
              </a:rPr>
              <a:t>Google</a:t>
            </a:r>
            <a:endParaRPr sz="3200">
              <a:latin typeface="Calibri"/>
              <a:cs typeface="Calibri"/>
            </a:endParaRPr>
          </a:p>
          <a:p>
            <a:pPr marL="355600" indent="-342900">
              <a:lnSpc>
                <a:spcPct val="100000"/>
              </a:lnSpc>
              <a:spcBef>
                <a:spcPts val="760"/>
              </a:spcBef>
              <a:buFont typeface="Arial"/>
              <a:buChar char="•"/>
              <a:tabLst>
                <a:tab pos="354965" algn="l"/>
                <a:tab pos="355600" algn="l"/>
              </a:tabLst>
            </a:pPr>
            <a:r>
              <a:rPr sz="3200" spc="-5" dirty="0">
                <a:latin typeface="Calibri"/>
                <a:cs typeface="Calibri"/>
              </a:rPr>
              <a:t>Large </a:t>
            </a:r>
            <a:r>
              <a:rPr sz="3200" dirty="0">
                <a:latin typeface="Calibri"/>
                <a:cs typeface="Calibri"/>
              </a:rPr>
              <a:t>and fast </a:t>
            </a:r>
            <a:r>
              <a:rPr sz="3200" spc="-5" dirty="0">
                <a:latin typeface="Calibri"/>
                <a:cs typeface="Calibri"/>
              </a:rPr>
              <a:t>growing</a:t>
            </a:r>
            <a:r>
              <a:rPr sz="3200" spc="-15" dirty="0">
                <a:latin typeface="Calibri"/>
                <a:cs typeface="Calibri"/>
              </a:rPr>
              <a:t> </a:t>
            </a:r>
            <a:r>
              <a:rPr sz="3200" spc="-5" dirty="0">
                <a:latin typeface="Calibri"/>
                <a:cs typeface="Calibri"/>
              </a:rPr>
              <a:t>community</a:t>
            </a:r>
            <a:endParaRPr sz="32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1354217"/>
          </a:xfrm>
        </p:spPr>
        <p:txBody>
          <a:bodyPr/>
          <a:lstStyle/>
          <a:p>
            <a:r>
              <a:rPr lang="en-US" dirty="0"/>
              <a:t>Core Components of Web Applications</a:t>
            </a:r>
          </a:p>
        </p:txBody>
      </p:sp>
      <p:sp>
        <p:nvSpPr>
          <p:cNvPr id="3" name="Content Placeholder 2"/>
          <p:cNvSpPr>
            <a:spLocks noGrp="1"/>
          </p:cNvSpPr>
          <p:nvPr>
            <p:ph idx="1"/>
          </p:nvPr>
        </p:nvSpPr>
        <p:spPr>
          <a:xfrm>
            <a:off x="3898900" y="5714600"/>
            <a:ext cx="6553200" cy="1477328"/>
          </a:xfrm>
        </p:spPr>
        <p:txBody>
          <a:bodyPr/>
          <a:lstStyle/>
          <a:p>
            <a:r>
              <a:rPr lang="en-US" dirty="0"/>
              <a:t>UI (Front End (DOM, Framework))</a:t>
            </a:r>
          </a:p>
          <a:p>
            <a:r>
              <a:rPr lang="en-US" dirty="0"/>
              <a:t>Request Layer (Web API)</a:t>
            </a:r>
          </a:p>
          <a:p>
            <a:r>
              <a:rPr lang="en-US" dirty="0"/>
              <a:t>Back End (Database, Logic)</a:t>
            </a:r>
          </a:p>
        </p:txBody>
      </p:sp>
      <p:sp>
        <p:nvSpPr>
          <p:cNvPr id="9" name="Cloud 8"/>
          <p:cNvSpPr/>
          <p:nvPr/>
        </p:nvSpPr>
        <p:spPr>
          <a:xfrm>
            <a:off x="6581191" y="3127405"/>
            <a:ext cx="1960547" cy="1151840"/>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983" dirty="0"/>
              <a:t>Internet</a:t>
            </a:r>
          </a:p>
        </p:txBody>
      </p:sp>
      <p:sp>
        <p:nvSpPr>
          <p:cNvPr id="18" name="Rectangle 17"/>
          <p:cNvSpPr/>
          <p:nvPr/>
        </p:nvSpPr>
        <p:spPr>
          <a:xfrm>
            <a:off x="8880166" y="2958685"/>
            <a:ext cx="1201694" cy="1489273"/>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t"/>
          <a:lstStyle/>
          <a:p>
            <a:pPr algn="ctr"/>
            <a:r>
              <a:rPr lang="en-US" sz="1983" dirty="0"/>
              <a:t>Browser</a:t>
            </a:r>
          </a:p>
        </p:txBody>
      </p:sp>
      <p:sp>
        <p:nvSpPr>
          <p:cNvPr id="10" name="Cylinder 9"/>
          <p:cNvSpPr/>
          <p:nvPr/>
        </p:nvSpPr>
        <p:spPr>
          <a:xfrm>
            <a:off x="2381775" y="4916970"/>
            <a:ext cx="1201694" cy="1595261"/>
          </a:xfrm>
          <a:prstGeom prst="ca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983" dirty="0"/>
              <a:t>Media Cache</a:t>
            </a:r>
          </a:p>
        </p:txBody>
      </p:sp>
      <p:sp>
        <p:nvSpPr>
          <p:cNvPr id="19" name="Rectangle 18"/>
          <p:cNvSpPr/>
          <p:nvPr/>
        </p:nvSpPr>
        <p:spPr>
          <a:xfrm>
            <a:off x="2216477" y="2799290"/>
            <a:ext cx="1532291" cy="180806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t"/>
          <a:lstStyle/>
          <a:p>
            <a:pPr algn="ctr"/>
            <a:r>
              <a:rPr lang="en-US" sz="1983" dirty="0"/>
              <a:t>API</a:t>
            </a:r>
          </a:p>
          <a:p>
            <a:pPr algn="ctr"/>
            <a:endParaRPr lang="en-US" sz="1983"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6432" y="3416021"/>
            <a:ext cx="1082128" cy="863224"/>
          </a:xfrm>
          <a:prstGeom prst="rect">
            <a:avLst/>
          </a:prstGeom>
        </p:spPr>
      </p:pic>
      <p:sp>
        <p:nvSpPr>
          <p:cNvPr id="22" name="Rectangle 21"/>
          <p:cNvSpPr/>
          <p:nvPr/>
        </p:nvSpPr>
        <p:spPr>
          <a:xfrm>
            <a:off x="4580555" y="2799291"/>
            <a:ext cx="1532291" cy="180806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t"/>
          <a:lstStyle/>
          <a:p>
            <a:pPr algn="ctr"/>
            <a:r>
              <a:rPr lang="en-US" sz="1983" dirty="0"/>
              <a:t>Front End</a:t>
            </a:r>
          </a:p>
          <a:p>
            <a:pPr algn="ctr"/>
            <a:endParaRPr lang="en-US" sz="1983" dirty="0"/>
          </a:p>
        </p:txBody>
      </p:sp>
      <p:cxnSp>
        <p:nvCxnSpPr>
          <p:cNvPr id="25" name="Straight Arrow Connector 24"/>
          <p:cNvCxnSpPr>
            <a:stCxn id="10" idx="1"/>
            <a:endCxn id="19" idx="2"/>
          </p:cNvCxnSpPr>
          <p:nvPr/>
        </p:nvCxnSpPr>
        <p:spPr>
          <a:xfrm flipV="1">
            <a:off x="2982622" y="4607355"/>
            <a:ext cx="1" cy="309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3"/>
            <a:endCxn id="9" idx="2"/>
          </p:cNvCxnSpPr>
          <p:nvPr/>
        </p:nvCxnSpPr>
        <p:spPr>
          <a:xfrm>
            <a:off x="6112845" y="3703323"/>
            <a:ext cx="474427" cy="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0"/>
          </p:cNvCxnSpPr>
          <p:nvPr/>
        </p:nvCxnSpPr>
        <p:spPr>
          <a:xfrm>
            <a:off x="8540104" y="3703325"/>
            <a:ext cx="340062"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9" idx="3"/>
            <a:endCxn id="22" idx="1"/>
          </p:cNvCxnSpPr>
          <p:nvPr/>
        </p:nvCxnSpPr>
        <p:spPr>
          <a:xfrm>
            <a:off x="3748768" y="3703323"/>
            <a:ext cx="831786"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3730084" y="3338919"/>
            <a:ext cx="1232596" cy="397481"/>
          </a:xfrm>
          <a:prstGeom prst="rect">
            <a:avLst/>
          </a:prstGeom>
          <a:noFill/>
        </p:spPr>
        <p:txBody>
          <a:bodyPr wrap="square" rtlCol="0">
            <a:spAutoFit/>
          </a:bodyPr>
          <a:lstStyle/>
          <a:p>
            <a:r>
              <a:rPr lang="en-US" sz="1983" dirty="0"/>
              <a:t>JSON</a:t>
            </a:r>
          </a:p>
        </p:txBody>
      </p:sp>
      <p:sp>
        <p:nvSpPr>
          <p:cNvPr id="44" name="Cylinder 43"/>
          <p:cNvSpPr/>
          <p:nvPr/>
        </p:nvSpPr>
        <p:spPr>
          <a:xfrm>
            <a:off x="621667" y="2958685"/>
            <a:ext cx="1041118" cy="1772393"/>
          </a:xfrm>
          <a:prstGeom prst="ca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43" dirty="0"/>
              <a:t>Database</a:t>
            </a:r>
          </a:p>
        </p:txBody>
      </p:sp>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6068" y="3458869"/>
            <a:ext cx="1401262" cy="820376"/>
          </a:xfrm>
          <a:prstGeom prst="rect">
            <a:avLst/>
          </a:prstGeom>
        </p:spPr>
      </p:pic>
      <p:sp>
        <p:nvSpPr>
          <p:cNvPr id="49" name="Rectangle 48"/>
          <p:cNvSpPr/>
          <p:nvPr/>
        </p:nvSpPr>
        <p:spPr>
          <a:xfrm>
            <a:off x="2028980" y="3319410"/>
            <a:ext cx="1255219" cy="10564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sz="1983" dirty="0"/>
              <a:t>Logic</a:t>
            </a:r>
          </a:p>
        </p:txBody>
      </p:sp>
      <p:cxnSp>
        <p:nvCxnSpPr>
          <p:cNvPr id="52" name="Straight Arrow Connector 51"/>
          <p:cNvCxnSpPr>
            <a:stCxn id="44" idx="4"/>
            <a:endCxn id="49" idx="1"/>
          </p:cNvCxnSpPr>
          <p:nvPr/>
        </p:nvCxnSpPr>
        <p:spPr>
          <a:xfrm>
            <a:off x="1662786" y="3844882"/>
            <a:ext cx="366195" cy="27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ight Brace 55"/>
          <p:cNvSpPr/>
          <p:nvPr/>
        </p:nvSpPr>
        <p:spPr>
          <a:xfrm rot="16200000">
            <a:off x="9365463" y="2107237"/>
            <a:ext cx="231099" cy="13594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983"/>
          </a:p>
        </p:txBody>
      </p:sp>
      <p:sp>
        <p:nvSpPr>
          <p:cNvPr id="57" name="TextBox 56"/>
          <p:cNvSpPr txBox="1"/>
          <p:nvPr/>
        </p:nvSpPr>
        <p:spPr>
          <a:xfrm>
            <a:off x="9009922" y="2264441"/>
            <a:ext cx="942179" cy="397481"/>
          </a:xfrm>
          <a:prstGeom prst="rect">
            <a:avLst/>
          </a:prstGeom>
          <a:noFill/>
        </p:spPr>
        <p:txBody>
          <a:bodyPr wrap="square" rtlCol="0">
            <a:spAutoFit/>
          </a:bodyPr>
          <a:lstStyle/>
          <a:p>
            <a:pPr algn="ctr"/>
            <a:r>
              <a:rPr lang="en-US" sz="1983" dirty="0"/>
              <a:t>Client</a:t>
            </a:r>
          </a:p>
        </p:txBody>
      </p:sp>
      <p:sp>
        <p:nvSpPr>
          <p:cNvPr id="58" name="Right Brace 57"/>
          <p:cNvSpPr/>
          <p:nvPr/>
        </p:nvSpPr>
        <p:spPr>
          <a:xfrm rot="16200000">
            <a:off x="3282061" y="-74038"/>
            <a:ext cx="213565" cy="5448004"/>
          </a:xfrm>
          <a:prstGeom prst="rightBrace">
            <a:avLst>
              <a:gd name="adj1" fmla="val 8333"/>
              <a:gd name="adj2" fmla="val 4990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983"/>
          </a:p>
        </p:txBody>
      </p:sp>
      <p:sp>
        <p:nvSpPr>
          <p:cNvPr id="59" name="TextBox 58"/>
          <p:cNvSpPr txBox="1"/>
          <p:nvPr/>
        </p:nvSpPr>
        <p:spPr>
          <a:xfrm>
            <a:off x="2014650" y="2152718"/>
            <a:ext cx="2748387" cy="397481"/>
          </a:xfrm>
          <a:prstGeom prst="rect">
            <a:avLst/>
          </a:prstGeom>
          <a:noFill/>
        </p:spPr>
        <p:txBody>
          <a:bodyPr wrap="square" rtlCol="0">
            <a:spAutoFit/>
          </a:bodyPr>
          <a:lstStyle/>
          <a:p>
            <a:pPr algn="ctr"/>
            <a:r>
              <a:rPr lang="en-US" sz="1983" dirty="0"/>
              <a:t>Server</a:t>
            </a:r>
          </a:p>
        </p:txBody>
      </p:sp>
    </p:spTree>
    <p:extLst>
      <p:ext uri="{BB962C8B-B14F-4D97-AF65-F5344CB8AC3E}">
        <p14:creationId xmlns:p14="http://schemas.microsoft.com/office/powerpoint/2010/main" val="1879453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966469">
              <a:lnSpc>
                <a:spcPct val="100000"/>
              </a:lnSpc>
            </a:pPr>
            <a:r>
              <a:rPr spc="-5" dirty="0"/>
              <a:t>AngularJS </a:t>
            </a:r>
            <a:r>
              <a:rPr dirty="0"/>
              <a:t>– Main</a:t>
            </a:r>
            <a:r>
              <a:rPr spc="-25" dirty="0"/>
              <a:t> </a:t>
            </a:r>
            <a:r>
              <a:rPr spc="-5" dirty="0"/>
              <a:t>Concepts</a:t>
            </a:r>
          </a:p>
        </p:txBody>
      </p:sp>
      <p:sp>
        <p:nvSpPr>
          <p:cNvPr id="3" name="object 3"/>
          <p:cNvSpPr txBox="1"/>
          <p:nvPr/>
        </p:nvSpPr>
        <p:spPr>
          <a:xfrm>
            <a:off x="1310182" y="1995055"/>
            <a:ext cx="2205355" cy="248793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800" dirty="0">
                <a:latin typeface="Calibri"/>
                <a:cs typeface="Calibri"/>
              </a:rPr>
              <a:t>Templates</a:t>
            </a:r>
            <a:endParaRPr sz="2800">
              <a:latin typeface="Calibri"/>
              <a:cs typeface="Calibri"/>
            </a:endParaRPr>
          </a:p>
          <a:p>
            <a:pPr marL="355600" indent="-342900">
              <a:lnSpc>
                <a:spcPct val="100000"/>
              </a:lnSpc>
              <a:spcBef>
                <a:spcPts val="610"/>
              </a:spcBef>
              <a:buFont typeface="Arial"/>
              <a:buChar char="•"/>
              <a:tabLst>
                <a:tab pos="354965" algn="l"/>
                <a:tab pos="355600" algn="l"/>
              </a:tabLst>
            </a:pPr>
            <a:r>
              <a:rPr sz="2800" spc="-5" dirty="0">
                <a:latin typeface="Calibri"/>
                <a:cs typeface="Calibri"/>
              </a:rPr>
              <a:t>Directives</a:t>
            </a:r>
            <a:endParaRPr sz="2800">
              <a:latin typeface="Calibri"/>
              <a:cs typeface="Calibri"/>
            </a:endParaRPr>
          </a:p>
          <a:p>
            <a:pPr marL="355600" indent="-342900">
              <a:lnSpc>
                <a:spcPct val="100000"/>
              </a:lnSpc>
              <a:spcBef>
                <a:spcPts val="640"/>
              </a:spcBef>
              <a:buFont typeface="Arial"/>
              <a:buChar char="•"/>
              <a:tabLst>
                <a:tab pos="354965" algn="l"/>
                <a:tab pos="355600" algn="l"/>
              </a:tabLst>
            </a:pPr>
            <a:r>
              <a:rPr sz="2800" spc="-5" dirty="0">
                <a:latin typeface="Calibri"/>
                <a:cs typeface="Calibri"/>
              </a:rPr>
              <a:t>Expressions</a:t>
            </a:r>
            <a:endParaRPr sz="2800">
              <a:latin typeface="Calibri"/>
              <a:cs typeface="Calibri"/>
            </a:endParaRPr>
          </a:p>
          <a:p>
            <a:pPr marL="355600" indent="-342900">
              <a:lnSpc>
                <a:spcPct val="100000"/>
              </a:lnSpc>
              <a:spcBef>
                <a:spcPts val="740"/>
              </a:spcBef>
              <a:buFont typeface="Arial"/>
              <a:buChar char="•"/>
              <a:tabLst>
                <a:tab pos="354965" algn="l"/>
                <a:tab pos="355600" algn="l"/>
              </a:tabLst>
            </a:pPr>
            <a:r>
              <a:rPr sz="2800" dirty="0">
                <a:latin typeface="Calibri"/>
                <a:cs typeface="Calibri"/>
              </a:rPr>
              <a:t>Data</a:t>
            </a:r>
            <a:r>
              <a:rPr sz="2800" spc="-100" dirty="0">
                <a:latin typeface="Calibri"/>
                <a:cs typeface="Calibri"/>
              </a:rPr>
              <a:t> </a:t>
            </a:r>
            <a:r>
              <a:rPr sz="2800" dirty="0">
                <a:latin typeface="Calibri"/>
                <a:cs typeface="Calibri"/>
              </a:rPr>
              <a:t>binding</a:t>
            </a:r>
            <a:endParaRPr sz="2800">
              <a:latin typeface="Calibri"/>
              <a:cs typeface="Calibri"/>
            </a:endParaRPr>
          </a:p>
          <a:p>
            <a:pPr marL="355600" indent="-342900">
              <a:lnSpc>
                <a:spcPct val="100000"/>
              </a:lnSpc>
              <a:spcBef>
                <a:spcPts val="640"/>
              </a:spcBef>
              <a:buFont typeface="Arial"/>
              <a:buChar char="•"/>
              <a:tabLst>
                <a:tab pos="354965" algn="l"/>
                <a:tab pos="355600" algn="l"/>
              </a:tabLst>
            </a:pPr>
            <a:r>
              <a:rPr sz="2800" spc="-5" dirty="0">
                <a:latin typeface="Calibri"/>
                <a:cs typeface="Calibri"/>
              </a:rPr>
              <a:t>Scope</a:t>
            </a:r>
            <a:endParaRPr sz="2800">
              <a:latin typeface="Calibri"/>
              <a:cs typeface="Calibri"/>
            </a:endParaRPr>
          </a:p>
        </p:txBody>
      </p:sp>
      <p:sp>
        <p:nvSpPr>
          <p:cNvPr id="4" name="object 4"/>
          <p:cNvSpPr txBox="1"/>
          <p:nvPr/>
        </p:nvSpPr>
        <p:spPr>
          <a:xfrm>
            <a:off x="5501182" y="1995055"/>
            <a:ext cx="1966595" cy="248793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800" spc="-5" dirty="0">
                <a:latin typeface="Calibri"/>
                <a:cs typeface="Calibri"/>
              </a:rPr>
              <a:t>Controllers</a:t>
            </a:r>
            <a:endParaRPr sz="2800">
              <a:latin typeface="Calibri"/>
              <a:cs typeface="Calibri"/>
            </a:endParaRPr>
          </a:p>
          <a:p>
            <a:pPr marL="355600" indent="-342900">
              <a:lnSpc>
                <a:spcPct val="100000"/>
              </a:lnSpc>
              <a:spcBef>
                <a:spcPts val="610"/>
              </a:spcBef>
              <a:buFont typeface="Arial"/>
              <a:buChar char="•"/>
              <a:tabLst>
                <a:tab pos="354965" algn="l"/>
                <a:tab pos="355600" algn="l"/>
              </a:tabLst>
            </a:pPr>
            <a:r>
              <a:rPr sz="2800" spc="-5" dirty="0">
                <a:latin typeface="Calibri"/>
                <a:cs typeface="Calibri"/>
              </a:rPr>
              <a:t>Modules</a:t>
            </a:r>
            <a:endParaRPr sz="2800">
              <a:latin typeface="Calibri"/>
              <a:cs typeface="Calibri"/>
            </a:endParaRPr>
          </a:p>
          <a:p>
            <a:pPr marL="355600" indent="-342900">
              <a:lnSpc>
                <a:spcPct val="100000"/>
              </a:lnSpc>
              <a:spcBef>
                <a:spcPts val="640"/>
              </a:spcBef>
              <a:buFont typeface="Arial"/>
              <a:buChar char="•"/>
              <a:tabLst>
                <a:tab pos="354965" algn="l"/>
                <a:tab pos="355600" algn="l"/>
              </a:tabLst>
            </a:pPr>
            <a:r>
              <a:rPr sz="2800" dirty="0">
                <a:latin typeface="Calibri"/>
                <a:cs typeface="Calibri"/>
              </a:rPr>
              <a:t>Filters</a:t>
            </a:r>
            <a:endParaRPr sz="2800">
              <a:latin typeface="Calibri"/>
              <a:cs typeface="Calibri"/>
            </a:endParaRPr>
          </a:p>
          <a:p>
            <a:pPr marL="355600" indent="-342900">
              <a:lnSpc>
                <a:spcPct val="100000"/>
              </a:lnSpc>
              <a:spcBef>
                <a:spcPts val="740"/>
              </a:spcBef>
              <a:buFont typeface="Arial"/>
              <a:buChar char="•"/>
              <a:tabLst>
                <a:tab pos="354965" algn="l"/>
                <a:tab pos="355600" algn="l"/>
              </a:tabLst>
            </a:pPr>
            <a:r>
              <a:rPr sz="2800" spc="-5" dirty="0">
                <a:latin typeface="Calibri"/>
                <a:cs typeface="Calibri"/>
              </a:rPr>
              <a:t>Services</a:t>
            </a:r>
            <a:endParaRPr sz="2800">
              <a:latin typeface="Calibri"/>
              <a:cs typeface="Calibri"/>
            </a:endParaRPr>
          </a:p>
          <a:p>
            <a:pPr marL="355600" indent="-342900">
              <a:lnSpc>
                <a:spcPct val="100000"/>
              </a:lnSpc>
              <a:spcBef>
                <a:spcPts val="640"/>
              </a:spcBef>
              <a:buFont typeface="Arial"/>
              <a:buChar char="•"/>
              <a:tabLst>
                <a:tab pos="354965" algn="l"/>
                <a:tab pos="355600" algn="l"/>
              </a:tabLst>
            </a:pPr>
            <a:r>
              <a:rPr sz="2800" spc="-5" dirty="0">
                <a:latin typeface="Calibri"/>
                <a:cs typeface="Calibri"/>
              </a:rPr>
              <a:t>Routing</a:t>
            </a:r>
            <a:endParaRPr sz="28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Anatomy of a Backbone SPA</a:t>
            </a:r>
          </a:p>
        </p:txBody>
      </p:sp>
      <p:sp>
        <p:nvSpPr>
          <p:cNvPr id="4" name="Content Placeholder 3"/>
          <p:cNvSpPr>
            <a:spLocks noGrp="1"/>
          </p:cNvSpPr>
          <p:nvPr>
            <p:ph sz="half" idx="3"/>
          </p:nvPr>
        </p:nvSpPr>
        <p:spPr>
          <a:xfrm>
            <a:off x="6184900" y="1737995"/>
            <a:ext cx="4724400" cy="5316855"/>
          </a:xfrm>
        </p:spPr>
        <p:txBody>
          <a:bodyPr/>
          <a:lstStyle/>
          <a:p>
            <a:pPr marL="342900" indent="-342900">
              <a:buFont typeface="Arial"/>
              <a:buChar char="•"/>
            </a:pPr>
            <a:r>
              <a:rPr lang="en-US" dirty="0"/>
              <a:t>Application as a ‘singleton’ reference holder</a:t>
            </a:r>
          </a:p>
          <a:p>
            <a:pPr marL="342900" indent="-342900">
              <a:buFont typeface="Arial"/>
              <a:buChar char="•"/>
            </a:pPr>
            <a:r>
              <a:rPr lang="en-US" dirty="0"/>
              <a:t>Router handles the navigation and toggles between views</a:t>
            </a:r>
          </a:p>
          <a:p>
            <a:pPr marL="342900" indent="-342900">
              <a:buFont typeface="Arial"/>
              <a:buChar char="•"/>
            </a:pPr>
            <a:r>
              <a:rPr lang="en-US" dirty="0"/>
              <a:t>Models synchronize with Server API</a:t>
            </a:r>
          </a:p>
          <a:p>
            <a:pPr marL="342900" indent="-342900">
              <a:buFont typeface="Arial"/>
              <a:buChar char="•"/>
            </a:pPr>
            <a:r>
              <a:rPr lang="en-US" dirty="0"/>
              <a:t>Bulk of the code in views</a:t>
            </a:r>
          </a:p>
          <a:p>
            <a:pPr marL="342900" indent="-342900">
              <a:buFont typeface="Arial"/>
              <a:buChar char="•"/>
            </a:pPr>
            <a:r>
              <a:rPr lang="en-US" dirty="0"/>
              <a:t>All HTML in templates</a:t>
            </a:r>
          </a:p>
          <a:p>
            <a:endParaRPr lang="en-US" dirty="0"/>
          </a:p>
        </p:txBody>
      </p:sp>
      <p:pic>
        <p:nvPicPr>
          <p:cNvPr id="5" name="Content Placeholder 10"/>
          <p:cNvPicPr>
            <a:picLocks noGrp="1" noChangeAspect="1"/>
          </p:cNvPicPr>
          <p:nvPr>
            <p:ph sz="half" idx="2"/>
          </p:nvPr>
        </p:nvPicPr>
        <p:blipFill rotWithShape="1">
          <a:blip r:embed="rId3"/>
          <a:srcRect t="-21839" b="-21839"/>
          <a:stretch/>
        </p:blipFill>
        <p:spPr>
          <a:xfrm>
            <a:off x="12700" y="882650"/>
            <a:ext cx="6183312" cy="6210996"/>
          </a:xfrm>
        </p:spPr>
      </p:pic>
    </p:spTree>
    <p:extLst>
      <p:ext uri="{BB962C8B-B14F-4D97-AF65-F5344CB8AC3E}">
        <p14:creationId xmlns:p14="http://schemas.microsoft.com/office/powerpoint/2010/main" val="3692948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Architecture</a:t>
            </a:r>
          </a:p>
        </p:txBody>
      </p:sp>
      <p:pic>
        <p:nvPicPr>
          <p:cNvPr id="5" name="Picture 4"/>
          <p:cNvPicPr>
            <a:picLocks noChangeAspect="1"/>
          </p:cNvPicPr>
          <p:nvPr/>
        </p:nvPicPr>
        <p:blipFill>
          <a:blip r:embed="rId2"/>
          <a:stretch>
            <a:fillRect/>
          </a:stretch>
        </p:blipFill>
        <p:spPr>
          <a:xfrm>
            <a:off x="1219200" y="1924050"/>
            <a:ext cx="8255000" cy="4826000"/>
          </a:xfrm>
          <a:prstGeom prst="rect">
            <a:avLst/>
          </a:prstGeom>
        </p:spPr>
      </p:pic>
    </p:spTree>
    <p:extLst>
      <p:ext uri="{BB962C8B-B14F-4D97-AF65-F5344CB8AC3E}">
        <p14:creationId xmlns:p14="http://schemas.microsoft.com/office/powerpoint/2010/main" val="3130072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SPA Client-Server Communication</a:t>
            </a:r>
          </a:p>
        </p:txBody>
      </p:sp>
      <p:sp>
        <p:nvSpPr>
          <p:cNvPr id="4" name="Content Placeholder 3"/>
          <p:cNvSpPr>
            <a:spLocks noGrp="1"/>
          </p:cNvSpPr>
          <p:nvPr>
            <p:ph sz="half" idx="3"/>
          </p:nvPr>
        </p:nvSpPr>
        <p:spPr>
          <a:xfrm>
            <a:off x="5507101" y="1737995"/>
            <a:ext cx="5097399" cy="3447098"/>
          </a:xfrm>
        </p:spPr>
        <p:txBody>
          <a:bodyPr/>
          <a:lstStyle/>
          <a:p>
            <a:pPr marL="342900" indent="-342900">
              <a:buFont typeface="Arial"/>
              <a:buChar char="•"/>
            </a:pPr>
            <a:r>
              <a:rPr lang="en-US" dirty="0"/>
              <a:t>HTML and all the assets are loaded in first request</a:t>
            </a:r>
          </a:p>
          <a:p>
            <a:pPr marL="342900" indent="-342900">
              <a:buFont typeface="Arial"/>
              <a:buChar char="•"/>
            </a:pPr>
            <a:r>
              <a:rPr lang="en-US" dirty="0"/>
              <a:t>Additional data is fetched over </a:t>
            </a:r>
            <a:r>
              <a:rPr lang="en-US" dirty="0" err="1"/>
              <a:t>XMLHTTPRequest</a:t>
            </a:r>
            <a:endParaRPr lang="en-US" dirty="0"/>
          </a:p>
          <a:p>
            <a:pPr marL="342900" indent="-342900">
              <a:buFont typeface="Arial"/>
              <a:buChar char="•"/>
            </a:pPr>
            <a:r>
              <a:rPr lang="en-US" dirty="0"/>
              <a:t>If you want to go real-time, </a:t>
            </a:r>
            <a:r>
              <a:rPr lang="en-US" dirty="0" err="1"/>
              <a:t>WebSockets</a:t>
            </a:r>
            <a:r>
              <a:rPr lang="en-US" dirty="0"/>
              <a:t> (</a:t>
            </a:r>
            <a:r>
              <a:rPr lang="en-US" dirty="0">
                <a:hlinkClick r:id="rId2"/>
              </a:rPr>
              <a:t>socket.io</a:t>
            </a:r>
            <a:r>
              <a:rPr lang="en-US" dirty="0"/>
              <a:t>) can help you</a:t>
            </a:r>
          </a:p>
        </p:txBody>
      </p:sp>
      <p:pic>
        <p:nvPicPr>
          <p:cNvPr id="5" name="Content Placeholder 4"/>
          <p:cNvPicPr>
            <a:picLocks noChangeAspect="1"/>
          </p:cNvPicPr>
          <p:nvPr/>
        </p:nvPicPr>
        <p:blipFill rotWithShape="1">
          <a:blip r:embed="rId3"/>
          <a:srcRect t="432" b="-564"/>
          <a:stretch/>
        </p:blipFill>
        <p:spPr>
          <a:xfrm>
            <a:off x="393700" y="2101850"/>
            <a:ext cx="5076010" cy="4572000"/>
          </a:xfrm>
          <a:prstGeom prst="rect">
            <a:avLst/>
          </a:prstGeom>
        </p:spPr>
      </p:pic>
    </p:spTree>
    <p:extLst>
      <p:ext uri="{BB962C8B-B14F-4D97-AF65-F5344CB8AC3E}">
        <p14:creationId xmlns:p14="http://schemas.microsoft.com/office/powerpoint/2010/main" val="3723363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HOW  IT WORKS?</a:t>
            </a:r>
          </a:p>
        </p:txBody>
      </p:sp>
      <p:sp>
        <p:nvSpPr>
          <p:cNvPr id="3" name="Content Placeholder 2"/>
          <p:cNvSpPr>
            <a:spLocks noGrp="1"/>
          </p:cNvSpPr>
          <p:nvPr>
            <p:ph idx="1"/>
          </p:nvPr>
        </p:nvSpPr>
        <p:spPr>
          <a:xfrm>
            <a:off x="534670" y="2099028"/>
            <a:ext cx="9624060" cy="492443"/>
          </a:xfrm>
        </p:spPr>
        <p:txBody>
          <a:bodyPr/>
          <a:lstStyle/>
          <a:p>
            <a:r>
              <a:rPr lang="en-US" dirty="0"/>
              <a:t> </a:t>
            </a:r>
          </a:p>
        </p:txBody>
      </p:sp>
      <p:pic>
        <p:nvPicPr>
          <p:cNvPr id="2050" name="Picture 2" descr="E:\presentation\picture\2013-05-20_133123.png"/>
          <p:cNvPicPr>
            <a:picLocks noChangeAspect="1" noChangeArrowheads="1"/>
          </p:cNvPicPr>
          <p:nvPr/>
        </p:nvPicPr>
        <p:blipFill>
          <a:blip r:embed="rId2"/>
          <a:srcRect/>
          <a:stretch>
            <a:fillRect/>
          </a:stretch>
        </p:blipFill>
        <p:spPr bwMode="auto">
          <a:xfrm>
            <a:off x="534670" y="2602795"/>
            <a:ext cx="4945698" cy="2928144"/>
          </a:xfrm>
          <a:prstGeom prst="rect">
            <a:avLst/>
          </a:prstGeom>
          <a:noFill/>
        </p:spPr>
      </p:pic>
      <p:pic>
        <p:nvPicPr>
          <p:cNvPr id="2051" name="Picture 3" descr="E:\presentation\picture\2013-05-20_133139.png"/>
          <p:cNvPicPr>
            <a:picLocks noChangeAspect="1" noChangeArrowheads="1"/>
          </p:cNvPicPr>
          <p:nvPr/>
        </p:nvPicPr>
        <p:blipFill>
          <a:blip r:embed="rId3"/>
          <a:srcRect/>
          <a:stretch>
            <a:fillRect/>
          </a:stretch>
        </p:blipFill>
        <p:spPr bwMode="auto">
          <a:xfrm>
            <a:off x="5636313" y="2571310"/>
            <a:ext cx="4967975" cy="3389930"/>
          </a:xfrm>
          <a:prstGeom prst="rect">
            <a:avLst/>
          </a:prstGeom>
          <a:noFill/>
        </p:spPr>
      </p:pic>
    </p:spTree>
    <p:extLst>
      <p:ext uri="{BB962C8B-B14F-4D97-AF65-F5344CB8AC3E}">
        <p14:creationId xmlns:p14="http://schemas.microsoft.com/office/powerpoint/2010/main" val="107928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linds(horizontal)">
                                      <p:cBhvr>
                                        <p:cTn id="1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HOW  IT WORKS?</a:t>
            </a:r>
          </a:p>
        </p:txBody>
      </p:sp>
      <p:sp>
        <p:nvSpPr>
          <p:cNvPr id="3" name="Content Placeholder 2"/>
          <p:cNvSpPr>
            <a:spLocks noGrp="1"/>
          </p:cNvSpPr>
          <p:nvPr>
            <p:ph idx="1"/>
          </p:nvPr>
        </p:nvSpPr>
        <p:spPr>
          <a:xfrm>
            <a:off x="1310182" y="2015375"/>
            <a:ext cx="8073034" cy="492443"/>
          </a:xfrm>
        </p:spPr>
        <p:txBody>
          <a:bodyPr/>
          <a:lstStyle/>
          <a:p>
            <a:r>
              <a:rPr lang="en-US" dirty="0"/>
              <a:t> </a:t>
            </a:r>
          </a:p>
        </p:txBody>
      </p:sp>
      <p:pic>
        <p:nvPicPr>
          <p:cNvPr id="3074" name="Picture 2" descr="E:\presentation\picture\2013-05-20_134352.png"/>
          <p:cNvPicPr>
            <a:picLocks noChangeAspect="1" noChangeArrowheads="1"/>
          </p:cNvPicPr>
          <p:nvPr/>
        </p:nvPicPr>
        <p:blipFill>
          <a:blip r:embed="rId2"/>
          <a:srcRect/>
          <a:stretch>
            <a:fillRect/>
          </a:stretch>
        </p:blipFill>
        <p:spPr bwMode="auto">
          <a:xfrm>
            <a:off x="2138680" y="1834411"/>
            <a:ext cx="6789420" cy="4991839"/>
          </a:xfrm>
          <a:prstGeom prst="rect">
            <a:avLst/>
          </a:prstGeom>
          <a:noFill/>
        </p:spPr>
      </p:pic>
    </p:spTree>
    <p:extLst>
      <p:ext uri="{BB962C8B-B14F-4D97-AF65-F5344CB8AC3E}">
        <p14:creationId xmlns:p14="http://schemas.microsoft.com/office/powerpoint/2010/main" val="255958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38070">
              <a:lnSpc>
                <a:spcPct val="100000"/>
              </a:lnSpc>
            </a:pPr>
            <a:r>
              <a:rPr spc="-5" dirty="0"/>
              <a:t>Basic</a:t>
            </a:r>
            <a:r>
              <a:rPr spc="-45" dirty="0"/>
              <a:t> </a:t>
            </a:r>
            <a:r>
              <a:rPr spc="-5" dirty="0"/>
              <a:t>Concepts</a:t>
            </a:r>
          </a:p>
        </p:txBody>
      </p:sp>
      <p:sp>
        <p:nvSpPr>
          <p:cNvPr id="3" name="object 3"/>
          <p:cNvSpPr txBox="1"/>
          <p:nvPr/>
        </p:nvSpPr>
        <p:spPr>
          <a:xfrm>
            <a:off x="1310182" y="1954415"/>
            <a:ext cx="7689215" cy="435292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b="1" dirty="0">
                <a:latin typeface="Calibri"/>
                <a:cs typeface="Calibri"/>
              </a:rPr>
              <a:t>1)</a:t>
            </a:r>
            <a:r>
              <a:rPr sz="3200" b="1" spc="-65" dirty="0">
                <a:latin typeface="Calibri"/>
                <a:cs typeface="Calibri"/>
              </a:rPr>
              <a:t> </a:t>
            </a:r>
            <a:r>
              <a:rPr sz="3200" b="1" spc="-5" dirty="0">
                <a:latin typeface="Calibri"/>
                <a:cs typeface="Calibri"/>
              </a:rPr>
              <a:t>Templates</a:t>
            </a:r>
            <a:endParaRPr sz="3200" dirty="0">
              <a:latin typeface="Calibri"/>
              <a:cs typeface="Calibri"/>
            </a:endParaRPr>
          </a:p>
          <a:p>
            <a:pPr marL="749300" marR="977900" lvl="1" indent="-279400">
              <a:lnSpc>
                <a:spcPts val="3030"/>
              </a:lnSpc>
              <a:spcBef>
                <a:spcPts val="645"/>
              </a:spcBef>
              <a:buFont typeface="Arial"/>
              <a:buChar char="–"/>
              <a:tabLst>
                <a:tab pos="755650" algn="l"/>
              </a:tabLst>
            </a:pPr>
            <a:r>
              <a:rPr sz="2800" spc="-5" dirty="0">
                <a:latin typeface="Calibri"/>
                <a:cs typeface="Calibri"/>
              </a:rPr>
              <a:t>HTML with additional </a:t>
            </a:r>
            <a:r>
              <a:rPr sz="2800" dirty="0">
                <a:latin typeface="Calibri"/>
                <a:cs typeface="Calibri"/>
              </a:rPr>
              <a:t>markup, </a:t>
            </a:r>
            <a:r>
              <a:rPr sz="2800" spc="-5" dirty="0">
                <a:latin typeface="Calibri"/>
                <a:cs typeface="Calibri"/>
              </a:rPr>
              <a:t>directives,  expressions, </a:t>
            </a:r>
            <a:r>
              <a:rPr sz="2800" dirty="0">
                <a:latin typeface="Calibri"/>
                <a:cs typeface="Calibri"/>
              </a:rPr>
              <a:t>ﬁlters</a:t>
            </a:r>
            <a:r>
              <a:rPr sz="2800" spc="-35" dirty="0">
                <a:latin typeface="Calibri"/>
                <a:cs typeface="Calibri"/>
              </a:rPr>
              <a:t> </a:t>
            </a:r>
            <a:r>
              <a:rPr sz="2800" spc="-5" dirty="0">
                <a:latin typeface="Calibri"/>
                <a:cs typeface="Calibri"/>
              </a:rPr>
              <a:t>...</a:t>
            </a:r>
            <a:endParaRPr sz="2800" dirty="0">
              <a:latin typeface="Calibri"/>
              <a:cs typeface="Calibri"/>
            </a:endParaRPr>
          </a:p>
          <a:p>
            <a:pPr marL="355600" indent="-342900">
              <a:lnSpc>
                <a:spcPct val="100000"/>
              </a:lnSpc>
              <a:spcBef>
                <a:spcPts val="320"/>
              </a:spcBef>
              <a:buFont typeface="Arial"/>
              <a:buChar char="•"/>
              <a:tabLst>
                <a:tab pos="354965" algn="l"/>
                <a:tab pos="355600" algn="l"/>
              </a:tabLst>
            </a:pPr>
            <a:r>
              <a:rPr sz="3200" b="1" dirty="0">
                <a:latin typeface="Calibri"/>
                <a:cs typeface="Calibri"/>
              </a:rPr>
              <a:t>2)</a:t>
            </a:r>
            <a:r>
              <a:rPr sz="3200" b="1" spc="-85" dirty="0">
                <a:latin typeface="Calibri"/>
                <a:cs typeface="Calibri"/>
              </a:rPr>
              <a:t> </a:t>
            </a:r>
            <a:r>
              <a:rPr sz="3200" b="1" spc="-5" dirty="0">
                <a:latin typeface="Calibri"/>
                <a:cs typeface="Calibri"/>
              </a:rPr>
              <a:t>Directives</a:t>
            </a:r>
            <a:endParaRPr sz="3200" dirty="0">
              <a:latin typeface="Calibri"/>
              <a:cs typeface="Calibri"/>
            </a:endParaRPr>
          </a:p>
          <a:p>
            <a:pPr marL="755650" lvl="1" indent="-285750">
              <a:lnSpc>
                <a:spcPct val="100000"/>
              </a:lnSpc>
              <a:spcBef>
                <a:spcPts val="400"/>
              </a:spcBef>
              <a:buFont typeface="Arial"/>
              <a:buChar char="–"/>
              <a:tabLst>
                <a:tab pos="755650" algn="l"/>
              </a:tabLst>
            </a:pPr>
            <a:r>
              <a:rPr sz="2800" dirty="0">
                <a:latin typeface="Calibri"/>
                <a:cs typeface="Calibri"/>
              </a:rPr>
              <a:t>Extend </a:t>
            </a:r>
            <a:r>
              <a:rPr sz="2800" spc="-5" dirty="0">
                <a:latin typeface="Calibri"/>
                <a:cs typeface="Calibri"/>
              </a:rPr>
              <a:t>HTML </a:t>
            </a:r>
            <a:r>
              <a:rPr sz="2800" dirty="0">
                <a:latin typeface="Calibri"/>
                <a:cs typeface="Calibri"/>
              </a:rPr>
              <a:t>using </a:t>
            </a:r>
            <a:r>
              <a:rPr sz="2800" dirty="0">
                <a:latin typeface="SimSun"/>
                <a:cs typeface="SimSun"/>
              </a:rPr>
              <a:t>ng-app</a:t>
            </a:r>
            <a:r>
              <a:rPr sz="2800" dirty="0">
                <a:latin typeface="Calibri"/>
                <a:cs typeface="Calibri"/>
              </a:rPr>
              <a:t>, </a:t>
            </a:r>
            <a:r>
              <a:rPr sz="2800" dirty="0">
                <a:latin typeface="SimSun"/>
                <a:cs typeface="SimSun"/>
              </a:rPr>
              <a:t>ng-bind</a:t>
            </a:r>
            <a:r>
              <a:rPr sz="2800" dirty="0">
                <a:latin typeface="Calibri"/>
                <a:cs typeface="Calibri"/>
              </a:rPr>
              <a:t>,</a:t>
            </a:r>
            <a:r>
              <a:rPr sz="2800" spc="-85" dirty="0">
                <a:latin typeface="Calibri"/>
                <a:cs typeface="Calibri"/>
              </a:rPr>
              <a:t> </a:t>
            </a:r>
            <a:r>
              <a:rPr sz="2800" dirty="0">
                <a:latin typeface="SimSun"/>
                <a:cs typeface="SimSun"/>
              </a:rPr>
              <a:t>ng-model</a:t>
            </a:r>
          </a:p>
          <a:p>
            <a:pPr marL="355600" indent="-342900">
              <a:lnSpc>
                <a:spcPct val="100000"/>
              </a:lnSpc>
              <a:spcBef>
                <a:spcPts val="295"/>
              </a:spcBef>
              <a:buFont typeface="Arial"/>
              <a:buChar char="•"/>
              <a:tabLst>
                <a:tab pos="354965" algn="l"/>
                <a:tab pos="355600" algn="l"/>
              </a:tabLst>
            </a:pPr>
            <a:r>
              <a:rPr sz="3200" b="1" spc="-5" dirty="0">
                <a:latin typeface="Calibri"/>
                <a:cs typeface="Calibri"/>
              </a:rPr>
              <a:t>3)</a:t>
            </a:r>
            <a:r>
              <a:rPr sz="3200" b="1" spc="-95" dirty="0">
                <a:latin typeface="Calibri"/>
                <a:cs typeface="Calibri"/>
              </a:rPr>
              <a:t> </a:t>
            </a:r>
            <a:r>
              <a:rPr sz="3200" b="1" dirty="0">
                <a:latin typeface="Calibri"/>
                <a:cs typeface="Calibri"/>
              </a:rPr>
              <a:t>Filters</a:t>
            </a:r>
            <a:endParaRPr sz="3200" dirty="0">
              <a:latin typeface="Calibri"/>
              <a:cs typeface="Calibri"/>
            </a:endParaRPr>
          </a:p>
          <a:p>
            <a:pPr marL="755650" lvl="1" indent="-285750">
              <a:lnSpc>
                <a:spcPct val="100000"/>
              </a:lnSpc>
              <a:spcBef>
                <a:spcPts val="405"/>
              </a:spcBef>
              <a:buFont typeface="Arial"/>
              <a:buChar char="–"/>
              <a:tabLst>
                <a:tab pos="755650" algn="l"/>
              </a:tabLst>
            </a:pPr>
            <a:r>
              <a:rPr sz="2800" dirty="0">
                <a:latin typeface="Calibri"/>
                <a:cs typeface="Calibri"/>
              </a:rPr>
              <a:t>Filter the </a:t>
            </a:r>
            <a:r>
              <a:rPr sz="2800" spc="-5" dirty="0">
                <a:latin typeface="Calibri"/>
                <a:cs typeface="Calibri"/>
              </a:rPr>
              <a:t>output: </a:t>
            </a:r>
            <a:r>
              <a:rPr sz="2800" dirty="0">
                <a:latin typeface="SimSun"/>
                <a:cs typeface="SimSun"/>
              </a:rPr>
              <a:t>filter</a:t>
            </a:r>
            <a:r>
              <a:rPr sz="2800" dirty="0">
                <a:latin typeface="Calibri"/>
                <a:cs typeface="Calibri"/>
              </a:rPr>
              <a:t>, </a:t>
            </a:r>
            <a:r>
              <a:rPr sz="2800" dirty="0">
                <a:latin typeface="SimSun"/>
                <a:cs typeface="SimSun"/>
              </a:rPr>
              <a:t>orderBy</a:t>
            </a:r>
            <a:r>
              <a:rPr sz="2800" dirty="0">
                <a:latin typeface="Calibri"/>
                <a:cs typeface="Calibri"/>
              </a:rPr>
              <a:t>,</a:t>
            </a:r>
            <a:r>
              <a:rPr sz="2800" spc="-70" dirty="0">
                <a:latin typeface="Calibri"/>
                <a:cs typeface="Calibri"/>
              </a:rPr>
              <a:t> </a:t>
            </a:r>
            <a:r>
              <a:rPr sz="2800" dirty="0">
                <a:latin typeface="SimSun"/>
                <a:cs typeface="SimSun"/>
              </a:rPr>
              <a:t>uppercase</a:t>
            </a:r>
          </a:p>
          <a:p>
            <a:pPr marL="355600" indent="-342900">
              <a:lnSpc>
                <a:spcPct val="100000"/>
              </a:lnSpc>
              <a:spcBef>
                <a:spcPts val="395"/>
              </a:spcBef>
              <a:buFont typeface="Arial"/>
              <a:buChar char="•"/>
              <a:tabLst>
                <a:tab pos="354965" algn="l"/>
                <a:tab pos="355600" algn="l"/>
              </a:tabLst>
            </a:pPr>
            <a:r>
              <a:rPr sz="3200" b="1" dirty="0">
                <a:latin typeface="Calibri"/>
                <a:cs typeface="Calibri"/>
              </a:rPr>
              <a:t>4) Data</a:t>
            </a:r>
            <a:r>
              <a:rPr sz="3200" b="1" spc="-110" dirty="0">
                <a:latin typeface="Calibri"/>
                <a:cs typeface="Calibri"/>
              </a:rPr>
              <a:t> </a:t>
            </a:r>
            <a:r>
              <a:rPr sz="3200" b="1" dirty="0">
                <a:latin typeface="Calibri"/>
                <a:cs typeface="Calibri"/>
              </a:rPr>
              <a:t>Binding</a:t>
            </a:r>
            <a:endParaRPr sz="3200" dirty="0">
              <a:latin typeface="Calibri"/>
              <a:cs typeface="Calibri"/>
            </a:endParaRPr>
          </a:p>
          <a:p>
            <a:pPr marL="755650" lvl="1" indent="-285750">
              <a:lnSpc>
                <a:spcPct val="100000"/>
              </a:lnSpc>
              <a:spcBef>
                <a:spcPts val="305"/>
              </a:spcBef>
              <a:buFont typeface="Arial"/>
              <a:buChar char="–"/>
              <a:tabLst>
                <a:tab pos="755650" algn="l"/>
                <a:tab pos="6770370" algn="l"/>
              </a:tabLst>
            </a:pPr>
            <a:r>
              <a:rPr sz="2800" spc="-5" dirty="0">
                <a:latin typeface="Calibri"/>
                <a:cs typeface="Calibri"/>
              </a:rPr>
              <a:t>Bind model </a:t>
            </a:r>
            <a:r>
              <a:rPr sz="2800" dirty="0">
                <a:latin typeface="Calibri"/>
                <a:cs typeface="Calibri"/>
              </a:rPr>
              <a:t>to view using</a:t>
            </a:r>
            <a:r>
              <a:rPr sz="2800" spc="60" dirty="0">
                <a:latin typeface="Calibri"/>
                <a:cs typeface="Calibri"/>
              </a:rPr>
              <a:t> </a:t>
            </a:r>
            <a:r>
              <a:rPr sz="2800" spc="-5" dirty="0">
                <a:latin typeface="Calibri"/>
                <a:cs typeface="Calibri"/>
              </a:rPr>
              <a:t>expressions</a:t>
            </a:r>
            <a:r>
              <a:rPr sz="2800" spc="5" dirty="0">
                <a:latin typeface="Calibri"/>
                <a:cs typeface="Calibri"/>
              </a:rPr>
              <a:t> </a:t>
            </a:r>
            <a:r>
              <a:rPr sz="2800" dirty="0">
                <a:latin typeface="SimSun"/>
                <a:cs typeface="SimSun"/>
              </a:rPr>
              <a:t>{{	}}</a:t>
            </a:r>
          </a:p>
        </p:txBody>
      </p:sp>
    </p:spTree>
    <p:extLst>
      <p:ext uri="{BB962C8B-B14F-4D97-AF65-F5344CB8AC3E}">
        <p14:creationId xmlns:p14="http://schemas.microsoft.com/office/powerpoint/2010/main" val="142171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100" y="890473"/>
            <a:ext cx="8053187" cy="632460"/>
          </a:xfrm>
          <a:prstGeom prst="rect">
            <a:avLst/>
          </a:prstGeom>
        </p:spPr>
        <p:txBody>
          <a:bodyPr vert="horz" wrap="square" lIns="0" tIns="0" rIns="0" bIns="0" rtlCol="0">
            <a:spAutoFit/>
          </a:bodyPr>
          <a:lstStyle/>
          <a:p>
            <a:pPr marL="1167130">
              <a:lnSpc>
                <a:spcPct val="100000"/>
              </a:lnSpc>
            </a:pPr>
            <a:r>
              <a:rPr spc="-5" dirty="0"/>
              <a:t>First Example </a:t>
            </a:r>
            <a:r>
              <a:rPr dirty="0"/>
              <a:t>–</a:t>
            </a:r>
            <a:r>
              <a:rPr spc="-5" dirty="0"/>
              <a:t> Template</a:t>
            </a:r>
          </a:p>
        </p:txBody>
      </p:sp>
      <p:sp>
        <p:nvSpPr>
          <p:cNvPr id="3" name="object 3"/>
          <p:cNvSpPr txBox="1"/>
          <p:nvPr/>
        </p:nvSpPr>
        <p:spPr>
          <a:xfrm>
            <a:off x="1925104" y="1995055"/>
            <a:ext cx="7688796" cy="4431983"/>
          </a:xfrm>
          <a:prstGeom prst="rect">
            <a:avLst/>
          </a:prstGeom>
        </p:spPr>
        <p:txBody>
          <a:bodyPr vert="horz" wrap="square" lIns="0" tIns="0" rIns="0" bIns="0" rtlCol="0">
            <a:spAutoFit/>
          </a:bodyPr>
          <a:lstStyle/>
          <a:p>
            <a:pPr marL="12700">
              <a:lnSpc>
                <a:spcPct val="100000"/>
              </a:lnSpc>
            </a:pPr>
            <a:r>
              <a:rPr lang="en-US" sz="1600" spc="-5" dirty="0">
                <a:solidFill>
                  <a:srgbClr val="073A33"/>
                </a:solidFill>
                <a:latin typeface="Courier New"/>
                <a:cs typeface="Courier New"/>
              </a:rPr>
              <a:t>&lt;!DOCTYPE html&gt;</a:t>
            </a:r>
          </a:p>
          <a:p>
            <a:pPr marL="12700">
              <a:lnSpc>
                <a:spcPct val="100000"/>
              </a:lnSpc>
            </a:pPr>
            <a:r>
              <a:rPr lang="en-US" sz="1600" spc="-5" dirty="0">
                <a:solidFill>
                  <a:srgbClr val="073A33"/>
                </a:solidFill>
                <a:latin typeface="Courier New"/>
                <a:cs typeface="Courier New"/>
              </a:rPr>
              <a:t>&lt;html&gt;</a:t>
            </a:r>
          </a:p>
          <a:p>
            <a:pPr marL="12700">
              <a:lnSpc>
                <a:spcPct val="100000"/>
              </a:lnSpc>
            </a:pPr>
            <a:r>
              <a:rPr lang="en-US" sz="1600" spc="-5" dirty="0">
                <a:solidFill>
                  <a:srgbClr val="073A33"/>
                </a:solidFill>
                <a:latin typeface="Courier New"/>
                <a:cs typeface="Courier New"/>
              </a:rPr>
              <a:t> &lt;head&gt;</a:t>
            </a:r>
          </a:p>
          <a:p>
            <a:pPr marL="12700">
              <a:lnSpc>
                <a:spcPct val="100000"/>
              </a:lnSpc>
            </a:pPr>
            <a:r>
              <a:rPr lang="en-US" sz="1600" spc="-5" dirty="0">
                <a:solidFill>
                  <a:srgbClr val="073A33"/>
                </a:solidFill>
                <a:latin typeface="Courier New"/>
                <a:cs typeface="Courier New"/>
              </a:rPr>
              <a:t> &lt;title&gt;Title&lt;/title&gt;</a:t>
            </a:r>
          </a:p>
          <a:p>
            <a:pPr marL="12700">
              <a:lnSpc>
                <a:spcPct val="100000"/>
              </a:lnSpc>
            </a:pPr>
            <a:r>
              <a:rPr lang="en-US" sz="1600" spc="-5" dirty="0">
                <a:solidFill>
                  <a:srgbClr val="073A33"/>
                </a:solidFill>
                <a:latin typeface="Courier New"/>
                <a:cs typeface="Courier New"/>
              </a:rPr>
              <a:t> &lt;meta charset="UTF-8" /&gt;</a:t>
            </a:r>
          </a:p>
          <a:p>
            <a:pPr marL="12700">
              <a:lnSpc>
                <a:spcPct val="100000"/>
              </a:lnSpc>
            </a:pPr>
            <a:r>
              <a:rPr lang="en-US" sz="1600" spc="-5" dirty="0">
                <a:solidFill>
                  <a:srgbClr val="073A33"/>
                </a:solidFill>
                <a:latin typeface="Courier New"/>
                <a:cs typeface="Courier New"/>
              </a:rPr>
              <a:t> &lt;style media="screen"&gt;&lt;/style&gt; </a:t>
            </a:r>
          </a:p>
          <a:p>
            <a:pPr marL="12700">
              <a:lnSpc>
                <a:spcPct val="100000"/>
              </a:lnSpc>
            </a:pPr>
            <a:r>
              <a:rPr lang="en-US" sz="1600" spc="-5" dirty="0">
                <a:solidFill>
                  <a:srgbClr val="073A33"/>
                </a:solidFill>
                <a:latin typeface="Courier New"/>
                <a:cs typeface="Courier New"/>
              </a:rPr>
              <a:t> &lt;script </a:t>
            </a:r>
            <a:r>
              <a:rPr lang="en-US" sz="1600" spc="-5" dirty="0" err="1">
                <a:solidFill>
                  <a:srgbClr val="073A33"/>
                </a:solidFill>
                <a:latin typeface="Courier New"/>
                <a:cs typeface="Courier New"/>
              </a:rPr>
              <a:t>src</a:t>
            </a:r>
            <a:r>
              <a:rPr lang="en-US" sz="1600" spc="-5" dirty="0">
                <a:solidFill>
                  <a:srgbClr val="073A33"/>
                </a:solidFill>
                <a:latin typeface="Courier New"/>
                <a:cs typeface="Courier New"/>
              </a:rPr>
              <a:t>="https://</a:t>
            </a:r>
            <a:r>
              <a:rPr lang="en-US" sz="1600" spc="-5" dirty="0" err="1">
                <a:solidFill>
                  <a:srgbClr val="073A33"/>
                </a:solidFill>
                <a:latin typeface="Courier New"/>
                <a:cs typeface="Courier New"/>
              </a:rPr>
              <a:t>ajax.googleapis.com</a:t>
            </a:r>
            <a:r>
              <a:rPr lang="en-US" sz="1600" spc="-5" dirty="0">
                <a:solidFill>
                  <a:srgbClr val="073A33"/>
                </a:solidFill>
                <a:latin typeface="Courier New"/>
                <a:cs typeface="Courier New"/>
              </a:rPr>
              <a:t>/</a:t>
            </a:r>
            <a:r>
              <a:rPr lang="en-US" sz="1600" spc="-5" dirty="0" err="1">
                <a:solidFill>
                  <a:srgbClr val="073A33"/>
                </a:solidFill>
                <a:latin typeface="Courier New"/>
                <a:cs typeface="Courier New"/>
              </a:rPr>
              <a:t>ajax</a:t>
            </a:r>
            <a:r>
              <a:rPr lang="en-US" sz="1600" spc="-5" dirty="0">
                <a:solidFill>
                  <a:srgbClr val="073A33"/>
                </a:solidFill>
                <a:latin typeface="Courier New"/>
                <a:cs typeface="Courier New"/>
              </a:rPr>
              <a:t>/libs/</a:t>
            </a:r>
            <a:r>
              <a:rPr lang="en-US" sz="1600" spc="-5" dirty="0" err="1">
                <a:solidFill>
                  <a:srgbClr val="073A33"/>
                </a:solidFill>
                <a:latin typeface="Courier New"/>
                <a:cs typeface="Courier New"/>
              </a:rPr>
              <a:t>angularjs</a:t>
            </a:r>
            <a:r>
              <a:rPr lang="en-US" sz="1600" spc="-5" dirty="0">
                <a:solidFill>
                  <a:srgbClr val="073A33"/>
                </a:solidFill>
                <a:latin typeface="Courier New"/>
                <a:cs typeface="Courier New"/>
              </a:rPr>
              <a:t>/1.4.8/</a:t>
            </a:r>
            <a:r>
              <a:rPr lang="en-US" sz="1600" spc="-5" dirty="0" err="1">
                <a:solidFill>
                  <a:srgbClr val="073A33"/>
                </a:solidFill>
                <a:latin typeface="Courier New"/>
                <a:cs typeface="Courier New"/>
              </a:rPr>
              <a:t>angular.min.js</a:t>
            </a:r>
            <a:r>
              <a:rPr lang="en-US" sz="1600" spc="-5" dirty="0">
                <a:solidFill>
                  <a:srgbClr val="073A33"/>
                </a:solidFill>
                <a:latin typeface="Courier New"/>
                <a:cs typeface="Courier New"/>
              </a:rPr>
              <a:t>"&gt;&lt;/script&gt;</a:t>
            </a:r>
          </a:p>
          <a:p>
            <a:pPr marL="12700">
              <a:lnSpc>
                <a:spcPct val="100000"/>
              </a:lnSpc>
            </a:pPr>
            <a:r>
              <a:rPr lang="en-US" sz="1600" spc="-5" dirty="0">
                <a:solidFill>
                  <a:srgbClr val="073A33"/>
                </a:solidFill>
                <a:latin typeface="Courier New"/>
                <a:cs typeface="Courier New"/>
              </a:rPr>
              <a:t> &lt;/head&gt;</a:t>
            </a:r>
          </a:p>
          <a:p>
            <a:pPr marL="12700">
              <a:lnSpc>
                <a:spcPct val="100000"/>
              </a:lnSpc>
            </a:pPr>
            <a:r>
              <a:rPr lang="en-US" sz="1600" spc="-5" dirty="0">
                <a:solidFill>
                  <a:srgbClr val="073A33"/>
                </a:solidFill>
                <a:latin typeface="Courier New"/>
                <a:cs typeface="Courier New"/>
              </a:rPr>
              <a:t> &lt;body&gt;</a:t>
            </a:r>
          </a:p>
          <a:p>
            <a:pPr marL="12700">
              <a:lnSpc>
                <a:spcPct val="100000"/>
              </a:lnSpc>
            </a:pPr>
            <a:r>
              <a:rPr lang="en-US" sz="1600" spc="-5" dirty="0">
                <a:solidFill>
                  <a:srgbClr val="073A33"/>
                </a:solidFill>
                <a:latin typeface="Courier New"/>
                <a:cs typeface="Courier New"/>
              </a:rPr>
              <a:t> &lt;div </a:t>
            </a:r>
            <a:r>
              <a:rPr lang="en-US" sz="1600" b="1" spc="-5" dirty="0" err="1">
                <a:solidFill>
                  <a:srgbClr val="FF0000"/>
                </a:solidFill>
                <a:latin typeface="Courier New"/>
                <a:cs typeface="Courier New"/>
              </a:rPr>
              <a:t>ng</a:t>
            </a:r>
            <a:r>
              <a:rPr lang="en-US" sz="1600" b="1" spc="-5" dirty="0">
                <a:solidFill>
                  <a:srgbClr val="FF0000"/>
                </a:solidFill>
                <a:latin typeface="Courier New"/>
                <a:cs typeface="Courier New"/>
              </a:rPr>
              <a:t>-app</a:t>
            </a:r>
            <a:r>
              <a:rPr lang="en-US" sz="1600" spc="-5" dirty="0">
                <a:solidFill>
                  <a:srgbClr val="073A33"/>
                </a:solidFill>
                <a:latin typeface="Courier New"/>
                <a:cs typeface="Courier New"/>
              </a:rPr>
              <a:t>&gt;</a:t>
            </a:r>
          </a:p>
          <a:p>
            <a:pPr marL="12700">
              <a:lnSpc>
                <a:spcPct val="100000"/>
              </a:lnSpc>
            </a:pPr>
            <a:r>
              <a:rPr lang="en-US" sz="1600" spc="-5" dirty="0">
                <a:solidFill>
                  <a:srgbClr val="073A33"/>
                </a:solidFill>
                <a:latin typeface="Courier New"/>
                <a:cs typeface="Courier New"/>
              </a:rPr>
              <a:t>&lt;!-- store the value of input field into a variable name --&gt;</a:t>
            </a:r>
          </a:p>
          <a:p>
            <a:pPr marL="12700">
              <a:lnSpc>
                <a:spcPct val="100000"/>
              </a:lnSpc>
            </a:pPr>
            <a:r>
              <a:rPr lang="en-US" sz="1600" spc="-5" dirty="0">
                <a:solidFill>
                  <a:srgbClr val="073A33"/>
                </a:solidFill>
                <a:latin typeface="Courier New"/>
                <a:cs typeface="Courier New"/>
              </a:rPr>
              <a:t>&lt;p&gt;Name: &lt;input type="text" </a:t>
            </a:r>
            <a:r>
              <a:rPr lang="en-US" sz="1600" b="1" spc="-5" dirty="0" err="1">
                <a:solidFill>
                  <a:srgbClr val="FF0000"/>
                </a:solidFill>
                <a:latin typeface="Courier New"/>
                <a:cs typeface="Courier New"/>
              </a:rPr>
              <a:t>ng</a:t>
            </a:r>
            <a:r>
              <a:rPr lang="en-US" sz="1600" b="1" spc="-5" dirty="0">
                <a:solidFill>
                  <a:srgbClr val="FF0000"/>
                </a:solidFill>
                <a:latin typeface="Courier New"/>
                <a:cs typeface="Courier New"/>
              </a:rPr>
              <a:t>-model="name"</a:t>
            </a:r>
            <a:r>
              <a:rPr lang="en-US" sz="1600" spc="-5" dirty="0">
                <a:solidFill>
                  <a:srgbClr val="073A33"/>
                </a:solidFill>
                <a:latin typeface="Courier New"/>
                <a:cs typeface="Courier New"/>
              </a:rPr>
              <a:t>&gt;&lt;/p&gt;</a:t>
            </a:r>
          </a:p>
          <a:p>
            <a:pPr marL="12700">
              <a:lnSpc>
                <a:spcPct val="100000"/>
              </a:lnSpc>
            </a:pPr>
            <a:r>
              <a:rPr lang="en-US" sz="1600" spc="-5" dirty="0">
                <a:solidFill>
                  <a:srgbClr val="073A33"/>
                </a:solidFill>
                <a:latin typeface="Courier New"/>
                <a:cs typeface="Courier New"/>
              </a:rPr>
              <a:t>&lt;!-- display the variable name inside (</a:t>
            </a:r>
            <a:r>
              <a:rPr lang="en-US" sz="1600" spc="-5" dirty="0" err="1">
                <a:solidFill>
                  <a:srgbClr val="073A33"/>
                </a:solidFill>
                <a:latin typeface="Courier New"/>
                <a:cs typeface="Courier New"/>
              </a:rPr>
              <a:t>innerHTML</a:t>
            </a:r>
            <a:r>
              <a:rPr lang="en-US" sz="1600" spc="-5" dirty="0">
                <a:solidFill>
                  <a:srgbClr val="073A33"/>
                </a:solidFill>
                <a:latin typeface="Courier New"/>
                <a:cs typeface="Courier New"/>
              </a:rPr>
              <a:t>) of p --&gt;</a:t>
            </a:r>
          </a:p>
          <a:p>
            <a:pPr marL="12700">
              <a:lnSpc>
                <a:spcPct val="100000"/>
              </a:lnSpc>
            </a:pPr>
            <a:r>
              <a:rPr lang="en-US" sz="1600" spc="-5" dirty="0">
                <a:solidFill>
                  <a:srgbClr val="073A33"/>
                </a:solidFill>
                <a:latin typeface="Courier New"/>
                <a:cs typeface="Courier New"/>
              </a:rPr>
              <a:t>&lt;p </a:t>
            </a:r>
            <a:r>
              <a:rPr lang="en-US" sz="1600" b="1" spc="-5" dirty="0" err="1">
                <a:solidFill>
                  <a:srgbClr val="FF0000"/>
                </a:solidFill>
                <a:latin typeface="Courier New"/>
                <a:cs typeface="Courier New"/>
              </a:rPr>
              <a:t>ng</a:t>
            </a:r>
            <a:r>
              <a:rPr lang="en-US" sz="1600" b="1" spc="-5" dirty="0">
                <a:solidFill>
                  <a:srgbClr val="FF0000"/>
                </a:solidFill>
                <a:latin typeface="Courier New"/>
                <a:cs typeface="Courier New"/>
              </a:rPr>
              <a:t>-bind="name"</a:t>
            </a:r>
            <a:r>
              <a:rPr lang="en-US" sz="1600" spc="-5" dirty="0">
                <a:solidFill>
                  <a:srgbClr val="073A33"/>
                </a:solidFill>
                <a:latin typeface="Courier New"/>
                <a:cs typeface="Courier New"/>
              </a:rPr>
              <a:t>&gt;&lt;/p&gt;</a:t>
            </a:r>
          </a:p>
          <a:p>
            <a:pPr marL="12700">
              <a:lnSpc>
                <a:spcPct val="100000"/>
              </a:lnSpc>
            </a:pPr>
            <a:r>
              <a:rPr lang="en-US" sz="1600" spc="-5" dirty="0">
                <a:solidFill>
                  <a:srgbClr val="073A33"/>
                </a:solidFill>
                <a:latin typeface="Courier New"/>
                <a:cs typeface="Courier New"/>
              </a:rPr>
              <a:t>&lt;/div&gt;</a:t>
            </a:r>
          </a:p>
          <a:p>
            <a:pPr marL="12700">
              <a:lnSpc>
                <a:spcPct val="100000"/>
              </a:lnSpc>
            </a:pPr>
            <a:r>
              <a:rPr lang="en-US" sz="1600" spc="-5" dirty="0">
                <a:solidFill>
                  <a:srgbClr val="073A33"/>
                </a:solidFill>
                <a:latin typeface="Courier New"/>
                <a:cs typeface="Courier New"/>
              </a:rPr>
              <a:t>&lt;/body&gt;</a:t>
            </a:r>
          </a:p>
          <a:p>
            <a:pPr marL="12700">
              <a:lnSpc>
                <a:spcPct val="100000"/>
              </a:lnSpc>
            </a:pPr>
            <a:r>
              <a:rPr lang="en-US" sz="1600" spc="-5" dirty="0">
                <a:solidFill>
                  <a:srgbClr val="073A33"/>
                </a:solidFill>
                <a:latin typeface="Courier New"/>
                <a:cs typeface="Courier New"/>
              </a:rPr>
              <a:t>&lt;/html&gt;</a:t>
            </a:r>
            <a:endParaRPr sz="1600" dirty="0">
              <a:latin typeface="Courier New"/>
              <a:cs typeface="Courier New"/>
            </a:endParaRPr>
          </a:p>
        </p:txBody>
      </p:sp>
      <p:sp>
        <p:nvSpPr>
          <p:cNvPr id="22" name="object 22"/>
          <p:cNvSpPr/>
          <p:nvPr/>
        </p:nvSpPr>
        <p:spPr>
          <a:xfrm>
            <a:off x="1669897" y="1949335"/>
            <a:ext cx="217170" cy="4526280"/>
          </a:xfrm>
          <a:custGeom>
            <a:avLst/>
            <a:gdLst/>
            <a:ahLst/>
            <a:cxnLst/>
            <a:rect l="l" t="t" r="r" b="b"/>
            <a:pathLst>
              <a:path w="217169" h="4526280">
                <a:moveTo>
                  <a:pt x="216567" y="4525956"/>
                </a:moveTo>
                <a:lnTo>
                  <a:pt x="132269" y="4524538"/>
                </a:lnTo>
                <a:lnTo>
                  <a:pt x="63431" y="4520671"/>
                </a:lnTo>
                <a:lnTo>
                  <a:pt x="17018" y="4514937"/>
                </a:lnTo>
                <a:lnTo>
                  <a:pt x="0" y="4507916"/>
                </a:lnTo>
                <a:lnTo>
                  <a:pt x="0" y="18046"/>
                </a:lnTo>
                <a:lnTo>
                  <a:pt x="17018" y="11022"/>
                </a:lnTo>
                <a:lnTo>
                  <a:pt x="63431" y="5285"/>
                </a:lnTo>
                <a:lnTo>
                  <a:pt x="132269" y="1418"/>
                </a:lnTo>
                <a:lnTo>
                  <a:pt x="216567" y="0"/>
                </a:lnTo>
              </a:path>
            </a:pathLst>
          </a:custGeom>
          <a:ln w="25399">
            <a:solidFill>
              <a:srgbClr val="6095C9"/>
            </a:solidFill>
          </a:ln>
        </p:spPr>
        <p:txBody>
          <a:bodyPr wrap="square" lIns="0" tIns="0" rIns="0" bIns="0" rtlCol="0"/>
          <a:lstStyle/>
          <a:p>
            <a:endParaRPr/>
          </a:p>
        </p:txBody>
      </p:sp>
      <p:sp>
        <p:nvSpPr>
          <p:cNvPr id="23" name="object 23"/>
          <p:cNvSpPr txBox="1"/>
          <p:nvPr/>
        </p:nvSpPr>
        <p:spPr>
          <a:xfrm>
            <a:off x="852977" y="3924122"/>
            <a:ext cx="710565" cy="229870"/>
          </a:xfrm>
          <a:prstGeom prst="rect">
            <a:avLst/>
          </a:prstGeom>
        </p:spPr>
        <p:txBody>
          <a:bodyPr vert="horz" wrap="square" lIns="0" tIns="0" rIns="0" bIns="0" rtlCol="0">
            <a:spAutoFit/>
          </a:bodyPr>
          <a:lstStyle/>
          <a:p>
            <a:pPr marL="12700">
              <a:lnSpc>
                <a:spcPct val="100000"/>
              </a:lnSpc>
            </a:pPr>
            <a:r>
              <a:rPr sz="1400" dirty="0">
                <a:latin typeface="Calibri"/>
                <a:cs typeface="Calibri"/>
              </a:rPr>
              <a:t>Template</a:t>
            </a:r>
            <a:endParaRPr sz="1400">
              <a:latin typeface="Calibri"/>
              <a:cs typeface="Calibri"/>
            </a:endParaRPr>
          </a:p>
        </p:txBody>
      </p:sp>
      <p:pic>
        <p:nvPicPr>
          <p:cNvPr id="25" name="Picture 24"/>
          <p:cNvPicPr>
            <a:picLocks noChangeAspect="1"/>
          </p:cNvPicPr>
          <p:nvPr/>
        </p:nvPicPr>
        <p:blipFill>
          <a:blip r:embed="rId2"/>
          <a:stretch>
            <a:fillRect/>
          </a:stretch>
        </p:blipFill>
        <p:spPr>
          <a:xfrm>
            <a:off x="7952090" y="273050"/>
            <a:ext cx="2730500" cy="10287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618105">
              <a:lnSpc>
                <a:spcPct val="100000"/>
              </a:lnSpc>
            </a:pPr>
            <a:r>
              <a:rPr dirty="0"/>
              <a:t>2)</a:t>
            </a:r>
            <a:r>
              <a:rPr spc="-95" dirty="0"/>
              <a:t> </a:t>
            </a:r>
            <a:r>
              <a:rPr spc="-5" dirty="0"/>
              <a:t>Directives</a:t>
            </a:r>
          </a:p>
        </p:txBody>
      </p:sp>
      <p:sp>
        <p:nvSpPr>
          <p:cNvPr id="3" name="object 3"/>
          <p:cNvSpPr txBox="1"/>
          <p:nvPr/>
        </p:nvSpPr>
        <p:spPr>
          <a:xfrm>
            <a:off x="1310182" y="2020354"/>
            <a:ext cx="7891780" cy="4026535"/>
          </a:xfrm>
          <a:prstGeom prst="rect">
            <a:avLst/>
          </a:prstGeom>
        </p:spPr>
        <p:txBody>
          <a:bodyPr vert="horz" wrap="square" lIns="0" tIns="0" rIns="0" bIns="0" rtlCol="0">
            <a:spAutoFit/>
          </a:bodyPr>
          <a:lstStyle/>
          <a:p>
            <a:pPr marL="355600" marR="5080" indent="-342900">
              <a:lnSpc>
                <a:spcPct val="77800"/>
              </a:lnSpc>
              <a:buFont typeface="Arial"/>
              <a:buChar char="•"/>
              <a:tabLst>
                <a:tab pos="354965" algn="l"/>
                <a:tab pos="355600" algn="l"/>
              </a:tabLst>
            </a:pPr>
            <a:r>
              <a:rPr sz="3000" b="1" spc="-10" dirty="0">
                <a:latin typeface="Calibri"/>
                <a:cs typeface="Calibri"/>
              </a:rPr>
              <a:t>Directives </a:t>
            </a:r>
            <a:r>
              <a:rPr sz="3000" dirty="0">
                <a:latin typeface="Calibri"/>
                <a:cs typeface="Calibri"/>
              </a:rPr>
              <a:t>apply special </a:t>
            </a:r>
            <a:r>
              <a:rPr sz="3000" spc="-5" dirty="0">
                <a:latin typeface="Calibri"/>
                <a:cs typeface="Calibri"/>
              </a:rPr>
              <a:t>behavior </a:t>
            </a:r>
            <a:r>
              <a:rPr sz="3000" dirty="0">
                <a:latin typeface="Calibri"/>
                <a:cs typeface="Calibri"/>
              </a:rPr>
              <a:t>to </a:t>
            </a:r>
            <a:r>
              <a:rPr sz="3000" spc="-15" dirty="0">
                <a:latin typeface="Calibri"/>
                <a:cs typeface="Calibri"/>
              </a:rPr>
              <a:t>attributes </a:t>
            </a:r>
            <a:r>
              <a:rPr sz="3000" spc="-5" dirty="0">
                <a:latin typeface="Calibri"/>
                <a:cs typeface="Calibri"/>
              </a:rPr>
              <a:t>or  </a:t>
            </a:r>
            <a:r>
              <a:rPr sz="3000" dirty="0">
                <a:latin typeface="Calibri"/>
                <a:cs typeface="Calibri"/>
              </a:rPr>
              <a:t>elements in</a:t>
            </a:r>
            <a:r>
              <a:rPr sz="3000" spc="-85" dirty="0">
                <a:latin typeface="Calibri"/>
                <a:cs typeface="Calibri"/>
              </a:rPr>
              <a:t> </a:t>
            </a:r>
            <a:r>
              <a:rPr sz="3000" spc="-5" dirty="0">
                <a:latin typeface="Calibri"/>
                <a:cs typeface="Calibri"/>
              </a:rPr>
              <a:t>HTML</a:t>
            </a:r>
            <a:endParaRPr sz="3000">
              <a:latin typeface="Calibri"/>
              <a:cs typeface="Calibri"/>
            </a:endParaRPr>
          </a:p>
          <a:p>
            <a:pPr marL="755650" lvl="1" indent="-285750">
              <a:lnSpc>
                <a:spcPts val="3120"/>
              </a:lnSpc>
              <a:spcBef>
                <a:spcPts val="5"/>
              </a:spcBef>
              <a:buFont typeface="Arial"/>
              <a:buChar char="–"/>
              <a:tabLst>
                <a:tab pos="755650" algn="l"/>
              </a:tabLst>
            </a:pPr>
            <a:r>
              <a:rPr sz="2600" spc="-20" dirty="0">
                <a:latin typeface="Calibri"/>
                <a:cs typeface="Calibri"/>
              </a:rPr>
              <a:t>Attach </a:t>
            </a:r>
            <a:r>
              <a:rPr sz="2600" spc="-5" dirty="0">
                <a:latin typeface="Calibri"/>
                <a:cs typeface="Calibri"/>
              </a:rPr>
              <a:t>behaviour, transform </a:t>
            </a:r>
            <a:r>
              <a:rPr sz="2600" dirty="0">
                <a:latin typeface="Calibri"/>
                <a:cs typeface="Calibri"/>
              </a:rPr>
              <a:t>the</a:t>
            </a:r>
            <a:r>
              <a:rPr sz="2600" spc="30" dirty="0">
                <a:latin typeface="Calibri"/>
                <a:cs typeface="Calibri"/>
              </a:rPr>
              <a:t> </a:t>
            </a:r>
            <a:r>
              <a:rPr sz="2600" dirty="0">
                <a:latin typeface="Calibri"/>
                <a:cs typeface="Calibri"/>
              </a:rPr>
              <a:t>DOM</a:t>
            </a:r>
            <a:endParaRPr sz="2600">
              <a:latin typeface="Calibri"/>
              <a:cs typeface="Calibri"/>
            </a:endParaRPr>
          </a:p>
          <a:p>
            <a:pPr marL="355600" indent="-342900">
              <a:lnSpc>
                <a:spcPts val="3590"/>
              </a:lnSpc>
              <a:buFont typeface="Arial"/>
              <a:buChar char="•"/>
              <a:tabLst>
                <a:tab pos="354965" algn="l"/>
                <a:tab pos="355600" algn="l"/>
              </a:tabLst>
            </a:pPr>
            <a:r>
              <a:rPr sz="3000" spc="-5" dirty="0">
                <a:latin typeface="Calibri"/>
                <a:cs typeface="Calibri"/>
              </a:rPr>
              <a:t>Some</a:t>
            </a:r>
            <a:r>
              <a:rPr sz="3000" spc="-85" dirty="0">
                <a:latin typeface="Calibri"/>
                <a:cs typeface="Calibri"/>
              </a:rPr>
              <a:t> </a:t>
            </a:r>
            <a:r>
              <a:rPr sz="3000" spc="-5" dirty="0">
                <a:latin typeface="Calibri"/>
                <a:cs typeface="Calibri"/>
              </a:rPr>
              <a:t>directives</a:t>
            </a:r>
            <a:endParaRPr sz="3000">
              <a:latin typeface="Calibri"/>
              <a:cs typeface="Calibri"/>
            </a:endParaRPr>
          </a:p>
          <a:p>
            <a:pPr marL="755650" lvl="1" indent="-285750">
              <a:lnSpc>
                <a:spcPts val="3110"/>
              </a:lnSpc>
              <a:buFont typeface="Arial"/>
              <a:buChar char="–"/>
              <a:tabLst>
                <a:tab pos="755650" algn="l"/>
              </a:tabLst>
            </a:pPr>
            <a:r>
              <a:rPr sz="2600" b="1" spc="-229" dirty="0">
                <a:latin typeface="Lucida Sans"/>
                <a:cs typeface="Lucida Sans"/>
              </a:rPr>
              <a:t>ng-app</a:t>
            </a:r>
            <a:endParaRPr sz="2600">
              <a:latin typeface="Lucida Sans"/>
              <a:cs typeface="Lucida Sans"/>
            </a:endParaRPr>
          </a:p>
          <a:p>
            <a:pPr marL="1155700" lvl="2" indent="-228600">
              <a:lnSpc>
                <a:spcPts val="2630"/>
              </a:lnSpc>
              <a:spcBef>
                <a:spcPts val="60"/>
              </a:spcBef>
              <a:buFont typeface="Arial"/>
              <a:buChar char="•"/>
              <a:tabLst>
                <a:tab pos="1155065" algn="l"/>
                <a:tab pos="1155700" algn="l"/>
              </a:tabLst>
            </a:pPr>
            <a:r>
              <a:rPr sz="2200" spc="-5" dirty="0">
                <a:latin typeface="Calibri"/>
                <a:cs typeface="Calibri"/>
              </a:rPr>
              <a:t>Initializes </a:t>
            </a:r>
            <a:r>
              <a:rPr sz="2200" dirty="0">
                <a:latin typeface="Calibri"/>
                <a:cs typeface="Calibri"/>
              </a:rPr>
              <a:t>the</a:t>
            </a:r>
            <a:r>
              <a:rPr sz="2200" spc="-60" dirty="0">
                <a:latin typeface="Calibri"/>
                <a:cs typeface="Calibri"/>
              </a:rPr>
              <a:t> </a:t>
            </a:r>
            <a:r>
              <a:rPr sz="2200" dirty="0">
                <a:latin typeface="Calibri"/>
                <a:cs typeface="Calibri"/>
              </a:rPr>
              <a:t>app</a:t>
            </a:r>
            <a:endParaRPr sz="2200">
              <a:latin typeface="Calibri"/>
              <a:cs typeface="Calibri"/>
            </a:endParaRPr>
          </a:p>
          <a:p>
            <a:pPr marL="755650" lvl="1" indent="-285750">
              <a:lnSpc>
                <a:spcPts val="3090"/>
              </a:lnSpc>
              <a:buFont typeface="Arial"/>
              <a:buChar char="–"/>
              <a:tabLst>
                <a:tab pos="755650" algn="l"/>
              </a:tabLst>
            </a:pPr>
            <a:r>
              <a:rPr sz="2600" b="1" spc="-260" dirty="0">
                <a:latin typeface="Lucida Sans"/>
                <a:cs typeface="Lucida Sans"/>
              </a:rPr>
              <a:t>ng-model</a:t>
            </a:r>
            <a:endParaRPr sz="2600">
              <a:latin typeface="Lucida Sans"/>
              <a:cs typeface="Lucida Sans"/>
            </a:endParaRPr>
          </a:p>
          <a:p>
            <a:pPr marL="1155700" lvl="2" indent="-228600">
              <a:lnSpc>
                <a:spcPts val="2620"/>
              </a:lnSpc>
              <a:buFont typeface="Arial"/>
              <a:buChar char="•"/>
              <a:tabLst>
                <a:tab pos="1155065" algn="l"/>
                <a:tab pos="1155700" algn="l"/>
              </a:tabLst>
            </a:pPr>
            <a:r>
              <a:rPr sz="2200" dirty="0">
                <a:latin typeface="Calibri"/>
                <a:cs typeface="Calibri"/>
              </a:rPr>
              <a:t>Stores/updates the value of the input ﬁeld into a</a:t>
            </a:r>
            <a:r>
              <a:rPr sz="2200" spc="-100" dirty="0">
                <a:latin typeface="Calibri"/>
                <a:cs typeface="Calibri"/>
              </a:rPr>
              <a:t> </a:t>
            </a:r>
            <a:r>
              <a:rPr sz="2200" dirty="0">
                <a:latin typeface="Calibri"/>
                <a:cs typeface="Calibri"/>
              </a:rPr>
              <a:t>variable</a:t>
            </a:r>
            <a:endParaRPr sz="2200">
              <a:latin typeface="Calibri"/>
              <a:cs typeface="Calibri"/>
            </a:endParaRPr>
          </a:p>
          <a:p>
            <a:pPr marL="755650" lvl="1" indent="-285750">
              <a:lnSpc>
                <a:spcPts val="3100"/>
              </a:lnSpc>
              <a:spcBef>
                <a:spcPts val="75"/>
              </a:spcBef>
              <a:buFont typeface="Arial"/>
              <a:buChar char="–"/>
              <a:tabLst>
                <a:tab pos="755650" algn="l"/>
              </a:tabLst>
            </a:pPr>
            <a:r>
              <a:rPr sz="2600" b="1" spc="-160" dirty="0">
                <a:latin typeface="Lucida Sans"/>
                <a:cs typeface="Lucida Sans"/>
              </a:rPr>
              <a:t>ng-bind</a:t>
            </a:r>
            <a:endParaRPr sz="2600">
              <a:latin typeface="Lucida Sans"/>
              <a:cs typeface="Lucida Sans"/>
            </a:endParaRPr>
          </a:p>
          <a:p>
            <a:pPr marL="1155700" marR="381635" lvl="2" indent="-228600">
              <a:lnSpc>
                <a:spcPct val="78500"/>
              </a:lnSpc>
              <a:spcBef>
                <a:spcPts val="550"/>
              </a:spcBef>
              <a:buFont typeface="Arial"/>
              <a:buChar char="•"/>
              <a:tabLst>
                <a:tab pos="1155065" algn="l"/>
                <a:tab pos="1155700" algn="l"/>
              </a:tabLst>
            </a:pPr>
            <a:r>
              <a:rPr sz="2200" dirty="0">
                <a:latin typeface="Calibri"/>
                <a:cs typeface="Calibri"/>
              </a:rPr>
              <a:t>Replace the text content of the speciﬁed </a:t>
            </a:r>
            <a:r>
              <a:rPr sz="2200" spc="-5" dirty="0">
                <a:latin typeface="Calibri"/>
                <a:cs typeface="Calibri"/>
              </a:rPr>
              <a:t>HTML </a:t>
            </a:r>
            <a:r>
              <a:rPr sz="2200" dirty="0">
                <a:latin typeface="Calibri"/>
                <a:cs typeface="Calibri"/>
              </a:rPr>
              <a:t>with</a:t>
            </a:r>
            <a:r>
              <a:rPr sz="2200" spc="-80" dirty="0">
                <a:latin typeface="Calibri"/>
                <a:cs typeface="Calibri"/>
              </a:rPr>
              <a:t> </a:t>
            </a:r>
            <a:r>
              <a:rPr sz="2200" dirty="0">
                <a:latin typeface="Calibri"/>
                <a:cs typeface="Calibri"/>
              </a:rPr>
              <a:t>the  value of given</a:t>
            </a:r>
            <a:r>
              <a:rPr sz="2200" spc="-100" dirty="0">
                <a:latin typeface="Calibri"/>
                <a:cs typeface="Calibri"/>
              </a:rPr>
              <a:t> </a:t>
            </a:r>
            <a:r>
              <a:rPr sz="2200" dirty="0">
                <a:latin typeface="Calibri"/>
                <a:cs typeface="Calibri"/>
              </a:rPr>
              <a:t>expression</a:t>
            </a:r>
            <a:endParaRPr sz="22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89505">
              <a:lnSpc>
                <a:spcPct val="100000"/>
              </a:lnSpc>
            </a:pPr>
            <a:r>
              <a:rPr spc="-5" dirty="0"/>
              <a:t>About</a:t>
            </a:r>
            <a:r>
              <a:rPr spc="-55" dirty="0"/>
              <a:t> </a:t>
            </a:r>
            <a:r>
              <a:rPr spc="-5" dirty="0"/>
              <a:t>Naming</a:t>
            </a:r>
          </a:p>
        </p:txBody>
      </p:sp>
      <p:sp>
        <p:nvSpPr>
          <p:cNvPr id="3" name="object 3"/>
          <p:cNvSpPr txBox="1"/>
          <p:nvPr/>
        </p:nvSpPr>
        <p:spPr>
          <a:xfrm>
            <a:off x="1310182" y="2015375"/>
            <a:ext cx="7621905" cy="3797300"/>
          </a:xfrm>
          <a:prstGeom prst="rect">
            <a:avLst/>
          </a:prstGeom>
        </p:spPr>
        <p:txBody>
          <a:bodyPr vert="horz" wrap="square" lIns="0" tIns="0" rIns="0" bIns="0" rtlCol="0">
            <a:spAutoFit/>
          </a:bodyPr>
          <a:lstStyle/>
          <a:p>
            <a:pPr marL="355600" marR="5080" indent="-342900">
              <a:lnSpc>
                <a:spcPts val="3800"/>
              </a:lnSpc>
              <a:buFont typeface="Arial"/>
              <a:buChar char="•"/>
              <a:tabLst>
                <a:tab pos="354965" algn="l"/>
                <a:tab pos="355600" algn="l"/>
              </a:tabLst>
            </a:pPr>
            <a:r>
              <a:rPr sz="3200" spc="-5" dirty="0">
                <a:latin typeface="Calibri"/>
                <a:cs typeface="Calibri"/>
              </a:rPr>
              <a:t>AngularJS HTML Compiler supports multiple  formats</a:t>
            </a:r>
            <a:endParaRPr sz="3200">
              <a:latin typeface="Calibri"/>
              <a:cs typeface="Calibri"/>
            </a:endParaRPr>
          </a:p>
          <a:p>
            <a:pPr marL="755650" lvl="1" indent="-285750">
              <a:lnSpc>
                <a:spcPct val="100000"/>
              </a:lnSpc>
              <a:spcBef>
                <a:spcPts val="509"/>
              </a:spcBef>
              <a:buFont typeface="Arial"/>
              <a:buChar char="–"/>
              <a:tabLst>
                <a:tab pos="755650" algn="l"/>
              </a:tabLst>
            </a:pPr>
            <a:r>
              <a:rPr sz="2800" dirty="0">
                <a:latin typeface="SimSun"/>
                <a:cs typeface="SimSun"/>
              </a:rPr>
              <a:t>ng-bind</a:t>
            </a:r>
            <a:endParaRPr sz="2800">
              <a:latin typeface="SimSun"/>
              <a:cs typeface="SimSun"/>
            </a:endParaRPr>
          </a:p>
          <a:p>
            <a:pPr marL="1155700" lvl="2" indent="-228600">
              <a:lnSpc>
                <a:spcPct val="100000"/>
              </a:lnSpc>
              <a:spcBef>
                <a:spcPts val="645"/>
              </a:spcBef>
              <a:buFont typeface="Arial"/>
              <a:buChar char="•"/>
              <a:tabLst>
                <a:tab pos="1155700" algn="l"/>
              </a:tabLst>
            </a:pPr>
            <a:r>
              <a:rPr sz="2400" spc="-5" dirty="0">
                <a:latin typeface="Calibri"/>
                <a:cs typeface="Calibri"/>
              </a:rPr>
              <a:t>Recommended</a:t>
            </a:r>
            <a:r>
              <a:rPr sz="2400" spc="-25" dirty="0">
                <a:latin typeface="Calibri"/>
                <a:cs typeface="Calibri"/>
              </a:rPr>
              <a:t> </a:t>
            </a:r>
            <a:r>
              <a:rPr sz="2400" spc="-5" dirty="0">
                <a:latin typeface="Calibri"/>
                <a:cs typeface="Calibri"/>
              </a:rPr>
              <a:t>Format</a:t>
            </a:r>
            <a:endParaRPr sz="2400">
              <a:latin typeface="Calibri"/>
              <a:cs typeface="Calibri"/>
            </a:endParaRPr>
          </a:p>
          <a:p>
            <a:pPr marL="755650" lvl="1" indent="-285750">
              <a:lnSpc>
                <a:spcPct val="100000"/>
              </a:lnSpc>
              <a:spcBef>
                <a:spcPts val="615"/>
              </a:spcBef>
              <a:buFont typeface="Arial"/>
              <a:buChar char="–"/>
              <a:tabLst>
                <a:tab pos="755650" algn="l"/>
              </a:tabLst>
            </a:pPr>
            <a:r>
              <a:rPr sz="2800" dirty="0">
                <a:latin typeface="SimSun"/>
                <a:cs typeface="SimSun"/>
              </a:rPr>
              <a:t>data-ng-bind</a:t>
            </a:r>
            <a:endParaRPr sz="2800">
              <a:latin typeface="SimSun"/>
              <a:cs typeface="SimSun"/>
            </a:endParaRPr>
          </a:p>
          <a:p>
            <a:pPr marL="1155700" lvl="2" indent="-228600">
              <a:lnSpc>
                <a:spcPct val="100000"/>
              </a:lnSpc>
              <a:spcBef>
                <a:spcPts val="640"/>
              </a:spcBef>
              <a:buFont typeface="Arial"/>
              <a:buChar char="•"/>
              <a:tabLst>
                <a:tab pos="1155700" algn="l"/>
              </a:tabLst>
            </a:pPr>
            <a:r>
              <a:rPr sz="2400" spc="-5" dirty="0">
                <a:latin typeface="Calibri"/>
                <a:cs typeface="Calibri"/>
              </a:rPr>
              <a:t>Recommended Format </a:t>
            </a:r>
            <a:r>
              <a:rPr sz="2400" dirty="0">
                <a:latin typeface="Calibri"/>
                <a:cs typeface="Calibri"/>
              </a:rPr>
              <a:t>to </a:t>
            </a:r>
            <a:r>
              <a:rPr sz="2400" spc="-5" dirty="0">
                <a:latin typeface="Calibri"/>
                <a:cs typeface="Calibri"/>
              </a:rPr>
              <a:t>support HTML</a:t>
            </a:r>
            <a:r>
              <a:rPr sz="2400" spc="60" dirty="0">
                <a:latin typeface="Calibri"/>
                <a:cs typeface="Calibri"/>
              </a:rPr>
              <a:t> </a:t>
            </a:r>
            <a:r>
              <a:rPr sz="2400" spc="-5" dirty="0">
                <a:latin typeface="Calibri"/>
                <a:cs typeface="Calibri"/>
              </a:rPr>
              <a:t>validation</a:t>
            </a:r>
            <a:endParaRPr sz="2400">
              <a:latin typeface="Calibri"/>
              <a:cs typeface="Calibri"/>
            </a:endParaRPr>
          </a:p>
          <a:p>
            <a:pPr marL="755650" lvl="1" indent="-285750">
              <a:lnSpc>
                <a:spcPct val="100000"/>
              </a:lnSpc>
              <a:spcBef>
                <a:spcPts val="615"/>
              </a:spcBef>
              <a:buFont typeface="Arial"/>
              <a:buChar char="–"/>
              <a:tabLst>
                <a:tab pos="755650" algn="l"/>
                <a:tab pos="2355215" algn="l"/>
                <a:tab pos="3955415" algn="l"/>
              </a:tabLst>
            </a:pPr>
            <a:r>
              <a:rPr sz="2800" dirty="0">
                <a:latin typeface="SimSun"/>
                <a:cs typeface="SimSun"/>
              </a:rPr>
              <a:t>ng_bind,	ng:bind,	x-ng-bind</a:t>
            </a:r>
            <a:endParaRPr sz="2800">
              <a:latin typeface="SimSun"/>
              <a:cs typeface="SimSun"/>
            </a:endParaRPr>
          </a:p>
          <a:p>
            <a:pPr marL="1155700" lvl="2" indent="-228600">
              <a:lnSpc>
                <a:spcPct val="100000"/>
              </a:lnSpc>
              <a:spcBef>
                <a:spcPts val="540"/>
              </a:spcBef>
              <a:buFont typeface="Arial"/>
              <a:buChar char="•"/>
              <a:tabLst>
                <a:tab pos="1155700" algn="l"/>
              </a:tabLst>
            </a:pPr>
            <a:r>
              <a:rPr sz="2400" dirty="0">
                <a:latin typeface="Calibri"/>
                <a:cs typeface="Calibri"/>
              </a:rPr>
              <a:t>Legacy, </a:t>
            </a:r>
            <a:r>
              <a:rPr sz="2400" spc="-5" dirty="0">
                <a:latin typeface="Calibri"/>
                <a:cs typeface="Calibri"/>
              </a:rPr>
              <a:t>don't</a:t>
            </a:r>
            <a:r>
              <a:rPr sz="2400" spc="-80" dirty="0">
                <a:latin typeface="Calibri"/>
                <a:cs typeface="Calibri"/>
              </a:rPr>
              <a:t> </a:t>
            </a:r>
            <a:r>
              <a:rPr sz="2400" dirty="0">
                <a:latin typeface="Calibri"/>
                <a:cs typeface="Calibri"/>
              </a:rPr>
              <a:t>use</a:t>
            </a:r>
            <a:endParaRPr sz="24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Frontend development</a:t>
            </a:r>
          </a:p>
        </p:txBody>
      </p:sp>
    </p:spTree>
    <p:extLst>
      <p:ext uri="{BB962C8B-B14F-4D97-AF65-F5344CB8AC3E}">
        <p14:creationId xmlns:p14="http://schemas.microsoft.com/office/powerpoint/2010/main" val="2641260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32230">
              <a:lnSpc>
                <a:spcPct val="100000"/>
              </a:lnSpc>
            </a:pPr>
            <a:r>
              <a:rPr spc="-5" dirty="0"/>
              <a:t>Lot of Built </a:t>
            </a:r>
            <a:r>
              <a:rPr dirty="0"/>
              <a:t>in</a:t>
            </a:r>
            <a:r>
              <a:rPr spc="-50" dirty="0"/>
              <a:t> </a:t>
            </a:r>
            <a:r>
              <a:rPr spc="-5" dirty="0"/>
              <a:t>Directives</a:t>
            </a:r>
          </a:p>
        </p:txBody>
      </p:sp>
      <p:sp>
        <p:nvSpPr>
          <p:cNvPr id="3" name="object 3"/>
          <p:cNvSpPr txBox="1"/>
          <p:nvPr/>
        </p:nvSpPr>
        <p:spPr>
          <a:xfrm>
            <a:off x="1310182" y="1995055"/>
            <a:ext cx="2501900" cy="298513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800" dirty="0">
                <a:latin typeface="SimSun"/>
                <a:cs typeface="SimSun"/>
              </a:rPr>
              <a:t>ngApp</a:t>
            </a:r>
            <a:endParaRPr sz="2800">
              <a:latin typeface="SimSun"/>
              <a:cs typeface="SimSun"/>
            </a:endParaRPr>
          </a:p>
          <a:p>
            <a:pPr marL="355600" indent="-342900">
              <a:lnSpc>
                <a:spcPct val="100000"/>
              </a:lnSpc>
              <a:spcBef>
                <a:spcPts val="610"/>
              </a:spcBef>
              <a:buFont typeface="Arial"/>
              <a:buChar char="•"/>
              <a:tabLst>
                <a:tab pos="354965" algn="l"/>
                <a:tab pos="355600" algn="l"/>
              </a:tabLst>
            </a:pPr>
            <a:r>
              <a:rPr sz="2800" dirty="0">
                <a:latin typeface="SimSun"/>
                <a:cs typeface="SimSun"/>
              </a:rPr>
              <a:t>ngClick</a:t>
            </a:r>
            <a:endParaRPr sz="2800">
              <a:latin typeface="SimSun"/>
              <a:cs typeface="SimSun"/>
            </a:endParaRPr>
          </a:p>
          <a:p>
            <a:pPr marL="355600" indent="-342900">
              <a:lnSpc>
                <a:spcPct val="100000"/>
              </a:lnSpc>
              <a:spcBef>
                <a:spcPts val="640"/>
              </a:spcBef>
              <a:buFont typeface="Arial"/>
              <a:buChar char="•"/>
              <a:tabLst>
                <a:tab pos="354965" algn="l"/>
                <a:tab pos="355600" algn="l"/>
              </a:tabLst>
            </a:pPr>
            <a:r>
              <a:rPr sz="2800" dirty="0">
                <a:latin typeface="SimSun"/>
                <a:cs typeface="SimSun"/>
              </a:rPr>
              <a:t>ngController</a:t>
            </a:r>
            <a:endParaRPr sz="2800">
              <a:latin typeface="SimSun"/>
              <a:cs typeface="SimSun"/>
            </a:endParaRPr>
          </a:p>
          <a:p>
            <a:pPr marL="355600" indent="-342900">
              <a:lnSpc>
                <a:spcPct val="100000"/>
              </a:lnSpc>
              <a:spcBef>
                <a:spcPts val="740"/>
              </a:spcBef>
              <a:buFont typeface="Arial"/>
              <a:buChar char="•"/>
              <a:tabLst>
                <a:tab pos="354965" algn="l"/>
                <a:tab pos="355600" algn="l"/>
              </a:tabLst>
            </a:pPr>
            <a:r>
              <a:rPr sz="2800" dirty="0">
                <a:latin typeface="SimSun"/>
                <a:cs typeface="SimSun"/>
              </a:rPr>
              <a:t>ngModel</a:t>
            </a:r>
            <a:endParaRPr sz="2800">
              <a:latin typeface="SimSun"/>
              <a:cs typeface="SimSun"/>
            </a:endParaRPr>
          </a:p>
          <a:p>
            <a:pPr marL="355600" indent="-342900">
              <a:lnSpc>
                <a:spcPct val="100000"/>
              </a:lnSpc>
              <a:spcBef>
                <a:spcPts val="640"/>
              </a:spcBef>
              <a:buFont typeface="Arial"/>
              <a:buChar char="•"/>
              <a:tabLst>
                <a:tab pos="354965" algn="l"/>
                <a:tab pos="355600" algn="l"/>
              </a:tabLst>
            </a:pPr>
            <a:r>
              <a:rPr sz="2800" dirty="0">
                <a:latin typeface="SimSun"/>
                <a:cs typeface="SimSun"/>
              </a:rPr>
              <a:t>ngRepeat</a:t>
            </a:r>
            <a:endParaRPr sz="2800">
              <a:latin typeface="SimSun"/>
              <a:cs typeface="SimSun"/>
            </a:endParaRPr>
          </a:p>
          <a:p>
            <a:pPr marL="355600" indent="-342900">
              <a:lnSpc>
                <a:spcPct val="100000"/>
              </a:lnSpc>
              <a:spcBef>
                <a:spcPts val="640"/>
              </a:spcBef>
              <a:buFont typeface="Arial"/>
              <a:buChar char="•"/>
              <a:tabLst>
                <a:tab pos="354965" algn="l"/>
                <a:tab pos="355600" algn="l"/>
              </a:tabLst>
            </a:pPr>
            <a:r>
              <a:rPr sz="2800" dirty="0">
                <a:latin typeface="SimSun"/>
                <a:cs typeface="SimSun"/>
              </a:rPr>
              <a:t>ngSubmit</a:t>
            </a:r>
            <a:endParaRPr sz="2800">
              <a:latin typeface="SimSun"/>
              <a:cs typeface="SimSun"/>
            </a:endParaRPr>
          </a:p>
        </p:txBody>
      </p:sp>
      <p:sp>
        <p:nvSpPr>
          <p:cNvPr id="4" name="object 4"/>
          <p:cNvSpPr txBox="1"/>
          <p:nvPr/>
        </p:nvSpPr>
        <p:spPr>
          <a:xfrm>
            <a:off x="5501182" y="1995055"/>
            <a:ext cx="2501900" cy="298513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800" dirty="0">
                <a:latin typeface="SimSun"/>
                <a:cs typeface="SimSun"/>
              </a:rPr>
              <a:t>ngDblClick</a:t>
            </a:r>
            <a:endParaRPr sz="2800">
              <a:latin typeface="SimSun"/>
              <a:cs typeface="SimSun"/>
            </a:endParaRPr>
          </a:p>
          <a:p>
            <a:pPr marL="355600" indent="-342900">
              <a:lnSpc>
                <a:spcPct val="100000"/>
              </a:lnSpc>
              <a:spcBef>
                <a:spcPts val="610"/>
              </a:spcBef>
              <a:buFont typeface="Arial"/>
              <a:buChar char="•"/>
              <a:tabLst>
                <a:tab pos="354965" algn="l"/>
                <a:tab pos="355600" algn="l"/>
              </a:tabLst>
            </a:pPr>
            <a:r>
              <a:rPr sz="2800" dirty="0">
                <a:latin typeface="SimSun"/>
                <a:cs typeface="SimSun"/>
              </a:rPr>
              <a:t>ngMouseEnter</a:t>
            </a:r>
            <a:endParaRPr sz="2800">
              <a:latin typeface="SimSun"/>
              <a:cs typeface="SimSun"/>
            </a:endParaRPr>
          </a:p>
          <a:p>
            <a:pPr marL="355600" indent="-342900">
              <a:lnSpc>
                <a:spcPct val="100000"/>
              </a:lnSpc>
              <a:spcBef>
                <a:spcPts val="640"/>
              </a:spcBef>
              <a:buFont typeface="Arial"/>
              <a:buChar char="•"/>
              <a:tabLst>
                <a:tab pos="354965" algn="l"/>
                <a:tab pos="355600" algn="l"/>
              </a:tabLst>
            </a:pPr>
            <a:r>
              <a:rPr sz="2800" dirty="0">
                <a:latin typeface="SimSun"/>
                <a:cs typeface="SimSun"/>
              </a:rPr>
              <a:t>ngMouseMove</a:t>
            </a:r>
            <a:endParaRPr sz="2800">
              <a:latin typeface="SimSun"/>
              <a:cs typeface="SimSun"/>
            </a:endParaRPr>
          </a:p>
          <a:p>
            <a:pPr marL="355600" indent="-342900">
              <a:lnSpc>
                <a:spcPct val="100000"/>
              </a:lnSpc>
              <a:spcBef>
                <a:spcPts val="740"/>
              </a:spcBef>
              <a:buFont typeface="Arial"/>
              <a:buChar char="•"/>
              <a:tabLst>
                <a:tab pos="354965" algn="l"/>
                <a:tab pos="355600" algn="l"/>
              </a:tabLst>
            </a:pPr>
            <a:r>
              <a:rPr sz="2800" dirty="0">
                <a:latin typeface="SimSun"/>
                <a:cs typeface="SimSun"/>
              </a:rPr>
              <a:t>ngMouseLeav</a:t>
            </a:r>
            <a:r>
              <a:rPr sz="2800" dirty="0">
                <a:latin typeface="Calibri"/>
                <a:cs typeface="Calibri"/>
              </a:rPr>
              <a:t>e</a:t>
            </a:r>
            <a:endParaRPr sz="2800">
              <a:latin typeface="Calibri"/>
              <a:cs typeface="Calibri"/>
            </a:endParaRPr>
          </a:p>
          <a:p>
            <a:pPr marL="355600" indent="-342900">
              <a:lnSpc>
                <a:spcPct val="100000"/>
              </a:lnSpc>
              <a:spcBef>
                <a:spcPts val="640"/>
              </a:spcBef>
              <a:buFont typeface="Arial"/>
              <a:buChar char="•"/>
              <a:tabLst>
                <a:tab pos="354965" algn="l"/>
                <a:tab pos="355600" algn="l"/>
              </a:tabLst>
            </a:pPr>
            <a:r>
              <a:rPr sz="2800" dirty="0">
                <a:latin typeface="SimSun"/>
                <a:cs typeface="SimSun"/>
              </a:rPr>
              <a:t>ngKeyDown</a:t>
            </a:r>
            <a:endParaRPr sz="2800">
              <a:latin typeface="SimSun"/>
              <a:cs typeface="SimSun"/>
            </a:endParaRPr>
          </a:p>
          <a:p>
            <a:pPr marL="355600" indent="-342900">
              <a:lnSpc>
                <a:spcPct val="100000"/>
              </a:lnSpc>
              <a:spcBef>
                <a:spcPts val="640"/>
              </a:spcBef>
              <a:buFont typeface="Arial"/>
              <a:buChar char="•"/>
              <a:tabLst>
                <a:tab pos="354965" algn="l"/>
                <a:tab pos="355600" algn="l"/>
              </a:tabLst>
            </a:pPr>
            <a:r>
              <a:rPr sz="2800" dirty="0">
                <a:latin typeface="SimSun"/>
                <a:cs typeface="SimSun"/>
              </a:rPr>
              <a:t>ngForm</a:t>
            </a:r>
            <a:endParaRPr sz="2800">
              <a:latin typeface="SimSun"/>
              <a:cs typeface="SimSu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12365">
              <a:lnSpc>
                <a:spcPct val="100000"/>
              </a:lnSpc>
            </a:pPr>
            <a:r>
              <a:rPr dirty="0"/>
              <a:t>2)</a:t>
            </a:r>
            <a:r>
              <a:rPr spc="-60" dirty="0"/>
              <a:t> </a:t>
            </a:r>
            <a:r>
              <a:rPr spc="-5" dirty="0"/>
              <a:t>Expressions</a:t>
            </a:r>
          </a:p>
        </p:txBody>
      </p:sp>
      <p:sp>
        <p:nvSpPr>
          <p:cNvPr id="3" name="object 3"/>
          <p:cNvSpPr txBox="1"/>
          <p:nvPr/>
        </p:nvSpPr>
        <p:spPr>
          <a:xfrm>
            <a:off x="1310182" y="2015375"/>
            <a:ext cx="7684770" cy="4347210"/>
          </a:xfrm>
          <a:prstGeom prst="rect">
            <a:avLst/>
          </a:prstGeom>
        </p:spPr>
        <p:txBody>
          <a:bodyPr vert="horz" wrap="square" lIns="0" tIns="0" rIns="0" bIns="0" rtlCol="0">
            <a:spAutoFit/>
          </a:bodyPr>
          <a:lstStyle/>
          <a:p>
            <a:pPr marL="355600" marR="5080" indent="-342900">
              <a:lnSpc>
                <a:spcPts val="3400"/>
              </a:lnSpc>
              <a:buFont typeface="Arial"/>
              <a:buChar char="•"/>
              <a:tabLst>
                <a:tab pos="354965" algn="l"/>
                <a:tab pos="355600" algn="l"/>
              </a:tabLst>
            </a:pPr>
            <a:r>
              <a:rPr sz="3200" dirty="0">
                <a:latin typeface="Calibri"/>
                <a:cs typeface="Calibri"/>
              </a:rPr>
              <a:t>Angular </a:t>
            </a:r>
            <a:r>
              <a:rPr sz="3200" b="1" spc="-5" dirty="0">
                <a:latin typeface="Calibri"/>
                <a:cs typeface="Calibri"/>
              </a:rPr>
              <a:t>expressions </a:t>
            </a:r>
            <a:r>
              <a:rPr sz="3200" spc="-5" dirty="0">
                <a:latin typeface="Calibri"/>
                <a:cs typeface="Calibri"/>
              </a:rPr>
              <a:t>are </a:t>
            </a:r>
            <a:r>
              <a:rPr sz="3200" spc="-120" dirty="0">
                <a:latin typeface="Calibri"/>
                <a:cs typeface="Calibri"/>
              </a:rPr>
              <a:t>JavaScript-­‐like </a:t>
            </a:r>
            <a:r>
              <a:rPr sz="3200" spc="-5" dirty="0">
                <a:latin typeface="Calibri"/>
                <a:cs typeface="Calibri"/>
              </a:rPr>
              <a:t>code  </a:t>
            </a:r>
            <a:r>
              <a:rPr sz="3200" dirty="0">
                <a:latin typeface="Calibri"/>
                <a:cs typeface="Calibri"/>
              </a:rPr>
              <a:t>snippets that </a:t>
            </a:r>
            <a:r>
              <a:rPr sz="3200" spc="-5" dirty="0">
                <a:latin typeface="Calibri"/>
                <a:cs typeface="Calibri"/>
              </a:rPr>
              <a:t>are </a:t>
            </a:r>
            <a:r>
              <a:rPr sz="3200" dirty="0">
                <a:latin typeface="Calibri"/>
                <a:cs typeface="Calibri"/>
              </a:rPr>
              <a:t>usually placed in</a:t>
            </a:r>
            <a:r>
              <a:rPr sz="3200" spc="-85" dirty="0">
                <a:latin typeface="Calibri"/>
                <a:cs typeface="Calibri"/>
              </a:rPr>
              <a:t> </a:t>
            </a:r>
            <a:r>
              <a:rPr sz="3200" dirty="0">
                <a:latin typeface="Calibri"/>
                <a:cs typeface="Calibri"/>
              </a:rPr>
              <a:t>bindings</a:t>
            </a:r>
            <a:endParaRPr sz="3200">
              <a:latin typeface="Calibri"/>
              <a:cs typeface="Calibri"/>
            </a:endParaRPr>
          </a:p>
          <a:p>
            <a:pPr marL="755650" lvl="1" indent="-285750">
              <a:lnSpc>
                <a:spcPct val="100000"/>
              </a:lnSpc>
              <a:spcBef>
                <a:spcPts val="330"/>
              </a:spcBef>
              <a:buFont typeface="Arial"/>
              <a:buChar char="–"/>
              <a:tabLst>
                <a:tab pos="755650" algn="l"/>
                <a:tab pos="1288415" algn="l"/>
                <a:tab pos="3244215" algn="l"/>
              </a:tabLst>
            </a:pPr>
            <a:r>
              <a:rPr sz="2800" dirty="0">
                <a:latin typeface="SimSun"/>
                <a:cs typeface="SimSun"/>
              </a:rPr>
              <a:t>{{	expression	}}.</a:t>
            </a:r>
            <a:endParaRPr sz="2800">
              <a:latin typeface="SimSun"/>
              <a:cs typeface="SimSun"/>
            </a:endParaRPr>
          </a:p>
          <a:p>
            <a:pPr marL="355600" indent="-342900">
              <a:lnSpc>
                <a:spcPct val="100000"/>
              </a:lnSpc>
              <a:spcBef>
                <a:spcPts val="395"/>
              </a:spcBef>
              <a:buFont typeface="Arial"/>
              <a:buChar char="•"/>
              <a:tabLst>
                <a:tab pos="354965" algn="l"/>
                <a:tab pos="355600" algn="l"/>
              </a:tabLst>
            </a:pPr>
            <a:r>
              <a:rPr sz="3200" dirty="0">
                <a:latin typeface="Calibri"/>
                <a:cs typeface="Calibri"/>
              </a:rPr>
              <a:t>Valid</a:t>
            </a:r>
            <a:r>
              <a:rPr sz="3200" spc="-55" dirty="0">
                <a:latin typeface="Calibri"/>
                <a:cs typeface="Calibri"/>
              </a:rPr>
              <a:t> </a:t>
            </a:r>
            <a:r>
              <a:rPr sz="3200" spc="-5" dirty="0">
                <a:latin typeface="Calibri"/>
                <a:cs typeface="Calibri"/>
              </a:rPr>
              <a:t>Expressions</a:t>
            </a:r>
            <a:endParaRPr sz="3200">
              <a:latin typeface="Calibri"/>
              <a:cs typeface="Calibri"/>
            </a:endParaRPr>
          </a:p>
          <a:p>
            <a:pPr marL="469265">
              <a:lnSpc>
                <a:spcPct val="100000"/>
              </a:lnSpc>
              <a:spcBef>
                <a:spcPts val="300"/>
              </a:spcBef>
              <a:tabLst>
                <a:tab pos="1288415" algn="l"/>
                <a:tab pos="1644014" algn="l"/>
                <a:tab pos="1999614" algn="l"/>
                <a:tab pos="2355215" algn="l"/>
              </a:tabLst>
            </a:pPr>
            <a:r>
              <a:rPr sz="2800" dirty="0">
                <a:latin typeface="Arial"/>
                <a:cs typeface="Arial"/>
              </a:rPr>
              <a:t>–</a:t>
            </a:r>
            <a:r>
              <a:rPr sz="2800" spc="-90" dirty="0">
                <a:latin typeface="Arial"/>
                <a:cs typeface="Arial"/>
              </a:rPr>
              <a:t> </a:t>
            </a:r>
            <a:r>
              <a:rPr sz="2800" dirty="0">
                <a:latin typeface="SimSun"/>
                <a:cs typeface="SimSun"/>
              </a:rPr>
              <a:t>{{	1	+	2	}}</a:t>
            </a:r>
            <a:endParaRPr sz="2800">
              <a:latin typeface="SimSun"/>
              <a:cs typeface="SimSun"/>
            </a:endParaRPr>
          </a:p>
          <a:p>
            <a:pPr marL="469265">
              <a:lnSpc>
                <a:spcPct val="100000"/>
              </a:lnSpc>
              <a:spcBef>
                <a:spcPts val="340"/>
              </a:spcBef>
              <a:tabLst>
                <a:tab pos="1288415" algn="l"/>
                <a:tab pos="1644014" algn="l"/>
                <a:tab pos="1999614" algn="l"/>
                <a:tab pos="2355215" algn="l"/>
              </a:tabLst>
            </a:pPr>
            <a:r>
              <a:rPr sz="2800" dirty="0">
                <a:latin typeface="Arial"/>
                <a:cs typeface="Arial"/>
              </a:rPr>
              <a:t>–</a:t>
            </a:r>
            <a:r>
              <a:rPr sz="2800" spc="-90" dirty="0">
                <a:latin typeface="Arial"/>
                <a:cs typeface="Arial"/>
              </a:rPr>
              <a:t> </a:t>
            </a:r>
            <a:r>
              <a:rPr sz="2800" dirty="0">
                <a:latin typeface="SimSun"/>
                <a:cs typeface="SimSun"/>
              </a:rPr>
              <a:t>{{	a	+	b	}}</a:t>
            </a:r>
            <a:endParaRPr sz="2800">
              <a:latin typeface="SimSun"/>
              <a:cs typeface="SimSun"/>
            </a:endParaRPr>
          </a:p>
          <a:p>
            <a:pPr marL="755650" lvl="1" indent="-285750">
              <a:lnSpc>
                <a:spcPct val="100000"/>
              </a:lnSpc>
              <a:spcBef>
                <a:spcPts val="340"/>
              </a:spcBef>
              <a:buFont typeface="Arial"/>
              <a:buChar char="–"/>
              <a:tabLst>
                <a:tab pos="755650" algn="l"/>
                <a:tab pos="1288415" algn="l"/>
                <a:tab pos="3599815" algn="l"/>
              </a:tabLst>
            </a:pPr>
            <a:r>
              <a:rPr sz="2800" dirty="0">
                <a:latin typeface="SimSun"/>
                <a:cs typeface="SimSun"/>
              </a:rPr>
              <a:t>{{	items[index]	}}</a:t>
            </a:r>
            <a:endParaRPr sz="2800">
              <a:latin typeface="SimSun"/>
              <a:cs typeface="SimSun"/>
            </a:endParaRPr>
          </a:p>
          <a:p>
            <a:pPr marL="355600" indent="-342900">
              <a:lnSpc>
                <a:spcPct val="100000"/>
              </a:lnSpc>
              <a:spcBef>
                <a:spcPts val="395"/>
              </a:spcBef>
              <a:buFont typeface="Arial"/>
              <a:buChar char="•"/>
              <a:tabLst>
                <a:tab pos="354965" algn="l"/>
                <a:tab pos="355600" algn="l"/>
              </a:tabLst>
            </a:pPr>
            <a:r>
              <a:rPr sz="3200" spc="-5" dirty="0">
                <a:latin typeface="Calibri"/>
                <a:cs typeface="Calibri"/>
              </a:rPr>
              <a:t>Control ﬂow (loops, </a:t>
            </a:r>
            <a:r>
              <a:rPr sz="3200" dirty="0">
                <a:latin typeface="Calibri"/>
                <a:cs typeface="Calibri"/>
              </a:rPr>
              <a:t>if) </a:t>
            </a:r>
            <a:r>
              <a:rPr sz="3200" spc="-5" dirty="0">
                <a:latin typeface="Calibri"/>
                <a:cs typeface="Calibri"/>
              </a:rPr>
              <a:t>are not</a:t>
            </a:r>
            <a:r>
              <a:rPr sz="3200" spc="35" dirty="0">
                <a:latin typeface="Calibri"/>
                <a:cs typeface="Calibri"/>
              </a:rPr>
              <a:t> </a:t>
            </a:r>
            <a:r>
              <a:rPr sz="3200" spc="-5" dirty="0">
                <a:latin typeface="Calibri"/>
                <a:cs typeface="Calibri"/>
              </a:rPr>
              <a:t>supported!</a:t>
            </a:r>
            <a:endParaRPr sz="3200">
              <a:latin typeface="Calibri"/>
              <a:cs typeface="Calibri"/>
            </a:endParaRPr>
          </a:p>
          <a:p>
            <a:pPr marL="355600" indent="-342900">
              <a:lnSpc>
                <a:spcPct val="100000"/>
              </a:lnSpc>
              <a:spcBef>
                <a:spcPts val="359"/>
              </a:spcBef>
              <a:buFont typeface="Arial"/>
              <a:buChar char="•"/>
              <a:tabLst>
                <a:tab pos="354965" algn="l"/>
                <a:tab pos="355600" algn="l"/>
              </a:tabLst>
            </a:pPr>
            <a:r>
              <a:rPr sz="3200" spc="-5" dirty="0">
                <a:latin typeface="Calibri"/>
                <a:cs typeface="Calibri"/>
              </a:rPr>
              <a:t>You </a:t>
            </a:r>
            <a:r>
              <a:rPr sz="3200" dirty="0">
                <a:latin typeface="Calibri"/>
                <a:cs typeface="Calibri"/>
              </a:rPr>
              <a:t>can use </a:t>
            </a:r>
            <a:r>
              <a:rPr sz="3200" b="1" spc="-5" dirty="0">
                <a:latin typeface="Calibri"/>
                <a:cs typeface="Calibri"/>
              </a:rPr>
              <a:t>ﬁlters </a:t>
            </a:r>
            <a:r>
              <a:rPr sz="3200" dirty="0">
                <a:latin typeface="Calibri"/>
                <a:cs typeface="Calibri"/>
              </a:rPr>
              <a:t>to </a:t>
            </a:r>
            <a:r>
              <a:rPr sz="3200" spc="-5" dirty="0">
                <a:latin typeface="Calibri"/>
                <a:cs typeface="Calibri"/>
              </a:rPr>
              <a:t>format or </a:t>
            </a:r>
            <a:r>
              <a:rPr sz="3200" dirty="0">
                <a:latin typeface="Calibri"/>
                <a:cs typeface="Calibri"/>
              </a:rPr>
              <a:t>ﬁlter</a:t>
            </a:r>
            <a:r>
              <a:rPr sz="3200" spc="-40" dirty="0">
                <a:latin typeface="Calibri"/>
                <a:cs typeface="Calibri"/>
              </a:rPr>
              <a:t> </a:t>
            </a:r>
            <a:r>
              <a:rPr sz="3200" dirty="0">
                <a:latin typeface="Calibri"/>
                <a:cs typeface="Calibri"/>
              </a:rPr>
              <a:t>data</a:t>
            </a:r>
            <a:endParaRPr sz="32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063875">
              <a:lnSpc>
                <a:spcPct val="100000"/>
              </a:lnSpc>
            </a:pPr>
            <a:r>
              <a:rPr spc="-5" dirty="0"/>
              <a:t>Example</a:t>
            </a:r>
          </a:p>
        </p:txBody>
      </p:sp>
      <p:sp>
        <p:nvSpPr>
          <p:cNvPr id="7" name="object 7"/>
          <p:cNvSpPr txBox="1"/>
          <p:nvPr/>
        </p:nvSpPr>
        <p:spPr>
          <a:xfrm>
            <a:off x="698500" y="1949450"/>
            <a:ext cx="9372600" cy="4431983"/>
          </a:xfrm>
          <a:prstGeom prst="rect">
            <a:avLst/>
          </a:prstGeom>
        </p:spPr>
        <p:txBody>
          <a:bodyPr vert="horz" wrap="square" lIns="0" tIns="0" rIns="0" bIns="0" rtlCol="0">
            <a:spAutoFit/>
          </a:bodyPr>
          <a:lstStyle/>
          <a:p>
            <a:pPr marL="12700">
              <a:lnSpc>
                <a:spcPct val="100000"/>
              </a:lnSpc>
            </a:pPr>
            <a:r>
              <a:rPr lang="en-US" sz="1600" dirty="0">
                <a:latin typeface="Courier New"/>
                <a:cs typeface="Courier New"/>
              </a:rPr>
              <a:t>&lt;!DOCTYPE html&gt;</a:t>
            </a:r>
          </a:p>
          <a:p>
            <a:pPr marL="12700">
              <a:lnSpc>
                <a:spcPct val="100000"/>
              </a:lnSpc>
            </a:pPr>
            <a:r>
              <a:rPr lang="en-US" sz="1600" dirty="0">
                <a:latin typeface="Courier New"/>
                <a:cs typeface="Courier New"/>
              </a:rPr>
              <a:t>&lt;html&gt;</a:t>
            </a:r>
          </a:p>
          <a:p>
            <a:pPr marL="12700">
              <a:lnSpc>
                <a:spcPct val="100000"/>
              </a:lnSpc>
            </a:pPr>
            <a:r>
              <a:rPr lang="en-US" sz="1600" dirty="0">
                <a:latin typeface="Courier New"/>
                <a:cs typeface="Courier New"/>
              </a:rPr>
              <a:t> &lt;head&gt;</a:t>
            </a:r>
          </a:p>
          <a:p>
            <a:pPr marL="12700">
              <a:lnSpc>
                <a:spcPct val="100000"/>
              </a:lnSpc>
            </a:pPr>
            <a:r>
              <a:rPr lang="en-US" sz="1600" dirty="0">
                <a:latin typeface="Courier New"/>
                <a:cs typeface="Courier New"/>
              </a:rPr>
              <a:t> &lt;title&gt;Title&lt;/title&gt;</a:t>
            </a:r>
          </a:p>
          <a:p>
            <a:pPr marL="12700">
              <a:lnSpc>
                <a:spcPct val="100000"/>
              </a:lnSpc>
            </a:pPr>
            <a:r>
              <a:rPr lang="en-US" sz="1600" dirty="0">
                <a:latin typeface="Courier New"/>
                <a:cs typeface="Courier New"/>
              </a:rPr>
              <a:t> &lt;meta charset="UTF-8" /&gt;</a:t>
            </a:r>
          </a:p>
          <a:p>
            <a:pPr marL="12700">
              <a:lnSpc>
                <a:spcPct val="100000"/>
              </a:lnSpc>
            </a:pPr>
            <a:r>
              <a:rPr lang="en-US" sz="1600" dirty="0">
                <a:latin typeface="Courier New"/>
                <a:cs typeface="Courier New"/>
              </a:rPr>
              <a:t> &lt;style media="screen"&gt;&lt;/style&gt;</a:t>
            </a:r>
          </a:p>
          <a:p>
            <a:pPr marL="12700">
              <a:lnSpc>
                <a:spcPct val="100000"/>
              </a:lnSpc>
            </a:pPr>
            <a:r>
              <a:rPr lang="en-US" sz="1600" dirty="0">
                <a:latin typeface="Courier New"/>
                <a:cs typeface="Courier New"/>
              </a:rPr>
              <a:t> &lt;script </a:t>
            </a:r>
            <a:r>
              <a:rPr lang="en-US" sz="1600" dirty="0" err="1">
                <a:latin typeface="Courier New"/>
                <a:cs typeface="Courier New"/>
              </a:rPr>
              <a:t>src</a:t>
            </a:r>
            <a:r>
              <a:rPr lang="en-US" sz="1600" dirty="0">
                <a:latin typeface="Courier New"/>
                <a:cs typeface="Courier New"/>
              </a:rPr>
              <a:t>="https://</a:t>
            </a:r>
            <a:r>
              <a:rPr lang="en-US" sz="1600" dirty="0" err="1">
                <a:latin typeface="Courier New"/>
                <a:cs typeface="Courier New"/>
              </a:rPr>
              <a:t>ajax.googleapis.com</a:t>
            </a:r>
            <a:r>
              <a:rPr lang="en-US" sz="1600" dirty="0">
                <a:latin typeface="Courier New"/>
                <a:cs typeface="Courier New"/>
              </a:rPr>
              <a:t>/</a:t>
            </a:r>
            <a:r>
              <a:rPr lang="en-US" sz="1600" dirty="0" err="1">
                <a:latin typeface="Courier New"/>
                <a:cs typeface="Courier New"/>
              </a:rPr>
              <a:t>ajax</a:t>
            </a:r>
            <a:r>
              <a:rPr lang="en-US" sz="1600" dirty="0">
                <a:latin typeface="Courier New"/>
                <a:cs typeface="Courier New"/>
              </a:rPr>
              <a:t>/libs/</a:t>
            </a:r>
            <a:r>
              <a:rPr lang="en-US" sz="1600" dirty="0" err="1">
                <a:latin typeface="Courier New"/>
                <a:cs typeface="Courier New"/>
              </a:rPr>
              <a:t>angularjs</a:t>
            </a:r>
            <a:r>
              <a:rPr lang="en-US" sz="1600" dirty="0">
                <a:latin typeface="Courier New"/>
                <a:cs typeface="Courier New"/>
              </a:rPr>
              <a:t>/1.4.8/</a:t>
            </a:r>
            <a:r>
              <a:rPr lang="en-US" sz="1600" dirty="0" err="1">
                <a:latin typeface="Courier New"/>
                <a:cs typeface="Courier New"/>
              </a:rPr>
              <a:t>angular.min.js</a:t>
            </a:r>
            <a:r>
              <a:rPr lang="en-US" sz="1600" dirty="0">
                <a:latin typeface="Courier New"/>
                <a:cs typeface="Courier New"/>
              </a:rPr>
              <a:t>"&gt;&lt;/script&gt;</a:t>
            </a:r>
          </a:p>
          <a:p>
            <a:pPr marL="12700">
              <a:lnSpc>
                <a:spcPct val="100000"/>
              </a:lnSpc>
            </a:pPr>
            <a:r>
              <a:rPr lang="en-US" sz="1600" dirty="0">
                <a:latin typeface="Courier New"/>
                <a:cs typeface="Courier New"/>
              </a:rPr>
              <a:t> &lt;/head&gt;</a:t>
            </a:r>
          </a:p>
          <a:p>
            <a:pPr marL="12700">
              <a:lnSpc>
                <a:spcPct val="100000"/>
              </a:lnSpc>
            </a:pPr>
            <a:r>
              <a:rPr lang="en-US" sz="1600" dirty="0">
                <a:latin typeface="Courier New"/>
                <a:cs typeface="Courier New"/>
              </a:rPr>
              <a:t> &lt;body&gt;</a:t>
            </a:r>
          </a:p>
          <a:p>
            <a:pPr marL="12700">
              <a:lnSpc>
                <a:spcPct val="100000"/>
              </a:lnSpc>
            </a:pPr>
            <a:r>
              <a:rPr lang="en-US" sz="1600" dirty="0">
                <a:latin typeface="Courier New"/>
                <a:cs typeface="Courier New"/>
              </a:rPr>
              <a:t> &lt;div </a:t>
            </a:r>
            <a:r>
              <a:rPr lang="en-US" sz="1600" b="1" dirty="0" err="1">
                <a:solidFill>
                  <a:srgbClr val="FF0000"/>
                </a:solidFill>
                <a:latin typeface="Courier New"/>
                <a:cs typeface="Courier New"/>
              </a:rPr>
              <a:t>ng</a:t>
            </a:r>
            <a:r>
              <a:rPr lang="en-US" sz="1600" b="1" dirty="0">
                <a:solidFill>
                  <a:srgbClr val="FF0000"/>
                </a:solidFill>
                <a:latin typeface="Courier New"/>
                <a:cs typeface="Courier New"/>
              </a:rPr>
              <a:t>-app</a:t>
            </a:r>
            <a:r>
              <a:rPr lang="en-US" sz="1600" dirty="0">
                <a:latin typeface="Courier New"/>
                <a:cs typeface="Courier New"/>
              </a:rPr>
              <a:t>&gt;</a:t>
            </a:r>
          </a:p>
          <a:p>
            <a:pPr marL="12700">
              <a:lnSpc>
                <a:spcPct val="100000"/>
              </a:lnSpc>
            </a:pPr>
            <a:r>
              <a:rPr lang="en-US" sz="1600" dirty="0">
                <a:latin typeface="Courier New"/>
                <a:cs typeface="Courier New"/>
              </a:rPr>
              <a:t> &lt;p&gt;Number 1: &lt;input type="number" </a:t>
            </a:r>
            <a:r>
              <a:rPr lang="en-US" sz="1600" b="1" dirty="0" err="1">
                <a:solidFill>
                  <a:srgbClr val="FF0000"/>
                </a:solidFill>
                <a:latin typeface="Courier New"/>
                <a:cs typeface="Courier New"/>
              </a:rPr>
              <a:t>ng</a:t>
            </a:r>
            <a:r>
              <a:rPr lang="en-US" sz="1600" b="1" dirty="0">
                <a:solidFill>
                  <a:srgbClr val="FF0000"/>
                </a:solidFill>
                <a:latin typeface="Courier New"/>
                <a:cs typeface="Courier New"/>
              </a:rPr>
              <a:t>-model</a:t>
            </a:r>
            <a:r>
              <a:rPr lang="en-US" sz="1600" dirty="0">
                <a:latin typeface="Courier New"/>
                <a:cs typeface="Courier New"/>
              </a:rPr>
              <a:t>="number1"&gt;&lt;/p&gt;</a:t>
            </a:r>
          </a:p>
          <a:p>
            <a:pPr marL="12700">
              <a:lnSpc>
                <a:spcPct val="100000"/>
              </a:lnSpc>
            </a:pPr>
            <a:r>
              <a:rPr lang="en-US" sz="1600" dirty="0">
                <a:latin typeface="Courier New"/>
                <a:cs typeface="Courier New"/>
              </a:rPr>
              <a:t> &lt;p&gt;Number 2: &lt;input type="number" </a:t>
            </a:r>
            <a:r>
              <a:rPr lang="en-US" sz="1600" dirty="0" err="1">
                <a:latin typeface="Courier New"/>
                <a:cs typeface="Courier New"/>
              </a:rPr>
              <a:t>ng</a:t>
            </a:r>
            <a:r>
              <a:rPr lang="en-US" sz="1600" dirty="0">
                <a:latin typeface="Courier New"/>
                <a:cs typeface="Courier New"/>
              </a:rPr>
              <a:t>-model="number2"&gt;&lt;/p&gt;</a:t>
            </a:r>
          </a:p>
          <a:p>
            <a:pPr marL="12700">
              <a:lnSpc>
                <a:spcPct val="100000"/>
              </a:lnSpc>
            </a:pPr>
            <a:r>
              <a:rPr lang="en-US" sz="1600" dirty="0">
                <a:latin typeface="Courier New"/>
                <a:cs typeface="Courier New"/>
              </a:rPr>
              <a:t> &lt;!-- expression --&gt;</a:t>
            </a:r>
          </a:p>
          <a:p>
            <a:pPr marL="12700">
              <a:lnSpc>
                <a:spcPct val="100000"/>
              </a:lnSpc>
            </a:pPr>
            <a:r>
              <a:rPr lang="en-US" sz="1600" dirty="0">
                <a:latin typeface="Courier New"/>
                <a:cs typeface="Courier New"/>
              </a:rPr>
              <a:t> &lt;p&gt;</a:t>
            </a:r>
            <a:r>
              <a:rPr lang="en-US" sz="1600" b="1" dirty="0">
                <a:solidFill>
                  <a:srgbClr val="FF0000"/>
                </a:solidFill>
                <a:latin typeface="Courier New"/>
                <a:cs typeface="Courier New"/>
              </a:rPr>
              <a:t>{{ number1 + number2 }}</a:t>
            </a:r>
            <a:r>
              <a:rPr lang="en-US" sz="1600" dirty="0">
                <a:latin typeface="Courier New"/>
                <a:cs typeface="Courier New"/>
              </a:rPr>
              <a:t>&lt;/p&gt;</a:t>
            </a:r>
          </a:p>
          <a:p>
            <a:pPr marL="12700">
              <a:lnSpc>
                <a:spcPct val="100000"/>
              </a:lnSpc>
            </a:pPr>
            <a:r>
              <a:rPr lang="en-US" sz="1600" dirty="0">
                <a:latin typeface="Courier New"/>
                <a:cs typeface="Courier New"/>
              </a:rPr>
              <a:t> &lt;/div&gt;</a:t>
            </a:r>
          </a:p>
          <a:p>
            <a:pPr marL="12700">
              <a:lnSpc>
                <a:spcPct val="100000"/>
              </a:lnSpc>
            </a:pPr>
            <a:r>
              <a:rPr lang="en-US" sz="1600" dirty="0">
                <a:latin typeface="Courier New"/>
                <a:cs typeface="Courier New"/>
              </a:rPr>
              <a:t> &lt;/body&gt;</a:t>
            </a:r>
          </a:p>
          <a:p>
            <a:pPr marL="12700">
              <a:lnSpc>
                <a:spcPct val="100000"/>
              </a:lnSpc>
            </a:pPr>
            <a:r>
              <a:rPr lang="en-US" sz="1600" dirty="0">
                <a:latin typeface="Courier New"/>
                <a:cs typeface="Courier New"/>
              </a:rPr>
              <a:t>&lt;/html&gt;</a:t>
            </a:r>
            <a:endParaRPr sz="1600" dirty="0">
              <a:latin typeface="Courier New"/>
              <a:cs typeface="Courier New"/>
            </a:endParaRPr>
          </a:p>
        </p:txBody>
      </p:sp>
      <p:grpSp>
        <p:nvGrpSpPr>
          <p:cNvPr id="24" name="Group 23"/>
          <p:cNvGrpSpPr/>
          <p:nvPr/>
        </p:nvGrpSpPr>
        <p:grpSpPr>
          <a:xfrm>
            <a:off x="5287125" y="2276425"/>
            <a:ext cx="2955175" cy="2340025"/>
            <a:chOff x="5118100" y="1949450"/>
            <a:chExt cx="2955175" cy="2340025"/>
          </a:xfrm>
        </p:grpSpPr>
        <p:sp>
          <p:nvSpPr>
            <p:cNvPr id="14" name="object 14"/>
            <p:cNvSpPr/>
            <p:nvPr/>
          </p:nvSpPr>
          <p:spPr>
            <a:xfrm>
              <a:off x="5118100" y="1949450"/>
              <a:ext cx="2955175" cy="2340025"/>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6726606" y="2406645"/>
              <a:ext cx="968432" cy="432262"/>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168078" y="1977878"/>
              <a:ext cx="2856865" cy="2237105"/>
            </a:xfrm>
            <a:custGeom>
              <a:avLst/>
              <a:gdLst/>
              <a:ahLst/>
              <a:cxnLst/>
              <a:rect l="l" t="t" r="r" b="b"/>
              <a:pathLst>
                <a:path w="2856865" h="2237104">
                  <a:moveTo>
                    <a:pt x="0" y="2236901"/>
                  </a:moveTo>
                  <a:lnTo>
                    <a:pt x="1386651" y="967738"/>
                  </a:lnTo>
                  <a:lnTo>
                    <a:pt x="1354904" y="931107"/>
                  </a:lnTo>
                  <a:lnTo>
                    <a:pt x="1327033" y="893414"/>
                  </a:lnTo>
                  <a:lnTo>
                    <a:pt x="1303005" y="854805"/>
                  </a:lnTo>
                  <a:lnTo>
                    <a:pt x="1282788" y="815422"/>
                  </a:lnTo>
                  <a:lnTo>
                    <a:pt x="1266349" y="775413"/>
                  </a:lnTo>
                  <a:lnTo>
                    <a:pt x="1253657" y="734920"/>
                  </a:lnTo>
                  <a:lnTo>
                    <a:pt x="1244677" y="694089"/>
                  </a:lnTo>
                  <a:lnTo>
                    <a:pt x="1239377" y="653065"/>
                  </a:lnTo>
                  <a:lnTo>
                    <a:pt x="1237726" y="611991"/>
                  </a:lnTo>
                  <a:lnTo>
                    <a:pt x="1239690" y="571013"/>
                  </a:lnTo>
                  <a:lnTo>
                    <a:pt x="1245236" y="530276"/>
                  </a:lnTo>
                  <a:lnTo>
                    <a:pt x="1254332" y="489923"/>
                  </a:lnTo>
                  <a:lnTo>
                    <a:pt x="1266946" y="450100"/>
                  </a:lnTo>
                  <a:lnTo>
                    <a:pt x="1283044" y="410952"/>
                  </a:lnTo>
                  <a:lnTo>
                    <a:pt x="1302595" y="372622"/>
                  </a:lnTo>
                  <a:lnTo>
                    <a:pt x="1325565" y="335257"/>
                  </a:lnTo>
                  <a:lnTo>
                    <a:pt x="1351922" y="298999"/>
                  </a:lnTo>
                  <a:lnTo>
                    <a:pt x="1381634" y="263995"/>
                  </a:lnTo>
                  <a:lnTo>
                    <a:pt x="1414667" y="230388"/>
                  </a:lnTo>
                  <a:lnTo>
                    <a:pt x="1450990" y="198324"/>
                  </a:lnTo>
                  <a:lnTo>
                    <a:pt x="1490569" y="167947"/>
                  </a:lnTo>
                  <a:lnTo>
                    <a:pt x="1533371" y="139401"/>
                  </a:lnTo>
                  <a:lnTo>
                    <a:pt x="1579365" y="112832"/>
                  </a:lnTo>
                  <a:lnTo>
                    <a:pt x="1622055" y="91401"/>
                  </a:lnTo>
                  <a:lnTo>
                    <a:pt x="1665859" y="72271"/>
                  </a:lnTo>
                  <a:lnTo>
                    <a:pt x="1710644" y="55424"/>
                  </a:lnTo>
                  <a:lnTo>
                    <a:pt x="1756278" y="40844"/>
                  </a:lnTo>
                  <a:lnTo>
                    <a:pt x="1802630" y="28513"/>
                  </a:lnTo>
                  <a:lnTo>
                    <a:pt x="1849566" y="18415"/>
                  </a:lnTo>
                  <a:lnTo>
                    <a:pt x="1896955" y="10531"/>
                  </a:lnTo>
                  <a:lnTo>
                    <a:pt x="1944665" y="4845"/>
                  </a:lnTo>
                  <a:lnTo>
                    <a:pt x="1992563" y="1340"/>
                  </a:lnTo>
                  <a:lnTo>
                    <a:pt x="2040518" y="0"/>
                  </a:lnTo>
                  <a:lnTo>
                    <a:pt x="2088397" y="805"/>
                  </a:lnTo>
                  <a:lnTo>
                    <a:pt x="2136068" y="3740"/>
                  </a:lnTo>
                  <a:lnTo>
                    <a:pt x="2183398" y="8788"/>
                  </a:lnTo>
                  <a:lnTo>
                    <a:pt x="2230257" y="15931"/>
                  </a:lnTo>
                  <a:lnTo>
                    <a:pt x="2276511" y="25153"/>
                  </a:lnTo>
                  <a:lnTo>
                    <a:pt x="2322028" y="36435"/>
                  </a:lnTo>
                  <a:lnTo>
                    <a:pt x="2366676" y="49761"/>
                  </a:lnTo>
                  <a:lnTo>
                    <a:pt x="2410324" y="65115"/>
                  </a:lnTo>
                  <a:lnTo>
                    <a:pt x="2452838" y="82478"/>
                  </a:lnTo>
                  <a:lnTo>
                    <a:pt x="2494087" y="101834"/>
                  </a:lnTo>
                  <a:lnTo>
                    <a:pt x="2533938" y="123166"/>
                  </a:lnTo>
                  <a:lnTo>
                    <a:pt x="2572260" y="146456"/>
                  </a:lnTo>
                  <a:lnTo>
                    <a:pt x="2608920" y="171687"/>
                  </a:lnTo>
                  <a:lnTo>
                    <a:pt x="2643786" y="198843"/>
                  </a:lnTo>
                  <a:lnTo>
                    <a:pt x="2676726" y="227906"/>
                  </a:lnTo>
                  <a:lnTo>
                    <a:pt x="2707608" y="258859"/>
                  </a:lnTo>
                  <a:lnTo>
                    <a:pt x="2739355" y="295490"/>
                  </a:lnTo>
                  <a:lnTo>
                    <a:pt x="2767227" y="333183"/>
                  </a:lnTo>
                  <a:lnTo>
                    <a:pt x="2791254" y="371793"/>
                  </a:lnTo>
                  <a:lnTo>
                    <a:pt x="2811471" y="411175"/>
                  </a:lnTo>
                  <a:lnTo>
                    <a:pt x="2827910" y="451184"/>
                  </a:lnTo>
                  <a:lnTo>
                    <a:pt x="2840603" y="491677"/>
                  </a:lnTo>
                  <a:lnTo>
                    <a:pt x="2849583" y="532508"/>
                  </a:lnTo>
                  <a:lnTo>
                    <a:pt x="2854883" y="573532"/>
                  </a:lnTo>
                  <a:lnTo>
                    <a:pt x="2856534" y="614606"/>
                  </a:lnTo>
                  <a:lnTo>
                    <a:pt x="2854570" y="655584"/>
                  </a:lnTo>
                  <a:lnTo>
                    <a:pt x="2849024" y="696321"/>
                  </a:lnTo>
                  <a:lnTo>
                    <a:pt x="2839927" y="736674"/>
                  </a:lnTo>
                  <a:lnTo>
                    <a:pt x="2827314" y="776496"/>
                  </a:lnTo>
                  <a:lnTo>
                    <a:pt x="2811215" y="815645"/>
                  </a:lnTo>
                  <a:lnTo>
                    <a:pt x="2791664" y="853974"/>
                  </a:lnTo>
                  <a:lnTo>
                    <a:pt x="2768693" y="891339"/>
                  </a:lnTo>
                  <a:lnTo>
                    <a:pt x="2742335" y="927597"/>
                  </a:lnTo>
                  <a:lnTo>
                    <a:pt x="2712623" y="962601"/>
                  </a:lnTo>
                  <a:lnTo>
                    <a:pt x="2679589" y="996207"/>
                  </a:lnTo>
                  <a:lnTo>
                    <a:pt x="2643266" y="1028271"/>
                  </a:lnTo>
                  <a:lnTo>
                    <a:pt x="2603687" y="1058648"/>
                  </a:lnTo>
                  <a:lnTo>
                    <a:pt x="2560883" y="1087193"/>
                  </a:lnTo>
                  <a:lnTo>
                    <a:pt x="2514888" y="1113762"/>
                  </a:lnTo>
                  <a:lnTo>
                    <a:pt x="2471664" y="1135427"/>
                  </a:lnTo>
                  <a:lnTo>
                    <a:pt x="2427113" y="1154790"/>
                  </a:lnTo>
                  <a:lnTo>
                    <a:pt x="2381382" y="1171850"/>
                  </a:lnTo>
                  <a:lnTo>
                    <a:pt x="2334619" y="1186603"/>
                  </a:lnTo>
                  <a:lnTo>
                    <a:pt x="2286972" y="1199047"/>
                  </a:lnTo>
                  <a:lnTo>
                    <a:pt x="2238588" y="1209180"/>
                  </a:lnTo>
                  <a:lnTo>
                    <a:pt x="2189617" y="1217000"/>
                  </a:lnTo>
                  <a:lnTo>
                    <a:pt x="2140206" y="1222502"/>
                  </a:lnTo>
                  <a:lnTo>
                    <a:pt x="2090503" y="1225686"/>
                  </a:lnTo>
                  <a:lnTo>
                    <a:pt x="2040656" y="1226548"/>
                  </a:lnTo>
                  <a:lnTo>
                    <a:pt x="1990813" y="1225086"/>
                  </a:lnTo>
                  <a:lnTo>
                    <a:pt x="1941122" y="1221297"/>
                  </a:lnTo>
                  <a:lnTo>
                    <a:pt x="1891730" y="1215179"/>
                  </a:lnTo>
                  <a:lnTo>
                    <a:pt x="1842787" y="1206729"/>
                  </a:lnTo>
                  <a:lnTo>
                    <a:pt x="1794440" y="1195944"/>
                  </a:lnTo>
                  <a:lnTo>
                    <a:pt x="1746837" y="1182823"/>
                  </a:lnTo>
                  <a:lnTo>
                    <a:pt x="1700126" y="1167362"/>
                  </a:lnTo>
                  <a:lnTo>
                    <a:pt x="1654455" y="1149560"/>
                  </a:lnTo>
                  <a:lnTo>
                    <a:pt x="1609971" y="1129412"/>
                  </a:lnTo>
                  <a:lnTo>
                    <a:pt x="0" y="2236901"/>
                  </a:lnTo>
                  <a:close/>
                </a:path>
              </a:pathLst>
            </a:custGeom>
            <a:ln w="9524">
              <a:solidFill>
                <a:srgbClr val="5B92C7"/>
              </a:solidFill>
            </a:ln>
          </p:spPr>
          <p:txBody>
            <a:bodyPr wrap="square" lIns="0" tIns="0" rIns="0" bIns="0" rtlCol="0"/>
            <a:lstStyle/>
            <a:p>
              <a:endParaRPr/>
            </a:p>
          </p:txBody>
        </p:sp>
        <p:sp>
          <p:nvSpPr>
            <p:cNvPr id="18" name="object 18"/>
            <p:cNvSpPr txBox="1"/>
            <p:nvPr/>
          </p:nvSpPr>
          <p:spPr>
            <a:xfrm>
              <a:off x="6791267" y="2454009"/>
              <a:ext cx="852805" cy="2921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Calibri"/>
                  <a:cs typeface="Calibri"/>
                </a:rPr>
                <a:t>Di</a:t>
              </a:r>
              <a:r>
                <a:rPr sz="1800" spc="-5" dirty="0">
                  <a:solidFill>
                    <a:srgbClr val="FFFFFF"/>
                  </a:solidFill>
                  <a:latin typeface="Calibri"/>
                  <a:cs typeface="Calibri"/>
                </a:rPr>
                <a:t>recti</a:t>
              </a:r>
              <a:r>
                <a:rPr sz="1800" spc="-10" dirty="0">
                  <a:solidFill>
                    <a:srgbClr val="FFFFFF"/>
                  </a:solidFill>
                  <a:latin typeface="Calibri"/>
                  <a:cs typeface="Calibri"/>
                </a:rPr>
                <a:t>v</a:t>
              </a:r>
              <a:r>
                <a:rPr sz="1800" dirty="0">
                  <a:solidFill>
                    <a:srgbClr val="FFFFFF"/>
                  </a:solidFill>
                  <a:latin typeface="Calibri"/>
                  <a:cs typeface="Calibri"/>
                </a:rPr>
                <a:t>e</a:t>
              </a:r>
              <a:endParaRPr sz="1800">
                <a:latin typeface="Calibri"/>
                <a:cs typeface="Calibri"/>
              </a:endParaRPr>
            </a:p>
          </p:txBody>
        </p:sp>
      </p:grpSp>
      <p:grpSp>
        <p:nvGrpSpPr>
          <p:cNvPr id="31" name="Group 30"/>
          <p:cNvGrpSpPr/>
          <p:nvPr/>
        </p:nvGrpSpPr>
        <p:grpSpPr>
          <a:xfrm>
            <a:off x="2451100" y="5648618"/>
            <a:ext cx="4397425" cy="1330032"/>
            <a:chOff x="2451100" y="5302250"/>
            <a:chExt cx="4397425" cy="1330032"/>
          </a:xfrm>
        </p:grpSpPr>
        <p:sp>
          <p:nvSpPr>
            <p:cNvPr id="19" name="object 19"/>
            <p:cNvSpPr/>
            <p:nvPr/>
          </p:nvSpPr>
          <p:spPr>
            <a:xfrm>
              <a:off x="2451100" y="5302250"/>
              <a:ext cx="4397425" cy="1330032"/>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5244173" y="5759447"/>
              <a:ext cx="1130531" cy="432262"/>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2501242" y="5330497"/>
              <a:ext cx="4295775" cy="1226820"/>
            </a:xfrm>
            <a:custGeom>
              <a:avLst/>
              <a:gdLst/>
              <a:ahLst/>
              <a:cxnLst/>
              <a:rect l="l" t="t" r="r" b="b"/>
              <a:pathLst>
                <a:path w="4295775" h="1226820">
                  <a:moveTo>
                    <a:pt x="0" y="45334"/>
                  </a:moveTo>
                  <a:lnTo>
                    <a:pt x="2434877" y="341244"/>
                  </a:lnTo>
                  <a:lnTo>
                    <a:pt x="2460971" y="310486"/>
                  </a:lnTo>
                  <a:lnTo>
                    <a:pt x="2489440" y="281030"/>
                  </a:lnTo>
                  <a:lnTo>
                    <a:pt x="2520170" y="252900"/>
                  </a:lnTo>
                  <a:lnTo>
                    <a:pt x="2553053" y="226120"/>
                  </a:lnTo>
                  <a:lnTo>
                    <a:pt x="2587975" y="200712"/>
                  </a:lnTo>
                  <a:lnTo>
                    <a:pt x="2624827" y="176700"/>
                  </a:lnTo>
                  <a:lnTo>
                    <a:pt x="2663498" y="154108"/>
                  </a:lnTo>
                  <a:lnTo>
                    <a:pt x="2703876" y="132959"/>
                  </a:lnTo>
                  <a:lnTo>
                    <a:pt x="2745851" y="113277"/>
                  </a:lnTo>
                  <a:lnTo>
                    <a:pt x="2789311" y="95084"/>
                  </a:lnTo>
                  <a:lnTo>
                    <a:pt x="2834146" y="78405"/>
                  </a:lnTo>
                  <a:lnTo>
                    <a:pt x="2880244" y="63262"/>
                  </a:lnTo>
                  <a:lnTo>
                    <a:pt x="2927495" y="49680"/>
                  </a:lnTo>
                  <a:lnTo>
                    <a:pt x="2975788" y="37681"/>
                  </a:lnTo>
                  <a:lnTo>
                    <a:pt x="3025011" y="27289"/>
                  </a:lnTo>
                  <a:lnTo>
                    <a:pt x="3075053" y="18528"/>
                  </a:lnTo>
                  <a:lnTo>
                    <a:pt x="3125804" y="11421"/>
                  </a:lnTo>
                  <a:lnTo>
                    <a:pt x="3177153" y="5991"/>
                  </a:lnTo>
                  <a:lnTo>
                    <a:pt x="3228989" y="2262"/>
                  </a:lnTo>
                  <a:lnTo>
                    <a:pt x="3281200" y="257"/>
                  </a:lnTo>
                  <a:lnTo>
                    <a:pt x="3333675" y="0"/>
                  </a:lnTo>
                  <a:lnTo>
                    <a:pt x="3386304" y="1513"/>
                  </a:lnTo>
                  <a:lnTo>
                    <a:pt x="3438976" y="4822"/>
                  </a:lnTo>
                  <a:lnTo>
                    <a:pt x="3491580" y="9948"/>
                  </a:lnTo>
                  <a:lnTo>
                    <a:pt x="3544004" y="16915"/>
                  </a:lnTo>
                  <a:lnTo>
                    <a:pt x="3596138" y="25748"/>
                  </a:lnTo>
                  <a:lnTo>
                    <a:pt x="3647870" y="36469"/>
                  </a:lnTo>
                  <a:lnTo>
                    <a:pt x="3699090" y="49101"/>
                  </a:lnTo>
                  <a:lnTo>
                    <a:pt x="3749687" y="63668"/>
                  </a:lnTo>
                  <a:lnTo>
                    <a:pt x="3804450" y="81954"/>
                  </a:lnTo>
                  <a:lnTo>
                    <a:pt x="3856614" y="102076"/>
                  </a:lnTo>
                  <a:lnTo>
                    <a:pt x="3906129" y="123936"/>
                  </a:lnTo>
                  <a:lnTo>
                    <a:pt x="3952941" y="147439"/>
                  </a:lnTo>
                  <a:lnTo>
                    <a:pt x="3996999" y="172489"/>
                  </a:lnTo>
                  <a:lnTo>
                    <a:pt x="4038251" y="198989"/>
                  </a:lnTo>
                  <a:lnTo>
                    <a:pt x="4076645" y="226844"/>
                  </a:lnTo>
                  <a:lnTo>
                    <a:pt x="4112128" y="255956"/>
                  </a:lnTo>
                  <a:lnTo>
                    <a:pt x="4144649" y="286229"/>
                  </a:lnTo>
                  <a:lnTo>
                    <a:pt x="4174156" y="317568"/>
                  </a:lnTo>
                  <a:lnTo>
                    <a:pt x="4200596" y="349877"/>
                  </a:lnTo>
                  <a:lnTo>
                    <a:pt x="4223918" y="383058"/>
                  </a:lnTo>
                  <a:lnTo>
                    <a:pt x="4244069" y="417015"/>
                  </a:lnTo>
                  <a:lnTo>
                    <a:pt x="4260998" y="451653"/>
                  </a:lnTo>
                  <a:lnTo>
                    <a:pt x="4284979" y="522585"/>
                  </a:lnTo>
                  <a:lnTo>
                    <a:pt x="4295447" y="595083"/>
                  </a:lnTo>
                  <a:lnTo>
                    <a:pt x="4295482" y="631679"/>
                  </a:lnTo>
                  <a:lnTo>
                    <a:pt x="4291983" y="668377"/>
                  </a:lnTo>
                  <a:lnTo>
                    <a:pt x="4274173" y="741698"/>
                  </a:lnTo>
                  <a:lnTo>
                    <a:pt x="4259758" y="778127"/>
                  </a:lnTo>
                  <a:lnTo>
                    <a:pt x="4241599" y="814275"/>
                  </a:lnTo>
                  <a:lnTo>
                    <a:pt x="4219646" y="850044"/>
                  </a:lnTo>
                  <a:lnTo>
                    <a:pt x="4193846" y="885338"/>
                  </a:lnTo>
                  <a:lnTo>
                    <a:pt x="4167752" y="916096"/>
                  </a:lnTo>
                  <a:lnTo>
                    <a:pt x="4139283" y="945551"/>
                  </a:lnTo>
                  <a:lnTo>
                    <a:pt x="4108553" y="973681"/>
                  </a:lnTo>
                  <a:lnTo>
                    <a:pt x="4075671" y="1000462"/>
                  </a:lnTo>
                  <a:lnTo>
                    <a:pt x="4040748" y="1025869"/>
                  </a:lnTo>
                  <a:lnTo>
                    <a:pt x="4003896" y="1049881"/>
                  </a:lnTo>
                  <a:lnTo>
                    <a:pt x="3965225" y="1072473"/>
                  </a:lnTo>
                  <a:lnTo>
                    <a:pt x="3924847" y="1093622"/>
                  </a:lnTo>
                  <a:lnTo>
                    <a:pt x="3882872" y="1113305"/>
                  </a:lnTo>
                  <a:lnTo>
                    <a:pt x="3839412" y="1131498"/>
                  </a:lnTo>
                  <a:lnTo>
                    <a:pt x="3794577" y="1148177"/>
                  </a:lnTo>
                  <a:lnTo>
                    <a:pt x="3748479" y="1163320"/>
                  </a:lnTo>
                  <a:lnTo>
                    <a:pt x="3701228" y="1176903"/>
                  </a:lnTo>
                  <a:lnTo>
                    <a:pt x="3652936" y="1188902"/>
                  </a:lnTo>
                  <a:lnTo>
                    <a:pt x="3603713" y="1199293"/>
                  </a:lnTo>
                  <a:lnTo>
                    <a:pt x="3553671" y="1208055"/>
                  </a:lnTo>
                  <a:lnTo>
                    <a:pt x="3502920" y="1215162"/>
                  </a:lnTo>
                  <a:lnTo>
                    <a:pt x="3451571" y="1220592"/>
                  </a:lnTo>
                  <a:lnTo>
                    <a:pt x="3399736" y="1224322"/>
                  </a:lnTo>
                  <a:lnTo>
                    <a:pt x="3347525" y="1226327"/>
                  </a:lnTo>
                  <a:lnTo>
                    <a:pt x="3295050" y="1226584"/>
                  </a:lnTo>
                  <a:lnTo>
                    <a:pt x="3242421" y="1225070"/>
                  </a:lnTo>
                  <a:lnTo>
                    <a:pt x="3189750" y="1221762"/>
                  </a:lnTo>
                  <a:lnTo>
                    <a:pt x="3137147" y="1216636"/>
                  </a:lnTo>
                  <a:lnTo>
                    <a:pt x="3084724" y="1209668"/>
                  </a:lnTo>
                  <a:lnTo>
                    <a:pt x="3032590" y="1200836"/>
                  </a:lnTo>
                  <a:lnTo>
                    <a:pt x="2980859" y="1190115"/>
                  </a:lnTo>
                  <a:lnTo>
                    <a:pt x="2929639" y="1177482"/>
                  </a:lnTo>
                  <a:lnTo>
                    <a:pt x="2879043" y="1162914"/>
                  </a:lnTo>
                  <a:lnTo>
                    <a:pt x="2823644" y="1144382"/>
                  </a:lnTo>
                  <a:lnTo>
                    <a:pt x="2770720" y="1123872"/>
                  </a:lnTo>
                  <a:lnTo>
                    <a:pt x="2720361" y="1101481"/>
                  </a:lnTo>
                  <a:lnTo>
                    <a:pt x="2672654" y="1077306"/>
                  </a:lnTo>
                  <a:lnTo>
                    <a:pt x="2627690" y="1051445"/>
                  </a:lnTo>
                  <a:lnTo>
                    <a:pt x="2585556" y="1023996"/>
                  </a:lnTo>
                  <a:lnTo>
                    <a:pt x="2546342" y="995056"/>
                  </a:lnTo>
                  <a:lnTo>
                    <a:pt x="2510137" y="964722"/>
                  </a:lnTo>
                  <a:lnTo>
                    <a:pt x="2477029" y="933092"/>
                  </a:lnTo>
                  <a:lnTo>
                    <a:pt x="2447107" y="900264"/>
                  </a:lnTo>
                  <a:lnTo>
                    <a:pt x="2420460" y="866334"/>
                  </a:lnTo>
                  <a:lnTo>
                    <a:pt x="2397177" y="831400"/>
                  </a:lnTo>
                  <a:lnTo>
                    <a:pt x="2377347" y="795560"/>
                  </a:lnTo>
                  <a:lnTo>
                    <a:pt x="2361058" y="758912"/>
                  </a:lnTo>
                  <a:lnTo>
                    <a:pt x="2348399" y="721551"/>
                  </a:lnTo>
                  <a:lnTo>
                    <a:pt x="2339459" y="683577"/>
                  </a:lnTo>
                  <a:lnTo>
                    <a:pt x="2334328" y="645087"/>
                  </a:lnTo>
                  <a:lnTo>
                    <a:pt x="2333093" y="606177"/>
                  </a:lnTo>
                  <a:lnTo>
                    <a:pt x="2335844" y="566946"/>
                  </a:lnTo>
                  <a:lnTo>
                    <a:pt x="0" y="45334"/>
                  </a:lnTo>
                  <a:close/>
                </a:path>
              </a:pathLst>
            </a:custGeom>
            <a:ln w="9524">
              <a:solidFill>
                <a:srgbClr val="5B92C7"/>
              </a:solidFill>
            </a:ln>
          </p:spPr>
          <p:txBody>
            <a:bodyPr wrap="square" lIns="0" tIns="0" rIns="0" bIns="0" rtlCol="0"/>
            <a:lstStyle/>
            <a:p>
              <a:endParaRPr/>
            </a:p>
          </p:txBody>
        </p:sp>
        <p:sp>
          <p:nvSpPr>
            <p:cNvPr id="23" name="object 23"/>
            <p:cNvSpPr txBox="1"/>
            <p:nvPr/>
          </p:nvSpPr>
          <p:spPr>
            <a:xfrm>
              <a:off x="5308024" y="5806633"/>
              <a:ext cx="1021715" cy="292100"/>
            </a:xfrm>
            <a:prstGeom prst="rect">
              <a:avLst/>
            </a:prstGeom>
          </p:spPr>
          <p:txBody>
            <a:bodyPr vert="horz" wrap="square" lIns="0" tIns="0" rIns="0" bIns="0" rtlCol="0">
              <a:spAutoFit/>
            </a:bodyPr>
            <a:lstStyle/>
            <a:p>
              <a:pPr marL="12700">
                <a:lnSpc>
                  <a:spcPct val="100000"/>
                </a:lnSpc>
              </a:pPr>
              <a:r>
                <a:rPr sz="1800" spc="-5" dirty="0">
                  <a:solidFill>
                    <a:srgbClr val="FFFFFF"/>
                  </a:solidFill>
                  <a:latin typeface="Calibri"/>
                  <a:cs typeface="Calibri"/>
                </a:rPr>
                <a:t>Expression</a:t>
              </a:r>
              <a:endParaRPr sz="1800">
                <a:latin typeface="Calibri"/>
                <a:cs typeface="Calibri"/>
              </a:endParaRPr>
            </a:p>
          </p:txBody>
        </p:sp>
      </p:grpSp>
      <p:grpSp>
        <p:nvGrpSpPr>
          <p:cNvPr id="25" name="Group 24"/>
          <p:cNvGrpSpPr/>
          <p:nvPr/>
        </p:nvGrpSpPr>
        <p:grpSpPr>
          <a:xfrm>
            <a:off x="2086725" y="2200225"/>
            <a:ext cx="2955175" cy="2340025"/>
            <a:chOff x="5118100" y="1949450"/>
            <a:chExt cx="2955175" cy="2340025"/>
          </a:xfrm>
        </p:grpSpPr>
        <p:sp>
          <p:nvSpPr>
            <p:cNvPr id="26" name="object 14"/>
            <p:cNvSpPr/>
            <p:nvPr/>
          </p:nvSpPr>
          <p:spPr>
            <a:xfrm>
              <a:off x="5118100" y="1949450"/>
              <a:ext cx="2955175" cy="2340025"/>
            </a:xfrm>
            <a:prstGeom prst="rect">
              <a:avLst/>
            </a:prstGeom>
            <a:blipFill>
              <a:blip r:embed="rId2" cstate="print"/>
              <a:stretch>
                <a:fillRect/>
              </a:stretch>
            </a:blipFill>
          </p:spPr>
          <p:txBody>
            <a:bodyPr wrap="square" lIns="0" tIns="0" rIns="0" bIns="0" rtlCol="0"/>
            <a:lstStyle/>
            <a:p>
              <a:endParaRPr/>
            </a:p>
          </p:txBody>
        </p:sp>
        <p:sp>
          <p:nvSpPr>
            <p:cNvPr id="27" name="object 15"/>
            <p:cNvSpPr/>
            <p:nvPr/>
          </p:nvSpPr>
          <p:spPr>
            <a:xfrm>
              <a:off x="6726606" y="2406645"/>
              <a:ext cx="968432" cy="432262"/>
            </a:xfrm>
            <a:prstGeom prst="rect">
              <a:avLst/>
            </a:prstGeom>
            <a:blipFill>
              <a:blip r:embed="rId3" cstate="print"/>
              <a:stretch>
                <a:fillRect/>
              </a:stretch>
            </a:blipFill>
          </p:spPr>
          <p:txBody>
            <a:bodyPr wrap="square" lIns="0" tIns="0" rIns="0" bIns="0" rtlCol="0"/>
            <a:lstStyle/>
            <a:p>
              <a:endParaRPr/>
            </a:p>
          </p:txBody>
        </p:sp>
        <p:sp>
          <p:nvSpPr>
            <p:cNvPr id="28" name="object 17"/>
            <p:cNvSpPr/>
            <p:nvPr/>
          </p:nvSpPr>
          <p:spPr>
            <a:xfrm>
              <a:off x="5168078" y="1977878"/>
              <a:ext cx="2856865" cy="2237105"/>
            </a:xfrm>
            <a:custGeom>
              <a:avLst/>
              <a:gdLst/>
              <a:ahLst/>
              <a:cxnLst/>
              <a:rect l="l" t="t" r="r" b="b"/>
              <a:pathLst>
                <a:path w="2856865" h="2237104">
                  <a:moveTo>
                    <a:pt x="0" y="2236901"/>
                  </a:moveTo>
                  <a:lnTo>
                    <a:pt x="1386651" y="967738"/>
                  </a:lnTo>
                  <a:lnTo>
                    <a:pt x="1354904" y="931107"/>
                  </a:lnTo>
                  <a:lnTo>
                    <a:pt x="1327033" y="893414"/>
                  </a:lnTo>
                  <a:lnTo>
                    <a:pt x="1303005" y="854805"/>
                  </a:lnTo>
                  <a:lnTo>
                    <a:pt x="1282788" y="815422"/>
                  </a:lnTo>
                  <a:lnTo>
                    <a:pt x="1266349" y="775413"/>
                  </a:lnTo>
                  <a:lnTo>
                    <a:pt x="1253657" y="734920"/>
                  </a:lnTo>
                  <a:lnTo>
                    <a:pt x="1244677" y="694089"/>
                  </a:lnTo>
                  <a:lnTo>
                    <a:pt x="1239377" y="653065"/>
                  </a:lnTo>
                  <a:lnTo>
                    <a:pt x="1237726" y="611991"/>
                  </a:lnTo>
                  <a:lnTo>
                    <a:pt x="1239690" y="571013"/>
                  </a:lnTo>
                  <a:lnTo>
                    <a:pt x="1245236" y="530276"/>
                  </a:lnTo>
                  <a:lnTo>
                    <a:pt x="1254332" y="489923"/>
                  </a:lnTo>
                  <a:lnTo>
                    <a:pt x="1266946" y="450100"/>
                  </a:lnTo>
                  <a:lnTo>
                    <a:pt x="1283044" y="410952"/>
                  </a:lnTo>
                  <a:lnTo>
                    <a:pt x="1302595" y="372622"/>
                  </a:lnTo>
                  <a:lnTo>
                    <a:pt x="1325565" y="335257"/>
                  </a:lnTo>
                  <a:lnTo>
                    <a:pt x="1351922" y="298999"/>
                  </a:lnTo>
                  <a:lnTo>
                    <a:pt x="1381634" y="263995"/>
                  </a:lnTo>
                  <a:lnTo>
                    <a:pt x="1414667" y="230388"/>
                  </a:lnTo>
                  <a:lnTo>
                    <a:pt x="1450990" y="198324"/>
                  </a:lnTo>
                  <a:lnTo>
                    <a:pt x="1490569" y="167947"/>
                  </a:lnTo>
                  <a:lnTo>
                    <a:pt x="1533371" y="139401"/>
                  </a:lnTo>
                  <a:lnTo>
                    <a:pt x="1579365" y="112832"/>
                  </a:lnTo>
                  <a:lnTo>
                    <a:pt x="1622055" y="91401"/>
                  </a:lnTo>
                  <a:lnTo>
                    <a:pt x="1665859" y="72271"/>
                  </a:lnTo>
                  <a:lnTo>
                    <a:pt x="1710644" y="55424"/>
                  </a:lnTo>
                  <a:lnTo>
                    <a:pt x="1756278" y="40844"/>
                  </a:lnTo>
                  <a:lnTo>
                    <a:pt x="1802630" y="28513"/>
                  </a:lnTo>
                  <a:lnTo>
                    <a:pt x="1849566" y="18415"/>
                  </a:lnTo>
                  <a:lnTo>
                    <a:pt x="1896955" y="10531"/>
                  </a:lnTo>
                  <a:lnTo>
                    <a:pt x="1944665" y="4845"/>
                  </a:lnTo>
                  <a:lnTo>
                    <a:pt x="1992563" y="1340"/>
                  </a:lnTo>
                  <a:lnTo>
                    <a:pt x="2040518" y="0"/>
                  </a:lnTo>
                  <a:lnTo>
                    <a:pt x="2088397" y="805"/>
                  </a:lnTo>
                  <a:lnTo>
                    <a:pt x="2136068" y="3740"/>
                  </a:lnTo>
                  <a:lnTo>
                    <a:pt x="2183398" y="8788"/>
                  </a:lnTo>
                  <a:lnTo>
                    <a:pt x="2230257" y="15931"/>
                  </a:lnTo>
                  <a:lnTo>
                    <a:pt x="2276511" y="25153"/>
                  </a:lnTo>
                  <a:lnTo>
                    <a:pt x="2322028" y="36435"/>
                  </a:lnTo>
                  <a:lnTo>
                    <a:pt x="2366676" y="49761"/>
                  </a:lnTo>
                  <a:lnTo>
                    <a:pt x="2410324" y="65115"/>
                  </a:lnTo>
                  <a:lnTo>
                    <a:pt x="2452838" y="82478"/>
                  </a:lnTo>
                  <a:lnTo>
                    <a:pt x="2494087" y="101834"/>
                  </a:lnTo>
                  <a:lnTo>
                    <a:pt x="2533938" y="123166"/>
                  </a:lnTo>
                  <a:lnTo>
                    <a:pt x="2572260" y="146456"/>
                  </a:lnTo>
                  <a:lnTo>
                    <a:pt x="2608920" y="171687"/>
                  </a:lnTo>
                  <a:lnTo>
                    <a:pt x="2643786" y="198843"/>
                  </a:lnTo>
                  <a:lnTo>
                    <a:pt x="2676726" y="227906"/>
                  </a:lnTo>
                  <a:lnTo>
                    <a:pt x="2707608" y="258859"/>
                  </a:lnTo>
                  <a:lnTo>
                    <a:pt x="2739355" y="295490"/>
                  </a:lnTo>
                  <a:lnTo>
                    <a:pt x="2767227" y="333183"/>
                  </a:lnTo>
                  <a:lnTo>
                    <a:pt x="2791254" y="371793"/>
                  </a:lnTo>
                  <a:lnTo>
                    <a:pt x="2811471" y="411175"/>
                  </a:lnTo>
                  <a:lnTo>
                    <a:pt x="2827910" y="451184"/>
                  </a:lnTo>
                  <a:lnTo>
                    <a:pt x="2840603" y="491677"/>
                  </a:lnTo>
                  <a:lnTo>
                    <a:pt x="2849583" y="532508"/>
                  </a:lnTo>
                  <a:lnTo>
                    <a:pt x="2854883" y="573532"/>
                  </a:lnTo>
                  <a:lnTo>
                    <a:pt x="2856534" y="614606"/>
                  </a:lnTo>
                  <a:lnTo>
                    <a:pt x="2854570" y="655584"/>
                  </a:lnTo>
                  <a:lnTo>
                    <a:pt x="2849024" y="696321"/>
                  </a:lnTo>
                  <a:lnTo>
                    <a:pt x="2839927" y="736674"/>
                  </a:lnTo>
                  <a:lnTo>
                    <a:pt x="2827314" y="776496"/>
                  </a:lnTo>
                  <a:lnTo>
                    <a:pt x="2811215" y="815645"/>
                  </a:lnTo>
                  <a:lnTo>
                    <a:pt x="2791664" y="853974"/>
                  </a:lnTo>
                  <a:lnTo>
                    <a:pt x="2768693" y="891339"/>
                  </a:lnTo>
                  <a:lnTo>
                    <a:pt x="2742335" y="927597"/>
                  </a:lnTo>
                  <a:lnTo>
                    <a:pt x="2712623" y="962601"/>
                  </a:lnTo>
                  <a:lnTo>
                    <a:pt x="2679589" y="996207"/>
                  </a:lnTo>
                  <a:lnTo>
                    <a:pt x="2643266" y="1028271"/>
                  </a:lnTo>
                  <a:lnTo>
                    <a:pt x="2603687" y="1058648"/>
                  </a:lnTo>
                  <a:lnTo>
                    <a:pt x="2560883" y="1087193"/>
                  </a:lnTo>
                  <a:lnTo>
                    <a:pt x="2514888" y="1113762"/>
                  </a:lnTo>
                  <a:lnTo>
                    <a:pt x="2471664" y="1135427"/>
                  </a:lnTo>
                  <a:lnTo>
                    <a:pt x="2427113" y="1154790"/>
                  </a:lnTo>
                  <a:lnTo>
                    <a:pt x="2381382" y="1171850"/>
                  </a:lnTo>
                  <a:lnTo>
                    <a:pt x="2334619" y="1186603"/>
                  </a:lnTo>
                  <a:lnTo>
                    <a:pt x="2286972" y="1199047"/>
                  </a:lnTo>
                  <a:lnTo>
                    <a:pt x="2238588" y="1209180"/>
                  </a:lnTo>
                  <a:lnTo>
                    <a:pt x="2189617" y="1217000"/>
                  </a:lnTo>
                  <a:lnTo>
                    <a:pt x="2140206" y="1222502"/>
                  </a:lnTo>
                  <a:lnTo>
                    <a:pt x="2090503" y="1225686"/>
                  </a:lnTo>
                  <a:lnTo>
                    <a:pt x="2040656" y="1226548"/>
                  </a:lnTo>
                  <a:lnTo>
                    <a:pt x="1990813" y="1225086"/>
                  </a:lnTo>
                  <a:lnTo>
                    <a:pt x="1941122" y="1221297"/>
                  </a:lnTo>
                  <a:lnTo>
                    <a:pt x="1891730" y="1215179"/>
                  </a:lnTo>
                  <a:lnTo>
                    <a:pt x="1842787" y="1206729"/>
                  </a:lnTo>
                  <a:lnTo>
                    <a:pt x="1794440" y="1195944"/>
                  </a:lnTo>
                  <a:lnTo>
                    <a:pt x="1746837" y="1182823"/>
                  </a:lnTo>
                  <a:lnTo>
                    <a:pt x="1700126" y="1167362"/>
                  </a:lnTo>
                  <a:lnTo>
                    <a:pt x="1654455" y="1149560"/>
                  </a:lnTo>
                  <a:lnTo>
                    <a:pt x="1609971" y="1129412"/>
                  </a:lnTo>
                  <a:lnTo>
                    <a:pt x="0" y="2236901"/>
                  </a:lnTo>
                  <a:close/>
                </a:path>
              </a:pathLst>
            </a:custGeom>
            <a:ln w="9524">
              <a:solidFill>
                <a:srgbClr val="5B92C7"/>
              </a:solidFill>
            </a:ln>
          </p:spPr>
          <p:txBody>
            <a:bodyPr wrap="square" lIns="0" tIns="0" rIns="0" bIns="0" rtlCol="0"/>
            <a:lstStyle/>
            <a:p>
              <a:endParaRPr/>
            </a:p>
          </p:txBody>
        </p:sp>
        <p:sp>
          <p:nvSpPr>
            <p:cNvPr id="29" name="object 18"/>
            <p:cNvSpPr txBox="1"/>
            <p:nvPr/>
          </p:nvSpPr>
          <p:spPr>
            <a:xfrm>
              <a:off x="6791267" y="2454009"/>
              <a:ext cx="852805" cy="2921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Calibri"/>
                  <a:cs typeface="Calibri"/>
                </a:rPr>
                <a:t>Di</a:t>
              </a:r>
              <a:r>
                <a:rPr sz="1800" spc="-5" dirty="0">
                  <a:solidFill>
                    <a:srgbClr val="FFFFFF"/>
                  </a:solidFill>
                  <a:latin typeface="Calibri"/>
                  <a:cs typeface="Calibri"/>
                </a:rPr>
                <a:t>recti</a:t>
              </a:r>
              <a:r>
                <a:rPr sz="1800" spc="-10" dirty="0">
                  <a:solidFill>
                    <a:srgbClr val="FFFFFF"/>
                  </a:solidFill>
                  <a:latin typeface="Calibri"/>
                  <a:cs typeface="Calibri"/>
                </a:rPr>
                <a:t>v</a:t>
              </a:r>
              <a:r>
                <a:rPr sz="1800" dirty="0">
                  <a:solidFill>
                    <a:srgbClr val="FFFFFF"/>
                  </a:solidFill>
                  <a:latin typeface="Calibri"/>
                  <a:cs typeface="Calibri"/>
                </a:rPr>
                <a:t>e</a:t>
              </a:r>
              <a:endParaRPr sz="1800">
                <a:latin typeface="Calibri"/>
                <a:cs typeface="Calibri"/>
              </a:endParaRPr>
            </a:p>
          </p:txBody>
        </p:sp>
      </p:grpSp>
      <p:pic>
        <p:nvPicPr>
          <p:cNvPr id="30" name="Picture 29"/>
          <p:cNvPicPr>
            <a:picLocks noChangeAspect="1"/>
          </p:cNvPicPr>
          <p:nvPr/>
        </p:nvPicPr>
        <p:blipFill>
          <a:blip r:embed="rId6"/>
          <a:stretch>
            <a:fillRect/>
          </a:stretch>
        </p:blipFill>
        <p:spPr>
          <a:xfrm>
            <a:off x="7493000" y="349250"/>
            <a:ext cx="2959100" cy="14478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9489" y="712736"/>
            <a:ext cx="5258435" cy="508634"/>
          </a:xfrm>
          <a:prstGeom prst="rect">
            <a:avLst/>
          </a:prstGeom>
        </p:spPr>
        <p:txBody>
          <a:bodyPr vert="horz" wrap="square" lIns="0" tIns="0" rIns="0" bIns="0" rtlCol="0">
            <a:spAutoFit/>
          </a:bodyPr>
          <a:lstStyle/>
          <a:p>
            <a:pPr marL="12700">
              <a:lnSpc>
                <a:spcPct val="100000"/>
              </a:lnSpc>
            </a:pPr>
            <a:r>
              <a:rPr sz="3200" b="1" spc="-220" dirty="0">
                <a:latin typeface="Calibri"/>
                <a:cs typeface="Calibri"/>
              </a:rPr>
              <a:t>ng-­‐init </a:t>
            </a:r>
            <a:r>
              <a:rPr sz="3200" dirty="0"/>
              <a:t>and </a:t>
            </a:r>
            <a:r>
              <a:rPr sz="3200" b="1" spc="-180" dirty="0">
                <a:latin typeface="Calibri"/>
                <a:cs typeface="Calibri"/>
              </a:rPr>
              <a:t>ng-­‐repeat</a:t>
            </a:r>
            <a:r>
              <a:rPr sz="3200" b="1" spc="145" dirty="0">
                <a:latin typeface="Calibri"/>
                <a:cs typeface="Calibri"/>
              </a:rPr>
              <a:t> </a:t>
            </a:r>
            <a:r>
              <a:rPr sz="3200" spc="-5" dirty="0"/>
              <a:t>directives</a:t>
            </a:r>
            <a:endParaRPr sz="3200">
              <a:latin typeface="Calibri"/>
              <a:cs typeface="Calibri"/>
            </a:endParaRPr>
          </a:p>
        </p:txBody>
      </p:sp>
      <p:sp>
        <p:nvSpPr>
          <p:cNvPr id="3" name="object 3"/>
          <p:cNvSpPr txBox="1"/>
          <p:nvPr/>
        </p:nvSpPr>
        <p:spPr>
          <a:xfrm>
            <a:off x="622300" y="1850225"/>
            <a:ext cx="9601200" cy="4951678"/>
          </a:xfrm>
          <a:prstGeom prst="rect">
            <a:avLst/>
          </a:prstGeom>
        </p:spPr>
        <p:txBody>
          <a:bodyPr vert="horz" wrap="square" lIns="0" tIns="0" rIns="0" bIns="0" rtlCol="0">
            <a:spAutoFit/>
          </a:bodyPr>
          <a:lstStyle/>
          <a:p>
            <a:pPr marL="12700">
              <a:lnSpc>
                <a:spcPts val="2145"/>
              </a:lnSpc>
              <a:tabLst>
                <a:tab pos="835660" algn="l"/>
              </a:tabLst>
            </a:pPr>
            <a:r>
              <a:rPr lang="en-US" dirty="0">
                <a:solidFill>
                  <a:srgbClr val="944403"/>
                </a:solidFill>
                <a:latin typeface="Courier New"/>
                <a:cs typeface="Courier New"/>
              </a:rPr>
              <a:t>&lt;!DOCTYPE html&gt;</a:t>
            </a:r>
          </a:p>
          <a:p>
            <a:pPr marL="12700">
              <a:lnSpc>
                <a:spcPts val="2145"/>
              </a:lnSpc>
              <a:tabLst>
                <a:tab pos="835660" algn="l"/>
              </a:tabLst>
            </a:pPr>
            <a:r>
              <a:rPr lang="en-US" dirty="0">
                <a:solidFill>
                  <a:srgbClr val="944403"/>
                </a:solidFill>
                <a:latin typeface="Courier New"/>
                <a:cs typeface="Courier New"/>
              </a:rPr>
              <a:t>&lt;html </a:t>
            </a:r>
            <a:r>
              <a:rPr lang="en-US" b="1" dirty="0">
                <a:solidFill>
                  <a:srgbClr val="FF0000"/>
                </a:solidFill>
                <a:latin typeface="Courier New"/>
                <a:cs typeface="Courier New"/>
              </a:rPr>
              <a:t>data-</a:t>
            </a:r>
            <a:r>
              <a:rPr lang="en-US" b="1" dirty="0" err="1">
                <a:solidFill>
                  <a:srgbClr val="FF0000"/>
                </a:solidFill>
                <a:latin typeface="Courier New"/>
                <a:cs typeface="Courier New"/>
              </a:rPr>
              <a:t>ng</a:t>
            </a:r>
            <a:r>
              <a:rPr lang="en-US" b="1" dirty="0">
                <a:solidFill>
                  <a:srgbClr val="FF0000"/>
                </a:solidFill>
                <a:latin typeface="Courier New"/>
                <a:cs typeface="Courier New"/>
              </a:rPr>
              <a:t>-app</a:t>
            </a:r>
            <a:r>
              <a:rPr lang="en-US" dirty="0">
                <a:solidFill>
                  <a:srgbClr val="944403"/>
                </a:solidFill>
                <a:latin typeface="Courier New"/>
                <a:cs typeface="Courier New"/>
              </a:rPr>
              <a:t>=""&gt;</a:t>
            </a:r>
          </a:p>
          <a:p>
            <a:pPr marL="12700">
              <a:lnSpc>
                <a:spcPts val="2145"/>
              </a:lnSpc>
              <a:tabLst>
                <a:tab pos="835660" algn="l"/>
              </a:tabLst>
            </a:pPr>
            <a:r>
              <a:rPr lang="en-US" dirty="0">
                <a:solidFill>
                  <a:srgbClr val="944403"/>
                </a:solidFill>
                <a:latin typeface="Courier New"/>
                <a:cs typeface="Courier New"/>
              </a:rPr>
              <a:t> &lt;head&gt;</a:t>
            </a:r>
          </a:p>
          <a:p>
            <a:pPr marL="12700">
              <a:lnSpc>
                <a:spcPts val="2145"/>
              </a:lnSpc>
              <a:tabLst>
                <a:tab pos="835660" algn="l"/>
              </a:tabLst>
            </a:pPr>
            <a:r>
              <a:rPr lang="en-US" dirty="0">
                <a:solidFill>
                  <a:srgbClr val="944403"/>
                </a:solidFill>
                <a:latin typeface="Courier New"/>
                <a:cs typeface="Courier New"/>
              </a:rPr>
              <a:t> &lt;title&gt;Title&lt;/title&gt;</a:t>
            </a:r>
          </a:p>
          <a:p>
            <a:pPr marL="12700">
              <a:lnSpc>
                <a:spcPts val="2145"/>
              </a:lnSpc>
              <a:tabLst>
                <a:tab pos="835660" algn="l"/>
              </a:tabLst>
            </a:pPr>
            <a:r>
              <a:rPr lang="en-US" dirty="0">
                <a:solidFill>
                  <a:srgbClr val="944403"/>
                </a:solidFill>
                <a:latin typeface="Courier New"/>
                <a:cs typeface="Courier New"/>
              </a:rPr>
              <a:t> &lt;meta charset="UTF-8" /&gt;</a:t>
            </a:r>
          </a:p>
          <a:p>
            <a:pPr marL="12700">
              <a:lnSpc>
                <a:spcPts val="2145"/>
              </a:lnSpc>
              <a:tabLst>
                <a:tab pos="835660" algn="l"/>
              </a:tabLst>
            </a:pPr>
            <a:r>
              <a:rPr lang="en-US" dirty="0">
                <a:solidFill>
                  <a:srgbClr val="944403"/>
                </a:solidFill>
                <a:latin typeface="Courier New"/>
                <a:cs typeface="Courier New"/>
              </a:rPr>
              <a:t> &lt;script </a:t>
            </a:r>
            <a:r>
              <a:rPr lang="en-US" dirty="0" err="1">
                <a:solidFill>
                  <a:srgbClr val="944403"/>
                </a:solidFill>
                <a:latin typeface="Courier New"/>
                <a:cs typeface="Courier New"/>
              </a:rPr>
              <a:t>src</a:t>
            </a:r>
            <a:r>
              <a:rPr lang="en-US" dirty="0">
                <a:solidFill>
                  <a:srgbClr val="944403"/>
                </a:solidFill>
                <a:latin typeface="Courier New"/>
                <a:cs typeface="Courier New"/>
              </a:rPr>
              <a:t>="https://</a:t>
            </a:r>
            <a:r>
              <a:rPr lang="en-US" dirty="0" err="1">
                <a:solidFill>
                  <a:srgbClr val="944403"/>
                </a:solidFill>
                <a:latin typeface="Courier New"/>
                <a:cs typeface="Courier New"/>
              </a:rPr>
              <a:t>ajax.googleapis.com</a:t>
            </a:r>
            <a:r>
              <a:rPr lang="en-US" dirty="0">
                <a:solidFill>
                  <a:srgbClr val="944403"/>
                </a:solidFill>
                <a:latin typeface="Courier New"/>
                <a:cs typeface="Courier New"/>
              </a:rPr>
              <a:t>/</a:t>
            </a:r>
            <a:r>
              <a:rPr lang="en-US" dirty="0" err="1">
                <a:solidFill>
                  <a:srgbClr val="944403"/>
                </a:solidFill>
                <a:latin typeface="Courier New"/>
                <a:cs typeface="Courier New"/>
              </a:rPr>
              <a:t>ajax</a:t>
            </a:r>
            <a:r>
              <a:rPr lang="en-US" dirty="0">
                <a:solidFill>
                  <a:srgbClr val="944403"/>
                </a:solidFill>
                <a:latin typeface="Courier New"/>
                <a:cs typeface="Courier New"/>
              </a:rPr>
              <a:t>/libs/</a:t>
            </a:r>
            <a:r>
              <a:rPr lang="en-US" dirty="0" err="1">
                <a:solidFill>
                  <a:srgbClr val="944403"/>
                </a:solidFill>
                <a:latin typeface="Courier New"/>
                <a:cs typeface="Courier New"/>
              </a:rPr>
              <a:t>angularjs</a:t>
            </a:r>
            <a:r>
              <a:rPr lang="en-US" dirty="0">
                <a:solidFill>
                  <a:srgbClr val="944403"/>
                </a:solidFill>
                <a:latin typeface="Courier New"/>
                <a:cs typeface="Courier New"/>
              </a:rPr>
              <a:t>/1.4.8/</a:t>
            </a:r>
            <a:r>
              <a:rPr lang="en-US" dirty="0" err="1">
                <a:solidFill>
                  <a:srgbClr val="944403"/>
                </a:solidFill>
                <a:latin typeface="Courier New"/>
                <a:cs typeface="Courier New"/>
              </a:rPr>
              <a:t>angular.min.js</a:t>
            </a:r>
            <a:r>
              <a:rPr lang="en-US" dirty="0">
                <a:solidFill>
                  <a:srgbClr val="944403"/>
                </a:solidFill>
                <a:latin typeface="Courier New"/>
                <a:cs typeface="Courier New"/>
              </a:rPr>
              <a:t>"&gt;&lt;/script&gt;</a:t>
            </a:r>
          </a:p>
          <a:p>
            <a:pPr marL="12700">
              <a:lnSpc>
                <a:spcPts val="2145"/>
              </a:lnSpc>
              <a:tabLst>
                <a:tab pos="835660" algn="l"/>
              </a:tabLst>
            </a:pPr>
            <a:r>
              <a:rPr lang="en-US" dirty="0">
                <a:solidFill>
                  <a:srgbClr val="944403"/>
                </a:solidFill>
                <a:latin typeface="Courier New"/>
                <a:cs typeface="Courier New"/>
              </a:rPr>
              <a:t> &lt;/head&gt;</a:t>
            </a:r>
          </a:p>
          <a:p>
            <a:pPr marL="12700">
              <a:lnSpc>
                <a:spcPts val="2145"/>
              </a:lnSpc>
              <a:tabLst>
                <a:tab pos="835660" algn="l"/>
              </a:tabLst>
            </a:pPr>
            <a:r>
              <a:rPr lang="en-US" dirty="0">
                <a:solidFill>
                  <a:srgbClr val="944403"/>
                </a:solidFill>
                <a:latin typeface="Courier New"/>
                <a:cs typeface="Courier New"/>
              </a:rPr>
              <a:t>&lt;body&gt;</a:t>
            </a:r>
          </a:p>
          <a:p>
            <a:pPr marL="12700">
              <a:lnSpc>
                <a:spcPts val="2145"/>
              </a:lnSpc>
              <a:tabLst>
                <a:tab pos="835660" algn="l"/>
              </a:tabLst>
            </a:pPr>
            <a:r>
              <a:rPr lang="en-US" dirty="0">
                <a:solidFill>
                  <a:srgbClr val="944403"/>
                </a:solidFill>
                <a:latin typeface="Courier New"/>
                <a:cs typeface="Courier New"/>
              </a:rPr>
              <a:t>&lt;div	</a:t>
            </a:r>
            <a:r>
              <a:rPr lang="en-US" b="1" dirty="0">
                <a:solidFill>
                  <a:srgbClr val="FF0000"/>
                </a:solidFill>
                <a:latin typeface="Courier New"/>
                <a:cs typeface="Courier New"/>
              </a:rPr>
              <a:t>data-</a:t>
            </a:r>
            <a:r>
              <a:rPr lang="en-US" b="1" dirty="0" err="1">
                <a:solidFill>
                  <a:srgbClr val="FF0000"/>
                </a:solidFill>
                <a:latin typeface="Courier New"/>
                <a:cs typeface="Courier New"/>
              </a:rPr>
              <a:t>ng</a:t>
            </a:r>
            <a:r>
              <a:rPr lang="en-US" b="1" dirty="0">
                <a:solidFill>
                  <a:srgbClr val="FF0000"/>
                </a:solidFill>
                <a:latin typeface="Courier New"/>
                <a:cs typeface="Courier New"/>
              </a:rPr>
              <a:t>-</a:t>
            </a:r>
            <a:r>
              <a:rPr lang="en-US" b="1" dirty="0" err="1">
                <a:solidFill>
                  <a:srgbClr val="FF0000"/>
                </a:solidFill>
                <a:latin typeface="Courier New"/>
                <a:cs typeface="Courier New"/>
              </a:rPr>
              <a:t>init</a:t>
            </a:r>
            <a:r>
              <a:rPr lang="en-US" b="1" dirty="0">
                <a:solidFill>
                  <a:srgbClr val="FF0000"/>
                </a:solidFill>
                <a:latin typeface="Courier New"/>
                <a:cs typeface="Courier New"/>
              </a:rPr>
              <a:t>="names = ['Jack', 'John', 'Tina']"</a:t>
            </a:r>
            <a:r>
              <a:rPr lang="en-US" dirty="0">
                <a:solidFill>
                  <a:srgbClr val="944403"/>
                </a:solidFill>
                <a:latin typeface="Courier New"/>
                <a:cs typeface="Courier New"/>
              </a:rPr>
              <a:t>&gt;</a:t>
            </a:r>
          </a:p>
          <a:p>
            <a:pPr marL="12700">
              <a:lnSpc>
                <a:spcPts val="2145"/>
              </a:lnSpc>
              <a:tabLst>
                <a:tab pos="835660" algn="l"/>
              </a:tabLst>
            </a:pPr>
            <a:r>
              <a:rPr lang="en-US" dirty="0">
                <a:solidFill>
                  <a:srgbClr val="944403"/>
                </a:solidFill>
                <a:latin typeface="Courier New"/>
                <a:cs typeface="Courier New"/>
              </a:rPr>
              <a:t>&lt;h1&gt;Cool loop!&lt;/h1&gt;</a:t>
            </a:r>
          </a:p>
          <a:p>
            <a:pPr marL="12700">
              <a:lnSpc>
                <a:spcPts val="2145"/>
              </a:lnSpc>
              <a:tabLst>
                <a:tab pos="835660" algn="l"/>
              </a:tabLst>
            </a:pPr>
            <a:r>
              <a:rPr lang="en-US" dirty="0">
                <a:solidFill>
                  <a:srgbClr val="944403"/>
                </a:solidFill>
                <a:latin typeface="Courier New"/>
                <a:cs typeface="Courier New"/>
              </a:rPr>
              <a:t>&lt;</a:t>
            </a:r>
            <a:r>
              <a:rPr lang="en-US" dirty="0" err="1">
                <a:solidFill>
                  <a:srgbClr val="944403"/>
                </a:solidFill>
                <a:latin typeface="Courier New"/>
                <a:cs typeface="Courier New"/>
              </a:rPr>
              <a:t>ul</a:t>
            </a:r>
            <a:r>
              <a:rPr lang="en-US" dirty="0">
                <a:solidFill>
                  <a:srgbClr val="944403"/>
                </a:solidFill>
                <a:latin typeface="Courier New"/>
                <a:cs typeface="Courier New"/>
              </a:rPr>
              <a:t>&gt;</a:t>
            </a:r>
          </a:p>
          <a:p>
            <a:pPr marL="12700">
              <a:lnSpc>
                <a:spcPts val="2145"/>
              </a:lnSpc>
              <a:tabLst>
                <a:tab pos="835660" algn="l"/>
              </a:tabLst>
            </a:pPr>
            <a:r>
              <a:rPr lang="en-US" dirty="0">
                <a:solidFill>
                  <a:srgbClr val="944403"/>
                </a:solidFill>
                <a:latin typeface="Courier New"/>
                <a:cs typeface="Courier New"/>
              </a:rPr>
              <a:t>&lt;li	</a:t>
            </a:r>
            <a:r>
              <a:rPr lang="en-US" b="1" dirty="0">
                <a:solidFill>
                  <a:srgbClr val="944403"/>
                </a:solidFill>
                <a:latin typeface="Courier New"/>
                <a:cs typeface="Courier New"/>
              </a:rPr>
              <a:t>data-</a:t>
            </a:r>
            <a:r>
              <a:rPr lang="en-US" b="1" dirty="0" err="1">
                <a:solidFill>
                  <a:srgbClr val="944403"/>
                </a:solidFill>
                <a:latin typeface="Courier New"/>
                <a:cs typeface="Courier New"/>
              </a:rPr>
              <a:t>ng</a:t>
            </a:r>
            <a:r>
              <a:rPr lang="en-US" b="1" dirty="0">
                <a:solidFill>
                  <a:srgbClr val="944403"/>
                </a:solidFill>
                <a:latin typeface="Courier New"/>
                <a:cs typeface="Courier New"/>
              </a:rPr>
              <a:t>-repeat="name in names"&gt;{{ name }</a:t>
            </a:r>
            <a:r>
              <a:rPr lang="en-US" dirty="0">
                <a:solidFill>
                  <a:srgbClr val="944403"/>
                </a:solidFill>
                <a:latin typeface="Courier New"/>
                <a:cs typeface="Courier New"/>
              </a:rPr>
              <a:t>}&lt;/li&gt;</a:t>
            </a:r>
          </a:p>
          <a:p>
            <a:pPr marL="12700">
              <a:lnSpc>
                <a:spcPts val="2145"/>
              </a:lnSpc>
              <a:tabLst>
                <a:tab pos="835660" algn="l"/>
              </a:tabLst>
            </a:pPr>
            <a:r>
              <a:rPr lang="en-US" dirty="0">
                <a:solidFill>
                  <a:srgbClr val="944403"/>
                </a:solidFill>
                <a:latin typeface="Courier New"/>
                <a:cs typeface="Courier New"/>
              </a:rPr>
              <a:t>&lt;/</a:t>
            </a:r>
            <a:r>
              <a:rPr lang="en-US" dirty="0" err="1">
                <a:solidFill>
                  <a:srgbClr val="944403"/>
                </a:solidFill>
                <a:latin typeface="Courier New"/>
                <a:cs typeface="Courier New"/>
              </a:rPr>
              <a:t>ul</a:t>
            </a:r>
            <a:r>
              <a:rPr lang="en-US" dirty="0">
                <a:solidFill>
                  <a:srgbClr val="944403"/>
                </a:solidFill>
                <a:latin typeface="Courier New"/>
                <a:cs typeface="Courier New"/>
              </a:rPr>
              <a:t>&gt;</a:t>
            </a:r>
          </a:p>
          <a:p>
            <a:pPr marL="12700">
              <a:lnSpc>
                <a:spcPts val="2145"/>
              </a:lnSpc>
              <a:tabLst>
                <a:tab pos="835660" algn="l"/>
              </a:tabLst>
            </a:pPr>
            <a:r>
              <a:rPr lang="en-US" dirty="0">
                <a:solidFill>
                  <a:srgbClr val="944403"/>
                </a:solidFill>
                <a:latin typeface="Courier New"/>
                <a:cs typeface="Courier New"/>
              </a:rPr>
              <a:t>&lt;/div&gt;</a:t>
            </a:r>
          </a:p>
          <a:p>
            <a:pPr marL="12700">
              <a:lnSpc>
                <a:spcPts val="2145"/>
              </a:lnSpc>
              <a:tabLst>
                <a:tab pos="835660" algn="l"/>
              </a:tabLst>
            </a:pPr>
            <a:r>
              <a:rPr lang="en-US" dirty="0">
                <a:solidFill>
                  <a:srgbClr val="944403"/>
                </a:solidFill>
                <a:latin typeface="Courier New"/>
                <a:cs typeface="Courier New"/>
              </a:rPr>
              <a:t>&lt;/body&gt;</a:t>
            </a:r>
          </a:p>
          <a:p>
            <a:pPr marL="12700">
              <a:lnSpc>
                <a:spcPts val="2145"/>
              </a:lnSpc>
              <a:tabLst>
                <a:tab pos="835660" algn="l"/>
              </a:tabLst>
            </a:pPr>
            <a:endParaRPr lang="en-US" dirty="0">
              <a:solidFill>
                <a:srgbClr val="944403"/>
              </a:solidFill>
              <a:latin typeface="Courier New"/>
              <a:cs typeface="Courier New"/>
            </a:endParaRPr>
          </a:p>
          <a:p>
            <a:pPr marL="12700">
              <a:lnSpc>
                <a:spcPts val="2145"/>
              </a:lnSpc>
              <a:tabLst>
                <a:tab pos="835660" algn="l"/>
              </a:tabLst>
            </a:pPr>
            <a:r>
              <a:rPr lang="en-US" dirty="0">
                <a:solidFill>
                  <a:srgbClr val="944403"/>
                </a:solidFill>
                <a:latin typeface="Courier New"/>
                <a:cs typeface="Courier New"/>
              </a:rPr>
              <a:t>&lt;/html&gt;</a:t>
            </a:r>
            <a:endParaRPr sz="1800" dirty="0">
              <a:latin typeface="Courier New"/>
              <a:cs typeface="Courier New"/>
            </a:endParaRPr>
          </a:p>
        </p:txBody>
      </p:sp>
      <p:pic>
        <p:nvPicPr>
          <p:cNvPr id="4" name="Picture 3"/>
          <p:cNvPicPr>
            <a:picLocks noChangeAspect="1"/>
          </p:cNvPicPr>
          <p:nvPr/>
        </p:nvPicPr>
        <p:blipFill>
          <a:blip r:embed="rId2"/>
          <a:stretch>
            <a:fillRect/>
          </a:stretch>
        </p:blipFill>
        <p:spPr>
          <a:xfrm>
            <a:off x="8394700" y="1035050"/>
            <a:ext cx="2006600" cy="17653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152140">
              <a:lnSpc>
                <a:spcPct val="100000"/>
              </a:lnSpc>
            </a:pPr>
            <a:r>
              <a:rPr spc="-5" dirty="0"/>
              <a:t>3)</a:t>
            </a:r>
            <a:r>
              <a:rPr spc="-95" dirty="0"/>
              <a:t> </a:t>
            </a:r>
            <a:r>
              <a:rPr dirty="0"/>
              <a:t>Filter</a:t>
            </a:r>
          </a:p>
        </p:txBody>
      </p:sp>
      <p:sp>
        <p:nvSpPr>
          <p:cNvPr id="3" name="object 3"/>
          <p:cNvSpPr txBox="1"/>
          <p:nvPr/>
        </p:nvSpPr>
        <p:spPr>
          <a:xfrm>
            <a:off x="1310182" y="1995055"/>
            <a:ext cx="8040370" cy="419544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With </a:t>
            </a:r>
            <a:r>
              <a:rPr sz="3200" b="1" spc="-5" dirty="0">
                <a:latin typeface="Calibri"/>
                <a:cs typeface="Calibri"/>
              </a:rPr>
              <a:t>ﬁlter, </a:t>
            </a:r>
            <a:r>
              <a:rPr sz="3200" spc="-5" dirty="0">
                <a:latin typeface="Calibri"/>
                <a:cs typeface="Calibri"/>
              </a:rPr>
              <a:t>you </a:t>
            </a:r>
            <a:r>
              <a:rPr sz="3200" dirty="0">
                <a:latin typeface="Calibri"/>
                <a:cs typeface="Calibri"/>
              </a:rPr>
              <a:t>can </a:t>
            </a:r>
            <a:r>
              <a:rPr sz="3200" b="1" spc="-5" dirty="0">
                <a:latin typeface="Calibri"/>
                <a:cs typeface="Calibri"/>
              </a:rPr>
              <a:t>format or ﬁlter </a:t>
            </a:r>
            <a:r>
              <a:rPr sz="3200" dirty="0">
                <a:latin typeface="Calibri"/>
                <a:cs typeface="Calibri"/>
              </a:rPr>
              <a:t>the</a:t>
            </a:r>
            <a:r>
              <a:rPr sz="3200" spc="15" dirty="0">
                <a:latin typeface="Calibri"/>
                <a:cs typeface="Calibri"/>
              </a:rPr>
              <a:t> </a:t>
            </a:r>
            <a:r>
              <a:rPr sz="3200" spc="-5" dirty="0">
                <a:latin typeface="Calibri"/>
                <a:cs typeface="Calibri"/>
              </a:rPr>
              <a:t>output</a:t>
            </a:r>
            <a:endParaRPr sz="3200" dirty="0">
              <a:latin typeface="Calibri"/>
              <a:cs typeface="Calibri"/>
            </a:endParaRPr>
          </a:p>
          <a:p>
            <a:pPr marL="355600" indent="-342900">
              <a:lnSpc>
                <a:spcPct val="100000"/>
              </a:lnSpc>
              <a:spcBef>
                <a:spcPts val="725"/>
              </a:spcBef>
              <a:buFont typeface="Arial"/>
              <a:buChar char="•"/>
              <a:tabLst>
                <a:tab pos="354965" algn="l"/>
                <a:tab pos="355600" algn="l"/>
              </a:tabLst>
            </a:pPr>
            <a:r>
              <a:rPr sz="3200" b="1" spc="235" dirty="0">
                <a:latin typeface="Calibri"/>
                <a:cs typeface="Calibri"/>
              </a:rPr>
              <a:t>Forma</a:t>
            </a:r>
            <a:r>
              <a:rPr lang="it-IT" sz="3200" b="1" spc="235" dirty="0" err="1">
                <a:latin typeface="Calibri"/>
                <a:cs typeface="Calibri"/>
              </a:rPr>
              <a:t>tti</a:t>
            </a:r>
            <a:r>
              <a:rPr sz="3200" b="1" spc="235" dirty="0">
                <a:latin typeface="Calibri"/>
                <a:cs typeface="Calibri"/>
              </a:rPr>
              <a:t>ng</a:t>
            </a:r>
            <a:endParaRPr sz="3200" dirty="0">
              <a:latin typeface="Calibri"/>
              <a:cs typeface="Calibri"/>
            </a:endParaRPr>
          </a:p>
          <a:p>
            <a:pPr marL="749300" marR="1231265" lvl="1" indent="-279400">
              <a:lnSpc>
                <a:spcPts val="3329"/>
              </a:lnSpc>
              <a:spcBef>
                <a:spcPts val="800"/>
              </a:spcBef>
              <a:buFont typeface="Arial"/>
              <a:buChar char="–"/>
              <a:tabLst>
                <a:tab pos="755650" algn="l"/>
                <a:tab pos="2533015" algn="l"/>
                <a:tab pos="3955415" algn="l"/>
                <a:tab pos="5022215" algn="l"/>
              </a:tabLst>
            </a:pPr>
            <a:r>
              <a:rPr sz="2800" dirty="0">
                <a:latin typeface="SimSun"/>
                <a:cs typeface="SimSun"/>
              </a:rPr>
              <a:t>currency,	number,	date,	lowercase,  uppercase</a:t>
            </a:r>
          </a:p>
          <a:p>
            <a:pPr marL="355600" indent="-342900">
              <a:lnSpc>
                <a:spcPct val="100000"/>
              </a:lnSpc>
              <a:spcBef>
                <a:spcPts val="700"/>
              </a:spcBef>
              <a:buFont typeface="Arial"/>
              <a:buChar char="•"/>
              <a:tabLst>
                <a:tab pos="354965" algn="l"/>
                <a:tab pos="355600" algn="l"/>
              </a:tabLst>
            </a:pPr>
            <a:r>
              <a:rPr sz="3200" b="1" dirty="0">
                <a:latin typeface="Calibri"/>
                <a:cs typeface="Calibri"/>
              </a:rPr>
              <a:t>Filtering</a:t>
            </a:r>
            <a:endParaRPr sz="3200" dirty="0">
              <a:latin typeface="Calibri"/>
              <a:cs typeface="Calibri"/>
            </a:endParaRPr>
          </a:p>
          <a:p>
            <a:pPr marL="755650" lvl="1" indent="-285750">
              <a:lnSpc>
                <a:spcPct val="100000"/>
              </a:lnSpc>
              <a:spcBef>
                <a:spcPts val="665"/>
              </a:spcBef>
              <a:buFont typeface="Arial"/>
              <a:buChar char="–"/>
              <a:tabLst>
                <a:tab pos="755650" algn="l"/>
                <a:tab pos="2177415" algn="l"/>
              </a:tabLst>
            </a:pPr>
            <a:r>
              <a:rPr sz="2800" dirty="0">
                <a:latin typeface="SimSun"/>
                <a:cs typeface="SimSun"/>
              </a:rPr>
              <a:t>filter,	limitTo</a:t>
            </a:r>
          </a:p>
          <a:p>
            <a:pPr marL="355600" indent="-342900">
              <a:lnSpc>
                <a:spcPct val="100000"/>
              </a:lnSpc>
              <a:spcBef>
                <a:spcPts val="735"/>
              </a:spcBef>
              <a:buFont typeface="Arial"/>
              <a:buChar char="•"/>
              <a:tabLst>
                <a:tab pos="354965" algn="l"/>
                <a:tab pos="355600" algn="l"/>
              </a:tabLst>
            </a:pPr>
            <a:r>
              <a:rPr sz="3200" b="1" spc="-5" dirty="0">
                <a:latin typeface="Calibri"/>
                <a:cs typeface="Calibri"/>
              </a:rPr>
              <a:t>Other</a:t>
            </a:r>
            <a:endParaRPr sz="3200" dirty="0">
              <a:latin typeface="Calibri"/>
              <a:cs typeface="Calibri"/>
            </a:endParaRPr>
          </a:p>
          <a:p>
            <a:pPr marL="755650" lvl="1" indent="-285750">
              <a:lnSpc>
                <a:spcPct val="100000"/>
              </a:lnSpc>
              <a:spcBef>
                <a:spcPts val="665"/>
              </a:spcBef>
              <a:buFont typeface="Arial"/>
              <a:buChar char="–"/>
              <a:tabLst>
                <a:tab pos="755650" algn="l"/>
                <a:tab pos="2355215" algn="l"/>
              </a:tabLst>
            </a:pPr>
            <a:r>
              <a:rPr sz="2800" dirty="0">
                <a:latin typeface="SimSun"/>
                <a:cs typeface="SimSun"/>
              </a:rPr>
              <a:t>orderBy,	json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2977" y="644245"/>
            <a:ext cx="3291840" cy="447040"/>
          </a:xfrm>
          <a:prstGeom prst="rect">
            <a:avLst/>
          </a:prstGeom>
        </p:spPr>
        <p:txBody>
          <a:bodyPr vert="horz" wrap="square" lIns="0" tIns="0" rIns="0" bIns="0" rtlCol="0">
            <a:spAutoFit/>
          </a:bodyPr>
          <a:lstStyle/>
          <a:p>
            <a:pPr marL="12700">
              <a:lnSpc>
                <a:spcPct val="100000"/>
              </a:lnSpc>
            </a:pPr>
            <a:r>
              <a:rPr sz="2800" dirty="0"/>
              <a:t>Using Filters </a:t>
            </a:r>
            <a:r>
              <a:rPr sz="2800" spc="-575" dirty="0"/>
              <a:t>-­‐        </a:t>
            </a:r>
            <a:r>
              <a:rPr sz="2800" spc="-555" dirty="0"/>
              <a:t> </a:t>
            </a:r>
            <a:r>
              <a:rPr sz="2800" dirty="0"/>
              <a:t>Example</a:t>
            </a:r>
            <a:endParaRPr sz="2800"/>
          </a:p>
        </p:txBody>
      </p:sp>
      <p:sp>
        <p:nvSpPr>
          <p:cNvPr id="3" name="object 3"/>
          <p:cNvSpPr txBox="1"/>
          <p:nvPr/>
        </p:nvSpPr>
        <p:spPr>
          <a:xfrm>
            <a:off x="622300" y="1335100"/>
            <a:ext cx="9372600" cy="4924426"/>
          </a:xfrm>
          <a:prstGeom prst="rect">
            <a:avLst/>
          </a:prstGeom>
        </p:spPr>
        <p:txBody>
          <a:bodyPr vert="horz" wrap="square" lIns="0" tIns="0" rIns="0" bIns="0" rtlCol="0">
            <a:spAutoFit/>
          </a:bodyPr>
          <a:lstStyle/>
          <a:p>
            <a:pPr marL="12700">
              <a:lnSpc>
                <a:spcPct val="100000"/>
              </a:lnSpc>
            </a:pPr>
            <a:r>
              <a:rPr lang="en-US" sz="1600" spc="-5" dirty="0">
                <a:solidFill>
                  <a:srgbClr val="073A33"/>
                </a:solidFill>
                <a:latin typeface="Courier New"/>
                <a:cs typeface="Courier New"/>
              </a:rPr>
              <a:t>&lt;!DOCTYPE html&gt;</a:t>
            </a:r>
          </a:p>
          <a:p>
            <a:pPr marL="12700">
              <a:lnSpc>
                <a:spcPct val="100000"/>
              </a:lnSpc>
            </a:pPr>
            <a:r>
              <a:rPr lang="en-US" sz="1600" spc="-5" dirty="0">
                <a:solidFill>
                  <a:srgbClr val="073A33"/>
                </a:solidFill>
                <a:latin typeface="Courier New"/>
                <a:cs typeface="Courier New"/>
              </a:rPr>
              <a:t>&lt;html </a:t>
            </a:r>
            <a:r>
              <a:rPr lang="en-US" sz="1600" b="1" spc="-5" dirty="0">
                <a:solidFill>
                  <a:srgbClr val="FF0000"/>
                </a:solidFill>
                <a:latin typeface="Courier New"/>
                <a:cs typeface="Courier New"/>
              </a:rPr>
              <a:t>data-</a:t>
            </a:r>
            <a:r>
              <a:rPr lang="en-US" sz="1600" b="1" spc="-5" dirty="0" err="1">
                <a:solidFill>
                  <a:srgbClr val="FF0000"/>
                </a:solidFill>
                <a:latin typeface="Courier New"/>
                <a:cs typeface="Courier New"/>
              </a:rPr>
              <a:t>ng</a:t>
            </a:r>
            <a:r>
              <a:rPr lang="en-US" sz="1600" b="1" spc="-5" dirty="0">
                <a:solidFill>
                  <a:srgbClr val="FF0000"/>
                </a:solidFill>
                <a:latin typeface="Courier New"/>
                <a:cs typeface="Courier New"/>
              </a:rPr>
              <a:t>-app=""</a:t>
            </a:r>
            <a:r>
              <a:rPr lang="en-US" sz="1600" spc="-5" dirty="0">
                <a:solidFill>
                  <a:srgbClr val="073A33"/>
                </a:solidFill>
                <a:latin typeface="Courier New"/>
                <a:cs typeface="Courier New"/>
              </a:rPr>
              <a:t>&gt;</a:t>
            </a:r>
          </a:p>
          <a:p>
            <a:pPr marL="12700">
              <a:lnSpc>
                <a:spcPct val="100000"/>
              </a:lnSpc>
            </a:pPr>
            <a:r>
              <a:rPr lang="en-US" sz="1600" spc="-5" dirty="0">
                <a:solidFill>
                  <a:srgbClr val="073A33"/>
                </a:solidFill>
                <a:latin typeface="Courier New"/>
                <a:cs typeface="Courier New"/>
              </a:rPr>
              <a:t> &lt;head&gt;</a:t>
            </a:r>
          </a:p>
          <a:p>
            <a:pPr marL="12700">
              <a:lnSpc>
                <a:spcPct val="100000"/>
              </a:lnSpc>
            </a:pPr>
            <a:r>
              <a:rPr lang="en-US" sz="1600" spc="-5" dirty="0">
                <a:solidFill>
                  <a:srgbClr val="073A33"/>
                </a:solidFill>
                <a:latin typeface="Courier New"/>
                <a:cs typeface="Courier New"/>
              </a:rPr>
              <a:t> &lt;title&gt;Title&lt;/title&gt;</a:t>
            </a:r>
          </a:p>
          <a:p>
            <a:pPr marL="12700">
              <a:lnSpc>
                <a:spcPct val="100000"/>
              </a:lnSpc>
            </a:pPr>
            <a:r>
              <a:rPr lang="en-US" sz="1600" spc="-5" dirty="0">
                <a:solidFill>
                  <a:srgbClr val="073A33"/>
                </a:solidFill>
                <a:latin typeface="Courier New"/>
                <a:cs typeface="Courier New"/>
              </a:rPr>
              <a:t> &lt;meta charset="UTF-8" /&gt;</a:t>
            </a:r>
          </a:p>
          <a:p>
            <a:pPr marL="12700">
              <a:lnSpc>
                <a:spcPct val="100000"/>
              </a:lnSpc>
            </a:pPr>
            <a:r>
              <a:rPr lang="en-US" sz="1600" spc="-5" dirty="0">
                <a:solidFill>
                  <a:srgbClr val="073A33"/>
                </a:solidFill>
                <a:latin typeface="Courier New"/>
                <a:cs typeface="Courier New"/>
              </a:rPr>
              <a:t> &lt;style media="screen"&gt;&lt;/style&gt;</a:t>
            </a:r>
          </a:p>
          <a:p>
            <a:pPr marL="12700">
              <a:lnSpc>
                <a:spcPct val="100000"/>
              </a:lnSpc>
            </a:pPr>
            <a:r>
              <a:rPr lang="en-US" sz="1600" spc="-5" dirty="0">
                <a:solidFill>
                  <a:srgbClr val="073A33"/>
                </a:solidFill>
                <a:latin typeface="Courier New"/>
                <a:cs typeface="Courier New"/>
              </a:rPr>
              <a:t> &lt;script </a:t>
            </a:r>
            <a:r>
              <a:rPr lang="en-US" sz="1600" spc="-5" dirty="0" err="1">
                <a:solidFill>
                  <a:srgbClr val="073A33"/>
                </a:solidFill>
                <a:latin typeface="Courier New"/>
                <a:cs typeface="Courier New"/>
              </a:rPr>
              <a:t>src</a:t>
            </a:r>
            <a:r>
              <a:rPr lang="en-US" sz="1600" spc="-5" dirty="0">
                <a:solidFill>
                  <a:srgbClr val="073A33"/>
                </a:solidFill>
                <a:latin typeface="Courier New"/>
                <a:cs typeface="Courier New"/>
              </a:rPr>
              <a:t>="https://</a:t>
            </a:r>
            <a:r>
              <a:rPr lang="en-US" sz="1600" spc="-5" dirty="0" err="1">
                <a:solidFill>
                  <a:srgbClr val="073A33"/>
                </a:solidFill>
                <a:latin typeface="Courier New"/>
                <a:cs typeface="Courier New"/>
              </a:rPr>
              <a:t>ajax.googleapis.com</a:t>
            </a:r>
            <a:r>
              <a:rPr lang="en-US" sz="1600" spc="-5" dirty="0">
                <a:solidFill>
                  <a:srgbClr val="073A33"/>
                </a:solidFill>
                <a:latin typeface="Courier New"/>
                <a:cs typeface="Courier New"/>
              </a:rPr>
              <a:t>/</a:t>
            </a:r>
            <a:r>
              <a:rPr lang="en-US" sz="1600" spc="-5" dirty="0" err="1">
                <a:solidFill>
                  <a:srgbClr val="073A33"/>
                </a:solidFill>
                <a:latin typeface="Courier New"/>
                <a:cs typeface="Courier New"/>
              </a:rPr>
              <a:t>ajax</a:t>
            </a:r>
            <a:r>
              <a:rPr lang="en-US" sz="1600" spc="-5" dirty="0">
                <a:solidFill>
                  <a:srgbClr val="073A33"/>
                </a:solidFill>
                <a:latin typeface="Courier New"/>
                <a:cs typeface="Courier New"/>
              </a:rPr>
              <a:t>/libs/</a:t>
            </a:r>
            <a:r>
              <a:rPr lang="en-US" sz="1600" spc="-5" dirty="0" err="1">
                <a:solidFill>
                  <a:srgbClr val="073A33"/>
                </a:solidFill>
                <a:latin typeface="Courier New"/>
                <a:cs typeface="Courier New"/>
              </a:rPr>
              <a:t>angularjs</a:t>
            </a:r>
            <a:r>
              <a:rPr lang="en-US" sz="1600" spc="-5" dirty="0">
                <a:solidFill>
                  <a:srgbClr val="073A33"/>
                </a:solidFill>
                <a:latin typeface="Courier New"/>
                <a:cs typeface="Courier New"/>
              </a:rPr>
              <a:t>/1.4.8/</a:t>
            </a:r>
            <a:r>
              <a:rPr lang="en-US" sz="1600" spc="-5" dirty="0" err="1">
                <a:solidFill>
                  <a:srgbClr val="073A33"/>
                </a:solidFill>
                <a:latin typeface="Courier New"/>
                <a:cs typeface="Courier New"/>
              </a:rPr>
              <a:t>angular.min.js</a:t>
            </a:r>
            <a:r>
              <a:rPr lang="en-US" sz="1600" spc="-5" dirty="0">
                <a:solidFill>
                  <a:srgbClr val="073A33"/>
                </a:solidFill>
                <a:latin typeface="Courier New"/>
                <a:cs typeface="Courier New"/>
              </a:rPr>
              <a:t>"&gt;&lt;/script&gt;</a:t>
            </a:r>
          </a:p>
          <a:p>
            <a:pPr marL="12700">
              <a:lnSpc>
                <a:spcPct val="100000"/>
              </a:lnSpc>
            </a:pPr>
            <a:r>
              <a:rPr lang="en-US" sz="1600" spc="-5" dirty="0">
                <a:solidFill>
                  <a:srgbClr val="073A33"/>
                </a:solidFill>
                <a:latin typeface="Courier New"/>
                <a:cs typeface="Courier New"/>
              </a:rPr>
              <a:t> &lt;/head&gt;</a:t>
            </a:r>
          </a:p>
          <a:p>
            <a:pPr marL="12700">
              <a:lnSpc>
                <a:spcPct val="100000"/>
              </a:lnSpc>
            </a:pPr>
            <a:r>
              <a:rPr lang="en-US" sz="1600" spc="-5" dirty="0">
                <a:solidFill>
                  <a:srgbClr val="073A33"/>
                </a:solidFill>
                <a:latin typeface="Courier New"/>
                <a:cs typeface="Courier New"/>
              </a:rPr>
              <a:t> &lt;body&gt;</a:t>
            </a:r>
          </a:p>
          <a:p>
            <a:pPr marL="12700">
              <a:lnSpc>
                <a:spcPct val="100000"/>
              </a:lnSpc>
            </a:pPr>
            <a:r>
              <a:rPr lang="en-US" sz="1600" spc="-5" dirty="0">
                <a:solidFill>
                  <a:srgbClr val="073A33"/>
                </a:solidFill>
                <a:latin typeface="Courier New"/>
                <a:cs typeface="Courier New"/>
              </a:rPr>
              <a:t>&lt;div </a:t>
            </a:r>
            <a:r>
              <a:rPr lang="en-US" sz="1600" b="1" spc="-5" dirty="0">
                <a:solidFill>
                  <a:srgbClr val="FF0000"/>
                </a:solidFill>
                <a:latin typeface="Courier New"/>
                <a:cs typeface="Courier New"/>
              </a:rPr>
              <a:t>data-</a:t>
            </a:r>
            <a:r>
              <a:rPr lang="en-US" sz="1600" b="1" spc="-5" dirty="0" err="1">
                <a:solidFill>
                  <a:srgbClr val="FF0000"/>
                </a:solidFill>
                <a:latin typeface="Courier New"/>
                <a:cs typeface="Courier New"/>
              </a:rPr>
              <a:t>ng</a:t>
            </a:r>
            <a:r>
              <a:rPr lang="en-US" sz="1600" b="1" spc="-5" dirty="0">
                <a:solidFill>
                  <a:srgbClr val="FF0000"/>
                </a:solidFill>
                <a:latin typeface="Courier New"/>
                <a:cs typeface="Courier New"/>
              </a:rPr>
              <a:t>-</a:t>
            </a:r>
            <a:r>
              <a:rPr lang="en-US" sz="1600" b="1" spc="-5" dirty="0" err="1">
                <a:solidFill>
                  <a:srgbClr val="FF0000"/>
                </a:solidFill>
                <a:latin typeface="Courier New"/>
                <a:cs typeface="Courier New"/>
              </a:rPr>
              <a:t>init</a:t>
            </a:r>
            <a:r>
              <a:rPr lang="en-US" sz="1600" b="1" spc="-5" dirty="0">
                <a:solidFill>
                  <a:srgbClr val="FF0000"/>
                </a:solidFill>
                <a:latin typeface="Courier New"/>
                <a:cs typeface="Courier New"/>
              </a:rPr>
              <a:t>="customers = [{name:’</a:t>
            </a:r>
            <a:r>
              <a:rPr lang="en-US" sz="1600" b="1" spc="-5" dirty="0" err="1">
                <a:solidFill>
                  <a:srgbClr val="FF0000"/>
                </a:solidFill>
                <a:latin typeface="Courier New"/>
                <a:cs typeface="Courier New"/>
              </a:rPr>
              <a:t>tina</a:t>
            </a:r>
            <a:r>
              <a:rPr lang="en-US" sz="1600" b="1" spc="-5" dirty="0">
                <a:solidFill>
                  <a:srgbClr val="FF0000"/>
                </a:solidFill>
                <a:latin typeface="Courier New"/>
                <a:cs typeface="Courier New"/>
              </a:rPr>
              <a:t>'}, {</a:t>
            </a:r>
            <a:r>
              <a:rPr lang="en-US" sz="1600" b="1" spc="-5" dirty="0" err="1">
                <a:solidFill>
                  <a:srgbClr val="FF0000"/>
                </a:solidFill>
                <a:latin typeface="Courier New"/>
                <a:cs typeface="Courier New"/>
              </a:rPr>
              <a:t>name:’jack</a:t>
            </a:r>
            <a:r>
              <a:rPr lang="en-US" sz="1600" b="1" spc="-5" dirty="0">
                <a:solidFill>
                  <a:srgbClr val="FF0000"/>
                </a:solidFill>
                <a:latin typeface="Courier New"/>
                <a:cs typeface="Courier New"/>
              </a:rPr>
              <a:t>'}]"</a:t>
            </a:r>
            <a:r>
              <a:rPr lang="en-US" sz="1600" spc="-5" dirty="0">
                <a:solidFill>
                  <a:srgbClr val="073A33"/>
                </a:solidFill>
                <a:latin typeface="Courier New"/>
                <a:cs typeface="Courier New"/>
              </a:rPr>
              <a:t>&gt;</a:t>
            </a:r>
          </a:p>
          <a:p>
            <a:pPr marL="12700">
              <a:lnSpc>
                <a:spcPct val="100000"/>
              </a:lnSpc>
            </a:pPr>
            <a:r>
              <a:rPr lang="en-US" sz="1600" spc="-5" dirty="0">
                <a:solidFill>
                  <a:srgbClr val="073A33"/>
                </a:solidFill>
                <a:latin typeface="Courier New"/>
                <a:cs typeface="Courier New"/>
              </a:rPr>
              <a:t>&lt;h1&gt;Cool loop!&lt;/h1&gt;</a:t>
            </a:r>
          </a:p>
          <a:p>
            <a:pPr marL="12700">
              <a:lnSpc>
                <a:spcPct val="100000"/>
              </a:lnSpc>
            </a:pPr>
            <a:r>
              <a:rPr lang="en-US" sz="1600" spc="-5" dirty="0">
                <a:solidFill>
                  <a:srgbClr val="073A33"/>
                </a:solidFill>
                <a:latin typeface="Courier New"/>
                <a:cs typeface="Courier New"/>
              </a:rPr>
              <a:t>&lt;</a:t>
            </a:r>
            <a:r>
              <a:rPr lang="en-US" sz="1600" spc="-5" dirty="0" err="1">
                <a:solidFill>
                  <a:srgbClr val="073A33"/>
                </a:solidFill>
                <a:latin typeface="Courier New"/>
                <a:cs typeface="Courier New"/>
              </a:rPr>
              <a:t>ul</a:t>
            </a:r>
            <a:r>
              <a:rPr lang="en-US" sz="1600" spc="-5" dirty="0">
                <a:solidFill>
                  <a:srgbClr val="073A33"/>
                </a:solidFill>
                <a:latin typeface="Courier New"/>
                <a:cs typeface="Courier New"/>
              </a:rPr>
              <a:t>&gt;</a:t>
            </a:r>
          </a:p>
          <a:p>
            <a:pPr marL="12700">
              <a:lnSpc>
                <a:spcPct val="100000"/>
              </a:lnSpc>
            </a:pPr>
            <a:r>
              <a:rPr lang="en-US" sz="1600" spc="-5" dirty="0">
                <a:solidFill>
                  <a:srgbClr val="073A33"/>
                </a:solidFill>
                <a:latin typeface="Courier New"/>
                <a:cs typeface="Courier New"/>
              </a:rPr>
              <a:t>&lt;</a:t>
            </a:r>
            <a:r>
              <a:rPr lang="en-US" sz="1600" b="1" spc="-5" dirty="0">
                <a:solidFill>
                  <a:srgbClr val="FF0000"/>
                </a:solidFill>
                <a:latin typeface="Courier New"/>
                <a:cs typeface="Courier New"/>
              </a:rPr>
              <a:t>li data-</a:t>
            </a:r>
            <a:r>
              <a:rPr lang="en-US" sz="1600" b="1" spc="-5" dirty="0" err="1">
                <a:solidFill>
                  <a:srgbClr val="FF0000"/>
                </a:solidFill>
                <a:latin typeface="Courier New"/>
                <a:cs typeface="Courier New"/>
              </a:rPr>
              <a:t>ng</a:t>
            </a:r>
            <a:r>
              <a:rPr lang="en-US" sz="1600" b="1" spc="-5" dirty="0">
                <a:solidFill>
                  <a:srgbClr val="FF0000"/>
                </a:solidFill>
                <a:latin typeface="Courier New"/>
                <a:cs typeface="Courier New"/>
              </a:rPr>
              <a:t>-repeat="customer in customers | </a:t>
            </a:r>
            <a:r>
              <a:rPr lang="en-US" sz="1600" b="1" spc="-5" dirty="0" err="1">
                <a:solidFill>
                  <a:srgbClr val="FF0000"/>
                </a:solidFill>
                <a:latin typeface="Courier New"/>
                <a:cs typeface="Courier New"/>
              </a:rPr>
              <a:t>orderBy</a:t>
            </a:r>
            <a:r>
              <a:rPr lang="en-US" sz="1600" b="1" spc="-5" dirty="0">
                <a:solidFill>
                  <a:srgbClr val="FF0000"/>
                </a:solidFill>
                <a:latin typeface="Courier New"/>
                <a:cs typeface="Courier New"/>
              </a:rPr>
              <a:t>:'name'"&gt;</a:t>
            </a:r>
          </a:p>
          <a:p>
            <a:pPr marL="12700">
              <a:lnSpc>
                <a:spcPct val="100000"/>
              </a:lnSpc>
            </a:pPr>
            <a:r>
              <a:rPr lang="en-US" sz="1600" b="1" spc="-5" dirty="0">
                <a:solidFill>
                  <a:srgbClr val="FF0000"/>
                </a:solidFill>
                <a:latin typeface="Courier New"/>
                <a:cs typeface="Courier New"/>
              </a:rPr>
              <a:t>{{ </a:t>
            </a:r>
            <a:r>
              <a:rPr lang="en-US" sz="1600" b="1" spc="-5" dirty="0" err="1">
                <a:solidFill>
                  <a:srgbClr val="FF0000"/>
                </a:solidFill>
                <a:latin typeface="Courier New"/>
                <a:cs typeface="Courier New"/>
              </a:rPr>
              <a:t>customer.name</a:t>
            </a:r>
            <a:r>
              <a:rPr lang="en-US" sz="1600" b="1" spc="-5" dirty="0">
                <a:solidFill>
                  <a:srgbClr val="FF0000"/>
                </a:solidFill>
                <a:latin typeface="Courier New"/>
                <a:cs typeface="Courier New"/>
              </a:rPr>
              <a:t> | uppercase }}</a:t>
            </a:r>
            <a:r>
              <a:rPr lang="en-US" sz="1600" spc="-5" dirty="0">
                <a:solidFill>
                  <a:srgbClr val="073A33"/>
                </a:solidFill>
                <a:latin typeface="Courier New"/>
                <a:cs typeface="Courier New"/>
              </a:rPr>
              <a:t>&lt;/li&gt;</a:t>
            </a:r>
          </a:p>
          <a:p>
            <a:pPr marL="12700">
              <a:lnSpc>
                <a:spcPct val="100000"/>
              </a:lnSpc>
            </a:pPr>
            <a:r>
              <a:rPr lang="en-US" sz="1600" spc="-5" dirty="0">
                <a:solidFill>
                  <a:srgbClr val="073A33"/>
                </a:solidFill>
                <a:latin typeface="Courier New"/>
                <a:cs typeface="Courier New"/>
              </a:rPr>
              <a:t>&lt;/</a:t>
            </a:r>
            <a:r>
              <a:rPr lang="en-US" sz="1600" spc="-5" dirty="0" err="1">
                <a:solidFill>
                  <a:srgbClr val="073A33"/>
                </a:solidFill>
                <a:latin typeface="Courier New"/>
                <a:cs typeface="Courier New"/>
              </a:rPr>
              <a:t>ul</a:t>
            </a:r>
            <a:r>
              <a:rPr lang="en-US" sz="1600" spc="-5" dirty="0">
                <a:solidFill>
                  <a:srgbClr val="073A33"/>
                </a:solidFill>
                <a:latin typeface="Courier New"/>
                <a:cs typeface="Courier New"/>
              </a:rPr>
              <a:t>&gt;</a:t>
            </a:r>
          </a:p>
          <a:p>
            <a:pPr marL="12700">
              <a:lnSpc>
                <a:spcPct val="100000"/>
              </a:lnSpc>
            </a:pPr>
            <a:r>
              <a:rPr lang="en-US" sz="1600" spc="-5" dirty="0">
                <a:solidFill>
                  <a:srgbClr val="073A33"/>
                </a:solidFill>
                <a:latin typeface="Courier New"/>
                <a:cs typeface="Courier New"/>
              </a:rPr>
              <a:t>&lt;/div&gt;</a:t>
            </a:r>
          </a:p>
          <a:p>
            <a:pPr marL="12700">
              <a:lnSpc>
                <a:spcPct val="100000"/>
              </a:lnSpc>
            </a:pPr>
            <a:r>
              <a:rPr lang="en-US" sz="1600" spc="-5" dirty="0">
                <a:solidFill>
                  <a:srgbClr val="073A33"/>
                </a:solidFill>
                <a:latin typeface="Courier New"/>
                <a:cs typeface="Courier New"/>
              </a:rPr>
              <a:t>&lt;/body&gt;</a:t>
            </a:r>
          </a:p>
          <a:p>
            <a:pPr marL="12700">
              <a:lnSpc>
                <a:spcPct val="100000"/>
              </a:lnSpc>
            </a:pPr>
            <a:endParaRPr lang="en-US" sz="1600" spc="-5" dirty="0">
              <a:solidFill>
                <a:srgbClr val="073A33"/>
              </a:solidFill>
              <a:latin typeface="Courier New"/>
              <a:cs typeface="Courier New"/>
            </a:endParaRPr>
          </a:p>
          <a:p>
            <a:pPr marL="12700">
              <a:lnSpc>
                <a:spcPct val="100000"/>
              </a:lnSpc>
            </a:pPr>
            <a:r>
              <a:rPr lang="en-US" sz="1600" spc="-5" dirty="0">
                <a:solidFill>
                  <a:srgbClr val="073A33"/>
                </a:solidFill>
                <a:latin typeface="Courier New"/>
                <a:cs typeface="Courier New"/>
              </a:rPr>
              <a:t>&lt;/html&gt;</a:t>
            </a:r>
          </a:p>
        </p:txBody>
      </p:sp>
      <p:grpSp>
        <p:nvGrpSpPr>
          <p:cNvPr id="18" name="Group 17"/>
          <p:cNvGrpSpPr/>
          <p:nvPr/>
        </p:nvGrpSpPr>
        <p:grpSpPr>
          <a:xfrm>
            <a:off x="3469412" y="5158156"/>
            <a:ext cx="2410688" cy="1591894"/>
            <a:chOff x="4972164" y="5448985"/>
            <a:chExt cx="2410688" cy="1591894"/>
          </a:xfrm>
        </p:grpSpPr>
        <p:sp>
          <p:nvSpPr>
            <p:cNvPr id="13" name="object 13"/>
            <p:cNvSpPr/>
            <p:nvPr/>
          </p:nvSpPr>
          <p:spPr>
            <a:xfrm>
              <a:off x="4972164" y="5448985"/>
              <a:ext cx="2410688" cy="1591894"/>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6214922" y="6168043"/>
              <a:ext cx="623454" cy="436417"/>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5024132" y="5475795"/>
              <a:ext cx="2308996" cy="149244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5024123" y="5475797"/>
              <a:ext cx="2309495" cy="1492885"/>
            </a:xfrm>
            <a:custGeom>
              <a:avLst/>
              <a:gdLst/>
              <a:ahLst/>
              <a:cxnLst/>
              <a:rect l="l" t="t" r="r" b="b"/>
              <a:pathLst>
                <a:path w="2309495" h="1492884">
                  <a:moveTo>
                    <a:pt x="0" y="0"/>
                  </a:moveTo>
                  <a:lnTo>
                    <a:pt x="966127" y="418311"/>
                  </a:lnTo>
                  <a:lnTo>
                    <a:pt x="1005643" y="393632"/>
                  </a:lnTo>
                  <a:lnTo>
                    <a:pt x="1046582" y="371152"/>
                  </a:lnTo>
                  <a:lnTo>
                    <a:pt x="1088811" y="350867"/>
                  </a:lnTo>
                  <a:lnTo>
                    <a:pt x="1132196" y="332768"/>
                  </a:lnTo>
                  <a:lnTo>
                    <a:pt x="1176603" y="316850"/>
                  </a:lnTo>
                  <a:lnTo>
                    <a:pt x="1221898" y="303106"/>
                  </a:lnTo>
                  <a:lnTo>
                    <a:pt x="1267948" y="291530"/>
                  </a:lnTo>
                  <a:lnTo>
                    <a:pt x="1314618" y="282114"/>
                  </a:lnTo>
                  <a:lnTo>
                    <a:pt x="1361776" y="274853"/>
                  </a:lnTo>
                  <a:lnTo>
                    <a:pt x="1409286" y="269739"/>
                  </a:lnTo>
                  <a:lnTo>
                    <a:pt x="1457016" y="266766"/>
                  </a:lnTo>
                  <a:lnTo>
                    <a:pt x="1504831" y="265927"/>
                  </a:lnTo>
                  <a:lnTo>
                    <a:pt x="1552598" y="267216"/>
                  </a:lnTo>
                  <a:lnTo>
                    <a:pt x="1600183" y="270627"/>
                  </a:lnTo>
                  <a:lnTo>
                    <a:pt x="1647451" y="276152"/>
                  </a:lnTo>
                  <a:lnTo>
                    <a:pt x="1694271" y="283785"/>
                  </a:lnTo>
                  <a:lnTo>
                    <a:pt x="1740506" y="293519"/>
                  </a:lnTo>
                  <a:lnTo>
                    <a:pt x="1786025" y="305349"/>
                  </a:lnTo>
                  <a:lnTo>
                    <a:pt x="1830692" y="319266"/>
                  </a:lnTo>
                  <a:lnTo>
                    <a:pt x="1874374" y="335266"/>
                  </a:lnTo>
                  <a:lnTo>
                    <a:pt x="1916938" y="353340"/>
                  </a:lnTo>
                  <a:lnTo>
                    <a:pt x="1958249" y="373483"/>
                  </a:lnTo>
                  <a:lnTo>
                    <a:pt x="1998174" y="395687"/>
                  </a:lnTo>
                  <a:lnTo>
                    <a:pt x="2036578" y="419947"/>
                  </a:lnTo>
                  <a:lnTo>
                    <a:pt x="2073329" y="446256"/>
                  </a:lnTo>
                  <a:lnTo>
                    <a:pt x="2108292" y="474606"/>
                  </a:lnTo>
                  <a:lnTo>
                    <a:pt x="2144897" y="508536"/>
                  </a:lnTo>
                  <a:lnTo>
                    <a:pt x="2177792" y="543827"/>
                  </a:lnTo>
                  <a:lnTo>
                    <a:pt x="2206991" y="580334"/>
                  </a:lnTo>
                  <a:lnTo>
                    <a:pt x="2232505" y="617908"/>
                  </a:lnTo>
                  <a:lnTo>
                    <a:pt x="2254348" y="656405"/>
                  </a:lnTo>
                  <a:lnTo>
                    <a:pt x="2272532" y="695677"/>
                  </a:lnTo>
                  <a:lnTo>
                    <a:pt x="2287069" y="735579"/>
                  </a:lnTo>
                  <a:lnTo>
                    <a:pt x="2297972" y="775963"/>
                  </a:lnTo>
                  <a:lnTo>
                    <a:pt x="2305253" y="816684"/>
                  </a:lnTo>
                  <a:lnTo>
                    <a:pt x="2308926" y="857594"/>
                  </a:lnTo>
                  <a:lnTo>
                    <a:pt x="2309003" y="898548"/>
                  </a:lnTo>
                  <a:lnTo>
                    <a:pt x="2305496" y="939398"/>
                  </a:lnTo>
                  <a:lnTo>
                    <a:pt x="2298418" y="979999"/>
                  </a:lnTo>
                  <a:lnTo>
                    <a:pt x="2287782" y="1020204"/>
                  </a:lnTo>
                  <a:lnTo>
                    <a:pt x="2273600" y="1059866"/>
                  </a:lnTo>
                  <a:lnTo>
                    <a:pt x="2255884" y="1098840"/>
                  </a:lnTo>
                  <a:lnTo>
                    <a:pt x="2234648" y="1136978"/>
                  </a:lnTo>
                  <a:lnTo>
                    <a:pt x="2209904" y="1174134"/>
                  </a:lnTo>
                  <a:lnTo>
                    <a:pt x="2181664" y="1210162"/>
                  </a:lnTo>
                  <a:lnTo>
                    <a:pt x="2149942" y="1244916"/>
                  </a:lnTo>
                  <a:lnTo>
                    <a:pt x="2114749" y="1278248"/>
                  </a:lnTo>
                  <a:lnTo>
                    <a:pt x="2076098" y="1310012"/>
                  </a:lnTo>
                  <a:lnTo>
                    <a:pt x="2034002" y="1340063"/>
                  </a:lnTo>
                  <a:lnTo>
                    <a:pt x="1994486" y="1364743"/>
                  </a:lnTo>
                  <a:lnTo>
                    <a:pt x="1953546" y="1387223"/>
                  </a:lnTo>
                  <a:lnTo>
                    <a:pt x="1911317" y="1407509"/>
                  </a:lnTo>
                  <a:lnTo>
                    <a:pt x="1867932" y="1425607"/>
                  </a:lnTo>
                  <a:lnTo>
                    <a:pt x="1823524" y="1441525"/>
                  </a:lnTo>
                  <a:lnTo>
                    <a:pt x="1778229" y="1455270"/>
                  </a:lnTo>
                  <a:lnTo>
                    <a:pt x="1732179" y="1466846"/>
                  </a:lnTo>
                  <a:lnTo>
                    <a:pt x="1685509" y="1476262"/>
                  </a:lnTo>
                  <a:lnTo>
                    <a:pt x="1638351" y="1483524"/>
                  </a:lnTo>
                  <a:lnTo>
                    <a:pt x="1590841" y="1488638"/>
                  </a:lnTo>
                  <a:lnTo>
                    <a:pt x="1543111" y="1491611"/>
                  </a:lnTo>
                  <a:lnTo>
                    <a:pt x="1495296" y="1492449"/>
                  </a:lnTo>
                  <a:lnTo>
                    <a:pt x="1447529" y="1491160"/>
                  </a:lnTo>
                  <a:lnTo>
                    <a:pt x="1399945" y="1487749"/>
                  </a:lnTo>
                  <a:lnTo>
                    <a:pt x="1352676" y="1482224"/>
                  </a:lnTo>
                  <a:lnTo>
                    <a:pt x="1305857" y="1474591"/>
                  </a:lnTo>
                  <a:lnTo>
                    <a:pt x="1259621" y="1464857"/>
                  </a:lnTo>
                  <a:lnTo>
                    <a:pt x="1214103" y="1453028"/>
                  </a:lnTo>
                  <a:lnTo>
                    <a:pt x="1169435" y="1439110"/>
                  </a:lnTo>
                  <a:lnTo>
                    <a:pt x="1125753" y="1423111"/>
                  </a:lnTo>
                  <a:lnTo>
                    <a:pt x="1083189" y="1405037"/>
                  </a:lnTo>
                  <a:lnTo>
                    <a:pt x="1041878" y="1384894"/>
                  </a:lnTo>
                  <a:lnTo>
                    <a:pt x="1001953" y="1362690"/>
                  </a:lnTo>
                  <a:lnTo>
                    <a:pt x="963548" y="1338431"/>
                  </a:lnTo>
                  <a:lnTo>
                    <a:pt x="926796" y="1312123"/>
                  </a:lnTo>
                  <a:lnTo>
                    <a:pt x="891833" y="1283773"/>
                  </a:lnTo>
                  <a:lnTo>
                    <a:pt x="853047" y="1247625"/>
                  </a:lnTo>
                  <a:lnTo>
                    <a:pt x="818330" y="1209757"/>
                  </a:lnTo>
                  <a:lnTo>
                    <a:pt x="787714" y="1170357"/>
                  </a:lnTo>
                  <a:lnTo>
                    <a:pt x="761230" y="1129610"/>
                  </a:lnTo>
                  <a:lnTo>
                    <a:pt x="738910" y="1087703"/>
                  </a:lnTo>
                  <a:lnTo>
                    <a:pt x="720785" y="1044822"/>
                  </a:lnTo>
                  <a:lnTo>
                    <a:pt x="706885" y="1001154"/>
                  </a:lnTo>
                  <a:lnTo>
                    <a:pt x="697244" y="956883"/>
                  </a:lnTo>
                  <a:lnTo>
                    <a:pt x="691892" y="912198"/>
                  </a:lnTo>
                  <a:lnTo>
                    <a:pt x="690860" y="867284"/>
                  </a:lnTo>
                  <a:lnTo>
                    <a:pt x="694180" y="822328"/>
                  </a:lnTo>
                  <a:lnTo>
                    <a:pt x="701884" y="777515"/>
                  </a:lnTo>
                  <a:lnTo>
                    <a:pt x="714002" y="733033"/>
                  </a:lnTo>
                  <a:lnTo>
                    <a:pt x="730566" y="689067"/>
                  </a:lnTo>
                  <a:lnTo>
                    <a:pt x="751608" y="645804"/>
                  </a:lnTo>
                  <a:lnTo>
                    <a:pt x="777159" y="603430"/>
                  </a:lnTo>
                  <a:lnTo>
                    <a:pt x="0" y="0"/>
                  </a:lnTo>
                  <a:close/>
                </a:path>
              </a:pathLst>
            </a:custGeom>
            <a:ln w="9524">
              <a:solidFill>
                <a:srgbClr val="5B92C7"/>
              </a:solidFill>
            </a:ln>
          </p:spPr>
          <p:txBody>
            <a:bodyPr wrap="square" lIns="0" tIns="0" rIns="0" bIns="0" rtlCol="0"/>
            <a:lstStyle/>
            <a:p>
              <a:endParaRPr/>
            </a:p>
          </p:txBody>
        </p:sp>
        <p:sp>
          <p:nvSpPr>
            <p:cNvPr id="17" name="object 17"/>
            <p:cNvSpPr txBox="1"/>
            <p:nvPr/>
          </p:nvSpPr>
          <p:spPr>
            <a:xfrm>
              <a:off x="6274053" y="6217818"/>
              <a:ext cx="505459" cy="2921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Calibri"/>
                  <a:cs typeface="Calibri"/>
                </a:rPr>
                <a:t>Filter</a:t>
              </a:r>
              <a:endParaRPr sz="1800">
                <a:latin typeface="Calibri"/>
                <a:cs typeface="Calibri"/>
              </a:endParaRPr>
            </a:p>
          </p:txBody>
        </p:sp>
      </p:grpSp>
      <p:pic>
        <p:nvPicPr>
          <p:cNvPr id="20" name="Picture 19"/>
          <p:cNvPicPr>
            <a:picLocks noChangeAspect="1"/>
          </p:cNvPicPr>
          <p:nvPr/>
        </p:nvPicPr>
        <p:blipFill>
          <a:blip r:embed="rId5"/>
          <a:stretch>
            <a:fillRect/>
          </a:stretch>
        </p:blipFill>
        <p:spPr>
          <a:xfrm>
            <a:off x="8318500" y="273050"/>
            <a:ext cx="2235200" cy="1739900"/>
          </a:xfrm>
          <a:prstGeom prst="rect">
            <a:avLst/>
          </a:prstGeom>
        </p:spPr>
      </p:pic>
      <p:grpSp>
        <p:nvGrpSpPr>
          <p:cNvPr id="21" name="Group 20"/>
          <p:cNvGrpSpPr/>
          <p:nvPr/>
        </p:nvGrpSpPr>
        <p:grpSpPr>
          <a:xfrm>
            <a:off x="6288812" y="4929556"/>
            <a:ext cx="2410688" cy="1591894"/>
            <a:chOff x="4972164" y="5448985"/>
            <a:chExt cx="2410688" cy="1591894"/>
          </a:xfrm>
        </p:grpSpPr>
        <p:sp>
          <p:nvSpPr>
            <p:cNvPr id="22" name="object 13"/>
            <p:cNvSpPr/>
            <p:nvPr/>
          </p:nvSpPr>
          <p:spPr>
            <a:xfrm>
              <a:off x="4972164" y="5448985"/>
              <a:ext cx="2410688" cy="1591894"/>
            </a:xfrm>
            <a:prstGeom prst="rect">
              <a:avLst/>
            </a:prstGeom>
            <a:blipFill>
              <a:blip r:embed="rId2" cstate="print"/>
              <a:stretch>
                <a:fillRect/>
              </a:stretch>
            </a:blipFill>
          </p:spPr>
          <p:txBody>
            <a:bodyPr wrap="square" lIns="0" tIns="0" rIns="0" bIns="0" rtlCol="0"/>
            <a:lstStyle/>
            <a:p>
              <a:endParaRPr/>
            </a:p>
          </p:txBody>
        </p:sp>
        <p:sp>
          <p:nvSpPr>
            <p:cNvPr id="23" name="object 14"/>
            <p:cNvSpPr/>
            <p:nvPr/>
          </p:nvSpPr>
          <p:spPr>
            <a:xfrm>
              <a:off x="6214922" y="6168043"/>
              <a:ext cx="623454" cy="436417"/>
            </a:xfrm>
            <a:prstGeom prst="rect">
              <a:avLst/>
            </a:prstGeom>
            <a:blipFill>
              <a:blip r:embed="rId3" cstate="print"/>
              <a:stretch>
                <a:fillRect/>
              </a:stretch>
            </a:blipFill>
          </p:spPr>
          <p:txBody>
            <a:bodyPr wrap="square" lIns="0" tIns="0" rIns="0" bIns="0" rtlCol="0"/>
            <a:lstStyle/>
            <a:p>
              <a:endParaRPr/>
            </a:p>
          </p:txBody>
        </p:sp>
        <p:sp>
          <p:nvSpPr>
            <p:cNvPr id="24" name="object 15"/>
            <p:cNvSpPr/>
            <p:nvPr/>
          </p:nvSpPr>
          <p:spPr>
            <a:xfrm>
              <a:off x="5024132" y="5475795"/>
              <a:ext cx="2308996" cy="1492448"/>
            </a:xfrm>
            <a:prstGeom prst="rect">
              <a:avLst/>
            </a:prstGeom>
            <a:blipFill>
              <a:blip r:embed="rId4" cstate="print"/>
              <a:stretch>
                <a:fillRect/>
              </a:stretch>
            </a:blipFill>
          </p:spPr>
          <p:txBody>
            <a:bodyPr wrap="square" lIns="0" tIns="0" rIns="0" bIns="0" rtlCol="0"/>
            <a:lstStyle/>
            <a:p>
              <a:endParaRPr/>
            </a:p>
          </p:txBody>
        </p:sp>
        <p:sp>
          <p:nvSpPr>
            <p:cNvPr id="25" name="object 16"/>
            <p:cNvSpPr/>
            <p:nvPr/>
          </p:nvSpPr>
          <p:spPr>
            <a:xfrm>
              <a:off x="5024123" y="5475797"/>
              <a:ext cx="2309495" cy="1492885"/>
            </a:xfrm>
            <a:custGeom>
              <a:avLst/>
              <a:gdLst/>
              <a:ahLst/>
              <a:cxnLst/>
              <a:rect l="l" t="t" r="r" b="b"/>
              <a:pathLst>
                <a:path w="2309495" h="1492884">
                  <a:moveTo>
                    <a:pt x="0" y="0"/>
                  </a:moveTo>
                  <a:lnTo>
                    <a:pt x="966127" y="418311"/>
                  </a:lnTo>
                  <a:lnTo>
                    <a:pt x="1005643" y="393632"/>
                  </a:lnTo>
                  <a:lnTo>
                    <a:pt x="1046582" y="371152"/>
                  </a:lnTo>
                  <a:lnTo>
                    <a:pt x="1088811" y="350867"/>
                  </a:lnTo>
                  <a:lnTo>
                    <a:pt x="1132196" y="332768"/>
                  </a:lnTo>
                  <a:lnTo>
                    <a:pt x="1176603" y="316850"/>
                  </a:lnTo>
                  <a:lnTo>
                    <a:pt x="1221898" y="303106"/>
                  </a:lnTo>
                  <a:lnTo>
                    <a:pt x="1267948" y="291530"/>
                  </a:lnTo>
                  <a:lnTo>
                    <a:pt x="1314618" y="282114"/>
                  </a:lnTo>
                  <a:lnTo>
                    <a:pt x="1361776" y="274853"/>
                  </a:lnTo>
                  <a:lnTo>
                    <a:pt x="1409286" y="269739"/>
                  </a:lnTo>
                  <a:lnTo>
                    <a:pt x="1457016" y="266766"/>
                  </a:lnTo>
                  <a:lnTo>
                    <a:pt x="1504831" y="265927"/>
                  </a:lnTo>
                  <a:lnTo>
                    <a:pt x="1552598" y="267216"/>
                  </a:lnTo>
                  <a:lnTo>
                    <a:pt x="1600183" y="270627"/>
                  </a:lnTo>
                  <a:lnTo>
                    <a:pt x="1647451" y="276152"/>
                  </a:lnTo>
                  <a:lnTo>
                    <a:pt x="1694271" y="283785"/>
                  </a:lnTo>
                  <a:lnTo>
                    <a:pt x="1740506" y="293519"/>
                  </a:lnTo>
                  <a:lnTo>
                    <a:pt x="1786025" y="305349"/>
                  </a:lnTo>
                  <a:lnTo>
                    <a:pt x="1830692" y="319266"/>
                  </a:lnTo>
                  <a:lnTo>
                    <a:pt x="1874374" y="335266"/>
                  </a:lnTo>
                  <a:lnTo>
                    <a:pt x="1916938" y="353340"/>
                  </a:lnTo>
                  <a:lnTo>
                    <a:pt x="1958249" y="373483"/>
                  </a:lnTo>
                  <a:lnTo>
                    <a:pt x="1998174" y="395687"/>
                  </a:lnTo>
                  <a:lnTo>
                    <a:pt x="2036578" y="419947"/>
                  </a:lnTo>
                  <a:lnTo>
                    <a:pt x="2073329" y="446256"/>
                  </a:lnTo>
                  <a:lnTo>
                    <a:pt x="2108292" y="474606"/>
                  </a:lnTo>
                  <a:lnTo>
                    <a:pt x="2144897" y="508536"/>
                  </a:lnTo>
                  <a:lnTo>
                    <a:pt x="2177792" y="543827"/>
                  </a:lnTo>
                  <a:lnTo>
                    <a:pt x="2206991" y="580334"/>
                  </a:lnTo>
                  <a:lnTo>
                    <a:pt x="2232505" y="617908"/>
                  </a:lnTo>
                  <a:lnTo>
                    <a:pt x="2254348" y="656405"/>
                  </a:lnTo>
                  <a:lnTo>
                    <a:pt x="2272532" y="695677"/>
                  </a:lnTo>
                  <a:lnTo>
                    <a:pt x="2287069" y="735579"/>
                  </a:lnTo>
                  <a:lnTo>
                    <a:pt x="2297972" y="775963"/>
                  </a:lnTo>
                  <a:lnTo>
                    <a:pt x="2305253" y="816684"/>
                  </a:lnTo>
                  <a:lnTo>
                    <a:pt x="2308926" y="857594"/>
                  </a:lnTo>
                  <a:lnTo>
                    <a:pt x="2309003" y="898548"/>
                  </a:lnTo>
                  <a:lnTo>
                    <a:pt x="2305496" y="939398"/>
                  </a:lnTo>
                  <a:lnTo>
                    <a:pt x="2298418" y="979999"/>
                  </a:lnTo>
                  <a:lnTo>
                    <a:pt x="2287782" y="1020204"/>
                  </a:lnTo>
                  <a:lnTo>
                    <a:pt x="2273600" y="1059866"/>
                  </a:lnTo>
                  <a:lnTo>
                    <a:pt x="2255884" y="1098840"/>
                  </a:lnTo>
                  <a:lnTo>
                    <a:pt x="2234648" y="1136978"/>
                  </a:lnTo>
                  <a:lnTo>
                    <a:pt x="2209904" y="1174134"/>
                  </a:lnTo>
                  <a:lnTo>
                    <a:pt x="2181664" y="1210162"/>
                  </a:lnTo>
                  <a:lnTo>
                    <a:pt x="2149942" y="1244916"/>
                  </a:lnTo>
                  <a:lnTo>
                    <a:pt x="2114749" y="1278248"/>
                  </a:lnTo>
                  <a:lnTo>
                    <a:pt x="2076098" y="1310012"/>
                  </a:lnTo>
                  <a:lnTo>
                    <a:pt x="2034002" y="1340063"/>
                  </a:lnTo>
                  <a:lnTo>
                    <a:pt x="1994486" y="1364743"/>
                  </a:lnTo>
                  <a:lnTo>
                    <a:pt x="1953546" y="1387223"/>
                  </a:lnTo>
                  <a:lnTo>
                    <a:pt x="1911317" y="1407509"/>
                  </a:lnTo>
                  <a:lnTo>
                    <a:pt x="1867932" y="1425607"/>
                  </a:lnTo>
                  <a:lnTo>
                    <a:pt x="1823524" y="1441525"/>
                  </a:lnTo>
                  <a:lnTo>
                    <a:pt x="1778229" y="1455270"/>
                  </a:lnTo>
                  <a:lnTo>
                    <a:pt x="1732179" y="1466846"/>
                  </a:lnTo>
                  <a:lnTo>
                    <a:pt x="1685509" y="1476262"/>
                  </a:lnTo>
                  <a:lnTo>
                    <a:pt x="1638351" y="1483524"/>
                  </a:lnTo>
                  <a:lnTo>
                    <a:pt x="1590841" y="1488638"/>
                  </a:lnTo>
                  <a:lnTo>
                    <a:pt x="1543111" y="1491611"/>
                  </a:lnTo>
                  <a:lnTo>
                    <a:pt x="1495296" y="1492449"/>
                  </a:lnTo>
                  <a:lnTo>
                    <a:pt x="1447529" y="1491160"/>
                  </a:lnTo>
                  <a:lnTo>
                    <a:pt x="1399945" y="1487749"/>
                  </a:lnTo>
                  <a:lnTo>
                    <a:pt x="1352676" y="1482224"/>
                  </a:lnTo>
                  <a:lnTo>
                    <a:pt x="1305857" y="1474591"/>
                  </a:lnTo>
                  <a:lnTo>
                    <a:pt x="1259621" y="1464857"/>
                  </a:lnTo>
                  <a:lnTo>
                    <a:pt x="1214103" y="1453028"/>
                  </a:lnTo>
                  <a:lnTo>
                    <a:pt x="1169435" y="1439110"/>
                  </a:lnTo>
                  <a:lnTo>
                    <a:pt x="1125753" y="1423111"/>
                  </a:lnTo>
                  <a:lnTo>
                    <a:pt x="1083189" y="1405037"/>
                  </a:lnTo>
                  <a:lnTo>
                    <a:pt x="1041878" y="1384894"/>
                  </a:lnTo>
                  <a:lnTo>
                    <a:pt x="1001953" y="1362690"/>
                  </a:lnTo>
                  <a:lnTo>
                    <a:pt x="963548" y="1338431"/>
                  </a:lnTo>
                  <a:lnTo>
                    <a:pt x="926796" y="1312123"/>
                  </a:lnTo>
                  <a:lnTo>
                    <a:pt x="891833" y="1283773"/>
                  </a:lnTo>
                  <a:lnTo>
                    <a:pt x="853047" y="1247625"/>
                  </a:lnTo>
                  <a:lnTo>
                    <a:pt x="818330" y="1209757"/>
                  </a:lnTo>
                  <a:lnTo>
                    <a:pt x="787714" y="1170357"/>
                  </a:lnTo>
                  <a:lnTo>
                    <a:pt x="761230" y="1129610"/>
                  </a:lnTo>
                  <a:lnTo>
                    <a:pt x="738910" y="1087703"/>
                  </a:lnTo>
                  <a:lnTo>
                    <a:pt x="720785" y="1044822"/>
                  </a:lnTo>
                  <a:lnTo>
                    <a:pt x="706885" y="1001154"/>
                  </a:lnTo>
                  <a:lnTo>
                    <a:pt x="697244" y="956883"/>
                  </a:lnTo>
                  <a:lnTo>
                    <a:pt x="691892" y="912198"/>
                  </a:lnTo>
                  <a:lnTo>
                    <a:pt x="690860" y="867284"/>
                  </a:lnTo>
                  <a:lnTo>
                    <a:pt x="694180" y="822328"/>
                  </a:lnTo>
                  <a:lnTo>
                    <a:pt x="701884" y="777515"/>
                  </a:lnTo>
                  <a:lnTo>
                    <a:pt x="714002" y="733033"/>
                  </a:lnTo>
                  <a:lnTo>
                    <a:pt x="730566" y="689067"/>
                  </a:lnTo>
                  <a:lnTo>
                    <a:pt x="751608" y="645804"/>
                  </a:lnTo>
                  <a:lnTo>
                    <a:pt x="777159" y="603430"/>
                  </a:lnTo>
                  <a:lnTo>
                    <a:pt x="0" y="0"/>
                  </a:lnTo>
                  <a:close/>
                </a:path>
              </a:pathLst>
            </a:custGeom>
            <a:ln w="9524">
              <a:solidFill>
                <a:srgbClr val="5B92C7"/>
              </a:solidFill>
            </a:ln>
          </p:spPr>
          <p:txBody>
            <a:bodyPr wrap="square" lIns="0" tIns="0" rIns="0" bIns="0" rtlCol="0"/>
            <a:lstStyle/>
            <a:p>
              <a:endParaRPr/>
            </a:p>
          </p:txBody>
        </p:sp>
        <p:sp>
          <p:nvSpPr>
            <p:cNvPr id="26" name="object 17"/>
            <p:cNvSpPr txBox="1"/>
            <p:nvPr/>
          </p:nvSpPr>
          <p:spPr>
            <a:xfrm>
              <a:off x="6274053" y="6217818"/>
              <a:ext cx="505459" cy="2921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Calibri"/>
                  <a:cs typeface="Calibri"/>
                </a:rPr>
                <a:t>Filter</a:t>
              </a:r>
              <a:endParaRPr sz="1800">
                <a:latin typeface="Calibri"/>
                <a:cs typeface="Calibri"/>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2977" y="644245"/>
            <a:ext cx="3291840" cy="447040"/>
          </a:xfrm>
          <a:prstGeom prst="rect">
            <a:avLst/>
          </a:prstGeom>
        </p:spPr>
        <p:txBody>
          <a:bodyPr vert="horz" wrap="square" lIns="0" tIns="0" rIns="0" bIns="0" rtlCol="0">
            <a:spAutoFit/>
          </a:bodyPr>
          <a:lstStyle/>
          <a:p>
            <a:pPr marL="12700">
              <a:lnSpc>
                <a:spcPct val="100000"/>
              </a:lnSpc>
            </a:pPr>
            <a:r>
              <a:rPr sz="2800" dirty="0"/>
              <a:t>Using Filters </a:t>
            </a:r>
            <a:r>
              <a:rPr sz="2800" spc="-575" dirty="0"/>
              <a:t>-­‐        </a:t>
            </a:r>
            <a:r>
              <a:rPr sz="2800" spc="-555" dirty="0"/>
              <a:t> </a:t>
            </a:r>
            <a:r>
              <a:rPr sz="2800" dirty="0"/>
              <a:t>Example</a:t>
            </a:r>
            <a:endParaRPr sz="2800"/>
          </a:p>
        </p:txBody>
      </p:sp>
      <p:sp>
        <p:nvSpPr>
          <p:cNvPr id="3" name="object 3"/>
          <p:cNvSpPr txBox="1"/>
          <p:nvPr/>
        </p:nvSpPr>
        <p:spPr>
          <a:xfrm>
            <a:off x="622300" y="1335100"/>
            <a:ext cx="9525000" cy="4524315"/>
          </a:xfrm>
          <a:prstGeom prst="rect">
            <a:avLst/>
          </a:prstGeom>
        </p:spPr>
        <p:txBody>
          <a:bodyPr vert="horz" wrap="square" lIns="0" tIns="0" rIns="0" bIns="0" rtlCol="0">
            <a:spAutoFit/>
          </a:bodyPr>
          <a:lstStyle/>
          <a:p>
            <a:pPr marL="12700">
              <a:lnSpc>
                <a:spcPct val="100000"/>
              </a:lnSpc>
            </a:pPr>
            <a:r>
              <a:rPr lang="en-US" sz="1400" spc="-5" dirty="0">
                <a:solidFill>
                  <a:srgbClr val="073A33"/>
                </a:solidFill>
                <a:latin typeface="Courier New"/>
                <a:cs typeface="Courier New"/>
              </a:rPr>
              <a:t>&lt;!DOCTYPE html&gt;</a:t>
            </a:r>
          </a:p>
          <a:p>
            <a:pPr marL="12700">
              <a:lnSpc>
                <a:spcPct val="100000"/>
              </a:lnSpc>
            </a:pPr>
            <a:r>
              <a:rPr lang="en-US" sz="1400" spc="-5" dirty="0">
                <a:solidFill>
                  <a:srgbClr val="073A33"/>
                </a:solidFill>
                <a:latin typeface="Courier New"/>
                <a:cs typeface="Courier New"/>
              </a:rPr>
              <a:t>&lt;html </a:t>
            </a:r>
            <a:r>
              <a:rPr lang="en-US" sz="1400" b="1" spc="-5" dirty="0">
                <a:solidFill>
                  <a:srgbClr val="FF0000"/>
                </a:solidFill>
                <a:latin typeface="Courier New"/>
                <a:cs typeface="Courier New"/>
              </a:rPr>
              <a:t>data-</a:t>
            </a:r>
            <a:r>
              <a:rPr lang="en-US" sz="1400" b="1" spc="-5" dirty="0" err="1">
                <a:solidFill>
                  <a:srgbClr val="FF0000"/>
                </a:solidFill>
                <a:latin typeface="Courier New"/>
                <a:cs typeface="Courier New"/>
              </a:rPr>
              <a:t>ng</a:t>
            </a:r>
            <a:r>
              <a:rPr lang="en-US" sz="1400" b="1" spc="-5" dirty="0">
                <a:solidFill>
                  <a:srgbClr val="FF0000"/>
                </a:solidFill>
                <a:latin typeface="Courier New"/>
                <a:cs typeface="Courier New"/>
              </a:rPr>
              <a:t>-app=""</a:t>
            </a:r>
            <a:r>
              <a:rPr lang="en-US" sz="1400" spc="-5" dirty="0">
                <a:solidFill>
                  <a:srgbClr val="073A33"/>
                </a:solidFill>
                <a:latin typeface="Courier New"/>
                <a:cs typeface="Courier New"/>
              </a:rPr>
              <a:t>&gt;</a:t>
            </a:r>
          </a:p>
          <a:p>
            <a:pPr marL="12700">
              <a:lnSpc>
                <a:spcPct val="100000"/>
              </a:lnSpc>
            </a:pPr>
            <a:r>
              <a:rPr lang="en-US" sz="1400" spc="-5" dirty="0">
                <a:solidFill>
                  <a:srgbClr val="073A33"/>
                </a:solidFill>
                <a:latin typeface="Courier New"/>
                <a:cs typeface="Courier New"/>
              </a:rPr>
              <a:t> &lt;head&gt;</a:t>
            </a:r>
          </a:p>
          <a:p>
            <a:pPr marL="12700">
              <a:lnSpc>
                <a:spcPct val="100000"/>
              </a:lnSpc>
            </a:pPr>
            <a:r>
              <a:rPr lang="en-US" sz="1400" spc="-5" dirty="0">
                <a:solidFill>
                  <a:srgbClr val="073A33"/>
                </a:solidFill>
                <a:latin typeface="Courier New"/>
                <a:cs typeface="Courier New"/>
              </a:rPr>
              <a:t> &lt;title&gt;Title&lt;/title&gt;</a:t>
            </a:r>
          </a:p>
          <a:p>
            <a:pPr marL="12700">
              <a:lnSpc>
                <a:spcPct val="100000"/>
              </a:lnSpc>
            </a:pPr>
            <a:r>
              <a:rPr lang="en-US" sz="1400" spc="-5" dirty="0">
                <a:solidFill>
                  <a:srgbClr val="073A33"/>
                </a:solidFill>
                <a:latin typeface="Courier New"/>
                <a:cs typeface="Courier New"/>
              </a:rPr>
              <a:t> &lt;meta charset="UTF-8" /&gt;</a:t>
            </a:r>
          </a:p>
          <a:p>
            <a:pPr marL="12700">
              <a:lnSpc>
                <a:spcPct val="100000"/>
              </a:lnSpc>
            </a:pPr>
            <a:r>
              <a:rPr lang="en-US" sz="1400" spc="-5" dirty="0">
                <a:solidFill>
                  <a:srgbClr val="073A33"/>
                </a:solidFill>
                <a:latin typeface="Courier New"/>
                <a:cs typeface="Courier New"/>
              </a:rPr>
              <a:t> &lt;style media="screen"&gt;&lt;/style&gt;</a:t>
            </a:r>
          </a:p>
          <a:p>
            <a:pPr marL="12700">
              <a:lnSpc>
                <a:spcPct val="100000"/>
              </a:lnSpc>
            </a:pPr>
            <a:r>
              <a:rPr lang="en-US" sz="1400" spc="-5" dirty="0">
                <a:solidFill>
                  <a:srgbClr val="073A33"/>
                </a:solidFill>
                <a:latin typeface="Courier New"/>
                <a:cs typeface="Courier New"/>
              </a:rPr>
              <a:t> &lt;script </a:t>
            </a:r>
            <a:r>
              <a:rPr lang="en-US" sz="1400" spc="-5" dirty="0" err="1">
                <a:solidFill>
                  <a:srgbClr val="073A33"/>
                </a:solidFill>
                <a:latin typeface="Courier New"/>
                <a:cs typeface="Courier New"/>
              </a:rPr>
              <a:t>src</a:t>
            </a:r>
            <a:r>
              <a:rPr lang="en-US" sz="1400" spc="-5" dirty="0">
                <a:solidFill>
                  <a:srgbClr val="073A33"/>
                </a:solidFill>
                <a:latin typeface="Courier New"/>
                <a:cs typeface="Courier New"/>
              </a:rPr>
              <a:t>="https://</a:t>
            </a:r>
            <a:r>
              <a:rPr lang="en-US" sz="1400" spc="-5" dirty="0" err="1">
                <a:solidFill>
                  <a:srgbClr val="073A33"/>
                </a:solidFill>
                <a:latin typeface="Courier New"/>
                <a:cs typeface="Courier New"/>
              </a:rPr>
              <a:t>ajax.googleapis.com</a:t>
            </a:r>
            <a:r>
              <a:rPr lang="en-US" sz="1400" spc="-5" dirty="0">
                <a:solidFill>
                  <a:srgbClr val="073A33"/>
                </a:solidFill>
                <a:latin typeface="Courier New"/>
                <a:cs typeface="Courier New"/>
              </a:rPr>
              <a:t>/</a:t>
            </a:r>
            <a:r>
              <a:rPr lang="en-US" sz="1400" spc="-5" dirty="0" err="1">
                <a:solidFill>
                  <a:srgbClr val="073A33"/>
                </a:solidFill>
                <a:latin typeface="Courier New"/>
                <a:cs typeface="Courier New"/>
              </a:rPr>
              <a:t>ajax</a:t>
            </a:r>
            <a:r>
              <a:rPr lang="en-US" sz="1400" spc="-5" dirty="0">
                <a:solidFill>
                  <a:srgbClr val="073A33"/>
                </a:solidFill>
                <a:latin typeface="Courier New"/>
                <a:cs typeface="Courier New"/>
              </a:rPr>
              <a:t>/libs/</a:t>
            </a:r>
            <a:r>
              <a:rPr lang="en-US" sz="1400" spc="-5" dirty="0" err="1">
                <a:solidFill>
                  <a:srgbClr val="073A33"/>
                </a:solidFill>
                <a:latin typeface="Courier New"/>
                <a:cs typeface="Courier New"/>
              </a:rPr>
              <a:t>angularjs</a:t>
            </a:r>
            <a:r>
              <a:rPr lang="en-US" sz="1400" spc="-5" dirty="0">
                <a:solidFill>
                  <a:srgbClr val="073A33"/>
                </a:solidFill>
                <a:latin typeface="Courier New"/>
                <a:cs typeface="Courier New"/>
              </a:rPr>
              <a:t>/1.4.8/</a:t>
            </a:r>
            <a:r>
              <a:rPr lang="en-US" sz="1400" spc="-5" dirty="0" err="1">
                <a:solidFill>
                  <a:srgbClr val="073A33"/>
                </a:solidFill>
                <a:latin typeface="Courier New"/>
                <a:cs typeface="Courier New"/>
              </a:rPr>
              <a:t>angular.min.js</a:t>
            </a:r>
            <a:r>
              <a:rPr lang="en-US" sz="1400" spc="-5" dirty="0">
                <a:solidFill>
                  <a:srgbClr val="073A33"/>
                </a:solidFill>
                <a:latin typeface="Courier New"/>
                <a:cs typeface="Courier New"/>
              </a:rPr>
              <a:t>"&gt;&lt;/script&gt;</a:t>
            </a:r>
          </a:p>
          <a:p>
            <a:pPr marL="12700">
              <a:lnSpc>
                <a:spcPct val="100000"/>
              </a:lnSpc>
            </a:pPr>
            <a:r>
              <a:rPr lang="en-US" sz="1400" spc="-5" dirty="0">
                <a:solidFill>
                  <a:srgbClr val="073A33"/>
                </a:solidFill>
                <a:latin typeface="Courier New"/>
                <a:cs typeface="Courier New"/>
              </a:rPr>
              <a:t> &lt;/head&gt;</a:t>
            </a:r>
          </a:p>
          <a:p>
            <a:pPr marL="12700">
              <a:lnSpc>
                <a:spcPct val="100000"/>
              </a:lnSpc>
            </a:pPr>
            <a:r>
              <a:rPr lang="en-US" sz="1400" spc="-5" dirty="0">
                <a:solidFill>
                  <a:srgbClr val="073A33"/>
                </a:solidFill>
                <a:latin typeface="Courier New"/>
                <a:cs typeface="Courier New"/>
              </a:rPr>
              <a:t> &lt;body&gt;</a:t>
            </a:r>
          </a:p>
          <a:p>
            <a:pPr marL="12700">
              <a:lnSpc>
                <a:spcPct val="100000"/>
              </a:lnSpc>
            </a:pPr>
            <a:r>
              <a:rPr lang="en-US" sz="1400" spc="-5" dirty="0">
                <a:solidFill>
                  <a:srgbClr val="073A33"/>
                </a:solidFill>
                <a:latin typeface="Courier New"/>
                <a:cs typeface="Courier New"/>
              </a:rPr>
              <a:t>&lt;div </a:t>
            </a:r>
            <a:r>
              <a:rPr lang="en-US" sz="1400" b="1" spc="-5" dirty="0">
                <a:solidFill>
                  <a:srgbClr val="FF0000"/>
                </a:solidFill>
                <a:latin typeface="Courier New"/>
                <a:cs typeface="Courier New"/>
              </a:rPr>
              <a:t>data-</a:t>
            </a:r>
            <a:r>
              <a:rPr lang="en-US" sz="1400" b="1" spc="-5" dirty="0" err="1">
                <a:solidFill>
                  <a:srgbClr val="FF0000"/>
                </a:solidFill>
                <a:latin typeface="Courier New"/>
                <a:cs typeface="Courier New"/>
              </a:rPr>
              <a:t>ng</a:t>
            </a:r>
            <a:r>
              <a:rPr lang="en-US" sz="1400" b="1" spc="-5" dirty="0">
                <a:solidFill>
                  <a:srgbClr val="FF0000"/>
                </a:solidFill>
                <a:latin typeface="Courier New"/>
                <a:cs typeface="Courier New"/>
              </a:rPr>
              <a:t>-</a:t>
            </a:r>
            <a:r>
              <a:rPr lang="en-US" sz="1400" b="1" spc="-5" dirty="0" err="1">
                <a:solidFill>
                  <a:srgbClr val="FF0000"/>
                </a:solidFill>
                <a:latin typeface="Courier New"/>
                <a:cs typeface="Courier New"/>
              </a:rPr>
              <a:t>init</a:t>
            </a:r>
            <a:r>
              <a:rPr lang="en-US" sz="1400" b="1" spc="-5" dirty="0">
                <a:solidFill>
                  <a:srgbClr val="FF0000"/>
                </a:solidFill>
                <a:latin typeface="Courier New"/>
                <a:cs typeface="Courier New"/>
              </a:rPr>
              <a:t>=</a:t>
            </a:r>
          </a:p>
          <a:p>
            <a:pPr marL="12700">
              <a:lnSpc>
                <a:spcPct val="100000"/>
              </a:lnSpc>
            </a:pPr>
            <a:r>
              <a:rPr lang="en-US" sz="1400" b="1" spc="-5" dirty="0">
                <a:solidFill>
                  <a:srgbClr val="FF0000"/>
                </a:solidFill>
                <a:latin typeface="Courier New"/>
                <a:cs typeface="Courier New"/>
              </a:rPr>
              <a:t>"customers = [{</a:t>
            </a:r>
            <a:r>
              <a:rPr lang="en-US" sz="1400" b="1" spc="-5" dirty="0" err="1">
                <a:solidFill>
                  <a:srgbClr val="FF0000"/>
                </a:solidFill>
                <a:latin typeface="Courier New"/>
                <a:cs typeface="Courier New"/>
              </a:rPr>
              <a:t>name:'jack</a:t>
            </a:r>
            <a:r>
              <a:rPr lang="en-US" sz="1400" b="1" spc="-5" dirty="0">
                <a:solidFill>
                  <a:srgbClr val="FF0000"/>
                </a:solidFill>
                <a:latin typeface="Courier New"/>
                <a:cs typeface="Courier New"/>
              </a:rPr>
              <a:t>'}, {name:'</a:t>
            </a:r>
            <a:r>
              <a:rPr lang="en-US" sz="1400" b="1" spc="-5" dirty="0" err="1">
                <a:solidFill>
                  <a:srgbClr val="FF0000"/>
                </a:solidFill>
                <a:latin typeface="Courier New"/>
                <a:cs typeface="Courier New"/>
              </a:rPr>
              <a:t>tina</a:t>
            </a:r>
            <a:r>
              <a:rPr lang="en-US" sz="1400" b="1" spc="-5" dirty="0">
                <a:solidFill>
                  <a:srgbClr val="FF0000"/>
                </a:solidFill>
                <a:latin typeface="Courier New"/>
                <a:cs typeface="Courier New"/>
              </a:rPr>
              <a:t>'}, {</a:t>
            </a:r>
            <a:r>
              <a:rPr lang="en-US" sz="1400" b="1" spc="-5" dirty="0" err="1">
                <a:solidFill>
                  <a:srgbClr val="FF0000"/>
                </a:solidFill>
                <a:latin typeface="Courier New"/>
                <a:cs typeface="Courier New"/>
              </a:rPr>
              <a:t>name:'john</a:t>
            </a:r>
            <a:r>
              <a:rPr lang="en-US" sz="1400" b="1" spc="-5" dirty="0">
                <a:solidFill>
                  <a:srgbClr val="FF0000"/>
                </a:solidFill>
                <a:latin typeface="Courier New"/>
                <a:cs typeface="Courier New"/>
              </a:rPr>
              <a:t>'}, {name:'</a:t>
            </a:r>
            <a:r>
              <a:rPr lang="en-US" sz="1400" b="1" spc="-5" dirty="0" err="1">
                <a:solidFill>
                  <a:srgbClr val="FF0000"/>
                </a:solidFill>
                <a:latin typeface="Courier New"/>
                <a:cs typeface="Courier New"/>
              </a:rPr>
              <a:t>donald</a:t>
            </a:r>
            <a:r>
              <a:rPr lang="en-US" sz="1400" b="1" spc="-5" dirty="0">
                <a:solidFill>
                  <a:srgbClr val="FF0000"/>
                </a:solidFill>
                <a:latin typeface="Courier New"/>
                <a:cs typeface="Courier New"/>
              </a:rPr>
              <a:t>'}]"</a:t>
            </a:r>
            <a:r>
              <a:rPr lang="en-US" sz="1400" spc="-5" dirty="0">
                <a:solidFill>
                  <a:srgbClr val="073A33"/>
                </a:solidFill>
                <a:latin typeface="Courier New"/>
                <a:cs typeface="Courier New"/>
              </a:rPr>
              <a:t>&gt;</a:t>
            </a:r>
          </a:p>
          <a:p>
            <a:pPr marL="12700">
              <a:lnSpc>
                <a:spcPct val="100000"/>
              </a:lnSpc>
            </a:pPr>
            <a:r>
              <a:rPr lang="en-US" sz="1400" spc="-5" dirty="0">
                <a:solidFill>
                  <a:srgbClr val="073A33"/>
                </a:solidFill>
                <a:latin typeface="Courier New"/>
                <a:cs typeface="Courier New"/>
              </a:rPr>
              <a:t>&lt;h1&gt;Customers&lt;/h1&gt;</a:t>
            </a:r>
          </a:p>
          <a:p>
            <a:pPr marL="12700">
              <a:lnSpc>
                <a:spcPct val="100000"/>
              </a:lnSpc>
            </a:pPr>
            <a:r>
              <a:rPr lang="en-US" sz="1400" spc="-5" dirty="0">
                <a:solidFill>
                  <a:srgbClr val="073A33"/>
                </a:solidFill>
                <a:latin typeface="Courier New"/>
                <a:cs typeface="Courier New"/>
              </a:rPr>
              <a:t>&lt;</a:t>
            </a:r>
            <a:r>
              <a:rPr lang="en-US" sz="1400" spc="-5" dirty="0" err="1">
                <a:solidFill>
                  <a:srgbClr val="073A33"/>
                </a:solidFill>
                <a:latin typeface="Courier New"/>
                <a:cs typeface="Courier New"/>
              </a:rPr>
              <a:t>ul</a:t>
            </a:r>
            <a:r>
              <a:rPr lang="en-US" sz="1400" spc="-5" dirty="0">
                <a:solidFill>
                  <a:srgbClr val="073A33"/>
                </a:solidFill>
                <a:latin typeface="Courier New"/>
                <a:cs typeface="Courier New"/>
              </a:rPr>
              <a:t>&gt;</a:t>
            </a:r>
          </a:p>
          <a:p>
            <a:pPr marL="12700">
              <a:lnSpc>
                <a:spcPct val="100000"/>
              </a:lnSpc>
            </a:pPr>
            <a:r>
              <a:rPr lang="en-US" sz="1400" spc="-5" dirty="0">
                <a:solidFill>
                  <a:srgbClr val="073A33"/>
                </a:solidFill>
                <a:latin typeface="Courier New"/>
                <a:cs typeface="Courier New"/>
              </a:rPr>
              <a:t>&lt;li </a:t>
            </a:r>
            <a:r>
              <a:rPr lang="en-US" sz="1400" b="1" spc="-5" dirty="0">
                <a:solidFill>
                  <a:srgbClr val="FF0000"/>
                </a:solidFill>
                <a:latin typeface="Courier New"/>
                <a:cs typeface="Courier New"/>
              </a:rPr>
              <a:t>data-</a:t>
            </a:r>
            <a:r>
              <a:rPr lang="en-US" sz="1400" b="1" spc="-5" dirty="0" err="1">
                <a:solidFill>
                  <a:srgbClr val="FF0000"/>
                </a:solidFill>
                <a:latin typeface="Courier New"/>
                <a:cs typeface="Courier New"/>
              </a:rPr>
              <a:t>ng</a:t>
            </a:r>
            <a:r>
              <a:rPr lang="en-US" sz="1400" b="1" spc="-5" dirty="0">
                <a:solidFill>
                  <a:srgbClr val="FF0000"/>
                </a:solidFill>
                <a:latin typeface="Courier New"/>
                <a:cs typeface="Courier New"/>
              </a:rPr>
              <a:t>-repeat="customer in customers | </a:t>
            </a:r>
            <a:r>
              <a:rPr lang="en-US" sz="1400" b="1" spc="-5" dirty="0" err="1">
                <a:solidFill>
                  <a:srgbClr val="FF0000"/>
                </a:solidFill>
                <a:latin typeface="Courier New"/>
                <a:cs typeface="Courier New"/>
              </a:rPr>
              <a:t>orderBy</a:t>
            </a:r>
            <a:r>
              <a:rPr lang="en-US" sz="1400" b="1" spc="-5" dirty="0">
                <a:solidFill>
                  <a:srgbClr val="FF0000"/>
                </a:solidFill>
                <a:latin typeface="Courier New"/>
                <a:cs typeface="Courier New"/>
              </a:rPr>
              <a:t>:'name' | </a:t>
            </a:r>
            <a:r>
              <a:rPr lang="en-US" sz="1400" b="1" spc="-5" dirty="0" err="1">
                <a:solidFill>
                  <a:srgbClr val="FF0000"/>
                </a:solidFill>
                <a:latin typeface="Courier New"/>
                <a:cs typeface="Courier New"/>
              </a:rPr>
              <a:t>filter:'john</a:t>
            </a:r>
            <a:r>
              <a:rPr lang="en-US" sz="1400" b="1" spc="-5" dirty="0">
                <a:solidFill>
                  <a:srgbClr val="FF0000"/>
                </a:solidFill>
                <a:latin typeface="Courier New"/>
                <a:cs typeface="Courier New"/>
              </a:rPr>
              <a:t>'"&gt;{{  </a:t>
            </a:r>
            <a:r>
              <a:rPr lang="en-US" sz="1400" b="1" spc="-5" dirty="0" err="1">
                <a:solidFill>
                  <a:srgbClr val="FF0000"/>
                </a:solidFill>
                <a:latin typeface="Courier New"/>
                <a:cs typeface="Courier New"/>
              </a:rPr>
              <a:t>customer.name</a:t>
            </a:r>
            <a:r>
              <a:rPr lang="en-US" sz="1400" b="1" spc="-5" dirty="0">
                <a:solidFill>
                  <a:srgbClr val="FF0000"/>
                </a:solidFill>
                <a:latin typeface="Courier New"/>
                <a:cs typeface="Courier New"/>
              </a:rPr>
              <a:t> | uppercase }}</a:t>
            </a:r>
            <a:r>
              <a:rPr lang="en-US" sz="1400" spc="-5" dirty="0">
                <a:solidFill>
                  <a:srgbClr val="073A33"/>
                </a:solidFill>
                <a:latin typeface="Courier New"/>
                <a:cs typeface="Courier New"/>
              </a:rPr>
              <a:t>&lt;/li&gt;</a:t>
            </a:r>
          </a:p>
          <a:p>
            <a:pPr marL="12700">
              <a:lnSpc>
                <a:spcPct val="100000"/>
              </a:lnSpc>
            </a:pPr>
            <a:r>
              <a:rPr lang="en-US" sz="1400" spc="-5" dirty="0">
                <a:solidFill>
                  <a:srgbClr val="073A33"/>
                </a:solidFill>
                <a:latin typeface="Courier New"/>
                <a:cs typeface="Courier New"/>
              </a:rPr>
              <a:t>&lt;/</a:t>
            </a:r>
            <a:r>
              <a:rPr lang="en-US" sz="1400" spc="-5" dirty="0" err="1">
                <a:solidFill>
                  <a:srgbClr val="073A33"/>
                </a:solidFill>
                <a:latin typeface="Courier New"/>
                <a:cs typeface="Courier New"/>
              </a:rPr>
              <a:t>ul</a:t>
            </a:r>
            <a:r>
              <a:rPr lang="en-US" sz="1400" spc="-5" dirty="0">
                <a:solidFill>
                  <a:srgbClr val="073A33"/>
                </a:solidFill>
                <a:latin typeface="Courier New"/>
                <a:cs typeface="Courier New"/>
              </a:rPr>
              <a:t>&gt;</a:t>
            </a:r>
          </a:p>
          <a:p>
            <a:pPr marL="12700">
              <a:lnSpc>
                <a:spcPct val="100000"/>
              </a:lnSpc>
            </a:pPr>
            <a:r>
              <a:rPr lang="en-US" sz="1400" spc="-5" dirty="0">
                <a:solidFill>
                  <a:srgbClr val="073A33"/>
                </a:solidFill>
                <a:latin typeface="Courier New"/>
                <a:cs typeface="Courier New"/>
              </a:rPr>
              <a:t>&lt;/div&gt;</a:t>
            </a:r>
          </a:p>
          <a:p>
            <a:pPr marL="12700">
              <a:lnSpc>
                <a:spcPct val="100000"/>
              </a:lnSpc>
            </a:pPr>
            <a:r>
              <a:rPr lang="en-US" sz="1400" spc="-5" dirty="0">
                <a:solidFill>
                  <a:srgbClr val="073A33"/>
                </a:solidFill>
                <a:latin typeface="Courier New"/>
                <a:cs typeface="Courier New"/>
              </a:rPr>
              <a:t>&lt;/body&gt;</a:t>
            </a:r>
          </a:p>
          <a:p>
            <a:pPr marL="12700">
              <a:lnSpc>
                <a:spcPct val="100000"/>
              </a:lnSpc>
            </a:pPr>
            <a:endParaRPr lang="en-US" sz="1400" spc="-5" dirty="0">
              <a:solidFill>
                <a:srgbClr val="073A33"/>
              </a:solidFill>
              <a:latin typeface="Courier New"/>
              <a:cs typeface="Courier New"/>
            </a:endParaRPr>
          </a:p>
          <a:p>
            <a:pPr marL="12700">
              <a:lnSpc>
                <a:spcPct val="100000"/>
              </a:lnSpc>
            </a:pPr>
            <a:r>
              <a:rPr lang="en-US" sz="1400" spc="-5" dirty="0">
                <a:solidFill>
                  <a:srgbClr val="073A33"/>
                </a:solidFill>
                <a:latin typeface="Courier New"/>
                <a:cs typeface="Courier New"/>
              </a:rPr>
              <a:t>&lt;/html&gt;</a:t>
            </a:r>
            <a:endParaRPr sz="1400" dirty="0">
              <a:latin typeface="Courier New"/>
              <a:cs typeface="Courier New"/>
            </a:endParaRPr>
          </a:p>
        </p:txBody>
      </p:sp>
      <p:pic>
        <p:nvPicPr>
          <p:cNvPr id="4" name="Picture 3"/>
          <p:cNvPicPr>
            <a:picLocks noChangeAspect="1"/>
          </p:cNvPicPr>
          <p:nvPr/>
        </p:nvPicPr>
        <p:blipFill>
          <a:blip r:embed="rId2"/>
          <a:stretch>
            <a:fillRect/>
          </a:stretch>
        </p:blipFill>
        <p:spPr>
          <a:xfrm>
            <a:off x="7937500" y="730250"/>
            <a:ext cx="2235200" cy="13335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242300" y="882650"/>
            <a:ext cx="2374900" cy="2032000"/>
          </a:xfrm>
          <a:prstGeom prst="rect">
            <a:avLst/>
          </a:prstGeom>
        </p:spPr>
      </p:pic>
      <p:sp>
        <p:nvSpPr>
          <p:cNvPr id="2" name="object 2"/>
          <p:cNvSpPr txBox="1">
            <a:spLocks noGrp="1"/>
          </p:cNvSpPr>
          <p:nvPr>
            <p:ph type="title"/>
          </p:nvPr>
        </p:nvSpPr>
        <p:spPr>
          <a:xfrm>
            <a:off x="2379550" y="644245"/>
            <a:ext cx="5939155" cy="426720"/>
          </a:xfrm>
          <a:prstGeom prst="rect">
            <a:avLst/>
          </a:prstGeom>
        </p:spPr>
        <p:txBody>
          <a:bodyPr vert="horz" wrap="square" lIns="0" tIns="0" rIns="0" bIns="0" rtlCol="0">
            <a:spAutoFit/>
          </a:bodyPr>
          <a:lstStyle/>
          <a:p>
            <a:pPr marL="12700">
              <a:lnSpc>
                <a:spcPct val="100000"/>
              </a:lnSpc>
            </a:pPr>
            <a:r>
              <a:rPr sz="2800" dirty="0"/>
              <a:t>Using Filters – User Input Filters the</a:t>
            </a:r>
            <a:r>
              <a:rPr sz="2800" spc="-100" dirty="0"/>
              <a:t> </a:t>
            </a:r>
            <a:r>
              <a:rPr sz="2800" dirty="0"/>
              <a:t>Data</a:t>
            </a:r>
            <a:endParaRPr sz="2800"/>
          </a:p>
        </p:txBody>
      </p:sp>
      <p:sp>
        <p:nvSpPr>
          <p:cNvPr id="3" name="object 3"/>
          <p:cNvSpPr txBox="1"/>
          <p:nvPr/>
        </p:nvSpPr>
        <p:spPr>
          <a:xfrm>
            <a:off x="1310182" y="1335100"/>
            <a:ext cx="8075118" cy="5170645"/>
          </a:xfrm>
          <a:prstGeom prst="rect">
            <a:avLst/>
          </a:prstGeom>
        </p:spPr>
        <p:txBody>
          <a:bodyPr vert="horz" wrap="square" lIns="0" tIns="0" rIns="0" bIns="0" rtlCol="0">
            <a:spAutoFit/>
          </a:bodyPr>
          <a:lstStyle/>
          <a:p>
            <a:pPr marL="12700">
              <a:lnSpc>
                <a:spcPct val="100000"/>
              </a:lnSpc>
            </a:pPr>
            <a:r>
              <a:rPr lang="en-US" sz="1400" spc="-5" dirty="0">
                <a:solidFill>
                  <a:srgbClr val="073A33"/>
                </a:solidFill>
                <a:latin typeface="Courier New"/>
                <a:cs typeface="Courier New"/>
              </a:rPr>
              <a:t>&lt;!DOCTYPE html&gt;</a:t>
            </a:r>
          </a:p>
          <a:p>
            <a:pPr marL="12700">
              <a:lnSpc>
                <a:spcPct val="100000"/>
              </a:lnSpc>
            </a:pPr>
            <a:r>
              <a:rPr lang="en-US" sz="1400" spc="-5" dirty="0">
                <a:solidFill>
                  <a:srgbClr val="073A33"/>
                </a:solidFill>
                <a:latin typeface="Courier New"/>
                <a:cs typeface="Courier New"/>
              </a:rPr>
              <a:t>&lt;html </a:t>
            </a:r>
            <a:r>
              <a:rPr lang="en-US" sz="1400" b="1" spc="-5" dirty="0">
                <a:solidFill>
                  <a:srgbClr val="FF0000"/>
                </a:solidFill>
                <a:latin typeface="Courier New"/>
                <a:cs typeface="Courier New"/>
              </a:rPr>
              <a:t>data-</a:t>
            </a:r>
            <a:r>
              <a:rPr lang="en-US" sz="1400" b="1" spc="-5" dirty="0" err="1">
                <a:solidFill>
                  <a:srgbClr val="FF0000"/>
                </a:solidFill>
                <a:latin typeface="Courier New"/>
                <a:cs typeface="Courier New"/>
              </a:rPr>
              <a:t>ng</a:t>
            </a:r>
            <a:r>
              <a:rPr lang="en-US" sz="1400" b="1" spc="-5" dirty="0">
                <a:solidFill>
                  <a:srgbClr val="FF0000"/>
                </a:solidFill>
                <a:latin typeface="Courier New"/>
                <a:cs typeface="Courier New"/>
              </a:rPr>
              <a:t>-app=""</a:t>
            </a:r>
            <a:r>
              <a:rPr lang="en-US" sz="1400" spc="-5" dirty="0">
                <a:solidFill>
                  <a:srgbClr val="073A33"/>
                </a:solidFill>
                <a:latin typeface="Courier New"/>
                <a:cs typeface="Courier New"/>
              </a:rPr>
              <a:t>&gt;</a:t>
            </a:r>
          </a:p>
          <a:p>
            <a:pPr marL="12700">
              <a:lnSpc>
                <a:spcPct val="100000"/>
              </a:lnSpc>
            </a:pPr>
            <a:r>
              <a:rPr lang="en-US" sz="1400" spc="-5" dirty="0">
                <a:solidFill>
                  <a:srgbClr val="073A33"/>
                </a:solidFill>
                <a:latin typeface="Courier New"/>
                <a:cs typeface="Courier New"/>
              </a:rPr>
              <a:t> &lt;head&gt;</a:t>
            </a:r>
          </a:p>
          <a:p>
            <a:pPr marL="12700">
              <a:lnSpc>
                <a:spcPct val="100000"/>
              </a:lnSpc>
            </a:pPr>
            <a:r>
              <a:rPr lang="en-US" sz="1400" spc="-5" dirty="0">
                <a:solidFill>
                  <a:srgbClr val="073A33"/>
                </a:solidFill>
                <a:latin typeface="Courier New"/>
                <a:cs typeface="Courier New"/>
              </a:rPr>
              <a:t> &lt;title&gt;Title&lt;/title&gt;</a:t>
            </a:r>
          </a:p>
          <a:p>
            <a:pPr marL="12700">
              <a:lnSpc>
                <a:spcPct val="100000"/>
              </a:lnSpc>
            </a:pPr>
            <a:r>
              <a:rPr lang="en-US" sz="1400" spc="-5" dirty="0">
                <a:solidFill>
                  <a:srgbClr val="073A33"/>
                </a:solidFill>
                <a:latin typeface="Courier New"/>
                <a:cs typeface="Courier New"/>
              </a:rPr>
              <a:t> &lt;meta charset="UTF-8" /&gt;</a:t>
            </a:r>
          </a:p>
          <a:p>
            <a:pPr marL="12700">
              <a:lnSpc>
                <a:spcPct val="100000"/>
              </a:lnSpc>
            </a:pPr>
            <a:r>
              <a:rPr lang="en-US" sz="1400" spc="-5" dirty="0">
                <a:solidFill>
                  <a:srgbClr val="073A33"/>
                </a:solidFill>
                <a:latin typeface="Courier New"/>
                <a:cs typeface="Courier New"/>
              </a:rPr>
              <a:t> &lt;style media="screen"&gt;&lt;/style&gt;</a:t>
            </a:r>
          </a:p>
          <a:p>
            <a:pPr marL="12700">
              <a:lnSpc>
                <a:spcPct val="100000"/>
              </a:lnSpc>
            </a:pPr>
            <a:r>
              <a:rPr lang="en-US" sz="1400" spc="-5" dirty="0">
                <a:solidFill>
                  <a:srgbClr val="073A33"/>
                </a:solidFill>
                <a:latin typeface="Courier New"/>
                <a:cs typeface="Courier New"/>
              </a:rPr>
              <a:t> &lt;script </a:t>
            </a:r>
            <a:r>
              <a:rPr lang="en-US" sz="1400" spc="-5" dirty="0" err="1">
                <a:solidFill>
                  <a:srgbClr val="073A33"/>
                </a:solidFill>
                <a:latin typeface="Courier New"/>
                <a:cs typeface="Courier New"/>
              </a:rPr>
              <a:t>src</a:t>
            </a:r>
            <a:r>
              <a:rPr lang="en-US" sz="1400" spc="-5" dirty="0">
                <a:solidFill>
                  <a:srgbClr val="073A33"/>
                </a:solidFill>
                <a:latin typeface="Courier New"/>
                <a:cs typeface="Courier New"/>
              </a:rPr>
              <a:t>="https://</a:t>
            </a:r>
            <a:r>
              <a:rPr lang="en-US" sz="1400" spc="-5" dirty="0" err="1">
                <a:solidFill>
                  <a:srgbClr val="073A33"/>
                </a:solidFill>
                <a:latin typeface="Courier New"/>
                <a:cs typeface="Courier New"/>
              </a:rPr>
              <a:t>ajax.googleapis.com</a:t>
            </a:r>
            <a:r>
              <a:rPr lang="en-US" sz="1400" spc="-5" dirty="0">
                <a:solidFill>
                  <a:srgbClr val="073A33"/>
                </a:solidFill>
                <a:latin typeface="Courier New"/>
                <a:cs typeface="Courier New"/>
              </a:rPr>
              <a:t>/</a:t>
            </a:r>
            <a:r>
              <a:rPr lang="en-US" sz="1400" spc="-5" dirty="0" err="1">
                <a:solidFill>
                  <a:srgbClr val="073A33"/>
                </a:solidFill>
                <a:latin typeface="Courier New"/>
                <a:cs typeface="Courier New"/>
              </a:rPr>
              <a:t>ajax</a:t>
            </a:r>
            <a:r>
              <a:rPr lang="en-US" sz="1400" spc="-5" dirty="0">
                <a:solidFill>
                  <a:srgbClr val="073A33"/>
                </a:solidFill>
                <a:latin typeface="Courier New"/>
                <a:cs typeface="Courier New"/>
              </a:rPr>
              <a:t>/libs/</a:t>
            </a:r>
            <a:r>
              <a:rPr lang="en-US" sz="1400" spc="-5" dirty="0" err="1">
                <a:solidFill>
                  <a:srgbClr val="073A33"/>
                </a:solidFill>
                <a:latin typeface="Courier New"/>
                <a:cs typeface="Courier New"/>
              </a:rPr>
              <a:t>angularjs</a:t>
            </a:r>
            <a:r>
              <a:rPr lang="en-US" sz="1400" spc="-5" dirty="0">
                <a:solidFill>
                  <a:srgbClr val="073A33"/>
                </a:solidFill>
                <a:latin typeface="Courier New"/>
                <a:cs typeface="Courier New"/>
              </a:rPr>
              <a:t>/1.4.8/</a:t>
            </a:r>
            <a:r>
              <a:rPr lang="en-US" sz="1400" spc="-5" dirty="0" err="1">
                <a:solidFill>
                  <a:srgbClr val="073A33"/>
                </a:solidFill>
                <a:latin typeface="Courier New"/>
                <a:cs typeface="Courier New"/>
              </a:rPr>
              <a:t>angular.min.js</a:t>
            </a:r>
            <a:r>
              <a:rPr lang="en-US" sz="1400" spc="-5" dirty="0">
                <a:solidFill>
                  <a:srgbClr val="073A33"/>
                </a:solidFill>
                <a:latin typeface="Courier New"/>
                <a:cs typeface="Courier New"/>
              </a:rPr>
              <a:t>"&gt;&lt;/script&gt;</a:t>
            </a:r>
          </a:p>
          <a:p>
            <a:pPr marL="12700">
              <a:lnSpc>
                <a:spcPct val="100000"/>
              </a:lnSpc>
            </a:pPr>
            <a:r>
              <a:rPr lang="en-US" sz="1400" spc="-5" dirty="0">
                <a:solidFill>
                  <a:srgbClr val="073A33"/>
                </a:solidFill>
                <a:latin typeface="Courier New"/>
                <a:cs typeface="Courier New"/>
              </a:rPr>
              <a:t> &lt;/head&gt;</a:t>
            </a:r>
          </a:p>
          <a:p>
            <a:pPr marL="12700">
              <a:lnSpc>
                <a:spcPct val="100000"/>
              </a:lnSpc>
            </a:pPr>
            <a:r>
              <a:rPr lang="en-US" sz="1400" spc="-5" dirty="0">
                <a:solidFill>
                  <a:srgbClr val="073A33"/>
                </a:solidFill>
                <a:latin typeface="Courier New"/>
                <a:cs typeface="Courier New"/>
              </a:rPr>
              <a:t> &lt;body&gt;</a:t>
            </a:r>
          </a:p>
          <a:p>
            <a:pPr marL="12700">
              <a:lnSpc>
                <a:spcPct val="100000"/>
              </a:lnSpc>
            </a:pPr>
            <a:r>
              <a:rPr lang="en-US" sz="1400" spc="-5" dirty="0">
                <a:solidFill>
                  <a:srgbClr val="073A33"/>
                </a:solidFill>
                <a:latin typeface="Courier New"/>
                <a:cs typeface="Courier New"/>
              </a:rPr>
              <a:t>&lt;div </a:t>
            </a:r>
            <a:r>
              <a:rPr lang="en-US" sz="1400" b="1" spc="-5" dirty="0">
                <a:solidFill>
                  <a:srgbClr val="FF0000"/>
                </a:solidFill>
                <a:latin typeface="Courier New"/>
                <a:cs typeface="Courier New"/>
              </a:rPr>
              <a:t>data-</a:t>
            </a:r>
            <a:r>
              <a:rPr lang="en-US" sz="1400" b="1" spc="-5" dirty="0" err="1">
                <a:solidFill>
                  <a:srgbClr val="FF0000"/>
                </a:solidFill>
                <a:latin typeface="Courier New"/>
                <a:cs typeface="Courier New"/>
              </a:rPr>
              <a:t>ng</a:t>
            </a:r>
            <a:r>
              <a:rPr lang="en-US" sz="1400" b="1" spc="-5" dirty="0">
                <a:solidFill>
                  <a:srgbClr val="FF0000"/>
                </a:solidFill>
                <a:latin typeface="Courier New"/>
                <a:cs typeface="Courier New"/>
              </a:rPr>
              <a:t>-</a:t>
            </a:r>
            <a:r>
              <a:rPr lang="en-US" sz="1400" b="1" spc="-5" dirty="0" err="1">
                <a:solidFill>
                  <a:srgbClr val="FF0000"/>
                </a:solidFill>
                <a:latin typeface="Courier New"/>
                <a:cs typeface="Courier New"/>
              </a:rPr>
              <a:t>init</a:t>
            </a:r>
            <a:r>
              <a:rPr lang="en-US" sz="1400" b="1" spc="-5" dirty="0">
                <a:solidFill>
                  <a:srgbClr val="FF0000"/>
                </a:solidFill>
                <a:latin typeface="Courier New"/>
                <a:cs typeface="Courier New"/>
              </a:rPr>
              <a:t>=</a:t>
            </a:r>
          </a:p>
          <a:p>
            <a:pPr marL="12700">
              <a:lnSpc>
                <a:spcPct val="100000"/>
              </a:lnSpc>
            </a:pPr>
            <a:r>
              <a:rPr lang="en-US" sz="1400" b="1" spc="-5" dirty="0">
                <a:solidFill>
                  <a:srgbClr val="FF0000"/>
                </a:solidFill>
                <a:latin typeface="Courier New"/>
                <a:cs typeface="Courier New"/>
              </a:rPr>
              <a:t>"customers = [{</a:t>
            </a:r>
            <a:r>
              <a:rPr lang="en-US" sz="1400" b="1" spc="-5" dirty="0" err="1">
                <a:solidFill>
                  <a:srgbClr val="FF0000"/>
                </a:solidFill>
                <a:latin typeface="Courier New"/>
                <a:cs typeface="Courier New"/>
              </a:rPr>
              <a:t>name:'jack</a:t>
            </a:r>
            <a:r>
              <a:rPr lang="en-US" sz="1400" b="1" spc="-5" dirty="0">
                <a:solidFill>
                  <a:srgbClr val="FF0000"/>
                </a:solidFill>
                <a:latin typeface="Courier New"/>
                <a:cs typeface="Courier New"/>
              </a:rPr>
              <a:t>'}, {name:'</a:t>
            </a:r>
            <a:r>
              <a:rPr lang="en-US" sz="1400" b="1" spc="-5" dirty="0" err="1">
                <a:solidFill>
                  <a:srgbClr val="FF0000"/>
                </a:solidFill>
                <a:latin typeface="Courier New"/>
                <a:cs typeface="Courier New"/>
              </a:rPr>
              <a:t>tina</a:t>
            </a:r>
            <a:r>
              <a:rPr lang="en-US" sz="1400" b="1" spc="-5" dirty="0">
                <a:solidFill>
                  <a:srgbClr val="FF0000"/>
                </a:solidFill>
                <a:latin typeface="Courier New"/>
                <a:cs typeface="Courier New"/>
              </a:rPr>
              <a:t>'}, {</a:t>
            </a:r>
            <a:r>
              <a:rPr lang="en-US" sz="1400" b="1" spc="-5" dirty="0" err="1">
                <a:solidFill>
                  <a:srgbClr val="FF0000"/>
                </a:solidFill>
                <a:latin typeface="Courier New"/>
                <a:cs typeface="Courier New"/>
              </a:rPr>
              <a:t>name:'john</a:t>
            </a:r>
            <a:r>
              <a:rPr lang="en-US" sz="1400" b="1" spc="-5" dirty="0">
                <a:solidFill>
                  <a:srgbClr val="FF0000"/>
                </a:solidFill>
                <a:latin typeface="Courier New"/>
                <a:cs typeface="Courier New"/>
              </a:rPr>
              <a:t>'}, {name:'</a:t>
            </a:r>
            <a:r>
              <a:rPr lang="en-US" sz="1400" b="1" spc="-5" dirty="0" err="1">
                <a:solidFill>
                  <a:srgbClr val="FF0000"/>
                </a:solidFill>
                <a:latin typeface="Courier New"/>
                <a:cs typeface="Courier New"/>
              </a:rPr>
              <a:t>donald</a:t>
            </a:r>
            <a:r>
              <a:rPr lang="en-US" sz="1400" b="1" spc="-5" dirty="0">
                <a:solidFill>
                  <a:srgbClr val="FF0000"/>
                </a:solidFill>
                <a:latin typeface="Courier New"/>
                <a:cs typeface="Courier New"/>
              </a:rPr>
              <a:t>'}]"</a:t>
            </a:r>
            <a:r>
              <a:rPr lang="en-US" sz="1400" spc="-5" dirty="0">
                <a:solidFill>
                  <a:srgbClr val="FF0000"/>
                </a:solidFill>
                <a:latin typeface="Courier New"/>
                <a:cs typeface="Courier New"/>
              </a:rPr>
              <a:t>&gt;</a:t>
            </a:r>
          </a:p>
          <a:p>
            <a:pPr marL="12700">
              <a:lnSpc>
                <a:spcPct val="100000"/>
              </a:lnSpc>
            </a:pPr>
            <a:r>
              <a:rPr lang="en-US" sz="1400" spc="-5" dirty="0">
                <a:solidFill>
                  <a:srgbClr val="073A33"/>
                </a:solidFill>
                <a:latin typeface="Courier New"/>
                <a:cs typeface="Courier New"/>
              </a:rPr>
              <a:t>&lt;h1&gt;Customers&lt;/h1&gt;</a:t>
            </a:r>
          </a:p>
          <a:p>
            <a:pPr marL="12700">
              <a:lnSpc>
                <a:spcPct val="100000"/>
              </a:lnSpc>
            </a:pPr>
            <a:endParaRPr lang="en-US" sz="1400" spc="-5" dirty="0">
              <a:solidFill>
                <a:srgbClr val="073A33"/>
              </a:solidFill>
              <a:latin typeface="Courier New"/>
              <a:cs typeface="Courier New"/>
            </a:endParaRPr>
          </a:p>
          <a:p>
            <a:pPr marL="12700">
              <a:lnSpc>
                <a:spcPct val="100000"/>
              </a:lnSpc>
            </a:pPr>
            <a:r>
              <a:rPr lang="en-US" sz="1400" b="1" spc="-5" dirty="0">
                <a:solidFill>
                  <a:srgbClr val="FF0000"/>
                </a:solidFill>
                <a:latin typeface="Courier New"/>
                <a:cs typeface="Courier New"/>
              </a:rPr>
              <a:t>&lt;input type="text" data-</a:t>
            </a:r>
            <a:r>
              <a:rPr lang="en-US" sz="1400" b="1" spc="-5" dirty="0" err="1">
                <a:solidFill>
                  <a:srgbClr val="FF0000"/>
                </a:solidFill>
                <a:latin typeface="Courier New"/>
                <a:cs typeface="Courier New"/>
              </a:rPr>
              <a:t>ng</a:t>
            </a:r>
            <a:r>
              <a:rPr lang="en-US" sz="1400" b="1" spc="-5" dirty="0">
                <a:solidFill>
                  <a:srgbClr val="FF0000"/>
                </a:solidFill>
                <a:latin typeface="Courier New"/>
                <a:cs typeface="Courier New"/>
              </a:rPr>
              <a:t>-model="</a:t>
            </a:r>
            <a:r>
              <a:rPr lang="en-US" sz="1400" b="1" spc="-5" dirty="0" err="1">
                <a:solidFill>
                  <a:srgbClr val="FF0000"/>
                </a:solidFill>
                <a:latin typeface="Courier New"/>
                <a:cs typeface="Courier New"/>
              </a:rPr>
              <a:t>userInput</a:t>
            </a:r>
            <a:r>
              <a:rPr lang="en-US" sz="1400" b="1" spc="-5" dirty="0">
                <a:solidFill>
                  <a:srgbClr val="FF0000"/>
                </a:solidFill>
                <a:latin typeface="Courier New"/>
                <a:cs typeface="Courier New"/>
              </a:rPr>
              <a:t>" /&gt;</a:t>
            </a:r>
          </a:p>
          <a:p>
            <a:pPr marL="12700">
              <a:lnSpc>
                <a:spcPct val="100000"/>
              </a:lnSpc>
            </a:pPr>
            <a:r>
              <a:rPr lang="en-US" sz="1400" spc="-5" dirty="0">
                <a:solidFill>
                  <a:srgbClr val="073A33"/>
                </a:solidFill>
                <a:latin typeface="Courier New"/>
                <a:cs typeface="Courier New"/>
              </a:rPr>
              <a:t>&lt;</a:t>
            </a:r>
            <a:r>
              <a:rPr lang="en-US" sz="1400" spc="-5" dirty="0" err="1">
                <a:solidFill>
                  <a:srgbClr val="073A33"/>
                </a:solidFill>
                <a:latin typeface="Courier New"/>
                <a:cs typeface="Courier New"/>
              </a:rPr>
              <a:t>ul</a:t>
            </a:r>
            <a:r>
              <a:rPr lang="en-US" sz="1400" spc="-5" dirty="0">
                <a:solidFill>
                  <a:srgbClr val="073A33"/>
                </a:solidFill>
                <a:latin typeface="Courier New"/>
                <a:cs typeface="Courier New"/>
              </a:rPr>
              <a:t>&gt;</a:t>
            </a:r>
          </a:p>
          <a:p>
            <a:pPr marL="12700">
              <a:lnSpc>
                <a:spcPct val="100000"/>
              </a:lnSpc>
            </a:pPr>
            <a:r>
              <a:rPr lang="en-US" sz="1400" spc="-5" dirty="0">
                <a:solidFill>
                  <a:srgbClr val="073A33"/>
                </a:solidFill>
                <a:latin typeface="Courier New"/>
                <a:cs typeface="Courier New"/>
              </a:rPr>
              <a:t>&lt;li </a:t>
            </a:r>
            <a:r>
              <a:rPr lang="en-US" sz="1400" b="1" spc="-5" dirty="0">
                <a:solidFill>
                  <a:srgbClr val="FF0000"/>
                </a:solidFill>
                <a:latin typeface="Courier New"/>
                <a:cs typeface="Courier New"/>
              </a:rPr>
              <a:t>data-</a:t>
            </a:r>
            <a:r>
              <a:rPr lang="en-US" sz="1400" b="1" spc="-5" dirty="0" err="1">
                <a:solidFill>
                  <a:srgbClr val="FF0000"/>
                </a:solidFill>
                <a:latin typeface="Courier New"/>
                <a:cs typeface="Courier New"/>
              </a:rPr>
              <a:t>ng</a:t>
            </a:r>
            <a:r>
              <a:rPr lang="en-US" sz="1400" b="1" spc="-5" dirty="0">
                <a:solidFill>
                  <a:srgbClr val="FF0000"/>
                </a:solidFill>
                <a:latin typeface="Courier New"/>
                <a:cs typeface="Courier New"/>
              </a:rPr>
              <a:t>-repeat="customer in customers | </a:t>
            </a:r>
            <a:r>
              <a:rPr lang="en-US" sz="1400" b="1" spc="-5" dirty="0" err="1">
                <a:solidFill>
                  <a:srgbClr val="FF0000"/>
                </a:solidFill>
                <a:latin typeface="Courier New"/>
                <a:cs typeface="Courier New"/>
              </a:rPr>
              <a:t>orderBy</a:t>
            </a:r>
            <a:r>
              <a:rPr lang="en-US" sz="1400" b="1" spc="-5" dirty="0">
                <a:solidFill>
                  <a:srgbClr val="FF0000"/>
                </a:solidFill>
                <a:latin typeface="Courier New"/>
                <a:cs typeface="Courier New"/>
              </a:rPr>
              <a:t>:'name' | </a:t>
            </a:r>
            <a:r>
              <a:rPr lang="en-US" sz="1400" b="1" spc="-5" dirty="0" err="1">
                <a:solidFill>
                  <a:srgbClr val="FF0000"/>
                </a:solidFill>
                <a:latin typeface="Courier New"/>
                <a:cs typeface="Courier New"/>
              </a:rPr>
              <a:t>filter:userInput</a:t>
            </a:r>
            <a:r>
              <a:rPr lang="en-US" sz="1400" b="1" spc="-5" dirty="0">
                <a:solidFill>
                  <a:srgbClr val="FF0000"/>
                </a:solidFill>
                <a:latin typeface="Courier New"/>
                <a:cs typeface="Courier New"/>
              </a:rPr>
              <a:t>"&gt;{{  </a:t>
            </a:r>
            <a:r>
              <a:rPr lang="en-US" sz="1400" b="1" spc="-5" dirty="0" err="1">
                <a:solidFill>
                  <a:srgbClr val="FF0000"/>
                </a:solidFill>
                <a:latin typeface="Courier New"/>
                <a:cs typeface="Courier New"/>
              </a:rPr>
              <a:t>customer.name</a:t>
            </a:r>
            <a:r>
              <a:rPr lang="en-US" sz="1400" b="1" spc="-5" dirty="0">
                <a:solidFill>
                  <a:srgbClr val="FF0000"/>
                </a:solidFill>
                <a:latin typeface="Courier New"/>
                <a:cs typeface="Courier New"/>
              </a:rPr>
              <a:t> | uppercase }}</a:t>
            </a:r>
            <a:r>
              <a:rPr lang="en-US" sz="1400" spc="-5" dirty="0">
                <a:solidFill>
                  <a:srgbClr val="073A33"/>
                </a:solidFill>
                <a:latin typeface="Courier New"/>
                <a:cs typeface="Courier New"/>
              </a:rPr>
              <a:t>&lt;/li&gt;</a:t>
            </a:r>
          </a:p>
          <a:p>
            <a:pPr marL="12700">
              <a:lnSpc>
                <a:spcPct val="100000"/>
              </a:lnSpc>
            </a:pPr>
            <a:r>
              <a:rPr lang="en-US" sz="1400" spc="-5" dirty="0">
                <a:solidFill>
                  <a:srgbClr val="073A33"/>
                </a:solidFill>
                <a:latin typeface="Courier New"/>
                <a:cs typeface="Courier New"/>
              </a:rPr>
              <a:t>&lt;/</a:t>
            </a:r>
            <a:r>
              <a:rPr lang="en-US" sz="1400" spc="-5" dirty="0" err="1">
                <a:solidFill>
                  <a:srgbClr val="073A33"/>
                </a:solidFill>
                <a:latin typeface="Courier New"/>
                <a:cs typeface="Courier New"/>
              </a:rPr>
              <a:t>ul</a:t>
            </a:r>
            <a:r>
              <a:rPr lang="en-US" sz="1400" spc="-5" dirty="0">
                <a:solidFill>
                  <a:srgbClr val="073A33"/>
                </a:solidFill>
                <a:latin typeface="Courier New"/>
                <a:cs typeface="Courier New"/>
              </a:rPr>
              <a:t>&gt;</a:t>
            </a:r>
          </a:p>
          <a:p>
            <a:pPr marL="12700">
              <a:lnSpc>
                <a:spcPct val="100000"/>
              </a:lnSpc>
            </a:pPr>
            <a:r>
              <a:rPr lang="en-US" sz="1400" spc="-5" dirty="0">
                <a:solidFill>
                  <a:srgbClr val="073A33"/>
                </a:solidFill>
                <a:latin typeface="Courier New"/>
                <a:cs typeface="Courier New"/>
              </a:rPr>
              <a:t>&lt;/div&gt;</a:t>
            </a:r>
          </a:p>
          <a:p>
            <a:pPr marL="12700">
              <a:lnSpc>
                <a:spcPct val="100000"/>
              </a:lnSpc>
            </a:pPr>
            <a:r>
              <a:rPr lang="en-US" sz="1400" spc="-5" dirty="0">
                <a:solidFill>
                  <a:srgbClr val="073A33"/>
                </a:solidFill>
                <a:latin typeface="Courier New"/>
                <a:cs typeface="Courier New"/>
              </a:rPr>
              <a:t>&lt;/body&gt;</a:t>
            </a:r>
          </a:p>
          <a:p>
            <a:pPr marL="12700">
              <a:lnSpc>
                <a:spcPct val="100000"/>
              </a:lnSpc>
            </a:pPr>
            <a:endParaRPr lang="en-US" sz="1400" spc="-5" dirty="0">
              <a:solidFill>
                <a:srgbClr val="073A33"/>
              </a:solidFill>
              <a:latin typeface="Courier New"/>
              <a:cs typeface="Courier New"/>
            </a:endParaRPr>
          </a:p>
          <a:p>
            <a:pPr marL="12700">
              <a:lnSpc>
                <a:spcPct val="100000"/>
              </a:lnSpc>
            </a:pPr>
            <a:r>
              <a:rPr lang="en-US" sz="1400" spc="-5" dirty="0">
                <a:solidFill>
                  <a:srgbClr val="073A33"/>
                </a:solidFill>
                <a:latin typeface="Courier New"/>
                <a:cs typeface="Courier New"/>
              </a:rPr>
              <a:t>&lt;/html&gt;</a:t>
            </a:r>
            <a:endParaRPr sz="1400" dirty="0">
              <a:latin typeface="Courier New"/>
              <a:cs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33320">
              <a:lnSpc>
                <a:spcPct val="100000"/>
              </a:lnSpc>
            </a:pPr>
            <a:r>
              <a:rPr dirty="0"/>
              <a:t>API</a:t>
            </a:r>
            <a:r>
              <a:rPr spc="-60" dirty="0"/>
              <a:t> </a:t>
            </a:r>
            <a:r>
              <a:rPr spc="-5" dirty="0"/>
              <a:t>Reference</a:t>
            </a:r>
          </a:p>
        </p:txBody>
      </p:sp>
      <p:sp>
        <p:nvSpPr>
          <p:cNvPr id="3" name="object 3"/>
          <p:cNvSpPr/>
          <p:nvPr/>
        </p:nvSpPr>
        <p:spPr>
          <a:xfrm>
            <a:off x="1391526" y="2833689"/>
            <a:ext cx="7909420" cy="4525961"/>
          </a:xfrm>
          <a:prstGeom prst="rect">
            <a:avLst/>
          </a:prstGeom>
          <a:blipFill>
            <a:blip r:embed="rId2" cstate="print"/>
            <a:stretch>
              <a:fillRect/>
            </a:stretch>
          </a:blipFill>
        </p:spPr>
        <p:txBody>
          <a:bodyPr wrap="square" lIns="0" tIns="0" rIns="0" bIns="0" rtlCol="0"/>
          <a:lstStyle/>
          <a:p>
            <a:endParaRPr/>
          </a:p>
        </p:txBody>
      </p:sp>
      <p:sp>
        <p:nvSpPr>
          <p:cNvPr id="4" name="TextBox 3"/>
          <p:cNvSpPr txBox="1"/>
          <p:nvPr/>
        </p:nvSpPr>
        <p:spPr>
          <a:xfrm>
            <a:off x="2871136" y="1987176"/>
            <a:ext cx="4380564" cy="646331"/>
          </a:xfrm>
          <a:prstGeom prst="rect">
            <a:avLst/>
          </a:prstGeom>
          <a:noFill/>
        </p:spPr>
        <p:txBody>
          <a:bodyPr wrap="none" rtlCol="0">
            <a:spAutoFit/>
          </a:bodyPr>
          <a:lstStyle/>
          <a:p>
            <a:r>
              <a:rPr lang="en-US" dirty="0">
                <a:hlinkClick r:id="rId3"/>
              </a:rPr>
              <a:t>https://docs.angularjs.org/api/ng/filter/filter</a:t>
            </a:r>
            <a:endParaRPr lang="en-US"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5295" y="4801755"/>
            <a:ext cx="6304280" cy="632460"/>
          </a:xfrm>
          <a:prstGeom prst="rect">
            <a:avLst/>
          </a:prstGeom>
        </p:spPr>
        <p:txBody>
          <a:bodyPr vert="horz" wrap="square" lIns="0" tIns="0" rIns="0" bIns="0" rtlCol="0">
            <a:spAutoFit/>
          </a:bodyPr>
          <a:lstStyle/>
          <a:p>
            <a:pPr marL="12700">
              <a:lnSpc>
                <a:spcPct val="100000"/>
              </a:lnSpc>
            </a:pPr>
            <a:r>
              <a:rPr sz="4000" b="1" dirty="0">
                <a:latin typeface="Calibri"/>
                <a:cs typeface="Calibri"/>
              </a:rPr>
              <a:t>VIEWS, CONTROLLERS,</a:t>
            </a:r>
            <a:r>
              <a:rPr sz="4000" b="1" spc="-80" dirty="0">
                <a:latin typeface="Calibri"/>
                <a:cs typeface="Calibri"/>
              </a:rPr>
              <a:t> </a:t>
            </a:r>
            <a:r>
              <a:rPr sz="4000" b="1" spc="-5" dirty="0">
                <a:latin typeface="Calibri"/>
                <a:cs typeface="Calibri"/>
              </a:rPr>
              <a:t>SCOPE</a:t>
            </a:r>
            <a:endParaRPr sz="40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Front End Languages</a:t>
            </a:r>
          </a:p>
        </p:txBody>
      </p:sp>
      <p:sp>
        <p:nvSpPr>
          <p:cNvPr id="3" name="Content Placeholder 2"/>
          <p:cNvSpPr>
            <a:spLocks noGrp="1"/>
          </p:cNvSpPr>
          <p:nvPr>
            <p:ph idx="1"/>
          </p:nvPr>
        </p:nvSpPr>
        <p:spPr>
          <a:xfrm>
            <a:off x="1752660" y="2220645"/>
            <a:ext cx="8895287" cy="4431983"/>
          </a:xfrm>
        </p:spPr>
        <p:txBody>
          <a:bodyPr/>
          <a:lstStyle/>
          <a:p>
            <a:r>
              <a:rPr lang="en-US" dirty="0"/>
              <a:t>HTML/CSS</a:t>
            </a:r>
          </a:p>
          <a:p>
            <a:r>
              <a:rPr lang="en-US" dirty="0" err="1"/>
              <a:t>Javascript</a:t>
            </a:r>
            <a:endParaRPr lang="en-US" dirty="0"/>
          </a:p>
          <a:p>
            <a:r>
              <a:rPr lang="en-US" dirty="0"/>
              <a:t>Java (applets)</a:t>
            </a:r>
          </a:p>
          <a:p>
            <a:endParaRPr lang="en-US" dirty="0"/>
          </a:p>
          <a:p>
            <a:r>
              <a:rPr lang="en-US" dirty="0"/>
              <a:t>What is the most popular?</a:t>
            </a:r>
          </a:p>
          <a:p>
            <a:r>
              <a:rPr lang="en-US" dirty="0"/>
              <a:t>Answer: </a:t>
            </a:r>
            <a:r>
              <a:rPr lang="en-US" dirty="0" err="1"/>
              <a:t>Javascript</a:t>
            </a:r>
            <a:r>
              <a:rPr lang="en-US" dirty="0"/>
              <a:t>/HTML/CSS is the only real option for front-end native languages and is basically the standard. But there are many variations on JavaScript that are used. </a:t>
            </a:r>
          </a:p>
        </p:txBody>
      </p:sp>
      <p:pic>
        <p:nvPicPr>
          <p:cNvPr id="4" name="Picture 2" descr="Image result for javascrip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3003" y="1720850"/>
            <a:ext cx="3969805" cy="2326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5851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970280">
              <a:lnSpc>
                <a:spcPct val="100000"/>
              </a:lnSpc>
            </a:pPr>
            <a:r>
              <a:rPr spc="-5" dirty="0"/>
              <a:t>Model </a:t>
            </a:r>
            <a:r>
              <a:rPr dirty="0"/>
              <a:t>– View </a:t>
            </a:r>
            <a:r>
              <a:rPr spc="-900" dirty="0"/>
              <a:t>-­‐        </a:t>
            </a:r>
            <a:r>
              <a:rPr spc="-830" dirty="0"/>
              <a:t> </a:t>
            </a:r>
            <a:r>
              <a:rPr b="1" spc="-5" dirty="0">
                <a:latin typeface="Calibri"/>
                <a:cs typeface="Calibri"/>
              </a:rPr>
              <a:t>Controllers</a:t>
            </a:r>
          </a:p>
        </p:txBody>
      </p:sp>
      <p:sp>
        <p:nvSpPr>
          <p:cNvPr id="3" name="object 3"/>
          <p:cNvSpPr txBox="1"/>
          <p:nvPr/>
        </p:nvSpPr>
        <p:spPr>
          <a:xfrm>
            <a:off x="1310182" y="1995055"/>
            <a:ext cx="8007984" cy="3662679"/>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b="1" spc="-5" dirty="0">
                <a:latin typeface="Calibri"/>
                <a:cs typeface="Calibri"/>
              </a:rPr>
              <a:t>Controllers </a:t>
            </a:r>
            <a:r>
              <a:rPr sz="3200" spc="-5" dirty="0">
                <a:latin typeface="Calibri"/>
                <a:cs typeface="Calibri"/>
              </a:rPr>
              <a:t>provide </a:t>
            </a:r>
            <a:r>
              <a:rPr sz="3200" dirty="0">
                <a:latin typeface="Calibri"/>
                <a:cs typeface="Calibri"/>
              </a:rPr>
              <a:t>the </a:t>
            </a:r>
            <a:r>
              <a:rPr sz="3200" b="1" dirty="0">
                <a:latin typeface="Calibri"/>
                <a:cs typeface="Calibri"/>
              </a:rPr>
              <a:t>logic </a:t>
            </a:r>
            <a:r>
              <a:rPr sz="3200" dirty="0">
                <a:latin typeface="Calibri"/>
                <a:cs typeface="Calibri"/>
              </a:rPr>
              <a:t>behind </a:t>
            </a:r>
            <a:r>
              <a:rPr sz="3200" spc="-5" dirty="0">
                <a:latin typeface="Calibri"/>
                <a:cs typeface="Calibri"/>
              </a:rPr>
              <a:t>your</a:t>
            </a:r>
            <a:r>
              <a:rPr sz="3200" spc="-50" dirty="0">
                <a:latin typeface="Calibri"/>
                <a:cs typeface="Calibri"/>
              </a:rPr>
              <a:t> </a:t>
            </a:r>
            <a:r>
              <a:rPr sz="3200" dirty="0">
                <a:latin typeface="Calibri"/>
                <a:cs typeface="Calibri"/>
              </a:rPr>
              <a:t>app.</a:t>
            </a:r>
            <a:endParaRPr sz="3200">
              <a:latin typeface="Calibri"/>
              <a:cs typeface="Calibri"/>
            </a:endParaRPr>
          </a:p>
          <a:p>
            <a:pPr marL="748665" marR="666115" indent="-279400">
              <a:lnSpc>
                <a:spcPts val="3329"/>
              </a:lnSpc>
              <a:spcBef>
                <a:spcPts val="765"/>
              </a:spcBef>
            </a:pPr>
            <a:r>
              <a:rPr sz="2800" dirty="0">
                <a:latin typeface="Arial"/>
                <a:cs typeface="Arial"/>
              </a:rPr>
              <a:t>– </a:t>
            </a:r>
            <a:r>
              <a:rPr sz="2800" dirty="0">
                <a:latin typeface="Calibri"/>
                <a:cs typeface="Calibri"/>
              </a:rPr>
              <a:t>So use </a:t>
            </a:r>
            <a:r>
              <a:rPr sz="2800" spc="-5" dirty="0">
                <a:latin typeface="Calibri"/>
                <a:cs typeface="Calibri"/>
              </a:rPr>
              <a:t>controller when you </a:t>
            </a:r>
            <a:r>
              <a:rPr sz="2800" dirty="0">
                <a:latin typeface="Calibri"/>
                <a:cs typeface="Calibri"/>
              </a:rPr>
              <a:t>need </a:t>
            </a:r>
            <a:r>
              <a:rPr sz="2800" spc="-5" dirty="0">
                <a:latin typeface="Calibri"/>
                <a:cs typeface="Calibri"/>
              </a:rPr>
              <a:t>logic</a:t>
            </a:r>
            <a:r>
              <a:rPr sz="2800" spc="-95" dirty="0">
                <a:latin typeface="Calibri"/>
                <a:cs typeface="Calibri"/>
              </a:rPr>
              <a:t> </a:t>
            </a:r>
            <a:r>
              <a:rPr sz="2800" dirty="0">
                <a:latin typeface="Calibri"/>
                <a:cs typeface="Calibri"/>
              </a:rPr>
              <a:t>behind  </a:t>
            </a:r>
            <a:r>
              <a:rPr sz="2800" spc="-5" dirty="0">
                <a:latin typeface="Calibri"/>
                <a:cs typeface="Calibri"/>
              </a:rPr>
              <a:t>your</a:t>
            </a:r>
            <a:r>
              <a:rPr sz="2800" spc="-90" dirty="0">
                <a:latin typeface="Calibri"/>
                <a:cs typeface="Calibri"/>
              </a:rPr>
              <a:t> </a:t>
            </a:r>
            <a:r>
              <a:rPr sz="2800" dirty="0">
                <a:latin typeface="Calibri"/>
                <a:cs typeface="Calibri"/>
              </a:rPr>
              <a:t>UI</a:t>
            </a:r>
            <a:endParaRPr sz="2800">
              <a:latin typeface="Calibri"/>
              <a:cs typeface="Calibri"/>
            </a:endParaRPr>
          </a:p>
          <a:p>
            <a:pPr marL="355600" indent="-342900">
              <a:lnSpc>
                <a:spcPct val="100000"/>
              </a:lnSpc>
              <a:spcBef>
                <a:spcPts val="700"/>
              </a:spcBef>
              <a:buFont typeface="Arial"/>
              <a:buChar char="•"/>
              <a:tabLst>
                <a:tab pos="354965" algn="l"/>
                <a:tab pos="355600" algn="l"/>
              </a:tabLst>
            </a:pPr>
            <a:r>
              <a:rPr sz="3200" spc="-5" dirty="0">
                <a:latin typeface="Calibri"/>
                <a:cs typeface="Calibri"/>
              </a:rPr>
              <a:t>AngularJS </a:t>
            </a:r>
            <a:r>
              <a:rPr sz="3200" dirty="0">
                <a:latin typeface="Calibri"/>
                <a:cs typeface="Calibri"/>
              </a:rPr>
              <a:t>apps </a:t>
            </a:r>
            <a:r>
              <a:rPr sz="3200" spc="-5" dirty="0">
                <a:latin typeface="Calibri"/>
                <a:cs typeface="Calibri"/>
              </a:rPr>
              <a:t>are controller </a:t>
            </a:r>
            <a:r>
              <a:rPr sz="3200" dirty="0">
                <a:latin typeface="Calibri"/>
                <a:cs typeface="Calibri"/>
              </a:rPr>
              <a:t>by</a:t>
            </a:r>
            <a:r>
              <a:rPr sz="3200" spc="30" dirty="0">
                <a:latin typeface="Calibri"/>
                <a:cs typeface="Calibri"/>
              </a:rPr>
              <a:t> </a:t>
            </a:r>
            <a:r>
              <a:rPr sz="3200" spc="-5" dirty="0">
                <a:latin typeface="Calibri"/>
                <a:cs typeface="Calibri"/>
              </a:rPr>
              <a:t>controllers</a:t>
            </a:r>
            <a:endParaRPr sz="3200">
              <a:latin typeface="Calibri"/>
              <a:cs typeface="Calibri"/>
            </a:endParaRPr>
          </a:p>
          <a:p>
            <a:pPr marL="355600" indent="-342900">
              <a:lnSpc>
                <a:spcPct val="100000"/>
              </a:lnSpc>
              <a:spcBef>
                <a:spcPts val="760"/>
              </a:spcBef>
              <a:buFont typeface="Arial"/>
              <a:buChar char="•"/>
              <a:tabLst>
                <a:tab pos="354965" algn="l"/>
                <a:tab pos="355600" algn="l"/>
              </a:tabLst>
            </a:pPr>
            <a:r>
              <a:rPr sz="3200" dirty="0">
                <a:latin typeface="Calibri"/>
                <a:cs typeface="Calibri"/>
              </a:rPr>
              <a:t>Use </a:t>
            </a:r>
            <a:r>
              <a:rPr sz="3200" b="1" spc="-135" dirty="0">
                <a:latin typeface="Calibri"/>
                <a:cs typeface="Calibri"/>
              </a:rPr>
              <a:t>ng-­‐controller </a:t>
            </a:r>
            <a:r>
              <a:rPr sz="3200" dirty="0">
                <a:latin typeface="Calibri"/>
                <a:cs typeface="Calibri"/>
              </a:rPr>
              <a:t>to deﬁne the</a:t>
            </a:r>
            <a:r>
              <a:rPr sz="3200" spc="100" dirty="0">
                <a:latin typeface="Calibri"/>
                <a:cs typeface="Calibri"/>
              </a:rPr>
              <a:t> </a:t>
            </a:r>
            <a:r>
              <a:rPr sz="3200" spc="-5" dirty="0">
                <a:latin typeface="Calibri"/>
                <a:cs typeface="Calibri"/>
              </a:rPr>
              <a:t>controller</a:t>
            </a:r>
            <a:endParaRPr sz="3200">
              <a:latin typeface="Calibri"/>
              <a:cs typeface="Calibri"/>
            </a:endParaRPr>
          </a:p>
          <a:p>
            <a:pPr marL="355600" indent="-342900">
              <a:lnSpc>
                <a:spcPts val="3835"/>
              </a:lnSpc>
              <a:spcBef>
                <a:spcPts val="760"/>
              </a:spcBef>
              <a:buFont typeface="Arial"/>
              <a:buChar char="•"/>
              <a:tabLst>
                <a:tab pos="354965" algn="l"/>
                <a:tab pos="355600" algn="l"/>
              </a:tabLst>
            </a:pPr>
            <a:r>
              <a:rPr sz="3200" spc="-5" dirty="0">
                <a:latin typeface="Calibri"/>
                <a:cs typeface="Calibri"/>
              </a:rPr>
              <a:t>Controller </a:t>
            </a:r>
            <a:r>
              <a:rPr sz="3200" b="1" dirty="0">
                <a:latin typeface="Calibri"/>
                <a:cs typeface="Calibri"/>
              </a:rPr>
              <a:t>is a </a:t>
            </a:r>
            <a:r>
              <a:rPr sz="3200" b="1" spc="-5" dirty="0">
                <a:latin typeface="Calibri"/>
                <a:cs typeface="Calibri"/>
              </a:rPr>
              <a:t>JavaScript </a:t>
            </a:r>
            <a:r>
              <a:rPr sz="3200" b="1" dirty="0">
                <a:latin typeface="Calibri"/>
                <a:cs typeface="Calibri"/>
              </a:rPr>
              <a:t>Object, </a:t>
            </a:r>
            <a:r>
              <a:rPr sz="3200" b="1" spc="-5" dirty="0">
                <a:latin typeface="Calibri"/>
                <a:cs typeface="Calibri"/>
              </a:rPr>
              <a:t>created </a:t>
            </a:r>
            <a:r>
              <a:rPr sz="3200" b="1" dirty="0">
                <a:latin typeface="Calibri"/>
                <a:cs typeface="Calibri"/>
              </a:rPr>
              <a:t>by</a:t>
            </a:r>
            <a:endParaRPr sz="3200">
              <a:latin typeface="Calibri"/>
              <a:cs typeface="Calibri"/>
            </a:endParaRPr>
          </a:p>
          <a:p>
            <a:pPr marL="354965">
              <a:lnSpc>
                <a:spcPts val="3835"/>
              </a:lnSpc>
            </a:pPr>
            <a:r>
              <a:rPr sz="3200" spc="-5" dirty="0">
                <a:latin typeface="Calibri"/>
                <a:cs typeface="Calibri"/>
              </a:rPr>
              <a:t>standard </a:t>
            </a:r>
            <a:r>
              <a:rPr sz="3200" b="1" dirty="0">
                <a:latin typeface="Calibri"/>
                <a:cs typeface="Calibri"/>
              </a:rPr>
              <a:t>JS </a:t>
            </a:r>
            <a:r>
              <a:rPr sz="3200" b="1" spc="-5" dirty="0">
                <a:latin typeface="Calibri"/>
                <a:cs typeface="Calibri"/>
              </a:rPr>
              <a:t>object</a:t>
            </a:r>
            <a:r>
              <a:rPr sz="3200" b="1" spc="-35" dirty="0">
                <a:latin typeface="Calibri"/>
                <a:cs typeface="Calibri"/>
              </a:rPr>
              <a:t> </a:t>
            </a:r>
            <a:r>
              <a:rPr sz="3200" b="1" spc="-5" dirty="0">
                <a:latin typeface="Calibri"/>
                <a:cs typeface="Calibri"/>
              </a:rPr>
              <a:t>constructor</a:t>
            </a:r>
            <a:endParaRPr sz="3200">
              <a:latin typeface="Calibri"/>
              <a:cs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970280">
              <a:lnSpc>
                <a:spcPct val="100000"/>
              </a:lnSpc>
            </a:pPr>
            <a:r>
              <a:rPr spc="-5" dirty="0"/>
              <a:t>Model </a:t>
            </a:r>
            <a:r>
              <a:rPr dirty="0"/>
              <a:t>– View </a:t>
            </a:r>
            <a:r>
              <a:rPr spc="-900" dirty="0"/>
              <a:t>-­‐        </a:t>
            </a:r>
            <a:r>
              <a:rPr spc="-830" dirty="0"/>
              <a:t> </a:t>
            </a:r>
            <a:r>
              <a:rPr b="1" spc="-5" dirty="0">
                <a:latin typeface="Calibri"/>
                <a:cs typeface="Calibri"/>
              </a:rPr>
              <a:t>Controllers</a:t>
            </a:r>
          </a:p>
        </p:txBody>
      </p:sp>
      <p:sp>
        <p:nvSpPr>
          <p:cNvPr id="3" name="object 3"/>
          <p:cNvSpPr txBox="1"/>
          <p:nvPr/>
        </p:nvSpPr>
        <p:spPr>
          <a:xfrm>
            <a:off x="1310182" y="1995055"/>
            <a:ext cx="8007984" cy="2462213"/>
          </a:xfrm>
          <a:prstGeom prst="rect">
            <a:avLst/>
          </a:prstGeom>
        </p:spPr>
        <p:txBody>
          <a:bodyPr vert="horz" wrap="square" lIns="0" tIns="0" rIns="0" bIns="0" rtlCol="0">
            <a:spAutoFit/>
          </a:bodyPr>
          <a:lstStyle/>
          <a:p>
            <a:r>
              <a:rPr lang="en-US" sz="3200" dirty="0"/>
              <a:t>a controller is a JavaScript function </a:t>
            </a:r>
            <a:endParaRPr lang="en-US" sz="3200" dirty="0">
              <a:effectLst/>
            </a:endParaRPr>
          </a:p>
          <a:p>
            <a:r>
              <a:rPr lang="en-US" sz="3200" dirty="0"/>
              <a:t>○  It contains data </a:t>
            </a:r>
            <a:endParaRPr lang="en-US" sz="3200" dirty="0">
              <a:effectLst/>
            </a:endParaRPr>
          </a:p>
          <a:p>
            <a:r>
              <a:rPr lang="en-US" sz="3200" dirty="0"/>
              <a:t>○  It specifies the behavior </a:t>
            </a:r>
            <a:endParaRPr lang="en-US" sz="3200" dirty="0">
              <a:effectLst/>
            </a:endParaRPr>
          </a:p>
          <a:p>
            <a:r>
              <a:rPr lang="en-US" sz="3200" dirty="0"/>
              <a:t>○  It should contain only the business logic needed for a single view. </a:t>
            </a:r>
            <a:endParaRPr lang="en-US" sz="3200" dirty="0">
              <a:effectLst/>
            </a:endParaRPr>
          </a:p>
        </p:txBody>
      </p:sp>
    </p:spTree>
    <p:extLst>
      <p:ext uri="{BB962C8B-B14F-4D97-AF65-F5344CB8AC3E}">
        <p14:creationId xmlns:p14="http://schemas.microsoft.com/office/powerpoint/2010/main" val="74996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954405">
              <a:lnSpc>
                <a:spcPct val="100000"/>
              </a:lnSpc>
            </a:pPr>
            <a:r>
              <a:rPr spc="-5" dirty="0"/>
              <a:t>View, Controller </a:t>
            </a:r>
            <a:r>
              <a:rPr dirty="0"/>
              <a:t>and</a:t>
            </a:r>
            <a:r>
              <a:rPr spc="-15" dirty="0"/>
              <a:t> </a:t>
            </a:r>
            <a:r>
              <a:rPr spc="-5" dirty="0"/>
              <a:t>Scope</a:t>
            </a:r>
          </a:p>
        </p:txBody>
      </p:sp>
      <p:sp>
        <p:nvSpPr>
          <p:cNvPr id="3" name="object 3"/>
          <p:cNvSpPr/>
          <p:nvPr/>
        </p:nvSpPr>
        <p:spPr>
          <a:xfrm>
            <a:off x="1476667" y="2747360"/>
            <a:ext cx="2547848" cy="104324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8330" y="2777909"/>
            <a:ext cx="2445791" cy="9402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28330" y="2777909"/>
            <a:ext cx="2446020" cy="940435"/>
          </a:xfrm>
          <a:custGeom>
            <a:avLst/>
            <a:gdLst/>
            <a:ahLst/>
            <a:cxnLst/>
            <a:rect l="l" t="t" r="r" b="b"/>
            <a:pathLst>
              <a:path w="2446020" h="940435">
                <a:moveTo>
                  <a:pt x="0" y="156709"/>
                </a:moveTo>
                <a:lnTo>
                  <a:pt x="7989" y="107177"/>
                </a:lnTo>
                <a:lnTo>
                  <a:pt x="30235" y="64159"/>
                </a:lnTo>
                <a:lnTo>
                  <a:pt x="64159" y="30235"/>
                </a:lnTo>
                <a:lnTo>
                  <a:pt x="107177" y="7989"/>
                </a:lnTo>
                <a:lnTo>
                  <a:pt x="156709" y="0"/>
                </a:lnTo>
                <a:lnTo>
                  <a:pt x="2289078" y="0"/>
                </a:lnTo>
                <a:lnTo>
                  <a:pt x="2338611" y="7989"/>
                </a:lnTo>
                <a:lnTo>
                  <a:pt x="2381629" y="30235"/>
                </a:lnTo>
                <a:lnTo>
                  <a:pt x="2415552" y="64159"/>
                </a:lnTo>
                <a:lnTo>
                  <a:pt x="2437799" y="107177"/>
                </a:lnTo>
                <a:lnTo>
                  <a:pt x="2445788" y="156709"/>
                </a:lnTo>
                <a:lnTo>
                  <a:pt x="2445788" y="783532"/>
                </a:lnTo>
                <a:lnTo>
                  <a:pt x="2437799" y="833065"/>
                </a:lnTo>
                <a:lnTo>
                  <a:pt x="2415552" y="876083"/>
                </a:lnTo>
                <a:lnTo>
                  <a:pt x="2381629" y="910006"/>
                </a:lnTo>
                <a:lnTo>
                  <a:pt x="2338611" y="932253"/>
                </a:lnTo>
                <a:lnTo>
                  <a:pt x="2289078" y="940242"/>
                </a:lnTo>
                <a:lnTo>
                  <a:pt x="156709" y="940242"/>
                </a:lnTo>
                <a:lnTo>
                  <a:pt x="107177" y="932253"/>
                </a:lnTo>
                <a:lnTo>
                  <a:pt x="64159" y="910006"/>
                </a:lnTo>
                <a:lnTo>
                  <a:pt x="30235" y="876083"/>
                </a:lnTo>
                <a:lnTo>
                  <a:pt x="7989" y="833065"/>
                </a:lnTo>
                <a:lnTo>
                  <a:pt x="0" y="783532"/>
                </a:lnTo>
                <a:lnTo>
                  <a:pt x="0" y="156709"/>
                </a:lnTo>
                <a:close/>
              </a:path>
            </a:pathLst>
          </a:custGeom>
          <a:ln w="9524">
            <a:solidFill>
              <a:srgbClr val="5B92C7"/>
            </a:solidFill>
          </a:ln>
        </p:spPr>
        <p:txBody>
          <a:bodyPr wrap="square" lIns="0" tIns="0" rIns="0" bIns="0" rtlCol="0"/>
          <a:lstStyle/>
          <a:p>
            <a:endParaRPr/>
          </a:p>
        </p:txBody>
      </p:sp>
      <p:sp>
        <p:nvSpPr>
          <p:cNvPr id="6" name="object 6"/>
          <p:cNvSpPr txBox="1"/>
          <p:nvPr/>
        </p:nvSpPr>
        <p:spPr>
          <a:xfrm>
            <a:off x="2000370" y="2897517"/>
            <a:ext cx="1507490" cy="711200"/>
          </a:xfrm>
          <a:prstGeom prst="rect">
            <a:avLst/>
          </a:prstGeom>
        </p:spPr>
        <p:txBody>
          <a:bodyPr vert="horz" wrap="square" lIns="0" tIns="0" rIns="0" bIns="0" rtlCol="0">
            <a:spAutoFit/>
          </a:bodyPr>
          <a:lstStyle/>
          <a:p>
            <a:pPr algn="ctr">
              <a:lnSpc>
                <a:spcPts val="3329"/>
              </a:lnSpc>
            </a:pPr>
            <a:r>
              <a:rPr sz="2800" spc="-5" dirty="0">
                <a:latin typeface="Calibri"/>
                <a:cs typeface="Calibri"/>
              </a:rPr>
              <a:t>View</a:t>
            </a:r>
            <a:endParaRPr sz="2800">
              <a:latin typeface="Calibri"/>
              <a:cs typeface="Calibri"/>
            </a:endParaRPr>
          </a:p>
          <a:p>
            <a:pPr algn="ctr">
              <a:lnSpc>
                <a:spcPts val="2130"/>
              </a:lnSpc>
            </a:pPr>
            <a:r>
              <a:rPr sz="1800" dirty="0">
                <a:latin typeface="Calibri"/>
                <a:cs typeface="Calibri"/>
              </a:rPr>
              <a:t>(html</a:t>
            </a:r>
            <a:r>
              <a:rPr sz="1800" spc="-100" dirty="0">
                <a:latin typeface="Calibri"/>
                <a:cs typeface="Calibri"/>
              </a:rPr>
              <a:t> </a:t>
            </a:r>
            <a:r>
              <a:rPr sz="1800" dirty="0">
                <a:latin typeface="Calibri"/>
                <a:cs typeface="Calibri"/>
              </a:rPr>
              <a:t>fragment)</a:t>
            </a:r>
            <a:endParaRPr sz="1800">
              <a:latin typeface="Calibri"/>
              <a:cs typeface="Calibri"/>
            </a:endParaRPr>
          </a:p>
        </p:txBody>
      </p:sp>
      <p:sp>
        <p:nvSpPr>
          <p:cNvPr id="7" name="object 7"/>
          <p:cNvSpPr/>
          <p:nvPr/>
        </p:nvSpPr>
        <p:spPr>
          <a:xfrm>
            <a:off x="6734467" y="2747360"/>
            <a:ext cx="2547848" cy="104324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784326" y="2777909"/>
            <a:ext cx="2445791" cy="9402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784326" y="2777909"/>
            <a:ext cx="2446020" cy="940435"/>
          </a:xfrm>
          <a:custGeom>
            <a:avLst/>
            <a:gdLst/>
            <a:ahLst/>
            <a:cxnLst/>
            <a:rect l="l" t="t" r="r" b="b"/>
            <a:pathLst>
              <a:path w="2446020" h="940435">
                <a:moveTo>
                  <a:pt x="0" y="156709"/>
                </a:moveTo>
                <a:lnTo>
                  <a:pt x="7989" y="107177"/>
                </a:lnTo>
                <a:lnTo>
                  <a:pt x="30235" y="64159"/>
                </a:lnTo>
                <a:lnTo>
                  <a:pt x="64159" y="30235"/>
                </a:lnTo>
                <a:lnTo>
                  <a:pt x="107177" y="7989"/>
                </a:lnTo>
                <a:lnTo>
                  <a:pt x="156710" y="0"/>
                </a:lnTo>
                <a:lnTo>
                  <a:pt x="2289078" y="0"/>
                </a:lnTo>
                <a:lnTo>
                  <a:pt x="2338611" y="7989"/>
                </a:lnTo>
                <a:lnTo>
                  <a:pt x="2381629" y="30235"/>
                </a:lnTo>
                <a:lnTo>
                  <a:pt x="2415552" y="64159"/>
                </a:lnTo>
                <a:lnTo>
                  <a:pt x="2437799" y="107177"/>
                </a:lnTo>
                <a:lnTo>
                  <a:pt x="2445788" y="156709"/>
                </a:lnTo>
                <a:lnTo>
                  <a:pt x="2445788" y="783532"/>
                </a:lnTo>
                <a:lnTo>
                  <a:pt x="2437799" y="833065"/>
                </a:lnTo>
                <a:lnTo>
                  <a:pt x="2415552" y="876083"/>
                </a:lnTo>
                <a:lnTo>
                  <a:pt x="2381629" y="910006"/>
                </a:lnTo>
                <a:lnTo>
                  <a:pt x="2338611" y="932253"/>
                </a:lnTo>
                <a:lnTo>
                  <a:pt x="2289078" y="940242"/>
                </a:lnTo>
                <a:lnTo>
                  <a:pt x="156710" y="940242"/>
                </a:lnTo>
                <a:lnTo>
                  <a:pt x="107177" y="932253"/>
                </a:lnTo>
                <a:lnTo>
                  <a:pt x="64159" y="910006"/>
                </a:lnTo>
                <a:lnTo>
                  <a:pt x="30235" y="876083"/>
                </a:lnTo>
                <a:lnTo>
                  <a:pt x="7989" y="833065"/>
                </a:lnTo>
                <a:lnTo>
                  <a:pt x="0" y="783532"/>
                </a:lnTo>
                <a:lnTo>
                  <a:pt x="0" y="156709"/>
                </a:lnTo>
                <a:close/>
              </a:path>
            </a:pathLst>
          </a:custGeom>
          <a:ln w="9524">
            <a:solidFill>
              <a:srgbClr val="5B92C7"/>
            </a:solidFill>
          </a:ln>
        </p:spPr>
        <p:txBody>
          <a:bodyPr wrap="square" lIns="0" tIns="0" rIns="0" bIns="0" rtlCol="0"/>
          <a:lstStyle/>
          <a:p>
            <a:endParaRPr/>
          </a:p>
        </p:txBody>
      </p:sp>
      <p:sp>
        <p:nvSpPr>
          <p:cNvPr id="10" name="object 10"/>
          <p:cNvSpPr txBox="1"/>
          <p:nvPr/>
        </p:nvSpPr>
        <p:spPr>
          <a:xfrm>
            <a:off x="7267851" y="3034677"/>
            <a:ext cx="1484630" cy="447040"/>
          </a:xfrm>
          <a:prstGeom prst="rect">
            <a:avLst/>
          </a:prstGeom>
        </p:spPr>
        <p:txBody>
          <a:bodyPr vert="horz" wrap="square" lIns="0" tIns="0" rIns="0" bIns="0" rtlCol="0">
            <a:spAutoFit/>
          </a:bodyPr>
          <a:lstStyle/>
          <a:p>
            <a:pPr marL="12700">
              <a:lnSpc>
                <a:spcPct val="100000"/>
              </a:lnSpc>
            </a:pPr>
            <a:r>
              <a:rPr sz="2800" spc="-5" dirty="0">
                <a:latin typeface="Calibri"/>
                <a:cs typeface="Calibri"/>
              </a:rPr>
              <a:t>Controller</a:t>
            </a:r>
            <a:endParaRPr sz="2800">
              <a:latin typeface="Calibri"/>
              <a:cs typeface="Calibri"/>
            </a:endParaRPr>
          </a:p>
        </p:txBody>
      </p:sp>
      <p:sp>
        <p:nvSpPr>
          <p:cNvPr id="11" name="object 11"/>
          <p:cNvSpPr/>
          <p:nvPr/>
        </p:nvSpPr>
        <p:spPr>
          <a:xfrm>
            <a:off x="3829164" y="3121426"/>
            <a:ext cx="3100641" cy="29510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974122" y="3189084"/>
            <a:ext cx="116205" cy="118110"/>
          </a:xfrm>
          <a:custGeom>
            <a:avLst/>
            <a:gdLst/>
            <a:ahLst/>
            <a:cxnLst/>
            <a:rect l="l" t="t" r="r" b="b"/>
            <a:pathLst>
              <a:path w="116204" h="118110">
                <a:moveTo>
                  <a:pt x="101066" y="0"/>
                </a:moveTo>
                <a:lnTo>
                  <a:pt x="0" y="58953"/>
                </a:lnTo>
                <a:lnTo>
                  <a:pt x="101066" y="117906"/>
                </a:lnTo>
                <a:lnTo>
                  <a:pt x="108838" y="115862"/>
                </a:lnTo>
                <a:lnTo>
                  <a:pt x="115912" y="103746"/>
                </a:lnTo>
                <a:lnTo>
                  <a:pt x="113855" y="95961"/>
                </a:lnTo>
                <a:lnTo>
                  <a:pt x="50406" y="58953"/>
                </a:lnTo>
                <a:lnTo>
                  <a:pt x="113855" y="21932"/>
                </a:lnTo>
                <a:lnTo>
                  <a:pt x="115912" y="14160"/>
                </a:lnTo>
                <a:lnTo>
                  <a:pt x="108838" y="2044"/>
                </a:lnTo>
                <a:lnTo>
                  <a:pt x="101066" y="0"/>
                </a:lnTo>
                <a:close/>
              </a:path>
            </a:pathLst>
          </a:custGeom>
          <a:solidFill>
            <a:srgbClr val="6095C9"/>
          </a:solidFill>
        </p:spPr>
        <p:txBody>
          <a:bodyPr wrap="square" lIns="0" tIns="0" rIns="0" bIns="0" rtlCol="0"/>
          <a:lstStyle/>
          <a:p>
            <a:endParaRPr/>
          </a:p>
        </p:txBody>
      </p:sp>
      <p:sp>
        <p:nvSpPr>
          <p:cNvPr id="13" name="object 13"/>
          <p:cNvSpPr/>
          <p:nvPr/>
        </p:nvSpPr>
        <p:spPr>
          <a:xfrm>
            <a:off x="6668084" y="3189084"/>
            <a:ext cx="116205" cy="118110"/>
          </a:xfrm>
          <a:custGeom>
            <a:avLst/>
            <a:gdLst/>
            <a:ahLst/>
            <a:cxnLst/>
            <a:rect l="l" t="t" r="r" b="b"/>
            <a:pathLst>
              <a:path w="116204" h="118110">
                <a:moveTo>
                  <a:pt x="14846" y="0"/>
                </a:moveTo>
                <a:lnTo>
                  <a:pt x="7073" y="2044"/>
                </a:lnTo>
                <a:lnTo>
                  <a:pt x="0" y="14160"/>
                </a:lnTo>
                <a:lnTo>
                  <a:pt x="2044" y="21932"/>
                </a:lnTo>
                <a:lnTo>
                  <a:pt x="65506" y="58953"/>
                </a:lnTo>
                <a:lnTo>
                  <a:pt x="2044" y="95961"/>
                </a:lnTo>
                <a:lnTo>
                  <a:pt x="0" y="103746"/>
                </a:lnTo>
                <a:lnTo>
                  <a:pt x="7073" y="115862"/>
                </a:lnTo>
                <a:lnTo>
                  <a:pt x="14846" y="117906"/>
                </a:lnTo>
                <a:lnTo>
                  <a:pt x="115912" y="58953"/>
                </a:lnTo>
                <a:lnTo>
                  <a:pt x="14846" y="0"/>
                </a:lnTo>
                <a:close/>
              </a:path>
            </a:pathLst>
          </a:custGeom>
          <a:solidFill>
            <a:srgbClr val="6095C9"/>
          </a:solidFill>
        </p:spPr>
        <p:txBody>
          <a:bodyPr wrap="square" lIns="0" tIns="0" rIns="0" bIns="0" rtlCol="0"/>
          <a:lstStyle/>
          <a:p>
            <a:endParaRPr/>
          </a:p>
        </p:txBody>
      </p:sp>
      <p:sp>
        <p:nvSpPr>
          <p:cNvPr id="14" name="object 14"/>
          <p:cNvSpPr/>
          <p:nvPr/>
        </p:nvSpPr>
        <p:spPr>
          <a:xfrm>
            <a:off x="4747717" y="2747360"/>
            <a:ext cx="1354975" cy="1043246"/>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4798834" y="2777909"/>
            <a:ext cx="1253566" cy="940244"/>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798834" y="2777909"/>
            <a:ext cx="1254125" cy="940435"/>
          </a:xfrm>
          <a:custGeom>
            <a:avLst/>
            <a:gdLst/>
            <a:ahLst/>
            <a:cxnLst/>
            <a:rect l="l" t="t" r="r" b="b"/>
            <a:pathLst>
              <a:path w="1254125" h="940435">
                <a:moveTo>
                  <a:pt x="0" y="470121"/>
                </a:moveTo>
                <a:lnTo>
                  <a:pt x="2300" y="429557"/>
                </a:lnTo>
                <a:lnTo>
                  <a:pt x="9077" y="389952"/>
                </a:lnTo>
                <a:lnTo>
                  <a:pt x="20141" y="351445"/>
                </a:lnTo>
                <a:lnTo>
                  <a:pt x="35305" y="314179"/>
                </a:lnTo>
                <a:lnTo>
                  <a:pt x="54380" y="278295"/>
                </a:lnTo>
                <a:lnTo>
                  <a:pt x="77179" y="243933"/>
                </a:lnTo>
                <a:lnTo>
                  <a:pt x="103513" y="211235"/>
                </a:lnTo>
                <a:lnTo>
                  <a:pt x="133194" y="180342"/>
                </a:lnTo>
                <a:lnTo>
                  <a:pt x="166034" y="151395"/>
                </a:lnTo>
                <a:lnTo>
                  <a:pt x="201844" y="124535"/>
                </a:lnTo>
                <a:lnTo>
                  <a:pt x="240438" y="99903"/>
                </a:lnTo>
                <a:lnTo>
                  <a:pt x="281625" y="77641"/>
                </a:lnTo>
                <a:lnTo>
                  <a:pt x="325219" y="57889"/>
                </a:lnTo>
                <a:lnTo>
                  <a:pt x="371032" y="40788"/>
                </a:lnTo>
                <a:lnTo>
                  <a:pt x="418874" y="26481"/>
                </a:lnTo>
                <a:lnTo>
                  <a:pt x="468558" y="15107"/>
                </a:lnTo>
                <a:lnTo>
                  <a:pt x="519896" y="6808"/>
                </a:lnTo>
                <a:lnTo>
                  <a:pt x="572700" y="1725"/>
                </a:lnTo>
                <a:lnTo>
                  <a:pt x="626781" y="0"/>
                </a:lnTo>
                <a:lnTo>
                  <a:pt x="680862" y="1725"/>
                </a:lnTo>
                <a:lnTo>
                  <a:pt x="733666" y="6808"/>
                </a:lnTo>
                <a:lnTo>
                  <a:pt x="785003" y="15107"/>
                </a:lnTo>
                <a:lnTo>
                  <a:pt x="834687" y="26481"/>
                </a:lnTo>
                <a:lnTo>
                  <a:pt x="882529" y="40788"/>
                </a:lnTo>
                <a:lnTo>
                  <a:pt x="928341" y="57889"/>
                </a:lnTo>
                <a:lnTo>
                  <a:pt x="971935" y="77641"/>
                </a:lnTo>
                <a:lnTo>
                  <a:pt x="1013123" y="99903"/>
                </a:lnTo>
                <a:lnTo>
                  <a:pt x="1051716" y="124535"/>
                </a:lnTo>
                <a:lnTo>
                  <a:pt x="1087526" y="151395"/>
                </a:lnTo>
                <a:lnTo>
                  <a:pt x="1120365" y="180342"/>
                </a:lnTo>
                <a:lnTo>
                  <a:pt x="1150046" y="211235"/>
                </a:lnTo>
                <a:lnTo>
                  <a:pt x="1176380" y="243933"/>
                </a:lnTo>
                <a:lnTo>
                  <a:pt x="1199178" y="278295"/>
                </a:lnTo>
                <a:lnTo>
                  <a:pt x="1218253" y="314179"/>
                </a:lnTo>
                <a:lnTo>
                  <a:pt x="1233417" y="351445"/>
                </a:lnTo>
                <a:lnTo>
                  <a:pt x="1244481" y="389952"/>
                </a:lnTo>
                <a:lnTo>
                  <a:pt x="1251258" y="429557"/>
                </a:lnTo>
                <a:lnTo>
                  <a:pt x="1253558" y="470121"/>
                </a:lnTo>
                <a:lnTo>
                  <a:pt x="1251258" y="510685"/>
                </a:lnTo>
                <a:lnTo>
                  <a:pt x="1244481" y="550291"/>
                </a:lnTo>
                <a:lnTo>
                  <a:pt x="1233417" y="588797"/>
                </a:lnTo>
                <a:lnTo>
                  <a:pt x="1218253" y="626063"/>
                </a:lnTo>
                <a:lnTo>
                  <a:pt x="1199178" y="661948"/>
                </a:lnTo>
                <a:lnTo>
                  <a:pt x="1176380" y="696309"/>
                </a:lnTo>
                <a:lnTo>
                  <a:pt x="1150046" y="729007"/>
                </a:lnTo>
                <a:lnTo>
                  <a:pt x="1120365" y="759900"/>
                </a:lnTo>
                <a:lnTo>
                  <a:pt x="1087526" y="788848"/>
                </a:lnTo>
                <a:lnTo>
                  <a:pt x="1051716" y="815708"/>
                </a:lnTo>
                <a:lnTo>
                  <a:pt x="1013123" y="840339"/>
                </a:lnTo>
                <a:lnTo>
                  <a:pt x="971935" y="862602"/>
                </a:lnTo>
                <a:lnTo>
                  <a:pt x="928341" y="882354"/>
                </a:lnTo>
                <a:lnTo>
                  <a:pt x="882529" y="899454"/>
                </a:lnTo>
                <a:lnTo>
                  <a:pt x="834687" y="913762"/>
                </a:lnTo>
                <a:lnTo>
                  <a:pt x="785003" y="925136"/>
                </a:lnTo>
                <a:lnTo>
                  <a:pt x="733666" y="933434"/>
                </a:lnTo>
                <a:lnTo>
                  <a:pt x="680862" y="938517"/>
                </a:lnTo>
                <a:lnTo>
                  <a:pt x="626781" y="940243"/>
                </a:lnTo>
                <a:lnTo>
                  <a:pt x="572700" y="938517"/>
                </a:lnTo>
                <a:lnTo>
                  <a:pt x="519896" y="933434"/>
                </a:lnTo>
                <a:lnTo>
                  <a:pt x="468558" y="925136"/>
                </a:lnTo>
                <a:lnTo>
                  <a:pt x="418874" y="913762"/>
                </a:lnTo>
                <a:lnTo>
                  <a:pt x="371032" y="899454"/>
                </a:lnTo>
                <a:lnTo>
                  <a:pt x="325219" y="882354"/>
                </a:lnTo>
                <a:lnTo>
                  <a:pt x="281625" y="862602"/>
                </a:lnTo>
                <a:lnTo>
                  <a:pt x="240438" y="840339"/>
                </a:lnTo>
                <a:lnTo>
                  <a:pt x="201844" y="815708"/>
                </a:lnTo>
                <a:lnTo>
                  <a:pt x="166034" y="788848"/>
                </a:lnTo>
                <a:lnTo>
                  <a:pt x="133194" y="759900"/>
                </a:lnTo>
                <a:lnTo>
                  <a:pt x="103513" y="729007"/>
                </a:lnTo>
                <a:lnTo>
                  <a:pt x="77179" y="696309"/>
                </a:lnTo>
                <a:lnTo>
                  <a:pt x="54380" y="661948"/>
                </a:lnTo>
                <a:lnTo>
                  <a:pt x="35305" y="626063"/>
                </a:lnTo>
                <a:lnTo>
                  <a:pt x="20141" y="588797"/>
                </a:lnTo>
                <a:lnTo>
                  <a:pt x="9077" y="550291"/>
                </a:lnTo>
                <a:lnTo>
                  <a:pt x="2300" y="510685"/>
                </a:lnTo>
                <a:lnTo>
                  <a:pt x="0" y="470121"/>
                </a:lnTo>
                <a:close/>
              </a:path>
            </a:pathLst>
          </a:custGeom>
          <a:ln w="9524">
            <a:solidFill>
              <a:srgbClr val="A8C367"/>
            </a:solidFill>
          </a:ln>
        </p:spPr>
        <p:txBody>
          <a:bodyPr wrap="square" lIns="0" tIns="0" rIns="0" bIns="0" rtlCol="0"/>
          <a:lstStyle/>
          <a:p>
            <a:endParaRPr/>
          </a:p>
        </p:txBody>
      </p:sp>
      <p:sp>
        <p:nvSpPr>
          <p:cNvPr id="17" name="object 17"/>
          <p:cNvSpPr txBox="1"/>
          <p:nvPr/>
        </p:nvSpPr>
        <p:spPr>
          <a:xfrm>
            <a:off x="3986626" y="3110877"/>
            <a:ext cx="2785110" cy="292100"/>
          </a:xfrm>
          <a:prstGeom prst="rect">
            <a:avLst/>
          </a:prstGeom>
        </p:spPr>
        <p:txBody>
          <a:bodyPr vert="horz" wrap="square" lIns="0" tIns="0" rIns="0" bIns="0" rtlCol="0">
            <a:spAutoFit/>
          </a:bodyPr>
          <a:lstStyle/>
          <a:p>
            <a:pPr marL="12700">
              <a:lnSpc>
                <a:spcPct val="100000"/>
              </a:lnSpc>
              <a:tabLst>
                <a:tab pos="1113790" algn="l"/>
                <a:tab pos="2771775" algn="l"/>
              </a:tabLst>
            </a:pPr>
            <a:r>
              <a:rPr sz="1800" strike="sngStrike" dirty="0">
                <a:latin typeface="Times New Roman"/>
                <a:cs typeface="Times New Roman"/>
              </a:rPr>
              <a:t> 	</a:t>
            </a:r>
            <a:r>
              <a:rPr sz="1800" strike="sngStrike" dirty="0">
                <a:latin typeface="Calibri"/>
                <a:cs typeface="Calibri"/>
              </a:rPr>
              <a:t>$scope	</a:t>
            </a:r>
            <a:endParaRPr sz="1800">
              <a:latin typeface="Calibri"/>
              <a:cs typeface="Calibri"/>
            </a:endParaRPr>
          </a:p>
        </p:txBody>
      </p:sp>
      <p:sp>
        <p:nvSpPr>
          <p:cNvPr id="18" name="object 18"/>
          <p:cNvSpPr txBox="1"/>
          <p:nvPr/>
        </p:nvSpPr>
        <p:spPr>
          <a:xfrm>
            <a:off x="2628252" y="4778235"/>
            <a:ext cx="5365750" cy="1277620"/>
          </a:xfrm>
          <a:prstGeom prst="rect">
            <a:avLst/>
          </a:prstGeom>
        </p:spPr>
        <p:txBody>
          <a:bodyPr vert="horz" wrap="square" lIns="0" tIns="0" rIns="0" bIns="0" rtlCol="0">
            <a:spAutoFit/>
          </a:bodyPr>
          <a:lstStyle/>
          <a:p>
            <a:pPr marL="12700" marR="5080" algn="ctr">
              <a:lnSpc>
                <a:spcPts val="3300"/>
              </a:lnSpc>
              <a:tabLst>
                <a:tab pos="1256665" algn="l"/>
              </a:tabLst>
            </a:pPr>
            <a:r>
              <a:rPr sz="2800" dirty="0">
                <a:latin typeface="SimSun"/>
                <a:cs typeface="SimSun"/>
              </a:rPr>
              <a:t>$scope	</a:t>
            </a:r>
            <a:r>
              <a:rPr sz="2800" dirty="0">
                <a:latin typeface="Calibri"/>
                <a:cs typeface="Calibri"/>
              </a:rPr>
              <a:t>is an </a:t>
            </a:r>
            <a:r>
              <a:rPr sz="2800" spc="-5" dirty="0">
                <a:latin typeface="Calibri"/>
                <a:cs typeface="Calibri"/>
              </a:rPr>
              <a:t>object </a:t>
            </a:r>
            <a:r>
              <a:rPr sz="2800" dirty="0">
                <a:latin typeface="Calibri"/>
                <a:cs typeface="Calibri"/>
              </a:rPr>
              <a:t>that can</a:t>
            </a:r>
            <a:r>
              <a:rPr sz="2800" spc="-50" dirty="0">
                <a:latin typeface="Calibri"/>
                <a:cs typeface="Calibri"/>
              </a:rPr>
              <a:t> </a:t>
            </a:r>
            <a:r>
              <a:rPr sz="2800" i="1" dirty="0">
                <a:latin typeface="Calibri"/>
                <a:cs typeface="Calibri"/>
              </a:rPr>
              <a:t>be</a:t>
            </a:r>
            <a:r>
              <a:rPr sz="2800" i="1" spc="-15" dirty="0">
                <a:latin typeface="Calibri"/>
                <a:cs typeface="Calibri"/>
              </a:rPr>
              <a:t> </a:t>
            </a:r>
            <a:r>
              <a:rPr sz="2800" i="1" spc="-5" dirty="0">
                <a:latin typeface="Calibri"/>
                <a:cs typeface="Calibri"/>
              </a:rPr>
              <a:t>used </a:t>
            </a:r>
            <a:r>
              <a:rPr sz="2800" i="1" dirty="0">
                <a:latin typeface="Calibri"/>
                <a:cs typeface="Calibri"/>
              </a:rPr>
              <a:t> to communicate</a:t>
            </a:r>
            <a:r>
              <a:rPr sz="2800" i="1" spc="-75" dirty="0">
                <a:latin typeface="Calibri"/>
                <a:cs typeface="Calibri"/>
              </a:rPr>
              <a:t> </a:t>
            </a:r>
            <a:r>
              <a:rPr sz="2800" spc="-5" dirty="0">
                <a:latin typeface="Calibri"/>
                <a:cs typeface="Calibri"/>
              </a:rPr>
              <a:t>between</a:t>
            </a:r>
            <a:endParaRPr sz="2800">
              <a:latin typeface="Calibri"/>
              <a:cs typeface="Calibri"/>
            </a:endParaRPr>
          </a:p>
          <a:p>
            <a:pPr marL="77470" algn="ctr">
              <a:lnSpc>
                <a:spcPts val="3300"/>
              </a:lnSpc>
            </a:pPr>
            <a:r>
              <a:rPr sz="2800" dirty="0">
                <a:latin typeface="Calibri"/>
                <a:cs typeface="Calibri"/>
              </a:rPr>
              <a:t>View and</a:t>
            </a:r>
            <a:r>
              <a:rPr sz="2800" spc="-60" dirty="0">
                <a:latin typeface="Calibri"/>
                <a:cs typeface="Calibri"/>
              </a:rPr>
              <a:t> </a:t>
            </a:r>
            <a:r>
              <a:rPr sz="2800" spc="-5" dirty="0">
                <a:latin typeface="Calibri"/>
                <a:cs typeface="Calibri"/>
              </a:rPr>
              <a:t>Controller</a:t>
            </a:r>
            <a:endParaRPr sz="280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577850"/>
            <a:ext cx="8053187" cy="677108"/>
          </a:xfrm>
        </p:spPr>
        <p:txBody>
          <a:bodyPr/>
          <a:lstStyle/>
          <a:p>
            <a:r>
              <a:rPr lang="en-US" dirty="0"/>
              <a:t>Scope</a:t>
            </a:r>
          </a:p>
        </p:txBody>
      </p:sp>
      <p:pic>
        <p:nvPicPr>
          <p:cNvPr id="4" name="Picture 3"/>
          <p:cNvPicPr>
            <a:picLocks noChangeAspect="1"/>
          </p:cNvPicPr>
          <p:nvPr/>
        </p:nvPicPr>
        <p:blipFill>
          <a:blip r:embed="rId2"/>
          <a:stretch>
            <a:fillRect/>
          </a:stretch>
        </p:blipFill>
        <p:spPr>
          <a:xfrm>
            <a:off x="0" y="1433859"/>
            <a:ext cx="10693400" cy="5773391"/>
          </a:xfrm>
          <a:prstGeom prst="rect">
            <a:avLst/>
          </a:prstGeom>
        </p:spPr>
      </p:pic>
    </p:spTree>
    <p:extLst>
      <p:ext uri="{BB962C8B-B14F-4D97-AF65-F5344CB8AC3E}">
        <p14:creationId xmlns:p14="http://schemas.microsoft.com/office/powerpoint/2010/main" val="2511094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stretch>
            <a:fillRect/>
          </a:stretch>
        </p:blipFill>
        <p:spPr>
          <a:xfrm>
            <a:off x="5575300" y="4109"/>
            <a:ext cx="5118100" cy="3530600"/>
          </a:xfrm>
          <a:prstGeom prst="rect">
            <a:avLst/>
          </a:prstGeom>
        </p:spPr>
      </p:pic>
      <p:sp>
        <p:nvSpPr>
          <p:cNvPr id="2" name="object 2"/>
          <p:cNvSpPr txBox="1"/>
          <p:nvPr/>
        </p:nvSpPr>
        <p:spPr>
          <a:xfrm>
            <a:off x="319582" y="501650"/>
            <a:ext cx="8456118" cy="6894197"/>
          </a:xfrm>
          <a:prstGeom prst="rect">
            <a:avLst/>
          </a:prstGeom>
        </p:spPr>
        <p:txBody>
          <a:bodyPr vert="horz" wrap="square" lIns="0" tIns="0" rIns="0" bIns="0" rtlCol="0">
            <a:spAutoFit/>
          </a:bodyPr>
          <a:lstStyle/>
          <a:p>
            <a:pPr marL="12700">
              <a:lnSpc>
                <a:spcPct val="100000"/>
              </a:lnSpc>
            </a:pPr>
            <a:r>
              <a:rPr lang="en-US" sz="1600" dirty="0">
                <a:latin typeface="Courier New"/>
                <a:cs typeface="Courier New"/>
              </a:rPr>
              <a:t>&lt;!DOCTYPE html&gt;</a:t>
            </a:r>
          </a:p>
          <a:p>
            <a:pPr marL="12700">
              <a:lnSpc>
                <a:spcPct val="100000"/>
              </a:lnSpc>
            </a:pPr>
            <a:r>
              <a:rPr lang="en-US" sz="1600" dirty="0">
                <a:latin typeface="Courier New"/>
                <a:cs typeface="Courier New"/>
              </a:rPr>
              <a:t>&lt;html&gt;</a:t>
            </a:r>
          </a:p>
          <a:p>
            <a:pPr marL="12700">
              <a:lnSpc>
                <a:spcPct val="100000"/>
              </a:lnSpc>
            </a:pPr>
            <a:r>
              <a:rPr lang="en-US" sz="1600" dirty="0">
                <a:latin typeface="Courier New"/>
                <a:cs typeface="Courier New"/>
              </a:rPr>
              <a:t> &lt;head&gt;</a:t>
            </a:r>
          </a:p>
          <a:p>
            <a:pPr marL="12700">
              <a:lnSpc>
                <a:spcPct val="100000"/>
              </a:lnSpc>
            </a:pPr>
            <a:r>
              <a:rPr lang="en-US" sz="1600" dirty="0">
                <a:latin typeface="Courier New"/>
                <a:cs typeface="Courier New"/>
              </a:rPr>
              <a:t> &lt;title&gt;Title&lt;/title&gt;</a:t>
            </a:r>
          </a:p>
          <a:p>
            <a:pPr marL="12700">
              <a:lnSpc>
                <a:spcPct val="100000"/>
              </a:lnSpc>
            </a:pPr>
            <a:r>
              <a:rPr lang="en-US" sz="1600" dirty="0">
                <a:latin typeface="Courier New"/>
                <a:cs typeface="Courier New"/>
              </a:rPr>
              <a:t> &lt;meta charset="UTF-8" /&gt;</a:t>
            </a:r>
          </a:p>
          <a:p>
            <a:pPr marL="12700">
              <a:lnSpc>
                <a:spcPct val="100000"/>
              </a:lnSpc>
            </a:pPr>
            <a:r>
              <a:rPr lang="en-US" sz="1600" dirty="0">
                <a:latin typeface="Courier New"/>
                <a:cs typeface="Courier New"/>
              </a:rPr>
              <a:t> &lt;style media="screen"&gt;&lt;/style&gt;</a:t>
            </a:r>
          </a:p>
          <a:p>
            <a:pPr marL="12700">
              <a:lnSpc>
                <a:spcPct val="100000"/>
              </a:lnSpc>
            </a:pPr>
            <a:r>
              <a:rPr lang="en-US" sz="1600" dirty="0">
                <a:latin typeface="Courier New"/>
                <a:cs typeface="Courier New"/>
              </a:rPr>
              <a:t> &lt;script </a:t>
            </a:r>
            <a:r>
              <a:rPr lang="en-US" sz="1600" dirty="0" err="1">
                <a:latin typeface="Courier New"/>
                <a:cs typeface="Courier New"/>
              </a:rPr>
              <a:t>src</a:t>
            </a:r>
            <a:r>
              <a:rPr lang="en-US" sz="1600" dirty="0">
                <a:latin typeface="Courier New"/>
                <a:cs typeface="Courier New"/>
              </a:rPr>
              <a:t>="https://</a:t>
            </a:r>
            <a:r>
              <a:rPr lang="en-US" sz="1600" dirty="0" err="1">
                <a:latin typeface="Courier New"/>
                <a:cs typeface="Courier New"/>
              </a:rPr>
              <a:t>ajax.googleapis.com</a:t>
            </a:r>
            <a:r>
              <a:rPr lang="en-US" sz="1600" dirty="0">
                <a:latin typeface="Courier New"/>
                <a:cs typeface="Courier New"/>
              </a:rPr>
              <a:t>/</a:t>
            </a:r>
          </a:p>
          <a:p>
            <a:pPr marL="12700">
              <a:lnSpc>
                <a:spcPct val="100000"/>
              </a:lnSpc>
            </a:pPr>
            <a:r>
              <a:rPr lang="en-US" sz="1600" dirty="0" err="1">
                <a:latin typeface="Courier New"/>
                <a:cs typeface="Courier New"/>
              </a:rPr>
              <a:t>ajax</a:t>
            </a:r>
            <a:r>
              <a:rPr lang="en-US" sz="1600" dirty="0">
                <a:latin typeface="Courier New"/>
                <a:cs typeface="Courier New"/>
              </a:rPr>
              <a:t>/libs/</a:t>
            </a:r>
            <a:r>
              <a:rPr lang="en-US" sz="1600" dirty="0" err="1">
                <a:latin typeface="Courier New"/>
                <a:cs typeface="Courier New"/>
              </a:rPr>
              <a:t>angularjs</a:t>
            </a:r>
            <a:r>
              <a:rPr lang="en-US" sz="1600" dirty="0">
                <a:latin typeface="Courier New"/>
                <a:cs typeface="Courier New"/>
              </a:rPr>
              <a:t>/1.4.8/</a:t>
            </a:r>
            <a:r>
              <a:rPr lang="en-US" sz="1600" dirty="0" err="1">
                <a:latin typeface="Courier New"/>
                <a:cs typeface="Courier New"/>
              </a:rPr>
              <a:t>angular.min.js</a:t>
            </a:r>
            <a:r>
              <a:rPr lang="en-US" sz="1600" dirty="0">
                <a:latin typeface="Courier New"/>
                <a:cs typeface="Courier New"/>
              </a:rPr>
              <a:t>"&gt;</a:t>
            </a:r>
          </a:p>
          <a:p>
            <a:pPr marL="12700">
              <a:lnSpc>
                <a:spcPct val="100000"/>
              </a:lnSpc>
            </a:pPr>
            <a:r>
              <a:rPr lang="en-US" sz="1600" dirty="0">
                <a:latin typeface="Courier New"/>
                <a:cs typeface="Courier New"/>
              </a:rPr>
              <a:t>&lt;/script&gt;</a:t>
            </a:r>
          </a:p>
          <a:p>
            <a:pPr marL="12700">
              <a:lnSpc>
                <a:spcPct val="100000"/>
              </a:lnSpc>
            </a:pPr>
            <a:r>
              <a:rPr lang="en-US" sz="1600" dirty="0">
                <a:latin typeface="Courier New"/>
                <a:cs typeface="Courier New"/>
              </a:rPr>
              <a:t> </a:t>
            </a:r>
          </a:p>
          <a:p>
            <a:pPr marL="12700">
              <a:lnSpc>
                <a:spcPct val="100000"/>
              </a:lnSpc>
            </a:pPr>
            <a:r>
              <a:rPr lang="en-US" sz="1600" dirty="0">
                <a:latin typeface="Courier New"/>
                <a:cs typeface="Courier New"/>
              </a:rPr>
              <a:t> &lt;/head&gt;</a:t>
            </a:r>
          </a:p>
          <a:p>
            <a:pPr marL="12700">
              <a:lnSpc>
                <a:spcPct val="100000"/>
              </a:lnSpc>
            </a:pPr>
            <a:r>
              <a:rPr lang="en-US" sz="1600" dirty="0">
                <a:latin typeface="Courier New"/>
                <a:cs typeface="Courier New"/>
              </a:rPr>
              <a:t> &lt;body&gt;</a:t>
            </a:r>
          </a:p>
          <a:p>
            <a:pPr marL="12700">
              <a:lnSpc>
                <a:spcPct val="100000"/>
              </a:lnSpc>
            </a:pPr>
            <a:r>
              <a:rPr lang="en-US" sz="1600" dirty="0">
                <a:latin typeface="Courier New"/>
                <a:cs typeface="Courier New"/>
              </a:rPr>
              <a:t>&lt;div </a:t>
            </a:r>
            <a:r>
              <a:rPr lang="en-US" sz="1600" b="1" dirty="0">
                <a:solidFill>
                  <a:srgbClr val="FF0000"/>
                </a:solidFill>
                <a:latin typeface="Courier New"/>
                <a:cs typeface="Courier New"/>
              </a:rPr>
              <a:t>data-</a:t>
            </a:r>
            <a:r>
              <a:rPr lang="en-US" sz="1600" b="1" dirty="0" err="1">
                <a:solidFill>
                  <a:srgbClr val="FF0000"/>
                </a:solidFill>
                <a:latin typeface="Courier New"/>
                <a:cs typeface="Courier New"/>
              </a:rPr>
              <a:t>ng</a:t>
            </a:r>
            <a:r>
              <a:rPr lang="en-US" sz="1600" b="1" dirty="0">
                <a:solidFill>
                  <a:srgbClr val="FF0000"/>
                </a:solidFill>
                <a:latin typeface="Courier New"/>
                <a:cs typeface="Courier New"/>
              </a:rPr>
              <a:t>-app="</a:t>
            </a:r>
            <a:r>
              <a:rPr lang="en-US" sz="1600" b="1" dirty="0" err="1">
                <a:solidFill>
                  <a:srgbClr val="FF0000"/>
                </a:solidFill>
                <a:latin typeface="Courier New"/>
                <a:cs typeface="Courier New"/>
              </a:rPr>
              <a:t>myApp</a:t>
            </a:r>
            <a:r>
              <a:rPr lang="en-US" sz="1600" b="1" dirty="0">
                <a:solidFill>
                  <a:srgbClr val="FF0000"/>
                </a:solidFill>
                <a:latin typeface="Courier New"/>
                <a:cs typeface="Courier New"/>
              </a:rPr>
              <a:t>" data-</a:t>
            </a:r>
            <a:r>
              <a:rPr lang="en-US" sz="1600" b="1" dirty="0" err="1">
                <a:solidFill>
                  <a:srgbClr val="FF0000"/>
                </a:solidFill>
                <a:latin typeface="Courier New"/>
                <a:cs typeface="Courier New"/>
              </a:rPr>
              <a:t>ng</a:t>
            </a:r>
            <a:r>
              <a:rPr lang="en-US" sz="1600" b="1" dirty="0">
                <a:solidFill>
                  <a:srgbClr val="FF0000"/>
                </a:solidFill>
                <a:latin typeface="Courier New"/>
                <a:cs typeface="Courier New"/>
              </a:rPr>
              <a:t>-controller="</a:t>
            </a:r>
            <a:r>
              <a:rPr lang="en-US" sz="1600" b="1" dirty="0" err="1">
                <a:solidFill>
                  <a:srgbClr val="FF0000"/>
                </a:solidFill>
                <a:latin typeface="Courier New"/>
                <a:cs typeface="Courier New"/>
              </a:rPr>
              <a:t>NumberCtrl</a:t>
            </a:r>
            <a:r>
              <a:rPr lang="en-US" sz="1600" b="1" dirty="0">
                <a:solidFill>
                  <a:srgbClr val="FF0000"/>
                </a:solidFill>
                <a:latin typeface="Courier New"/>
                <a:cs typeface="Courier New"/>
              </a:rPr>
              <a:t>"</a:t>
            </a:r>
            <a:r>
              <a:rPr lang="en-US" sz="1600" dirty="0">
                <a:latin typeface="Courier New"/>
                <a:cs typeface="Courier New"/>
              </a:rPr>
              <a:t>&gt;</a:t>
            </a:r>
          </a:p>
          <a:p>
            <a:pPr marL="12700">
              <a:lnSpc>
                <a:spcPct val="100000"/>
              </a:lnSpc>
            </a:pPr>
            <a:r>
              <a:rPr lang="en-US" sz="1600" dirty="0">
                <a:latin typeface="Courier New"/>
                <a:cs typeface="Courier New"/>
              </a:rPr>
              <a:t>&lt;p&gt;Number: &lt;input type="number" </a:t>
            </a:r>
            <a:r>
              <a:rPr lang="en-US" sz="1600" b="1" dirty="0" err="1">
                <a:solidFill>
                  <a:srgbClr val="FF0000"/>
                </a:solidFill>
                <a:latin typeface="Courier New"/>
                <a:cs typeface="Courier New"/>
              </a:rPr>
              <a:t>ng</a:t>
            </a:r>
            <a:r>
              <a:rPr lang="en-US" sz="1600" b="1" dirty="0">
                <a:solidFill>
                  <a:srgbClr val="FF0000"/>
                </a:solidFill>
                <a:latin typeface="Courier New"/>
                <a:cs typeface="Courier New"/>
              </a:rPr>
              <a:t>-model="number"</a:t>
            </a:r>
            <a:r>
              <a:rPr lang="en-US" sz="1600" dirty="0">
                <a:latin typeface="Courier New"/>
                <a:cs typeface="Courier New"/>
              </a:rPr>
              <a:t>&gt;&lt;/p&gt;</a:t>
            </a:r>
          </a:p>
          <a:p>
            <a:pPr marL="12700">
              <a:lnSpc>
                <a:spcPct val="100000"/>
              </a:lnSpc>
            </a:pPr>
            <a:r>
              <a:rPr lang="en-US" sz="1600" dirty="0">
                <a:latin typeface="Courier New"/>
                <a:cs typeface="Courier New"/>
              </a:rPr>
              <a:t>&lt;p&gt;Number </a:t>
            </a:r>
            <a:r>
              <a:rPr lang="en-US" sz="1600" b="1" dirty="0">
                <a:latin typeface="Courier New"/>
                <a:cs typeface="Courier New"/>
              </a:rPr>
              <a:t>= </a:t>
            </a:r>
            <a:r>
              <a:rPr lang="en-US" sz="1600" b="1" dirty="0">
                <a:solidFill>
                  <a:srgbClr val="FF0000"/>
                </a:solidFill>
                <a:latin typeface="Courier New"/>
                <a:cs typeface="Courier New"/>
              </a:rPr>
              <a:t>{{ number }}</a:t>
            </a:r>
            <a:r>
              <a:rPr lang="en-US" sz="1600" dirty="0">
                <a:latin typeface="Courier New"/>
                <a:cs typeface="Courier New"/>
              </a:rPr>
              <a:t>&lt;/p&gt;</a:t>
            </a:r>
          </a:p>
          <a:p>
            <a:pPr marL="12700">
              <a:lnSpc>
                <a:spcPct val="100000"/>
              </a:lnSpc>
            </a:pPr>
            <a:r>
              <a:rPr lang="en-US" sz="1600" b="1" dirty="0">
                <a:solidFill>
                  <a:srgbClr val="FF0000"/>
                </a:solidFill>
                <a:latin typeface="Courier New"/>
                <a:cs typeface="Courier New"/>
              </a:rPr>
              <a:t>&lt;button </a:t>
            </a:r>
            <a:r>
              <a:rPr lang="en-US" sz="1600" b="1" dirty="0" err="1">
                <a:solidFill>
                  <a:srgbClr val="FF0000"/>
                </a:solidFill>
                <a:latin typeface="Courier New"/>
                <a:cs typeface="Courier New"/>
              </a:rPr>
              <a:t>ng</a:t>
            </a:r>
            <a:r>
              <a:rPr lang="en-US" sz="1600" b="1" dirty="0">
                <a:solidFill>
                  <a:srgbClr val="FF0000"/>
                </a:solidFill>
                <a:latin typeface="Courier New"/>
                <a:cs typeface="Courier New"/>
              </a:rPr>
              <a:t>-click="</a:t>
            </a:r>
            <a:r>
              <a:rPr lang="en-US" sz="1600" b="1" dirty="0" err="1">
                <a:solidFill>
                  <a:srgbClr val="FF0000"/>
                </a:solidFill>
                <a:latin typeface="Courier New"/>
                <a:cs typeface="Courier New"/>
              </a:rPr>
              <a:t>showNumber</a:t>
            </a:r>
            <a:r>
              <a:rPr lang="en-US" sz="1600" b="1" dirty="0">
                <a:solidFill>
                  <a:srgbClr val="FF0000"/>
                </a:solidFill>
                <a:latin typeface="Courier New"/>
                <a:cs typeface="Courier New"/>
              </a:rPr>
              <a:t>()"&gt;Show Number&lt;/button&gt;</a:t>
            </a:r>
          </a:p>
          <a:p>
            <a:pPr marL="12700">
              <a:lnSpc>
                <a:spcPct val="100000"/>
              </a:lnSpc>
            </a:pPr>
            <a:r>
              <a:rPr lang="en-US" sz="1600" dirty="0">
                <a:latin typeface="Courier New"/>
                <a:cs typeface="Courier New"/>
              </a:rPr>
              <a:t>&lt;/div&gt;</a:t>
            </a:r>
          </a:p>
          <a:p>
            <a:pPr marL="12700">
              <a:lnSpc>
                <a:spcPct val="100000"/>
              </a:lnSpc>
            </a:pPr>
            <a:r>
              <a:rPr lang="en-US" sz="1600" b="1" dirty="0">
                <a:solidFill>
                  <a:srgbClr val="0000FF"/>
                </a:solidFill>
                <a:latin typeface="Courier New"/>
                <a:cs typeface="Courier New"/>
              </a:rPr>
              <a:t>&lt;script&gt;</a:t>
            </a:r>
          </a:p>
          <a:p>
            <a:pPr marL="12700">
              <a:lnSpc>
                <a:spcPct val="100000"/>
              </a:lnSpc>
            </a:pPr>
            <a:r>
              <a:rPr lang="en-US" sz="1600" b="1" dirty="0" err="1">
                <a:solidFill>
                  <a:srgbClr val="0000FF"/>
                </a:solidFill>
                <a:latin typeface="Courier New"/>
                <a:cs typeface="Courier New"/>
              </a:rPr>
              <a:t>var</a:t>
            </a:r>
            <a:r>
              <a:rPr lang="en-US" sz="1600" b="1" dirty="0">
                <a:solidFill>
                  <a:srgbClr val="0000FF"/>
                </a:solidFill>
                <a:latin typeface="Courier New"/>
                <a:cs typeface="Courier New"/>
              </a:rPr>
              <a:t> app = </a:t>
            </a:r>
            <a:r>
              <a:rPr lang="en-US" sz="1600" b="1" dirty="0" err="1">
                <a:solidFill>
                  <a:srgbClr val="0000FF"/>
                </a:solidFill>
                <a:latin typeface="Courier New"/>
                <a:cs typeface="Courier New"/>
              </a:rPr>
              <a:t>angular.module</a:t>
            </a:r>
            <a:r>
              <a:rPr lang="en-US" sz="1600" b="1" dirty="0">
                <a:solidFill>
                  <a:srgbClr val="0000FF"/>
                </a:solidFill>
                <a:latin typeface="Courier New"/>
                <a:cs typeface="Courier New"/>
              </a:rPr>
              <a:t>('</a:t>
            </a:r>
            <a:r>
              <a:rPr lang="en-US" sz="1600" b="1" dirty="0" err="1">
                <a:solidFill>
                  <a:srgbClr val="0000FF"/>
                </a:solidFill>
                <a:latin typeface="Courier New"/>
                <a:cs typeface="Courier New"/>
              </a:rPr>
              <a:t>myApp</a:t>
            </a:r>
            <a:r>
              <a:rPr lang="en-US" sz="1600" b="1" dirty="0">
                <a:solidFill>
                  <a:srgbClr val="0000FF"/>
                </a:solidFill>
                <a:latin typeface="Courier New"/>
                <a:cs typeface="Courier New"/>
              </a:rPr>
              <a:t>', []);</a:t>
            </a:r>
          </a:p>
          <a:p>
            <a:pPr marL="12700">
              <a:lnSpc>
                <a:spcPct val="100000"/>
              </a:lnSpc>
            </a:pPr>
            <a:r>
              <a:rPr lang="en-US" sz="1600" b="1" dirty="0" err="1">
                <a:solidFill>
                  <a:srgbClr val="0000FF"/>
                </a:solidFill>
                <a:latin typeface="Courier New"/>
                <a:cs typeface="Courier New"/>
              </a:rPr>
              <a:t>app.controller</a:t>
            </a:r>
            <a:r>
              <a:rPr lang="en-US" sz="1600" b="1" dirty="0">
                <a:solidFill>
                  <a:srgbClr val="0000FF"/>
                </a:solidFill>
                <a:latin typeface="Courier New"/>
                <a:cs typeface="Courier New"/>
              </a:rPr>
              <a:t>('</a:t>
            </a:r>
            <a:r>
              <a:rPr lang="en-US" sz="1600" b="1" dirty="0" err="1">
                <a:solidFill>
                  <a:srgbClr val="0000FF"/>
                </a:solidFill>
                <a:latin typeface="Courier New"/>
                <a:cs typeface="Courier New"/>
              </a:rPr>
              <a:t>NumberCtrl</a:t>
            </a:r>
            <a:r>
              <a:rPr lang="en-US" sz="1600" b="1" dirty="0">
                <a:solidFill>
                  <a:srgbClr val="0000FF"/>
                </a:solidFill>
                <a:latin typeface="Courier New"/>
                <a:cs typeface="Courier New"/>
              </a:rPr>
              <a:t>', function($scope) {</a:t>
            </a:r>
          </a:p>
          <a:p>
            <a:pPr marL="12700">
              <a:lnSpc>
                <a:spcPct val="100000"/>
              </a:lnSpc>
            </a:pP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scope.number</a:t>
            </a:r>
            <a:r>
              <a:rPr lang="en-US" sz="1600" b="1" dirty="0">
                <a:solidFill>
                  <a:srgbClr val="0000FF"/>
                </a:solidFill>
                <a:latin typeface="Courier New"/>
                <a:cs typeface="Courier New"/>
              </a:rPr>
              <a:t> = 1;</a:t>
            </a:r>
          </a:p>
          <a:p>
            <a:pPr marL="12700">
              <a:lnSpc>
                <a:spcPct val="100000"/>
              </a:lnSpc>
            </a:pP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scope.showNumber</a:t>
            </a:r>
            <a:r>
              <a:rPr lang="en-US" sz="1600" b="1" dirty="0">
                <a:solidFill>
                  <a:srgbClr val="0000FF"/>
                </a:solidFill>
                <a:latin typeface="Courier New"/>
                <a:cs typeface="Courier New"/>
              </a:rPr>
              <a:t> = function(){</a:t>
            </a:r>
          </a:p>
          <a:p>
            <a:pPr marL="12700">
              <a:lnSpc>
                <a:spcPct val="100000"/>
              </a:lnSpc>
            </a:pPr>
            <a:r>
              <a:rPr lang="en-US" sz="1600" b="1" dirty="0">
                <a:solidFill>
                  <a:srgbClr val="0000FF"/>
                </a:solidFill>
                <a:latin typeface="Courier New"/>
                <a:cs typeface="Courier New"/>
              </a:rPr>
              <a:t>       </a:t>
            </a:r>
            <a:r>
              <a:rPr lang="en-US" sz="1600" b="1" dirty="0" err="1">
                <a:solidFill>
                  <a:srgbClr val="0000FF"/>
                </a:solidFill>
                <a:latin typeface="Courier New"/>
                <a:cs typeface="Courier New"/>
              </a:rPr>
              <a:t>window.alert</a:t>
            </a:r>
            <a:r>
              <a:rPr lang="en-US" sz="1600" b="1" dirty="0">
                <a:solidFill>
                  <a:srgbClr val="0000FF"/>
                </a:solidFill>
                <a:latin typeface="Courier New"/>
                <a:cs typeface="Courier New"/>
              </a:rPr>
              <a:t>( "your number= " + $</a:t>
            </a:r>
            <a:r>
              <a:rPr lang="en-US" sz="1600" b="1" dirty="0" err="1">
                <a:solidFill>
                  <a:srgbClr val="0000FF"/>
                </a:solidFill>
                <a:latin typeface="Courier New"/>
                <a:cs typeface="Courier New"/>
              </a:rPr>
              <a:t>scope.number</a:t>
            </a:r>
            <a:r>
              <a:rPr lang="en-US" sz="1600" b="1" dirty="0">
                <a:solidFill>
                  <a:srgbClr val="0000FF"/>
                </a:solidFill>
                <a:latin typeface="Courier New"/>
                <a:cs typeface="Courier New"/>
              </a:rPr>
              <a:t> );</a:t>
            </a:r>
          </a:p>
          <a:p>
            <a:pPr marL="12700">
              <a:lnSpc>
                <a:spcPct val="100000"/>
              </a:lnSpc>
            </a:pPr>
            <a:r>
              <a:rPr lang="en-US" sz="1600" b="1" dirty="0">
                <a:solidFill>
                  <a:srgbClr val="0000FF"/>
                </a:solidFill>
                <a:latin typeface="Courier New"/>
                <a:cs typeface="Courier New"/>
              </a:rPr>
              <a:t>    };</a:t>
            </a:r>
          </a:p>
          <a:p>
            <a:pPr marL="12700">
              <a:lnSpc>
                <a:spcPct val="100000"/>
              </a:lnSpc>
            </a:pPr>
            <a:r>
              <a:rPr lang="en-US" sz="1600" b="1" dirty="0">
                <a:solidFill>
                  <a:srgbClr val="0000FF"/>
                </a:solidFill>
                <a:latin typeface="Courier New"/>
                <a:cs typeface="Courier New"/>
              </a:rPr>
              <a:t>});</a:t>
            </a:r>
          </a:p>
          <a:p>
            <a:pPr marL="12700">
              <a:lnSpc>
                <a:spcPct val="100000"/>
              </a:lnSpc>
            </a:pPr>
            <a:r>
              <a:rPr lang="en-US" sz="1600" b="1" dirty="0">
                <a:solidFill>
                  <a:srgbClr val="0000FF"/>
                </a:solidFill>
                <a:latin typeface="Courier New"/>
                <a:cs typeface="Courier New"/>
              </a:rPr>
              <a:t>&lt;/script&gt;</a:t>
            </a:r>
          </a:p>
          <a:p>
            <a:pPr marL="12700">
              <a:lnSpc>
                <a:spcPct val="100000"/>
              </a:lnSpc>
            </a:pPr>
            <a:r>
              <a:rPr lang="en-US" sz="1600" dirty="0">
                <a:latin typeface="Courier New"/>
                <a:cs typeface="Courier New"/>
              </a:rPr>
              <a:t>&lt;/body&gt;</a:t>
            </a:r>
          </a:p>
          <a:p>
            <a:pPr marL="12700">
              <a:lnSpc>
                <a:spcPct val="100000"/>
              </a:lnSpc>
            </a:pPr>
            <a:r>
              <a:rPr lang="en-US" sz="1600" dirty="0">
                <a:latin typeface="Courier New"/>
                <a:cs typeface="Courier New"/>
              </a:rPr>
              <a:t>&lt;/html&gt;</a:t>
            </a:r>
            <a:endParaRPr sz="1600" dirty="0">
              <a:latin typeface="Courier New"/>
              <a:cs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035935">
              <a:lnSpc>
                <a:spcPct val="100000"/>
              </a:lnSpc>
            </a:pPr>
            <a:r>
              <a:rPr spc="-5" dirty="0"/>
              <a:t>Modules</a:t>
            </a:r>
          </a:p>
        </p:txBody>
      </p:sp>
      <p:sp>
        <p:nvSpPr>
          <p:cNvPr id="3" name="object 3"/>
          <p:cNvSpPr txBox="1"/>
          <p:nvPr/>
        </p:nvSpPr>
        <p:spPr>
          <a:xfrm>
            <a:off x="1310182" y="2015375"/>
            <a:ext cx="7815580" cy="3702050"/>
          </a:xfrm>
          <a:prstGeom prst="rect">
            <a:avLst/>
          </a:prstGeom>
        </p:spPr>
        <p:txBody>
          <a:bodyPr vert="horz" wrap="square" lIns="0" tIns="0" rIns="0" bIns="0" rtlCol="0">
            <a:spAutoFit/>
          </a:bodyPr>
          <a:lstStyle/>
          <a:p>
            <a:pPr marL="355600" marR="5080" indent="-342900">
              <a:lnSpc>
                <a:spcPts val="3800"/>
              </a:lnSpc>
              <a:buFont typeface="Arial"/>
              <a:buChar char="•"/>
              <a:tabLst>
                <a:tab pos="354965" algn="l"/>
                <a:tab pos="355600" algn="l"/>
              </a:tabLst>
            </a:pPr>
            <a:r>
              <a:rPr sz="3200" b="1" dirty="0">
                <a:latin typeface="Calibri"/>
                <a:cs typeface="Calibri"/>
              </a:rPr>
              <a:t>Module </a:t>
            </a:r>
            <a:r>
              <a:rPr sz="3200" dirty="0">
                <a:latin typeface="Calibri"/>
                <a:cs typeface="Calibri"/>
              </a:rPr>
              <a:t>is an </a:t>
            </a:r>
            <a:r>
              <a:rPr sz="3200" spc="-5" dirty="0">
                <a:latin typeface="Calibri"/>
                <a:cs typeface="Calibri"/>
              </a:rPr>
              <a:t>reusable container for diﬀerent  features of your</a:t>
            </a:r>
            <a:r>
              <a:rPr sz="3200" spc="-40" dirty="0">
                <a:latin typeface="Calibri"/>
                <a:cs typeface="Calibri"/>
              </a:rPr>
              <a:t> </a:t>
            </a:r>
            <a:r>
              <a:rPr sz="3200" dirty="0">
                <a:latin typeface="Calibri"/>
                <a:cs typeface="Calibri"/>
              </a:rPr>
              <a:t>app</a:t>
            </a:r>
            <a:endParaRPr sz="3200">
              <a:latin typeface="Calibri"/>
              <a:cs typeface="Calibri"/>
            </a:endParaRPr>
          </a:p>
          <a:p>
            <a:pPr marL="469265">
              <a:lnSpc>
                <a:spcPct val="100000"/>
              </a:lnSpc>
              <a:spcBef>
                <a:spcPts val="509"/>
              </a:spcBef>
            </a:pPr>
            <a:r>
              <a:rPr sz="2800" dirty="0">
                <a:latin typeface="Arial"/>
                <a:cs typeface="Arial"/>
              </a:rPr>
              <a:t>– </a:t>
            </a:r>
            <a:r>
              <a:rPr sz="2800" b="1" spc="-5" dirty="0">
                <a:latin typeface="Calibri"/>
                <a:cs typeface="Calibri"/>
              </a:rPr>
              <a:t>Controllers</a:t>
            </a:r>
            <a:r>
              <a:rPr sz="2800" spc="-5" dirty="0">
                <a:latin typeface="Calibri"/>
                <a:cs typeface="Calibri"/>
              </a:rPr>
              <a:t>, </a:t>
            </a:r>
            <a:r>
              <a:rPr sz="2800" dirty="0">
                <a:latin typeface="Calibri"/>
                <a:cs typeface="Calibri"/>
              </a:rPr>
              <a:t>services, ﬁlters,</a:t>
            </a:r>
            <a:r>
              <a:rPr sz="2800" spc="-135" dirty="0">
                <a:latin typeface="Calibri"/>
                <a:cs typeface="Calibri"/>
              </a:rPr>
              <a:t> </a:t>
            </a:r>
            <a:r>
              <a:rPr sz="2800" spc="-5" dirty="0">
                <a:latin typeface="Calibri"/>
                <a:cs typeface="Calibri"/>
              </a:rPr>
              <a:t>directives...</a:t>
            </a:r>
            <a:endParaRPr sz="2800">
              <a:latin typeface="Calibri"/>
              <a:cs typeface="Calibri"/>
            </a:endParaRPr>
          </a:p>
          <a:p>
            <a:pPr marL="355600" indent="-342900">
              <a:lnSpc>
                <a:spcPts val="3835"/>
              </a:lnSpc>
              <a:spcBef>
                <a:spcPts val="835"/>
              </a:spcBef>
              <a:buFont typeface="Arial"/>
              <a:buChar char="•"/>
              <a:tabLst>
                <a:tab pos="354965" algn="l"/>
                <a:tab pos="355600" algn="l"/>
              </a:tabLst>
            </a:pPr>
            <a:r>
              <a:rPr sz="3200" dirty="0">
                <a:latin typeface="Calibri"/>
                <a:cs typeface="Calibri"/>
              </a:rPr>
              <a:t>If </a:t>
            </a:r>
            <a:r>
              <a:rPr sz="3200" spc="-5" dirty="0">
                <a:latin typeface="Calibri"/>
                <a:cs typeface="Calibri"/>
              </a:rPr>
              <a:t>you </a:t>
            </a:r>
            <a:r>
              <a:rPr sz="3200" dirty="0">
                <a:latin typeface="Calibri"/>
                <a:cs typeface="Calibri"/>
              </a:rPr>
              <a:t>have a </a:t>
            </a:r>
            <a:r>
              <a:rPr sz="3200" spc="-5" dirty="0">
                <a:latin typeface="Calibri"/>
                <a:cs typeface="Calibri"/>
              </a:rPr>
              <a:t>lot of controllers, you are</a:t>
            </a:r>
            <a:endParaRPr sz="3200">
              <a:latin typeface="Calibri"/>
              <a:cs typeface="Calibri"/>
            </a:endParaRPr>
          </a:p>
          <a:p>
            <a:pPr marL="354965">
              <a:lnSpc>
                <a:spcPts val="3835"/>
              </a:lnSpc>
            </a:pPr>
            <a:r>
              <a:rPr sz="3200" b="1" spc="-5" dirty="0">
                <a:latin typeface="Calibri"/>
                <a:cs typeface="Calibri"/>
              </a:rPr>
              <a:t>polluting </a:t>
            </a:r>
            <a:r>
              <a:rPr sz="3200" b="1" dirty="0">
                <a:latin typeface="Calibri"/>
                <a:cs typeface="Calibri"/>
              </a:rPr>
              <a:t>JS</a:t>
            </a:r>
            <a:r>
              <a:rPr sz="3200" b="1" spc="-45" dirty="0">
                <a:latin typeface="Calibri"/>
                <a:cs typeface="Calibri"/>
              </a:rPr>
              <a:t> </a:t>
            </a:r>
            <a:r>
              <a:rPr sz="3200" b="1" spc="-5" dirty="0">
                <a:latin typeface="Calibri"/>
                <a:cs typeface="Calibri"/>
              </a:rPr>
              <a:t>namespace</a:t>
            </a:r>
            <a:endParaRPr sz="3200">
              <a:latin typeface="Calibri"/>
              <a:cs typeface="Calibri"/>
            </a:endParaRPr>
          </a:p>
          <a:p>
            <a:pPr marL="355600" indent="-342900">
              <a:lnSpc>
                <a:spcPct val="100000"/>
              </a:lnSpc>
              <a:spcBef>
                <a:spcPts val="725"/>
              </a:spcBef>
              <a:buFont typeface="Arial"/>
              <a:buChar char="•"/>
              <a:tabLst>
                <a:tab pos="354965" algn="l"/>
                <a:tab pos="355600" algn="l"/>
              </a:tabLst>
            </a:pPr>
            <a:r>
              <a:rPr sz="3200" spc="-5" dirty="0">
                <a:latin typeface="Calibri"/>
                <a:cs typeface="Calibri"/>
              </a:rPr>
              <a:t>Modules </a:t>
            </a:r>
            <a:r>
              <a:rPr sz="3200" dirty="0">
                <a:latin typeface="Calibri"/>
                <a:cs typeface="Calibri"/>
              </a:rPr>
              <a:t>can be </a:t>
            </a:r>
            <a:r>
              <a:rPr sz="3200" spc="-5" dirty="0">
                <a:latin typeface="Calibri"/>
                <a:cs typeface="Calibri"/>
              </a:rPr>
              <a:t>loaded </a:t>
            </a:r>
            <a:r>
              <a:rPr sz="3200" dirty="0">
                <a:latin typeface="Calibri"/>
                <a:cs typeface="Calibri"/>
              </a:rPr>
              <a:t>in any</a:t>
            </a:r>
            <a:r>
              <a:rPr sz="3200" spc="-20" dirty="0">
                <a:latin typeface="Calibri"/>
                <a:cs typeface="Calibri"/>
              </a:rPr>
              <a:t> </a:t>
            </a:r>
            <a:r>
              <a:rPr sz="3200" spc="-5" dirty="0">
                <a:latin typeface="Calibri"/>
                <a:cs typeface="Calibri"/>
              </a:rPr>
              <a:t>order</a:t>
            </a:r>
            <a:endParaRPr sz="3200">
              <a:latin typeface="Calibri"/>
              <a:cs typeface="Calibri"/>
            </a:endParaRPr>
          </a:p>
          <a:p>
            <a:pPr marL="355600" indent="-342900">
              <a:lnSpc>
                <a:spcPct val="100000"/>
              </a:lnSpc>
              <a:spcBef>
                <a:spcPts val="760"/>
              </a:spcBef>
              <a:buFont typeface="Arial"/>
              <a:buChar char="•"/>
              <a:tabLst>
                <a:tab pos="354965" algn="l"/>
                <a:tab pos="355600" algn="l"/>
              </a:tabLst>
            </a:pPr>
            <a:r>
              <a:rPr sz="3200" spc="-5" dirty="0">
                <a:latin typeface="Calibri"/>
                <a:cs typeface="Calibri"/>
              </a:rPr>
              <a:t>We </a:t>
            </a:r>
            <a:r>
              <a:rPr sz="3200" dirty="0">
                <a:latin typeface="Calibri"/>
                <a:cs typeface="Calibri"/>
              </a:rPr>
              <a:t>can build </a:t>
            </a:r>
            <a:r>
              <a:rPr sz="3200" spc="-5" dirty="0">
                <a:latin typeface="Calibri"/>
                <a:cs typeface="Calibri"/>
              </a:rPr>
              <a:t>our </a:t>
            </a:r>
            <a:r>
              <a:rPr sz="3200" b="1" dirty="0">
                <a:latin typeface="Calibri"/>
                <a:cs typeface="Calibri"/>
              </a:rPr>
              <a:t>own ﬁlters </a:t>
            </a:r>
            <a:r>
              <a:rPr sz="3200" dirty="0">
                <a:latin typeface="Calibri"/>
                <a:cs typeface="Calibri"/>
              </a:rPr>
              <a:t>and</a:t>
            </a:r>
            <a:r>
              <a:rPr sz="3200" spc="-65" dirty="0">
                <a:latin typeface="Calibri"/>
                <a:cs typeface="Calibri"/>
              </a:rPr>
              <a:t> </a:t>
            </a:r>
            <a:r>
              <a:rPr sz="3200" b="1" spc="-5" dirty="0">
                <a:latin typeface="Calibri"/>
                <a:cs typeface="Calibri"/>
              </a:rPr>
              <a:t>directives</a:t>
            </a:r>
            <a:r>
              <a:rPr sz="3200" spc="-5" dirty="0">
                <a:latin typeface="Calibri"/>
                <a:cs typeface="Calibri"/>
              </a:rPr>
              <a:t>!</a:t>
            </a:r>
            <a:endParaRPr sz="3200">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66190">
              <a:lnSpc>
                <a:spcPct val="100000"/>
              </a:lnSpc>
            </a:pPr>
            <a:r>
              <a:rPr spc="-5" dirty="0"/>
              <a:t>When </a:t>
            </a:r>
            <a:r>
              <a:rPr dirty="0"/>
              <a:t>to use</a:t>
            </a:r>
            <a:r>
              <a:rPr spc="-45" dirty="0"/>
              <a:t> </a:t>
            </a:r>
            <a:r>
              <a:rPr spc="-5" dirty="0"/>
              <a:t>Controllers</a:t>
            </a:r>
          </a:p>
        </p:txBody>
      </p:sp>
      <p:sp>
        <p:nvSpPr>
          <p:cNvPr id="3" name="object 3"/>
          <p:cNvSpPr txBox="1"/>
          <p:nvPr/>
        </p:nvSpPr>
        <p:spPr>
          <a:xfrm>
            <a:off x="1310182" y="1995055"/>
            <a:ext cx="7521575" cy="414464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Use</a:t>
            </a:r>
            <a:r>
              <a:rPr sz="3200" spc="-65" dirty="0">
                <a:latin typeface="Calibri"/>
                <a:cs typeface="Calibri"/>
              </a:rPr>
              <a:t> </a:t>
            </a:r>
            <a:r>
              <a:rPr sz="3200" spc="-5" dirty="0">
                <a:latin typeface="Calibri"/>
                <a:cs typeface="Calibri"/>
              </a:rPr>
              <a:t>controllers</a:t>
            </a:r>
            <a:endParaRPr sz="3200">
              <a:latin typeface="Calibri"/>
              <a:cs typeface="Calibri"/>
            </a:endParaRPr>
          </a:p>
          <a:p>
            <a:pPr marL="755650" lvl="1" indent="-285750">
              <a:lnSpc>
                <a:spcPct val="100000"/>
              </a:lnSpc>
              <a:spcBef>
                <a:spcPts val="630"/>
              </a:spcBef>
              <a:buFont typeface="Arial"/>
              <a:buChar char="–"/>
              <a:tabLst>
                <a:tab pos="755650" algn="l"/>
              </a:tabLst>
            </a:pPr>
            <a:r>
              <a:rPr sz="2800" dirty="0">
                <a:latin typeface="Calibri"/>
                <a:cs typeface="Calibri"/>
              </a:rPr>
              <a:t>set up the </a:t>
            </a:r>
            <a:r>
              <a:rPr sz="2800" spc="-5" dirty="0">
                <a:latin typeface="Calibri"/>
                <a:cs typeface="Calibri"/>
              </a:rPr>
              <a:t>initial </a:t>
            </a:r>
            <a:r>
              <a:rPr sz="2800" dirty="0">
                <a:latin typeface="Calibri"/>
                <a:cs typeface="Calibri"/>
              </a:rPr>
              <a:t>state </a:t>
            </a:r>
            <a:r>
              <a:rPr sz="2800" spc="-5" dirty="0">
                <a:latin typeface="Calibri"/>
                <a:cs typeface="Calibri"/>
              </a:rPr>
              <a:t>of $scope</a:t>
            </a:r>
            <a:r>
              <a:rPr sz="2800" spc="-30" dirty="0">
                <a:latin typeface="Calibri"/>
                <a:cs typeface="Calibri"/>
              </a:rPr>
              <a:t> </a:t>
            </a:r>
            <a:r>
              <a:rPr sz="2800" spc="-5" dirty="0">
                <a:latin typeface="Calibri"/>
                <a:cs typeface="Calibri"/>
              </a:rPr>
              <a:t>object</a:t>
            </a:r>
            <a:endParaRPr sz="2800">
              <a:latin typeface="Calibri"/>
              <a:cs typeface="Calibri"/>
            </a:endParaRPr>
          </a:p>
          <a:p>
            <a:pPr marL="755650" lvl="1" indent="-285750">
              <a:lnSpc>
                <a:spcPct val="100000"/>
              </a:lnSpc>
              <a:spcBef>
                <a:spcPts val="640"/>
              </a:spcBef>
              <a:buFont typeface="Arial"/>
              <a:buChar char="–"/>
              <a:tabLst>
                <a:tab pos="755650" algn="l"/>
              </a:tabLst>
            </a:pPr>
            <a:r>
              <a:rPr sz="2800" dirty="0">
                <a:latin typeface="Calibri"/>
                <a:cs typeface="Calibri"/>
              </a:rPr>
              <a:t>add </a:t>
            </a:r>
            <a:r>
              <a:rPr sz="2800" spc="-5" dirty="0">
                <a:latin typeface="Calibri"/>
                <a:cs typeface="Calibri"/>
              </a:rPr>
              <a:t>behavior </a:t>
            </a:r>
            <a:r>
              <a:rPr sz="2800" dirty="0">
                <a:latin typeface="Calibri"/>
                <a:cs typeface="Calibri"/>
              </a:rPr>
              <a:t>to the </a:t>
            </a:r>
            <a:r>
              <a:rPr sz="2800" spc="-5" dirty="0">
                <a:latin typeface="Calibri"/>
                <a:cs typeface="Calibri"/>
              </a:rPr>
              <a:t>$scope</a:t>
            </a:r>
            <a:r>
              <a:rPr sz="2800" spc="-15" dirty="0">
                <a:latin typeface="Calibri"/>
                <a:cs typeface="Calibri"/>
              </a:rPr>
              <a:t> </a:t>
            </a:r>
            <a:r>
              <a:rPr sz="2800" spc="-5" dirty="0">
                <a:latin typeface="Calibri"/>
                <a:cs typeface="Calibri"/>
              </a:rPr>
              <a:t>object</a:t>
            </a:r>
            <a:endParaRPr sz="2800">
              <a:latin typeface="Calibri"/>
              <a:cs typeface="Calibri"/>
            </a:endParaRPr>
          </a:p>
          <a:p>
            <a:pPr marL="355600" indent="-342900">
              <a:lnSpc>
                <a:spcPct val="100000"/>
              </a:lnSpc>
              <a:spcBef>
                <a:spcPts val="835"/>
              </a:spcBef>
              <a:buFont typeface="Arial"/>
              <a:buChar char="•"/>
              <a:tabLst>
                <a:tab pos="354965" algn="l"/>
                <a:tab pos="355600" algn="l"/>
              </a:tabLst>
            </a:pPr>
            <a:r>
              <a:rPr sz="3200" spc="-5" dirty="0">
                <a:latin typeface="Calibri"/>
                <a:cs typeface="Calibri"/>
              </a:rPr>
              <a:t>Do</a:t>
            </a:r>
            <a:r>
              <a:rPr sz="3200" spc="-85" dirty="0">
                <a:latin typeface="Calibri"/>
                <a:cs typeface="Calibri"/>
              </a:rPr>
              <a:t> </a:t>
            </a:r>
            <a:r>
              <a:rPr sz="3200" spc="-5" dirty="0">
                <a:latin typeface="Calibri"/>
                <a:cs typeface="Calibri"/>
              </a:rPr>
              <a:t>not</a:t>
            </a:r>
            <a:endParaRPr sz="3200">
              <a:latin typeface="Calibri"/>
              <a:cs typeface="Calibri"/>
            </a:endParaRPr>
          </a:p>
          <a:p>
            <a:pPr marL="755650" lvl="1" indent="-285750">
              <a:lnSpc>
                <a:spcPct val="100000"/>
              </a:lnSpc>
              <a:spcBef>
                <a:spcPts val="665"/>
              </a:spcBef>
              <a:buFont typeface="Arial"/>
              <a:buChar char="–"/>
              <a:tabLst>
                <a:tab pos="755650" algn="l"/>
              </a:tabLst>
            </a:pPr>
            <a:r>
              <a:rPr sz="2800" dirty="0">
                <a:latin typeface="Calibri"/>
                <a:cs typeface="Calibri"/>
              </a:rPr>
              <a:t>Manipulate DOM (use </a:t>
            </a:r>
            <a:r>
              <a:rPr sz="2800" b="1" dirty="0">
                <a:latin typeface="Calibri"/>
                <a:cs typeface="Calibri"/>
              </a:rPr>
              <a:t>databinding</a:t>
            </a:r>
            <a:r>
              <a:rPr sz="2800" dirty="0">
                <a:latin typeface="Calibri"/>
                <a:cs typeface="Calibri"/>
              </a:rPr>
              <a:t>,</a:t>
            </a:r>
            <a:r>
              <a:rPr sz="2800" spc="-75" dirty="0">
                <a:latin typeface="Calibri"/>
                <a:cs typeface="Calibri"/>
              </a:rPr>
              <a:t> </a:t>
            </a:r>
            <a:r>
              <a:rPr sz="2800" b="1" spc="-5" dirty="0">
                <a:latin typeface="Calibri"/>
                <a:cs typeface="Calibri"/>
              </a:rPr>
              <a:t>directives</a:t>
            </a:r>
            <a:r>
              <a:rPr sz="2800" spc="-5" dirty="0">
                <a:latin typeface="Calibri"/>
                <a:cs typeface="Calibri"/>
              </a:rPr>
              <a:t>)</a:t>
            </a:r>
            <a:endParaRPr sz="2800">
              <a:latin typeface="Calibri"/>
              <a:cs typeface="Calibri"/>
            </a:endParaRPr>
          </a:p>
          <a:p>
            <a:pPr marL="755650" lvl="1" indent="-285750">
              <a:lnSpc>
                <a:spcPct val="100000"/>
              </a:lnSpc>
              <a:spcBef>
                <a:spcPts val="640"/>
              </a:spcBef>
              <a:buFont typeface="Arial"/>
              <a:buChar char="–"/>
              <a:tabLst>
                <a:tab pos="755650" algn="l"/>
              </a:tabLst>
            </a:pPr>
            <a:r>
              <a:rPr sz="2800" spc="-5" dirty="0">
                <a:latin typeface="Calibri"/>
                <a:cs typeface="Calibri"/>
              </a:rPr>
              <a:t>Format </a:t>
            </a:r>
            <a:r>
              <a:rPr sz="2800" dirty="0">
                <a:latin typeface="Calibri"/>
                <a:cs typeface="Calibri"/>
              </a:rPr>
              <a:t>input (use </a:t>
            </a:r>
            <a:r>
              <a:rPr sz="2800" b="1" spc="-5" dirty="0">
                <a:latin typeface="Calibri"/>
                <a:cs typeface="Calibri"/>
              </a:rPr>
              <a:t>form</a:t>
            </a:r>
            <a:r>
              <a:rPr sz="2800" b="1" spc="-55" dirty="0">
                <a:latin typeface="Calibri"/>
                <a:cs typeface="Calibri"/>
              </a:rPr>
              <a:t> </a:t>
            </a:r>
            <a:r>
              <a:rPr sz="2800" b="1" spc="-5" dirty="0">
                <a:latin typeface="Calibri"/>
                <a:cs typeface="Calibri"/>
              </a:rPr>
              <a:t>controls</a:t>
            </a:r>
            <a:r>
              <a:rPr sz="2800" spc="-5" dirty="0">
                <a:latin typeface="Calibri"/>
                <a:cs typeface="Calibri"/>
              </a:rPr>
              <a:t>)</a:t>
            </a:r>
            <a:endParaRPr sz="2800">
              <a:latin typeface="Calibri"/>
              <a:cs typeface="Calibri"/>
            </a:endParaRPr>
          </a:p>
          <a:p>
            <a:pPr marL="755650" lvl="1" indent="-285750">
              <a:lnSpc>
                <a:spcPct val="100000"/>
              </a:lnSpc>
              <a:spcBef>
                <a:spcPts val="640"/>
              </a:spcBef>
              <a:buFont typeface="Arial"/>
              <a:buChar char="–"/>
              <a:tabLst>
                <a:tab pos="755650" algn="l"/>
              </a:tabLst>
            </a:pPr>
            <a:r>
              <a:rPr sz="2800" dirty="0">
                <a:latin typeface="Calibri"/>
                <a:cs typeface="Calibri"/>
              </a:rPr>
              <a:t>Filter </a:t>
            </a:r>
            <a:r>
              <a:rPr sz="2800" spc="-5" dirty="0">
                <a:latin typeface="Calibri"/>
                <a:cs typeface="Calibri"/>
              </a:rPr>
              <a:t>output </a:t>
            </a:r>
            <a:r>
              <a:rPr sz="2800" dirty="0">
                <a:latin typeface="Calibri"/>
                <a:cs typeface="Calibri"/>
              </a:rPr>
              <a:t>(use</a:t>
            </a:r>
            <a:r>
              <a:rPr sz="2800" spc="-60" dirty="0">
                <a:latin typeface="Calibri"/>
                <a:cs typeface="Calibri"/>
              </a:rPr>
              <a:t> </a:t>
            </a:r>
            <a:r>
              <a:rPr sz="2800" b="1" spc="-5" dirty="0">
                <a:latin typeface="Calibri"/>
                <a:cs typeface="Calibri"/>
              </a:rPr>
              <a:t>ﬁlters</a:t>
            </a:r>
            <a:r>
              <a:rPr sz="2800" spc="-5" dirty="0">
                <a:latin typeface="Calibri"/>
                <a:cs typeface="Calibri"/>
              </a:rPr>
              <a:t>)</a:t>
            </a:r>
            <a:endParaRPr sz="2800">
              <a:latin typeface="Calibri"/>
              <a:cs typeface="Calibri"/>
            </a:endParaRPr>
          </a:p>
          <a:p>
            <a:pPr marL="755650" lvl="1" indent="-285750">
              <a:lnSpc>
                <a:spcPct val="100000"/>
              </a:lnSpc>
              <a:spcBef>
                <a:spcPts val="740"/>
              </a:spcBef>
              <a:buFont typeface="Arial"/>
              <a:buChar char="–"/>
              <a:tabLst>
                <a:tab pos="755650" algn="l"/>
              </a:tabLst>
            </a:pPr>
            <a:r>
              <a:rPr sz="2800" dirty="0">
                <a:latin typeface="Calibri"/>
                <a:cs typeface="Calibri"/>
              </a:rPr>
              <a:t>Share </a:t>
            </a:r>
            <a:r>
              <a:rPr sz="2800" spc="-5" dirty="0">
                <a:latin typeface="Calibri"/>
                <a:cs typeface="Calibri"/>
              </a:rPr>
              <a:t>code or </a:t>
            </a:r>
            <a:r>
              <a:rPr sz="2800" dirty="0">
                <a:latin typeface="Calibri"/>
                <a:cs typeface="Calibri"/>
              </a:rPr>
              <a:t>state (use</a:t>
            </a:r>
            <a:r>
              <a:rPr sz="2800" spc="-50" dirty="0">
                <a:latin typeface="Calibri"/>
                <a:cs typeface="Calibri"/>
              </a:rPr>
              <a:t> </a:t>
            </a:r>
            <a:r>
              <a:rPr sz="2800" b="1" spc="-5" dirty="0">
                <a:latin typeface="Calibri"/>
                <a:cs typeface="Calibri"/>
              </a:rPr>
              <a:t>services</a:t>
            </a:r>
            <a:r>
              <a:rPr sz="2800" spc="-5" dirty="0">
                <a:latin typeface="Calibri"/>
                <a:cs typeface="Calibri"/>
              </a:rPr>
              <a:t>)</a:t>
            </a:r>
            <a:endParaRPr sz="2800">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11095">
              <a:lnSpc>
                <a:spcPct val="100000"/>
              </a:lnSpc>
            </a:pPr>
            <a:r>
              <a:rPr dirty="0"/>
              <a:t>App</a:t>
            </a:r>
            <a:r>
              <a:rPr spc="-100" dirty="0"/>
              <a:t> </a:t>
            </a:r>
            <a:r>
              <a:rPr dirty="0"/>
              <a:t>Explained</a:t>
            </a:r>
          </a:p>
        </p:txBody>
      </p:sp>
      <p:sp>
        <p:nvSpPr>
          <p:cNvPr id="3" name="object 3"/>
          <p:cNvSpPr txBox="1"/>
          <p:nvPr/>
        </p:nvSpPr>
        <p:spPr>
          <a:xfrm>
            <a:off x="1310182" y="1995055"/>
            <a:ext cx="7915275" cy="262128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 pos="4417695" algn="l"/>
              </a:tabLst>
            </a:pPr>
            <a:r>
              <a:rPr sz="3200" dirty="0">
                <a:latin typeface="Calibri"/>
                <a:cs typeface="Calibri"/>
              </a:rPr>
              <a:t>App </a:t>
            </a:r>
            <a:r>
              <a:rPr sz="3200" spc="-5" dirty="0">
                <a:latin typeface="Calibri"/>
                <a:cs typeface="Calibri"/>
              </a:rPr>
              <a:t>runs</a:t>
            </a:r>
            <a:r>
              <a:rPr sz="3200" spc="10" dirty="0">
                <a:latin typeface="Calibri"/>
                <a:cs typeface="Calibri"/>
              </a:rPr>
              <a:t> </a:t>
            </a:r>
            <a:r>
              <a:rPr sz="3200" dirty="0">
                <a:latin typeface="Calibri"/>
                <a:cs typeface="Calibri"/>
              </a:rPr>
              <a:t>inside</a:t>
            </a:r>
            <a:r>
              <a:rPr sz="3200" spc="-10" dirty="0">
                <a:latin typeface="Calibri"/>
                <a:cs typeface="Calibri"/>
              </a:rPr>
              <a:t> </a:t>
            </a:r>
            <a:r>
              <a:rPr sz="3200" b="1" spc="-285" dirty="0">
                <a:latin typeface="Lucida Sans"/>
                <a:cs typeface="Lucida Sans"/>
              </a:rPr>
              <a:t>ng-app	</a:t>
            </a:r>
            <a:r>
              <a:rPr sz="3200" spc="-5" dirty="0">
                <a:latin typeface="Calibri"/>
                <a:cs typeface="Calibri"/>
              </a:rPr>
              <a:t>(div)</a:t>
            </a:r>
            <a:endParaRPr sz="3200">
              <a:latin typeface="Calibri"/>
              <a:cs typeface="Calibri"/>
            </a:endParaRPr>
          </a:p>
          <a:p>
            <a:pPr marL="355600" indent="-342900">
              <a:lnSpc>
                <a:spcPts val="3835"/>
              </a:lnSpc>
              <a:spcBef>
                <a:spcPts val="725"/>
              </a:spcBef>
              <a:buFont typeface="Arial"/>
              <a:buChar char="•"/>
              <a:tabLst>
                <a:tab pos="354965" algn="l"/>
                <a:tab pos="355600" algn="l"/>
              </a:tabLst>
            </a:pPr>
            <a:r>
              <a:rPr sz="3200" spc="-5" dirty="0">
                <a:latin typeface="Calibri"/>
                <a:cs typeface="Calibri"/>
              </a:rPr>
              <a:t>AngularJS will invoke </a:t>
            </a:r>
            <a:r>
              <a:rPr sz="3200" dirty="0">
                <a:latin typeface="Calibri"/>
                <a:cs typeface="Calibri"/>
              </a:rPr>
              <a:t>the </a:t>
            </a:r>
            <a:r>
              <a:rPr sz="3200" spc="-5" dirty="0">
                <a:latin typeface="Calibri"/>
                <a:cs typeface="Calibri"/>
              </a:rPr>
              <a:t>constructor with</a:t>
            </a:r>
            <a:r>
              <a:rPr sz="3200" spc="50" dirty="0">
                <a:latin typeface="Calibri"/>
                <a:cs typeface="Calibri"/>
              </a:rPr>
              <a:t> </a:t>
            </a:r>
            <a:r>
              <a:rPr sz="3200" dirty="0">
                <a:latin typeface="Calibri"/>
                <a:cs typeface="Calibri"/>
              </a:rPr>
              <a:t>a</a:t>
            </a:r>
            <a:endParaRPr sz="3200">
              <a:latin typeface="Calibri"/>
              <a:cs typeface="Calibri"/>
            </a:endParaRPr>
          </a:p>
          <a:p>
            <a:pPr marL="354965">
              <a:lnSpc>
                <a:spcPts val="3835"/>
              </a:lnSpc>
            </a:pPr>
            <a:r>
              <a:rPr sz="3200" spc="-5" dirty="0">
                <a:latin typeface="Calibri"/>
                <a:cs typeface="Calibri"/>
              </a:rPr>
              <a:t>$scope </a:t>
            </a:r>
            <a:r>
              <a:rPr sz="3200" dirty="0">
                <a:latin typeface="Calibri"/>
                <a:cs typeface="Calibri"/>
              </a:rPr>
              <a:t>–</a:t>
            </a:r>
            <a:r>
              <a:rPr sz="3200" spc="-50" dirty="0">
                <a:latin typeface="Calibri"/>
                <a:cs typeface="Calibri"/>
              </a:rPr>
              <a:t> </a:t>
            </a:r>
            <a:r>
              <a:rPr sz="3200" spc="-5" dirty="0">
                <a:latin typeface="Calibri"/>
                <a:cs typeface="Calibri"/>
              </a:rPr>
              <a:t>object</a:t>
            </a:r>
            <a:endParaRPr sz="3200">
              <a:latin typeface="Calibri"/>
              <a:cs typeface="Calibri"/>
            </a:endParaRPr>
          </a:p>
          <a:p>
            <a:pPr marL="355600" marR="5080" indent="-342900">
              <a:lnSpc>
                <a:spcPct val="100000"/>
              </a:lnSpc>
              <a:spcBef>
                <a:spcPts val="725"/>
              </a:spcBef>
              <a:buFont typeface="Arial"/>
              <a:buChar char="•"/>
              <a:tabLst>
                <a:tab pos="354965" algn="l"/>
                <a:tab pos="355600" algn="l"/>
              </a:tabLst>
            </a:pPr>
            <a:r>
              <a:rPr sz="3200" spc="-5" dirty="0">
                <a:latin typeface="Calibri"/>
                <a:cs typeface="Calibri"/>
              </a:rPr>
              <a:t>$scope </a:t>
            </a:r>
            <a:r>
              <a:rPr sz="3200" dirty="0">
                <a:latin typeface="Calibri"/>
                <a:cs typeface="Calibri"/>
              </a:rPr>
              <a:t>is an </a:t>
            </a:r>
            <a:r>
              <a:rPr sz="3200" spc="-5" dirty="0">
                <a:latin typeface="Calibri"/>
                <a:cs typeface="Calibri"/>
              </a:rPr>
              <a:t>object </a:t>
            </a:r>
            <a:r>
              <a:rPr sz="3200" dirty="0">
                <a:latin typeface="Calibri"/>
                <a:cs typeface="Calibri"/>
              </a:rPr>
              <a:t>that links </a:t>
            </a:r>
            <a:r>
              <a:rPr sz="3200" spc="-5" dirty="0">
                <a:latin typeface="Calibri"/>
                <a:cs typeface="Calibri"/>
              </a:rPr>
              <a:t>controller </a:t>
            </a:r>
            <a:r>
              <a:rPr sz="3200" dirty="0">
                <a:latin typeface="Calibri"/>
                <a:cs typeface="Calibri"/>
              </a:rPr>
              <a:t>to the  view</a:t>
            </a:r>
            <a:endParaRPr sz="3200">
              <a:latin typeface="Calibri"/>
              <a:cs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5295" y="4801755"/>
            <a:ext cx="6326505" cy="632460"/>
          </a:xfrm>
          <a:prstGeom prst="rect">
            <a:avLst/>
          </a:prstGeom>
        </p:spPr>
        <p:txBody>
          <a:bodyPr vert="horz" wrap="square" lIns="0" tIns="0" rIns="0" bIns="0" rtlCol="0">
            <a:spAutoFit/>
          </a:bodyPr>
          <a:lstStyle/>
          <a:p>
            <a:pPr marL="12700">
              <a:lnSpc>
                <a:spcPct val="100000"/>
              </a:lnSpc>
            </a:pPr>
            <a:r>
              <a:rPr sz="4000" b="1" spc="-5" dirty="0">
                <a:latin typeface="Calibri"/>
                <a:cs typeface="Calibri"/>
              </a:rPr>
              <a:t>MODULES, ROUTES,</a:t>
            </a:r>
            <a:r>
              <a:rPr sz="4000" b="1" spc="-30" dirty="0">
                <a:latin typeface="Calibri"/>
                <a:cs typeface="Calibri"/>
              </a:rPr>
              <a:t> </a:t>
            </a:r>
            <a:r>
              <a:rPr sz="4000" b="1" dirty="0">
                <a:latin typeface="Calibri"/>
                <a:cs typeface="Calibri"/>
              </a:rPr>
              <a:t>SERVICES</a:t>
            </a:r>
            <a:endParaRPr sz="4000">
              <a:latin typeface="Calibri"/>
              <a:cs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44980">
              <a:lnSpc>
                <a:spcPct val="100000"/>
              </a:lnSpc>
            </a:pPr>
            <a:r>
              <a:rPr spc="-5" dirty="0"/>
              <a:t>Example: Own</a:t>
            </a:r>
            <a:r>
              <a:rPr spc="-50" dirty="0"/>
              <a:t> </a:t>
            </a:r>
            <a:r>
              <a:rPr dirty="0"/>
              <a:t>Filter</a:t>
            </a:r>
          </a:p>
        </p:txBody>
      </p:sp>
      <p:sp>
        <p:nvSpPr>
          <p:cNvPr id="3" name="object 3"/>
          <p:cNvSpPr txBox="1"/>
          <p:nvPr/>
        </p:nvSpPr>
        <p:spPr>
          <a:xfrm>
            <a:off x="1310182" y="1995055"/>
            <a:ext cx="1550035" cy="329565"/>
          </a:xfrm>
          <a:prstGeom prst="rect">
            <a:avLst/>
          </a:prstGeom>
        </p:spPr>
        <p:txBody>
          <a:bodyPr vert="horz" wrap="square" lIns="0" tIns="0" rIns="0" bIns="0" rtlCol="0">
            <a:spAutoFit/>
          </a:bodyPr>
          <a:lstStyle/>
          <a:p>
            <a:pPr marL="12700">
              <a:lnSpc>
                <a:spcPct val="100000"/>
              </a:lnSpc>
            </a:pPr>
            <a:r>
              <a:rPr sz="2000" spc="-5" dirty="0">
                <a:solidFill>
                  <a:srgbClr val="565656"/>
                </a:solidFill>
                <a:latin typeface="Courier New"/>
                <a:cs typeface="Courier New"/>
              </a:rPr>
              <a:t>//</a:t>
            </a:r>
            <a:r>
              <a:rPr sz="2000" spc="-95" dirty="0">
                <a:solidFill>
                  <a:srgbClr val="565656"/>
                </a:solidFill>
                <a:latin typeface="Courier New"/>
                <a:cs typeface="Courier New"/>
              </a:rPr>
              <a:t> </a:t>
            </a:r>
            <a:r>
              <a:rPr sz="2000" spc="-5" dirty="0">
                <a:solidFill>
                  <a:srgbClr val="565656"/>
                </a:solidFill>
                <a:latin typeface="Courier New"/>
                <a:cs typeface="Courier New"/>
              </a:rPr>
              <a:t>declare</a:t>
            </a:r>
            <a:endParaRPr sz="2000">
              <a:latin typeface="Courier New"/>
              <a:cs typeface="Courier New"/>
            </a:endParaRPr>
          </a:p>
        </p:txBody>
      </p:sp>
      <p:sp>
        <p:nvSpPr>
          <p:cNvPr id="4" name="object 4"/>
          <p:cNvSpPr txBox="1"/>
          <p:nvPr/>
        </p:nvSpPr>
        <p:spPr>
          <a:xfrm>
            <a:off x="2986862" y="1995055"/>
            <a:ext cx="1245235" cy="304800"/>
          </a:xfrm>
          <a:prstGeom prst="rect">
            <a:avLst/>
          </a:prstGeom>
        </p:spPr>
        <p:txBody>
          <a:bodyPr vert="horz" wrap="square" lIns="0" tIns="0" rIns="0" bIns="0" rtlCol="0">
            <a:spAutoFit/>
          </a:bodyPr>
          <a:lstStyle/>
          <a:p>
            <a:pPr marL="12700">
              <a:lnSpc>
                <a:spcPct val="100000"/>
              </a:lnSpc>
              <a:tabLst>
                <a:tab pos="317500" algn="l"/>
              </a:tabLst>
            </a:pPr>
            <a:r>
              <a:rPr sz="2000" dirty="0">
                <a:solidFill>
                  <a:srgbClr val="565656"/>
                </a:solidFill>
                <a:latin typeface="Courier New"/>
                <a:cs typeface="Courier New"/>
              </a:rPr>
              <a:t>a	module</a:t>
            </a:r>
            <a:endParaRPr sz="2000">
              <a:latin typeface="Courier New"/>
              <a:cs typeface="Courier New"/>
            </a:endParaRPr>
          </a:p>
        </p:txBody>
      </p:sp>
      <p:sp>
        <p:nvSpPr>
          <p:cNvPr id="5" name="object 5"/>
          <p:cNvSpPr txBox="1"/>
          <p:nvPr/>
        </p:nvSpPr>
        <p:spPr>
          <a:xfrm>
            <a:off x="1310182" y="2360815"/>
            <a:ext cx="6275070" cy="329565"/>
          </a:xfrm>
          <a:prstGeom prst="rect">
            <a:avLst/>
          </a:prstGeom>
        </p:spPr>
        <p:txBody>
          <a:bodyPr vert="horz" wrap="square" lIns="0" tIns="0" rIns="0" bIns="0" rtlCol="0">
            <a:spAutoFit/>
          </a:bodyPr>
          <a:lstStyle/>
          <a:p>
            <a:pPr marL="12700">
              <a:lnSpc>
                <a:spcPct val="100000"/>
              </a:lnSpc>
              <a:tabLst>
                <a:tab pos="622300" algn="l"/>
                <a:tab pos="2451100" algn="l"/>
                <a:tab pos="2755900" algn="l"/>
              </a:tabLst>
            </a:pPr>
            <a:r>
              <a:rPr sz="2000" b="1" dirty="0">
                <a:solidFill>
                  <a:srgbClr val="6B0001"/>
                </a:solidFill>
                <a:latin typeface="Courier New"/>
                <a:cs typeface="Courier New"/>
              </a:rPr>
              <a:t>var	</a:t>
            </a:r>
            <a:r>
              <a:rPr sz="2000" dirty="0">
                <a:solidFill>
                  <a:srgbClr val="6B0001"/>
                </a:solidFill>
                <a:latin typeface="Courier New"/>
                <a:cs typeface="Courier New"/>
              </a:rPr>
              <a:t>myAppModule	</a:t>
            </a:r>
            <a:r>
              <a:rPr sz="2000" dirty="0">
                <a:solidFill>
                  <a:srgbClr val="6D6F24"/>
                </a:solidFill>
                <a:latin typeface="Courier New"/>
                <a:cs typeface="Courier New"/>
              </a:rPr>
              <a:t>=	angular.module(</a:t>
            </a:r>
            <a:r>
              <a:rPr sz="2000" dirty="0">
                <a:solidFill>
                  <a:srgbClr val="0000DF"/>
                </a:solidFill>
                <a:latin typeface="Courier New"/>
                <a:cs typeface="Courier New"/>
              </a:rPr>
              <a:t>'myApp'</a:t>
            </a:r>
            <a:r>
              <a:rPr sz="2000" dirty="0">
                <a:solidFill>
                  <a:srgbClr val="6D6F24"/>
                </a:solidFill>
                <a:latin typeface="Courier New"/>
                <a:cs typeface="Courier New"/>
              </a:rPr>
              <a:t>,</a:t>
            </a:r>
            <a:endParaRPr sz="2000">
              <a:latin typeface="Courier New"/>
              <a:cs typeface="Courier New"/>
            </a:endParaRPr>
          </a:p>
        </p:txBody>
      </p:sp>
      <p:sp>
        <p:nvSpPr>
          <p:cNvPr id="6" name="object 6"/>
          <p:cNvSpPr txBox="1"/>
          <p:nvPr/>
        </p:nvSpPr>
        <p:spPr>
          <a:xfrm>
            <a:off x="7712023" y="2360815"/>
            <a:ext cx="635635" cy="329565"/>
          </a:xfrm>
          <a:prstGeom prst="rect">
            <a:avLst/>
          </a:prstGeom>
        </p:spPr>
        <p:txBody>
          <a:bodyPr vert="horz" wrap="square" lIns="0" tIns="0" rIns="0" bIns="0" rtlCol="0">
            <a:spAutoFit/>
          </a:bodyPr>
          <a:lstStyle/>
          <a:p>
            <a:pPr marL="12700">
              <a:lnSpc>
                <a:spcPct val="100000"/>
              </a:lnSpc>
            </a:pPr>
            <a:r>
              <a:rPr sz="2000" dirty="0">
                <a:solidFill>
                  <a:srgbClr val="6D6F24"/>
                </a:solidFill>
                <a:latin typeface="Courier New"/>
                <a:cs typeface="Courier New"/>
              </a:rPr>
              <a:t>[])</a:t>
            </a:r>
            <a:r>
              <a:rPr sz="2000" dirty="0">
                <a:solidFill>
                  <a:srgbClr val="6B006D"/>
                </a:solidFill>
                <a:latin typeface="Courier New"/>
                <a:cs typeface="Courier New"/>
              </a:rPr>
              <a:t>;</a:t>
            </a:r>
            <a:endParaRPr sz="2000">
              <a:latin typeface="Courier New"/>
              <a:cs typeface="Courier New"/>
            </a:endParaRPr>
          </a:p>
        </p:txBody>
      </p:sp>
      <p:sp>
        <p:nvSpPr>
          <p:cNvPr id="7" name="object 7"/>
          <p:cNvSpPr txBox="1"/>
          <p:nvPr/>
        </p:nvSpPr>
        <p:spPr>
          <a:xfrm>
            <a:off x="8169326" y="3453015"/>
            <a:ext cx="940435" cy="329565"/>
          </a:xfrm>
          <a:prstGeom prst="rect">
            <a:avLst/>
          </a:prstGeom>
        </p:spPr>
        <p:txBody>
          <a:bodyPr vert="horz" wrap="square" lIns="0" tIns="0" rIns="0" bIns="0" rtlCol="0">
            <a:spAutoFit/>
          </a:bodyPr>
          <a:lstStyle/>
          <a:p>
            <a:pPr marL="12700">
              <a:lnSpc>
                <a:spcPct val="100000"/>
              </a:lnSpc>
            </a:pPr>
            <a:r>
              <a:rPr sz="2000" dirty="0">
                <a:solidFill>
                  <a:srgbClr val="565656"/>
                </a:solidFill>
                <a:latin typeface="Courier New"/>
                <a:cs typeface="Courier New"/>
              </a:rPr>
              <a:t>filter</a:t>
            </a:r>
            <a:endParaRPr sz="2000">
              <a:latin typeface="Courier New"/>
              <a:cs typeface="Courier New"/>
            </a:endParaRPr>
          </a:p>
        </p:txBody>
      </p:sp>
      <p:sp>
        <p:nvSpPr>
          <p:cNvPr id="8" name="object 8"/>
          <p:cNvSpPr txBox="1"/>
          <p:nvPr/>
        </p:nvSpPr>
        <p:spPr>
          <a:xfrm>
            <a:off x="1310182" y="3084715"/>
            <a:ext cx="6732270" cy="1434465"/>
          </a:xfrm>
          <a:prstGeom prst="rect">
            <a:avLst/>
          </a:prstGeom>
        </p:spPr>
        <p:txBody>
          <a:bodyPr vert="horz" wrap="square" lIns="0" tIns="0" rIns="0" bIns="0" rtlCol="0">
            <a:spAutoFit/>
          </a:bodyPr>
          <a:lstStyle/>
          <a:p>
            <a:pPr marL="12700">
              <a:lnSpc>
                <a:spcPct val="100000"/>
              </a:lnSpc>
            </a:pPr>
            <a:r>
              <a:rPr sz="2000" spc="-5" dirty="0">
                <a:solidFill>
                  <a:srgbClr val="565656"/>
                </a:solidFill>
                <a:latin typeface="Courier New"/>
                <a:cs typeface="Courier New"/>
              </a:rPr>
              <a:t>// configure the</a:t>
            </a:r>
            <a:r>
              <a:rPr sz="2000" spc="-75" dirty="0">
                <a:solidFill>
                  <a:srgbClr val="565656"/>
                </a:solidFill>
                <a:latin typeface="Courier New"/>
                <a:cs typeface="Courier New"/>
              </a:rPr>
              <a:t> </a:t>
            </a:r>
            <a:r>
              <a:rPr sz="2000" dirty="0">
                <a:solidFill>
                  <a:srgbClr val="565656"/>
                </a:solidFill>
                <a:latin typeface="Courier New"/>
                <a:cs typeface="Courier New"/>
              </a:rPr>
              <a:t>module.</a:t>
            </a:r>
            <a:endParaRPr sz="2000">
              <a:latin typeface="Courier New"/>
              <a:cs typeface="Courier New"/>
            </a:endParaRPr>
          </a:p>
          <a:p>
            <a:pPr marL="12700" marR="5080">
              <a:lnSpc>
                <a:spcPct val="120800"/>
              </a:lnSpc>
              <a:tabLst>
                <a:tab pos="4280535" algn="l"/>
                <a:tab pos="5499735" algn="l"/>
              </a:tabLst>
            </a:pPr>
            <a:r>
              <a:rPr sz="2000" spc="-5" dirty="0">
                <a:solidFill>
                  <a:srgbClr val="565656"/>
                </a:solidFill>
                <a:latin typeface="Courier New"/>
                <a:cs typeface="Courier New"/>
              </a:rPr>
              <a:t>/</a:t>
            </a:r>
            <a:r>
              <a:rPr sz="2000" dirty="0">
                <a:solidFill>
                  <a:srgbClr val="565656"/>
                </a:solidFill>
                <a:latin typeface="Courier New"/>
                <a:cs typeface="Courier New"/>
              </a:rPr>
              <a:t>/ </a:t>
            </a:r>
            <a:r>
              <a:rPr sz="2000" spc="-5" dirty="0">
                <a:solidFill>
                  <a:srgbClr val="565656"/>
                </a:solidFill>
                <a:latin typeface="Courier New"/>
                <a:cs typeface="Courier New"/>
              </a:rPr>
              <a:t>i</a:t>
            </a:r>
            <a:r>
              <a:rPr sz="2000" dirty="0">
                <a:solidFill>
                  <a:srgbClr val="565656"/>
                </a:solidFill>
                <a:latin typeface="Courier New"/>
                <a:cs typeface="Courier New"/>
              </a:rPr>
              <a:t>n </a:t>
            </a:r>
            <a:r>
              <a:rPr sz="2000" spc="-5" dirty="0">
                <a:solidFill>
                  <a:srgbClr val="565656"/>
                </a:solidFill>
                <a:latin typeface="Courier New"/>
                <a:cs typeface="Courier New"/>
              </a:rPr>
              <a:t>thi</a:t>
            </a:r>
            <a:r>
              <a:rPr sz="2000" dirty="0">
                <a:solidFill>
                  <a:srgbClr val="565656"/>
                </a:solidFill>
                <a:latin typeface="Courier New"/>
                <a:cs typeface="Courier New"/>
              </a:rPr>
              <a:t>s </a:t>
            </a:r>
            <a:r>
              <a:rPr sz="2000" spc="-5" dirty="0">
                <a:solidFill>
                  <a:srgbClr val="565656"/>
                </a:solidFill>
                <a:latin typeface="Courier New"/>
                <a:cs typeface="Courier New"/>
              </a:rPr>
              <a:t>exampl</a:t>
            </a:r>
            <a:r>
              <a:rPr sz="2000" dirty="0">
                <a:solidFill>
                  <a:srgbClr val="565656"/>
                </a:solidFill>
                <a:latin typeface="Courier New"/>
                <a:cs typeface="Courier New"/>
              </a:rPr>
              <a:t>e </a:t>
            </a:r>
            <a:r>
              <a:rPr sz="2000" spc="-5" dirty="0">
                <a:solidFill>
                  <a:srgbClr val="565656"/>
                </a:solidFill>
                <a:latin typeface="Courier New"/>
                <a:cs typeface="Courier New"/>
              </a:rPr>
              <a:t>w</a:t>
            </a:r>
            <a:r>
              <a:rPr sz="2000" dirty="0">
                <a:solidFill>
                  <a:srgbClr val="565656"/>
                </a:solidFill>
                <a:latin typeface="Courier New"/>
                <a:cs typeface="Courier New"/>
              </a:rPr>
              <a:t>e </a:t>
            </a:r>
            <a:r>
              <a:rPr sz="2000" spc="-5" dirty="0">
                <a:solidFill>
                  <a:srgbClr val="565656"/>
                </a:solidFill>
                <a:latin typeface="Courier New"/>
                <a:cs typeface="Courier New"/>
              </a:rPr>
              <a:t>wil</a:t>
            </a:r>
            <a:r>
              <a:rPr sz="2000" dirty="0">
                <a:solidFill>
                  <a:srgbClr val="565656"/>
                </a:solidFill>
                <a:latin typeface="Courier New"/>
                <a:cs typeface="Courier New"/>
              </a:rPr>
              <a:t>l </a:t>
            </a:r>
            <a:r>
              <a:rPr sz="2000" spc="-5" dirty="0">
                <a:solidFill>
                  <a:srgbClr val="565656"/>
                </a:solidFill>
                <a:latin typeface="Courier New"/>
                <a:cs typeface="Courier New"/>
              </a:rPr>
              <a:t>creat</a:t>
            </a:r>
            <a:r>
              <a:rPr sz="2000" dirty="0">
                <a:solidFill>
                  <a:srgbClr val="565656"/>
                </a:solidFill>
                <a:latin typeface="Courier New"/>
                <a:cs typeface="Courier New"/>
              </a:rPr>
              <a:t>e a	</a:t>
            </a:r>
            <a:r>
              <a:rPr sz="2000" spc="-5" dirty="0">
                <a:solidFill>
                  <a:srgbClr val="565656"/>
                </a:solidFill>
                <a:latin typeface="Courier New"/>
                <a:cs typeface="Courier New"/>
              </a:rPr>
              <a:t>greeting  </a:t>
            </a:r>
            <a:r>
              <a:rPr sz="2000" dirty="0">
                <a:latin typeface="Courier New"/>
                <a:cs typeface="Courier New"/>
              </a:rPr>
              <a:t>myAppModule</a:t>
            </a:r>
            <a:r>
              <a:rPr sz="2000" dirty="0">
                <a:solidFill>
                  <a:srgbClr val="6D6F24"/>
                </a:solidFill>
                <a:latin typeface="Courier New"/>
                <a:cs typeface="Courier New"/>
              </a:rPr>
              <a:t>.filter(</a:t>
            </a:r>
            <a:r>
              <a:rPr sz="2000" dirty="0">
                <a:solidFill>
                  <a:srgbClr val="0000DF"/>
                </a:solidFill>
                <a:latin typeface="Courier New"/>
                <a:cs typeface="Courier New"/>
              </a:rPr>
              <a:t>'greet'</a:t>
            </a:r>
            <a:r>
              <a:rPr sz="2000" dirty="0">
                <a:solidFill>
                  <a:srgbClr val="6D6F24"/>
                </a:solidFill>
                <a:latin typeface="Courier New"/>
                <a:cs typeface="Courier New"/>
              </a:rPr>
              <a:t>,	</a:t>
            </a:r>
            <a:r>
              <a:rPr sz="2000" b="1" spc="-5" dirty="0">
                <a:solidFill>
                  <a:srgbClr val="6B0001"/>
                </a:solidFill>
                <a:latin typeface="Courier New"/>
                <a:cs typeface="Courier New"/>
              </a:rPr>
              <a:t>function</a:t>
            </a:r>
            <a:r>
              <a:rPr sz="2000" spc="-5" dirty="0">
                <a:solidFill>
                  <a:srgbClr val="6D6F24"/>
                </a:solidFill>
                <a:latin typeface="Courier New"/>
                <a:cs typeface="Courier New"/>
              </a:rPr>
              <a:t>()</a:t>
            </a:r>
            <a:r>
              <a:rPr sz="2000" spc="-55" dirty="0">
                <a:solidFill>
                  <a:srgbClr val="6D6F24"/>
                </a:solidFill>
                <a:latin typeface="Courier New"/>
                <a:cs typeface="Courier New"/>
              </a:rPr>
              <a:t> </a:t>
            </a:r>
            <a:r>
              <a:rPr sz="2000" dirty="0">
                <a:solidFill>
                  <a:srgbClr val="6B006D"/>
                </a:solidFill>
                <a:latin typeface="Courier New"/>
                <a:cs typeface="Courier New"/>
              </a:rPr>
              <a:t>{</a:t>
            </a:r>
            <a:endParaRPr sz="2000">
              <a:latin typeface="Courier New"/>
              <a:cs typeface="Courier New"/>
            </a:endParaRPr>
          </a:p>
          <a:p>
            <a:pPr marL="165100">
              <a:lnSpc>
                <a:spcPct val="100000"/>
              </a:lnSpc>
              <a:spcBef>
                <a:spcPts val="500"/>
              </a:spcBef>
              <a:tabLst>
                <a:tab pos="1231900" algn="l"/>
              </a:tabLst>
            </a:pPr>
            <a:r>
              <a:rPr sz="2000" b="1" dirty="0">
                <a:solidFill>
                  <a:srgbClr val="6B0001"/>
                </a:solidFill>
                <a:latin typeface="Courier New"/>
                <a:cs typeface="Courier New"/>
              </a:rPr>
              <a:t>return	</a:t>
            </a:r>
            <a:r>
              <a:rPr sz="2000" b="1" spc="-5" dirty="0">
                <a:solidFill>
                  <a:srgbClr val="6B0001"/>
                </a:solidFill>
                <a:latin typeface="Courier New"/>
                <a:cs typeface="Courier New"/>
              </a:rPr>
              <a:t>function</a:t>
            </a:r>
            <a:r>
              <a:rPr sz="2000" spc="-5" dirty="0">
                <a:solidFill>
                  <a:srgbClr val="6D6F24"/>
                </a:solidFill>
                <a:latin typeface="Courier New"/>
                <a:cs typeface="Courier New"/>
              </a:rPr>
              <a:t>(name)</a:t>
            </a:r>
            <a:r>
              <a:rPr sz="2000" spc="-55" dirty="0">
                <a:solidFill>
                  <a:srgbClr val="6D6F24"/>
                </a:solidFill>
                <a:latin typeface="Courier New"/>
                <a:cs typeface="Courier New"/>
              </a:rPr>
              <a:t> </a:t>
            </a:r>
            <a:r>
              <a:rPr sz="2000" dirty="0">
                <a:solidFill>
                  <a:srgbClr val="6B006D"/>
                </a:solidFill>
                <a:latin typeface="Courier New"/>
                <a:cs typeface="Courier New"/>
              </a:rPr>
              <a:t>{</a:t>
            </a:r>
            <a:endParaRPr sz="2000">
              <a:latin typeface="Courier New"/>
              <a:cs typeface="Courier New"/>
            </a:endParaRPr>
          </a:p>
        </p:txBody>
      </p:sp>
      <p:sp>
        <p:nvSpPr>
          <p:cNvPr id="9" name="object 9"/>
          <p:cNvSpPr txBox="1"/>
          <p:nvPr/>
        </p:nvSpPr>
        <p:spPr>
          <a:xfrm>
            <a:off x="4206265" y="4545215"/>
            <a:ext cx="2312035" cy="329565"/>
          </a:xfrm>
          <a:prstGeom prst="rect">
            <a:avLst/>
          </a:prstGeom>
        </p:spPr>
        <p:txBody>
          <a:bodyPr vert="horz" wrap="square" lIns="0" tIns="0" rIns="0" bIns="0" rtlCol="0">
            <a:spAutoFit/>
          </a:bodyPr>
          <a:lstStyle/>
          <a:p>
            <a:pPr marL="12700">
              <a:lnSpc>
                <a:spcPct val="100000"/>
              </a:lnSpc>
              <a:tabLst>
                <a:tab pos="316865" algn="l"/>
                <a:tab pos="622300" algn="l"/>
                <a:tab pos="1689100" algn="l"/>
              </a:tabLst>
            </a:pPr>
            <a:r>
              <a:rPr sz="2000" dirty="0">
                <a:solidFill>
                  <a:srgbClr val="0000DF"/>
                </a:solidFill>
                <a:latin typeface="Courier New"/>
                <a:cs typeface="Courier New"/>
              </a:rPr>
              <a:t>'	</a:t>
            </a:r>
            <a:r>
              <a:rPr sz="2000" dirty="0">
                <a:solidFill>
                  <a:srgbClr val="6D6F24"/>
                </a:solidFill>
                <a:latin typeface="Courier New"/>
                <a:cs typeface="Courier New"/>
              </a:rPr>
              <a:t>+	</a:t>
            </a:r>
            <a:r>
              <a:rPr sz="2000" spc="-5" dirty="0">
                <a:solidFill>
                  <a:srgbClr val="6D6F24"/>
                </a:solidFill>
                <a:latin typeface="Courier New"/>
                <a:cs typeface="Courier New"/>
              </a:rPr>
              <a:t>nam</a:t>
            </a:r>
            <a:r>
              <a:rPr sz="2000" dirty="0">
                <a:solidFill>
                  <a:srgbClr val="6D6F24"/>
                </a:solidFill>
                <a:latin typeface="Courier New"/>
                <a:cs typeface="Courier New"/>
              </a:rPr>
              <a:t>e +	</a:t>
            </a:r>
            <a:r>
              <a:rPr sz="2000" dirty="0">
                <a:solidFill>
                  <a:srgbClr val="0000DF"/>
                </a:solidFill>
                <a:latin typeface="Courier New"/>
                <a:cs typeface="Courier New"/>
              </a:rPr>
              <a:t>'!'</a:t>
            </a:r>
            <a:r>
              <a:rPr sz="2000" dirty="0">
                <a:solidFill>
                  <a:srgbClr val="6B006D"/>
                </a:solidFill>
                <a:latin typeface="Courier New"/>
                <a:cs typeface="Courier New"/>
              </a:rPr>
              <a:t>;</a:t>
            </a:r>
            <a:endParaRPr sz="2000">
              <a:latin typeface="Courier New"/>
              <a:cs typeface="Courier New"/>
            </a:endParaRPr>
          </a:p>
        </p:txBody>
      </p:sp>
      <p:sp>
        <p:nvSpPr>
          <p:cNvPr id="10" name="object 10"/>
          <p:cNvSpPr txBox="1"/>
          <p:nvPr/>
        </p:nvSpPr>
        <p:spPr>
          <a:xfrm>
            <a:off x="1310182" y="4545215"/>
            <a:ext cx="2769235" cy="1066165"/>
          </a:xfrm>
          <a:prstGeom prst="rect">
            <a:avLst/>
          </a:prstGeom>
        </p:spPr>
        <p:txBody>
          <a:bodyPr vert="horz" wrap="square" lIns="0" tIns="0" rIns="0" bIns="0" rtlCol="0">
            <a:spAutoFit/>
          </a:bodyPr>
          <a:lstStyle/>
          <a:p>
            <a:pPr marL="622300">
              <a:lnSpc>
                <a:spcPct val="100000"/>
              </a:lnSpc>
              <a:tabLst>
                <a:tab pos="1689100" algn="l"/>
              </a:tabLst>
            </a:pPr>
            <a:r>
              <a:rPr sz="2000" b="1" dirty="0">
                <a:solidFill>
                  <a:srgbClr val="6B0001"/>
                </a:solidFill>
                <a:latin typeface="Courier New"/>
                <a:cs typeface="Courier New"/>
              </a:rPr>
              <a:t>return	</a:t>
            </a:r>
            <a:r>
              <a:rPr sz="2000" spc="-5" dirty="0">
                <a:solidFill>
                  <a:srgbClr val="0000DF"/>
                </a:solidFill>
                <a:latin typeface="Courier New"/>
                <a:cs typeface="Courier New"/>
              </a:rPr>
              <a:t>'Hello,</a:t>
            </a:r>
            <a:endParaRPr sz="2000">
              <a:latin typeface="Courier New"/>
              <a:cs typeface="Courier New"/>
            </a:endParaRPr>
          </a:p>
          <a:p>
            <a:pPr marL="317500">
              <a:lnSpc>
                <a:spcPct val="100000"/>
              </a:lnSpc>
              <a:spcBef>
                <a:spcPts val="500"/>
              </a:spcBef>
            </a:pPr>
            <a:r>
              <a:rPr sz="2000" dirty="0">
                <a:solidFill>
                  <a:srgbClr val="6B006D"/>
                </a:solidFill>
                <a:latin typeface="Courier New"/>
                <a:cs typeface="Courier New"/>
              </a:rPr>
              <a:t>};</a:t>
            </a:r>
            <a:endParaRPr sz="2000">
              <a:latin typeface="Courier New"/>
              <a:cs typeface="Courier New"/>
            </a:endParaRPr>
          </a:p>
          <a:p>
            <a:pPr marL="12700">
              <a:lnSpc>
                <a:spcPct val="100000"/>
              </a:lnSpc>
              <a:spcBef>
                <a:spcPts val="500"/>
              </a:spcBef>
            </a:pPr>
            <a:r>
              <a:rPr sz="2000" dirty="0">
                <a:solidFill>
                  <a:srgbClr val="6B006D"/>
                </a:solidFill>
                <a:latin typeface="Courier New"/>
                <a:cs typeface="Courier New"/>
              </a:rPr>
              <a:t>}</a:t>
            </a:r>
            <a:r>
              <a:rPr sz="2000" dirty="0">
                <a:solidFill>
                  <a:srgbClr val="6D6F24"/>
                </a:solidFill>
                <a:latin typeface="Courier New"/>
                <a:cs typeface="Courier New"/>
              </a:rPr>
              <a:t>)</a:t>
            </a:r>
            <a:r>
              <a:rPr sz="2000" dirty="0">
                <a:solidFill>
                  <a:srgbClr val="6B006D"/>
                </a:solidFill>
                <a:latin typeface="Courier New"/>
                <a:cs typeface="Courier New"/>
              </a:rPr>
              <a:t>;</a:t>
            </a:r>
            <a:endParaRPr sz="2000">
              <a:latin typeface="Courier New"/>
              <a:cs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DOM (Document Object Model)</a:t>
            </a:r>
          </a:p>
        </p:txBody>
      </p:sp>
      <p:sp>
        <p:nvSpPr>
          <p:cNvPr id="3" name="Content Placeholder 2"/>
          <p:cNvSpPr>
            <a:spLocks noGrp="1"/>
          </p:cNvSpPr>
          <p:nvPr>
            <p:ph idx="1"/>
          </p:nvPr>
        </p:nvSpPr>
        <p:spPr>
          <a:xfrm>
            <a:off x="1310182" y="2015375"/>
            <a:ext cx="8073034" cy="1477328"/>
          </a:xfrm>
        </p:spPr>
        <p:txBody>
          <a:bodyPr/>
          <a:lstStyle/>
          <a:p>
            <a:r>
              <a:rPr lang="en-US" sz="2400" dirty="0"/>
              <a:t>Document Object Model makes every addressable item in a web application an Object that can be manipulated for color, transparency, position, sound and behaviors.</a:t>
            </a:r>
          </a:p>
          <a:p>
            <a:r>
              <a:rPr lang="en-US" sz="2400" dirty="0"/>
              <a:t>Every HTML Tag is a DOM object</a:t>
            </a:r>
          </a:p>
        </p:txBody>
      </p:sp>
      <p:pic>
        <p:nvPicPr>
          <p:cNvPr id="1026" name="Picture 2" descr="Image result for document object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3702050"/>
            <a:ext cx="5578057" cy="351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245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07820">
              <a:lnSpc>
                <a:spcPct val="100000"/>
              </a:lnSpc>
            </a:pPr>
            <a:r>
              <a:rPr spc="-5" dirty="0"/>
              <a:t>HTML </a:t>
            </a:r>
            <a:r>
              <a:rPr dirty="0"/>
              <a:t>using the</a:t>
            </a:r>
            <a:r>
              <a:rPr spc="-80" dirty="0"/>
              <a:t> </a:t>
            </a:r>
            <a:r>
              <a:rPr dirty="0"/>
              <a:t>Filter</a:t>
            </a:r>
          </a:p>
        </p:txBody>
      </p:sp>
      <p:sp>
        <p:nvSpPr>
          <p:cNvPr id="3" name="object 3"/>
          <p:cNvSpPr txBox="1"/>
          <p:nvPr/>
        </p:nvSpPr>
        <p:spPr>
          <a:xfrm>
            <a:off x="1310182" y="1995055"/>
            <a:ext cx="1001394" cy="519430"/>
          </a:xfrm>
          <a:prstGeom prst="rect">
            <a:avLst/>
          </a:prstGeom>
        </p:spPr>
        <p:txBody>
          <a:bodyPr vert="horz" wrap="square" lIns="0" tIns="0" rIns="0" bIns="0" rtlCol="0">
            <a:spAutoFit/>
          </a:bodyPr>
          <a:lstStyle/>
          <a:p>
            <a:pPr marL="12700">
              <a:lnSpc>
                <a:spcPct val="100000"/>
              </a:lnSpc>
            </a:pPr>
            <a:r>
              <a:rPr sz="3200" dirty="0">
                <a:solidFill>
                  <a:srgbClr val="944403"/>
                </a:solidFill>
                <a:latin typeface="Courier New"/>
                <a:cs typeface="Courier New"/>
              </a:rPr>
              <a:t>&lt;</a:t>
            </a:r>
            <a:r>
              <a:rPr sz="3200" b="1" dirty="0">
                <a:solidFill>
                  <a:srgbClr val="6B0001"/>
                </a:solidFill>
                <a:latin typeface="Courier New"/>
                <a:cs typeface="Courier New"/>
              </a:rPr>
              <a:t>div</a:t>
            </a:r>
            <a:endParaRPr sz="3200">
              <a:latin typeface="Courier New"/>
              <a:cs typeface="Courier New"/>
            </a:endParaRPr>
          </a:p>
        </p:txBody>
      </p:sp>
      <p:sp>
        <p:nvSpPr>
          <p:cNvPr id="4" name="object 4"/>
          <p:cNvSpPr txBox="1"/>
          <p:nvPr/>
        </p:nvSpPr>
        <p:spPr>
          <a:xfrm>
            <a:off x="2529580" y="1995055"/>
            <a:ext cx="3683635" cy="487680"/>
          </a:xfrm>
          <a:prstGeom prst="rect">
            <a:avLst/>
          </a:prstGeom>
        </p:spPr>
        <p:txBody>
          <a:bodyPr vert="horz" wrap="square" lIns="0" tIns="0" rIns="0" bIns="0" rtlCol="0">
            <a:spAutoFit/>
          </a:bodyPr>
          <a:lstStyle/>
          <a:p>
            <a:pPr marL="12700">
              <a:lnSpc>
                <a:spcPct val="100000"/>
              </a:lnSpc>
            </a:pPr>
            <a:r>
              <a:rPr sz="3200" dirty="0">
                <a:solidFill>
                  <a:srgbClr val="1E3384"/>
                </a:solidFill>
                <a:latin typeface="Courier New"/>
                <a:cs typeface="Courier New"/>
              </a:rPr>
              <a:t>ng-app</a:t>
            </a:r>
            <a:r>
              <a:rPr sz="3200" dirty="0">
                <a:solidFill>
                  <a:srgbClr val="6D6F24"/>
                </a:solidFill>
                <a:latin typeface="Courier New"/>
                <a:cs typeface="Courier New"/>
              </a:rPr>
              <a:t>=</a:t>
            </a:r>
            <a:r>
              <a:rPr sz="3200" dirty="0">
                <a:solidFill>
                  <a:srgbClr val="0000DF"/>
                </a:solidFill>
                <a:latin typeface="Courier New"/>
                <a:cs typeface="Courier New"/>
              </a:rPr>
              <a:t>"myApp"</a:t>
            </a:r>
            <a:r>
              <a:rPr sz="3200" dirty="0">
                <a:solidFill>
                  <a:srgbClr val="944403"/>
                </a:solidFill>
                <a:latin typeface="Courier New"/>
                <a:cs typeface="Courier New"/>
              </a:rPr>
              <a:t>&gt;</a:t>
            </a:r>
            <a:endParaRPr sz="3200">
              <a:latin typeface="Courier New"/>
              <a:cs typeface="Courier New"/>
            </a:endParaRPr>
          </a:p>
        </p:txBody>
      </p:sp>
      <p:sp>
        <p:nvSpPr>
          <p:cNvPr id="5" name="object 5"/>
          <p:cNvSpPr txBox="1"/>
          <p:nvPr/>
        </p:nvSpPr>
        <p:spPr>
          <a:xfrm>
            <a:off x="1797941" y="2575191"/>
            <a:ext cx="2952115" cy="1103630"/>
          </a:xfrm>
          <a:prstGeom prst="rect">
            <a:avLst/>
          </a:prstGeom>
        </p:spPr>
        <p:txBody>
          <a:bodyPr vert="horz" wrap="square" lIns="0" tIns="0" rIns="0" bIns="0" rtlCol="0">
            <a:spAutoFit/>
          </a:bodyPr>
          <a:lstStyle/>
          <a:p>
            <a:pPr marL="12700">
              <a:lnSpc>
                <a:spcPct val="100000"/>
              </a:lnSpc>
            </a:pPr>
            <a:r>
              <a:rPr sz="3200" dirty="0">
                <a:solidFill>
                  <a:srgbClr val="944403"/>
                </a:solidFill>
                <a:latin typeface="Courier New"/>
                <a:cs typeface="Courier New"/>
              </a:rPr>
              <a:t>&lt;</a:t>
            </a:r>
            <a:r>
              <a:rPr sz="3200" b="1" dirty="0">
                <a:solidFill>
                  <a:srgbClr val="6B0001"/>
                </a:solidFill>
                <a:latin typeface="Courier New"/>
                <a:cs typeface="Courier New"/>
              </a:rPr>
              <a:t>div</a:t>
            </a:r>
            <a:r>
              <a:rPr sz="3200" dirty="0">
                <a:solidFill>
                  <a:srgbClr val="944403"/>
                </a:solidFill>
                <a:latin typeface="Courier New"/>
                <a:cs typeface="Courier New"/>
              </a:rPr>
              <a:t>&gt;</a:t>
            </a:r>
            <a:endParaRPr sz="3200">
              <a:latin typeface="Courier New"/>
              <a:cs typeface="Courier New"/>
            </a:endParaRPr>
          </a:p>
          <a:p>
            <a:pPr marL="500380">
              <a:lnSpc>
                <a:spcPct val="100000"/>
              </a:lnSpc>
              <a:spcBef>
                <a:spcPts val="760"/>
              </a:spcBef>
            </a:pPr>
            <a:r>
              <a:rPr sz="3200" spc="-5" dirty="0">
                <a:latin typeface="Courier New"/>
                <a:cs typeface="Courier New"/>
              </a:rPr>
              <a:t>{{</a:t>
            </a:r>
            <a:r>
              <a:rPr sz="3200" spc="-95" dirty="0">
                <a:latin typeface="Courier New"/>
                <a:cs typeface="Courier New"/>
              </a:rPr>
              <a:t> </a:t>
            </a:r>
            <a:r>
              <a:rPr sz="3200" spc="-5" dirty="0">
                <a:latin typeface="Courier New"/>
                <a:cs typeface="Courier New"/>
              </a:rPr>
              <a:t>'World'</a:t>
            </a:r>
            <a:endParaRPr sz="3200">
              <a:latin typeface="Courier New"/>
              <a:cs typeface="Courier New"/>
            </a:endParaRPr>
          </a:p>
        </p:txBody>
      </p:sp>
      <p:sp>
        <p:nvSpPr>
          <p:cNvPr id="6" name="object 6"/>
          <p:cNvSpPr txBox="1"/>
          <p:nvPr/>
        </p:nvSpPr>
        <p:spPr>
          <a:xfrm>
            <a:off x="4968392" y="3159391"/>
            <a:ext cx="2464435" cy="519430"/>
          </a:xfrm>
          <a:prstGeom prst="rect">
            <a:avLst/>
          </a:prstGeom>
        </p:spPr>
        <p:txBody>
          <a:bodyPr vert="horz" wrap="square" lIns="0" tIns="0" rIns="0" bIns="0" rtlCol="0">
            <a:spAutoFit/>
          </a:bodyPr>
          <a:lstStyle/>
          <a:p>
            <a:pPr marL="12700">
              <a:lnSpc>
                <a:spcPct val="100000"/>
              </a:lnSpc>
              <a:tabLst>
                <a:tab pos="500380" algn="l"/>
              </a:tabLst>
            </a:pPr>
            <a:r>
              <a:rPr sz="3200" dirty="0">
                <a:latin typeface="Courier New"/>
                <a:cs typeface="Courier New"/>
              </a:rPr>
              <a:t>|	</a:t>
            </a:r>
            <a:r>
              <a:rPr sz="3200" spc="-5" dirty="0">
                <a:latin typeface="Courier New"/>
                <a:cs typeface="Courier New"/>
              </a:rPr>
              <a:t>greet</a:t>
            </a:r>
            <a:r>
              <a:rPr sz="3200" spc="-95" dirty="0">
                <a:latin typeface="Courier New"/>
                <a:cs typeface="Courier New"/>
              </a:rPr>
              <a:t> </a:t>
            </a:r>
            <a:r>
              <a:rPr sz="3200" dirty="0">
                <a:latin typeface="Courier New"/>
                <a:cs typeface="Courier New"/>
              </a:rPr>
              <a:t>}}</a:t>
            </a:r>
            <a:endParaRPr sz="3200">
              <a:latin typeface="Courier New"/>
              <a:cs typeface="Courier New"/>
            </a:endParaRPr>
          </a:p>
        </p:txBody>
      </p:sp>
      <p:sp>
        <p:nvSpPr>
          <p:cNvPr id="7" name="object 7"/>
          <p:cNvSpPr txBox="1"/>
          <p:nvPr/>
        </p:nvSpPr>
        <p:spPr>
          <a:xfrm>
            <a:off x="1310182" y="3743591"/>
            <a:ext cx="1976755" cy="1103630"/>
          </a:xfrm>
          <a:prstGeom prst="rect">
            <a:avLst/>
          </a:prstGeom>
        </p:spPr>
        <p:txBody>
          <a:bodyPr vert="horz" wrap="square" lIns="0" tIns="0" rIns="0" bIns="0" rtlCol="0">
            <a:spAutoFit/>
          </a:bodyPr>
          <a:lstStyle/>
          <a:p>
            <a:pPr marL="500380">
              <a:lnSpc>
                <a:spcPct val="100000"/>
              </a:lnSpc>
            </a:pPr>
            <a:r>
              <a:rPr sz="3200" dirty="0">
                <a:solidFill>
                  <a:srgbClr val="944403"/>
                </a:solidFill>
                <a:latin typeface="Courier New"/>
                <a:cs typeface="Courier New"/>
              </a:rPr>
              <a:t>&lt;/</a:t>
            </a:r>
            <a:r>
              <a:rPr sz="3200" b="1" dirty="0">
                <a:solidFill>
                  <a:srgbClr val="6B0001"/>
                </a:solidFill>
                <a:latin typeface="Courier New"/>
                <a:cs typeface="Courier New"/>
              </a:rPr>
              <a:t>div</a:t>
            </a:r>
            <a:r>
              <a:rPr sz="3200" dirty="0">
                <a:solidFill>
                  <a:srgbClr val="944403"/>
                </a:solidFill>
                <a:latin typeface="Courier New"/>
                <a:cs typeface="Courier New"/>
              </a:rPr>
              <a:t>&gt;</a:t>
            </a:r>
            <a:endParaRPr sz="3200">
              <a:latin typeface="Courier New"/>
              <a:cs typeface="Courier New"/>
            </a:endParaRPr>
          </a:p>
          <a:p>
            <a:pPr marL="12700">
              <a:lnSpc>
                <a:spcPct val="100000"/>
              </a:lnSpc>
              <a:spcBef>
                <a:spcPts val="760"/>
              </a:spcBef>
            </a:pPr>
            <a:r>
              <a:rPr sz="3200" dirty="0">
                <a:solidFill>
                  <a:srgbClr val="944403"/>
                </a:solidFill>
                <a:latin typeface="Courier New"/>
                <a:cs typeface="Courier New"/>
              </a:rPr>
              <a:t>&lt;/</a:t>
            </a:r>
            <a:r>
              <a:rPr sz="3200" b="1" dirty="0">
                <a:solidFill>
                  <a:srgbClr val="6B0001"/>
                </a:solidFill>
                <a:latin typeface="Courier New"/>
                <a:cs typeface="Courier New"/>
              </a:rPr>
              <a:t>div</a:t>
            </a:r>
            <a:r>
              <a:rPr sz="3200" dirty="0">
                <a:solidFill>
                  <a:srgbClr val="944403"/>
                </a:solidFill>
                <a:latin typeface="Courier New"/>
                <a:cs typeface="Courier New"/>
              </a:rPr>
              <a:t>&gt;</a:t>
            </a:r>
            <a:endParaRPr sz="3200">
              <a:latin typeface="Courier New"/>
              <a:cs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40790">
              <a:lnSpc>
                <a:spcPct val="100000"/>
              </a:lnSpc>
            </a:pPr>
            <a:r>
              <a:rPr spc="-5" dirty="0"/>
              <a:t>Template for</a:t>
            </a:r>
            <a:r>
              <a:rPr spc="-15" dirty="0"/>
              <a:t> </a:t>
            </a:r>
            <a:r>
              <a:rPr spc="-5" dirty="0"/>
              <a:t>Controllers</a:t>
            </a:r>
          </a:p>
        </p:txBody>
      </p:sp>
      <p:sp>
        <p:nvSpPr>
          <p:cNvPr id="3" name="object 3"/>
          <p:cNvSpPr txBox="1"/>
          <p:nvPr/>
        </p:nvSpPr>
        <p:spPr>
          <a:xfrm>
            <a:off x="1310182" y="1995055"/>
            <a:ext cx="7844790" cy="2600325"/>
          </a:xfrm>
          <a:prstGeom prst="rect">
            <a:avLst/>
          </a:prstGeom>
        </p:spPr>
        <p:txBody>
          <a:bodyPr vert="horz" wrap="square" lIns="0" tIns="0" rIns="0" bIns="0" rtlCol="0">
            <a:spAutoFit/>
          </a:bodyPr>
          <a:lstStyle/>
          <a:p>
            <a:pPr marL="12700">
              <a:lnSpc>
                <a:spcPct val="100000"/>
              </a:lnSpc>
              <a:tabLst>
                <a:tab pos="3990340" algn="l"/>
                <a:tab pos="6871334" algn="l"/>
              </a:tabLst>
            </a:pPr>
            <a:r>
              <a:rPr sz="1800" spc="-5" dirty="0">
                <a:solidFill>
                  <a:srgbClr val="565656"/>
                </a:solidFill>
                <a:latin typeface="Courier New"/>
                <a:cs typeface="Courier New"/>
              </a:rPr>
              <a:t>/</a:t>
            </a:r>
            <a:r>
              <a:rPr sz="1800" dirty="0">
                <a:solidFill>
                  <a:srgbClr val="565656"/>
                </a:solidFill>
                <a:latin typeface="Courier New"/>
                <a:cs typeface="Courier New"/>
              </a:rPr>
              <a:t>/ </a:t>
            </a:r>
            <a:r>
              <a:rPr sz="1800" spc="-5" dirty="0">
                <a:solidFill>
                  <a:srgbClr val="565656"/>
                </a:solidFill>
                <a:latin typeface="Courier New"/>
                <a:cs typeface="Courier New"/>
              </a:rPr>
              <a:t>Creat</a:t>
            </a:r>
            <a:r>
              <a:rPr sz="1800" dirty="0">
                <a:solidFill>
                  <a:srgbClr val="565656"/>
                </a:solidFill>
                <a:latin typeface="Courier New"/>
                <a:cs typeface="Courier New"/>
              </a:rPr>
              <a:t>e </a:t>
            </a:r>
            <a:r>
              <a:rPr sz="1800" spc="-5" dirty="0">
                <a:solidFill>
                  <a:srgbClr val="565656"/>
                </a:solidFill>
                <a:latin typeface="Courier New"/>
                <a:cs typeface="Courier New"/>
              </a:rPr>
              <a:t>ne</a:t>
            </a:r>
            <a:r>
              <a:rPr sz="1800" dirty="0">
                <a:solidFill>
                  <a:srgbClr val="565656"/>
                </a:solidFill>
                <a:latin typeface="Courier New"/>
                <a:cs typeface="Courier New"/>
              </a:rPr>
              <a:t>w </a:t>
            </a:r>
            <a:r>
              <a:rPr sz="1800" spc="-5" dirty="0">
                <a:solidFill>
                  <a:srgbClr val="565656"/>
                </a:solidFill>
                <a:latin typeface="Courier New"/>
                <a:cs typeface="Courier New"/>
              </a:rPr>
              <a:t>modul</a:t>
            </a:r>
            <a:r>
              <a:rPr sz="1800" dirty="0">
                <a:solidFill>
                  <a:srgbClr val="565656"/>
                </a:solidFill>
                <a:latin typeface="Courier New"/>
                <a:cs typeface="Courier New"/>
              </a:rPr>
              <a:t>e 'myApp'	</a:t>
            </a:r>
            <a:r>
              <a:rPr sz="1800" spc="-5" dirty="0">
                <a:solidFill>
                  <a:srgbClr val="565656"/>
                </a:solidFill>
                <a:latin typeface="Courier New"/>
                <a:cs typeface="Courier New"/>
              </a:rPr>
              <a:t>usin</a:t>
            </a:r>
            <a:r>
              <a:rPr sz="1800" dirty="0">
                <a:solidFill>
                  <a:srgbClr val="565656"/>
                </a:solidFill>
                <a:latin typeface="Courier New"/>
                <a:cs typeface="Courier New"/>
              </a:rPr>
              <a:t>g angular.module	method.</a:t>
            </a:r>
            <a:endParaRPr sz="1800">
              <a:latin typeface="Courier New"/>
              <a:cs typeface="Courier New"/>
            </a:endParaRPr>
          </a:p>
          <a:p>
            <a:pPr marL="12700">
              <a:lnSpc>
                <a:spcPct val="100000"/>
              </a:lnSpc>
              <a:spcBef>
                <a:spcPts val="370"/>
              </a:spcBef>
            </a:pPr>
            <a:r>
              <a:rPr sz="1800" spc="-5" dirty="0">
                <a:solidFill>
                  <a:srgbClr val="565656"/>
                </a:solidFill>
                <a:latin typeface="Courier New"/>
                <a:cs typeface="Courier New"/>
              </a:rPr>
              <a:t>// The module is not dependent on any other</a:t>
            </a:r>
            <a:r>
              <a:rPr sz="1800" spc="-15" dirty="0">
                <a:solidFill>
                  <a:srgbClr val="565656"/>
                </a:solidFill>
                <a:latin typeface="Courier New"/>
                <a:cs typeface="Courier New"/>
              </a:rPr>
              <a:t> </a:t>
            </a:r>
            <a:r>
              <a:rPr sz="1800" dirty="0">
                <a:solidFill>
                  <a:srgbClr val="565656"/>
                </a:solidFill>
                <a:latin typeface="Courier New"/>
                <a:cs typeface="Courier New"/>
              </a:rPr>
              <a:t>module</a:t>
            </a:r>
            <a:endParaRPr sz="1800">
              <a:latin typeface="Courier New"/>
              <a:cs typeface="Courier New"/>
            </a:endParaRPr>
          </a:p>
          <a:p>
            <a:pPr marL="12700">
              <a:lnSpc>
                <a:spcPct val="100000"/>
              </a:lnSpc>
              <a:spcBef>
                <a:spcPts val="439"/>
              </a:spcBef>
              <a:tabLst>
                <a:tab pos="561340" algn="l"/>
                <a:tab pos="1795780" algn="l"/>
                <a:tab pos="2070100" algn="l"/>
              </a:tabLst>
            </a:pPr>
            <a:r>
              <a:rPr sz="1800" b="1" dirty="0">
                <a:solidFill>
                  <a:srgbClr val="6B0001"/>
                </a:solidFill>
                <a:latin typeface="Courier New"/>
                <a:cs typeface="Courier New"/>
              </a:rPr>
              <a:t>var	</a:t>
            </a:r>
            <a:r>
              <a:rPr sz="1800" dirty="0">
                <a:latin typeface="Courier New"/>
                <a:cs typeface="Courier New"/>
              </a:rPr>
              <a:t>myModule	</a:t>
            </a:r>
            <a:r>
              <a:rPr sz="1800" dirty="0">
                <a:solidFill>
                  <a:srgbClr val="6D6F24"/>
                </a:solidFill>
                <a:latin typeface="Courier New"/>
                <a:cs typeface="Courier New"/>
              </a:rPr>
              <a:t>=	</a:t>
            </a:r>
            <a:r>
              <a:rPr sz="1800" dirty="0">
                <a:latin typeface="Courier New"/>
                <a:cs typeface="Courier New"/>
              </a:rPr>
              <a:t>angular</a:t>
            </a:r>
            <a:r>
              <a:rPr sz="1800" dirty="0">
                <a:solidFill>
                  <a:srgbClr val="6D6F24"/>
                </a:solidFill>
                <a:latin typeface="Courier New"/>
                <a:cs typeface="Courier New"/>
              </a:rPr>
              <a:t>.</a:t>
            </a:r>
            <a:r>
              <a:rPr sz="1800" dirty="0">
                <a:latin typeface="Courier New"/>
                <a:cs typeface="Courier New"/>
              </a:rPr>
              <a:t>module</a:t>
            </a:r>
            <a:r>
              <a:rPr sz="1800" dirty="0">
                <a:solidFill>
                  <a:srgbClr val="6D6F24"/>
                </a:solidFill>
                <a:latin typeface="Courier New"/>
                <a:cs typeface="Courier New"/>
              </a:rPr>
              <a:t>(</a:t>
            </a:r>
            <a:r>
              <a:rPr sz="1800" dirty="0">
                <a:solidFill>
                  <a:srgbClr val="0000DF"/>
                </a:solidFill>
                <a:latin typeface="Courier New"/>
                <a:cs typeface="Courier New"/>
              </a:rPr>
              <a:t>'myModule'</a:t>
            </a:r>
            <a:r>
              <a:rPr sz="1800" dirty="0">
                <a:solidFill>
                  <a:srgbClr val="6D6F24"/>
                </a:solidFill>
                <a:latin typeface="Courier New"/>
                <a:cs typeface="Courier New"/>
              </a:rPr>
              <a:t>,</a:t>
            </a:r>
            <a:endParaRPr sz="1800">
              <a:latin typeface="Courier New"/>
              <a:cs typeface="Courier New"/>
            </a:endParaRPr>
          </a:p>
          <a:p>
            <a:pPr marL="960119" algn="ctr">
              <a:lnSpc>
                <a:spcPct val="100000"/>
              </a:lnSpc>
              <a:spcBef>
                <a:spcPts val="439"/>
              </a:spcBef>
            </a:pPr>
            <a:r>
              <a:rPr sz="1800" dirty="0">
                <a:solidFill>
                  <a:srgbClr val="6D6F24"/>
                </a:solidFill>
                <a:latin typeface="Courier New"/>
                <a:cs typeface="Courier New"/>
              </a:rPr>
              <a:t>[])</a:t>
            </a:r>
            <a:r>
              <a:rPr sz="1800" dirty="0">
                <a:solidFill>
                  <a:srgbClr val="6B006D"/>
                </a:solidFill>
                <a:latin typeface="Courier New"/>
                <a:cs typeface="Courier New"/>
              </a:rPr>
              <a:t>;</a:t>
            </a:r>
            <a:endParaRPr sz="1800">
              <a:latin typeface="Courier New"/>
              <a:cs typeface="Courier New"/>
            </a:endParaRPr>
          </a:p>
          <a:p>
            <a:pPr>
              <a:lnSpc>
                <a:spcPct val="100000"/>
              </a:lnSpc>
              <a:spcBef>
                <a:spcPts val="50"/>
              </a:spcBef>
            </a:pPr>
            <a:endParaRPr sz="2600">
              <a:latin typeface="Times New Roman"/>
              <a:cs typeface="Times New Roman"/>
            </a:endParaRPr>
          </a:p>
          <a:p>
            <a:pPr marL="12700">
              <a:lnSpc>
                <a:spcPct val="100000"/>
              </a:lnSpc>
              <a:tabLst>
                <a:tab pos="4127500" algn="l"/>
                <a:tab pos="5362575" algn="l"/>
                <a:tab pos="6597015" algn="l"/>
              </a:tabLst>
            </a:pPr>
            <a:r>
              <a:rPr sz="1800" dirty="0">
                <a:latin typeface="Courier New"/>
                <a:cs typeface="Courier New"/>
              </a:rPr>
              <a:t>myModule</a:t>
            </a:r>
            <a:r>
              <a:rPr sz="1800" dirty="0">
                <a:solidFill>
                  <a:srgbClr val="6D6F24"/>
                </a:solidFill>
                <a:latin typeface="Courier New"/>
                <a:cs typeface="Courier New"/>
              </a:rPr>
              <a:t>.</a:t>
            </a:r>
            <a:r>
              <a:rPr sz="1800" dirty="0">
                <a:latin typeface="Courier New"/>
                <a:cs typeface="Courier New"/>
              </a:rPr>
              <a:t>controller</a:t>
            </a:r>
            <a:r>
              <a:rPr sz="1800" dirty="0">
                <a:solidFill>
                  <a:srgbClr val="6D6F24"/>
                </a:solidFill>
                <a:latin typeface="Courier New"/>
                <a:cs typeface="Courier New"/>
              </a:rPr>
              <a:t>(</a:t>
            </a:r>
            <a:r>
              <a:rPr sz="1800" dirty="0">
                <a:solidFill>
                  <a:srgbClr val="0000DF"/>
                </a:solidFill>
                <a:latin typeface="Courier New"/>
                <a:cs typeface="Courier New"/>
              </a:rPr>
              <a:t>'MyCtrl'</a:t>
            </a:r>
            <a:r>
              <a:rPr sz="1800" dirty="0">
                <a:solidFill>
                  <a:srgbClr val="6D6F24"/>
                </a:solidFill>
                <a:latin typeface="Courier New"/>
                <a:cs typeface="Courier New"/>
              </a:rPr>
              <a:t>,	</a:t>
            </a:r>
            <a:r>
              <a:rPr sz="1800" b="1" dirty="0">
                <a:solidFill>
                  <a:srgbClr val="6B0001"/>
                </a:solidFill>
                <a:latin typeface="Courier New"/>
                <a:cs typeface="Courier New"/>
              </a:rPr>
              <a:t>function	</a:t>
            </a:r>
            <a:r>
              <a:rPr sz="1800" dirty="0">
                <a:solidFill>
                  <a:srgbClr val="6D6F24"/>
                </a:solidFill>
                <a:latin typeface="Courier New"/>
                <a:cs typeface="Courier New"/>
              </a:rPr>
              <a:t>(</a:t>
            </a:r>
            <a:r>
              <a:rPr sz="1800" dirty="0">
                <a:latin typeface="Courier New"/>
                <a:cs typeface="Courier New"/>
              </a:rPr>
              <a:t>$scope</a:t>
            </a:r>
            <a:r>
              <a:rPr sz="1800" dirty="0">
                <a:solidFill>
                  <a:srgbClr val="6D6F24"/>
                </a:solidFill>
                <a:latin typeface="Courier New"/>
                <a:cs typeface="Courier New"/>
              </a:rPr>
              <a:t>)	</a:t>
            </a:r>
            <a:r>
              <a:rPr sz="1800" dirty="0">
                <a:solidFill>
                  <a:srgbClr val="6B006D"/>
                </a:solidFill>
                <a:latin typeface="Courier New"/>
                <a:cs typeface="Courier New"/>
              </a:rPr>
              <a:t>{</a:t>
            </a:r>
            <a:endParaRPr sz="1800">
              <a:latin typeface="Courier New"/>
              <a:cs typeface="Courier New"/>
            </a:endParaRPr>
          </a:p>
          <a:p>
            <a:pPr marL="561340">
              <a:lnSpc>
                <a:spcPct val="100000"/>
              </a:lnSpc>
              <a:spcBef>
                <a:spcPts val="439"/>
              </a:spcBef>
            </a:pPr>
            <a:r>
              <a:rPr sz="1800" spc="-5" dirty="0">
                <a:solidFill>
                  <a:srgbClr val="565656"/>
                </a:solidFill>
                <a:latin typeface="Courier New"/>
                <a:cs typeface="Courier New"/>
              </a:rPr>
              <a:t>// Your controller code</a:t>
            </a:r>
            <a:r>
              <a:rPr sz="1800" spc="-65" dirty="0">
                <a:solidFill>
                  <a:srgbClr val="565656"/>
                </a:solidFill>
                <a:latin typeface="Courier New"/>
                <a:cs typeface="Courier New"/>
              </a:rPr>
              <a:t> </a:t>
            </a:r>
            <a:r>
              <a:rPr sz="1800" dirty="0">
                <a:solidFill>
                  <a:srgbClr val="565656"/>
                </a:solidFill>
                <a:latin typeface="Courier New"/>
                <a:cs typeface="Courier New"/>
              </a:rPr>
              <a:t>here!</a:t>
            </a:r>
            <a:endParaRPr sz="1800">
              <a:latin typeface="Courier New"/>
              <a:cs typeface="Courier New"/>
            </a:endParaRPr>
          </a:p>
          <a:p>
            <a:pPr marL="12700">
              <a:lnSpc>
                <a:spcPct val="100000"/>
              </a:lnSpc>
              <a:spcBef>
                <a:spcPts val="439"/>
              </a:spcBef>
            </a:pPr>
            <a:r>
              <a:rPr sz="1800" dirty="0">
                <a:solidFill>
                  <a:srgbClr val="6B006D"/>
                </a:solidFill>
                <a:latin typeface="Courier New"/>
                <a:cs typeface="Courier New"/>
              </a:rPr>
              <a:t>}</a:t>
            </a:r>
            <a:r>
              <a:rPr sz="1800" dirty="0">
                <a:solidFill>
                  <a:srgbClr val="6D6F24"/>
                </a:solidFill>
                <a:latin typeface="Courier New"/>
                <a:cs typeface="Courier New"/>
              </a:rPr>
              <a:t>)</a:t>
            </a:r>
            <a:r>
              <a:rPr sz="1800" dirty="0">
                <a:solidFill>
                  <a:srgbClr val="6B006D"/>
                </a:solidFill>
                <a:latin typeface="Courier New"/>
                <a:cs typeface="Courier New"/>
              </a:rPr>
              <a:t>;</a:t>
            </a:r>
            <a:endParaRPr sz="1800">
              <a:latin typeface="Courier New"/>
              <a:cs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48945">
              <a:lnSpc>
                <a:spcPct val="100000"/>
              </a:lnSpc>
            </a:pPr>
            <a:r>
              <a:rPr spc="-10" dirty="0"/>
              <a:t>Creating </a:t>
            </a:r>
            <a:r>
              <a:rPr dirty="0"/>
              <a:t>a </a:t>
            </a:r>
            <a:r>
              <a:rPr spc="-5" dirty="0"/>
              <a:t>Controller </a:t>
            </a:r>
            <a:r>
              <a:rPr dirty="0"/>
              <a:t>in</a:t>
            </a:r>
            <a:r>
              <a:rPr spc="10" dirty="0"/>
              <a:t> </a:t>
            </a:r>
            <a:r>
              <a:rPr spc="-5" dirty="0"/>
              <a:t>Module</a:t>
            </a:r>
          </a:p>
        </p:txBody>
      </p:sp>
      <p:sp>
        <p:nvSpPr>
          <p:cNvPr id="3" name="object 3"/>
          <p:cNvSpPr txBox="1"/>
          <p:nvPr/>
        </p:nvSpPr>
        <p:spPr>
          <a:xfrm>
            <a:off x="1310182" y="1995055"/>
            <a:ext cx="7433309" cy="4238625"/>
          </a:xfrm>
          <a:prstGeom prst="rect">
            <a:avLst/>
          </a:prstGeom>
        </p:spPr>
        <p:txBody>
          <a:bodyPr vert="horz" wrap="square" lIns="0" tIns="0" rIns="0" bIns="0" rtlCol="0">
            <a:spAutoFit/>
          </a:bodyPr>
          <a:lstStyle/>
          <a:p>
            <a:pPr marL="12700">
              <a:lnSpc>
                <a:spcPct val="100000"/>
              </a:lnSpc>
              <a:tabLst>
                <a:tab pos="561340" algn="l"/>
                <a:tab pos="1795780" algn="l"/>
                <a:tab pos="2070100" algn="l"/>
              </a:tabLst>
            </a:pPr>
            <a:r>
              <a:rPr sz="1800" b="1" dirty="0">
                <a:solidFill>
                  <a:srgbClr val="6B0001"/>
                </a:solidFill>
                <a:latin typeface="Courier New"/>
                <a:cs typeface="Courier New"/>
              </a:rPr>
              <a:t>var	</a:t>
            </a:r>
            <a:r>
              <a:rPr sz="1800" dirty="0">
                <a:solidFill>
                  <a:srgbClr val="6B0001"/>
                </a:solidFill>
                <a:latin typeface="Courier New"/>
                <a:cs typeface="Courier New"/>
              </a:rPr>
              <a:t>myModule	</a:t>
            </a:r>
            <a:r>
              <a:rPr sz="1800" dirty="0">
                <a:solidFill>
                  <a:srgbClr val="6D6F24"/>
                </a:solidFill>
                <a:latin typeface="Courier New"/>
                <a:cs typeface="Courier New"/>
              </a:rPr>
              <a:t>=	angular.module(</a:t>
            </a:r>
            <a:r>
              <a:rPr sz="1800" dirty="0">
                <a:solidFill>
                  <a:srgbClr val="0000DF"/>
                </a:solidFill>
                <a:latin typeface="Courier New"/>
                <a:cs typeface="Courier New"/>
              </a:rPr>
              <a:t>'myModule'</a:t>
            </a:r>
            <a:r>
              <a:rPr sz="1800" dirty="0">
                <a:solidFill>
                  <a:srgbClr val="6D6F24"/>
                </a:solidFill>
                <a:latin typeface="Courier New"/>
                <a:cs typeface="Courier New"/>
              </a:rPr>
              <a:t>,</a:t>
            </a:r>
            <a:endParaRPr sz="1800">
              <a:latin typeface="Courier New"/>
              <a:cs typeface="Courier New"/>
            </a:endParaRPr>
          </a:p>
          <a:p>
            <a:pPr marL="1371600" algn="ctr">
              <a:lnSpc>
                <a:spcPct val="100000"/>
              </a:lnSpc>
              <a:spcBef>
                <a:spcPts val="370"/>
              </a:spcBef>
            </a:pPr>
            <a:r>
              <a:rPr sz="1800" dirty="0">
                <a:solidFill>
                  <a:srgbClr val="6D6F24"/>
                </a:solidFill>
                <a:latin typeface="Courier New"/>
                <a:cs typeface="Courier New"/>
              </a:rPr>
              <a:t>[])</a:t>
            </a:r>
            <a:r>
              <a:rPr sz="1800" dirty="0">
                <a:solidFill>
                  <a:srgbClr val="6B006D"/>
                </a:solidFill>
                <a:latin typeface="Courier New"/>
                <a:cs typeface="Courier New"/>
              </a:rPr>
              <a:t>;</a:t>
            </a:r>
            <a:endParaRPr sz="1800">
              <a:latin typeface="Courier New"/>
              <a:cs typeface="Courier New"/>
            </a:endParaRPr>
          </a:p>
          <a:p>
            <a:pPr>
              <a:lnSpc>
                <a:spcPct val="100000"/>
              </a:lnSpc>
              <a:spcBef>
                <a:spcPts val="50"/>
              </a:spcBef>
            </a:pPr>
            <a:endParaRPr sz="2600">
              <a:latin typeface="Times New Roman"/>
              <a:cs typeface="Times New Roman"/>
            </a:endParaRPr>
          </a:p>
          <a:p>
            <a:pPr marL="12700">
              <a:lnSpc>
                <a:spcPct val="100000"/>
              </a:lnSpc>
              <a:tabLst>
                <a:tab pos="4127500" algn="l"/>
                <a:tab pos="5362575" algn="l"/>
              </a:tabLst>
            </a:pPr>
            <a:r>
              <a:rPr sz="1800" dirty="0">
                <a:latin typeface="Courier New"/>
                <a:cs typeface="Courier New"/>
              </a:rPr>
              <a:t>myModule</a:t>
            </a:r>
            <a:r>
              <a:rPr sz="1800" dirty="0">
                <a:solidFill>
                  <a:srgbClr val="6D6F24"/>
                </a:solidFill>
                <a:latin typeface="Courier New"/>
                <a:cs typeface="Courier New"/>
              </a:rPr>
              <a:t>.controller(</a:t>
            </a:r>
            <a:r>
              <a:rPr sz="1800" dirty="0">
                <a:solidFill>
                  <a:srgbClr val="0000DF"/>
                </a:solidFill>
                <a:latin typeface="Courier New"/>
                <a:cs typeface="Courier New"/>
              </a:rPr>
              <a:t>'MyCtrl'</a:t>
            </a:r>
            <a:r>
              <a:rPr sz="1800" dirty="0">
                <a:solidFill>
                  <a:srgbClr val="6D6F24"/>
                </a:solidFill>
                <a:latin typeface="Courier New"/>
                <a:cs typeface="Courier New"/>
              </a:rPr>
              <a:t>,	</a:t>
            </a:r>
            <a:r>
              <a:rPr sz="1800" b="1" dirty="0">
                <a:solidFill>
                  <a:srgbClr val="6B0001"/>
                </a:solidFill>
                <a:latin typeface="Courier New"/>
                <a:cs typeface="Courier New"/>
              </a:rPr>
              <a:t>function	</a:t>
            </a:r>
            <a:r>
              <a:rPr sz="1800" spc="-5" dirty="0">
                <a:solidFill>
                  <a:srgbClr val="6D6F24"/>
                </a:solidFill>
                <a:latin typeface="Courier New"/>
                <a:cs typeface="Courier New"/>
              </a:rPr>
              <a:t>($scope)</a:t>
            </a:r>
            <a:r>
              <a:rPr sz="1800" spc="-95" dirty="0">
                <a:solidFill>
                  <a:srgbClr val="6D6F24"/>
                </a:solidFill>
                <a:latin typeface="Courier New"/>
                <a:cs typeface="Courier New"/>
              </a:rPr>
              <a:t> </a:t>
            </a:r>
            <a:r>
              <a:rPr sz="1800" dirty="0">
                <a:solidFill>
                  <a:srgbClr val="6B006D"/>
                </a:solidFill>
                <a:latin typeface="Courier New"/>
                <a:cs typeface="Courier New"/>
              </a:rPr>
              <a:t>{</a:t>
            </a:r>
            <a:endParaRPr sz="1800">
              <a:latin typeface="Courier New"/>
              <a:cs typeface="Courier New"/>
            </a:endParaRPr>
          </a:p>
          <a:p>
            <a:pPr>
              <a:lnSpc>
                <a:spcPct val="100000"/>
              </a:lnSpc>
              <a:spcBef>
                <a:spcPts val="50"/>
              </a:spcBef>
            </a:pPr>
            <a:endParaRPr sz="2600">
              <a:latin typeface="Times New Roman"/>
              <a:cs typeface="Times New Roman"/>
            </a:endParaRPr>
          </a:p>
          <a:p>
            <a:pPr marL="561340">
              <a:lnSpc>
                <a:spcPct val="100000"/>
              </a:lnSpc>
              <a:tabLst>
                <a:tab pos="1109980" algn="l"/>
                <a:tab pos="2207260" algn="l"/>
                <a:tab pos="2481580" algn="l"/>
                <a:tab pos="4264660" algn="l"/>
              </a:tabLst>
            </a:pPr>
            <a:r>
              <a:rPr sz="1800" b="1" dirty="0">
                <a:solidFill>
                  <a:srgbClr val="6B0001"/>
                </a:solidFill>
                <a:latin typeface="Courier New"/>
                <a:cs typeface="Courier New"/>
              </a:rPr>
              <a:t>var	</a:t>
            </a:r>
            <a:r>
              <a:rPr sz="1800" spc="-5" dirty="0">
                <a:solidFill>
                  <a:srgbClr val="6B0001"/>
                </a:solidFill>
                <a:latin typeface="Courier New"/>
                <a:cs typeface="Courier New"/>
              </a:rPr>
              <a:t>model</a:t>
            </a:r>
            <a:r>
              <a:rPr sz="1800" dirty="0">
                <a:solidFill>
                  <a:srgbClr val="6B0001"/>
                </a:solidFill>
                <a:latin typeface="Courier New"/>
                <a:cs typeface="Courier New"/>
              </a:rPr>
              <a:t> </a:t>
            </a:r>
            <a:r>
              <a:rPr sz="1800" dirty="0">
                <a:solidFill>
                  <a:srgbClr val="6D6F24"/>
                </a:solidFill>
                <a:latin typeface="Courier New"/>
                <a:cs typeface="Courier New"/>
              </a:rPr>
              <a:t>=	</a:t>
            </a:r>
            <a:r>
              <a:rPr sz="1800" dirty="0">
                <a:solidFill>
                  <a:srgbClr val="6B006D"/>
                </a:solidFill>
                <a:latin typeface="Courier New"/>
                <a:cs typeface="Courier New"/>
              </a:rPr>
              <a:t>{	</a:t>
            </a:r>
            <a:r>
              <a:rPr sz="1800" dirty="0">
                <a:solidFill>
                  <a:srgbClr val="6B0001"/>
                </a:solidFill>
                <a:latin typeface="Courier New"/>
                <a:cs typeface="Courier New"/>
              </a:rPr>
              <a:t>"</a:t>
            </a:r>
            <a:r>
              <a:rPr sz="1800" dirty="0">
                <a:solidFill>
                  <a:srgbClr val="0000DF"/>
                </a:solidFill>
                <a:latin typeface="Courier New"/>
                <a:cs typeface="Courier New"/>
              </a:rPr>
              <a:t>firstname</a:t>
            </a:r>
            <a:r>
              <a:rPr sz="1800" dirty="0">
                <a:solidFill>
                  <a:srgbClr val="6B0001"/>
                </a:solidFill>
                <a:latin typeface="Courier New"/>
                <a:cs typeface="Courier New"/>
              </a:rPr>
              <a:t>"</a:t>
            </a:r>
            <a:r>
              <a:rPr sz="1800" dirty="0">
                <a:solidFill>
                  <a:srgbClr val="6B006D"/>
                </a:solidFill>
                <a:latin typeface="Courier New"/>
                <a:cs typeface="Courier New"/>
              </a:rPr>
              <a:t>:	</a:t>
            </a:r>
            <a:r>
              <a:rPr sz="1800" dirty="0">
                <a:solidFill>
                  <a:srgbClr val="6B0001"/>
                </a:solidFill>
                <a:latin typeface="Courier New"/>
                <a:cs typeface="Courier New"/>
              </a:rPr>
              <a:t>"</a:t>
            </a:r>
            <a:r>
              <a:rPr sz="1800" dirty="0">
                <a:solidFill>
                  <a:srgbClr val="0000DF"/>
                </a:solidFill>
                <a:latin typeface="Courier New"/>
                <a:cs typeface="Courier New"/>
              </a:rPr>
              <a:t>Jack</a:t>
            </a:r>
            <a:r>
              <a:rPr sz="1800" dirty="0">
                <a:solidFill>
                  <a:srgbClr val="6B0001"/>
                </a:solidFill>
                <a:latin typeface="Courier New"/>
                <a:cs typeface="Courier New"/>
              </a:rPr>
              <a:t>"</a:t>
            </a:r>
            <a:r>
              <a:rPr sz="1800" dirty="0">
                <a:solidFill>
                  <a:srgbClr val="6D6F24"/>
                </a:solidFill>
                <a:latin typeface="Courier New"/>
                <a:cs typeface="Courier New"/>
              </a:rPr>
              <a:t>,</a:t>
            </a:r>
            <a:endParaRPr sz="1800">
              <a:latin typeface="Courier New"/>
              <a:cs typeface="Courier New"/>
            </a:endParaRPr>
          </a:p>
          <a:p>
            <a:pPr marL="2481580">
              <a:lnSpc>
                <a:spcPct val="100000"/>
              </a:lnSpc>
              <a:spcBef>
                <a:spcPts val="439"/>
              </a:spcBef>
              <a:tabLst>
                <a:tab pos="4127500" algn="l"/>
                <a:tab pos="5225415" algn="l"/>
              </a:tabLst>
            </a:pPr>
            <a:r>
              <a:rPr sz="1800" dirty="0">
                <a:solidFill>
                  <a:srgbClr val="6B0001"/>
                </a:solidFill>
                <a:latin typeface="Courier New"/>
                <a:cs typeface="Courier New"/>
              </a:rPr>
              <a:t>"</a:t>
            </a:r>
            <a:r>
              <a:rPr sz="1800" dirty="0">
                <a:solidFill>
                  <a:srgbClr val="0000DF"/>
                </a:solidFill>
                <a:latin typeface="Courier New"/>
                <a:cs typeface="Courier New"/>
              </a:rPr>
              <a:t>lastname</a:t>
            </a:r>
            <a:r>
              <a:rPr sz="1800" dirty="0">
                <a:solidFill>
                  <a:srgbClr val="6B0001"/>
                </a:solidFill>
                <a:latin typeface="Courier New"/>
                <a:cs typeface="Courier New"/>
              </a:rPr>
              <a:t>"</a:t>
            </a:r>
            <a:r>
              <a:rPr sz="1800" dirty="0">
                <a:solidFill>
                  <a:srgbClr val="6B006D"/>
                </a:solidFill>
                <a:latin typeface="Courier New"/>
                <a:cs typeface="Courier New"/>
              </a:rPr>
              <a:t>:	</a:t>
            </a:r>
            <a:r>
              <a:rPr sz="1800" dirty="0">
                <a:solidFill>
                  <a:srgbClr val="6B0001"/>
                </a:solidFill>
                <a:latin typeface="Courier New"/>
                <a:cs typeface="Courier New"/>
              </a:rPr>
              <a:t>"</a:t>
            </a:r>
            <a:r>
              <a:rPr sz="1800" dirty="0">
                <a:solidFill>
                  <a:srgbClr val="0000DF"/>
                </a:solidFill>
                <a:latin typeface="Courier New"/>
                <a:cs typeface="Courier New"/>
              </a:rPr>
              <a:t>Smith</a:t>
            </a:r>
            <a:r>
              <a:rPr sz="1800" dirty="0">
                <a:solidFill>
                  <a:srgbClr val="6B0001"/>
                </a:solidFill>
                <a:latin typeface="Courier New"/>
                <a:cs typeface="Courier New"/>
              </a:rPr>
              <a:t>"	</a:t>
            </a:r>
            <a:r>
              <a:rPr sz="1800" dirty="0">
                <a:solidFill>
                  <a:srgbClr val="6B006D"/>
                </a:solidFill>
                <a:latin typeface="Courier New"/>
                <a:cs typeface="Courier New"/>
              </a:rPr>
              <a:t>};</a:t>
            </a:r>
            <a:endParaRPr sz="1800">
              <a:latin typeface="Courier New"/>
              <a:cs typeface="Courier New"/>
            </a:endParaRPr>
          </a:p>
          <a:p>
            <a:pPr>
              <a:lnSpc>
                <a:spcPct val="100000"/>
              </a:lnSpc>
              <a:spcBef>
                <a:spcPts val="50"/>
              </a:spcBef>
            </a:pPr>
            <a:endParaRPr sz="2600">
              <a:latin typeface="Times New Roman"/>
              <a:cs typeface="Times New Roman"/>
            </a:endParaRPr>
          </a:p>
          <a:p>
            <a:pPr marL="561340">
              <a:lnSpc>
                <a:spcPct val="100000"/>
              </a:lnSpc>
              <a:tabLst>
                <a:tab pos="2344420" algn="l"/>
                <a:tab pos="2618740" algn="l"/>
              </a:tabLst>
            </a:pPr>
            <a:r>
              <a:rPr sz="1800" dirty="0">
                <a:latin typeface="Courier New"/>
                <a:cs typeface="Courier New"/>
              </a:rPr>
              <a:t>$scope</a:t>
            </a:r>
            <a:r>
              <a:rPr sz="1800" dirty="0">
                <a:solidFill>
                  <a:srgbClr val="6D6F24"/>
                </a:solidFill>
                <a:latin typeface="Courier New"/>
                <a:cs typeface="Courier New"/>
              </a:rPr>
              <a:t>.model	=	model</a:t>
            </a:r>
            <a:r>
              <a:rPr sz="1800" dirty="0">
                <a:solidFill>
                  <a:srgbClr val="6B006D"/>
                </a:solidFill>
                <a:latin typeface="Courier New"/>
                <a:cs typeface="Courier New"/>
              </a:rPr>
              <a:t>;</a:t>
            </a:r>
            <a:endParaRPr sz="1800">
              <a:latin typeface="Courier New"/>
              <a:cs typeface="Courier New"/>
            </a:endParaRPr>
          </a:p>
          <a:p>
            <a:pPr marL="561340">
              <a:lnSpc>
                <a:spcPct val="100000"/>
              </a:lnSpc>
              <a:spcBef>
                <a:spcPts val="340"/>
              </a:spcBef>
              <a:tabLst>
                <a:tab pos="2344420" algn="l"/>
                <a:tab pos="2618740" algn="l"/>
              </a:tabLst>
            </a:pPr>
            <a:r>
              <a:rPr sz="1800" dirty="0">
                <a:latin typeface="Courier New"/>
                <a:cs typeface="Courier New"/>
              </a:rPr>
              <a:t>$scope</a:t>
            </a:r>
            <a:r>
              <a:rPr sz="1800" dirty="0">
                <a:solidFill>
                  <a:srgbClr val="6D6F24"/>
                </a:solidFill>
                <a:latin typeface="Courier New"/>
                <a:cs typeface="Courier New"/>
              </a:rPr>
              <a:t>.click	=	</a:t>
            </a:r>
            <a:r>
              <a:rPr sz="1800" b="1" spc="-5" dirty="0">
                <a:solidFill>
                  <a:srgbClr val="6B0001"/>
                </a:solidFill>
                <a:latin typeface="Courier New"/>
                <a:cs typeface="Courier New"/>
              </a:rPr>
              <a:t>function</a:t>
            </a:r>
            <a:r>
              <a:rPr sz="1800" spc="-5" dirty="0">
                <a:solidFill>
                  <a:srgbClr val="6D6F24"/>
                </a:solidFill>
                <a:latin typeface="Courier New"/>
                <a:cs typeface="Courier New"/>
              </a:rPr>
              <a:t>()</a:t>
            </a:r>
            <a:r>
              <a:rPr sz="1800" spc="-55" dirty="0">
                <a:solidFill>
                  <a:srgbClr val="6D6F24"/>
                </a:solidFill>
                <a:latin typeface="Courier New"/>
                <a:cs typeface="Courier New"/>
              </a:rPr>
              <a:t> </a:t>
            </a:r>
            <a:r>
              <a:rPr sz="1800" dirty="0">
                <a:solidFill>
                  <a:srgbClr val="6B006D"/>
                </a:solidFill>
                <a:latin typeface="Courier New"/>
                <a:cs typeface="Courier New"/>
              </a:rPr>
              <a:t>{</a:t>
            </a:r>
            <a:endParaRPr sz="1800">
              <a:latin typeface="Courier New"/>
              <a:cs typeface="Courier New"/>
            </a:endParaRPr>
          </a:p>
          <a:p>
            <a:pPr marL="3304540">
              <a:lnSpc>
                <a:spcPct val="100000"/>
              </a:lnSpc>
              <a:spcBef>
                <a:spcPts val="440"/>
              </a:spcBef>
            </a:pPr>
            <a:r>
              <a:rPr sz="1800" spc="-5" dirty="0">
                <a:latin typeface="Courier New"/>
                <a:cs typeface="Courier New"/>
              </a:rPr>
              <a:t>alert</a:t>
            </a:r>
            <a:r>
              <a:rPr sz="1800" spc="-5" dirty="0">
                <a:solidFill>
                  <a:srgbClr val="6D6F24"/>
                </a:solidFill>
                <a:latin typeface="Courier New"/>
                <a:cs typeface="Courier New"/>
              </a:rPr>
              <a:t>($scope.model.firstname)</a:t>
            </a:r>
            <a:r>
              <a:rPr sz="1800" spc="-5" dirty="0">
                <a:solidFill>
                  <a:srgbClr val="6B006D"/>
                </a:solidFill>
                <a:latin typeface="Courier New"/>
                <a:cs typeface="Courier New"/>
              </a:rPr>
              <a:t>;</a:t>
            </a:r>
            <a:endParaRPr sz="1800">
              <a:latin typeface="Courier New"/>
              <a:cs typeface="Courier New"/>
            </a:endParaRPr>
          </a:p>
          <a:p>
            <a:pPr marR="1912620" algn="ctr">
              <a:lnSpc>
                <a:spcPct val="100000"/>
              </a:lnSpc>
              <a:spcBef>
                <a:spcPts val="440"/>
              </a:spcBef>
            </a:pPr>
            <a:r>
              <a:rPr sz="1800" dirty="0">
                <a:solidFill>
                  <a:srgbClr val="6B006D"/>
                </a:solidFill>
                <a:latin typeface="Courier New"/>
                <a:cs typeface="Courier New"/>
              </a:rPr>
              <a:t>};</a:t>
            </a:r>
            <a:endParaRPr sz="1800">
              <a:latin typeface="Courier New"/>
              <a:cs typeface="Courier New"/>
            </a:endParaRPr>
          </a:p>
          <a:p>
            <a:pPr marL="12700">
              <a:lnSpc>
                <a:spcPct val="100000"/>
              </a:lnSpc>
              <a:spcBef>
                <a:spcPts val="440"/>
              </a:spcBef>
            </a:pPr>
            <a:r>
              <a:rPr sz="1800" dirty="0">
                <a:solidFill>
                  <a:srgbClr val="6B006D"/>
                </a:solidFill>
                <a:latin typeface="Courier New"/>
                <a:cs typeface="Courier New"/>
              </a:rPr>
              <a:t>}</a:t>
            </a:r>
            <a:r>
              <a:rPr sz="1800" dirty="0">
                <a:solidFill>
                  <a:srgbClr val="6D6F24"/>
                </a:solidFill>
                <a:latin typeface="Courier New"/>
                <a:cs typeface="Courier New"/>
              </a:rPr>
              <a:t>)</a:t>
            </a:r>
            <a:r>
              <a:rPr sz="1800" dirty="0">
                <a:solidFill>
                  <a:srgbClr val="6B006D"/>
                </a:solidFill>
                <a:latin typeface="Courier New"/>
                <a:cs typeface="Courier New"/>
              </a:rPr>
              <a:t>;</a:t>
            </a:r>
            <a:endParaRPr sz="1800">
              <a:latin typeface="Courier New"/>
              <a:cs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0182" y="768413"/>
            <a:ext cx="3653154" cy="1509395"/>
          </a:xfrm>
          <a:prstGeom prst="rect">
            <a:avLst/>
          </a:prstGeom>
        </p:spPr>
        <p:txBody>
          <a:bodyPr vert="horz" wrap="square" lIns="0" tIns="0" rIns="0" bIns="0" rtlCol="0">
            <a:spAutoFit/>
          </a:bodyPr>
          <a:lstStyle/>
          <a:p>
            <a:pPr marL="12700">
              <a:lnSpc>
                <a:spcPct val="100000"/>
              </a:lnSpc>
            </a:pPr>
            <a:r>
              <a:rPr sz="1400" spc="-5" dirty="0">
                <a:solidFill>
                  <a:srgbClr val="073A33"/>
                </a:solidFill>
                <a:latin typeface="Courier New"/>
                <a:cs typeface="Courier New"/>
              </a:rPr>
              <a:t>&lt;!DOCTYPE</a:t>
            </a:r>
            <a:r>
              <a:rPr sz="1400" spc="-95" dirty="0">
                <a:solidFill>
                  <a:srgbClr val="073A33"/>
                </a:solidFill>
                <a:latin typeface="Courier New"/>
                <a:cs typeface="Courier New"/>
              </a:rPr>
              <a:t> </a:t>
            </a:r>
            <a:r>
              <a:rPr sz="1400" dirty="0">
                <a:solidFill>
                  <a:srgbClr val="073A33"/>
                </a:solidFill>
                <a:latin typeface="Courier New"/>
                <a:cs typeface="Courier New"/>
              </a:rPr>
              <a:t>html&gt;</a:t>
            </a:r>
            <a:endParaRPr sz="1400">
              <a:latin typeface="Courier New"/>
              <a:cs typeface="Courier New"/>
            </a:endParaRPr>
          </a:p>
          <a:p>
            <a:pPr marL="12700">
              <a:lnSpc>
                <a:spcPct val="100000"/>
              </a:lnSpc>
              <a:spcBef>
                <a:spcPts val="254"/>
              </a:spcBef>
            </a:pPr>
            <a:r>
              <a:rPr sz="1400" dirty="0">
                <a:solidFill>
                  <a:srgbClr val="944403"/>
                </a:solidFill>
                <a:latin typeface="Courier New"/>
                <a:cs typeface="Courier New"/>
              </a:rPr>
              <a:t>&lt;</a:t>
            </a:r>
            <a:r>
              <a:rPr sz="1400" b="1" dirty="0">
                <a:solidFill>
                  <a:srgbClr val="6B0001"/>
                </a:solidFill>
                <a:latin typeface="Courier New"/>
                <a:cs typeface="Courier New"/>
              </a:rPr>
              <a:t>html</a:t>
            </a:r>
            <a:r>
              <a:rPr sz="1400" dirty="0">
                <a:solidFill>
                  <a:srgbClr val="944403"/>
                </a:solidFill>
                <a:latin typeface="Courier New"/>
                <a:cs typeface="Courier New"/>
              </a:rPr>
              <a:t>&gt;</a:t>
            </a:r>
            <a:endParaRPr sz="1400">
              <a:latin typeface="Courier New"/>
              <a:cs typeface="Courier New"/>
            </a:endParaRPr>
          </a:p>
          <a:p>
            <a:pPr marL="22606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head</a:t>
            </a:r>
            <a:r>
              <a:rPr sz="1400" dirty="0">
                <a:solidFill>
                  <a:srgbClr val="944403"/>
                </a:solidFill>
                <a:latin typeface="Courier New"/>
                <a:cs typeface="Courier New"/>
              </a:rPr>
              <a:t>&gt;</a:t>
            </a:r>
            <a:endParaRPr sz="1400">
              <a:latin typeface="Courier New"/>
              <a:cs typeface="Courier New"/>
            </a:endParaRPr>
          </a:p>
          <a:p>
            <a:pPr marL="439420">
              <a:lnSpc>
                <a:spcPct val="100000"/>
              </a:lnSpc>
              <a:spcBef>
                <a:spcPts val="420"/>
              </a:spcBef>
            </a:pPr>
            <a:r>
              <a:rPr sz="1400" dirty="0">
                <a:solidFill>
                  <a:srgbClr val="944403"/>
                </a:solidFill>
                <a:latin typeface="Courier New"/>
                <a:cs typeface="Courier New"/>
              </a:rPr>
              <a:t>&lt;</a:t>
            </a:r>
            <a:r>
              <a:rPr sz="1400" b="1" dirty="0">
                <a:solidFill>
                  <a:srgbClr val="6B0001"/>
                </a:solidFill>
                <a:latin typeface="Courier New"/>
                <a:cs typeface="Courier New"/>
              </a:rPr>
              <a:t>title</a:t>
            </a:r>
            <a:r>
              <a:rPr sz="1400" dirty="0">
                <a:solidFill>
                  <a:srgbClr val="944403"/>
                </a:solidFill>
                <a:latin typeface="Courier New"/>
                <a:cs typeface="Courier New"/>
              </a:rPr>
              <a:t>&gt;Title&lt;/</a:t>
            </a:r>
            <a:r>
              <a:rPr sz="1400" b="1" dirty="0">
                <a:solidFill>
                  <a:srgbClr val="6B0001"/>
                </a:solidFill>
                <a:latin typeface="Courier New"/>
                <a:cs typeface="Courier New"/>
              </a:rPr>
              <a:t>title</a:t>
            </a:r>
            <a:r>
              <a:rPr sz="1400" dirty="0">
                <a:solidFill>
                  <a:srgbClr val="944403"/>
                </a:solidFill>
                <a:latin typeface="Courier New"/>
                <a:cs typeface="Courier New"/>
              </a:rPr>
              <a:t>&gt;</a:t>
            </a:r>
            <a:endParaRPr sz="1400">
              <a:latin typeface="Courier New"/>
              <a:cs typeface="Courier New"/>
            </a:endParaRPr>
          </a:p>
          <a:p>
            <a:pPr marL="43942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meta </a:t>
            </a:r>
            <a:r>
              <a:rPr sz="1400" dirty="0">
                <a:solidFill>
                  <a:srgbClr val="0B381D"/>
                </a:solidFill>
                <a:latin typeface="Courier New"/>
                <a:cs typeface="Courier New"/>
              </a:rPr>
              <a:t>charset</a:t>
            </a:r>
            <a:r>
              <a:rPr sz="1400" dirty="0">
                <a:solidFill>
                  <a:srgbClr val="6D6F24"/>
                </a:solidFill>
                <a:latin typeface="Courier New"/>
                <a:cs typeface="Courier New"/>
              </a:rPr>
              <a:t>=</a:t>
            </a:r>
            <a:r>
              <a:rPr sz="1400" dirty="0">
                <a:solidFill>
                  <a:srgbClr val="0000DF"/>
                </a:solidFill>
                <a:latin typeface="Courier New"/>
                <a:cs typeface="Courier New"/>
              </a:rPr>
              <a:t>"UTF-8"</a:t>
            </a:r>
            <a:r>
              <a:rPr sz="1400" spc="-105" dirty="0">
                <a:solidFill>
                  <a:srgbClr val="0000DF"/>
                </a:solidFill>
                <a:latin typeface="Courier New"/>
                <a:cs typeface="Courier New"/>
              </a:rPr>
              <a:t> </a:t>
            </a:r>
            <a:r>
              <a:rPr sz="1400" dirty="0">
                <a:solidFill>
                  <a:srgbClr val="944403"/>
                </a:solidFill>
                <a:latin typeface="Courier New"/>
                <a:cs typeface="Courier New"/>
              </a:rPr>
              <a:t>/&gt;</a:t>
            </a:r>
            <a:endParaRPr sz="1400">
              <a:latin typeface="Courier New"/>
              <a:cs typeface="Courier New"/>
            </a:endParaRPr>
          </a:p>
          <a:p>
            <a:pPr marL="43942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style</a:t>
            </a:r>
            <a:r>
              <a:rPr sz="1400" b="1" spc="-100" dirty="0">
                <a:solidFill>
                  <a:srgbClr val="6B0001"/>
                </a:solidFill>
                <a:latin typeface="Courier New"/>
                <a:cs typeface="Courier New"/>
              </a:rPr>
              <a:t> </a:t>
            </a:r>
            <a:r>
              <a:rPr sz="1400" dirty="0">
                <a:solidFill>
                  <a:srgbClr val="944403"/>
                </a:solidFill>
                <a:latin typeface="Courier New"/>
                <a:cs typeface="Courier New"/>
              </a:rPr>
              <a:t>media="screen"&gt;&lt;/</a:t>
            </a:r>
            <a:r>
              <a:rPr sz="1400" b="1" dirty="0">
                <a:solidFill>
                  <a:srgbClr val="6B0001"/>
                </a:solidFill>
                <a:latin typeface="Courier New"/>
                <a:cs typeface="Courier New"/>
              </a:rPr>
              <a:t>style</a:t>
            </a:r>
            <a:r>
              <a:rPr sz="1400" dirty="0">
                <a:solidFill>
                  <a:srgbClr val="944403"/>
                </a:solidFill>
                <a:latin typeface="Courier New"/>
                <a:cs typeface="Courier New"/>
              </a:rPr>
              <a:t>&gt;</a:t>
            </a:r>
            <a:endParaRPr sz="1400">
              <a:latin typeface="Courier New"/>
              <a:cs typeface="Courier New"/>
            </a:endParaRPr>
          </a:p>
        </p:txBody>
      </p:sp>
      <p:sp>
        <p:nvSpPr>
          <p:cNvPr id="3" name="object 3"/>
          <p:cNvSpPr txBox="1"/>
          <p:nvPr/>
        </p:nvSpPr>
        <p:spPr>
          <a:xfrm>
            <a:off x="1736972" y="2296985"/>
            <a:ext cx="772795" cy="488315"/>
          </a:xfrm>
          <a:prstGeom prst="rect">
            <a:avLst/>
          </a:prstGeom>
        </p:spPr>
        <p:txBody>
          <a:bodyPr vert="horz" wrap="square" lIns="0" tIns="0" rIns="0" bIns="0" rtlCol="0">
            <a:spAutoFit/>
          </a:bodyPr>
          <a:lstStyle/>
          <a:p>
            <a:pPr marL="12700">
              <a:lnSpc>
                <a:spcPct val="100000"/>
              </a:lnSpc>
            </a:pPr>
            <a:r>
              <a:rPr sz="1400" dirty="0">
                <a:solidFill>
                  <a:srgbClr val="944403"/>
                </a:solidFill>
                <a:latin typeface="Courier New"/>
                <a:cs typeface="Courier New"/>
              </a:rPr>
              <a:t>&lt;</a:t>
            </a:r>
            <a:r>
              <a:rPr sz="1400" b="1" spc="-5" dirty="0">
                <a:solidFill>
                  <a:srgbClr val="6B0001"/>
                </a:solidFill>
                <a:latin typeface="Courier New"/>
                <a:cs typeface="Courier New"/>
              </a:rPr>
              <a:t>script</a:t>
            </a:r>
            <a:endParaRPr sz="1400">
              <a:latin typeface="Courier New"/>
              <a:cs typeface="Courier New"/>
            </a:endParaRPr>
          </a:p>
          <a:p>
            <a:pPr marL="12700">
              <a:lnSpc>
                <a:spcPct val="100000"/>
              </a:lnSpc>
              <a:spcBef>
                <a:spcPts val="320"/>
              </a:spcBef>
            </a:pPr>
            <a:r>
              <a:rPr sz="1400" dirty="0">
                <a:solidFill>
                  <a:srgbClr val="944403"/>
                </a:solidFill>
                <a:latin typeface="Courier New"/>
                <a:cs typeface="Courier New"/>
              </a:rPr>
              <a:t>&lt;</a:t>
            </a:r>
            <a:r>
              <a:rPr sz="1400" b="1" spc="-5" dirty="0">
                <a:solidFill>
                  <a:srgbClr val="6B0001"/>
                </a:solidFill>
                <a:latin typeface="Courier New"/>
                <a:cs typeface="Courier New"/>
              </a:rPr>
              <a:t>script</a:t>
            </a:r>
            <a:endParaRPr sz="1400">
              <a:latin typeface="Courier New"/>
              <a:cs typeface="Courier New"/>
            </a:endParaRPr>
          </a:p>
        </p:txBody>
      </p:sp>
      <p:sp>
        <p:nvSpPr>
          <p:cNvPr id="4" name="object 4"/>
          <p:cNvSpPr txBox="1"/>
          <p:nvPr/>
        </p:nvSpPr>
        <p:spPr>
          <a:xfrm>
            <a:off x="2590545" y="2256446"/>
            <a:ext cx="3546475" cy="528955"/>
          </a:xfrm>
          <a:prstGeom prst="rect">
            <a:avLst/>
          </a:prstGeom>
        </p:spPr>
        <p:txBody>
          <a:bodyPr vert="horz" wrap="square" lIns="0" tIns="0" rIns="0" bIns="0" rtlCol="0">
            <a:spAutoFit/>
          </a:bodyPr>
          <a:lstStyle/>
          <a:p>
            <a:pPr marL="12700" marR="5080">
              <a:lnSpc>
                <a:spcPct val="119000"/>
              </a:lnSpc>
            </a:pPr>
            <a:r>
              <a:rPr sz="1400" b="1" dirty="0">
                <a:solidFill>
                  <a:srgbClr val="6B0001"/>
                </a:solidFill>
                <a:latin typeface="Courier New"/>
                <a:cs typeface="Courier New"/>
              </a:rPr>
              <a:t>src="../angular.min.js"</a:t>
            </a:r>
            <a:r>
              <a:rPr sz="1400" dirty="0">
                <a:solidFill>
                  <a:srgbClr val="944403"/>
                </a:solidFill>
                <a:latin typeface="Courier New"/>
                <a:cs typeface="Courier New"/>
              </a:rPr>
              <a:t>&gt;&lt;/</a:t>
            </a:r>
            <a:r>
              <a:rPr sz="1400" b="1" dirty="0">
                <a:solidFill>
                  <a:srgbClr val="6B0001"/>
                </a:solidFill>
                <a:latin typeface="Courier New"/>
                <a:cs typeface="Courier New"/>
              </a:rPr>
              <a:t>script</a:t>
            </a:r>
            <a:r>
              <a:rPr sz="1400" dirty="0">
                <a:solidFill>
                  <a:srgbClr val="944403"/>
                </a:solidFill>
                <a:latin typeface="Courier New"/>
                <a:cs typeface="Courier New"/>
              </a:rPr>
              <a:t>&gt;  </a:t>
            </a:r>
            <a:r>
              <a:rPr sz="1400" b="1" dirty="0">
                <a:solidFill>
                  <a:srgbClr val="6B0001"/>
                </a:solidFill>
                <a:latin typeface="Courier New"/>
                <a:cs typeface="Courier New"/>
              </a:rPr>
              <a:t>src="mymodule.js"</a:t>
            </a:r>
            <a:r>
              <a:rPr sz="1400" dirty="0">
                <a:solidFill>
                  <a:srgbClr val="944403"/>
                </a:solidFill>
                <a:latin typeface="Courier New"/>
                <a:cs typeface="Courier New"/>
              </a:rPr>
              <a:t>&gt;&lt;/</a:t>
            </a:r>
            <a:r>
              <a:rPr sz="1400" b="1" dirty="0">
                <a:solidFill>
                  <a:srgbClr val="6B0001"/>
                </a:solidFill>
                <a:latin typeface="Courier New"/>
                <a:cs typeface="Courier New"/>
              </a:rPr>
              <a:t>script</a:t>
            </a:r>
            <a:r>
              <a:rPr sz="1400" dirty="0">
                <a:solidFill>
                  <a:srgbClr val="944403"/>
                </a:solidFill>
                <a:latin typeface="Courier New"/>
                <a:cs typeface="Courier New"/>
              </a:rPr>
              <a:t>&gt;</a:t>
            </a:r>
            <a:endParaRPr sz="1400">
              <a:latin typeface="Courier New"/>
              <a:cs typeface="Courier New"/>
            </a:endParaRPr>
          </a:p>
        </p:txBody>
      </p:sp>
      <p:sp>
        <p:nvSpPr>
          <p:cNvPr id="5" name="object 5"/>
          <p:cNvSpPr txBox="1"/>
          <p:nvPr/>
        </p:nvSpPr>
        <p:spPr>
          <a:xfrm>
            <a:off x="1523577" y="3071685"/>
            <a:ext cx="3439795" cy="996315"/>
          </a:xfrm>
          <a:prstGeom prst="rect">
            <a:avLst/>
          </a:prstGeom>
        </p:spPr>
        <p:txBody>
          <a:bodyPr vert="horz" wrap="square" lIns="0" tIns="0" rIns="0" bIns="0" rtlCol="0">
            <a:spAutoFit/>
          </a:bodyPr>
          <a:lstStyle/>
          <a:p>
            <a:pPr marL="12700">
              <a:lnSpc>
                <a:spcPct val="100000"/>
              </a:lnSpc>
            </a:pPr>
            <a:r>
              <a:rPr sz="1400" dirty="0">
                <a:solidFill>
                  <a:srgbClr val="944403"/>
                </a:solidFill>
                <a:latin typeface="Courier New"/>
                <a:cs typeface="Courier New"/>
              </a:rPr>
              <a:t>&lt;/</a:t>
            </a:r>
            <a:r>
              <a:rPr sz="1400" b="1" dirty="0">
                <a:solidFill>
                  <a:srgbClr val="6B0001"/>
                </a:solidFill>
                <a:latin typeface="Courier New"/>
                <a:cs typeface="Courier New"/>
              </a:rPr>
              <a:t>head</a:t>
            </a:r>
            <a:r>
              <a:rPr sz="1400" dirty="0">
                <a:solidFill>
                  <a:srgbClr val="944403"/>
                </a:solidFill>
                <a:latin typeface="Courier New"/>
                <a:cs typeface="Courier New"/>
              </a:rPr>
              <a:t>&gt;</a:t>
            </a:r>
            <a:endParaRPr sz="1400">
              <a:latin typeface="Courier New"/>
              <a:cs typeface="Courier New"/>
            </a:endParaRPr>
          </a:p>
          <a:p>
            <a:pPr marL="1270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body</a:t>
            </a:r>
            <a:r>
              <a:rPr sz="1400" dirty="0">
                <a:solidFill>
                  <a:srgbClr val="944403"/>
                </a:solidFill>
                <a:latin typeface="Courier New"/>
                <a:cs typeface="Courier New"/>
              </a:rPr>
              <a:t>&gt;</a:t>
            </a:r>
            <a:endParaRPr sz="1400">
              <a:latin typeface="Courier New"/>
              <a:cs typeface="Courier New"/>
            </a:endParaRPr>
          </a:p>
          <a:p>
            <a:pPr marL="22606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div</a:t>
            </a:r>
            <a:r>
              <a:rPr sz="1400" b="1" spc="-100" dirty="0">
                <a:solidFill>
                  <a:srgbClr val="6B0001"/>
                </a:solidFill>
                <a:latin typeface="Courier New"/>
                <a:cs typeface="Courier New"/>
              </a:rPr>
              <a:t> </a:t>
            </a:r>
            <a:r>
              <a:rPr sz="1400" dirty="0">
                <a:solidFill>
                  <a:srgbClr val="1E3384"/>
                </a:solidFill>
                <a:latin typeface="Courier New"/>
                <a:cs typeface="Courier New"/>
              </a:rPr>
              <a:t>ng-app</a:t>
            </a:r>
            <a:r>
              <a:rPr sz="1400" dirty="0">
                <a:solidFill>
                  <a:srgbClr val="6D6F24"/>
                </a:solidFill>
                <a:latin typeface="Courier New"/>
                <a:cs typeface="Courier New"/>
              </a:rPr>
              <a:t>=</a:t>
            </a:r>
            <a:r>
              <a:rPr sz="1400" dirty="0">
                <a:solidFill>
                  <a:srgbClr val="0000DF"/>
                </a:solidFill>
                <a:latin typeface="Courier New"/>
                <a:cs typeface="Courier New"/>
              </a:rPr>
              <a:t>"myModule"</a:t>
            </a:r>
            <a:endParaRPr sz="1400">
              <a:latin typeface="Courier New"/>
              <a:cs typeface="Courier New"/>
            </a:endParaRPr>
          </a:p>
          <a:p>
            <a:pPr marL="439420">
              <a:lnSpc>
                <a:spcPct val="100000"/>
              </a:lnSpc>
              <a:spcBef>
                <a:spcPts val="320"/>
              </a:spcBef>
            </a:pPr>
            <a:r>
              <a:rPr sz="1400" spc="-5" dirty="0">
                <a:solidFill>
                  <a:srgbClr val="1E3384"/>
                </a:solidFill>
                <a:latin typeface="Courier New"/>
                <a:cs typeface="Courier New"/>
              </a:rPr>
              <a:t>&lt;div</a:t>
            </a:r>
            <a:r>
              <a:rPr sz="1400" spc="-95" dirty="0">
                <a:solidFill>
                  <a:srgbClr val="1E3384"/>
                </a:solidFill>
                <a:latin typeface="Courier New"/>
                <a:cs typeface="Courier New"/>
              </a:rPr>
              <a:t> </a:t>
            </a:r>
            <a:r>
              <a:rPr sz="1400" dirty="0">
                <a:solidFill>
                  <a:srgbClr val="1E3384"/>
                </a:solidFill>
                <a:latin typeface="Courier New"/>
                <a:cs typeface="Courier New"/>
              </a:rPr>
              <a:t>ng-controller</a:t>
            </a:r>
            <a:r>
              <a:rPr sz="1400" dirty="0">
                <a:solidFill>
                  <a:srgbClr val="6D6F24"/>
                </a:solidFill>
                <a:latin typeface="Courier New"/>
                <a:cs typeface="Courier New"/>
              </a:rPr>
              <a:t>=</a:t>
            </a:r>
            <a:r>
              <a:rPr sz="1400" dirty="0">
                <a:solidFill>
                  <a:srgbClr val="0000DF"/>
                </a:solidFill>
                <a:latin typeface="Courier New"/>
                <a:cs typeface="Courier New"/>
              </a:rPr>
              <a:t>"MyCtrl"</a:t>
            </a:r>
            <a:r>
              <a:rPr sz="1400" dirty="0">
                <a:solidFill>
                  <a:srgbClr val="944403"/>
                </a:solidFill>
                <a:latin typeface="Courier New"/>
                <a:cs typeface="Courier New"/>
              </a:rPr>
              <a:t>&gt;</a:t>
            </a:r>
            <a:endParaRPr sz="1400">
              <a:latin typeface="Courier New"/>
              <a:cs typeface="Courier New"/>
            </a:endParaRPr>
          </a:p>
        </p:txBody>
      </p:sp>
      <p:sp>
        <p:nvSpPr>
          <p:cNvPr id="6" name="object 6"/>
          <p:cNvSpPr txBox="1"/>
          <p:nvPr/>
        </p:nvSpPr>
        <p:spPr>
          <a:xfrm>
            <a:off x="1310182" y="4087685"/>
            <a:ext cx="7707630" cy="2545715"/>
          </a:xfrm>
          <a:prstGeom prst="rect">
            <a:avLst/>
          </a:prstGeom>
        </p:spPr>
        <p:txBody>
          <a:bodyPr vert="horz" wrap="square" lIns="0" tIns="0" rIns="0" bIns="0" rtlCol="0">
            <a:spAutoFit/>
          </a:bodyPr>
          <a:lstStyle/>
          <a:p>
            <a:pPr marL="866140">
              <a:lnSpc>
                <a:spcPct val="100000"/>
              </a:lnSpc>
            </a:pPr>
            <a:r>
              <a:rPr sz="1400" dirty="0">
                <a:solidFill>
                  <a:srgbClr val="944403"/>
                </a:solidFill>
                <a:latin typeface="Courier New"/>
                <a:cs typeface="Courier New"/>
              </a:rPr>
              <a:t>&lt;</a:t>
            </a:r>
            <a:r>
              <a:rPr sz="1400" b="1" dirty="0">
                <a:solidFill>
                  <a:srgbClr val="6B0001"/>
                </a:solidFill>
                <a:latin typeface="Courier New"/>
                <a:cs typeface="Courier New"/>
              </a:rPr>
              <a:t>p</a:t>
            </a:r>
            <a:r>
              <a:rPr sz="1400" dirty="0">
                <a:solidFill>
                  <a:srgbClr val="944403"/>
                </a:solidFill>
                <a:latin typeface="Courier New"/>
                <a:cs typeface="Courier New"/>
              </a:rPr>
              <a:t>&gt;Firstname: &lt;</a:t>
            </a:r>
            <a:r>
              <a:rPr sz="1400" b="1" dirty="0">
                <a:solidFill>
                  <a:srgbClr val="6B0001"/>
                </a:solidFill>
                <a:latin typeface="Courier New"/>
                <a:cs typeface="Courier New"/>
              </a:rPr>
              <a:t>input </a:t>
            </a:r>
            <a:r>
              <a:rPr sz="1400" dirty="0">
                <a:solidFill>
                  <a:srgbClr val="0B381D"/>
                </a:solidFill>
                <a:latin typeface="Courier New"/>
                <a:cs typeface="Courier New"/>
              </a:rPr>
              <a:t>type</a:t>
            </a:r>
            <a:r>
              <a:rPr sz="1400" dirty="0">
                <a:solidFill>
                  <a:srgbClr val="6D6F24"/>
                </a:solidFill>
                <a:latin typeface="Courier New"/>
                <a:cs typeface="Courier New"/>
              </a:rPr>
              <a:t>=</a:t>
            </a:r>
            <a:r>
              <a:rPr sz="1400" dirty="0">
                <a:solidFill>
                  <a:srgbClr val="0000DF"/>
                </a:solidFill>
                <a:latin typeface="Courier New"/>
                <a:cs typeface="Courier New"/>
              </a:rPr>
              <a:t>"text"</a:t>
            </a:r>
            <a:r>
              <a:rPr sz="1400" spc="-100" dirty="0">
                <a:solidFill>
                  <a:srgbClr val="0000DF"/>
                </a:solidFill>
                <a:latin typeface="Courier New"/>
                <a:cs typeface="Courier New"/>
              </a:rPr>
              <a:t> </a:t>
            </a:r>
            <a:r>
              <a:rPr sz="1400" dirty="0">
                <a:solidFill>
                  <a:srgbClr val="1E3384"/>
                </a:solidFill>
                <a:latin typeface="Courier New"/>
                <a:cs typeface="Courier New"/>
              </a:rPr>
              <a:t>ng-model</a:t>
            </a:r>
            <a:r>
              <a:rPr sz="1400" dirty="0">
                <a:solidFill>
                  <a:srgbClr val="6D6F24"/>
                </a:solidFill>
                <a:latin typeface="Courier New"/>
                <a:cs typeface="Courier New"/>
              </a:rPr>
              <a:t>=</a:t>
            </a:r>
            <a:r>
              <a:rPr sz="1400" dirty="0">
                <a:solidFill>
                  <a:srgbClr val="0000DF"/>
                </a:solidFill>
                <a:latin typeface="Courier New"/>
                <a:cs typeface="Courier New"/>
              </a:rPr>
              <a:t>"model.firstname"</a:t>
            </a:r>
            <a:r>
              <a:rPr sz="1400" dirty="0">
                <a:solidFill>
                  <a:srgbClr val="944403"/>
                </a:solidFill>
                <a:latin typeface="Courier New"/>
                <a:cs typeface="Courier New"/>
              </a:rPr>
              <a:t>&gt;&lt;/</a:t>
            </a:r>
            <a:r>
              <a:rPr sz="1400" b="1" dirty="0">
                <a:solidFill>
                  <a:srgbClr val="6B0001"/>
                </a:solidFill>
                <a:latin typeface="Courier New"/>
                <a:cs typeface="Courier New"/>
              </a:rPr>
              <a:t>p</a:t>
            </a:r>
            <a:r>
              <a:rPr sz="1400" dirty="0">
                <a:solidFill>
                  <a:srgbClr val="944403"/>
                </a:solidFill>
                <a:latin typeface="Courier New"/>
                <a:cs typeface="Courier New"/>
              </a:rPr>
              <a:t>&gt;</a:t>
            </a:r>
            <a:endParaRPr sz="1400">
              <a:latin typeface="Courier New"/>
              <a:cs typeface="Courier New"/>
            </a:endParaRPr>
          </a:p>
          <a:p>
            <a:pPr marL="86614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p</a:t>
            </a:r>
            <a:r>
              <a:rPr sz="1400" dirty="0">
                <a:solidFill>
                  <a:srgbClr val="944403"/>
                </a:solidFill>
                <a:latin typeface="Courier New"/>
                <a:cs typeface="Courier New"/>
              </a:rPr>
              <a:t>&gt;Lastname: &lt;</a:t>
            </a:r>
            <a:r>
              <a:rPr sz="1400" b="1" dirty="0">
                <a:solidFill>
                  <a:srgbClr val="6B0001"/>
                </a:solidFill>
                <a:latin typeface="Courier New"/>
                <a:cs typeface="Courier New"/>
              </a:rPr>
              <a:t>input </a:t>
            </a:r>
            <a:r>
              <a:rPr sz="1400" dirty="0">
                <a:solidFill>
                  <a:srgbClr val="0B381D"/>
                </a:solidFill>
                <a:latin typeface="Courier New"/>
                <a:cs typeface="Courier New"/>
              </a:rPr>
              <a:t>type</a:t>
            </a:r>
            <a:r>
              <a:rPr sz="1400" dirty="0">
                <a:solidFill>
                  <a:srgbClr val="6D6F24"/>
                </a:solidFill>
                <a:latin typeface="Courier New"/>
                <a:cs typeface="Courier New"/>
              </a:rPr>
              <a:t>=</a:t>
            </a:r>
            <a:r>
              <a:rPr sz="1400" dirty="0">
                <a:solidFill>
                  <a:srgbClr val="0000DF"/>
                </a:solidFill>
                <a:latin typeface="Courier New"/>
                <a:cs typeface="Courier New"/>
              </a:rPr>
              <a:t>"text"</a:t>
            </a:r>
            <a:r>
              <a:rPr sz="1400" spc="-100" dirty="0">
                <a:solidFill>
                  <a:srgbClr val="0000DF"/>
                </a:solidFill>
                <a:latin typeface="Courier New"/>
                <a:cs typeface="Courier New"/>
              </a:rPr>
              <a:t> </a:t>
            </a:r>
            <a:r>
              <a:rPr sz="1400" dirty="0">
                <a:solidFill>
                  <a:srgbClr val="1E3384"/>
                </a:solidFill>
                <a:latin typeface="Courier New"/>
                <a:cs typeface="Courier New"/>
              </a:rPr>
              <a:t>ng-model</a:t>
            </a:r>
            <a:r>
              <a:rPr sz="1400" dirty="0">
                <a:solidFill>
                  <a:srgbClr val="6D6F24"/>
                </a:solidFill>
                <a:latin typeface="Courier New"/>
                <a:cs typeface="Courier New"/>
              </a:rPr>
              <a:t>=</a:t>
            </a:r>
            <a:r>
              <a:rPr sz="1400" dirty="0">
                <a:solidFill>
                  <a:srgbClr val="0000DF"/>
                </a:solidFill>
                <a:latin typeface="Courier New"/>
                <a:cs typeface="Courier New"/>
              </a:rPr>
              <a:t>"model.lastname"</a:t>
            </a:r>
            <a:r>
              <a:rPr sz="1400" dirty="0">
                <a:solidFill>
                  <a:srgbClr val="944403"/>
                </a:solidFill>
                <a:latin typeface="Courier New"/>
                <a:cs typeface="Courier New"/>
              </a:rPr>
              <a:t>&gt;&lt;/</a:t>
            </a:r>
            <a:r>
              <a:rPr sz="1400" b="1" dirty="0">
                <a:solidFill>
                  <a:srgbClr val="6B0001"/>
                </a:solidFill>
                <a:latin typeface="Courier New"/>
                <a:cs typeface="Courier New"/>
              </a:rPr>
              <a:t>p</a:t>
            </a:r>
            <a:r>
              <a:rPr sz="1400" dirty="0">
                <a:solidFill>
                  <a:srgbClr val="944403"/>
                </a:solidFill>
                <a:latin typeface="Courier New"/>
                <a:cs typeface="Courier New"/>
              </a:rPr>
              <a:t>&gt;</a:t>
            </a:r>
            <a:endParaRPr sz="1400">
              <a:latin typeface="Courier New"/>
              <a:cs typeface="Courier New"/>
            </a:endParaRPr>
          </a:p>
          <a:p>
            <a:pPr marL="866140">
              <a:lnSpc>
                <a:spcPct val="100000"/>
              </a:lnSpc>
              <a:spcBef>
                <a:spcPts val="420"/>
              </a:spcBef>
            </a:pPr>
            <a:r>
              <a:rPr sz="1400" dirty="0">
                <a:solidFill>
                  <a:srgbClr val="944403"/>
                </a:solidFill>
                <a:latin typeface="Courier New"/>
                <a:cs typeface="Courier New"/>
              </a:rPr>
              <a:t>&lt;</a:t>
            </a:r>
            <a:r>
              <a:rPr sz="1400" b="1" dirty="0">
                <a:solidFill>
                  <a:srgbClr val="6B0001"/>
                </a:solidFill>
                <a:latin typeface="Courier New"/>
                <a:cs typeface="Courier New"/>
              </a:rPr>
              <a:t>p</a:t>
            </a:r>
            <a:r>
              <a:rPr sz="1400" dirty="0">
                <a:solidFill>
                  <a:srgbClr val="944403"/>
                </a:solidFill>
                <a:latin typeface="Courier New"/>
                <a:cs typeface="Courier New"/>
              </a:rPr>
              <a:t>&gt;{{model</a:t>
            </a:r>
            <a:r>
              <a:rPr sz="1400" dirty="0">
                <a:solidFill>
                  <a:srgbClr val="107D02"/>
                </a:solidFill>
                <a:latin typeface="Courier New"/>
                <a:cs typeface="Courier New"/>
              </a:rPr>
              <a:t>.firstname + " " +</a:t>
            </a:r>
            <a:r>
              <a:rPr sz="1400" spc="-100" dirty="0">
                <a:solidFill>
                  <a:srgbClr val="107D02"/>
                </a:solidFill>
                <a:latin typeface="Courier New"/>
                <a:cs typeface="Courier New"/>
              </a:rPr>
              <a:t> </a:t>
            </a:r>
            <a:r>
              <a:rPr sz="1400" dirty="0">
                <a:solidFill>
                  <a:srgbClr val="107D02"/>
                </a:solidFill>
                <a:latin typeface="Courier New"/>
                <a:cs typeface="Courier New"/>
              </a:rPr>
              <a:t>model.lastname}}</a:t>
            </a:r>
            <a:r>
              <a:rPr sz="1400" dirty="0">
                <a:solidFill>
                  <a:srgbClr val="944403"/>
                </a:solidFill>
                <a:latin typeface="Courier New"/>
                <a:cs typeface="Courier New"/>
              </a:rPr>
              <a:t>&lt;/</a:t>
            </a:r>
            <a:r>
              <a:rPr sz="1400" b="1" dirty="0">
                <a:solidFill>
                  <a:srgbClr val="6B0001"/>
                </a:solidFill>
                <a:latin typeface="Courier New"/>
                <a:cs typeface="Courier New"/>
              </a:rPr>
              <a:t>p</a:t>
            </a:r>
            <a:r>
              <a:rPr sz="1400" dirty="0">
                <a:solidFill>
                  <a:srgbClr val="944403"/>
                </a:solidFill>
                <a:latin typeface="Courier New"/>
                <a:cs typeface="Courier New"/>
              </a:rPr>
              <a:t>&gt;</a:t>
            </a:r>
            <a:endParaRPr sz="1400">
              <a:latin typeface="Courier New"/>
              <a:cs typeface="Courier New"/>
            </a:endParaRPr>
          </a:p>
          <a:p>
            <a:pPr>
              <a:lnSpc>
                <a:spcPct val="100000"/>
              </a:lnSpc>
              <a:spcBef>
                <a:spcPts val="20"/>
              </a:spcBef>
            </a:pPr>
            <a:endParaRPr sz="2000">
              <a:latin typeface="Times New Roman"/>
              <a:cs typeface="Times New Roman"/>
            </a:endParaRPr>
          </a:p>
          <a:p>
            <a:pPr marL="866140">
              <a:lnSpc>
                <a:spcPct val="100000"/>
              </a:lnSpc>
            </a:pPr>
            <a:r>
              <a:rPr sz="1400" dirty="0">
                <a:solidFill>
                  <a:srgbClr val="944403"/>
                </a:solidFill>
                <a:latin typeface="Courier New"/>
                <a:cs typeface="Courier New"/>
              </a:rPr>
              <a:t>&lt;</a:t>
            </a:r>
            <a:r>
              <a:rPr sz="1400" b="1" dirty="0">
                <a:solidFill>
                  <a:srgbClr val="6B0001"/>
                </a:solidFill>
                <a:latin typeface="Courier New"/>
                <a:cs typeface="Courier New"/>
              </a:rPr>
              <a:t>button </a:t>
            </a:r>
            <a:r>
              <a:rPr sz="1400" spc="-5" dirty="0">
                <a:solidFill>
                  <a:srgbClr val="1E3384"/>
                </a:solidFill>
                <a:latin typeface="Courier New"/>
                <a:cs typeface="Courier New"/>
              </a:rPr>
              <a:t>ng-click</a:t>
            </a:r>
            <a:r>
              <a:rPr sz="1400" spc="-5" dirty="0">
                <a:solidFill>
                  <a:srgbClr val="6D6F24"/>
                </a:solidFill>
                <a:latin typeface="Courier New"/>
                <a:cs typeface="Courier New"/>
              </a:rPr>
              <a:t>=</a:t>
            </a:r>
            <a:r>
              <a:rPr sz="1400" spc="-5" dirty="0">
                <a:solidFill>
                  <a:srgbClr val="0000DF"/>
                </a:solidFill>
                <a:latin typeface="Courier New"/>
                <a:cs typeface="Courier New"/>
              </a:rPr>
              <a:t>"click()"</a:t>
            </a:r>
            <a:r>
              <a:rPr sz="1400" spc="-5" dirty="0">
                <a:solidFill>
                  <a:srgbClr val="944403"/>
                </a:solidFill>
                <a:latin typeface="Courier New"/>
                <a:cs typeface="Courier New"/>
              </a:rPr>
              <a:t>&gt;Show </a:t>
            </a:r>
            <a:r>
              <a:rPr sz="1400" dirty="0">
                <a:solidFill>
                  <a:srgbClr val="944403"/>
                </a:solidFill>
                <a:latin typeface="Courier New"/>
                <a:cs typeface="Courier New"/>
              </a:rPr>
              <a:t>Number&lt;/</a:t>
            </a:r>
            <a:r>
              <a:rPr sz="1400" b="1" dirty="0">
                <a:solidFill>
                  <a:srgbClr val="6B0001"/>
                </a:solidFill>
                <a:latin typeface="Courier New"/>
                <a:cs typeface="Courier New"/>
              </a:rPr>
              <a:t>button</a:t>
            </a:r>
            <a:r>
              <a:rPr sz="1400" dirty="0">
                <a:solidFill>
                  <a:srgbClr val="944403"/>
                </a:solidFill>
                <a:latin typeface="Courier New"/>
                <a:cs typeface="Courier New"/>
              </a:rPr>
              <a:t>&gt;</a:t>
            </a:r>
            <a:endParaRPr sz="1400">
              <a:latin typeface="Courier New"/>
              <a:cs typeface="Courier New"/>
            </a:endParaRPr>
          </a:p>
          <a:p>
            <a:pPr>
              <a:lnSpc>
                <a:spcPct val="100000"/>
              </a:lnSpc>
              <a:spcBef>
                <a:spcPts val="20"/>
              </a:spcBef>
            </a:pPr>
            <a:endParaRPr sz="2000">
              <a:latin typeface="Times New Roman"/>
              <a:cs typeface="Times New Roman"/>
            </a:endParaRPr>
          </a:p>
          <a:p>
            <a:pPr marL="546100">
              <a:lnSpc>
                <a:spcPct val="100000"/>
              </a:lnSpc>
            </a:pPr>
            <a:r>
              <a:rPr sz="1400" dirty="0">
                <a:solidFill>
                  <a:srgbClr val="944403"/>
                </a:solidFill>
                <a:latin typeface="Courier New"/>
                <a:cs typeface="Courier New"/>
              </a:rPr>
              <a:t>&lt;/</a:t>
            </a:r>
            <a:r>
              <a:rPr sz="1400" b="1" dirty="0">
                <a:solidFill>
                  <a:srgbClr val="6B0001"/>
                </a:solidFill>
                <a:latin typeface="Courier New"/>
                <a:cs typeface="Courier New"/>
              </a:rPr>
              <a:t>div</a:t>
            </a:r>
            <a:r>
              <a:rPr sz="1400" dirty="0">
                <a:solidFill>
                  <a:srgbClr val="944403"/>
                </a:solidFill>
                <a:latin typeface="Courier New"/>
                <a:cs typeface="Courier New"/>
              </a:rPr>
              <a:t>&gt;</a:t>
            </a:r>
            <a:endParaRPr sz="1400">
              <a:latin typeface="Courier New"/>
              <a:cs typeface="Courier New"/>
            </a:endParaRPr>
          </a:p>
          <a:p>
            <a:pPr marL="43942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div</a:t>
            </a:r>
            <a:r>
              <a:rPr sz="1400" dirty="0">
                <a:solidFill>
                  <a:srgbClr val="944403"/>
                </a:solidFill>
                <a:latin typeface="Courier New"/>
                <a:cs typeface="Courier New"/>
              </a:rPr>
              <a:t>&gt;</a:t>
            </a:r>
            <a:endParaRPr sz="1400">
              <a:latin typeface="Courier New"/>
              <a:cs typeface="Courier New"/>
            </a:endParaRPr>
          </a:p>
          <a:p>
            <a:pPr marL="22606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body</a:t>
            </a:r>
            <a:r>
              <a:rPr sz="1400" dirty="0">
                <a:solidFill>
                  <a:srgbClr val="944403"/>
                </a:solidFill>
                <a:latin typeface="Courier New"/>
                <a:cs typeface="Courier New"/>
              </a:rPr>
              <a:t>&gt;</a:t>
            </a:r>
            <a:endParaRPr sz="1400">
              <a:latin typeface="Courier New"/>
              <a:cs typeface="Courier New"/>
            </a:endParaRPr>
          </a:p>
          <a:p>
            <a:pPr marL="12700">
              <a:lnSpc>
                <a:spcPct val="100000"/>
              </a:lnSpc>
              <a:spcBef>
                <a:spcPts val="420"/>
              </a:spcBef>
            </a:pPr>
            <a:r>
              <a:rPr sz="1400" dirty="0">
                <a:solidFill>
                  <a:srgbClr val="944403"/>
                </a:solidFill>
                <a:latin typeface="Courier New"/>
                <a:cs typeface="Courier New"/>
              </a:rPr>
              <a:t>&lt;/</a:t>
            </a:r>
            <a:r>
              <a:rPr sz="1400" b="1" dirty="0">
                <a:solidFill>
                  <a:srgbClr val="6B0001"/>
                </a:solidFill>
                <a:latin typeface="Courier New"/>
                <a:cs typeface="Courier New"/>
              </a:rPr>
              <a:t>html</a:t>
            </a:r>
            <a:r>
              <a:rPr sz="1400" dirty="0">
                <a:solidFill>
                  <a:srgbClr val="944403"/>
                </a:solidFill>
                <a:latin typeface="Courier New"/>
                <a:cs typeface="Courier New"/>
              </a:rPr>
              <a:t>&gt;</a:t>
            </a:r>
            <a:endParaRPr sz="1400">
              <a:latin typeface="Courier New"/>
              <a:cs typeface="Courier New"/>
            </a:endParaRPr>
          </a:p>
        </p:txBody>
      </p:sp>
      <p:sp>
        <p:nvSpPr>
          <p:cNvPr id="7" name="object 7"/>
          <p:cNvSpPr/>
          <p:nvPr/>
        </p:nvSpPr>
        <p:spPr>
          <a:xfrm>
            <a:off x="6613931" y="2389911"/>
            <a:ext cx="2722422" cy="164176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800963" y="2452250"/>
            <a:ext cx="2340025" cy="111806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662686" y="2417902"/>
            <a:ext cx="2622588" cy="153845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662687" y="2417902"/>
            <a:ext cx="2623185" cy="1538605"/>
          </a:xfrm>
          <a:custGeom>
            <a:avLst/>
            <a:gdLst/>
            <a:ahLst/>
            <a:cxnLst/>
            <a:rect l="l" t="t" r="r" b="b"/>
            <a:pathLst>
              <a:path w="2623184" h="1538604">
                <a:moveTo>
                  <a:pt x="0" y="189701"/>
                </a:moveTo>
                <a:lnTo>
                  <a:pt x="6776" y="139271"/>
                </a:lnTo>
                <a:lnTo>
                  <a:pt x="25899" y="93955"/>
                </a:lnTo>
                <a:lnTo>
                  <a:pt x="55562" y="55562"/>
                </a:lnTo>
                <a:lnTo>
                  <a:pt x="93955" y="25899"/>
                </a:lnTo>
                <a:lnTo>
                  <a:pt x="139271" y="6776"/>
                </a:lnTo>
                <a:lnTo>
                  <a:pt x="189701" y="0"/>
                </a:lnTo>
                <a:lnTo>
                  <a:pt x="437097" y="0"/>
                </a:lnTo>
                <a:lnTo>
                  <a:pt x="1092739" y="0"/>
                </a:lnTo>
                <a:lnTo>
                  <a:pt x="2432878" y="0"/>
                </a:lnTo>
                <a:lnTo>
                  <a:pt x="2483309" y="6776"/>
                </a:lnTo>
                <a:lnTo>
                  <a:pt x="2528626" y="25899"/>
                </a:lnTo>
                <a:lnTo>
                  <a:pt x="2567021" y="55562"/>
                </a:lnTo>
                <a:lnTo>
                  <a:pt x="2596686" y="93955"/>
                </a:lnTo>
                <a:lnTo>
                  <a:pt x="2615811" y="139271"/>
                </a:lnTo>
                <a:lnTo>
                  <a:pt x="2622588" y="189701"/>
                </a:lnTo>
                <a:lnTo>
                  <a:pt x="2622588" y="663943"/>
                </a:lnTo>
                <a:lnTo>
                  <a:pt x="2622588" y="948490"/>
                </a:lnTo>
                <a:lnTo>
                  <a:pt x="2615811" y="998917"/>
                </a:lnTo>
                <a:lnTo>
                  <a:pt x="2596686" y="1044234"/>
                </a:lnTo>
                <a:lnTo>
                  <a:pt x="2567021" y="1082627"/>
                </a:lnTo>
                <a:lnTo>
                  <a:pt x="2528626" y="1112289"/>
                </a:lnTo>
                <a:lnTo>
                  <a:pt x="2483309" y="1131412"/>
                </a:lnTo>
                <a:lnTo>
                  <a:pt x="2432878" y="1138189"/>
                </a:lnTo>
                <a:lnTo>
                  <a:pt x="1092739" y="1138189"/>
                </a:lnTo>
                <a:lnTo>
                  <a:pt x="783103" y="1538458"/>
                </a:lnTo>
                <a:lnTo>
                  <a:pt x="437097" y="1138189"/>
                </a:lnTo>
                <a:lnTo>
                  <a:pt x="189701" y="1138189"/>
                </a:lnTo>
                <a:lnTo>
                  <a:pt x="139271" y="1131412"/>
                </a:lnTo>
                <a:lnTo>
                  <a:pt x="93955" y="1112289"/>
                </a:lnTo>
                <a:lnTo>
                  <a:pt x="55562" y="1082627"/>
                </a:lnTo>
                <a:lnTo>
                  <a:pt x="25899" y="1044234"/>
                </a:lnTo>
                <a:lnTo>
                  <a:pt x="6776" y="998917"/>
                </a:lnTo>
                <a:lnTo>
                  <a:pt x="0" y="948486"/>
                </a:lnTo>
                <a:lnTo>
                  <a:pt x="0" y="663943"/>
                </a:lnTo>
                <a:lnTo>
                  <a:pt x="0" y="189701"/>
                </a:lnTo>
                <a:close/>
              </a:path>
            </a:pathLst>
          </a:custGeom>
          <a:ln w="9524">
            <a:solidFill>
              <a:srgbClr val="5B92C7"/>
            </a:solidFill>
          </a:ln>
        </p:spPr>
        <p:txBody>
          <a:bodyPr wrap="square" lIns="0" tIns="0" rIns="0" bIns="0" rtlCol="0"/>
          <a:lstStyle/>
          <a:p>
            <a:endParaRPr/>
          </a:p>
        </p:txBody>
      </p:sp>
      <p:sp>
        <p:nvSpPr>
          <p:cNvPr id="11" name="object 11"/>
          <p:cNvSpPr txBox="1"/>
          <p:nvPr/>
        </p:nvSpPr>
        <p:spPr>
          <a:xfrm>
            <a:off x="6861778" y="2509481"/>
            <a:ext cx="2229485" cy="974725"/>
          </a:xfrm>
          <a:prstGeom prst="rect">
            <a:avLst/>
          </a:prstGeom>
        </p:spPr>
        <p:txBody>
          <a:bodyPr vert="horz" wrap="square" lIns="0" tIns="0" rIns="0" bIns="0" rtlCol="0">
            <a:spAutoFit/>
          </a:bodyPr>
          <a:lstStyle/>
          <a:p>
            <a:pPr marL="12700" marR="5080" algn="ctr">
              <a:lnSpc>
                <a:spcPts val="1900"/>
              </a:lnSpc>
            </a:pPr>
            <a:r>
              <a:rPr sz="1600" dirty="0">
                <a:solidFill>
                  <a:srgbClr val="FFFFFF"/>
                </a:solidFill>
                <a:latin typeface="Calibri"/>
                <a:cs typeface="Calibri"/>
              </a:rPr>
              <a:t>This is now the model  object from</a:t>
            </a:r>
            <a:r>
              <a:rPr sz="1600" spc="-75" dirty="0">
                <a:solidFill>
                  <a:srgbClr val="FFFFFF"/>
                </a:solidFill>
                <a:latin typeface="Calibri"/>
                <a:cs typeface="Calibri"/>
              </a:rPr>
              <a:t> </a:t>
            </a:r>
            <a:r>
              <a:rPr sz="1600" dirty="0">
                <a:solidFill>
                  <a:srgbClr val="FFFFFF"/>
                </a:solidFill>
                <a:latin typeface="Calibri"/>
                <a:cs typeface="Calibri"/>
              </a:rPr>
              <a:t>MyCtrl.</a:t>
            </a:r>
            <a:r>
              <a:rPr sz="1600" spc="-35" dirty="0">
                <a:solidFill>
                  <a:srgbClr val="FFFFFF"/>
                </a:solidFill>
                <a:latin typeface="Calibri"/>
                <a:cs typeface="Calibri"/>
              </a:rPr>
              <a:t> </a:t>
            </a:r>
            <a:r>
              <a:rPr sz="1600" dirty="0">
                <a:solidFill>
                  <a:srgbClr val="FFFFFF"/>
                </a:solidFill>
                <a:latin typeface="Calibri"/>
                <a:cs typeface="Calibri"/>
              </a:rPr>
              <a:t>Model  object is shared with view  and</a:t>
            </a:r>
            <a:r>
              <a:rPr sz="1600" spc="-100" dirty="0">
                <a:solidFill>
                  <a:srgbClr val="FFFFFF"/>
                </a:solidFill>
                <a:latin typeface="Calibri"/>
                <a:cs typeface="Calibri"/>
              </a:rPr>
              <a:t> </a:t>
            </a:r>
            <a:r>
              <a:rPr sz="1600" dirty="0">
                <a:solidFill>
                  <a:srgbClr val="FFFFFF"/>
                </a:solidFill>
                <a:latin typeface="Calibri"/>
                <a:cs typeface="Calibri"/>
              </a:rPr>
              <a:t>controller</a:t>
            </a:r>
            <a:endParaRPr sz="1600">
              <a:latin typeface="Calibri"/>
              <a:cs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5295" y="4801755"/>
            <a:ext cx="2032000" cy="632460"/>
          </a:xfrm>
          <a:prstGeom prst="rect">
            <a:avLst/>
          </a:prstGeom>
        </p:spPr>
        <p:txBody>
          <a:bodyPr vert="horz" wrap="square" lIns="0" tIns="0" rIns="0" bIns="0" rtlCol="0">
            <a:spAutoFit/>
          </a:bodyPr>
          <a:lstStyle/>
          <a:p>
            <a:pPr marL="12700">
              <a:lnSpc>
                <a:spcPct val="100000"/>
              </a:lnSpc>
            </a:pPr>
            <a:r>
              <a:rPr sz="4000" b="1" spc="-5" dirty="0">
                <a:latin typeface="Calibri"/>
                <a:cs typeface="Calibri"/>
              </a:rPr>
              <a:t>ROUTING</a:t>
            </a:r>
            <a:endParaRPr sz="4000">
              <a:latin typeface="Calibri"/>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148330">
              <a:lnSpc>
                <a:spcPct val="100000"/>
              </a:lnSpc>
            </a:pPr>
            <a:r>
              <a:rPr spc="-10" dirty="0"/>
              <a:t>Routing</a:t>
            </a:r>
          </a:p>
        </p:txBody>
      </p:sp>
      <p:sp>
        <p:nvSpPr>
          <p:cNvPr id="3" name="object 3"/>
          <p:cNvSpPr txBox="1"/>
          <p:nvPr/>
        </p:nvSpPr>
        <p:spPr>
          <a:xfrm>
            <a:off x="1310182" y="2015375"/>
            <a:ext cx="7640320" cy="3106491"/>
          </a:xfrm>
          <a:prstGeom prst="rect">
            <a:avLst/>
          </a:prstGeom>
        </p:spPr>
        <p:txBody>
          <a:bodyPr vert="horz" wrap="square" lIns="0" tIns="0" rIns="0" bIns="0" rtlCol="0">
            <a:spAutoFit/>
          </a:bodyPr>
          <a:lstStyle/>
          <a:p>
            <a:pPr marL="355600" marR="5080" indent="-342900">
              <a:lnSpc>
                <a:spcPts val="3800"/>
              </a:lnSpc>
              <a:buFont typeface="Arial"/>
              <a:buChar char="•"/>
              <a:tabLst>
                <a:tab pos="354965" algn="l"/>
                <a:tab pos="355600" algn="l"/>
              </a:tabLst>
            </a:pPr>
            <a:r>
              <a:rPr sz="3200" spc="-5" dirty="0">
                <a:latin typeface="Calibri"/>
                <a:cs typeface="Calibri"/>
              </a:rPr>
              <a:t>Since </a:t>
            </a:r>
            <a:r>
              <a:rPr sz="3200" b="1" dirty="0">
                <a:latin typeface="Calibri"/>
                <a:cs typeface="Calibri"/>
              </a:rPr>
              <a:t>we are building a SPA </a:t>
            </a:r>
            <a:r>
              <a:rPr sz="3200" dirty="0">
                <a:latin typeface="Calibri"/>
                <a:cs typeface="Calibri"/>
              </a:rPr>
              <a:t>app,</a:t>
            </a:r>
            <a:r>
              <a:rPr sz="3200" spc="-40" dirty="0">
                <a:latin typeface="Calibri"/>
                <a:cs typeface="Calibri"/>
              </a:rPr>
              <a:t> </a:t>
            </a:r>
            <a:r>
              <a:rPr sz="3200" spc="-5" dirty="0">
                <a:latin typeface="Calibri"/>
                <a:cs typeface="Calibri"/>
              </a:rPr>
              <a:t>everything  </a:t>
            </a:r>
            <a:r>
              <a:rPr sz="3200" dirty="0">
                <a:latin typeface="Calibri"/>
                <a:cs typeface="Calibri"/>
              </a:rPr>
              <a:t>happens in </a:t>
            </a:r>
            <a:r>
              <a:rPr sz="3200" b="1" dirty="0">
                <a:latin typeface="Calibri"/>
                <a:cs typeface="Calibri"/>
              </a:rPr>
              <a:t>one</a:t>
            </a:r>
            <a:r>
              <a:rPr sz="3200" b="1" spc="-105" dirty="0">
                <a:latin typeface="Calibri"/>
                <a:cs typeface="Calibri"/>
              </a:rPr>
              <a:t> </a:t>
            </a:r>
            <a:r>
              <a:rPr sz="3200" b="1" dirty="0">
                <a:latin typeface="Calibri"/>
                <a:cs typeface="Calibri"/>
              </a:rPr>
              <a:t>page</a:t>
            </a:r>
            <a:endParaRPr sz="3200" dirty="0">
              <a:latin typeface="Calibri"/>
              <a:cs typeface="Calibri"/>
            </a:endParaRPr>
          </a:p>
          <a:p>
            <a:pPr marL="755650" lvl="1" indent="-285750">
              <a:lnSpc>
                <a:spcPct val="100000"/>
              </a:lnSpc>
              <a:spcBef>
                <a:spcPts val="509"/>
              </a:spcBef>
              <a:buFont typeface="Arial"/>
              <a:buChar char="–"/>
              <a:tabLst>
                <a:tab pos="755650" algn="l"/>
              </a:tabLst>
            </a:pPr>
            <a:r>
              <a:rPr sz="2800" spc="-5" dirty="0">
                <a:latin typeface="Calibri"/>
                <a:cs typeface="Calibri"/>
              </a:rPr>
              <a:t>How should </a:t>
            </a:r>
            <a:r>
              <a:rPr sz="2800" b="1" spc="-110" dirty="0">
                <a:latin typeface="Calibri"/>
                <a:cs typeface="Calibri"/>
              </a:rPr>
              <a:t>back-­‐bu</a:t>
            </a:r>
            <a:r>
              <a:rPr lang="it-IT" sz="2800" b="1" spc="-110" dirty="0" err="1">
                <a:latin typeface="Calibri"/>
                <a:cs typeface="Calibri"/>
              </a:rPr>
              <a:t>tt</a:t>
            </a:r>
            <a:r>
              <a:rPr sz="2800" b="1" spc="-110" dirty="0">
                <a:latin typeface="Calibri"/>
                <a:cs typeface="Calibri"/>
              </a:rPr>
              <a:t>on</a:t>
            </a:r>
            <a:r>
              <a:rPr sz="2800" b="1" spc="-25" dirty="0">
                <a:latin typeface="Calibri"/>
                <a:cs typeface="Calibri"/>
              </a:rPr>
              <a:t> </a:t>
            </a:r>
            <a:r>
              <a:rPr sz="2800" spc="-5" dirty="0">
                <a:latin typeface="Calibri"/>
                <a:cs typeface="Calibri"/>
              </a:rPr>
              <a:t>work?</a:t>
            </a:r>
            <a:endParaRPr sz="2800" dirty="0">
              <a:latin typeface="Calibri"/>
              <a:cs typeface="Calibri"/>
            </a:endParaRPr>
          </a:p>
          <a:p>
            <a:pPr marL="755650" lvl="1" indent="-285750">
              <a:lnSpc>
                <a:spcPct val="100000"/>
              </a:lnSpc>
              <a:spcBef>
                <a:spcPts val="740"/>
              </a:spcBef>
              <a:buFont typeface="Arial"/>
              <a:buChar char="–"/>
              <a:tabLst>
                <a:tab pos="755650" algn="l"/>
              </a:tabLst>
            </a:pPr>
            <a:r>
              <a:rPr sz="2800" spc="-5" dirty="0">
                <a:latin typeface="Calibri"/>
                <a:cs typeface="Calibri"/>
              </a:rPr>
              <a:t>How should </a:t>
            </a:r>
            <a:r>
              <a:rPr sz="2800" b="1" dirty="0">
                <a:latin typeface="Calibri"/>
                <a:cs typeface="Calibri"/>
              </a:rPr>
              <a:t>linking </a:t>
            </a:r>
            <a:r>
              <a:rPr sz="2800" spc="-5" dirty="0">
                <a:latin typeface="Calibri"/>
                <a:cs typeface="Calibri"/>
              </a:rPr>
              <a:t>between </a:t>
            </a:r>
            <a:r>
              <a:rPr sz="2800" dirty="0">
                <a:latin typeface="Calibri"/>
                <a:cs typeface="Calibri"/>
              </a:rPr>
              <a:t>"pages"</a:t>
            </a:r>
            <a:r>
              <a:rPr sz="2800" spc="-10" dirty="0">
                <a:latin typeface="Calibri"/>
                <a:cs typeface="Calibri"/>
              </a:rPr>
              <a:t> </a:t>
            </a:r>
            <a:r>
              <a:rPr sz="2800" spc="-5" dirty="0">
                <a:latin typeface="Calibri"/>
                <a:cs typeface="Calibri"/>
              </a:rPr>
              <a:t>work?</a:t>
            </a:r>
            <a:endParaRPr sz="2800" dirty="0">
              <a:latin typeface="Calibri"/>
              <a:cs typeface="Calibri"/>
            </a:endParaRPr>
          </a:p>
          <a:p>
            <a:pPr marL="755650" lvl="1" indent="-285750">
              <a:lnSpc>
                <a:spcPct val="100000"/>
              </a:lnSpc>
              <a:spcBef>
                <a:spcPts val="640"/>
              </a:spcBef>
              <a:buFont typeface="Arial"/>
              <a:buChar char="–"/>
              <a:tabLst>
                <a:tab pos="755650" algn="l"/>
              </a:tabLst>
            </a:pPr>
            <a:r>
              <a:rPr sz="2800" spc="-5" dirty="0">
                <a:latin typeface="Calibri"/>
                <a:cs typeface="Calibri"/>
              </a:rPr>
              <a:t>How about</a:t>
            </a:r>
            <a:r>
              <a:rPr sz="2800" spc="-70" dirty="0">
                <a:latin typeface="Calibri"/>
                <a:cs typeface="Calibri"/>
              </a:rPr>
              <a:t> </a:t>
            </a:r>
            <a:r>
              <a:rPr sz="2800" b="1" dirty="0">
                <a:latin typeface="Calibri"/>
                <a:cs typeface="Calibri"/>
              </a:rPr>
              <a:t>URLs?</a:t>
            </a:r>
            <a:endParaRPr sz="2800" dirty="0">
              <a:latin typeface="Calibri"/>
              <a:cs typeface="Calibri"/>
            </a:endParaRPr>
          </a:p>
          <a:p>
            <a:pPr marL="355600" indent="-342900">
              <a:lnSpc>
                <a:spcPct val="100000"/>
              </a:lnSpc>
              <a:spcBef>
                <a:spcPts val="735"/>
              </a:spcBef>
              <a:buFont typeface="Arial"/>
              <a:buChar char="•"/>
              <a:tabLst>
                <a:tab pos="354965" algn="l"/>
                <a:tab pos="355600" algn="l"/>
              </a:tabLst>
            </a:pPr>
            <a:r>
              <a:rPr sz="3200" b="1" spc="-5" dirty="0">
                <a:latin typeface="Calibri"/>
                <a:cs typeface="Calibri"/>
              </a:rPr>
              <a:t>Routing </a:t>
            </a:r>
            <a:r>
              <a:rPr sz="3200" spc="-5" dirty="0">
                <a:latin typeface="Calibri"/>
                <a:cs typeface="Calibri"/>
              </a:rPr>
              <a:t>comes </a:t>
            </a:r>
            <a:r>
              <a:rPr sz="3200" dirty="0">
                <a:latin typeface="Calibri"/>
                <a:cs typeface="Calibri"/>
              </a:rPr>
              <a:t>to</a:t>
            </a:r>
            <a:r>
              <a:rPr sz="3200" spc="-35" dirty="0">
                <a:latin typeface="Calibri"/>
                <a:cs typeface="Calibri"/>
              </a:rPr>
              <a:t> </a:t>
            </a:r>
            <a:r>
              <a:rPr sz="3200" spc="-5" dirty="0">
                <a:latin typeface="Calibri"/>
                <a:cs typeface="Calibri"/>
              </a:rPr>
              <a:t>rescue!</a:t>
            </a:r>
            <a:endParaRPr sz="3200" dirty="0">
              <a:latin typeface="Calibri"/>
              <a:cs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0182" y="1215504"/>
            <a:ext cx="5253990" cy="1001394"/>
          </a:xfrm>
          <a:prstGeom prst="rect">
            <a:avLst/>
          </a:prstGeom>
        </p:spPr>
        <p:txBody>
          <a:bodyPr vert="horz" wrap="square" lIns="0" tIns="0" rIns="0" bIns="0" rtlCol="0">
            <a:spAutoFit/>
          </a:bodyPr>
          <a:lstStyle/>
          <a:p>
            <a:pPr marL="12700">
              <a:lnSpc>
                <a:spcPct val="100000"/>
              </a:lnSpc>
            </a:pPr>
            <a:r>
              <a:rPr sz="1400" dirty="0">
                <a:solidFill>
                  <a:srgbClr val="944403"/>
                </a:solidFill>
                <a:latin typeface="Courier New"/>
                <a:cs typeface="Courier New"/>
              </a:rPr>
              <a:t>&lt;</a:t>
            </a:r>
            <a:r>
              <a:rPr sz="1400" b="1" dirty="0">
                <a:solidFill>
                  <a:srgbClr val="6B0001"/>
                </a:solidFill>
                <a:latin typeface="Courier New"/>
                <a:cs typeface="Courier New"/>
              </a:rPr>
              <a:t>html</a:t>
            </a:r>
            <a:r>
              <a:rPr sz="1400" b="1" spc="-100" dirty="0">
                <a:solidFill>
                  <a:srgbClr val="6B0001"/>
                </a:solidFill>
                <a:latin typeface="Courier New"/>
                <a:cs typeface="Courier New"/>
              </a:rPr>
              <a:t> </a:t>
            </a:r>
            <a:r>
              <a:rPr sz="1400" dirty="0">
                <a:solidFill>
                  <a:srgbClr val="0B381D"/>
                </a:solidFill>
                <a:latin typeface="Courier New"/>
                <a:cs typeface="Courier New"/>
              </a:rPr>
              <a:t>data</a:t>
            </a:r>
            <a:r>
              <a:rPr sz="1400" dirty="0">
                <a:solidFill>
                  <a:srgbClr val="1E3384"/>
                </a:solidFill>
                <a:latin typeface="Courier New"/>
                <a:cs typeface="Courier New"/>
              </a:rPr>
              <a:t>-ng-app</a:t>
            </a:r>
            <a:r>
              <a:rPr sz="1400" dirty="0">
                <a:solidFill>
                  <a:srgbClr val="6D6F24"/>
                </a:solidFill>
                <a:latin typeface="Courier New"/>
                <a:cs typeface="Courier New"/>
              </a:rPr>
              <a:t>=</a:t>
            </a:r>
            <a:r>
              <a:rPr sz="1400" dirty="0">
                <a:solidFill>
                  <a:srgbClr val="0000DF"/>
                </a:solidFill>
                <a:latin typeface="Courier New"/>
                <a:cs typeface="Courier New"/>
              </a:rPr>
              <a:t>"myApp"</a:t>
            </a:r>
            <a:r>
              <a:rPr sz="1400" dirty="0">
                <a:solidFill>
                  <a:srgbClr val="944403"/>
                </a:solidFill>
                <a:latin typeface="Courier New"/>
                <a:cs typeface="Courier New"/>
              </a:rPr>
              <a:t>&gt;</a:t>
            </a:r>
            <a:endParaRPr sz="1400">
              <a:latin typeface="Courier New"/>
              <a:cs typeface="Courier New"/>
            </a:endParaRPr>
          </a:p>
          <a:p>
            <a:pPr marL="12700">
              <a:lnSpc>
                <a:spcPct val="100000"/>
              </a:lnSpc>
              <a:spcBef>
                <a:spcPts val="254"/>
              </a:spcBef>
            </a:pPr>
            <a:r>
              <a:rPr sz="1400" dirty="0">
                <a:solidFill>
                  <a:srgbClr val="944403"/>
                </a:solidFill>
                <a:latin typeface="Courier New"/>
                <a:cs typeface="Courier New"/>
              </a:rPr>
              <a:t>&lt;</a:t>
            </a:r>
            <a:r>
              <a:rPr sz="1400" b="1" dirty="0">
                <a:solidFill>
                  <a:srgbClr val="6B0001"/>
                </a:solidFill>
                <a:latin typeface="Courier New"/>
                <a:cs typeface="Courier New"/>
              </a:rPr>
              <a:t>head</a:t>
            </a:r>
            <a:r>
              <a:rPr sz="1400" dirty="0">
                <a:solidFill>
                  <a:srgbClr val="944403"/>
                </a:solidFill>
                <a:latin typeface="Courier New"/>
                <a:cs typeface="Courier New"/>
              </a:rPr>
              <a:t>&gt;</a:t>
            </a:r>
            <a:endParaRPr sz="1400">
              <a:latin typeface="Courier New"/>
              <a:cs typeface="Courier New"/>
            </a:endParaRPr>
          </a:p>
          <a:p>
            <a:pPr marL="226060">
              <a:lnSpc>
                <a:spcPct val="100000"/>
              </a:lnSpc>
              <a:spcBef>
                <a:spcPts val="320"/>
              </a:spcBef>
            </a:pPr>
            <a:r>
              <a:rPr sz="1400" spc="-5" dirty="0">
                <a:solidFill>
                  <a:srgbClr val="944403"/>
                </a:solidFill>
                <a:latin typeface="Courier New"/>
                <a:cs typeface="Courier New"/>
              </a:rPr>
              <a:t>&lt;</a:t>
            </a:r>
            <a:r>
              <a:rPr sz="1400" b="1" spc="-5" dirty="0">
                <a:solidFill>
                  <a:srgbClr val="6B0001"/>
                </a:solidFill>
                <a:latin typeface="Courier New"/>
                <a:cs typeface="Courier New"/>
              </a:rPr>
              <a:t>title</a:t>
            </a:r>
            <a:r>
              <a:rPr sz="1400" spc="-5" dirty="0">
                <a:solidFill>
                  <a:srgbClr val="944403"/>
                </a:solidFill>
                <a:latin typeface="Courier New"/>
                <a:cs typeface="Courier New"/>
              </a:rPr>
              <a:t>&gt;Demonstration of Routing </a:t>
            </a:r>
            <a:r>
              <a:rPr sz="1400" dirty="0">
                <a:solidFill>
                  <a:srgbClr val="944403"/>
                </a:solidFill>
                <a:latin typeface="Courier New"/>
                <a:cs typeface="Courier New"/>
              </a:rPr>
              <a:t>-</a:t>
            </a:r>
            <a:r>
              <a:rPr sz="1400" spc="-40" dirty="0">
                <a:solidFill>
                  <a:srgbClr val="944403"/>
                </a:solidFill>
                <a:latin typeface="Courier New"/>
                <a:cs typeface="Courier New"/>
              </a:rPr>
              <a:t> </a:t>
            </a:r>
            <a:r>
              <a:rPr sz="1400" dirty="0">
                <a:solidFill>
                  <a:srgbClr val="944403"/>
                </a:solidFill>
                <a:latin typeface="Courier New"/>
                <a:cs typeface="Courier New"/>
              </a:rPr>
              <a:t>index&lt;/</a:t>
            </a:r>
            <a:r>
              <a:rPr sz="1400" b="1" dirty="0">
                <a:solidFill>
                  <a:srgbClr val="6B0001"/>
                </a:solidFill>
                <a:latin typeface="Courier New"/>
                <a:cs typeface="Courier New"/>
              </a:rPr>
              <a:t>title</a:t>
            </a:r>
            <a:r>
              <a:rPr sz="1400" dirty="0">
                <a:solidFill>
                  <a:srgbClr val="944403"/>
                </a:solidFill>
                <a:latin typeface="Courier New"/>
                <a:cs typeface="Courier New"/>
              </a:rPr>
              <a:t>&gt;</a:t>
            </a:r>
            <a:endParaRPr sz="1400">
              <a:latin typeface="Courier New"/>
              <a:cs typeface="Courier New"/>
            </a:endParaRPr>
          </a:p>
          <a:p>
            <a:pPr marL="226060">
              <a:lnSpc>
                <a:spcPct val="100000"/>
              </a:lnSpc>
              <a:spcBef>
                <a:spcPts val="420"/>
              </a:spcBef>
            </a:pPr>
            <a:r>
              <a:rPr sz="1400" dirty="0">
                <a:solidFill>
                  <a:srgbClr val="944403"/>
                </a:solidFill>
                <a:latin typeface="Courier New"/>
                <a:cs typeface="Courier New"/>
              </a:rPr>
              <a:t>&lt;</a:t>
            </a:r>
            <a:r>
              <a:rPr sz="1400" b="1" dirty="0">
                <a:solidFill>
                  <a:srgbClr val="6B0001"/>
                </a:solidFill>
                <a:latin typeface="Courier New"/>
                <a:cs typeface="Courier New"/>
              </a:rPr>
              <a:t>meta </a:t>
            </a:r>
            <a:r>
              <a:rPr sz="1400" dirty="0">
                <a:solidFill>
                  <a:srgbClr val="0B381D"/>
                </a:solidFill>
                <a:latin typeface="Courier New"/>
                <a:cs typeface="Courier New"/>
              </a:rPr>
              <a:t>charset</a:t>
            </a:r>
            <a:r>
              <a:rPr sz="1400" dirty="0">
                <a:solidFill>
                  <a:srgbClr val="6D6F24"/>
                </a:solidFill>
                <a:latin typeface="Courier New"/>
                <a:cs typeface="Courier New"/>
              </a:rPr>
              <a:t>=</a:t>
            </a:r>
            <a:r>
              <a:rPr sz="1400" dirty="0">
                <a:solidFill>
                  <a:srgbClr val="0000DF"/>
                </a:solidFill>
                <a:latin typeface="Courier New"/>
                <a:cs typeface="Courier New"/>
              </a:rPr>
              <a:t>"UTF-8"</a:t>
            </a:r>
            <a:r>
              <a:rPr sz="1400" spc="-100" dirty="0">
                <a:solidFill>
                  <a:srgbClr val="0000DF"/>
                </a:solidFill>
                <a:latin typeface="Courier New"/>
                <a:cs typeface="Courier New"/>
              </a:rPr>
              <a:t> </a:t>
            </a:r>
            <a:r>
              <a:rPr sz="1400" dirty="0">
                <a:solidFill>
                  <a:srgbClr val="944403"/>
                </a:solidFill>
                <a:latin typeface="Courier New"/>
                <a:cs typeface="Courier New"/>
              </a:rPr>
              <a:t>/&gt;</a:t>
            </a:r>
            <a:endParaRPr sz="1400">
              <a:latin typeface="Courier New"/>
              <a:cs typeface="Courier New"/>
            </a:endParaRPr>
          </a:p>
        </p:txBody>
      </p:sp>
      <p:sp>
        <p:nvSpPr>
          <p:cNvPr id="3" name="object 3"/>
          <p:cNvSpPr txBox="1"/>
          <p:nvPr/>
        </p:nvSpPr>
        <p:spPr>
          <a:xfrm>
            <a:off x="2377156" y="2195537"/>
            <a:ext cx="6320790" cy="782955"/>
          </a:xfrm>
          <a:prstGeom prst="rect">
            <a:avLst/>
          </a:prstGeom>
        </p:spPr>
        <p:txBody>
          <a:bodyPr vert="horz" wrap="square" lIns="0" tIns="0" rIns="0" bIns="0" rtlCol="0">
            <a:spAutoFit/>
          </a:bodyPr>
          <a:lstStyle/>
          <a:p>
            <a:pPr marL="12700" marR="5080">
              <a:lnSpc>
                <a:spcPct val="119000"/>
              </a:lnSpc>
            </a:pPr>
            <a:r>
              <a:rPr sz="1400" b="1" dirty="0">
                <a:solidFill>
                  <a:srgbClr val="6B0001"/>
                </a:solidFill>
                <a:latin typeface="Courier New"/>
                <a:cs typeface="Courier New"/>
              </a:rPr>
              <a:t>src="../angular.min.js" </a:t>
            </a:r>
            <a:r>
              <a:rPr sz="1400" b="1" spc="-5" dirty="0">
                <a:solidFill>
                  <a:srgbClr val="6B0001"/>
                </a:solidFill>
                <a:latin typeface="Courier New"/>
                <a:cs typeface="Courier New"/>
              </a:rPr>
              <a:t>type="text/javascript"</a:t>
            </a:r>
            <a:r>
              <a:rPr sz="1400" spc="-5" dirty="0">
                <a:solidFill>
                  <a:srgbClr val="944403"/>
                </a:solidFill>
                <a:latin typeface="Courier New"/>
                <a:cs typeface="Courier New"/>
              </a:rPr>
              <a:t>&gt;&lt;/</a:t>
            </a:r>
            <a:r>
              <a:rPr sz="1400" b="1" spc="-5" dirty="0">
                <a:solidFill>
                  <a:srgbClr val="6B0001"/>
                </a:solidFill>
                <a:latin typeface="Courier New"/>
                <a:cs typeface="Courier New"/>
              </a:rPr>
              <a:t>script</a:t>
            </a:r>
            <a:r>
              <a:rPr sz="1400" spc="-5" dirty="0">
                <a:solidFill>
                  <a:srgbClr val="944403"/>
                </a:solidFill>
                <a:latin typeface="Courier New"/>
                <a:cs typeface="Courier New"/>
              </a:rPr>
              <a:t>&gt;  </a:t>
            </a:r>
            <a:r>
              <a:rPr sz="1400" b="1" dirty="0">
                <a:solidFill>
                  <a:srgbClr val="6B0001"/>
                </a:solidFill>
                <a:latin typeface="Courier New"/>
                <a:cs typeface="Courier New"/>
              </a:rPr>
              <a:t>src="angular-route.min.js"</a:t>
            </a:r>
            <a:r>
              <a:rPr sz="1400" b="1" spc="-100" dirty="0">
                <a:solidFill>
                  <a:srgbClr val="6B0001"/>
                </a:solidFill>
                <a:latin typeface="Courier New"/>
                <a:cs typeface="Courier New"/>
              </a:rPr>
              <a:t> </a:t>
            </a:r>
            <a:r>
              <a:rPr sz="1400" b="1" dirty="0">
                <a:solidFill>
                  <a:srgbClr val="6B0001"/>
                </a:solidFill>
                <a:latin typeface="Courier New"/>
                <a:cs typeface="Courier New"/>
              </a:rPr>
              <a:t>type="text/javascript"</a:t>
            </a:r>
            <a:r>
              <a:rPr sz="1400" dirty="0">
                <a:solidFill>
                  <a:srgbClr val="944403"/>
                </a:solidFill>
                <a:latin typeface="Courier New"/>
                <a:cs typeface="Courier New"/>
              </a:rPr>
              <a:t>&gt;&lt;/</a:t>
            </a:r>
            <a:r>
              <a:rPr sz="1400" b="1" dirty="0">
                <a:solidFill>
                  <a:srgbClr val="6B0001"/>
                </a:solidFill>
                <a:latin typeface="Courier New"/>
                <a:cs typeface="Courier New"/>
              </a:rPr>
              <a:t>script</a:t>
            </a:r>
            <a:r>
              <a:rPr sz="1400" dirty="0">
                <a:solidFill>
                  <a:srgbClr val="944403"/>
                </a:solidFill>
                <a:latin typeface="Courier New"/>
                <a:cs typeface="Courier New"/>
              </a:rPr>
              <a:t>&gt;  </a:t>
            </a:r>
            <a:r>
              <a:rPr sz="1400" b="1" spc="-5" dirty="0">
                <a:solidFill>
                  <a:srgbClr val="6B0001"/>
                </a:solidFill>
                <a:latin typeface="Courier New"/>
                <a:cs typeface="Courier New"/>
              </a:rPr>
              <a:t>src="myapp.js"</a:t>
            </a:r>
            <a:r>
              <a:rPr sz="1400" b="1" spc="-35" dirty="0">
                <a:solidFill>
                  <a:srgbClr val="6B0001"/>
                </a:solidFill>
                <a:latin typeface="Courier New"/>
                <a:cs typeface="Courier New"/>
              </a:rPr>
              <a:t> </a:t>
            </a:r>
            <a:r>
              <a:rPr sz="1400" b="1" dirty="0">
                <a:solidFill>
                  <a:srgbClr val="6B0001"/>
                </a:solidFill>
                <a:latin typeface="Courier New"/>
                <a:cs typeface="Courier New"/>
              </a:rPr>
              <a:t>type="text/javascript"</a:t>
            </a:r>
            <a:r>
              <a:rPr sz="1400" dirty="0">
                <a:solidFill>
                  <a:srgbClr val="944403"/>
                </a:solidFill>
                <a:latin typeface="Courier New"/>
                <a:cs typeface="Courier New"/>
              </a:rPr>
              <a:t>&gt;</a:t>
            </a:r>
            <a:endParaRPr sz="1400">
              <a:latin typeface="Courier New"/>
              <a:cs typeface="Courier New"/>
            </a:endParaRPr>
          </a:p>
        </p:txBody>
      </p:sp>
      <p:sp>
        <p:nvSpPr>
          <p:cNvPr id="4" name="object 4"/>
          <p:cNvSpPr txBox="1"/>
          <p:nvPr/>
        </p:nvSpPr>
        <p:spPr>
          <a:xfrm>
            <a:off x="1310182" y="2236076"/>
            <a:ext cx="986155" cy="1250315"/>
          </a:xfrm>
          <a:prstGeom prst="rect">
            <a:avLst/>
          </a:prstGeom>
        </p:spPr>
        <p:txBody>
          <a:bodyPr vert="horz" wrap="square" lIns="0" tIns="0" rIns="0" bIns="0" rtlCol="0">
            <a:spAutoFit/>
          </a:bodyPr>
          <a:lstStyle/>
          <a:p>
            <a:pPr marL="226060">
              <a:lnSpc>
                <a:spcPct val="100000"/>
              </a:lnSpc>
            </a:pPr>
            <a:r>
              <a:rPr sz="1400" dirty="0">
                <a:solidFill>
                  <a:srgbClr val="944403"/>
                </a:solidFill>
                <a:latin typeface="Courier New"/>
                <a:cs typeface="Courier New"/>
              </a:rPr>
              <a:t>&lt;</a:t>
            </a:r>
            <a:r>
              <a:rPr sz="1400" b="1" spc="-5" dirty="0">
                <a:solidFill>
                  <a:srgbClr val="6B0001"/>
                </a:solidFill>
                <a:latin typeface="Courier New"/>
                <a:cs typeface="Courier New"/>
              </a:rPr>
              <a:t>script</a:t>
            </a:r>
            <a:endParaRPr sz="1400">
              <a:latin typeface="Courier New"/>
              <a:cs typeface="Courier New"/>
            </a:endParaRPr>
          </a:p>
          <a:p>
            <a:pPr marL="226060">
              <a:lnSpc>
                <a:spcPct val="100000"/>
              </a:lnSpc>
              <a:spcBef>
                <a:spcPts val="320"/>
              </a:spcBef>
            </a:pPr>
            <a:r>
              <a:rPr sz="1400" dirty="0">
                <a:solidFill>
                  <a:srgbClr val="944403"/>
                </a:solidFill>
                <a:latin typeface="Courier New"/>
                <a:cs typeface="Courier New"/>
              </a:rPr>
              <a:t>&lt;</a:t>
            </a:r>
            <a:r>
              <a:rPr sz="1400" b="1" spc="-5" dirty="0">
                <a:solidFill>
                  <a:srgbClr val="6B0001"/>
                </a:solidFill>
                <a:latin typeface="Courier New"/>
                <a:cs typeface="Courier New"/>
              </a:rPr>
              <a:t>script</a:t>
            </a:r>
            <a:endParaRPr sz="1400">
              <a:latin typeface="Courier New"/>
              <a:cs typeface="Courier New"/>
            </a:endParaRPr>
          </a:p>
          <a:p>
            <a:pPr marL="226060">
              <a:lnSpc>
                <a:spcPct val="100000"/>
              </a:lnSpc>
              <a:spcBef>
                <a:spcPts val="320"/>
              </a:spcBef>
            </a:pPr>
            <a:r>
              <a:rPr sz="1400" dirty="0">
                <a:solidFill>
                  <a:srgbClr val="944403"/>
                </a:solidFill>
                <a:latin typeface="Courier New"/>
                <a:cs typeface="Courier New"/>
              </a:rPr>
              <a:t>&lt;</a:t>
            </a:r>
            <a:r>
              <a:rPr sz="1400" b="1" spc="-5" dirty="0">
                <a:solidFill>
                  <a:srgbClr val="6B0001"/>
                </a:solidFill>
                <a:latin typeface="Courier New"/>
                <a:cs typeface="Courier New"/>
              </a:rPr>
              <a:t>script</a:t>
            </a:r>
            <a:endParaRPr sz="1400">
              <a:latin typeface="Courier New"/>
              <a:cs typeface="Courier New"/>
            </a:endParaRPr>
          </a:p>
          <a:p>
            <a:pPr marL="1270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script</a:t>
            </a:r>
            <a:r>
              <a:rPr sz="1400" dirty="0">
                <a:solidFill>
                  <a:srgbClr val="944403"/>
                </a:solidFill>
                <a:latin typeface="Courier New"/>
                <a:cs typeface="Courier New"/>
              </a:rPr>
              <a:t>&gt;</a:t>
            </a:r>
            <a:endParaRPr sz="1400">
              <a:latin typeface="Courier New"/>
              <a:cs typeface="Courier New"/>
            </a:endParaRPr>
          </a:p>
          <a:p>
            <a:pPr marL="1270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head</a:t>
            </a:r>
            <a:r>
              <a:rPr sz="1400" dirty="0">
                <a:solidFill>
                  <a:srgbClr val="944403"/>
                </a:solidFill>
                <a:latin typeface="Courier New"/>
                <a:cs typeface="Courier New"/>
              </a:rPr>
              <a:t>&gt;</a:t>
            </a:r>
            <a:endParaRPr sz="1400">
              <a:latin typeface="Courier New"/>
              <a:cs typeface="Courier New"/>
            </a:endParaRPr>
          </a:p>
        </p:txBody>
      </p:sp>
      <p:sp>
        <p:nvSpPr>
          <p:cNvPr id="5" name="object 5"/>
          <p:cNvSpPr txBox="1"/>
          <p:nvPr/>
        </p:nvSpPr>
        <p:spPr>
          <a:xfrm>
            <a:off x="1310182" y="3772776"/>
            <a:ext cx="3119755" cy="996315"/>
          </a:xfrm>
          <a:prstGeom prst="rect">
            <a:avLst/>
          </a:prstGeom>
        </p:spPr>
        <p:txBody>
          <a:bodyPr vert="horz" wrap="square" lIns="0" tIns="0" rIns="0" bIns="0" rtlCol="0">
            <a:spAutoFit/>
          </a:bodyPr>
          <a:lstStyle/>
          <a:p>
            <a:pPr marL="12700">
              <a:lnSpc>
                <a:spcPct val="100000"/>
              </a:lnSpc>
            </a:pPr>
            <a:r>
              <a:rPr sz="1400" dirty="0">
                <a:solidFill>
                  <a:srgbClr val="944403"/>
                </a:solidFill>
                <a:latin typeface="Courier New"/>
                <a:cs typeface="Courier New"/>
              </a:rPr>
              <a:t>&lt;</a:t>
            </a:r>
            <a:r>
              <a:rPr sz="1400" b="1" dirty="0">
                <a:solidFill>
                  <a:srgbClr val="6B0001"/>
                </a:solidFill>
                <a:latin typeface="Courier New"/>
                <a:cs typeface="Courier New"/>
              </a:rPr>
              <a:t>body</a:t>
            </a:r>
            <a:r>
              <a:rPr sz="1400" dirty="0">
                <a:solidFill>
                  <a:srgbClr val="944403"/>
                </a:solidFill>
                <a:latin typeface="Courier New"/>
                <a:cs typeface="Courier New"/>
              </a:rPr>
              <a:t>&gt;</a:t>
            </a:r>
            <a:endParaRPr sz="1400">
              <a:latin typeface="Courier New"/>
              <a:cs typeface="Courier New"/>
            </a:endParaRPr>
          </a:p>
          <a:p>
            <a:pPr marL="22606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div</a:t>
            </a:r>
            <a:r>
              <a:rPr sz="1400" b="1" spc="-100" dirty="0">
                <a:solidFill>
                  <a:srgbClr val="6B0001"/>
                </a:solidFill>
                <a:latin typeface="Courier New"/>
                <a:cs typeface="Courier New"/>
              </a:rPr>
              <a:t> </a:t>
            </a:r>
            <a:r>
              <a:rPr sz="1400" dirty="0">
                <a:solidFill>
                  <a:srgbClr val="0B381D"/>
                </a:solidFill>
                <a:latin typeface="Courier New"/>
                <a:cs typeface="Courier New"/>
              </a:rPr>
              <a:t>data</a:t>
            </a:r>
            <a:r>
              <a:rPr sz="1400" dirty="0">
                <a:solidFill>
                  <a:srgbClr val="1E3384"/>
                </a:solidFill>
                <a:latin typeface="Courier New"/>
                <a:cs typeface="Courier New"/>
              </a:rPr>
              <a:t>-ng-view</a:t>
            </a:r>
            <a:r>
              <a:rPr sz="1400" dirty="0">
                <a:solidFill>
                  <a:srgbClr val="6D6F24"/>
                </a:solidFill>
                <a:latin typeface="Courier New"/>
                <a:cs typeface="Courier New"/>
              </a:rPr>
              <a:t>=</a:t>
            </a:r>
            <a:r>
              <a:rPr sz="1400" dirty="0">
                <a:solidFill>
                  <a:srgbClr val="0000DF"/>
                </a:solidFill>
                <a:latin typeface="Courier New"/>
                <a:cs typeface="Courier New"/>
              </a:rPr>
              <a:t>""</a:t>
            </a:r>
            <a:r>
              <a:rPr sz="1400" dirty="0">
                <a:solidFill>
                  <a:srgbClr val="944403"/>
                </a:solidFill>
                <a:latin typeface="Courier New"/>
                <a:cs typeface="Courier New"/>
              </a:rPr>
              <a:t>&gt;&lt;/</a:t>
            </a:r>
            <a:r>
              <a:rPr sz="1400" b="1" dirty="0">
                <a:solidFill>
                  <a:srgbClr val="6B0001"/>
                </a:solidFill>
                <a:latin typeface="Courier New"/>
                <a:cs typeface="Courier New"/>
              </a:rPr>
              <a:t>div</a:t>
            </a:r>
            <a:r>
              <a:rPr sz="1400" dirty="0">
                <a:solidFill>
                  <a:srgbClr val="944403"/>
                </a:solidFill>
                <a:latin typeface="Courier New"/>
                <a:cs typeface="Courier New"/>
              </a:rPr>
              <a:t>&gt;</a:t>
            </a:r>
            <a:endParaRPr sz="1400">
              <a:latin typeface="Courier New"/>
              <a:cs typeface="Courier New"/>
            </a:endParaRPr>
          </a:p>
          <a:p>
            <a:pPr marL="1270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body</a:t>
            </a:r>
            <a:r>
              <a:rPr sz="1400" dirty="0">
                <a:solidFill>
                  <a:srgbClr val="944403"/>
                </a:solidFill>
                <a:latin typeface="Courier New"/>
                <a:cs typeface="Courier New"/>
              </a:rPr>
              <a:t>&gt;</a:t>
            </a:r>
            <a:endParaRPr sz="1400">
              <a:latin typeface="Courier New"/>
              <a:cs typeface="Courier New"/>
            </a:endParaRPr>
          </a:p>
          <a:p>
            <a:pPr marL="12700">
              <a:lnSpc>
                <a:spcPct val="100000"/>
              </a:lnSpc>
              <a:spcBef>
                <a:spcPts val="320"/>
              </a:spcBef>
            </a:pPr>
            <a:r>
              <a:rPr sz="1400" dirty="0">
                <a:solidFill>
                  <a:srgbClr val="944403"/>
                </a:solidFill>
                <a:latin typeface="Courier New"/>
                <a:cs typeface="Courier New"/>
              </a:rPr>
              <a:t>&lt;/</a:t>
            </a:r>
            <a:r>
              <a:rPr sz="1400" b="1" dirty="0">
                <a:solidFill>
                  <a:srgbClr val="6B0001"/>
                </a:solidFill>
                <a:latin typeface="Courier New"/>
                <a:cs typeface="Courier New"/>
              </a:rPr>
              <a:t>html</a:t>
            </a:r>
            <a:r>
              <a:rPr sz="1400" dirty="0">
                <a:solidFill>
                  <a:srgbClr val="944403"/>
                </a:solidFill>
                <a:latin typeface="Courier New"/>
                <a:cs typeface="Courier New"/>
              </a:rPr>
              <a:t>&gt;</a:t>
            </a:r>
            <a:endParaRPr sz="1400">
              <a:latin typeface="Courier New"/>
              <a:cs typeface="Courier New"/>
            </a:endParaRPr>
          </a:p>
        </p:txBody>
      </p:sp>
      <p:sp>
        <p:nvSpPr>
          <p:cNvPr id="6" name="object 6"/>
          <p:cNvSpPr/>
          <p:nvPr/>
        </p:nvSpPr>
        <p:spPr>
          <a:xfrm>
            <a:off x="3467557" y="4297679"/>
            <a:ext cx="2323401" cy="168332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012044" y="4979322"/>
            <a:ext cx="1566951" cy="98090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516414" y="4326623"/>
            <a:ext cx="2222588" cy="158150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516424" y="4326620"/>
            <a:ext cx="2223135" cy="1581785"/>
          </a:xfrm>
          <a:custGeom>
            <a:avLst/>
            <a:gdLst/>
            <a:ahLst/>
            <a:cxnLst/>
            <a:rect l="l" t="t" r="r" b="b"/>
            <a:pathLst>
              <a:path w="2223135" h="1581785">
                <a:moveTo>
                  <a:pt x="342241" y="797974"/>
                </a:moveTo>
                <a:lnTo>
                  <a:pt x="350230" y="748441"/>
                </a:lnTo>
                <a:lnTo>
                  <a:pt x="372477" y="705423"/>
                </a:lnTo>
                <a:lnTo>
                  <a:pt x="406400" y="671500"/>
                </a:lnTo>
                <a:lnTo>
                  <a:pt x="449419" y="649253"/>
                </a:lnTo>
                <a:lnTo>
                  <a:pt x="498951" y="641264"/>
                </a:lnTo>
                <a:lnTo>
                  <a:pt x="655632" y="641264"/>
                </a:lnTo>
                <a:lnTo>
                  <a:pt x="0" y="0"/>
                </a:lnTo>
                <a:lnTo>
                  <a:pt x="1125718" y="641264"/>
                </a:lnTo>
                <a:lnTo>
                  <a:pt x="2065880" y="641264"/>
                </a:lnTo>
                <a:lnTo>
                  <a:pt x="2115408" y="649253"/>
                </a:lnTo>
                <a:lnTo>
                  <a:pt x="2158424" y="671500"/>
                </a:lnTo>
                <a:lnTo>
                  <a:pt x="2192345" y="705423"/>
                </a:lnTo>
                <a:lnTo>
                  <a:pt x="2214591" y="748441"/>
                </a:lnTo>
                <a:lnTo>
                  <a:pt x="2222580" y="797974"/>
                </a:lnTo>
                <a:lnTo>
                  <a:pt x="2222580" y="1033032"/>
                </a:lnTo>
                <a:lnTo>
                  <a:pt x="2222580" y="1424796"/>
                </a:lnTo>
                <a:lnTo>
                  <a:pt x="2214591" y="1474329"/>
                </a:lnTo>
                <a:lnTo>
                  <a:pt x="2192345" y="1517347"/>
                </a:lnTo>
                <a:lnTo>
                  <a:pt x="2158424" y="1551270"/>
                </a:lnTo>
                <a:lnTo>
                  <a:pt x="2115408" y="1573517"/>
                </a:lnTo>
                <a:lnTo>
                  <a:pt x="2065880" y="1581506"/>
                </a:lnTo>
                <a:lnTo>
                  <a:pt x="1125718" y="1581506"/>
                </a:lnTo>
                <a:lnTo>
                  <a:pt x="655632" y="1581506"/>
                </a:lnTo>
                <a:lnTo>
                  <a:pt x="498951" y="1581506"/>
                </a:lnTo>
                <a:lnTo>
                  <a:pt x="449419" y="1573517"/>
                </a:lnTo>
                <a:lnTo>
                  <a:pt x="406400" y="1551270"/>
                </a:lnTo>
                <a:lnTo>
                  <a:pt x="372477" y="1517347"/>
                </a:lnTo>
                <a:lnTo>
                  <a:pt x="350230" y="1474329"/>
                </a:lnTo>
                <a:lnTo>
                  <a:pt x="342241" y="1424796"/>
                </a:lnTo>
                <a:lnTo>
                  <a:pt x="342241" y="1033032"/>
                </a:lnTo>
                <a:lnTo>
                  <a:pt x="342241" y="797971"/>
                </a:lnTo>
                <a:close/>
              </a:path>
            </a:pathLst>
          </a:custGeom>
          <a:ln w="9524">
            <a:solidFill>
              <a:srgbClr val="5B92C7"/>
            </a:solidFill>
          </a:ln>
        </p:spPr>
        <p:txBody>
          <a:bodyPr wrap="square" lIns="0" tIns="0" rIns="0" bIns="0" rtlCol="0"/>
          <a:lstStyle/>
          <a:p>
            <a:endParaRPr/>
          </a:p>
        </p:txBody>
      </p:sp>
      <p:sp>
        <p:nvSpPr>
          <p:cNvPr id="10" name="object 10"/>
          <p:cNvSpPr txBox="1"/>
          <p:nvPr/>
        </p:nvSpPr>
        <p:spPr>
          <a:xfrm>
            <a:off x="4073748" y="5027904"/>
            <a:ext cx="1456055" cy="836930"/>
          </a:xfrm>
          <a:prstGeom prst="rect">
            <a:avLst/>
          </a:prstGeom>
        </p:spPr>
        <p:txBody>
          <a:bodyPr vert="horz" wrap="square" lIns="0" tIns="0" rIns="0" bIns="0" rtlCol="0">
            <a:spAutoFit/>
          </a:bodyPr>
          <a:lstStyle/>
          <a:p>
            <a:pPr marL="12700" marR="5080" algn="ctr">
              <a:lnSpc>
                <a:spcPct val="99500"/>
              </a:lnSpc>
            </a:pPr>
            <a:r>
              <a:rPr sz="1800" dirty="0">
                <a:solidFill>
                  <a:srgbClr val="FFFFFF"/>
                </a:solidFill>
                <a:latin typeface="Calibri"/>
                <a:cs typeface="Calibri"/>
              </a:rPr>
              <a:t>The content of  this</a:t>
            </a:r>
            <a:r>
              <a:rPr sz="1800" spc="-50" dirty="0">
                <a:solidFill>
                  <a:srgbClr val="FFFFFF"/>
                </a:solidFill>
                <a:latin typeface="Calibri"/>
                <a:cs typeface="Calibri"/>
              </a:rPr>
              <a:t> </a:t>
            </a:r>
            <a:r>
              <a:rPr sz="1800" dirty="0">
                <a:solidFill>
                  <a:srgbClr val="FFFFFF"/>
                </a:solidFill>
                <a:latin typeface="Calibri"/>
                <a:cs typeface="Calibri"/>
              </a:rPr>
              <a:t>will</a:t>
            </a:r>
            <a:r>
              <a:rPr sz="1800" spc="-50" dirty="0">
                <a:solidFill>
                  <a:srgbClr val="FFFFFF"/>
                </a:solidFill>
                <a:latin typeface="Calibri"/>
                <a:cs typeface="Calibri"/>
              </a:rPr>
              <a:t> </a:t>
            </a:r>
            <a:r>
              <a:rPr sz="1800" dirty="0">
                <a:solidFill>
                  <a:srgbClr val="FFFFFF"/>
                </a:solidFill>
                <a:latin typeface="Calibri"/>
                <a:cs typeface="Calibri"/>
              </a:rPr>
              <a:t>change  dynamically</a:t>
            </a:r>
            <a:endParaRPr sz="1800">
              <a:latin typeface="Calibri"/>
              <a:cs typeface="Calibri"/>
            </a:endParaRPr>
          </a:p>
        </p:txBody>
      </p:sp>
      <p:sp>
        <p:nvSpPr>
          <p:cNvPr id="11" name="object 11"/>
          <p:cNvSpPr/>
          <p:nvPr/>
        </p:nvSpPr>
        <p:spPr>
          <a:xfrm>
            <a:off x="6655486" y="2747352"/>
            <a:ext cx="2323401" cy="167916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7191667" y="3424842"/>
            <a:ext cx="1591894" cy="98090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6707428" y="2773591"/>
            <a:ext cx="2222588" cy="158150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6707427" y="2773587"/>
            <a:ext cx="2223135" cy="1581785"/>
          </a:xfrm>
          <a:custGeom>
            <a:avLst/>
            <a:gdLst/>
            <a:ahLst/>
            <a:cxnLst/>
            <a:rect l="l" t="t" r="r" b="b"/>
            <a:pathLst>
              <a:path w="2223134" h="1581785">
                <a:moveTo>
                  <a:pt x="342241" y="797974"/>
                </a:moveTo>
                <a:lnTo>
                  <a:pt x="350230" y="748442"/>
                </a:lnTo>
                <a:lnTo>
                  <a:pt x="372477" y="705423"/>
                </a:lnTo>
                <a:lnTo>
                  <a:pt x="406400" y="671500"/>
                </a:lnTo>
                <a:lnTo>
                  <a:pt x="449419" y="649253"/>
                </a:lnTo>
                <a:lnTo>
                  <a:pt x="498951" y="641264"/>
                </a:lnTo>
                <a:lnTo>
                  <a:pt x="655632" y="641264"/>
                </a:lnTo>
                <a:lnTo>
                  <a:pt x="0" y="0"/>
                </a:lnTo>
                <a:lnTo>
                  <a:pt x="1125718" y="641264"/>
                </a:lnTo>
                <a:lnTo>
                  <a:pt x="2065870" y="641264"/>
                </a:lnTo>
                <a:lnTo>
                  <a:pt x="2115403" y="649253"/>
                </a:lnTo>
                <a:lnTo>
                  <a:pt x="2158421" y="671500"/>
                </a:lnTo>
                <a:lnTo>
                  <a:pt x="2192344" y="705423"/>
                </a:lnTo>
                <a:lnTo>
                  <a:pt x="2214591" y="748442"/>
                </a:lnTo>
                <a:lnTo>
                  <a:pt x="2222580" y="797974"/>
                </a:lnTo>
                <a:lnTo>
                  <a:pt x="2222580" y="1033032"/>
                </a:lnTo>
                <a:lnTo>
                  <a:pt x="2222580" y="1424796"/>
                </a:lnTo>
                <a:lnTo>
                  <a:pt x="2214591" y="1474329"/>
                </a:lnTo>
                <a:lnTo>
                  <a:pt x="2192344" y="1517347"/>
                </a:lnTo>
                <a:lnTo>
                  <a:pt x="2158421" y="1551271"/>
                </a:lnTo>
                <a:lnTo>
                  <a:pt x="2115403" y="1573517"/>
                </a:lnTo>
                <a:lnTo>
                  <a:pt x="2065870" y="1581506"/>
                </a:lnTo>
                <a:lnTo>
                  <a:pt x="1125718" y="1581506"/>
                </a:lnTo>
                <a:lnTo>
                  <a:pt x="655632" y="1581506"/>
                </a:lnTo>
                <a:lnTo>
                  <a:pt x="498951" y="1581506"/>
                </a:lnTo>
                <a:lnTo>
                  <a:pt x="449419" y="1573517"/>
                </a:lnTo>
                <a:lnTo>
                  <a:pt x="406400" y="1551271"/>
                </a:lnTo>
                <a:lnTo>
                  <a:pt x="372477" y="1517347"/>
                </a:lnTo>
                <a:lnTo>
                  <a:pt x="350230" y="1474329"/>
                </a:lnTo>
                <a:lnTo>
                  <a:pt x="342241" y="1424796"/>
                </a:lnTo>
                <a:lnTo>
                  <a:pt x="342241" y="1033032"/>
                </a:lnTo>
                <a:lnTo>
                  <a:pt x="342241" y="797971"/>
                </a:lnTo>
                <a:close/>
              </a:path>
            </a:pathLst>
          </a:custGeom>
          <a:ln w="9524">
            <a:solidFill>
              <a:srgbClr val="5B92C7"/>
            </a:solidFill>
          </a:ln>
        </p:spPr>
        <p:txBody>
          <a:bodyPr wrap="square" lIns="0" tIns="0" rIns="0" bIns="0" rtlCol="0"/>
          <a:lstStyle/>
          <a:p>
            <a:endParaRPr/>
          </a:p>
        </p:txBody>
      </p:sp>
      <p:sp>
        <p:nvSpPr>
          <p:cNvPr id="15" name="object 15"/>
          <p:cNvSpPr txBox="1"/>
          <p:nvPr/>
        </p:nvSpPr>
        <p:spPr>
          <a:xfrm>
            <a:off x="7261624" y="3474859"/>
            <a:ext cx="1462405" cy="836930"/>
          </a:xfrm>
          <a:prstGeom prst="rect">
            <a:avLst/>
          </a:prstGeom>
        </p:spPr>
        <p:txBody>
          <a:bodyPr vert="horz" wrap="square" lIns="0" tIns="0" rIns="0" bIns="0" rtlCol="0">
            <a:spAutoFit/>
          </a:bodyPr>
          <a:lstStyle/>
          <a:p>
            <a:pPr marL="12700" marR="5080" algn="ctr">
              <a:lnSpc>
                <a:spcPct val="99500"/>
              </a:lnSpc>
            </a:pPr>
            <a:r>
              <a:rPr sz="1800" dirty="0">
                <a:solidFill>
                  <a:srgbClr val="FFFFFF"/>
                </a:solidFill>
                <a:latin typeface="Calibri"/>
                <a:cs typeface="Calibri"/>
              </a:rPr>
              <a:t>We will</a:t>
            </a:r>
            <a:r>
              <a:rPr sz="1800" spc="-70" dirty="0">
                <a:solidFill>
                  <a:srgbClr val="FFFFFF"/>
                </a:solidFill>
                <a:latin typeface="Calibri"/>
                <a:cs typeface="Calibri"/>
              </a:rPr>
              <a:t> </a:t>
            </a:r>
            <a:r>
              <a:rPr sz="1800" dirty="0">
                <a:solidFill>
                  <a:srgbClr val="FFFFFF"/>
                </a:solidFill>
                <a:latin typeface="Calibri"/>
                <a:cs typeface="Calibri"/>
              </a:rPr>
              <a:t>have</a:t>
            </a:r>
            <a:r>
              <a:rPr sz="1800" spc="-35" dirty="0">
                <a:solidFill>
                  <a:srgbClr val="FFFFFF"/>
                </a:solidFill>
                <a:latin typeface="Calibri"/>
                <a:cs typeface="Calibri"/>
              </a:rPr>
              <a:t> </a:t>
            </a:r>
            <a:r>
              <a:rPr sz="1800" dirty="0">
                <a:solidFill>
                  <a:srgbClr val="FFFFFF"/>
                </a:solidFill>
                <a:latin typeface="Calibri"/>
                <a:cs typeface="Calibri"/>
              </a:rPr>
              <a:t>to  load </a:t>
            </a:r>
            <a:r>
              <a:rPr sz="1800" spc="-5" dirty="0">
                <a:solidFill>
                  <a:srgbClr val="FFFFFF"/>
                </a:solidFill>
                <a:latin typeface="Calibri"/>
                <a:cs typeface="Calibri"/>
              </a:rPr>
              <a:t>additional  </a:t>
            </a:r>
            <a:r>
              <a:rPr sz="1800" dirty="0">
                <a:solidFill>
                  <a:srgbClr val="FFFFFF"/>
                </a:solidFill>
                <a:latin typeface="Calibri"/>
                <a:cs typeface="Calibri"/>
              </a:rPr>
              <a:t>module</a:t>
            </a:r>
            <a:endParaRPr sz="1800">
              <a:latin typeface="Calibri"/>
              <a:cs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0182" y="1196454"/>
            <a:ext cx="5970270" cy="753110"/>
          </a:xfrm>
          <a:prstGeom prst="rect">
            <a:avLst/>
          </a:prstGeom>
        </p:spPr>
        <p:txBody>
          <a:bodyPr vert="horz" wrap="square" lIns="0" tIns="0" rIns="0" bIns="0" rtlCol="0">
            <a:spAutoFit/>
          </a:bodyPr>
          <a:lstStyle/>
          <a:p>
            <a:pPr marL="12700">
              <a:lnSpc>
                <a:spcPct val="100000"/>
              </a:lnSpc>
            </a:pPr>
            <a:r>
              <a:rPr sz="1500" spc="-5" dirty="0">
                <a:solidFill>
                  <a:srgbClr val="565656"/>
                </a:solidFill>
                <a:latin typeface="Courier New"/>
                <a:cs typeface="Courier New"/>
              </a:rPr>
              <a:t>// This module is dependent on </a:t>
            </a:r>
            <a:r>
              <a:rPr sz="1500" dirty="0">
                <a:solidFill>
                  <a:srgbClr val="565656"/>
                </a:solidFill>
                <a:latin typeface="Courier New"/>
                <a:cs typeface="Courier New"/>
              </a:rPr>
              <a:t>ngRoute. </a:t>
            </a:r>
            <a:r>
              <a:rPr sz="1500" spc="-5" dirty="0">
                <a:solidFill>
                  <a:srgbClr val="565656"/>
                </a:solidFill>
                <a:latin typeface="Courier New"/>
                <a:cs typeface="Courier New"/>
              </a:rPr>
              <a:t>Load</a:t>
            </a:r>
            <a:r>
              <a:rPr sz="1500" spc="-35" dirty="0">
                <a:solidFill>
                  <a:srgbClr val="565656"/>
                </a:solidFill>
                <a:latin typeface="Courier New"/>
                <a:cs typeface="Courier New"/>
              </a:rPr>
              <a:t> </a:t>
            </a:r>
            <a:r>
              <a:rPr sz="1500" dirty="0">
                <a:solidFill>
                  <a:srgbClr val="565656"/>
                </a:solidFill>
                <a:latin typeface="Courier New"/>
                <a:cs typeface="Courier New"/>
              </a:rPr>
              <a:t>ngRoute</a:t>
            </a:r>
            <a:endParaRPr sz="1500">
              <a:latin typeface="Courier New"/>
              <a:cs typeface="Courier New"/>
            </a:endParaRPr>
          </a:p>
          <a:p>
            <a:pPr marL="12700">
              <a:lnSpc>
                <a:spcPct val="100000"/>
              </a:lnSpc>
              <a:spcBef>
                <a:spcPts val="160"/>
              </a:spcBef>
            </a:pPr>
            <a:r>
              <a:rPr sz="1500" spc="-5" dirty="0">
                <a:solidFill>
                  <a:srgbClr val="565656"/>
                </a:solidFill>
                <a:latin typeface="Courier New"/>
                <a:cs typeface="Courier New"/>
              </a:rPr>
              <a:t>// before</a:t>
            </a:r>
            <a:r>
              <a:rPr sz="1500" spc="-85" dirty="0">
                <a:solidFill>
                  <a:srgbClr val="565656"/>
                </a:solidFill>
                <a:latin typeface="Courier New"/>
                <a:cs typeface="Courier New"/>
              </a:rPr>
              <a:t> </a:t>
            </a:r>
            <a:r>
              <a:rPr sz="1500" dirty="0">
                <a:solidFill>
                  <a:srgbClr val="565656"/>
                </a:solidFill>
                <a:latin typeface="Courier New"/>
                <a:cs typeface="Courier New"/>
              </a:rPr>
              <a:t>this.</a:t>
            </a:r>
            <a:endParaRPr sz="1500">
              <a:latin typeface="Courier New"/>
              <a:cs typeface="Courier New"/>
            </a:endParaRPr>
          </a:p>
          <a:p>
            <a:pPr marL="12700">
              <a:lnSpc>
                <a:spcPct val="100000"/>
              </a:lnSpc>
              <a:spcBef>
                <a:spcPts val="200"/>
              </a:spcBef>
            </a:pPr>
            <a:r>
              <a:rPr sz="1500" b="1" dirty="0">
                <a:solidFill>
                  <a:srgbClr val="6B0001"/>
                </a:solidFill>
                <a:latin typeface="Courier New"/>
                <a:cs typeface="Courier New"/>
              </a:rPr>
              <a:t>var </a:t>
            </a:r>
            <a:r>
              <a:rPr sz="1500" dirty="0">
                <a:latin typeface="Courier New"/>
                <a:cs typeface="Courier New"/>
              </a:rPr>
              <a:t>myApp </a:t>
            </a:r>
            <a:r>
              <a:rPr sz="1500" dirty="0">
                <a:solidFill>
                  <a:srgbClr val="6D6F24"/>
                </a:solidFill>
                <a:latin typeface="Courier New"/>
                <a:cs typeface="Courier New"/>
              </a:rPr>
              <a:t>= </a:t>
            </a:r>
            <a:r>
              <a:rPr sz="1500" dirty="0">
                <a:latin typeface="Courier New"/>
                <a:cs typeface="Courier New"/>
              </a:rPr>
              <a:t>angular</a:t>
            </a:r>
            <a:r>
              <a:rPr sz="1500" dirty="0">
                <a:solidFill>
                  <a:srgbClr val="6D6F24"/>
                </a:solidFill>
                <a:latin typeface="Courier New"/>
                <a:cs typeface="Courier New"/>
              </a:rPr>
              <a:t>.</a:t>
            </a:r>
            <a:r>
              <a:rPr sz="1500" dirty="0">
                <a:latin typeface="Courier New"/>
                <a:cs typeface="Courier New"/>
              </a:rPr>
              <a:t>module</a:t>
            </a:r>
            <a:r>
              <a:rPr sz="1500" dirty="0">
                <a:solidFill>
                  <a:srgbClr val="6D6F24"/>
                </a:solidFill>
                <a:latin typeface="Courier New"/>
                <a:cs typeface="Courier New"/>
              </a:rPr>
              <a:t>(</a:t>
            </a:r>
            <a:r>
              <a:rPr sz="1500" dirty="0">
                <a:solidFill>
                  <a:srgbClr val="0000DF"/>
                </a:solidFill>
                <a:latin typeface="Courier New"/>
                <a:cs typeface="Courier New"/>
              </a:rPr>
              <a:t>'myApp'</a:t>
            </a:r>
            <a:r>
              <a:rPr sz="1500" dirty="0">
                <a:solidFill>
                  <a:srgbClr val="6D6F24"/>
                </a:solidFill>
                <a:latin typeface="Courier New"/>
                <a:cs typeface="Courier New"/>
              </a:rPr>
              <a:t>,</a:t>
            </a:r>
            <a:r>
              <a:rPr sz="1500" spc="-100" dirty="0">
                <a:solidFill>
                  <a:srgbClr val="6D6F24"/>
                </a:solidFill>
                <a:latin typeface="Courier New"/>
                <a:cs typeface="Courier New"/>
              </a:rPr>
              <a:t> </a:t>
            </a:r>
            <a:r>
              <a:rPr sz="1500" dirty="0">
                <a:solidFill>
                  <a:srgbClr val="6D6F24"/>
                </a:solidFill>
                <a:latin typeface="Courier New"/>
                <a:cs typeface="Courier New"/>
              </a:rPr>
              <a:t>[</a:t>
            </a:r>
            <a:r>
              <a:rPr sz="1500" dirty="0">
                <a:solidFill>
                  <a:srgbClr val="0000DF"/>
                </a:solidFill>
                <a:latin typeface="Courier New"/>
                <a:cs typeface="Courier New"/>
              </a:rPr>
              <a:t>'ngRoute'</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p:txBody>
      </p:sp>
      <p:sp>
        <p:nvSpPr>
          <p:cNvPr id="3" name="object 3"/>
          <p:cNvSpPr txBox="1"/>
          <p:nvPr/>
        </p:nvSpPr>
        <p:spPr>
          <a:xfrm>
            <a:off x="8055006" y="2702674"/>
            <a:ext cx="711835" cy="250190"/>
          </a:xfrm>
          <a:prstGeom prst="rect">
            <a:avLst/>
          </a:prstGeom>
        </p:spPr>
        <p:txBody>
          <a:bodyPr vert="horz" wrap="square" lIns="0" tIns="0" rIns="0" bIns="0" rtlCol="0">
            <a:spAutoFit/>
          </a:bodyPr>
          <a:lstStyle/>
          <a:p>
            <a:pPr marL="12700">
              <a:lnSpc>
                <a:spcPct val="100000"/>
              </a:lnSpc>
            </a:pPr>
            <a:r>
              <a:rPr sz="1500" dirty="0">
                <a:solidFill>
                  <a:srgbClr val="565656"/>
                </a:solidFill>
                <a:latin typeface="Courier New"/>
                <a:cs typeface="Courier New"/>
              </a:rPr>
              <a:t>views.</a:t>
            </a:r>
            <a:endParaRPr sz="1500">
              <a:latin typeface="Courier New"/>
              <a:cs typeface="Courier New"/>
            </a:endParaRPr>
          </a:p>
        </p:txBody>
      </p:sp>
      <p:sp>
        <p:nvSpPr>
          <p:cNvPr id="4" name="object 4"/>
          <p:cNvSpPr txBox="1"/>
          <p:nvPr/>
        </p:nvSpPr>
        <p:spPr>
          <a:xfrm>
            <a:off x="1310182" y="2169299"/>
            <a:ext cx="6656070" cy="1786889"/>
          </a:xfrm>
          <a:prstGeom prst="rect">
            <a:avLst/>
          </a:prstGeom>
        </p:spPr>
        <p:txBody>
          <a:bodyPr vert="horz" wrap="square" lIns="0" tIns="0" rIns="0" bIns="0" rtlCol="0">
            <a:spAutoFit/>
          </a:bodyPr>
          <a:lstStyle/>
          <a:p>
            <a:pPr marL="12700" marR="2176780">
              <a:lnSpc>
                <a:spcPct val="111100"/>
              </a:lnSpc>
            </a:pPr>
            <a:r>
              <a:rPr sz="1500" spc="-5" dirty="0">
                <a:solidFill>
                  <a:srgbClr val="565656"/>
                </a:solidFill>
                <a:latin typeface="Courier New"/>
                <a:cs typeface="Courier New"/>
              </a:rPr>
              <a:t>// Configure </a:t>
            </a:r>
            <a:r>
              <a:rPr sz="1500" dirty="0">
                <a:solidFill>
                  <a:srgbClr val="565656"/>
                </a:solidFill>
                <a:latin typeface="Courier New"/>
                <a:cs typeface="Courier New"/>
              </a:rPr>
              <a:t>routing.  </a:t>
            </a:r>
            <a:r>
              <a:rPr sz="1500" dirty="0">
                <a:latin typeface="Courier New"/>
                <a:cs typeface="Courier New"/>
              </a:rPr>
              <a:t>myApp</a:t>
            </a:r>
            <a:r>
              <a:rPr sz="1500" dirty="0">
                <a:solidFill>
                  <a:srgbClr val="6D6F24"/>
                </a:solidFill>
                <a:latin typeface="Courier New"/>
                <a:cs typeface="Courier New"/>
              </a:rPr>
              <a:t>.</a:t>
            </a:r>
            <a:r>
              <a:rPr sz="1500" dirty="0">
                <a:latin typeface="Courier New"/>
                <a:cs typeface="Courier New"/>
              </a:rPr>
              <a:t>config</a:t>
            </a:r>
            <a:r>
              <a:rPr sz="1500" dirty="0">
                <a:solidFill>
                  <a:srgbClr val="6D6F24"/>
                </a:solidFill>
                <a:latin typeface="Courier New"/>
                <a:cs typeface="Courier New"/>
              </a:rPr>
              <a:t>(</a:t>
            </a:r>
            <a:r>
              <a:rPr sz="1500" b="1" dirty="0">
                <a:solidFill>
                  <a:srgbClr val="6B0001"/>
                </a:solidFill>
                <a:latin typeface="Courier New"/>
                <a:cs typeface="Courier New"/>
              </a:rPr>
              <a:t>function</a:t>
            </a:r>
            <a:r>
              <a:rPr sz="1500" dirty="0">
                <a:solidFill>
                  <a:srgbClr val="6D6F24"/>
                </a:solidFill>
                <a:latin typeface="Courier New"/>
                <a:cs typeface="Courier New"/>
              </a:rPr>
              <a:t>(</a:t>
            </a:r>
            <a:r>
              <a:rPr sz="1500" dirty="0">
                <a:latin typeface="Courier New"/>
                <a:cs typeface="Courier New"/>
              </a:rPr>
              <a:t>$routeProvider</a:t>
            </a:r>
            <a:r>
              <a:rPr sz="1500" dirty="0">
                <a:solidFill>
                  <a:srgbClr val="6D6F24"/>
                </a:solidFill>
                <a:latin typeface="Courier New"/>
                <a:cs typeface="Courier New"/>
              </a:rPr>
              <a:t>)</a:t>
            </a:r>
            <a:r>
              <a:rPr sz="1500" spc="-100" dirty="0">
                <a:solidFill>
                  <a:srgbClr val="6D6F24"/>
                </a:solidFill>
                <a:latin typeface="Courier New"/>
                <a:cs typeface="Courier New"/>
              </a:rPr>
              <a:t> </a:t>
            </a:r>
            <a:r>
              <a:rPr sz="1500" dirty="0">
                <a:solidFill>
                  <a:srgbClr val="6B006D"/>
                </a:solidFill>
                <a:latin typeface="Courier New"/>
                <a:cs typeface="Courier New"/>
              </a:rPr>
              <a:t>{</a:t>
            </a:r>
            <a:endParaRPr sz="1500">
              <a:latin typeface="Courier New"/>
              <a:cs typeface="Courier New"/>
            </a:endParaRPr>
          </a:p>
          <a:p>
            <a:pPr marL="469900">
              <a:lnSpc>
                <a:spcPct val="100000"/>
              </a:lnSpc>
              <a:spcBef>
                <a:spcPts val="200"/>
              </a:spcBef>
            </a:pPr>
            <a:r>
              <a:rPr sz="1500" spc="-5" dirty="0">
                <a:solidFill>
                  <a:srgbClr val="565656"/>
                </a:solidFill>
                <a:latin typeface="Courier New"/>
                <a:cs typeface="Courier New"/>
              </a:rPr>
              <a:t>// Usually we have different controllers for</a:t>
            </a:r>
            <a:r>
              <a:rPr sz="1500" spc="-35" dirty="0">
                <a:solidFill>
                  <a:srgbClr val="565656"/>
                </a:solidFill>
                <a:latin typeface="Courier New"/>
                <a:cs typeface="Courier New"/>
              </a:rPr>
              <a:t> </a:t>
            </a:r>
            <a:r>
              <a:rPr sz="1500" spc="-5" dirty="0">
                <a:solidFill>
                  <a:srgbClr val="565656"/>
                </a:solidFill>
                <a:latin typeface="Courier New"/>
                <a:cs typeface="Courier New"/>
              </a:rPr>
              <a:t>different</a:t>
            </a:r>
            <a:endParaRPr sz="1500">
              <a:latin typeface="Courier New"/>
              <a:cs typeface="Courier New"/>
            </a:endParaRPr>
          </a:p>
          <a:p>
            <a:pPr marL="469900">
              <a:lnSpc>
                <a:spcPct val="100000"/>
              </a:lnSpc>
              <a:spcBef>
                <a:spcPts val="200"/>
              </a:spcBef>
            </a:pPr>
            <a:r>
              <a:rPr sz="1500" spc="-5" dirty="0">
                <a:solidFill>
                  <a:srgbClr val="565656"/>
                </a:solidFill>
                <a:latin typeface="Courier New"/>
                <a:cs typeface="Courier New"/>
              </a:rPr>
              <a:t>// In this demonstration, the controller does</a:t>
            </a:r>
            <a:r>
              <a:rPr sz="1500" spc="-35" dirty="0">
                <a:solidFill>
                  <a:srgbClr val="565656"/>
                </a:solidFill>
                <a:latin typeface="Courier New"/>
                <a:cs typeface="Courier New"/>
              </a:rPr>
              <a:t> </a:t>
            </a:r>
            <a:r>
              <a:rPr sz="1500" dirty="0">
                <a:solidFill>
                  <a:srgbClr val="565656"/>
                </a:solidFill>
                <a:latin typeface="Courier New"/>
                <a:cs typeface="Courier New"/>
              </a:rPr>
              <a:t>nothing.</a:t>
            </a:r>
            <a:endParaRPr sz="1500">
              <a:latin typeface="Courier New"/>
              <a:cs typeface="Courier New"/>
            </a:endParaRPr>
          </a:p>
          <a:p>
            <a:pPr marL="469900">
              <a:lnSpc>
                <a:spcPct val="100000"/>
              </a:lnSpc>
              <a:spcBef>
                <a:spcPts val="100"/>
              </a:spcBef>
            </a:pPr>
            <a:r>
              <a:rPr sz="1500" dirty="0">
                <a:latin typeface="Courier New"/>
                <a:cs typeface="Courier New"/>
              </a:rPr>
              <a:t>$routeProvider</a:t>
            </a:r>
            <a:r>
              <a:rPr sz="1500" dirty="0">
                <a:solidFill>
                  <a:srgbClr val="6D6F24"/>
                </a:solidFill>
                <a:latin typeface="Courier New"/>
                <a:cs typeface="Courier New"/>
              </a:rPr>
              <a:t>.</a:t>
            </a:r>
            <a:r>
              <a:rPr sz="1500" dirty="0">
                <a:latin typeface="Courier New"/>
                <a:cs typeface="Courier New"/>
              </a:rPr>
              <a:t>when</a:t>
            </a:r>
            <a:r>
              <a:rPr sz="1500" dirty="0">
                <a:solidFill>
                  <a:srgbClr val="6D6F24"/>
                </a:solidFill>
                <a:latin typeface="Courier New"/>
                <a:cs typeface="Courier New"/>
              </a:rPr>
              <a:t>(</a:t>
            </a:r>
            <a:r>
              <a:rPr sz="1500" dirty="0">
                <a:solidFill>
                  <a:srgbClr val="0000DF"/>
                </a:solidFill>
                <a:latin typeface="Courier New"/>
                <a:cs typeface="Courier New"/>
              </a:rPr>
              <a:t>'/'</a:t>
            </a:r>
            <a:r>
              <a:rPr sz="1500" dirty="0">
                <a:solidFill>
                  <a:srgbClr val="6D6F24"/>
                </a:solidFill>
                <a:latin typeface="Courier New"/>
                <a:cs typeface="Courier New"/>
              </a:rPr>
              <a:t>,</a:t>
            </a:r>
            <a:r>
              <a:rPr sz="1500" spc="-100" dirty="0">
                <a:solidFill>
                  <a:srgbClr val="6D6F24"/>
                </a:solidFill>
                <a:latin typeface="Courier New"/>
                <a:cs typeface="Courier New"/>
              </a:rPr>
              <a:t> </a:t>
            </a:r>
            <a:r>
              <a:rPr sz="1500" dirty="0">
                <a:solidFill>
                  <a:srgbClr val="6B006D"/>
                </a:solidFill>
                <a:latin typeface="Courier New"/>
                <a:cs typeface="Courier New"/>
              </a:rPr>
              <a:t>{</a:t>
            </a:r>
            <a:endParaRPr sz="1500">
              <a:latin typeface="Courier New"/>
              <a:cs typeface="Courier New"/>
            </a:endParaRPr>
          </a:p>
          <a:p>
            <a:pPr marL="1955800" marR="1262380">
              <a:lnSpc>
                <a:spcPct val="111100"/>
              </a:lnSpc>
            </a:pPr>
            <a:r>
              <a:rPr sz="1500" dirty="0">
                <a:latin typeface="Courier New"/>
                <a:cs typeface="Courier New"/>
              </a:rPr>
              <a:t>templateUrl</a:t>
            </a:r>
            <a:r>
              <a:rPr sz="1500" dirty="0">
                <a:solidFill>
                  <a:srgbClr val="6B006D"/>
                </a:solidFill>
                <a:latin typeface="Courier New"/>
                <a:cs typeface="Courier New"/>
              </a:rPr>
              <a:t>: </a:t>
            </a:r>
            <a:r>
              <a:rPr sz="1500" dirty="0">
                <a:solidFill>
                  <a:srgbClr val="0000DF"/>
                </a:solidFill>
                <a:latin typeface="Courier New"/>
                <a:cs typeface="Courier New"/>
              </a:rPr>
              <a:t>'view1.html'</a:t>
            </a:r>
            <a:r>
              <a:rPr sz="1500" dirty="0">
                <a:solidFill>
                  <a:srgbClr val="6D6F24"/>
                </a:solidFill>
                <a:latin typeface="Courier New"/>
                <a:cs typeface="Courier New"/>
              </a:rPr>
              <a:t>,  </a:t>
            </a:r>
            <a:r>
              <a:rPr sz="1500" dirty="0">
                <a:latin typeface="Courier New"/>
                <a:cs typeface="Courier New"/>
              </a:rPr>
              <a:t>controller</a:t>
            </a:r>
            <a:r>
              <a:rPr sz="1500" dirty="0">
                <a:solidFill>
                  <a:srgbClr val="6B006D"/>
                </a:solidFill>
                <a:latin typeface="Courier New"/>
                <a:cs typeface="Courier New"/>
              </a:rPr>
              <a:t>: </a:t>
            </a:r>
            <a:r>
              <a:rPr sz="1500" dirty="0">
                <a:solidFill>
                  <a:srgbClr val="0000DF"/>
                </a:solidFill>
                <a:latin typeface="Courier New"/>
                <a:cs typeface="Courier New"/>
              </a:rPr>
              <a:t>'MySimpleCtrl'</a:t>
            </a:r>
            <a:r>
              <a:rPr sz="1500" spc="-100" dirty="0">
                <a:solidFill>
                  <a:srgbClr val="0000DF"/>
                </a:solidFill>
                <a:latin typeface="Courier New"/>
                <a:cs typeface="Courier New"/>
              </a:rPr>
              <a:t> </a:t>
            </a:r>
            <a:r>
              <a:rPr sz="1500" dirty="0">
                <a:solidFill>
                  <a:srgbClr val="6B006D"/>
                </a:solidFill>
                <a:latin typeface="Courier New"/>
                <a:cs typeface="Courier New"/>
              </a:rPr>
              <a:t>}</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p:txBody>
      </p:sp>
      <p:sp>
        <p:nvSpPr>
          <p:cNvPr id="5" name="object 5"/>
          <p:cNvSpPr txBox="1"/>
          <p:nvPr/>
        </p:nvSpPr>
        <p:spPr>
          <a:xfrm>
            <a:off x="1310182" y="4213974"/>
            <a:ext cx="5970270" cy="2764790"/>
          </a:xfrm>
          <a:prstGeom prst="rect">
            <a:avLst/>
          </a:prstGeom>
        </p:spPr>
        <p:txBody>
          <a:bodyPr vert="horz" wrap="square" lIns="0" tIns="0" rIns="0" bIns="0" rtlCol="0">
            <a:spAutoFit/>
          </a:bodyPr>
          <a:lstStyle/>
          <a:p>
            <a:pPr marL="469900">
              <a:lnSpc>
                <a:spcPct val="100000"/>
              </a:lnSpc>
            </a:pPr>
            <a:r>
              <a:rPr sz="1500" dirty="0">
                <a:latin typeface="Courier New"/>
                <a:cs typeface="Courier New"/>
              </a:rPr>
              <a:t>$routeProvider</a:t>
            </a:r>
            <a:r>
              <a:rPr sz="1500" dirty="0">
                <a:solidFill>
                  <a:srgbClr val="6D6F24"/>
                </a:solidFill>
                <a:latin typeface="Courier New"/>
                <a:cs typeface="Courier New"/>
              </a:rPr>
              <a:t>.</a:t>
            </a:r>
            <a:r>
              <a:rPr sz="1500" dirty="0">
                <a:latin typeface="Courier New"/>
                <a:cs typeface="Courier New"/>
              </a:rPr>
              <a:t>when</a:t>
            </a:r>
            <a:r>
              <a:rPr sz="1500" dirty="0">
                <a:solidFill>
                  <a:srgbClr val="6D6F24"/>
                </a:solidFill>
                <a:latin typeface="Courier New"/>
                <a:cs typeface="Courier New"/>
              </a:rPr>
              <a:t>(</a:t>
            </a:r>
            <a:r>
              <a:rPr sz="1500" dirty="0">
                <a:solidFill>
                  <a:srgbClr val="0000DF"/>
                </a:solidFill>
                <a:latin typeface="Courier New"/>
                <a:cs typeface="Courier New"/>
              </a:rPr>
              <a:t>'/view2'</a:t>
            </a:r>
            <a:r>
              <a:rPr sz="1500" dirty="0">
                <a:solidFill>
                  <a:srgbClr val="6D6F24"/>
                </a:solidFill>
                <a:latin typeface="Courier New"/>
                <a:cs typeface="Courier New"/>
              </a:rPr>
              <a:t>,</a:t>
            </a:r>
            <a:r>
              <a:rPr sz="1500" spc="-100" dirty="0">
                <a:solidFill>
                  <a:srgbClr val="6D6F24"/>
                </a:solidFill>
                <a:latin typeface="Courier New"/>
                <a:cs typeface="Courier New"/>
              </a:rPr>
              <a:t> </a:t>
            </a:r>
            <a:r>
              <a:rPr sz="1500" dirty="0">
                <a:solidFill>
                  <a:srgbClr val="6B006D"/>
                </a:solidFill>
                <a:latin typeface="Courier New"/>
                <a:cs typeface="Courier New"/>
              </a:rPr>
              <a:t>{</a:t>
            </a:r>
            <a:endParaRPr sz="1500">
              <a:latin typeface="Courier New"/>
              <a:cs typeface="Courier New"/>
            </a:endParaRPr>
          </a:p>
          <a:p>
            <a:pPr marL="1955800" marR="576580">
              <a:lnSpc>
                <a:spcPts val="2000"/>
              </a:lnSpc>
            </a:pPr>
            <a:r>
              <a:rPr sz="1500" dirty="0">
                <a:latin typeface="Courier New"/>
                <a:cs typeface="Courier New"/>
              </a:rPr>
              <a:t>templateUrl</a:t>
            </a:r>
            <a:r>
              <a:rPr sz="1500" dirty="0">
                <a:solidFill>
                  <a:srgbClr val="6B006D"/>
                </a:solidFill>
                <a:latin typeface="Courier New"/>
                <a:cs typeface="Courier New"/>
              </a:rPr>
              <a:t>: </a:t>
            </a:r>
            <a:r>
              <a:rPr sz="1500" dirty="0">
                <a:solidFill>
                  <a:srgbClr val="0000DF"/>
                </a:solidFill>
                <a:latin typeface="Courier New"/>
                <a:cs typeface="Courier New"/>
              </a:rPr>
              <a:t>'view2.html'</a:t>
            </a:r>
            <a:r>
              <a:rPr sz="1500" dirty="0">
                <a:solidFill>
                  <a:srgbClr val="6D6F24"/>
                </a:solidFill>
                <a:latin typeface="Courier New"/>
                <a:cs typeface="Courier New"/>
              </a:rPr>
              <a:t>,  </a:t>
            </a:r>
            <a:r>
              <a:rPr sz="1500" dirty="0">
                <a:latin typeface="Courier New"/>
                <a:cs typeface="Courier New"/>
              </a:rPr>
              <a:t>controller</a:t>
            </a:r>
            <a:r>
              <a:rPr sz="1500" dirty="0">
                <a:solidFill>
                  <a:srgbClr val="6B006D"/>
                </a:solidFill>
                <a:latin typeface="Courier New"/>
                <a:cs typeface="Courier New"/>
              </a:rPr>
              <a:t>: </a:t>
            </a:r>
            <a:r>
              <a:rPr sz="1500" dirty="0">
                <a:solidFill>
                  <a:srgbClr val="0000DF"/>
                </a:solidFill>
                <a:latin typeface="Courier New"/>
                <a:cs typeface="Courier New"/>
              </a:rPr>
              <a:t>'MySimpleCtrl'</a:t>
            </a:r>
            <a:r>
              <a:rPr sz="1500" spc="-100" dirty="0">
                <a:solidFill>
                  <a:srgbClr val="0000DF"/>
                </a:solidFill>
                <a:latin typeface="Courier New"/>
                <a:cs typeface="Courier New"/>
              </a:rPr>
              <a:t> </a:t>
            </a:r>
            <a:r>
              <a:rPr sz="1500" dirty="0">
                <a:solidFill>
                  <a:srgbClr val="6B006D"/>
                </a:solidFill>
                <a:latin typeface="Courier New"/>
                <a:cs typeface="Courier New"/>
              </a:rPr>
              <a:t>}</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a:p>
            <a:pPr>
              <a:lnSpc>
                <a:spcPct val="100000"/>
              </a:lnSpc>
              <a:spcBef>
                <a:spcPts val="30"/>
              </a:spcBef>
            </a:pPr>
            <a:endParaRPr sz="1800">
              <a:latin typeface="Times New Roman"/>
              <a:cs typeface="Times New Roman"/>
            </a:endParaRPr>
          </a:p>
          <a:p>
            <a:pPr marL="469900">
              <a:lnSpc>
                <a:spcPct val="100000"/>
              </a:lnSpc>
            </a:pPr>
            <a:r>
              <a:rPr sz="1500" dirty="0">
                <a:latin typeface="Courier New"/>
                <a:cs typeface="Courier New"/>
              </a:rPr>
              <a:t>$routeProvider</a:t>
            </a:r>
            <a:r>
              <a:rPr sz="1500" dirty="0">
                <a:solidFill>
                  <a:srgbClr val="6D6F24"/>
                </a:solidFill>
                <a:latin typeface="Courier New"/>
                <a:cs typeface="Courier New"/>
              </a:rPr>
              <a:t>.</a:t>
            </a:r>
            <a:r>
              <a:rPr sz="1500" dirty="0">
                <a:latin typeface="Courier New"/>
                <a:cs typeface="Courier New"/>
              </a:rPr>
              <a:t>otherwise</a:t>
            </a:r>
            <a:r>
              <a:rPr sz="1500" dirty="0">
                <a:solidFill>
                  <a:srgbClr val="6D6F24"/>
                </a:solidFill>
                <a:latin typeface="Courier New"/>
                <a:cs typeface="Courier New"/>
              </a:rPr>
              <a:t>(</a:t>
            </a:r>
            <a:r>
              <a:rPr sz="1500" dirty="0">
                <a:solidFill>
                  <a:srgbClr val="6B006D"/>
                </a:solidFill>
                <a:latin typeface="Courier New"/>
                <a:cs typeface="Courier New"/>
              </a:rPr>
              <a:t>{ </a:t>
            </a:r>
            <a:r>
              <a:rPr sz="1500" dirty="0">
                <a:latin typeface="Courier New"/>
                <a:cs typeface="Courier New"/>
              </a:rPr>
              <a:t>redirectTo</a:t>
            </a:r>
            <a:r>
              <a:rPr sz="1500" dirty="0">
                <a:solidFill>
                  <a:srgbClr val="6B006D"/>
                </a:solidFill>
                <a:latin typeface="Courier New"/>
                <a:cs typeface="Courier New"/>
              </a:rPr>
              <a:t>: </a:t>
            </a:r>
            <a:r>
              <a:rPr sz="1500" dirty="0">
                <a:solidFill>
                  <a:srgbClr val="0000DF"/>
                </a:solidFill>
                <a:latin typeface="Courier New"/>
                <a:cs typeface="Courier New"/>
              </a:rPr>
              <a:t>'/'</a:t>
            </a:r>
            <a:r>
              <a:rPr sz="1500" spc="-100" dirty="0">
                <a:solidFill>
                  <a:srgbClr val="0000DF"/>
                </a:solidFill>
                <a:latin typeface="Courier New"/>
                <a:cs typeface="Courier New"/>
              </a:rPr>
              <a:t> </a:t>
            </a:r>
            <a:r>
              <a:rPr sz="1500" dirty="0">
                <a:solidFill>
                  <a:srgbClr val="6B006D"/>
                </a:solidFill>
                <a:latin typeface="Courier New"/>
                <a:cs typeface="Courier New"/>
              </a:rPr>
              <a:t>}</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a:p>
            <a:pPr marL="12700">
              <a:lnSpc>
                <a:spcPct val="100000"/>
              </a:lnSpc>
              <a:spcBef>
                <a:spcPts val="200"/>
              </a:spcBef>
            </a:pPr>
            <a:r>
              <a:rPr sz="1500" dirty="0">
                <a:solidFill>
                  <a:srgbClr val="6B006D"/>
                </a:solidFill>
                <a:latin typeface="Courier New"/>
                <a:cs typeface="Courier New"/>
              </a:rPr>
              <a:t>}</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a:p>
            <a:pPr>
              <a:lnSpc>
                <a:spcPct val="100000"/>
              </a:lnSpc>
            </a:pPr>
            <a:endParaRPr sz="1650">
              <a:latin typeface="Times New Roman"/>
              <a:cs typeface="Times New Roman"/>
            </a:endParaRPr>
          </a:p>
          <a:p>
            <a:pPr marL="12700" marR="5080">
              <a:lnSpc>
                <a:spcPct val="111100"/>
              </a:lnSpc>
            </a:pPr>
            <a:r>
              <a:rPr sz="1500" spc="-5" dirty="0">
                <a:solidFill>
                  <a:srgbClr val="565656"/>
                </a:solidFill>
                <a:latin typeface="Courier New"/>
                <a:cs typeface="Courier New"/>
              </a:rPr>
              <a:t>// Let's add </a:t>
            </a:r>
            <a:r>
              <a:rPr sz="1500" dirty="0">
                <a:solidFill>
                  <a:srgbClr val="565656"/>
                </a:solidFill>
                <a:latin typeface="Courier New"/>
                <a:cs typeface="Courier New"/>
              </a:rPr>
              <a:t>a </a:t>
            </a:r>
            <a:r>
              <a:rPr sz="1500" spc="-5" dirty="0">
                <a:solidFill>
                  <a:srgbClr val="565656"/>
                </a:solidFill>
                <a:latin typeface="Courier New"/>
                <a:cs typeface="Courier New"/>
              </a:rPr>
              <a:t>new controller to </a:t>
            </a:r>
            <a:r>
              <a:rPr sz="1500" dirty="0">
                <a:solidFill>
                  <a:srgbClr val="565656"/>
                </a:solidFill>
                <a:latin typeface="Courier New"/>
                <a:cs typeface="Courier New"/>
              </a:rPr>
              <a:t>MyApp  </a:t>
            </a:r>
            <a:r>
              <a:rPr sz="1500" dirty="0">
                <a:latin typeface="Courier New"/>
                <a:cs typeface="Courier New"/>
              </a:rPr>
              <a:t>myApp</a:t>
            </a:r>
            <a:r>
              <a:rPr sz="1500" dirty="0">
                <a:solidFill>
                  <a:srgbClr val="6D6F24"/>
                </a:solidFill>
                <a:latin typeface="Courier New"/>
                <a:cs typeface="Courier New"/>
              </a:rPr>
              <a:t>.</a:t>
            </a:r>
            <a:r>
              <a:rPr sz="1500" dirty="0">
                <a:latin typeface="Courier New"/>
                <a:cs typeface="Courier New"/>
              </a:rPr>
              <a:t>controller</a:t>
            </a:r>
            <a:r>
              <a:rPr sz="1500" dirty="0">
                <a:solidFill>
                  <a:srgbClr val="6D6F24"/>
                </a:solidFill>
                <a:latin typeface="Courier New"/>
                <a:cs typeface="Courier New"/>
              </a:rPr>
              <a:t>(</a:t>
            </a:r>
            <a:r>
              <a:rPr sz="1500" dirty="0">
                <a:solidFill>
                  <a:srgbClr val="0000DF"/>
                </a:solidFill>
                <a:latin typeface="Courier New"/>
                <a:cs typeface="Courier New"/>
              </a:rPr>
              <a:t>'MySimpleCtrl'</a:t>
            </a:r>
            <a:r>
              <a:rPr sz="1500" dirty="0">
                <a:solidFill>
                  <a:srgbClr val="6D6F24"/>
                </a:solidFill>
                <a:latin typeface="Courier New"/>
                <a:cs typeface="Courier New"/>
              </a:rPr>
              <a:t>, </a:t>
            </a:r>
            <a:r>
              <a:rPr sz="1500" b="1" dirty="0">
                <a:solidFill>
                  <a:srgbClr val="6B0001"/>
                </a:solidFill>
                <a:latin typeface="Courier New"/>
                <a:cs typeface="Courier New"/>
              </a:rPr>
              <a:t>function </a:t>
            </a:r>
            <a:r>
              <a:rPr sz="1500" dirty="0">
                <a:solidFill>
                  <a:srgbClr val="6D6F24"/>
                </a:solidFill>
                <a:latin typeface="Courier New"/>
                <a:cs typeface="Courier New"/>
              </a:rPr>
              <a:t>(</a:t>
            </a:r>
            <a:r>
              <a:rPr sz="1500" dirty="0">
                <a:latin typeface="Courier New"/>
                <a:cs typeface="Courier New"/>
              </a:rPr>
              <a:t>$scope</a:t>
            </a:r>
            <a:r>
              <a:rPr sz="1500" dirty="0">
                <a:solidFill>
                  <a:srgbClr val="6D6F24"/>
                </a:solidFill>
                <a:latin typeface="Courier New"/>
                <a:cs typeface="Courier New"/>
              </a:rPr>
              <a:t>)</a:t>
            </a:r>
            <a:r>
              <a:rPr sz="1500" spc="-100" dirty="0">
                <a:solidFill>
                  <a:srgbClr val="6D6F24"/>
                </a:solidFill>
                <a:latin typeface="Courier New"/>
                <a:cs typeface="Courier New"/>
              </a:rPr>
              <a:t> </a:t>
            </a:r>
            <a:r>
              <a:rPr sz="1500" dirty="0">
                <a:solidFill>
                  <a:srgbClr val="6B006D"/>
                </a:solidFill>
                <a:latin typeface="Courier New"/>
                <a:cs typeface="Courier New"/>
              </a:rPr>
              <a:t>{</a:t>
            </a:r>
            <a:endParaRPr sz="1500">
              <a:latin typeface="Courier New"/>
              <a:cs typeface="Courier New"/>
            </a:endParaRPr>
          </a:p>
          <a:p>
            <a:pPr>
              <a:lnSpc>
                <a:spcPct val="100000"/>
              </a:lnSpc>
              <a:spcBef>
                <a:spcPts val="15"/>
              </a:spcBef>
            </a:pPr>
            <a:endParaRPr sz="1900">
              <a:latin typeface="Times New Roman"/>
              <a:cs typeface="Times New Roman"/>
            </a:endParaRPr>
          </a:p>
          <a:p>
            <a:pPr marL="12700">
              <a:lnSpc>
                <a:spcPct val="100000"/>
              </a:lnSpc>
            </a:pPr>
            <a:r>
              <a:rPr sz="1500" dirty="0">
                <a:solidFill>
                  <a:srgbClr val="6B006D"/>
                </a:solidFill>
                <a:latin typeface="Courier New"/>
                <a:cs typeface="Courier New"/>
              </a:rPr>
              <a:t>}</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357879">
              <a:lnSpc>
                <a:spcPct val="100000"/>
              </a:lnSpc>
            </a:pPr>
            <a:r>
              <a:rPr dirty="0"/>
              <a:t>Vi</a:t>
            </a:r>
            <a:r>
              <a:rPr spc="-5" dirty="0"/>
              <a:t>ew</a:t>
            </a:r>
            <a:r>
              <a:rPr dirty="0"/>
              <a:t>s</a:t>
            </a:r>
          </a:p>
        </p:txBody>
      </p:sp>
      <p:sp>
        <p:nvSpPr>
          <p:cNvPr id="3" name="object 3"/>
          <p:cNvSpPr txBox="1"/>
          <p:nvPr/>
        </p:nvSpPr>
        <p:spPr>
          <a:xfrm>
            <a:off x="1310182" y="1995055"/>
            <a:ext cx="3226435" cy="94869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b="1" spc="-5" dirty="0">
                <a:latin typeface="Calibri"/>
                <a:cs typeface="Calibri"/>
              </a:rPr>
              <a:t>view1.html:</a:t>
            </a:r>
            <a:endParaRPr sz="3200">
              <a:latin typeface="Calibri"/>
              <a:cs typeface="Calibri"/>
            </a:endParaRPr>
          </a:p>
          <a:p>
            <a:pPr marL="469265">
              <a:lnSpc>
                <a:spcPct val="100000"/>
              </a:lnSpc>
              <a:spcBef>
                <a:spcPts val="535"/>
              </a:spcBef>
              <a:tabLst>
                <a:tab pos="2115820" algn="l"/>
              </a:tabLst>
            </a:pPr>
            <a:r>
              <a:rPr sz="2400" dirty="0">
                <a:solidFill>
                  <a:srgbClr val="944403"/>
                </a:solidFill>
                <a:latin typeface="Courier New"/>
                <a:cs typeface="Courier New"/>
              </a:rPr>
              <a:t>&lt;</a:t>
            </a:r>
            <a:r>
              <a:rPr sz="2400" b="1" dirty="0">
                <a:solidFill>
                  <a:srgbClr val="6B0001"/>
                </a:solidFill>
                <a:latin typeface="Courier New"/>
                <a:cs typeface="Courier New"/>
              </a:rPr>
              <a:t>h1</a:t>
            </a:r>
            <a:r>
              <a:rPr sz="2400" dirty="0">
                <a:solidFill>
                  <a:srgbClr val="944403"/>
                </a:solidFill>
                <a:latin typeface="Courier New"/>
                <a:cs typeface="Courier New"/>
              </a:rPr>
              <a:t>&gt;View	</a:t>
            </a:r>
            <a:r>
              <a:rPr sz="2400" dirty="0">
                <a:solidFill>
                  <a:srgbClr val="107D02"/>
                </a:solidFill>
                <a:latin typeface="Courier New"/>
                <a:cs typeface="Courier New"/>
              </a:rPr>
              <a:t>1</a:t>
            </a:r>
            <a:r>
              <a:rPr sz="2400" dirty="0">
                <a:solidFill>
                  <a:srgbClr val="944403"/>
                </a:solidFill>
                <a:latin typeface="Courier New"/>
                <a:cs typeface="Courier New"/>
              </a:rPr>
              <a:t>&lt;/</a:t>
            </a:r>
            <a:r>
              <a:rPr sz="2400" b="1" dirty="0">
                <a:solidFill>
                  <a:srgbClr val="6B0001"/>
                </a:solidFill>
                <a:latin typeface="Courier New"/>
                <a:cs typeface="Courier New"/>
              </a:rPr>
              <a:t>h2</a:t>
            </a:r>
            <a:r>
              <a:rPr sz="2400" dirty="0">
                <a:solidFill>
                  <a:srgbClr val="944403"/>
                </a:solidFill>
                <a:latin typeface="Courier New"/>
                <a:cs typeface="Courier New"/>
              </a:rPr>
              <a:t>&gt;</a:t>
            </a:r>
            <a:endParaRPr sz="2400">
              <a:latin typeface="Courier New"/>
              <a:cs typeface="Courier New"/>
            </a:endParaRPr>
          </a:p>
        </p:txBody>
      </p:sp>
      <p:sp>
        <p:nvSpPr>
          <p:cNvPr id="4" name="object 4"/>
          <p:cNvSpPr txBox="1"/>
          <p:nvPr/>
        </p:nvSpPr>
        <p:spPr>
          <a:xfrm>
            <a:off x="1767382" y="2982607"/>
            <a:ext cx="940435" cy="393065"/>
          </a:xfrm>
          <a:prstGeom prst="rect">
            <a:avLst/>
          </a:prstGeom>
        </p:spPr>
        <p:txBody>
          <a:bodyPr vert="horz" wrap="square" lIns="0" tIns="0" rIns="0" bIns="0" rtlCol="0">
            <a:spAutoFit/>
          </a:bodyPr>
          <a:lstStyle/>
          <a:p>
            <a:pPr marL="12700">
              <a:lnSpc>
                <a:spcPct val="100000"/>
              </a:lnSpc>
            </a:pPr>
            <a:r>
              <a:rPr sz="2400" dirty="0">
                <a:solidFill>
                  <a:srgbClr val="944403"/>
                </a:solidFill>
                <a:latin typeface="Courier New"/>
                <a:cs typeface="Courier New"/>
              </a:rPr>
              <a:t>&lt;</a:t>
            </a:r>
            <a:r>
              <a:rPr sz="2400" b="1" dirty="0">
                <a:solidFill>
                  <a:srgbClr val="6B0001"/>
                </a:solidFill>
                <a:latin typeface="Courier New"/>
                <a:cs typeface="Courier New"/>
              </a:rPr>
              <a:t>p</a:t>
            </a:r>
            <a:r>
              <a:rPr sz="2400" dirty="0">
                <a:solidFill>
                  <a:srgbClr val="944403"/>
                </a:solidFill>
                <a:latin typeface="Courier New"/>
                <a:cs typeface="Courier New"/>
              </a:rPr>
              <a:t>&gt;&lt;</a:t>
            </a:r>
            <a:r>
              <a:rPr sz="2400" b="1" dirty="0">
                <a:solidFill>
                  <a:srgbClr val="6B0001"/>
                </a:solidFill>
                <a:latin typeface="Courier New"/>
                <a:cs typeface="Courier New"/>
              </a:rPr>
              <a:t>a</a:t>
            </a:r>
            <a:endParaRPr sz="2400">
              <a:latin typeface="Courier New"/>
              <a:cs typeface="Courier New"/>
            </a:endParaRPr>
          </a:p>
        </p:txBody>
      </p:sp>
      <p:sp>
        <p:nvSpPr>
          <p:cNvPr id="5" name="object 5"/>
          <p:cNvSpPr txBox="1"/>
          <p:nvPr/>
        </p:nvSpPr>
        <p:spPr>
          <a:xfrm>
            <a:off x="2864841" y="2982607"/>
            <a:ext cx="3134995" cy="393065"/>
          </a:xfrm>
          <a:prstGeom prst="rect">
            <a:avLst/>
          </a:prstGeom>
        </p:spPr>
        <p:txBody>
          <a:bodyPr vert="horz" wrap="square" lIns="0" tIns="0" rIns="0" bIns="0" rtlCol="0">
            <a:spAutoFit/>
          </a:bodyPr>
          <a:lstStyle/>
          <a:p>
            <a:pPr marL="12700">
              <a:lnSpc>
                <a:spcPct val="100000"/>
              </a:lnSpc>
            </a:pPr>
            <a:r>
              <a:rPr sz="2400" spc="-5" dirty="0">
                <a:solidFill>
                  <a:srgbClr val="0B381D"/>
                </a:solidFill>
                <a:latin typeface="Courier New"/>
                <a:cs typeface="Courier New"/>
              </a:rPr>
              <a:t>href</a:t>
            </a:r>
            <a:r>
              <a:rPr sz="2400" spc="-5" dirty="0">
                <a:solidFill>
                  <a:srgbClr val="6D6F24"/>
                </a:solidFill>
                <a:latin typeface="Courier New"/>
                <a:cs typeface="Courier New"/>
              </a:rPr>
              <a:t>=</a:t>
            </a:r>
            <a:r>
              <a:rPr sz="2400" spc="-5" dirty="0">
                <a:solidFill>
                  <a:srgbClr val="0000DF"/>
                </a:solidFill>
                <a:latin typeface="Courier New"/>
                <a:cs typeface="Courier New"/>
              </a:rPr>
              <a:t>"#/view2"</a:t>
            </a:r>
            <a:r>
              <a:rPr sz="2400" spc="-5" dirty="0">
                <a:solidFill>
                  <a:srgbClr val="944403"/>
                </a:solidFill>
                <a:latin typeface="Courier New"/>
                <a:cs typeface="Courier New"/>
              </a:rPr>
              <a:t>&gt;To</a:t>
            </a:r>
            <a:endParaRPr sz="2400">
              <a:latin typeface="Courier New"/>
              <a:cs typeface="Courier New"/>
            </a:endParaRPr>
          </a:p>
        </p:txBody>
      </p:sp>
      <p:sp>
        <p:nvSpPr>
          <p:cNvPr id="6" name="object 6"/>
          <p:cNvSpPr txBox="1"/>
          <p:nvPr/>
        </p:nvSpPr>
        <p:spPr>
          <a:xfrm>
            <a:off x="6157221" y="2982607"/>
            <a:ext cx="756920" cy="393065"/>
          </a:xfrm>
          <a:prstGeom prst="rect">
            <a:avLst/>
          </a:prstGeom>
        </p:spPr>
        <p:txBody>
          <a:bodyPr vert="horz" wrap="square" lIns="0" tIns="0" rIns="0" bIns="0" rtlCol="0">
            <a:spAutoFit/>
          </a:bodyPr>
          <a:lstStyle/>
          <a:p>
            <a:pPr marL="12700">
              <a:lnSpc>
                <a:spcPct val="100000"/>
              </a:lnSpc>
            </a:pPr>
            <a:r>
              <a:rPr sz="2400" spc="-5" dirty="0">
                <a:solidFill>
                  <a:srgbClr val="944403"/>
                </a:solidFill>
                <a:latin typeface="Courier New"/>
                <a:cs typeface="Courier New"/>
              </a:rPr>
              <a:t>View</a:t>
            </a:r>
            <a:endParaRPr sz="2400">
              <a:latin typeface="Courier New"/>
              <a:cs typeface="Courier New"/>
            </a:endParaRPr>
          </a:p>
        </p:txBody>
      </p:sp>
      <p:sp>
        <p:nvSpPr>
          <p:cNvPr id="7" name="object 7"/>
          <p:cNvSpPr txBox="1"/>
          <p:nvPr/>
        </p:nvSpPr>
        <p:spPr>
          <a:xfrm>
            <a:off x="7071766" y="2982607"/>
            <a:ext cx="1671955" cy="393065"/>
          </a:xfrm>
          <a:prstGeom prst="rect">
            <a:avLst/>
          </a:prstGeom>
        </p:spPr>
        <p:txBody>
          <a:bodyPr vert="horz" wrap="square" lIns="0" tIns="0" rIns="0" bIns="0" rtlCol="0">
            <a:spAutoFit/>
          </a:bodyPr>
          <a:lstStyle/>
          <a:p>
            <a:pPr marL="12700">
              <a:lnSpc>
                <a:spcPct val="100000"/>
              </a:lnSpc>
            </a:pPr>
            <a:r>
              <a:rPr sz="2400" dirty="0">
                <a:solidFill>
                  <a:srgbClr val="107D02"/>
                </a:solidFill>
                <a:latin typeface="Courier New"/>
                <a:cs typeface="Courier New"/>
              </a:rPr>
              <a:t>2</a:t>
            </a:r>
            <a:r>
              <a:rPr sz="2400" dirty="0">
                <a:solidFill>
                  <a:srgbClr val="944403"/>
                </a:solidFill>
                <a:latin typeface="Courier New"/>
                <a:cs typeface="Courier New"/>
              </a:rPr>
              <a:t>&lt;/</a:t>
            </a:r>
            <a:r>
              <a:rPr sz="2400" b="1" dirty="0">
                <a:solidFill>
                  <a:srgbClr val="6B0001"/>
                </a:solidFill>
                <a:latin typeface="Courier New"/>
                <a:cs typeface="Courier New"/>
              </a:rPr>
              <a:t>a</a:t>
            </a:r>
            <a:r>
              <a:rPr sz="2400" dirty="0">
                <a:solidFill>
                  <a:srgbClr val="944403"/>
                </a:solidFill>
                <a:latin typeface="Courier New"/>
                <a:cs typeface="Courier New"/>
              </a:rPr>
              <a:t>&gt;&lt;/</a:t>
            </a:r>
            <a:r>
              <a:rPr sz="2400" b="1" dirty="0">
                <a:solidFill>
                  <a:srgbClr val="6B0001"/>
                </a:solidFill>
                <a:latin typeface="Courier New"/>
                <a:cs typeface="Courier New"/>
              </a:rPr>
              <a:t>p</a:t>
            </a:r>
            <a:r>
              <a:rPr sz="2400" dirty="0">
                <a:solidFill>
                  <a:srgbClr val="944403"/>
                </a:solidFill>
                <a:latin typeface="Courier New"/>
                <a:cs typeface="Courier New"/>
              </a:rPr>
              <a:t>&gt;</a:t>
            </a:r>
            <a:endParaRPr sz="2400">
              <a:latin typeface="Courier New"/>
              <a:cs typeface="Courier New"/>
            </a:endParaRPr>
          </a:p>
        </p:txBody>
      </p:sp>
      <p:sp>
        <p:nvSpPr>
          <p:cNvPr id="8" name="object 8"/>
          <p:cNvSpPr txBox="1"/>
          <p:nvPr/>
        </p:nvSpPr>
        <p:spPr>
          <a:xfrm>
            <a:off x="1310182" y="3451491"/>
            <a:ext cx="3226435" cy="95250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b="1" spc="-5" dirty="0">
                <a:latin typeface="Calibri"/>
                <a:cs typeface="Calibri"/>
              </a:rPr>
              <a:t>view2.html:</a:t>
            </a:r>
            <a:endParaRPr sz="3200">
              <a:latin typeface="Calibri"/>
              <a:cs typeface="Calibri"/>
            </a:endParaRPr>
          </a:p>
          <a:p>
            <a:pPr marL="469265">
              <a:lnSpc>
                <a:spcPct val="100000"/>
              </a:lnSpc>
              <a:spcBef>
                <a:spcPts val="565"/>
              </a:spcBef>
              <a:tabLst>
                <a:tab pos="2115820" algn="l"/>
              </a:tabLst>
            </a:pPr>
            <a:r>
              <a:rPr sz="2400" dirty="0">
                <a:solidFill>
                  <a:srgbClr val="944403"/>
                </a:solidFill>
                <a:latin typeface="Courier New"/>
                <a:cs typeface="Courier New"/>
              </a:rPr>
              <a:t>&lt;</a:t>
            </a:r>
            <a:r>
              <a:rPr sz="2400" b="1" dirty="0">
                <a:solidFill>
                  <a:srgbClr val="6B0001"/>
                </a:solidFill>
                <a:latin typeface="Courier New"/>
                <a:cs typeface="Courier New"/>
              </a:rPr>
              <a:t>h1</a:t>
            </a:r>
            <a:r>
              <a:rPr sz="2400" dirty="0">
                <a:solidFill>
                  <a:srgbClr val="944403"/>
                </a:solidFill>
                <a:latin typeface="Courier New"/>
                <a:cs typeface="Courier New"/>
              </a:rPr>
              <a:t>&gt;View	</a:t>
            </a:r>
            <a:r>
              <a:rPr sz="2400" dirty="0">
                <a:solidFill>
                  <a:srgbClr val="107D02"/>
                </a:solidFill>
                <a:latin typeface="Courier New"/>
                <a:cs typeface="Courier New"/>
              </a:rPr>
              <a:t>2</a:t>
            </a:r>
            <a:r>
              <a:rPr sz="2400" dirty="0">
                <a:solidFill>
                  <a:srgbClr val="944403"/>
                </a:solidFill>
                <a:latin typeface="Courier New"/>
                <a:cs typeface="Courier New"/>
              </a:rPr>
              <a:t>&lt;/</a:t>
            </a:r>
            <a:r>
              <a:rPr sz="2400" b="1" dirty="0">
                <a:solidFill>
                  <a:srgbClr val="6B0001"/>
                </a:solidFill>
                <a:latin typeface="Courier New"/>
                <a:cs typeface="Courier New"/>
              </a:rPr>
              <a:t>h2</a:t>
            </a:r>
            <a:r>
              <a:rPr sz="2400" dirty="0">
                <a:solidFill>
                  <a:srgbClr val="944403"/>
                </a:solidFill>
                <a:latin typeface="Courier New"/>
                <a:cs typeface="Courier New"/>
              </a:rPr>
              <a:t>&gt;</a:t>
            </a:r>
            <a:endParaRPr sz="2400">
              <a:latin typeface="Courier New"/>
              <a:cs typeface="Courier New"/>
            </a:endParaRPr>
          </a:p>
        </p:txBody>
      </p:sp>
      <p:sp>
        <p:nvSpPr>
          <p:cNvPr id="9" name="object 9"/>
          <p:cNvSpPr txBox="1"/>
          <p:nvPr/>
        </p:nvSpPr>
        <p:spPr>
          <a:xfrm>
            <a:off x="1767382" y="4455807"/>
            <a:ext cx="940435" cy="393065"/>
          </a:xfrm>
          <a:prstGeom prst="rect">
            <a:avLst/>
          </a:prstGeom>
        </p:spPr>
        <p:txBody>
          <a:bodyPr vert="horz" wrap="square" lIns="0" tIns="0" rIns="0" bIns="0" rtlCol="0">
            <a:spAutoFit/>
          </a:bodyPr>
          <a:lstStyle/>
          <a:p>
            <a:pPr marL="12700">
              <a:lnSpc>
                <a:spcPct val="100000"/>
              </a:lnSpc>
            </a:pPr>
            <a:r>
              <a:rPr sz="2400" dirty="0">
                <a:solidFill>
                  <a:srgbClr val="944403"/>
                </a:solidFill>
                <a:latin typeface="Courier New"/>
                <a:cs typeface="Courier New"/>
              </a:rPr>
              <a:t>&lt;</a:t>
            </a:r>
            <a:r>
              <a:rPr sz="2400" b="1" dirty="0">
                <a:solidFill>
                  <a:srgbClr val="6B0001"/>
                </a:solidFill>
                <a:latin typeface="Courier New"/>
                <a:cs typeface="Courier New"/>
              </a:rPr>
              <a:t>p</a:t>
            </a:r>
            <a:r>
              <a:rPr sz="2400" dirty="0">
                <a:solidFill>
                  <a:srgbClr val="944403"/>
                </a:solidFill>
                <a:latin typeface="Courier New"/>
                <a:cs typeface="Courier New"/>
              </a:rPr>
              <a:t>&gt;&lt;</a:t>
            </a:r>
            <a:r>
              <a:rPr sz="2400" b="1" dirty="0">
                <a:solidFill>
                  <a:srgbClr val="6B0001"/>
                </a:solidFill>
                <a:latin typeface="Courier New"/>
                <a:cs typeface="Courier New"/>
              </a:rPr>
              <a:t>a</a:t>
            </a:r>
            <a:endParaRPr sz="2400">
              <a:latin typeface="Courier New"/>
              <a:cs typeface="Courier New"/>
            </a:endParaRPr>
          </a:p>
        </p:txBody>
      </p:sp>
      <p:sp>
        <p:nvSpPr>
          <p:cNvPr id="10" name="object 10"/>
          <p:cNvSpPr txBox="1"/>
          <p:nvPr/>
        </p:nvSpPr>
        <p:spPr>
          <a:xfrm>
            <a:off x="2864841" y="4455807"/>
            <a:ext cx="3134995" cy="393065"/>
          </a:xfrm>
          <a:prstGeom prst="rect">
            <a:avLst/>
          </a:prstGeom>
        </p:spPr>
        <p:txBody>
          <a:bodyPr vert="horz" wrap="square" lIns="0" tIns="0" rIns="0" bIns="0" rtlCol="0">
            <a:spAutoFit/>
          </a:bodyPr>
          <a:lstStyle/>
          <a:p>
            <a:pPr marL="12700">
              <a:lnSpc>
                <a:spcPct val="100000"/>
              </a:lnSpc>
            </a:pPr>
            <a:r>
              <a:rPr sz="2400" spc="-5" dirty="0">
                <a:solidFill>
                  <a:srgbClr val="0B381D"/>
                </a:solidFill>
                <a:latin typeface="Courier New"/>
                <a:cs typeface="Courier New"/>
              </a:rPr>
              <a:t>href</a:t>
            </a:r>
            <a:r>
              <a:rPr sz="2400" spc="-5" dirty="0">
                <a:solidFill>
                  <a:srgbClr val="6D6F24"/>
                </a:solidFill>
                <a:latin typeface="Courier New"/>
                <a:cs typeface="Courier New"/>
              </a:rPr>
              <a:t>=</a:t>
            </a:r>
            <a:r>
              <a:rPr sz="2400" spc="-5" dirty="0">
                <a:solidFill>
                  <a:srgbClr val="0000DF"/>
                </a:solidFill>
                <a:latin typeface="Courier New"/>
                <a:cs typeface="Courier New"/>
              </a:rPr>
              <a:t>"#/view1"</a:t>
            </a:r>
            <a:r>
              <a:rPr sz="2400" spc="-5" dirty="0">
                <a:solidFill>
                  <a:srgbClr val="944403"/>
                </a:solidFill>
                <a:latin typeface="Courier New"/>
                <a:cs typeface="Courier New"/>
              </a:rPr>
              <a:t>&gt;To</a:t>
            </a:r>
            <a:endParaRPr sz="2400">
              <a:latin typeface="Courier New"/>
              <a:cs typeface="Courier New"/>
            </a:endParaRPr>
          </a:p>
        </p:txBody>
      </p:sp>
      <p:sp>
        <p:nvSpPr>
          <p:cNvPr id="11" name="object 11"/>
          <p:cNvSpPr txBox="1"/>
          <p:nvPr/>
        </p:nvSpPr>
        <p:spPr>
          <a:xfrm>
            <a:off x="6157221" y="4455807"/>
            <a:ext cx="756920" cy="393065"/>
          </a:xfrm>
          <a:prstGeom prst="rect">
            <a:avLst/>
          </a:prstGeom>
        </p:spPr>
        <p:txBody>
          <a:bodyPr vert="horz" wrap="square" lIns="0" tIns="0" rIns="0" bIns="0" rtlCol="0">
            <a:spAutoFit/>
          </a:bodyPr>
          <a:lstStyle/>
          <a:p>
            <a:pPr marL="12700">
              <a:lnSpc>
                <a:spcPct val="100000"/>
              </a:lnSpc>
            </a:pPr>
            <a:r>
              <a:rPr sz="2400" spc="-5" dirty="0">
                <a:solidFill>
                  <a:srgbClr val="944403"/>
                </a:solidFill>
                <a:latin typeface="Courier New"/>
                <a:cs typeface="Courier New"/>
              </a:rPr>
              <a:t>View</a:t>
            </a:r>
            <a:endParaRPr sz="2400">
              <a:latin typeface="Courier New"/>
              <a:cs typeface="Courier New"/>
            </a:endParaRPr>
          </a:p>
        </p:txBody>
      </p:sp>
      <p:sp>
        <p:nvSpPr>
          <p:cNvPr id="12" name="object 12"/>
          <p:cNvSpPr txBox="1"/>
          <p:nvPr/>
        </p:nvSpPr>
        <p:spPr>
          <a:xfrm>
            <a:off x="7071766" y="4455807"/>
            <a:ext cx="1671955" cy="393065"/>
          </a:xfrm>
          <a:prstGeom prst="rect">
            <a:avLst/>
          </a:prstGeom>
        </p:spPr>
        <p:txBody>
          <a:bodyPr vert="horz" wrap="square" lIns="0" tIns="0" rIns="0" bIns="0" rtlCol="0">
            <a:spAutoFit/>
          </a:bodyPr>
          <a:lstStyle/>
          <a:p>
            <a:pPr marL="12700">
              <a:lnSpc>
                <a:spcPct val="100000"/>
              </a:lnSpc>
            </a:pPr>
            <a:r>
              <a:rPr sz="2400" dirty="0">
                <a:solidFill>
                  <a:srgbClr val="107D02"/>
                </a:solidFill>
                <a:latin typeface="Courier New"/>
                <a:cs typeface="Courier New"/>
              </a:rPr>
              <a:t>1</a:t>
            </a:r>
            <a:r>
              <a:rPr sz="2400" dirty="0">
                <a:solidFill>
                  <a:srgbClr val="944403"/>
                </a:solidFill>
                <a:latin typeface="Courier New"/>
                <a:cs typeface="Courier New"/>
              </a:rPr>
              <a:t>&lt;/</a:t>
            </a:r>
            <a:r>
              <a:rPr sz="2400" b="1" dirty="0">
                <a:solidFill>
                  <a:srgbClr val="6B0001"/>
                </a:solidFill>
                <a:latin typeface="Courier New"/>
                <a:cs typeface="Courier New"/>
              </a:rPr>
              <a:t>a</a:t>
            </a:r>
            <a:r>
              <a:rPr sz="2400" dirty="0">
                <a:solidFill>
                  <a:srgbClr val="944403"/>
                </a:solidFill>
                <a:latin typeface="Courier New"/>
                <a:cs typeface="Courier New"/>
              </a:rPr>
              <a:t>&gt;&lt;/</a:t>
            </a:r>
            <a:r>
              <a:rPr sz="2400" b="1" dirty="0">
                <a:solidFill>
                  <a:srgbClr val="6B0001"/>
                </a:solidFill>
                <a:latin typeface="Courier New"/>
                <a:cs typeface="Courier New"/>
              </a:rPr>
              <a:t>p</a:t>
            </a:r>
            <a:r>
              <a:rPr sz="2400" dirty="0">
                <a:solidFill>
                  <a:srgbClr val="944403"/>
                </a:solidFill>
                <a:latin typeface="Courier New"/>
                <a:cs typeface="Courier New"/>
              </a:rPr>
              <a:t>&gt;</a:t>
            </a:r>
            <a:endParaRPr sz="2400">
              <a:latin typeface="Courier New"/>
              <a:cs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16585">
              <a:lnSpc>
                <a:spcPct val="100000"/>
              </a:lnSpc>
            </a:pPr>
            <a:r>
              <a:rPr spc="-5" dirty="0"/>
              <a:t>Working </a:t>
            </a:r>
            <a:r>
              <a:rPr dirty="0"/>
              <a:t>in </a:t>
            </a:r>
            <a:r>
              <a:rPr spc="-5" dirty="0"/>
              <a:t>Local</a:t>
            </a:r>
            <a:r>
              <a:rPr spc="-15" dirty="0"/>
              <a:t> </a:t>
            </a:r>
            <a:r>
              <a:rPr spc="-5" dirty="0"/>
              <a:t>Environment</a:t>
            </a:r>
          </a:p>
        </p:txBody>
      </p:sp>
      <p:sp>
        <p:nvSpPr>
          <p:cNvPr id="3" name="object 3"/>
          <p:cNvSpPr txBox="1"/>
          <p:nvPr/>
        </p:nvSpPr>
        <p:spPr>
          <a:xfrm>
            <a:off x="1310182" y="2015375"/>
            <a:ext cx="7874000" cy="4084320"/>
          </a:xfrm>
          <a:prstGeom prst="rect">
            <a:avLst/>
          </a:prstGeom>
        </p:spPr>
        <p:txBody>
          <a:bodyPr vert="horz" wrap="square" lIns="0" tIns="0" rIns="0" bIns="0" rtlCol="0">
            <a:spAutoFit/>
          </a:bodyPr>
          <a:lstStyle/>
          <a:p>
            <a:pPr marL="355600" marR="872490" indent="-342900">
              <a:lnSpc>
                <a:spcPts val="3400"/>
              </a:lnSpc>
              <a:buFont typeface="Arial"/>
              <a:buChar char="•"/>
              <a:tabLst>
                <a:tab pos="354965" algn="l"/>
                <a:tab pos="355600" algn="l"/>
              </a:tabLst>
            </a:pPr>
            <a:r>
              <a:rPr sz="3200" dirty="0">
                <a:latin typeface="Calibri"/>
                <a:cs typeface="Calibri"/>
              </a:rPr>
              <a:t>If </a:t>
            </a:r>
            <a:r>
              <a:rPr sz="3200" spc="-5" dirty="0">
                <a:latin typeface="Calibri"/>
                <a:cs typeface="Calibri"/>
              </a:rPr>
              <a:t>you </a:t>
            </a:r>
            <a:r>
              <a:rPr sz="3200" dirty="0">
                <a:latin typeface="Calibri"/>
                <a:cs typeface="Calibri"/>
              </a:rPr>
              <a:t>get </a:t>
            </a:r>
            <a:r>
              <a:rPr sz="3200" spc="-5" dirty="0">
                <a:latin typeface="Calibri"/>
                <a:cs typeface="Calibri"/>
              </a:rPr>
              <a:t>"cross origin requests are only  supported for HTTP"</a:t>
            </a:r>
            <a:r>
              <a:rPr sz="3200" spc="-20" dirty="0">
                <a:latin typeface="Calibri"/>
                <a:cs typeface="Calibri"/>
              </a:rPr>
              <a:t> </a:t>
            </a:r>
            <a:r>
              <a:rPr sz="3200" spc="-5" dirty="0">
                <a:latin typeface="Calibri"/>
                <a:cs typeface="Calibri"/>
              </a:rPr>
              <a:t>..</a:t>
            </a:r>
            <a:endParaRPr sz="3200">
              <a:latin typeface="Calibri"/>
              <a:cs typeface="Calibri"/>
            </a:endParaRPr>
          </a:p>
          <a:p>
            <a:pPr marL="355600" indent="-342900">
              <a:lnSpc>
                <a:spcPct val="100000"/>
              </a:lnSpc>
              <a:spcBef>
                <a:spcPts val="385"/>
              </a:spcBef>
              <a:buFont typeface="Arial"/>
              <a:buChar char="•"/>
              <a:tabLst>
                <a:tab pos="354965" algn="l"/>
                <a:tab pos="355600" algn="l"/>
              </a:tabLst>
            </a:pPr>
            <a:r>
              <a:rPr sz="3200" dirty="0">
                <a:latin typeface="Calibri"/>
                <a:cs typeface="Calibri"/>
              </a:rPr>
              <a:t>Either</a:t>
            </a:r>
            <a:endParaRPr sz="3200">
              <a:latin typeface="Calibri"/>
              <a:cs typeface="Calibri"/>
            </a:endParaRPr>
          </a:p>
          <a:p>
            <a:pPr marL="755650" lvl="1" indent="-285750">
              <a:lnSpc>
                <a:spcPct val="100000"/>
              </a:lnSpc>
              <a:spcBef>
                <a:spcPts val="300"/>
              </a:spcBef>
              <a:buFont typeface="Arial"/>
              <a:buChar char="–"/>
              <a:tabLst>
                <a:tab pos="755650" algn="l"/>
              </a:tabLst>
            </a:pPr>
            <a:r>
              <a:rPr sz="2800" spc="-5" dirty="0">
                <a:latin typeface="Calibri"/>
                <a:cs typeface="Calibri"/>
              </a:rPr>
              <a:t>1) </a:t>
            </a:r>
            <a:r>
              <a:rPr sz="2800" dirty="0">
                <a:latin typeface="Calibri"/>
                <a:cs typeface="Calibri"/>
              </a:rPr>
              <a:t>Disable </a:t>
            </a:r>
            <a:r>
              <a:rPr sz="2800" spc="-5" dirty="0">
                <a:latin typeface="Calibri"/>
                <a:cs typeface="Calibri"/>
              </a:rPr>
              <a:t>web </a:t>
            </a:r>
            <a:r>
              <a:rPr sz="2800" dirty="0">
                <a:latin typeface="Calibri"/>
                <a:cs typeface="Calibri"/>
              </a:rPr>
              <a:t>security in </a:t>
            </a:r>
            <a:r>
              <a:rPr sz="2800" spc="-5" dirty="0">
                <a:latin typeface="Calibri"/>
                <a:cs typeface="Calibri"/>
              </a:rPr>
              <a:t>your</a:t>
            </a:r>
            <a:r>
              <a:rPr sz="2800" spc="-40" dirty="0">
                <a:latin typeface="Calibri"/>
                <a:cs typeface="Calibri"/>
              </a:rPr>
              <a:t> </a:t>
            </a:r>
            <a:r>
              <a:rPr sz="2800" spc="-5" dirty="0">
                <a:latin typeface="Calibri"/>
                <a:cs typeface="Calibri"/>
              </a:rPr>
              <a:t>browser</a:t>
            </a:r>
            <a:endParaRPr sz="2800">
              <a:latin typeface="Calibri"/>
              <a:cs typeface="Calibri"/>
            </a:endParaRPr>
          </a:p>
          <a:p>
            <a:pPr marL="755650" lvl="1" indent="-285750">
              <a:lnSpc>
                <a:spcPct val="100000"/>
              </a:lnSpc>
              <a:spcBef>
                <a:spcPts val="340"/>
              </a:spcBef>
              <a:buFont typeface="Arial"/>
              <a:buChar char="–"/>
              <a:tabLst>
                <a:tab pos="755650" algn="l"/>
              </a:tabLst>
            </a:pPr>
            <a:r>
              <a:rPr sz="2800" spc="-5" dirty="0">
                <a:latin typeface="Calibri"/>
                <a:cs typeface="Calibri"/>
              </a:rPr>
              <a:t>2) </a:t>
            </a:r>
            <a:r>
              <a:rPr sz="2800" dirty="0">
                <a:latin typeface="Calibri"/>
                <a:cs typeface="Calibri"/>
              </a:rPr>
              <a:t>Use </a:t>
            </a:r>
            <a:r>
              <a:rPr sz="2800" spc="-5" dirty="0">
                <a:latin typeface="Calibri"/>
                <a:cs typeface="Calibri"/>
              </a:rPr>
              <a:t>some w</a:t>
            </a:r>
            <a:r>
              <a:rPr sz="2800" spc="-5" dirty="0">
                <a:latin typeface="Calibri"/>
                <a:cs typeface="Calibri"/>
                <a:hlinkClick r:id="rId2"/>
              </a:rPr>
              <a:t>eb </a:t>
            </a:r>
            <a:r>
              <a:rPr sz="2800" dirty="0">
                <a:latin typeface="Calibri"/>
                <a:cs typeface="Calibri"/>
                <a:hlinkClick r:id="rId2"/>
              </a:rPr>
              <a:t>server and access ﬁles</a:t>
            </a:r>
            <a:r>
              <a:rPr sz="2800" spc="-25" dirty="0">
                <a:latin typeface="Calibri"/>
                <a:cs typeface="Calibri"/>
                <a:hlinkClick r:id="rId2"/>
              </a:rPr>
              <a:t> </a:t>
            </a:r>
            <a:r>
              <a:rPr sz="2800" spc="-15" dirty="0">
                <a:latin typeface="Calibri"/>
                <a:cs typeface="Calibri"/>
                <a:hlinkClick r:id="rId2"/>
              </a:rPr>
              <a:t>http://..</a:t>
            </a:r>
            <a:endParaRPr sz="2800">
              <a:latin typeface="Calibri"/>
              <a:cs typeface="Calibri"/>
            </a:endParaRPr>
          </a:p>
          <a:p>
            <a:pPr marL="355600" indent="-342900">
              <a:lnSpc>
                <a:spcPct val="100000"/>
              </a:lnSpc>
              <a:spcBef>
                <a:spcPts val="395"/>
              </a:spcBef>
              <a:buFont typeface="Arial"/>
              <a:buChar char="•"/>
              <a:tabLst>
                <a:tab pos="354965" algn="l"/>
                <a:tab pos="355600" algn="l"/>
              </a:tabLst>
            </a:pPr>
            <a:r>
              <a:rPr sz="3200" spc="-5" dirty="0">
                <a:latin typeface="Calibri"/>
                <a:cs typeface="Calibri"/>
              </a:rPr>
              <a:t>To </a:t>
            </a:r>
            <a:r>
              <a:rPr sz="3200" b="1" dirty="0">
                <a:latin typeface="Calibri"/>
                <a:cs typeface="Calibri"/>
              </a:rPr>
              <a:t>disable </a:t>
            </a:r>
            <a:r>
              <a:rPr sz="3200" spc="-5" dirty="0">
                <a:latin typeface="Calibri"/>
                <a:cs typeface="Calibri"/>
              </a:rPr>
              <a:t>web security </a:t>
            </a:r>
            <a:r>
              <a:rPr sz="3200" dirty="0">
                <a:latin typeface="Calibri"/>
                <a:cs typeface="Calibri"/>
              </a:rPr>
              <a:t>in</a:t>
            </a:r>
            <a:r>
              <a:rPr sz="3200" spc="-15" dirty="0">
                <a:latin typeface="Calibri"/>
                <a:cs typeface="Calibri"/>
              </a:rPr>
              <a:t> </a:t>
            </a:r>
            <a:r>
              <a:rPr sz="3200" spc="-5" dirty="0">
                <a:latin typeface="Calibri"/>
                <a:cs typeface="Calibri"/>
              </a:rPr>
              <a:t>chrome</a:t>
            </a:r>
            <a:endParaRPr sz="3200">
              <a:latin typeface="Calibri"/>
              <a:cs typeface="Calibri"/>
            </a:endParaRPr>
          </a:p>
          <a:p>
            <a:pPr marL="755650" lvl="1" indent="-285750">
              <a:lnSpc>
                <a:spcPct val="100000"/>
              </a:lnSpc>
              <a:spcBef>
                <a:spcPts val="190"/>
              </a:spcBef>
              <a:buFont typeface="Arial"/>
              <a:buChar char="–"/>
              <a:tabLst>
                <a:tab pos="755015" algn="l"/>
                <a:tab pos="755650" algn="l"/>
              </a:tabLst>
            </a:pPr>
            <a:r>
              <a:rPr sz="2000" dirty="0">
                <a:latin typeface="SimSun"/>
                <a:cs typeface="SimSun"/>
              </a:rPr>
              <a:t>taskkill /F /IM</a:t>
            </a:r>
            <a:r>
              <a:rPr sz="2000" spc="-100" dirty="0">
                <a:latin typeface="SimSun"/>
                <a:cs typeface="SimSun"/>
              </a:rPr>
              <a:t> </a:t>
            </a:r>
            <a:r>
              <a:rPr sz="2000" dirty="0">
                <a:latin typeface="SimSun"/>
                <a:cs typeface="SimSun"/>
              </a:rPr>
              <a:t>chrome.exe</a:t>
            </a:r>
            <a:endParaRPr sz="2000">
              <a:latin typeface="SimSun"/>
              <a:cs typeface="SimSun"/>
            </a:endParaRPr>
          </a:p>
          <a:p>
            <a:pPr marL="755650" lvl="1" indent="-285750">
              <a:lnSpc>
                <a:spcPts val="2310"/>
              </a:lnSpc>
              <a:spcBef>
                <a:spcPts val="200"/>
              </a:spcBef>
              <a:buFont typeface="Arial"/>
              <a:buChar char="–"/>
              <a:tabLst>
                <a:tab pos="755015" algn="l"/>
                <a:tab pos="755650" algn="l"/>
              </a:tabLst>
            </a:pPr>
            <a:r>
              <a:rPr sz="2000" dirty="0">
                <a:latin typeface="SimSun"/>
                <a:cs typeface="SimSun"/>
              </a:rPr>
              <a:t>"C:\Program Files</a:t>
            </a:r>
            <a:r>
              <a:rPr sz="2000" spc="-100" dirty="0">
                <a:latin typeface="SimSun"/>
                <a:cs typeface="SimSun"/>
              </a:rPr>
              <a:t> </a:t>
            </a:r>
            <a:r>
              <a:rPr sz="2000" dirty="0">
                <a:latin typeface="SimSun"/>
                <a:cs typeface="SimSun"/>
              </a:rPr>
              <a:t>(x86)\Google\Chrome\Application</a:t>
            </a:r>
            <a:endParaRPr sz="2000">
              <a:latin typeface="SimSun"/>
              <a:cs typeface="SimSun"/>
            </a:endParaRPr>
          </a:p>
          <a:p>
            <a:pPr marL="748665" marR="5080">
              <a:lnSpc>
                <a:spcPts val="2100"/>
              </a:lnSpc>
              <a:spcBef>
                <a:spcPts val="229"/>
              </a:spcBef>
            </a:pPr>
            <a:r>
              <a:rPr sz="2000" dirty="0">
                <a:latin typeface="SimSun"/>
                <a:cs typeface="SimSun"/>
              </a:rPr>
              <a:t>\chrome.exe" --disable-web-security</a:t>
            </a:r>
            <a:r>
              <a:rPr sz="2000" spc="-100" dirty="0">
                <a:latin typeface="SimSun"/>
                <a:cs typeface="SimSun"/>
              </a:rPr>
              <a:t> </a:t>
            </a:r>
            <a:r>
              <a:rPr sz="2000" dirty="0">
                <a:latin typeface="SimSun"/>
                <a:cs typeface="SimSun"/>
              </a:rPr>
              <a:t>--allow-file-access-  from-files</a:t>
            </a:r>
            <a:endParaRPr sz="2000">
              <a:latin typeface="SimSun"/>
              <a:cs typeface="SimSu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DOM (Document Object Model)</a:t>
            </a:r>
          </a:p>
        </p:txBody>
      </p:sp>
      <p:graphicFrame>
        <p:nvGraphicFramePr>
          <p:cNvPr id="4" name="Content Placeholder 3"/>
          <p:cNvGraphicFramePr>
            <a:graphicFrameLocks noGrp="1"/>
          </p:cNvGraphicFramePr>
          <p:nvPr>
            <p:ph idx="1"/>
          </p:nvPr>
        </p:nvGraphicFramePr>
        <p:xfrm>
          <a:off x="812800" y="1556658"/>
          <a:ext cx="9067800" cy="4986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0339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5295" y="4801755"/>
            <a:ext cx="4613275" cy="632460"/>
          </a:xfrm>
          <a:prstGeom prst="rect">
            <a:avLst/>
          </a:prstGeom>
        </p:spPr>
        <p:txBody>
          <a:bodyPr vert="horz" wrap="square" lIns="0" tIns="0" rIns="0" bIns="0" rtlCol="0">
            <a:spAutoFit/>
          </a:bodyPr>
          <a:lstStyle/>
          <a:p>
            <a:pPr marL="12700">
              <a:lnSpc>
                <a:spcPct val="100000"/>
              </a:lnSpc>
            </a:pPr>
            <a:r>
              <a:rPr sz="4000" b="1" dirty="0">
                <a:latin typeface="Calibri"/>
                <a:cs typeface="Calibri"/>
              </a:rPr>
              <a:t>EXERCISE </a:t>
            </a:r>
            <a:r>
              <a:rPr sz="4000" b="1" spc="-5" dirty="0">
                <a:latin typeface="Calibri"/>
                <a:cs typeface="Calibri"/>
              </a:rPr>
              <a:t>4:</a:t>
            </a:r>
            <a:r>
              <a:rPr sz="4000" b="1" spc="-65" dirty="0">
                <a:latin typeface="Calibri"/>
                <a:cs typeface="Calibri"/>
              </a:rPr>
              <a:t> </a:t>
            </a:r>
            <a:r>
              <a:rPr sz="4000" b="1" spc="-5" dirty="0">
                <a:latin typeface="Calibri"/>
                <a:cs typeface="Calibri"/>
              </a:rPr>
              <a:t>ROUTING</a:t>
            </a:r>
            <a:endParaRPr sz="4000">
              <a:latin typeface="Calibri"/>
              <a:cs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107055">
              <a:lnSpc>
                <a:spcPct val="100000"/>
              </a:lnSpc>
            </a:pPr>
            <a:r>
              <a:rPr dirty="0"/>
              <a:t>S</a:t>
            </a:r>
            <a:r>
              <a:rPr spc="-5" dirty="0"/>
              <a:t>erv</a:t>
            </a:r>
            <a:r>
              <a:rPr dirty="0"/>
              <a:t>i</a:t>
            </a:r>
            <a:r>
              <a:rPr spc="-5" dirty="0"/>
              <a:t>ce</a:t>
            </a:r>
            <a:r>
              <a:rPr dirty="0"/>
              <a:t>s</a:t>
            </a:r>
          </a:p>
        </p:txBody>
      </p:sp>
      <p:sp>
        <p:nvSpPr>
          <p:cNvPr id="3" name="object 3"/>
          <p:cNvSpPr txBox="1"/>
          <p:nvPr/>
        </p:nvSpPr>
        <p:spPr>
          <a:xfrm>
            <a:off x="1310182" y="2020293"/>
            <a:ext cx="7953375" cy="4328160"/>
          </a:xfrm>
          <a:prstGeom prst="rect">
            <a:avLst/>
          </a:prstGeom>
        </p:spPr>
        <p:txBody>
          <a:bodyPr vert="horz" wrap="square" lIns="0" tIns="0" rIns="0" bIns="0" rtlCol="0">
            <a:spAutoFit/>
          </a:bodyPr>
          <a:lstStyle/>
          <a:p>
            <a:pPr marL="355600" marR="387350" indent="-342900">
              <a:lnSpc>
                <a:spcPct val="77200"/>
              </a:lnSpc>
              <a:buFont typeface="Arial"/>
              <a:buChar char="•"/>
              <a:tabLst>
                <a:tab pos="354965" algn="l"/>
                <a:tab pos="355600" algn="l"/>
              </a:tabLst>
            </a:pPr>
            <a:r>
              <a:rPr sz="2700" spc="-95" dirty="0">
                <a:latin typeface="Calibri"/>
                <a:cs typeface="Calibri"/>
              </a:rPr>
              <a:t>View-­‐independent </a:t>
            </a:r>
            <a:r>
              <a:rPr sz="2700" b="1" spc="-5" dirty="0">
                <a:latin typeface="Calibri"/>
                <a:cs typeface="Calibri"/>
              </a:rPr>
              <a:t>business </a:t>
            </a:r>
            <a:r>
              <a:rPr sz="2700" b="1" dirty="0">
                <a:latin typeface="Calibri"/>
                <a:cs typeface="Calibri"/>
              </a:rPr>
              <a:t>logic </a:t>
            </a:r>
            <a:r>
              <a:rPr sz="2700" spc="-5" dirty="0">
                <a:latin typeface="Calibri"/>
                <a:cs typeface="Calibri"/>
              </a:rPr>
              <a:t>should </a:t>
            </a:r>
            <a:r>
              <a:rPr sz="2700" b="1" dirty="0">
                <a:latin typeface="Calibri"/>
                <a:cs typeface="Calibri"/>
              </a:rPr>
              <a:t>not be </a:t>
            </a:r>
            <a:r>
              <a:rPr sz="2700" dirty="0">
                <a:latin typeface="Calibri"/>
                <a:cs typeface="Calibri"/>
              </a:rPr>
              <a:t>in a  </a:t>
            </a:r>
            <a:r>
              <a:rPr sz="2700" spc="-5" dirty="0">
                <a:latin typeface="Calibri"/>
                <a:cs typeface="Calibri"/>
              </a:rPr>
              <a:t>controller</a:t>
            </a:r>
            <a:endParaRPr sz="2700">
              <a:latin typeface="Calibri"/>
              <a:cs typeface="Calibri"/>
            </a:endParaRPr>
          </a:p>
          <a:p>
            <a:pPr marL="755650" lvl="1" indent="-285750">
              <a:lnSpc>
                <a:spcPts val="2875"/>
              </a:lnSpc>
              <a:buFont typeface="Arial"/>
              <a:buChar char="–"/>
              <a:tabLst>
                <a:tab pos="755650" algn="l"/>
              </a:tabLst>
            </a:pPr>
            <a:r>
              <a:rPr sz="2400" spc="-5" dirty="0">
                <a:latin typeface="Calibri"/>
                <a:cs typeface="Calibri"/>
              </a:rPr>
              <a:t>Logic </a:t>
            </a:r>
            <a:r>
              <a:rPr sz="2400" dirty="0">
                <a:latin typeface="Calibri"/>
                <a:cs typeface="Calibri"/>
              </a:rPr>
              <a:t>should be </a:t>
            </a:r>
            <a:r>
              <a:rPr sz="2400" spc="-5" dirty="0">
                <a:latin typeface="Calibri"/>
                <a:cs typeface="Calibri"/>
              </a:rPr>
              <a:t>in </a:t>
            </a:r>
            <a:r>
              <a:rPr sz="2400" b="1" dirty="0">
                <a:latin typeface="Calibri"/>
                <a:cs typeface="Calibri"/>
              </a:rPr>
              <a:t>a </a:t>
            </a:r>
            <a:r>
              <a:rPr sz="2400" b="1" spc="-5" dirty="0">
                <a:latin typeface="Calibri"/>
                <a:cs typeface="Calibri"/>
              </a:rPr>
              <a:t>service</a:t>
            </a:r>
            <a:r>
              <a:rPr sz="2400" b="1" spc="-70" dirty="0">
                <a:latin typeface="Calibri"/>
                <a:cs typeface="Calibri"/>
              </a:rPr>
              <a:t> </a:t>
            </a:r>
            <a:r>
              <a:rPr sz="2400" b="1" dirty="0">
                <a:latin typeface="Calibri"/>
                <a:cs typeface="Calibri"/>
              </a:rPr>
              <a:t>component</a:t>
            </a:r>
            <a:endParaRPr sz="2400">
              <a:latin typeface="Calibri"/>
              <a:cs typeface="Calibri"/>
            </a:endParaRPr>
          </a:p>
          <a:p>
            <a:pPr marL="355600" indent="-342900">
              <a:lnSpc>
                <a:spcPct val="100000"/>
              </a:lnSpc>
              <a:spcBef>
                <a:spcPts val="30"/>
              </a:spcBef>
              <a:buFont typeface="Arial"/>
              <a:buChar char="•"/>
              <a:tabLst>
                <a:tab pos="354965" algn="l"/>
                <a:tab pos="355600" algn="l"/>
              </a:tabLst>
            </a:pPr>
            <a:r>
              <a:rPr sz="2700" b="1" spc="-5" dirty="0">
                <a:latin typeface="Calibri"/>
                <a:cs typeface="Calibri"/>
              </a:rPr>
              <a:t>Controllers </a:t>
            </a:r>
            <a:r>
              <a:rPr sz="2700" dirty="0">
                <a:latin typeface="Calibri"/>
                <a:cs typeface="Calibri"/>
              </a:rPr>
              <a:t>are </a:t>
            </a:r>
            <a:r>
              <a:rPr sz="2700" b="1" spc="-5" dirty="0">
                <a:latin typeface="Calibri"/>
                <a:cs typeface="Calibri"/>
              </a:rPr>
              <a:t>view speciﬁc</a:t>
            </a:r>
            <a:r>
              <a:rPr sz="2700" spc="-5" dirty="0">
                <a:latin typeface="Calibri"/>
                <a:cs typeface="Calibri"/>
              </a:rPr>
              <a:t>, </a:t>
            </a:r>
            <a:r>
              <a:rPr sz="2700" b="1" spc="-5" dirty="0">
                <a:latin typeface="Calibri"/>
                <a:cs typeface="Calibri"/>
              </a:rPr>
              <a:t>services </a:t>
            </a:r>
            <a:r>
              <a:rPr sz="2700" dirty="0">
                <a:latin typeface="Calibri"/>
                <a:cs typeface="Calibri"/>
              </a:rPr>
              <a:t>are</a:t>
            </a:r>
            <a:r>
              <a:rPr sz="2700" spc="15" dirty="0">
                <a:latin typeface="Calibri"/>
                <a:cs typeface="Calibri"/>
              </a:rPr>
              <a:t> </a:t>
            </a:r>
            <a:r>
              <a:rPr sz="2700" b="1" spc="-130" dirty="0">
                <a:latin typeface="Calibri"/>
                <a:cs typeface="Calibri"/>
              </a:rPr>
              <a:t>app-­‐spesiﬁc</a:t>
            </a:r>
            <a:endParaRPr sz="2700">
              <a:latin typeface="Calibri"/>
              <a:cs typeface="Calibri"/>
            </a:endParaRPr>
          </a:p>
          <a:p>
            <a:pPr marL="755650" lvl="1" indent="-285750">
              <a:lnSpc>
                <a:spcPts val="2845"/>
              </a:lnSpc>
              <a:spcBef>
                <a:spcPts val="45"/>
              </a:spcBef>
              <a:buFont typeface="Arial"/>
              <a:buChar char="–"/>
              <a:tabLst>
                <a:tab pos="755650" algn="l"/>
              </a:tabLst>
            </a:pPr>
            <a:r>
              <a:rPr sz="2400" spc="-5" dirty="0">
                <a:latin typeface="Calibri"/>
                <a:cs typeface="Calibri"/>
              </a:rPr>
              <a:t>We </a:t>
            </a:r>
            <a:r>
              <a:rPr sz="2400" dirty="0">
                <a:latin typeface="Calibri"/>
                <a:cs typeface="Calibri"/>
              </a:rPr>
              <a:t>can </a:t>
            </a:r>
            <a:r>
              <a:rPr sz="2400" spc="-5" dirty="0">
                <a:latin typeface="Calibri"/>
                <a:cs typeface="Calibri"/>
              </a:rPr>
              <a:t>move from </a:t>
            </a:r>
            <a:r>
              <a:rPr sz="2400" dirty="0">
                <a:latin typeface="Calibri"/>
                <a:cs typeface="Calibri"/>
              </a:rPr>
              <a:t>view to view and service is </a:t>
            </a:r>
            <a:r>
              <a:rPr sz="2400" spc="-5" dirty="0">
                <a:latin typeface="Calibri"/>
                <a:cs typeface="Calibri"/>
              </a:rPr>
              <a:t>still</a:t>
            </a:r>
            <a:r>
              <a:rPr sz="2400" spc="-45" dirty="0">
                <a:latin typeface="Calibri"/>
                <a:cs typeface="Calibri"/>
              </a:rPr>
              <a:t> </a:t>
            </a:r>
            <a:r>
              <a:rPr sz="2400" dirty="0">
                <a:latin typeface="Calibri"/>
                <a:cs typeface="Calibri"/>
              </a:rPr>
              <a:t>alive</a:t>
            </a:r>
            <a:endParaRPr sz="2400">
              <a:latin typeface="Calibri"/>
              <a:cs typeface="Calibri"/>
            </a:endParaRPr>
          </a:p>
          <a:p>
            <a:pPr marL="355600" marR="523240" indent="-342900">
              <a:lnSpc>
                <a:spcPts val="2650"/>
              </a:lnSpc>
              <a:spcBef>
                <a:spcPts val="545"/>
              </a:spcBef>
              <a:buFont typeface="Arial"/>
              <a:buChar char="•"/>
              <a:tabLst>
                <a:tab pos="354965" algn="l"/>
                <a:tab pos="355600" algn="l"/>
              </a:tabLst>
            </a:pPr>
            <a:r>
              <a:rPr sz="2700" spc="-5" dirty="0">
                <a:latin typeface="Calibri"/>
                <a:cs typeface="Calibri"/>
              </a:rPr>
              <a:t>Controller's responsibility </a:t>
            </a:r>
            <a:r>
              <a:rPr sz="2700" dirty="0">
                <a:latin typeface="Calibri"/>
                <a:cs typeface="Calibri"/>
              </a:rPr>
              <a:t>is to bind </a:t>
            </a:r>
            <a:r>
              <a:rPr sz="2700" spc="-5" dirty="0">
                <a:latin typeface="Calibri"/>
                <a:cs typeface="Calibri"/>
              </a:rPr>
              <a:t>model </a:t>
            </a:r>
            <a:r>
              <a:rPr sz="2700" dirty="0">
                <a:latin typeface="Calibri"/>
                <a:cs typeface="Calibri"/>
              </a:rPr>
              <a:t>to </a:t>
            </a:r>
            <a:r>
              <a:rPr sz="2700" spc="-5" dirty="0">
                <a:latin typeface="Calibri"/>
                <a:cs typeface="Calibri"/>
              </a:rPr>
              <a:t>view.  Model </a:t>
            </a:r>
            <a:r>
              <a:rPr sz="2700" dirty="0">
                <a:latin typeface="Calibri"/>
                <a:cs typeface="Calibri"/>
              </a:rPr>
              <a:t>can be fetched </a:t>
            </a:r>
            <a:r>
              <a:rPr sz="2700" spc="-5" dirty="0">
                <a:latin typeface="Calibri"/>
                <a:cs typeface="Calibri"/>
              </a:rPr>
              <a:t>from</a:t>
            </a:r>
            <a:r>
              <a:rPr sz="2700" spc="-60" dirty="0">
                <a:latin typeface="Calibri"/>
                <a:cs typeface="Calibri"/>
              </a:rPr>
              <a:t> </a:t>
            </a:r>
            <a:r>
              <a:rPr sz="2700" dirty="0">
                <a:latin typeface="Calibri"/>
                <a:cs typeface="Calibri"/>
              </a:rPr>
              <a:t>service!</a:t>
            </a:r>
            <a:endParaRPr sz="2700">
              <a:latin typeface="Calibri"/>
              <a:cs typeface="Calibri"/>
            </a:endParaRPr>
          </a:p>
          <a:p>
            <a:pPr marL="749300" marR="539750" lvl="1" indent="-279400">
              <a:lnSpc>
                <a:spcPct val="77200"/>
              </a:lnSpc>
              <a:spcBef>
                <a:spcPts val="660"/>
              </a:spcBef>
              <a:buFont typeface="Arial"/>
              <a:buChar char="–"/>
              <a:tabLst>
                <a:tab pos="755650" algn="l"/>
              </a:tabLst>
            </a:pPr>
            <a:r>
              <a:rPr sz="2400" spc="-5" dirty="0">
                <a:latin typeface="Calibri"/>
                <a:cs typeface="Calibri"/>
              </a:rPr>
              <a:t>Controller </a:t>
            </a:r>
            <a:r>
              <a:rPr sz="2400" dirty="0">
                <a:latin typeface="Calibri"/>
                <a:cs typeface="Calibri"/>
              </a:rPr>
              <a:t>is </a:t>
            </a:r>
            <a:r>
              <a:rPr sz="2400" spc="-5" dirty="0">
                <a:latin typeface="Calibri"/>
                <a:cs typeface="Calibri"/>
              </a:rPr>
              <a:t>not responsible for manipulating </a:t>
            </a:r>
            <a:r>
              <a:rPr sz="2400" dirty="0">
                <a:latin typeface="Calibri"/>
                <a:cs typeface="Calibri"/>
              </a:rPr>
              <a:t>(create,  </a:t>
            </a:r>
            <a:r>
              <a:rPr sz="2400" spc="-5" dirty="0">
                <a:latin typeface="Calibri"/>
                <a:cs typeface="Calibri"/>
              </a:rPr>
              <a:t>destroy, </a:t>
            </a:r>
            <a:r>
              <a:rPr sz="2400" dirty="0">
                <a:latin typeface="Calibri"/>
                <a:cs typeface="Calibri"/>
              </a:rPr>
              <a:t>update) the data. </a:t>
            </a:r>
            <a:r>
              <a:rPr sz="2400" b="1" dirty="0">
                <a:latin typeface="Calibri"/>
                <a:cs typeface="Calibri"/>
              </a:rPr>
              <a:t>Use </a:t>
            </a:r>
            <a:r>
              <a:rPr sz="2400" b="1" spc="-5" dirty="0">
                <a:latin typeface="Calibri"/>
                <a:cs typeface="Calibri"/>
              </a:rPr>
              <a:t>Services</a:t>
            </a:r>
            <a:r>
              <a:rPr sz="2400" b="1" spc="-40" dirty="0">
                <a:latin typeface="Calibri"/>
                <a:cs typeface="Calibri"/>
              </a:rPr>
              <a:t> </a:t>
            </a:r>
            <a:r>
              <a:rPr sz="2400" b="1" dirty="0">
                <a:latin typeface="Calibri"/>
                <a:cs typeface="Calibri"/>
              </a:rPr>
              <a:t>instead!</a:t>
            </a:r>
            <a:endParaRPr sz="2400">
              <a:latin typeface="Calibri"/>
              <a:cs typeface="Calibri"/>
            </a:endParaRPr>
          </a:p>
          <a:p>
            <a:pPr marL="355600" indent="-342900">
              <a:lnSpc>
                <a:spcPts val="3215"/>
              </a:lnSpc>
              <a:spcBef>
                <a:spcPts val="105"/>
              </a:spcBef>
              <a:buFont typeface="Arial"/>
              <a:buChar char="•"/>
              <a:tabLst>
                <a:tab pos="354965" algn="l"/>
                <a:tab pos="355600" algn="l"/>
              </a:tabLst>
            </a:pPr>
            <a:r>
              <a:rPr sz="2700" spc="-5" dirty="0">
                <a:latin typeface="Calibri"/>
                <a:cs typeface="Calibri"/>
              </a:rPr>
              <a:t>AngularJS </a:t>
            </a:r>
            <a:r>
              <a:rPr sz="2700" b="1" dirty="0">
                <a:latin typeface="Calibri"/>
                <a:cs typeface="Calibri"/>
              </a:rPr>
              <a:t>has many </a:t>
            </a:r>
            <a:r>
              <a:rPr sz="2700" b="1" spc="-170" dirty="0">
                <a:latin typeface="Calibri"/>
                <a:cs typeface="Calibri"/>
              </a:rPr>
              <a:t>built-­‐in </a:t>
            </a:r>
            <a:r>
              <a:rPr sz="2700" b="1" spc="-5" dirty="0">
                <a:latin typeface="Calibri"/>
                <a:cs typeface="Calibri"/>
              </a:rPr>
              <a:t>services</a:t>
            </a:r>
            <a:r>
              <a:rPr sz="2700" spc="-5" dirty="0">
                <a:latin typeface="Calibri"/>
                <a:cs typeface="Calibri"/>
              </a:rPr>
              <a:t>,</a:t>
            </a:r>
            <a:r>
              <a:rPr sz="2700" spc="180" dirty="0">
                <a:latin typeface="Calibri"/>
                <a:cs typeface="Calibri"/>
              </a:rPr>
              <a:t> </a:t>
            </a:r>
            <a:r>
              <a:rPr sz="2700" dirty="0">
                <a:latin typeface="Calibri"/>
                <a:cs typeface="Calibri"/>
              </a:rPr>
              <a:t>see</a:t>
            </a:r>
            <a:endParaRPr sz="2700">
              <a:latin typeface="Calibri"/>
              <a:cs typeface="Calibri"/>
            </a:endParaRPr>
          </a:p>
          <a:p>
            <a:pPr marL="755650" lvl="1" indent="-285750">
              <a:lnSpc>
                <a:spcPts val="2855"/>
              </a:lnSpc>
              <a:buClr>
                <a:srgbClr val="000000"/>
              </a:buClr>
              <a:buFont typeface="Arial"/>
              <a:buChar char="–"/>
              <a:tabLst>
                <a:tab pos="755650" algn="l"/>
              </a:tabLst>
            </a:pPr>
            <a:r>
              <a:rPr sz="2400" u="heavy" spc="-5" dirty="0">
                <a:solidFill>
                  <a:srgbClr val="0000FF"/>
                </a:solidFill>
                <a:latin typeface="Calibri"/>
                <a:cs typeface="Calibri"/>
                <a:hlinkClick r:id="rId2"/>
              </a:rPr>
              <a:t>http://docs.angularjs.org/api/ng/service</a:t>
            </a:r>
            <a:endParaRPr sz="2400">
              <a:latin typeface="Calibri"/>
              <a:cs typeface="Calibri"/>
            </a:endParaRPr>
          </a:p>
          <a:p>
            <a:pPr marL="755650" lvl="1" indent="-285750">
              <a:lnSpc>
                <a:spcPct val="100000"/>
              </a:lnSpc>
              <a:spcBef>
                <a:spcPts val="20"/>
              </a:spcBef>
              <a:buFont typeface="Arial"/>
              <a:buChar char="–"/>
              <a:tabLst>
                <a:tab pos="755650" algn="l"/>
              </a:tabLst>
            </a:pPr>
            <a:r>
              <a:rPr sz="2400" dirty="0">
                <a:latin typeface="Calibri"/>
                <a:cs typeface="Calibri"/>
              </a:rPr>
              <a:t>Example:</a:t>
            </a:r>
            <a:r>
              <a:rPr sz="2400" spc="-100" dirty="0">
                <a:latin typeface="Calibri"/>
                <a:cs typeface="Calibri"/>
              </a:rPr>
              <a:t> </a:t>
            </a:r>
            <a:r>
              <a:rPr sz="2400" dirty="0">
                <a:latin typeface="SimSun"/>
                <a:cs typeface="SimSun"/>
              </a:rPr>
              <a:t>$http</a:t>
            </a:r>
            <a:endParaRPr sz="2400">
              <a:latin typeface="SimSun"/>
              <a:cs typeface="SimSu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107055">
              <a:lnSpc>
                <a:spcPct val="100000"/>
              </a:lnSpc>
            </a:pPr>
            <a:r>
              <a:rPr dirty="0"/>
              <a:t>S</a:t>
            </a:r>
            <a:r>
              <a:rPr spc="-5" dirty="0"/>
              <a:t>erv</a:t>
            </a:r>
            <a:r>
              <a:rPr dirty="0"/>
              <a:t>i</a:t>
            </a:r>
            <a:r>
              <a:rPr spc="-5" dirty="0"/>
              <a:t>ce</a:t>
            </a:r>
            <a:r>
              <a:rPr dirty="0"/>
              <a:t>s</a:t>
            </a:r>
          </a:p>
        </p:txBody>
      </p:sp>
      <p:sp>
        <p:nvSpPr>
          <p:cNvPr id="3" name="object 3"/>
          <p:cNvSpPr/>
          <p:nvPr/>
        </p:nvSpPr>
        <p:spPr>
          <a:xfrm>
            <a:off x="3114268" y="2838792"/>
            <a:ext cx="295102" cy="164591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262553" y="2989893"/>
            <a:ext cx="0" cy="1304290"/>
          </a:xfrm>
          <a:custGeom>
            <a:avLst/>
            <a:gdLst/>
            <a:ahLst/>
            <a:cxnLst/>
            <a:rect l="l" t="t" r="r" b="b"/>
            <a:pathLst>
              <a:path h="1304289">
                <a:moveTo>
                  <a:pt x="0" y="0"/>
                </a:moveTo>
                <a:lnTo>
                  <a:pt x="0" y="1303723"/>
                </a:lnTo>
              </a:path>
            </a:pathLst>
          </a:custGeom>
          <a:ln w="25399">
            <a:solidFill>
              <a:srgbClr val="6095C9"/>
            </a:solidFill>
          </a:ln>
        </p:spPr>
        <p:txBody>
          <a:bodyPr wrap="square" lIns="0" tIns="0" rIns="0" bIns="0" rtlCol="0"/>
          <a:lstStyle/>
          <a:p>
            <a:endParaRPr/>
          </a:p>
        </p:txBody>
      </p:sp>
      <p:sp>
        <p:nvSpPr>
          <p:cNvPr id="5" name="object 5"/>
          <p:cNvSpPr/>
          <p:nvPr/>
        </p:nvSpPr>
        <p:spPr>
          <a:xfrm>
            <a:off x="3203600" y="2964688"/>
            <a:ext cx="118110" cy="116205"/>
          </a:xfrm>
          <a:custGeom>
            <a:avLst/>
            <a:gdLst/>
            <a:ahLst/>
            <a:cxnLst/>
            <a:rect l="l" t="t" r="r" b="b"/>
            <a:pathLst>
              <a:path w="118110" h="116205">
                <a:moveTo>
                  <a:pt x="58953" y="0"/>
                </a:moveTo>
                <a:lnTo>
                  <a:pt x="0" y="101053"/>
                </a:lnTo>
                <a:lnTo>
                  <a:pt x="2044" y="108838"/>
                </a:lnTo>
                <a:lnTo>
                  <a:pt x="14160" y="115900"/>
                </a:lnTo>
                <a:lnTo>
                  <a:pt x="21932" y="113855"/>
                </a:lnTo>
                <a:lnTo>
                  <a:pt x="58953" y="50406"/>
                </a:lnTo>
                <a:lnTo>
                  <a:pt x="88359" y="50406"/>
                </a:lnTo>
                <a:lnTo>
                  <a:pt x="58953" y="0"/>
                </a:lnTo>
                <a:close/>
              </a:path>
              <a:path w="118110" h="116205">
                <a:moveTo>
                  <a:pt x="88359" y="50406"/>
                </a:moveTo>
                <a:lnTo>
                  <a:pt x="58953" y="50406"/>
                </a:lnTo>
                <a:lnTo>
                  <a:pt x="95961" y="113855"/>
                </a:lnTo>
                <a:lnTo>
                  <a:pt x="103746" y="115900"/>
                </a:lnTo>
                <a:lnTo>
                  <a:pt x="115862" y="108838"/>
                </a:lnTo>
                <a:lnTo>
                  <a:pt x="117906" y="101053"/>
                </a:lnTo>
                <a:lnTo>
                  <a:pt x="88359" y="50406"/>
                </a:lnTo>
                <a:close/>
              </a:path>
            </a:pathLst>
          </a:custGeom>
          <a:solidFill>
            <a:srgbClr val="6095C9"/>
          </a:solidFill>
        </p:spPr>
        <p:txBody>
          <a:bodyPr wrap="square" lIns="0" tIns="0" rIns="0" bIns="0" rtlCol="0"/>
          <a:lstStyle/>
          <a:p>
            <a:endParaRPr/>
          </a:p>
        </p:txBody>
      </p:sp>
      <p:sp>
        <p:nvSpPr>
          <p:cNvPr id="6" name="object 6"/>
          <p:cNvSpPr/>
          <p:nvPr/>
        </p:nvSpPr>
        <p:spPr>
          <a:xfrm>
            <a:off x="3203600" y="4202912"/>
            <a:ext cx="118110" cy="116205"/>
          </a:xfrm>
          <a:custGeom>
            <a:avLst/>
            <a:gdLst/>
            <a:ahLst/>
            <a:cxnLst/>
            <a:rect l="l" t="t" r="r" b="b"/>
            <a:pathLst>
              <a:path w="118110" h="116204">
                <a:moveTo>
                  <a:pt x="14160" y="0"/>
                </a:moveTo>
                <a:lnTo>
                  <a:pt x="2044" y="7073"/>
                </a:lnTo>
                <a:lnTo>
                  <a:pt x="0" y="14846"/>
                </a:lnTo>
                <a:lnTo>
                  <a:pt x="58953" y="115912"/>
                </a:lnTo>
                <a:lnTo>
                  <a:pt x="88363" y="65493"/>
                </a:lnTo>
                <a:lnTo>
                  <a:pt x="58953" y="65493"/>
                </a:lnTo>
                <a:lnTo>
                  <a:pt x="21932" y="2044"/>
                </a:lnTo>
                <a:lnTo>
                  <a:pt x="14160" y="0"/>
                </a:lnTo>
                <a:close/>
              </a:path>
              <a:path w="118110" h="116204">
                <a:moveTo>
                  <a:pt x="103746" y="0"/>
                </a:moveTo>
                <a:lnTo>
                  <a:pt x="95961" y="2044"/>
                </a:lnTo>
                <a:lnTo>
                  <a:pt x="58953" y="65493"/>
                </a:lnTo>
                <a:lnTo>
                  <a:pt x="88363" y="65493"/>
                </a:lnTo>
                <a:lnTo>
                  <a:pt x="117906" y="14846"/>
                </a:lnTo>
                <a:lnTo>
                  <a:pt x="115862" y="7073"/>
                </a:lnTo>
                <a:lnTo>
                  <a:pt x="103746" y="0"/>
                </a:lnTo>
                <a:close/>
              </a:path>
            </a:pathLst>
          </a:custGeom>
          <a:solidFill>
            <a:srgbClr val="6095C9"/>
          </a:solidFill>
        </p:spPr>
        <p:txBody>
          <a:bodyPr wrap="square" lIns="0" tIns="0" rIns="0" bIns="0" rtlCol="0"/>
          <a:lstStyle/>
          <a:p>
            <a:endParaRPr/>
          </a:p>
        </p:txBody>
      </p:sp>
      <p:sp>
        <p:nvSpPr>
          <p:cNvPr id="7" name="object 7"/>
          <p:cNvSpPr/>
          <p:nvPr/>
        </p:nvSpPr>
        <p:spPr>
          <a:xfrm>
            <a:off x="7507541" y="2838792"/>
            <a:ext cx="295102" cy="164591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55521" y="2989893"/>
            <a:ext cx="0" cy="1304290"/>
          </a:xfrm>
          <a:custGeom>
            <a:avLst/>
            <a:gdLst/>
            <a:ahLst/>
            <a:cxnLst/>
            <a:rect l="l" t="t" r="r" b="b"/>
            <a:pathLst>
              <a:path h="1304289">
                <a:moveTo>
                  <a:pt x="0" y="0"/>
                </a:moveTo>
                <a:lnTo>
                  <a:pt x="0" y="1303723"/>
                </a:lnTo>
              </a:path>
            </a:pathLst>
          </a:custGeom>
          <a:ln w="25399">
            <a:solidFill>
              <a:srgbClr val="6095C9"/>
            </a:solidFill>
          </a:ln>
        </p:spPr>
        <p:txBody>
          <a:bodyPr wrap="square" lIns="0" tIns="0" rIns="0" bIns="0" rtlCol="0"/>
          <a:lstStyle/>
          <a:p>
            <a:endParaRPr/>
          </a:p>
        </p:txBody>
      </p:sp>
      <p:sp>
        <p:nvSpPr>
          <p:cNvPr id="9" name="object 9"/>
          <p:cNvSpPr/>
          <p:nvPr/>
        </p:nvSpPr>
        <p:spPr>
          <a:xfrm>
            <a:off x="7596568" y="2964688"/>
            <a:ext cx="118110" cy="116205"/>
          </a:xfrm>
          <a:custGeom>
            <a:avLst/>
            <a:gdLst/>
            <a:ahLst/>
            <a:cxnLst/>
            <a:rect l="l" t="t" r="r" b="b"/>
            <a:pathLst>
              <a:path w="118109" h="116205">
                <a:moveTo>
                  <a:pt x="58953" y="0"/>
                </a:moveTo>
                <a:lnTo>
                  <a:pt x="0" y="101053"/>
                </a:lnTo>
                <a:lnTo>
                  <a:pt x="2044" y="108838"/>
                </a:lnTo>
                <a:lnTo>
                  <a:pt x="14173" y="115900"/>
                </a:lnTo>
                <a:lnTo>
                  <a:pt x="21945" y="113855"/>
                </a:lnTo>
                <a:lnTo>
                  <a:pt x="58953" y="50406"/>
                </a:lnTo>
                <a:lnTo>
                  <a:pt x="88359" y="50406"/>
                </a:lnTo>
                <a:lnTo>
                  <a:pt x="58953" y="0"/>
                </a:lnTo>
                <a:close/>
              </a:path>
              <a:path w="118109" h="116205">
                <a:moveTo>
                  <a:pt x="88359" y="50406"/>
                </a:moveTo>
                <a:lnTo>
                  <a:pt x="58953" y="50406"/>
                </a:lnTo>
                <a:lnTo>
                  <a:pt x="95973" y="113855"/>
                </a:lnTo>
                <a:lnTo>
                  <a:pt x="103746" y="115900"/>
                </a:lnTo>
                <a:lnTo>
                  <a:pt x="115862" y="108838"/>
                </a:lnTo>
                <a:lnTo>
                  <a:pt x="117906" y="101053"/>
                </a:lnTo>
                <a:lnTo>
                  <a:pt x="88359" y="50406"/>
                </a:lnTo>
                <a:close/>
              </a:path>
            </a:pathLst>
          </a:custGeom>
          <a:solidFill>
            <a:srgbClr val="6095C9"/>
          </a:solidFill>
        </p:spPr>
        <p:txBody>
          <a:bodyPr wrap="square" lIns="0" tIns="0" rIns="0" bIns="0" rtlCol="0"/>
          <a:lstStyle/>
          <a:p>
            <a:endParaRPr/>
          </a:p>
        </p:txBody>
      </p:sp>
      <p:sp>
        <p:nvSpPr>
          <p:cNvPr id="10" name="object 10"/>
          <p:cNvSpPr/>
          <p:nvPr/>
        </p:nvSpPr>
        <p:spPr>
          <a:xfrm>
            <a:off x="7596568" y="4202912"/>
            <a:ext cx="118110" cy="116205"/>
          </a:xfrm>
          <a:custGeom>
            <a:avLst/>
            <a:gdLst/>
            <a:ahLst/>
            <a:cxnLst/>
            <a:rect l="l" t="t" r="r" b="b"/>
            <a:pathLst>
              <a:path w="118109" h="116204">
                <a:moveTo>
                  <a:pt x="14173" y="0"/>
                </a:moveTo>
                <a:lnTo>
                  <a:pt x="2044" y="7073"/>
                </a:lnTo>
                <a:lnTo>
                  <a:pt x="0" y="14846"/>
                </a:lnTo>
                <a:lnTo>
                  <a:pt x="58953" y="115912"/>
                </a:lnTo>
                <a:lnTo>
                  <a:pt x="88363" y="65493"/>
                </a:lnTo>
                <a:lnTo>
                  <a:pt x="58953" y="65493"/>
                </a:lnTo>
                <a:lnTo>
                  <a:pt x="21945" y="2044"/>
                </a:lnTo>
                <a:lnTo>
                  <a:pt x="14173" y="0"/>
                </a:lnTo>
                <a:close/>
              </a:path>
              <a:path w="118109" h="116204">
                <a:moveTo>
                  <a:pt x="103746" y="0"/>
                </a:moveTo>
                <a:lnTo>
                  <a:pt x="95973" y="2044"/>
                </a:lnTo>
                <a:lnTo>
                  <a:pt x="58953" y="65493"/>
                </a:lnTo>
                <a:lnTo>
                  <a:pt x="88363" y="65493"/>
                </a:lnTo>
                <a:lnTo>
                  <a:pt x="117906" y="14846"/>
                </a:lnTo>
                <a:lnTo>
                  <a:pt x="115862" y="7073"/>
                </a:lnTo>
                <a:lnTo>
                  <a:pt x="103746" y="0"/>
                </a:lnTo>
                <a:close/>
              </a:path>
            </a:pathLst>
          </a:custGeom>
          <a:solidFill>
            <a:srgbClr val="6095C9"/>
          </a:solidFill>
        </p:spPr>
        <p:txBody>
          <a:bodyPr wrap="square" lIns="0" tIns="0" rIns="0" bIns="0" rtlCol="0"/>
          <a:lstStyle/>
          <a:p>
            <a:endParaRPr/>
          </a:p>
        </p:txBody>
      </p:sp>
      <p:sp>
        <p:nvSpPr>
          <p:cNvPr id="11" name="object 11"/>
          <p:cNvSpPr/>
          <p:nvPr/>
        </p:nvSpPr>
        <p:spPr>
          <a:xfrm>
            <a:off x="2015845" y="2181199"/>
            <a:ext cx="2493645" cy="783590"/>
          </a:xfrm>
          <a:custGeom>
            <a:avLst/>
            <a:gdLst/>
            <a:ahLst/>
            <a:cxnLst/>
            <a:rect l="l" t="t" r="r" b="b"/>
            <a:pathLst>
              <a:path w="2493645" h="783589">
                <a:moveTo>
                  <a:pt x="2362835" y="0"/>
                </a:moveTo>
                <a:lnTo>
                  <a:pt x="130581" y="0"/>
                </a:lnTo>
                <a:lnTo>
                  <a:pt x="79751" y="10261"/>
                </a:lnTo>
                <a:lnTo>
                  <a:pt x="38244" y="38244"/>
                </a:lnTo>
                <a:lnTo>
                  <a:pt x="10261" y="79751"/>
                </a:lnTo>
                <a:lnTo>
                  <a:pt x="0" y="130581"/>
                </a:lnTo>
                <a:lnTo>
                  <a:pt x="0" y="652894"/>
                </a:lnTo>
                <a:lnTo>
                  <a:pt x="10261" y="703726"/>
                </a:lnTo>
                <a:lnTo>
                  <a:pt x="38244" y="745237"/>
                </a:lnTo>
                <a:lnTo>
                  <a:pt x="79751" y="773225"/>
                </a:lnTo>
                <a:lnTo>
                  <a:pt x="130581" y="783488"/>
                </a:lnTo>
                <a:lnTo>
                  <a:pt x="2362835" y="783488"/>
                </a:lnTo>
                <a:lnTo>
                  <a:pt x="2413660" y="773225"/>
                </a:lnTo>
                <a:lnTo>
                  <a:pt x="2455167" y="745237"/>
                </a:lnTo>
                <a:lnTo>
                  <a:pt x="2483153" y="703726"/>
                </a:lnTo>
                <a:lnTo>
                  <a:pt x="2493416" y="652894"/>
                </a:lnTo>
                <a:lnTo>
                  <a:pt x="2493416" y="130581"/>
                </a:lnTo>
                <a:lnTo>
                  <a:pt x="2483153" y="79751"/>
                </a:lnTo>
                <a:lnTo>
                  <a:pt x="2455167" y="38244"/>
                </a:lnTo>
                <a:lnTo>
                  <a:pt x="2413660" y="10261"/>
                </a:lnTo>
                <a:lnTo>
                  <a:pt x="2362835" y="0"/>
                </a:lnTo>
                <a:close/>
              </a:path>
            </a:pathLst>
          </a:custGeom>
          <a:solidFill>
            <a:srgbClr val="FFFFFF"/>
          </a:solidFill>
        </p:spPr>
        <p:txBody>
          <a:bodyPr wrap="square" lIns="0" tIns="0" rIns="0" bIns="0" rtlCol="0"/>
          <a:lstStyle/>
          <a:p>
            <a:endParaRPr/>
          </a:p>
        </p:txBody>
      </p:sp>
      <p:sp>
        <p:nvSpPr>
          <p:cNvPr id="12" name="object 12"/>
          <p:cNvSpPr/>
          <p:nvPr/>
        </p:nvSpPr>
        <p:spPr>
          <a:xfrm>
            <a:off x="2015845" y="2181199"/>
            <a:ext cx="2493645" cy="783590"/>
          </a:xfrm>
          <a:custGeom>
            <a:avLst/>
            <a:gdLst/>
            <a:ahLst/>
            <a:cxnLst/>
            <a:rect l="l" t="t" r="r" b="b"/>
            <a:pathLst>
              <a:path w="2493645" h="783589">
                <a:moveTo>
                  <a:pt x="0" y="130583"/>
                </a:moveTo>
                <a:lnTo>
                  <a:pt x="10261" y="79754"/>
                </a:lnTo>
                <a:lnTo>
                  <a:pt x="38247" y="38247"/>
                </a:lnTo>
                <a:lnTo>
                  <a:pt x="79754" y="10261"/>
                </a:lnTo>
                <a:lnTo>
                  <a:pt x="130583" y="0"/>
                </a:lnTo>
                <a:lnTo>
                  <a:pt x="2362838" y="0"/>
                </a:lnTo>
                <a:lnTo>
                  <a:pt x="2413666" y="10261"/>
                </a:lnTo>
                <a:lnTo>
                  <a:pt x="2455173" y="38247"/>
                </a:lnTo>
                <a:lnTo>
                  <a:pt x="2483156" y="79754"/>
                </a:lnTo>
                <a:lnTo>
                  <a:pt x="2493418" y="130583"/>
                </a:lnTo>
                <a:lnTo>
                  <a:pt x="2493418" y="652904"/>
                </a:lnTo>
                <a:lnTo>
                  <a:pt x="2483156" y="703733"/>
                </a:lnTo>
                <a:lnTo>
                  <a:pt x="2455173" y="745241"/>
                </a:lnTo>
                <a:lnTo>
                  <a:pt x="2413666" y="773226"/>
                </a:lnTo>
                <a:lnTo>
                  <a:pt x="2362838" y="783488"/>
                </a:lnTo>
                <a:lnTo>
                  <a:pt x="130583" y="783488"/>
                </a:lnTo>
                <a:lnTo>
                  <a:pt x="79754" y="773226"/>
                </a:lnTo>
                <a:lnTo>
                  <a:pt x="38247" y="745241"/>
                </a:lnTo>
                <a:lnTo>
                  <a:pt x="10261" y="703733"/>
                </a:lnTo>
                <a:lnTo>
                  <a:pt x="0" y="652904"/>
                </a:lnTo>
                <a:lnTo>
                  <a:pt x="0" y="130583"/>
                </a:lnTo>
                <a:close/>
              </a:path>
            </a:pathLst>
          </a:custGeom>
          <a:ln w="25399">
            <a:solidFill>
              <a:srgbClr val="CD665F"/>
            </a:solidFill>
          </a:ln>
        </p:spPr>
        <p:txBody>
          <a:bodyPr wrap="square" lIns="0" tIns="0" rIns="0" bIns="0" rtlCol="0"/>
          <a:lstStyle/>
          <a:p>
            <a:endParaRPr/>
          </a:p>
        </p:txBody>
      </p:sp>
      <p:sp>
        <p:nvSpPr>
          <p:cNvPr id="13" name="object 13"/>
          <p:cNvSpPr txBox="1"/>
          <p:nvPr/>
        </p:nvSpPr>
        <p:spPr>
          <a:xfrm>
            <a:off x="2674435" y="2359583"/>
            <a:ext cx="1182370" cy="433070"/>
          </a:xfrm>
          <a:prstGeom prst="rect">
            <a:avLst/>
          </a:prstGeom>
        </p:spPr>
        <p:txBody>
          <a:bodyPr vert="horz" wrap="square" lIns="0" tIns="0" rIns="0" bIns="0" rtlCol="0">
            <a:spAutoFit/>
          </a:bodyPr>
          <a:lstStyle/>
          <a:p>
            <a:pPr marL="12700">
              <a:lnSpc>
                <a:spcPts val="1639"/>
              </a:lnSpc>
            </a:pPr>
            <a:r>
              <a:rPr sz="1400" b="1" spc="-5" dirty="0">
                <a:latin typeface="Calibri"/>
                <a:cs typeface="Calibri"/>
              </a:rPr>
              <a:t>ViewCustomers</a:t>
            </a:r>
            <a:endParaRPr sz="1400">
              <a:latin typeface="Calibri"/>
              <a:cs typeface="Calibri"/>
            </a:endParaRPr>
          </a:p>
          <a:p>
            <a:pPr marL="14604">
              <a:lnSpc>
                <a:spcPts val="1639"/>
              </a:lnSpc>
            </a:pPr>
            <a:r>
              <a:rPr sz="1400" dirty="0">
                <a:latin typeface="Calibri"/>
                <a:cs typeface="Calibri"/>
              </a:rPr>
              <a:t>(html</a:t>
            </a:r>
            <a:r>
              <a:rPr sz="1400" spc="-100" dirty="0">
                <a:latin typeface="Calibri"/>
                <a:cs typeface="Calibri"/>
              </a:rPr>
              <a:t> </a:t>
            </a:r>
            <a:r>
              <a:rPr sz="1400" dirty="0">
                <a:latin typeface="Calibri"/>
                <a:cs typeface="Calibri"/>
              </a:rPr>
              <a:t>fragment)</a:t>
            </a:r>
            <a:endParaRPr sz="1400">
              <a:latin typeface="Calibri"/>
              <a:cs typeface="Calibri"/>
            </a:endParaRPr>
          </a:p>
        </p:txBody>
      </p:sp>
      <p:sp>
        <p:nvSpPr>
          <p:cNvPr id="14" name="object 14"/>
          <p:cNvSpPr/>
          <p:nvPr/>
        </p:nvSpPr>
        <p:spPr>
          <a:xfrm>
            <a:off x="1967115" y="4289373"/>
            <a:ext cx="2593568" cy="885305"/>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2015845" y="4319015"/>
            <a:ext cx="2493416" cy="783488"/>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2015845" y="4319016"/>
            <a:ext cx="2493645" cy="783590"/>
          </a:xfrm>
          <a:custGeom>
            <a:avLst/>
            <a:gdLst/>
            <a:ahLst/>
            <a:cxnLst/>
            <a:rect l="l" t="t" r="r" b="b"/>
            <a:pathLst>
              <a:path w="2493645" h="783589">
                <a:moveTo>
                  <a:pt x="0" y="130583"/>
                </a:moveTo>
                <a:lnTo>
                  <a:pt x="10261" y="79754"/>
                </a:lnTo>
                <a:lnTo>
                  <a:pt x="38247" y="38247"/>
                </a:lnTo>
                <a:lnTo>
                  <a:pt x="79754" y="10261"/>
                </a:lnTo>
                <a:lnTo>
                  <a:pt x="130583" y="0"/>
                </a:lnTo>
                <a:lnTo>
                  <a:pt x="2362838" y="0"/>
                </a:lnTo>
                <a:lnTo>
                  <a:pt x="2413666" y="10261"/>
                </a:lnTo>
                <a:lnTo>
                  <a:pt x="2455173" y="38247"/>
                </a:lnTo>
                <a:lnTo>
                  <a:pt x="2483156" y="79754"/>
                </a:lnTo>
                <a:lnTo>
                  <a:pt x="2493418" y="130583"/>
                </a:lnTo>
                <a:lnTo>
                  <a:pt x="2493418" y="652904"/>
                </a:lnTo>
                <a:lnTo>
                  <a:pt x="2483156" y="703733"/>
                </a:lnTo>
                <a:lnTo>
                  <a:pt x="2455173" y="745241"/>
                </a:lnTo>
                <a:lnTo>
                  <a:pt x="2413666" y="773226"/>
                </a:lnTo>
                <a:lnTo>
                  <a:pt x="2362838" y="783488"/>
                </a:lnTo>
                <a:lnTo>
                  <a:pt x="130583" y="783488"/>
                </a:lnTo>
                <a:lnTo>
                  <a:pt x="79754" y="773226"/>
                </a:lnTo>
                <a:lnTo>
                  <a:pt x="38247" y="745241"/>
                </a:lnTo>
                <a:lnTo>
                  <a:pt x="10261" y="703733"/>
                </a:lnTo>
                <a:lnTo>
                  <a:pt x="0" y="652904"/>
                </a:lnTo>
                <a:lnTo>
                  <a:pt x="0" y="130583"/>
                </a:lnTo>
                <a:close/>
              </a:path>
            </a:pathLst>
          </a:custGeom>
          <a:ln w="9524">
            <a:solidFill>
              <a:srgbClr val="5B92C7"/>
            </a:solidFill>
          </a:ln>
        </p:spPr>
        <p:txBody>
          <a:bodyPr wrap="square" lIns="0" tIns="0" rIns="0" bIns="0" rtlCol="0"/>
          <a:lstStyle/>
          <a:p>
            <a:endParaRPr/>
          </a:p>
        </p:txBody>
      </p:sp>
      <p:sp>
        <p:nvSpPr>
          <p:cNvPr id="17" name="object 17"/>
          <p:cNvSpPr txBox="1"/>
          <p:nvPr/>
        </p:nvSpPr>
        <p:spPr>
          <a:xfrm>
            <a:off x="2543125" y="4604080"/>
            <a:ext cx="1444625" cy="229870"/>
          </a:xfrm>
          <a:prstGeom prst="rect">
            <a:avLst/>
          </a:prstGeom>
        </p:spPr>
        <p:txBody>
          <a:bodyPr vert="horz" wrap="square" lIns="0" tIns="0" rIns="0" bIns="0" rtlCol="0">
            <a:spAutoFit/>
          </a:bodyPr>
          <a:lstStyle/>
          <a:p>
            <a:pPr marL="12700">
              <a:lnSpc>
                <a:spcPct val="100000"/>
              </a:lnSpc>
            </a:pPr>
            <a:r>
              <a:rPr sz="1400" b="1" spc="-5" dirty="0">
                <a:latin typeface="Calibri"/>
                <a:cs typeface="Calibri"/>
              </a:rPr>
              <a:t>ViewCustomersCtrl</a:t>
            </a:r>
            <a:endParaRPr sz="1400">
              <a:latin typeface="Calibri"/>
              <a:cs typeface="Calibri"/>
            </a:endParaRPr>
          </a:p>
        </p:txBody>
      </p:sp>
      <p:sp>
        <p:nvSpPr>
          <p:cNvPr id="18" name="object 18"/>
          <p:cNvSpPr/>
          <p:nvPr/>
        </p:nvSpPr>
        <p:spPr>
          <a:xfrm>
            <a:off x="2353652" y="3337559"/>
            <a:ext cx="1816328" cy="68580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2403957" y="3367684"/>
            <a:ext cx="1717192" cy="584276"/>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2403957" y="3367684"/>
            <a:ext cx="1717675" cy="584835"/>
          </a:xfrm>
          <a:custGeom>
            <a:avLst/>
            <a:gdLst/>
            <a:ahLst/>
            <a:cxnLst/>
            <a:rect l="l" t="t" r="r" b="b"/>
            <a:pathLst>
              <a:path w="1717675" h="584835">
                <a:moveTo>
                  <a:pt x="0" y="292139"/>
                </a:moveTo>
                <a:lnTo>
                  <a:pt x="10205" y="246959"/>
                </a:lnTo>
                <a:lnTo>
                  <a:pt x="39804" y="203960"/>
                </a:lnTo>
                <a:lnTo>
                  <a:pt x="87268" y="163664"/>
                </a:lnTo>
                <a:lnTo>
                  <a:pt x="151072" y="126588"/>
                </a:lnTo>
                <a:lnTo>
                  <a:pt x="188623" y="109421"/>
                </a:lnTo>
                <a:lnTo>
                  <a:pt x="229687" y="93254"/>
                </a:lnTo>
                <a:lnTo>
                  <a:pt x="274072" y="78152"/>
                </a:lnTo>
                <a:lnTo>
                  <a:pt x="321587" y="64179"/>
                </a:lnTo>
                <a:lnTo>
                  <a:pt x="372042" y="51402"/>
                </a:lnTo>
                <a:lnTo>
                  <a:pt x="425245" y="39885"/>
                </a:lnTo>
                <a:lnTo>
                  <a:pt x="481006" y="29693"/>
                </a:lnTo>
                <a:lnTo>
                  <a:pt x="539134" y="20891"/>
                </a:lnTo>
                <a:lnTo>
                  <a:pt x="599438" y="13543"/>
                </a:lnTo>
                <a:lnTo>
                  <a:pt x="661727" y="7715"/>
                </a:lnTo>
                <a:lnTo>
                  <a:pt x="725810" y="3472"/>
                </a:lnTo>
                <a:lnTo>
                  <a:pt x="791496" y="878"/>
                </a:lnTo>
                <a:lnTo>
                  <a:pt x="858595" y="0"/>
                </a:lnTo>
                <a:lnTo>
                  <a:pt x="925694" y="878"/>
                </a:lnTo>
                <a:lnTo>
                  <a:pt x="991381" y="3472"/>
                </a:lnTo>
                <a:lnTo>
                  <a:pt x="1055464" y="7715"/>
                </a:lnTo>
                <a:lnTo>
                  <a:pt x="1117753" y="13543"/>
                </a:lnTo>
                <a:lnTo>
                  <a:pt x="1178057" y="20891"/>
                </a:lnTo>
                <a:lnTo>
                  <a:pt x="1236185" y="29693"/>
                </a:lnTo>
                <a:lnTo>
                  <a:pt x="1291946" y="39885"/>
                </a:lnTo>
                <a:lnTo>
                  <a:pt x="1345149" y="51402"/>
                </a:lnTo>
                <a:lnTo>
                  <a:pt x="1395604" y="64179"/>
                </a:lnTo>
                <a:lnTo>
                  <a:pt x="1443119" y="78152"/>
                </a:lnTo>
                <a:lnTo>
                  <a:pt x="1487503" y="93254"/>
                </a:lnTo>
                <a:lnTo>
                  <a:pt x="1528567" y="109421"/>
                </a:lnTo>
                <a:lnTo>
                  <a:pt x="1566118" y="126588"/>
                </a:lnTo>
                <a:lnTo>
                  <a:pt x="1599966" y="144691"/>
                </a:lnTo>
                <a:lnTo>
                  <a:pt x="1655791" y="183442"/>
                </a:lnTo>
                <a:lnTo>
                  <a:pt x="1694513" y="225154"/>
                </a:lnTo>
                <a:lnTo>
                  <a:pt x="1714605" y="269309"/>
                </a:lnTo>
                <a:lnTo>
                  <a:pt x="1717188" y="292139"/>
                </a:lnTo>
                <a:lnTo>
                  <a:pt x="1714605" y="314970"/>
                </a:lnTo>
                <a:lnTo>
                  <a:pt x="1694513" y="359124"/>
                </a:lnTo>
                <a:lnTo>
                  <a:pt x="1655791" y="400836"/>
                </a:lnTo>
                <a:lnTo>
                  <a:pt x="1599966" y="439588"/>
                </a:lnTo>
                <a:lnTo>
                  <a:pt x="1566118" y="457690"/>
                </a:lnTo>
                <a:lnTo>
                  <a:pt x="1528567" y="474858"/>
                </a:lnTo>
                <a:lnTo>
                  <a:pt x="1487503" y="491025"/>
                </a:lnTo>
                <a:lnTo>
                  <a:pt x="1443119" y="506127"/>
                </a:lnTo>
                <a:lnTo>
                  <a:pt x="1395604" y="520099"/>
                </a:lnTo>
                <a:lnTo>
                  <a:pt x="1345149" y="532876"/>
                </a:lnTo>
                <a:lnTo>
                  <a:pt x="1291946" y="544393"/>
                </a:lnTo>
                <a:lnTo>
                  <a:pt x="1236185" y="554585"/>
                </a:lnTo>
                <a:lnTo>
                  <a:pt x="1178057" y="563388"/>
                </a:lnTo>
                <a:lnTo>
                  <a:pt x="1117753" y="570735"/>
                </a:lnTo>
                <a:lnTo>
                  <a:pt x="1055464" y="576563"/>
                </a:lnTo>
                <a:lnTo>
                  <a:pt x="991381" y="580806"/>
                </a:lnTo>
                <a:lnTo>
                  <a:pt x="925694" y="583400"/>
                </a:lnTo>
                <a:lnTo>
                  <a:pt x="858595" y="584279"/>
                </a:lnTo>
                <a:lnTo>
                  <a:pt x="791496" y="583400"/>
                </a:lnTo>
                <a:lnTo>
                  <a:pt x="725810" y="580806"/>
                </a:lnTo>
                <a:lnTo>
                  <a:pt x="661727" y="576563"/>
                </a:lnTo>
                <a:lnTo>
                  <a:pt x="599438" y="570735"/>
                </a:lnTo>
                <a:lnTo>
                  <a:pt x="539134" y="563388"/>
                </a:lnTo>
                <a:lnTo>
                  <a:pt x="481006" y="554585"/>
                </a:lnTo>
                <a:lnTo>
                  <a:pt x="425245" y="544393"/>
                </a:lnTo>
                <a:lnTo>
                  <a:pt x="372042" y="532876"/>
                </a:lnTo>
                <a:lnTo>
                  <a:pt x="321587" y="520099"/>
                </a:lnTo>
                <a:lnTo>
                  <a:pt x="274072" y="506127"/>
                </a:lnTo>
                <a:lnTo>
                  <a:pt x="229687" y="491025"/>
                </a:lnTo>
                <a:lnTo>
                  <a:pt x="188623" y="474858"/>
                </a:lnTo>
                <a:lnTo>
                  <a:pt x="151072" y="457690"/>
                </a:lnTo>
                <a:lnTo>
                  <a:pt x="117223" y="439588"/>
                </a:lnTo>
                <a:lnTo>
                  <a:pt x="61398" y="400836"/>
                </a:lnTo>
                <a:lnTo>
                  <a:pt x="22676" y="359124"/>
                </a:lnTo>
                <a:lnTo>
                  <a:pt x="2583" y="314970"/>
                </a:lnTo>
                <a:lnTo>
                  <a:pt x="0" y="292139"/>
                </a:lnTo>
                <a:close/>
              </a:path>
            </a:pathLst>
          </a:custGeom>
          <a:ln w="9524">
            <a:solidFill>
              <a:srgbClr val="A8C367"/>
            </a:solidFill>
          </a:ln>
        </p:spPr>
        <p:txBody>
          <a:bodyPr wrap="square" lIns="0" tIns="0" rIns="0" bIns="0" rtlCol="0"/>
          <a:lstStyle/>
          <a:p>
            <a:endParaRPr/>
          </a:p>
        </p:txBody>
      </p:sp>
      <p:sp>
        <p:nvSpPr>
          <p:cNvPr id="21" name="object 21"/>
          <p:cNvSpPr txBox="1"/>
          <p:nvPr/>
        </p:nvSpPr>
        <p:spPr>
          <a:xfrm>
            <a:off x="2985789" y="3553142"/>
            <a:ext cx="558800" cy="221615"/>
          </a:xfrm>
          <a:prstGeom prst="rect">
            <a:avLst/>
          </a:prstGeom>
        </p:spPr>
        <p:txBody>
          <a:bodyPr vert="horz" wrap="square" lIns="0" tIns="0" rIns="0" bIns="0" rtlCol="0">
            <a:spAutoFit/>
          </a:bodyPr>
          <a:lstStyle/>
          <a:p>
            <a:pPr marL="12700">
              <a:lnSpc>
                <a:spcPct val="100000"/>
              </a:lnSpc>
            </a:pPr>
            <a:r>
              <a:rPr sz="1400" dirty="0">
                <a:latin typeface="SimSun"/>
                <a:cs typeface="SimSun"/>
              </a:rPr>
              <a:t>$scope</a:t>
            </a:r>
            <a:endParaRPr sz="1400">
              <a:latin typeface="SimSun"/>
              <a:cs typeface="SimSun"/>
            </a:endParaRPr>
          </a:p>
        </p:txBody>
      </p:sp>
      <p:sp>
        <p:nvSpPr>
          <p:cNvPr id="22" name="object 22"/>
          <p:cNvSpPr/>
          <p:nvPr/>
        </p:nvSpPr>
        <p:spPr>
          <a:xfrm>
            <a:off x="1967115" y="5565371"/>
            <a:ext cx="6986841" cy="885305"/>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2015845" y="5594807"/>
            <a:ext cx="6886397" cy="783485"/>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2015845" y="5594807"/>
            <a:ext cx="6886575" cy="783590"/>
          </a:xfrm>
          <a:custGeom>
            <a:avLst/>
            <a:gdLst/>
            <a:ahLst/>
            <a:cxnLst/>
            <a:rect l="l" t="t" r="r" b="b"/>
            <a:pathLst>
              <a:path w="6886575" h="783589">
                <a:moveTo>
                  <a:pt x="0" y="130583"/>
                </a:moveTo>
                <a:lnTo>
                  <a:pt x="10261" y="79754"/>
                </a:lnTo>
                <a:lnTo>
                  <a:pt x="38247" y="38247"/>
                </a:lnTo>
                <a:lnTo>
                  <a:pt x="79754" y="10261"/>
                </a:lnTo>
                <a:lnTo>
                  <a:pt x="130583" y="0"/>
                </a:lnTo>
                <a:lnTo>
                  <a:pt x="6755805" y="0"/>
                </a:lnTo>
                <a:lnTo>
                  <a:pt x="6806635" y="10261"/>
                </a:lnTo>
                <a:lnTo>
                  <a:pt x="6848145" y="38247"/>
                </a:lnTo>
                <a:lnTo>
                  <a:pt x="6876132" y="79754"/>
                </a:lnTo>
                <a:lnTo>
                  <a:pt x="6886395" y="130583"/>
                </a:lnTo>
                <a:lnTo>
                  <a:pt x="6886395" y="652904"/>
                </a:lnTo>
                <a:lnTo>
                  <a:pt x="6876132" y="703733"/>
                </a:lnTo>
                <a:lnTo>
                  <a:pt x="6848145" y="745241"/>
                </a:lnTo>
                <a:lnTo>
                  <a:pt x="6806635" y="773226"/>
                </a:lnTo>
                <a:lnTo>
                  <a:pt x="6755805" y="783488"/>
                </a:lnTo>
                <a:lnTo>
                  <a:pt x="130583" y="783488"/>
                </a:lnTo>
                <a:lnTo>
                  <a:pt x="79754" y="773226"/>
                </a:lnTo>
                <a:lnTo>
                  <a:pt x="38247" y="745241"/>
                </a:lnTo>
                <a:lnTo>
                  <a:pt x="10261" y="703733"/>
                </a:lnTo>
                <a:lnTo>
                  <a:pt x="0" y="652904"/>
                </a:lnTo>
                <a:lnTo>
                  <a:pt x="0" y="130583"/>
                </a:lnTo>
                <a:close/>
              </a:path>
            </a:pathLst>
          </a:custGeom>
          <a:ln w="9524">
            <a:solidFill>
              <a:srgbClr val="5B92C7"/>
            </a:solidFill>
          </a:ln>
        </p:spPr>
        <p:txBody>
          <a:bodyPr wrap="square" lIns="0" tIns="0" rIns="0" bIns="0" rtlCol="0"/>
          <a:lstStyle/>
          <a:p>
            <a:endParaRPr/>
          </a:p>
        </p:txBody>
      </p:sp>
      <p:sp>
        <p:nvSpPr>
          <p:cNvPr id="25" name="object 25"/>
          <p:cNvSpPr txBox="1"/>
          <p:nvPr/>
        </p:nvSpPr>
        <p:spPr>
          <a:xfrm>
            <a:off x="5184889" y="5879871"/>
            <a:ext cx="554355" cy="229870"/>
          </a:xfrm>
          <a:prstGeom prst="rect">
            <a:avLst/>
          </a:prstGeom>
        </p:spPr>
        <p:txBody>
          <a:bodyPr vert="horz" wrap="square" lIns="0" tIns="0" rIns="0" bIns="0" rtlCol="0">
            <a:spAutoFit/>
          </a:bodyPr>
          <a:lstStyle/>
          <a:p>
            <a:pPr marL="12700">
              <a:lnSpc>
                <a:spcPct val="100000"/>
              </a:lnSpc>
            </a:pPr>
            <a:r>
              <a:rPr sz="1400" b="1" spc="-5" dirty="0">
                <a:latin typeface="Calibri"/>
                <a:cs typeface="Calibri"/>
              </a:rPr>
              <a:t>Service</a:t>
            </a:r>
            <a:endParaRPr sz="1400">
              <a:latin typeface="Calibri"/>
              <a:cs typeface="Calibri"/>
            </a:endParaRPr>
          </a:p>
        </p:txBody>
      </p:sp>
      <p:sp>
        <p:nvSpPr>
          <p:cNvPr id="26" name="object 26"/>
          <p:cNvSpPr/>
          <p:nvPr/>
        </p:nvSpPr>
        <p:spPr>
          <a:xfrm>
            <a:off x="6408813" y="2181199"/>
            <a:ext cx="2493645" cy="783590"/>
          </a:xfrm>
          <a:custGeom>
            <a:avLst/>
            <a:gdLst/>
            <a:ahLst/>
            <a:cxnLst/>
            <a:rect l="l" t="t" r="r" b="b"/>
            <a:pathLst>
              <a:path w="2493645" h="783589">
                <a:moveTo>
                  <a:pt x="2362835" y="0"/>
                </a:moveTo>
                <a:lnTo>
                  <a:pt x="130594" y="0"/>
                </a:lnTo>
                <a:lnTo>
                  <a:pt x="79761" y="10261"/>
                </a:lnTo>
                <a:lnTo>
                  <a:pt x="38250" y="38244"/>
                </a:lnTo>
                <a:lnTo>
                  <a:pt x="10262" y="79751"/>
                </a:lnTo>
                <a:lnTo>
                  <a:pt x="0" y="130581"/>
                </a:lnTo>
                <a:lnTo>
                  <a:pt x="0" y="652894"/>
                </a:lnTo>
                <a:lnTo>
                  <a:pt x="10262" y="703726"/>
                </a:lnTo>
                <a:lnTo>
                  <a:pt x="38250" y="745237"/>
                </a:lnTo>
                <a:lnTo>
                  <a:pt x="79761" y="773225"/>
                </a:lnTo>
                <a:lnTo>
                  <a:pt x="130594" y="783488"/>
                </a:lnTo>
                <a:lnTo>
                  <a:pt x="2362835" y="783488"/>
                </a:lnTo>
                <a:lnTo>
                  <a:pt x="2413667" y="773225"/>
                </a:lnTo>
                <a:lnTo>
                  <a:pt x="2455178" y="745237"/>
                </a:lnTo>
                <a:lnTo>
                  <a:pt x="2483166" y="703726"/>
                </a:lnTo>
                <a:lnTo>
                  <a:pt x="2493429" y="652894"/>
                </a:lnTo>
                <a:lnTo>
                  <a:pt x="2493429" y="130581"/>
                </a:lnTo>
                <a:lnTo>
                  <a:pt x="2483166" y="79751"/>
                </a:lnTo>
                <a:lnTo>
                  <a:pt x="2455178" y="38244"/>
                </a:lnTo>
                <a:lnTo>
                  <a:pt x="2413667" y="10261"/>
                </a:lnTo>
                <a:lnTo>
                  <a:pt x="2362835" y="0"/>
                </a:lnTo>
                <a:close/>
              </a:path>
            </a:pathLst>
          </a:custGeom>
          <a:solidFill>
            <a:srgbClr val="FFFFFF"/>
          </a:solidFill>
        </p:spPr>
        <p:txBody>
          <a:bodyPr wrap="square" lIns="0" tIns="0" rIns="0" bIns="0" rtlCol="0"/>
          <a:lstStyle/>
          <a:p>
            <a:endParaRPr/>
          </a:p>
        </p:txBody>
      </p:sp>
      <p:sp>
        <p:nvSpPr>
          <p:cNvPr id="27" name="object 27"/>
          <p:cNvSpPr/>
          <p:nvPr/>
        </p:nvSpPr>
        <p:spPr>
          <a:xfrm>
            <a:off x="6408813" y="2181199"/>
            <a:ext cx="2493645" cy="783590"/>
          </a:xfrm>
          <a:custGeom>
            <a:avLst/>
            <a:gdLst/>
            <a:ahLst/>
            <a:cxnLst/>
            <a:rect l="l" t="t" r="r" b="b"/>
            <a:pathLst>
              <a:path w="2493645" h="783589">
                <a:moveTo>
                  <a:pt x="0" y="130583"/>
                </a:moveTo>
                <a:lnTo>
                  <a:pt x="10261" y="79754"/>
                </a:lnTo>
                <a:lnTo>
                  <a:pt x="38247" y="38247"/>
                </a:lnTo>
                <a:lnTo>
                  <a:pt x="79754" y="10261"/>
                </a:lnTo>
                <a:lnTo>
                  <a:pt x="130583" y="0"/>
                </a:lnTo>
                <a:lnTo>
                  <a:pt x="2362838" y="0"/>
                </a:lnTo>
                <a:lnTo>
                  <a:pt x="2413666" y="10261"/>
                </a:lnTo>
                <a:lnTo>
                  <a:pt x="2455173" y="38247"/>
                </a:lnTo>
                <a:lnTo>
                  <a:pt x="2483156" y="79754"/>
                </a:lnTo>
                <a:lnTo>
                  <a:pt x="2493418" y="130583"/>
                </a:lnTo>
                <a:lnTo>
                  <a:pt x="2493418" y="652904"/>
                </a:lnTo>
                <a:lnTo>
                  <a:pt x="2483156" y="703733"/>
                </a:lnTo>
                <a:lnTo>
                  <a:pt x="2455173" y="745241"/>
                </a:lnTo>
                <a:lnTo>
                  <a:pt x="2413666" y="773226"/>
                </a:lnTo>
                <a:lnTo>
                  <a:pt x="2362838" y="783488"/>
                </a:lnTo>
                <a:lnTo>
                  <a:pt x="130583" y="783488"/>
                </a:lnTo>
                <a:lnTo>
                  <a:pt x="79754" y="773226"/>
                </a:lnTo>
                <a:lnTo>
                  <a:pt x="38247" y="745241"/>
                </a:lnTo>
                <a:lnTo>
                  <a:pt x="10261" y="703733"/>
                </a:lnTo>
                <a:lnTo>
                  <a:pt x="0" y="652904"/>
                </a:lnTo>
                <a:lnTo>
                  <a:pt x="0" y="130583"/>
                </a:lnTo>
                <a:close/>
              </a:path>
            </a:pathLst>
          </a:custGeom>
          <a:ln w="25399">
            <a:solidFill>
              <a:srgbClr val="CD665F"/>
            </a:solidFill>
          </a:ln>
        </p:spPr>
        <p:txBody>
          <a:bodyPr wrap="square" lIns="0" tIns="0" rIns="0" bIns="0" rtlCol="0"/>
          <a:lstStyle/>
          <a:p>
            <a:endParaRPr/>
          </a:p>
        </p:txBody>
      </p:sp>
      <p:sp>
        <p:nvSpPr>
          <p:cNvPr id="28" name="object 28"/>
          <p:cNvSpPr txBox="1"/>
          <p:nvPr/>
        </p:nvSpPr>
        <p:spPr>
          <a:xfrm>
            <a:off x="6987544" y="2359583"/>
            <a:ext cx="1342390" cy="433070"/>
          </a:xfrm>
          <a:prstGeom prst="rect">
            <a:avLst/>
          </a:prstGeom>
        </p:spPr>
        <p:txBody>
          <a:bodyPr vert="horz" wrap="square" lIns="0" tIns="0" rIns="0" bIns="0" rtlCol="0">
            <a:spAutoFit/>
          </a:bodyPr>
          <a:lstStyle/>
          <a:p>
            <a:pPr algn="ctr">
              <a:lnSpc>
                <a:spcPts val="1639"/>
              </a:lnSpc>
            </a:pPr>
            <a:r>
              <a:rPr sz="1400" b="1" dirty="0">
                <a:latin typeface="Calibri"/>
                <a:cs typeface="Calibri"/>
              </a:rPr>
              <a:t>ModifyCustomers</a:t>
            </a:r>
            <a:endParaRPr sz="1400">
              <a:latin typeface="Calibri"/>
              <a:cs typeface="Calibri"/>
            </a:endParaRPr>
          </a:p>
          <a:p>
            <a:pPr algn="ctr">
              <a:lnSpc>
                <a:spcPts val="1639"/>
              </a:lnSpc>
            </a:pPr>
            <a:r>
              <a:rPr sz="1400" dirty="0">
                <a:latin typeface="Calibri"/>
                <a:cs typeface="Calibri"/>
              </a:rPr>
              <a:t>(html</a:t>
            </a:r>
            <a:r>
              <a:rPr sz="1400" spc="-100" dirty="0">
                <a:latin typeface="Calibri"/>
                <a:cs typeface="Calibri"/>
              </a:rPr>
              <a:t> </a:t>
            </a:r>
            <a:r>
              <a:rPr sz="1400" dirty="0">
                <a:latin typeface="Calibri"/>
                <a:cs typeface="Calibri"/>
              </a:rPr>
              <a:t>fragment)</a:t>
            </a:r>
            <a:endParaRPr sz="1400">
              <a:latin typeface="Calibri"/>
              <a:cs typeface="Calibri"/>
            </a:endParaRPr>
          </a:p>
        </p:txBody>
      </p:sp>
      <p:sp>
        <p:nvSpPr>
          <p:cNvPr id="29" name="object 29"/>
          <p:cNvSpPr/>
          <p:nvPr/>
        </p:nvSpPr>
        <p:spPr>
          <a:xfrm>
            <a:off x="6360388" y="4289373"/>
            <a:ext cx="2593568" cy="885305"/>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6408813" y="4319015"/>
            <a:ext cx="2493429" cy="783488"/>
          </a:xfrm>
          <a:prstGeom prst="rect">
            <a:avLst/>
          </a:prstGeom>
          <a:blipFill>
            <a:blip r:embed="rId5" cstate="print"/>
            <a:stretch>
              <a:fillRect/>
            </a:stretch>
          </a:blipFill>
        </p:spPr>
        <p:txBody>
          <a:bodyPr wrap="square" lIns="0" tIns="0" rIns="0" bIns="0" rtlCol="0"/>
          <a:lstStyle/>
          <a:p>
            <a:endParaRPr/>
          </a:p>
        </p:txBody>
      </p:sp>
      <p:sp>
        <p:nvSpPr>
          <p:cNvPr id="31" name="object 31"/>
          <p:cNvSpPr/>
          <p:nvPr/>
        </p:nvSpPr>
        <p:spPr>
          <a:xfrm>
            <a:off x="6408813" y="4319016"/>
            <a:ext cx="2493645" cy="783590"/>
          </a:xfrm>
          <a:custGeom>
            <a:avLst/>
            <a:gdLst/>
            <a:ahLst/>
            <a:cxnLst/>
            <a:rect l="l" t="t" r="r" b="b"/>
            <a:pathLst>
              <a:path w="2493645" h="783589">
                <a:moveTo>
                  <a:pt x="0" y="130583"/>
                </a:moveTo>
                <a:lnTo>
                  <a:pt x="10261" y="79754"/>
                </a:lnTo>
                <a:lnTo>
                  <a:pt x="38247" y="38247"/>
                </a:lnTo>
                <a:lnTo>
                  <a:pt x="79754" y="10261"/>
                </a:lnTo>
                <a:lnTo>
                  <a:pt x="130583" y="0"/>
                </a:lnTo>
                <a:lnTo>
                  <a:pt x="2362838" y="0"/>
                </a:lnTo>
                <a:lnTo>
                  <a:pt x="2413666" y="10261"/>
                </a:lnTo>
                <a:lnTo>
                  <a:pt x="2455173" y="38247"/>
                </a:lnTo>
                <a:lnTo>
                  <a:pt x="2483156" y="79754"/>
                </a:lnTo>
                <a:lnTo>
                  <a:pt x="2493418" y="130583"/>
                </a:lnTo>
                <a:lnTo>
                  <a:pt x="2493418" y="652904"/>
                </a:lnTo>
                <a:lnTo>
                  <a:pt x="2483156" y="703733"/>
                </a:lnTo>
                <a:lnTo>
                  <a:pt x="2455173" y="745241"/>
                </a:lnTo>
                <a:lnTo>
                  <a:pt x="2413666" y="773226"/>
                </a:lnTo>
                <a:lnTo>
                  <a:pt x="2362838" y="783488"/>
                </a:lnTo>
                <a:lnTo>
                  <a:pt x="130583" y="783488"/>
                </a:lnTo>
                <a:lnTo>
                  <a:pt x="79754" y="773226"/>
                </a:lnTo>
                <a:lnTo>
                  <a:pt x="38247" y="745241"/>
                </a:lnTo>
                <a:lnTo>
                  <a:pt x="10261" y="703733"/>
                </a:lnTo>
                <a:lnTo>
                  <a:pt x="0" y="652904"/>
                </a:lnTo>
                <a:lnTo>
                  <a:pt x="0" y="130583"/>
                </a:lnTo>
                <a:close/>
              </a:path>
            </a:pathLst>
          </a:custGeom>
          <a:ln w="9524">
            <a:solidFill>
              <a:srgbClr val="5B92C7"/>
            </a:solidFill>
          </a:ln>
        </p:spPr>
        <p:txBody>
          <a:bodyPr wrap="square" lIns="0" tIns="0" rIns="0" bIns="0" rtlCol="0"/>
          <a:lstStyle/>
          <a:p>
            <a:endParaRPr/>
          </a:p>
        </p:txBody>
      </p:sp>
      <p:sp>
        <p:nvSpPr>
          <p:cNvPr id="32" name="object 32"/>
          <p:cNvSpPr txBox="1"/>
          <p:nvPr/>
        </p:nvSpPr>
        <p:spPr>
          <a:xfrm>
            <a:off x="6891699" y="4604080"/>
            <a:ext cx="1534160" cy="229870"/>
          </a:xfrm>
          <a:prstGeom prst="rect">
            <a:avLst/>
          </a:prstGeom>
        </p:spPr>
        <p:txBody>
          <a:bodyPr vert="horz" wrap="square" lIns="0" tIns="0" rIns="0" bIns="0" rtlCol="0">
            <a:spAutoFit/>
          </a:bodyPr>
          <a:lstStyle/>
          <a:p>
            <a:pPr marL="12700">
              <a:lnSpc>
                <a:spcPct val="100000"/>
              </a:lnSpc>
            </a:pPr>
            <a:r>
              <a:rPr sz="1400" b="1" dirty="0">
                <a:latin typeface="Calibri"/>
                <a:cs typeface="Calibri"/>
              </a:rPr>
              <a:t>ModifyCustomerCtrl</a:t>
            </a:r>
            <a:endParaRPr sz="1400">
              <a:latin typeface="Calibri"/>
              <a:cs typeface="Calibri"/>
            </a:endParaRPr>
          </a:p>
        </p:txBody>
      </p:sp>
      <p:sp>
        <p:nvSpPr>
          <p:cNvPr id="33" name="object 33"/>
          <p:cNvSpPr/>
          <p:nvPr/>
        </p:nvSpPr>
        <p:spPr>
          <a:xfrm>
            <a:off x="6746926" y="3337559"/>
            <a:ext cx="1816328" cy="685800"/>
          </a:xfrm>
          <a:prstGeom prst="rect">
            <a:avLst/>
          </a:prstGeom>
          <a:blipFill>
            <a:blip r:embed="rId11" cstate="print"/>
            <a:stretch>
              <a:fillRect/>
            </a:stretch>
          </a:blipFill>
        </p:spPr>
        <p:txBody>
          <a:bodyPr wrap="square" lIns="0" tIns="0" rIns="0" bIns="0" rtlCol="0"/>
          <a:lstStyle/>
          <a:p>
            <a:endParaRPr/>
          </a:p>
        </p:txBody>
      </p:sp>
      <p:sp>
        <p:nvSpPr>
          <p:cNvPr id="34" name="object 34"/>
          <p:cNvSpPr/>
          <p:nvPr/>
        </p:nvSpPr>
        <p:spPr>
          <a:xfrm>
            <a:off x="6796925" y="3367684"/>
            <a:ext cx="1717192" cy="584276"/>
          </a:xfrm>
          <a:prstGeom prst="rect">
            <a:avLst/>
          </a:prstGeom>
          <a:blipFill>
            <a:blip r:embed="rId12" cstate="print"/>
            <a:stretch>
              <a:fillRect/>
            </a:stretch>
          </a:blipFill>
        </p:spPr>
        <p:txBody>
          <a:bodyPr wrap="square" lIns="0" tIns="0" rIns="0" bIns="0" rtlCol="0"/>
          <a:lstStyle/>
          <a:p>
            <a:endParaRPr/>
          </a:p>
        </p:txBody>
      </p:sp>
      <p:sp>
        <p:nvSpPr>
          <p:cNvPr id="35" name="object 35"/>
          <p:cNvSpPr/>
          <p:nvPr/>
        </p:nvSpPr>
        <p:spPr>
          <a:xfrm>
            <a:off x="6796925" y="3367684"/>
            <a:ext cx="1717675" cy="584835"/>
          </a:xfrm>
          <a:custGeom>
            <a:avLst/>
            <a:gdLst/>
            <a:ahLst/>
            <a:cxnLst/>
            <a:rect l="l" t="t" r="r" b="b"/>
            <a:pathLst>
              <a:path w="1717675" h="584835">
                <a:moveTo>
                  <a:pt x="0" y="292139"/>
                </a:moveTo>
                <a:lnTo>
                  <a:pt x="10205" y="246959"/>
                </a:lnTo>
                <a:lnTo>
                  <a:pt x="39804" y="203960"/>
                </a:lnTo>
                <a:lnTo>
                  <a:pt x="87268" y="163664"/>
                </a:lnTo>
                <a:lnTo>
                  <a:pt x="151072" y="126588"/>
                </a:lnTo>
                <a:lnTo>
                  <a:pt x="188623" y="109421"/>
                </a:lnTo>
                <a:lnTo>
                  <a:pt x="229687" y="93254"/>
                </a:lnTo>
                <a:lnTo>
                  <a:pt x="274072" y="78152"/>
                </a:lnTo>
                <a:lnTo>
                  <a:pt x="321587" y="64179"/>
                </a:lnTo>
                <a:lnTo>
                  <a:pt x="372042" y="51402"/>
                </a:lnTo>
                <a:lnTo>
                  <a:pt x="425245" y="39885"/>
                </a:lnTo>
                <a:lnTo>
                  <a:pt x="481006" y="29693"/>
                </a:lnTo>
                <a:lnTo>
                  <a:pt x="539134" y="20891"/>
                </a:lnTo>
                <a:lnTo>
                  <a:pt x="599438" y="13543"/>
                </a:lnTo>
                <a:lnTo>
                  <a:pt x="661726" y="7715"/>
                </a:lnTo>
                <a:lnTo>
                  <a:pt x="725809" y="3472"/>
                </a:lnTo>
                <a:lnTo>
                  <a:pt x="791496" y="878"/>
                </a:lnTo>
                <a:lnTo>
                  <a:pt x="858594" y="0"/>
                </a:lnTo>
                <a:lnTo>
                  <a:pt x="925694" y="878"/>
                </a:lnTo>
                <a:lnTo>
                  <a:pt x="991380" y="3472"/>
                </a:lnTo>
                <a:lnTo>
                  <a:pt x="1055464" y="7715"/>
                </a:lnTo>
                <a:lnTo>
                  <a:pt x="1117753" y="13543"/>
                </a:lnTo>
                <a:lnTo>
                  <a:pt x="1178057" y="20891"/>
                </a:lnTo>
                <a:lnTo>
                  <a:pt x="1236185" y="29693"/>
                </a:lnTo>
                <a:lnTo>
                  <a:pt x="1291946" y="39885"/>
                </a:lnTo>
                <a:lnTo>
                  <a:pt x="1345149" y="51402"/>
                </a:lnTo>
                <a:lnTo>
                  <a:pt x="1395604" y="64179"/>
                </a:lnTo>
                <a:lnTo>
                  <a:pt x="1443119" y="78152"/>
                </a:lnTo>
                <a:lnTo>
                  <a:pt x="1487504" y="93254"/>
                </a:lnTo>
                <a:lnTo>
                  <a:pt x="1528567" y="109421"/>
                </a:lnTo>
                <a:lnTo>
                  <a:pt x="1566118" y="126588"/>
                </a:lnTo>
                <a:lnTo>
                  <a:pt x="1599967" y="144691"/>
                </a:lnTo>
                <a:lnTo>
                  <a:pt x="1655791" y="183442"/>
                </a:lnTo>
                <a:lnTo>
                  <a:pt x="1694513" y="225154"/>
                </a:lnTo>
                <a:lnTo>
                  <a:pt x="1714605" y="269309"/>
                </a:lnTo>
                <a:lnTo>
                  <a:pt x="1717189" y="292139"/>
                </a:lnTo>
                <a:lnTo>
                  <a:pt x="1714605" y="314970"/>
                </a:lnTo>
                <a:lnTo>
                  <a:pt x="1694513" y="359124"/>
                </a:lnTo>
                <a:lnTo>
                  <a:pt x="1655791" y="400836"/>
                </a:lnTo>
                <a:lnTo>
                  <a:pt x="1599967" y="439588"/>
                </a:lnTo>
                <a:lnTo>
                  <a:pt x="1566118" y="457690"/>
                </a:lnTo>
                <a:lnTo>
                  <a:pt x="1528567" y="474858"/>
                </a:lnTo>
                <a:lnTo>
                  <a:pt x="1487504" y="491025"/>
                </a:lnTo>
                <a:lnTo>
                  <a:pt x="1443119" y="506127"/>
                </a:lnTo>
                <a:lnTo>
                  <a:pt x="1395604" y="520099"/>
                </a:lnTo>
                <a:lnTo>
                  <a:pt x="1345149" y="532876"/>
                </a:lnTo>
                <a:lnTo>
                  <a:pt x="1291946" y="544393"/>
                </a:lnTo>
                <a:lnTo>
                  <a:pt x="1236185" y="554585"/>
                </a:lnTo>
                <a:lnTo>
                  <a:pt x="1178057" y="563388"/>
                </a:lnTo>
                <a:lnTo>
                  <a:pt x="1117753" y="570735"/>
                </a:lnTo>
                <a:lnTo>
                  <a:pt x="1055464" y="576563"/>
                </a:lnTo>
                <a:lnTo>
                  <a:pt x="991380" y="580806"/>
                </a:lnTo>
                <a:lnTo>
                  <a:pt x="925694" y="583400"/>
                </a:lnTo>
                <a:lnTo>
                  <a:pt x="858594" y="584279"/>
                </a:lnTo>
                <a:lnTo>
                  <a:pt x="791496" y="583400"/>
                </a:lnTo>
                <a:lnTo>
                  <a:pt x="725809" y="580806"/>
                </a:lnTo>
                <a:lnTo>
                  <a:pt x="661726" y="576563"/>
                </a:lnTo>
                <a:lnTo>
                  <a:pt x="599438" y="570735"/>
                </a:lnTo>
                <a:lnTo>
                  <a:pt x="539134" y="563388"/>
                </a:lnTo>
                <a:lnTo>
                  <a:pt x="481006" y="554585"/>
                </a:lnTo>
                <a:lnTo>
                  <a:pt x="425245" y="544393"/>
                </a:lnTo>
                <a:lnTo>
                  <a:pt x="372042" y="532876"/>
                </a:lnTo>
                <a:lnTo>
                  <a:pt x="321587" y="520099"/>
                </a:lnTo>
                <a:lnTo>
                  <a:pt x="274072" y="506127"/>
                </a:lnTo>
                <a:lnTo>
                  <a:pt x="229687" y="491025"/>
                </a:lnTo>
                <a:lnTo>
                  <a:pt x="188623" y="474858"/>
                </a:lnTo>
                <a:lnTo>
                  <a:pt x="151072" y="457690"/>
                </a:lnTo>
                <a:lnTo>
                  <a:pt x="117223" y="439588"/>
                </a:lnTo>
                <a:lnTo>
                  <a:pt x="61398" y="400836"/>
                </a:lnTo>
                <a:lnTo>
                  <a:pt x="22676" y="359124"/>
                </a:lnTo>
                <a:lnTo>
                  <a:pt x="2583" y="314970"/>
                </a:lnTo>
                <a:lnTo>
                  <a:pt x="0" y="292139"/>
                </a:lnTo>
                <a:close/>
              </a:path>
            </a:pathLst>
          </a:custGeom>
          <a:ln w="9524">
            <a:solidFill>
              <a:srgbClr val="A8C367"/>
            </a:solidFill>
          </a:ln>
        </p:spPr>
        <p:txBody>
          <a:bodyPr wrap="square" lIns="0" tIns="0" rIns="0" bIns="0" rtlCol="0"/>
          <a:lstStyle/>
          <a:p>
            <a:endParaRPr/>
          </a:p>
        </p:txBody>
      </p:sp>
      <p:sp>
        <p:nvSpPr>
          <p:cNvPr id="36" name="object 36"/>
          <p:cNvSpPr txBox="1"/>
          <p:nvPr/>
        </p:nvSpPr>
        <p:spPr>
          <a:xfrm>
            <a:off x="7378769" y="3553142"/>
            <a:ext cx="558800" cy="221615"/>
          </a:xfrm>
          <a:prstGeom prst="rect">
            <a:avLst/>
          </a:prstGeom>
        </p:spPr>
        <p:txBody>
          <a:bodyPr vert="horz" wrap="square" lIns="0" tIns="0" rIns="0" bIns="0" rtlCol="0">
            <a:spAutoFit/>
          </a:bodyPr>
          <a:lstStyle/>
          <a:p>
            <a:pPr marL="12700">
              <a:lnSpc>
                <a:spcPct val="100000"/>
              </a:lnSpc>
            </a:pPr>
            <a:r>
              <a:rPr sz="1400" dirty="0">
                <a:latin typeface="SimSun"/>
                <a:cs typeface="SimSun"/>
              </a:rPr>
              <a:t>$scope</a:t>
            </a:r>
            <a:endParaRPr sz="1400">
              <a:latin typeface="SimSun"/>
              <a:cs typeface="SimSun"/>
            </a:endParaRPr>
          </a:p>
        </p:txBody>
      </p:sp>
      <p:sp>
        <p:nvSpPr>
          <p:cNvPr id="37" name="object 37"/>
          <p:cNvSpPr/>
          <p:nvPr/>
        </p:nvSpPr>
        <p:spPr>
          <a:xfrm>
            <a:off x="3114268" y="4975168"/>
            <a:ext cx="295102" cy="785552"/>
          </a:xfrm>
          <a:prstGeom prst="rect">
            <a:avLst/>
          </a:prstGeom>
          <a:blipFill>
            <a:blip r:embed="rId13" cstate="print"/>
            <a:stretch>
              <a:fillRect/>
            </a:stretch>
          </a:blipFill>
        </p:spPr>
        <p:txBody>
          <a:bodyPr wrap="square" lIns="0" tIns="0" rIns="0" bIns="0" rtlCol="0"/>
          <a:lstStyle/>
          <a:p>
            <a:endParaRPr/>
          </a:p>
        </p:txBody>
      </p:sp>
      <p:sp>
        <p:nvSpPr>
          <p:cNvPr id="38" name="object 38"/>
          <p:cNvSpPr/>
          <p:nvPr/>
        </p:nvSpPr>
        <p:spPr>
          <a:xfrm>
            <a:off x="3262553" y="5127709"/>
            <a:ext cx="0" cy="441959"/>
          </a:xfrm>
          <a:custGeom>
            <a:avLst/>
            <a:gdLst/>
            <a:ahLst/>
            <a:cxnLst/>
            <a:rect l="l" t="t" r="r" b="b"/>
            <a:pathLst>
              <a:path h="441960">
                <a:moveTo>
                  <a:pt x="0" y="0"/>
                </a:moveTo>
                <a:lnTo>
                  <a:pt x="0" y="441714"/>
                </a:lnTo>
              </a:path>
            </a:pathLst>
          </a:custGeom>
          <a:ln w="25399">
            <a:solidFill>
              <a:srgbClr val="6095C9"/>
            </a:solidFill>
          </a:ln>
        </p:spPr>
        <p:txBody>
          <a:bodyPr wrap="square" lIns="0" tIns="0" rIns="0" bIns="0" rtlCol="0"/>
          <a:lstStyle/>
          <a:p>
            <a:endParaRPr/>
          </a:p>
        </p:txBody>
      </p:sp>
      <p:sp>
        <p:nvSpPr>
          <p:cNvPr id="39" name="object 39"/>
          <p:cNvSpPr/>
          <p:nvPr/>
        </p:nvSpPr>
        <p:spPr>
          <a:xfrm>
            <a:off x="3203600" y="5102504"/>
            <a:ext cx="118110" cy="116205"/>
          </a:xfrm>
          <a:custGeom>
            <a:avLst/>
            <a:gdLst/>
            <a:ahLst/>
            <a:cxnLst/>
            <a:rect l="l" t="t" r="r" b="b"/>
            <a:pathLst>
              <a:path w="118110" h="116204">
                <a:moveTo>
                  <a:pt x="58953" y="0"/>
                </a:moveTo>
                <a:lnTo>
                  <a:pt x="0" y="101066"/>
                </a:lnTo>
                <a:lnTo>
                  <a:pt x="2044" y="108839"/>
                </a:lnTo>
                <a:lnTo>
                  <a:pt x="14160" y="115912"/>
                </a:lnTo>
                <a:lnTo>
                  <a:pt x="21932" y="113868"/>
                </a:lnTo>
                <a:lnTo>
                  <a:pt x="58953" y="50406"/>
                </a:lnTo>
                <a:lnTo>
                  <a:pt x="88356" y="50406"/>
                </a:lnTo>
                <a:lnTo>
                  <a:pt x="58953" y="0"/>
                </a:lnTo>
                <a:close/>
              </a:path>
              <a:path w="118110" h="116204">
                <a:moveTo>
                  <a:pt x="88356" y="50406"/>
                </a:moveTo>
                <a:lnTo>
                  <a:pt x="58953" y="50406"/>
                </a:lnTo>
                <a:lnTo>
                  <a:pt x="95961" y="113868"/>
                </a:lnTo>
                <a:lnTo>
                  <a:pt x="103746" y="115912"/>
                </a:lnTo>
                <a:lnTo>
                  <a:pt x="115862" y="108839"/>
                </a:lnTo>
                <a:lnTo>
                  <a:pt x="117906" y="101066"/>
                </a:lnTo>
                <a:lnTo>
                  <a:pt x="88356" y="50406"/>
                </a:lnTo>
                <a:close/>
              </a:path>
            </a:pathLst>
          </a:custGeom>
          <a:solidFill>
            <a:srgbClr val="6095C9"/>
          </a:solidFill>
        </p:spPr>
        <p:txBody>
          <a:bodyPr wrap="square" lIns="0" tIns="0" rIns="0" bIns="0" rtlCol="0"/>
          <a:lstStyle/>
          <a:p>
            <a:endParaRPr/>
          </a:p>
        </p:txBody>
      </p:sp>
      <p:sp>
        <p:nvSpPr>
          <p:cNvPr id="40" name="object 40"/>
          <p:cNvSpPr/>
          <p:nvPr/>
        </p:nvSpPr>
        <p:spPr>
          <a:xfrm>
            <a:off x="3203600" y="5478716"/>
            <a:ext cx="118110" cy="116205"/>
          </a:xfrm>
          <a:custGeom>
            <a:avLst/>
            <a:gdLst/>
            <a:ahLst/>
            <a:cxnLst/>
            <a:rect l="l" t="t" r="r" b="b"/>
            <a:pathLst>
              <a:path w="118110" h="116204">
                <a:moveTo>
                  <a:pt x="14160" y="0"/>
                </a:moveTo>
                <a:lnTo>
                  <a:pt x="2044" y="7073"/>
                </a:lnTo>
                <a:lnTo>
                  <a:pt x="0" y="14846"/>
                </a:lnTo>
                <a:lnTo>
                  <a:pt x="58953" y="115912"/>
                </a:lnTo>
                <a:lnTo>
                  <a:pt x="88356" y="65506"/>
                </a:lnTo>
                <a:lnTo>
                  <a:pt x="58953" y="65506"/>
                </a:lnTo>
                <a:lnTo>
                  <a:pt x="21932" y="2044"/>
                </a:lnTo>
                <a:lnTo>
                  <a:pt x="14160" y="0"/>
                </a:lnTo>
                <a:close/>
              </a:path>
              <a:path w="118110" h="116204">
                <a:moveTo>
                  <a:pt x="103746" y="0"/>
                </a:moveTo>
                <a:lnTo>
                  <a:pt x="95961" y="2044"/>
                </a:lnTo>
                <a:lnTo>
                  <a:pt x="58953" y="65506"/>
                </a:lnTo>
                <a:lnTo>
                  <a:pt x="88356" y="65506"/>
                </a:lnTo>
                <a:lnTo>
                  <a:pt x="117906" y="14846"/>
                </a:lnTo>
                <a:lnTo>
                  <a:pt x="115862" y="7073"/>
                </a:lnTo>
                <a:lnTo>
                  <a:pt x="103746" y="0"/>
                </a:lnTo>
                <a:close/>
              </a:path>
            </a:pathLst>
          </a:custGeom>
          <a:solidFill>
            <a:srgbClr val="6095C9"/>
          </a:solidFill>
        </p:spPr>
        <p:txBody>
          <a:bodyPr wrap="square" lIns="0" tIns="0" rIns="0" bIns="0" rtlCol="0"/>
          <a:lstStyle/>
          <a:p>
            <a:endParaRPr/>
          </a:p>
        </p:txBody>
      </p:sp>
      <p:sp>
        <p:nvSpPr>
          <p:cNvPr id="41" name="object 41"/>
          <p:cNvSpPr/>
          <p:nvPr/>
        </p:nvSpPr>
        <p:spPr>
          <a:xfrm>
            <a:off x="7507541" y="4975168"/>
            <a:ext cx="295102" cy="785552"/>
          </a:xfrm>
          <a:prstGeom prst="rect">
            <a:avLst/>
          </a:prstGeom>
          <a:blipFill>
            <a:blip r:embed="rId14" cstate="print"/>
            <a:stretch>
              <a:fillRect/>
            </a:stretch>
          </a:blipFill>
        </p:spPr>
        <p:txBody>
          <a:bodyPr wrap="square" lIns="0" tIns="0" rIns="0" bIns="0" rtlCol="0"/>
          <a:lstStyle/>
          <a:p>
            <a:endParaRPr/>
          </a:p>
        </p:txBody>
      </p:sp>
      <p:sp>
        <p:nvSpPr>
          <p:cNvPr id="42" name="object 42"/>
          <p:cNvSpPr/>
          <p:nvPr/>
        </p:nvSpPr>
        <p:spPr>
          <a:xfrm>
            <a:off x="7655521" y="5127709"/>
            <a:ext cx="0" cy="441959"/>
          </a:xfrm>
          <a:custGeom>
            <a:avLst/>
            <a:gdLst/>
            <a:ahLst/>
            <a:cxnLst/>
            <a:rect l="l" t="t" r="r" b="b"/>
            <a:pathLst>
              <a:path h="441960">
                <a:moveTo>
                  <a:pt x="0" y="0"/>
                </a:moveTo>
                <a:lnTo>
                  <a:pt x="0" y="441714"/>
                </a:lnTo>
              </a:path>
            </a:pathLst>
          </a:custGeom>
          <a:ln w="25399">
            <a:solidFill>
              <a:srgbClr val="6095C9"/>
            </a:solidFill>
          </a:ln>
        </p:spPr>
        <p:txBody>
          <a:bodyPr wrap="square" lIns="0" tIns="0" rIns="0" bIns="0" rtlCol="0"/>
          <a:lstStyle/>
          <a:p>
            <a:endParaRPr/>
          </a:p>
        </p:txBody>
      </p:sp>
      <p:sp>
        <p:nvSpPr>
          <p:cNvPr id="43" name="object 43"/>
          <p:cNvSpPr/>
          <p:nvPr/>
        </p:nvSpPr>
        <p:spPr>
          <a:xfrm>
            <a:off x="7596568" y="5102504"/>
            <a:ext cx="118110" cy="116205"/>
          </a:xfrm>
          <a:custGeom>
            <a:avLst/>
            <a:gdLst/>
            <a:ahLst/>
            <a:cxnLst/>
            <a:rect l="l" t="t" r="r" b="b"/>
            <a:pathLst>
              <a:path w="118109" h="116204">
                <a:moveTo>
                  <a:pt x="58953" y="0"/>
                </a:moveTo>
                <a:lnTo>
                  <a:pt x="0" y="101066"/>
                </a:lnTo>
                <a:lnTo>
                  <a:pt x="2044" y="108839"/>
                </a:lnTo>
                <a:lnTo>
                  <a:pt x="14173" y="115912"/>
                </a:lnTo>
                <a:lnTo>
                  <a:pt x="21945" y="113868"/>
                </a:lnTo>
                <a:lnTo>
                  <a:pt x="58953" y="50406"/>
                </a:lnTo>
                <a:lnTo>
                  <a:pt x="88356" y="50406"/>
                </a:lnTo>
                <a:lnTo>
                  <a:pt x="58953" y="0"/>
                </a:lnTo>
                <a:close/>
              </a:path>
              <a:path w="118109" h="116204">
                <a:moveTo>
                  <a:pt x="88356" y="50406"/>
                </a:moveTo>
                <a:lnTo>
                  <a:pt x="58953" y="50406"/>
                </a:lnTo>
                <a:lnTo>
                  <a:pt x="95973" y="113868"/>
                </a:lnTo>
                <a:lnTo>
                  <a:pt x="103746" y="115912"/>
                </a:lnTo>
                <a:lnTo>
                  <a:pt x="115862" y="108839"/>
                </a:lnTo>
                <a:lnTo>
                  <a:pt x="117906" y="101066"/>
                </a:lnTo>
                <a:lnTo>
                  <a:pt x="88356" y="50406"/>
                </a:lnTo>
                <a:close/>
              </a:path>
            </a:pathLst>
          </a:custGeom>
          <a:solidFill>
            <a:srgbClr val="6095C9"/>
          </a:solidFill>
        </p:spPr>
        <p:txBody>
          <a:bodyPr wrap="square" lIns="0" tIns="0" rIns="0" bIns="0" rtlCol="0"/>
          <a:lstStyle/>
          <a:p>
            <a:endParaRPr/>
          </a:p>
        </p:txBody>
      </p:sp>
      <p:sp>
        <p:nvSpPr>
          <p:cNvPr id="44" name="object 44"/>
          <p:cNvSpPr/>
          <p:nvPr/>
        </p:nvSpPr>
        <p:spPr>
          <a:xfrm>
            <a:off x="7596568" y="5478716"/>
            <a:ext cx="118110" cy="116205"/>
          </a:xfrm>
          <a:custGeom>
            <a:avLst/>
            <a:gdLst/>
            <a:ahLst/>
            <a:cxnLst/>
            <a:rect l="l" t="t" r="r" b="b"/>
            <a:pathLst>
              <a:path w="118109" h="116204">
                <a:moveTo>
                  <a:pt x="14173" y="0"/>
                </a:moveTo>
                <a:lnTo>
                  <a:pt x="2044" y="7073"/>
                </a:lnTo>
                <a:lnTo>
                  <a:pt x="0" y="14846"/>
                </a:lnTo>
                <a:lnTo>
                  <a:pt x="58953" y="115912"/>
                </a:lnTo>
                <a:lnTo>
                  <a:pt x="88356" y="65506"/>
                </a:lnTo>
                <a:lnTo>
                  <a:pt x="58953" y="65506"/>
                </a:lnTo>
                <a:lnTo>
                  <a:pt x="21945" y="2044"/>
                </a:lnTo>
                <a:lnTo>
                  <a:pt x="14173" y="0"/>
                </a:lnTo>
                <a:close/>
              </a:path>
              <a:path w="118109" h="116204">
                <a:moveTo>
                  <a:pt x="103746" y="0"/>
                </a:moveTo>
                <a:lnTo>
                  <a:pt x="95973" y="2044"/>
                </a:lnTo>
                <a:lnTo>
                  <a:pt x="58953" y="65506"/>
                </a:lnTo>
                <a:lnTo>
                  <a:pt x="88356" y="65506"/>
                </a:lnTo>
                <a:lnTo>
                  <a:pt x="117906" y="14846"/>
                </a:lnTo>
                <a:lnTo>
                  <a:pt x="115862" y="7073"/>
                </a:lnTo>
                <a:lnTo>
                  <a:pt x="103746" y="0"/>
                </a:lnTo>
                <a:close/>
              </a:path>
            </a:pathLst>
          </a:custGeom>
          <a:solidFill>
            <a:srgbClr val="6095C9"/>
          </a:solidFill>
        </p:spPr>
        <p:txBody>
          <a:bodyPr wrap="square" lIns="0" tIns="0" rIns="0" bIns="0" rtlCol="0"/>
          <a:lstStyle/>
          <a:p>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5590">
              <a:lnSpc>
                <a:spcPct val="100000"/>
              </a:lnSpc>
            </a:pPr>
            <a:r>
              <a:rPr sz="3600" spc="-5" dirty="0"/>
              <a:t>AngularJS Custom Services </a:t>
            </a:r>
            <a:r>
              <a:rPr sz="3600" dirty="0"/>
              <a:t>using</a:t>
            </a:r>
            <a:r>
              <a:rPr sz="3600" spc="35" dirty="0"/>
              <a:t> </a:t>
            </a:r>
            <a:r>
              <a:rPr sz="3600" spc="-5" dirty="0"/>
              <a:t>Factory</a:t>
            </a:r>
            <a:endParaRPr sz="3600"/>
          </a:p>
        </p:txBody>
      </p:sp>
      <p:sp>
        <p:nvSpPr>
          <p:cNvPr id="3" name="object 3"/>
          <p:cNvSpPr txBox="1"/>
          <p:nvPr/>
        </p:nvSpPr>
        <p:spPr>
          <a:xfrm>
            <a:off x="1310182" y="1968639"/>
            <a:ext cx="7914005" cy="4069079"/>
          </a:xfrm>
          <a:prstGeom prst="rect">
            <a:avLst/>
          </a:prstGeom>
        </p:spPr>
        <p:txBody>
          <a:bodyPr vert="horz" wrap="square" lIns="0" tIns="0" rIns="0" bIns="0" rtlCol="0">
            <a:spAutoFit/>
          </a:bodyPr>
          <a:lstStyle/>
          <a:p>
            <a:pPr marL="12700" marR="5080">
              <a:lnSpc>
                <a:spcPts val="1760"/>
              </a:lnSpc>
            </a:pPr>
            <a:r>
              <a:rPr sz="1500" spc="-5" dirty="0">
                <a:solidFill>
                  <a:srgbClr val="565656"/>
                </a:solidFill>
                <a:latin typeface="Courier New"/>
                <a:cs typeface="Courier New"/>
              </a:rPr>
              <a:t>// Let's add </a:t>
            </a:r>
            <a:r>
              <a:rPr sz="1500" dirty="0">
                <a:solidFill>
                  <a:srgbClr val="565656"/>
                </a:solidFill>
                <a:latin typeface="Courier New"/>
                <a:cs typeface="Courier New"/>
              </a:rPr>
              <a:t>a </a:t>
            </a:r>
            <a:r>
              <a:rPr sz="1500" spc="-5" dirty="0">
                <a:solidFill>
                  <a:srgbClr val="565656"/>
                </a:solidFill>
                <a:latin typeface="Courier New"/>
                <a:cs typeface="Courier New"/>
              </a:rPr>
              <a:t>new controller to </a:t>
            </a:r>
            <a:r>
              <a:rPr sz="1500" dirty="0">
                <a:solidFill>
                  <a:srgbClr val="565656"/>
                </a:solidFill>
                <a:latin typeface="Courier New"/>
                <a:cs typeface="Courier New"/>
              </a:rPr>
              <a:t>MyApp. </a:t>
            </a:r>
            <a:r>
              <a:rPr sz="1500" spc="-5" dirty="0">
                <a:solidFill>
                  <a:srgbClr val="565656"/>
                </a:solidFill>
                <a:latin typeface="Courier New"/>
                <a:cs typeface="Courier New"/>
              </a:rPr>
              <a:t>This controller uses </a:t>
            </a:r>
            <a:r>
              <a:rPr sz="1500" dirty="0">
                <a:solidFill>
                  <a:srgbClr val="565656"/>
                </a:solidFill>
                <a:latin typeface="Courier New"/>
                <a:cs typeface="Courier New"/>
              </a:rPr>
              <a:t>Service!  </a:t>
            </a:r>
            <a:r>
              <a:rPr sz="1500" dirty="0">
                <a:latin typeface="Courier New"/>
                <a:cs typeface="Courier New"/>
              </a:rPr>
              <a:t>myApp</a:t>
            </a:r>
            <a:r>
              <a:rPr sz="1500" dirty="0">
                <a:solidFill>
                  <a:srgbClr val="6D6F24"/>
                </a:solidFill>
                <a:latin typeface="Courier New"/>
                <a:cs typeface="Courier New"/>
              </a:rPr>
              <a:t>.controller(</a:t>
            </a:r>
            <a:r>
              <a:rPr sz="1500" dirty="0">
                <a:solidFill>
                  <a:srgbClr val="0000DF"/>
                </a:solidFill>
                <a:latin typeface="Courier New"/>
                <a:cs typeface="Courier New"/>
              </a:rPr>
              <a:t>'ViewCtrl'</a:t>
            </a:r>
            <a:r>
              <a:rPr sz="1500" dirty="0">
                <a:solidFill>
                  <a:srgbClr val="6D6F24"/>
                </a:solidFill>
                <a:latin typeface="Courier New"/>
                <a:cs typeface="Courier New"/>
              </a:rPr>
              <a:t>, </a:t>
            </a:r>
            <a:r>
              <a:rPr sz="1500" b="1" dirty="0">
                <a:solidFill>
                  <a:srgbClr val="6B0001"/>
                </a:solidFill>
                <a:latin typeface="Courier New"/>
                <a:cs typeface="Courier New"/>
              </a:rPr>
              <a:t>function </a:t>
            </a:r>
            <a:r>
              <a:rPr sz="1500" spc="-5" dirty="0">
                <a:solidFill>
                  <a:srgbClr val="6D6F24"/>
                </a:solidFill>
                <a:latin typeface="Courier New"/>
                <a:cs typeface="Courier New"/>
              </a:rPr>
              <a:t>($scope, </a:t>
            </a:r>
            <a:r>
              <a:rPr sz="1500" dirty="0">
                <a:solidFill>
                  <a:srgbClr val="6D6F24"/>
                </a:solidFill>
                <a:latin typeface="Courier New"/>
                <a:cs typeface="Courier New"/>
              </a:rPr>
              <a:t>CustomerService)</a:t>
            </a:r>
            <a:r>
              <a:rPr sz="1500" spc="-90" dirty="0">
                <a:solidFill>
                  <a:srgbClr val="6D6F24"/>
                </a:solidFill>
                <a:latin typeface="Courier New"/>
                <a:cs typeface="Courier New"/>
              </a:rPr>
              <a:t> </a:t>
            </a:r>
            <a:r>
              <a:rPr sz="1500" dirty="0">
                <a:solidFill>
                  <a:srgbClr val="6B006D"/>
                </a:solidFill>
                <a:latin typeface="Courier New"/>
                <a:cs typeface="Courier New"/>
              </a:rPr>
              <a:t>{</a:t>
            </a:r>
            <a:endParaRPr sz="1500">
              <a:latin typeface="Courier New"/>
              <a:cs typeface="Courier New"/>
            </a:endParaRPr>
          </a:p>
          <a:p>
            <a:pPr marL="469900">
              <a:lnSpc>
                <a:spcPts val="1750"/>
              </a:lnSpc>
            </a:pPr>
            <a:r>
              <a:rPr sz="1500" dirty="0">
                <a:latin typeface="Courier New"/>
                <a:cs typeface="Courier New"/>
              </a:rPr>
              <a:t>$scope</a:t>
            </a:r>
            <a:r>
              <a:rPr sz="1500" dirty="0">
                <a:solidFill>
                  <a:srgbClr val="6D6F24"/>
                </a:solidFill>
                <a:latin typeface="Courier New"/>
                <a:cs typeface="Courier New"/>
              </a:rPr>
              <a:t>.contacts =</a:t>
            </a:r>
            <a:r>
              <a:rPr sz="1500" spc="-100" dirty="0">
                <a:solidFill>
                  <a:srgbClr val="6D6F24"/>
                </a:solidFill>
                <a:latin typeface="Courier New"/>
                <a:cs typeface="Courier New"/>
              </a:rPr>
              <a:t> </a:t>
            </a:r>
            <a:r>
              <a:rPr sz="1500" dirty="0">
                <a:solidFill>
                  <a:srgbClr val="6D6F24"/>
                </a:solidFill>
                <a:latin typeface="Courier New"/>
                <a:cs typeface="Courier New"/>
              </a:rPr>
              <a:t>CustomerService.contacts</a:t>
            </a:r>
            <a:r>
              <a:rPr sz="1500" dirty="0">
                <a:solidFill>
                  <a:srgbClr val="6B006D"/>
                </a:solidFill>
                <a:latin typeface="Courier New"/>
                <a:cs typeface="Courier New"/>
              </a:rPr>
              <a:t>;</a:t>
            </a:r>
            <a:endParaRPr sz="1500">
              <a:latin typeface="Courier New"/>
              <a:cs typeface="Courier New"/>
            </a:endParaRPr>
          </a:p>
          <a:p>
            <a:pPr marL="12700">
              <a:lnSpc>
                <a:spcPct val="100000"/>
              </a:lnSpc>
            </a:pPr>
            <a:r>
              <a:rPr sz="1500" dirty="0">
                <a:solidFill>
                  <a:srgbClr val="6B006D"/>
                </a:solidFill>
                <a:latin typeface="Courier New"/>
                <a:cs typeface="Courier New"/>
              </a:rPr>
              <a:t>}</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a:p>
            <a:pPr>
              <a:lnSpc>
                <a:spcPct val="100000"/>
              </a:lnSpc>
              <a:spcBef>
                <a:spcPts val="15"/>
              </a:spcBef>
            </a:pPr>
            <a:endParaRPr sz="1550">
              <a:latin typeface="Times New Roman"/>
              <a:cs typeface="Times New Roman"/>
            </a:endParaRPr>
          </a:p>
          <a:p>
            <a:pPr marL="12700" marR="5080">
              <a:lnSpc>
                <a:spcPct val="100000"/>
              </a:lnSpc>
            </a:pPr>
            <a:r>
              <a:rPr sz="1500" spc="-5" dirty="0">
                <a:solidFill>
                  <a:srgbClr val="565656"/>
                </a:solidFill>
                <a:latin typeface="Courier New"/>
                <a:cs typeface="Courier New"/>
              </a:rPr>
              <a:t>// Let's add </a:t>
            </a:r>
            <a:r>
              <a:rPr sz="1500" dirty="0">
                <a:solidFill>
                  <a:srgbClr val="565656"/>
                </a:solidFill>
                <a:latin typeface="Courier New"/>
                <a:cs typeface="Courier New"/>
              </a:rPr>
              <a:t>a </a:t>
            </a:r>
            <a:r>
              <a:rPr sz="1500" spc="-5" dirty="0">
                <a:solidFill>
                  <a:srgbClr val="565656"/>
                </a:solidFill>
                <a:latin typeface="Courier New"/>
                <a:cs typeface="Courier New"/>
              </a:rPr>
              <a:t>new controller to </a:t>
            </a:r>
            <a:r>
              <a:rPr sz="1500" dirty="0">
                <a:solidFill>
                  <a:srgbClr val="565656"/>
                </a:solidFill>
                <a:latin typeface="Courier New"/>
                <a:cs typeface="Courier New"/>
              </a:rPr>
              <a:t>MyApp. </a:t>
            </a:r>
            <a:r>
              <a:rPr sz="1500" spc="-5" dirty="0">
                <a:solidFill>
                  <a:srgbClr val="565656"/>
                </a:solidFill>
                <a:latin typeface="Courier New"/>
                <a:cs typeface="Courier New"/>
              </a:rPr>
              <a:t>This controller uses </a:t>
            </a:r>
            <a:r>
              <a:rPr sz="1500" dirty="0">
                <a:solidFill>
                  <a:srgbClr val="565656"/>
                </a:solidFill>
                <a:latin typeface="Courier New"/>
                <a:cs typeface="Courier New"/>
              </a:rPr>
              <a:t>Service!  </a:t>
            </a:r>
            <a:r>
              <a:rPr sz="1500" dirty="0">
                <a:latin typeface="Courier New"/>
                <a:cs typeface="Courier New"/>
              </a:rPr>
              <a:t>myApp</a:t>
            </a:r>
            <a:r>
              <a:rPr sz="1500" dirty="0">
                <a:solidFill>
                  <a:srgbClr val="6D6F24"/>
                </a:solidFill>
                <a:latin typeface="Courier New"/>
                <a:cs typeface="Courier New"/>
              </a:rPr>
              <a:t>.controller(</a:t>
            </a:r>
            <a:r>
              <a:rPr sz="1500" dirty="0">
                <a:solidFill>
                  <a:srgbClr val="0000DF"/>
                </a:solidFill>
                <a:latin typeface="Courier New"/>
                <a:cs typeface="Courier New"/>
              </a:rPr>
              <a:t>'ModifyCtrl'</a:t>
            </a:r>
            <a:r>
              <a:rPr sz="1500" dirty="0">
                <a:solidFill>
                  <a:srgbClr val="6D6F24"/>
                </a:solidFill>
                <a:latin typeface="Courier New"/>
                <a:cs typeface="Courier New"/>
              </a:rPr>
              <a:t>, </a:t>
            </a:r>
            <a:r>
              <a:rPr sz="1500" b="1" dirty="0">
                <a:solidFill>
                  <a:srgbClr val="6B0001"/>
                </a:solidFill>
                <a:latin typeface="Courier New"/>
                <a:cs typeface="Courier New"/>
              </a:rPr>
              <a:t>function </a:t>
            </a:r>
            <a:r>
              <a:rPr sz="1500" spc="-5" dirty="0">
                <a:solidFill>
                  <a:srgbClr val="6D6F24"/>
                </a:solidFill>
                <a:latin typeface="Courier New"/>
                <a:cs typeface="Courier New"/>
              </a:rPr>
              <a:t>($scope, </a:t>
            </a:r>
            <a:r>
              <a:rPr sz="1500" dirty="0">
                <a:solidFill>
                  <a:srgbClr val="6D6F24"/>
                </a:solidFill>
                <a:latin typeface="Courier New"/>
                <a:cs typeface="Courier New"/>
              </a:rPr>
              <a:t>CustomerService)</a:t>
            </a:r>
            <a:r>
              <a:rPr sz="1500" spc="-90" dirty="0">
                <a:solidFill>
                  <a:srgbClr val="6D6F24"/>
                </a:solidFill>
                <a:latin typeface="Courier New"/>
                <a:cs typeface="Courier New"/>
              </a:rPr>
              <a:t> </a:t>
            </a:r>
            <a:r>
              <a:rPr sz="1500" dirty="0">
                <a:solidFill>
                  <a:srgbClr val="6B006D"/>
                </a:solidFill>
                <a:latin typeface="Courier New"/>
                <a:cs typeface="Courier New"/>
              </a:rPr>
              <a:t>{</a:t>
            </a:r>
            <a:endParaRPr sz="1500">
              <a:latin typeface="Courier New"/>
              <a:cs typeface="Courier New"/>
            </a:endParaRPr>
          </a:p>
          <a:p>
            <a:pPr marL="469900">
              <a:lnSpc>
                <a:spcPct val="100000"/>
              </a:lnSpc>
            </a:pPr>
            <a:r>
              <a:rPr sz="1500" dirty="0">
                <a:latin typeface="Courier New"/>
                <a:cs typeface="Courier New"/>
              </a:rPr>
              <a:t>$scope</a:t>
            </a:r>
            <a:r>
              <a:rPr sz="1500" dirty="0">
                <a:solidFill>
                  <a:srgbClr val="6D6F24"/>
                </a:solidFill>
                <a:latin typeface="Courier New"/>
                <a:cs typeface="Courier New"/>
              </a:rPr>
              <a:t>.contacts =</a:t>
            </a:r>
            <a:r>
              <a:rPr sz="1500" spc="-100" dirty="0">
                <a:solidFill>
                  <a:srgbClr val="6D6F24"/>
                </a:solidFill>
                <a:latin typeface="Courier New"/>
                <a:cs typeface="Courier New"/>
              </a:rPr>
              <a:t> </a:t>
            </a:r>
            <a:r>
              <a:rPr sz="1500" dirty="0">
                <a:solidFill>
                  <a:srgbClr val="6D6F24"/>
                </a:solidFill>
                <a:latin typeface="Courier New"/>
                <a:cs typeface="Courier New"/>
              </a:rPr>
              <a:t>CustomerService.contacts</a:t>
            </a:r>
            <a:r>
              <a:rPr sz="1500" dirty="0">
                <a:solidFill>
                  <a:srgbClr val="6B006D"/>
                </a:solidFill>
                <a:latin typeface="Courier New"/>
                <a:cs typeface="Courier New"/>
              </a:rPr>
              <a:t>;</a:t>
            </a:r>
            <a:endParaRPr sz="1500">
              <a:latin typeface="Courier New"/>
              <a:cs typeface="Courier New"/>
            </a:endParaRPr>
          </a:p>
          <a:p>
            <a:pPr marL="12700">
              <a:lnSpc>
                <a:spcPct val="100000"/>
              </a:lnSpc>
            </a:pPr>
            <a:r>
              <a:rPr sz="1500" dirty="0">
                <a:solidFill>
                  <a:srgbClr val="6B006D"/>
                </a:solidFill>
                <a:latin typeface="Courier New"/>
                <a:cs typeface="Courier New"/>
              </a:rPr>
              <a:t>}</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a:p>
            <a:pPr>
              <a:lnSpc>
                <a:spcPct val="100000"/>
              </a:lnSpc>
              <a:spcBef>
                <a:spcPts val="15"/>
              </a:spcBef>
            </a:pPr>
            <a:endParaRPr sz="1550">
              <a:latin typeface="Times New Roman"/>
              <a:cs typeface="Times New Roman"/>
            </a:endParaRPr>
          </a:p>
          <a:p>
            <a:pPr marL="12700">
              <a:lnSpc>
                <a:spcPct val="100000"/>
              </a:lnSpc>
            </a:pPr>
            <a:r>
              <a:rPr sz="1500" spc="-5" dirty="0">
                <a:solidFill>
                  <a:srgbClr val="565656"/>
                </a:solidFill>
                <a:latin typeface="Courier New"/>
                <a:cs typeface="Courier New"/>
              </a:rPr>
              <a:t>// Creating </a:t>
            </a:r>
            <a:r>
              <a:rPr sz="1500" dirty="0">
                <a:solidFill>
                  <a:srgbClr val="565656"/>
                </a:solidFill>
                <a:latin typeface="Courier New"/>
                <a:cs typeface="Courier New"/>
              </a:rPr>
              <a:t>a </a:t>
            </a:r>
            <a:r>
              <a:rPr sz="1500" spc="-5" dirty="0">
                <a:solidFill>
                  <a:srgbClr val="565656"/>
                </a:solidFill>
                <a:latin typeface="Courier New"/>
                <a:cs typeface="Courier New"/>
              </a:rPr>
              <a:t>factory object that contains services for</a:t>
            </a:r>
            <a:r>
              <a:rPr sz="1500" spc="-25" dirty="0">
                <a:solidFill>
                  <a:srgbClr val="565656"/>
                </a:solidFill>
                <a:latin typeface="Courier New"/>
                <a:cs typeface="Courier New"/>
              </a:rPr>
              <a:t> </a:t>
            </a:r>
            <a:r>
              <a:rPr sz="1500" dirty="0">
                <a:solidFill>
                  <a:srgbClr val="565656"/>
                </a:solidFill>
                <a:latin typeface="Courier New"/>
                <a:cs typeface="Courier New"/>
              </a:rPr>
              <a:t>the</a:t>
            </a:r>
            <a:endParaRPr sz="1500">
              <a:latin typeface="Courier New"/>
              <a:cs typeface="Courier New"/>
            </a:endParaRPr>
          </a:p>
          <a:p>
            <a:pPr marL="12700" marR="2748280">
              <a:lnSpc>
                <a:spcPct val="100000"/>
              </a:lnSpc>
            </a:pPr>
            <a:r>
              <a:rPr sz="1500" spc="-5" dirty="0">
                <a:solidFill>
                  <a:srgbClr val="565656"/>
                </a:solidFill>
                <a:latin typeface="Courier New"/>
                <a:cs typeface="Courier New"/>
              </a:rPr>
              <a:t>// </a:t>
            </a:r>
            <a:r>
              <a:rPr sz="1500" dirty="0">
                <a:solidFill>
                  <a:srgbClr val="565656"/>
                </a:solidFill>
                <a:latin typeface="Courier New"/>
                <a:cs typeface="Courier New"/>
              </a:rPr>
              <a:t>controllers.  </a:t>
            </a:r>
            <a:r>
              <a:rPr sz="1500" dirty="0">
                <a:latin typeface="Courier New"/>
                <a:cs typeface="Courier New"/>
              </a:rPr>
              <a:t>myApp</a:t>
            </a:r>
            <a:r>
              <a:rPr sz="1500" dirty="0">
                <a:solidFill>
                  <a:srgbClr val="6D6F24"/>
                </a:solidFill>
                <a:latin typeface="Courier New"/>
                <a:cs typeface="Courier New"/>
              </a:rPr>
              <a:t>.factory(</a:t>
            </a:r>
            <a:r>
              <a:rPr sz="1500" dirty="0">
                <a:solidFill>
                  <a:srgbClr val="0000DF"/>
                </a:solidFill>
                <a:latin typeface="Courier New"/>
                <a:cs typeface="Courier New"/>
              </a:rPr>
              <a:t>'CustomerService'</a:t>
            </a:r>
            <a:r>
              <a:rPr sz="1500" dirty="0">
                <a:solidFill>
                  <a:srgbClr val="6D6F24"/>
                </a:solidFill>
                <a:latin typeface="Courier New"/>
                <a:cs typeface="Courier New"/>
              </a:rPr>
              <a:t>, </a:t>
            </a:r>
            <a:r>
              <a:rPr sz="1500" b="1" spc="-5" dirty="0">
                <a:solidFill>
                  <a:srgbClr val="6B0001"/>
                </a:solidFill>
                <a:latin typeface="Courier New"/>
                <a:cs typeface="Courier New"/>
              </a:rPr>
              <a:t>function</a:t>
            </a:r>
            <a:r>
              <a:rPr sz="1500" spc="-5" dirty="0">
                <a:solidFill>
                  <a:srgbClr val="6D6F24"/>
                </a:solidFill>
                <a:latin typeface="Courier New"/>
                <a:cs typeface="Courier New"/>
              </a:rPr>
              <a:t>()</a:t>
            </a:r>
            <a:r>
              <a:rPr sz="1500" spc="-55" dirty="0">
                <a:solidFill>
                  <a:srgbClr val="6D6F24"/>
                </a:solidFill>
                <a:latin typeface="Courier New"/>
                <a:cs typeface="Courier New"/>
              </a:rPr>
              <a:t> </a:t>
            </a:r>
            <a:r>
              <a:rPr sz="1500" dirty="0">
                <a:solidFill>
                  <a:srgbClr val="6B006D"/>
                </a:solidFill>
                <a:latin typeface="Courier New"/>
                <a:cs typeface="Courier New"/>
              </a:rPr>
              <a:t>{</a:t>
            </a:r>
            <a:endParaRPr sz="1500">
              <a:latin typeface="Courier New"/>
              <a:cs typeface="Courier New"/>
            </a:endParaRPr>
          </a:p>
          <a:p>
            <a:pPr marL="469900">
              <a:lnSpc>
                <a:spcPct val="100000"/>
              </a:lnSpc>
            </a:pPr>
            <a:r>
              <a:rPr sz="1500" b="1" dirty="0">
                <a:solidFill>
                  <a:srgbClr val="6B0001"/>
                </a:solidFill>
                <a:latin typeface="Courier New"/>
                <a:cs typeface="Courier New"/>
              </a:rPr>
              <a:t>var </a:t>
            </a:r>
            <a:r>
              <a:rPr sz="1500" spc="-5" dirty="0">
                <a:solidFill>
                  <a:srgbClr val="800D00"/>
                </a:solidFill>
                <a:latin typeface="Courier New"/>
                <a:cs typeface="Courier New"/>
              </a:rPr>
              <a:t>factory </a:t>
            </a:r>
            <a:r>
              <a:rPr sz="1500" dirty="0">
                <a:solidFill>
                  <a:srgbClr val="6D6F24"/>
                </a:solidFill>
                <a:latin typeface="Courier New"/>
                <a:cs typeface="Courier New"/>
              </a:rPr>
              <a:t>=</a:t>
            </a:r>
            <a:r>
              <a:rPr sz="1500" spc="-90" dirty="0">
                <a:solidFill>
                  <a:srgbClr val="6D6F24"/>
                </a:solidFill>
                <a:latin typeface="Courier New"/>
                <a:cs typeface="Courier New"/>
              </a:rPr>
              <a:t> </a:t>
            </a:r>
            <a:r>
              <a:rPr sz="1500" spc="-5" dirty="0">
                <a:solidFill>
                  <a:srgbClr val="6B006D"/>
                </a:solidFill>
                <a:latin typeface="Courier New"/>
                <a:cs typeface="Courier New"/>
              </a:rPr>
              <a:t>{};</a:t>
            </a:r>
            <a:endParaRPr sz="1500">
              <a:latin typeface="Courier New"/>
              <a:cs typeface="Courier New"/>
            </a:endParaRPr>
          </a:p>
          <a:p>
            <a:pPr marL="12700" marR="119380" indent="457200">
              <a:lnSpc>
                <a:spcPts val="1440"/>
              </a:lnSpc>
              <a:spcBef>
                <a:spcPts val="345"/>
              </a:spcBef>
            </a:pPr>
            <a:r>
              <a:rPr sz="1500" dirty="0">
                <a:latin typeface="Courier New"/>
                <a:cs typeface="Courier New"/>
              </a:rPr>
              <a:t>factory</a:t>
            </a:r>
            <a:r>
              <a:rPr sz="1500" dirty="0">
                <a:solidFill>
                  <a:srgbClr val="6D6F24"/>
                </a:solidFill>
                <a:latin typeface="Courier New"/>
                <a:cs typeface="Courier New"/>
              </a:rPr>
              <a:t>.contacts = </a:t>
            </a:r>
            <a:r>
              <a:rPr sz="1500" spc="-5" dirty="0">
                <a:solidFill>
                  <a:srgbClr val="6D6F24"/>
                </a:solidFill>
                <a:latin typeface="Courier New"/>
                <a:cs typeface="Courier New"/>
              </a:rPr>
              <a:t>[</a:t>
            </a:r>
            <a:r>
              <a:rPr sz="1500" spc="-5" dirty="0">
                <a:solidFill>
                  <a:srgbClr val="6B006D"/>
                </a:solidFill>
                <a:latin typeface="Courier New"/>
                <a:cs typeface="Courier New"/>
              </a:rPr>
              <a:t>{name: </a:t>
            </a:r>
            <a:r>
              <a:rPr sz="1500" dirty="0">
                <a:solidFill>
                  <a:srgbClr val="6B0001"/>
                </a:solidFill>
                <a:latin typeface="Courier New"/>
                <a:cs typeface="Courier New"/>
              </a:rPr>
              <a:t>"</a:t>
            </a:r>
            <a:r>
              <a:rPr sz="1500" dirty="0">
                <a:solidFill>
                  <a:srgbClr val="0000DF"/>
                </a:solidFill>
                <a:latin typeface="Courier New"/>
                <a:cs typeface="Courier New"/>
              </a:rPr>
              <a:t>Jack</a:t>
            </a:r>
            <a:r>
              <a:rPr sz="1500" dirty="0">
                <a:solidFill>
                  <a:srgbClr val="6B0001"/>
                </a:solidFill>
                <a:latin typeface="Courier New"/>
                <a:cs typeface="Courier New"/>
              </a:rPr>
              <a:t>"</a:t>
            </a:r>
            <a:r>
              <a:rPr sz="1500" dirty="0">
                <a:solidFill>
                  <a:srgbClr val="6D6F24"/>
                </a:solidFill>
                <a:latin typeface="Courier New"/>
                <a:cs typeface="Courier New"/>
              </a:rPr>
              <a:t>, salary</a:t>
            </a:r>
            <a:r>
              <a:rPr sz="1500" dirty="0">
                <a:solidFill>
                  <a:srgbClr val="6B006D"/>
                </a:solidFill>
                <a:latin typeface="Courier New"/>
                <a:cs typeface="Courier New"/>
              </a:rPr>
              <a:t>: </a:t>
            </a:r>
            <a:r>
              <a:rPr sz="1500" dirty="0">
                <a:solidFill>
                  <a:srgbClr val="107D02"/>
                </a:solidFill>
                <a:latin typeface="Courier New"/>
                <a:cs typeface="Courier New"/>
              </a:rPr>
              <a:t>3000</a:t>
            </a:r>
            <a:r>
              <a:rPr sz="1500" dirty="0">
                <a:solidFill>
                  <a:srgbClr val="6B006D"/>
                </a:solidFill>
                <a:latin typeface="Courier New"/>
                <a:cs typeface="Courier New"/>
              </a:rPr>
              <a:t>}</a:t>
            </a:r>
            <a:r>
              <a:rPr sz="1500" dirty="0">
                <a:solidFill>
                  <a:srgbClr val="6D6F24"/>
                </a:solidFill>
                <a:latin typeface="Courier New"/>
                <a:cs typeface="Courier New"/>
              </a:rPr>
              <a:t>, </a:t>
            </a:r>
            <a:r>
              <a:rPr sz="1500" spc="-5" dirty="0">
                <a:solidFill>
                  <a:srgbClr val="6B006D"/>
                </a:solidFill>
                <a:latin typeface="Courier New"/>
                <a:cs typeface="Courier New"/>
              </a:rPr>
              <a:t>{name:</a:t>
            </a:r>
            <a:r>
              <a:rPr sz="1500" spc="-80" dirty="0">
                <a:solidFill>
                  <a:srgbClr val="6B006D"/>
                </a:solidFill>
                <a:latin typeface="Courier New"/>
                <a:cs typeface="Courier New"/>
              </a:rPr>
              <a:t> </a:t>
            </a:r>
            <a:r>
              <a:rPr sz="1500" dirty="0">
                <a:solidFill>
                  <a:srgbClr val="6B0001"/>
                </a:solidFill>
                <a:latin typeface="Courier New"/>
                <a:cs typeface="Courier New"/>
              </a:rPr>
              <a:t>"</a:t>
            </a:r>
            <a:r>
              <a:rPr sz="1500" dirty="0">
                <a:solidFill>
                  <a:srgbClr val="0000DF"/>
                </a:solidFill>
                <a:latin typeface="Courier New"/>
                <a:cs typeface="Courier New"/>
              </a:rPr>
              <a:t>Tina</a:t>
            </a:r>
            <a:r>
              <a:rPr sz="1500" dirty="0">
                <a:solidFill>
                  <a:srgbClr val="6B0001"/>
                </a:solidFill>
                <a:latin typeface="Courier New"/>
                <a:cs typeface="Courier New"/>
              </a:rPr>
              <a:t>"</a:t>
            </a:r>
            <a:r>
              <a:rPr sz="1500" dirty="0">
                <a:solidFill>
                  <a:srgbClr val="6D6F24"/>
                </a:solidFill>
                <a:latin typeface="Courier New"/>
                <a:cs typeface="Courier New"/>
              </a:rPr>
              <a:t>,  salary</a:t>
            </a:r>
            <a:r>
              <a:rPr sz="1500" dirty="0">
                <a:solidFill>
                  <a:srgbClr val="6B006D"/>
                </a:solidFill>
                <a:latin typeface="Courier New"/>
                <a:cs typeface="Courier New"/>
              </a:rPr>
              <a:t>: </a:t>
            </a:r>
            <a:r>
              <a:rPr sz="1500" dirty="0">
                <a:solidFill>
                  <a:srgbClr val="107D02"/>
                </a:solidFill>
                <a:latin typeface="Courier New"/>
                <a:cs typeface="Courier New"/>
              </a:rPr>
              <a:t>5000</a:t>
            </a:r>
            <a:r>
              <a:rPr sz="1500" dirty="0">
                <a:solidFill>
                  <a:srgbClr val="6B006D"/>
                </a:solidFill>
                <a:latin typeface="Courier New"/>
                <a:cs typeface="Courier New"/>
              </a:rPr>
              <a:t>}</a:t>
            </a:r>
            <a:r>
              <a:rPr sz="1500" dirty="0">
                <a:solidFill>
                  <a:srgbClr val="6D6F24"/>
                </a:solidFill>
                <a:latin typeface="Courier New"/>
                <a:cs typeface="Courier New"/>
              </a:rPr>
              <a:t>, </a:t>
            </a:r>
            <a:r>
              <a:rPr sz="1500" spc="-5" dirty="0">
                <a:solidFill>
                  <a:srgbClr val="6B006D"/>
                </a:solidFill>
                <a:latin typeface="Courier New"/>
                <a:cs typeface="Courier New"/>
              </a:rPr>
              <a:t>{name: </a:t>
            </a:r>
            <a:r>
              <a:rPr sz="1500" dirty="0">
                <a:solidFill>
                  <a:srgbClr val="6B0001"/>
                </a:solidFill>
                <a:latin typeface="Courier New"/>
                <a:cs typeface="Courier New"/>
              </a:rPr>
              <a:t>"</a:t>
            </a:r>
            <a:r>
              <a:rPr sz="1500" dirty="0">
                <a:solidFill>
                  <a:srgbClr val="0000DF"/>
                </a:solidFill>
                <a:latin typeface="Courier New"/>
                <a:cs typeface="Courier New"/>
              </a:rPr>
              <a:t>John</a:t>
            </a:r>
            <a:r>
              <a:rPr sz="1500" dirty="0">
                <a:solidFill>
                  <a:srgbClr val="6B0001"/>
                </a:solidFill>
                <a:latin typeface="Courier New"/>
                <a:cs typeface="Courier New"/>
              </a:rPr>
              <a:t>"</a:t>
            </a:r>
            <a:r>
              <a:rPr sz="1500" dirty="0">
                <a:solidFill>
                  <a:srgbClr val="6D6F24"/>
                </a:solidFill>
                <a:latin typeface="Courier New"/>
                <a:cs typeface="Courier New"/>
              </a:rPr>
              <a:t>, salary</a:t>
            </a:r>
            <a:r>
              <a:rPr sz="1500" dirty="0">
                <a:solidFill>
                  <a:srgbClr val="6B006D"/>
                </a:solidFill>
                <a:latin typeface="Courier New"/>
                <a:cs typeface="Courier New"/>
              </a:rPr>
              <a:t>:</a:t>
            </a:r>
            <a:r>
              <a:rPr sz="1500" spc="-90" dirty="0">
                <a:solidFill>
                  <a:srgbClr val="6B006D"/>
                </a:solidFill>
                <a:latin typeface="Courier New"/>
                <a:cs typeface="Courier New"/>
              </a:rPr>
              <a:t> </a:t>
            </a:r>
            <a:r>
              <a:rPr sz="1500" dirty="0">
                <a:solidFill>
                  <a:srgbClr val="107D02"/>
                </a:solidFill>
                <a:latin typeface="Courier New"/>
                <a:cs typeface="Courier New"/>
              </a:rPr>
              <a:t>4000</a:t>
            </a:r>
            <a:r>
              <a:rPr sz="1500" dirty="0">
                <a:solidFill>
                  <a:srgbClr val="6B006D"/>
                </a:solidFill>
                <a:latin typeface="Courier New"/>
                <a:cs typeface="Courier New"/>
              </a:rPr>
              <a:t>}</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a:p>
            <a:pPr marL="469900">
              <a:lnSpc>
                <a:spcPts val="1770"/>
              </a:lnSpc>
            </a:pPr>
            <a:r>
              <a:rPr sz="1500" b="1" dirty="0">
                <a:solidFill>
                  <a:srgbClr val="6B0001"/>
                </a:solidFill>
                <a:latin typeface="Courier New"/>
                <a:cs typeface="Courier New"/>
              </a:rPr>
              <a:t>return</a:t>
            </a:r>
            <a:r>
              <a:rPr sz="1500" b="1" spc="-100" dirty="0">
                <a:solidFill>
                  <a:srgbClr val="6B0001"/>
                </a:solidFill>
                <a:latin typeface="Courier New"/>
                <a:cs typeface="Courier New"/>
              </a:rPr>
              <a:t> </a:t>
            </a:r>
            <a:r>
              <a:rPr sz="1500" dirty="0">
                <a:solidFill>
                  <a:srgbClr val="6B0001"/>
                </a:solidFill>
                <a:latin typeface="Courier New"/>
                <a:cs typeface="Courier New"/>
              </a:rPr>
              <a:t>factory</a:t>
            </a:r>
            <a:r>
              <a:rPr sz="1500" dirty="0">
                <a:solidFill>
                  <a:srgbClr val="6B006D"/>
                </a:solidFill>
                <a:latin typeface="Courier New"/>
                <a:cs typeface="Courier New"/>
              </a:rPr>
              <a:t>;</a:t>
            </a:r>
            <a:endParaRPr sz="1500">
              <a:latin typeface="Courier New"/>
              <a:cs typeface="Courier New"/>
            </a:endParaRPr>
          </a:p>
          <a:p>
            <a:pPr marL="12700">
              <a:lnSpc>
                <a:spcPct val="100000"/>
              </a:lnSpc>
            </a:pPr>
            <a:r>
              <a:rPr sz="1500" dirty="0">
                <a:solidFill>
                  <a:srgbClr val="6B006D"/>
                </a:solidFill>
                <a:latin typeface="Courier New"/>
                <a:cs typeface="Courier New"/>
              </a:rPr>
              <a:t>}</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670810">
              <a:lnSpc>
                <a:spcPct val="100000"/>
              </a:lnSpc>
            </a:pPr>
            <a:r>
              <a:rPr dirty="0"/>
              <a:t>Also</a:t>
            </a:r>
            <a:r>
              <a:rPr spc="-80" dirty="0"/>
              <a:t> </a:t>
            </a:r>
            <a:r>
              <a:rPr spc="-5" dirty="0"/>
              <a:t>Service</a:t>
            </a:r>
          </a:p>
        </p:txBody>
      </p:sp>
      <p:sp>
        <p:nvSpPr>
          <p:cNvPr id="3" name="object 3"/>
          <p:cNvSpPr txBox="1"/>
          <p:nvPr/>
        </p:nvSpPr>
        <p:spPr>
          <a:xfrm>
            <a:off x="2986862" y="1995055"/>
            <a:ext cx="2312035" cy="329565"/>
          </a:xfrm>
          <a:prstGeom prst="rect">
            <a:avLst/>
          </a:prstGeom>
        </p:spPr>
        <p:txBody>
          <a:bodyPr vert="horz" wrap="square" lIns="0" tIns="0" rIns="0" bIns="0" rtlCol="0">
            <a:spAutoFit/>
          </a:bodyPr>
          <a:lstStyle/>
          <a:p>
            <a:pPr marL="12700">
              <a:lnSpc>
                <a:spcPct val="100000"/>
              </a:lnSpc>
            </a:pPr>
            <a:r>
              <a:rPr sz="2000" spc="-5" dirty="0">
                <a:solidFill>
                  <a:srgbClr val="565656"/>
                </a:solidFill>
                <a:latin typeface="Courier New"/>
                <a:cs typeface="Courier New"/>
              </a:rPr>
              <a:t>is</a:t>
            </a:r>
            <a:r>
              <a:rPr sz="2000" spc="-95" dirty="0">
                <a:solidFill>
                  <a:srgbClr val="565656"/>
                </a:solidFill>
                <a:latin typeface="Courier New"/>
                <a:cs typeface="Courier New"/>
              </a:rPr>
              <a:t> </a:t>
            </a:r>
            <a:r>
              <a:rPr sz="2000" spc="-5" dirty="0">
                <a:solidFill>
                  <a:srgbClr val="565656"/>
                </a:solidFill>
                <a:latin typeface="Courier New"/>
                <a:cs typeface="Courier New"/>
              </a:rPr>
              <a:t>instantiated</a:t>
            </a:r>
            <a:endParaRPr sz="2000">
              <a:latin typeface="Courier New"/>
              <a:cs typeface="Courier New"/>
            </a:endParaRPr>
          </a:p>
        </p:txBody>
      </p:sp>
      <p:sp>
        <p:nvSpPr>
          <p:cNvPr id="4" name="object 4"/>
          <p:cNvSpPr txBox="1"/>
          <p:nvPr/>
        </p:nvSpPr>
        <p:spPr>
          <a:xfrm>
            <a:off x="5425668" y="1995055"/>
            <a:ext cx="2921635" cy="329565"/>
          </a:xfrm>
          <a:prstGeom prst="rect">
            <a:avLst/>
          </a:prstGeom>
        </p:spPr>
        <p:txBody>
          <a:bodyPr vert="horz" wrap="square" lIns="0" tIns="0" rIns="0" bIns="0" rtlCol="0">
            <a:spAutoFit/>
          </a:bodyPr>
          <a:lstStyle/>
          <a:p>
            <a:pPr marL="12700">
              <a:lnSpc>
                <a:spcPct val="100000"/>
              </a:lnSpc>
              <a:tabLst>
                <a:tab pos="1689100" algn="l"/>
              </a:tabLst>
            </a:pPr>
            <a:r>
              <a:rPr sz="2000" spc="-5" dirty="0">
                <a:solidFill>
                  <a:srgbClr val="565656"/>
                </a:solidFill>
                <a:latin typeface="Courier New"/>
                <a:cs typeface="Courier New"/>
              </a:rPr>
              <a:t>wit</a:t>
            </a:r>
            <a:r>
              <a:rPr sz="2000" dirty="0">
                <a:solidFill>
                  <a:srgbClr val="565656"/>
                </a:solidFill>
                <a:latin typeface="Courier New"/>
                <a:cs typeface="Courier New"/>
              </a:rPr>
              <a:t>h </a:t>
            </a:r>
            <a:r>
              <a:rPr sz="2000" spc="-5" dirty="0">
                <a:solidFill>
                  <a:srgbClr val="565656"/>
                </a:solidFill>
                <a:latin typeface="Courier New"/>
                <a:cs typeface="Courier New"/>
              </a:rPr>
              <a:t>ne</a:t>
            </a:r>
            <a:r>
              <a:rPr sz="2000" dirty="0">
                <a:solidFill>
                  <a:srgbClr val="565656"/>
                </a:solidFill>
                <a:latin typeface="Courier New"/>
                <a:cs typeface="Courier New"/>
              </a:rPr>
              <a:t>w –	keyword.</a:t>
            </a:r>
            <a:endParaRPr sz="2000">
              <a:latin typeface="Courier New"/>
              <a:cs typeface="Courier New"/>
            </a:endParaRPr>
          </a:p>
        </p:txBody>
      </p:sp>
      <p:sp>
        <p:nvSpPr>
          <p:cNvPr id="5" name="object 5"/>
          <p:cNvSpPr txBox="1"/>
          <p:nvPr/>
        </p:nvSpPr>
        <p:spPr>
          <a:xfrm>
            <a:off x="2986862" y="2360815"/>
            <a:ext cx="1244600" cy="329565"/>
          </a:xfrm>
          <a:prstGeom prst="rect">
            <a:avLst/>
          </a:prstGeom>
        </p:spPr>
        <p:txBody>
          <a:bodyPr vert="horz" wrap="square" lIns="0" tIns="0" rIns="0" bIns="0" rtlCol="0">
            <a:spAutoFit/>
          </a:bodyPr>
          <a:lstStyle/>
          <a:p>
            <a:pPr marL="12700">
              <a:lnSpc>
                <a:spcPct val="100000"/>
              </a:lnSpc>
            </a:pPr>
            <a:r>
              <a:rPr sz="2000" spc="-5" dirty="0">
                <a:solidFill>
                  <a:srgbClr val="565656"/>
                </a:solidFill>
                <a:latin typeface="Courier New"/>
                <a:cs typeface="Courier New"/>
              </a:rPr>
              <a:t>function</a:t>
            </a:r>
            <a:endParaRPr sz="2000">
              <a:latin typeface="Courier New"/>
              <a:cs typeface="Courier New"/>
            </a:endParaRPr>
          </a:p>
        </p:txBody>
      </p:sp>
      <p:sp>
        <p:nvSpPr>
          <p:cNvPr id="6" name="object 6"/>
          <p:cNvSpPr txBox="1"/>
          <p:nvPr/>
        </p:nvSpPr>
        <p:spPr>
          <a:xfrm>
            <a:off x="4358690" y="2360815"/>
            <a:ext cx="4446270" cy="329565"/>
          </a:xfrm>
          <a:prstGeom prst="rect">
            <a:avLst/>
          </a:prstGeom>
        </p:spPr>
        <p:txBody>
          <a:bodyPr vert="horz" wrap="square" lIns="0" tIns="0" rIns="0" bIns="0" rtlCol="0">
            <a:spAutoFit/>
          </a:bodyPr>
          <a:lstStyle/>
          <a:p>
            <a:pPr marL="12700">
              <a:lnSpc>
                <a:spcPct val="100000"/>
              </a:lnSpc>
            </a:pPr>
            <a:r>
              <a:rPr sz="2000" spc="-5" dirty="0">
                <a:solidFill>
                  <a:srgbClr val="565656"/>
                </a:solidFill>
                <a:latin typeface="Courier New"/>
                <a:cs typeface="Courier New"/>
              </a:rPr>
              <a:t>can use "this" and the</a:t>
            </a:r>
            <a:r>
              <a:rPr sz="2000" spc="-55" dirty="0">
                <a:solidFill>
                  <a:srgbClr val="565656"/>
                </a:solidFill>
                <a:latin typeface="Courier New"/>
                <a:cs typeface="Courier New"/>
              </a:rPr>
              <a:t> </a:t>
            </a:r>
            <a:r>
              <a:rPr sz="2000" dirty="0">
                <a:solidFill>
                  <a:srgbClr val="565656"/>
                </a:solidFill>
                <a:latin typeface="Courier New"/>
                <a:cs typeface="Courier New"/>
              </a:rPr>
              <a:t>return</a:t>
            </a:r>
            <a:endParaRPr sz="2000">
              <a:latin typeface="Courier New"/>
              <a:cs typeface="Courier New"/>
            </a:endParaRPr>
          </a:p>
        </p:txBody>
      </p:sp>
      <p:sp>
        <p:nvSpPr>
          <p:cNvPr id="7" name="object 7"/>
          <p:cNvSpPr txBox="1"/>
          <p:nvPr/>
        </p:nvSpPr>
        <p:spPr>
          <a:xfrm>
            <a:off x="1310182" y="1995055"/>
            <a:ext cx="1550035" cy="1050925"/>
          </a:xfrm>
          <a:prstGeom prst="rect">
            <a:avLst/>
          </a:prstGeom>
        </p:spPr>
        <p:txBody>
          <a:bodyPr vert="horz" wrap="square" lIns="0" tIns="0" rIns="0" bIns="0" rtlCol="0">
            <a:spAutoFit/>
          </a:bodyPr>
          <a:lstStyle/>
          <a:p>
            <a:pPr marL="12700">
              <a:lnSpc>
                <a:spcPct val="100000"/>
              </a:lnSpc>
            </a:pPr>
            <a:r>
              <a:rPr sz="2000" spc="-5" dirty="0">
                <a:solidFill>
                  <a:srgbClr val="565656"/>
                </a:solidFill>
                <a:latin typeface="Courier New"/>
                <a:cs typeface="Courier New"/>
              </a:rPr>
              <a:t>//</a:t>
            </a:r>
            <a:r>
              <a:rPr sz="2000" spc="-95" dirty="0">
                <a:solidFill>
                  <a:srgbClr val="565656"/>
                </a:solidFill>
                <a:latin typeface="Courier New"/>
                <a:cs typeface="Courier New"/>
              </a:rPr>
              <a:t> </a:t>
            </a:r>
            <a:r>
              <a:rPr sz="2000" spc="-5" dirty="0">
                <a:solidFill>
                  <a:srgbClr val="565656"/>
                </a:solidFill>
                <a:latin typeface="Courier New"/>
                <a:cs typeface="Courier New"/>
              </a:rPr>
              <a:t>Service</a:t>
            </a:r>
            <a:endParaRPr sz="2000">
              <a:latin typeface="Courier New"/>
              <a:cs typeface="Courier New"/>
            </a:endParaRPr>
          </a:p>
          <a:p>
            <a:pPr marL="12700">
              <a:lnSpc>
                <a:spcPct val="100000"/>
              </a:lnSpc>
              <a:spcBef>
                <a:spcPts val="480"/>
              </a:spcBef>
            </a:pPr>
            <a:r>
              <a:rPr sz="2000" spc="-5" dirty="0">
                <a:solidFill>
                  <a:srgbClr val="565656"/>
                </a:solidFill>
                <a:latin typeface="Courier New"/>
                <a:cs typeface="Courier New"/>
              </a:rPr>
              <a:t>//</a:t>
            </a:r>
            <a:r>
              <a:rPr sz="2000" spc="-95" dirty="0">
                <a:solidFill>
                  <a:srgbClr val="565656"/>
                </a:solidFill>
                <a:latin typeface="Courier New"/>
                <a:cs typeface="Courier New"/>
              </a:rPr>
              <a:t> </a:t>
            </a:r>
            <a:r>
              <a:rPr sz="2000" spc="-5" dirty="0">
                <a:solidFill>
                  <a:srgbClr val="565656"/>
                </a:solidFill>
                <a:latin typeface="Courier New"/>
                <a:cs typeface="Courier New"/>
              </a:rPr>
              <a:t>Service</a:t>
            </a:r>
            <a:endParaRPr sz="2000">
              <a:latin typeface="Courier New"/>
              <a:cs typeface="Courier New"/>
            </a:endParaRPr>
          </a:p>
          <a:p>
            <a:pPr marL="12700">
              <a:lnSpc>
                <a:spcPct val="100000"/>
              </a:lnSpc>
              <a:spcBef>
                <a:spcPts val="400"/>
              </a:spcBef>
            </a:pPr>
            <a:r>
              <a:rPr sz="2000" spc="-5" dirty="0">
                <a:solidFill>
                  <a:srgbClr val="565656"/>
                </a:solidFill>
                <a:latin typeface="Courier New"/>
                <a:cs typeface="Courier New"/>
              </a:rPr>
              <a:t>//</a:t>
            </a:r>
            <a:endParaRPr sz="2000">
              <a:latin typeface="Courier New"/>
              <a:cs typeface="Courier New"/>
            </a:endParaRPr>
          </a:p>
        </p:txBody>
      </p:sp>
      <p:sp>
        <p:nvSpPr>
          <p:cNvPr id="8" name="object 8"/>
          <p:cNvSpPr txBox="1"/>
          <p:nvPr/>
        </p:nvSpPr>
        <p:spPr>
          <a:xfrm>
            <a:off x="1767458" y="2716415"/>
            <a:ext cx="2159635" cy="329565"/>
          </a:xfrm>
          <a:prstGeom prst="rect">
            <a:avLst/>
          </a:prstGeom>
        </p:spPr>
        <p:txBody>
          <a:bodyPr vert="horz" wrap="square" lIns="0" tIns="0" rIns="0" bIns="0" rtlCol="0">
            <a:spAutoFit/>
          </a:bodyPr>
          <a:lstStyle/>
          <a:p>
            <a:pPr marL="12700">
              <a:lnSpc>
                <a:spcPct val="100000"/>
              </a:lnSpc>
            </a:pPr>
            <a:r>
              <a:rPr sz="2000" spc="-5" dirty="0">
                <a:solidFill>
                  <a:srgbClr val="565656"/>
                </a:solidFill>
                <a:latin typeface="Courier New"/>
                <a:cs typeface="Courier New"/>
              </a:rPr>
              <a:t>value is</a:t>
            </a:r>
            <a:r>
              <a:rPr sz="2000" spc="-85" dirty="0">
                <a:solidFill>
                  <a:srgbClr val="565656"/>
                </a:solidFill>
                <a:latin typeface="Courier New"/>
                <a:cs typeface="Courier New"/>
              </a:rPr>
              <a:t> </a:t>
            </a:r>
            <a:r>
              <a:rPr sz="2000" dirty="0">
                <a:solidFill>
                  <a:srgbClr val="565656"/>
                </a:solidFill>
                <a:latin typeface="Courier New"/>
                <a:cs typeface="Courier New"/>
              </a:rPr>
              <a:t>this.</a:t>
            </a:r>
            <a:endParaRPr sz="2000">
              <a:latin typeface="Courier New"/>
              <a:cs typeface="Courier New"/>
            </a:endParaRPr>
          </a:p>
        </p:txBody>
      </p:sp>
      <p:sp>
        <p:nvSpPr>
          <p:cNvPr id="9" name="object 9"/>
          <p:cNvSpPr txBox="1"/>
          <p:nvPr/>
        </p:nvSpPr>
        <p:spPr>
          <a:xfrm>
            <a:off x="1310182" y="3021317"/>
            <a:ext cx="6884670" cy="761365"/>
          </a:xfrm>
          <a:prstGeom prst="rect">
            <a:avLst/>
          </a:prstGeom>
        </p:spPr>
        <p:txBody>
          <a:bodyPr vert="horz" wrap="square" lIns="0" tIns="0" rIns="0" bIns="0" rtlCol="0">
            <a:spAutoFit/>
          </a:bodyPr>
          <a:lstStyle/>
          <a:p>
            <a:pPr marL="469900" marR="5080" indent="-457834">
              <a:lnSpc>
                <a:spcPct val="120800"/>
              </a:lnSpc>
              <a:tabLst>
                <a:tab pos="2603500" algn="l"/>
                <a:tab pos="5042535" algn="l"/>
              </a:tabLst>
            </a:pPr>
            <a:r>
              <a:rPr sz="2000" dirty="0">
                <a:latin typeface="Courier New"/>
                <a:cs typeface="Courier New"/>
              </a:rPr>
              <a:t>myApp</a:t>
            </a:r>
            <a:r>
              <a:rPr sz="2000" dirty="0">
                <a:solidFill>
                  <a:srgbClr val="6D6F24"/>
                </a:solidFill>
                <a:latin typeface="Courier New"/>
                <a:cs typeface="Courier New"/>
              </a:rPr>
              <a:t>.service(</a:t>
            </a:r>
            <a:r>
              <a:rPr sz="2000" dirty="0">
                <a:solidFill>
                  <a:srgbClr val="0000DF"/>
                </a:solidFill>
                <a:latin typeface="Courier New"/>
                <a:cs typeface="Courier New"/>
              </a:rPr>
              <a:t>'CustomerService'</a:t>
            </a:r>
            <a:r>
              <a:rPr sz="2000" dirty="0">
                <a:solidFill>
                  <a:srgbClr val="6D6F24"/>
                </a:solidFill>
                <a:latin typeface="Courier New"/>
                <a:cs typeface="Courier New"/>
              </a:rPr>
              <a:t>,	</a:t>
            </a:r>
            <a:r>
              <a:rPr sz="2000" b="1" spc="-5" dirty="0">
                <a:solidFill>
                  <a:srgbClr val="6B0001"/>
                </a:solidFill>
                <a:latin typeface="Courier New"/>
                <a:cs typeface="Courier New"/>
              </a:rPr>
              <a:t>function</a:t>
            </a:r>
            <a:r>
              <a:rPr sz="2000" spc="-5" dirty="0">
                <a:solidFill>
                  <a:srgbClr val="6D6F24"/>
                </a:solidFill>
                <a:latin typeface="Courier New"/>
                <a:cs typeface="Courier New"/>
              </a:rPr>
              <a:t>()</a:t>
            </a:r>
            <a:r>
              <a:rPr sz="2000" spc="-55" dirty="0">
                <a:solidFill>
                  <a:srgbClr val="6D6F24"/>
                </a:solidFill>
                <a:latin typeface="Courier New"/>
                <a:cs typeface="Courier New"/>
              </a:rPr>
              <a:t> </a:t>
            </a:r>
            <a:r>
              <a:rPr sz="2000" dirty="0">
                <a:solidFill>
                  <a:srgbClr val="6B006D"/>
                </a:solidFill>
                <a:latin typeface="Courier New"/>
                <a:cs typeface="Courier New"/>
              </a:rPr>
              <a:t>{  </a:t>
            </a:r>
            <a:r>
              <a:rPr sz="2000" dirty="0">
                <a:latin typeface="Courier New"/>
                <a:cs typeface="Courier New"/>
              </a:rPr>
              <a:t>this</a:t>
            </a:r>
            <a:r>
              <a:rPr sz="2000" dirty="0">
                <a:solidFill>
                  <a:srgbClr val="6D6F24"/>
                </a:solidFill>
                <a:latin typeface="Courier New"/>
                <a:cs typeface="Courier New"/>
              </a:rPr>
              <a:t>.contacts	=</a:t>
            </a:r>
            <a:endParaRPr sz="2000">
              <a:latin typeface="Courier New"/>
              <a:cs typeface="Courier New"/>
            </a:endParaRPr>
          </a:p>
        </p:txBody>
      </p:sp>
      <p:graphicFrame>
        <p:nvGraphicFramePr>
          <p:cNvPr id="10" name="object 10"/>
          <p:cNvGraphicFramePr>
            <a:graphicFrameLocks noGrp="1"/>
          </p:cNvGraphicFramePr>
          <p:nvPr/>
        </p:nvGraphicFramePr>
        <p:xfrm>
          <a:off x="1300657" y="3820323"/>
          <a:ext cx="5684161" cy="1473200"/>
        </p:xfrm>
        <a:graphic>
          <a:graphicData uri="http://schemas.openxmlformats.org/drawingml/2006/table">
            <a:tbl>
              <a:tblPr firstRow="1" bandRow="1">
                <a:tableStyleId>{2D5ABB26-0587-4C30-8999-92F81FD0307C}</a:tableStyleId>
              </a:tblPr>
              <a:tblGrid>
                <a:gridCol w="708138">
                  <a:extLst>
                    <a:ext uri="{9D8B030D-6E8A-4147-A177-3AD203B41FA5}">
                      <a16:colId xmlns:a16="http://schemas.microsoft.com/office/drawing/2014/main" val="20000"/>
                    </a:ext>
                  </a:extLst>
                </a:gridCol>
                <a:gridCol w="1371746">
                  <a:extLst>
                    <a:ext uri="{9D8B030D-6E8A-4147-A177-3AD203B41FA5}">
                      <a16:colId xmlns:a16="http://schemas.microsoft.com/office/drawing/2014/main" val="20001"/>
                    </a:ext>
                  </a:extLst>
                </a:gridCol>
                <a:gridCol w="1219472">
                  <a:extLst>
                    <a:ext uri="{9D8B030D-6E8A-4147-A177-3AD203B41FA5}">
                      <a16:colId xmlns:a16="http://schemas.microsoft.com/office/drawing/2014/main" val="20002"/>
                    </a:ext>
                  </a:extLst>
                </a:gridCol>
                <a:gridCol w="1219403">
                  <a:extLst>
                    <a:ext uri="{9D8B030D-6E8A-4147-A177-3AD203B41FA5}">
                      <a16:colId xmlns:a16="http://schemas.microsoft.com/office/drawing/2014/main" val="20003"/>
                    </a:ext>
                  </a:extLst>
                </a:gridCol>
                <a:gridCol w="1165402">
                  <a:extLst>
                    <a:ext uri="{9D8B030D-6E8A-4147-A177-3AD203B41FA5}">
                      <a16:colId xmlns:a16="http://schemas.microsoft.com/office/drawing/2014/main" val="20004"/>
                    </a:ext>
                  </a:extLst>
                </a:gridCol>
              </a:tblGrid>
              <a:tr h="374650">
                <a:tc rowSpan="2">
                  <a:txBody>
                    <a:bodyPr/>
                    <a:lstStyle/>
                    <a:p>
                      <a:endParaRPr sz="2000">
                        <a:latin typeface="Courier New"/>
                        <a:cs typeface="Courier New"/>
                      </a:endParaRPr>
                    </a:p>
                  </a:txBody>
                  <a:tcPr marL="0" marR="0" marT="0" marB="0"/>
                </a:tc>
                <a:tc>
                  <a:txBody>
                    <a:bodyPr/>
                    <a:lstStyle/>
                    <a:p>
                      <a:pPr marL="228600">
                        <a:lnSpc>
                          <a:spcPct val="100000"/>
                        </a:lnSpc>
                        <a:spcBef>
                          <a:spcPts val="5"/>
                        </a:spcBef>
                      </a:pPr>
                      <a:r>
                        <a:rPr sz="2000" spc="-5" dirty="0">
                          <a:solidFill>
                            <a:srgbClr val="6D6F24"/>
                          </a:solidFill>
                          <a:latin typeface="Courier New"/>
                          <a:cs typeface="Courier New"/>
                        </a:rPr>
                        <a:t>[</a:t>
                      </a:r>
                      <a:r>
                        <a:rPr sz="2000" spc="-5" dirty="0">
                          <a:solidFill>
                            <a:srgbClr val="6B006D"/>
                          </a:solidFill>
                          <a:latin typeface="Courier New"/>
                          <a:cs typeface="Courier New"/>
                        </a:rPr>
                        <a:t>{name:</a:t>
                      </a:r>
                      <a:endParaRPr sz="2000">
                        <a:latin typeface="Courier New"/>
                        <a:cs typeface="Courier New"/>
                      </a:endParaRPr>
                    </a:p>
                  </a:txBody>
                  <a:tcPr marL="0" marR="0" marT="0" marB="0"/>
                </a:tc>
                <a:tc>
                  <a:txBody>
                    <a:bodyPr/>
                    <a:lstStyle/>
                    <a:p>
                      <a:pPr marL="76200">
                        <a:lnSpc>
                          <a:spcPct val="100000"/>
                        </a:lnSpc>
                        <a:spcBef>
                          <a:spcPts val="5"/>
                        </a:spcBef>
                      </a:pPr>
                      <a:r>
                        <a:rPr sz="2000" dirty="0">
                          <a:solidFill>
                            <a:srgbClr val="6B0001"/>
                          </a:solidFill>
                          <a:latin typeface="Courier New"/>
                          <a:cs typeface="Courier New"/>
                        </a:rPr>
                        <a:t>"</a:t>
                      </a:r>
                      <a:r>
                        <a:rPr sz="2000" dirty="0">
                          <a:solidFill>
                            <a:srgbClr val="0000DF"/>
                          </a:solidFill>
                          <a:latin typeface="Courier New"/>
                          <a:cs typeface="Courier New"/>
                        </a:rPr>
                        <a:t>Jack</a:t>
                      </a:r>
                      <a:r>
                        <a:rPr sz="2000" dirty="0">
                          <a:solidFill>
                            <a:srgbClr val="6B0001"/>
                          </a:solidFill>
                          <a:latin typeface="Courier New"/>
                          <a:cs typeface="Courier New"/>
                        </a:rPr>
                        <a:t>"</a:t>
                      </a:r>
                      <a:r>
                        <a:rPr sz="2000" dirty="0">
                          <a:solidFill>
                            <a:srgbClr val="6D6F24"/>
                          </a:solidFill>
                          <a:latin typeface="Courier New"/>
                          <a:cs typeface="Courier New"/>
                        </a:rPr>
                        <a:t>,</a:t>
                      </a:r>
                      <a:endParaRPr sz="2000">
                        <a:latin typeface="Courier New"/>
                        <a:cs typeface="Courier New"/>
                      </a:endParaRPr>
                    </a:p>
                  </a:txBody>
                  <a:tcPr marL="0" marR="0" marT="0" marB="0"/>
                </a:tc>
                <a:tc>
                  <a:txBody>
                    <a:bodyPr/>
                    <a:lstStyle/>
                    <a:p>
                      <a:pPr marL="76200">
                        <a:lnSpc>
                          <a:spcPct val="100000"/>
                        </a:lnSpc>
                        <a:spcBef>
                          <a:spcPts val="5"/>
                        </a:spcBef>
                      </a:pPr>
                      <a:r>
                        <a:rPr sz="2000" dirty="0">
                          <a:solidFill>
                            <a:srgbClr val="6D6F24"/>
                          </a:solidFill>
                          <a:latin typeface="Courier New"/>
                          <a:cs typeface="Courier New"/>
                        </a:rPr>
                        <a:t>salary</a:t>
                      </a:r>
                      <a:r>
                        <a:rPr sz="2000" dirty="0">
                          <a:solidFill>
                            <a:srgbClr val="6B006D"/>
                          </a:solidFill>
                          <a:latin typeface="Courier New"/>
                          <a:cs typeface="Courier New"/>
                        </a:rPr>
                        <a:t>:</a:t>
                      </a:r>
                      <a:endParaRPr sz="2000">
                        <a:latin typeface="Courier New"/>
                        <a:cs typeface="Courier New"/>
                      </a:endParaRPr>
                    </a:p>
                  </a:txBody>
                  <a:tcPr marL="0" marR="0" marT="0" marB="0"/>
                </a:tc>
                <a:tc>
                  <a:txBody>
                    <a:bodyPr/>
                    <a:lstStyle/>
                    <a:p>
                      <a:pPr marL="76200">
                        <a:lnSpc>
                          <a:spcPct val="100000"/>
                        </a:lnSpc>
                        <a:spcBef>
                          <a:spcPts val="5"/>
                        </a:spcBef>
                      </a:pPr>
                      <a:r>
                        <a:rPr sz="2000" dirty="0">
                          <a:solidFill>
                            <a:srgbClr val="107D02"/>
                          </a:solidFill>
                          <a:latin typeface="Courier New"/>
                          <a:cs typeface="Courier New"/>
                        </a:rPr>
                        <a:t>3000</a:t>
                      </a:r>
                      <a:r>
                        <a:rPr sz="2000" dirty="0">
                          <a:solidFill>
                            <a:srgbClr val="6B006D"/>
                          </a:solidFill>
                          <a:latin typeface="Courier New"/>
                          <a:cs typeface="Courier New"/>
                        </a:rPr>
                        <a:t>}</a:t>
                      </a:r>
                      <a:r>
                        <a:rPr sz="2000" dirty="0">
                          <a:solidFill>
                            <a:srgbClr val="6D6F24"/>
                          </a:solidFill>
                          <a:latin typeface="Courier New"/>
                          <a:cs typeface="Courier New"/>
                        </a:rPr>
                        <a:t>,</a:t>
                      </a:r>
                      <a:endParaRPr sz="2000">
                        <a:latin typeface="Courier New"/>
                        <a:cs typeface="Courier New"/>
                      </a:endParaRPr>
                    </a:p>
                  </a:txBody>
                  <a:tcPr marL="0" marR="0" marT="0" marB="0"/>
                </a:tc>
                <a:extLst>
                  <a:ext uri="{0D108BD9-81ED-4DB2-BD59-A6C34878D82A}">
                    <a16:rowId xmlns:a16="http://schemas.microsoft.com/office/drawing/2014/main" val="10000"/>
                  </a:ext>
                </a:extLst>
              </a:tr>
              <a:tr h="723900">
                <a:tc vMerge="1">
                  <a:txBody>
                    <a:bodyPr/>
                    <a:lstStyle/>
                    <a:p>
                      <a:endParaRPr/>
                    </a:p>
                  </a:txBody>
                  <a:tcPr marL="0" marR="0" marT="0" marB="0"/>
                </a:tc>
                <a:tc>
                  <a:txBody>
                    <a:bodyPr/>
                    <a:lstStyle/>
                    <a:p>
                      <a:pPr marL="381000">
                        <a:lnSpc>
                          <a:spcPts val="2360"/>
                        </a:lnSpc>
                      </a:pPr>
                      <a:r>
                        <a:rPr sz="2000" spc="-5" dirty="0">
                          <a:solidFill>
                            <a:srgbClr val="6B006D"/>
                          </a:solidFill>
                          <a:latin typeface="Courier New"/>
                          <a:cs typeface="Courier New"/>
                        </a:rPr>
                        <a:t>{name:</a:t>
                      </a:r>
                      <a:endParaRPr sz="2000">
                        <a:latin typeface="Courier New"/>
                        <a:cs typeface="Courier New"/>
                      </a:endParaRPr>
                    </a:p>
                    <a:p>
                      <a:pPr marL="381000">
                        <a:lnSpc>
                          <a:spcPct val="100000"/>
                        </a:lnSpc>
                        <a:spcBef>
                          <a:spcPts val="400"/>
                        </a:spcBef>
                      </a:pPr>
                      <a:r>
                        <a:rPr sz="2000" spc="-5" dirty="0">
                          <a:solidFill>
                            <a:srgbClr val="6B006D"/>
                          </a:solidFill>
                          <a:latin typeface="Courier New"/>
                          <a:cs typeface="Courier New"/>
                        </a:rPr>
                        <a:t>{name:</a:t>
                      </a:r>
                      <a:endParaRPr sz="2000">
                        <a:latin typeface="Courier New"/>
                        <a:cs typeface="Courier New"/>
                      </a:endParaRPr>
                    </a:p>
                  </a:txBody>
                  <a:tcPr marL="0" marR="0" marT="0" marB="0"/>
                </a:tc>
                <a:tc>
                  <a:txBody>
                    <a:bodyPr/>
                    <a:lstStyle/>
                    <a:p>
                      <a:pPr marL="76200">
                        <a:lnSpc>
                          <a:spcPts val="2360"/>
                        </a:lnSpc>
                      </a:pPr>
                      <a:r>
                        <a:rPr sz="2000" dirty="0">
                          <a:solidFill>
                            <a:srgbClr val="6B0001"/>
                          </a:solidFill>
                          <a:latin typeface="Courier New"/>
                          <a:cs typeface="Courier New"/>
                        </a:rPr>
                        <a:t>"</a:t>
                      </a:r>
                      <a:r>
                        <a:rPr sz="2000" dirty="0">
                          <a:solidFill>
                            <a:srgbClr val="0000DF"/>
                          </a:solidFill>
                          <a:latin typeface="Courier New"/>
                          <a:cs typeface="Courier New"/>
                        </a:rPr>
                        <a:t>Tina</a:t>
                      </a:r>
                      <a:r>
                        <a:rPr sz="2000" dirty="0">
                          <a:solidFill>
                            <a:srgbClr val="6B0001"/>
                          </a:solidFill>
                          <a:latin typeface="Courier New"/>
                          <a:cs typeface="Courier New"/>
                        </a:rPr>
                        <a:t>"</a:t>
                      </a:r>
                      <a:r>
                        <a:rPr sz="2000" dirty="0">
                          <a:solidFill>
                            <a:srgbClr val="6D6F24"/>
                          </a:solidFill>
                          <a:latin typeface="Courier New"/>
                          <a:cs typeface="Courier New"/>
                        </a:rPr>
                        <a:t>,</a:t>
                      </a:r>
                      <a:endParaRPr sz="2000">
                        <a:latin typeface="Courier New"/>
                        <a:cs typeface="Courier New"/>
                      </a:endParaRPr>
                    </a:p>
                    <a:p>
                      <a:pPr marL="76200">
                        <a:lnSpc>
                          <a:spcPct val="100000"/>
                        </a:lnSpc>
                        <a:spcBef>
                          <a:spcPts val="400"/>
                        </a:spcBef>
                      </a:pPr>
                      <a:r>
                        <a:rPr sz="2000" dirty="0">
                          <a:solidFill>
                            <a:srgbClr val="6B0001"/>
                          </a:solidFill>
                          <a:latin typeface="Courier New"/>
                          <a:cs typeface="Courier New"/>
                        </a:rPr>
                        <a:t>"</a:t>
                      </a:r>
                      <a:r>
                        <a:rPr sz="2000" dirty="0">
                          <a:solidFill>
                            <a:srgbClr val="0000DF"/>
                          </a:solidFill>
                          <a:latin typeface="Courier New"/>
                          <a:cs typeface="Courier New"/>
                        </a:rPr>
                        <a:t>John</a:t>
                      </a:r>
                      <a:r>
                        <a:rPr sz="2000" dirty="0">
                          <a:solidFill>
                            <a:srgbClr val="6B0001"/>
                          </a:solidFill>
                          <a:latin typeface="Courier New"/>
                          <a:cs typeface="Courier New"/>
                        </a:rPr>
                        <a:t>"</a:t>
                      </a:r>
                      <a:r>
                        <a:rPr sz="2000" dirty="0">
                          <a:solidFill>
                            <a:srgbClr val="6D6F24"/>
                          </a:solidFill>
                          <a:latin typeface="Courier New"/>
                          <a:cs typeface="Courier New"/>
                        </a:rPr>
                        <a:t>,</a:t>
                      </a:r>
                      <a:endParaRPr sz="2000">
                        <a:latin typeface="Courier New"/>
                        <a:cs typeface="Courier New"/>
                      </a:endParaRPr>
                    </a:p>
                  </a:txBody>
                  <a:tcPr marL="0" marR="0" marT="0" marB="0"/>
                </a:tc>
                <a:tc>
                  <a:txBody>
                    <a:bodyPr/>
                    <a:lstStyle/>
                    <a:p>
                      <a:pPr marL="76200">
                        <a:lnSpc>
                          <a:spcPts val="2360"/>
                        </a:lnSpc>
                      </a:pPr>
                      <a:r>
                        <a:rPr sz="2000" dirty="0">
                          <a:solidFill>
                            <a:srgbClr val="6D6F24"/>
                          </a:solidFill>
                          <a:latin typeface="Courier New"/>
                          <a:cs typeface="Courier New"/>
                        </a:rPr>
                        <a:t>salary</a:t>
                      </a:r>
                      <a:r>
                        <a:rPr sz="2000" dirty="0">
                          <a:solidFill>
                            <a:srgbClr val="6B006D"/>
                          </a:solidFill>
                          <a:latin typeface="Courier New"/>
                          <a:cs typeface="Courier New"/>
                        </a:rPr>
                        <a:t>:</a:t>
                      </a:r>
                      <a:endParaRPr sz="2000">
                        <a:latin typeface="Courier New"/>
                        <a:cs typeface="Courier New"/>
                      </a:endParaRPr>
                    </a:p>
                    <a:p>
                      <a:pPr marL="76200">
                        <a:lnSpc>
                          <a:spcPct val="100000"/>
                        </a:lnSpc>
                        <a:spcBef>
                          <a:spcPts val="400"/>
                        </a:spcBef>
                      </a:pPr>
                      <a:r>
                        <a:rPr sz="2000" dirty="0">
                          <a:solidFill>
                            <a:srgbClr val="6D6F24"/>
                          </a:solidFill>
                          <a:latin typeface="Courier New"/>
                          <a:cs typeface="Courier New"/>
                        </a:rPr>
                        <a:t>salary</a:t>
                      </a:r>
                      <a:r>
                        <a:rPr sz="2000" dirty="0">
                          <a:solidFill>
                            <a:srgbClr val="6B006D"/>
                          </a:solidFill>
                          <a:latin typeface="Courier New"/>
                          <a:cs typeface="Courier New"/>
                        </a:rPr>
                        <a:t>:</a:t>
                      </a:r>
                      <a:endParaRPr sz="2000">
                        <a:latin typeface="Courier New"/>
                        <a:cs typeface="Courier New"/>
                      </a:endParaRPr>
                    </a:p>
                  </a:txBody>
                  <a:tcPr marL="0" marR="0" marT="0" marB="0"/>
                </a:tc>
                <a:tc>
                  <a:txBody>
                    <a:bodyPr/>
                    <a:lstStyle/>
                    <a:p>
                      <a:pPr marL="76200">
                        <a:lnSpc>
                          <a:spcPts val="2360"/>
                        </a:lnSpc>
                      </a:pPr>
                      <a:r>
                        <a:rPr sz="2000" dirty="0">
                          <a:solidFill>
                            <a:srgbClr val="107D02"/>
                          </a:solidFill>
                          <a:latin typeface="Courier New"/>
                          <a:cs typeface="Courier New"/>
                        </a:rPr>
                        <a:t>5000</a:t>
                      </a:r>
                      <a:r>
                        <a:rPr sz="2000" dirty="0">
                          <a:solidFill>
                            <a:srgbClr val="6B006D"/>
                          </a:solidFill>
                          <a:latin typeface="Courier New"/>
                          <a:cs typeface="Courier New"/>
                        </a:rPr>
                        <a:t>}</a:t>
                      </a:r>
                      <a:r>
                        <a:rPr sz="2000" dirty="0">
                          <a:solidFill>
                            <a:srgbClr val="6D6F24"/>
                          </a:solidFill>
                          <a:latin typeface="Courier New"/>
                          <a:cs typeface="Courier New"/>
                        </a:rPr>
                        <a:t>,</a:t>
                      </a:r>
                      <a:endParaRPr sz="2000">
                        <a:latin typeface="Courier New"/>
                        <a:cs typeface="Courier New"/>
                      </a:endParaRPr>
                    </a:p>
                    <a:p>
                      <a:pPr marL="76200">
                        <a:lnSpc>
                          <a:spcPct val="100000"/>
                        </a:lnSpc>
                        <a:spcBef>
                          <a:spcPts val="400"/>
                        </a:spcBef>
                      </a:pPr>
                      <a:r>
                        <a:rPr sz="2000" dirty="0">
                          <a:solidFill>
                            <a:srgbClr val="107D02"/>
                          </a:solidFill>
                          <a:latin typeface="Courier New"/>
                          <a:cs typeface="Courier New"/>
                        </a:rPr>
                        <a:t>4000</a:t>
                      </a:r>
                      <a:r>
                        <a:rPr sz="2000" dirty="0">
                          <a:solidFill>
                            <a:srgbClr val="6B006D"/>
                          </a:solidFill>
                          <a:latin typeface="Courier New"/>
                          <a:cs typeface="Courier New"/>
                        </a:rPr>
                        <a:t>}</a:t>
                      </a:r>
                      <a:r>
                        <a:rPr sz="2000" dirty="0">
                          <a:solidFill>
                            <a:srgbClr val="6D6F24"/>
                          </a:solidFill>
                          <a:latin typeface="Courier New"/>
                          <a:cs typeface="Courier New"/>
                        </a:rPr>
                        <a:t>]</a:t>
                      </a:r>
                      <a:r>
                        <a:rPr sz="2000" dirty="0">
                          <a:solidFill>
                            <a:srgbClr val="6B006D"/>
                          </a:solidFill>
                          <a:latin typeface="Courier New"/>
                          <a:cs typeface="Courier New"/>
                        </a:rPr>
                        <a:t>;</a:t>
                      </a:r>
                      <a:endParaRPr sz="2000">
                        <a:latin typeface="Courier New"/>
                        <a:cs typeface="Courier New"/>
                      </a:endParaRPr>
                    </a:p>
                  </a:txBody>
                  <a:tcPr marL="0" marR="0" marT="0" marB="0"/>
                </a:tc>
                <a:extLst>
                  <a:ext uri="{0D108BD9-81ED-4DB2-BD59-A6C34878D82A}">
                    <a16:rowId xmlns:a16="http://schemas.microsoft.com/office/drawing/2014/main" val="10001"/>
                  </a:ext>
                </a:extLst>
              </a:tr>
              <a:tr h="374650">
                <a:tc>
                  <a:txBody>
                    <a:bodyPr/>
                    <a:lstStyle/>
                    <a:p>
                      <a:pPr marL="22225">
                        <a:lnSpc>
                          <a:spcPts val="2360"/>
                        </a:lnSpc>
                      </a:pPr>
                      <a:r>
                        <a:rPr sz="2000" dirty="0">
                          <a:solidFill>
                            <a:srgbClr val="6B006D"/>
                          </a:solidFill>
                          <a:latin typeface="Courier New"/>
                          <a:cs typeface="Courier New"/>
                        </a:rPr>
                        <a:t>}</a:t>
                      </a:r>
                      <a:r>
                        <a:rPr sz="2000" dirty="0">
                          <a:solidFill>
                            <a:srgbClr val="6D6F24"/>
                          </a:solidFill>
                          <a:latin typeface="Courier New"/>
                          <a:cs typeface="Courier New"/>
                        </a:rPr>
                        <a:t>)</a:t>
                      </a:r>
                      <a:r>
                        <a:rPr sz="2000" dirty="0">
                          <a:solidFill>
                            <a:srgbClr val="6B006D"/>
                          </a:solidFill>
                          <a:latin typeface="Courier New"/>
                          <a:cs typeface="Courier New"/>
                        </a:rPr>
                        <a:t>;</a:t>
                      </a:r>
                      <a:endParaRPr sz="2000">
                        <a:latin typeface="Courier New"/>
                        <a:cs typeface="Courier New"/>
                      </a:endParaRPr>
                    </a:p>
                  </a:txBody>
                  <a:tcPr marL="0" marR="0" marT="0" marB="0"/>
                </a:tc>
                <a:tc>
                  <a:txBody>
                    <a:bodyPr/>
                    <a:lstStyle/>
                    <a:p>
                      <a:endParaRPr sz="2000">
                        <a:latin typeface="Courier New"/>
                        <a:cs typeface="Courier New"/>
                      </a:endParaRPr>
                    </a:p>
                  </a:txBody>
                  <a:tcPr marL="0" marR="0" marT="0" marB="0"/>
                </a:tc>
                <a:tc>
                  <a:txBody>
                    <a:bodyPr/>
                    <a:lstStyle/>
                    <a:p>
                      <a:endParaRPr sz="2000">
                        <a:latin typeface="Courier New"/>
                        <a:cs typeface="Courier New"/>
                      </a:endParaRPr>
                    </a:p>
                  </a:txBody>
                  <a:tcPr marL="0" marR="0" marT="0" marB="0"/>
                </a:tc>
                <a:tc>
                  <a:txBody>
                    <a:bodyPr/>
                    <a:lstStyle/>
                    <a:p>
                      <a:endParaRPr sz="2000">
                        <a:latin typeface="Courier New"/>
                        <a:cs typeface="Courier New"/>
                      </a:endParaRPr>
                    </a:p>
                  </a:txBody>
                  <a:tcPr marL="0" marR="0" marT="0" marB="0"/>
                </a:tc>
                <a:tc>
                  <a:txBody>
                    <a:bodyPr/>
                    <a:lstStyle/>
                    <a:p>
                      <a:endParaRPr sz="2000">
                        <a:latin typeface="Courier New"/>
                        <a:cs typeface="Courier New"/>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5295" y="4801755"/>
            <a:ext cx="2597785" cy="632460"/>
          </a:xfrm>
          <a:prstGeom prst="rect">
            <a:avLst/>
          </a:prstGeom>
        </p:spPr>
        <p:txBody>
          <a:bodyPr vert="horz" wrap="square" lIns="0" tIns="0" rIns="0" bIns="0" rtlCol="0">
            <a:spAutoFit/>
          </a:bodyPr>
          <a:lstStyle/>
          <a:p>
            <a:pPr marL="12700">
              <a:lnSpc>
                <a:spcPct val="100000"/>
              </a:lnSpc>
            </a:pPr>
            <a:r>
              <a:rPr sz="4000" b="1" dirty="0">
                <a:latin typeface="Calibri"/>
                <a:cs typeface="Calibri"/>
              </a:rPr>
              <a:t>AJAX +</a:t>
            </a:r>
            <a:r>
              <a:rPr sz="4000" b="1" spc="-100" dirty="0">
                <a:latin typeface="Calibri"/>
                <a:cs typeface="Calibri"/>
              </a:rPr>
              <a:t> </a:t>
            </a:r>
            <a:r>
              <a:rPr sz="4000" b="1" dirty="0">
                <a:latin typeface="Calibri"/>
                <a:cs typeface="Calibri"/>
              </a:rPr>
              <a:t>REST</a:t>
            </a:r>
            <a:endParaRPr sz="4000">
              <a:latin typeface="Calibri"/>
              <a:cs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470910">
              <a:lnSpc>
                <a:spcPct val="100000"/>
              </a:lnSpc>
            </a:pPr>
            <a:r>
              <a:rPr dirty="0"/>
              <a:t>A</a:t>
            </a:r>
            <a:r>
              <a:rPr spc="-5" dirty="0"/>
              <a:t>J</a:t>
            </a:r>
            <a:r>
              <a:rPr dirty="0"/>
              <a:t>AX</a:t>
            </a:r>
          </a:p>
        </p:txBody>
      </p:sp>
      <p:sp>
        <p:nvSpPr>
          <p:cNvPr id="3" name="object 3"/>
          <p:cNvSpPr txBox="1"/>
          <p:nvPr/>
        </p:nvSpPr>
        <p:spPr>
          <a:xfrm>
            <a:off x="1310182" y="1995055"/>
            <a:ext cx="7682230" cy="360299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b="1" spc="-5" dirty="0">
                <a:latin typeface="Calibri"/>
                <a:cs typeface="Calibri"/>
              </a:rPr>
              <a:t>Asynchronous JavaScript </a:t>
            </a:r>
            <a:r>
              <a:rPr sz="3200" b="1" dirty="0">
                <a:latin typeface="Calibri"/>
                <a:cs typeface="Calibri"/>
              </a:rPr>
              <a:t>+</a:t>
            </a:r>
            <a:r>
              <a:rPr sz="3200" b="1" spc="10" dirty="0">
                <a:latin typeface="Calibri"/>
                <a:cs typeface="Calibri"/>
              </a:rPr>
              <a:t> </a:t>
            </a:r>
            <a:r>
              <a:rPr sz="3200" b="1" dirty="0">
                <a:latin typeface="Calibri"/>
                <a:cs typeface="Calibri"/>
              </a:rPr>
              <a:t>XML</a:t>
            </a:r>
            <a:endParaRPr sz="3200">
              <a:latin typeface="Calibri"/>
              <a:cs typeface="Calibri"/>
            </a:endParaRPr>
          </a:p>
          <a:p>
            <a:pPr marL="755650" lvl="1" indent="-285750">
              <a:lnSpc>
                <a:spcPct val="100000"/>
              </a:lnSpc>
              <a:spcBef>
                <a:spcPts val="630"/>
              </a:spcBef>
              <a:buFont typeface="Arial"/>
              <a:buChar char="–"/>
              <a:tabLst>
                <a:tab pos="755650" algn="l"/>
              </a:tabLst>
            </a:pPr>
            <a:r>
              <a:rPr sz="2800" spc="-5" dirty="0">
                <a:latin typeface="Calibri"/>
                <a:cs typeface="Calibri"/>
              </a:rPr>
              <a:t>XML not </a:t>
            </a:r>
            <a:r>
              <a:rPr sz="2800" dirty="0">
                <a:latin typeface="Calibri"/>
                <a:cs typeface="Calibri"/>
              </a:rPr>
              <a:t>needed, </a:t>
            </a:r>
            <a:r>
              <a:rPr sz="2800" b="1" spc="-5" dirty="0">
                <a:latin typeface="Calibri"/>
                <a:cs typeface="Calibri"/>
              </a:rPr>
              <a:t>very </a:t>
            </a:r>
            <a:r>
              <a:rPr sz="2800" b="1" spc="65" dirty="0">
                <a:latin typeface="Calibri"/>
                <a:cs typeface="Calibri"/>
              </a:rPr>
              <a:t>oden</a:t>
            </a:r>
            <a:r>
              <a:rPr sz="2800" b="1" spc="-70" dirty="0">
                <a:latin typeface="Calibri"/>
                <a:cs typeface="Calibri"/>
              </a:rPr>
              <a:t> </a:t>
            </a:r>
            <a:r>
              <a:rPr sz="2800" b="1" dirty="0">
                <a:latin typeface="Calibri"/>
                <a:cs typeface="Calibri"/>
              </a:rPr>
              <a:t>JSON</a:t>
            </a:r>
            <a:endParaRPr sz="2800">
              <a:latin typeface="Calibri"/>
              <a:cs typeface="Calibri"/>
            </a:endParaRPr>
          </a:p>
          <a:p>
            <a:pPr marL="355600" marR="5080" indent="-342900">
              <a:lnSpc>
                <a:spcPct val="100000"/>
              </a:lnSpc>
              <a:spcBef>
                <a:spcPts val="735"/>
              </a:spcBef>
              <a:buFont typeface="Arial"/>
              <a:buChar char="•"/>
              <a:tabLst>
                <a:tab pos="354965" algn="l"/>
                <a:tab pos="355600" algn="l"/>
              </a:tabLst>
            </a:pPr>
            <a:r>
              <a:rPr sz="3200" dirty="0">
                <a:latin typeface="Calibri"/>
                <a:cs typeface="Calibri"/>
              </a:rPr>
              <a:t>Send data and </a:t>
            </a:r>
            <a:r>
              <a:rPr sz="3200" spc="-5" dirty="0">
                <a:latin typeface="Calibri"/>
                <a:cs typeface="Calibri"/>
              </a:rPr>
              <a:t>retrieve asynchronously from  server </a:t>
            </a:r>
            <a:r>
              <a:rPr sz="3200" dirty="0">
                <a:latin typeface="Calibri"/>
                <a:cs typeface="Calibri"/>
              </a:rPr>
              <a:t>in</a:t>
            </a:r>
            <a:r>
              <a:rPr sz="3200" spc="-30" dirty="0">
                <a:latin typeface="Calibri"/>
                <a:cs typeface="Calibri"/>
              </a:rPr>
              <a:t> </a:t>
            </a:r>
            <a:r>
              <a:rPr sz="3200" spc="-5" dirty="0">
                <a:latin typeface="Calibri"/>
                <a:cs typeface="Calibri"/>
              </a:rPr>
              <a:t>background</a:t>
            </a:r>
            <a:endParaRPr sz="3200">
              <a:latin typeface="Calibri"/>
              <a:cs typeface="Calibri"/>
            </a:endParaRPr>
          </a:p>
          <a:p>
            <a:pPr marL="355600" indent="-342900">
              <a:lnSpc>
                <a:spcPct val="100000"/>
              </a:lnSpc>
              <a:spcBef>
                <a:spcPts val="825"/>
              </a:spcBef>
              <a:buFont typeface="Arial"/>
              <a:buChar char="•"/>
              <a:tabLst>
                <a:tab pos="354965" algn="l"/>
                <a:tab pos="355600" algn="l"/>
              </a:tabLst>
            </a:pPr>
            <a:r>
              <a:rPr sz="3200" b="1" spc="-5" dirty="0">
                <a:latin typeface="Calibri"/>
                <a:cs typeface="Calibri"/>
              </a:rPr>
              <a:t>Group of</a:t>
            </a:r>
            <a:r>
              <a:rPr sz="3200" b="1" spc="-80" dirty="0">
                <a:latin typeface="Calibri"/>
                <a:cs typeface="Calibri"/>
              </a:rPr>
              <a:t> </a:t>
            </a:r>
            <a:r>
              <a:rPr sz="3200" b="1" spc="-5" dirty="0">
                <a:latin typeface="Calibri"/>
                <a:cs typeface="Calibri"/>
              </a:rPr>
              <a:t>technologies</a:t>
            </a:r>
            <a:endParaRPr sz="3200">
              <a:latin typeface="Calibri"/>
              <a:cs typeface="Calibri"/>
            </a:endParaRPr>
          </a:p>
          <a:p>
            <a:pPr marL="749300" marR="151130" lvl="1" indent="-279400">
              <a:lnSpc>
                <a:spcPts val="3329"/>
              </a:lnSpc>
              <a:spcBef>
                <a:spcPts val="800"/>
              </a:spcBef>
              <a:buFont typeface="Arial"/>
              <a:buChar char="–"/>
              <a:tabLst>
                <a:tab pos="755650" algn="l"/>
              </a:tabLst>
            </a:pPr>
            <a:r>
              <a:rPr sz="2800" spc="-5" dirty="0">
                <a:latin typeface="Calibri"/>
                <a:cs typeface="Calibri"/>
              </a:rPr>
              <a:t>HTML, </a:t>
            </a:r>
            <a:r>
              <a:rPr sz="2800" dirty="0">
                <a:latin typeface="Calibri"/>
                <a:cs typeface="Calibri"/>
              </a:rPr>
              <a:t>CSS, DOM, </a:t>
            </a:r>
            <a:r>
              <a:rPr sz="2800" spc="-5" dirty="0">
                <a:latin typeface="Calibri"/>
                <a:cs typeface="Calibri"/>
              </a:rPr>
              <a:t>XML/JSON, </a:t>
            </a:r>
            <a:r>
              <a:rPr sz="2800" spc="-10" dirty="0">
                <a:latin typeface="Calibri"/>
                <a:cs typeface="Calibri"/>
              </a:rPr>
              <a:t>XMLHttpRequest  </a:t>
            </a:r>
            <a:r>
              <a:rPr sz="2800" spc="-5" dirty="0">
                <a:latin typeface="Calibri"/>
                <a:cs typeface="Calibri"/>
              </a:rPr>
              <a:t>object </a:t>
            </a:r>
            <a:r>
              <a:rPr sz="2800" dirty="0">
                <a:latin typeface="Calibri"/>
                <a:cs typeface="Calibri"/>
              </a:rPr>
              <a:t>and</a:t>
            </a:r>
            <a:r>
              <a:rPr sz="2800" spc="-25" dirty="0">
                <a:latin typeface="Calibri"/>
                <a:cs typeface="Calibri"/>
              </a:rPr>
              <a:t> </a:t>
            </a:r>
            <a:r>
              <a:rPr sz="2800" spc="-5" dirty="0">
                <a:latin typeface="Calibri"/>
                <a:cs typeface="Calibri"/>
              </a:rPr>
              <a:t>JavaScript</a:t>
            </a:r>
            <a:endParaRPr sz="2800">
              <a:latin typeface="Calibri"/>
              <a:cs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4444" y="920953"/>
            <a:ext cx="7308850" cy="570865"/>
          </a:xfrm>
          <a:prstGeom prst="rect">
            <a:avLst/>
          </a:prstGeom>
        </p:spPr>
        <p:txBody>
          <a:bodyPr vert="horz" wrap="square" lIns="0" tIns="0" rIns="0" bIns="0" rtlCol="0">
            <a:spAutoFit/>
          </a:bodyPr>
          <a:lstStyle/>
          <a:p>
            <a:pPr marL="12700">
              <a:lnSpc>
                <a:spcPct val="100000"/>
              </a:lnSpc>
              <a:tabLst>
                <a:tab pos="1383665" algn="l"/>
              </a:tabLst>
            </a:pPr>
            <a:r>
              <a:rPr sz="3600" dirty="0">
                <a:latin typeface="SimSun"/>
                <a:cs typeface="SimSun"/>
              </a:rPr>
              <a:t>$http	</a:t>
            </a:r>
            <a:r>
              <a:rPr sz="3600" dirty="0"/>
              <a:t>– </a:t>
            </a:r>
            <a:r>
              <a:rPr sz="3600" spc="-5" dirty="0"/>
              <a:t>example (AJAX) </a:t>
            </a:r>
            <a:r>
              <a:rPr sz="3600" dirty="0"/>
              <a:t>and</a:t>
            </a:r>
            <a:r>
              <a:rPr sz="3600" spc="-5" dirty="0"/>
              <a:t> AngularJS</a:t>
            </a:r>
            <a:endParaRPr sz="3600">
              <a:latin typeface="SimSun"/>
              <a:cs typeface="SimSun"/>
            </a:endParaRPr>
          </a:p>
        </p:txBody>
      </p:sp>
      <p:sp>
        <p:nvSpPr>
          <p:cNvPr id="3" name="object 3"/>
          <p:cNvSpPr txBox="1"/>
          <p:nvPr/>
        </p:nvSpPr>
        <p:spPr>
          <a:xfrm>
            <a:off x="1310182" y="1995055"/>
            <a:ext cx="7433309" cy="3706495"/>
          </a:xfrm>
          <a:prstGeom prst="rect">
            <a:avLst/>
          </a:prstGeom>
        </p:spPr>
        <p:txBody>
          <a:bodyPr vert="horz" wrap="square" lIns="0" tIns="0" rIns="0" bIns="0" rtlCol="0">
            <a:spAutoFit/>
          </a:bodyPr>
          <a:lstStyle/>
          <a:p>
            <a:pPr marL="12700">
              <a:lnSpc>
                <a:spcPct val="100000"/>
              </a:lnSpc>
            </a:pPr>
            <a:r>
              <a:rPr sz="1200" spc="-5" dirty="0">
                <a:solidFill>
                  <a:srgbClr val="6D6F24"/>
                </a:solidFill>
                <a:latin typeface="Courier New"/>
                <a:cs typeface="Courier New"/>
              </a:rPr>
              <a:t>&lt;script</a:t>
            </a:r>
            <a:r>
              <a:rPr sz="1200" spc="-95" dirty="0">
                <a:solidFill>
                  <a:srgbClr val="6D6F24"/>
                </a:solidFill>
                <a:latin typeface="Courier New"/>
                <a:cs typeface="Courier New"/>
              </a:rPr>
              <a:t> </a:t>
            </a:r>
            <a:r>
              <a:rPr sz="1200" dirty="0">
                <a:solidFill>
                  <a:srgbClr val="6D6F24"/>
                </a:solidFill>
                <a:latin typeface="Courier New"/>
                <a:cs typeface="Courier New"/>
              </a:rPr>
              <a:t>type=</a:t>
            </a:r>
            <a:r>
              <a:rPr sz="1200" dirty="0">
                <a:solidFill>
                  <a:srgbClr val="6B0001"/>
                </a:solidFill>
                <a:latin typeface="Courier New"/>
                <a:cs typeface="Courier New"/>
              </a:rPr>
              <a:t>"</a:t>
            </a:r>
            <a:r>
              <a:rPr sz="1200" dirty="0">
                <a:solidFill>
                  <a:srgbClr val="0000DF"/>
                </a:solidFill>
                <a:latin typeface="Courier New"/>
                <a:cs typeface="Courier New"/>
              </a:rPr>
              <a:t>text/javascript</a:t>
            </a:r>
            <a:r>
              <a:rPr sz="1200" dirty="0">
                <a:solidFill>
                  <a:srgbClr val="6B0001"/>
                </a:solidFill>
                <a:latin typeface="Courier New"/>
                <a:cs typeface="Courier New"/>
              </a:rPr>
              <a:t>"</a:t>
            </a:r>
            <a:r>
              <a:rPr sz="1200" dirty="0">
                <a:solidFill>
                  <a:srgbClr val="6D6F24"/>
                </a:solidFill>
                <a:latin typeface="Courier New"/>
                <a:cs typeface="Courier New"/>
              </a:rPr>
              <a:t>&gt;</a:t>
            </a:r>
            <a:endParaRPr sz="1200">
              <a:latin typeface="Courier New"/>
              <a:cs typeface="Courier New"/>
            </a:endParaRPr>
          </a:p>
          <a:p>
            <a:pPr marL="378460">
              <a:lnSpc>
                <a:spcPct val="100000"/>
              </a:lnSpc>
              <a:spcBef>
                <a:spcPts val="245"/>
              </a:spcBef>
            </a:pPr>
            <a:r>
              <a:rPr sz="1200" b="1" dirty="0">
                <a:solidFill>
                  <a:srgbClr val="6B0001"/>
                </a:solidFill>
                <a:latin typeface="Courier New"/>
                <a:cs typeface="Courier New"/>
              </a:rPr>
              <a:t>var </a:t>
            </a:r>
            <a:r>
              <a:rPr sz="1200" dirty="0">
                <a:solidFill>
                  <a:srgbClr val="6B0001"/>
                </a:solidFill>
                <a:latin typeface="Courier New"/>
                <a:cs typeface="Courier New"/>
              </a:rPr>
              <a:t>myapp </a:t>
            </a:r>
            <a:r>
              <a:rPr sz="1200" dirty="0">
                <a:solidFill>
                  <a:srgbClr val="6D6F24"/>
                </a:solidFill>
                <a:latin typeface="Courier New"/>
                <a:cs typeface="Courier New"/>
              </a:rPr>
              <a:t>= angular.module(</a:t>
            </a:r>
            <a:r>
              <a:rPr sz="1200" dirty="0">
                <a:solidFill>
                  <a:srgbClr val="6B0001"/>
                </a:solidFill>
                <a:latin typeface="Courier New"/>
                <a:cs typeface="Courier New"/>
              </a:rPr>
              <a:t>"</a:t>
            </a:r>
            <a:r>
              <a:rPr sz="1200" dirty="0">
                <a:solidFill>
                  <a:srgbClr val="0000DF"/>
                </a:solidFill>
                <a:latin typeface="Courier New"/>
                <a:cs typeface="Courier New"/>
              </a:rPr>
              <a:t>myapp</a:t>
            </a:r>
            <a:r>
              <a:rPr sz="1200" dirty="0">
                <a:solidFill>
                  <a:srgbClr val="6B0001"/>
                </a:solidFill>
                <a:latin typeface="Courier New"/>
                <a:cs typeface="Courier New"/>
              </a:rPr>
              <a:t>"</a:t>
            </a:r>
            <a:r>
              <a:rPr sz="1200" dirty="0">
                <a:solidFill>
                  <a:srgbClr val="6D6F24"/>
                </a:solidFill>
                <a:latin typeface="Courier New"/>
                <a:cs typeface="Courier New"/>
              </a:rPr>
              <a:t>,</a:t>
            </a:r>
            <a:r>
              <a:rPr sz="1200" spc="-100" dirty="0">
                <a:solidFill>
                  <a:srgbClr val="6D6F24"/>
                </a:solidFill>
                <a:latin typeface="Courier New"/>
                <a:cs typeface="Courier New"/>
              </a:rPr>
              <a:t> </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a:p>
            <a:pPr>
              <a:lnSpc>
                <a:spcPct val="100000"/>
              </a:lnSpc>
              <a:spcBef>
                <a:spcPts val="5"/>
              </a:spcBef>
            </a:pPr>
            <a:endParaRPr sz="1700">
              <a:latin typeface="Times New Roman"/>
              <a:cs typeface="Times New Roman"/>
            </a:endParaRPr>
          </a:p>
          <a:p>
            <a:pPr marL="378460">
              <a:lnSpc>
                <a:spcPct val="100000"/>
              </a:lnSpc>
            </a:pPr>
            <a:r>
              <a:rPr sz="1200" dirty="0">
                <a:latin typeface="Courier New"/>
                <a:cs typeface="Courier New"/>
              </a:rPr>
              <a:t>myapp</a:t>
            </a:r>
            <a:r>
              <a:rPr sz="1200" dirty="0">
                <a:solidFill>
                  <a:srgbClr val="6D6F24"/>
                </a:solidFill>
                <a:latin typeface="Courier New"/>
                <a:cs typeface="Courier New"/>
              </a:rPr>
              <a:t>.controller(</a:t>
            </a:r>
            <a:r>
              <a:rPr sz="1200" dirty="0">
                <a:solidFill>
                  <a:srgbClr val="6B0001"/>
                </a:solidFill>
                <a:latin typeface="Courier New"/>
                <a:cs typeface="Courier New"/>
              </a:rPr>
              <a:t>"</a:t>
            </a:r>
            <a:r>
              <a:rPr sz="1200" dirty="0">
                <a:solidFill>
                  <a:srgbClr val="0000DF"/>
                </a:solidFill>
                <a:latin typeface="Courier New"/>
                <a:cs typeface="Courier New"/>
              </a:rPr>
              <a:t>MyController</a:t>
            </a:r>
            <a:r>
              <a:rPr sz="1200" dirty="0">
                <a:solidFill>
                  <a:srgbClr val="6B0001"/>
                </a:solidFill>
                <a:latin typeface="Courier New"/>
                <a:cs typeface="Courier New"/>
              </a:rPr>
              <a:t>"</a:t>
            </a:r>
            <a:r>
              <a:rPr sz="1200" dirty="0">
                <a:solidFill>
                  <a:srgbClr val="6D6F24"/>
                </a:solidFill>
                <a:latin typeface="Courier New"/>
                <a:cs typeface="Courier New"/>
              </a:rPr>
              <a:t>, </a:t>
            </a:r>
            <a:r>
              <a:rPr sz="1200" b="1" spc="-5" dirty="0">
                <a:solidFill>
                  <a:srgbClr val="6B0001"/>
                </a:solidFill>
                <a:latin typeface="Courier New"/>
                <a:cs typeface="Courier New"/>
              </a:rPr>
              <a:t>function</a:t>
            </a:r>
            <a:r>
              <a:rPr sz="1200" spc="-5" dirty="0">
                <a:solidFill>
                  <a:srgbClr val="6D6F24"/>
                </a:solidFill>
                <a:latin typeface="Courier New"/>
                <a:cs typeface="Courier New"/>
              </a:rPr>
              <a:t>($scope, $http)</a:t>
            </a:r>
            <a:r>
              <a:rPr sz="1200" spc="-45"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a:p>
            <a:pPr marL="1109980">
              <a:lnSpc>
                <a:spcPct val="100000"/>
              </a:lnSpc>
              <a:spcBef>
                <a:spcPts val="360"/>
              </a:spcBef>
            </a:pPr>
            <a:r>
              <a:rPr sz="1200" spc="-5" dirty="0">
                <a:latin typeface="Courier New"/>
                <a:cs typeface="Courier New"/>
              </a:rPr>
              <a:t>$scope</a:t>
            </a:r>
            <a:r>
              <a:rPr sz="1200" spc="-5" dirty="0">
                <a:solidFill>
                  <a:srgbClr val="6D6F24"/>
                </a:solidFill>
                <a:latin typeface="Courier New"/>
                <a:cs typeface="Courier New"/>
              </a:rPr>
              <a:t>.myData </a:t>
            </a:r>
            <a:r>
              <a:rPr sz="1200" dirty="0">
                <a:solidFill>
                  <a:srgbClr val="6D6F24"/>
                </a:solidFill>
                <a:latin typeface="Courier New"/>
                <a:cs typeface="Courier New"/>
              </a:rPr>
              <a:t>=</a:t>
            </a:r>
            <a:r>
              <a:rPr sz="1200" spc="-60"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a:p>
            <a:pPr marL="1109980">
              <a:lnSpc>
                <a:spcPct val="100000"/>
              </a:lnSpc>
              <a:spcBef>
                <a:spcPts val="260"/>
              </a:spcBef>
            </a:pPr>
            <a:r>
              <a:rPr sz="1200" spc="-5" dirty="0">
                <a:latin typeface="Courier New"/>
                <a:cs typeface="Courier New"/>
              </a:rPr>
              <a:t>$scope</a:t>
            </a:r>
            <a:r>
              <a:rPr sz="1200" spc="-5" dirty="0">
                <a:solidFill>
                  <a:srgbClr val="6D6F24"/>
                </a:solidFill>
                <a:latin typeface="Courier New"/>
                <a:cs typeface="Courier New"/>
              </a:rPr>
              <a:t>.myData.doClick </a:t>
            </a:r>
            <a:r>
              <a:rPr sz="1200" dirty="0">
                <a:solidFill>
                  <a:srgbClr val="6D6F24"/>
                </a:solidFill>
                <a:latin typeface="Courier New"/>
                <a:cs typeface="Courier New"/>
              </a:rPr>
              <a:t>= </a:t>
            </a:r>
            <a:r>
              <a:rPr sz="1200" b="1" dirty="0">
                <a:solidFill>
                  <a:srgbClr val="6B0001"/>
                </a:solidFill>
                <a:latin typeface="Courier New"/>
                <a:cs typeface="Courier New"/>
              </a:rPr>
              <a:t>function</a:t>
            </a:r>
            <a:r>
              <a:rPr sz="1200" dirty="0">
                <a:solidFill>
                  <a:srgbClr val="6D6F24"/>
                </a:solidFill>
                <a:latin typeface="Courier New"/>
                <a:cs typeface="Courier New"/>
              </a:rPr>
              <a:t>(</a:t>
            </a:r>
            <a:r>
              <a:rPr sz="1200" b="1" dirty="0">
                <a:solidFill>
                  <a:srgbClr val="6B0001"/>
                </a:solidFill>
                <a:latin typeface="Courier New"/>
                <a:cs typeface="Courier New"/>
              </a:rPr>
              <a:t>item</a:t>
            </a:r>
            <a:r>
              <a:rPr sz="1200" dirty="0">
                <a:solidFill>
                  <a:srgbClr val="6D6F24"/>
                </a:solidFill>
                <a:latin typeface="Courier New"/>
                <a:cs typeface="Courier New"/>
              </a:rPr>
              <a:t>, </a:t>
            </a:r>
            <a:r>
              <a:rPr sz="1200" spc="-5" dirty="0">
                <a:solidFill>
                  <a:srgbClr val="6D6F24"/>
                </a:solidFill>
                <a:latin typeface="Courier New"/>
                <a:cs typeface="Courier New"/>
              </a:rPr>
              <a:t>event)</a:t>
            </a:r>
            <a:r>
              <a:rPr sz="1200" spc="-55"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a:p>
            <a:pPr marL="1475740">
              <a:lnSpc>
                <a:spcPct val="100000"/>
              </a:lnSpc>
              <a:spcBef>
                <a:spcPts val="260"/>
              </a:spcBef>
            </a:pPr>
            <a:r>
              <a:rPr sz="1200" b="1" dirty="0">
                <a:solidFill>
                  <a:srgbClr val="6B0001"/>
                </a:solidFill>
                <a:latin typeface="Courier New"/>
                <a:cs typeface="Courier New"/>
              </a:rPr>
              <a:t>var </a:t>
            </a:r>
            <a:r>
              <a:rPr sz="1200" spc="-5" dirty="0">
                <a:solidFill>
                  <a:srgbClr val="6B0001"/>
                </a:solidFill>
                <a:latin typeface="Courier New"/>
                <a:cs typeface="Courier New"/>
              </a:rPr>
              <a:t>responsePromise </a:t>
            </a:r>
            <a:r>
              <a:rPr sz="1200" dirty="0">
                <a:solidFill>
                  <a:srgbClr val="6D6F24"/>
                </a:solidFill>
                <a:latin typeface="Courier New"/>
                <a:cs typeface="Courier New"/>
              </a:rPr>
              <a:t>=</a:t>
            </a:r>
            <a:r>
              <a:rPr sz="1200" spc="-90" dirty="0">
                <a:solidFill>
                  <a:srgbClr val="6D6F24"/>
                </a:solidFill>
                <a:latin typeface="Courier New"/>
                <a:cs typeface="Courier New"/>
              </a:rPr>
              <a:t> </a:t>
            </a:r>
            <a:r>
              <a:rPr sz="1200" dirty="0">
                <a:solidFill>
                  <a:srgbClr val="6D6F24"/>
                </a:solidFill>
                <a:latin typeface="Courier New"/>
                <a:cs typeface="Courier New"/>
              </a:rPr>
              <a:t>$http.get(</a:t>
            </a:r>
            <a:r>
              <a:rPr sz="1200" dirty="0">
                <a:solidFill>
                  <a:srgbClr val="6B0001"/>
                </a:solidFill>
                <a:latin typeface="Courier New"/>
                <a:cs typeface="Courier New"/>
              </a:rPr>
              <a:t>"</a:t>
            </a:r>
            <a:r>
              <a:rPr sz="1200" dirty="0">
                <a:solidFill>
                  <a:srgbClr val="0000DF"/>
                </a:solidFill>
                <a:latin typeface="Courier New"/>
                <a:cs typeface="Courier New"/>
              </a:rPr>
              <a:t>text.txt</a:t>
            </a:r>
            <a:r>
              <a:rPr sz="1200" dirty="0">
                <a:solidFill>
                  <a:srgbClr val="6B0001"/>
                </a:solidFill>
                <a:latin typeface="Courier New"/>
                <a:cs typeface="Courier New"/>
              </a:rPr>
              <a:t>"</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a:p>
            <a:pPr>
              <a:lnSpc>
                <a:spcPct val="100000"/>
              </a:lnSpc>
              <a:spcBef>
                <a:spcPts val="45"/>
              </a:spcBef>
            </a:pPr>
            <a:endParaRPr sz="1750">
              <a:latin typeface="Times New Roman"/>
              <a:cs typeface="Times New Roman"/>
            </a:endParaRPr>
          </a:p>
          <a:p>
            <a:pPr marL="1475740">
              <a:lnSpc>
                <a:spcPct val="100000"/>
              </a:lnSpc>
            </a:pPr>
            <a:r>
              <a:rPr sz="1200" spc="-5" dirty="0">
                <a:latin typeface="Courier New"/>
                <a:cs typeface="Courier New"/>
              </a:rPr>
              <a:t>responsePromise</a:t>
            </a:r>
            <a:r>
              <a:rPr sz="1200" spc="-5" dirty="0">
                <a:solidFill>
                  <a:srgbClr val="6D6F24"/>
                </a:solidFill>
                <a:latin typeface="Courier New"/>
                <a:cs typeface="Courier New"/>
              </a:rPr>
              <a:t>.success(</a:t>
            </a:r>
            <a:r>
              <a:rPr sz="1200" b="1" spc="-5" dirty="0">
                <a:solidFill>
                  <a:srgbClr val="6B0001"/>
                </a:solidFill>
                <a:latin typeface="Courier New"/>
                <a:cs typeface="Courier New"/>
              </a:rPr>
              <a:t>function</a:t>
            </a:r>
            <a:r>
              <a:rPr sz="1200" spc="-5" dirty="0">
                <a:solidFill>
                  <a:srgbClr val="6D6F24"/>
                </a:solidFill>
                <a:latin typeface="Courier New"/>
                <a:cs typeface="Courier New"/>
              </a:rPr>
              <a:t>(data, status, headers, config)</a:t>
            </a:r>
            <a:r>
              <a:rPr sz="1200" spc="90" dirty="0">
                <a:solidFill>
                  <a:srgbClr val="6D6F24"/>
                </a:solidFill>
                <a:latin typeface="Courier New"/>
                <a:cs typeface="Courier New"/>
              </a:rPr>
              <a:t> </a:t>
            </a:r>
            <a:r>
              <a:rPr sz="1200" dirty="0">
                <a:solidFill>
                  <a:srgbClr val="6B006D"/>
                </a:solidFill>
                <a:latin typeface="Courier New"/>
                <a:cs typeface="Courier New"/>
              </a:rPr>
              <a:t>{</a:t>
            </a:r>
            <a:endParaRPr sz="1200">
              <a:latin typeface="Courier New"/>
              <a:cs typeface="Courier New"/>
            </a:endParaRPr>
          </a:p>
          <a:p>
            <a:pPr marR="815340" algn="ctr">
              <a:lnSpc>
                <a:spcPct val="100000"/>
              </a:lnSpc>
              <a:spcBef>
                <a:spcPts val="260"/>
              </a:spcBef>
            </a:pPr>
            <a:r>
              <a:rPr sz="1200" dirty="0">
                <a:latin typeface="Courier New"/>
                <a:cs typeface="Courier New"/>
              </a:rPr>
              <a:t>$scope</a:t>
            </a:r>
            <a:r>
              <a:rPr sz="1200" dirty="0">
                <a:solidFill>
                  <a:srgbClr val="6D6F24"/>
                </a:solidFill>
                <a:latin typeface="Courier New"/>
                <a:cs typeface="Courier New"/>
              </a:rPr>
              <a:t>.myData.fromServer =</a:t>
            </a:r>
            <a:r>
              <a:rPr sz="1200" spc="-100" dirty="0">
                <a:solidFill>
                  <a:srgbClr val="6D6F24"/>
                </a:solidFill>
                <a:latin typeface="Courier New"/>
                <a:cs typeface="Courier New"/>
              </a:rPr>
              <a:t> </a:t>
            </a:r>
            <a:r>
              <a:rPr sz="1200" dirty="0">
                <a:solidFill>
                  <a:srgbClr val="6D6F24"/>
                </a:solidFill>
                <a:latin typeface="Courier New"/>
                <a:cs typeface="Courier New"/>
              </a:rPr>
              <a:t>data</a:t>
            </a:r>
            <a:r>
              <a:rPr sz="1200" dirty="0">
                <a:solidFill>
                  <a:srgbClr val="6B006D"/>
                </a:solidFill>
                <a:latin typeface="Courier New"/>
                <a:cs typeface="Courier New"/>
              </a:rPr>
              <a:t>;</a:t>
            </a:r>
            <a:endParaRPr sz="1200">
              <a:latin typeface="Courier New"/>
              <a:cs typeface="Courier New"/>
            </a:endParaRPr>
          </a:p>
          <a:p>
            <a:pPr marL="1475740">
              <a:lnSpc>
                <a:spcPct val="100000"/>
              </a:lnSpc>
              <a:spcBef>
                <a:spcPts val="259"/>
              </a:spcBef>
            </a:pPr>
            <a:r>
              <a:rPr sz="1200" dirty="0">
                <a:solidFill>
                  <a:srgbClr val="6B006D"/>
                </a:solidFill>
                <a:latin typeface="Courier New"/>
                <a:cs typeface="Courier New"/>
              </a:rPr>
              <a:t>}</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a:p>
            <a:pPr marL="1841500" marR="187960" indent="-366395">
              <a:lnSpc>
                <a:spcPct val="118100"/>
              </a:lnSpc>
              <a:spcBef>
                <a:spcPts val="100"/>
              </a:spcBef>
            </a:pPr>
            <a:r>
              <a:rPr sz="1200" spc="-5" dirty="0">
                <a:latin typeface="Courier New"/>
                <a:cs typeface="Courier New"/>
              </a:rPr>
              <a:t>responsePromise</a:t>
            </a:r>
            <a:r>
              <a:rPr sz="1200" spc="-5" dirty="0">
                <a:solidFill>
                  <a:srgbClr val="6D6F24"/>
                </a:solidFill>
                <a:latin typeface="Courier New"/>
                <a:cs typeface="Courier New"/>
              </a:rPr>
              <a:t>.error(</a:t>
            </a:r>
            <a:r>
              <a:rPr sz="1200" b="1" spc="-5" dirty="0">
                <a:solidFill>
                  <a:srgbClr val="6B0001"/>
                </a:solidFill>
                <a:latin typeface="Courier New"/>
                <a:cs typeface="Courier New"/>
              </a:rPr>
              <a:t>function</a:t>
            </a:r>
            <a:r>
              <a:rPr sz="1200" spc="-5" dirty="0">
                <a:solidFill>
                  <a:srgbClr val="6D6F24"/>
                </a:solidFill>
                <a:latin typeface="Courier New"/>
                <a:cs typeface="Courier New"/>
              </a:rPr>
              <a:t>(data, status, headers, </a:t>
            </a:r>
            <a:r>
              <a:rPr sz="1200" dirty="0">
                <a:solidFill>
                  <a:srgbClr val="6D6F24"/>
                </a:solidFill>
                <a:latin typeface="Courier New"/>
                <a:cs typeface="Courier New"/>
              </a:rPr>
              <a:t>config) </a:t>
            </a:r>
            <a:r>
              <a:rPr sz="1200" dirty="0">
                <a:solidFill>
                  <a:srgbClr val="6B006D"/>
                </a:solidFill>
                <a:latin typeface="Courier New"/>
                <a:cs typeface="Courier New"/>
              </a:rPr>
              <a:t>{  </a:t>
            </a:r>
            <a:r>
              <a:rPr sz="1200" spc="-5" dirty="0">
                <a:latin typeface="Courier New"/>
                <a:cs typeface="Courier New"/>
              </a:rPr>
              <a:t>alert</a:t>
            </a:r>
            <a:r>
              <a:rPr sz="1200" spc="-5" dirty="0">
                <a:solidFill>
                  <a:srgbClr val="6D6F24"/>
                </a:solidFill>
                <a:latin typeface="Courier New"/>
                <a:cs typeface="Courier New"/>
              </a:rPr>
              <a:t>(</a:t>
            </a:r>
            <a:r>
              <a:rPr sz="1200" spc="-5" dirty="0">
                <a:solidFill>
                  <a:srgbClr val="6B0001"/>
                </a:solidFill>
                <a:latin typeface="Courier New"/>
                <a:cs typeface="Courier New"/>
              </a:rPr>
              <a:t>"</a:t>
            </a:r>
            <a:r>
              <a:rPr sz="1200" spc="-5" dirty="0">
                <a:solidFill>
                  <a:srgbClr val="0000DF"/>
                </a:solidFill>
                <a:latin typeface="Courier New"/>
                <a:cs typeface="Courier New"/>
              </a:rPr>
              <a:t>AJAX</a:t>
            </a:r>
            <a:r>
              <a:rPr sz="1200" spc="-60" dirty="0">
                <a:solidFill>
                  <a:srgbClr val="0000DF"/>
                </a:solidFill>
                <a:latin typeface="Courier New"/>
                <a:cs typeface="Courier New"/>
              </a:rPr>
              <a:t> </a:t>
            </a:r>
            <a:r>
              <a:rPr sz="1200" dirty="0">
                <a:solidFill>
                  <a:srgbClr val="0000DF"/>
                </a:solidFill>
                <a:latin typeface="Courier New"/>
                <a:cs typeface="Courier New"/>
              </a:rPr>
              <a:t>failed!</a:t>
            </a:r>
            <a:r>
              <a:rPr sz="1200" dirty="0">
                <a:solidFill>
                  <a:srgbClr val="6B0001"/>
                </a:solidFill>
                <a:latin typeface="Courier New"/>
                <a:cs typeface="Courier New"/>
              </a:rPr>
              <a:t>"</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a:p>
            <a:pPr marL="1475740">
              <a:lnSpc>
                <a:spcPct val="100000"/>
              </a:lnSpc>
              <a:spcBef>
                <a:spcPts val="259"/>
              </a:spcBef>
            </a:pPr>
            <a:r>
              <a:rPr sz="1200" dirty="0">
                <a:solidFill>
                  <a:srgbClr val="6B006D"/>
                </a:solidFill>
                <a:latin typeface="Courier New"/>
                <a:cs typeface="Courier New"/>
              </a:rPr>
              <a:t>}</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a:p>
            <a:pPr marL="1109980">
              <a:lnSpc>
                <a:spcPct val="100000"/>
              </a:lnSpc>
              <a:spcBef>
                <a:spcPts val="359"/>
              </a:spcBef>
            </a:pPr>
            <a:r>
              <a:rPr sz="1200" dirty="0">
                <a:solidFill>
                  <a:srgbClr val="6B006D"/>
                </a:solidFill>
                <a:latin typeface="Courier New"/>
                <a:cs typeface="Courier New"/>
              </a:rPr>
              <a:t>}</a:t>
            </a:r>
            <a:endParaRPr sz="1200">
              <a:latin typeface="Courier New"/>
              <a:cs typeface="Courier New"/>
            </a:endParaRPr>
          </a:p>
          <a:p>
            <a:pPr marL="744220">
              <a:lnSpc>
                <a:spcPct val="100000"/>
              </a:lnSpc>
              <a:spcBef>
                <a:spcPts val="259"/>
              </a:spcBef>
            </a:pPr>
            <a:r>
              <a:rPr sz="1200" dirty="0">
                <a:solidFill>
                  <a:srgbClr val="6B006D"/>
                </a:solidFill>
                <a:latin typeface="Courier New"/>
                <a:cs typeface="Courier New"/>
              </a:rPr>
              <a:t>}</a:t>
            </a:r>
            <a:r>
              <a:rPr sz="1200" spc="-100" dirty="0">
                <a:solidFill>
                  <a:srgbClr val="6B006D"/>
                </a:solidFill>
                <a:latin typeface="Courier New"/>
                <a:cs typeface="Courier New"/>
              </a:rPr>
              <a:t> </a:t>
            </a:r>
            <a:r>
              <a:rPr sz="1200" dirty="0">
                <a:solidFill>
                  <a:srgbClr val="6D6F24"/>
                </a:solidFill>
                <a:latin typeface="Courier New"/>
                <a:cs typeface="Courier New"/>
              </a:rPr>
              <a:t>)</a:t>
            </a:r>
            <a:r>
              <a:rPr sz="1200" dirty="0">
                <a:solidFill>
                  <a:srgbClr val="6B006D"/>
                </a:solidFill>
                <a:latin typeface="Courier New"/>
                <a:cs typeface="Courier New"/>
              </a:rPr>
              <a:t>;</a:t>
            </a:r>
            <a:endParaRPr sz="1200">
              <a:latin typeface="Courier New"/>
              <a:cs typeface="Courier New"/>
            </a:endParaRPr>
          </a:p>
          <a:p>
            <a:pPr marL="195580">
              <a:lnSpc>
                <a:spcPct val="100000"/>
              </a:lnSpc>
              <a:spcBef>
                <a:spcPts val="259"/>
              </a:spcBef>
            </a:pPr>
            <a:r>
              <a:rPr sz="1200" dirty="0">
                <a:solidFill>
                  <a:srgbClr val="6D6F24"/>
                </a:solidFill>
                <a:latin typeface="Courier New"/>
                <a:cs typeface="Courier New"/>
              </a:rPr>
              <a:t>&lt;/script&gt;</a:t>
            </a:r>
            <a:endParaRPr sz="1200">
              <a:latin typeface="Courier New"/>
              <a:cs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168015">
              <a:lnSpc>
                <a:spcPct val="100000"/>
              </a:lnSpc>
            </a:pPr>
            <a:r>
              <a:rPr b="1" spc="-5" dirty="0">
                <a:latin typeface="Calibri"/>
                <a:cs typeface="Calibri"/>
              </a:rPr>
              <a:t>REST</a:t>
            </a:r>
            <a:r>
              <a:rPr spc="-5" dirty="0"/>
              <a:t>ful</a:t>
            </a:r>
          </a:p>
        </p:txBody>
      </p:sp>
      <p:sp>
        <p:nvSpPr>
          <p:cNvPr id="3" name="object 3"/>
          <p:cNvSpPr txBox="1"/>
          <p:nvPr/>
        </p:nvSpPr>
        <p:spPr>
          <a:xfrm>
            <a:off x="1310182" y="2015375"/>
            <a:ext cx="8034655" cy="4013200"/>
          </a:xfrm>
          <a:prstGeom prst="rect">
            <a:avLst/>
          </a:prstGeom>
        </p:spPr>
        <p:txBody>
          <a:bodyPr vert="horz" wrap="square" lIns="0" tIns="0" rIns="0" bIns="0" rtlCol="0">
            <a:spAutoFit/>
          </a:bodyPr>
          <a:lstStyle/>
          <a:p>
            <a:pPr marL="355600" marR="759460" indent="-342900">
              <a:lnSpc>
                <a:spcPts val="3800"/>
              </a:lnSpc>
              <a:buFont typeface="Arial"/>
              <a:buChar char="•"/>
              <a:tabLst>
                <a:tab pos="354965" algn="l"/>
                <a:tab pos="355600" algn="l"/>
              </a:tabLst>
            </a:pPr>
            <a:r>
              <a:rPr sz="3200" spc="-5" dirty="0">
                <a:latin typeface="Calibri"/>
                <a:cs typeface="Calibri"/>
              </a:rPr>
              <a:t>Web Service </a:t>
            </a:r>
            <a:r>
              <a:rPr sz="3200" dirty="0">
                <a:latin typeface="Calibri"/>
                <a:cs typeface="Calibri"/>
              </a:rPr>
              <a:t>APIs that </a:t>
            </a:r>
            <a:r>
              <a:rPr sz="3200" spc="-5" dirty="0">
                <a:latin typeface="Calibri"/>
                <a:cs typeface="Calibri"/>
              </a:rPr>
              <a:t>adhere </a:t>
            </a:r>
            <a:r>
              <a:rPr sz="3200" dirty="0">
                <a:latin typeface="Calibri"/>
                <a:cs typeface="Calibri"/>
              </a:rPr>
              <a:t>to REST  </a:t>
            </a:r>
            <a:r>
              <a:rPr sz="3200" spc="-5" dirty="0">
                <a:latin typeface="Calibri"/>
                <a:cs typeface="Calibri"/>
              </a:rPr>
              <a:t>architectural constrains are </a:t>
            </a:r>
            <a:r>
              <a:rPr sz="3200" dirty="0">
                <a:latin typeface="Calibri"/>
                <a:cs typeface="Calibri"/>
              </a:rPr>
              <a:t>called</a:t>
            </a:r>
            <a:r>
              <a:rPr sz="3200" spc="15" dirty="0">
                <a:latin typeface="Calibri"/>
                <a:cs typeface="Calibri"/>
              </a:rPr>
              <a:t> </a:t>
            </a:r>
            <a:r>
              <a:rPr sz="3200" dirty="0">
                <a:latin typeface="Calibri"/>
                <a:cs typeface="Calibri"/>
              </a:rPr>
              <a:t>RESTful</a:t>
            </a:r>
            <a:endParaRPr sz="3200">
              <a:latin typeface="Calibri"/>
              <a:cs typeface="Calibri"/>
            </a:endParaRPr>
          </a:p>
          <a:p>
            <a:pPr marL="355600" indent="-342900">
              <a:lnSpc>
                <a:spcPct val="100000"/>
              </a:lnSpc>
              <a:spcBef>
                <a:spcPts val="605"/>
              </a:spcBef>
              <a:buFont typeface="Arial"/>
              <a:buChar char="•"/>
              <a:tabLst>
                <a:tab pos="354965" algn="l"/>
                <a:tab pos="355600" algn="l"/>
              </a:tabLst>
            </a:pPr>
            <a:r>
              <a:rPr sz="3200" spc="-5" dirty="0">
                <a:latin typeface="Calibri"/>
                <a:cs typeface="Calibri"/>
              </a:rPr>
              <a:t>Constrains</a:t>
            </a:r>
            <a:endParaRPr sz="3200">
              <a:latin typeface="Calibri"/>
              <a:cs typeface="Calibri"/>
            </a:endParaRPr>
          </a:p>
          <a:p>
            <a:pPr marL="749300" lvl="1" indent="-279400">
              <a:lnSpc>
                <a:spcPct val="100000"/>
              </a:lnSpc>
              <a:spcBef>
                <a:spcPts val="665"/>
              </a:spcBef>
              <a:buFont typeface="Arial"/>
              <a:buChar char="–"/>
              <a:tabLst>
                <a:tab pos="755650" algn="l"/>
              </a:tabLst>
            </a:pPr>
            <a:r>
              <a:rPr sz="2800" spc="-5" dirty="0">
                <a:latin typeface="Calibri"/>
                <a:cs typeface="Calibri"/>
              </a:rPr>
              <a:t>Base </a:t>
            </a:r>
            <a:r>
              <a:rPr sz="2800" dirty="0">
                <a:latin typeface="Calibri"/>
                <a:cs typeface="Calibri"/>
              </a:rPr>
              <a:t>URI, such as</a:t>
            </a:r>
            <a:r>
              <a:rPr sz="2800" spc="55" dirty="0">
                <a:latin typeface="Calibri"/>
                <a:cs typeface="Calibri"/>
              </a:rPr>
              <a:t> </a:t>
            </a:r>
            <a:r>
              <a:rPr sz="2800" spc="-10" dirty="0">
                <a:latin typeface="Calibri"/>
                <a:cs typeface="Calibri"/>
              </a:rPr>
              <a:t>http://www.example/resources</a:t>
            </a:r>
            <a:endParaRPr sz="2800">
              <a:latin typeface="Calibri"/>
              <a:cs typeface="Calibri"/>
            </a:endParaRPr>
          </a:p>
          <a:p>
            <a:pPr marL="755650" lvl="1" indent="-285750">
              <a:lnSpc>
                <a:spcPct val="100000"/>
              </a:lnSpc>
              <a:spcBef>
                <a:spcPts val="740"/>
              </a:spcBef>
              <a:buFont typeface="Arial"/>
              <a:buChar char="–"/>
              <a:tabLst>
                <a:tab pos="755650" algn="l"/>
              </a:tabLst>
            </a:pPr>
            <a:r>
              <a:rPr sz="2800" dirty="0">
                <a:latin typeface="Calibri"/>
                <a:cs typeface="Calibri"/>
              </a:rPr>
              <a:t>Internet media </a:t>
            </a:r>
            <a:r>
              <a:rPr sz="2800" spc="-5" dirty="0">
                <a:latin typeface="Calibri"/>
                <a:cs typeface="Calibri"/>
              </a:rPr>
              <a:t>type for </a:t>
            </a:r>
            <a:r>
              <a:rPr sz="2800" dirty="0">
                <a:latin typeface="Calibri"/>
                <a:cs typeface="Calibri"/>
              </a:rPr>
              <a:t>data, such as </a:t>
            </a:r>
            <a:r>
              <a:rPr sz="2800" spc="-5" dirty="0">
                <a:latin typeface="Calibri"/>
                <a:cs typeface="Calibri"/>
              </a:rPr>
              <a:t>JSON or</a:t>
            </a:r>
            <a:r>
              <a:rPr sz="2800" spc="-40" dirty="0">
                <a:latin typeface="Calibri"/>
                <a:cs typeface="Calibri"/>
              </a:rPr>
              <a:t> </a:t>
            </a:r>
            <a:r>
              <a:rPr sz="2800" spc="-5" dirty="0">
                <a:latin typeface="Calibri"/>
                <a:cs typeface="Calibri"/>
              </a:rPr>
              <a:t>XML</a:t>
            </a:r>
            <a:endParaRPr sz="2800">
              <a:latin typeface="Calibri"/>
              <a:cs typeface="Calibri"/>
            </a:endParaRPr>
          </a:p>
          <a:p>
            <a:pPr marL="755650" lvl="1" indent="-285750">
              <a:lnSpc>
                <a:spcPct val="100000"/>
              </a:lnSpc>
              <a:spcBef>
                <a:spcPts val="640"/>
              </a:spcBef>
              <a:buFont typeface="Arial"/>
              <a:buChar char="–"/>
              <a:tabLst>
                <a:tab pos="755650" algn="l"/>
              </a:tabLst>
            </a:pPr>
            <a:r>
              <a:rPr sz="2800" dirty="0">
                <a:latin typeface="Calibri"/>
                <a:cs typeface="Calibri"/>
              </a:rPr>
              <a:t>Standard </a:t>
            </a:r>
            <a:r>
              <a:rPr sz="2800" spc="-5" dirty="0">
                <a:latin typeface="Calibri"/>
                <a:cs typeface="Calibri"/>
              </a:rPr>
              <a:t>HTTP methods: </a:t>
            </a:r>
            <a:r>
              <a:rPr sz="2800" dirty="0">
                <a:latin typeface="Calibri"/>
                <a:cs typeface="Calibri"/>
              </a:rPr>
              <a:t>GET, POST, PUT,</a:t>
            </a:r>
            <a:r>
              <a:rPr sz="2800" spc="-40" dirty="0">
                <a:latin typeface="Calibri"/>
                <a:cs typeface="Calibri"/>
              </a:rPr>
              <a:t> </a:t>
            </a:r>
            <a:r>
              <a:rPr sz="2800" dirty="0">
                <a:latin typeface="Calibri"/>
                <a:cs typeface="Calibri"/>
              </a:rPr>
              <a:t>DELETE</a:t>
            </a:r>
            <a:endParaRPr sz="2800">
              <a:latin typeface="Calibri"/>
              <a:cs typeface="Calibri"/>
            </a:endParaRPr>
          </a:p>
          <a:p>
            <a:pPr marL="749300" marR="655320" lvl="1" indent="-279400">
              <a:lnSpc>
                <a:spcPct val="102000"/>
              </a:lnSpc>
              <a:spcBef>
                <a:spcPts val="570"/>
              </a:spcBef>
              <a:buFont typeface="Arial"/>
              <a:buChar char="–"/>
              <a:tabLst>
                <a:tab pos="755650" algn="l"/>
              </a:tabLst>
            </a:pPr>
            <a:r>
              <a:rPr sz="2800" dirty="0">
                <a:latin typeface="Calibri"/>
                <a:cs typeface="Calibri"/>
              </a:rPr>
              <a:t>Links to reference reference state and</a:t>
            </a:r>
            <a:r>
              <a:rPr sz="2800" spc="-100" dirty="0">
                <a:latin typeface="Calibri"/>
                <a:cs typeface="Calibri"/>
              </a:rPr>
              <a:t> </a:t>
            </a:r>
            <a:r>
              <a:rPr sz="2800" dirty="0">
                <a:latin typeface="Calibri"/>
                <a:cs typeface="Calibri"/>
              </a:rPr>
              <a:t>related  resources</a:t>
            </a:r>
            <a:endParaRPr sz="2800">
              <a:latin typeface="Calibri"/>
              <a:cs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92075">
              <a:lnSpc>
                <a:spcPct val="100000"/>
              </a:lnSpc>
            </a:pPr>
            <a:r>
              <a:rPr sz="4000" dirty="0"/>
              <a:t>RESTful API </a:t>
            </a:r>
            <a:r>
              <a:rPr sz="4000" spc="-5" dirty="0"/>
              <a:t>HTTP methods</a:t>
            </a:r>
            <a:r>
              <a:rPr sz="4000" spc="-25" dirty="0"/>
              <a:t> </a:t>
            </a:r>
            <a:r>
              <a:rPr sz="4000" spc="-5" dirty="0"/>
              <a:t>(wikipedia)</a:t>
            </a:r>
            <a:endParaRPr sz="4000"/>
          </a:p>
        </p:txBody>
      </p:sp>
      <p:sp>
        <p:nvSpPr>
          <p:cNvPr id="3" name="object 3"/>
          <p:cNvSpPr/>
          <p:nvPr/>
        </p:nvSpPr>
        <p:spPr>
          <a:xfrm>
            <a:off x="1231437" y="2576144"/>
            <a:ext cx="8229592" cy="32723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106" y="890473"/>
            <a:ext cx="8053187" cy="677108"/>
          </a:xfrm>
        </p:spPr>
        <p:txBody>
          <a:bodyPr/>
          <a:lstStyle/>
          <a:p>
            <a:r>
              <a:rPr lang="en-US" dirty="0"/>
              <a:t>What is a Framework?</a:t>
            </a:r>
          </a:p>
        </p:txBody>
      </p:sp>
      <p:sp>
        <p:nvSpPr>
          <p:cNvPr id="3" name="Content Placeholder 2"/>
          <p:cNvSpPr>
            <a:spLocks noGrp="1"/>
          </p:cNvSpPr>
          <p:nvPr>
            <p:ph idx="1"/>
          </p:nvPr>
        </p:nvSpPr>
        <p:spPr>
          <a:xfrm>
            <a:off x="1310182" y="2015375"/>
            <a:ext cx="8073034" cy="5570756"/>
          </a:xfrm>
        </p:spPr>
        <p:txBody>
          <a:bodyPr/>
          <a:lstStyle/>
          <a:p>
            <a:r>
              <a:rPr lang="en-US" dirty="0"/>
              <a:t>Software Framework designed to reduce overhead in web development</a:t>
            </a:r>
          </a:p>
          <a:p>
            <a:r>
              <a:rPr lang="en-US" dirty="0"/>
              <a:t>Types of Framework Architectures</a:t>
            </a:r>
          </a:p>
          <a:p>
            <a:pPr lvl="1"/>
            <a:r>
              <a:rPr lang="en-US" dirty="0"/>
              <a:t>Model-View-Controller (MVC)</a:t>
            </a:r>
          </a:p>
          <a:p>
            <a:pPr lvl="1"/>
            <a:r>
              <a:rPr lang="en-US" dirty="0"/>
              <a:t>Push vs Pull Based</a:t>
            </a:r>
          </a:p>
          <a:p>
            <a:pPr lvl="2"/>
            <a:r>
              <a:rPr lang="en-US" dirty="0"/>
              <a:t>Most MVC Frameworks user push-based architecture “action based” (Django, Ruby on Rails, </a:t>
            </a:r>
            <a:r>
              <a:rPr lang="en-US" dirty="0" err="1"/>
              <a:t>Symfony</a:t>
            </a:r>
            <a:r>
              <a:rPr lang="en-US" dirty="0"/>
              <a:t>, Stripes)</a:t>
            </a:r>
          </a:p>
          <a:p>
            <a:pPr lvl="2"/>
            <a:r>
              <a:rPr lang="en-US" dirty="0"/>
              <a:t>Pull-based or “component based” (Lift, Angular2, React) </a:t>
            </a:r>
          </a:p>
          <a:p>
            <a:pPr lvl="1"/>
            <a:r>
              <a:rPr lang="en-US" dirty="0"/>
              <a:t>Three Tier Organization</a:t>
            </a:r>
          </a:p>
          <a:p>
            <a:pPr lvl="2"/>
            <a:r>
              <a:rPr lang="en-US" dirty="0"/>
              <a:t>Client (Usually the browser running HTML/</a:t>
            </a:r>
            <a:r>
              <a:rPr lang="en-US" dirty="0" err="1"/>
              <a:t>Javascipt</a:t>
            </a:r>
            <a:r>
              <a:rPr lang="en-US" dirty="0"/>
              <a:t>/CSS)</a:t>
            </a:r>
          </a:p>
          <a:p>
            <a:pPr lvl="2"/>
            <a:r>
              <a:rPr lang="en-US" dirty="0"/>
              <a:t>Application (Running the Business Logic) </a:t>
            </a:r>
          </a:p>
          <a:p>
            <a:pPr lvl="2"/>
            <a:r>
              <a:rPr lang="en-US" dirty="0"/>
              <a:t>Database (Data Storage) </a:t>
            </a:r>
          </a:p>
          <a:p>
            <a:pPr lvl="2"/>
            <a:endParaRPr lang="en-US" dirty="0"/>
          </a:p>
          <a:p>
            <a:r>
              <a:rPr lang="en-US" dirty="0"/>
              <a:t>Types of Frameworks</a:t>
            </a:r>
          </a:p>
          <a:p>
            <a:pPr lvl="1"/>
            <a:r>
              <a:rPr lang="en-US" dirty="0"/>
              <a:t>Server Side: Django, Ruby on Rails</a:t>
            </a:r>
          </a:p>
          <a:p>
            <a:pPr lvl="1"/>
            <a:r>
              <a:rPr lang="en-US" dirty="0"/>
              <a:t>Client Side: Angular, React, </a:t>
            </a:r>
            <a:r>
              <a:rPr lang="en-US" dirty="0" err="1"/>
              <a:t>Vue</a:t>
            </a:r>
            <a:endParaRPr lang="en-US" dirty="0"/>
          </a:p>
          <a:p>
            <a:pPr lvl="2"/>
            <a:endParaRPr lang="en-US" dirty="0"/>
          </a:p>
        </p:txBody>
      </p:sp>
    </p:spTree>
    <p:extLst>
      <p:ext uri="{BB962C8B-B14F-4D97-AF65-F5344CB8AC3E}">
        <p14:creationId xmlns:p14="http://schemas.microsoft.com/office/powerpoint/2010/main" val="35448120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56485">
              <a:lnSpc>
                <a:spcPct val="100000"/>
              </a:lnSpc>
            </a:pPr>
            <a:r>
              <a:rPr spc="-5" dirty="0"/>
              <a:t>AJAX </a:t>
            </a:r>
            <a:r>
              <a:rPr dirty="0"/>
              <a:t>+</a:t>
            </a:r>
            <a:r>
              <a:rPr spc="-80" dirty="0"/>
              <a:t> </a:t>
            </a:r>
            <a:r>
              <a:rPr dirty="0"/>
              <a:t>RESTful</a:t>
            </a: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355600" marR="645795" indent="-342900">
              <a:lnSpc>
                <a:spcPts val="3800"/>
              </a:lnSpc>
              <a:buFont typeface="Arial"/>
              <a:buChar char="•"/>
              <a:tabLst>
                <a:tab pos="354965" algn="l"/>
                <a:tab pos="355600" algn="l"/>
              </a:tabLst>
            </a:pPr>
            <a:r>
              <a:rPr dirty="0"/>
              <a:t>The </a:t>
            </a:r>
            <a:r>
              <a:rPr spc="-5" dirty="0"/>
              <a:t>web </a:t>
            </a:r>
            <a:r>
              <a:rPr dirty="0"/>
              <a:t>app can fetch using RESTful</a:t>
            </a:r>
            <a:r>
              <a:rPr spc="-95" dirty="0"/>
              <a:t> </a:t>
            </a:r>
            <a:r>
              <a:rPr dirty="0"/>
              <a:t>data  </a:t>
            </a:r>
            <a:r>
              <a:rPr spc="-5" dirty="0"/>
              <a:t>from</a:t>
            </a:r>
            <a:r>
              <a:rPr spc="-80" dirty="0"/>
              <a:t> </a:t>
            </a:r>
            <a:r>
              <a:rPr spc="-5" dirty="0"/>
              <a:t>server</a:t>
            </a:r>
          </a:p>
          <a:p>
            <a:pPr marL="355600" marR="5080" indent="-342900">
              <a:lnSpc>
                <a:spcPct val="100000"/>
              </a:lnSpc>
              <a:spcBef>
                <a:spcPts val="605"/>
              </a:spcBef>
              <a:buFont typeface="Arial"/>
              <a:buChar char="•"/>
              <a:tabLst>
                <a:tab pos="354965" algn="l"/>
                <a:tab pos="355600" algn="l"/>
              </a:tabLst>
            </a:pPr>
            <a:r>
              <a:rPr dirty="0"/>
              <a:t>Using </a:t>
            </a:r>
            <a:r>
              <a:rPr spc="-5" dirty="0"/>
              <a:t>AJAX </a:t>
            </a:r>
            <a:r>
              <a:rPr dirty="0"/>
              <a:t>this is </a:t>
            </a:r>
            <a:r>
              <a:rPr spc="-5" dirty="0"/>
              <a:t>done asynchronously </a:t>
            </a:r>
            <a:r>
              <a:rPr dirty="0"/>
              <a:t>in the  </a:t>
            </a:r>
            <a:r>
              <a:rPr spc="-5" dirty="0"/>
              <a:t>background</a:t>
            </a:r>
          </a:p>
          <a:p>
            <a:pPr marL="355600" indent="-342900">
              <a:lnSpc>
                <a:spcPct val="100000"/>
              </a:lnSpc>
              <a:spcBef>
                <a:spcPts val="825"/>
              </a:spcBef>
              <a:buFont typeface="Arial"/>
              <a:buChar char="•"/>
              <a:tabLst>
                <a:tab pos="354965" algn="l"/>
                <a:tab pos="355600" algn="l"/>
              </a:tabLst>
            </a:pPr>
            <a:r>
              <a:rPr spc="-5" dirty="0"/>
              <a:t>AJAX </a:t>
            </a:r>
            <a:r>
              <a:rPr dirty="0"/>
              <a:t>makes </a:t>
            </a:r>
            <a:r>
              <a:rPr spc="-5" dirty="0"/>
              <a:t>HTTP </a:t>
            </a:r>
            <a:r>
              <a:rPr dirty="0"/>
              <a:t>GET </a:t>
            </a:r>
            <a:r>
              <a:rPr spc="-5" dirty="0"/>
              <a:t>request </a:t>
            </a:r>
            <a:r>
              <a:rPr dirty="0"/>
              <a:t>using </a:t>
            </a:r>
            <a:r>
              <a:rPr spc="-5" dirty="0"/>
              <a:t>url</a:t>
            </a:r>
            <a:r>
              <a:rPr spc="-20" dirty="0"/>
              <a:t> </a:t>
            </a:r>
            <a:r>
              <a:rPr spc="-5" dirty="0"/>
              <a:t>..</a:t>
            </a:r>
          </a:p>
          <a:p>
            <a:pPr marL="469265">
              <a:lnSpc>
                <a:spcPct val="100000"/>
              </a:lnSpc>
              <a:spcBef>
                <a:spcPts val="665"/>
              </a:spcBef>
            </a:pPr>
            <a:r>
              <a:rPr sz="2800" dirty="0">
                <a:latin typeface="Arial"/>
                <a:cs typeface="Arial"/>
              </a:rPr>
              <a:t>–</a:t>
            </a:r>
            <a:r>
              <a:rPr sz="2800" spc="-145" dirty="0">
                <a:latin typeface="Arial"/>
                <a:cs typeface="Arial"/>
              </a:rPr>
              <a:t> </a:t>
            </a:r>
            <a:r>
              <a:rPr sz="2800" spc="-5" dirty="0">
                <a:hlinkClick r:id="rId2"/>
              </a:rPr>
              <a:t>http://example.com/resources/item17</a:t>
            </a:r>
            <a:endParaRPr sz="2800">
              <a:latin typeface="Arial"/>
              <a:cs typeface="Arial"/>
            </a:endParaRPr>
          </a:p>
          <a:p>
            <a:pPr marL="355600" indent="-342900">
              <a:lnSpc>
                <a:spcPct val="100000"/>
              </a:lnSpc>
              <a:spcBef>
                <a:spcPts val="735"/>
              </a:spcBef>
              <a:buFont typeface="Arial"/>
              <a:buChar char="•"/>
              <a:tabLst>
                <a:tab pos="354965" algn="l"/>
                <a:tab pos="355600" algn="l"/>
              </a:tabLst>
            </a:pPr>
            <a:r>
              <a:rPr spc="-5" dirty="0"/>
              <a:t>.. </a:t>
            </a:r>
            <a:r>
              <a:rPr dirty="0"/>
              <a:t>and </a:t>
            </a:r>
            <a:r>
              <a:rPr spc="-5" dirty="0"/>
              <a:t>receives </a:t>
            </a:r>
            <a:r>
              <a:rPr dirty="0"/>
              <a:t>data </a:t>
            </a:r>
            <a:r>
              <a:rPr spc="-5" dirty="0"/>
              <a:t>of item17 </a:t>
            </a:r>
            <a:r>
              <a:rPr dirty="0"/>
              <a:t>in </a:t>
            </a:r>
            <a:r>
              <a:rPr spc="-5" dirty="0"/>
              <a:t>JSON</a:t>
            </a:r>
            <a:r>
              <a:rPr spc="10" dirty="0"/>
              <a:t> </a:t>
            </a:r>
            <a:r>
              <a:rPr spc="-5" dirty="0"/>
              <a:t>...</a:t>
            </a:r>
          </a:p>
          <a:p>
            <a:pPr marL="355600" indent="-342900">
              <a:lnSpc>
                <a:spcPct val="100000"/>
              </a:lnSpc>
              <a:spcBef>
                <a:spcPts val="760"/>
              </a:spcBef>
              <a:buFont typeface="Arial"/>
              <a:buChar char="•"/>
              <a:tabLst>
                <a:tab pos="354965" algn="l"/>
                <a:tab pos="355600" algn="l"/>
              </a:tabLst>
            </a:pPr>
            <a:r>
              <a:rPr spc="-5" dirty="0"/>
              <a:t>.. which </a:t>
            </a:r>
            <a:r>
              <a:rPr dirty="0"/>
              <a:t>can be </a:t>
            </a:r>
            <a:r>
              <a:rPr spc="-5" dirty="0"/>
              <a:t>displayed </a:t>
            </a:r>
            <a:r>
              <a:rPr dirty="0"/>
              <a:t>in view </a:t>
            </a:r>
            <a:r>
              <a:rPr spc="-5" dirty="0"/>
              <a:t>(web </a:t>
            </a:r>
            <a:r>
              <a:rPr dirty="0"/>
              <a:t>page)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488440">
              <a:lnSpc>
                <a:spcPct val="100000"/>
              </a:lnSpc>
            </a:pPr>
            <a:r>
              <a:rPr spc="-5" dirty="0"/>
              <a:t>Example: Weather</a:t>
            </a:r>
            <a:r>
              <a:rPr spc="-30" dirty="0"/>
              <a:t> </a:t>
            </a:r>
            <a:r>
              <a:rPr dirty="0"/>
              <a:t>API</a:t>
            </a:r>
          </a:p>
        </p:txBody>
      </p:sp>
      <p:sp>
        <p:nvSpPr>
          <p:cNvPr id="3" name="object 3"/>
          <p:cNvSpPr txBox="1"/>
          <p:nvPr/>
        </p:nvSpPr>
        <p:spPr>
          <a:xfrm>
            <a:off x="1310182" y="1995055"/>
            <a:ext cx="8058150" cy="3018790"/>
          </a:xfrm>
          <a:prstGeom prst="rect">
            <a:avLst/>
          </a:prstGeom>
        </p:spPr>
        <p:txBody>
          <a:bodyPr vert="horz" wrap="square" lIns="0" tIns="0" rIns="0" bIns="0" rtlCol="0">
            <a:spAutoFit/>
          </a:bodyPr>
          <a:lstStyle/>
          <a:p>
            <a:pPr marL="355600" indent="-342900">
              <a:lnSpc>
                <a:spcPts val="3820"/>
              </a:lnSpc>
              <a:buFont typeface="Arial"/>
              <a:buChar char="•"/>
              <a:tabLst>
                <a:tab pos="354965" algn="l"/>
                <a:tab pos="355600" algn="l"/>
              </a:tabLst>
            </a:pPr>
            <a:r>
              <a:rPr sz="3200" spc="-5" dirty="0">
                <a:latin typeface="Calibri"/>
                <a:cs typeface="Calibri"/>
              </a:rPr>
              <a:t>Weather information </a:t>
            </a:r>
            <a:r>
              <a:rPr sz="3200" dirty="0">
                <a:latin typeface="Calibri"/>
                <a:cs typeface="Calibri"/>
              </a:rPr>
              <a:t>available</a:t>
            </a:r>
            <a:r>
              <a:rPr sz="3200" spc="-35" dirty="0">
                <a:latin typeface="Calibri"/>
                <a:cs typeface="Calibri"/>
              </a:rPr>
              <a:t> </a:t>
            </a:r>
            <a:r>
              <a:rPr sz="3200" spc="-5" dirty="0">
                <a:latin typeface="Calibri"/>
                <a:cs typeface="Calibri"/>
              </a:rPr>
              <a:t>from</a:t>
            </a:r>
            <a:endParaRPr sz="3200">
              <a:latin typeface="Calibri"/>
              <a:cs typeface="Calibri"/>
            </a:endParaRPr>
          </a:p>
          <a:p>
            <a:pPr marL="354965">
              <a:lnSpc>
                <a:spcPts val="3820"/>
              </a:lnSpc>
            </a:pPr>
            <a:r>
              <a:rPr sz="3200" dirty="0">
                <a:latin typeface="SimSun"/>
                <a:cs typeface="SimSun"/>
              </a:rPr>
              <a:t>wunderground.com</a:t>
            </a:r>
            <a:endParaRPr sz="3200">
              <a:latin typeface="SimSun"/>
              <a:cs typeface="SimSun"/>
            </a:endParaRPr>
          </a:p>
          <a:p>
            <a:pPr marL="755650" lvl="1" indent="-285750">
              <a:lnSpc>
                <a:spcPct val="100000"/>
              </a:lnSpc>
              <a:spcBef>
                <a:spcPts val="630"/>
              </a:spcBef>
              <a:buFont typeface="Arial"/>
              <a:buChar char="–"/>
              <a:tabLst>
                <a:tab pos="755650" algn="l"/>
              </a:tabLst>
            </a:pPr>
            <a:r>
              <a:rPr sz="2800" spc="-5" dirty="0">
                <a:latin typeface="Calibri"/>
                <a:cs typeface="Calibri"/>
              </a:rPr>
              <a:t>You </a:t>
            </a:r>
            <a:r>
              <a:rPr sz="2800" dirty="0">
                <a:latin typeface="Calibri"/>
                <a:cs typeface="Calibri"/>
              </a:rPr>
              <a:t>have to </a:t>
            </a:r>
            <a:r>
              <a:rPr sz="2800" b="1" dirty="0">
                <a:latin typeface="Calibri"/>
                <a:cs typeface="Calibri"/>
              </a:rPr>
              <a:t>make account </a:t>
            </a:r>
            <a:r>
              <a:rPr sz="2800" dirty="0">
                <a:latin typeface="Calibri"/>
                <a:cs typeface="Calibri"/>
              </a:rPr>
              <a:t>and receive a</a:t>
            </a:r>
            <a:r>
              <a:rPr sz="2800" spc="-100" dirty="0">
                <a:latin typeface="Calibri"/>
                <a:cs typeface="Calibri"/>
              </a:rPr>
              <a:t> </a:t>
            </a:r>
            <a:r>
              <a:rPr sz="2800" b="1" dirty="0">
                <a:latin typeface="Calibri"/>
                <a:cs typeface="Calibri"/>
              </a:rPr>
              <a:t>key</a:t>
            </a:r>
            <a:endParaRPr sz="2800">
              <a:latin typeface="Calibri"/>
              <a:cs typeface="Calibri"/>
            </a:endParaRPr>
          </a:p>
          <a:p>
            <a:pPr marL="355600" indent="-342900">
              <a:lnSpc>
                <a:spcPct val="100000"/>
              </a:lnSpc>
              <a:spcBef>
                <a:spcPts val="835"/>
              </a:spcBef>
              <a:buFont typeface="Arial"/>
              <a:buChar char="•"/>
              <a:tabLst>
                <a:tab pos="354965" algn="l"/>
                <a:tab pos="355600" algn="l"/>
              </a:tabLst>
            </a:pPr>
            <a:r>
              <a:rPr sz="3200" dirty="0">
                <a:latin typeface="Calibri"/>
                <a:cs typeface="Calibri"/>
              </a:rPr>
              <a:t>To get </a:t>
            </a:r>
            <a:r>
              <a:rPr sz="3200" spc="-5" dirty="0">
                <a:latin typeface="Calibri"/>
                <a:cs typeface="Calibri"/>
              </a:rPr>
              <a:t>Helsinki weather </a:t>
            </a:r>
            <a:r>
              <a:rPr sz="3200" dirty="0">
                <a:latin typeface="Calibri"/>
                <a:cs typeface="Calibri"/>
              </a:rPr>
              <a:t>in</a:t>
            </a:r>
            <a:r>
              <a:rPr sz="3200" spc="-10" dirty="0">
                <a:latin typeface="Calibri"/>
                <a:cs typeface="Calibri"/>
              </a:rPr>
              <a:t> </a:t>
            </a:r>
            <a:r>
              <a:rPr sz="3200" spc="-5" dirty="0">
                <a:latin typeface="Calibri"/>
                <a:cs typeface="Calibri"/>
              </a:rPr>
              <a:t>JSON</a:t>
            </a:r>
            <a:endParaRPr sz="3200">
              <a:latin typeface="Calibri"/>
              <a:cs typeface="Calibri"/>
            </a:endParaRPr>
          </a:p>
          <a:p>
            <a:pPr marL="749300" marR="5080" lvl="1" indent="-279400">
              <a:lnSpc>
                <a:spcPts val="3329"/>
              </a:lnSpc>
              <a:spcBef>
                <a:spcPts val="800"/>
              </a:spcBef>
              <a:buFont typeface="Arial"/>
              <a:buChar char="–"/>
              <a:tabLst>
                <a:tab pos="755650" algn="l"/>
              </a:tabLst>
            </a:pPr>
            <a:r>
              <a:rPr sz="2800" dirty="0">
                <a:latin typeface="SimSun"/>
                <a:cs typeface="SimSun"/>
                <a:hlinkClick r:id="rId2"/>
              </a:rPr>
              <a:t>http://api.wunderground.com/api/</a:t>
            </a:r>
            <a:r>
              <a:rPr sz="2850" i="1" spc="5" dirty="0">
                <a:latin typeface="Trebuchet MS"/>
                <a:cs typeface="Trebuchet MS"/>
                <a:hlinkClick r:id="rId2"/>
              </a:rPr>
              <a:t>your-key</a:t>
            </a:r>
            <a:r>
              <a:rPr sz="2800" spc="5" dirty="0">
                <a:latin typeface="SimSun"/>
                <a:cs typeface="SimSun"/>
                <a:hlinkClick r:id="rId2"/>
              </a:rPr>
              <a:t>/ </a:t>
            </a:r>
            <a:r>
              <a:rPr sz="2800" spc="5" dirty="0">
                <a:latin typeface="SimSun"/>
                <a:cs typeface="SimSun"/>
              </a:rPr>
              <a:t> conditions/q/Helsinki.json</a:t>
            </a:r>
            <a:endParaRPr sz="2800">
              <a:latin typeface="SimSun"/>
              <a:cs typeface="SimSu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0182" y="809282"/>
            <a:ext cx="6983730" cy="5617845"/>
          </a:xfrm>
          <a:prstGeom prst="rect">
            <a:avLst/>
          </a:prstGeom>
        </p:spPr>
        <p:txBody>
          <a:bodyPr vert="horz" wrap="square" lIns="0" tIns="0" rIns="0" bIns="0" rtlCol="0">
            <a:spAutoFit/>
          </a:bodyPr>
          <a:lstStyle/>
          <a:p>
            <a:pPr marL="12700">
              <a:lnSpc>
                <a:spcPct val="100000"/>
              </a:lnSpc>
            </a:pPr>
            <a:r>
              <a:rPr sz="1100" dirty="0">
                <a:solidFill>
                  <a:srgbClr val="6B006D"/>
                </a:solidFill>
                <a:latin typeface="Courier New"/>
                <a:cs typeface="Courier New"/>
              </a:rPr>
              <a:t>{</a:t>
            </a:r>
            <a:endParaRPr sz="1100">
              <a:latin typeface="Courier New"/>
              <a:cs typeface="Courier New"/>
            </a:endParaRPr>
          </a:p>
          <a:p>
            <a:pPr marL="347980" marR="5202555" indent="-168275">
              <a:lnSpc>
                <a:spcPts val="1600"/>
              </a:lnSpc>
              <a:spcBef>
                <a:spcPts val="60"/>
              </a:spcBef>
            </a:pPr>
            <a:r>
              <a:rPr sz="1100" dirty="0">
                <a:solidFill>
                  <a:srgbClr val="6B0001"/>
                </a:solidFill>
                <a:latin typeface="Courier New"/>
                <a:cs typeface="Courier New"/>
              </a:rPr>
              <a:t>"</a:t>
            </a:r>
            <a:r>
              <a:rPr sz="1100" dirty="0">
                <a:solidFill>
                  <a:srgbClr val="0000DF"/>
                </a:solidFill>
                <a:latin typeface="Courier New"/>
                <a:cs typeface="Courier New"/>
              </a:rPr>
              <a:t>response</a:t>
            </a:r>
            <a:r>
              <a:rPr sz="1100" dirty="0">
                <a:solidFill>
                  <a:srgbClr val="6B0001"/>
                </a:solidFill>
                <a:latin typeface="Courier New"/>
                <a:cs typeface="Courier New"/>
              </a:rPr>
              <a:t>"</a:t>
            </a:r>
            <a:r>
              <a:rPr sz="1100" dirty="0">
                <a:solidFill>
                  <a:srgbClr val="6B006D"/>
                </a:solidFill>
                <a:latin typeface="Courier New"/>
                <a:cs typeface="Courier New"/>
              </a:rPr>
              <a:t>: {  </a:t>
            </a:r>
            <a:r>
              <a:rPr sz="1100" dirty="0">
                <a:solidFill>
                  <a:srgbClr val="6B0001"/>
                </a:solidFill>
                <a:latin typeface="Courier New"/>
                <a:cs typeface="Courier New"/>
              </a:rPr>
              <a:t>"</a:t>
            </a:r>
            <a:r>
              <a:rPr sz="1100" dirty="0">
                <a:solidFill>
                  <a:srgbClr val="0000DF"/>
                </a:solidFill>
                <a:latin typeface="Courier New"/>
                <a:cs typeface="Courier New"/>
              </a:rPr>
              <a:t>version</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0.1</a:t>
            </a:r>
            <a:r>
              <a:rPr sz="1100" dirty="0">
                <a:solidFill>
                  <a:srgbClr val="6B0001"/>
                </a:solidFill>
                <a:latin typeface="Courier New"/>
                <a:cs typeface="Courier New"/>
              </a:rPr>
              <a:t>"</a:t>
            </a:r>
            <a:r>
              <a:rPr sz="1100" dirty="0">
                <a:solidFill>
                  <a:srgbClr val="6D6F24"/>
                </a:solidFill>
                <a:latin typeface="Courier New"/>
                <a:cs typeface="Courier New"/>
              </a:rPr>
              <a:t>,</a:t>
            </a:r>
            <a:endParaRPr sz="1100">
              <a:latin typeface="Courier New"/>
              <a:cs typeface="Courier New"/>
            </a:endParaRPr>
          </a:p>
          <a:p>
            <a:pPr marL="347980">
              <a:lnSpc>
                <a:spcPct val="100000"/>
              </a:lnSpc>
              <a:spcBef>
                <a:spcPts val="80"/>
              </a:spcBef>
            </a:pPr>
            <a:r>
              <a:rPr sz="1100" dirty="0">
                <a:solidFill>
                  <a:srgbClr val="6B0001"/>
                </a:solidFill>
                <a:latin typeface="Courier New"/>
                <a:cs typeface="Courier New"/>
              </a:rPr>
              <a:t>"</a:t>
            </a:r>
            <a:r>
              <a:rPr sz="1100" dirty="0">
                <a:solidFill>
                  <a:srgbClr val="0000DF"/>
                </a:solidFill>
                <a:latin typeface="Courier New"/>
                <a:cs typeface="Courier New"/>
              </a:rPr>
              <a:t>termsofService</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http:</a:t>
            </a:r>
            <a:r>
              <a:rPr sz="1100" dirty="0">
                <a:solidFill>
                  <a:srgbClr val="0F4DFF"/>
                </a:solidFill>
                <a:latin typeface="Courier New"/>
                <a:cs typeface="Courier New"/>
              </a:rPr>
              <a:t>\/\/</a:t>
            </a:r>
            <a:r>
              <a:rPr sz="1100" dirty="0">
                <a:solidFill>
                  <a:srgbClr val="0000DF"/>
                </a:solidFill>
                <a:latin typeface="Courier New"/>
                <a:cs typeface="Courier New"/>
              </a:rPr>
              <a:t>www.wunderground.com</a:t>
            </a:r>
            <a:r>
              <a:rPr sz="1100" dirty="0">
                <a:solidFill>
                  <a:srgbClr val="0F4DFF"/>
                </a:solidFill>
                <a:latin typeface="Courier New"/>
                <a:cs typeface="Courier New"/>
              </a:rPr>
              <a:t>\/</a:t>
            </a:r>
            <a:r>
              <a:rPr sz="1100" dirty="0">
                <a:solidFill>
                  <a:srgbClr val="0000DF"/>
                </a:solidFill>
                <a:latin typeface="Courier New"/>
                <a:cs typeface="Courier New"/>
              </a:rPr>
              <a:t>weather</a:t>
            </a:r>
            <a:r>
              <a:rPr sz="1100" dirty="0">
                <a:solidFill>
                  <a:srgbClr val="0F4DFF"/>
                </a:solidFill>
                <a:latin typeface="Courier New"/>
                <a:cs typeface="Courier New"/>
              </a:rPr>
              <a:t>\/</a:t>
            </a:r>
            <a:r>
              <a:rPr sz="1100" dirty="0">
                <a:solidFill>
                  <a:srgbClr val="0000DF"/>
                </a:solidFill>
                <a:latin typeface="Courier New"/>
                <a:cs typeface="Courier New"/>
              </a:rPr>
              <a:t>api</a:t>
            </a:r>
            <a:r>
              <a:rPr sz="1100" dirty="0">
                <a:solidFill>
                  <a:srgbClr val="0F4DFF"/>
                </a:solidFill>
                <a:latin typeface="Courier New"/>
                <a:cs typeface="Courier New"/>
              </a:rPr>
              <a:t>\/</a:t>
            </a:r>
            <a:r>
              <a:rPr sz="1100" dirty="0">
                <a:solidFill>
                  <a:srgbClr val="0000DF"/>
                </a:solidFill>
                <a:latin typeface="Courier New"/>
                <a:cs typeface="Courier New"/>
              </a:rPr>
              <a:t>d</a:t>
            </a:r>
            <a:r>
              <a:rPr sz="1100" dirty="0">
                <a:solidFill>
                  <a:srgbClr val="0F4DFF"/>
                </a:solidFill>
                <a:latin typeface="Courier New"/>
                <a:cs typeface="Courier New"/>
              </a:rPr>
              <a:t>\/</a:t>
            </a:r>
            <a:r>
              <a:rPr sz="1100" dirty="0">
                <a:solidFill>
                  <a:srgbClr val="0000DF"/>
                </a:solidFill>
                <a:latin typeface="Courier New"/>
                <a:cs typeface="Courier New"/>
              </a:rPr>
              <a:t>terms.html</a:t>
            </a:r>
            <a:r>
              <a:rPr sz="1100" dirty="0">
                <a:solidFill>
                  <a:srgbClr val="6B0001"/>
                </a:solidFill>
                <a:latin typeface="Courier New"/>
                <a:cs typeface="Courier New"/>
              </a:rPr>
              <a:t>"</a:t>
            </a:r>
            <a:r>
              <a:rPr sz="1100" dirty="0">
                <a:solidFill>
                  <a:srgbClr val="6D6F24"/>
                </a:solidFill>
                <a:latin typeface="Courier New"/>
                <a:cs typeface="Courier New"/>
              </a:rPr>
              <a:t>,</a:t>
            </a:r>
            <a:endParaRPr sz="1100">
              <a:latin typeface="Courier New"/>
              <a:cs typeface="Courier New"/>
            </a:endParaRPr>
          </a:p>
          <a:p>
            <a:pPr marL="515620" marR="5202555" indent="-168275">
              <a:lnSpc>
                <a:spcPct val="121200"/>
              </a:lnSpc>
            </a:pPr>
            <a:r>
              <a:rPr sz="1100" dirty="0">
                <a:solidFill>
                  <a:srgbClr val="6B0001"/>
                </a:solidFill>
                <a:latin typeface="Courier New"/>
                <a:cs typeface="Courier New"/>
              </a:rPr>
              <a:t>"</a:t>
            </a:r>
            <a:r>
              <a:rPr sz="1100" dirty="0">
                <a:solidFill>
                  <a:srgbClr val="0000DF"/>
                </a:solidFill>
                <a:latin typeface="Courier New"/>
                <a:cs typeface="Courier New"/>
              </a:rPr>
              <a:t>features</a:t>
            </a:r>
            <a:r>
              <a:rPr sz="1100" dirty="0">
                <a:solidFill>
                  <a:srgbClr val="6B0001"/>
                </a:solidFill>
                <a:latin typeface="Courier New"/>
                <a:cs typeface="Courier New"/>
              </a:rPr>
              <a:t>"</a:t>
            </a:r>
            <a:r>
              <a:rPr sz="1100" dirty="0">
                <a:solidFill>
                  <a:srgbClr val="6B006D"/>
                </a:solidFill>
                <a:latin typeface="Courier New"/>
                <a:cs typeface="Courier New"/>
              </a:rPr>
              <a:t>: {  </a:t>
            </a:r>
            <a:r>
              <a:rPr sz="1100" dirty="0">
                <a:solidFill>
                  <a:srgbClr val="6B0001"/>
                </a:solidFill>
                <a:latin typeface="Courier New"/>
                <a:cs typeface="Courier New"/>
              </a:rPr>
              <a:t>"</a:t>
            </a:r>
            <a:r>
              <a:rPr sz="1100" dirty="0">
                <a:solidFill>
                  <a:srgbClr val="0000DF"/>
                </a:solidFill>
                <a:latin typeface="Courier New"/>
                <a:cs typeface="Courier New"/>
              </a:rPr>
              <a:t>conditions</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107D02"/>
                </a:solidFill>
                <a:latin typeface="Courier New"/>
                <a:cs typeface="Courier New"/>
              </a:rPr>
              <a:t>1</a:t>
            </a:r>
            <a:endParaRPr sz="1100">
              <a:latin typeface="Courier New"/>
              <a:cs typeface="Courier New"/>
            </a:endParaRPr>
          </a:p>
          <a:p>
            <a:pPr marL="347980">
              <a:lnSpc>
                <a:spcPct val="100000"/>
              </a:lnSpc>
              <a:spcBef>
                <a:spcPts val="280"/>
              </a:spcBef>
            </a:pPr>
            <a:r>
              <a:rPr sz="1100" dirty="0">
                <a:solidFill>
                  <a:srgbClr val="6B006D"/>
                </a:solidFill>
                <a:latin typeface="Courier New"/>
                <a:cs typeface="Courier New"/>
              </a:rPr>
              <a:t>}</a:t>
            </a:r>
            <a:endParaRPr sz="1100">
              <a:latin typeface="Courier New"/>
              <a:cs typeface="Courier New"/>
            </a:endParaRPr>
          </a:p>
          <a:p>
            <a:pPr marL="180340">
              <a:lnSpc>
                <a:spcPct val="100000"/>
              </a:lnSpc>
              <a:spcBef>
                <a:spcPts val="280"/>
              </a:spcBef>
            </a:pPr>
            <a:r>
              <a:rPr sz="1100" dirty="0">
                <a:solidFill>
                  <a:srgbClr val="6B006D"/>
                </a:solidFill>
                <a:latin typeface="Courier New"/>
                <a:cs typeface="Courier New"/>
              </a:rPr>
              <a:t>}</a:t>
            </a:r>
            <a:r>
              <a:rPr sz="1100" dirty="0">
                <a:solidFill>
                  <a:srgbClr val="6D6F24"/>
                </a:solidFill>
                <a:latin typeface="Courier New"/>
                <a:cs typeface="Courier New"/>
              </a:rPr>
              <a:t>,</a:t>
            </a:r>
            <a:endParaRPr sz="1100">
              <a:latin typeface="Courier New"/>
              <a:cs typeface="Courier New"/>
            </a:endParaRPr>
          </a:p>
          <a:p>
            <a:pPr marL="347980" marR="4783455" indent="-168275">
              <a:lnSpc>
                <a:spcPct val="113599"/>
              </a:lnSpc>
              <a:spcBef>
                <a:spcPts val="100"/>
              </a:spcBef>
            </a:pPr>
            <a:r>
              <a:rPr sz="1100" dirty="0">
                <a:solidFill>
                  <a:srgbClr val="6B0001"/>
                </a:solidFill>
                <a:latin typeface="Courier New"/>
                <a:cs typeface="Courier New"/>
              </a:rPr>
              <a:t>"</a:t>
            </a:r>
            <a:r>
              <a:rPr sz="1100" dirty="0">
                <a:solidFill>
                  <a:srgbClr val="0000DF"/>
                </a:solidFill>
                <a:latin typeface="Courier New"/>
                <a:cs typeface="Courier New"/>
              </a:rPr>
              <a:t>current_observation</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image</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6D"/>
                </a:solidFill>
                <a:latin typeface="Courier New"/>
                <a:cs typeface="Courier New"/>
              </a:rPr>
              <a:t>{</a:t>
            </a:r>
            <a:endParaRPr sz="1100">
              <a:latin typeface="Courier New"/>
              <a:cs typeface="Courier New"/>
            </a:endParaRPr>
          </a:p>
          <a:p>
            <a:pPr marL="515620" marR="1010919">
              <a:lnSpc>
                <a:spcPct val="121200"/>
              </a:lnSpc>
            </a:pPr>
            <a:r>
              <a:rPr sz="1100" dirty="0">
                <a:solidFill>
                  <a:srgbClr val="6B0001"/>
                </a:solidFill>
                <a:latin typeface="Courier New"/>
                <a:cs typeface="Courier New"/>
              </a:rPr>
              <a:t>"</a:t>
            </a:r>
            <a:r>
              <a:rPr sz="1100" dirty="0">
                <a:solidFill>
                  <a:srgbClr val="0000DF"/>
                </a:solidFill>
                <a:latin typeface="Courier New"/>
                <a:cs typeface="Courier New"/>
              </a:rPr>
              <a:t>url</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http:</a:t>
            </a:r>
            <a:r>
              <a:rPr sz="1100" dirty="0">
                <a:solidFill>
                  <a:srgbClr val="0F4DFF"/>
                </a:solidFill>
                <a:latin typeface="Courier New"/>
                <a:cs typeface="Courier New"/>
              </a:rPr>
              <a:t>\/\/</a:t>
            </a:r>
            <a:r>
              <a:rPr sz="1100" dirty="0">
                <a:solidFill>
                  <a:srgbClr val="0000DF"/>
                </a:solidFill>
                <a:latin typeface="Courier New"/>
                <a:cs typeface="Courier New"/>
              </a:rPr>
              <a:t>icons.wxug.com</a:t>
            </a:r>
            <a:r>
              <a:rPr sz="1100" dirty="0">
                <a:solidFill>
                  <a:srgbClr val="0F4DFF"/>
                </a:solidFill>
                <a:latin typeface="Courier New"/>
                <a:cs typeface="Courier New"/>
              </a:rPr>
              <a:t>\/</a:t>
            </a:r>
            <a:r>
              <a:rPr sz="1100" dirty="0">
                <a:solidFill>
                  <a:srgbClr val="0000DF"/>
                </a:solidFill>
                <a:latin typeface="Courier New"/>
                <a:cs typeface="Courier New"/>
              </a:rPr>
              <a:t>graphics</a:t>
            </a:r>
            <a:r>
              <a:rPr sz="1100" dirty="0">
                <a:solidFill>
                  <a:srgbClr val="0F4DFF"/>
                </a:solidFill>
                <a:latin typeface="Courier New"/>
                <a:cs typeface="Courier New"/>
              </a:rPr>
              <a:t>\/</a:t>
            </a:r>
            <a:r>
              <a:rPr sz="1100" dirty="0">
                <a:solidFill>
                  <a:srgbClr val="0000DF"/>
                </a:solidFill>
                <a:latin typeface="Courier New"/>
                <a:cs typeface="Courier New"/>
              </a:rPr>
              <a:t>wu2</a:t>
            </a:r>
            <a:r>
              <a:rPr sz="1100" dirty="0">
                <a:solidFill>
                  <a:srgbClr val="0F4DFF"/>
                </a:solidFill>
                <a:latin typeface="Courier New"/>
                <a:cs typeface="Courier New"/>
              </a:rPr>
              <a:t>\/</a:t>
            </a:r>
            <a:r>
              <a:rPr sz="1100" dirty="0">
                <a:solidFill>
                  <a:srgbClr val="0000DF"/>
                </a:solidFill>
                <a:latin typeface="Courier New"/>
                <a:cs typeface="Courier New"/>
              </a:rPr>
              <a:t>logo_130x80.png</a:t>
            </a:r>
            <a:r>
              <a:rPr sz="1100" dirty="0">
                <a:solidFill>
                  <a:srgbClr val="6B0001"/>
                </a:solidFill>
                <a:latin typeface="Courier New"/>
                <a:cs typeface="Courier New"/>
              </a:rPr>
              <a:t>"</a:t>
            </a:r>
            <a:r>
              <a:rPr sz="1100" dirty="0">
                <a:solidFill>
                  <a:srgbClr val="6D6F24"/>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title</a:t>
            </a:r>
            <a:r>
              <a:rPr sz="1100" dirty="0">
                <a:solidFill>
                  <a:srgbClr val="6B0001"/>
                </a:solidFill>
                <a:latin typeface="Courier New"/>
                <a:cs typeface="Courier New"/>
              </a:rPr>
              <a:t>"</a:t>
            </a:r>
            <a:r>
              <a:rPr sz="1100" dirty="0">
                <a:solidFill>
                  <a:srgbClr val="6B006D"/>
                </a:solidFill>
                <a:latin typeface="Courier New"/>
                <a:cs typeface="Courier New"/>
              </a:rPr>
              <a:t>: </a:t>
            </a:r>
            <a:r>
              <a:rPr sz="1100" spc="-5" dirty="0">
                <a:solidFill>
                  <a:srgbClr val="6B0001"/>
                </a:solidFill>
                <a:latin typeface="Courier New"/>
                <a:cs typeface="Courier New"/>
              </a:rPr>
              <a:t>"</a:t>
            </a:r>
            <a:r>
              <a:rPr sz="1100" spc="-5" dirty="0">
                <a:solidFill>
                  <a:srgbClr val="0000DF"/>
                </a:solidFill>
                <a:latin typeface="Courier New"/>
                <a:cs typeface="Courier New"/>
              </a:rPr>
              <a:t>Weather</a:t>
            </a:r>
            <a:r>
              <a:rPr sz="1100" spc="-90" dirty="0">
                <a:solidFill>
                  <a:srgbClr val="0000DF"/>
                </a:solidFill>
                <a:latin typeface="Courier New"/>
                <a:cs typeface="Courier New"/>
              </a:rPr>
              <a:t> </a:t>
            </a:r>
            <a:r>
              <a:rPr sz="1100" dirty="0">
                <a:solidFill>
                  <a:srgbClr val="0000DF"/>
                </a:solidFill>
                <a:latin typeface="Courier New"/>
                <a:cs typeface="Courier New"/>
              </a:rPr>
              <a:t>Underground</a:t>
            </a:r>
            <a:r>
              <a:rPr sz="1100" dirty="0">
                <a:solidFill>
                  <a:srgbClr val="6B0001"/>
                </a:solidFill>
                <a:latin typeface="Courier New"/>
                <a:cs typeface="Courier New"/>
              </a:rPr>
              <a:t>"</a:t>
            </a:r>
            <a:r>
              <a:rPr sz="1100" dirty="0">
                <a:solidFill>
                  <a:srgbClr val="6D6F24"/>
                </a:solidFill>
                <a:latin typeface="Courier New"/>
                <a:cs typeface="Courier New"/>
              </a:rPr>
              <a:t>,</a:t>
            </a:r>
            <a:endParaRPr sz="1100">
              <a:latin typeface="Courier New"/>
              <a:cs typeface="Courier New"/>
            </a:endParaRPr>
          </a:p>
          <a:p>
            <a:pPr marL="515620">
              <a:lnSpc>
                <a:spcPct val="100000"/>
              </a:lnSpc>
              <a:spcBef>
                <a:spcPts val="280"/>
              </a:spcBef>
            </a:pPr>
            <a:r>
              <a:rPr sz="1100" dirty="0">
                <a:solidFill>
                  <a:srgbClr val="6B0001"/>
                </a:solidFill>
                <a:latin typeface="Courier New"/>
                <a:cs typeface="Courier New"/>
              </a:rPr>
              <a:t>"</a:t>
            </a:r>
            <a:r>
              <a:rPr sz="1100" dirty="0">
                <a:solidFill>
                  <a:srgbClr val="0000DF"/>
                </a:solidFill>
                <a:latin typeface="Courier New"/>
                <a:cs typeface="Courier New"/>
              </a:rPr>
              <a:t>link</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http:</a:t>
            </a:r>
            <a:r>
              <a:rPr sz="1100" dirty="0">
                <a:solidFill>
                  <a:srgbClr val="0F4DFF"/>
                </a:solidFill>
                <a:latin typeface="Courier New"/>
                <a:cs typeface="Courier New"/>
              </a:rPr>
              <a:t>\/\/</a:t>
            </a:r>
            <a:r>
              <a:rPr sz="1100" dirty="0">
                <a:solidFill>
                  <a:srgbClr val="0000DF"/>
                </a:solidFill>
                <a:latin typeface="Courier New"/>
                <a:cs typeface="Courier New"/>
                <a:hlinkClick r:id="rId2"/>
              </a:rPr>
              <a:t>www.wunderground.com</a:t>
            </a:r>
            <a:r>
              <a:rPr sz="1100" dirty="0">
                <a:solidFill>
                  <a:srgbClr val="6B0001"/>
                </a:solidFill>
                <a:latin typeface="Courier New"/>
                <a:cs typeface="Courier New"/>
              </a:rPr>
              <a:t>"</a:t>
            </a:r>
            <a:endParaRPr sz="1100">
              <a:latin typeface="Courier New"/>
              <a:cs typeface="Courier New"/>
            </a:endParaRPr>
          </a:p>
          <a:p>
            <a:pPr marL="347980">
              <a:lnSpc>
                <a:spcPct val="100000"/>
              </a:lnSpc>
              <a:spcBef>
                <a:spcPts val="280"/>
              </a:spcBef>
            </a:pPr>
            <a:r>
              <a:rPr sz="1100" dirty="0">
                <a:solidFill>
                  <a:srgbClr val="6B006D"/>
                </a:solidFill>
                <a:latin typeface="Courier New"/>
                <a:cs typeface="Courier New"/>
              </a:rPr>
              <a:t>}</a:t>
            </a:r>
            <a:r>
              <a:rPr sz="1100" dirty="0">
                <a:solidFill>
                  <a:srgbClr val="6D6F24"/>
                </a:solidFill>
                <a:latin typeface="Courier New"/>
                <a:cs typeface="Courier New"/>
              </a:rPr>
              <a:t>,</a:t>
            </a:r>
            <a:endParaRPr sz="1100">
              <a:latin typeface="Courier New"/>
              <a:cs typeface="Courier New"/>
            </a:endParaRPr>
          </a:p>
          <a:p>
            <a:pPr marL="347980">
              <a:lnSpc>
                <a:spcPct val="100000"/>
              </a:lnSpc>
              <a:spcBef>
                <a:spcPts val="280"/>
              </a:spcBef>
            </a:pPr>
            <a:r>
              <a:rPr sz="1100" dirty="0">
                <a:solidFill>
                  <a:srgbClr val="6B0001"/>
                </a:solidFill>
                <a:latin typeface="Courier New"/>
                <a:cs typeface="Courier New"/>
              </a:rPr>
              <a:t>"</a:t>
            </a:r>
            <a:r>
              <a:rPr sz="1100" dirty="0">
                <a:solidFill>
                  <a:srgbClr val="0000DF"/>
                </a:solidFill>
                <a:latin typeface="Courier New"/>
                <a:cs typeface="Courier New"/>
              </a:rPr>
              <a:t>display_location</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6D"/>
                </a:solidFill>
                <a:latin typeface="Courier New"/>
                <a:cs typeface="Courier New"/>
              </a:rPr>
              <a:t>{</a:t>
            </a:r>
            <a:endParaRPr sz="1100">
              <a:latin typeface="Courier New"/>
              <a:cs typeface="Courier New"/>
            </a:endParaRPr>
          </a:p>
          <a:p>
            <a:pPr marL="515620" marR="4112895">
              <a:lnSpc>
                <a:spcPts val="1600"/>
              </a:lnSpc>
            </a:pPr>
            <a:r>
              <a:rPr sz="1100" dirty="0">
                <a:solidFill>
                  <a:srgbClr val="6B0001"/>
                </a:solidFill>
                <a:latin typeface="Courier New"/>
                <a:cs typeface="Courier New"/>
              </a:rPr>
              <a:t>"</a:t>
            </a:r>
            <a:r>
              <a:rPr sz="1100" dirty="0">
                <a:solidFill>
                  <a:srgbClr val="0000DF"/>
                </a:solidFill>
                <a:latin typeface="Courier New"/>
                <a:cs typeface="Courier New"/>
              </a:rPr>
              <a:t>full</a:t>
            </a:r>
            <a:r>
              <a:rPr sz="1100" dirty="0">
                <a:solidFill>
                  <a:srgbClr val="6B0001"/>
                </a:solidFill>
                <a:latin typeface="Courier New"/>
                <a:cs typeface="Courier New"/>
              </a:rPr>
              <a:t>"</a:t>
            </a:r>
            <a:r>
              <a:rPr sz="1100" dirty="0">
                <a:solidFill>
                  <a:srgbClr val="6B006D"/>
                </a:solidFill>
                <a:latin typeface="Courier New"/>
                <a:cs typeface="Courier New"/>
              </a:rPr>
              <a:t>: </a:t>
            </a:r>
            <a:r>
              <a:rPr sz="1100" spc="-5" dirty="0">
                <a:solidFill>
                  <a:srgbClr val="6B0001"/>
                </a:solidFill>
                <a:latin typeface="Courier New"/>
                <a:cs typeface="Courier New"/>
              </a:rPr>
              <a:t>"</a:t>
            </a:r>
            <a:r>
              <a:rPr sz="1100" spc="-5" dirty="0">
                <a:solidFill>
                  <a:srgbClr val="0000DF"/>
                </a:solidFill>
                <a:latin typeface="Courier New"/>
                <a:cs typeface="Courier New"/>
              </a:rPr>
              <a:t>Helsinki,</a:t>
            </a:r>
            <a:r>
              <a:rPr sz="1100" spc="-90" dirty="0">
                <a:solidFill>
                  <a:srgbClr val="0000DF"/>
                </a:solidFill>
                <a:latin typeface="Courier New"/>
                <a:cs typeface="Courier New"/>
              </a:rPr>
              <a:t> </a:t>
            </a:r>
            <a:r>
              <a:rPr sz="1100" dirty="0">
                <a:solidFill>
                  <a:srgbClr val="0000DF"/>
                </a:solidFill>
                <a:latin typeface="Courier New"/>
                <a:cs typeface="Courier New"/>
              </a:rPr>
              <a:t>Finland</a:t>
            </a:r>
            <a:r>
              <a:rPr sz="1100" dirty="0">
                <a:solidFill>
                  <a:srgbClr val="6B0001"/>
                </a:solidFill>
                <a:latin typeface="Courier New"/>
                <a:cs typeface="Courier New"/>
              </a:rPr>
              <a:t>"</a:t>
            </a:r>
            <a:r>
              <a:rPr sz="1100" dirty="0">
                <a:solidFill>
                  <a:srgbClr val="6D6F24"/>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city</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Helsinki</a:t>
            </a:r>
            <a:r>
              <a:rPr sz="1100" dirty="0">
                <a:solidFill>
                  <a:srgbClr val="6B0001"/>
                </a:solidFill>
                <a:latin typeface="Courier New"/>
                <a:cs typeface="Courier New"/>
              </a:rPr>
              <a:t>"</a:t>
            </a:r>
            <a:r>
              <a:rPr sz="1100" dirty="0">
                <a:solidFill>
                  <a:srgbClr val="6D6F24"/>
                </a:solidFill>
                <a:latin typeface="Courier New"/>
                <a:cs typeface="Courier New"/>
              </a:rPr>
              <a:t>,</a:t>
            </a:r>
            <a:endParaRPr sz="1100">
              <a:latin typeface="Courier New"/>
              <a:cs typeface="Courier New"/>
            </a:endParaRPr>
          </a:p>
          <a:p>
            <a:pPr marL="515620" marR="4448175">
              <a:lnSpc>
                <a:spcPts val="1600"/>
              </a:lnSpc>
            </a:pPr>
            <a:r>
              <a:rPr sz="1100" dirty="0">
                <a:solidFill>
                  <a:srgbClr val="6B0001"/>
                </a:solidFill>
                <a:latin typeface="Courier New"/>
                <a:cs typeface="Courier New"/>
              </a:rPr>
              <a:t>"</a:t>
            </a:r>
            <a:r>
              <a:rPr sz="1100" dirty="0">
                <a:solidFill>
                  <a:srgbClr val="0000DF"/>
                </a:solidFill>
                <a:latin typeface="Courier New"/>
                <a:cs typeface="Courier New"/>
              </a:rPr>
              <a:t>state</a:t>
            </a:r>
            <a:r>
              <a:rPr sz="1100" dirty="0">
                <a:solidFill>
                  <a:srgbClr val="6B0001"/>
                </a:solidFill>
                <a:latin typeface="Courier New"/>
                <a:cs typeface="Courier New"/>
              </a:rPr>
              <a:t>"</a:t>
            </a:r>
            <a:r>
              <a:rPr sz="1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6D6F24"/>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state_name</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Finland</a:t>
            </a:r>
            <a:r>
              <a:rPr sz="1100" dirty="0">
                <a:solidFill>
                  <a:srgbClr val="6B0001"/>
                </a:solidFill>
                <a:latin typeface="Courier New"/>
                <a:cs typeface="Courier New"/>
              </a:rPr>
              <a:t>"</a:t>
            </a:r>
            <a:r>
              <a:rPr sz="1100" dirty="0">
                <a:solidFill>
                  <a:srgbClr val="6D6F24"/>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country</a:t>
            </a:r>
            <a:r>
              <a:rPr sz="1100" dirty="0">
                <a:solidFill>
                  <a:srgbClr val="6B0001"/>
                </a:solidFill>
                <a:latin typeface="Courier New"/>
                <a:cs typeface="Courier New"/>
              </a:rPr>
              <a:t>"</a:t>
            </a:r>
            <a:r>
              <a:rPr sz="1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FI</a:t>
            </a:r>
            <a:r>
              <a:rPr sz="1100" dirty="0">
                <a:solidFill>
                  <a:srgbClr val="6B0001"/>
                </a:solidFill>
                <a:latin typeface="Courier New"/>
                <a:cs typeface="Courier New"/>
              </a:rPr>
              <a:t>"</a:t>
            </a:r>
            <a:r>
              <a:rPr sz="1100" dirty="0">
                <a:solidFill>
                  <a:srgbClr val="6D6F24"/>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country_iso3166</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FI</a:t>
            </a:r>
            <a:r>
              <a:rPr sz="1100" dirty="0">
                <a:solidFill>
                  <a:srgbClr val="6B0001"/>
                </a:solidFill>
                <a:latin typeface="Courier New"/>
                <a:cs typeface="Courier New"/>
              </a:rPr>
              <a:t>"</a:t>
            </a:r>
            <a:r>
              <a:rPr sz="1100" dirty="0">
                <a:solidFill>
                  <a:srgbClr val="6D6F24"/>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zip</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00000</a:t>
            </a:r>
            <a:r>
              <a:rPr sz="1100" dirty="0">
                <a:solidFill>
                  <a:srgbClr val="6B0001"/>
                </a:solidFill>
                <a:latin typeface="Courier New"/>
                <a:cs typeface="Courier New"/>
              </a:rPr>
              <a:t>"</a:t>
            </a:r>
            <a:r>
              <a:rPr sz="1100" dirty="0">
                <a:solidFill>
                  <a:srgbClr val="6D6F24"/>
                </a:solidFill>
                <a:latin typeface="Courier New"/>
                <a:cs typeface="Courier New"/>
              </a:rPr>
              <a:t>,</a:t>
            </a:r>
            <a:endParaRPr sz="1100">
              <a:latin typeface="Courier New"/>
              <a:cs typeface="Courier New"/>
            </a:endParaRPr>
          </a:p>
          <a:p>
            <a:pPr marL="515620">
              <a:lnSpc>
                <a:spcPct val="100000"/>
              </a:lnSpc>
              <a:spcBef>
                <a:spcPts val="80"/>
              </a:spcBef>
            </a:pPr>
            <a:r>
              <a:rPr sz="1100" dirty="0">
                <a:solidFill>
                  <a:srgbClr val="6B0001"/>
                </a:solidFill>
                <a:latin typeface="Courier New"/>
                <a:cs typeface="Courier New"/>
              </a:rPr>
              <a:t>"</a:t>
            </a:r>
            <a:r>
              <a:rPr sz="1100" dirty="0">
                <a:solidFill>
                  <a:srgbClr val="0000DF"/>
                </a:solidFill>
                <a:latin typeface="Courier New"/>
                <a:cs typeface="Courier New"/>
              </a:rPr>
              <a:t>magic</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1</a:t>
            </a:r>
            <a:r>
              <a:rPr sz="1100" dirty="0">
                <a:solidFill>
                  <a:srgbClr val="6B0001"/>
                </a:solidFill>
                <a:latin typeface="Courier New"/>
                <a:cs typeface="Courier New"/>
              </a:rPr>
              <a:t>"</a:t>
            </a:r>
            <a:r>
              <a:rPr sz="1100" dirty="0">
                <a:solidFill>
                  <a:srgbClr val="6D6F24"/>
                </a:solidFill>
                <a:latin typeface="Courier New"/>
                <a:cs typeface="Courier New"/>
              </a:rPr>
              <a:t>,</a:t>
            </a:r>
            <a:endParaRPr sz="1100">
              <a:latin typeface="Courier New"/>
              <a:cs typeface="Courier New"/>
            </a:endParaRPr>
          </a:p>
          <a:p>
            <a:pPr marL="515620">
              <a:lnSpc>
                <a:spcPct val="100000"/>
              </a:lnSpc>
              <a:spcBef>
                <a:spcPts val="280"/>
              </a:spcBef>
            </a:pPr>
            <a:r>
              <a:rPr sz="1100" dirty="0">
                <a:solidFill>
                  <a:srgbClr val="6B0001"/>
                </a:solidFill>
                <a:latin typeface="Courier New"/>
                <a:cs typeface="Courier New"/>
              </a:rPr>
              <a:t>"</a:t>
            </a:r>
            <a:r>
              <a:rPr sz="1100" dirty="0">
                <a:solidFill>
                  <a:srgbClr val="0000DF"/>
                </a:solidFill>
                <a:latin typeface="Courier New"/>
                <a:cs typeface="Courier New"/>
              </a:rPr>
              <a:t>wmo</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02974</a:t>
            </a:r>
            <a:r>
              <a:rPr sz="1100" dirty="0">
                <a:solidFill>
                  <a:srgbClr val="6B0001"/>
                </a:solidFill>
                <a:latin typeface="Courier New"/>
                <a:cs typeface="Courier New"/>
              </a:rPr>
              <a:t>"</a:t>
            </a:r>
            <a:r>
              <a:rPr sz="1100" dirty="0">
                <a:solidFill>
                  <a:srgbClr val="6D6F24"/>
                </a:solidFill>
                <a:latin typeface="Courier New"/>
                <a:cs typeface="Courier New"/>
              </a:rPr>
              <a:t>,</a:t>
            </a:r>
            <a:endParaRPr sz="1100">
              <a:latin typeface="Courier New"/>
              <a:cs typeface="Courier New"/>
            </a:endParaRPr>
          </a:p>
          <a:p>
            <a:pPr marL="515620">
              <a:lnSpc>
                <a:spcPct val="100000"/>
              </a:lnSpc>
              <a:spcBef>
                <a:spcPts val="280"/>
              </a:spcBef>
            </a:pPr>
            <a:r>
              <a:rPr sz="1100" dirty="0">
                <a:solidFill>
                  <a:srgbClr val="6B0001"/>
                </a:solidFill>
                <a:latin typeface="Courier New"/>
                <a:cs typeface="Courier New"/>
              </a:rPr>
              <a:t>"</a:t>
            </a:r>
            <a:r>
              <a:rPr sz="1100" dirty="0">
                <a:solidFill>
                  <a:srgbClr val="0000DF"/>
                </a:solidFill>
                <a:latin typeface="Courier New"/>
                <a:cs typeface="Courier New"/>
              </a:rPr>
              <a:t>latitude</a:t>
            </a:r>
            <a:r>
              <a:rPr sz="1100" dirty="0">
                <a:solidFill>
                  <a:srgbClr val="6B0001"/>
                </a:solidFill>
                <a:latin typeface="Courier New"/>
                <a:cs typeface="Courier New"/>
              </a:rPr>
              <a:t>"</a:t>
            </a: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B0001"/>
                </a:solidFill>
                <a:latin typeface="Courier New"/>
                <a:cs typeface="Courier New"/>
              </a:rPr>
              <a:t>"</a:t>
            </a:r>
            <a:r>
              <a:rPr sz="1100" dirty="0">
                <a:solidFill>
                  <a:srgbClr val="0000DF"/>
                </a:solidFill>
                <a:latin typeface="Courier New"/>
                <a:cs typeface="Courier New"/>
              </a:rPr>
              <a:t>60.31999969</a:t>
            </a:r>
            <a:r>
              <a:rPr sz="1100" dirty="0">
                <a:solidFill>
                  <a:srgbClr val="6B0001"/>
                </a:solidFill>
                <a:latin typeface="Courier New"/>
                <a:cs typeface="Courier New"/>
              </a:rPr>
              <a:t>"</a:t>
            </a:r>
            <a:r>
              <a:rPr sz="1100" dirty="0">
                <a:solidFill>
                  <a:srgbClr val="6D6F24"/>
                </a:solidFill>
                <a:latin typeface="Courier New"/>
                <a:cs typeface="Courier New"/>
              </a:rPr>
              <a:t>,</a:t>
            </a:r>
            <a:endParaRPr sz="1100">
              <a:latin typeface="Courier New"/>
              <a:cs typeface="Courier New"/>
            </a:endParaRPr>
          </a:p>
          <a:p>
            <a:pPr marL="515620">
              <a:lnSpc>
                <a:spcPct val="100000"/>
              </a:lnSpc>
              <a:spcBef>
                <a:spcPts val="280"/>
              </a:spcBef>
            </a:pPr>
            <a:r>
              <a:rPr sz="1100" dirty="0">
                <a:solidFill>
                  <a:srgbClr val="6B0001"/>
                </a:solidFill>
                <a:latin typeface="Courier New"/>
                <a:cs typeface="Courier New"/>
              </a:rPr>
              <a:t>"</a:t>
            </a:r>
            <a:r>
              <a:rPr sz="1100" dirty="0">
                <a:solidFill>
                  <a:srgbClr val="0000DF"/>
                </a:solidFill>
                <a:latin typeface="Courier New"/>
                <a:cs typeface="Courier New"/>
              </a:rPr>
              <a:t>longitude</a:t>
            </a:r>
            <a:r>
              <a:rPr sz="1100" dirty="0">
                <a:solidFill>
                  <a:srgbClr val="6B0001"/>
                </a:solidFill>
                <a:latin typeface="Courier New"/>
                <a:cs typeface="Courier New"/>
              </a:rPr>
              <a:t>"</a:t>
            </a:r>
            <a:r>
              <a:rPr sz="1100" dirty="0">
                <a:solidFill>
                  <a:srgbClr val="6B006D"/>
                </a:solidFill>
                <a:latin typeface="Courier New"/>
                <a:cs typeface="Courier New"/>
              </a:rPr>
              <a:t>:</a:t>
            </a:r>
            <a:r>
              <a:rPr sz="1100" spc="-35" dirty="0">
                <a:solidFill>
                  <a:srgbClr val="6B006D"/>
                </a:solidFill>
                <a:latin typeface="Courier New"/>
                <a:cs typeface="Courier New"/>
              </a:rPr>
              <a:t> </a:t>
            </a:r>
            <a:r>
              <a:rPr sz="1100" spc="-5" dirty="0">
                <a:solidFill>
                  <a:srgbClr val="6B0001"/>
                </a:solidFill>
                <a:latin typeface="Courier New"/>
                <a:cs typeface="Courier New"/>
              </a:rPr>
              <a:t>"</a:t>
            </a:r>
            <a:r>
              <a:rPr sz="1100" spc="-5" dirty="0">
                <a:solidFill>
                  <a:srgbClr val="0000DF"/>
                </a:solidFill>
                <a:latin typeface="Courier New"/>
                <a:cs typeface="Courier New"/>
              </a:rPr>
              <a:t>24.96999931</a:t>
            </a:r>
            <a:r>
              <a:rPr sz="1100" spc="-5" dirty="0">
                <a:solidFill>
                  <a:srgbClr val="6B0001"/>
                </a:solidFill>
                <a:latin typeface="Courier New"/>
                <a:cs typeface="Courier New"/>
              </a:rPr>
              <a:t>"</a:t>
            </a:r>
            <a:r>
              <a:rPr sz="1100" spc="-5" dirty="0">
                <a:solidFill>
                  <a:srgbClr val="6D6F24"/>
                </a:solidFill>
                <a:latin typeface="Courier New"/>
                <a:cs typeface="Courier New"/>
              </a:rPr>
              <a:t>,</a:t>
            </a:r>
            <a:endParaRPr sz="1100">
              <a:latin typeface="Courier New"/>
              <a:cs typeface="Courier New"/>
            </a:endParaRPr>
          </a:p>
          <a:p>
            <a:pPr marL="515620">
              <a:lnSpc>
                <a:spcPct val="100000"/>
              </a:lnSpc>
              <a:spcBef>
                <a:spcPts val="280"/>
              </a:spcBef>
            </a:pPr>
            <a:r>
              <a:rPr sz="1100" dirty="0">
                <a:solidFill>
                  <a:srgbClr val="6B0001"/>
                </a:solidFill>
                <a:latin typeface="Courier New"/>
                <a:cs typeface="Courier New"/>
              </a:rPr>
              <a:t>"</a:t>
            </a:r>
            <a:r>
              <a:rPr sz="1100" dirty="0">
                <a:solidFill>
                  <a:srgbClr val="0000DF"/>
                </a:solidFill>
                <a:latin typeface="Courier New"/>
                <a:cs typeface="Courier New"/>
              </a:rPr>
              <a:t>elevation</a:t>
            </a:r>
            <a:r>
              <a:rPr sz="1100" dirty="0">
                <a:solidFill>
                  <a:srgbClr val="6B0001"/>
                </a:solidFill>
                <a:latin typeface="Courier New"/>
                <a:cs typeface="Courier New"/>
              </a:rPr>
              <a:t>"</a:t>
            </a:r>
            <a:r>
              <a:rPr sz="1100" dirty="0">
                <a:solidFill>
                  <a:srgbClr val="6B006D"/>
                </a:solidFill>
                <a:latin typeface="Courier New"/>
                <a:cs typeface="Courier New"/>
              </a:rPr>
              <a:t>:</a:t>
            </a:r>
            <a:r>
              <a:rPr sz="1100" spc="-40" dirty="0">
                <a:solidFill>
                  <a:srgbClr val="6B006D"/>
                </a:solidFill>
                <a:latin typeface="Courier New"/>
                <a:cs typeface="Courier New"/>
              </a:rPr>
              <a:t> </a:t>
            </a:r>
            <a:r>
              <a:rPr sz="1100" spc="-5" dirty="0">
                <a:solidFill>
                  <a:srgbClr val="6B0001"/>
                </a:solidFill>
                <a:latin typeface="Courier New"/>
                <a:cs typeface="Courier New"/>
              </a:rPr>
              <a:t>"</a:t>
            </a:r>
            <a:r>
              <a:rPr sz="1100" spc="-5" dirty="0">
                <a:solidFill>
                  <a:srgbClr val="0000DF"/>
                </a:solidFill>
                <a:latin typeface="Courier New"/>
                <a:cs typeface="Courier New"/>
              </a:rPr>
              <a:t>56.00000000</a:t>
            </a:r>
            <a:r>
              <a:rPr sz="1100" spc="-5" dirty="0">
                <a:solidFill>
                  <a:srgbClr val="6B0001"/>
                </a:solidFill>
                <a:latin typeface="Courier New"/>
                <a:cs typeface="Courier New"/>
              </a:rPr>
              <a:t>"</a:t>
            </a:r>
            <a:endParaRPr sz="1100">
              <a:latin typeface="Courier New"/>
              <a:cs typeface="Courier New"/>
            </a:endParaRPr>
          </a:p>
          <a:p>
            <a:pPr marL="347980">
              <a:lnSpc>
                <a:spcPct val="100000"/>
              </a:lnSpc>
              <a:spcBef>
                <a:spcPts val="280"/>
              </a:spcBef>
            </a:pPr>
            <a:r>
              <a:rPr sz="1100" dirty="0">
                <a:solidFill>
                  <a:srgbClr val="6B006D"/>
                </a:solidFill>
                <a:latin typeface="Courier New"/>
                <a:cs typeface="Courier New"/>
              </a:rPr>
              <a:t>}</a:t>
            </a:r>
            <a:r>
              <a:rPr sz="1100" dirty="0">
                <a:solidFill>
                  <a:srgbClr val="6D6F24"/>
                </a:solidFill>
                <a:latin typeface="Courier New"/>
                <a:cs typeface="Courier New"/>
              </a:rPr>
              <a:t>,</a:t>
            </a:r>
            <a:endParaRPr sz="1100">
              <a:latin typeface="Courier New"/>
              <a:cs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0182" y="714502"/>
            <a:ext cx="7738109" cy="2023745"/>
          </a:xfrm>
          <a:prstGeom prst="rect">
            <a:avLst/>
          </a:prstGeom>
        </p:spPr>
        <p:txBody>
          <a:bodyPr vert="horz" wrap="square" lIns="0" tIns="0" rIns="0" bIns="0" rtlCol="0">
            <a:spAutoFit/>
          </a:bodyPr>
          <a:lstStyle/>
          <a:p>
            <a:pPr marL="12700">
              <a:lnSpc>
                <a:spcPts val="1290"/>
              </a:lnSpc>
            </a:pPr>
            <a:r>
              <a:rPr sz="1100" spc="-5" dirty="0">
                <a:solidFill>
                  <a:srgbClr val="6D6F24"/>
                </a:solidFill>
                <a:latin typeface="Courier New"/>
                <a:cs typeface="Courier New"/>
              </a:rPr>
              <a:t>&lt;!DOCTYPE</a:t>
            </a:r>
            <a:r>
              <a:rPr sz="1100" spc="-95" dirty="0">
                <a:solidFill>
                  <a:srgbClr val="6D6F24"/>
                </a:solidFill>
                <a:latin typeface="Courier New"/>
                <a:cs typeface="Courier New"/>
              </a:rPr>
              <a:t> </a:t>
            </a:r>
            <a:r>
              <a:rPr sz="1100" dirty="0">
                <a:solidFill>
                  <a:srgbClr val="6D6F24"/>
                </a:solidFill>
                <a:latin typeface="Courier New"/>
                <a:cs typeface="Courier New"/>
              </a:rPr>
              <a:t>html&gt;</a:t>
            </a:r>
            <a:endParaRPr sz="1100">
              <a:latin typeface="Courier New"/>
              <a:cs typeface="Courier New"/>
            </a:endParaRPr>
          </a:p>
          <a:p>
            <a:pPr marL="12700">
              <a:lnSpc>
                <a:spcPts val="1280"/>
              </a:lnSpc>
            </a:pPr>
            <a:r>
              <a:rPr sz="1100" dirty="0">
                <a:solidFill>
                  <a:srgbClr val="6D6F24"/>
                </a:solidFill>
                <a:latin typeface="Courier New"/>
                <a:cs typeface="Courier New"/>
              </a:rPr>
              <a:t>&lt;html&gt;</a:t>
            </a:r>
            <a:endParaRPr sz="1100">
              <a:latin typeface="Courier New"/>
              <a:cs typeface="Courier New"/>
            </a:endParaRPr>
          </a:p>
          <a:p>
            <a:pPr marL="12700">
              <a:lnSpc>
                <a:spcPts val="1300"/>
              </a:lnSpc>
            </a:pPr>
            <a:r>
              <a:rPr sz="1100" dirty="0">
                <a:solidFill>
                  <a:srgbClr val="6D6F24"/>
                </a:solidFill>
                <a:latin typeface="Courier New"/>
                <a:cs typeface="Courier New"/>
              </a:rPr>
              <a:t>&lt;head&gt;</a:t>
            </a:r>
            <a:endParaRPr sz="1100">
              <a:latin typeface="Courier New"/>
              <a:cs typeface="Courier New"/>
            </a:endParaRPr>
          </a:p>
          <a:p>
            <a:pPr marL="180340">
              <a:lnSpc>
                <a:spcPts val="1310"/>
              </a:lnSpc>
            </a:pPr>
            <a:r>
              <a:rPr sz="1100" spc="-5" dirty="0">
                <a:solidFill>
                  <a:srgbClr val="6D6F24"/>
                </a:solidFill>
                <a:latin typeface="Courier New"/>
                <a:cs typeface="Courier New"/>
              </a:rPr>
              <a:t>&lt;script </a:t>
            </a:r>
            <a:r>
              <a:rPr sz="1100" dirty="0">
                <a:solidFill>
                  <a:srgbClr val="6D6F24"/>
                </a:solidFill>
                <a:latin typeface="Courier New"/>
                <a:cs typeface="Courier New"/>
              </a:rPr>
              <a:t>src=</a:t>
            </a:r>
            <a:r>
              <a:rPr sz="1100" dirty="0">
                <a:solidFill>
                  <a:srgbClr val="6B0001"/>
                </a:solidFill>
                <a:latin typeface="Courier New"/>
                <a:cs typeface="Courier New"/>
              </a:rPr>
              <a:t>"</a:t>
            </a:r>
            <a:r>
              <a:rPr sz="1100" dirty="0">
                <a:solidFill>
                  <a:srgbClr val="0000DF"/>
                </a:solidFill>
                <a:latin typeface="Courier New"/>
                <a:cs typeface="Courier New"/>
              </a:rPr>
              <a:t>../angular.min.js</a:t>
            </a:r>
            <a:r>
              <a:rPr sz="1100" dirty="0">
                <a:solidFill>
                  <a:srgbClr val="6B0001"/>
                </a:solidFill>
                <a:latin typeface="Courier New"/>
                <a:cs typeface="Courier New"/>
              </a:rPr>
              <a:t>"</a:t>
            </a:r>
            <a:r>
              <a:rPr sz="1100" spc="-90" dirty="0">
                <a:solidFill>
                  <a:srgbClr val="6B0001"/>
                </a:solidFill>
                <a:latin typeface="Courier New"/>
                <a:cs typeface="Courier New"/>
              </a:rPr>
              <a:t> </a:t>
            </a:r>
            <a:r>
              <a:rPr sz="1100" dirty="0">
                <a:solidFill>
                  <a:srgbClr val="6B0001"/>
                </a:solidFill>
                <a:latin typeface="Courier New"/>
                <a:cs typeface="Courier New"/>
              </a:rPr>
              <a:t>type</a:t>
            </a:r>
            <a:r>
              <a:rPr sz="1100" dirty="0">
                <a:solidFill>
                  <a:srgbClr val="6D6F24"/>
                </a:solidFill>
                <a:latin typeface="Courier New"/>
                <a:cs typeface="Courier New"/>
              </a:rPr>
              <a:t>=</a:t>
            </a:r>
            <a:r>
              <a:rPr sz="1100" dirty="0">
                <a:solidFill>
                  <a:srgbClr val="6B0001"/>
                </a:solidFill>
                <a:latin typeface="Courier New"/>
                <a:cs typeface="Courier New"/>
              </a:rPr>
              <a:t>"</a:t>
            </a:r>
            <a:r>
              <a:rPr sz="1100" dirty="0">
                <a:solidFill>
                  <a:srgbClr val="0000DF"/>
                </a:solidFill>
                <a:latin typeface="Courier New"/>
                <a:cs typeface="Courier New"/>
              </a:rPr>
              <a:t>text/javascript</a:t>
            </a:r>
            <a:r>
              <a:rPr sz="1100" dirty="0">
                <a:solidFill>
                  <a:srgbClr val="6B0001"/>
                </a:solidFill>
                <a:latin typeface="Courier New"/>
                <a:cs typeface="Courier New"/>
              </a:rPr>
              <a:t>"</a:t>
            </a:r>
            <a:r>
              <a:rPr sz="1100" dirty="0">
                <a:solidFill>
                  <a:srgbClr val="6D6F24"/>
                </a:solidFill>
                <a:latin typeface="Courier New"/>
                <a:cs typeface="Courier New"/>
              </a:rPr>
              <a:t>&gt;&lt;/script&gt;</a:t>
            </a:r>
            <a:endParaRPr sz="1100">
              <a:latin typeface="Courier New"/>
              <a:cs typeface="Courier New"/>
            </a:endParaRPr>
          </a:p>
          <a:p>
            <a:pPr marL="180340">
              <a:lnSpc>
                <a:spcPts val="1310"/>
              </a:lnSpc>
              <a:spcBef>
                <a:spcPts val="80"/>
              </a:spcBef>
            </a:pPr>
            <a:r>
              <a:rPr sz="1100" dirty="0">
                <a:solidFill>
                  <a:srgbClr val="6D6F24"/>
                </a:solidFill>
                <a:latin typeface="Courier New"/>
                <a:cs typeface="Courier New"/>
              </a:rPr>
              <a:t>&lt;title&gt;&lt;/title&gt;</a:t>
            </a:r>
            <a:endParaRPr sz="1100">
              <a:latin typeface="Courier New"/>
              <a:cs typeface="Courier New"/>
            </a:endParaRPr>
          </a:p>
          <a:p>
            <a:pPr marL="12700">
              <a:lnSpc>
                <a:spcPts val="1310"/>
              </a:lnSpc>
            </a:pPr>
            <a:r>
              <a:rPr sz="1100" dirty="0">
                <a:solidFill>
                  <a:srgbClr val="6D6F24"/>
                </a:solidFill>
                <a:latin typeface="Courier New"/>
                <a:cs typeface="Courier New"/>
              </a:rPr>
              <a:t>&lt;/head&gt;</a:t>
            </a:r>
            <a:endParaRPr sz="1100">
              <a:latin typeface="Courier New"/>
              <a:cs typeface="Courier New"/>
            </a:endParaRPr>
          </a:p>
          <a:p>
            <a:pPr>
              <a:lnSpc>
                <a:spcPct val="100000"/>
              </a:lnSpc>
              <a:spcBef>
                <a:spcPts val="15"/>
              </a:spcBef>
            </a:pPr>
            <a:endParaRPr sz="1100">
              <a:latin typeface="Times New Roman"/>
              <a:cs typeface="Times New Roman"/>
            </a:endParaRPr>
          </a:p>
          <a:p>
            <a:pPr marL="12700">
              <a:lnSpc>
                <a:spcPts val="1310"/>
              </a:lnSpc>
            </a:pPr>
            <a:r>
              <a:rPr sz="1100" spc="-5" dirty="0">
                <a:solidFill>
                  <a:srgbClr val="6D6F24"/>
                </a:solidFill>
                <a:latin typeface="Courier New"/>
                <a:cs typeface="Courier New"/>
              </a:rPr>
              <a:t>&lt;body</a:t>
            </a:r>
            <a:r>
              <a:rPr sz="1100" spc="-95" dirty="0">
                <a:solidFill>
                  <a:srgbClr val="6D6F24"/>
                </a:solidFill>
                <a:latin typeface="Courier New"/>
                <a:cs typeface="Courier New"/>
              </a:rPr>
              <a:t> </a:t>
            </a:r>
            <a:r>
              <a:rPr sz="1100" dirty="0">
                <a:solidFill>
                  <a:srgbClr val="6D6F24"/>
                </a:solidFill>
                <a:latin typeface="Courier New"/>
                <a:cs typeface="Courier New"/>
              </a:rPr>
              <a:t>data-ng-app=</a:t>
            </a:r>
            <a:r>
              <a:rPr sz="1100" dirty="0">
                <a:solidFill>
                  <a:srgbClr val="6B0001"/>
                </a:solidFill>
                <a:latin typeface="Courier New"/>
                <a:cs typeface="Courier New"/>
              </a:rPr>
              <a:t>"</a:t>
            </a:r>
            <a:r>
              <a:rPr sz="1100" dirty="0">
                <a:solidFill>
                  <a:srgbClr val="0000DF"/>
                </a:solidFill>
                <a:latin typeface="Courier New"/>
                <a:cs typeface="Courier New"/>
              </a:rPr>
              <a:t>myapp</a:t>
            </a:r>
            <a:r>
              <a:rPr sz="1100" dirty="0">
                <a:solidFill>
                  <a:srgbClr val="6B0001"/>
                </a:solidFill>
                <a:latin typeface="Courier New"/>
                <a:cs typeface="Courier New"/>
              </a:rPr>
              <a:t>"</a:t>
            </a:r>
            <a:r>
              <a:rPr sz="1100" dirty="0">
                <a:solidFill>
                  <a:srgbClr val="6D6F24"/>
                </a:solidFill>
                <a:latin typeface="Courier New"/>
                <a:cs typeface="Courier New"/>
              </a:rPr>
              <a:t>&gt;</a:t>
            </a:r>
            <a:endParaRPr sz="1100">
              <a:latin typeface="Courier New"/>
              <a:cs typeface="Courier New"/>
            </a:endParaRPr>
          </a:p>
          <a:p>
            <a:pPr marL="180340">
              <a:lnSpc>
                <a:spcPts val="1310"/>
              </a:lnSpc>
            </a:pPr>
            <a:r>
              <a:rPr sz="1100" spc="-5" dirty="0">
                <a:solidFill>
                  <a:srgbClr val="6D6F24"/>
                </a:solidFill>
                <a:latin typeface="Courier New"/>
                <a:cs typeface="Courier New"/>
              </a:rPr>
              <a:t>&lt;div</a:t>
            </a:r>
            <a:r>
              <a:rPr sz="1100" spc="-95" dirty="0">
                <a:solidFill>
                  <a:srgbClr val="6D6F24"/>
                </a:solidFill>
                <a:latin typeface="Courier New"/>
                <a:cs typeface="Courier New"/>
              </a:rPr>
              <a:t> </a:t>
            </a:r>
            <a:r>
              <a:rPr sz="1100" dirty="0">
                <a:solidFill>
                  <a:srgbClr val="6D6F24"/>
                </a:solidFill>
                <a:latin typeface="Courier New"/>
                <a:cs typeface="Courier New"/>
              </a:rPr>
              <a:t>data-ng-controller=</a:t>
            </a:r>
            <a:r>
              <a:rPr sz="1100" dirty="0">
                <a:solidFill>
                  <a:srgbClr val="6B0001"/>
                </a:solidFill>
                <a:latin typeface="Courier New"/>
                <a:cs typeface="Courier New"/>
              </a:rPr>
              <a:t>"</a:t>
            </a:r>
            <a:r>
              <a:rPr sz="1100" dirty="0">
                <a:solidFill>
                  <a:srgbClr val="0000DF"/>
                </a:solidFill>
                <a:latin typeface="Courier New"/>
                <a:cs typeface="Courier New"/>
              </a:rPr>
              <a:t>MyController</a:t>
            </a:r>
            <a:r>
              <a:rPr sz="1100" dirty="0">
                <a:solidFill>
                  <a:srgbClr val="6B0001"/>
                </a:solidFill>
                <a:latin typeface="Courier New"/>
                <a:cs typeface="Courier New"/>
              </a:rPr>
              <a:t>"</a:t>
            </a:r>
            <a:r>
              <a:rPr sz="1100" dirty="0">
                <a:solidFill>
                  <a:srgbClr val="6D6F24"/>
                </a:solidFill>
                <a:latin typeface="Courier New"/>
                <a:cs typeface="Courier New"/>
              </a:rPr>
              <a:t>&gt;</a:t>
            </a:r>
            <a:endParaRPr sz="1100">
              <a:latin typeface="Courier New"/>
              <a:cs typeface="Courier New"/>
            </a:endParaRPr>
          </a:p>
          <a:p>
            <a:pPr marL="347980" marR="5080">
              <a:lnSpc>
                <a:spcPts val="1300"/>
              </a:lnSpc>
              <a:spcBef>
                <a:spcPts val="140"/>
              </a:spcBef>
            </a:pPr>
            <a:r>
              <a:rPr sz="1100" spc="-5" dirty="0">
                <a:solidFill>
                  <a:srgbClr val="6D6F24"/>
                </a:solidFill>
                <a:latin typeface="Courier New"/>
                <a:cs typeface="Courier New"/>
              </a:rPr>
              <a:t>&lt;button data-ng-click=</a:t>
            </a:r>
            <a:r>
              <a:rPr sz="1100" spc="-5" dirty="0">
                <a:solidFill>
                  <a:srgbClr val="6B0001"/>
                </a:solidFill>
                <a:latin typeface="Courier New"/>
                <a:cs typeface="Courier New"/>
              </a:rPr>
              <a:t>"</a:t>
            </a:r>
            <a:r>
              <a:rPr sz="1100" spc="-5" dirty="0">
                <a:solidFill>
                  <a:srgbClr val="0000DF"/>
                </a:solidFill>
                <a:latin typeface="Courier New"/>
                <a:cs typeface="Courier New"/>
              </a:rPr>
              <a:t>myData.doClick(item, $event)</a:t>
            </a:r>
            <a:r>
              <a:rPr sz="1100" spc="-5" dirty="0">
                <a:solidFill>
                  <a:srgbClr val="6B0001"/>
                </a:solidFill>
                <a:latin typeface="Courier New"/>
                <a:cs typeface="Courier New"/>
              </a:rPr>
              <a:t>"</a:t>
            </a:r>
            <a:r>
              <a:rPr sz="1100" spc="-5" dirty="0">
                <a:solidFill>
                  <a:srgbClr val="6D6F24"/>
                </a:solidFill>
                <a:latin typeface="Courier New"/>
                <a:cs typeface="Courier New"/>
              </a:rPr>
              <a:t>&gt;Get Helsinki </a:t>
            </a:r>
            <a:r>
              <a:rPr sz="1100" dirty="0">
                <a:solidFill>
                  <a:srgbClr val="6D6F24"/>
                </a:solidFill>
                <a:latin typeface="Courier New"/>
                <a:cs typeface="Courier New"/>
              </a:rPr>
              <a:t>Weather&lt;/button&gt;&lt;br /&gt;  </a:t>
            </a:r>
            <a:r>
              <a:rPr sz="1100" spc="-5" dirty="0">
                <a:latin typeface="Courier New"/>
                <a:cs typeface="Courier New"/>
              </a:rPr>
              <a:t>Data from </a:t>
            </a:r>
            <a:r>
              <a:rPr sz="1100" dirty="0">
                <a:latin typeface="Courier New"/>
                <a:cs typeface="Courier New"/>
              </a:rPr>
              <a:t>server</a:t>
            </a:r>
            <a:r>
              <a:rPr sz="1100" dirty="0">
                <a:solidFill>
                  <a:srgbClr val="6B006D"/>
                </a:solidFill>
                <a:latin typeface="Courier New"/>
                <a:cs typeface="Courier New"/>
              </a:rPr>
              <a:t>:</a:t>
            </a:r>
            <a:r>
              <a:rPr sz="1100" spc="-80" dirty="0">
                <a:solidFill>
                  <a:srgbClr val="6B006D"/>
                </a:solidFill>
                <a:latin typeface="Courier New"/>
                <a:cs typeface="Courier New"/>
              </a:rPr>
              <a:t> </a:t>
            </a:r>
            <a:r>
              <a:rPr sz="1100" dirty="0">
                <a:solidFill>
                  <a:srgbClr val="6B006D"/>
                </a:solidFill>
                <a:latin typeface="Courier New"/>
                <a:cs typeface="Courier New"/>
              </a:rPr>
              <a:t>{{myData</a:t>
            </a:r>
            <a:r>
              <a:rPr sz="1100" dirty="0">
                <a:solidFill>
                  <a:srgbClr val="6D6F24"/>
                </a:solidFill>
                <a:latin typeface="Courier New"/>
                <a:cs typeface="Courier New"/>
              </a:rPr>
              <a:t>.fromServer</a:t>
            </a:r>
            <a:r>
              <a:rPr sz="1100" dirty="0">
                <a:solidFill>
                  <a:srgbClr val="6B006D"/>
                </a:solidFill>
                <a:latin typeface="Courier New"/>
                <a:cs typeface="Courier New"/>
              </a:rPr>
              <a:t>}}</a:t>
            </a:r>
            <a:endParaRPr sz="1100">
              <a:latin typeface="Courier New"/>
              <a:cs typeface="Courier New"/>
            </a:endParaRPr>
          </a:p>
          <a:p>
            <a:pPr marL="180340">
              <a:lnSpc>
                <a:spcPts val="1260"/>
              </a:lnSpc>
            </a:pPr>
            <a:r>
              <a:rPr sz="1100" dirty="0">
                <a:solidFill>
                  <a:srgbClr val="6D6F24"/>
                </a:solidFill>
                <a:latin typeface="Courier New"/>
                <a:cs typeface="Courier New"/>
              </a:rPr>
              <a:t>&lt;/div&gt;</a:t>
            </a:r>
            <a:endParaRPr sz="1100">
              <a:latin typeface="Courier New"/>
              <a:cs typeface="Courier New"/>
            </a:endParaRPr>
          </a:p>
        </p:txBody>
      </p:sp>
      <p:sp>
        <p:nvSpPr>
          <p:cNvPr id="3" name="object 3"/>
          <p:cNvSpPr txBox="1"/>
          <p:nvPr/>
        </p:nvSpPr>
        <p:spPr>
          <a:xfrm>
            <a:off x="1310182" y="2881617"/>
            <a:ext cx="3714115" cy="365125"/>
          </a:xfrm>
          <a:prstGeom prst="rect">
            <a:avLst/>
          </a:prstGeom>
        </p:spPr>
        <p:txBody>
          <a:bodyPr vert="horz" wrap="square" lIns="0" tIns="0" rIns="0" bIns="0" rtlCol="0">
            <a:spAutoFit/>
          </a:bodyPr>
          <a:lstStyle/>
          <a:p>
            <a:pPr marL="12700">
              <a:lnSpc>
                <a:spcPct val="100000"/>
              </a:lnSpc>
            </a:pPr>
            <a:r>
              <a:rPr sz="1100" spc="-5" dirty="0">
                <a:solidFill>
                  <a:srgbClr val="6D6F24"/>
                </a:solidFill>
                <a:latin typeface="Courier New"/>
                <a:cs typeface="Courier New"/>
              </a:rPr>
              <a:t>&lt;script</a:t>
            </a:r>
            <a:r>
              <a:rPr sz="1100" spc="-95" dirty="0">
                <a:solidFill>
                  <a:srgbClr val="6D6F24"/>
                </a:solidFill>
                <a:latin typeface="Courier New"/>
                <a:cs typeface="Courier New"/>
              </a:rPr>
              <a:t> </a:t>
            </a:r>
            <a:r>
              <a:rPr sz="1100" dirty="0">
                <a:solidFill>
                  <a:srgbClr val="6D6F24"/>
                </a:solidFill>
                <a:latin typeface="Courier New"/>
                <a:cs typeface="Courier New"/>
              </a:rPr>
              <a:t>type=</a:t>
            </a:r>
            <a:r>
              <a:rPr sz="1100" dirty="0">
                <a:solidFill>
                  <a:srgbClr val="6B0001"/>
                </a:solidFill>
                <a:latin typeface="Courier New"/>
                <a:cs typeface="Courier New"/>
              </a:rPr>
              <a:t>"</a:t>
            </a:r>
            <a:r>
              <a:rPr sz="1100" dirty="0">
                <a:solidFill>
                  <a:srgbClr val="0000DF"/>
                </a:solidFill>
                <a:latin typeface="Courier New"/>
                <a:cs typeface="Courier New"/>
              </a:rPr>
              <a:t>text/javascript</a:t>
            </a:r>
            <a:r>
              <a:rPr sz="1100" dirty="0">
                <a:solidFill>
                  <a:srgbClr val="6B0001"/>
                </a:solidFill>
                <a:latin typeface="Courier New"/>
                <a:cs typeface="Courier New"/>
              </a:rPr>
              <a:t>"</a:t>
            </a:r>
            <a:r>
              <a:rPr sz="1100" dirty="0">
                <a:solidFill>
                  <a:srgbClr val="6D6F24"/>
                </a:solidFill>
                <a:latin typeface="Courier New"/>
                <a:cs typeface="Courier New"/>
              </a:rPr>
              <a:t>&gt;</a:t>
            </a:r>
            <a:endParaRPr sz="1100">
              <a:latin typeface="Courier New"/>
              <a:cs typeface="Courier New"/>
            </a:endParaRPr>
          </a:p>
          <a:p>
            <a:pPr marL="347980">
              <a:lnSpc>
                <a:spcPct val="100000"/>
              </a:lnSpc>
              <a:spcBef>
                <a:spcPts val="80"/>
              </a:spcBef>
            </a:pPr>
            <a:r>
              <a:rPr sz="1100" b="1" dirty="0">
                <a:solidFill>
                  <a:srgbClr val="6B0001"/>
                </a:solidFill>
                <a:latin typeface="Courier New"/>
                <a:cs typeface="Courier New"/>
              </a:rPr>
              <a:t>var </a:t>
            </a:r>
            <a:r>
              <a:rPr sz="1100" dirty="0">
                <a:solidFill>
                  <a:srgbClr val="6B0001"/>
                </a:solidFill>
                <a:latin typeface="Courier New"/>
                <a:cs typeface="Courier New"/>
              </a:rPr>
              <a:t>myapp </a:t>
            </a:r>
            <a:r>
              <a:rPr sz="1100" dirty="0">
                <a:solidFill>
                  <a:srgbClr val="6D6F24"/>
                </a:solidFill>
                <a:latin typeface="Courier New"/>
                <a:cs typeface="Courier New"/>
              </a:rPr>
              <a:t>= angular.module(</a:t>
            </a:r>
            <a:r>
              <a:rPr sz="1100" dirty="0">
                <a:solidFill>
                  <a:srgbClr val="6B0001"/>
                </a:solidFill>
                <a:latin typeface="Courier New"/>
                <a:cs typeface="Courier New"/>
              </a:rPr>
              <a:t>"</a:t>
            </a:r>
            <a:r>
              <a:rPr sz="1100" dirty="0">
                <a:solidFill>
                  <a:srgbClr val="0000DF"/>
                </a:solidFill>
                <a:latin typeface="Courier New"/>
                <a:cs typeface="Courier New"/>
              </a:rPr>
              <a:t>myapp</a:t>
            </a:r>
            <a:r>
              <a:rPr sz="1100" dirty="0">
                <a:solidFill>
                  <a:srgbClr val="6B0001"/>
                </a:solidFill>
                <a:latin typeface="Courier New"/>
                <a:cs typeface="Courier New"/>
              </a:rPr>
              <a:t>"</a:t>
            </a:r>
            <a:r>
              <a:rPr sz="1100" dirty="0">
                <a:solidFill>
                  <a:srgbClr val="6D6F24"/>
                </a:solidFill>
                <a:latin typeface="Courier New"/>
                <a:cs typeface="Courier New"/>
              </a:rPr>
              <a:t>,</a:t>
            </a:r>
            <a:r>
              <a:rPr sz="1100" spc="-100" dirty="0">
                <a:solidFill>
                  <a:srgbClr val="6D6F24"/>
                </a:solidFill>
                <a:latin typeface="Courier New"/>
                <a:cs typeface="Courier New"/>
              </a:rPr>
              <a:t> </a:t>
            </a:r>
            <a:r>
              <a:rPr sz="1100" dirty="0">
                <a:solidFill>
                  <a:srgbClr val="6D6F24"/>
                </a:solidFill>
                <a:latin typeface="Courier New"/>
                <a:cs typeface="Courier New"/>
              </a:rPr>
              <a:t>[])</a:t>
            </a:r>
            <a:r>
              <a:rPr sz="1100" dirty="0">
                <a:solidFill>
                  <a:srgbClr val="6B006D"/>
                </a:solidFill>
                <a:latin typeface="Courier New"/>
                <a:cs typeface="Courier New"/>
              </a:rPr>
              <a:t>;</a:t>
            </a:r>
            <a:endParaRPr sz="1100">
              <a:latin typeface="Courier New"/>
              <a:cs typeface="Courier New"/>
            </a:endParaRPr>
          </a:p>
        </p:txBody>
      </p:sp>
      <p:sp>
        <p:nvSpPr>
          <p:cNvPr id="4" name="object 4"/>
          <p:cNvSpPr txBox="1"/>
          <p:nvPr/>
        </p:nvSpPr>
        <p:spPr>
          <a:xfrm>
            <a:off x="1645517" y="3389617"/>
            <a:ext cx="4888230" cy="517525"/>
          </a:xfrm>
          <a:prstGeom prst="rect">
            <a:avLst/>
          </a:prstGeom>
        </p:spPr>
        <p:txBody>
          <a:bodyPr vert="horz" wrap="square" lIns="0" tIns="0" rIns="0" bIns="0" rtlCol="0">
            <a:spAutoFit/>
          </a:bodyPr>
          <a:lstStyle/>
          <a:p>
            <a:pPr marL="12700">
              <a:lnSpc>
                <a:spcPts val="1310"/>
              </a:lnSpc>
            </a:pPr>
            <a:r>
              <a:rPr sz="1100" spc="-5" dirty="0">
                <a:latin typeface="Courier New"/>
                <a:cs typeface="Courier New"/>
              </a:rPr>
              <a:t>myapp</a:t>
            </a:r>
            <a:r>
              <a:rPr sz="1100" spc="-5" dirty="0">
                <a:solidFill>
                  <a:srgbClr val="6D6F24"/>
                </a:solidFill>
                <a:latin typeface="Courier New"/>
                <a:cs typeface="Courier New"/>
              </a:rPr>
              <a:t>.controller(</a:t>
            </a:r>
            <a:r>
              <a:rPr sz="1100" spc="-5" dirty="0">
                <a:solidFill>
                  <a:srgbClr val="6B0001"/>
                </a:solidFill>
                <a:latin typeface="Courier New"/>
                <a:cs typeface="Courier New"/>
              </a:rPr>
              <a:t>"</a:t>
            </a:r>
            <a:r>
              <a:rPr sz="1100" spc="-5" dirty="0">
                <a:solidFill>
                  <a:srgbClr val="0000DF"/>
                </a:solidFill>
                <a:latin typeface="Courier New"/>
                <a:cs typeface="Courier New"/>
              </a:rPr>
              <a:t>MyController</a:t>
            </a:r>
            <a:r>
              <a:rPr sz="1100" spc="-5" dirty="0">
                <a:solidFill>
                  <a:srgbClr val="6B0001"/>
                </a:solidFill>
                <a:latin typeface="Courier New"/>
                <a:cs typeface="Courier New"/>
              </a:rPr>
              <a:t>"</a:t>
            </a:r>
            <a:r>
              <a:rPr sz="1100" spc="-5" dirty="0">
                <a:solidFill>
                  <a:srgbClr val="6D6F24"/>
                </a:solidFill>
                <a:latin typeface="Courier New"/>
                <a:cs typeface="Courier New"/>
              </a:rPr>
              <a:t>, </a:t>
            </a:r>
            <a:r>
              <a:rPr sz="1100" b="1" spc="-5" dirty="0">
                <a:solidFill>
                  <a:srgbClr val="6B0001"/>
                </a:solidFill>
                <a:latin typeface="Courier New"/>
                <a:cs typeface="Courier New"/>
              </a:rPr>
              <a:t>function</a:t>
            </a:r>
            <a:r>
              <a:rPr sz="1100" spc="-5" dirty="0">
                <a:solidFill>
                  <a:srgbClr val="6D6F24"/>
                </a:solidFill>
                <a:latin typeface="Courier New"/>
                <a:cs typeface="Courier New"/>
              </a:rPr>
              <a:t>($scope, $http)</a:t>
            </a:r>
            <a:r>
              <a:rPr sz="1100" spc="114" dirty="0">
                <a:solidFill>
                  <a:srgbClr val="6D6F24"/>
                </a:solidFill>
                <a:latin typeface="Courier New"/>
                <a:cs typeface="Courier New"/>
              </a:rPr>
              <a:t> </a:t>
            </a:r>
            <a:r>
              <a:rPr sz="1100" dirty="0">
                <a:solidFill>
                  <a:srgbClr val="6B006D"/>
                </a:solidFill>
                <a:latin typeface="Courier New"/>
                <a:cs typeface="Courier New"/>
              </a:rPr>
              <a:t>{</a:t>
            </a:r>
            <a:endParaRPr sz="1100">
              <a:latin typeface="Courier New"/>
              <a:cs typeface="Courier New"/>
            </a:endParaRPr>
          </a:p>
          <a:p>
            <a:pPr marL="683260">
              <a:lnSpc>
                <a:spcPts val="1300"/>
              </a:lnSpc>
            </a:pPr>
            <a:r>
              <a:rPr sz="1100" spc="-5" dirty="0">
                <a:latin typeface="Courier New"/>
                <a:cs typeface="Courier New"/>
              </a:rPr>
              <a:t>$scope</a:t>
            </a:r>
            <a:r>
              <a:rPr sz="1100" spc="-5" dirty="0">
                <a:solidFill>
                  <a:srgbClr val="6D6F24"/>
                </a:solidFill>
                <a:latin typeface="Courier New"/>
                <a:cs typeface="Courier New"/>
              </a:rPr>
              <a:t>.myData </a:t>
            </a:r>
            <a:r>
              <a:rPr sz="1100" dirty="0">
                <a:solidFill>
                  <a:srgbClr val="6D6F24"/>
                </a:solidFill>
                <a:latin typeface="Courier New"/>
                <a:cs typeface="Courier New"/>
              </a:rPr>
              <a:t>=</a:t>
            </a:r>
            <a:r>
              <a:rPr sz="1100" spc="-60" dirty="0">
                <a:solidFill>
                  <a:srgbClr val="6D6F24"/>
                </a:solidFill>
                <a:latin typeface="Courier New"/>
                <a:cs typeface="Courier New"/>
              </a:rPr>
              <a:t> </a:t>
            </a:r>
            <a:r>
              <a:rPr sz="1100" dirty="0">
                <a:solidFill>
                  <a:srgbClr val="6B006D"/>
                </a:solidFill>
                <a:latin typeface="Courier New"/>
                <a:cs typeface="Courier New"/>
              </a:rPr>
              <a:t>{};</a:t>
            </a:r>
            <a:endParaRPr sz="1100">
              <a:latin typeface="Courier New"/>
              <a:cs typeface="Courier New"/>
            </a:endParaRPr>
          </a:p>
          <a:p>
            <a:pPr marL="683260">
              <a:lnSpc>
                <a:spcPts val="1310"/>
              </a:lnSpc>
            </a:pPr>
            <a:r>
              <a:rPr sz="1100" spc="-5" dirty="0">
                <a:latin typeface="Courier New"/>
                <a:cs typeface="Courier New"/>
              </a:rPr>
              <a:t>$scope</a:t>
            </a:r>
            <a:r>
              <a:rPr sz="1100" spc="-5" dirty="0">
                <a:solidFill>
                  <a:srgbClr val="6D6F24"/>
                </a:solidFill>
                <a:latin typeface="Courier New"/>
                <a:cs typeface="Courier New"/>
              </a:rPr>
              <a:t>.myData.doClick </a:t>
            </a:r>
            <a:r>
              <a:rPr sz="1100" dirty="0">
                <a:solidFill>
                  <a:srgbClr val="6D6F24"/>
                </a:solidFill>
                <a:latin typeface="Courier New"/>
                <a:cs typeface="Courier New"/>
              </a:rPr>
              <a:t>= </a:t>
            </a:r>
            <a:r>
              <a:rPr sz="1100" b="1" dirty="0">
                <a:solidFill>
                  <a:srgbClr val="6B0001"/>
                </a:solidFill>
                <a:latin typeface="Courier New"/>
                <a:cs typeface="Courier New"/>
              </a:rPr>
              <a:t>function</a:t>
            </a:r>
            <a:r>
              <a:rPr sz="1100" dirty="0">
                <a:solidFill>
                  <a:srgbClr val="6D6F24"/>
                </a:solidFill>
                <a:latin typeface="Courier New"/>
                <a:cs typeface="Courier New"/>
              </a:rPr>
              <a:t>(</a:t>
            </a:r>
            <a:r>
              <a:rPr sz="1100" b="1" dirty="0">
                <a:solidFill>
                  <a:srgbClr val="6B0001"/>
                </a:solidFill>
                <a:latin typeface="Courier New"/>
                <a:cs typeface="Courier New"/>
              </a:rPr>
              <a:t>item</a:t>
            </a:r>
            <a:r>
              <a:rPr sz="1100" dirty="0">
                <a:solidFill>
                  <a:srgbClr val="6D6F24"/>
                </a:solidFill>
                <a:latin typeface="Courier New"/>
                <a:cs typeface="Courier New"/>
              </a:rPr>
              <a:t>, </a:t>
            </a:r>
            <a:r>
              <a:rPr sz="1100" spc="-5" dirty="0">
                <a:solidFill>
                  <a:srgbClr val="6D6F24"/>
                </a:solidFill>
                <a:latin typeface="Courier New"/>
                <a:cs typeface="Courier New"/>
              </a:rPr>
              <a:t>event)</a:t>
            </a:r>
            <a:r>
              <a:rPr sz="1100" spc="-55" dirty="0">
                <a:solidFill>
                  <a:srgbClr val="6D6F24"/>
                </a:solidFill>
                <a:latin typeface="Courier New"/>
                <a:cs typeface="Courier New"/>
              </a:rPr>
              <a:t> </a:t>
            </a:r>
            <a:r>
              <a:rPr sz="1100" dirty="0">
                <a:solidFill>
                  <a:srgbClr val="6B006D"/>
                </a:solidFill>
                <a:latin typeface="Courier New"/>
                <a:cs typeface="Courier New"/>
              </a:rPr>
              <a:t>{</a:t>
            </a:r>
            <a:endParaRPr sz="1100">
              <a:latin typeface="Courier New"/>
              <a:cs typeface="Courier New"/>
            </a:endParaRPr>
          </a:p>
        </p:txBody>
      </p:sp>
      <p:sp>
        <p:nvSpPr>
          <p:cNvPr id="5" name="object 5"/>
          <p:cNvSpPr txBox="1"/>
          <p:nvPr/>
        </p:nvSpPr>
        <p:spPr>
          <a:xfrm>
            <a:off x="1310182" y="3933659"/>
            <a:ext cx="8074025" cy="2462530"/>
          </a:xfrm>
          <a:prstGeom prst="rect">
            <a:avLst/>
          </a:prstGeom>
        </p:spPr>
        <p:txBody>
          <a:bodyPr vert="horz" wrap="square" lIns="0" tIns="0" rIns="0" bIns="0" rtlCol="0">
            <a:spAutoFit/>
          </a:bodyPr>
          <a:lstStyle/>
          <a:p>
            <a:pPr marL="12700" marR="5080" indent="1341120">
              <a:lnSpc>
                <a:spcPct val="78500"/>
              </a:lnSpc>
            </a:pPr>
            <a:r>
              <a:rPr sz="1100" b="1" dirty="0">
                <a:solidFill>
                  <a:srgbClr val="6B0001"/>
                </a:solidFill>
                <a:latin typeface="Courier New"/>
                <a:cs typeface="Courier New"/>
              </a:rPr>
              <a:t>var </a:t>
            </a:r>
            <a:r>
              <a:rPr sz="1100" spc="-5" dirty="0">
                <a:solidFill>
                  <a:srgbClr val="6B0001"/>
                </a:solidFill>
                <a:latin typeface="Courier New"/>
                <a:cs typeface="Courier New"/>
              </a:rPr>
              <a:t>responsePromise </a:t>
            </a:r>
            <a:r>
              <a:rPr sz="1100" dirty="0">
                <a:solidFill>
                  <a:srgbClr val="6D6F24"/>
                </a:solidFill>
                <a:latin typeface="Courier New"/>
                <a:cs typeface="Courier New"/>
              </a:rPr>
              <a:t>=</a:t>
            </a:r>
            <a:r>
              <a:rPr sz="1100" spc="-95" dirty="0">
                <a:solidFill>
                  <a:srgbClr val="6D6F24"/>
                </a:solidFill>
                <a:latin typeface="Courier New"/>
                <a:cs typeface="Courier New"/>
              </a:rPr>
              <a:t> </a:t>
            </a:r>
            <a:r>
              <a:rPr sz="1100" dirty="0">
                <a:solidFill>
                  <a:srgbClr val="6D6F24"/>
                </a:solidFill>
                <a:latin typeface="Courier New"/>
                <a:cs typeface="Courier New"/>
              </a:rPr>
              <a:t>$http.get(</a:t>
            </a:r>
            <a:r>
              <a:rPr sz="1100" dirty="0">
                <a:solidFill>
                  <a:srgbClr val="6B0001"/>
                </a:solidFill>
                <a:latin typeface="Courier New"/>
                <a:cs typeface="Courier New"/>
              </a:rPr>
              <a:t>"</a:t>
            </a:r>
            <a:r>
              <a:rPr sz="1100" dirty="0">
                <a:solidFill>
                  <a:srgbClr val="0000DF"/>
                </a:solidFill>
                <a:latin typeface="Courier New"/>
                <a:cs typeface="Courier New"/>
                <a:hlinkClick r:id="rId2"/>
              </a:rPr>
              <a:t>http://api.wunderground.com/api/</a:t>
            </a:r>
            <a:r>
              <a:rPr sz="1100" i="1" dirty="0">
                <a:solidFill>
                  <a:srgbClr val="032CE6"/>
                </a:solidFill>
                <a:latin typeface="Courier New"/>
                <a:cs typeface="Courier New"/>
                <a:hlinkClick r:id="rId2"/>
              </a:rPr>
              <a:t>key</a:t>
            </a:r>
            <a:r>
              <a:rPr sz="1100" dirty="0">
                <a:solidFill>
                  <a:srgbClr val="0000DF"/>
                </a:solidFill>
                <a:latin typeface="Courier New"/>
                <a:cs typeface="Courier New"/>
                <a:hlinkClick r:id="rId2"/>
              </a:rPr>
              <a:t>/conditions/ </a:t>
            </a:r>
            <a:r>
              <a:rPr sz="1100" dirty="0">
                <a:solidFill>
                  <a:srgbClr val="0000DF"/>
                </a:solidFill>
                <a:latin typeface="Courier New"/>
                <a:cs typeface="Courier New"/>
              </a:rPr>
              <a:t> q/Helsinki.json</a:t>
            </a:r>
            <a:r>
              <a:rPr sz="1100" dirty="0">
                <a:solidFill>
                  <a:srgbClr val="6B0001"/>
                </a:solidFill>
                <a:latin typeface="Courier New"/>
                <a:cs typeface="Courier New"/>
              </a:rPr>
              <a:t>"</a:t>
            </a:r>
            <a:r>
              <a:rPr sz="1100" dirty="0">
                <a:solidFill>
                  <a:srgbClr val="6D6F24"/>
                </a:solidFill>
                <a:latin typeface="Courier New"/>
                <a:cs typeface="Courier New"/>
              </a:rPr>
              <a:t>)</a:t>
            </a:r>
            <a:r>
              <a:rPr sz="1100" dirty="0">
                <a:solidFill>
                  <a:srgbClr val="6B006D"/>
                </a:solidFill>
                <a:latin typeface="Courier New"/>
                <a:cs typeface="Courier New"/>
              </a:rPr>
              <a:t>;</a:t>
            </a:r>
            <a:endParaRPr sz="1100">
              <a:latin typeface="Courier New"/>
              <a:cs typeface="Courier New"/>
            </a:endParaRPr>
          </a:p>
          <a:p>
            <a:pPr>
              <a:lnSpc>
                <a:spcPct val="100000"/>
              </a:lnSpc>
              <a:spcBef>
                <a:spcPts val="20"/>
              </a:spcBef>
            </a:pPr>
            <a:endParaRPr sz="1150">
              <a:latin typeface="Times New Roman"/>
              <a:cs typeface="Times New Roman"/>
            </a:endParaRPr>
          </a:p>
          <a:p>
            <a:pPr marL="1353820">
              <a:lnSpc>
                <a:spcPts val="1310"/>
              </a:lnSpc>
            </a:pPr>
            <a:r>
              <a:rPr sz="1100" spc="-5" dirty="0">
                <a:latin typeface="Courier New"/>
                <a:cs typeface="Courier New"/>
              </a:rPr>
              <a:t>responsePromise</a:t>
            </a:r>
            <a:r>
              <a:rPr sz="1100" spc="-5" dirty="0">
                <a:solidFill>
                  <a:srgbClr val="6D6F24"/>
                </a:solidFill>
                <a:latin typeface="Courier New"/>
                <a:cs typeface="Courier New"/>
              </a:rPr>
              <a:t>.success(</a:t>
            </a:r>
            <a:r>
              <a:rPr sz="1100" b="1" spc="-5" dirty="0">
                <a:solidFill>
                  <a:srgbClr val="6B0001"/>
                </a:solidFill>
                <a:latin typeface="Courier New"/>
                <a:cs typeface="Courier New"/>
              </a:rPr>
              <a:t>function</a:t>
            </a:r>
            <a:r>
              <a:rPr sz="1100" spc="-5" dirty="0">
                <a:solidFill>
                  <a:srgbClr val="6D6F24"/>
                </a:solidFill>
                <a:latin typeface="Courier New"/>
                <a:cs typeface="Courier New"/>
              </a:rPr>
              <a:t>(data, status, headers, config)</a:t>
            </a:r>
            <a:r>
              <a:rPr sz="1100" spc="90" dirty="0">
                <a:solidFill>
                  <a:srgbClr val="6D6F24"/>
                </a:solidFill>
                <a:latin typeface="Courier New"/>
                <a:cs typeface="Courier New"/>
              </a:rPr>
              <a:t> </a:t>
            </a:r>
            <a:r>
              <a:rPr sz="1100" dirty="0">
                <a:solidFill>
                  <a:srgbClr val="6B006D"/>
                </a:solidFill>
                <a:latin typeface="Courier New"/>
                <a:cs typeface="Courier New"/>
              </a:rPr>
              <a:t>{</a:t>
            </a:r>
            <a:endParaRPr sz="1100">
              <a:latin typeface="Courier New"/>
              <a:cs typeface="Courier New"/>
            </a:endParaRPr>
          </a:p>
          <a:p>
            <a:pPr marL="1689100">
              <a:lnSpc>
                <a:spcPts val="1300"/>
              </a:lnSpc>
            </a:pPr>
            <a:r>
              <a:rPr sz="1100" spc="-5" dirty="0">
                <a:latin typeface="Courier New"/>
                <a:cs typeface="Courier New"/>
              </a:rPr>
              <a:t>$scope</a:t>
            </a:r>
            <a:r>
              <a:rPr sz="1100" spc="-5" dirty="0">
                <a:solidFill>
                  <a:srgbClr val="6D6F24"/>
                </a:solidFill>
                <a:latin typeface="Courier New"/>
                <a:cs typeface="Courier New"/>
              </a:rPr>
              <a:t>.myData.fromServer </a:t>
            </a:r>
            <a:r>
              <a:rPr sz="1100" dirty="0">
                <a:solidFill>
                  <a:srgbClr val="6D6F24"/>
                </a:solidFill>
                <a:latin typeface="Courier New"/>
                <a:cs typeface="Courier New"/>
              </a:rPr>
              <a:t>= </a:t>
            </a:r>
            <a:r>
              <a:rPr sz="1100" spc="-5" dirty="0">
                <a:solidFill>
                  <a:srgbClr val="6B0001"/>
                </a:solidFill>
                <a:latin typeface="Courier New"/>
                <a:cs typeface="Courier New"/>
              </a:rPr>
              <a:t>"" </a:t>
            </a:r>
            <a:r>
              <a:rPr sz="1100" dirty="0">
                <a:solidFill>
                  <a:srgbClr val="6D6F24"/>
                </a:solidFill>
                <a:latin typeface="Courier New"/>
                <a:cs typeface="Courier New"/>
              </a:rPr>
              <a:t>+ </a:t>
            </a:r>
            <a:r>
              <a:rPr sz="1100" spc="-5" dirty="0">
                <a:solidFill>
                  <a:srgbClr val="6D6F24"/>
                </a:solidFill>
                <a:latin typeface="Courier New"/>
                <a:cs typeface="Courier New"/>
              </a:rPr>
              <a:t>data.current_observation.weather</a:t>
            </a:r>
            <a:r>
              <a:rPr sz="1100" spc="-50" dirty="0">
                <a:solidFill>
                  <a:srgbClr val="6D6F24"/>
                </a:solidFill>
                <a:latin typeface="Courier New"/>
                <a:cs typeface="Courier New"/>
              </a:rPr>
              <a:t> </a:t>
            </a:r>
            <a:r>
              <a:rPr sz="1100" dirty="0">
                <a:solidFill>
                  <a:srgbClr val="6D6F24"/>
                </a:solidFill>
                <a:latin typeface="Courier New"/>
                <a:cs typeface="Courier New"/>
              </a:rPr>
              <a:t>+</a:t>
            </a:r>
            <a:endParaRPr sz="1100">
              <a:latin typeface="Courier New"/>
              <a:cs typeface="Courier New"/>
            </a:endParaRPr>
          </a:p>
          <a:p>
            <a:pPr marL="3952875">
              <a:lnSpc>
                <a:spcPts val="1300"/>
              </a:lnSpc>
            </a:pPr>
            <a:r>
              <a:rPr sz="1100" dirty="0">
                <a:solidFill>
                  <a:srgbClr val="6B0001"/>
                </a:solidFill>
                <a:latin typeface="Courier New"/>
                <a:cs typeface="Courier New"/>
              </a:rPr>
              <a:t>" " </a:t>
            </a:r>
            <a:r>
              <a:rPr sz="1100" dirty="0">
                <a:solidFill>
                  <a:srgbClr val="6D6F24"/>
                </a:solidFill>
                <a:latin typeface="Courier New"/>
                <a:cs typeface="Courier New"/>
              </a:rPr>
              <a:t>+ data.current_observation.temp_c + </a:t>
            </a:r>
            <a:r>
              <a:rPr sz="1100" dirty="0">
                <a:solidFill>
                  <a:srgbClr val="6B0001"/>
                </a:solidFill>
                <a:latin typeface="Courier New"/>
                <a:cs typeface="Courier New"/>
              </a:rPr>
              <a:t>"</a:t>
            </a:r>
            <a:r>
              <a:rPr sz="1100" spc="-110" dirty="0">
                <a:solidFill>
                  <a:srgbClr val="6B0001"/>
                </a:solidFill>
                <a:latin typeface="Courier New"/>
                <a:cs typeface="Courier New"/>
              </a:rPr>
              <a:t> </a:t>
            </a:r>
            <a:r>
              <a:rPr sz="1100" dirty="0">
                <a:solidFill>
                  <a:srgbClr val="0000DF"/>
                </a:solidFill>
                <a:latin typeface="Courier New"/>
                <a:cs typeface="Courier New"/>
              </a:rPr>
              <a:t>c</a:t>
            </a:r>
            <a:r>
              <a:rPr sz="1100" dirty="0">
                <a:solidFill>
                  <a:srgbClr val="6B0001"/>
                </a:solidFill>
                <a:latin typeface="Courier New"/>
                <a:cs typeface="Courier New"/>
              </a:rPr>
              <a:t>"</a:t>
            </a:r>
            <a:r>
              <a:rPr sz="1100" dirty="0">
                <a:solidFill>
                  <a:srgbClr val="6B006D"/>
                </a:solidFill>
                <a:latin typeface="Courier New"/>
                <a:cs typeface="Courier New"/>
              </a:rPr>
              <a:t>;</a:t>
            </a:r>
            <a:endParaRPr sz="1100">
              <a:latin typeface="Courier New"/>
              <a:cs typeface="Courier New"/>
            </a:endParaRPr>
          </a:p>
          <a:p>
            <a:pPr marL="1353820">
              <a:lnSpc>
                <a:spcPts val="1300"/>
              </a:lnSpc>
            </a:pPr>
            <a:r>
              <a:rPr sz="1100" dirty="0">
                <a:solidFill>
                  <a:srgbClr val="6B006D"/>
                </a:solidFill>
                <a:latin typeface="Courier New"/>
                <a:cs typeface="Courier New"/>
              </a:rPr>
              <a:t>}</a:t>
            </a:r>
            <a:r>
              <a:rPr sz="1100" dirty="0">
                <a:solidFill>
                  <a:srgbClr val="6D6F24"/>
                </a:solidFill>
                <a:latin typeface="Courier New"/>
                <a:cs typeface="Courier New"/>
              </a:rPr>
              <a:t>)</a:t>
            </a:r>
            <a:r>
              <a:rPr sz="1100" dirty="0">
                <a:solidFill>
                  <a:srgbClr val="6B006D"/>
                </a:solidFill>
                <a:latin typeface="Courier New"/>
                <a:cs typeface="Courier New"/>
              </a:rPr>
              <a:t>;</a:t>
            </a:r>
            <a:endParaRPr sz="1100">
              <a:latin typeface="Courier New"/>
              <a:cs typeface="Courier New"/>
            </a:endParaRPr>
          </a:p>
          <a:p>
            <a:pPr marL="1353820">
              <a:lnSpc>
                <a:spcPts val="1310"/>
              </a:lnSpc>
            </a:pPr>
            <a:r>
              <a:rPr sz="1100" spc="-5" dirty="0">
                <a:latin typeface="Courier New"/>
                <a:cs typeface="Courier New"/>
              </a:rPr>
              <a:t>responsePromise</a:t>
            </a:r>
            <a:r>
              <a:rPr sz="1100" spc="-5" dirty="0">
                <a:solidFill>
                  <a:srgbClr val="6D6F24"/>
                </a:solidFill>
                <a:latin typeface="Courier New"/>
                <a:cs typeface="Courier New"/>
              </a:rPr>
              <a:t>.error(</a:t>
            </a:r>
            <a:r>
              <a:rPr sz="1100" b="1" spc="-5" dirty="0">
                <a:solidFill>
                  <a:srgbClr val="6B0001"/>
                </a:solidFill>
                <a:latin typeface="Courier New"/>
                <a:cs typeface="Courier New"/>
              </a:rPr>
              <a:t>function</a:t>
            </a:r>
            <a:r>
              <a:rPr sz="1100" spc="-5" dirty="0">
                <a:solidFill>
                  <a:srgbClr val="6D6F24"/>
                </a:solidFill>
                <a:latin typeface="Courier New"/>
                <a:cs typeface="Courier New"/>
              </a:rPr>
              <a:t>(data, status, headers, </a:t>
            </a:r>
            <a:r>
              <a:rPr sz="1100" dirty="0">
                <a:solidFill>
                  <a:srgbClr val="6D6F24"/>
                </a:solidFill>
                <a:latin typeface="Courier New"/>
                <a:cs typeface="Courier New"/>
              </a:rPr>
              <a:t>config)</a:t>
            </a:r>
            <a:r>
              <a:rPr sz="1100" spc="80" dirty="0">
                <a:solidFill>
                  <a:srgbClr val="6D6F24"/>
                </a:solidFill>
                <a:latin typeface="Courier New"/>
                <a:cs typeface="Courier New"/>
              </a:rPr>
              <a:t> </a:t>
            </a:r>
            <a:r>
              <a:rPr sz="1100" dirty="0">
                <a:solidFill>
                  <a:srgbClr val="6B006D"/>
                </a:solidFill>
                <a:latin typeface="Courier New"/>
                <a:cs typeface="Courier New"/>
              </a:rPr>
              <a:t>{</a:t>
            </a:r>
            <a:endParaRPr sz="1100">
              <a:latin typeface="Courier New"/>
              <a:cs typeface="Courier New"/>
            </a:endParaRPr>
          </a:p>
          <a:p>
            <a:pPr marL="1689100">
              <a:lnSpc>
                <a:spcPts val="1310"/>
              </a:lnSpc>
              <a:spcBef>
                <a:spcPts val="80"/>
              </a:spcBef>
            </a:pPr>
            <a:r>
              <a:rPr sz="1100" spc="-5" dirty="0">
                <a:latin typeface="Courier New"/>
                <a:cs typeface="Courier New"/>
              </a:rPr>
              <a:t>alert</a:t>
            </a:r>
            <a:r>
              <a:rPr sz="1100" spc="-5" dirty="0">
                <a:solidFill>
                  <a:srgbClr val="6D6F24"/>
                </a:solidFill>
                <a:latin typeface="Courier New"/>
                <a:cs typeface="Courier New"/>
              </a:rPr>
              <a:t>(</a:t>
            </a:r>
            <a:r>
              <a:rPr sz="1100" spc="-5" dirty="0">
                <a:solidFill>
                  <a:srgbClr val="6B0001"/>
                </a:solidFill>
                <a:latin typeface="Courier New"/>
                <a:cs typeface="Courier New"/>
              </a:rPr>
              <a:t>"</a:t>
            </a:r>
            <a:r>
              <a:rPr sz="1100" spc="-5" dirty="0">
                <a:solidFill>
                  <a:srgbClr val="0000DF"/>
                </a:solidFill>
                <a:latin typeface="Courier New"/>
                <a:cs typeface="Courier New"/>
              </a:rPr>
              <a:t>AJAX</a:t>
            </a:r>
            <a:r>
              <a:rPr sz="1100" spc="-60" dirty="0">
                <a:solidFill>
                  <a:srgbClr val="0000DF"/>
                </a:solidFill>
                <a:latin typeface="Courier New"/>
                <a:cs typeface="Courier New"/>
              </a:rPr>
              <a:t> </a:t>
            </a:r>
            <a:r>
              <a:rPr sz="1100" dirty="0">
                <a:solidFill>
                  <a:srgbClr val="0000DF"/>
                </a:solidFill>
                <a:latin typeface="Courier New"/>
                <a:cs typeface="Courier New"/>
              </a:rPr>
              <a:t>failed!</a:t>
            </a:r>
            <a:r>
              <a:rPr sz="1100" dirty="0">
                <a:solidFill>
                  <a:srgbClr val="6B0001"/>
                </a:solidFill>
                <a:latin typeface="Courier New"/>
                <a:cs typeface="Courier New"/>
              </a:rPr>
              <a:t>"</a:t>
            </a:r>
            <a:r>
              <a:rPr sz="1100" dirty="0">
                <a:solidFill>
                  <a:srgbClr val="6D6F24"/>
                </a:solidFill>
                <a:latin typeface="Courier New"/>
                <a:cs typeface="Courier New"/>
              </a:rPr>
              <a:t>)</a:t>
            </a:r>
            <a:r>
              <a:rPr sz="1100" dirty="0">
                <a:solidFill>
                  <a:srgbClr val="6B006D"/>
                </a:solidFill>
                <a:latin typeface="Courier New"/>
                <a:cs typeface="Courier New"/>
              </a:rPr>
              <a:t>;</a:t>
            </a:r>
            <a:endParaRPr sz="1100">
              <a:latin typeface="Courier New"/>
              <a:cs typeface="Courier New"/>
            </a:endParaRPr>
          </a:p>
          <a:p>
            <a:pPr marL="1353820">
              <a:lnSpc>
                <a:spcPts val="1300"/>
              </a:lnSpc>
            </a:pPr>
            <a:r>
              <a:rPr sz="1100" dirty="0">
                <a:solidFill>
                  <a:srgbClr val="6B006D"/>
                </a:solidFill>
                <a:latin typeface="Courier New"/>
                <a:cs typeface="Courier New"/>
              </a:rPr>
              <a:t>}</a:t>
            </a:r>
            <a:r>
              <a:rPr sz="1100" dirty="0">
                <a:solidFill>
                  <a:srgbClr val="6D6F24"/>
                </a:solidFill>
                <a:latin typeface="Courier New"/>
                <a:cs typeface="Courier New"/>
              </a:rPr>
              <a:t>)</a:t>
            </a:r>
            <a:r>
              <a:rPr sz="1100" dirty="0">
                <a:solidFill>
                  <a:srgbClr val="6B006D"/>
                </a:solidFill>
                <a:latin typeface="Courier New"/>
                <a:cs typeface="Courier New"/>
              </a:rPr>
              <a:t>;</a:t>
            </a:r>
            <a:endParaRPr sz="1100">
              <a:latin typeface="Courier New"/>
              <a:cs typeface="Courier New"/>
            </a:endParaRPr>
          </a:p>
          <a:p>
            <a:pPr marL="1018540">
              <a:lnSpc>
                <a:spcPts val="1300"/>
              </a:lnSpc>
            </a:pPr>
            <a:r>
              <a:rPr sz="1100" dirty="0">
                <a:solidFill>
                  <a:srgbClr val="6B006D"/>
                </a:solidFill>
                <a:latin typeface="Courier New"/>
                <a:cs typeface="Courier New"/>
              </a:rPr>
              <a:t>}</a:t>
            </a:r>
            <a:endParaRPr sz="1100">
              <a:latin typeface="Courier New"/>
              <a:cs typeface="Courier New"/>
            </a:endParaRPr>
          </a:p>
          <a:p>
            <a:pPr marL="683260">
              <a:lnSpc>
                <a:spcPts val="1300"/>
              </a:lnSpc>
            </a:pPr>
            <a:r>
              <a:rPr sz="1100" dirty="0">
                <a:solidFill>
                  <a:srgbClr val="6B006D"/>
                </a:solidFill>
                <a:latin typeface="Courier New"/>
                <a:cs typeface="Courier New"/>
              </a:rPr>
              <a:t>}</a:t>
            </a:r>
            <a:r>
              <a:rPr sz="1100" spc="-100" dirty="0">
                <a:solidFill>
                  <a:srgbClr val="6B006D"/>
                </a:solidFill>
                <a:latin typeface="Courier New"/>
                <a:cs typeface="Courier New"/>
              </a:rPr>
              <a:t> </a:t>
            </a:r>
            <a:r>
              <a:rPr sz="1100" dirty="0">
                <a:solidFill>
                  <a:srgbClr val="6D6F24"/>
                </a:solidFill>
                <a:latin typeface="Courier New"/>
                <a:cs typeface="Courier New"/>
              </a:rPr>
              <a:t>)</a:t>
            </a:r>
            <a:r>
              <a:rPr sz="1100" dirty="0">
                <a:solidFill>
                  <a:srgbClr val="6B006D"/>
                </a:solidFill>
                <a:latin typeface="Courier New"/>
                <a:cs typeface="Courier New"/>
              </a:rPr>
              <a:t>;</a:t>
            </a:r>
            <a:endParaRPr sz="1100">
              <a:latin typeface="Courier New"/>
              <a:cs typeface="Courier New"/>
            </a:endParaRPr>
          </a:p>
          <a:p>
            <a:pPr marL="180340">
              <a:lnSpc>
                <a:spcPts val="1310"/>
              </a:lnSpc>
            </a:pPr>
            <a:r>
              <a:rPr sz="1100" dirty="0">
                <a:solidFill>
                  <a:srgbClr val="6D6F24"/>
                </a:solidFill>
                <a:latin typeface="Courier New"/>
                <a:cs typeface="Courier New"/>
              </a:rPr>
              <a:t>&lt;/script&gt;</a:t>
            </a:r>
            <a:endParaRPr sz="1100">
              <a:latin typeface="Courier New"/>
              <a:cs typeface="Courier New"/>
            </a:endParaRPr>
          </a:p>
          <a:p>
            <a:pPr marL="12700">
              <a:lnSpc>
                <a:spcPts val="1310"/>
              </a:lnSpc>
              <a:spcBef>
                <a:spcPts val="80"/>
              </a:spcBef>
            </a:pPr>
            <a:r>
              <a:rPr sz="1100" dirty="0">
                <a:solidFill>
                  <a:srgbClr val="6D6F24"/>
                </a:solidFill>
                <a:latin typeface="Courier New"/>
                <a:cs typeface="Courier New"/>
              </a:rPr>
              <a:t>&lt;/body&gt;</a:t>
            </a:r>
            <a:endParaRPr sz="1100">
              <a:latin typeface="Courier New"/>
              <a:cs typeface="Courier New"/>
            </a:endParaRPr>
          </a:p>
          <a:p>
            <a:pPr marL="12700">
              <a:lnSpc>
                <a:spcPts val="1310"/>
              </a:lnSpc>
            </a:pPr>
            <a:r>
              <a:rPr sz="1100" dirty="0">
                <a:solidFill>
                  <a:srgbClr val="6D6F24"/>
                </a:solidFill>
                <a:latin typeface="Courier New"/>
                <a:cs typeface="Courier New"/>
              </a:rPr>
              <a:t>&lt;/html&gt;</a:t>
            </a:r>
            <a:endParaRPr sz="1100">
              <a:latin typeface="Courier New"/>
              <a:cs typeface="Courier New"/>
            </a:endParaRPr>
          </a:p>
        </p:txBody>
      </p:sp>
      <p:sp>
        <p:nvSpPr>
          <p:cNvPr id="6" name="object 6"/>
          <p:cNvSpPr/>
          <p:nvPr/>
        </p:nvSpPr>
        <p:spPr>
          <a:xfrm>
            <a:off x="5657964" y="2664218"/>
            <a:ext cx="3246120" cy="176230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295565" y="2838791"/>
            <a:ext cx="1234440" cy="70242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708840" y="2692996"/>
            <a:ext cx="3145002" cy="165809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708847" y="2692996"/>
            <a:ext cx="3145155" cy="1658620"/>
          </a:xfrm>
          <a:custGeom>
            <a:avLst/>
            <a:gdLst/>
            <a:ahLst/>
            <a:cxnLst/>
            <a:rect l="l" t="t" r="r" b="b"/>
            <a:pathLst>
              <a:path w="3145154" h="1658620">
                <a:moveTo>
                  <a:pt x="1264658" y="156709"/>
                </a:moveTo>
                <a:lnTo>
                  <a:pt x="1272647" y="107177"/>
                </a:lnTo>
                <a:lnTo>
                  <a:pt x="1294894" y="64159"/>
                </a:lnTo>
                <a:lnTo>
                  <a:pt x="1328817" y="30235"/>
                </a:lnTo>
                <a:lnTo>
                  <a:pt x="1371835" y="7989"/>
                </a:lnTo>
                <a:lnTo>
                  <a:pt x="1421367" y="0"/>
                </a:lnTo>
                <a:lnTo>
                  <a:pt x="1578049" y="0"/>
                </a:lnTo>
                <a:lnTo>
                  <a:pt x="2048135" y="0"/>
                </a:lnTo>
                <a:lnTo>
                  <a:pt x="2988287" y="0"/>
                </a:lnTo>
                <a:lnTo>
                  <a:pt x="3037820" y="7989"/>
                </a:lnTo>
                <a:lnTo>
                  <a:pt x="3080839" y="30235"/>
                </a:lnTo>
                <a:lnTo>
                  <a:pt x="3114762" y="64159"/>
                </a:lnTo>
                <a:lnTo>
                  <a:pt x="3137008" y="107177"/>
                </a:lnTo>
                <a:lnTo>
                  <a:pt x="3144997" y="156709"/>
                </a:lnTo>
                <a:lnTo>
                  <a:pt x="3144997" y="548474"/>
                </a:lnTo>
                <a:lnTo>
                  <a:pt x="3144997" y="783535"/>
                </a:lnTo>
                <a:lnTo>
                  <a:pt x="3137008" y="833064"/>
                </a:lnTo>
                <a:lnTo>
                  <a:pt x="3114762" y="876083"/>
                </a:lnTo>
                <a:lnTo>
                  <a:pt x="3080839" y="910006"/>
                </a:lnTo>
                <a:lnTo>
                  <a:pt x="3037820" y="932253"/>
                </a:lnTo>
                <a:lnTo>
                  <a:pt x="2988287" y="940242"/>
                </a:lnTo>
                <a:lnTo>
                  <a:pt x="2048135" y="940242"/>
                </a:lnTo>
                <a:lnTo>
                  <a:pt x="0" y="1658098"/>
                </a:lnTo>
                <a:lnTo>
                  <a:pt x="1578049" y="940242"/>
                </a:lnTo>
                <a:lnTo>
                  <a:pt x="1421367" y="940242"/>
                </a:lnTo>
                <a:lnTo>
                  <a:pt x="1371835" y="932253"/>
                </a:lnTo>
                <a:lnTo>
                  <a:pt x="1328817" y="910006"/>
                </a:lnTo>
                <a:lnTo>
                  <a:pt x="1294894" y="876083"/>
                </a:lnTo>
                <a:lnTo>
                  <a:pt x="1272647" y="833064"/>
                </a:lnTo>
                <a:lnTo>
                  <a:pt x="1264658" y="783532"/>
                </a:lnTo>
                <a:lnTo>
                  <a:pt x="1264658" y="548474"/>
                </a:lnTo>
                <a:lnTo>
                  <a:pt x="1264658" y="156709"/>
                </a:lnTo>
                <a:close/>
              </a:path>
            </a:pathLst>
          </a:custGeom>
          <a:ln w="9524">
            <a:solidFill>
              <a:srgbClr val="5B92C7"/>
            </a:solidFill>
          </a:ln>
        </p:spPr>
        <p:txBody>
          <a:bodyPr wrap="square" lIns="0" tIns="0" rIns="0" bIns="0" rtlCol="0"/>
          <a:lstStyle/>
          <a:p>
            <a:endParaRPr/>
          </a:p>
        </p:txBody>
      </p:sp>
      <p:sp>
        <p:nvSpPr>
          <p:cNvPr id="10" name="object 10"/>
          <p:cNvSpPr txBox="1"/>
          <p:nvPr/>
        </p:nvSpPr>
        <p:spPr>
          <a:xfrm>
            <a:off x="7356076" y="2904032"/>
            <a:ext cx="1120775" cy="543560"/>
          </a:xfrm>
          <a:prstGeom prst="rect">
            <a:avLst/>
          </a:prstGeom>
        </p:spPr>
        <p:txBody>
          <a:bodyPr vert="horz" wrap="square" lIns="0" tIns="0" rIns="0" bIns="0" rtlCol="0">
            <a:spAutoFit/>
          </a:bodyPr>
          <a:lstStyle/>
          <a:p>
            <a:pPr marL="231775" marR="5080" indent="-219710">
              <a:lnSpc>
                <a:spcPts val="2100"/>
              </a:lnSpc>
            </a:pPr>
            <a:r>
              <a:rPr sz="1800" spc="-5" dirty="0">
                <a:solidFill>
                  <a:srgbClr val="FFFFFF"/>
                </a:solidFill>
                <a:latin typeface="Calibri"/>
                <a:cs typeface="Calibri"/>
              </a:rPr>
              <a:t>This is</a:t>
            </a:r>
            <a:r>
              <a:rPr sz="1800" spc="-80" dirty="0">
                <a:solidFill>
                  <a:srgbClr val="FFFFFF"/>
                </a:solidFill>
                <a:latin typeface="Calibri"/>
                <a:cs typeface="Calibri"/>
              </a:rPr>
              <a:t> </a:t>
            </a:r>
            <a:r>
              <a:rPr sz="1800" spc="-5" dirty="0">
                <a:solidFill>
                  <a:srgbClr val="FFFFFF"/>
                </a:solidFill>
                <a:latin typeface="Calibri"/>
                <a:cs typeface="Calibri"/>
              </a:rPr>
              <a:t>JSON  </a:t>
            </a:r>
            <a:r>
              <a:rPr sz="1800" dirty="0">
                <a:solidFill>
                  <a:srgbClr val="FFFFFF"/>
                </a:solidFill>
                <a:latin typeface="Calibri"/>
                <a:cs typeface="Calibri"/>
              </a:rPr>
              <a:t>object!</a:t>
            </a:r>
            <a:endParaRPr sz="1800">
              <a:latin typeface="Calibri"/>
              <a:cs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78485">
              <a:lnSpc>
                <a:spcPct val="100000"/>
              </a:lnSpc>
            </a:pPr>
            <a:r>
              <a:rPr dirty="0"/>
              <a:t>View </a:t>
            </a:r>
            <a:r>
              <a:rPr spc="-25" dirty="0"/>
              <a:t>after </a:t>
            </a:r>
            <a:r>
              <a:rPr spc="-5" dirty="0"/>
              <a:t>pressing </a:t>
            </a:r>
            <a:r>
              <a:rPr dirty="0"/>
              <a:t>the</a:t>
            </a:r>
            <a:r>
              <a:rPr spc="-5" dirty="0"/>
              <a:t> </a:t>
            </a:r>
            <a:r>
              <a:rPr spc="-30" dirty="0"/>
              <a:t>Button</a:t>
            </a:r>
          </a:p>
        </p:txBody>
      </p:sp>
      <p:sp>
        <p:nvSpPr>
          <p:cNvPr id="3" name="object 3"/>
          <p:cNvSpPr/>
          <p:nvPr/>
        </p:nvSpPr>
        <p:spPr>
          <a:xfrm>
            <a:off x="2018347" y="1949335"/>
            <a:ext cx="6655777" cy="452596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92425">
              <a:lnSpc>
                <a:spcPct val="100000"/>
              </a:lnSpc>
            </a:pPr>
            <a:r>
              <a:rPr spc="-5" dirty="0"/>
              <a:t>$resource</a:t>
            </a:r>
          </a:p>
        </p:txBody>
      </p:sp>
      <p:sp>
        <p:nvSpPr>
          <p:cNvPr id="3" name="object 3"/>
          <p:cNvSpPr txBox="1"/>
          <p:nvPr/>
        </p:nvSpPr>
        <p:spPr>
          <a:xfrm>
            <a:off x="1310182" y="2004158"/>
            <a:ext cx="7919720" cy="4171950"/>
          </a:xfrm>
          <a:prstGeom prst="rect">
            <a:avLst/>
          </a:prstGeom>
        </p:spPr>
        <p:txBody>
          <a:bodyPr vert="horz" wrap="square" lIns="0" tIns="0" rIns="0" bIns="0" rtlCol="0">
            <a:spAutoFit/>
          </a:bodyPr>
          <a:lstStyle/>
          <a:p>
            <a:pPr marL="355600" marR="488315" indent="-342900">
              <a:lnSpc>
                <a:spcPct val="89800"/>
              </a:lnSpc>
              <a:buFont typeface="Arial"/>
              <a:buChar char="•"/>
              <a:tabLst>
                <a:tab pos="354965" algn="l"/>
                <a:tab pos="355600" algn="l"/>
              </a:tabLst>
            </a:pPr>
            <a:r>
              <a:rPr sz="3200" spc="-5" dirty="0">
                <a:latin typeface="Calibri"/>
                <a:cs typeface="Calibri"/>
              </a:rPr>
              <a:t>Built on top of </a:t>
            </a:r>
            <a:r>
              <a:rPr sz="3200" spc="-25" dirty="0">
                <a:latin typeface="Calibri"/>
                <a:cs typeface="Calibri"/>
              </a:rPr>
              <a:t>$http </a:t>
            </a:r>
            <a:r>
              <a:rPr sz="3200" spc="-5" dirty="0">
                <a:latin typeface="Calibri"/>
                <a:cs typeface="Calibri"/>
              </a:rPr>
              <a:t>service, $resource </a:t>
            </a:r>
            <a:r>
              <a:rPr sz="3200" dirty="0">
                <a:latin typeface="Calibri"/>
                <a:cs typeface="Calibri"/>
              </a:rPr>
              <a:t>is a  </a:t>
            </a:r>
            <a:r>
              <a:rPr sz="3200" spc="-5" dirty="0">
                <a:latin typeface="Calibri"/>
                <a:cs typeface="Calibri"/>
              </a:rPr>
              <a:t>factory </a:t>
            </a:r>
            <a:r>
              <a:rPr sz="3200" dirty="0">
                <a:latin typeface="Calibri"/>
                <a:cs typeface="Calibri"/>
              </a:rPr>
              <a:t>that lets </a:t>
            </a:r>
            <a:r>
              <a:rPr sz="3200" spc="-5" dirty="0">
                <a:latin typeface="Calibri"/>
                <a:cs typeface="Calibri"/>
              </a:rPr>
              <a:t>you interact with </a:t>
            </a:r>
            <a:r>
              <a:rPr sz="3200" dirty="0">
                <a:latin typeface="Calibri"/>
                <a:cs typeface="Calibri"/>
              </a:rPr>
              <a:t>RESTful  backends</a:t>
            </a:r>
            <a:r>
              <a:rPr sz="3200" spc="-105" dirty="0">
                <a:latin typeface="Calibri"/>
                <a:cs typeface="Calibri"/>
              </a:rPr>
              <a:t> </a:t>
            </a:r>
            <a:r>
              <a:rPr sz="3200" dirty="0">
                <a:latin typeface="Calibri"/>
                <a:cs typeface="Calibri"/>
              </a:rPr>
              <a:t>easily</a:t>
            </a:r>
            <a:endParaRPr sz="3200">
              <a:latin typeface="Calibri"/>
              <a:cs typeface="Calibri"/>
            </a:endParaRPr>
          </a:p>
          <a:p>
            <a:pPr marL="355600" marR="163830" indent="-342900">
              <a:lnSpc>
                <a:spcPts val="3429"/>
              </a:lnSpc>
              <a:spcBef>
                <a:spcPts val="785"/>
              </a:spcBef>
              <a:buFont typeface="Arial"/>
              <a:buChar char="•"/>
              <a:tabLst>
                <a:tab pos="354965" algn="l"/>
                <a:tab pos="355600" algn="l"/>
              </a:tabLst>
            </a:pPr>
            <a:r>
              <a:rPr sz="3200" spc="-5" dirty="0">
                <a:latin typeface="Calibri"/>
                <a:cs typeface="Calibri"/>
              </a:rPr>
              <a:t>$resource does not come </a:t>
            </a:r>
            <a:r>
              <a:rPr sz="3200" dirty="0">
                <a:latin typeface="Calibri"/>
                <a:cs typeface="Calibri"/>
              </a:rPr>
              <a:t>bundled </a:t>
            </a:r>
            <a:r>
              <a:rPr sz="3200" spc="-5" dirty="0">
                <a:latin typeface="Calibri"/>
                <a:cs typeface="Calibri"/>
              </a:rPr>
              <a:t>with </a:t>
            </a:r>
            <a:r>
              <a:rPr sz="3200" dirty="0">
                <a:latin typeface="Calibri"/>
                <a:cs typeface="Calibri"/>
              </a:rPr>
              <a:t>main  Angular </a:t>
            </a:r>
            <a:r>
              <a:rPr sz="3200" spc="-5" dirty="0">
                <a:latin typeface="Calibri"/>
                <a:cs typeface="Calibri"/>
              </a:rPr>
              <a:t>script, separately</a:t>
            </a:r>
            <a:r>
              <a:rPr sz="3200" spc="5" dirty="0">
                <a:latin typeface="Calibri"/>
                <a:cs typeface="Calibri"/>
              </a:rPr>
              <a:t> </a:t>
            </a:r>
            <a:r>
              <a:rPr sz="3200" spc="-5" dirty="0">
                <a:latin typeface="Calibri"/>
                <a:cs typeface="Calibri"/>
              </a:rPr>
              <a:t>download</a:t>
            </a:r>
            <a:endParaRPr sz="3200">
              <a:latin typeface="Calibri"/>
              <a:cs typeface="Calibri"/>
            </a:endParaRPr>
          </a:p>
          <a:p>
            <a:pPr marL="469265">
              <a:lnSpc>
                <a:spcPct val="100000"/>
              </a:lnSpc>
              <a:spcBef>
                <a:spcPts val="325"/>
              </a:spcBef>
            </a:pPr>
            <a:r>
              <a:rPr sz="2800" dirty="0">
                <a:latin typeface="Arial"/>
                <a:cs typeface="Arial"/>
              </a:rPr>
              <a:t>–</a:t>
            </a:r>
            <a:r>
              <a:rPr sz="2800" spc="-190" dirty="0">
                <a:latin typeface="Arial"/>
                <a:cs typeface="Arial"/>
              </a:rPr>
              <a:t> </a:t>
            </a:r>
            <a:r>
              <a:rPr sz="2800" dirty="0">
                <a:latin typeface="SimSun"/>
                <a:cs typeface="SimSun"/>
              </a:rPr>
              <a:t>angular-resource.min.js</a:t>
            </a:r>
            <a:endParaRPr sz="2800">
              <a:latin typeface="SimSun"/>
              <a:cs typeface="SimSun"/>
            </a:endParaRPr>
          </a:p>
          <a:p>
            <a:pPr marL="355600" marR="5080" indent="-342900">
              <a:lnSpc>
                <a:spcPts val="3429"/>
              </a:lnSpc>
              <a:spcBef>
                <a:spcPts val="850"/>
              </a:spcBef>
              <a:buFont typeface="Arial"/>
              <a:buChar char="•"/>
              <a:tabLst>
                <a:tab pos="354965" algn="l"/>
                <a:tab pos="355600" algn="l"/>
              </a:tabLst>
            </a:pPr>
            <a:r>
              <a:rPr sz="3200" spc="-5" dirty="0">
                <a:latin typeface="Calibri"/>
                <a:cs typeface="Calibri"/>
              </a:rPr>
              <a:t>Your </a:t>
            </a:r>
            <a:r>
              <a:rPr sz="3200" dirty="0">
                <a:latin typeface="Calibri"/>
                <a:cs typeface="Calibri"/>
              </a:rPr>
              <a:t>main app </a:t>
            </a:r>
            <a:r>
              <a:rPr sz="3200" spc="-5" dirty="0">
                <a:latin typeface="Calibri"/>
                <a:cs typeface="Calibri"/>
              </a:rPr>
              <a:t>should declare </a:t>
            </a:r>
            <a:r>
              <a:rPr sz="3200" dirty="0">
                <a:latin typeface="Calibri"/>
                <a:cs typeface="Calibri"/>
              </a:rPr>
              <a:t>dependency </a:t>
            </a:r>
            <a:r>
              <a:rPr sz="3200" spc="-5" dirty="0">
                <a:latin typeface="Calibri"/>
                <a:cs typeface="Calibri"/>
              </a:rPr>
              <a:t>on  </a:t>
            </a:r>
            <a:r>
              <a:rPr sz="3200" dirty="0">
                <a:latin typeface="Calibri"/>
                <a:cs typeface="Calibri"/>
              </a:rPr>
              <a:t>the </a:t>
            </a:r>
            <a:r>
              <a:rPr sz="3200" spc="-5" dirty="0">
                <a:latin typeface="Calibri"/>
                <a:cs typeface="Calibri"/>
              </a:rPr>
              <a:t>ngResource module </a:t>
            </a:r>
            <a:r>
              <a:rPr sz="3200" dirty="0">
                <a:latin typeface="Calibri"/>
                <a:cs typeface="Calibri"/>
              </a:rPr>
              <a:t>in </a:t>
            </a:r>
            <a:r>
              <a:rPr sz="3200" spc="-5" dirty="0">
                <a:latin typeface="Calibri"/>
                <a:cs typeface="Calibri"/>
              </a:rPr>
              <a:t>order </a:t>
            </a:r>
            <a:r>
              <a:rPr sz="3200" dirty="0">
                <a:latin typeface="Calibri"/>
                <a:cs typeface="Calibri"/>
              </a:rPr>
              <a:t>to</a:t>
            </a:r>
            <a:r>
              <a:rPr sz="3200" spc="-10" dirty="0">
                <a:latin typeface="Calibri"/>
                <a:cs typeface="Calibri"/>
              </a:rPr>
              <a:t> </a:t>
            </a:r>
            <a:r>
              <a:rPr sz="3200" dirty="0">
                <a:latin typeface="Calibri"/>
                <a:cs typeface="Calibri"/>
              </a:rPr>
              <a:t>use</a:t>
            </a:r>
            <a:endParaRPr sz="3200">
              <a:latin typeface="Calibri"/>
              <a:cs typeface="Calibri"/>
            </a:endParaRPr>
          </a:p>
          <a:p>
            <a:pPr marL="354965">
              <a:lnSpc>
                <a:spcPts val="3454"/>
              </a:lnSpc>
            </a:pPr>
            <a:r>
              <a:rPr sz="3200" spc="-5" dirty="0">
                <a:latin typeface="Calibri"/>
                <a:cs typeface="Calibri"/>
              </a:rPr>
              <a:t>$resource</a:t>
            </a:r>
            <a:endParaRPr sz="3200">
              <a:latin typeface="Calibri"/>
              <a:cs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33400">
              <a:lnSpc>
                <a:spcPct val="100000"/>
              </a:lnSpc>
            </a:pPr>
            <a:r>
              <a:rPr spc="-30" dirty="0"/>
              <a:t>Getting </a:t>
            </a:r>
            <a:r>
              <a:rPr spc="-5" dirty="0"/>
              <a:t>Started with</a:t>
            </a:r>
            <a:r>
              <a:rPr spc="20" dirty="0"/>
              <a:t> </a:t>
            </a:r>
            <a:r>
              <a:rPr spc="-5" dirty="0"/>
              <a:t>$resource</a:t>
            </a:r>
          </a:p>
        </p:txBody>
      </p:sp>
      <p:sp>
        <p:nvSpPr>
          <p:cNvPr id="3" name="object 3"/>
          <p:cNvSpPr txBox="1"/>
          <p:nvPr/>
        </p:nvSpPr>
        <p:spPr>
          <a:xfrm>
            <a:off x="1310182" y="1954415"/>
            <a:ext cx="8051800" cy="4113529"/>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$resource </a:t>
            </a:r>
            <a:r>
              <a:rPr sz="3200" dirty="0">
                <a:latin typeface="Calibri"/>
                <a:cs typeface="Calibri"/>
              </a:rPr>
              <a:t>expects classic RESTful</a:t>
            </a:r>
            <a:r>
              <a:rPr sz="3200" spc="-80" dirty="0">
                <a:latin typeface="Calibri"/>
                <a:cs typeface="Calibri"/>
              </a:rPr>
              <a:t> </a:t>
            </a:r>
            <a:r>
              <a:rPr sz="3200" dirty="0">
                <a:latin typeface="Calibri"/>
                <a:cs typeface="Calibri"/>
              </a:rPr>
              <a:t>backend</a:t>
            </a:r>
            <a:endParaRPr sz="3200">
              <a:latin typeface="Calibri"/>
              <a:cs typeface="Calibri"/>
            </a:endParaRPr>
          </a:p>
          <a:p>
            <a:pPr marL="748665" marR="5080" indent="-279400">
              <a:lnSpc>
                <a:spcPct val="89700"/>
              </a:lnSpc>
              <a:spcBef>
                <a:spcPts val="615"/>
              </a:spcBef>
            </a:pPr>
            <a:r>
              <a:rPr sz="2800" dirty="0">
                <a:latin typeface="Arial"/>
                <a:cs typeface="Arial"/>
              </a:rPr>
              <a:t>– </a:t>
            </a:r>
            <a:r>
              <a:rPr sz="2800" dirty="0">
                <a:latin typeface="SimSun"/>
                <a:cs typeface="SimSun"/>
                <a:hlinkClick r:id="rId2"/>
              </a:rPr>
              <a:t>http://en.wikipedia.org/wiki/ </a:t>
            </a:r>
            <a:r>
              <a:rPr sz="2800" dirty="0">
                <a:latin typeface="SimSun"/>
                <a:cs typeface="SimSun"/>
              </a:rPr>
              <a:t> Representational_state_transfer#Applied_t  o_web_services</a:t>
            </a:r>
            <a:endParaRPr sz="2800">
              <a:latin typeface="SimSun"/>
              <a:cs typeface="SimSun"/>
            </a:endParaRPr>
          </a:p>
          <a:p>
            <a:pPr marL="355600" marR="952500" indent="-342900" algn="just">
              <a:lnSpc>
                <a:spcPct val="89000"/>
              </a:lnSpc>
              <a:spcBef>
                <a:spcPts val="890"/>
              </a:spcBef>
              <a:buFont typeface="Arial"/>
              <a:buChar char="•"/>
              <a:tabLst>
                <a:tab pos="355600" algn="l"/>
              </a:tabLst>
            </a:pPr>
            <a:r>
              <a:rPr sz="3200" spc="-5" dirty="0">
                <a:latin typeface="Calibri"/>
                <a:cs typeface="Calibri"/>
              </a:rPr>
              <a:t>You </a:t>
            </a:r>
            <a:r>
              <a:rPr sz="3200" dirty="0">
                <a:latin typeface="Calibri"/>
                <a:cs typeface="Calibri"/>
              </a:rPr>
              <a:t>can </a:t>
            </a:r>
            <a:r>
              <a:rPr sz="3200" spc="-5" dirty="0">
                <a:latin typeface="Calibri"/>
                <a:cs typeface="Calibri"/>
              </a:rPr>
              <a:t>create </a:t>
            </a:r>
            <a:r>
              <a:rPr sz="3200" dirty="0">
                <a:latin typeface="Calibri"/>
                <a:cs typeface="Calibri"/>
              </a:rPr>
              <a:t>the backend by </a:t>
            </a:r>
            <a:r>
              <a:rPr sz="3200" spc="-5" dirty="0">
                <a:latin typeface="Calibri"/>
                <a:cs typeface="Calibri"/>
              </a:rPr>
              <a:t>whatever  technology. </a:t>
            </a:r>
            <a:r>
              <a:rPr sz="3200" dirty="0">
                <a:latin typeface="Calibri"/>
                <a:cs typeface="Calibri"/>
              </a:rPr>
              <a:t>Even </a:t>
            </a:r>
            <a:r>
              <a:rPr sz="3200" spc="-5" dirty="0">
                <a:latin typeface="Calibri"/>
                <a:cs typeface="Calibri"/>
              </a:rPr>
              <a:t>JavaScript, for </a:t>
            </a:r>
            <a:r>
              <a:rPr sz="3200" dirty="0">
                <a:latin typeface="Calibri"/>
                <a:cs typeface="Calibri"/>
              </a:rPr>
              <a:t>example  </a:t>
            </a:r>
            <a:r>
              <a:rPr sz="3200" spc="-5" dirty="0">
                <a:latin typeface="Calibri"/>
                <a:cs typeface="Calibri"/>
              </a:rPr>
              <a:t>Node.js</a:t>
            </a:r>
            <a:endParaRPr sz="3200">
              <a:latin typeface="Calibri"/>
              <a:cs typeface="Calibri"/>
            </a:endParaRPr>
          </a:p>
          <a:p>
            <a:pPr marL="355600" marR="473709" indent="-342900">
              <a:lnSpc>
                <a:spcPts val="3429"/>
              </a:lnSpc>
              <a:spcBef>
                <a:spcPts val="880"/>
              </a:spcBef>
              <a:buFont typeface="Arial"/>
              <a:buChar char="•"/>
              <a:tabLst>
                <a:tab pos="354965" algn="l"/>
                <a:tab pos="355600" algn="l"/>
              </a:tabLst>
            </a:pPr>
            <a:r>
              <a:rPr sz="3200" spc="-5" dirty="0">
                <a:latin typeface="Calibri"/>
                <a:cs typeface="Calibri"/>
              </a:rPr>
              <a:t>We are not concentrating now how </a:t>
            </a:r>
            <a:r>
              <a:rPr sz="3200" dirty="0">
                <a:latin typeface="Calibri"/>
                <a:cs typeface="Calibri"/>
              </a:rPr>
              <a:t>to build  the</a:t>
            </a:r>
            <a:r>
              <a:rPr sz="3200" spc="-100" dirty="0">
                <a:latin typeface="Calibri"/>
                <a:cs typeface="Calibri"/>
              </a:rPr>
              <a:t> </a:t>
            </a:r>
            <a:r>
              <a:rPr sz="3200" dirty="0">
                <a:latin typeface="Calibri"/>
                <a:cs typeface="Calibri"/>
              </a:rPr>
              <a:t>backend.</a:t>
            </a:r>
            <a:endParaRPr sz="3200">
              <a:latin typeface="Calibri"/>
              <a:cs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29055">
              <a:lnSpc>
                <a:spcPct val="100000"/>
              </a:lnSpc>
            </a:pPr>
            <a:r>
              <a:rPr dirty="0"/>
              <a:t>Using </a:t>
            </a:r>
            <a:r>
              <a:rPr spc="-5" dirty="0"/>
              <a:t>$resource </a:t>
            </a:r>
            <a:r>
              <a:rPr dirty="0"/>
              <a:t>on</a:t>
            </a:r>
            <a:r>
              <a:rPr spc="-60" dirty="0"/>
              <a:t> </a:t>
            </a:r>
            <a:r>
              <a:rPr spc="-5" dirty="0"/>
              <a:t>GET</a:t>
            </a:r>
          </a:p>
        </p:txBody>
      </p:sp>
      <p:sp>
        <p:nvSpPr>
          <p:cNvPr id="3" name="object 3"/>
          <p:cNvSpPr txBox="1"/>
          <p:nvPr/>
        </p:nvSpPr>
        <p:spPr>
          <a:xfrm>
            <a:off x="1310182" y="1956955"/>
            <a:ext cx="7570470" cy="2251710"/>
          </a:xfrm>
          <a:prstGeom prst="rect">
            <a:avLst/>
          </a:prstGeom>
        </p:spPr>
        <p:txBody>
          <a:bodyPr vert="horz" wrap="square" lIns="0" tIns="0" rIns="0" bIns="0" rtlCol="0">
            <a:spAutoFit/>
          </a:bodyPr>
          <a:lstStyle/>
          <a:p>
            <a:pPr marL="12700">
              <a:lnSpc>
                <a:spcPts val="1780"/>
              </a:lnSpc>
            </a:pPr>
            <a:r>
              <a:rPr sz="1500" spc="-5" dirty="0">
                <a:solidFill>
                  <a:srgbClr val="565656"/>
                </a:solidFill>
                <a:latin typeface="Courier New"/>
                <a:cs typeface="Courier New"/>
              </a:rPr>
              <a:t>// Load </a:t>
            </a:r>
            <a:r>
              <a:rPr sz="1500" dirty="0">
                <a:solidFill>
                  <a:srgbClr val="565656"/>
                </a:solidFill>
                <a:latin typeface="Courier New"/>
                <a:cs typeface="Courier New"/>
              </a:rPr>
              <a:t>ngResource </a:t>
            </a:r>
            <a:r>
              <a:rPr sz="1500" spc="-5" dirty="0">
                <a:solidFill>
                  <a:srgbClr val="565656"/>
                </a:solidFill>
                <a:latin typeface="Courier New"/>
                <a:cs typeface="Courier New"/>
              </a:rPr>
              <a:t>before</a:t>
            </a:r>
            <a:r>
              <a:rPr sz="1500" spc="-75" dirty="0">
                <a:solidFill>
                  <a:srgbClr val="565656"/>
                </a:solidFill>
                <a:latin typeface="Courier New"/>
                <a:cs typeface="Courier New"/>
              </a:rPr>
              <a:t> </a:t>
            </a:r>
            <a:r>
              <a:rPr sz="1500" dirty="0">
                <a:solidFill>
                  <a:srgbClr val="565656"/>
                </a:solidFill>
                <a:latin typeface="Courier New"/>
                <a:cs typeface="Courier New"/>
              </a:rPr>
              <a:t>this</a:t>
            </a:r>
            <a:endParaRPr sz="1500">
              <a:latin typeface="Courier New"/>
              <a:cs typeface="Courier New"/>
            </a:endParaRPr>
          </a:p>
          <a:p>
            <a:pPr marL="12700">
              <a:lnSpc>
                <a:spcPts val="1780"/>
              </a:lnSpc>
            </a:pPr>
            <a:r>
              <a:rPr sz="1500" b="1" dirty="0">
                <a:solidFill>
                  <a:srgbClr val="6B0001"/>
                </a:solidFill>
                <a:latin typeface="Courier New"/>
                <a:cs typeface="Courier New"/>
              </a:rPr>
              <a:t>var </a:t>
            </a:r>
            <a:r>
              <a:rPr sz="1500" dirty="0">
                <a:solidFill>
                  <a:srgbClr val="6B0001"/>
                </a:solidFill>
                <a:latin typeface="Courier New"/>
                <a:cs typeface="Courier New"/>
              </a:rPr>
              <a:t>restApp </a:t>
            </a:r>
            <a:r>
              <a:rPr sz="1500" dirty="0">
                <a:solidFill>
                  <a:srgbClr val="6D6F24"/>
                </a:solidFill>
                <a:latin typeface="Courier New"/>
                <a:cs typeface="Courier New"/>
              </a:rPr>
              <a:t>=</a:t>
            </a:r>
            <a:r>
              <a:rPr sz="1500" spc="-100" dirty="0">
                <a:solidFill>
                  <a:srgbClr val="6D6F24"/>
                </a:solidFill>
                <a:latin typeface="Courier New"/>
                <a:cs typeface="Courier New"/>
              </a:rPr>
              <a:t> </a:t>
            </a:r>
            <a:r>
              <a:rPr sz="1500" dirty="0">
                <a:solidFill>
                  <a:srgbClr val="6D6F24"/>
                </a:solidFill>
                <a:latin typeface="Courier New"/>
                <a:cs typeface="Courier New"/>
              </a:rPr>
              <a:t>angular.module(</a:t>
            </a:r>
            <a:r>
              <a:rPr sz="1500" dirty="0">
                <a:solidFill>
                  <a:srgbClr val="0000DF"/>
                </a:solidFill>
                <a:latin typeface="Courier New"/>
                <a:cs typeface="Courier New"/>
              </a:rPr>
              <a:t>'restApp'</a:t>
            </a:r>
            <a:r>
              <a:rPr sz="1500" dirty="0">
                <a:solidFill>
                  <a:srgbClr val="6D6F24"/>
                </a:solidFill>
                <a:latin typeface="Courier New"/>
                <a:cs typeface="Courier New"/>
              </a:rPr>
              <a:t>,[</a:t>
            </a:r>
            <a:r>
              <a:rPr sz="1500" dirty="0">
                <a:solidFill>
                  <a:srgbClr val="0000DF"/>
                </a:solidFill>
                <a:latin typeface="Courier New"/>
                <a:cs typeface="Courier New"/>
              </a:rPr>
              <a:t>'ngResource'</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a:p>
            <a:pPr>
              <a:lnSpc>
                <a:spcPct val="100000"/>
              </a:lnSpc>
              <a:spcBef>
                <a:spcPts val="15"/>
              </a:spcBef>
            </a:pPr>
            <a:endParaRPr sz="1550">
              <a:latin typeface="Times New Roman"/>
              <a:cs typeface="Times New Roman"/>
            </a:endParaRPr>
          </a:p>
          <a:p>
            <a:pPr marL="12700">
              <a:lnSpc>
                <a:spcPct val="100000"/>
              </a:lnSpc>
            </a:pPr>
            <a:r>
              <a:rPr sz="1500" dirty="0">
                <a:latin typeface="Courier New"/>
                <a:cs typeface="Courier New"/>
              </a:rPr>
              <a:t>restApp</a:t>
            </a:r>
            <a:r>
              <a:rPr sz="1500" dirty="0">
                <a:solidFill>
                  <a:srgbClr val="6D6F24"/>
                </a:solidFill>
                <a:latin typeface="Courier New"/>
                <a:cs typeface="Courier New"/>
              </a:rPr>
              <a:t>.controller(</a:t>
            </a:r>
            <a:r>
              <a:rPr sz="1500" dirty="0">
                <a:solidFill>
                  <a:srgbClr val="6B0001"/>
                </a:solidFill>
                <a:latin typeface="Courier New"/>
                <a:cs typeface="Courier New"/>
              </a:rPr>
              <a:t>"</a:t>
            </a:r>
            <a:r>
              <a:rPr sz="1500" dirty="0">
                <a:solidFill>
                  <a:srgbClr val="0000DF"/>
                </a:solidFill>
                <a:latin typeface="Courier New"/>
                <a:cs typeface="Courier New"/>
              </a:rPr>
              <a:t>RestCtrl</a:t>
            </a:r>
            <a:r>
              <a:rPr sz="1500" dirty="0">
                <a:solidFill>
                  <a:srgbClr val="6B0001"/>
                </a:solidFill>
                <a:latin typeface="Courier New"/>
                <a:cs typeface="Courier New"/>
              </a:rPr>
              <a:t>"</a:t>
            </a:r>
            <a:r>
              <a:rPr sz="1500" dirty="0">
                <a:solidFill>
                  <a:srgbClr val="6D6F24"/>
                </a:solidFill>
                <a:latin typeface="Courier New"/>
                <a:cs typeface="Courier New"/>
              </a:rPr>
              <a:t>, </a:t>
            </a:r>
            <a:r>
              <a:rPr sz="1500" b="1" spc="-5" dirty="0">
                <a:solidFill>
                  <a:srgbClr val="6B0001"/>
                </a:solidFill>
                <a:latin typeface="Courier New"/>
                <a:cs typeface="Courier New"/>
              </a:rPr>
              <a:t>function</a:t>
            </a:r>
            <a:r>
              <a:rPr sz="1500" spc="-5" dirty="0">
                <a:solidFill>
                  <a:srgbClr val="6D6F24"/>
                </a:solidFill>
                <a:latin typeface="Courier New"/>
                <a:cs typeface="Courier New"/>
              </a:rPr>
              <a:t>($scope, $resource)</a:t>
            </a:r>
            <a:r>
              <a:rPr sz="1500" spc="-45" dirty="0">
                <a:solidFill>
                  <a:srgbClr val="6D6F24"/>
                </a:solidFill>
                <a:latin typeface="Courier New"/>
                <a:cs typeface="Courier New"/>
              </a:rPr>
              <a:t> </a:t>
            </a:r>
            <a:r>
              <a:rPr sz="1500" dirty="0">
                <a:solidFill>
                  <a:srgbClr val="6B006D"/>
                </a:solidFill>
                <a:latin typeface="Courier New"/>
                <a:cs typeface="Courier New"/>
              </a:rPr>
              <a:t>{</a:t>
            </a:r>
            <a:endParaRPr sz="1500">
              <a:latin typeface="Courier New"/>
              <a:cs typeface="Courier New"/>
            </a:endParaRPr>
          </a:p>
          <a:p>
            <a:pPr marL="469900">
              <a:lnSpc>
                <a:spcPct val="100000"/>
              </a:lnSpc>
            </a:pPr>
            <a:r>
              <a:rPr sz="1500" dirty="0">
                <a:latin typeface="Courier New"/>
                <a:cs typeface="Courier New"/>
              </a:rPr>
              <a:t>$scope</a:t>
            </a:r>
            <a:r>
              <a:rPr sz="1500" dirty="0">
                <a:solidFill>
                  <a:srgbClr val="6D6F24"/>
                </a:solidFill>
                <a:latin typeface="Courier New"/>
                <a:cs typeface="Courier New"/>
              </a:rPr>
              <a:t>.doClick = </a:t>
            </a:r>
            <a:r>
              <a:rPr sz="1500" b="1" spc="-5" dirty="0">
                <a:solidFill>
                  <a:srgbClr val="6B0001"/>
                </a:solidFill>
                <a:latin typeface="Courier New"/>
                <a:cs typeface="Courier New"/>
              </a:rPr>
              <a:t>function</a:t>
            </a:r>
            <a:r>
              <a:rPr sz="1500" spc="-5" dirty="0">
                <a:solidFill>
                  <a:srgbClr val="6D6F24"/>
                </a:solidFill>
                <a:latin typeface="Courier New"/>
                <a:cs typeface="Courier New"/>
              </a:rPr>
              <a:t>()</a:t>
            </a:r>
            <a:r>
              <a:rPr sz="1500" spc="-55" dirty="0">
                <a:solidFill>
                  <a:srgbClr val="6D6F24"/>
                </a:solidFill>
                <a:latin typeface="Courier New"/>
                <a:cs typeface="Courier New"/>
              </a:rPr>
              <a:t> </a:t>
            </a:r>
            <a:r>
              <a:rPr sz="1500" dirty="0">
                <a:solidFill>
                  <a:srgbClr val="6B006D"/>
                </a:solidFill>
                <a:latin typeface="Courier New"/>
                <a:cs typeface="Courier New"/>
              </a:rPr>
              <a:t>{</a:t>
            </a:r>
            <a:endParaRPr sz="1500">
              <a:latin typeface="Courier New"/>
              <a:cs typeface="Courier New"/>
            </a:endParaRPr>
          </a:p>
          <a:p>
            <a:pPr marL="1384300">
              <a:lnSpc>
                <a:spcPct val="100000"/>
              </a:lnSpc>
            </a:pPr>
            <a:r>
              <a:rPr sz="1500" b="1" dirty="0">
                <a:solidFill>
                  <a:srgbClr val="6B0001"/>
                </a:solidFill>
                <a:latin typeface="Courier New"/>
                <a:cs typeface="Courier New"/>
              </a:rPr>
              <a:t>var </a:t>
            </a:r>
            <a:r>
              <a:rPr sz="1500" spc="-5" dirty="0">
                <a:solidFill>
                  <a:srgbClr val="6B0001"/>
                </a:solidFill>
                <a:latin typeface="Courier New"/>
                <a:cs typeface="Courier New"/>
              </a:rPr>
              <a:t>title </a:t>
            </a:r>
            <a:r>
              <a:rPr sz="1500" dirty="0">
                <a:solidFill>
                  <a:srgbClr val="6D6F24"/>
                </a:solidFill>
                <a:latin typeface="Courier New"/>
                <a:cs typeface="Courier New"/>
              </a:rPr>
              <a:t>=</a:t>
            </a:r>
            <a:r>
              <a:rPr sz="1500" spc="-90" dirty="0">
                <a:solidFill>
                  <a:srgbClr val="6D6F24"/>
                </a:solidFill>
                <a:latin typeface="Courier New"/>
                <a:cs typeface="Courier New"/>
              </a:rPr>
              <a:t> </a:t>
            </a:r>
            <a:r>
              <a:rPr sz="1500" dirty="0">
                <a:solidFill>
                  <a:srgbClr val="6D6F24"/>
                </a:solidFill>
                <a:latin typeface="Courier New"/>
                <a:cs typeface="Courier New"/>
              </a:rPr>
              <a:t>$scope.movietitle</a:t>
            </a:r>
            <a:r>
              <a:rPr sz="1500" dirty="0">
                <a:solidFill>
                  <a:srgbClr val="6B006D"/>
                </a:solidFill>
                <a:latin typeface="Courier New"/>
                <a:cs typeface="Courier New"/>
              </a:rPr>
              <a:t>;</a:t>
            </a:r>
            <a:endParaRPr sz="1500">
              <a:latin typeface="Courier New"/>
              <a:cs typeface="Courier New"/>
            </a:endParaRPr>
          </a:p>
          <a:p>
            <a:pPr marL="12700" marR="5080" indent="1371600">
              <a:lnSpc>
                <a:spcPct val="80000"/>
              </a:lnSpc>
              <a:spcBef>
                <a:spcPts val="360"/>
              </a:spcBef>
            </a:pPr>
            <a:r>
              <a:rPr sz="1500" b="1" dirty="0">
                <a:solidFill>
                  <a:srgbClr val="6B0001"/>
                </a:solidFill>
                <a:latin typeface="Courier New"/>
                <a:cs typeface="Courier New"/>
              </a:rPr>
              <a:t>var </a:t>
            </a:r>
            <a:r>
              <a:rPr sz="1500" dirty="0">
                <a:solidFill>
                  <a:srgbClr val="6B0001"/>
                </a:solidFill>
                <a:latin typeface="Courier New"/>
                <a:cs typeface="Courier New"/>
              </a:rPr>
              <a:t>searchString </a:t>
            </a:r>
            <a:r>
              <a:rPr sz="1500" dirty="0">
                <a:solidFill>
                  <a:srgbClr val="6D6F24"/>
                </a:solidFill>
                <a:latin typeface="Courier New"/>
                <a:cs typeface="Courier New"/>
              </a:rPr>
              <a:t>=</a:t>
            </a:r>
            <a:r>
              <a:rPr sz="1500" spc="-100" dirty="0">
                <a:solidFill>
                  <a:srgbClr val="6D6F24"/>
                </a:solidFill>
                <a:latin typeface="Courier New"/>
                <a:cs typeface="Courier New"/>
              </a:rPr>
              <a:t> </a:t>
            </a:r>
            <a:r>
              <a:rPr sz="1500" dirty="0">
                <a:solidFill>
                  <a:srgbClr val="0000DF"/>
                </a:solidFill>
                <a:latin typeface="Courier New"/>
                <a:cs typeface="Courier New"/>
                <a:hlinkClick r:id="rId2"/>
              </a:rPr>
              <a:t>'http://api.rottentomatoes.com</a:t>
            </a:r>
            <a:r>
              <a:rPr sz="1500" dirty="0">
                <a:solidFill>
                  <a:srgbClr val="0000DF"/>
                </a:solidFill>
                <a:latin typeface="Courier New"/>
                <a:cs typeface="Courier New"/>
              </a:rPr>
              <a:t>/</a:t>
            </a:r>
            <a:r>
              <a:rPr sz="1500" dirty="0">
                <a:solidFill>
                  <a:srgbClr val="0000DF"/>
                </a:solidFill>
                <a:latin typeface="Courier New"/>
                <a:cs typeface="Courier New"/>
                <a:hlinkClick r:id="rId2"/>
              </a:rPr>
              <a:t>api/ </a:t>
            </a:r>
            <a:r>
              <a:rPr sz="1500" dirty="0">
                <a:solidFill>
                  <a:srgbClr val="0000DF"/>
                </a:solidFill>
                <a:latin typeface="Courier New"/>
                <a:cs typeface="Courier New"/>
              </a:rPr>
              <a:t> </a:t>
            </a:r>
            <a:r>
              <a:rPr sz="1500" spc="-5" dirty="0">
                <a:solidFill>
                  <a:srgbClr val="0000DF"/>
                </a:solidFill>
                <a:latin typeface="Courier New"/>
                <a:cs typeface="Courier New"/>
              </a:rPr>
              <a:t>public/v1.0/movies.json?apikey=</a:t>
            </a:r>
            <a:r>
              <a:rPr sz="1500" i="1" spc="-5" dirty="0">
                <a:solidFill>
                  <a:srgbClr val="0000DF"/>
                </a:solidFill>
                <a:latin typeface="Courier New"/>
                <a:cs typeface="Courier New"/>
              </a:rPr>
              <a:t>key</a:t>
            </a:r>
            <a:r>
              <a:rPr sz="1500" spc="-5" dirty="0">
                <a:solidFill>
                  <a:srgbClr val="0000DF"/>
                </a:solidFill>
                <a:latin typeface="Courier New"/>
                <a:cs typeface="Courier New"/>
              </a:rPr>
              <a:t>&amp;q=' </a:t>
            </a:r>
            <a:r>
              <a:rPr sz="1500" dirty="0">
                <a:solidFill>
                  <a:srgbClr val="6D6F24"/>
                </a:solidFill>
                <a:latin typeface="Courier New"/>
                <a:cs typeface="Courier New"/>
              </a:rPr>
              <a:t>+ </a:t>
            </a:r>
            <a:r>
              <a:rPr sz="1500" spc="-5" dirty="0">
                <a:solidFill>
                  <a:srgbClr val="6D6F24"/>
                </a:solidFill>
                <a:latin typeface="Courier New"/>
                <a:cs typeface="Courier New"/>
              </a:rPr>
              <a:t>title </a:t>
            </a:r>
            <a:r>
              <a:rPr sz="1500" dirty="0">
                <a:solidFill>
                  <a:srgbClr val="6D6F24"/>
                </a:solidFill>
                <a:latin typeface="Courier New"/>
                <a:cs typeface="Courier New"/>
              </a:rPr>
              <a:t>+</a:t>
            </a:r>
            <a:r>
              <a:rPr sz="1500" spc="100" dirty="0">
                <a:solidFill>
                  <a:srgbClr val="6D6F24"/>
                </a:solidFill>
                <a:latin typeface="Courier New"/>
                <a:cs typeface="Courier New"/>
              </a:rPr>
              <a:t> </a:t>
            </a:r>
            <a:r>
              <a:rPr sz="1500" dirty="0">
                <a:solidFill>
                  <a:srgbClr val="0000DF"/>
                </a:solidFill>
                <a:latin typeface="Courier New"/>
                <a:cs typeface="Courier New"/>
              </a:rPr>
              <a:t>'&amp;page_limit=5'</a:t>
            </a:r>
            <a:r>
              <a:rPr sz="1500" dirty="0">
                <a:solidFill>
                  <a:srgbClr val="6B006D"/>
                </a:solidFill>
                <a:latin typeface="Courier New"/>
                <a:cs typeface="Courier New"/>
              </a:rPr>
              <a:t>;</a:t>
            </a:r>
            <a:endParaRPr sz="1500">
              <a:latin typeface="Courier New"/>
              <a:cs typeface="Courier New"/>
            </a:endParaRPr>
          </a:p>
          <a:p>
            <a:pPr>
              <a:lnSpc>
                <a:spcPct val="100000"/>
              </a:lnSpc>
              <a:spcBef>
                <a:spcPts val="35"/>
              </a:spcBef>
            </a:pPr>
            <a:endParaRPr sz="1500">
              <a:latin typeface="Times New Roman"/>
              <a:cs typeface="Times New Roman"/>
            </a:endParaRPr>
          </a:p>
          <a:p>
            <a:pPr marL="1384300">
              <a:lnSpc>
                <a:spcPct val="100000"/>
              </a:lnSpc>
            </a:pPr>
            <a:r>
              <a:rPr sz="1500" b="1" dirty="0">
                <a:solidFill>
                  <a:srgbClr val="6B0001"/>
                </a:solidFill>
                <a:latin typeface="Courier New"/>
                <a:cs typeface="Courier New"/>
              </a:rPr>
              <a:t>var </a:t>
            </a:r>
            <a:r>
              <a:rPr sz="1500" spc="-5" dirty="0">
                <a:solidFill>
                  <a:srgbClr val="6B0001"/>
                </a:solidFill>
                <a:latin typeface="Courier New"/>
                <a:cs typeface="Courier New"/>
              </a:rPr>
              <a:t>result </a:t>
            </a:r>
            <a:r>
              <a:rPr sz="1500" dirty="0">
                <a:solidFill>
                  <a:srgbClr val="6D6F24"/>
                </a:solidFill>
                <a:latin typeface="Courier New"/>
                <a:cs typeface="Courier New"/>
              </a:rPr>
              <a:t>=</a:t>
            </a:r>
            <a:r>
              <a:rPr sz="1500" spc="-90" dirty="0">
                <a:solidFill>
                  <a:srgbClr val="6D6F24"/>
                </a:solidFill>
                <a:latin typeface="Courier New"/>
                <a:cs typeface="Courier New"/>
              </a:rPr>
              <a:t> </a:t>
            </a:r>
            <a:r>
              <a:rPr sz="1500" dirty="0">
                <a:solidFill>
                  <a:srgbClr val="6D6F24"/>
                </a:solidFill>
                <a:latin typeface="Courier New"/>
                <a:cs typeface="Courier New"/>
              </a:rPr>
              <a:t>$resource(searchString)</a:t>
            </a:r>
            <a:r>
              <a:rPr sz="1500" dirty="0">
                <a:solidFill>
                  <a:srgbClr val="6B006D"/>
                </a:solidFill>
                <a:latin typeface="Courier New"/>
                <a:cs typeface="Courier New"/>
              </a:rPr>
              <a:t>;</a:t>
            </a:r>
            <a:endParaRPr sz="1500">
              <a:latin typeface="Courier New"/>
              <a:cs typeface="Courier New"/>
            </a:endParaRPr>
          </a:p>
        </p:txBody>
      </p:sp>
      <p:sp>
        <p:nvSpPr>
          <p:cNvPr id="4" name="object 4"/>
          <p:cNvSpPr txBox="1"/>
          <p:nvPr/>
        </p:nvSpPr>
        <p:spPr>
          <a:xfrm>
            <a:off x="6911797" y="4415675"/>
            <a:ext cx="1854835" cy="250190"/>
          </a:xfrm>
          <a:prstGeom prst="rect">
            <a:avLst/>
          </a:prstGeom>
        </p:spPr>
        <p:txBody>
          <a:bodyPr vert="horz" wrap="square" lIns="0" tIns="0" rIns="0" bIns="0" rtlCol="0">
            <a:spAutoFit/>
          </a:bodyPr>
          <a:lstStyle/>
          <a:p>
            <a:pPr marL="12700">
              <a:lnSpc>
                <a:spcPct val="100000"/>
              </a:lnSpc>
            </a:pPr>
            <a:r>
              <a:rPr sz="1500" spc="-5" dirty="0">
                <a:solidFill>
                  <a:srgbClr val="565656"/>
                </a:solidFill>
                <a:latin typeface="Courier New"/>
                <a:cs typeface="Courier New"/>
              </a:rPr>
              <a:t>//</a:t>
            </a:r>
            <a:r>
              <a:rPr sz="1500" spc="-95" dirty="0">
                <a:solidFill>
                  <a:srgbClr val="565656"/>
                </a:solidFill>
                <a:latin typeface="Courier New"/>
                <a:cs typeface="Courier New"/>
              </a:rPr>
              <a:t> </a:t>
            </a:r>
            <a:r>
              <a:rPr sz="1500" dirty="0">
                <a:solidFill>
                  <a:srgbClr val="565656"/>
                </a:solidFill>
                <a:latin typeface="Courier New"/>
                <a:cs typeface="Courier New"/>
              </a:rPr>
              <a:t>{method:'GET'</a:t>
            </a:r>
            <a:endParaRPr sz="1500">
              <a:latin typeface="Courier New"/>
              <a:cs typeface="Courier New"/>
            </a:endParaRPr>
          </a:p>
        </p:txBody>
      </p:sp>
      <p:sp>
        <p:nvSpPr>
          <p:cNvPr id="5" name="object 5"/>
          <p:cNvSpPr txBox="1"/>
          <p:nvPr/>
        </p:nvSpPr>
        <p:spPr>
          <a:xfrm>
            <a:off x="2682011" y="4415675"/>
            <a:ext cx="3912235" cy="707390"/>
          </a:xfrm>
          <a:prstGeom prst="rect">
            <a:avLst/>
          </a:prstGeom>
        </p:spPr>
        <p:txBody>
          <a:bodyPr vert="horz" wrap="square" lIns="0" tIns="0" rIns="0" bIns="0" rtlCol="0">
            <a:spAutoFit/>
          </a:bodyPr>
          <a:lstStyle/>
          <a:p>
            <a:pPr marL="12700">
              <a:lnSpc>
                <a:spcPct val="100000"/>
              </a:lnSpc>
            </a:pPr>
            <a:r>
              <a:rPr sz="1500" b="1" dirty="0">
                <a:solidFill>
                  <a:srgbClr val="6B0001"/>
                </a:solidFill>
                <a:latin typeface="Courier New"/>
                <a:cs typeface="Courier New"/>
              </a:rPr>
              <a:t>var </a:t>
            </a:r>
            <a:r>
              <a:rPr sz="1500" spc="-5" dirty="0">
                <a:solidFill>
                  <a:srgbClr val="6B0001"/>
                </a:solidFill>
                <a:latin typeface="Courier New"/>
                <a:cs typeface="Courier New"/>
              </a:rPr>
              <a:t>root </a:t>
            </a:r>
            <a:r>
              <a:rPr sz="1500" dirty="0">
                <a:solidFill>
                  <a:srgbClr val="6D6F24"/>
                </a:solidFill>
                <a:latin typeface="Courier New"/>
                <a:cs typeface="Courier New"/>
              </a:rPr>
              <a:t>= </a:t>
            </a:r>
            <a:r>
              <a:rPr sz="1500" spc="-5" dirty="0">
                <a:solidFill>
                  <a:srgbClr val="6D6F24"/>
                </a:solidFill>
                <a:latin typeface="Courier New"/>
                <a:cs typeface="Courier New"/>
              </a:rPr>
              <a:t>result.get(</a:t>
            </a:r>
            <a:r>
              <a:rPr sz="1500" b="1" spc="-5" dirty="0">
                <a:solidFill>
                  <a:srgbClr val="6B0001"/>
                </a:solidFill>
                <a:latin typeface="Courier New"/>
                <a:cs typeface="Courier New"/>
              </a:rPr>
              <a:t>function</a:t>
            </a:r>
            <a:r>
              <a:rPr sz="1500" spc="-5" dirty="0">
                <a:solidFill>
                  <a:srgbClr val="6D6F24"/>
                </a:solidFill>
                <a:latin typeface="Courier New"/>
                <a:cs typeface="Courier New"/>
              </a:rPr>
              <a:t>()</a:t>
            </a:r>
            <a:r>
              <a:rPr sz="1500" spc="10" dirty="0">
                <a:solidFill>
                  <a:srgbClr val="6D6F24"/>
                </a:solidFill>
                <a:latin typeface="Courier New"/>
                <a:cs typeface="Courier New"/>
              </a:rPr>
              <a:t> </a:t>
            </a:r>
            <a:r>
              <a:rPr sz="1500" dirty="0">
                <a:solidFill>
                  <a:srgbClr val="6B006D"/>
                </a:solidFill>
                <a:latin typeface="Courier New"/>
                <a:cs typeface="Courier New"/>
              </a:rPr>
              <a:t>{</a:t>
            </a:r>
            <a:endParaRPr sz="1500">
              <a:latin typeface="Courier New"/>
              <a:cs typeface="Courier New"/>
            </a:endParaRPr>
          </a:p>
          <a:p>
            <a:pPr marL="469900">
              <a:lnSpc>
                <a:spcPct val="100000"/>
              </a:lnSpc>
            </a:pPr>
            <a:r>
              <a:rPr sz="1500" dirty="0">
                <a:latin typeface="Courier New"/>
                <a:cs typeface="Courier New"/>
              </a:rPr>
              <a:t>$scope</a:t>
            </a:r>
            <a:r>
              <a:rPr sz="1500" dirty="0">
                <a:solidFill>
                  <a:srgbClr val="6D6F24"/>
                </a:solidFill>
                <a:latin typeface="Courier New"/>
                <a:cs typeface="Courier New"/>
              </a:rPr>
              <a:t>.movies =</a:t>
            </a:r>
            <a:r>
              <a:rPr sz="1500" spc="-100" dirty="0">
                <a:solidFill>
                  <a:srgbClr val="6D6F24"/>
                </a:solidFill>
                <a:latin typeface="Courier New"/>
                <a:cs typeface="Courier New"/>
              </a:rPr>
              <a:t> </a:t>
            </a:r>
            <a:r>
              <a:rPr sz="1500" dirty="0">
                <a:solidFill>
                  <a:srgbClr val="6D6F24"/>
                </a:solidFill>
                <a:latin typeface="Courier New"/>
                <a:cs typeface="Courier New"/>
              </a:rPr>
              <a:t>root.movies</a:t>
            </a:r>
            <a:r>
              <a:rPr sz="1500" dirty="0">
                <a:solidFill>
                  <a:srgbClr val="6B006D"/>
                </a:solidFill>
                <a:latin typeface="Courier New"/>
                <a:cs typeface="Courier New"/>
              </a:rPr>
              <a:t>;</a:t>
            </a:r>
            <a:endParaRPr sz="1500">
              <a:latin typeface="Courier New"/>
              <a:cs typeface="Courier New"/>
            </a:endParaRPr>
          </a:p>
          <a:p>
            <a:pPr marL="12700">
              <a:lnSpc>
                <a:spcPct val="100000"/>
              </a:lnSpc>
            </a:pPr>
            <a:r>
              <a:rPr sz="1500" dirty="0">
                <a:solidFill>
                  <a:srgbClr val="6B006D"/>
                </a:solidFill>
                <a:latin typeface="Courier New"/>
                <a:cs typeface="Courier New"/>
              </a:rPr>
              <a:t>}</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p:txBody>
      </p:sp>
      <p:sp>
        <p:nvSpPr>
          <p:cNvPr id="6" name="object 6"/>
          <p:cNvSpPr txBox="1"/>
          <p:nvPr/>
        </p:nvSpPr>
        <p:spPr>
          <a:xfrm>
            <a:off x="1310182" y="5101475"/>
            <a:ext cx="1054735" cy="478790"/>
          </a:xfrm>
          <a:prstGeom prst="rect">
            <a:avLst/>
          </a:prstGeom>
        </p:spPr>
        <p:txBody>
          <a:bodyPr vert="horz" wrap="square" lIns="0" tIns="0" rIns="0" bIns="0" rtlCol="0">
            <a:spAutoFit/>
          </a:bodyPr>
          <a:lstStyle/>
          <a:p>
            <a:pPr marR="5080" algn="r">
              <a:lnSpc>
                <a:spcPct val="100000"/>
              </a:lnSpc>
            </a:pPr>
            <a:r>
              <a:rPr sz="1500" dirty="0">
                <a:solidFill>
                  <a:srgbClr val="6B006D"/>
                </a:solidFill>
                <a:latin typeface="Courier New"/>
                <a:cs typeface="Courier New"/>
              </a:rPr>
              <a:t>}</a:t>
            </a:r>
            <a:endParaRPr sz="1500">
              <a:latin typeface="Courier New"/>
              <a:cs typeface="Courier New"/>
            </a:endParaRPr>
          </a:p>
          <a:p>
            <a:pPr marL="12700">
              <a:lnSpc>
                <a:spcPct val="100000"/>
              </a:lnSpc>
            </a:pPr>
            <a:r>
              <a:rPr sz="1500" dirty="0">
                <a:solidFill>
                  <a:srgbClr val="6B006D"/>
                </a:solidFill>
                <a:latin typeface="Courier New"/>
                <a:cs typeface="Courier New"/>
              </a:rPr>
              <a:t>}</a:t>
            </a:r>
            <a:r>
              <a:rPr sz="1500" dirty="0">
                <a:solidFill>
                  <a:srgbClr val="6D6F24"/>
                </a:solidFill>
                <a:latin typeface="Courier New"/>
                <a:cs typeface="Courier New"/>
              </a:rPr>
              <a:t>)</a:t>
            </a:r>
            <a:r>
              <a:rPr sz="1500" dirty="0">
                <a:solidFill>
                  <a:srgbClr val="6B006D"/>
                </a:solidFill>
                <a:latin typeface="Courier New"/>
                <a:cs typeface="Courier New"/>
              </a:rPr>
              <a:t>;</a:t>
            </a:r>
            <a:endParaRPr sz="1500">
              <a:latin typeface="Courier New"/>
              <a:cs typeface="Courier New"/>
            </a:endParaRPr>
          </a:p>
        </p:txBody>
      </p:sp>
      <p:sp>
        <p:nvSpPr>
          <p:cNvPr id="7" name="object 7"/>
          <p:cNvSpPr/>
          <p:nvPr/>
        </p:nvSpPr>
        <p:spPr>
          <a:xfrm>
            <a:off x="4437189" y="5536082"/>
            <a:ext cx="5200307" cy="141705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823085">
              <a:lnSpc>
                <a:spcPct val="100000"/>
              </a:lnSpc>
            </a:pPr>
            <a:r>
              <a:rPr spc="-5" dirty="0"/>
              <a:t>$resource</a:t>
            </a:r>
            <a:r>
              <a:rPr spc="-50" dirty="0"/>
              <a:t> </a:t>
            </a:r>
            <a:r>
              <a:rPr spc="-5" dirty="0"/>
              <a:t>methods</a:t>
            </a:r>
          </a:p>
        </p:txBody>
      </p:sp>
      <p:sp>
        <p:nvSpPr>
          <p:cNvPr id="3" name="object 3"/>
          <p:cNvSpPr txBox="1"/>
          <p:nvPr/>
        </p:nvSpPr>
        <p:spPr>
          <a:xfrm>
            <a:off x="1310182" y="1995055"/>
            <a:ext cx="7769225" cy="4094479"/>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$resource contains convenient methods</a:t>
            </a:r>
            <a:r>
              <a:rPr sz="3200" spc="55" dirty="0">
                <a:latin typeface="Calibri"/>
                <a:cs typeface="Calibri"/>
              </a:rPr>
              <a:t> </a:t>
            </a:r>
            <a:r>
              <a:rPr sz="3200" spc="-5" dirty="0">
                <a:latin typeface="Calibri"/>
                <a:cs typeface="Calibri"/>
              </a:rPr>
              <a:t>for</a:t>
            </a:r>
            <a:endParaRPr sz="3200">
              <a:latin typeface="Calibri"/>
              <a:cs typeface="Calibri"/>
            </a:endParaRPr>
          </a:p>
          <a:p>
            <a:pPr marL="755650" lvl="1" indent="-285750">
              <a:lnSpc>
                <a:spcPct val="100000"/>
              </a:lnSpc>
              <a:spcBef>
                <a:spcPts val="630"/>
              </a:spcBef>
              <a:buFont typeface="Arial"/>
              <a:buChar char="–"/>
              <a:tabLst>
                <a:tab pos="755650" algn="l"/>
                <a:tab pos="1466215" algn="l"/>
              </a:tabLst>
            </a:pPr>
            <a:r>
              <a:rPr sz="2800" dirty="0">
                <a:latin typeface="SimSun"/>
                <a:cs typeface="SimSun"/>
              </a:rPr>
              <a:t>get	('GET')</a:t>
            </a:r>
            <a:endParaRPr sz="2800">
              <a:latin typeface="SimSun"/>
              <a:cs typeface="SimSun"/>
            </a:endParaRPr>
          </a:p>
          <a:p>
            <a:pPr marL="755650" lvl="1" indent="-285750">
              <a:lnSpc>
                <a:spcPct val="100000"/>
              </a:lnSpc>
              <a:spcBef>
                <a:spcPts val="640"/>
              </a:spcBef>
              <a:buFont typeface="Arial"/>
              <a:buChar char="–"/>
              <a:tabLst>
                <a:tab pos="755650" algn="l"/>
                <a:tab pos="1644014" algn="l"/>
              </a:tabLst>
            </a:pPr>
            <a:r>
              <a:rPr sz="2800" dirty="0">
                <a:latin typeface="SimSun"/>
                <a:cs typeface="SimSun"/>
              </a:rPr>
              <a:t>save	('POST')</a:t>
            </a:r>
            <a:endParaRPr sz="2800">
              <a:latin typeface="SimSun"/>
              <a:cs typeface="SimSun"/>
            </a:endParaRPr>
          </a:p>
          <a:p>
            <a:pPr marL="755650" lvl="1" indent="-285750">
              <a:lnSpc>
                <a:spcPct val="100000"/>
              </a:lnSpc>
              <a:spcBef>
                <a:spcPts val="740"/>
              </a:spcBef>
              <a:buFont typeface="Arial"/>
              <a:buChar char="–"/>
              <a:tabLst>
                <a:tab pos="755650" algn="l"/>
                <a:tab pos="1821814" algn="l"/>
                <a:tab pos="3244215" algn="l"/>
              </a:tabLst>
            </a:pPr>
            <a:r>
              <a:rPr sz="2800" dirty="0">
                <a:latin typeface="SimSun"/>
                <a:cs typeface="SimSun"/>
              </a:rPr>
              <a:t>query	('GET',	isArray:true)</a:t>
            </a:r>
            <a:endParaRPr sz="2800">
              <a:latin typeface="SimSun"/>
              <a:cs typeface="SimSun"/>
            </a:endParaRPr>
          </a:p>
          <a:p>
            <a:pPr marL="755650" lvl="1" indent="-285750">
              <a:lnSpc>
                <a:spcPct val="100000"/>
              </a:lnSpc>
              <a:spcBef>
                <a:spcPts val="640"/>
              </a:spcBef>
              <a:buFont typeface="Arial"/>
              <a:buChar char="–"/>
              <a:tabLst>
                <a:tab pos="755650" algn="l"/>
                <a:tab pos="1999614" algn="l"/>
              </a:tabLst>
            </a:pPr>
            <a:r>
              <a:rPr sz="2800" dirty="0">
                <a:latin typeface="SimSun"/>
                <a:cs typeface="SimSun"/>
              </a:rPr>
              <a:t>remove	('DELETE')</a:t>
            </a:r>
            <a:endParaRPr sz="2800">
              <a:latin typeface="SimSun"/>
              <a:cs typeface="SimSun"/>
            </a:endParaRPr>
          </a:p>
          <a:p>
            <a:pPr marL="355600" marR="5080" indent="-342900">
              <a:lnSpc>
                <a:spcPct val="100699"/>
              </a:lnSpc>
              <a:spcBef>
                <a:spcPts val="710"/>
              </a:spcBef>
              <a:buFont typeface="Arial"/>
              <a:buChar char="•"/>
              <a:tabLst>
                <a:tab pos="354965" algn="l"/>
                <a:tab pos="355600" algn="l"/>
              </a:tabLst>
            </a:pPr>
            <a:r>
              <a:rPr sz="3200" dirty="0">
                <a:latin typeface="Calibri"/>
                <a:cs typeface="Calibri"/>
              </a:rPr>
              <a:t>Calling these </a:t>
            </a:r>
            <a:r>
              <a:rPr sz="3200" spc="-5" dirty="0">
                <a:latin typeface="Calibri"/>
                <a:cs typeface="Calibri"/>
              </a:rPr>
              <a:t>will invoke </a:t>
            </a:r>
            <a:r>
              <a:rPr sz="3200" spc="-25" dirty="0">
                <a:latin typeface="Calibri"/>
                <a:cs typeface="Calibri"/>
              </a:rPr>
              <a:t>$http </a:t>
            </a:r>
            <a:r>
              <a:rPr sz="3200" spc="-5" dirty="0">
                <a:latin typeface="Calibri"/>
                <a:cs typeface="Calibri"/>
              </a:rPr>
              <a:t>(ajax </a:t>
            </a:r>
            <a:r>
              <a:rPr sz="3200" dirty="0">
                <a:latin typeface="Calibri"/>
                <a:cs typeface="Calibri"/>
              </a:rPr>
              <a:t>call) </a:t>
            </a:r>
            <a:r>
              <a:rPr sz="3200" spc="-5" dirty="0">
                <a:latin typeface="Calibri"/>
                <a:cs typeface="Calibri"/>
              </a:rPr>
              <a:t>with  </a:t>
            </a:r>
            <a:r>
              <a:rPr sz="3200" dirty="0">
                <a:latin typeface="Calibri"/>
                <a:cs typeface="Calibri"/>
              </a:rPr>
              <a:t>the speciﬁed </a:t>
            </a:r>
            <a:r>
              <a:rPr sz="3200" spc="-30" dirty="0">
                <a:latin typeface="Calibri"/>
                <a:cs typeface="Calibri"/>
              </a:rPr>
              <a:t>http </a:t>
            </a:r>
            <a:r>
              <a:rPr sz="3200" spc="-5" dirty="0">
                <a:latin typeface="Calibri"/>
                <a:cs typeface="Calibri"/>
              </a:rPr>
              <a:t>method </a:t>
            </a:r>
            <a:r>
              <a:rPr sz="3200" dirty="0">
                <a:latin typeface="Calibri"/>
                <a:cs typeface="Calibri"/>
              </a:rPr>
              <a:t>(GET, POST,  </a:t>
            </a:r>
            <a:r>
              <a:rPr sz="3200" spc="-5" dirty="0">
                <a:latin typeface="Calibri"/>
                <a:cs typeface="Calibri"/>
              </a:rPr>
              <a:t>DELETE), destination </a:t>
            </a:r>
            <a:r>
              <a:rPr sz="3200" dirty="0">
                <a:latin typeface="Calibri"/>
                <a:cs typeface="Calibri"/>
              </a:rPr>
              <a:t>and</a:t>
            </a:r>
            <a:r>
              <a:rPr sz="3200" spc="-15" dirty="0">
                <a:latin typeface="Calibri"/>
                <a:cs typeface="Calibri"/>
              </a:rPr>
              <a:t> </a:t>
            </a:r>
            <a:r>
              <a:rPr sz="3200" spc="-5" dirty="0">
                <a:latin typeface="Calibri"/>
                <a:cs typeface="Calibri"/>
              </a:rPr>
              <a:t>parameters</a:t>
            </a:r>
            <a:endParaRPr sz="3200">
              <a:latin typeface="Calibri"/>
              <a:cs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814830">
              <a:lnSpc>
                <a:spcPct val="100000"/>
              </a:lnSpc>
            </a:pPr>
            <a:r>
              <a:rPr dirty="0"/>
              <a:t>Passing</a:t>
            </a:r>
            <a:r>
              <a:rPr spc="-65" dirty="0"/>
              <a:t> </a:t>
            </a:r>
            <a:r>
              <a:rPr spc="-5" dirty="0"/>
              <a:t>Parameters</a:t>
            </a:r>
          </a:p>
        </p:txBody>
      </p:sp>
      <p:sp>
        <p:nvSpPr>
          <p:cNvPr id="3" name="object 3"/>
          <p:cNvSpPr txBox="1"/>
          <p:nvPr/>
        </p:nvSpPr>
        <p:spPr>
          <a:xfrm>
            <a:off x="1310182" y="1995055"/>
            <a:ext cx="5894070" cy="459740"/>
          </a:xfrm>
          <a:prstGeom prst="rect">
            <a:avLst/>
          </a:prstGeom>
        </p:spPr>
        <p:txBody>
          <a:bodyPr vert="horz" wrap="square" lIns="0" tIns="0" rIns="0" bIns="0" rtlCol="0">
            <a:spAutoFit/>
          </a:bodyPr>
          <a:lstStyle/>
          <a:p>
            <a:pPr marL="12700">
              <a:lnSpc>
                <a:spcPct val="100000"/>
              </a:lnSpc>
            </a:pPr>
            <a:r>
              <a:rPr sz="1400" spc="-5" dirty="0">
                <a:solidFill>
                  <a:srgbClr val="565656"/>
                </a:solidFill>
                <a:latin typeface="Courier New"/>
                <a:cs typeface="Courier New"/>
              </a:rPr>
              <a:t>// Load </a:t>
            </a:r>
            <a:r>
              <a:rPr sz="1400" dirty="0">
                <a:solidFill>
                  <a:srgbClr val="565656"/>
                </a:solidFill>
                <a:latin typeface="Courier New"/>
                <a:cs typeface="Courier New"/>
              </a:rPr>
              <a:t>ngResource </a:t>
            </a:r>
            <a:r>
              <a:rPr sz="1400" spc="-5" dirty="0">
                <a:solidFill>
                  <a:srgbClr val="565656"/>
                </a:solidFill>
                <a:latin typeface="Courier New"/>
                <a:cs typeface="Courier New"/>
              </a:rPr>
              <a:t>before</a:t>
            </a:r>
            <a:r>
              <a:rPr sz="1400" spc="-75" dirty="0">
                <a:solidFill>
                  <a:srgbClr val="565656"/>
                </a:solidFill>
                <a:latin typeface="Courier New"/>
                <a:cs typeface="Courier New"/>
              </a:rPr>
              <a:t> </a:t>
            </a:r>
            <a:r>
              <a:rPr sz="1400" dirty="0">
                <a:solidFill>
                  <a:srgbClr val="565656"/>
                </a:solidFill>
                <a:latin typeface="Courier New"/>
                <a:cs typeface="Courier New"/>
              </a:rPr>
              <a:t>this</a:t>
            </a:r>
            <a:endParaRPr sz="1400">
              <a:latin typeface="Courier New"/>
              <a:cs typeface="Courier New"/>
            </a:endParaRPr>
          </a:p>
          <a:p>
            <a:pPr marL="12700">
              <a:lnSpc>
                <a:spcPct val="100000"/>
              </a:lnSpc>
              <a:spcBef>
                <a:spcPts val="254"/>
              </a:spcBef>
            </a:pPr>
            <a:r>
              <a:rPr sz="1400" b="1" dirty="0">
                <a:solidFill>
                  <a:srgbClr val="6B0001"/>
                </a:solidFill>
                <a:latin typeface="Courier New"/>
                <a:cs typeface="Courier New"/>
              </a:rPr>
              <a:t>var </a:t>
            </a:r>
            <a:r>
              <a:rPr sz="1400" dirty="0">
                <a:solidFill>
                  <a:srgbClr val="6B0001"/>
                </a:solidFill>
                <a:latin typeface="Courier New"/>
                <a:cs typeface="Courier New"/>
              </a:rPr>
              <a:t>restApp </a:t>
            </a:r>
            <a:r>
              <a:rPr sz="1400" dirty="0">
                <a:solidFill>
                  <a:srgbClr val="6D6F24"/>
                </a:solidFill>
                <a:latin typeface="Courier New"/>
                <a:cs typeface="Courier New"/>
              </a:rPr>
              <a:t>=</a:t>
            </a:r>
            <a:r>
              <a:rPr sz="1400" spc="-100" dirty="0">
                <a:solidFill>
                  <a:srgbClr val="6D6F24"/>
                </a:solidFill>
                <a:latin typeface="Courier New"/>
                <a:cs typeface="Courier New"/>
              </a:rPr>
              <a:t> </a:t>
            </a:r>
            <a:r>
              <a:rPr sz="1400" dirty="0">
                <a:solidFill>
                  <a:srgbClr val="6D6F24"/>
                </a:solidFill>
                <a:latin typeface="Courier New"/>
                <a:cs typeface="Courier New"/>
              </a:rPr>
              <a:t>angular.module(</a:t>
            </a:r>
            <a:r>
              <a:rPr sz="1400" dirty="0">
                <a:solidFill>
                  <a:srgbClr val="0000DF"/>
                </a:solidFill>
                <a:latin typeface="Courier New"/>
                <a:cs typeface="Courier New"/>
              </a:rPr>
              <a:t>'restApp'</a:t>
            </a:r>
            <a:r>
              <a:rPr sz="1400" dirty="0">
                <a:solidFill>
                  <a:srgbClr val="6D6F24"/>
                </a:solidFill>
                <a:latin typeface="Courier New"/>
                <a:cs typeface="Courier New"/>
              </a:rPr>
              <a:t>,[</a:t>
            </a:r>
            <a:r>
              <a:rPr sz="1400" dirty="0">
                <a:solidFill>
                  <a:srgbClr val="0000DF"/>
                </a:solidFill>
                <a:latin typeface="Courier New"/>
                <a:cs typeface="Courier New"/>
              </a:rPr>
              <a:t>'ngResource'</a:t>
            </a:r>
            <a:r>
              <a:rPr sz="1400" dirty="0">
                <a:solidFill>
                  <a:srgbClr val="6D6F24"/>
                </a:solidFill>
                <a:latin typeface="Courier New"/>
                <a:cs typeface="Courier New"/>
              </a:rPr>
              <a:t>])</a:t>
            </a:r>
            <a:r>
              <a:rPr sz="1400" dirty="0">
                <a:solidFill>
                  <a:srgbClr val="6B006D"/>
                </a:solidFill>
                <a:latin typeface="Courier New"/>
                <a:cs typeface="Courier New"/>
              </a:rPr>
              <a:t>;</a:t>
            </a:r>
            <a:endParaRPr sz="1400">
              <a:latin typeface="Courier New"/>
              <a:cs typeface="Courier New"/>
            </a:endParaRPr>
          </a:p>
        </p:txBody>
      </p:sp>
      <p:sp>
        <p:nvSpPr>
          <p:cNvPr id="4" name="object 4"/>
          <p:cNvSpPr txBox="1"/>
          <p:nvPr/>
        </p:nvSpPr>
        <p:spPr>
          <a:xfrm>
            <a:off x="1310182" y="2761627"/>
            <a:ext cx="7921625" cy="1974214"/>
          </a:xfrm>
          <a:prstGeom prst="rect">
            <a:avLst/>
          </a:prstGeom>
        </p:spPr>
        <p:txBody>
          <a:bodyPr vert="horz" wrap="square" lIns="0" tIns="0" rIns="0" bIns="0" rtlCol="0">
            <a:spAutoFit/>
          </a:bodyPr>
          <a:lstStyle/>
          <a:p>
            <a:pPr marR="1485900" algn="ctr">
              <a:lnSpc>
                <a:spcPct val="100000"/>
              </a:lnSpc>
            </a:pPr>
            <a:r>
              <a:rPr sz="1400" dirty="0">
                <a:latin typeface="Courier New"/>
                <a:cs typeface="Courier New"/>
              </a:rPr>
              <a:t>restApp</a:t>
            </a:r>
            <a:r>
              <a:rPr sz="1400" dirty="0">
                <a:solidFill>
                  <a:srgbClr val="6D6F24"/>
                </a:solidFill>
                <a:latin typeface="Courier New"/>
                <a:cs typeface="Courier New"/>
              </a:rPr>
              <a:t>.controller(</a:t>
            </a:r>
            <a:r>
              <a:rPr sz="1400" dirty="0">
                <a:solidFill>
                  <a:srgbClr val="6B0001"/>
                </a:solidFill>
                <a:latin typeface="Courier New"/>
                <a:cs typeface="Courier New"/>
              </a:rPr>
              <a:t>"</a:t>
            </a:r>
            <a:r>
              <a:rPr sz="1400" dirty="0">
                <a:solidFill>
                  <a:srgbClr val="0000DF"/>
                </a:solidFill>
                <a:latin typeface="Courier New"/>
                <a:cs typeface="Courier New"/>
              </a:rPr>
              <a:t>RestCtrl</a:t>
            </a:r>
            <a:r>
              <a:rPr sz="1400" dirty="0">
                <a:solidFill>
                  <a:srgbClr val="6B0001"/>
                </a:solidFill>
                <a:latin typeface="Courier New"/>
                <a:cs typeface="Courier New"/>
              </a:rPr>
              <a:t>"</a:t>
            </a:r>
            <a:r>
              <a:rPr sz="1400" dirty="0">
                <a:solidFill>
                  <a:srgbClr val="6D6F24"/>
                </a:solidFill>
                <a:latin typeface="Courier New"/>
                <a:cs typeface="Courier New"/>
              </a:rPr>
              <a:t>, </a:t>
            </a:r>
            <a:r>
              <a:rPr sz="1400" b="1" spc="-5" dirty="0">
                <a:solidFill>
                  <a:srgbClr val="6B0001"/>
                </a:solidFill>
                <a:latin typeface="Courier New"/>
                <a:cs typeface="Courier New"/>
              </a:rPr>
              <a:t>function</a:t>
            </a:r>
            <a:r>
              <a:rPr sz="1400" spc="-5" dirty="0">
                <a:solidFill>
                  <a:srgbClr val="6D6F24"/>
                </a:solidFill>
                <a:latin typeface="Courier New"/>
                <a:cs typeface="Courier New"/>
              </a:rPr>
              <a:t>($scope, $resource)</a:t>
            </a:r>
            <a:r>
              <a:rPr sz="1400" spc="-45" dirty="0">
                <a:solidFill>
                  <a:srgbClr val="6D6F24"/>
                </a:solidFill>
                <a:latin typeface="Courier New"/>
                <a:cs typeface="Courier New"/>
              </a:rPr>
              <a:t> </a:t>
            </a:r>
            <a:r>
              <a:rPr sz="1400" dirty="0">
                <a:solidFill>
                  <a:srgbClr val="6B006D"/>
                </a:solidFill>
                <a:latin typeface="Courier New"/>
                <a:cs typeface="Courier New"/>
              </a:rPr>
              <a:t>{</a:t>
            </a:r>
            <a:endParaRPr sz="1400">
              <a:latin typeface="Courier New"/>
              <a:cs typeface="Courier New"/>
            </a:endParaRPr>
          </a:p>
          <a:p>
            <a:pPr marL="439420">
              <a:lnSpc>
                <a:spcPct val="100000"/>
              </a:lnSpc>
              <a:spcBef>
                <a:spcPts val="320"/>
              </a:spcBef>
            </a:pPr>
            <a:r>
              <a:rPr sz="1400" dirty="0">
                <a:latin typeface="Courier New"/>
                <a:cs typeface="Courier New"/>
              </a:rPr>
              <a:t>$scope</a:t>
            </a:r>
            <a:r>
              <a:rPr sz="1400" dirty="0">
                <a:solidFill>
                  <a:srgbClr val="6D6F24"/>
                </a:solidFill>
                <a:latin typeface="Courier New"/>
                <a:cs typeface="Courier New"/>
              </a:rPr>
              <a:t>.doClick = </a:t>
            </a:r>
            <a:r>
              <a:rPr sz="1400" b="1" spc="-5" dirty="0">
                <a:solidFill>
                  <a:srgbClr val="6B0001"/>
                </a:solidFill>
                <a:latin typeface="Courier New"/>
                <a:cs typeface="Courier New"/>
              </a:rPr>
              <a:t>function</a:t>
            </a:r>
            <a:r>
              <a:rPr sz="1400" spc="-5" dirty="0">
                <a:solidFill>
                  <a:srgbClr val="6D6F24"/>
                </a:solidFill>
                <a:latin typeface="Courier New"/>
                <a:cs typeface="Courier New"/>
              </a:rPr>
              <a:t>()</a:t>
            </a:r>
            <a:r>
              <a:rPr sz="1400" spc="-55" dirty="0">
                <a:solidFill>
                  <a:srgbClr val="6D6F24"/>
                </a:solidFill>
                <a:latin typeface="Courier New"/>
                <a:cs typeface="Courier New"/>
              </a:rPr>
              <a:t> </a:t>
            </a:r>
            <a:r>
              <a:rPr sz="1400" dirty="0">
                <a:solidFill>
                  <a:srgbClr val="6B006D"/>
                </a:solidFill>
                <a:latin typeface="Courier New"/>
                <a:cs typeface="Courier New"/>
              </a:rPr>
              <a:t>{</a:t>
            </a:r>
            <a:endParaRPr sz="1400">
              <a:latin typeface="Courier New"/>
              <a:cs typeface="Courier New"/>
            </a:endParaRPr>
          </a:p>
          <a:p>
            <a:pPr marL="12700" marR="111760" indent="1280160">
              <a:lnSpc>
                <a:spcPts val="1660"/>
              </a:lnSpc>
              <a:spcBef>
                <a:spcPts val="390"/>
              </a:spcBef>
            </a:pPr>
            <a:r>
              <a:rPr sz="1400" b="1" dirty="0">
                <a:solidFill>
                  <a:srgbClr val="6B0001"/>
                </a:solidFill>
                <a:latin typeface="Courier New"/>
                <a:cs typeface="Courier New"/>
              </a:rPr>
              <a:t>var </a:t>
            </a:r>
            <a:r>
              <a:rPr sz="1400" dirty="0">
                <a:solidFill>
                  <a:srgbClr val="6B0001"/>
                </a:solidFill>
                <a:latin typeface="Courier New"/>
                <a:cs typeface="Courier New"/>
              </a:rPr>
              <a:t>searchString </a:t>
            </a:r>
            <a:r>
              <a:rPr sz="1400" dirty="0">
                <a:solidFill>
                  <a:srgbClr val="6D6F24"/>
                </a:solidFill>
                <a:latin typeface="Courier New"/>
                <a:cs typeface="Courier New"/>
              </a:rPr>
              <a:t>=</a:t>
            </a:r>
            <a:r>
              <a:rPr sz="1400" spc="-100" dirty="0">
                <a:solidFill>
                  <a:srgbClr val="6D6F24"/>
                </a:solidFill>
                <a:latin typeface="Courier New"/>
                <a:cs typeface="Courier New"/>
              </a:rPr>
              <a:t> </a:t>
            </a:r>
            <a:r>
              <a:rPr sz="1400" dirty="0">
                <a:solidFill>
                  <a:srgbClr val="0000DF"/>
                </a:solidFill>
                <a:latin typeface="Courier New"/>
                <a:cs typeface="Courier New"/>
                <a:hlinkClick r:id="rId2"/>
              </a:rPr>
              <a:t>'http://api.rottentomatoes.com</a:t>
            </a:r>
            <a:r>
              <a:rPr sz="1400" dirty="0">
                <a:solidFill>
                  <a:srgbClr val="0000DF"/>
                </a:solidFill>
                <a:latin typeface="Courier New"/>
                <a:cs typeface="Courier New"/>
              </a:rPr>
              <a:t>/</a:t>
            </a:r>
            <a:r>
              <a:rPr sz="1400" dirty="0">
                <a:solidFill>
                  <a:srgbClr val="0000DF"/>
                </a:solidFill>
                <a:latin typeface="Courier New"/>
                <a:cs typeface="Courier New"/>
                <a:hlinkClick r:id="rId2"/>
              </a:rPr>
              <a:t>api/public/ </a:t>
            </a:r>
            <a:r>
              <a:rPr sz="1400" dirty="0">
                <a:solidFill>
                  <a:srgbClr val="0000DF"/>
                </a:solidFill>
                <a:latin typeface="Courier New"/>
                <a:cs typeface="Courier New"/>
              </a:rPr>
              <a:t> v1.0/movies.json?apikey=key&amp;q=:title&amp;page_limit=5'</a:t>
            </a:r>
            <a:r>
              <a:rPr sz="1400" dirty="0">
                <a:solidFill>
                  <a:srgbClr val="6B006D"/>
                </a:solidFill>
                <a:latin typeface="Courier New"/>
                <a:cs typeface="Courier New"/>
              </a:rPr>
              <a:t>;</a:t>
            </a:r>
            <a:endParaRPr sz="1400">
              <a:latin typeface="Courier New"/>
              <a:cs typeface="Courier New"/>
            </a:endParaRPr>
          </a:p>
          <a:p>
            <a:pPr marL="1292860">
              <a:lnSpc>
                <a:spcPct val="100000"/>
              </a:lnSpc>
              <a:spcBef>
                <a:spcPts val="300"/>
              </a:spcBef>
            </a:pPr>
            <a:r>
              <a:rPr sz="1400" b="1" dirty="0">
                <a:solidFill>
                  <a:srgbClr val="6B0001"/>
                </a:solidFill>
                <a:latin typeface="Courier New"/>
                <a:cs typeface="Courier New"/>
              </a:rPr>
              <a:t>var </a:t>
            </a:r>
            <a:r>
              <a:rPr sz="1400" spc="-5" dirty="0">
                <a:solidFill>
                  <a:srgbClr val="6B0001"/>
                </a:solidFill>
                <a:latin typeface="Courier New"/>
                <a:cs typeface="Courier New"/>
              </a:rPr>
              <a:t>result </a:t>
            </a:r>
            <a:r>
              <a:rPr sz="1400" dirty="0">
                <a:solidFill>
                  <a:srgbClr val="6D6F24"/>
                </a:solidFill>
                <a:latin typeface="Courier New"/>
                <a:cs typeface="Courier New"/>
              </a:rPr>
              <a:t>=</a:t>
            </a:r>
            <a:r>
              <a:rPr sz="1400" spc="-90" dirty="0">
                <a:solidFill>
                  <a:srgbClr val="6D6F24"/>
                </a:solidFill>
                <a:latin typeface="Courier New"/>
                <a:cs typeface="Courier New"/>
              </a:rPr>
              <a:t> </a:t>
            </a:r>
            <a:r>
              <a:rPr sz="1400" dirty="0">
                <a:solidFill>
                  <a:srgbClr val="6D6F24"/>
                </a:solidFill>
                <a:latin typeface="Courier New"/>
                <a:cs typeface="Courier New"/>
              </a:rPr>
              <a:t>$resource(searchString)</a:t>
            </a:r>
            <a:r>
              <a:rPr sz="1400" dirty="0">
                <a:solidFill>
                  <a:srgbClr val="6B006D"/>
                </a:solidFill>
                <a:latin typeface="Courier New"/>
                <a:cs typeface="Courier New"/>
              </a:rPr>
              <a:t>;</a:t>
            </a:r>
            <a:endParaRPr sz="1400">
              <a:latin typeface="Courier New"/>
              <a:cs typeface="Courier New"/>
            </a:endParaRPr>
          </a:p>
          <a:p>
            <a:pPr marL="1292860">
              <a:lnSpc>
                <a:spcPct val="100000"/>
              </a:lnSpc>
              <a:spcBef>
                <a:spcPts val="320"/>
              </a:spcBef>
            </a:pPr>
            <a:r>
              <a:rPr sz="1400" b="1" dirty="0">
                <a:solidFill>
                  <a:srgbClr val="6B0001"/>
                </a:solidFill>
                <a:latin typeface="Courier New"/>
                <a:cs typeface="Courier New"/>
              </a:rPr>
              <a:t>var </a:t>
            </a:r>
            <a:r>
              <a:rPr sz="1400" spc="-5" dirty="0">
                <a:solidFill>
                  <a:srgbClr val="6B0001"/>
                </a:solidFill>
                <a:latin typeface="Courier New"/>
                <a:cs typeface="Courier New"/>
              </a:rPr>
              <a:t>root </a:t>
            </a:r>
            <a:r>
              <a:rPr sz="1400" dirty="0">
                <a:solidFill>
                  <a:srgbClr val="6D6F24"/>
                </a:solidFill>
                <a:latin typeface="Courier New"/>
                <a:cs typeface="Courier New"/>
              </a:rPr>
              <a:t>= </a:t>
            </a:r>
            <a:r>
              <a:rPr sz="1400" spc="-5" dirty="0">
                <a:solidFill>
                  <a:srgbClr val="6D6F24"/>
                </a:solidFill>
                <a:latin typeface="Courier New"/>
                <a:cs typeface="Courier New"/>
              </a:rPr>
              <a:t>result.get(</a:t>
            </a:r>
            <a:r>
              <a:rPr sz="1400" spc="-5" dirty="0">
                <a:solidFill>
                  <a:srgbClr val="6B006D"/>
                </a:solidFill>
                <a:latin typeface="Courier New"/>
                <a:cs typeface="Courier New"/>
              </a:rPr>
              <a:t>{title: </a:t>
            </a:r>
            <a:r>
              <a:rPr sz="1400" dirty="0">
                <a:solidFill>
                  <a:srgbClr val="6B006D"/>
                </a:solidFill>
                <a:latin typeface="Courier New"/>
                <a:cs typeface="Courier New"/>
              </a:rPr>
              <a:t>$scope</a:t>
            </a:r>
            <a:r>
              <a:rPr sz="1400" dirty="0">
                <a:solidFill>
                  <a:srgbClr val="6D6F24"/>
                </a:solidFill>
                <a:latin typeface="Courier New"/>
                <a:cs typeface="Courier New"/>
              </a:rPr>
              <a:t>.movietitle</a:t>
            </a:r>
            <a:r>
              <a:rPr sz="1400" dirty="0">
                <a:solidFill>
                  <a:srgbClr val="6B006D"/>
                </a:solidFill>
                <a:latin typeface="Courier New"/>
                <a:cs typeface="Courier New"/>
              </a:rPr>
              <a:t>}</a:t>
            </a:r>
            <a:r>
              <a:rPr sz="1400" dirty="0">
                <a:solidFill>
                  <a:srgbClr val="6D6F24"/>
                </a:solidFill>
                <a:latin typeface="Courier New"/>
                <a:cs typeface="Courier New"/>
              </a:rPr>
              <a:t>, </a:t>
            </a:r>
            <a:r>
              <a:rPr sz="1400" b="1" spc="-5" dirty="0">
                <a:solidFill>
                  <a:srgbClr val="6B0001"/>
                </a:solidFill>
                <a:latin typeface="Courier New"/>
                <a:cs typeface="Courier New"/>
              </a:rPr>
              <a:t>function</a:t>
            </a:r>
            <a:r>
              <a:rPr sz="1400" spc="-5" dirty="0">
                <a:solidFill>
                  <a:srgbClr val="6D6F24"/>
                </a:solidFill>
                <a:latin typeface="Courier New"/>
                <a:cs typeface="Courier New"/>
              </a:rPr>
              <a:t>()</a:t>
            </a:r>
            <a:r>
              <a:rPr sz="1400" spc="20" dirty="0">
                <a:solidFill>
                  <a:srgbClr val="6D6F24"/>
                </a:solidFill>
                <a:latin typeface="Courier New"/>
                <a:cs typeface="Courier New"/>
              </a:rPr>
              <a:t> </a:t>
            </a:r>
            <a:r>
              <a:rPr sz="1400" dirty="0">
                <a:solidFill>
                  <a:srgbClr val="6B006D"/>
                </a:solidFill>
                <a:latin typeface="Courier New"/>
                <a:cs typeface="Courier New"/>
              </a:rPr>
              <a:t>{</a:t>
            </a:r>
            <a:endParaRPr sz="1400">
              <a:latin typeface="Courier New"/>
              <a:cs typeface="Courier New"/>
            </a:endParaRPr>
          </a:p>
          <a:p>
            <a:pPr marR="1485900" algn="ctr">
              <a:lnSpc>
                <a:spcPct val="100000"/>
              </a:lnSpc>
              <a:spcBef>
                <a:spcPts val="320"/>
              </a:spcBef>
            </a:pPr>
            <a:r>
              <a:rPr sz="1400" dirty="0">
                <a:latin typeface="Courier New"/>
                <a:cs typeface="Courier New"/>
              </a:rPr>
              <a:t>$scope</a:t>
            </a:r>
            <a:r>
              <a:rPr sz="1400" dirty="0">
                <a:solidFill>
                  <a:srgbClr val="6D6F24"/>
                </a:solidFill>
                <a:latin typeface="Courier New"/>
                <a:cs typeface="Courier New"/>
              </a:rPr>
              <a:t>.movies =</a:t>
            </a:r>
            <a:r>
              <a:rPr sz="1400" spc="-100" dirty="0">
                <a:solidFill>
                  <a:srgbClr val="6D6F24"/>
                </a:solidFill>
                <a:latin typeface="Courier New"/>
                <a:cs typeface="Courier New"/>
              </a:rPr>
              <a:t> </a:t>
            </a:r>
            <a:r>
              <a:rPr sz="1400" dirty="0">
                <a:solidFill>
                  <a:srgbClr val="6D6F24"/>
                </a:solidFill>
                <a:latin typeface="Courier New"/>
                <a:cs typeface="Courier New"/>
              </a:rPr>
              <a:t>root.movies</a:t>
            </a:r>
            <a:r>
              <a:rPr sz="1400" dirty="0">
                <a:solidFill>
                  <a:srgbClr val="6B006D"/>
                </a:solidFill>
                <a:latin typeface="Courier New"/>
                <a:cs typeface="Courier New"/>
              </a:rPr>
              <a:t>;</a:t>
            </a:r>
            <a:endParaRPr sz="1400">
              <a:latin typeface="Courier New"/>
              <a:cs typeface="Courier New"/>
            </a:endParaRPr>
          </a:p>
          <a:p>
            <a:pPr marL="1292860">
              <a:lnSpc>
                <a:spcPct val="100000"/>
              </a:lnSpc>
              <a:spcBef>
                <a:spcPts val="320"/>
              </a:spcBef>
            </a:pPr>
            <a:r>
              <a:rPr sz="1400" dirty="0">
                <a:solidFill>
                  <a:srgbClr val="6B006D"/>
                </a:solidFill>
                <a:latin typeface="Courier New"/>
                <a:cs typeface="Courier New"/>
              </a:rPr>
              <a:t>}</a:t>
            </a:r>
            <a:r>
              <a:rPr sz="1400" dirty="0">
                <a:solidFill>
                  <a:srgbClr val="6D6F24"/>
                </a:solidFill>
                <a:latin typeface="Courier New"/>
                <a:cs typeface="Courier New"/>
              </a:rPr>
              <a:t>)</a:t>
            </a:r>
            <a:r>
              <a:rPr sz="1400" dirty="0">
                <a:solidFill>
                  <a:srgbClr val="6B006D"/>
                </a:solidFill>
                <a:latin typeface="Courier New"/>
                <a:cs typeface="Courier New"/>
              </a:rPr>
              <a:t>;</a:t>
            </a:r>
            <a:endParaRPr sz="1400">
              <a:latin typeface="Courier New"/>
              <a:cs typeface="Courier New"/>
            </a:endParaRPr>
          </a:p>
        </p:txBody>
      </p:sp>
      <p:sp>
        <p:nvSpPr>
          <p:cNvPr id="5" name="object 5"/>
          <p:cNvSpPr txBox="1"/>
          <p:nvPr/>
        </p:nvSpPr>
        <p:spPr>
          <a:xfrm>
            <a:off x="2163761" y="4768227"/>
            <a:ext cx="132715" cy="234315"/>
          </a:xfrm>
          <a:prstGeom prst="rect">
            <a:avLst/>
          </a:prstGeom>
        </p:spPr>
        <p:txBody>
          <a:bodyPr vert="horz" wrap="square" lIns="0" tIns="0" rIns="0" bIns="0" rtlCol="0">
            <a:spAutoFit/>
          </a:bodyPr>
          <a:lstStyle/>
          <a:p>
            <a:pPr marL="12700">
              <a:lnSpc>
                <a:spcPct val="100000"/>
              </a:lnSpc>
            </a:pPr>
            <a:r>
              <a:rPr sz="1400" dirty="0">
                <a:solidFill>
                  <a:srgbClr val="6B006D"/>
                </a:solidFill>
                <a:latin typeface="Courier New"/>
                <a:cs typeface="Courier New"/>
              </a:rPr>
              <a:t>}</a:t>
            </a:r>
            <a:endParaRPr sz="1400">
              <a:latin typeface="Courier New"/>
              <a:cs typeface="Courier New"/>
            </a:endParaRPr>
          </a:p>
        </p:txBody>
      </p:sp>
      <p:sp>
        <p:nvSpPr>
          <p:cNvPr id="6" name="object 6"/>
          <p:cNvSpPr txBox="1"/>
          <p:nvPr/>
        </p:nvSpPr>
        <p:spPr>
          <a:xfrm>
            <a:off x="1310182" y="5022227"/>
            <a:ext cx="346075" cy="234315"/>
          </a:xfrm>
          <a:prstGeom prst="rect">
            <a:avLst/>
          </a:prstGeom>
        </p:spPr>
        <p:txBody>
          <a:bodyPr vert="horz" wrap="square" lIns="0" tIns="0" rIns="0" bIns="0" rtlCol="0">
            <a:spAutoFit/>
          </a:bodyPr>
          <a:lstStyle/>
          <a:p>
            <a:pPr marL="12700">
              <a:lnSpc>
                <a:spcPct val="100000"/>
              </a:lnSpc>
            </a:pPr>
            <a:r>
              <a:rPr sz="1400" dirty="0">
                <a:solidFill>
                  <a:srgbClr val="6B006D"/>
                </a:solidFill>
                <a:latin typeface="Courier New"/>
                <a:cs typeface="Courier New"/>
              </a:rPr>
              <a:t>}</a:t>
            </a:r>
            <a:r>
              <a:rPr sz="1400" dirty="0">
                <a:solidFill>
                  <a:srgbClr val="6D6F24"/>
                </a:solidFill>
                <a:latin typeface="Courier New"/>
                <a:cs typeface="Courier New"/>
              </a:rPr>
              <a:t>)</a:t>
            </a:r>
            <a:r>
              <a:rPr sz="1400" dirty="0">
                <a:solidFill>
                  <a:srgbClr val="6B006D"/>
                </a:solidFill>
                <a:latin typeface="Courier New"/>
                <a:cs typeface="Courier New"/>
              </a:rPr>
              <a:t>;</a:t>
            </a:r>
            <a:endParaRPr sz="1400">
              <a:latin typeface="Courier New"/>
              <a:cs typeface="Courier New"/>
            </a:endParaRPr>
          </a:p>
        </p:txBody>
      </p:sp>
      <p:sp>
        <p:nvSpPr>
          <p:cNvPr id="7" name="object 7"/>
          <p:cNvSpPr/>
          <p:nvPr/>
        </p:nvSpPr>
        <p:spPr>
          <a:xfrm>
            <a:off x="5055298" y="1267701"/>
            <a:ext cx="4596942" cy="229430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952282" y="1305097"/>
            <a:ext cx="1413167" cy="98090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107254" y="1296657"/>
            <a:ext cx="4495228" cy="219283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107255" y="1296657"/>
            <a:ext cx="4495800" cy="2193290"/>
          </a:xfrm>
          <a:custGeom>
            <a:avLst/>
            <a:gdLst/>
            <a:ahLst/>
            <a:cxnLst/>
            <a:rect l="l" t="t" r="r" b="b"/>
            <a:pathLst>
              <a:path w="4495800" h="2193290">
                <a:moveTo>
                  <a:pt x="2614878" y="156709"/>
                </a:moveTo>
                <a:lnTo>
                  <a:pt x="2622867" y="107177"/>
                </a:lnTo>
                <a:lnTo>
                  <a:pt x="2645114" y="64159"/>
                </a:lnTo>
                <a:lnTo>
                  <a:pt x="2679037" y="30235"/>
                </a:lnTo>
                <a:lnTo>
                  <a:pt x="2722055" y="7989"/>
                </a:lnTo>
                <a:lnTo>
                  <a:pt x="2771587" y="0"/>
                </a:lnTo>
                <a:lnTo>
                  <a:pt x="2928268" y="0"/>
                </a:lnTo>
                <a:lnTo>
                  <a:pt x="3398354" y="0"/>
                </a:lnTo>
                <a:lnTo>
                  <a:pt x="4338516" y="0"/>
                </a:lnTo>
                <a:lnTo>
                  <a:pt x="4388044" y="7989"/>
                </a:lnTo>
                <a:lnTo>
                  <a:pt x="4431060" y="30235"/>
                </a:lnTo>
                <a:lnTo>
                  <a:pt x="4464981" y="64159"/>
                </a:lnTo>
                <a:lnTo>
                  <a:pt x="4487227" y="107177"/>
                </a:lnTo>
                <a:lnTo>
                  <a:pt x="4495216" y="156709"/>
                </a:lnTo>
                <a:lnTo>
                  <a:pt x="4495216" y="548474"/>
                </a:lnTo>
                <a:lnTo>
                  <a:pt x="4495216" y="783535"/>
                </a:lnTo>
                <a:lnTo>
                  <a:pt x="4487227" y="833064"/>
                </a:lnTo>
                <a:lnTo>
                  <a:pt x="4464981" y="876083"/>
                </a:lnTo>
                <a:lnTo>
                  <a:pt x="4431060" y="910006"/>
                </a:lnTo>
                <a:lnTo>
                  <a:pt x="4388044" y="932253"/>
                </a:lnTo>
                <a:lnTo>
                  <a:pt x="4338516" y="940242"/>
                </a:lnTo>
                <a:lnTo>
                  <a:pt x="3398354" y="940242"/>
                </a:lnTo>
                <a:lnTo>
                  <a:pt x="2928268" y="940242"/>
                </a:lnTo>
                <a:lnTo>
                  <a:pt x="2771587" y="940242"/>
                </a:lnTo>
                <a:lnTo>
                  <a:pt x="2722055" y="932253"/>
                </a:lnTo>
                <a:lnTo>
                  <a:pt x="2679037" y="910006"/>
                </a:lnTo>
                <a:lnTo>
                  <a:pt x="2645114" y="876083"/>
                </a:lnTo>
                <a:lnTo>
                  <a:pt x="2622867" y="833064"/>
                </a:lnTo>
                <a:lnTo>
                  <a:pt x="2614878" y="783532"/>
                </a:lnTo>
                <a:lnTo>
                  <a:pt x="0" y="2192828"/>
                </a:lnTo>
                <a:lnTo>
                  <a:pt x="2614878" y="548474"/>
                </a:lnTo>
                <a:lnTo>
                  <a:pt x="2614878" y="156709"/>
                </a:lnTo>
                <a:close/>
              </a:path>
            </a:pathLst>
          </a:custGeom>
          <a:ln w="9524">
            <a:solidFill>
              <a:srgbClr val="5B92C7"/>
            </a:solidFill>
          </a:ln>
        </p:spPr>
        <p:txBody>
          <a:bodyPr wrap="square" lIns="0" tIns="0" rIns="0" bIns="0" rtlCol="0"/>
          <a:lstStyle/>
          <a:p>
            <a:endParaRPr/>
          </a:p>
        </p:txBody>
      </p:sp>
      <p:sp>
        <p:nvSpPr>
          <p:cNvPr id="11" name="object 11"/>
          <p:cNvSpPr txBox="1"/>
          <p:nvPr/>
        </p:nvSpPr>
        <p:spPr>
          <a:xfrm>
            <a:off x="8020484" y="1356664"/>
            <a:ext cx="1289685" cy="836930"/>
          </a:xfrm>
          <a:prstGeom prst="rect">
            <a:avLst/>
          </a:prstGeom>
        </p:spPr>
        <p:txBody>
          <a:bodyPr vert="horz" wrap="square" lIns="0" tIns="0" rIns="0" bIns="0" rtlCol="0">
            <a:spAutoFit/>
          </a:bodyPr>
          <a:lstStyle/>
          <a:p>
            <a:pPr marL="12700" marR="5080" indent="298450">
              <a:lnSpc>
                <a:spcPct val="99500"/>
              </a:lnSpc>
            </a:pPr>
            <a:r>
              <a:rPr sz="1800" spc="-5" dirty="0">
                <a:solidFill>
                  <a:srgbClr val="FFFFFF"/>
                </a:solidFill>
                <a:latin typeface="Calibri"/>
                <a:cs typeface="Calibri"/>
              </a:rPr>
              <a:t>:title </a:t>
            </a:r>
            <a:r>
              <a:rPr sz="1800" spc="-280" dirty="0">
                <a:solidFill>
                  <a:srgbClr val="FFFFFF"/>
                </a:solidFill>
                <a:latin typeface="Calibri"/>
                <a:cs typeface="Calibri"/>
              </a:rPr>
              <a:t>-­‐&gt;  </a:t>
            </a:r>
            <a:r>
              <a:rPr sz="1800" dirty="0">
                <a:solidFill>
                  <a:srgbClr val="FFFFFF"/>
                </a:solidFill>
                <a:latin typeface="Calibri"/>
                <a:cs typeface="Calibri"/>
              </a:rPr>
              <a:t>parametrized  URL</a:t>
            </a:r>
            <a:r>
              <a:rPr sz="1800" spc="-100" dirty="0">
                <a:solidFill>
                  <a:srgbClr val="FFFFFF"/>
                </a:solidFill>
                <a:latin typeface="Calibri"/>
                <a:cs typeface="Calibri"/>
              </a:rPr>
              <a:t> </a:t>
            </a:r>
            <a:r>
              <a:rPr sz="1800" dirty="0">
                <a:solidFill>
                  <a:srgbClr val="FFFFFF"/>
                </a:solidFill>
                <a:latin typeface="Calibri"/>
                <a:cs typeface="Calibri"/>
              </a:rPr>
              <a:t>template</a:t>
            </a:r>
            <a:endParaRPr sz="1800">
              <a:latin typeface="Calibri"/>
              <a:cs typeface="Calibri"/>
            </a:endParaRPr>
          </a:p>
        </p:txBody>
      </p:sp>
      <p:sp>
        <p:nvSpPr>
          <p:cNvPr id="12" name="object 12"/>
          <p:cNvSpPr/>
          <p:nvPr/>
        </p:nvSpPr>
        <p:spPr>
          <a:xfrm>
            <a:off x="6360388" y="4310151"/>
            <a:ext cx="2722422" cy="146719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7270636" y="4775664"/>
            <a:ext cx="1641767" cy="980902"/>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6409347" y="4337037"/>
            <a:ext cx="2623642" cy="1367624"/>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6409340" y="4337039"/>
            <a:ext cx="2623820" cy="1367790"/>
          </a:xfrm>
          <a:custGeom>
            <a:avLst/>
            <a:gdLst/>
            <a:ahLst/>
            <a:cxnLst/>
            <a:rect l="l" t="t" r="r" b="b"/>
            <a:pathLst>
              <a:path w="2623820" h="1367789">
                <a:moveTo>
                  <a:pt x="743299" y="584087"/>
                </a:moveTo>
                <a:lnTo>
                  <a:pt x="751288" y="534555"/>
                </a:lnTo>
                <a:lnTo>
                  <a:pt x="773535" y="491536"/>
                </a:lnTo>
                <a:lnTo>
                  <a:pt x="807458" y="457613"/>
                </a:lnTo>
                <a:lnTo>
                  <a:pt x="850476" y="435366"/>
                </a:lnTo>
                <a:lnTo>
                  <a:pt x="900009" y="427377"/>
                </a:lnTo>
                <a:lnTo>
                  <a:pt x="1056690" y="427377"/>
                </a:lnTo>
                <a:lnTo>
                  <a:pt x="0" y="0"/>
                </a:lnTo>
                <a:lnTo>
                  <a:pt x="1526775" y="427377"/>
                </a:lnTo>
                <a:lnTo>
                  <a:pt x="2466928" y="427377"/>
                </a:lnTo>
                <a:lnTo>
                  <a:pt x="2516461" y="435366"/>
                </a:lnTo>
                <a:lnTo>
                  <a:pt x="2559479" y="457613"/>
                </a:lnTo>
                <a:lnTo>
                  <a:pt x="2593402" y="491536"/>
                </a:lnTo>
                <a:lnTo>
                  <a:pt x="2615649" y="534555"/>
                </a:lnTo>
                <a:lnTo>
                  <a:pt x="2623638" y="584087"/>
                </a:lnTo>
                <a:lnTo>
                  <a:pt x="2623638" y="819145"/>
                </a:lnTo>
                <a:lnTo>
                  <a:pt x="2623638" y="1210910"/>
                </a:lnTo>
                <a:lnTo>
                  <a:pt x="2615649" y="1260442"/>
                </a:lnTo>
                <a:lnTo>
                  <a:pt x="2593402" y="1303461"/>
                </a:lnTo>
                <a:lnTo>
                  <a:pt x="2559479" y="1337384"/>
                </a:lnTo>
                <a:lnTo>
                  <a:pt x="2516461" y="1359630"/>
                </a:lnTo>
                <a:lnTo>
                  <a:pt x="2466928" y="1367620"/>
                </a:lnTo>
                <a:lnTo>
                  <a:pt x="1526775" y="1367620"/>
                </a:lnTo>
                <a:lnTo>
                  <a:pt x="1056690" y="1367620"/>
                </a:lnTo>
                <a:lnTo>
                  <a:pt x="900009" y="1367620"/>
                </a:lnTo>
                <a:lnTo>
                  <a:pt x="850476" y="1359630"/>
                </a:lnTo>
                <a:lnTo>
                  <a:pt x="807458" y="1337384"/>
                </a:lnTo>
                <a:lnTo>
                  <a:pt x="773535" y="1303461"/>
                </a:lnTo>
                <a:lnTo>
                  <a:pt x="751288" y="1260442"/>
                </a:lnTo>
                <a:lnTo>
                  <a:pt x="743299" y="1210910"/>
                </a:lnTo>
                <a:lnTo>
                  <a:pt x="743299" y="819145"/>
                </a:lnTo>
                <a:lnTo>
                  <a:pt x="743299" y="584084"/>
                </a:lnTo>
                <a:close/>
              </a:path>
            </a:pathLst>
          </a:custGeom>
          <a:ln w="9524">
            <a:solidFill>
              <a:srgbClr val="5B92C7"/>
            </a:solidFill>
          </a:ln>
        </p:spPr>
        <p:txBody>
          <a:bodyPr wrap="square" lIns="0" tIns="0" rIns="0" bIns="0" rtlCol="0"/>
          <a:lstStyle/>
          <a:p>
            <a:endParaRPr/>
          </a:p>
        </p:txBody>
      </p:sp>
      <p:sp>
        <p:nvSpPr>
          <p:cNvPr id="16" name="object 16"/>
          <p:cNvSpPr txBox="1"/>
          <p:nvPr/>
        </p:nvSpPr>
        <p:spPr>
          <a:xfrm>
            <a:off x="7338197" y="4838306"/>
            <a:ext cx="1515110" cy="822960"/>
          </a:xfrm>
          <a:prstGeom prst="rect">
            <a:avLst/>
          </a:prstGeom>
        </p:spPr>
        <p:txBody>
          <a:bodyPr vert="horz" wrap="square" lIns="0" tIns="0" rIns="0" bIns="0" rtlCol="0">
            <a:spAutoFit/>
          </a:bodyPr>
          <a:lstStyle/>
          <a:p>
            <a:pPr marL="12700" marR="5080" algn="ctr">
              <a:lnSpc>
                <a:spcPts val="2100"/>
              </a:lnSpc>
            </a:pPr>
            <a:r>
              <a:rPr sz="1800" dirty="0">
                <a:solidFill>
                  <a:srgbClr val="FFFFFF"/>
                </a:solidFill>
                <a:latin typeface="Calibri"/>
                <a:cs typeface="Calibri"/>
              </a:rPr>
              <a:t>Giving the  parameter</a:t>
            </a:r>
            <a:r>
              <a:rPr sz="1800" spc="-100" dirty="0">
                <a:solidFill>
                  <a:srgbClr val="FFFFFF"/>
                </a:solidFill>
                <a:latin typeface="Calibri"/>
                <a:cs typeface="Calibri"/>
              </a:rPr>
              <a:t> </a:t>
            </a:r>
            <a:r>
              <a:rPr sz="1800" dirty="0">
                <a:solidFill>
                  <a:srgbClr val="FFFFFF"/>
                </a:solidFill>
                <a:latin typeface="Calibri"/>
                <a:cs typeface="Calibri"/>
              </a:rPr>
              <a:t>from</a:t>
            </a:r>
            <a:endParaRPr sz="1800">
              <a:latin typeface="Calibri"/>
              <a:cs typeface="Calibri"/>
            </a:endParaRPr>
          </a:p>
          <a:p>
            <a:pPr algn="ctr">
              <a:lnSpc>
                <a:spcPts val="2140"/>
              </a:lnSpc>
            </a:pPr>
            <a:r>
              <a:rPr sz="1800" dirty="0">
                <a:solidFill>
                  <a:srgbClr val="FFFFFF"/>
                </a:solidFill>
                <a:latin typeface="Calibri"/>
                <a:cs typeface="Calibri"/>
              </a:rPr>
              <a:t>$scope</a:t>
            </a:r>
            <a:endParaRPr sz="1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1528</TotalTime>
  <Words>8473</Words>
  <Application>Microsoft Office PowerPoint</Application>
  <PresentationFormat>Custom</PresentationFormat>
  <Paragraphs>1327</Paragraphs>
  <Slides>147</Slides>
  <Notes>10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147</vt:i4>
      </vt:variant>
    </vt:vector>
  </HeadingPairs>
  <TitlesOfParts>
    <vt:vector size="163" baseType="lpstr">
      <vt:lpstr>SimSun</vt:lpstr>
      <vt:lpstr>Arial</vt:lpstr>
      <vt:lpstr>Arial (Body)</vt:lpstr>
      <vt:lpstr>Avenir Roman</vt:lpstr>
      <vt:lpstr>Calibri</vt:lpstr>
      <vt:lpstr>Courier New</vt:lpstr>
      <vt:lpstr>Lucida Sans</vt:lpstr>
      <vt:lpstr>Segoe UI</vt:lpstr>
      <vt:lpstr>Segoe UI Light</vt:lpstr>
      <vt:lpstr>StarSymbol</vt:lpstr>
      <vt:lpstr>Symbol</vt:lpstr>
      <vt:lpstr>Times New Roman</vt:lpstr>
      <vt:lpstr>Trebuchet MS</vt:lpstr>
      <vt:lpstr>Verdana</vt:lpstr>
      <vt:lpstr>Wingdings</vt:lpstr>
      <vt:lpstr>Office Theme</vt:lpstr>
      <vt:lpstr>PowerPoint Presentation</vt:lpstr>
      <vt:lpstr>PowerPoint Presentation</vt:lpstr>
      <vt:lpstr>Principles of Web Design</vt:lpstr>
      <vt:lpstr>Core Components of Web Applications</vt:lpstr>
      <vt:lpstr>Frontend development</vt:lpstr>
      <vt:lpstr>Front End Languages</vt:lpstr>
      <vt:lpstr>DOM (Document Object Model)</vt:lpstr>
      <vt:lpstr>DOM (Document Object Model)</vt:lpstr>
      <vt:lpstr>What is a Framework?</vt:lpstr>
      <vt:lpstr>Framework</vt:lpstr>
      <vt:lpstr>Javascript Frameworks</vt:lpstr>
      <vt:lpstr>MVC (Model View Controller)</vt:lpstr>
      <vt:lpstr>MVC Model</vt:lpstr>
      <vt:lpstr>BACKEND development</vt:lpstr>
      <vt:lpstr>What is a Backend?</vt:lpstr>
      <vt:lpstr>What is a WebAPI?</vt:lpstr>
      <vt:lpstr>Representational State Transfer (REST) </vt:lpstr>
      <vt:lpstr>WebAPI Terms</vt:lpstr>
      <vt:lpstr>Web Status Codes</vt:lpstr>
      <vt:lpstr>What is Angular</vt:lpstr>
      <vt:lpstr>Building Blocks</vt:lpstr>
      <vt:lpstr>Component Directives</vt:lpstr>
      <vt:lpstr>History</vt:lpstr>
      <vt:lpstr>History</vt:lpstr>
      <vt:lpstr>AngularJS</vt:lpstr>
      <vt:lpstr>Not The Same</vt:lpstr>
      <vt:lpstr>Angular – Why</vt:lpstr>
      <vt:lpstr>Component Angular</vt:lpstr>
      <vt:lpstr>Templates and Databinding</vt:lpstr>
      <vt:lpstr>Rise of the Responsive Single Page App</vt:lpstr>
      <vt:lpstr>Responsive</vt:lpstr>
      <vt:lpstr>Single-­‐page Applications (SPA)</vt:lpstr>
      <vt:lpstr>JavaScript</vt:lpstr>
      <vt:lpstr>Challenges in SPA</vt:lpstr>
      <vt:lpstr>Single-page Application</vt:lpstr>
      <vt:lpstr>SPAs Are Good For …</vt:lpstr>
      <vt:lpstr>PJAX</vt:lpstr>
      <vt:lpstr>SPAs and Other Web App Architectures</vt:lpstr>
      <vt:lpstr>Angular JS</vt:lpstr>
      <vt:lpstr>AngularJS – Main Concepts</vt:lpstr>
      <vt:lpstr>Anatomy of a Backbone SPA</vt:lpstr>
      <vt:lpstr>Architecture</vt:lpstr>
      <vt:lpstr>SPA Client-Server Communication</vt:lpstr>
      <vt:lpstr>HOW  IT WORKS?</vt:lpstr>
      <vt:lpstr>HOW  IT WORKS?</vt:lpstr>
      <vt:lpstr>Basic Concepts</vt:lpstr>
      <vt:lpstr>First Example – Template</vt:lpstr>
      <vt:lpstr>2) Directives</vt:lpstr>
      <vt:lpstr>About Naming</vt:lpstr>
      <vt:lpstr>Lot of Built in Directives</vt:lpstr>
      <vt:lpstr>2) Expressions</vt:lpstr>
      <vt:lpstr>Example</vt:lpstr>
      <vt:lpstr>ng-­‐init and ng-­‐repeat directives</vt:lpstr>
      <vt:lpstr>3) Filter</vt:lpstr>
      <vt:lpstr>Using Filters -­‐         Example</vt:lpstr>
      <vt:lpstr>Using Filters -­‐         Example</vt:lpstr>
      <vt:lpstr>Using Filters – User Input Filters the Data</vt:lpstr>
      <vt:lpstr>API Reference</vt:lpstr>
      <vt:lpstr>PowerPoint Presentation</vt:lpstr>
      <vt:lpstr>Model – View -­‐         Controllers</vt:lpstr>
      <vt:lpstr>Model – View -­‐         Controllers</vt:lpstr>
      <vt:lpstr>View, Controller and Scope</vt:lpstr>
      <vt:lpstr>Scope</vt:lpstr>
      <vt:lpstr>PowerPoint Presentation</vt:lpstr>
      <vt:lpstr>Modules</vt:lpstr>
      <vt:lpstr>When to use Controllers</vt:lpstr>
      <vt:lpstr>App Explained</vt:lpstr>
      <vt:lpstr>PowerPoint Presentation</vt:lpstr>
      <vt:lpstr>Example: Own Filter</vt:lpstr>
      <vt:lpstr>HTML using the Filter</vt:lpstr>
      <vt:lpstr>Template for Controllers</vt:lpstr>
      <vt:lpstr>Creating a Controller in Module</vt:lpstr>
      <vt:lpstr>PowerPoint Presentation</vt:lpstr>
      <vt:lpstr>PowerPoint Presentation</vt:lpstr>
      <vt:lpstr>Routing</vt:lpstr>
      <vt:lpstr>PowerPoint Presentation</vt:lpstr>
      <vt:lpstr>PowerPoint Presentation</vt:lpstr>
      <vt:lpstr>Views</vt:lpstr>
      <vt:lpstr>Working in Local Environment</vt:lpstr>
      <vt:lpstr>PowerPoint Presentation</vt:lpstr>
      <vt:lpstr>Services</vt:lpstr>
      <vt:lpstr>Services</vt:lpstr>
      <vt:lpstr>AngularJS Custom Services using Factory</vt:lpstr>
      <vt:lpstr>Also Service</vt:lpstr>
      <vt:lpstr>PowerPoint Presentation</vt:lpstr>
      <vt:lpstr>AJAX</vt:lpstr>
      <vt:lpstr>$http – example (AJAX) and AngularJS</vt:lpstr>
      <vt:lpstr>RESTful</vt:lpstr>
      <vt:lpstr>RESTful API HTTP methods (wikipedia)</vt:lpstr>
      <vt:lpstr>AJAX + RESTful</vt:lpstr>
      <vt:lpstr>Example: Weather API</vt:lpstr>
      <vt:lpstr>PowerPoint Presentation</vt:lpstr>
      <vt:lpstr>PowerPoint Presentation</vt:lpstr>
      <vt:lpstr>View after pressing the Button</vt:lpstr>
      <vt:lpstr>$resource</vt:lpstr>
      <vt:lpstr>Getting Started with $resource</vt:lpstr>
      <vt:lpstr>Using $resource on GET</vt:lpstr>
      <vt:lpstr>$resource methods</vt:lpstr>
      <vt:lpstr>Passing Parameters</vt:lpstr>
      <vt:lpstr>Using Services</vt:lpstr>
      <vt:lpstr>Simple Version</vt:lpstr>
      <vt:lpstr>PowerPoint Presentation</vt:lpstr>
      <vt:lpstr>AngularJS Animations</vt:lpstr>
      <vt:lpstr>Example Form</vt:lpstr>
      <vt:lpstr>Animation Classes</vt:lpstr>
      <vt:lpstr>Directives and CSS</vt:lpstr>
      <vt:lpstr>Example CSS</vt:lpstr>
      <vt:lpstr>Test Driven Design</vt:lpstr>
      <vt:lpstr>QUnit</vt:lpstr>
      <vt:lpstr>PowerPoint Presentation</vt:lpstr>
      <vt:lpstr>Three Assertions</vt:lpstr>
      <vt:lpstr>Testing AngularJS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Wrapping UP</vt:lpstr>
      <vt:lpstr>PowerPoint Presentation</vt:lpstr>
      <vt:lpstr>Why TypeScript?</vt:lpstr>
      <vt:lpstr>What is TypeScript?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Faculty Pc</cp:lastModifiedBy>
  <cp:revision>22</cp:revision>
  <dcterms:created xsi:type="dcterms:W3CDTF">2016-12-14T21:20:13Z</dcterms:created>
  <dcterms:modified xsi:type="dcterms:W3CDTF">2020-11-15T13:03:53Z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2016-12-14T00:00:00Z</vt:filetime>
  </property>
</Properties>
</file>