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22"/>
  </p:notesMasterIdLst>
  <p:sldIdLst>
    <p:sldId id="256" r:id="rId2"/>
    <p:sldId id="264" r:id="rId3"/>
    <p:sldId id="257" r:id="rId4"/>
    <p:sldId id="265" r:id="rId5"/>
    <p:sldId id="258" r:id="rId6"/>
    <p:sldId id="266" r:id="rId7"/>
    <p:sldId id="268" r:id="rId8"/>
    <p:sldId id="269" r:id="rId9"/>
    <p:sldId id="270" r:id="rId10"/>
    <p:sldId id="273" r:id="rId11"/>
    <p:sldId id="272" r:id="rId12"/>
    <p:sldId id="271" r:id="rId13"/>
    <p:sldId id="274" r:id="rId14"/>
    <p:sldId id="275" r:id="rId15"/>
    <p:sldId id="259" r:id="rId16"/>
    <p:sldId id="276" r:id="rId17"/>
    <p:sldId id="277" r:id="rId18"/>
    <p:sldId id="260" r:id="rId19"/>
    <p:sldId id="261" r:id="rId20"/>
    <p:sldId id="262" r:id="rId21"/>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dow Pawar" initials="SP" lastIdx="1" clrIdx="0">
    <p:extLst>
      <p:ext uri="{19B8F6BF-5375-455C-9EA6-DF929625EA0E}">
        <p15:presenceInfo xmlns:p15="http://schemas.microsoft.com/office/powerpoint/2012/main" userId="1fcf90d6bdcf72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napToGrid="0">
      <p:cViewPr varScale="1">
        <p:scale>
          <a:sx n="108" d="100"/>
          <a:sy n="108" d="100"/>
        </p:scale>
        <p:origin x="714"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BAB4A-F7B9-431B-96F2-E9E405A40FCB}"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4D4D34-9248-4420-ABD7-2559EE4EA566}" type="slidenum">
              <a:rPr lang="en-US" smtClean="0"/>
              <a:t>‹#›</a:t>
            </a:fld>
            <a:endParaRPr lang="en-US"/>
          </a:p>
        </p:txBody>
      </p:sp>
    </p:spTree>
    <p:extLst>
      <p:ext uri="{BB962C8B-B14F-4D97-AF65-F5344CB8AC3E}">
        <p14:creationId xmlns:p14="http://schemas.microsoft.com/office/powerpoint/2010/main" val="1039996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4D4D34-9248-4420-ABD7-2559EE4EA566}" type="slidenum">
              <a:rPr lang="en-US" smtClean="0"/>
              <a:t>1</a:t>
            </a:fld>
            <a:endParaRPr lang="en-US" dirty="0"/>
          </a:p>
        </p:txBody>
      </p:sp>
    </p:spTree>
    <p:extLst>
      <p:ext uri="{BB962C8B-B14F-4D97-AF65-F5344CB8AC3E}">
        <p14:creationId xmlns:p14="http://schemas.microsoft.com/office/powerpoint/2010/main" val="1407768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4D4D34-9248-4420-ABD7-2559EE4EA566}" type="slidenum">
              <a:rPr lang="en-US" smtClean="0"/>
              <a:t>10</a:t>
            </a:fld>
            <a:endParaRPr lang="en-US"/>
          </a:p>
        </p:txBody>
      </p:sp>
    </p:spTree>
    <p:extLst>
      <p:ext uri="{BB962C8B-B14F-4D97-AF65-F5344CB8AC3E}">
        <p14:creationId xmlns:p14="http://schemas.microsoft.com/office/powerpoint/2010/main" val="3020101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4D4D34-9248-4420-ABD7-2559EE4EA566}" type="slidenum">
              <a:rPr lang="en-US" smtClean="0"/>
              <a:t>11</a:t>
            </a:fld>
            <a:endParaRPr lang="en-US"/>
          </a:p>
        </p:txBody>
      </p:sp>
    </p:spTree>
    <p:extLst>
      <p:ext uri="{BB962C8B-B14F-4D97-AF65-F5344CB8AC3E}">
        <p14:creationId xmlns:p14="http://schemas.microsoft.com/office/powerpoint/2010/main" val="2760299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4D4D34-9248-4420-ABD7-2559EE4EA566}" type="slidenum">
              <a:rPr lang="en-US" smtClean="0"/>
              <a:t>12</a:t>
            </a:fld>
            <a:endParaRPr lang="en-US"/>
          </a:p>
        </p:txBody>
      </p:sp>
    </p:spTree>
    <p:extLst>
      <p:ext uri="{BB962C8B-B14F-4D97-AF65-F5344CB8AC3E}">
        <p14:creationId xmlns:p14="http://schemas.microsoft.com/office/powerpoint/2010/main" val="2260605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4D4D34-9248-4420-ABD7-2559EE4EA566}" type="slidenum">
              <a:rPr lang="en-US" smtClean="0"/>
              <a:t>13</a:t>
            </a:fld>
            <a:endParaRPr lang="en-US"/>
          </a:p>
        </p:txBody>
      </p:sp>
    </p:spTree>
    <p:extLst>
      <p:ext uri="{BB962C8B-B14F-4D97-AF65-F5344CB8AC3E}">
        <p14:creationId xmlns:p14="http://schemas.microsoft.com/office/powerpoint/2010/main" val="1490248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4D4D34-9248-4420-ABD7-2559EE4EA566}" type="slidenum">
              <a:rPr lang="en-US" smtClean="0"/>
              <a:t>14</a:t>
            </a:fld>
            <a:endParaRPr lang="en-US"/>
          </a:p>
        </p:txBody>
      </p:sp>
    </p:spTree>
    <p:extLst>
      <p:ext uri="{BB962C8B-B14F-4D97-AF65-F5344CB8AC3E}">
        <p14:creationId xmlns:p14="http://schemas.microsoft.com/office/powerpoint/2010/main" val="3219195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4D4D34-9248-4420-ABD7-2559EE4EA566}" type="slidenum">
              <a:rPr lang="en-US" smtClean="0"/>
              <a:t>15</a:t>
            </a:fld>
            <a:endParaRPr lang="en-US"/>
          </a:p>
        </p:txBody>
      </p:sp>
    </p:spTree>
    <p:extLst>
      <p:ext uri="{BB962C8B-B14F-4D97-AF65-F5344CB8AC3E}">
        <p14:creationId xmlns:p14="http://schemas.microsoft.com/office/powerpoint/2010/main" val="3736682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4D4D34-9248-4420-ABD7-2559EE4EA566}" type="slidenum">
              <a:rPr lang="en-US" smtClean="0"/>
              <a:t>16</a:t>
            </a:fld>
            <a:endParaRPr lang="en-US"/>
          </a:p>
        </p:txBody>
      </p:sp>
    </p:spTree>
    <p:extLst>
      <p:ext uri="{BB962C8B-B14F-4D97-AF65-F5344CB8AC3E}">
        <p14:creationId xmlns:p14="http://schemas.microsoft.com/office/powerpoint/2010/main" val="1173004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4D4D34-9248-4420-ABD7-2559EE4EA566}" type="slidenum">
              <a:rPr lang="en-US" smtClean="0"/>
              <a:t>17</a:t>
            </a:fld>
            <a:endParaRPr lang="en-US"/>
          </a:p>
        </p:txBody>
      </p:sp>
    </p:spTree>
    <p:extLst>
      <p:ext uri="{BB962C8B-B14F-4D97-AF65-F5344CB8AC3E}">
        <p14:creationId xmlns:p14="http://schemas.microsoft.com/office/powerpoint/2010/main" val="4043129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4D4D34-9248-4420-ABD7-2559EE4EA566}" type="slidenum">
              <a:rPr lang="en-US" smtClean="0"/>
              <a:t>18</a:t>
            </a:fld>
            <a:endParaRPr lang="en-US"/>
          </a:p>
        </p:txBody>
      </p:sp>
    </p:spTree>
    <p:extLst>
      <p:ext uri="{BB962C8B-B14F-4D97-AF65-F5344CB8AC3E}">
        <p14:creationId xmlns:p14="http://schemas.microsoft.com/office/powerpoint/2010/main" val="2481335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4D4D34-9248-4420-ABD7-2559EE4EA566}" type="slidenum">
              <a:rPr lang="en-US" smtClean="0"/>
              <a:t>19</a:t>
            </a:fld>
            <a:endParaRPr lang="en-US"/>
          </a:p>
        </p:txBody>
      </p:sp>
    </p:spTree>
    <p:extLst>
      <p:ext uri="{BB962C8B-B14F-4D97-AF65-F5344CB8AC3E}">
        <p14:creationId xmlns:p14="http://schemas.microsoft.com/office/powerpoint/2010/main" val="3868457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4D4D34-9248-4420-ABD7-2559EE4EA566}" type="slidenum">
              <a:rPr lang="en-US" smtClean="0"/>
              <a:t>2</a:t>
            </a:fld>
            <a:endParaRPr lang="en-US" dirty="0"/>
          </a:p>
        </p:txBody>
      </p:sp>
    </p:spTree>
    <p:extLst>
      <p:ext uri="{BB962C8B-B14F-4D97-AF65-F5344CB8AC3E}">
        <p14:creationId xmlns:p14="http://schemas.microsoft.com/office/powerpoint/2010/main" val="3080516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4D4D34-9248-4420-ABD7-2559EE4EA566}" type="slidenum">
              <a:rPr lang="en-US" smtClean="0"/>
              <a:t>20</a:t>
            </a:fld>
            <a:endParaRPr lang="en-US"/>
          </a:p>
        </p:txBody>
      </p:sp>
    </p:spTree>
    <p:extLst>
      <p:ext uri="{BB962C8B-B14F-4D97-AF65-F5344CB8AC3E}">
        <p14:creationId xmlns:p14="http://schemas.microsoft.com/office/powerpoint/2010/main" val="1348794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4D4D34-9248-4420-ABD7-2559EE4EA566}" type="slidenum">
              <a:rPr lang="en-US" smtClean="0"/>
              <a:t>3</a:t>
            </a:fld>
            <a:endParaRPr lang="en-US" dirty="0"/>
          </a:p>
        </p:txBody>
      </p:sp>
    </p:spTree>
    <p:extLst>
      <p:ext uri="{BB962C8B-B14F-4D97-AF65-F5344CB8AC3E}">
        <p14:creationId xmlns:p14="http://schemas.microsoft.com/office/powerpoint/2010/main" val="516426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4D4D34-9248-4420-ABD7-2559EE4EA566}" type="slidenum">
              <a:rPr lang="en-US" smtClean="0"/>
              <a:t>4</a:t>
            </a:fld>
            <a:endParaRPr lang="en-US" dirty="0"/>
          </a:p>
        </p:txBody>
      </p:sp>
    </p:spTree>
    <p:extLst>
      <p:ext uri="{BB962C8B-B14F-4D97-AF65-F5344CB8AC3E}">
        <p14:creationId xmlns:p14="http://schemas.microsoft.com/office/powerpoint/2010/main" val="3140508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4D4D34-9248-4420-ABD7-2559EE4EA566}" type="slidenum">
              <a:rPr lang="en-US" smtClean="0"/>
              <a:t>5</a:t>
            </a:fld>
            <a:endParaRPr lang="en-US" dirty="0"/>
          </a:p>
        </p:txBody>
      </p:sp>
    </p:spTree>
    <p:extLst>
      <p:ext uri="{BB962C8B-B14F-4D97-AF65-F5344CB8AC3E}">
        <p14:creationId xmlns:p14="http://schemas.microsoft.com/office/powerpoint/2010/main" val="1016536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4D4D34-9248-4420-ABD7-2559EE4EA566}" type="slidenum">
              <a:rPr lang="en-US" smtClean="0"/>
              <a:t>6</a:t>
            </a:fld>
            <a:endParaRPr lang="en-US" dirty="0"/>
          </a:p>
        </p:txBody>
      </p:sp>
    </p:spTree>
    <p:extLst>
      <p:ext uri="{BB962C8B-B14F-4D97-AF65-F5344CB8AC3E}">
        <p14:creationId xmlns:p14="http://schemas.microsoft.com/office/powerpoint/2010/main" val="2903679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4D4D34-9248-4420-ABD7-2559EE4EA566}" type="slidenum">
              <a:rPr lang="en-US" smtClean="0"/>
              <a:t>7</a:t>
            </a:fld>
            <a:endParaRPr lang="en-US" dirty="0"/>
          </a:p>
        </p:txBody>
      </p:sp>
    </p:spTree>
    <p:extLst>
      <p:ext uri="{BB962C8B-B14F-4D97-AF65-F5344CB8AC3E}">
        <p14:creationId xmlns:p14="http://schemas.microsoft.com/office/powerpoint/2010/main" val="3509462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4D4D34-9248-4420-ABD7-2559EE4EA566}" type="slidenum">
              <a:rPr lang="en-US" smtClean="0"/>
              <a:t>8</a:t>
            </a:fld>
            <a:endParaRPr lang="en-US"/>
          </a:p>
        </p:txBody>
      </p:sp>
    </p:spTree>
    <p:extLst>
      <p:ext uri="{BB962C8B-B14F-4D97-AF65-F5344CB8AC3E}">
        <p14:creationId xmlns:p14="http://schemas.microsoft.com/office/powerpoint/2010/main" val="3640047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4D4D34-9248-4420-ABD7-2559EE4EA566}" type="slidenum">
              <a:rPr lang="en-US" smtClean="0"/>
              <a:t>9</a:t>
            </a:fld>
            <a:endParaRPr lang="en-US"/>
          </a:p>
        </p:txBody>
      </p:sp>
    </p:spTree>
    <p:extLst>
      <p:ext uri="{BB962C8B-B14F-4D97-AF65-F5344CB8AC3E}">
        <p14:creationId xmlns:p14="http://schemas.microsoft.com/office/powerpoint/2010/main" val="189275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D619B6-BB1E-4132-8BB5-ECE42F68407E}"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7A4E8-1FEA-41B3-AF94-504524887F2F}" type="slidenum">
              <a:rPr lang="en-US" smtClean="0"/>
              <a:t>‹#›</a:t>
            </a:fld>
            <a:endParaRPr lang="en-US"/>
          </a:p>
        </p:txBody>
      </p:sp>
    </p:spTree>
    <p:extLst>
      <p:ext uri="{BB962C8B-B14F-4D97-AF65-F5344CB8AC3E}">
        <p14:creationId xmlns:p14="http://schemas.microsoft.com/office/powerpoint/2010/main" val="307415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619B6-BB1E-4132-8BB5-ECE42F68407E}"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7A4E8-1FEA-41B3-AF94-504524887F2F}" type="slidenum">
              <a:rPr lang="en-US" smtClean="0"/>
              <a:t>‹#›</a:t>
            </a:fld>
            <a:endParaRPr lang="en-US"/>
          </a:p>
        </p:txBody>
      </p:sp>
    </p:spTree>
    <p:extLst>
      <p:ext uri="{BB962C8B-B14F-4D97-AF65-F5344CB8AC3E}">
        <p14:creationId xmlns:p14="http://schemas.microsoft.com/office/powerpoint/2010/main" val="3119963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619B6-BB1E-4132-8BB5-ECE42F68407E}"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7A4E8-1FEA-41B3-AF94-504524887F2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8914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619B6-BB1E-4132-8BB5-ECE42F68407E}"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7A4E8-1FEA-41B3-AF94-504524887F2F}" type="slidenum">
              <a:rPr lang="en-US" smtClean="0"/>
              <a:t>‹#›</a:t>
            </a:fld>
            <a:endParaRPr lang="en-US"/>
          </a:p>
        </p:txBody>
      </p:sp>
    </p:spTree>
    <p:extLst>
      <p:ext uri="{BB962C8B-B14F-4D97-AF65-F5344CB8AC3E}">
        <p14:creationId xmlns:p14="http://schemas.microsoft.com/office/powerpoint/2010/main" val="2163280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619B6-BB1E-4132-8BB5-ECE42F68407E}"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7A4E8-1FEA-41B3-AF94-504524887F2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6351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619B6-BB1E-4132-8BB5-ECE42F68407E}"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7A4E8-1FEA-41B3-AF94-504524887F2F}" type="slidenum">
              <a:rPr lang="en-US" smtClean="0"/>
              <a:t>‹#›</a:t>
            </a:fld>
            <a:endParaRPr lang="en-US"/>
          </a:p>
        </p:txBody>
      </p:sp>
    </p:spTree>
    <p:extLst>
      <p:ext uri="{BB962C8B-B14F-4D97-AF65-F5344CB8AC3E}">
        <p14:creationId xmlns:p14="http://schemas.microsoft.com/office/powerpoint/2010/main" val="381436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D619B6-BB1E-4132-8BB5-ECE42F68407E}"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7A4E8-1FEA-41B3-AF94-504524887F2F}" type="slidenum">
              <a:rPr lang="en-US" smtClean="0"/>
              <a:t>‹#›</a:t>
            </a:fld>
            <a:endParaRPr lang="en-US"/>
          </a:p>
        </p:txBody>
      </p:sp>
    </p:spTree>
    <p:extLst>
      <p:ext uri="{BB962C8B-B14F-4D97-AF65-F5344CB8AC3E}">
        <p14:creationId xmlns:p14="http://schemas.microsoft.com/office/powerpoint/2010/main" val="1772703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D619B6-BB1E-4132-8BB5-ECE42F68407E}"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7A4E8-1FEA-41B3-AF94-504524887F2F}" type="slidenum">
              <a:rPr lang="en-US" smtClean="0"/>
              <a:t>‹#›</a:t>
            </a:fld>
            <a:endParaRPr lang="en-US"/>
          </a:p>
        </p:txBody>
      </p:sp>
    </p:spTree>
    <p:extLst>
      <p:ext uri="{BB962C8B-B14F-4D97-AF65-F5344CB8AC3E}">
        <p14:creationId xmlns:p14="http://schemas.microsoft.com/office/powerpoint/2010/main" val="1949095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D619B6-BB1E-4132-8BB5-ECE42F68407E}"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7A4E8-1FEA-41B3-AF94-504524887F2F}" type="slidenum">
              <a:rPr lang="en-US" smtClean="0"/>
              <a:t>‹#›</a:t>
            </a:fld>
            <a:endParaRPr lang="en-US"/>
          </a:p>
        </p:txBody>
      </p:sp>
    </p:spTree>
    <p:extLst>
      <p:ext uri="{BB962C8B-B14F-4D97-AF65-F5344CB8AC3E}">
        <p14:creationId xmlns:p14="http://schemas.microsoft.com/office/powerpoint/2010/main" val="976198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619B6-BB1E-4132-8BB5-ECE42F68407E}"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7A4E8-1FEA-41B3-AF94-504524887F2F}" type="slidenum">
              <a:rPr lang="en-US" smtClean="0"/>
              <a:t>‹#›</a:t>
            </a:fld>
            <a:endParaRPr lang="en-US"/>
          </a:p>
        </p:txBody>
      </p:sp>
    </p:spTree>
    <p:extLst>
      <p:ext uri="{BB962C8B-B14F-4D97-AF65-F5344CB8AC3E}">
        <p14:creationId xmlns:p14="http://schemas.microsoft.com/office/powerpoint/2010/main" val="893241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D619B6-BB1E-4132-8BB5-ECE42F68407E}"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7A4E8-1FEA-41B3-AF94-504524887F2F}" type="slidenum">
              <a:rPr lang="en-US" smtClean="0"/>
              <a:t>‹#›</a:t>
            </a:fld>
            <a:endParaRPr lang="en-US"/>
          </a:p>
        </p:txBody>
      </p:sp>
    </p:spTree>
    <p:extLst>
      <p:ext uri="{BB962C8B-B14F-4D97-AF65-F5344CB8AC3E}">
        <p14:creationId xmlns:p14="http://schemas.microsoft.com/office/powerpoint/2010/main" val="3965403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D619B6-BB1E-4132-8BB5-ECE42F68407E}"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17A4E8-1FEA-41B3-AF94-504524887F2F}" type="slidenum">
              <a:rPr lang="en-US" smtClean="0"/>
              <a:t>‹#›</a:t>
            </a:fld>
            <a:endParaRPr lang="en-US"/>
          </a:p>
        </p:txBody>
      </p:sp>
    </p:spTree>
    <p:extLst>
      <p:ext uri="{BB962C8B-B14F-4D97-AF65-F5344CB8AC3E}">
        <p14:creationId xmlns:p14="http://schemas.microsoft.com/office/powerpoint/2010/main" val="333506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D619B6-BB1E-4132-8BB5-ECE42F68407E}"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17A4E8-1FEA-41B3-AF94-504524887F2F}" type="slidenum">
              <a:rPr lang="en-US" smtClean="0"/>
              <a:t>‹#›</a:t>
            </a:fld>
            <a:endParaRPr lang="en-US"/>
          </a:p>
        </p:txBody>
      </p:sp>
    </p:spTree>
    <p:extLst>
      <p:ext uri="{BB962C8B-B14F-4D97-AF65-F5344CB8AC3E}">
        <p14:creationId xmlns:p14="http://schemas.microsoft.com/office/powerpoint/2010/main" val="784743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D619B6-BB1E-4132-8BB5-ECE42F68407E}"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17A4E8-1FEA-41B3-AF94-504524887F2F}" type="slidenum">
              <a:rPr lang="en-US" smtClean="0"/>
              <a:t>‹#›</a:t>
            </a:fld>
            <a:endParaRPr lang="en-US"/>
          </a:p>
        </p:txBody>
      </p:sp>
    </p:spTree>
    <p:extLst>
      <p:ext uri="{BB962C8B-B14F-4D97-AF65-F5344CB8AC3E}">
        <p14:creationId xmlns:p14="http://schemas.microsoft.com/office/powerpoint/2010/main" val="566993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D619B6-BB1E-4132-8BB5-ECE42F68407E}"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7A4E8-1FEA-41B3-AF94-504524887F2F}" type="slidenum">
              <a:rPr lang="en-US" smtClean="0"/>
              <a:t>‹#›</a:t>
            </a:fld>
            <a:endParaRPr lang="en-US"/>
          </a:p>
        </p:txBody>
      </p:sp>
    </p:spTree>
    <p:extLst>
      <p:ext uri="{BB962C8B-B14F-4D97-AF65-F5344CB8AC3E}">
        <p14:creationId xmlns:p14="http://schemas.microsoft.com/office/powerpoint/2010/main" val="3207540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D619B6-BB1E-4132-8BB5-ECE42F68407E}"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7A4E8-1FEA-41B3-AF94-504524887F2F}" type="slidenum">
              <a:rPr lang="en-US" smtClean="0"/>
              <a:t>‹#›</a:t>
            </a:fld>
            <a:endParaRPr lang="en-US"/>
          </a:p>
        </p:txBody>
      </p:sp>
    </p:spTree>
    <p:extLst>
      <p:ext uri="{BB962C8B-B14F-4D97-AF65-F5344CB8AC3E}">
        <p14:creationId xmlns:p14="http://schemas.microsoft.com/office/powerpoint/2010/main" val="330705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D619B6-BB1E-4132-8BB5-ECE42F68407E}" type="datetimeFigureOut">
              <a:rPr lang="en-US" smtClean="0"/>
              <a:t>12/8/2020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17A4E8-1FEA-41B3-AF94-504524887F2F}" type="slidenum">
              <a:rPr lang="en-US" smtClean="0"/>
              <a:t>‹#›</a:t>
            </a:fld>
            <a:endParaRPr lang="en-US"/>
          </a:p>
        </p:txBody>
      </p:sp>
    </p:spTree>
    <p:extLst>
      <p:ext uri="{BB962C8B-B14F-4D97-AF65-F5344CB8AC3E}">
        <p14:creationId xmlns:p14="http://schemas.microsoft.com/office/powerpoint/2010/main" val="198650043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9259" y="1459829"/>
            <a:ext cx="10515600" cy="1325563"/>
          </a:xfrm>
        </p:spPr>
        <p:txBody>
          <a:bodyPr>
            <a:normAutofit fontScale="90000"/>
          </a:bodyPr>
          <a:lstStyle/>
          <a:p>
            <a:r>
              <a:rPr lang="en-US" dirty="0"/>
              <a:t>                           </a:t>
            </a:r>
            <a:r>
              <a:rPr lang="en-US" sz="4400" dirty="0">
                <a:latin typeface="Aharoni" panose="02010803020104030203" pitchFamily="2" charset="-79"/>
                <a:cs typeface="Aharoni" panose="02010803020104030203" pitchFamily="2" charset="-79"/>
              </a:rPr>
              <a:t>Introduction to</a:t>
            </a:r>
            <a:br>
              <a:rPr lang="en-US" sz="4400" dirty="0">
                <a:latin typeface="Aharoni" panose="02010803020104030203" pitchFamily="2" charset="-79"/>
                <a:cs typeface="Aharoni" panose="02010803020104030203" pitchFamily="2" charset="-79"/>
              </a:rPr>
            </a:br>
            <a:r>
              <a:rPr lang="en-US" sz="4400" dirty="0">
                <a:latin typeface="Aharoni" panose="02010803020104030203" pitchFamily="2" charset="-79"/>
                <a:cs typeface="Aharoni" panose="02010803020104030203" pitchFamily="2" charset="-79"/>
              </a:rPr>
              <a:t>                     Spring Framework</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2329" y="2996366"/>
            <a:ext cx="7744427" cy="2305318"/>
          </a:xfrm>
          <a:prstGeom prst="rect">
            <a:avLst/>
          </a:prstGeom>
        </p:spPr>
      </p:pic>
    </p:spTree>
    <p:custDataLst>
      <p:tags r:id="rId1"/>
    </p:custDataLst>
    <p:extLst>
      <p:ext uri="{BB962C8B-B14F-4D97-AF65-F5344CB8AC3E}">
        <p14:creationId xmlns:p14="http://schemas.microsoft.com/office/powerpoint/2010/main" val="42763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9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100" fill="hold"/>
                                        <p:tgtEl>
                                          <p:spTgt spid="5"/>
                                        </p:tgtEl>
                                        <p:attrNameLst>
                                          <p:attrName>ppt_x</p:attrName>
                                        </p:attrNameLst>
                                      </p:cBhvr>
                                      <p:tavLst>
                                        <p:tav tm="0">
                                          <p:val>
                                            <p:strVal val="#ppt_x"/>
                                          </p:val>
                                        </p:tav>
                                        <p:tav tm="100000">
                                          <p:val>
                                            <p:strVal val="#ppt_x"/>
                                          </p:val>
                                        </p:tav>
                                      </p:tavLst>
                                    </p:anim>
                                    <p:anim calcmode="lin" valueType="num">
                                      <p:cBhvr additive="base">
                                        <p:cTn id="13" dur="11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726" y="210355"/>
            <a:ext cx="8596668" cy="1320800"/>
          </a:xfrm>
        </p:spPr>
        <p:txBody>
          <a:bodyPr anchor="ctr">
            <a:normAutofit/>
          </a:bodyPr>
          <a:lstStyle/>
          <a:p>
            <a:r>
              <a:rPr lang="en-US" b="1" dirty="0"/>
              <a:t>Spring Framework Modules</a:t>
            </a:r>
          </a:p>
        </p:txBody>
      </p:sp>
      <p:sp>
        <p:nvSpPr>
          <p:cNvPr id="8" name="TextBox 7"/>
          <p:cNvSpPr txBox="1"/>
          <p:nvPr/>
        </p:nvSpPr>
        <p:spPr>
          <a:xfrm flipH="1">
            <a:off x="316726" y="1117796"/>
            <a:ext cx="8876191" cy="5047536"/>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Spring Data Access/ Integration</a:t>
            </a:r>
          </a:p>
          <a:p>
            <a:endParaRPr lang="en-US" sz="2400" dirty="0"/>
          </a:p>
          <a:p>
            <a:pPr marL="514350" indent="-514350">
              <a:buFont typeface="+mj-lt"/>
              <a:buAutoNum type="romanLcPeriod"/>
            </a:pPr>
            <a:r>
              <a:rPr lang="en-US" sz="2000" b="1" dirty="0"/>
              <a:t>JDBC: </a:t>
            </a:r>
            <a:r>
              <a:rPr lang="en-US" dirty="0"/>
              <a:t>This module provides</a:t>
            </a:r>
            <a:r>
              <a:rPr lang="en-US" b="1" dirty="0"/>
              <a:t> </a:t>
            </a:r>
            <a:r>
              <a:rPr lang="en-US" dirty="0"/>
              <a:t>JDBC abstraction layer which eliminates the need of repetitive and unnecessary exception handling overhead.</a:t>
            </a:r>
          </a:p>
          <a:p>
            <a:pPr marL="514350" indent="-514350">
              <a:buFont typeface="+mj-lt"/>
              <a:buAutoNum type="romanLcPeriod"/>
            </a:pPr>
            <a:r>
              <a:rPr lang="en-US" sz="2000" b="1" dirty="0"/>
              <a:t>ORM: </a:t>
            </a:r>
            <a:r>
              <a:rPr lang="en-US" dirty="0"/>
              <a:t>ORM stands for </a:t>
            </a:r>
            <a:r>
              <a:rPr lang="en-US" b="1" dirty="0"/>
              <a:t>O</a:t>
            </a:r>
            <a:r>
              <a:rPr lang="en-US" dirty="0"/>
              <a:t>bject </a:t>
            </a:r>
            <a:r>
              <a:rPr lang="en-US" b="1" dirty="0"/>
              <a:t>R</a:t>
            </a:r>
            <a:r>
              <a:rPr lang="en-US" dirty="0"/>
              <a:t>elational</a:t>
            </a:r>
            <a:r>
              <a:rPr lang="en-US" b="1" dirty="0"/>
              <a:t> M</a:t>
            </a:r>
            <a:r>
              <a:rPr lang="en-US" dirty="0"/>
              <a:t>apping. This module provides consistency/portability to our code regardless of data access technologies based on object oriented mapping concept.</a:t>
            </a:r>
          </a:p>
          <a:p>
            <a:pPr marL="514350" indent="-514350">
              <a:buFont typeface="+mj-lt"/>
              <a:buAutoNum type="romanLcPeriod"/>
            </a:pPr>
            <a:r>
              <a:rPr lang="en-US" sz="2000" b="1" dirty="0"/>
              <a:t>OXM: </a:t>
            </a:r>
            <a:r>
              <a:rPr lang="en-US" dirty="0"/>
              <a:t>OXM stands for </a:t>
            </a:r>
            <a:r>
              <a:rPr lang="en-US" b="1" dirty="0"/>
              <a:t>O</a:t>
            </a:r>
            <a:r>
              <a:rPr lang="en-US" dirty="0"/>
              <a:t>bject </a:t>
            </a:r>
            <a:r>
              <a:rPr lang="en-US" b="1" dirty="0"/>
              <a:t>X</a:t>
            </a:r>
            <a:r>
              <a:rPr lang="en-US" dirty="0"/>
              <a:t>ML </a:t>
            </a:r>
            <a:r>
              <a:rPr lang="en-US" b="1" dirty="0"/>
              <a:t>M</a:t>
            </a:r>
            <a:r>
              <a:rPr lang="en-US" dirty="0"/>
              <a:t>appers. It is used to convert the objects into XML format and vice versa. The Spring OXM provides an uniform API to access any of these OXM frameworks.</a:t>
            </a:r>
          </a:p>
          <a:p>
            <a:pPr marL="514350" indent="-514350">
              <a:buFont typeface="+mj-lt"/>
              <a:buAutoNum type="romanLcPeriod"/>
            </a:pPr>
            <a:r>
              <a:rPr lang="en-US" sz="2000" b="1" dirty="0"/>
              <a:t>JMS: </a:t>
            </a:r>
            <a:r>
              <a:rPr lang="en-US" dirty="0"/>
              <a:t>JMS</a:t>
            </a:r>
            <a:r>
              <a:rPr lang="en-US" b="1" dirty="0"/>
              <a:t> </a:t>
            </a:r>
            <a:r>
              <a:rPr lang="en-US" dirty="0"/>
              <a:t>stands for </a:t>
            </a:r>
            <a:r>
              <a:rPr lang="en-US" b="1" dirty="0"/>
              <a:t>J</a:t>
            </a:r>
            <a:r>
              <a:rPr lang="en-US" dirty="0"/>
              <a:t>ava </a:t>
            </a:r>
            <a:r>
              <a:rPr lang="en-US" b="1" dirty="0"/>
              <a:t>M</a:t>
            </a:r>
            <a:r>
              <a:rPr lang="en-US" dirty="0"/>
              <a:t>essaging </a:t>
            </a:r>
            <a:r>
              <a:rPr lang="en-US" b="1" dirty="0"/>
              <a:t>S</a:t>
            </a:r>
            <a:r>
              <a:rPr lang="en-US" dirty="0"/>
              <a:t>ervice. This module contains features for producing and consuming messages among various clients.</a:t>
            </a:r>
          </a:p>
          <a:p>
            <a:pPr marL="514350" indent="-514350">
              <a:buFont typeface="+mj-lt"/>
              <a:buAutoNum type="romanLcPeriod"/>
            </a:pPr>
            <a:r>
              <a:rPr lang="en-US" sz="2000" b="1" dirty="0"/>
              <a:t>Transaction: </a:t>
            </a:r>
            <a:r>
              <a:rPr lang="en-US" dirty="0"/>
              <a:t>This module supports programmatic and declarative transaction management for classes that implement special interfaces and for all your POJOs. All the enterprise level transaction implementation concepts can be implemented in Spring by using this module.</a:t>
            </a:r>
          </a:p>
        </p:txBody>
      </p:sp>
    </p:spTree>
    <p:custDataLst>
      <p:tags r:id="rId1"/>
    </p:custDataLst>
    <p:extLst>
      <p:ext uri="{BB962C8B-B14F-4D97-AF65-F5344CB8AC3E}">
        <p14:creationId xmlns:p14="http://schemas.microsoft.com/office/powerpoint/2010/main" val="424218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726" y="210355"/>
            <a:ext cx="8596668" cy="1320800"/>
          </a:xfrm>
        </p:spPr>
        <p:txBody>
          <a:bodyPr anchor="ctr">
            <a:normAutofit/>
          </a:bodyPr>
          <a:lstStyle/>
          <a:p>
            <a:r>
              <a:rPr lang="en-US" b="1" dirty="0"/>
              <a:t>Spring Framework Modules</a:t>
            </a:r>
          </a:p>
        </p:txBody>
      </p:sp>
      <p:sp>
        <p:nvSpPr>
          <p:cNvPr id="8" name="TextBox 7"/>
          <p:cNvSpPr txBox="1"/>
          <p:nvPr/>
        </p:nvSpPr>
        <p:spPr>
          <a:xfrm flipH="1">
            <a:off x="316726" y="1117796"/>
            <a:ext cx="8876191" cy="5078313"/>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Web Module</a:t>
            </a:r>
          </a:p>
          <a:p>
            <a:pPr marL="285750" indent="-285750">
              <a:buFont typeface="Wingdings" panose="05000000000000000000" pitchFamily="2" charset="2"/>
              <a:buChar char="§"/>
            </a:pPr>
            <a:endParaRPr lang="en-US" sz="2400" b="1" dirty="0"/>
          </a:p>
          <a:p>
            <a:pPr marL="342900" indent="-342900">
              <a:buFont typeface="Arial" panose="020B0604020202020204" pitchFamily="34" charset="0"/>
              <a:buChar char="•"/>
            </a:pPr>
            <a:r>
              <a:rPr lang="en-US" sz="2400" b="1" dirty="0"/>
              <a:t>Web</a:t>
            </a:r>
            <a:r>
              <a:rPr lang="en-US" sz="2400" dirty="0"/>
              <a:t>: </a:t>
            </a:r>
            <a:r>
              <a:rPr lang="en-US" dirty="0"/>
              <a:t>This module using servlet listeners and a web-oriented application context, provides basic web-oriented integration features and the initialization of the IoC container.</a:t>
            </a:r>
          </a:p>
          <a:p>
            <a:endParaRPr lang="en-US" dirty="0"/>
          </a:p>
          <a:p>
            <a:pPr marL="342900" indent="-342900">
              <a:buFont typeface="Arial" panose="020B0604020202020204" pitchFamily="34" charset="0"/>
              <a:buChar char="•"/>
            </a:pPr>
            <a:r>
              <a:rPr lang="en-US" sz="2400" b="1" dirty="0"/>
              <a:t>Web-Servlet</a:t>
            </a:r>
            <a:r>
              <a:rPr lang="en-US" sz="2400" dirty="0"/>
              <a:t>: </a:t>
            </a:r>
            <a:r>
              <a:rPr lang="en-US" dirty="0"/>
              <a:t>This</a:t>
            </a:r>
            <a:r>
              <a:rPr lang="en-US" sz="2400" dirty="0"/>
              <a:t> </a:t>
            </a:r>
            <a:r>
              <a:rPr lang="en-US" dirty="0"/>
              <a:t>module contains Model-View-Controller (MVC) based implementation for web applications. It provides all other features of MVC, including UI tags and data validations. </a:t>
            </a:r>
          </a:p>
          <a:p>
            <a:endParaRPr lang="en-US" dirty="0"/>
          </a:p>
          <a:p>
            <a:pPr marL="342900" indent="-342900">
              <a:buFont typeface="Arial" panose="020B0604020202020204" pitchFamily="34" charset="0"/>
              <a:buChar char="•"/>
            </a:pPr>
            <a:r>
              <a:rPr lang="en-US" sz="2400" b="1" dirty="0"/>
              <a:t>Web-Socket: </a:t>
            </a:r>
            <a:r>
              <a:rPr lang="en-US" dirty="0"/>
              <a:t>This module provides support for </a:t>
            </a:r>
            <a:r>
              <a:rPr lang="en-US" dirty="0" err="1"/>
              <a:t>WebSocket</a:t>
            </a:r>
            <a:r>
              <a:rPr lang="en-US" dirty="0"/>
              <a:t> based and two-way communication between the client and the server in web applications.</a:t>
            </a:r>
          </a:p>
          <a:p>
            <a:endParaRPr lang="en-US" dirty="0"/>
          </a:p>
          <a:p>
            <a:pPr marL="342900" indent="-342900">
              <a:buFont typeface="Arial" panose="020B0604020202020204" pitchFamily="34" charset="0"/>
              <a:buChar char="•"/>
            </a:pPr>
            <a:r>
              <a:rPr lang="en-US" sz="2400" b="1" dirty="0"/>
              <a:t>Web-</a:t>
            </a:r>
            <a:r>
              <a:rPr lang="en-US" sz="2400" b="1" dirty="0" err="1"/>
              <a:t>Portlet</a:t>
            </a:r>
            <a:r>
              <a:rPr lang="en-US" sz="2400" b="1" dirty="0"/>
              <a:t>: </a:t>
            </a:r>
            <a:r>
              <a:rPr lang="en-US" dirty="0"/>
              <a:t>This module is also known as Spring-MVC-</a:t>
            </a:r>
            <a:r>
              <a:rPr lang="en-US" dirty="0" err="1"/>
              <a:t>Portlet</a:t>
            </a:r>
            <a:r>
              <a:rPr lang="en-US" dirty="0"/>
              <a:t> module. It provides the support for Spring based </a:t>
            </a:r>
            <a:r>
              <a:rPr lang="en-US" dirty="0" err="1"/>
              <a:t>Portlets</a:t>
            </a:r>
            <a:r>
              <a:rPr lang="en-US" dirty="0"/>
              <a:t> and provides MVC implementation to be used in a </a:t>
            </a:r>
            <a:r>
              <a:rPr lang="en-US" dirty="0" err="1"/>
              <a:t>portlet</a:t>
            </a:r>
            <a:r>
              <a:rPr lang="en-US" dirty="0"/>
              <a:t> environment.</a:t>
            </a:r>
          </a:p>
        </p:txBody>
      </p:sp>
    </p:spTree>
    <p:custDataLst>
      <p:tags r:id="rId1"/>
    </p:custDataLst>
    <p:extLst>
      <p:ext uri="{BB962C8B-B14F-4D97-AF65-F5344CB8AC3E}">
        <p14:creationId xmlns:p14="http://schemas.microsoft.com/office/powerpoint/2010/main" val="254594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726" y="210355"/>
            <a:ext cx="8596668" cy="1320800"/>
          </a:xfrm>
        </p:spPr>
        <p:txBody>
          <a:bodyPr anchor="ctr">
            <a:normAutofit/>
          </a:bodyPr>
          <a:lstStyle/>
          <a:p>
            <a:r>
              <a:rPr lang="en-US" b="1" dirty="0"/>
              <a:t>Spring Framework Modules</a:t>
            </a:r>
          </a:p>
        </p:txBody>
      </p:sp>
      <p:sp>
        <p:nvSpPr>
          <p:cNvPr id="8" name="TextBox 7"/>
          <p:cNvSpPr txBox="1"/>
          <p:nvPr/>
        </p:nvSpPr>
        <p:spPr>
          <a:xfrm flipH="1">
            <a:off x="316726" y="1117796"/>
            <a:ext cx="8876191" cy="1938992"/>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Test Module</a:t>
            </a:r>
          </a:p>
          <a:p>
            <a:endParaRPr lang="en-US" sz="2400" dirty="0"/>
          </a:p>
          <a:p>
            <a:pPr marL="342900" indent="-342900">
              <a:buFont typeface="Wingdings" panose="05000000000000000000" pitchFamily="2" charset="2"/>
              <a:buChar char="q"/>
            </a:pPr>
            <a:r>
              <a:rPr lang="en-US" sz="2400" dirty="0"/>
              <a:t>This module supports the testing of Spring components with </a:t>
            </a:r>
            <a:r>
              <a:rPr lang="en-US" sz="2400" dirty="0" err="1"/>
              <a:t>JUnit</a:t>
            </a:r>
            <a:r>
              <a:rPr lang="en-US" sz="2400" dirty="0"/>
              <a:t> or </a:t>
            </a:r>
            <a:r>
              <a:rPr lang="en-US" sz="2400" dirty="0" err="1"/>
              <a:t>TestNG</a:t>
            </a:r>
            <a:r>
              <a:rPr lang="en-US" sz="2400" dirty="0"/>
              <a:t>. It provides consistent loading of Spring</a:t>
            </a:r>
            <a:r>
              <a:rPr lang="en-US" sz="2400" b="1" dirty="0"/>
              <a:t> </a:t>
            </a:r>
            <a:r>
              <a:rPr lang="en-US" sz="2400" b="1" dirty="0" err="1"/>
              <a:t>ApplicationContexts</a:t>
            </a:r>
            <a:r>
              <a:rPr lang="en-US" sz="2400" dirty="0"/>
              <a:t> and caching of those contexts. </a:t>
            </a:r>
          </a:p>
        </p:txBody>
      </p:sp>
    </p:spTree>
    <p:custDataLst>
      <p:tags r:id="rId1"/>
    </p:custDataLst>
    <p:extLst>
      <p:ext uri="{BB962C8B-B14F-4D97-AF65-F5344CB8AC3E}">
        <p14:creationId xmlns:p14="http://schemas.microsoft.com/office/powerpoint/2010/main" val="378833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726" y="210355"/>
            <a:ext cx="8596668" cy="1320800"/>
          </a:xfrm>
        </p:spPr>
        <p:txBody>
          <a:bodyPr anchor="ctr">
            <a:normAutofit/>
          </a:bodyPr>
          <a:lstStyle/>
          <a:p>
            <a:r>
              <a:rPr lang="en-US" b="1" dirty="0"/>
              <a:t>Spring Framework Advantages</a:t>
            </a:r>
          </a:p>
        </p:txBody>
      </p:sp>
      <p:sp>
        <p:nvSpPr>
          <p:cNvPr id="8" name="TextBox 7"/>
          <p:cNvSpPr txBox="1"/>
          <p:nvPr/>
        </p:nvSpPr>
        <p:spPr>
          <a:xfrm flipH="1">
            <a:off x="316726" y="1531155"/>
            <a:ext cx="8876191" cy="5262979"/>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solidFill>
                  <a:srgbClr val="00B050"/>
                </a:solidFill>
              </a:rPr>
              <a:t>Templates</a:t>
            </a:r>
            <a:r>
              <a:rPr lang="en-US" sz="2400" dirty="0"/>
              <a:t> : Provides predefined templates for JDBC, Hibernate, JPA etc., thus reducing your effort of writing too much code.</a:t>
            </a:r>
          </a:p>
          <a:p>
            <a:pPr marL="342900" indent="-342900">
              <a:buFont typeface="Wingdings" panose="05000000000000000000" pitchFamily="2" charset="2"/>
              <a:buChar char="ü"/>
            </a:pPr>
            <a:endParaRPr lang="en-US" sz="2400" dirty="0"/>
          </a:p>
          <a:p>
            <a:pPr marL="342900" indent="-342900">
              <a:buFont typeface="Wingdings" panose="05000000000000000000" pitchFamily="2" charset="2"/>
              <a:buChar char="ü"/>
            </a:pPr>
            <a:r>
              <a:rPr lang="en-US" sz="2400" dirty="0">
                <a:solidFill>
                  <a:srgbClr val="00B050"/>
                </a:solidFill>
              </a:rPr>
              <a:t>Loose Coupling </a:t>
            </a:r>
            <a:r>
              <a:rPr lang="en-US" sz="2400" dirty="0"/>
              <a:t>: Because of dependency injection feature, your code becomes loosely coupled.</a:t>
            </a:r>
          </a:p>
          <a:p>
            <a:pPr marL="342900" indent="-342900">
              <a:buFont typeface="Wingdings" panose="05000000000000000000" pitchFamily="2" charset="2"/>
              <a:buChar char="ü"/>
            </a:pPr>
            <a:endParaRPr lang="en-US" sz="2400" dirty="0"/>
          </a:p>
          <a:p>
            <a:pPr marL="342900" indent="-342900">
              <a:buFont typeface="Wingdings" panose="05000000000000000000" pitchFamily="2" charset="2"/>
              <a:buChar char="ü"/>
            </a:pPr>
            <a:r>
              <a:rPr lang="en-US" sz="2400" dirty="0">
                <a:solidFill>
                  <a:srgbClr val="00B050"/>
                </a:solidFill>
              </a:rPr>
              <a:t>Lightweight</a:t>
            </a:r>
            <a:r>
              <a:rPr lang="en-US" sz="2400" dirty="0"/>
              <a:t> : Works on </a:t>
            </a:r>
            <a:r>
              <a:rPr lang="en-US" sz="2400" b="1" dirty="0"/>
              <a:t>POJO</a:t>
            </a:r>
            <a:r>
              <a:rPr lang="en-US" sz="2400" dirty="0"/>
              <a:t>s (Plain Old Java Object) which makes your application lightweight.</a:t>
            </a:r>
          </a:p>
          <a:p>
            <a:pPr marL="342900" indent="-342900">
              <a:buFont typeface="Wingdings" panose="05000000000000000000" pitchFamily="2" charset="2"/>
              <a:buChar char="ü"/>
            </a:pPr>
            <a:endParaRPr lang="en-US" sz="2400" dirty="0"/>
          </a:p>
          <a:p>
            <a:pPr marL="342900" indent="-342900">
              <a:buFont typeface="Wingdings" panose="05000000000000000000" pitchFamily="2" charset="2"/>
              <a:buChar char="ü"/>
            </a:pPr>
            <a:r>
              <a:rPr lang="en-US" sz="2400" dirty="0">
                <a:solidFill>
                  <a:srgbClr val="00B050"/>
                </a:solidFill>
              </a:rPr>
              <a:t>Declarative </a:t>
            </a:r>
            <a:r>
              <a:rPr lang="en-US" sz="2400" dirty="0"/>
              <a:t>: Programming through aspects, common conventions and provides declarative support for transactions, validation, caching and formatting.</a:t>
            </a:r>
          </a:p>
          <a:p>
            <a:pPr marL="342900" indent="-342900">
              <a:buFont typeface="Wingdings" panose="05000000000000000000" pitchFamily="2" charset="2"/>
              <a:buChar char="ü"/>
            </a:pPr>
            <a:endParaRPr lang="en-US" sz="2400" dirty="0"/>
          </a:p>
        </p:txBody>
      </p:sp>
    </p:spTree>
    <p:custDataLst>
      <p:tags r:id="rId1"/>
    </p:custDataLst>
    <p:extLst>
      <p:ext uri="{BB962C8B-B14F-4D97-AF65-F5344CB8AC3E}">
        <p14:creationId xmlns:p14="http://schemas.microsoft.com/office/powerpoint/2010/main" val="47682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726" y="210355"/>
            <a:ext cx="8596668" cy="1320800"/>
          </a:xfrm>
        </p:spPr>
        <p:txBody>
          <a:bodyPr anchor="ctr">
            <a:normAutofit/>
          </a:bodyPr>
          <a:lstStyle/>
          <a:p>
            <a:r>
              <a:rPr lang="en-US" b="1" dirty="0"/>
              <a:t>Spring Framework Advantages</a:t>
            </a:r>
          </a:p>
        </p:txBody>
      </p:sp>
      <p:sp>
        <p:nvSpPr>
          <p:cNvPr id="8" name="TextBox 7"/>
          <p:cNvSpPr txBox="1"/>
          <p:nvPr/>
        </p:nvSpPr>
        <p:spPr>
          <a:xfrm flipH="1">
            <a:off x="316726" y="1531155"/>
            <a:ext cx="8876191" cy="4524315"/>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solidFill>
                  <a:srgbClr val="00B050"/>
                </a:solidFill>
              </a:rPr>
              <a:t>Fast Development  </a:t>
            </a:r>
            <a:r>
              <a:rPr lang="en-US" sz="2400" dirty="0"/>
              <a:t>: Using Spring Framework, the development of Java Enterprise Edition (JEE) applications became faster.</a:t>
            </a:r>
          </a:p>
          <a:p>
            <a:pPr marL="342900" indent="-342900">
              <a:buFont typeface="Wingdings" panose="05000000000000000000" pitchFamily="2" charset="2"/>
              <a:buChar char="ü"/>
            </a:pPr>
            <a:endParaRPr lang="en-US" sz="2400" dirty="0"/>
          </a:p>
          <a:p>
            <a:pPr marL="342900" indent="-342900">
              <a:buFont typeface="Wingdings" panose="05000000000000000000" pitchFamily="2" charset="2"/>
              <a:buChar char="ü"/>
            </a:pPr>
            <a:r>
              <a:rPr lang="en-US" sz="2400" dirty="0">
                <a:solidFill>
                  <a:srgbClr val="00B050"/>
                </a:solidFill>
              </a:rPr>
              <a:t>Strong Abstraction </a:t>
            </a:r>
            <a:r>
              <a:rPr lang="en-US" sz="2400" dirty="0"/>
              <a:t>: It provides strong abstraction to Java Enterprise Edition (JEE) specifications.</a:t>
            </a:r>
          </a:p>
          <a:p>
            <a:pPr marL="342900" indent="-342900">
              <a:buFont typeface="Wingdings" panose="05000000000000000000" pitchFamily="2" charset="2"/>
              <a:buChar char="ü"/>
            </a:pPr>
            <a:endParaRPr lang="en-US" sz="2400" dirty="0"/>
          </a:p>
          <a:p>
            <a:pPr marL="342900" indent="-342900">
              <a:buFont typeface="Wingdings" panose="05000000000000000000" pitchFamily="2" charset="2"/>
              <a:buChar char="ü"/>
            </a:pPr>
            <a:r>
              <a:rPr lang="en-US" sz="2400" dirty="0">
                <a:solidFill>
                  <a:srgbClr val="00B050"/>
                </a:solidFill>
              </a:rPr>
              <a:t>Maintainability </a:t>
            </a:r>
            <a:r>
              <a:rPr lang="en-US" sz="2400" dirty="0"/>
              <a:t>: Reusable Code and Open Source. Eliminating boilerplate code with aspects and template.</a:t>
            </a:r>
          </a:p>
          <a:p>
            <a:pPr marL="342900" indent="-342900">
              <a:buFont typeface="Wingdings" panose="05000000000000000000" pitchFamily="2" charset="2"/>
              <a:buChar char="ü"/>
            </a:pPr>
            <a:endParaRPr lang="en-US" sz="2400" dirty="0"/>
          </a:p>
          <a:p>
            <a:pPr marL="342900" indent="-342900">
              <a:buFont typeface="Wingdings" panose="05000000000000000000" pitchFamily="2" charset="2"/>
              <a:buChar char="ü"/>
            </a:pPr>
            <a:r>
              <a:rPr lang="en-US" sz="2400" dirty="0">
                <a:solidFill>
                  <a:srgbClr val="00B050"/>
                </a:solidFill>
              </a:rPr>
              <a:t>Testing</a:t>
            </a:r>
            <a:r>
              <a:rPr lang="en-US" sz="2400" dirty="0"/>
              <a:t> : Testing a Spring Application is so easy for DI and no server needs to run the application.</a:t>
            </a:r>
          </a:p>
        </p:txBody>
      </p:sp>
    </p:spTree>
    <p:custDataLst>
      <p:tags r:id="rId1"/>
    </p:custDataLst>
    <p:extLst>
      <p:ext uri="{BB962C8B-B14F-4D97-AF65-F5344CB8AC3E}">
        <p14:creationId xmlns:p14="http://schemas.microsoft.com/office/powerpoint/2010/main" val="283684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209" y="287629"/>
            <a:ext cx="8775759" cy="1129047"/>
          </a:xfrm>
        </p:spPr>
        <p:txBody>
          <a:bodyPr/>
          <a:lstStyle/>
          <a:p>
            <a:r>
              <a:rPr lang="en-US" dirty="0"/>
              <a:t>Key Component - IoC</a:t>
            </a:r>
            <a:br>
              <a:rPr lang="en-US" dirty="0"/>
            </a:br>
            <a:r>
              <a:rPr lang="en-US" sz="2400" dirty="0">
                <a:solidFill>
                  <a:schemeClr val="tx1"/>
                </a:solidFill>
              </a:rPr>
              <a:t>Inversion Of Control</a:t>
            </a:r>
          </a:p>
        </p:txBody>
      </p:sp>
      <p:sp>
        <p:nvSpPr>
          <p:cNvPr id="6" name="TextBox 5"/>
          <p:cNvSpPr txBox="1"/>
          <p:nvPr/>
        </p:nvSpPr>
        <p:spPr>
          <a:xfrm>
            <a:off x="283334" y="2088847"/>
            <a:ext cx="8757634" cy="1200329"/>
          </a:xfrm>
          <a:prstGeom prst="rect">
            <a:avLst/>
          </a:prstGeom>
          <a:noFill/>
        </p:spPr>
        <p:txBody>
          <a:bodyPr wrap="square" rtlCol="0">
            <a:spAutoFit/>
          </a:bodyPr>
          <a:lstStyle/>
          <a:p>
            <a:pPr lvl="2"/>
            <a:r>
              <a:rPr lang="en-US" sz="2400" dirty="0"/>
              <a:t> Concept of application development. </a:t>
            </a:r>
          </a:p>
          <a:p>
            <a:r>
              <a:rPr lang="en-US" sz="2400" dirty="0"/>
              <a:t>   	 </a:t>
            </a:r>
            <a:r>
              <a:rPr lang="en-US" sz="2400" b="1" dirty="0">
                <a:solidFill>
                  <a:srgbClr val="00B050"/>
                </a:solidFill>
              </a:rPr>
              <a:t>“Don't call us, we'll call you.” </a:t>
            </a:r>
          </a:p>
          <a:p>
            <a:r>
              <a:rPr lang="en-US" sz="2400" dirty="0"/>
              <a:t>	  Dependency Injection is form of IoC.</a:t>
            </a:r>
          </a:p>
        </p:txBody>
      </p:sp>
    </p:spTree>
    <p:custDataLst>
      <p:tags r:id="rId1"/>
    </p:custDataLst>
    <p:extLst>
      <p:ext uri="{BB962C8B-B14F-4D97-AF65-F5344CB8AC3E}">
        <p14:creationId xmlns:p14="http://schemas.microsoft.com/office/powerpoint/2010/main" val="319637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500"/>
                                        <p:tgtEl>
                                          <p:spTgt spid="6"/>
                                        </p:tgtEl>
                                      </p:cBhvr>
                                    </p:animEffect>
                                    <p:anim calcmode="lin" valueType="num">
                                      <p:cBhvr>
                                        <p:cTn id="13" dur="1500" fill="hold"/>
                                        <p:tgtEl>
                                          <p:spTgt spid="6"/>
                                        </p:tgtEl>
                                        <p:attrNameLst>
                                          <p:attrName>ppt_x</p:attrName>
                                        </p:attrNameLst>
                                      </p:cBhvr>
                                      <p:tavLst>
                                        <p:tav tm="0">
                                          <p:val>
                                            <p:strVal val="#ppt_x"/>
                                          </p:val>
                                        </p:tav>
                                        <p:tav tm="100000">
                                          <p:val>
                                            <p:strVal val="#ppt_x"/>
                                          </p:val>
                                        </p:tav>
                                      </p:tavLst>
                                    </p:anim>
                                    <p:anim calcmode="lin" valueType="num">
                                      <p:cBhvr>
                                        <p:cTn id="14" dur="1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209" y="287629"/>
            <a:ext cx="8775759" cy="1129047"/>
          </a:xfrm>
        </p:spPr>
        <p:txBody>
          <a:bodyPr/>
          <a:lstStyle/>
          <a:p>
            <a:r>
              <a:rPr lang="en-US" dirty="0"/>
              <a:t>Key Component - DI</a:t>
            </a:r>
            <a:br>
              <a:rPr lang="en-US" dirty="0"/>
            </a:br>
            <a:r>
              <a:rPr lang="en-US" sz="2400" dirty="0">
                <a:solidFill>
                  <a:schemeClr val="tx1"/>
                </a:solidFill>
              </a:rPr>
              <a:t>Dependency Injection</a:t>
            </a:r>
          </a:p>
        </p:txBody>
      </p:sp>
      <p:sp>
        <p:nvSpPr>
          <p:cNvPr id="3" name="TextBox 2"/>
          <p:cNvSpPr txBox="1"/>
          <p:nvPr/>
        </p:nvSpPr>
        <p:spPr>
          <a:xfrm>
            <a:off x="399245" y="1416675"/>
            <a:ext cx="11410682"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The technology that actually defines spring (</a:t>
            </a:r>
            <a:r>
              <a:rPr lang="en-US" sz="2400" dirty="0">
                <a:solidFill>
                  <a:schemeClr val="accent5">
                    <a:lumMod val="60000"/>
                    <a:lumOff val="40000"/>
                  </a:schemeClr>
                </a:solidFill>
              </a:rPr>
              <a:t>Heart of Spring</a:t>
            </a:r>
            <a:r>
              <a:rPr lang="en-US" sz="2400" dirty="0"/>
              <a:t>).</a:t>
            </a:r>
          </a:p>
        </p:txBody>
      </p:sp>
      <p:sp>
        <p:nvSpPr>
          <p:cNvPr id="4" name="TextBox 3"/>
          <p:cNvSpPr txBox="1"/>
          <p:nvPr/>
        </p:nvSpPr>
        <p:spPr>
          <a:xfrm>
            <a:off x="399245" y="2279561"/>
            <a:ext cx="8641723" cy="4154984"/>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When applying DI, the objects are given their dependencies at creation time by some external entity that coordinates each object in the system. In other words, dependencies are injected into objects. </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solidFill>
                  <a:srgbClr val="00B050"/>
                </a:solidFill>
              </a:rPr>
              <a:t>“Don't call around for your dependencies, we'll give them to you when we need you”.</a:t>
            </a:r>
          </a:p>
          <a:p>
            <a:pPr marL="342900" indent="-342900">
              <a:buFont typeface="Wingdings" panose="05000000000000000000" pitchFamily="2" charset="2"/>
              <a:buChar char="v"/>
            </a:pPr>
            <a:endParaRPr lang="en-US" sz="2400" dirty="0">
              <a:solidFill>
                <a:srgbClr val="00B050"/>
              </a:solidFill>
            </a:endParaRPr>
          </a:p>
          <a:p>
            <a:pPr marL="342900" indent="-342900">
              <a:buFont typeface="Wingdings" panose="05000000000000000000" pitchFamily="2" charset="2"/>
              <a:buChar char="v"/>
            </a:pPr>
            <a:r>
              <a:rPr lang="en-US" sz="2400" dirty="0"/>
              <a:t>Exist in two form: </a:t>
            </a:r>
          </a:p>
          <a:p>
            <a:r>
              <a:rPr lang="en-US" sz="2400" dirty="0"/>
              <a:t>    1. Constructor Injection </a:t>
            </a:r>
          </a:p>
          <a:p>
            <a:r>
              <a:rPr lang="en-US" sz="2400" dirty="0"/>
              <a:t>    2. Setter Inject</a:t>
            </a:r>
          </a:p>
        </p:txBody>
      </p:sp>
    </p:spTree>
    <p:custDataLst>
      <p:tags r:id="rId1"/>
    </p:custDataLst>
    <p:extLst>
      <p:ext uri="{BB962C8B-B14F-4D97-AF65-F5344CB8AC3E}">
        <p14:creationId xmlns:p14="http://schemas.microsoft.com/office/powerpoint/2010/main" val="273964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500"/>
                                        <p:tgtEl>
                                          <p:spTgt spid="3">
                                            <p:txEl>
                                              <p:pRg st="0" end="0"/>
                                            </p:txEl>
                                          </p:spTgt>
                                        </p:tgtEl>
                                      </p:cBhvr>
                                    </p:animEffect>
                                    <p:anim calcmode="lin" valueType="num">
                                      <p:cBhvr>
                                        <p:cTn id="13"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500"/>
                                        <p:tgtEl>
                                          <p:spTgt spid="4"/>
                                        </p:tgtEl>
                                      </p:cBhvr>
                                    </p:animEffect>
                                    <p:anim calcmode="lin" valueType="num">
                                      <p:cBhvr>
                                        <p:cTn id="20" dur="1500" fill="hold"/>
                                        <p:tgtEl>
                                          <p:spTgt spid="4"/>
                                        </p:tgtEl>
                                        <p:attrNameLst>
                                          <p:attrName>ppt_x</p:attrName>
                                        </p:attrNameLst>
                                      </p:cBhvr>
                                      <p:tavLst>
                                        <p:tav tm="0">
                                          <p:val>
                                            <p:strVal val="#ppt_x"/>
                                          </p:val>
                                        </p:tav>
                                        <p:tav tm="100000">
                                          <p:val>
                                            <p:strVal val="#ppt_x"/>
                                          </p:val>
                                        </p:tav>
                                      </p:tavLst>
                                    </p:anim>
                                    <p:anim calcmode="lin" valueType="num">
                                      <p:cBhvr>
                                        <p:cTn id="21" dur="1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209" y="287629"/>
            <a:ext cx="8775759" cy="1129047"/>
          </a:xfrm>
        </p:spPr>
        <p:txBody>
          <a:bodyPr/>
          <a:lstStyle/>
          <a:p>
            <a:r>
              <a:rPr lang="en-US" dirty="0"/>
              <a:t>Key Component - DI</a:t>
            </a:r>
            <a:br>
              <a:rPr lang="en-US" dirty="0"/>
            </a:br>
            <a:r>
              <a:rPr lang="en-US" sz="2400" dirty="0">
                <a:solidFill>
                  <a:schemeClr val="tx1"/>
                </a:solidFill>
              </a:rPr>
              <a:t>Dependency Injection</a:t>
            </a:r>
          </a:p>
        </p:txBody>
      </p:sp>
      <p:sp>
        <p:nvSpPr>
          <p:cNvPr id="4" name="TextBox 3"/>
          <p:cNvSpPr txBox="1"/>
          <p:nvPr/>
        </p:nvSpPr>
        <p:spPr>
          <a:xfrm>
            <a:off x="502275" y="2022970"/>
            <a:ext cx="7827533" cy="830997"/>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Dependency Injection helps us to keep our classes as independent as possible.</a:t>
            </a:r>
          </a:p>
        </p:txBody>
      </p:sp>
      <p:sp>
        <p:nvSpPr>
          <p:cNvPr id="6" name="TextBox 5"/>
          <p:cNvSpPr txBox="1"/>
          <p:nvPr/>
        </p:nvSpPr>
        <p:spPr>
          <a:xfrm>
            <a:off x="1171977" y="3090930"/>
            <a:ext cx="8757634"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Increase reuse by applying low coupling.</a:t>
            </a:r>
          </a:p>
        </p:txBody>
      </p:sp>
      <p:sp>
        <p:nvSpPr>
          <p:cNvPr id="7" name="TextBox 6"/>
          <p:cNvSpPr txBox="1"/>
          <p:nvPr/>
        </p:nvSpPr>
        <p:spPr>
          <a:xfrm>
            <a:off x="1171977" y="3799268"/>
            <a:ext cx="971067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Easy Testing.</a:t>
            </a:r>
          </a:p>
        </p:txBody>
      </p:sp>
      <p:sp>
        <p:nvSpPr>
          <p:cNvPr id="8" name="TextBox 7"/>
          <p:cNvSpPr txBox="1"/>
          <p:nvPr/>
        </p:nvSpPr>
        <p:spPr>
          <a:xfrm>
            <a:off x="1171977" y="4456090"/>
            <a:ext cx="10071279"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More Understandable.</a:t>
            </a:r>
          </a:p>
        </p:txBody>
      </p:sp>
    </p:spTree>
    <p:custDataLst>
      <p:tags r:id="rId1"/>
    </p:custDataLst>
    <p:extLst>
      <p:ext uri="{BB962C8B-B14F-4D97-AF65-F5344CB8AC3E}">
        <p14:creationId xmlns:p14="http://schemas.microsoft.com/office/powerpoint/2010/main" val="12219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500"/>
                                        <p:tgtEl>
                                          <p:spTgt spid="4"/>
                                        </p:tgtEl>
                                      </p:cBhvr>
                                    </p:animEffect>
                                    <p:anim calcmode="lin" valueType="num">
                                      <p:cBhvr>
                                        <p:cTn id="13" dur="1500" fill="hold"/>
                                        <p:tgtEl>
                                          <p:spTgt spid="4"/>
                                        </p:tgtEl>
                                        <p:attrNameLst>
                                          <p:attrName>ppt_x</p:attrName>
                                        </p:attrNameLst>
                                      </p:cBhvr>
                                      <p:tavLst>
                                        <p:tav tm="0">
                                          <p:val>
                                            <p:strVal val="#ppt_x"/>
                                          </p:val>
                                        </p:tav>
                                        <p:tav tm="100000">
                                          <p:val>
                                            <p:strVal val="#ppt_x"/>
                                          </p:val>
                                        </p:tav>
                                      </p:tavLst>
                                    </p:anim>
                                    <p:anim calcmode="lin" valueType="num">
                                      <p:cBhvr>
                                        <p:cTn id="14" dur="1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500"/>
                                        <p:tgtEl>
                                          <p:spTgt spid="6"/>
                                        </p:tgtEl>
                                      </p:cBhvr>
                                    </p:animEffect>
                                    <p:anim calcmode="lin" valueType="num">
                                      <p:cBhvr>
                                        <p:cTn id="20" dur="1500" fill="hold"/>
                                        <p:tgtEl>
                                          <p:spTgt spid="6"/>
                                        </p:tgtEl>
                                        <p:attrNameLst>
                                          <p:attrName>ppt_x</p:attrName>
                                        </p:attrNameLst>
                                      </p:cBhvr>
                                      <p:tavLst>
                                        <p:tav tm="0">
                                          <p:val>
                                            <p:strVal val="#ppt_x"/>
                                          </p:val>
                                        </p:tav>
                                        <p:tav tm="100000">
                                          <p:val>
                                            <p:strVal val="#ppt_x"/>
                                          </p:val>
                                        </p:tav>
                                      </p:tavLst>
                                    </p:anim>
                                    <p:anim calcmode="lin" valueType="num">
                                      <p:cBhvr>
                                        <p:cTn id="21" dur="1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500"/>
                                        <p:tgtEl>
                                          <p:spTgt spid="7"/>
                                        </p:tgtEl>
                                      </p:cBhvr>
                                    </p:animEffect>
                                    <p:anim calcmode="lin" valueType="num">
                                      <p:cBhvr>
                                        <p:cTn id="27" dur="1500" fill="hold"/>
                                        <p:tgtEl>
                                          <p:spTgt spid="7"/>
                                        </p:tgtEl>
                                        <p:attrNameLst>
                                          <p:attrName>ppt_x</p:attrName>
                                        </p:attrNameLst>
                                      </p:cBhvr>
                                      <p:tavLst>
                                        <p:tav tm="0">
                                          <p:val>
                                            <p:strVal val="#ppt_x"/>
                                          </p:val>
                                        </p:tav>
                                        <p:tav tm="100000">
                                          <p:val>
                                            <p:strVal val="#ppt_x"/>
                                          </p:val>
                                        </p:tav>
                                      </p:tavLst>
                                    </p:anim>
                                    <p:anim calcmode="lin" valueType="num">
                                      <p:cBhvr>
                                        <p:cTn id="28" dur="1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500"/>
                                        <p:tgtEl>
                                          <p:spTgt spid="8"/>
                                        </p:tgtEl>
                                      </p:cBhvr>
                                    </p:animEffect>
                                    <p:anim calcmode="lin" valueType="num">
                                      <p:cBhvr>
                                        <p:cTn id="34" dur="1500" fill="hold"/>
                                        <p:tgtEl>
                                          <p:spTgt spid="8"/>
                                        </p:tgtEl>
                                        <p:attrNameLst>
                                          <p:attrName>ppt_x</p:attrName>
                                        </p:attrNameLst>
                                      </p:cBhvr>
                                      <p:tavLst>
                                        <p:tav tm="0">
                                          <p:val>
                                            <p:strVal val="#ppt_x"/>
                                          </p:val>
                                        </p:tav>
                                        <p:tav tm="100000">
                                          <p:val>
                                            <p:strVal val="#ppt_x"/>
                                          </p:val>
                                        </p:tav>
                                      </p:tavLst>
                                    </p:anim>
                                    <p:anim calcmode="lin" valueType="num">
                                      <p:cBhvr>
                                        <p:cTn id="35" dur="1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999" y="261871"/>
            <a:ext cx="8582576" cy="1141926"/>
          </a:xfrm>
        </p:spPr>
        <p:txBody>
          <a:bodyPr>
            <a:normAutofit fontScale="90000"/>
          </a:bodyPr>
          <a:lstStyle/>
          <a:p>
            <a:r>
              <a:rPr lang="en-US" dirty="0"/>
              <a:t>Key Component - DI</a:t>
            </a:r>
            <a:br>
              <a:rPr lang="en-US" dirty="0"/>
            </a:br>
            <a:r>
              <a:rPr lang="en-US" dirty="0">
                <a:solidFill>
                  <a:schemeClr val="tx1"/>
                </a:solidFill>
              </a:rPr>
              <a:t>Dependency Injection</a:t>
            </a:r>
            <a:endParaRPr lang="en-US" sz="2800" dirty="0"/>
          </a:p>
        </p:txBody>
      </p:sp>
      <p:sp>
        <p:nvSpPr>
          <p:cNvPr id="3" name="TextBox 2"/>
          <p:cNvSpPr txBox="1"/>
          <p:nvPr/>
        </p:nvSpPr>
        <p:spPr>
          <a:xfrm>
            <a:off x="528033" y="1815919"/>
            <a:ext cx="9505315" cy="2308324"/>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a:t>An injection is the passing of dependency (a service) to a dependent object (a client).</a:t>
            </a:r>
          </a:p>
          <a:p>
            <a:r>
              <a:rPr lang="en-US" sz="2400" dirty="0"/>
              <a:t>     </a:t>
            </a:r>
          </a:p>
          <a:p>
            <a:r>
              <a:rPr lang="en-US" sz="2400" dirty="0"/>
              <a:t>Passing the  service to the client, rather than allowing a client to build or find the service, is the fundamental requirement of the pattern.   </a:t>
            </a:r>
          </a:p>
        </p:txBody>
      </p:sp>
      <p:sp>
        <p:nvSpPr>
          <p:cNvPr id="4" name="TextBox 3"/>
          <p:cNvSpPr txBox="1"/>
          <p:nvPr/>
        </p:nvSpPr>
        <p:spPr>
          <a:xfrm>
            <a:off x="393999" y="4275432"/>
            <a:ext cx="9113255" cy="1246495"/>
          </a:xfrm>
          <a:prstGeom prst="rect">
            <a:avLst/>
          </a:prstGeom>
          <a:noFill/>
        </p:spPr>
        <p:txBody>
          <a:bodyPr wrap="square" rtlCol="0">
            <a:spAutoFit/>
          </a:bodyPr>
          <a:lstStyle/>
          <a:p>
            <a:r>
              <a:rPr lang="en-US" sz="2500" dirty="0"/>
              <a:t>“</a:t>
            </a:r>
            <a:r>
              <a:rPr lang="en-US" sz="2500" i="1" dirty="0">
                <a:latin typeface="Calibri" panose="020F0502020204030204" pitchFamily="34" charset="0"/>
              </a:rPr>
              <a:t>Dependency Injection is a pattern where the container passes objects by name to other objects, via either constructors, properties or factory methods.”</a:t>
            </a:r>
          </a:p>
        </p:txBody>
      </p:sp>
    </p:spTree>
    <p:custDataLst>
      <p:tags r:id="rId1"/>
    </p:custDataLst>
    <p:extLst>
      <p:ext uri="{BB962C8B-B14F-4D97-AF65-F5344CB8AC3E}">
        <p14:creationId xmlns:p14="http://schemas.microsoft.com/office/powerpoint/2010/main" val="342609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500"/>
                                        <p:tgtEl>
                                          <p:spTgt spid="3"/>
                                        </p:tgtEl>
                                      </p:cBhvr>
                                    </p:animEffect>
                                    <p:anim calcmode="lin" valueType="num">
                                      <p:cBhvr>
                                        <p:cTn id="13" dur="1500" fill="hold"/>
                                        <p:tgtEl>
                                          <p:spTgt spid="3"/>
                                        </p:tgtEl>
                                        <p:attrNameLst>
                                          <p:attrName>ppt_x</p:attrName>
                                        </p:attrNameLst>
                                      </p:cBhvr>
                                      <p:tavLst>
                                        <p:tav tm="0">
                                          <p:val>
                                            <p:strVal val="#ppt_x"/>
                                          </p:val>
                                        </p:tav>
                                        <p:tav tm="100000">
                                          <p:val>
                                            <p:strVal val="#ppt_x"/>
                                          </p:val>
                                        </p:tav>
                                      </p:tavLst>
                                    </p:anim>
                                    <p:anim calcmode="lin" valueType="num">
                                      <p:cBhvr>
                                        <p:cTn id="14" dur="1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500"/>
                                        <p:tgtEl>
                                          <p:spTgt spid="4"/>
                                        </p:tgtEl>
                                      </p:cBhvr>
                                    </p:animEffect>
                                    <p:anim calcmode="lin" valueType="num">
                                      <p:cBhvr>
                                        <p:cTn id="20" dur="1500" fill="hold"/>
                                        <p:tgtEl>
                                          <p:spTgt spid="4"/>
                                        </p:tgtEl>
                                        <p:attrNameLst>
                                          <p:attrName>ppt_x</p:attrName>
                                        </p:attrNameLst>
                                      </p:cBhvr>
                                      <p:tavLst>
                                        <p:tav tm="0">
                                          <p:val>
                                            <p:strVal val="#ppt_x"/>
                                          </p:val>
                                        </p:tav>
                                        <p:tav tm="100000">
                                          <p:val>
                                            <p:strVal val="#ppt_x"/>
                                          </p:val>
                                        </p:tav>
                                      </p:tavLst>
                                    </p:anim>
                                    <p:anim calcmode="lin" valueType="num">
                                      <p:cBhvr>
                                        <p:cTn id="21" dur="1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362" y="377780"/>
            <a:ext cx="8596668" cy="1320800"/>
          </a:xfrm>
        </p:spPr>
        <p:txBody>
          <a:bodyPr/>
          <a:lstStyle/>
          <a:p>
            <a:r>
              <a:rPr lang="en-US" dirty="0"/>
              <a:t>Key Component – DI &amp; IoC</a:t>
            </a:r>
            <a:br>
              <a:rPr lang="en-US" dirty="0"/>
            </a:br>
            <a:r>
              <a:rPr lang="en-US" sz="2900" dirty="0">
                <a:solidFill>
                  <a:schemeClr val="tx1"/>
                </a:solidFill>
              </a:rPr>
              <a:t>Relationship between DI and Inversion of Control</a:t>
            </a:r>
            <a:endParaRPr lang="en-US" sz="2900" dirty="0"/>
          </a:p>
        </p:txBody>
      </p:sp>
      <p:sp>
        <p:nvSpPr>
          <p:cNvPr id="3" name="TextBox 2"/>
          <p:cNvSpPr txBox="1"/>
          <p:nvPr/>
        </p:nvSpPr>
        <p:spPr>
          <a:xfrm>
            <a:off x="355362" y="1985963"/>
            <a:ext cx="9264627" cy="1815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800" dirty="0"/>
              <a:t>In software engineering, inversion of Control (IoC) describes a design in which custom-written portions of a computer program receive the flow of control from a generic reusable library.</a:t>
            </a:r>
          </a:p>
        </p:txBody>
      </p:sp>
      <p:sp>
        <p:nvSpPr>
          <p:cNvPr id="4" name="TextBox 3"/>
          <p:cNvSpPr txBox="1"/>
          <p:nvPr/>
        </p:nvSpPr>
        <p:spPr>
          <a:xfrm>
            <a:off x="355363" y="4044546"/>
            <a:ext cx="10842906" cy="1107996"/>
          </a:xfrm>
          <a:prstGeom prst="rect">
            <a:avLst/>
          </a:prstGeom>
          <a:noFill/>
        </p:spPr>
        <p:txBody>
          <a:bodyPr wrap="square" rtlCol="0">
            <a:spAutoFit/>
          </a:bodyPr>
          <a:lstStyle/>
          <a:p>
            <a:r>
              <a:rPr lang="en-US" sz="2200" dirty="0"/>
              <a:t>The Inversion of Control (</a:t>
            </a:r>
            <a:r>
              <a:rPr lang="en-US" sz="2200" dirty="0" err="1"/>
              <a:t>Ioc</a:t>
            </a:r>
            <a:r>
              <a:rPr lang="en-US" sz="2200" dirty="0"/>
              <a:t>) is a general concepts, and it can be expressed in many</a:t>
            </a:r>
          </a:p>
          <a:p>
            <a:r>
              <a:rPr lang="en-US" sz="2200" dirty="0"/>
              <a:t>       different ways and dependency Injection is merely one concrete example of</a:t>
            </a:r>
          </a:p>
          <a:p>
            <a:r>
              <a:rPr lang="en-US" sz="2200" dirty="0"/>
              <a:t>                                                Inversion of Control.</a:t>
            </a:r>
          </a:p>
        </p:txBody>
      </p:sp>
    </p:spTree>
    <p:custDataLst>
      <p:tags r:id="rId1"/>
    </p:custDataLst>
    <p:extLst>
      <p:ext uri="{BB962C8B-B14F-4D97-AF65-F5344CB8AC3E}">
        <p14:creationId xmlns:p14="http://schemas.microsoft.com/office/powerpoint/2010/main" val="151612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500"/>
                                        <p:tgtEl>
                                          <p:spTgt spid="3"/>
                                        </p:tgtEl>
                                      </p:cBhvr>
                                    </p:animEffect>
                                    <p:anim calcmode="lin" valueType="num">
                                      <p:cBhvr>
                                        <p:cTn id="13" dur="1500" fill="hold"/>
                                        <p:tgtEl>
                                          <p:spTgt spid="3"/>
                                        </p:tgtEl>
                                        <p:attrNameLst>
                                          <p:attrName>ppt_x</p:attrName>
                                        </p:attrNameLst>
                                      </p:cBhvr>
                                      <p:tavLst>
                                        <p:tav tm="0">
                                          <p:val>
                                            <p:strVal val="#ppt_x"/>
                                          </p:val>
                                        </p:tav>
                                        <p:tav tm="100000">
                                          <p:val>
                                            <p:strVal val="#ppt_x"/>
                                          </p:val>
                                        </p:tav>
                                      </p:tavLst>
                                    </p:anim>
                                    <p:anim calcmode="lin" valueType="num">
                                      <p:cBhvr>
                                        <p:cTn id="14" dur="1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500"/>
                                        <p:tgtEl>
                                          <p:spTgt spid="4"/>
                                        </p:tgtEl>
                                      </p:cBhvr>
                                    </p:animEffect>
                                    <p:anim calcmode="lin" valueType="num">
                                      <p:cBhvr>
                                        <p:cTn id="20" dur="1500" fill="hold"/>
                                        <p:tgtEl>
                                          <p:spTgt spid="4"/>
                                        </p:tgtEl>
                                        <p:attrNameLst>
                                          <p:attrName>ppt_x</p:attrName>
                                        </p:attrNameLst>
                                      </p:cBhvr>
                                      <p:tavLst>
                                        <p:tav tm="0">
                                          <p:val>
                                            <p:strVal val="#ppt_x"/>
                                          </p:val>
                                        </p:tav>
                                        <p:tav tm="100000">
                                          <p:val>
                                            <p:strVal val="#ppt_x"/>
                                          </p:val>
                                        </p:tav>
                                      </p:tavLst>
                                    </p:anim>
                                    <p:anim calcmode="lin" valueType="num">
                                      <p:cBhvr>
                                        <p:cTn id="21" dur="1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726" y="210355"/>
            <a:ext cx="8596668" cy="1320800"/>
          </a:xfrm>
        </p:spPr>
        <p:txBody>
          <a:bodyPr anchor="ctr">
            <a:normAutofit/>
          </a:bodyPr>
          <a:lstStyle/>
          <a:p>
            <a:r>
              <a:rPr lang="en-US" b="1" dirty="0"/>
              <a:t>Framework</a:t>
            </a:r>
          </a:p>
        </p:txBody>
      </p:sp>
      <p:sp>
        <p:nvSpPr>
          <p:cNvPr id="4" name="TextBox 3"/>
          <p:cNvSpPr txBox="1"/>
          <p:nvPr/>
        </p:nvSpPr>
        <p:spPr>
          <a:xfrm>
            <a:off x="631065" y="1651438"/>
            <a:ext cx="8680361" cy="523220"/>
          </a:xfrm>
          <a:prstGeom prst="rect">
            <a:avLst/>
          </a:prstGeom>
          <a:noFill/>
        </p:spPr>
        <p:txBody>
          <a:bodyPr wrap="square" rtlCol="0" anchor="ctr">
            <a:spAutoFit/>
          </a:bodyPr>
          <a:lstStyle/>
          <a:p>
            <a:pPr marL="457200" indent="-457200">
              <a:buFont typeface="Wingdings" panose="05000000000000000000" pitchFamily="2" charset="2"/>
              <a:buChar char="v"/>
            </a:pPr>
            <a:r>
              <a:rPr lang="en-US" sz="2800" dirty="0">
                <a:solidFill>
                  <a:schemeClr val="accent5">
                    <a:lumMod val="60000"/>
                    <a:lumOff val="40000"/>
                  </a:schemeClr>
                </a:solidFill>
              </a:rPr>
              <a:t>What is a Framework?</a:t>
            </a:r>
          </a:p>
        </p:txBody>
      </p:sp>
      <p:sp>
        <p:nvSpPr>
          <p:cNvPr id="8" name="TextBox 7"/>
          <p:cNvSpPr txBox="1"/>
          <p:nvPr/>
        </p:nvSpPr>
        <p:spPr>
          <a:xfrm flipH="1">
            <a:off x="631063" y="2442749"/>
            <a:ext cx="8876191" cy="2923877"/>
          </a:xfrm>
          <a:prstGeom prst="rect">
            <a:avLst/>
          </a:prstGeom>
          <a:noFill/>
        </p:spPr>
        <p:txBody>
          <a:bodyPr wrap="square" rtlCol="0">
            <a:spAutoFit/>
          </a:bodyPr>
          <a:lstStyle/>
          <a:p>
            <a:pPr marL="285750" indent="-285750">
              <a:buFont typeface="Wingdings" panose="05000000000000000000" pitchFamily="2" charset="2"/>
              <a:buChar char="§"/>
            </a:pPr>
            <a:r>
              <a:rPr lang="en-US" sz="2400" dirty="0"/>
              <a:t>Frameworks are large prewritten code to which you add your own code to solve a problem in a specific domain. </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You make use of a framework by calling its methods, inheritance and supplying “call-backs” listeners.</a:t>
            </a:r>
          </a:p>
          <a:p>
            <a:pPr marL="285750" indent="-285750">
              <a:buFont typeface="Wingdings" panose="05000000000000000000" pitchFamily="2" charset="2"/>
              <a:buChar char="§"/>
            </a:pPr>
            <a:endParaRPr lang="en-US" sz="2400" dirty="0"/>
          </a:p>
          <a:p>
            <a:r>
              <a:rPr lang="en-US" sz="2000" dirty="0">
                <a:solidFill>
                  <a:schemeClr val="accent2">
                    <a:lumMod val="75000"/>
                  </a:schemeClr>
                </a:solidFill>
              </a:rPr>
              <a:t>Example - Java’s Swing and AWT classes. Those have a huge amount of code to manage the user interface and there is inversion of control.</a:t>
            </a:r>
            <a:endParaRPr lang="en-US" sz="2400" dirty="0">
              <a:solidFill>
                <a:schemeClr val="accent2">
                  <a:lumMod val="75000"/>
                </a:schemeClr>
              </a:solidFill>
            </a:endParaRPr>
          </a:p>
        </p:txBody>
      </p:sp>
    </p:spTree>
    <p:custDataLst>
      <p:tags r:id="rId1"/>
    </p:custDataLst>
    <p:extLst>
      <p:ext uri="{BB962C8B-B14F-4D97-AF65-F5344CB8AC3E}">
        <p14:creationId xmlns:p14="http://schemas.microsoft.com/office/powerpoint/2010/main" val="89923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100" fill="hold"/>
                                        <p:tgtEl>
                                          <p:spTgt spid="4"/>
                                        </p:tgtEl>
                                        <p:attrNameLst>
                                          <p:attrName>ppt_x</p:attrName>
                                        </p:attrNameLst>
                                      </p:cBhvr>
                                      <p:tavLst>
                                        <p:tav tm="0">
                                          <p:val>
                                            <p:strVal val="1+#ppt_w/2"/>
                                          </p:val>
                                        </p:tav>
                                        <p:tav tm="100000">
                                          <p:val>
                                            <p:strVal val="#ppt_x"/>
                                          </p:val>
                                        </p:tav>
                                      </p:tavLst>
                                    </p:anim>
                                    <p:anim calcmode="lin" valueType="num">
                                      <p:cBhvr additive="base">
                                        <p:cTn id="13" dur="11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1" y="217714"/>
            <a:ext cx="8596668" cy="1320800"/>
          </a:xfrm>
        </p:spPr>
        <p:txBody>
          <a:bodyPr/>
          <a:lstStyle/>
          <a:p>
            <a:r>
              <a:rPr lang="en-US" dirty="0"/>
              <a:t>Key Component – IoC</a:t>
            </a:r>
            <a:br>
              <a:rPr lang="en-US" dirty="0"/>
            </a:br>
            <a:r>
              <a:rPr lang="en-US" sz="3200" dirty="0" err="1">
                <a:solidFill>
                  <a:schemeClr val="tx1"/>
                </a:solidFill>
              </a:rPr>
              <a:t>Ioc</a:t>
            </a:r>
            <a:r>
              <a:rPr lang="en-US" sz="3200" dirty="0">
                <a:solidFill>
                  <a:schemeClr val="tx1"/>
                </a:solidFill>
              </a:rPr>
              <a:t> Container</a:t>
            </a:r>
          </a:p>
        </p:txBody>
      </p:sp>
      <p:sp>
        <p:nvSpPr>
          <p:cNvPr id="3" name="TextBox 2"/>
          <p:cNvSpPr txBox="1"/>
          <p:nvPr/>
        </p:nvSpPr>
        <p:spPr>
          <a:xfrm>
            <a:off x="534473" y="1812236"/>
            <a:ext cx="10844011" cy="830997"/>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The spring container (IoC Container) is at the core of the Spring Framework.</a:t>
            </a:r>
          </a:p>
        </p:txBody>
      </p:sp>
      <p:sp>
        <p:nvSpPr>
          <p:cNvPr id="7" name="TextBox 6"/>
          <p:cNvSpPr txBox="1"/>
          <p:nvPr/>
        </p:nvSpPr>
        <p:spPr>
          <a:xfrm>
            <a:off x="506891" y="2835870"/>
            <a:ext cx="10625070" cy="1200329"/>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The Container will create the objects, wire them together, configure them, and manage their complete lifecycle from creation till destruction.</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2212" y="4228837"/>
            <a:ext cx="8041185" cy="2629163"/>
          </a:xfrm>
          <a:prstGeom prst="rect">
            <a:avLst/>
          </a:prstGeom>
        </p:spPr>
      </p:pic>
    </p:spTree>
    <p:custDataLst>
      <p:tags r:id="rId1"/>
    </p:custDataLst>
    <p:extLst>
      <p:ext uri="{BB962C8B-B14F-4D97-AF65-F5344CB8AC3E}">
        <p14:creationId xmlns:p14="http://schemas.microsoft.com/office/powerpoint/2010/main" val="273773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500"/>
                                        <p:tgtEl>
                                          <p:spTgt spid="3"/>
                                        </p:tgtEl>
                                      </p:cBhvr>
                                    </p:animEffect>
                                    <p:anim calcmode="lin" valueType="num">
                                      <p:cBhvr>
                                        <p:cTn id="13" dur="1500" fill="hold"/>
                                        <p:tgtEl>
                                          <p:spTgt spid="3"/>
                                        </p:tgtEl>
                                        <p:attrNameLst>
                                          <p:attrName>ppt_x</p:attrName>
                                        </p:attrNameLst>
                                      </p:cBhvr>
                                      <p:tavLst>
                                        <p:tav tm="0">
                                          <p:val>
                                            <p:strVal val="#ppt_x"/>
                                          </p:val>
                                        </p:tav>
                                        <p:tav tm="100000">
                                          <p:val>
                                            <p:strVal val="#ppt_x"/>
                                          </p:val>
                                        </p:tav>
                                      </p:tavLst>
                                    </p:anim>
                                    <p:anim calcmode="lin" valueType="num">
                                      <p:cBhvr>
                                        <p:cTn id="14" dur="1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500"/>
                                        <p:tgtEl>
                                          <p:spTgt spid="8"/>
                                        </p:tgtEl>
                                      </p:cBhvr>
                                    </p:animEffect>
                                    <p:anim calcmode="lin" valueType="num">
                                      <p:cBhvr>
                                        <p:cTn id="27" dur="1500" fill="hold"/>
                                        <p:tgtEl>
                                          <p:spTgt spid="8"/>
                                        </p:tgtEl>
                                        <p:attrNameLst>
                                          <p:attrName>ppt_x</p:attrName>
                                        </p:attrNameLst>
                                      </p:cBhvr>
                                      <p:tavLst>
                                        <p:tav tm="0">
                                          <p:val>
                                            <p:strVal val="#ppt_x"/>
                                          </p:val>
                                        </p:tav>
                                        <p:tav tm="100000">
                                          <p:val>
                                            <p:strVal val="#ppt_x"/>
                                          </p:val>
                                        </p:tav>
                                      </p:tavLst>
                                    </p:anim>
                                    <p:anim calcmode="lin" valueType="num">
                                      <p:cBhvr>
                                        <p:cTn id="28" dur="1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726" y="210355"/>
            <a:ext cx="8596668" cy="1320800"/>
          </a:xfrm>
        </p:spPr>
        <p:txBody>
          <a:bodyPr anchor="ctr">
            <a:normAutofit/>
          </a:bodyPr>
          <a:lstStyle/>
          <a:p>
            <a:r>
              <a:rPr lang="en-US" b="1" dirty="0"/>
              <a:t>Spring Framework</a:t>
            </a:r>
          </a:p>
        </p:txBody>
      </p:sp>
      <p:sp>
        <p:nvSpPr>
          <p:cNvPr id="4" name="TextBox 3"/>
          <p:cNvSpPr txBox="1"/>
          <p:nvPr/>
        </p:nvSpPr>
        <p:spPr>
          <a:xfrm>
            <a:off x="631065" y="1651438"/>
            <a:ext cx="8680361" cy="523220"/>
          </a:xfrm>
          <a:prstGeom prst="rect">
            <a:avLst/>
          </a:prstGeom>
          <a:noFill/>
        </p:spPr>
        <p:txBody>
          <a:bodyPr wrap="square" rtlCol="0" anchor="ctr">
            <a:spAutoFit/>
          </a:bodyPr>
          <a:lstStyle/>
          <a:p>
            <a:pPr marL="457200" indent="-457200">
              <a:buFont typeface="Wingdings" panose="05000000000000000000" pitchFamily="2" charset="2"/>
              <a:buChar char="v"/>
            </a:pPr>
            <a:r>
              <a:rPr lang="en-US" sz="2800" dirty="0">
                <a:solidFill>
                  <a:schemeClr val="accent5">
                    <a:lumMod val="60000"/>
                    <a:lumOff val="40000"/>
                  </a:schemeClr>
                </a:solidFill>
              </a:rPr>
              <a:t>What is a Spring Framework?</a:t>
            </a:r>
          </a:p>
        </p:txBody>
      </p:sp>
      <p:sp>
        <p:nvSpPr>
          <p:cNvPr id="8" name="TextBox 7"/>
          <p:cNvSpPr txBox="1"/>
          <p:nvPr/>
        </p:nvSpPr>
        <p:spPr>
          <a:xfrm flipH="1">
            <a:off x="631063" y="2442749"/>
            <a:ext cx="8876191" cy="3785652"/>
          </a:xfrm>
          <a:prstGeom prst="rect">
            <a:avLst/>
          </a:prstGeom>
          <a:noFill/>
        </p:spPr>
        <p:txBody>
          <a:bodyPr wrap="square" rtlCol="0">
            <a:spAutoFit/>
          </a:bodyPr>
          <a:lstStyle/>
          <a:p>
            <a:pPr marL="285750" indent="-285750">
              <a:buFont typeface="Wingdings" panose="05000000000000000000" pitchFamily="2" charset="2"/>
              <a:buChar char="§"/>
            </a:pPr>
            <a:r>
              <a:rPr lang="en-US" sz="2400" dirty="0"/>
              <a:t>Spring is an open source framework created to address the complexity of enterprise application development. </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Creates high performing, easily testable, reusable code and handles the infrastructure so you can focus on application.</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One of the chief advantages of the Spring framework is its layered architecture, which allows you to be selective about which of its components you use while also providing a cohesive framework for J2EE application development. </a:t>
            </a:r>
          </a:p>
        </p:txBody>
      </p:sp>
    </p:spTree>
    <p:custDataLst>
      <p:tags r:id="rId1"/>
    </p:custDataLst>
    <p:extLst>
      <p:ext uri="{BB962C8B-B14F-4D97-AF65-F5344CB8AC3E}">
        <p14:creationId xmlns:p14="http://schemas.microsoft.com/office/powerpoint/2010/main" val="200226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100" fill="hold"/>
                                        <p:tgtEl>
                                          <p:spTgt spid="4"/>
                                        </p:tgtEl>
                                        <p:attrNameLst>
                                          <p:attrName>ppt_x</p:attrName>
                                        </p:attrNameLst>
                                      </p:cBhvr>
                                      <p:tavLst>
                                        <p:tav tm="0">
                                          <p:val>
                                            <p:strVal val="1+#ppt_w/2"/>
                                          </p:val>
                                        </p:tav>
                                        <p:tav tm="100000">
                                          <p:val>
                                            <p:strVal val="#ppt_x"/>
                                          </p:val>
                                        </p:tav>
                                      </p:tavLst>
                                    </p:anim>
                                    <p:anim calcmode="lin" valueType="num">
                                      <p:cBhvr additive="base">
                                        <p:cTn id="13" dur="11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726" y="210355"/>
            <a:ext cx="8596668" cy="1320800"/>
          </a:xfrm>
        </p:spPr>
        <p:txBody>
          <a:bodyPr anchor="ctr">
            <a:normAutofit/>
          </a:bodyPr>
          <a:lstStyle/>
          <a:p>
            <a:r>
              <a:rPr lang="en-US" b="1" dirty="0"/>
              <a:t>Features Of Spring Framework</a:t>
            </a:r>
          </a:p>
        </p:txBody>
      </p:sp>
      <p:sp>
        <p:nvSpPr>
          <p:cNvPr id="8" name="TextBox 7"/>
          <p:cNvSpPr txBox="1"/>
          <p:nvPr/>
        </p:nvSpPr>
        <p:spPr>
          <a:xfrm flipH="1">
            <a:off x="757224" y="1475974"/>
            <a:ext cx="8876191" cy="461665"/>
          </a:xfrm>
          <a:prstGeom prst="rect">
            <a:avLst/>
          </a:prstGeom>
          <a:noFill/>
        </p:spPr>
        <p:txBody>
          <a:bodyPr wrap="square" rtlCol="0">
            <a:spAutoFit/>
          </a:bodyPr>
          <a:lstStyle/>
          <a:p>
            <a:r>
              <a:rPr lang="en-US" sz="2400" b="1" dirty="0">
                <a:solidFill>
                  <a:schemeClr val="accent5">
                    <a:lumMod val="60000"/>
                    <a:lumOff val="40000"/>
                  </a:schemeClr>
                </a:solidFill>
              </a:rPr>
              <a:t>Spring is a Framework of Frameworks</a:t>
            </a:r>
          </a:p>
        </p:txBody>
      </p:sp>
      <p:sp>
        <p:nvSpPr>
          <p:cNvPr id="6" name="TextBox 5"/>
          <p:cNvSpPr txBox="1"/>
          <p:nvPr/>
        </p:nvSpPr>
        <p:spPr>
          <a:xfrm flipH="1">
            <a:off x="757224" y="2344124"/>
            <a:ext cx="8876191"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Lightweight</a:t>
            </a:r>
          </a:p>
          <a:p>
            <a:pPr marL="342900" indent="-342900">
              <a:buFont typeface="Arial" panose="020B0604020202020204" pitchFamily="34" charset="0"/>
              <a:buChar char="•"/>
            </a:pPr>
            <a:r>
              <a:rPr lang="en-US" sz="2400" dirty="0"/>
              <a:t>Layered Architecture</a:t>
            </a:r>
          </a:p>
          <a:p>
            <a:pPr marL="342900" indent="-342900">
              <a:buFont typeface="Arial" panose="020B0604020202020204" pitchFamily="34" charset="0"/>
              <a:buChar char="•"/>
            </a:pPr>
            <a:r>
              <a:rPr lang="en-US" sz="2400" dirty="0"/>
              <a:t>Predefined Templates</a:t>
            </a:r>
          </a:p>
          <a:p>
            <a:pPr marL="342900" indent="-342900">
              <a:buFont typeface="Arial" panose="020B0604020202020204" pitchFamily="34" charset="0"/>
              <a:buChar char="•"/>
            </a:pPr>
            <a:r>
              <a:rPr lang="en-US" sz="2400" dirty="0"/>
              <a:t>Fast Development</a:t>
            </a:r>
          </a:p>
          <a:p>
            <a:pPr marL="342900" indent="-342900">
              <a:buFont typeface="Arial" panose="020B0604020202020204" pitchFamily="34" charset="0"/>
              <a:buChar char="•"/>
            </a:pPr>
            <a:r>
              <a:rPr lang="en-US" sz="2400" dirty="0"/>
              <a:t>MVC Framework</a:t>
            </a:r>
          </a:p>
          <a:p>
            <a:pPr marL="342900" indent="-342900">
              <a:buFont typeface="Arial" panose="020B0604020202020204" pitchFamily="34" charset="0"/>
              <a:buChar char="•"/>
            </a:pPr>
            <a:r>
              <a:rPr lang="en-US" sz="2400" dirty="0"/>
              <a:t>Inversion Of Control (IOC)</a:t>
            </a:r>
          </a:p>
          <a:p>
            <a:pPr marL="342900" indent="-342900">
              <a:buFont typeface="Arial" panose="020B0604020202020204" pitchFamily="34" charset="0"/>
              <a:buChar char="•"/>
            </a:pPr>
            <a:r>
              <a:rPr lang="en-US" sz="2400" dirty="0"/>
              <a:t>Aspect Oriented Programming (AOP)</a:t>
            </a:r>
          </a:p>
          <a:p>
            <a:pPr marL="342900" indent="-342900">
              <a:buFont typeface="Arial" panose="020B0604020202020204" pitchFamily="34" charset="0"/>
              <a:buChar char="•"/>
            </a:pPr>
            <a:r>
              <a:rPr lang="en-US" sz="2400" dirty="0"/>
              <a:t>Data Access Framework</a:t>
            </a:r>
          </a:p>
          <a:p>
            <a:pPr marL="342900" indent="-342900">
              <a:buFont typeface="Arial" panose="020B0604020202020204" pitchFamily="34" charset="0"/>
              <a:buChar char="•"/>
            </a:pPr>
            <a:r>
              <a:rPr lang="en-US" sz="2400" dirty="0"/>
              <a:t>JDBC Abstraction Layer</a:t>
            </a:r>
          </a:p>
          <a:p>
            <a:pPr marL="342900" indent="-342900">
              <a:buFont typeface="Arial" panose="020B0604020202020204" pitchFamily="34" charset="0"/>
              <a:buChar char="•"/>
            </a:pPr>
            <a:r>
              <a:rPr lang="en-US" sz="2400" dirty="0"/>
              <a:t>Logging</a:t>
            </a:r>
          </a:p>
          <a:p>
            <a:pPr marL="342900" indent="-342900">
              <a:buFont typeface="Arial" panose="020B0604020202020204" pitchFamily="34" charset="0"/>
              <a:buChar char="•"/>
            </a:pPr>
            <a:endParaRPr lang="en-US" sz="2400" dirty="0"/>
          </a:p>
        </p:txBody>
      </p:sp>
    </p:spTree>
    <p:custDataLst>
      <p:tags r:id="rId1"/>
    </p:custDataLst>
    <p:extLst>
      <p:ext uri="{BB962C8B-B14F-4D97-AF65-F5344CB8AC3E}">
        <p14:creationId xmlns:p14="http://schemas.microsoft.com/office/powerpoint/2010/main" val="172173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67" y="287628"/>
            <a:ext cx="8786771" cy="693033"/>
          </a:xfrm>
        </p:spPr>
        <p:txBody>
          <a:bodyPr>
            <a:normAutofit/>
          </a:bodyPr>
          <a:lstStyle/>
          <a:p>
            <a:r>
              <a:rPr lang="en-US" dirty="0"/>
              <a:t>Overview of the Spring Framework</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477" y="1301472"/>
            <a:ext cx="8742810" cy="4974068"/>
          </a:xfrm>
          <a:prstGeom prst="rect">
            <a:avLst/>
          </a:prstGeom>
        </p:spPr>
      </p:pic>
    </p:spTree>
    <p:custDataLst>
      <p:tags r:id="rId1"/>
    </p:custDataLst>
    <p:extLst>
      <p:ext uri="{BB962C8B-B14F-4D97-AF65-F5344CB8AC3E}">
        <p14:creationId xmlns:p14="http://schemas.microsoft.com/office/powerpoint/2010/main" val="184400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6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726" y="210355"/>
            <a:ext cx="8596668" cy="1320800"/>
          </a:xfrm>
        </p:spPr>
        <p:txBody>
          <a:bodyPr anchor="ctr">
            <a:normAutofit/>
          </a:bodyPr>
          <a:lstStyle/>
          <a:p>
            <a:r>
              <a:rPr lang="en-US" b="1" dirty="0"/>
              <a:t>Spring Framework Architecture</a:t>
            </a:r>
          </a:p>
        </p:txBody>
      </p:sp>
      <p:sp>
        <p:nvSpPr>
          <p:cNvPr id="8" name="TextBox 7"/>
          <p:cNvSpPr txBox="1"/>
          <p:nvPr/>
        </p:nvSpPr>
        <p:spPr>
          <a:xfrm flipH="1">
            <a:off x="443172" y="1404731"/>
            <a:ext cx="8876191" cy="5020072"/>
          </a:xfrm>
          <a:prstGeom prst="rect">
            <a:avLst/>
          </a:prstGeom>
          <a:noFill/>
        </p:spPr>
        <p:txBody>
          <a:bodyPr wrap="square" rtlCol="0">
            <a:spAutoFit/>
          </a:bodyPr>
          <a:lstStyle/>
          <a:p>
            <a:pPr marL="285750" indent="-285750">
              <a:buFont typeface="Wingdings" panose="05000000000000000000" pitchFamily="2" charset="2"/>
              <a:buChar char="§"/>
            </a:pPr>
            <a:r>
              <a:rPr lang="en-US" sz="2400" dirty="0"/>
              <a:t>The Spring framework is a layered architecture which consists of several modules. </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All modules are built on the top of its core container.</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It's modular architecture enables integration with other frameworks without much difficulties.</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Consists of around 20 modules which are generalized into Core Container, Data Access/ Integration, Web, AOP (Aspect Oriented Programming), Instrumentation, and Test. All the modules have their own functionalities that are utilized to build an application.</a:t>
            </a:r>
          </a:p>
        </p:txBody>
      </p:sp>
    </p:spTree>
    <p:custDataLst>
      <p:tags r:id="rId1"/>
    </p:custDataLst>
    <p:extLst>
      <p:ext uri="{BB962C8B-B14F-4D97-AF65-F5344CB8AC3E}">
        <p14:creationId xmlns:p14="http://schemas.microsoft.com/office/powerpoint/2010/main" val="42312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726" y="210355"/>
            <a:ext cx="8596668" cy="1320800"/>
          </a:xfrm>
        </p:spPr>
        <p:txBody>
          <a:bodyPr anchor="ctr">
            <a:normAutofit/>
          </a:bodyPr>
          <a:lstStyle/>
          <a:p>
            <a:r>
              <a:rPr lang="en-US" b="1" dirty="0"/>
              <a:t>Spring Framework Modules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593" y="1531154"/>
            <a:ext cx="6172127" cy="5041923"/>
          </a:xfrm>
          <a:prstGeom prst="rect">
            <a:avLst/>
          </a:prstGeom>
        </p:spPr>
      </p:pic>
    </p:spTree>
    <p:custDataLst>
      <p:tags r:id="rId1"/>
    </p:custDataLst>
    <p:extLst>
      <p:ext uri="{BB962C8B-B14F-4D97-AF65-F5344CB8AC3E}">
        <p14:creationId xmlns:p14="http://schemas.microsoft.com/office/powerpoint/2010/main" val="172325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726" y="210355"/>
            <a:ext cx="8596668" cy="1320800"/>
          </a:xfrm>
        </p:spPr>
        <p:txBody>
          <a:bodyPr anchor="ctr">
            <a:normAutofit/>
          </a:bodyPr>
          <a:lstStyle/>
          <a:p>
            <a:r>
              <a:rPr lang="en-US" b="1" dirty="0"/>
              <a:t>Spring Framework Modules</a:t>
            </a:r>
          </a:p>
        </p:txBody>
      </p:sp>
      <p:sp>
        <p:nvSpPr>
          <p:cNvPr id="8" name="TextBox 7"/>
          <p:cNvSpPr txBox="1"/>
          <p:nvPr/>
        </p:nvSpPr>
        <p:spPr>
          <a:xfrm flipH="1">
            <a:off x="316726" y="1117796"/>
            <a:ext cx="8876191" cy="6063198"/>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Core Container</a:t>
            </a:r>
          </a:p>
          <a:p>
            <a:endParaRPr lang="en-US" sz="2400" dirty="0"/>
          </a:p>
          <a:p>
            <a:pPr marL="457200" indent="-457200">
              <a:buFont typeface="+mj-lt"/>
              <a:buAutoNum type="arabicPeriod"/>
            </a:pPr>
            <a:r>
              <a:rPr lang="en-US" sz="2400" b="1" dirty="0"/>
              <a:t>Spring Core: </a:t>
            </a:r>
            <a:r>
              <a:rPr lang="en-US" sz="2000" dirty="0"/>
              <a:t>This module is the core of the Spring Framework. It provides implementation for features like  IoC (Inversion of Control) and Dependency Injection with singleton design pattern.</a:t>
            </a:r>
          </a:p>
          <a:p>
            <a:pPr marL="457200" indent="-457200">
              <a:buFont typeface="+mj-lt"/>
              <a:buAutoNum type="arabicPeriod"/>
            </a:pPr>
            <a:endParaRPr lang="en-US" sz="2000" dirty="0"/>
          </a:p>
          <a:p>
            <a:pPr marL="457200" indent="-457200">
              <a:buFont typeface="+mj-lt"/>
              <a:buAutoNum type="arabicPeriod"/>
            </a:pPr>
            <a:r>
              <a:rPr lang="en-US" sz="2400" b="1" dirty="0"/>
              <a:t>Spring Bean: </a:t>
            </a:r>
            <a:r>
              <a:rPr lang="en-US" sz="2000" dirty="0"/>
              <a:t>This module provides implementation for the factory design pattern through BeanFactory.</a:t>
            </a:r>
          </a:p>
          <a:p>
            <a:pPr marL="457200" indent="-457200">
              <a:buFont typeface="+mj-lt"/>
              <a:buAutoNum type="arabicPeriod"/>
            </a:pPr>
            <a:endParaRPr lang="en-US" sz="2000" dirty="0"/>
          </a:p>
          <a:p>
            <a:pPr marL="457200" indent="-457200">
              <a:buFont typeface="+mj-lt"/>
              <a:buAutoNum type="arabicPeriod"/>
            </a:pPr>
            <a:r>
              <a:rPr lang="en-US" sz="2400" b="1" dirty="0"/>
              <a:t>Spring Context:</a:t>
            </a:r>
            <a:r>
              <a:rPr lang="en-US" sz="2400" dirty="0"/>
              <a:t> </a:t>
            </a:r>
            <a:r>
              <a:rPr lang="en-US" sz="2000" dirty="0"/>
              <a:t>This module is built on the solid base provided by the Core and the Beans modules and is a medium to access any object defined and configured.</a:t>
            </a:r>
          </a:p>
          <a:p>
            <a:pPr marL="457200" indent="-457200">
              <a:buFont typeface="+mj-lt"/>
              <a:buAutoNum type="arabicPeriod"/>
            </a:pPr>
            <a:endParaRPr lang="en-US" sz="2000" dirty="0"/>
          </a:p>
          <a:p>
            <a:pPr marL="457200" indent="-457200">
              <a:buFont typeface="+mj-lt"/>
              <a:buAutoNum type="arabicPeriod"/>
            </a:pPr>
            <a:r>
              <a:rPr lang="en-US" sz="2400" b="1" dirty="0"/>
              <a:t>Spring Expression Languages (SpEL):</a:t>
            </a:r>
            <a:r>
              <a:rPr lang="en-US" sz="2400" dirty="0"/>
              <a:t> </a:t>
            </a:r>
            <a:r>
              <a:rPr lang="en-US" sz="2000" dirty="0"/>
              <a:t>This module is an extension to expression language supported by Java server pages. It provides a powerful expression language for querying and manipulating an object graph, at runtime.</a:t>
            </a:r>
          </a:p>
          <a:p>
            <a:endParaRPr lang="en-US" sz="2400" dirty="0"/>
          </a:p>
        </p:txBody>
      </p:sp>
    </p:spTree>
    <p:custDataLst>
      <p:tags r:id="rId1"/>
    </p:custDataLst>
    <p:extLst>
      <p:ext uri="{BB962C8B-B14F-4D97-AF65-F5344CB8AC3E}">
        <p14:creationId xmlns:p14="http://schemas.microsoft.com/office/powerpoint/2010/main" val="348927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726" y="210355"/>
            <a:ext cx="8596668" cy="1320800"/>
          </a:xfrm>
        </p:spPr>
        <p:txBody>
          <a:bodyPr anchor="ctr">
            <a:normAutofit/>
          </a:bodyPr>
          <a:lstStyle/>
          <a:p>
            <a:r>
              <a:rPr lang="en-US" b="1" dirty="0"/>
              <a:t>Spring Framework Modules</a:t>
            </a:r>
          </a:p>
        </p:txBody>
      </p:sp>
      <p:sp>
        <p:nvSpPr>
          <p:cNvPr id="8" name="TextBox 7"/>
          <p:cNvSpPr txBox="1"/>
          <p:nvPr/>
        </p:nvSpPr>
        <p:spPr>
          <a:xfrm flipH="1">
            <a:off x="316725" y="1117794"/>
            <a:ext cx="8986300" cy="4154984"/>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AOP Module</a:t>
            </a:r>
          </a:p>
          <a:p>
            <a:endParaRPr lang="en-US" sz="2400" dirty="0"/>
          </a:p>
          <a:p>
            <a:pPr marL="342900" indent="-342900">
              <a:buFont typeface="Arial" panose="020B0604020202020204" pitchFamily="34" charset="0"/>
              <a:buChar char="•"/>
            </a:pPr>
            <a:r>
              <a:rPr lang="en-US" sz="2400" dirty="0"/>
              <a:t>Spring AOP module provides interceptors to intercept an application, for example, when a method is executed, you can add extra functionality before or after the method execution.</a:t>
            </a:r>
          </a:p>
          <a:p>
            <a:pPr marL="457200" indent="-457200">
              <a:buFont typeface="+mj-lt"/>
              <a:buAutoNum type="arabicPeriod"/>
            </a:pPr>
            <a:endParaRPr lang="en-US" sz="2400" dirty="0"/>
          </a:p>
          <a:p>
            <a:pPr marL="457200" indent="-457200">
              <a:buFont typeface="Arial" panose="020B0604020202020204" pitchFamily="34" charset="0"/>
              <a:buChar char="•"/>
            </a:pPr>
            <a:r>
              <a:rPr lang="en-US" sz="2400" dirty="0"/>
              <a:t>Spring AOP's approach to AOP differs from that of most other AOP frameworks. The aim is to provide a close integration between AOP implementation and Spring IoC, not to provide the most complete AOP implementation.</a:t>
            </a:r>
          </a:p>
        </p:txBody>
      </p:sp>
    </p:spTree>
    <p:custDataLst>
      <p:tags r:id="rId1"/>
    </p:custDataLst>
    <p:extLst>
      <p:ext uri="{BB962C8B-B14F-4D97-AF65-F5344CB8AC3E}">
        <p14:creationId xmlns:p14="http://schemas.microsoft.com/office/powerpoint/2010/main" val="5700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30E331F-2553-4362-81C0-EBF7C7270031"/>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237"/>
  <p:tag name="ISPRINGONLINEFOLDERPATH" val="Каталог/Game On"/>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9004605"/>
  <p:tag name="ISPRING_RESOURCE_PATHS_HASH_PRESENTER" val="8c9837f58875f23cf16480ac2dfb96e29834e82c"/>
</p:tagLst>
</file>

<file path=ppt/tags/tag10.xml><?xml version="1.0" encoding="utf-8"?>
<p:tagLst xmlns:a="http://schemas.openxmlformats.org/drawingml/2006/main" xmlns:r="http://schemas.openxmlformats.org/officeDocument/2006/relationships" xmlns:p="http://schemas.openxmlformats.org/presentationml/2006/main">
  <p:tag name="TIMING" val="|1.5|1.4|2.8|2|1.5"/>
</p:tagLst>
</file>

<file path=ppt/tags/tag11.xml><?xml version="1.0" encoding="utf-8"?>
<p:tagLst xmlns:a="http://schemas.openxmlformats.org/drawingml/2006/main" xmlns:r="http://schemas.openxmlformats.org/officeDocument/2006/relationships" xmlns:p="http://schemas.openxmlformats.org/presentationml/2006/main">
  <p:tag name="TIMING" val="|1.5|1.4|2.8|2|1.5"/>
</p:tagLst>
</file>

<file path=ppt/tags/tag12.xml><?xml version="1.0" encoding="utf-8"?>
<p:tagLst xmlns:a="http://schemas.openxmlformats.org/drawingml/2006/main" xmlns:r="http://schemas.openxmlformats.org/officeDocument/2006/relationships" xmlns:p="http://schemas.openxmlformats.org/presentationml/2006/main">
  <p:tag name="TIMING" val="|1.5|1.4|2.8|2|1.5"/>
</p:tagLst>
</file>

<file path=ppt/tags/tag13.xml><?xml version="1.0" encoding="utf-8"?>
<p:tagLst xmlns:a="http://schemas.openxmlformats.org/drawingml/2006/main" xmlns:r="http://schemas.openxmlformats.org/officeDocument/2006/relationships" xmlns:p="http://schemas.openxmlformats.org/presentationml/2006/main">
  <p:tag name="TIMING" val="|1.5|1.4|2.8|2|1.5"/>
</p:tagLst>
</file>

<file path=ppt/tags/tag14.xml><?xml version="1.0" encoding="utf-8"?>
<p:tagLst xmlns:a="http://schemas.openxmlformats.org/drawingml/2006/main" xmlns:r="http://schemas.openxmlformats.org/officeDocument/2006/relationships" xmlns:p="http://schemas.openxmlformats.org/presentationml/2006/main">
  <p:tag name="TIMING" val="|1.5|1.4|2.8|2|1.5"/>
</p:tagLst>
</file>

<file path=ppt/tags/tag15.xml><?xml version="1.0" encoding="utf-8"?>
<p:tagLst xmlns:a="http://schemas.openxmlformats.org/drawingml/2006/main" xmlns:r="http://schemas.openxmlformats.org/officeDocument/2006/relationships" xmlns:p="http://schemas.openxmlformats.org/presentationml/2006/main">
  <p:tag name="TIMING" val="|1.5|1.4|2.8|2|1.5"/>
</p:tagLst>
</file>

<file path=ppt/tags/tag16.xml><?xml version="1.0" encoding="utf-8"?>
<p:tagLst xmlns:a="http://schemas.openxmlformats.org/drawingml/2006/main" xmlns:r="http://schemas.openxmlformats.org/officeDocument/2006/relationships" xmlns:p="http://schemas.openxmlformats.org/presentationml/2006/main">
  <p:tag name="TIMING" val="|0.9|2|1.9|1.8|1.8|1.9"/>
</p:tagLst>
</file>

<file path=ppt/tags/tag17.xml><?xml version="1.0" encoding="utf-8"?>
<p:tagLst xmlns:a="http://schemas.openxmlformats.org/drawingml/2006/main" xmlns:r="http://schemas.openxmlformats.org/officeDocument/2006/relationships" xmlns:p="http://schemas.openxmlformats.org/presentationml/2006/main">
  <p:tag name="TIMING" val="|0.9|2|1.9|1.8|1.8|1.9"/>
</p:tagLst>
</file>

<file path=ppt/tags/tag18.xml><?xml version="1.0" encoding="utf-8"?>
<p:tagLst xmlns:a="http://schemas.openxmlformats.org/drawingml/2006/main" xmlns:r="http://schemas.openxmlformats.org/officeDocument/2006/relationships" xmlns:p="http://schemas.openxmlformats.org/presentationml/2006/main">
  <p:tag name="TIMING" val="|0.9|2|1.9|1.8|1.8|1.9"/>
</p:tagLst>
</file>

<file path=ppt/tags/tag19.xml><?xml version="1.0" encoding="utf-8"?>
<p:tagLst xmlns:a="http://schemas.openxmlformats.org/drawingml/2006/main" xmlns:r="http://schemas.openxmlformats.org/officeDocument/2006/relationships" xmlns:p="http://schemas.openxmlformats.org/presentationml/2006/main">
  <p:tag name="TIMING" val="|1.4|1.7|2.3"/>
</p:tagLst>
</file>

<file path=ppt/tags/tag2.xml><?xml version="1.0" encoding="utf-8"?>
<p:tagLst xmlns:a="http://schemas.openxmlformats.org/drawingml/2006/main" xmlns:r="http://schemas.openxmlformats.org/officeDocument/2006/relationships" xmlns:p="http://schemas.openxmlformats.org/presentationml/2006/main">
  <p:tag name="TIMING" val="|5.9|1.9"/>
</p:tagLst>
</file>

<file path=ppt/tags/tag20.xml><?xml version="1.0" encoding="utf-8"?>
<p:tagLst xmlns:a="http://schemas.openxmlformats.org/drawingml/2006/main" xmlns:r="http://schemas.openxmlformats.org/officeDocument/2006/relationships" xmlns:p="http://schemas.openxmlformats.org/presentationml/2006/main">
  <p:tag name="TIMING" val="|0.9|1.8|1.9"/>
</p:tagLst>
</file>

<file path=ppt/tags/tag21.xml><?xml version="1.0" encoding="utf-8"?>
<p:tagLst xmlns:a="http://schemas.openxmlformats.org/drawingml/2006/main" xmlns:r="http://schemas.openxmlformats.org/officeDocument/2006/relationships" xmlns:p="http://schemas.openxmlformats.org/presentationml/2006/main">
  <p:tag name="TIMING" val="|0.9|1.7|1.9|1.5"/>
</p:tagLst>
</file>

<file path=ppt/tags/tag3.xml><?xml version="1.0" encoding="utf-8"?>
<p:tagLst xmlns:a="http://schemas.openxmlformats.org/drawingml/2006/main" xmlns:r="http://schemas.openxmlformats.org/officeDocument/2006/relationships" xmlns:p="http://schemas.openxmlformats.org/presentationml/2006/main">
  <p:tag name="TIMING" val="|1.5|1.4|2.8|2|1.5"/>
</p:tagLst>
</file>

<file path=ppt/tags/tag4.xml><?xml version="1.0" encoding="utf-8"?>
<p:tagLst xmlns:a="http://schemas.openxmlformats.org/drawingml/2006/main" xmlns:r="http://schemas.openxmlformats.org/officeDocument/2006/relationships" xmlns:p="http://schemas.openxmlformats.org/presentationml/2006/main">
  <p:tag name="TIMING" val="|1.5|1.4|2.8|2|1.5"/>
</p:tagLst>
</file>

<file path=ppt/tags/tag5.xml><?xml version="1.0" encoding="utf-8"?>
<p:tagLst xmlns:a="http://schemas.openxmlformats.org/drawingml/2006/main" xmlns:r="http://schemas.openxmlformats.org/officeDocument/2006/relationships" xmlns:p="http://schemas.openxmlformats.org/presentationml/2006/main">
  <p:tag name="TIMING" val="|1.5|1.4|2.8|2|1.5"/>
</p:tagLst>
</file>

<file path=ppt/tags/tag6.xml><?xml version="1.0" encoding="utf-8"?>
<p:tagLst xmlns:a="http://schemas.openxmlformats.org/drawingml/2006/main" xmlns:r="http://schemas.openxmlformats.org/officeDocument/2006/relationships" xmlns:p="http://schemas.openxmlformats.org/presentationml/2006/main">
  <p:tag name="TIMING" val="|1|1.7|2.3|1.9|1.8"/>
</p:tagLst>
</file>

<file path=ppt/tags/tag7.xml><?xml version="1.0" encoding="utf-8"?>
<p:tagLst xmlns:a="http://schemas.openxmlformats.org/drawingml/2006/main" xmlns:r="http://schemas.openxmlformats.org/officeDocument/2006/relationships" xmlns:p="http://schemas.openxmlformats.org/presentationml/2006/main">
  <p:tag name="TIMING" val="|1.5|1.4|2.8|2|1.5"/>
</p:tagLst>
</file>

<file path=ppt/tags/tag8.xml><?xml version="1.0" encoding="utf-8"?>
<p:tagLst xmlns:a="http://schemas.openxmlformats.org/drawingml/2006/main" xmlns:r="http://schemas.openxmlformats.org/officeDocument/2006/relationships" xmlns:p="http://schemas.openxmlformats.org/presentationml/2006/main">
  <p:tag name="TIMING" val="|1.5|1.4|2.8|2|1.5"/>
</p:tagLst>
</file>

<file path=ppt/tags/tag9.xml><?xml version="1.0" encoding="utf-8"?>
<p:tagLst xmlns:a="http://schemas.openxmlformats.org/drawingml/2006/main" xmlns:r="http://schemas.openxmlformats.org/officeDocument/2006/relationships" xmlns:p="http://schemas.openxmlformats.org/presentationml/2006/main">
  <p:tag name="TIMING" val="|1.5|1.4|2.8|2|1.5"/>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655</TotalTime>
  <Words>1327</Words>
  <Application>Microsoft Office PowerPoint</Application>
  <PresentationFormat>Widescreen</PresentationFormat>
  <Paragraphs>142</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Aharoni</vt:lpstr>
      <vt:lpstr>Arial</vt:lpstr>
      <vt:lpstr>Calibri</vt:lpstr>
      <vt:lpstr>Trebuchet MS</vt:lpstr>
      <vt:lpstr>Wingdings</vt:lpstr>
      <vt:lpstr>Wingdings 3</vt:lpstr>
      <vt:lpstr>Facet</vt:lpstr>
      <vt:lpstr>                           Introduction to                      Spring Framework</vt:lpstr>
      <vt:lpstr>Framework</vt:lpstr>
      <vt:lpstr>Spring Framework</vt:lpstr>
      <vt:lpstr>Features Of Spring Framework</vt:lpstr>
      <vt:lpstr>Overview of the Spring Framework</vt:lpstr>
      <vt:lpstr>Spring Framework Architecture</vt:lpstr>
      <vt:lpstr>Spring Framework Modules</vt:lpstr>
      <vt:lpstr>Spring Framework Modules</vt:lpstr>
      <vt:lpstr>Spring Framework Modules</vt:lpstr>
      <vt:lpstr>Spring Framework Modules</vt:lpstr>
      <vt:lpstr>Spring Framework Modules</vt:lpstr>
      <vt:lpstr>Spring Framework Modules</vt:lpstr>
      <vt:lpstr>Spring Framework Advantages</vt:lpstr>
      <vt:lpstr>Spring Framework Advantages</vt:lpstr>
      <vt:lpstr>Key Component - IoC Inversion Of Control</vt:lpstr>
      <vt:lpstr>Key Component - DI Dependency Injection</vt:lpstr>
      <vt:lpstr>Key Component - DI Dependency Injection</vt:lpstr>
      <vt:lpstr>Key Component - DI Dependency Injection</vt:lpstr>
      <vt:lpstr>Key Component – DI &amp; IoC Relationship between DI and Inversion of Control</vt:lpstr>
      <vt:lpstr>Key Component – IoC Ioc Container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9004605</dc:title>
  <dc:creator>Shadow Pawar</dc:creator>
  <cp:lastModifiedBy>maruf.tcl@gmail.com</cp:lastModifiedBy>
  <cp:revision>115</cp:revision>
  <dcterms:created xsi:type="dcterms:W3CDTF">2016-12-27T09:35:36Z</dcterms:created>
  <dcterms:modified xsi:type="dcterms:W3CDTF">2020-12-08T09:13:37Z</dcterms:modified>
</cp:coreProperties>
</file>