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3" r:id="rId10"/>
    <p:sldId id="266" r:id="rId11"/>
    <p:sldId id="268" r:id="rId12"/>
    <p:sldId id="267" r:id="rId13"/>
    <p:sldId id="269" r:id="rId14"/>
    <p:sldId id="270" r:id="rId15"/>
    <p:sldId id="271" r:id="rId16"/>
    <p:sldId id="272" r:id="rId17"/>
    <p:sldId id="273" r:id="rId18"/>
    <p:sldId id="274" r:id="rId19"/>
    <p:sldId id="275" r:id="rId20"/>
    <p:sldId id="276"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0D9F6B-F0DB-4E98-BA95-B2E21C9BC01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279827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D9F6B-F0DB-4E98-BA95-B2E21C9BC01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178747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D9F6B-F0DB-4E98-BA95-B2E21C9BC01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194330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0D9F6B-F0DB-4E98-BA95-B2E21C9BC01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225795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0D9F6B-F0DB-4E98-BA95-B2E21C9BC01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203448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0D9F6B-F0DB-4E98-BA95-B2E21C9BC01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118083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0D9F6B-F0DB-4E98-BA95-B2E21C9BC01F}"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346412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0D9F6B-F0DB-4E98-BA95-B2E21C9BC01F}"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157878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D9F6B-F0DB-4E98-BA95-B2E21C9BC01F}"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375966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D9F6B-F0DB-4E98-BA95-B2E21C9BC01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13835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0D9F6B-F0DB-4E98-BA95-B2E21C9BC01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6B641-D7D4-447A-A276-1138DB152840}" type="slidenum">
              <a:rPr lang="en-US" smtClean="0"/>
              <a:t>‹#›</a:t>
            </a:fld>
            <a:endParaRPr lang="en-US"/>
          </a:p>
        </p:txBody>
      </p:sp>
    </p:spTree>
    <p:extLst>
      <p:ext uri="{BB962C8B-B14F-4D97-AF65-F5344CB8AC3E}">
        <p14:creationId xmlns:p14="http://schemas.microsoft.com/office/powerpoint/2010/main" val="363120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D9F6B-F0DB-4E98-BA95-B2E21C9BC01F}"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6B641-D7D4-447A-A276-1138DB152840}" type="slidenum">
              <a:rPr lang="en-US" smtClean="0"/>
              <a:t>‹#›</a:t>
            </a:fld>
            <a:endParaRPr lang="en-US"/>
          </a:p>
        </p:txBody>
      </p:sp>
    </p:spTree>
    <p:extLst>
      <p:ext uri="{BB962C8B-B14F-4D97-AF65-F5344CB8AC3E}">
        <p14:creationId xmlns:p14="http://schemas.microsoft.com/office/powerpoint/2010/main" val="97457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bg2"/>
                </a:solidFill>
                <a:latin typeface="+mn-lt"/>
              </a:rPr>
              <a:t>WebRTC</a:t>
            </a:r>
            <a:endParaRPr lang="en-US" dirty="0">
              <a:solidFill>
                <a:schemeClr val="bg2"/>
              </a:solidFill>
              <a:latin typeface="+mn-lt"/>
            </a:endParaRPr>
          </a:p>
        </p:txBody>
      </p:sp>
      <p:sp>
        <p:nvSpPr>
          <p:cNvPr id="3" name="Subtitle 2"/>
          <p:cNvSpPr>
            <a:spLocks noGrp="1"/>
          </p:cNvSpPr>
          <p:nvPr>
            <p:ph type="subTitle" idx="1"/>
          </p:nvPr>
        </p:nvSpPr>
        <p:spPr/>
        <p:txBody>
          <a:bodyPr/>
          <a:lstStyle/>
          <a:p>
            <a:endParaRPr lang="en-US" dirty="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575" y="3602038"/>
            <a:ext cx="3752850" cy="1219200"/>
          </a:xfrm>
          <a:prstGeom prst="rect">
            <a:avLst/>
          </a:prstGeom>
        </p:spPr>
      </p:pic>
    </p:spTree>
    <p:extLst>
      <p:ext uri="{BB962C8B-B14F-4D97-AF65-F5344CB8AC3E}">
        <p14:creationId xmlns:p14="http://schemas.microsoft.com/office/powerpoint/2010/main" val="3270893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lnSpcReduction="10000"/>
          </a:bodyPr>
          <a:lstStyle/>
          <a:p>
            <a:pPr>
              <a:buFont typeface="Wingdings" panose="05000000000000000000" pitchFamily="2" charset="2"/>
              <a:buChar char="Ø"/>
            </a:pPr>
            <a:r>
              <a:rPr lang="en-US" sz="2000" b="1" dirty="0" smtClean="0">
                <a:solidFill>
                  <a:schemeClr val="bg2"/>
                </a:solidFill>
              </a:rPr>
              <a:t>Security:</a:t>
            </a:r>
          </a:p>
          <a:p>
            <a:pPr marL="0" indent="0">
              <a:buNone/>
            </a:pPr>
            <a:r>
              <a:rPr lang="en-US" sz="2000" dirty="0" err="1" smtClean="0">
                <a:solidFill>
                  <a:schemeClr val="bg2"/>
                </a:solidFill>
              </a:rPr>
              <a:t>WebRTC</a:t>
            </a:r>
            <a:r>
              <a:rPr lang="en-US" sz="2000" dirty="0" smtClean="0">
                <a:solidFill>
                  <a:schemeClr val="bg2"/>
                </a:solidFill>
              </a:rPr>
              <a:t> prioritizes security and privacy. Media streams are encrypted using secure protocols, ensuring the confidentiality and integrity of the communication.</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Closing the Connection:</a:t>
            </a:r>
          </a:p>
          <a:p>
            <a:pPr marL="0" indent="0">
              <a:buNone/>
            </a:pPr>
            <a:r>
              <a:rPr lang="en-US" sz="2000" dirty="0" smtClean="0">
                <a:solidFill>
                  <a:schemeClr val="bg2"/>
                </a:solidFill>
              </a:rPr>
              <a:t>When communication is complete or the user ends the session, the RTCPeerConnection can be closed, releasing resources and terminating the connection.</a:t>
            </a:r>
          </a:p>
          <a:p>
            <a:pPr marL="0" indent="0">
              <a:buNone/>
            </a:pPr>
            <a:endParaRPr lang="en-US" sz="2000" dirty="0" smtClean="0">
              <a:solidFill>
                <a:schemeClr val="bg2"/>
              </a:solidFill>
            </a:endParaRPr>
          </a:p>
          <a:p>
            <a:pPr marL="0" indent="0">
              <a:buNone/>
            </a:pPr>
            <a:r>
              <a:rPr lang="en-US" sz="2000" dirty="0" smtClean="0">
                <a:solidFill>
                  <a:schemeClr val="bg2"/>
                </a:solidFill>
              </a:rPr>
              <a:t>In summary, </a:t>
            </a:r>
            <a:r>
              <a:rPr lang="en-US" sz="2000" dirty="0" err="1" smtClean="0">
                <a:solidFill>
                  <a:schemeClr val="bg2"/>
                </a:solidFill>
              </a:rPr>
              <a:t>WebRTC</a:t>
            </a:r>
            <a:r>
              <a:rPr lang="en-US" sz="2000" dirty="0" smtClean="0">
                <a:solidFill>
                  <a:schemeClr val="bg2"/>
                </a:solidFill>
              </a:rPr>
              <a:t> works by providing a set of APIs that enable browsers and applications to capture media from user devices, negotiate the connection details through signaling, establish direct connections between peers using ICE, and facilitate the exchange of audio, video, and optionally data. The adaptability, security features, and simplicity of </a:t>
            </a:r>
            <a:r>
              <a:rPr lang="en-US" sz="2000" dirty="0" err="1" smtClean="0">
                <a:solidFill>
                  <a:schemeClr val="bg2"/>
                </a:solidFill>
              </a:rPr>
              <a:t>WebRTC</a:t>
            </a:r>
            <a:r>
              <a:rPr lang="en-US" sz="2000" dirty="0" smtClean="0">
                <a:solidFill>
                  <a:schemeClr val="bg2"/>
                </a:solidFill>
              </a:rPr>
              <a:t> make it a powerful tool for building real-time communication applications directly in web browsers.</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A simplified overview of how </a:t>
            </a:r>
            <a:r>
              <a:rPr lang="en-US" dirty="0" err="1" smtClean="0">
                <a:solidFill>
                  <a:schemeClr val="bg2"/>
                </a:solidFill>
                <a:latin typeface="+mn-lt"/>
              </a:rPr>
              <a:t>WebRTC</a:t>
            </a:r>
            <a:r>
              <a:rPr lang="en-US" dirty="0" smtClean="0">
                <a:solidFill>
                  <a:schemeClr val="bg2"/>
                </a:solidFill>
                <a:latin typeface="+mn-lt"/>
              </a:rPr>
              <a:t> works</a:t>
            </a:r>
            <a:endParaRPr lang="en-US" dirty="0">
              <a:latin typeface="+mn-lt"/>
            </a:endParaRPr>
          </a:p>
        </p:txBody>
      </p:sp>
    </p:spTree>
    <p:extLst>
      <p:ext uri="{BB962C8B-B14F-4D97-AF65-F5344CB8AC3E}">
        <p14:creationId xmlns:p14="http://schemas.microsoft.com/office/powerpoint/2010/main" val="1017555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Video Conferencing:</a:t>
            </a:r>
          </a:p>
          <a:p>
            <a:pPr marL="0" indent="0">
              <a:buNone/>
            </a:pPr>
            <a:r>
              <a:rPr lang="en-US" sz="2000" b="1" dirty="0" smtClean="0">
                <a:solidFill>
                  <a:schemeClr val="bg2"/>
                </a:solidFill>
              </a:rPr>
              <a:t> </a:t>
            </a:r>
            <a:r>
              <a:rPr lang="en-US" sz="2000" dirty="0" err="1" smtClean="0">
                <a:solidFill>
                  <a:schemeClr val="bg2"/>
                </a:solidFill>
              </a:rPr>
              <a:t>WebRTC</a:t>
            </a:r>
            <a:r>
              <a:rPr lang="en-US" sz="2000" dirty="0" smtClean="0">
                <a:solidFill>
                  <a:schemeClr val="bg2"/>
                </a:solidFill>
              </a:rPr>
              <a:t> is widely used for building video conferencing applications. It allows users to engage in face-to-face communication with low latency and high-quality video.</a:t>
            </a:r>
          </a:p>
          <a:p>
            <a:pPr marL="0" indent="0">
              <a:buNone/>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Voice Calling:</a:t>
            </a:r>
          </a:p>
          <a:p>
            <a:pPr marL="0" indent="0">
              <a:buNone/>
            </a:pPr>
            <a:r>
              <a:rPr lang="en-US" sz="2000" dirty="0" err="1" smtClean="0">
                <a:solidFill>
                  <a:schemeClr val="bg2"/>
                </a:solidFill>
              </a:rPr>
              <a:t>WebRTC</a:t>
            </a:r>
            <a:r>
              <a:rPr lang="en-US" sz="2000" dirty="0" smtClean="0">
                <a:solidFill>
                  <a:schemeClr val="bg2"/>
                </a:solidFill>
              </a:rPr>
              <a:t> enables browser-based voice calling applications, making it possible to establish high-quality audio communication directly within a web page.</a:t>
            </a:r>
          </a:p>
          <a:p>
            <a:pPr marL="0" indent="0">
              <a:buNone/>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Live Streaming:</a:t>
            </a:r>
          </a:p>
          <a:p>
            <a:pPr marL="0" indent="0">
              <a:buNone/>
            </a:pPr>
            <a:r>
              <a:rPr lang="en-US" sz="2000" dirty="0" err="1" smtClean="0">
                <a:solidFill>
                  <a:schemeClr val="bg2"/>
                </a:solidFill>
              </a:rPr>
              <a:t>WebRTC</a:t>
            </a:r>
            <a:r>
              <a:rPr lang="en-US" sz="2000" dirty="0" smtClean="0">
                <a:solidFill>
                  <a:schemeClr val="bg2"/>
                </a:solidFill>
              </a:rPr>
              <a:t> can be used to implement live streaming services, allowing content creators to broadcast audio and video in real-time to their audience.</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smtClean="0">
                <a:solidFill>
                  <a:schemeClr val="bg2"/>
                </a:solidFill>
                <a:latin typeface="+mn-lt"/>
              </a:rPr>
              <a:t>Uses of </a:t>
            </a:r>
            <a:r>
              <a:rPr lang="en-US" sz="4000" dirty="0" err="1" smtClean="0">
                <a:solidFill>
                  <a:schemeClr val="bg2"/>
                </a:solidFill>
                <a:latin typeface="+mn-lt"/>
              </a:rPr>
              <a:t>WebRTC</a:t>
            </a:r>
            <a:endParaRPr lang="en-US" sz="4000" dirty="0">
              <a:solidFill>
                <a:schemeClr val="bg2"/>
              </a:solidFill>
              <a:latin typeface="+mn-lt"/>
            </a:endParaRPr>
          </a:p>
        </p:txBody>
      </p:sp>
    </p:spTree>
    <p:extLst>
      <p:ext uri="{BB962C8B-B14F-4D97-AF65-F5344CB8AC3E}">
        <p14:creationId xmlns:p14="http://schemas.microsoft.com/office/powerpoint/2010/main" val="49353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Collaborative Applications:</a:t>
            </a:r>
          </a:p>
          <a:p>
            <a:pPr marL="0" indent="0">
              <a:buNone/>
            </a:pPr>
            <a:r>
              <a:rPr lang="en-US" sz="2000" dirty="0" err="1" smtClean="0">
                <a:solidFill>
                  <a:schemeClr val="bg2"/>
                </a:solidFill>
              </a:rPr>
              <a:t>WebRTC</a:t>
            </a:r>
            <a:r>
              <a:rPr lang="en-US" sz="2000" dirty="0" smtClean="0">
                <a:solidFill>
                  <a:schemeClr val="bg2"/>
                </a:solidFill>
              </a:rPr>
              <a:t> facilitates the development of collaborative applications, where multiple users can simultaneously edit documents, share screens, or work together in real-time.</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Webinars and Online Training:</a:t>
            </a:r>
          </a:p>
          <a:p>
            <a:pPr marL="0" indent="0">
              <a:buNone/>
            </a:pPr>
            <a:r>
              <a:rPr lang="en-US" sz="2000" dirty="0" err="1" smtClean="0">
                <a:solidFill>
                  <a:schemeClr val="bg2"/>
                </a:solidFill>
              </a:rPr>
              <a:t>WebRTC</a:t>
            </a:r>
            <a:r>
              <a:rPr lang="en-US" sz="2000" dirty="0" smtClean="0">
                <a:solidFill>
                  <a:schemeClr val="bg2"/>
                </a:solidFill>
              </a:rPr>
              <a:t> is utilized for hosting webinars and online training sessions, providing interactive communication and engagement between presenters and participants.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Remote Support and Customer Service:</a:t>
            </a:r>
          </a:p>
          <a:p>
            <a:pPr marL="0" indent="0">
              <a:buNone/>
            </a:pPr>
            <a:r>
              <a:rPr lang="en-US" sz="2000" dirty="0" err="1" smtClean="0">
                <a:solidFill>
                  <a:schemeClr val="bg2"/>
                </a:solidFill>
              </a:rPr>
              <a:t>WebRTC</a:t>
            </a:r>
            <a:r>
              <a:rPr lang="en-US" sz="2000" dirty="0" smtClean="0">
                <a:solidFill>
                  <a:schemeClr val="bg2"/>
                </a:solidFill>
              </a:rPr>
              <a:t> powers real-time communication in customer support applications, enabling users to connect with support agents through video calls, voice calls, or chat for remote assistance.</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smtClean="0">
                <a:solidFill>
                  <a:schemeClr val="bg2"/>
                </a:solidFill>
                <a:latin typeface="+mn-lt"/>
              </a:rPr>
              <a:t>Uses of </a:t>
            </a:r>
            <a:r>
              <a:rPr lang="en-US" sz="4000" dirty="0" err="1" smtClean="0">
                <a:solidFill>
                  <a:schemeClr val="bg2"/>
                </a:solidFill>
                <a:latin typeface="+mn-lt"/>
              </a:rPr>
              <a:t>WebRTC</a:t>
            </a:r>
            <a:endParaRPr lang="en-US" sz="4000" dirty="0">
              <a:solidFill>
                <a:schemeClr val="bg2"/>
              </a:solidFill>
              <a:latin typeface="+mn-lt"/>
            </a:endParaRPr>
          </a:p>
        </p:txBody>
      </p:sp>
    </p:spTree>
    <p:extLst>
      <p:ext uri="{BB962C8B-B14F-4D97-AF65-F5344CB8AC3E}">
        <p14:creationId xmlns:p14="http://schemas.microsoft.com/office/powerpoint/2010/main" val="1377587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Gaming:</a:t>
            </a:r>
          </a:p>
          <a:p>
            <a:pPr marL="0" indent="0">
              <a:buNone/>
            </a:pPr>
            <a:r>
              <a:rPr lang="en-US" sz="2000" dirty="0" smtClean="0">
                <a:solidFill>
                  <a:schemeClr val="bg2"/>
                </a:solidFill>
              </a:rPr>
              <a:t>Online gaming platforms leverage </a:t>
            </a:r>
            <a:r>
              <a:rPr lang="en-US" sz="2000" dirty="0" err="1" smtClean="0">
                <a:solidFill>
                  <a:schemeClr val="bg2"/>
                </a:solidFill>
              </a:rPr>
              <a:t>WebRTC</a:t>
            </a:r>
            <a:r>
              <a:rPr lang="en-US" sz="2000" dirty="0" smtClean="0">
                <a:solidFill>
                  <a:schemeClr val="bg2"/>
                </a:solidFill>
              </a:rPr>
              <a:t> for in-game voice chat and video communication, enhancing the multiplayer gaming experience.</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Social Networking:</a:t>
            </a:r>
          </a:p>
          <a:p>
            <a:pPr marL="0" indent="0">
              <a:buNone/>
            </a:pPr>
            <a:r>
              <a:rPr lang="en-US" sz="2000" dirty="0" err="1" smtClean="0">
                <a:solidFill>
                  <a:schemeClr val="bg2"/>
                </a:solidFill>
              </a:rPr>
              <a:t>WebRTC</a:t>
            </a:r>
            <a:r>
              <a:rPr lang="en-US" sz="2000" dirty="0" smtClean="0">
                <a:solidFill>
                  <a:schemeClr val="bg2"/>
                </a:solidFill>
              </a:rPr>
              <a:t> is used in social networking applications to enable users to interact with each other through video calls, voice calls, and real-time messaging.</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err="1" smtClean="0">
                <a:solidFill>
                  <a:schemeClr val="bg2"/>
                </a:solidFill>
              </a:rPr>
              <a:t>IoT</a:t>
            </a:r>
            <a:r>
              <a:rPr lang="en-US" sz="2000" b="1" dirty="0" smtClean="0">
                <a:solidFill>
                  <a:schemeClr val="bg2"/>
                </a:solidFill>
              </a:rPr>
              <a:t> (Internet of Things):</a:t>
            </a:r>
          </a:p>
          <a:p>
            <a:pPr marL="0" indent="0">
              <a:buNone/>
            </a:pPr>
            <a:r>
              <a:rPr lang="en-US" sz="2000" dirty="0" err="1" smtClean="0">
                <a:solidFill>
                  <a:schemeClr val="bg2"/>
                </a:solidFill>
              </a:rPr>
              <a:t>WebRTC</a:t>
            </a:r>
            <a:r>
              <a:rPr lang="en-US" sz="2000" dirty="0" smtClean="0">
                <a:solidFill>
                  <a:schemeClr val="bg2"/>
                </a:solidFill>
              </a:rPr>
              <a:t> can be integrated into </a:t>
            </a:r>
            <a:r>
              <a:rPr lang="en-US" sz="2000" dirty="0" err="1" smtClean="0">
                <a:solidFill>
                  <a:schemeClr val="bg2"/>
                </a:solidFill>
              </a:rPr>
              <a:t>IoT</a:t>
            </a:r>
            <a:r>
              <a:rPr lang="en-US" sz="2000" dirty="0" smtClean="0">
                <a:solidFill>
                  <a:schemeClr val="bg2"/>
                </a:solidFill>
              </a:rPr>
              <a:t> applications to enable real-time communication between devices. This is useful for scenarios such as remote monitoring and control.</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smtClean="0">
                <a:solidFill>
                  <a:schemeClr val="bg2"/>
                </a:solidFill>
                <a:latin typeface="+mn-lt"/>
              </a:rPr>
              <a:t>Uses of </a:t>
            </a:r>
            <a:r>
              <a:rPr lang="en-US" sz="4000" dirty="0" err="1" smtClean="0">
                <a:solidFill>
                  <a:schemeClr val="bg2"/>
                </a:solidFill>
                <a:latin typeface="+mn-lt"/>
              </a:rPr>
              <a:t>WebRTC</a:t>
            </a:r>
            <a:endParaRPr lang="en-US" sz="4000" dirty="0">
              <a:solidFill>
                <a:schemeClr val="bg2"/>
              </a:solidFill>
              <a:latin typeface="+mn-lt"/>
            </a:endParaRPr>
          </a:p>
        </p:txBody>
      </p:sp>
    </p:spTree>
    <p:extLst>
      <p:ext uri="{BB962C8B-B14F-4D97-AF65-F5344CB8AC3E}">
        <p14:creationId xmlns:p14="http://schemas.microsoft.com/office/powerpoint/2010/main" val="3523083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File Sharing:</a:t>
            </a:r>
          </a:p>
          <a:p>
            <a:pPr marL="0" indent="0">
              <a:buNone/>
            </a:pPr>
            <a:r>
              <a:rPr lang="en-US" sz="2000" dirty="0" err="1" smtClean="0">
                <a:solidFill>
                  <a:schemeClr val="bg2"/>
                </a:solidFill>
              </a:rPr>
              <a:t>WebRTC's</a:t>
            </a:r>
            <a:r>
              <a:rPr lang="en-US" sz="2000" dirty="0" smtClean="0">
                <a:solidFill>
                  <a:schemeClr val="bg2"/>
                </a:solidFill>
              </a:rPr>
              <a:t> data channel feature allows for the exchange of arbitrary data between peers. This can be used for file sharing directly between users without the need for a separate server.</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err="1" smtClean="0">
                <a:solidFill>
                  <a:schemeClr val="bg2"/>
                </a:solidFill>
              </a:rPr>
              <a:t>Telehealth</a:t>
            </a:r>
            <a:r>
              <a:rPr lang="en-US" sz="2000" b="1" dirty="0" smtClean="0">
                <a:solidFill>
                  <a:schemeClr val="bg2"/>
                </a:solidFill>
              </a:rPr>
              <a:t> and Remote Healthcare:</a:t>
            </a:r>
          </a:p>
          <a:p>
            <a:pPr marL="0" indent="0">
              <a:buNone/>
            </a:pPr>
            <a:r>
              <a:rPr lang="en-US" sz="2000" dirty="0" err="1" smtClean="0">
                <a:solidFill>
                  <a:schemeClr val="bg2"/>
                </a:solidFill>
              </a:rPr>
              <a:t>WebRTC</a:t>
            </a:r>
            <a:r>
              <a:rPr lang="en-US" sz="2000" dirty="0" smtClean="0">
                <a:solidFill>
                  <a:schemeClr val="bg2"/>
                </a:solidFill>
              </a:rPr>
              <a:t> is employed in </a:t>
            </a:r>
            <a:r>
              <a:rPr lang="en-US" sz="2000" dirty="0" err="1" smtClean="0">
                <a:solidFill>
                  <a:schemeClr val="bg2"/>
                </a:solidFill>
              </a:rPr>
              <a:t>telehealth</a:t>
            </a:r>
            <a:r>
              <a:rPr lang="en-US" sz="2000" dirty="0" smtClean="0">
                <a:solidFill>
                  <a:schemeClr val="bg2"/>
                </a:solidFill>
              </a:rPr>
              <a:t> applications, allowing healthcare professionals to conduct remote consultations, provide medical advice, and monitor patients in real-time.</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Virtual Events and Expos:</a:t>
            </a:r>
          </a:p>
          <a:p>
            <a:pPr marL="0" indent="0">
              <a:buNone/>
            </a:pPr>
            <a:r>
              <a:rPr lang="en-US" sz="2000" dirty="0" err="1" smtClean="0">
                <a:solidFill>
                  <a:schemeClr val="bg2"/>
                </a:solidFill>
              </a:rPr>
              <a:t>WebRTC</a:t>
            </a:r>
            <a:r>
              <a:rPr lang="en-US" sz="2000" dirty="0" smtClean="0">
                <a:solidFill>
                  <a:schemeClr val="bg2"/>
                </a:solidFill>
              </a:rPr>
              <a:t> can be used to create virtual events and expos where attendees can participate in live sessions, interact with exhibitors, and network with other participants.</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smtClean="0">
                <a:solidFill>
                  <a:schemeClr val="bg2"/>
                </a:solidFill>
                <a:latin typeface="+mn-lt"/>
              </a:rPr>
              <a:t>Uses of </a:t>
            </a:r>
            <a:r>
              <a:rPr lang="en-US" sz="4000" dirty="0" err="1" smtClean="0">
                <a:solidFill>
                  <a:schemeClr val="bg2"/>
                </a:solidFill>
                <a:latin typeface="+mn-lt"/>
              </a:rPr>
              <a:t>WebRTC</a:t>
            </a:r>
            <a:endParaRPr lang="en-US" sz="4000" dirty="0">
              <a:solidFill>
                <a:schemeClr val="bg2"/>
              </a:solidFill>
              <a:latin typeface="+mn-lt"/>
            </a:endParaRPr>
          </a:p>
        </p:txBody>
      </p:sp>
    </p:spTree>
    <p:extLst>
      <p:ext uri="{BB962C8B-B14F-4D97-AF65-F5344CB8AC3E}">
        <p14:creationId xmlns:p14="http://schemas.microsoft.com/office/powerpoint/2010/main" val="392718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909624"/>
          </a:xfrm>
        </p:spPr>
        <p:txBody>
          <a:bodyPr>
            <a:normAutofit lnSpcReduction="10000"/>
          </a:bodyPr>
          <a:lstStyle/>
          <a:p>
            <a:pPr>
              <a:buFont typeface="Wingdings" panose="05000000000000000000" pitchFamily="2" charset="2"/>
              <a:buChar char="Ø"/>
            </a:pPr>
            <a:r>
              <a:rPr lang="en-US" sz="2000" b="1" dirty="0" smtClean="0">
                <a:solidFill>
                  <a:schemeClr val="bg2"/>
                </a:solidFill>
              </a:rPr>
              <a:t>Educational Platforms:</a:t>
            </a:r>
          </a:p>
          <a:p>
            <a:pPr marL="0" indent="0">
              <a:buNone/>
            </a:pPr>
            <a:r>
              <a:rPr lang="en-US" sz="2000" dirty="0" err="1" smtClean="0">
                <a:solidFill>
                  <a:schemeClr val="bg2"/>
                </a:solidFill>
              </a:rPr>
              <a:t>WebRTC</a:t>
            </a:r>
            <a:r>
              <a:rPr lang="en-US" sz="2000" dirty="0" smtClean="0">
                <a:solidFill>
                  <a:schemeClr val="bg2"/>
                </a:solidFill>
              </a:rPr>
              <a:t> is integrated into educational platforms for interactive online classrooms, facilitating real-time communication between educators and students.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Web-based Interviews:</a:t>
            </a:r>
          </a:p>
          <a:p>
            <a:pPr marL="0" indent="0">
              <a:buNone/>
            </a:pPr>
            <a:r>
              <a:rPr lang="en-US" sz="2000" dirty="0" err="1" smtClean="0">
                <a:solidFill>
                  <a:schemeClr val="bg2"/>
                </a:solidFill>
              </a:rPr>
              <a:t>WebRTC</a:t>
            </a:r>
            <a:r>
              <a:rPr lang="en-US" sz="2000" dirty="0" smtClean="0">
                <a:solidFill>
                  <a:schemeClr val="bg2"/>
                </a:solidFill>
              </a:rPr>
              <a:t> is utilized for conducting web-based interviews, enabling employers to interview candidates remotely through video calls.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Custom Real-Time Applications:</a:t>
            </a:r>
          </a:p>
          <a:p>
            <a:pPr marL="0" indent="0">
              <a:buNone/>
            </a:pPr>
            <a:r>
              <a:rPr lang="en-US" sz="2000" dirty="0" smtClean="0">
                <a:solidFill>
                  <a:schemeClr val="bg2"/>
                </a:solidFill>
              </a:rPr>
              <a:t>Developers leverage </a:t>
            </a:r>
            <a:r>
              <a:rPr lang="en-US" sz="2000" dirty="0" err="1" smtClean="0">
                <a:solidFill>
                  <a:schemeClr val="bg2"/>
                </a:solidFill>
              </a:rPr>
              <a:t>WebRTC</a:t>
            </a:r>
            <a:r>
              <a:rPr lang="en-US" sz="2000" dirty="0" smtClean="0">
                <a:solidFill>
                  <a:schemeClr val="bg2"/>
                </a:solidFill>
              </a:rPr>
              <a:t> to build custom real-time communication applications tailored to specific use cases and industries.</a:t>
            </a:r>
          </a:p>
          <a:p>
            <a:pPr marL="0" indent="0">
              <a:buNone/>
            </a:pPr>
            <a:endParaRPr lang="en-US" sz="2000" dirty="0" smtClean="0">
              <a:solidFill>
                <a:schemeClr val="bg2"/>
              </a:solidFill>
            </a:endParaRPr>
          </a:p>
          <a:p>
            <a:pPr marL="0" indent="0">
              <a:buNone/>
            </a:pPr>
            <a:r>
              <a:rPr lang="en-US" sz="2000" dirty="0" err="1" smtClean="0">
                <a:solidFill>
                  <a:schemeClr val="bg2"/>
                </a:solidFill>
              </a:rPr>
              <a:t>WebRTC's</a:t>
            </a:r>
            <a:r>
              <a:rPr lang="en-US" sz="2000" dirty="0" smtClean="0">
                <a:solidFill>
                  <a:schemeClr val="bg2"/>
                </a:solidFill>
              </a:rPr>
              <a:t> flexibility, security features, and the fact that it is natively supported in modern web browsers contribute to its widespread adoption in diverse applications requiring real-time communication.</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smtClean="0">
                <a:solidFill>
                  <a:schemeClr val="bg2"/>
                </a:solidFill>
                <a:latin typeface="+mn-lt"/>
              </a:rPr>
              <a:t>Uses of </a:t>
            </a:r>
            <a:r>
              <a:rPr lang="en-US" sz="4000" dirty="0" err="1" smtClean="0">
                <a:solidFill>
                  <a:schemeClr val="bg2"/>
                </a:solidFill>
                <a:latin typeface="+mn-lt"/>
              </a:rPr>
              <a:t>WebRTC</a:t>
            </a:r>
            <a:endParaRPr lang="en-US" sz="4000" dirty="0">
              <a:solidFill>
                <a:schemeClr val="bg2"/>
              </a:solidFill>
              <a:latin typeface="+mn-lt"/>
            </a:endParaRPr>
          </a:p>
        </p:txBody>
      </p:sp>
    </p:spTree>
    <p:extLst>
      <p:ext uri="{BB962C8B-B14F-4D97-AF65-F5344CB8AC3E}">
        <p14:creationId xmlns:p14="http://schemas.microsoft.com/office/powerpoint/2010/main" val="1388872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413887"/>
          </a:xfrm>
        </p:spPr>
        <p:txBody>
          <a:bodyPr>
            <a:normAutofit/>
          </a:bodyPr>
          <a:lstStyle/>
          <a:p>
            <a:pPr>
              <a:buFont typeface="Wingdings" panose="05000000000000000000" pitchFamily="2" charset="2"/>
              <a:buChar char="Ø"/>
            </a:pPr>
            <a:r>
              <a:rPr lang="en-US" sz="2000" b="1" dirty="0" smtClean="0">
                <a:solidFill>
                  <a:schemeClr val="bg2"/>
                </a:solidFill>
              </a:rPr>
              <a:t>SIP (Session Initiation Protocol):</a:t>
            </a:r>
          </a:p>
          <a:p>
            <a:pPr marL="0" indent="0">
              <a:buNone/>
            </a:pPr>
            <a:r>
              <a:rPr lang="en-US" sz="2000" dirty="0" smtClean="0">
                <a:solidFill>
                  <a:schemeClr val="bg2"/>
                </a:solidFill>
              </a:rPr>
              <a:t>Use Case: SIP is a signaling protocol used for initiating, modifying, and terminating real-time sessions that involve video, voice, messaging, and other communications and applications.</a:t>
            </a:r>
          </a:p>
          <a:p>
            <a:pPr>
              <a:buFont typeface="Courier New" panose="02070309020205020404" pitchFamily="49" charset="0"/>
              <a:buChar char="o"/>
            </a:pPr>
            <a:r>
              <a:rPr lang="en-US" sz="2000" dirty="0" smtClean="0">
                <a:solidFill>
                  <a:schemeClr val="bg2"/>
                </a:solidFill>
              </a:rPr>
              <a:t>    Libraries/Tools: PJSIP, </a:t>
            </a:r>
            <a:r>
              <a:rPr lang="en-US" sz="2000" dirty="0" err="1" smtClean="0">
                <a:solidFill>
                  <a:schemeClr val="bg2"/>
                </a:solidFill>
              </a:rPr>
              <a:t>JsSIP</a:t>
            </a:r>
            <a:r>
              <a:rPr lang="en-US" sz="2000" dirty="0" smtClean="0">
                <a:solidFill>
                  <a:schemeClr val="bg2"/>
                </a:solidFill>
              </a:rPr>
              <a:t> (JavaScript SIP library), </a:t>
            </a:r>
            <a:r>
              <a:rPr lang="en-US" sz="2000" dirty="0" err="1" smtClean="0">
                <a:solidFill>
                  <a:schemeClr val="bg2"/>
                </a:solidFill>
              </a:rPr>
              <a:t>FreeSWITCH</a:t>
            </a:r>
            <a:r>
              <a:rPr lang="en-US" sz="2000" dirty="0" smtClean="0">
                <a:solidFill>
                  <a:schemeClr val="bg2"/>
                </a:solidFill>
              </a:rPr>
              <a:t>.</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RTMP (Real-Time Messaging Protocol):</a:t>
            </a:r>
          </a:p>
          <a:p>
            <a:pPr marL="0" indent="0">
              <a:buNone/>
            </a:pPr>
            <a:r>
              <a:rPr lang="en-US" sz="2000" dirty="0" smtClean="0">
                <a:solidFill>
                  <a:schemeClr val="bg2"/>
                </a:solidFill>
              </a:rPr>
              <a:t>Use Case: RTMP is a protocol designed for live-streaming and is commonly used in Flash-based applications.</a:t>
            </a:r>
          </a:p>
          <a:p>
            <a:pPr>
              <a:buFont typeface="Courier New" panose="02070309020205020404" pitchFamily="49" charset="0"/>
              <a:buChar char="o"/>
            </a:pPr>
            <a:r>
              <a:rPr lang="en-US" sz="2000" b="1" dirty="0" smtClean="0">
                <a:solidFill>
                  <a:schemeClr val="bg2"/>
                </a:solidFill>
              </a:rPr>
              <a:t>    Libraries/Tools: Red5, </a:t>
            </a:r>
            <a:r>
              <a:rPr lang="en-US" sz="2000" b="1" dirty="0" err="1" smtClean="0">
                <a:solidFill>
                  <a:schemeClr val="bg2"/>
                </a:solidFill>
              </a:rPr>
              <a:t>Wowza</a:t>
            </a:r>
            <a:r>
              <a:rPr lang="en-US" sz="2000" b="1" dirty="0" smtClean="0">
                <a:solidFill>
                  <a:schemeClr val="bg2"/>
                </a:solidFill>
              </a:rPr>
              <a:t> Streaming Engine.</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err="1" smtClean="0">
                <a:solidFill>
                  <a:schemeClr val="bg2"/>
                </a:solidFill>
                <a:latin typeface="+mn-lt"/>
              </a:rPr>
              <a:t>WebRTC</a:t>
            </a:r>
            <a:r>
              <a:rPr lang="en-US" sz="4000" dirty="0" smtClean="0">
                <a:solidFill>
                  <a:schemeClr val="bg2"/>
                </a:solidFill>
                <a:latin typeface="+mn-lt"/>
              </a:rPr>
              <a:t> </a:t>
            </a:r>
            <a:r>
              <a:rPr lang="en-US" sz="4000" dirty="0" err="1" smtClean="0">
                <a:solidFill>
                  <a:schemeClr val="bg2"/>
                </a:solidFill>
                <a:latin typeface="+mn-lt"/>
              </a:rPr>
              <a:t>alternativs</a:t>
            </a:r>
            <a:r>
              <a:rPr lang="en-US" sz="4000" dirty="0" smtClean="0">
                <a:solidFill>
                  <a:schemeClr val="bg2"/>
                </a:solidFill>
                <a:latin typeface="+mn-lt"/>
              </a:rPr>
              <a:t>.</a:t>
            </a:r>
            <a:endParaRPr lang="en-US" sz="4000" dirty="0">
              <a:solidFill>
                <a:schemeClr val="bg2"/>
              </a:solidFill>
              <a:latin typeface="+mn-lt"/>
            </a:endParaRPr>
          </a:p>
        </p:txBody>
      </p:sp>
    </p:spTree>
    <p:extLst>
      <p:ext uri="{BB962C8B-B14F-4D97-AF65-F5344CB8AC3E}">
        <p14:creationId xmlns:p14="http://schemas.microsoft.com/office/powerpoint/2010/main" val="1450679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413887"/>
          </a:xfrm>
        </p:spPr>
        <p:txBody>
          <a:bodyPr>
            <a:normAutofit/>
          </a:bodyPr>
          <a:lstStyle/>
          <a:p>
            <a:pPr>
              <a:buFont typeface="Wingdings" panose="05000000000000000000" pitchFamily="2" charset="2"/>
              <a:buChar char="Ø"/>
            </a:pPr>
            <a:r>
              <a:rPr lang="en-US" sz="2000" b="1" dirty="0" smtClean="0">
                <a:solidFill>
                  <a:schemeClr val="bg2"/>
                </a:solidFill>
              </a:rPr>
              <a:t>XMPP (Extensible Messaging and Presence Protocol):</a:t>
            </a:r>
          </a:p>
          <a:p>
            <a:pPr marL="0" indent="0">
              <a:buNone/>
            </a:pPr>
            <a:r>
              <a:rPr lang="en-US" sz="2000" dirty="0" smtClean="0">
                <a:solidFill>
                  <a:schemeClr val="bg2"/>
                </a:solidFill>
              </a:rPr>
              <a:t>Use Case: XMPP is an open-standard communication protocol often used for instant messaging, presence information, and contact list maintenance.</a:t>
            </a:r>
          </a:p>
          <a:p>
            <a:pPr>
              <a:buFont typeface="Courier New" panose="02070309020205020404" pitchFamily="49" charset="0"/>
              <a:buChar char="o"/>
            </a:pPr>
            <a:r>
              <a:rPr lang="en-US" sz="2000" b="1" dirty="0" smtClean="0">
                <a:solidFill>
                  <a:schemeClr val="bg2"/>
                </a:solidFill>
              </a:rPr>
              <a:t>    Libraries/Tools: Smack (for Java), Strophe.js (for JavaScript).</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MQTT (Message Queuing Telemetry Transport):</a:t>
            </a:r>
          </a:p>
          <a:p>
            <a:pPr marL="0" indent="0">
              <a:buNone/>
            </a:pPr>
            <a:r>
              <a:rPr lang="en-US" sz="2000" dirty="0" smtClean="0">
                <a:solidFill>
                  <a:schemeClr val="bg2"/>
                </a:solidFill>
              </a:rPr>
              <a:t>Use Case: MQTT is a lightweight publish-subscribe protocol designed for efficient communication in </a:t>
            </a:r>
            <a:r>
              <a:rPr lang="en-US" sz="2000" dirty="0" err="1" smtClean="0">
                <a:solidFill>
                  <a:schemeClr val="bg2"/>
                </a:solidFill>
              </a:rPr>
              <a:t>IoT</a:t>
            </a:r>
            <a:r>
              <a:rPr lang="en-US" sz="2000" dirty="0" smtClean="0">
                <a:solidFill>
                  <a:schemeClr val="bg2"/>
                </a:solidFill>
              </a:rPr>
              <a:t> (Internet of Things) and other scenarios with low bandwidth.</a:t>
            </a:r>
          </a:p>
          <a:p>
            <a:pPr>
              <a:buFont typeface="Courier New" panose="02070309020205020404" pitchFamily="49" charset="0"/>
              <a:buChar char="o"/>
            </a:pPr>
            <a:r>
              <a:rPr lang="en-US" sz="2000" b="1" dirty="0" smtClean="0">
                <a:solidFill>
                  <a:schemeClr val="bg2"/>
                </a:solidFill>
              </a:rPr>
              <a:t>    Libraries/Tools: Eclipse </a:t>
            </a:r>
            <a:r>
              <a:rPr lang="en-US" sz="2000" b="1" dirty="0" err="1" smtClean="0">
                <a:solidFill>
                  <a:schemeClr val="bg2"/>
                </a:solidFill>
              </a:rPr>
              <a:t>Paho</a:t>
            </a:r>
            <a:r>
              <a:rPr lang="en-US" sz="2000" b="1" dirty="0" smtClean="0">
                <a:solidFill>
                  <a:schemeClr val="bg2"/>
                </a:solidFill>
              </a:rPr>
              <a:t>, MQTT.js.</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err="1" smtClean="0">
                <a:solidFill>
                  <a:schemeClr val="bg2"/>
                </a:solidFill>
                <a:latin typeface="+mn-lt"/>
              </a:rPr>
              <a:t>WebRTC</a:t>
            </a:r>
            <a:r>
              <a:rPr lang="en-US" sz="4000" dirty="0" smtClean="0">
                <a:solidFill>
                  <a:schemeClr val="bg2"/>
                </a:solidFill>
                <a:latin typeface="+mn-lt"/>
              </a:rPr>
              <a:t> </a:t>
            </a:r>
            <a:r>
              <a:rPr lang="en-US" sz="4000" dirty="0" err="1" smtClean="0">
                <a:solidFill>
                  <a:schemeClr val="bg2"/>
                </a:solidFill>
                <a:latin typeface="+mn-lt"/>
              </a:rPr>
              <a:t>alternativs</a:t>
            </a:r>
            <a:r>
              <a:rPr lang="en-US" sz="4000" dirty="0" smtClean="0">
                <a:solidFill>
                  <a:schemeClr val="bg2"/>
                </a:solidFill>
                <a:latin typeface="+mn-lt"/>
              </a:rPr>
              <a:t>.</a:t>
            </a:r>
            <a:endParaRPr lang="en-US" sz="4000" dirty="0">
              <a:solidFill>
                <a:schemeClr val="bg2"/>
              </a:solidFill>
              <a:latin typeface="+mn-lt"/>
            </a:endParaRPr>
          </a:p>
        </p:txBody>
      </p:sp>
    </p:spTree>
    <p:extLst>
      <p:ext uri="{BB962C8B-B14F-4D97-AF65-F5344CB8AC3E}">
        <p14:creationId xmlns:p14="http://schemas.microsoft.com/office/powerpoint/2010/main" val="2505498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413887"/>
          </a:xfrm>
        </p:spPr>
        <p:txBody>
          <a:bodyPr>
            <a:normAutofit/>
          </a:bodyPr>
          <a:lstStyle/>
          <a:p>
            <a:pPr>
              <a:buFont typeface="Wingdings" panose="05000000000000000000" pitchFamily="2" charset="2"/>
              <a:buChar char="Ø"/>
            </a:pPr>
            <a:r>
              <a:rPr lang="en-US" sz="2000" b="1" dirty="0" smtClean="0">
                <a:solidFill>
                  <a:schemeClr val="bg2"/>
                </a:solidFill>
              </a:rPr>
              <a:t>WebSockets:</a:t>
            </a:r>
          </a:p>
          <a:p>
            <a:pPr marL="0" indent="0">
              <a:buNone/>
            </a:pPr>
            <a:r>
              <a:rPr lang="en-US" sz="2000" dirty="0" smtClean="0">
                <a:solidFill>
                  <a:schemeClr val="bg2"/>
                </a:solidFill>
              </a:rPr>
              <a:t>Use Case: WebSockets provide a bidirectional communication channel over a single, long-lived connection, suitable for real-time applications.</a:t>
            </a:r>
          </a:p>
          <a:p>
            <a:pPr>
              <a:buFont typeface="Courier New" panose="02070309020205020404" pitchFamily="49" charset="0"/>
              <a:buChar char="o"/>
            </a:pPr>
            <a:r>
              <a:rPr lang="en-US" sz="2000" b="1" dirty="0" smtClean="0">
                <a:solidFill>
                  <a:schemeClr val="bg2"/>
                </a:solidFill>
              </a:rPr>
              <a:t>    Libraries/Tools: Socket.IO, </a:t>
            </a:r>
            <a:r>
              <a:rPr lang="en-US" sz="2000" b="1" dirty="0" err="1" smtClean="0">
                <a:solidFill>
                  <a:schemeClr val="bg2"/>
                </a:solidFill>
              </a:rPr>
              <a:t>SignalR</a:t>
            </a:r>
            <a:r>
              <a:rPr lang="en-US" sz="2000" b="1" dirty="0" smtClean="0">
                <a:solidFill>
                  <a:schemeClr val="bg2"/>
                </a:solidFill>
              </a:rPr>
              <a:t> (for .NET applications), </a:t>
            </a:r>
            <a:r>
              <a:rPr lang="en-US" sz="2000" b="1" dirty="0" err="1" smtClean="0">
                <a:solidFill>
                  <a:schemeClr val="bg2"/>
                </a:solidFill>
              </a:rPr>
              <a:t>ws</a:t>
            </a:r>
            <a:r>
              <a:rPr lang="en-US" sz="2000" b="1" dirty="0" smtClean="0">
                <a:solidFill>
                  <a:schemeClr val="bg2"/>
                </a:solidFill>
              </a:rPr>
              <a:t> (for Node.js).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err="1" smtClean="0">
                <a:solidFill>
                  <a:schemeClr val="bg2"/>
                </a:solidFill>
              </a:rPr>
              <a:t>OpenTok</a:t>
            </a:r>
            <a:r>
              <a:rPr lang="en-US" sz="2000" b="1" dirty="0" smtClean="0">
                <a:solidFill>
                  <a:schemeClr val="bg2"/>
                </a:solidFill>
              </a:rPr>
              <a:t> (</a:t>
            </a:r>
            <a:r>
              <a:rPr lang="en-US" sz="2000" b="1" dirty="0" err="1" smtClean="0">
                <a:solidFill>
                  <a:schemeClr val="bg2"/>
                </a:solidFill>
              </a:rPr>
              <a:t>TokBox</a:t>
            </a:r>
            <a:r>
              <a:rPr lang="en-US" sz="2000" b="1" dirty="0" smtClean="0">
                <a:solidFill>
                  <a:schemeClr val="bg2"/>
                </a:solidFill>
              </a:rPr>
              <a:t>):</a:t>
            </a:r>
          </a:p>
          <a:p>
            <a:pPr marL="0" indent="0">
              <a:buNone/>
            </a:pPr>
            <a:r>
              <a:rPr lang="en-US" sz="2000" dirty="0" smtClean="0">
                <a:solidFill>
                  <a:schemeClr val="bg2"/>
                </a:solidFill>
              </a:rPr>
              <a:t>Use Case: </a:t>
            </a:r>
            <a:r>
              <a:rPr lang="en-US" sz="2000" dirty="0" err="1" smtClean="0">
                <a:solidFill>
                  <a:schemeClr val="bg2"/>
                </a:solidFill>
              </a:rPr>
              <a:t>OpenTok</a:t>
            </a:r>
            <a:r>
              <a:rPr lang="en-US" sz="2000" dirty="0" smtClean="0">
                <a:solidFill>
                  <a:schemeClr val="bg2"/>
                </a:solidFill>
              </a:rPr>
              <a:t> is a cloud platform that enables the integration of real-time communication features into web and mobile applications.</a:t>
            </a:r>
          </a:p>
          <a:p>
            <a:pPr>
              <a:buFont typeface="Courier New" panose="02070309020205020404" pitchFamily="49" charset="0"/>
              <a:buChar char="o"/>
            </a:pPr>
            <a:r>
              <a:rPr lang="en-US" sz="2000" b="1" dirty="0" smtClean="0">
                <a:solidFill>
                  <a:schemeClr val="bg2"/>
                </a:solidFill>
              </a:rPr>
              <a:t>    Libraries/Tools: </a:t>
            </a:r>
            <a:r>
              <a:rPr lang="en-US" sz="2000" b="1" dirty="0" err="1" smtClean="0">
                <a:solidFill>
                  <a:schemeClr val="bg2"/>
                </a:solidFill>
              </a:rPr>
              <a:t>OpenTok</a:t>
            </a:r>
            <a:r>
              <a:rPr lang="en-US" sz="2000" b="1" dirty="0" smtClean="0">
                <a:solidFill>
                  <a:schemeClr val="bg2"/>
                </a:solidFill>
              </a:rPr>
              <a:t> SDKs.</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err="1" smtClean="0">
                <a:solidFill>
                  <a:schemeClr val="bg2"/>
                </a:solidFill>
                <a:latin typeface="+mn-lt"/>
              </a:rPr>
              <a:t>WebRTC</a:t>
            </a:r>
            <a:r>
              <a:rPr lang="en-US" sz="4000" dirty="0" smtClean="0">
                <a:solidFill>
                  <a:schemeClr val="bg2"/>
                </a:solidFill>
                <a:latin typeface="+mn-lt"/>
              </a:rPr>
              <a:t> </a:t>
            </a:r>
            <a:r>
              <a:rPr lang="en-US" sz="4000" dirty="0" err="1" smtClean="0">
                <a:solidFill>
                  <a:schemeClr val="bg2"/>
                </a:solidFill>
                <a:latin typeface="+mn-lt"/>
              </a:rPr>
              <a:t>alternativs</a:t>
            </a:r>
            <a:r>
              <a:rPr lang="en-US" sz="4000" dirty="0" smtClean="0">
                <a:solidFill>
                  <a:schemeClr val="bg2"/>
                </a:solidFill>
                <a:latin typeface="+mn-lt"/>
              </a:rPr>
              <a:t>.</a:t>
            </a:r>
            <a:endParaRPr lang="en-US" sz="4000" dirty="0">
              <a:solidFill>
                <a:schemeClr val="bg2"/>
              </a:solidFill>
              <a:latin typeface="+mn-lt"/>
            </a:endParaRPr>
          </a:p>
        </p:txBody>
      </p:sp>
    </p:spTree>
    <p:extLst>
      <p:ext uri="{BB962C8B-B14F-4D97-AF65-F5344CB8AC3E}">
        <p14:creationId xmlns:p14="http://schemas.microsoft.com/office/powerpoint/2010/main" val="3099801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413887"/>
          </a:xfrm>
        </p:spPr>
        <p:txBody>
          <a:bodyPr>
            <a:normAutofit/>
          </a:bodyPr>
          <a:lstStyle/>
          <a:p>
            <a:pPr>
              <a:buFont typeface="Wingdings" panose="05000000000000000000" pitchFamily="2" charset="2"/>
              <a:buChar char="Ø"/>
            </a:pPr>
            <a:r>
              <a:rPr lang="en-US" sz="2000" b="1" dirty="0" smtClean="0">
                <a:solidFill>
                  <a:schemeClr val="bg2"/>
                </a:solidFill>
              </a:rPr>
              <a:t>Twilio Programmable Video:</a:t>
            </a:r>
          </a:p>
          <a:p>
            <a:pPr marL="0" indent="0">
              <a:buNone/>
            </a:pPr>
            <a:r>
              <a:rPr lang="en-US" sz="2000" dirty="0" smtClean="0">
                <a:solidFill>
                  <a:schemeClr val="bg2"/>
                </a:solidFill>
              </a:rPr>
              <a:t>Use Case: Twilio Programmable Video provides APIs for embedding video and audio communication into web and mobile applications.</a:t>
            </a:r>
          </a:p>
          <a:p>
            <a:pPr>
              <a:buFont typeface="Courier New" panose="02070309020205020404" pitchFamily="49" charset="0"/>
              <a:buChar char="o"/>
            </a:pPr>
            <a:r>
              <a:rPr lang="en-US" sz="2000" b="1" dirty="0" smtClean="0">
                <a:solidFill>
                  <a:schemeClr val="bg2"/>
                </a:solidFill>
              </a:rPr>
              <a:t>    Libraries/Tools: Twilio SDKs.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Agora SDK:</a:t>
            </a:r>
          </a:p>
          <a:p>
            <a:pPr marL="0" indent="0">
              <a:buNone/>
            </a:pPr>
            <a:r>
              <a:rPr lang="en-US" sz="2000" dirty="0" smtClean="0">
                <a:solidFill>
                  <a:schemeClr val="bg2"/>
                </a:solidFill>
              </a:rPr>
              <a:t>Use Case: Agora SDK offers real-time engagement APIs for audio, video, and interactive broadcasting in applications.</a:t>
            </a:r>
          </a:p>
          <a:p>
            <a:pPr>
              <a:buFont typeface="Courier New" panose="02070309020205020404" pitchFamily="49" charset="0"/>
              <a:buChar char="o"/>
            </a:pPr>
            <a:r>
              <a:rPr lang="en-US" sz="2000" b="1" dirty="0" smtClean="0">
                <a:solidFill>
                  <a:schemeClr val="bg2"/>
                </a:solidFill>
              </a:rPr>
              <a:t>    Libraries/Tools: Agora SDKs.</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err="1" smtClean="0">
                <a:solidFill>
                  <a:schemeClr val="bg2"/>
                </a:solidFill>
                <a:latin typeface="+mn-lt"/>
              </a:rPr>
              <a:t>WebRTC</a:t>
            </a:r>
            <a:r>
              <a:rPr lang="en-US" sz="4000" dirty="0" smtClean="0">
                <a:solidFill>
                  <a:schemeClr val="bg2"/>
                </a:solidFill>
                <a:latin typeface="+mn-lt"/>
              </a:rPr>
              <a:t> </a:t>
            </a:r>
            <a:r>
              <a:rPr lang="en-US" sz="4000" dirty="0" err="1" smtClean="0">
                <a:solidFill>
                  <a:schemeClr val="bg2"/>
                </a:solidFill>
                <a:latin typeface="+mn-lt"/>
              </a:rPr>
              <a:t>alternativs</a:t>
            </a:r>
            <a:r>
              <a:rPr lang="en-US" sz="4000" dirty="0" smtClean="0">
                <a:solidFill>
                  <a:schemeClr val="bg2"/>
                </a:solidFill>
                <a:latin typeface="+mn-lt"/>
              </a:rPr>
              <a:t>.</a:t>
            </a:r>
            <a:endParaRPr lang="en-US" sz="4000" dirty="0">
              <a:solidFill>
                <a:schemeClr val="bg2"/>
              </a:solidFill>
              <a:latin typeface="+mn-lt"/>
            </a:endParaRPr>
          </a:p>
        </p:txBody>
      </p:sp>
    </p:spTree>
    <p:extLst>
      <p:ext uri="{BB962C8B-B14F-4D97-AF65-F5344CB8AC3E}">
        <p14:creationId xmlns:p14="http://schemas.microsoft.com/office/powerpoint/2010/main" val="1383156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solidFill>
                  <a:schemeClr val="bg2"/>
                </a:solidFill>
                <a:latin typeface="+mn-lt"/>
              </a:rPr>
              <a:t>What is </a:t>
            </a:r>
            <a:r>
              <a:rPr lang="en-US" sz="4000" dirty="0" err="1" smtClean="0">
                <a:solidFill>
                  <a:schemeClr val="bg2"/>
                </a:solidFill>
                <a:latin typeface="+mn-lt"/>
              </a:rPr>
              <a:t>WebRTC</a:t>
            </a:r>
            <a:r>
              <a:rPr lang="en-US" sz="4000" dirty="0" smtClean="0">
                <a:solidFill>
                  <a:schemeClr val="bg2"/>
                </a:solidFill>
                <a:latin typeface="+mn-lt"/>
              </a:rPr>
              <a:t>?</a:t>
            </a:r>
            <a:endParaRPr lang="en-US" sz="4000" dirty="0">
              <a:solidFill>
                <a:schemeClr val="bg2"/>
              </a:solidFill>
              <a:latin typeface="+mn-lt"/>
            </a:endParaRPr>
          </a:p>
        </p:txBody>
      </p:sp>
      <p:sp>
        <p:nvSpPr>
          <p:cNvPr id="5" name="Content Placeholder 4"/>
          <p:cNvSpPr>
            <a:spLocks noGrp="1"/>
          </p:cNvSpPr>
          <p:nvPr>
            <p:ph idx="1"/>
          </p:nvPr>
        </p:nvSpPr>
        <p:spPr/>
        <p:txBody>
          <a:bodyPr>
            <a:normAutofit/>
          </a:bodyPr>
          <a:lstStyle/>
          <a:p>
            <a:pPr marL="0" indent="0">
              <a:buNone/>
            </a:pPr>
            <a:r>
              <a:rPr lang="en-US" sz="2400" dirty="0" err="1" smtClean="0">
                <a:solidFill>
                  <a:schemeClr val="bg2"/>
                </a:solidFill>
              </a:rPr>
              <a:t>WebRTC</a:t>
            </a:r>
            <a:r>
              <a:rPr lang="en-US" sz="2400" dirty="0" smtClean="0">
                <a:solidFill>
                  <a:schemeClr val="bg2"/>
                </a:solidFill>
              </a:rPr>
              <a:t>, or Web Real-Time Communication, is a free, open-source project that provides web browsers and mobile applications with real-time communication via simple application programming interfaces (APIs). The primary goal of </a:t>
            </a:r>
            <a:r>
              <a:rPr lang="en-US" sz="2400" dirty="0" err="1" smtClean="0">
                <a:solidFill>
                  <a:schemeClr val="bg2"/>
                </a:solidFill>
              </a:rPr>
              <a:t>WebRTC</a:t>
            </a:r>
            <a:r>
              <a:rPr lang="en-US" sz="2400" dirty="0" smtClean="0">
                <a:solidFill>
                  <a:schemeClr val="bg2"/>
                </a:solidFill>
              </a:rPr>
              <a:t> is to enable peer-to-peer communication between browsers or other applications without the need for additional plugins or software installations.</a:t>
            </a:r>
          </a:p>
          <a:p>
            <a:pPr marL="0" indent="0">
              <a:buNone/>
            </a:pPr>
            <a:endParaRPr lang="en-US" dirty="0">
              <a:solidFill>
                <a:schemeClr val="bg2"/>
              </a:solidFill>
            </a:endParaRPr>
          </a:p>
          <a:p>
            <a:pPr marL="0" indent="0">
              <a:buNone/>
            </a:pPr>
            <a:endParaRPr lang="en-US" dirty="0">
              <a:solidFill>
                <a:schemeClr val="bg2"/>
              </a:solidFill>
            </a:endParaRPr>
          </a:p>
        </p:txBody>
      </p:sp>
    </p:spTree>
    <p:extLst>
      <p:ext uri="{BB962C8B-B14F-4D97-AF65-F5344CB8AC3E}">
        <p14:creationId xmlns:p14="http://schemas.microsoft.com/office/powerpoint/2010/main" val="3841568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413887"/>
          </a:xfrm>
        </p:spPr>
        <p:txBody>
          <a:bodyPr>
            <a:normAutofit/>
          </a:bodyPr>
          <a:lstStyle/>
          <a:p>
            <a:pPr>
              <a:buFont typeface="Wingdings" panose="05000000000000000000" pitchFamily="2" charset="2"/>
              <a:buChar char="Ø"/>
            </a:pPr>
            <a:r>
              <a:rPr lang="en-US" sz="2000" b="1" dirty="0" err="1" smtClean="0">
                <a:solidFill>
                  <a:schemeClr val="bg2"/>
                </a:solidFill>
              </a:rPr>
              <a:t>Kurento</a:t>
            </a:r>
            <a:r>
              <a:rPr lang="en-US" sz="2000" b="1" dirty="0" smtClean="0">
                <a:solidFill>
                  <a:schemeClr val="bg2"/>
                </a:solidFill>
              </a:rPr>
              <a:t> Media Server:</a:t>
            </a:r>
          </a:p>
          <a:p>
            <a:pPr marL="0" indent="0">
              <a:buNone/>
            </a:pPr>
            <a:r>
              <a:rPr lang="en-US" sz="2000" dirty="0" smtClean="0">
                <a:solidFill>
                  <a:schemeClr val="bg2"/>
                </a:solidFill>
              </a:rPr>
              <a:t>Use Case: </a:t>
            </a:r>
            <a:r>
              <a:rPr lang="en-US" sz="2000" dirty="0" err="1" smtClean="0">
                <a:solidFill>
                  <a:schemeClr val="bg2"/>
                </a:solidFill>
              </a:rPr>
              <a:t>Kurento</a:t>
            </a:r>
            <a:r>
              <a:rPr lang="en-US" sz="2000" dirty="0" smtClean="0">
                <a:solidFill>
                  <a:schemeClr val="bg2"/>
                </a:solidFill>
              </a:rPr>
              <a:t> is an open-source media server that facilitates real-time communication and collaboration features.</a:t>
            </a:r>
          </a:p>
          <a:p>
            <a:pPr>
              <a:buFont typeface="Courier New" panose="02070309020205020404" pitchFamily="49" charset="0"/>
              <a:buChar char="o"/>
            </a:pPr>
            <a:r>
              <a:rPr lang="en-US" sz="2000" b="1" dirty="0" smtClean="0">
                <a:solidFill>
                  <a:schemeClr val="bg2"/>
                </a:solidFill>
              </a:rPr>
              <a:t>    Libraries/Tools: </a:t>
            </a:r>
            <a:r>
              <a:rPr lang="en-US" sz="2000" b="1" dirty="0" err="1" smtClean="0">
                <a:solidFill>
                  <a:schemeClr val="bg2"/>
                </a:solidFill>
              </a:rPr>
              <a:t>Kurento</a:t>
            </a:r>
            <a:r>
              <a:rPr lang="en-US" sz="2000" b="1" dirty="0" smtClean="0">
                <a:solidFill>
                  <a:schemeClr val="bg2"/>
                </a:solidFill>
              </a:rPr>
              <a:t> client libraries.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err="1" smtClean="0">
                <a:solidFill>
                  <a:schemeClr val="bg2"/>
                </a:solidFill>
              </a:rPr>
              <a:t>Jitsi</a:t>
            </a:r>
            <a:r>
              <a:rPr lang="en-US" sz="2000" b="1" dirty="0" smtClean="0">
                <a:solidFill>
                  <a:schemeClr val="bg2"/>
                </a:solidFill>
              </a:rPr>
              <a:t>:</a:t>
            </a:r>
          </a:p>
          <a:p>
            <a:pPr marL="0" indent="0">
              <a:buNone/>
            </a:pPr>
            <a:r>
              <a:rPr lang="en-US" sz="2000" dirty="0" smtClean="0">
                <a:solidFill>
                  <a:schemeClr val="bg2"/>
                </a:solidFill>
              </a:rPr>
              <a:t>Use Case: </a:t>
            </a:r>
            <a:r>
              <a:rPr lang="en-US" sz="2000" dirty="0" err="1" smtClean="0">
                <a:solidFill>
                  <a:schemeClr val="bg2"/>
                </a:solidFill>
              </a:rPr>
              <a:t>Jitsi</a:t>
            </a:r>
            <a:r>
              <a:rPr lang="en-US" sz="2000" dirty="0" smtClean="0">
                <a:solidFill>
                  <a:schemeClr val="bg2"/>
                </a:solidFill>
              </a:rPr>
              <a:t> is an open-source video conferencing solution that can be self-hosted and integrated into applications.</a:t>
            </a:r>
          </a:p>
          <a:p>
            <a:pPr>
              <a:buFont typeface="Courier New" panose="02070309020205020404" pitchFamily="49" charset="0"/>
              <a:buChar char="o"/>
            </a:pPr>
            <a:r>
              <a:rPr lang="en-US" sz="2000" b="1" dirty="0" smtClean="0">
                <a:solidFill>
                  <a:schemeClr val="bg2"/>
                </a:solidFill>
              </a:rPr>
              <a:t>    Libraries/Tools: </a:t>
            </a:r>
            <a:r>
              <a:rPr lang="en-US" sz="2000" b="1" dirty="0" err="1" smtClean="0">
                <a:solidFill>
                  <a:schemeClr val="bg2"/>
                </a:solidFill>
              </a:rPr>
              <a:t>Jitsi</a:t>
            </a:r>
            <a:r>
              <a:rPr lang="en-US" sz="2000" b="1" dirty="0" smtClean="0">
                <a:solidFill>
                  <a:schemeClr val="bg2"/>
                </a:solidFill>
              </a:rPr>
              <a:t> Meet API.</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sz="4000" dirty="0" err="1" smtClean="0">
                <a:solidFill>
                  <a:schemeClr val="bg2"/>
                </a:solidFill>
                <a:latin typeface="+mn-lt"/>
              </a:rPr>
              <a:t>WebRTC</a:t>
            </a:r>
            <a:r>
              <a:rPr lang="en-US" sz="4000" dirty="0" smtClean="0">
                <a:solidFill>
                  <a:schemeClr val="bg2"/>
                </a:solidFill>
                <a:latin typeface="+mn-lt"/>
              </a:rPr>
              <a:t> </a:t>
            </a:r>
            <a:r>
              <a:rPr lang="en-US" sz="4000" dirty="0" err="1" smtClean="0">
                <a:solidFill>
                  <a:schemeClr val="bg2"/>
                </a:solidFill>
                <a:latin typeface="+mn-lt"/>
              </a:rPr>
              <a:t>alternativs</a:t>
            </a:r>
            <a:r>
              <a:rPr lang="en-US" sz="4000" dirty="0" smtClean="0">
                <a:solidFill>
                  <a:schemeClr val="bg2"/>
                </a:solidFill>
                <a:latin typeface="+mn-lt"/>
              </a:rPr>
              <a:t>.</a:t>
            </a:r>
            <a:endParaRPr lang="en-US" sz="4000" dirty="0">
              <a:solidFill>
                <a:schemeClr val="bg2"/>
              </a:solidFill>
              <a:latin typeface="+mn-lt"/>
            </a:endParaRPr>
          </a:p>
        </p:txBody>
      </p:sp>
    </p:spTree>
    <p:extLst>
      <p:ext uri="{BB962C8B-B14F-4D97-AF65-F5344CB8AC3E}">
        <p14:creationId xmlns:p14="http://schemas.microsoft.com/office/powerpoint/2010/main" val="1284764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3718"/>
            <a:ext cx="10515600" cy="4351338"/>
          </a:xfrm>
        </p:spPr>
        <p:txBody>
          <a:bodyPr>
            <a:normAutofit/>
          </a:bodyPr>
          <a:lstStyle/>
          <a:p>
            <a:pPr marL="0" indent="0">
              <a:buNone/>
            </a:pPr>
            <a:r>
              <a:rPr lang="en-US" dirty="0" smtClean="0">
                <a:solidFill>
                  <a:schemeClr val="bg2"/>
                </a:solidFill>
              </a:rPr>
              <a:t>In summary, </a:t>
            </a:r>
            <a:r>
              <a:rPr lang="en-US" dirty="0" err="1" smtClean="0">
                <a:solidFill>
                  <a:schemeClr val="bg2"/>
                </a:solidFill>
              </a:rPr>
              <a:t>WebRTC</a:t>
            </a:r>
            <a:r>
              <a:rPr lang="en-US" dirty="0" smtClean="0">
                <a:solidFill>
                  <a:schemeClr val="bg2"/>
                </a:solidFill>
              </a:rPr>
              <a:t> is a powerful technology that empowers developers to create applications with seamless real-time communication capabilities directly in web browsers. Its simplicity, open standards, and widespread browser support have contributed to its popularity in various applications and industries.</a:t>
            </a:r>
            <a:endParaRPr lang="en-US" dirty="0">
              <a:solidFill>
                <a:schemeClr val="bg2"/>
              </a:solidFill>
            </a:endParaRPr>
          </a:p>
        </p:txBody>
      </p:sp>
      <p:sp useBgFill="1">
        <p:nvSpPr>
          <p:cNvPr id="4" name="Title 1"/>
          <p:cNvSpPr>
            <a:spLocks noGrp="1"/>
          </p:cNvSpPr>
          <p:nvPr>
            <p:ph type="title"/>
          </p:nvPr>
        </p:nvSpPr>
        <p:spPr>
          <a:xfrm>
            <a:off x="838200" y="393261"/>
            <a:ext cx="10515600" cy="1027576"/>
          </a:xfrm>
        </p:spPr>
        <p:txBody>
          <a:bodyPr>
            <a:normAutofit/>
          </a:bodyPr>
          <a:lstStyle/>
          <a:p>
            <a:r>
              <a:rPr lang="en-US" sz="4900" dirty="0" smtClean="0">
                <a:solidFill>
                  <a:schemeClr val="bg2"/>
                </a:solidFill>
                <a:latin typeface="+mn-lt"/>
              </a:rPr>
              <a:t>Summary</a:t>
            </a:r>
            <a:endParaRPr lang="en-US" dirty="0">
              <a:latin typeface="+mn-lt"/>
            </a:endParaRPr>
          </a:p>
        </p:txBody>
      </p:sp>
    </p:spTree>
    <p:extLst>
      <p:ext uri="{BB962C8B-B14F-4D97-AF65-F5344CB8AC3E}">
        <p14:creationId xmlns:p14="http://schemas.microsoft.com/office/powerpoint/2010/main" val="628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useBgFill="1">
        <p:nvSpPr>
          <p:cNvPr id="2" name="Title 1"/>
          <p:cNvSpPr>
            <a:spLocks noGrp="1"/>
          </p:cNvSpPr>
          <p:nvPr>
            <p:ph type="title"/>
          </p:nvPr>
        </p:nvSpPr>
        <p:spPr>
          <a:xfrm>
            <a:off x="838200" y="225083"/>
            <a:ext cx="10515600" cy="1111348"/>
          </a:xfrm>
        </p:spPr>
        <p:txBody>
          <a:bodyPr>
            <a:normAutofit/>
          </a:bodyPr>
          <a:lstStyle/>
          <a:p>
            <a:r>
              <a:rPr lang="en-US" dirty="0" smtClean="0">
                <a:solidFill>
                  <a:schemeClr val="bg2"/>
                </a:solidFill>
                <a:latin typeface="+mn-lt"/>
              </a:rPr>
              <a:t>Key aspects and components of </a:t>
            </a:r>
            <a:r>
              <a:rPr lang="en-US" dirty="0" err="1" smtClean="0">
                <a:solidFill>
                  <a:schemeClr val="bg2"/>
                </a:solidFill>
                <a:latin typeface="+mn-lt"/>
              </a:rPr>
              <a:t>WebRTC</a:t>
            </a:r>
            <a:endParaRPr lang="en-US" dirty="0">
              <a:latin typeface="+mn-lt"/>
            </a:endParaRPr>
          </a:p>
        </p:txBody>
      </p:sp>
      <p:sp>
        <p:nvSpPr>
          <p:cNvPr id="3" name="Content Placeholder 2"/>
          <p:cNvSpPr>
            <a:spLocks noGrp="1"/>
          </p:cNvSpPr>
          <p:nvPr>
            <p:ph idx="1"/>
          </p:nvPr>
        </p:nvSpPr>
        <p:spPr>
          <a:xfrm>
            <a:off x="838200" y="1434905"/>
            <a:ext cx="10515600" cy="4856530"/>
          </a:xfrm>
        </p:spPr>
        <p:txBody>
          <a:bodyPr>
            <a:noAutofit/>
          </a:bodyPr>
          <a:lstStyle/>
          <a:p>
            <a:pPr>
              <a:buFont typeface="Wingdings" panose="05000000000000000000" pitchFamily="2" charset="2"/>
              <a:buChar char="Ø"/>
            </a:pPr>
            <a:r>
              <a:rPr lang="en-US" sz="2000" b="1" dirty="0" smtClean="0">
                <a:solidFill>
                  <a:schemeClr val="bg2"/>
                </a:solidFill>
              </a:rPr>
              <a:t>Real-Time Communication</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enables real-time communication, including audio, </a:t>
            </a:r>
          </a:p>
          <a:p>
            <a:pPr marL="0" indent="0">
              <a:buNone/>
            </a:pPr>
            <a:r>
              <a:rPr lang="en-US" sz="2000" dirty="0" smtClean="0">
                <a:solidFill>
                  <a:schemeClr val="bg2"/>
                </a:solidFill>
              </a:rPr>
              <a:t>video, and data exchange, directly between web browsers or devices.</a:t>
            </a:r>
          </a:p>
          <a:p>
            <a:endParaRPr lang="en-US" sz="2000" dirty="0" smtClean="0">
              <a:solidFill>
                <a:schemeClr val="bg2"/>
              </a:solidFill>
            </a:endParaRPr>
          </a:p>
          <a:p>
            <a:pPr>
              <a:buFont typeface="Wingdings" panose="05000000000000000000" pitchFamily="2" charset="2"/>
              <a:buChar char="Ø"/>
            </a:pPr>
            <a:r>
              <a:rPr lang="en-US" sz="2000" b="1" dirty="0" smtClean="0">
                <a:solidFill>
                  <a:schemeClr val="bg2"/>
                </a:solidFill>
              </a:rPr>
              <a:t>Peer-to-Peer Connection</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facilitates peer-to-peer communication, meaning that data is exchanged directly between the users' devices, minimizing the need for intermediaries.</a:t>
            </a:r>
          </a:p>
          <a:p>
            <a:pPr marL="0" indent="0">
              <a:buNone/>
            </a:pPr>
            <a:endParaRPr lang="en-US" sz="2000" dirty="0" smtClean="0">
              <a:solidFill>
                <a:schemeClr val="bg2"/>
              </a:solidFill>
            </a:endParaRPr>
          </a:p>
          <a:p>
            <a:pPr>
              <a:buFont typeface="Wingdings" panose="05000000000000000000" pitchFamily="2" charset="2"/>
              <a:buChar char="Ø"/>
            </a:pPr>
            <a:r>
              <a:rPr lang="en-US" sz="2000" b="1" dirty="0" smtClean="0">
                <a:solidFill>
                  <a:schemeClr val="bg2"/>
                </a:solidFill>
              </a:rPr>
              <a:t>Browser Integration</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is integrated into modern web browsers, making it accessible without the need for users to install additional plugins or software. Common browsers like Chrome, Firefox, Safari, and Edge support </a:t>
            </a:r>
            <a:r>
              <a:rPr lang="en-US" sz="2000" dirty="0" err="1" smtClean="0">
                <a:solidFill>
                  <a:schemeClr val="bg2"/>
                </a:solidFill>
              </a:rPr>
              <a:t>WebRTC</a:t>
            </a:r>
            <a:r>
              <a:rPr lang="en-US" sz="2000" dirty="0" smtClean="0">
                <a:solidFill>
                  <a:schemeClr val="bg2"/>
                </a:solidFill>
              </a:rPr>
              <a:t>.</a:t>
            </a:r>
          </a:p>
        </p:txBody>
      </p:sp>
    </p:spTree>
    <p:extLst>
      <p:ext uri="{BB962C8B-B14F-4D97-AF65-F5344CB8AC3E}">
        <p14:creationId xmlns:p14="http://schemas.microsoft.com/office/powerpoint/2010/main" val="4194687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dirty="0" smtClean="0">
                <a:solidFill>
                  <a:schemeClr val="bg2"/>
                </a:solidFill>
              </a:rPr>
              <a:t> </a:t>
            </a:r>
            <a:r>
              <a:rPr lang="en-US" sz="2000" b="1" dirty="0" smtClean="0">
                <a:solidFill>
                  <a:schemeClr val="bg2"/>
                </a:solidFill>
              </a:rPr>
              <a:t>Browser Integration</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is integrated into modern web browsers, making it accessible without the need for users to install additional plugins or software. Common browsers like Chrome, Firefox, Safari, and Edge support </a:t>
            </a:r>
            <a:r>
              <a:rPr lang="en-US" sz="2000" dirty="0" err="1" smtClean="0">
                <a:solidFill>
                  <a:schemeClr val="bg2"/>
                </a:solidFill>
              </a:rPr>
              <a:t>WebRTC</a:t>
            </a:r>
            <a:r>
              <a:rPr lang="en-US" sz="2000" dirty="0" smtClean="0">
                <a:solidFill>
                  <a:schemeClr val="bg2"/>
                </a:solidFill>
              </a:rPr>
              <a:t>.</a:t>
            </a:r>
          </a:p>
          <a:p>
            <a:pPr marL="0" indent="0">
              <a:buNone/>
            </a:pPr>
            <a:endParaRPr lang="en-US" sz="2000" dirty="0" smtClean="0">
              <a:solidFill>
                <a:schemeClr val="bg2"/>
              </a:solidFill>
            </a:endParaRPr>
          </a:p>
          <a:p>
            <a:pPr>
              <a:buFont typeface="Wingdings" panose="05000000000000000000" pitchFamily="2" charset="2"/>
              <a:buChar char="Ø"/>
            </a:pPr>
            <a:r>
              <a:rPr lang="en-US" sz="2000" b="1" dirty="0" smtClean="0">
                <a:solidFill>
                  <a:schemeClr val="bg2"/>
                </a:solidFill>
              </a:rPr>
              <a:t>Key Components</a:t>
            </a:r>
            <a:r>
              <a:rPr lang="en-US" sz="2000" dirty="0" smtClean="0">
                <a:solidFill>
                  <a:schemeClr val="bg2"/>
                </a:solidFill>
              </a:rPr>
              <a:t>:</a:t>
            </a:r>
          </a:p>
          <a:p>
            <a:pPr>
              <a:buFont typeface="Courier New" panose="02070309020205020404" pitchFamily="49" charset="0"/>
              <a:buChar char="o"/>
            </a:pPr>
            <a:r>
              <a:rPr lang="en-US" sz="2000" dirty="0" smtClean="0">
                <a:solidFill>
                  <a:schemeClr val="bg2"/>
                </a:solidFill>
              </a:rPr>
              <a:t>    </a:t>
            </a:r>
            <a:r>
              <a:rPr lang="en-US" sz="2000" dirty="0" err="1" smtClean="0">
                <a:solidFill>
                  <a:schemeClr val="bg2"/>
                </a:solidFill>
              </a:rPr>
              <a:t>getUserMedia</a:t>
            </a:r>
            <a:r>
              <a:rPr lang="en-US" sz="2000" dirty="0" smtClean="0">
                <a:solidFill>
                  <a:schemeClr val="bg2"/>
                </a:solidFill>
              </a:rPr>
              <a:t> API: Allows access to a user's camera and microphone.</a:t>
            </a:r>
          </a:p>
          <a:p>
            <a:pPr>
              <a:buFont typeface="Courier New" panose="02070309020205020404" pitchFamily="49" charset="0"/>
              <a:buChar char="o"/>
            </a:pPr>
            <a:r>
              <a:rPr lang="en-US" sz="2000" dirty="0" smtClean="0">
                <a:solidFill>
                  <a:schemeClr val="bg2"/>
                </a:solidFill>
              </a:rPr>
              <a:t>    RTCPeerConnection API: Manages the connection between peers, enabling audio and video communication.</a:t>
            </a:r>
          </a:p>
          <a:p>
            <a:pPr>
              <a:buFont typeface="Courier New" panose="02070309020205020404" pitchFamily="49" charset="0"/>
              <a:buChar char="o"/>
            </a:pPr>
            <a:r>
              <a:rPr lang="en-US" sz="2000" dirty="0" smtClean="0">
                <a:solidFill>
                  <a:schemeClr val="bg2"/>
                </a:solidFill>
              </a:rPr>
              <a:t>    </a:t>
            </a:r>
            <a:r>
              <a:rPr lang="en-US" sz="2000" dirty="0" err="1" smtClean="0">
                <a:solidFill>
                  <a:schemeClr val="bg2"/>
                </a:solidFill>
              </a:rPr>
              <a:t>RTCDataChannel</a:t>
            </a:r>
            <a:r>
              <a:rPr lang="en-US" sz="2000" dirty="0" smtClean="0">
                <a:solidFill>
                  <a:schemeClr val="bg2"/>
                </a:solidFill>
              </a:rPr>
              <a:t> API: Facilitates the exchange of arbitrary data between peers.</a:t>
            </a:r>
          </a:p>
          <a:p>
            <a:endParaRPr lang="en-US" sz="4000" dirty="0" smtClean="0"/>
          </a:p>
          <a:p>
            <a:endParaRPr lang="en-US" sz="4000" dirty="0"/>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Key aspects and components of </a:t>
            </a:r>
            <a:r>
              <a:rPr lang="en-US" dirty="0" err="1" smtClean="0">
                <a:solidFill>
                  <a:schemeClr val="bg2"/>
                </a:solidFill>
                <a:latin typeface="+mn-lt"/>
              </a:rPr>
              <a:t>WebRTC</a:t>
            </a:r>
            <a:endParaRPr lang="en-US" dirty="0">
              <a:latin typeface="+mn-lt"/>
            </a:endParaRPr>
          </a:p>
        </p:txBody>
      </p:sp>
    </p:spTree>
    <p:extLst>
      <p:ext uri="{BB962C8B-B14F-4D97-AF65-F5344CB8AC3E}">
        <p14:creationId xmlns:p14="http://schemas.microsoft.com/office/powerpoint/2010/main" val="4080777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NAT Traversal</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includes mechanisms for overcoming network address translation (NAT) issues, which can be a challenge in establishing direct peer-to-peer connections.</a:t>
            </a:r>
          </a:p>
          <a:p>
            <a:pPr>
              <a:buFont typeface="Wingdings" panose="05000000000000000000" pitchFamily="2" charset="2"/>
              <a:buChar char="Ø"/>
            </a:pPr>
            <a:endParaRPr lang="en-US" sz="2000" dirty="0" smtClean="0">
              <a:solidFill>
                <a:schemeClr val="bg2"/>
              </a:solidFill>
            </a:endParaRPr>
          </a:p>
          <a:p>
            <a:pPr>
              <a:buFont typeface="Wingdings" panose="05000000000000000000" pitchFamily="2" charset="2"/>
              <a:buChar char="Ø"/>
            </a:pPr>
            <a:r>
              <a:rPr lang="en-US" sz="2000" b="1" dirty="0" smtClean="0">
                <a:solidFill>
                  <a:schemeClr val="bg2"/>
                </a:solidFill>
              </a:rPr>
              <a:t>Security Features</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prioritizes security and privacy. It uses encryption to secure communication, and user consent is required for access to camera and microphone.</a:t>
            </a:r>
          </a:p>
          <a:p>
            <a:pPr marL="0" indent="0">
              <a:buNone/>
            </a:pPr>
            <a:endParaRPr lang="en-US" sz="2000" dirty="0" smtClean="0"/>
          </a:p>
          <a:p>
            <a:pPr>
              <a:buFont typeface="Wingdings" panose="05000000000000000000" pitchFamily="2" charset="2"/>
              <a:buChar char="Ø"/>
            </a:pPr>
            <a:r>
              <a:rPr lang="en-US" sz="2000" b="1" dirty="0" smtClean="0">
                <a:solidFill>
                  <a:schemeClr val="bg2"/>
                </a:solidFill>
              </a:rPr>
              <a:t>Use Cases</a:t>
            </a:r>
            <a:r>
              <a:rPr lang="en-US" sz="2000" dirty="0" smtClean="0">
                <a:solidFill>
                  <a:schemeClr val="bg2"/>
                </a:solidFill>
              </a:rPr>
              <a:t>:</a:t>
            </a:r>
          </a:p>
          <a:p>
            <a:pPr marL="0" indent="0">
              <a:buNone/>
            </a:pPr>
            <a:r>
              <a:rPr lang="en-US" sz="2000" dirty="0" err="1" smtClean="0">
                <a:solidFill>
                  <a:schemeClr val="bg2"/>
                </a:solidFill>
              </a:rPr>
              <a:t>WebRTC</a:t>
            </a:r>
            <a:r>
              <a:rPr lang="en-US" sz="2000" dirty="0" smtClean="0">
                <a:solidFill>
                  <a:schemeClr val="bg2"/>
                </a:solidFill>
              </a:rPr>
              <a:t> is widely used in applications such as video conferencing, online gaming, live streaming, file sharing, and any scenario where real-time communication is essential.</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Key aspects and components of </a:t>
            </a:r>
            <a:r>
              <a:rPr lang="en-US" dirty="0" err="1" smtClean="0">
                <a:solidFill>
                  <a:schemeClr val="bg2"/>
                </a:solidFill>
                <a:latin typeface="+mn-lt"/>
              </a:rPr>
              <a:t>WebRTC</a:t>
            </a:r>
            <a:endParaRPr lang="en-US" dirty="0">
              <a:latin typeface="+mn-lt"/>
            </a:endParaRPr>
          </a:p>
        </p:txBody>
      </p:sp>
    </p:spTree>
    <p:extLst>
      <p:ext uri="{BB962C8B-B14F-4D97-AF65-F5344CB8AC3E}">
        <p14:creationId xmlns:p14="http://schemas.microsoft.com/office/powerpoint/2010/main" val="4096374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Adaptability:</a:t>
            </a:r>
          </a:p>
          <a:p>
            <a:pPr marL="0" indent="0">
              <a:buNone/>
            </a:pPr>
            <a:r>
              <a:rPr lang="en-US" sz="2000" dirty="0" err="1" smtClean="0">
                <a:solidFill>
                  <a:schemeClr val="bg2"/>
                </a:solidFill>
              </a:rPr>
              <a:t>WebRTC</a:t>
            </a:r>
            <a:r>
              <a:rPr lang="en-US" sz="2000" dirty="0" smtClean="0">
                <a:solidFill>
                  <a:schemeClr val="bg2"/>
                </a:solidFill>
              </a:rPr>
              <a:t> is adaptable to various platforms, including desktop and mobile, and can be used in different programming languages.</a:t>
            </a:r>
          </a:p>
          <a:p>
            <a:pPr marL="0" indent="0">
              <a:buNone/>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Open Standard:</a:t>
            </a:r>
          </a:p>
          <a:p>
            <a:pPr marL="0" indent="0">
              <a:buNone/>
            </a:pPr>
            <a:r>
              <a:rPr lang="en-US" sz="2000" dirty="0" err="1" smtClean="0">
                <a:solidFill>
                  <a:schemeClr val="bg2"/>
                </a:solidFill>
              </a:rPr>
              <a:t>WebRTC</a:t>
            </a:r>
            <a:r>
              <a:rPr lang="en-US" sz="2000" dirty="0" smtClean="0">
                <a:solidFill>
                  <a:schemeClr val="bg2"/>
                </a:solidFill>
              </a:rPr>
              <a:t> is an open standard with ongoing development and support from major browser vendors. This ensures interoperability and widespread adoption.</a:t>
            </a:r>
          </a:p>
          <a:p>
            <a:pPr marL="0" indent="0">
              <a:buNone/>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Community and Development:</a:t>
            </a:r>
          </a:p>
          <a:p>
            <a:pPr marL="0" indent="0">
              <a:buNone/>
            </a:pPr>
            <a:r>
              <a:rPr lang="en-US" sz="2000" dirty="0" smtClean="0">
                <a:solidFill>
                  <a:schemeClr val="bg2"/>
                </a:solidFill>
              </a:rPr>
              <a:t>The </a:t>
            </a:r>
            <a:r>
              <a:rPr lang="en-US" sz="2000" dirty="0" err="1" smtClean="0">
                <a:solidFill>
                  <a:schemeClr val="bg2"/>
                </a:solidFill>
              </a:rPr>
              <a:t>WebRTC</a:t>
            </a:r>
            <a:r>
              <a:rPr lang="en-US" sz="2000" dirty="0" smtClean="0">
                <a:solidFill>
                  <a:schemeClr val="bg2"/>
                </a:solidFill>
              </a:rPr>
              <a:t> project is actively developed, and there is a vibrant community contributing to its improvement. Developers can leverage </a:t>
            </a:r>
            <a:r>
              <a:rPr lang="en-US" sz="2000" dirty="0" err="1" smtClean="0">
                <a:solidFill>
                  <a:schemeClr val="bg2"/>
                </a:solidFill>
              </a:rPr>
              <a:t>WebRTC</a:t>
            </a:r>
            <a:r>
              <a:rPr lang="en-US" sz="2000" dirty="0" smtClean="0">
                <a:solidFill>
                  <a:schemeClr val="bg2"/>
                </a:solidFill>
              </a:rPr>
              <a:t> APIs to build innovative and interactive real-time applications.</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Key aspects and components of </a:t>
            </a:r>
            <a:r>
              <a:rPr lang="en-US" dirty="0" err="1" smtClean="0">
                <a:solidFill>
                  <a:schemeClr val="bg2"/>
                </a:solidFill>
                <a:latin typeface="+mn-lt"/>
              </a:rPr>
              <a:t>WebRTC</a:t>
            </a:r>
            <a:endParaRPr lang="en-US" dirty="0">
              <a:latin typeface="+mn-lt"/>
            </a:endParaRPr>
          </a:p>
        </p:txBody>
      </p:sp>
    </p:spTree>
    <p:extLst>
      <p:ext uri="{BB962C8B-B14F-4D97-AF65-F5344CB8AC3E}">
        <p14:creationId xmlns:p14="http://schemas.microsoft.com/office/powerpoint/2010/main" val="1534124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User Media Access:</a:t>
            </a:r>
          </a:p>
          <a:p>
            <a:pPr marL="0" indent="0">
              <a:buNone/>
            </a:pPr>
            <a:r>
              <a:rPr lang="en-US" sz="2000" dirty="0" smtClean="0">
                <a:solidFill>
                  <a:schemeClr val="bg2"/>
                </a:solidFill>
              </a:rPr>
              <a:t>The process begins when a user grants permission for the application to access their camera and microphone using the </a:t>
            </a:r>
            <a:r>
              <a:rPr lang="en-US" sz="2000" dirty="0" err="1" smtClean="0">
                <a:solidFill>
                  <a:schemeClr val="bg2"/>
                </a:solidFill>
              </a:rPr>
              <a:t>getUserMedia</a:t>
            </a:r>
            <a:r>
              <a:rPr lang="en-US" sz="2000" dirty="0" smtClean="0">
                <a:solidFill>
                  <a:schemeClr val="bg2"/>
                </a:solidFill>
              </a:rPr>
              <a:t> API. This allows the application to capture audio and video from the user's device.</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Signaling:</a:t>
            </a:r>
          </a:p>
          <a:p>
            <a:pPr>
              <a:buFont typeface="Courier New" panose="02070309020205020404" pitchFamily="49" charset="0"/>
              <a:buChar char="o"/>
            </a:pPr>
            <a:r>
              <a:rPr lang="en-US" sz="2000" b="1" dirty="0" smtClean="0">
                <a:solidFill>
                  <a:schemeClr val="bg2"/>
                </a:solidFill>
              </a:rPr>
              <a:t>    </a:t>
            </a:r>
            <a:r>
              <a:rPr lang="en-US" sz="2000" dirty="0" smtClean="0">
                <a:solidFill>
                  <a:schemeClr val="bg2"/>
                </a:solidFill>
              </a:rPr>
              <a:t>Before direct communication can be established between peers, a signaling process is required. Signaling involves the exchange of information about the connection, such as session negotiation, network addresses, and supported codecs.</a:t>
            </a:r>
          </a:p>
          <a:p>
            <a:pPr>
              <a:buFont typeface="Courier New" panose="02070309020205020404" pitchFamily="49" charset="0"/>
              <a:buChar char="o"/>
            </a:pPr>
            <a:r>
              <a:rPr lang="en-US" sz="2000" dirty="0" smtClean="0">
                <a:solidFill>
                  <a:schemeClr val="bg2"/>
                </a:solidFill>
              </a:rPr>
              <a:t>    </a:t>
            </a:r>
            <a:r>
              <a:rPr lang="en-US" sz="2000" dirty="0" err="1" smtClean="0">
                <a:solidFill>
                  <a:schemeClr val="bg2"/>
                </a:solidFill>
              </a:rPr>
              <a:t>WebRTC</a:t>
            </a:r>
            <a:r>
              <a:rPr lang="en-US" sz="2000" dirty="0" smtClean="0">
                <a:solidFill>
                  <a:schemeClr val="bg2"/>
                </a:solidFill>
              </a:rPr>
              <a:t> does not specify how signaling should be done, and it's left to the application developer to implement. Common methods include using </a:t>
            </a:r>
            <a:r>
              <a:rPr lang="en-US" sz="2000" dirty="0" err="1" smtClean="0">
                <a:solidFill>
                  <a:schemeClr val="bg2"/>
                </a:solidFill>
              </a:rPr>
              <a:t>WebSocket</a:t>
            </a:r>
            <a:r>
              <a:rPr lang="en-US" sz="2000" dirty="0" smtClean="0">
                <a:solidFill>
                  <a:schemeClr val="bg2"/>
                </a:solidFill>
              </a:rPr>
              <a:t>, HTTP, or a signaling server.</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A simplified overview of how </a:t>
            </a:r>
            <a:r>
              <a:rPr lang="en-US" dirty="0" err="1" smtClean="0">
                <a:solidFill>
                  <a:schemeClr val="bg2"/>
                </a:solidFill>
                <a:latin typeface="+mn-lt"/>
              </a:rPr>
              <a:t>WebRTC</a:t>
            </a:r>
            <a:r>
              <a:rPr lang="en-US" dirty="0" smtClean="0">
                <a:solidFill>
                  <a:schemeClr val="bg2"/>
                </a:solidFill>
                <a:latin typeface="+mn-lt"/>
              </a:rPr>
              <a:t> works</a:t>
            </a:r>
            <a:endParaRPr lang="en-US" dirty="0">
              <a:latin typeface="+mn-lt"/>
            </a:endParaRPr>
          </a:p>
        </p:txBody>
      </p:sp>
    </p:spTree>
    <p:extLst>
      <p:ext uri="{BB962C8B-B14F-4D97-AF65-F5344CB8AC3E}">
        <p14:creationId xmlns:p14="http://schemas.microsoft.com/office/powerpoint/2010/main" val="3871962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a:bodyPr>
          <a:lstStyle/>
          <a:p>
            <a:pPr>
              <a:buFont typeface="Wingdings" panose="05000000000000000000" pitchFamily="2" charset="2"/>
              <a:buChar char="Ø"/>
            </a:pPr>
            <a:r>
              <a:rPr lang="en-US" sz="2000" b="1" dirty="0" smtClean="0">
                <a:solidFill>
                  <a:schemeClr val="bg2"/>
                </a:solidFill>
              </a:rPr>
              <a:t>RTCPeerConnection:</a:t>
            </a:r>
          </a:p>
          <a:p>
            <a:pPr marL="0" indent="0">
              <a:buNone/>
            </a:pPr>
            <a:r>
              <a:rPr lang="en-US" sz="2000" dirty="0" smtClean="0">
                <a:solidFill>
                  <a:schemeClr val="bg2"/>
                </a:solidFill>
              </a:rPr>
              <a:t>The RTCPeerConnection API is a crucial component of </a:t>
            </a:r>
            <a:r>
              <a:rPr lang="en-US" sz="2000" dirty="0" err="1" smtClean="0">
                <a:solidFill>
                  <a:schemeClr val="bg2"/>
                </a:solidFill>
              </a:rPr>
              <a:t>WebRTC</a:t>
            </a:r>
            <a:r>
              <a:rPr lang="en-US" sz="2000" dirty="0" smtClean="0">
                <a:solidFill>
                  <a:schemeClr val="bg2"/>
                </a:solidFill>
              </a:rPr>
              <a:t> that manages the peer-to-peer connection. It handles the encoding and decoding of audio and video streams, manages network connectivity, and negotiates the best possible communication settings between peers.</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ICE (Interactive Connectivity Establishment):</a:t>
            </a:r>
          </a:p>
          <a:p>
            <a:pPr>
              <a:buFont typeface="Courier New" panose="02070309020205020404" pitchFamily="49" charset="0"/>
              <a:buChar char="o"/>
            </a:pPr>
            <a:r>
              <a:rPr lang="en-US" sz="2000" b="1" dirty="0" smtClean="0">
                <a:solidFill>
                  <a:schemeClr val="bg2"/>
                </a:solidFill>
              </a:rPr>
              <a:t>    </a:t>
            </a:r>
            <a:r>
              <a:rPr lang="en-US" sz="2000" dirty="0" err="1" smtClean="0">
                <a:solidFill>
                  <a:schemeClr val="bg2"/>
                </a:solidFill>
              </a:rPr>
              <a:t>WebRTC</a:t>
            </a:r>
            <a:r>
              <a:rPr lang="en-US" sz="2000" dirty="0" smtClean="0">
                <a:solidFill>
                  <a:schemeClr val="bg2"/>
                </a:solidFill>
              </a:rPr>
              <a:t> uses the Interactive Connectivity Establishment (ICE) protocol to overcome NAT (Network Address Translation) issues and establish direct connections between peers.</a:t>
            </a:r>
          </a:p>
          <a:p>
            <a:pPr>
              <a:buFont typeface="Courier New" panose="02070309020205020404" pitchFamily="49" charset="0"/>
              <a:buChar char="o"/>
            </a:pPr>
            <a:r>
              <a:rPr lang="en-US" sz="2000" dirty="0" smtClean="0">
                <a:solidFill>
                  <a:schemeClr val="bg2"/>
                </a:solidFill>
              </a:rPr>
              <a:t>    ICE performs candidate gathering to discover the best path for communication. This includes local and public IP addresses, as well as the use of STUN (Session Traversal Utilities for NAT) and TURN (Traversal Using Relays around NAT) servers if direct peer-to-peer connections are not possible.</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A simplified overview of how </a:t>
            </a:r>
            <a:r>
              <a:rPr lang="en-US" dirty="0" err="1" smtClean="0">
                <a:solidFill>
                  <a:schemeClr val="bg2"/>
                </a:solidFill>
                <a:latin typeface="+mn-lt"/>
              </a:rPr>
              <a:t>WebRTC</a:t>
            </a:r>
            <a:r>
              <a:rPr lang="en-US" dirty="0" smtClean="0">
                <a:solidFill>
                  <a:schemeClr val="bg2"/>
                </a:solidFill>
                <a:latin typeface="+mn-lt"/>
              </a:rPr>
              <a:t> works</a:t>
            </a:r>
            <a:endParaRPr lang="en-US" dirty="0">
              <a:latin typeface="+mn-lt"/>
            </a:endParaRPr>
          </a:p>
        </p:txBody>
      </p:sp>
    </p:spTree>
    <p:extLst>
      <p:ext uri="{BB962C8B-B14F-4D97-AF65-F5344CB8AC3E}">
        <p14:creationId xmlns:p14="http://schemas.microsoft.com/office/powerpoint/2010/main" val="359108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8"/>
            <a:ext cx="10515600" cy="4351338"/>
          </a:xfrm>
        </p:spPr>
        <p:txBody>
          <a:bodyPr>
            <a:normAutofit lnSpcReduction="10000"/>
          </a:bodyPr>
          <a:lstStyle/>
          <a:p>
            <a:pPr>
              <a:buFont typeface="Wingdings" panose="05000000000000000000" pitchFamily="2" charset="2"/>
              <a:buChar char="Ø"/>
            </a:pPr>
            <a:r>
              <a:rPr lang="en-US" sz="2000" b="1" dirty="0" smtClean="0">
                <a:solidFill>
                  <a:schemeClr val="bg2"/>
                </a:solidFill>
              </a:rPr>
              <a:t>NAT Traversal:</a:t>
            </a:r>
          </a:p>
          <a:p>
            <a:pPr marL="0" indent="0">
              <a:buNone/>
            </a:pPr>
            <a:r>
              <a:rPr lang="en-US" sz="2000" dirty="0" err="1" smtClean="0">
                <a:solidFill>
                  <a:schemeClr val="bg2"/>
                </a:solidFill>
              </a:rPr>
              <a:t>WebRTC</a:t>
            </a:r>
            <a:r>
              <a:rPr lang="en-US" sz="2000" dirty="0" smtClean="0">
                <a:solidFill>
                  <a:schemeClr val="bg2"/>
                </a:solidFill>
              </a:rPr>
              <a:t> attempts to establish a direct connection between peers. If direct communication is not possible due to NAT or firewall restrictions, ICE will use a TURN server as a relay to facilitate communication.</a:t>
            </a: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Media Stream Exchange:</a:t>
            </a:r>
          </a:p>
          <a:p>
            <a:pPr marL="0" indent="0">
              <a:buNone/>
            </a:pPr>
            <a:r>
              <a:rPr lang="en-US" sz="2000" dirty="0" smtClean="0">
                <a:solidFill>
                  <a:schemeClr val="bg2"/>
                </a:solidFill>
              </a:rPr>
              <a:t>Once the connection is established, the RTCPeerConnection manages the exchange of audio and video streams between peers. It uses negotiated codecs and handles the synchronization and rendering of media streams on both ends.</a:t>
            </a:r>
            <a:endParaRPr lang="en-US" sz="2000" b="1" dirty="0" smtClean="0">
              <a:solidFill>
                <a:schemeClr val="bg2"/>
              </a:solidFill>
            </a:endParaRPr>
          </a:p>
          <a:p>
            <a:pPr>
              <a:buFont typeface="Wingdings" panose="05000000000000000000" pitchFamily="2" charset="2"/>
              <a:buChar char="Ø"/>
            </a:pPr>
            <a:endParaRPr lang="en-US" sz="2000" b="1" dirty="0" smtClean="0">
              <a:solidFill>
                <a:schemeClr val="bg2"/>
              </a:solidFill>
            </a:endParaRPr>
          </a:p>
          <a:p>
            <a:pPr>
              <a:buFont typeface="Wingdings" panose="05000000000000000000" pitchFamily="2" charset="2"/>
              <a:buChar char="Ø"/>
            </a:pPr>
            <a:r>
              <a:rPr lang="en-US" sz="2000" b="1" dirty="0" smtClean="0">
                <a:solidFill>
                  <a:schemeClr val="bg2"/>
                </a:solidFill>
              </a:rPr>
              <a:t>Data Channel (Optional):</a:t>
            </a:r>
          </a:p>
          <a:p>
            <a:pPr marL="0" indent="0">
              <a:buNone/>
            </a:pPr>
            <a:r>
              <a:rPr lang="en-US" sz="2000" dirty="0" smtClean="0">
                <a:solidFill>
                  <a:schemeClr val="bg2"/>
                </a:solidFill>
              </a:rPr>
              <a:t>The </a:t>
            </a:r>
            <a:r>
              <a:rPr lang="en-US" sz="2000" dirty="0" err="1" smtClean="0">
                <a:solidFill>
                  <a:schemeClr val="bg2"/>
                </a:solidFill>
              </a:rPr>
              <a:t>RTCDataChannel</a:t>
            </a:r>
            <a:r>
              <a:rPr lang="en-US" sz="2000" dirty="0" smtClean="0">
                <a:solidFill>
                  <a:schemeClr val="bg2"/>
                </a:solidFill>
              </a:rPr>
              <a:t> API allows the exchange of arbitrary data between peers. This can be used for additional communication or data transfer beyond audio and video.</a:t>
            </a:r>
            <a:endParaRPr lang="en-US" sz="2000" dirty="0">
              <a:solidFill>
                <a:schemeClr val="bg2"/>
              </a:solidFill>
            </a:endParaRPr>
          </a:p>
        </p:txBody>
      </p:sp>
      <p:sp useBgFill="1">
        <p:nvSpPr>
          <p:cNvPr id="4" name="Title 1"/>
          <p:cNvSpPr>
            <a:spLocks noGrp="1"/>
          </p:cNvSpPr>
          <p:nvPr>
            <p:ph type="title"/>
          </p:nvPr>
        </p:nvSpPr>
        <p:spPr>
          <a:xfrm>
            <a:off x="838200" y="365126"/>
            <a:ext cx="10515600" cy="830628"/>
          </a:xfrm>
        </p:spPr>
        <p:txBody>
          <a:bodyPr>
            <a:normAutofit/>
          </a:bodyPr>
          <a:lstStyle/>
          <a:p>
            <a:r>
              <a:rPr lang="en-US" dirty="0" smtClean="0">
                <a:solidFill>
                  <a:schemeClr val="bg2"/>
                </a:solidFill>
                <a:latin typeface="+mn-lt"/>
              </a:rPr>
              <a:t>A simplified overview of how </a:t>
            </a:r>
            <a:r>
              <a:rPr lang="en-US" dirty="0" err="1" smtClean="0">
                <a:solidFill>
                  <a:schemeClr val="bg2"/>
                </a:solidFill>
                <a:latin typeface="+mn-lt"/>
              </a:rPr>
              <a:t>WebRTC</a:t>
            </a:r>
            <a:r>
              <a:rPr lang="en-US" dirty="0" smtClean="0">
                <a:solidFill>
                  <a:schemeClr val="bg2"/>
                </a:solidFill>
                <a:latin typeface="+mn-lt"/>
              </a:rPr>
              <a:t> works</a:t>
            </a:r>
            <a:endParaRPr lang="en-US" dirty="0">
              <a:latin typeface="+mn-lt"/>
            </a:endParaRPr>
          </a:p>
        </p:txBody>
      </p:sp>
    </p:spTree>
    <p:extLst>
      <p:ext uri="{BB962C8B-B14F-4D97-AF65-F5344CB8AC3E}">
        <p14:creationId xmlns:p14="http://schemas.microsoft.com/office/powerpoint/2010/main" val="2379189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1818</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WebRTC</vt:lpstr>
      <vt:lpstr>What is WebRTC?</vt:lpstr>
      <vt:lpstr>Key aspects and components of WebRTC</vt:lpstr>
      <vt:lpstr>Key aspects and components of WebRTC</vt:lpstr>
      <vt:lpstr>Key aspects and components of WebRTC</vt:lpstr>
      <vt:lpstr>Key aspects and components of WebRTC</vt:lpstr>
      <vt:lpstr>A simplified overview of how WebRTC works</vt:lpstr>
      <vt:lpstr>A simplified overview of how WebRTC works</vt:lpstr>
      <vt:lpstr>A simplified overview of how WebRTC works</vt:lpstr>
      <vt:lpstr>A simplified overview of how WebRTC works</vt:lpstr>
      <vt:lpstr>Uses of WebRTC</vt:lpstr>
      <vt:lpstr>Uses of WebRTC</vt:lpstr>
      <vt:lpstr>Uses of WebRTC</vt:lpstr>
      <vt:lpstr>Uses of WebRTC</vt:lpstr>
      <vt:lpstr>Uses of WebRTC</vt:lpstr>
      <vt:lpstr>WebRTC alternativs.</vt:lpstr>
      <vt:lpstr>WebRTC alternativs.</vt:lpstr>
      <vt:lpstr>WebRTC alternativs.</vt:lpstr>
      <vt:lpstr>WebRTC alternativs.</vt:lpstr>
      <vt:lpstr>WebRTC alternativs.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dc:title>
  <dc:creator>miZan .</dc:creator>
  <cp:lastModifiedBy>miZan .</cp:lastModifiedBy>
  <cp:revision>42</cp:revision>
  <dcterms:created xsi:type="dcterms:W3CDTF">2024-01-15T09:43:40Z</dcterms:created>
  <dcterms:modified xsi:type="dcterms:W3CDTF">2024-01-15T13:41:20Z</dcterms:modified>
</cp:coreProperties>
</file>