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3" r:id="rId5"/>
    <p:sldId id="277" r:id="rId6"/>
    <p:sldId id="278" r:id="rId7"/>
    <p:sldId id="280" r:id="rId8"/>
    <p:sldId id="282" r:id="rId9"/>
    <p:sldId id="279" r:id="rId10"/>
    <p:sldId id="283" r:id="rId11"/>
    <p:sldId id="274" r:id="rId12"/>
    <p:sldId id="269" r:id="rId13"/>
    <p:sldId id="270" r:id="rId14"/>
    <p:sldId id="271" r:id="rId15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Глущенко Захар Сергеевич" initials="ГЗС" lastIdx="2" clrIdx="0">
    <p:extLst>
      <p:ext uri="{19B8F6BF-5375-455C-9EA6-DF929625EA0E}">
        <p15:presenceInfo xmlns:p15="http://schemas.microsoft.com/office/powerpoint/2012/main" userId="Глущенко Захар Сергее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385D8B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7" autoAdjust="0"/>
    <p:restoredTop sz="94660"/>
  </p:normalViewPr>
  <p:slideViewPr>
    <p:cSldViewPr>
      <p:cViewPr varScale="1">
        <p:scale>
          <a:sx n="154" d="100"/>
          <a:sy n="154" d="100"/>
        </p:scale>
        <p:origin x="262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EC374-1F20-432C-B7B1-9B6530B77ED6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933F3-6053-4A0C-B475-663A4CC13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6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933F3-6053-4A0C-B475-663A4CC13E5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7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</a:t>
            </a:r>
            <a:r>
              <a:rPr dirty="0"/>
              <a:t>экономики, Москва,</a:t>
            </a:r>
            <a:r>
              <a:rPr spc="-30" dirty="0"/>
              <a:t> </a:t>
            </a:r>
            <a:r>
              <a:rPr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5" dirty="0"/>
              <a:t>Старцев </a:t>
            </a:r>
            <a:r>
              <a:rPr spc="-100" dirty="0"/>
              <a:t>Д.А., </a:t>
            </a:r>
            <a:r>
              <a:rPr spc="-45" dirty="0"/>
              <a:t>БПИ185, </a:t>
            </a:r>
            <a:r>
              <a:rPr spc="-60" dirty="0"/>
              <a:t>Курсовая работа, </a:t>
            </a:r>
            <a:r>
              <a:rPr spc="-50" dirty="0"/>
              <a:t>Компьютерная </a:t>
            </a:r>
            <a:r>
              <a:rPr spc="-60" dirty="0"/>
              <a:t>игра </a:t>
            </a:r>
            <a:r>
              <a:rPr spc="-65" dirty="0"/>
              <a:t>Roguelike-платформер,</a:t>
            </a:r>
            <a:r>
              <a:rPr spc="-195" dirty="0"/>
              <a:t> </a:t>
            </a:r>
            <a:r>
              <a:rPr spc="-25" dirty="0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</a:t>
            </a:r>
            <a:r>
              <a:rPr dirty="0"/>
              <a:t>экономики, Москва,</a:t>
            </a:r>
            <a:r>
              <a:rPr spc="-30" dirty="0"/>
              <a:t> </a:t>
            </a:r>
            <a:r>
              <a:rPr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5" dirty="0"/>
              <a:t>Старцев </a:t>
            </a:r>
            <a:r>
              <a:rPr spc="-100" dirty="0"/>
              <a:t>Д.А., </a:t>
            </a:r>
            <a:r>
              <a:rPr spc="-45" dirty="0"/>
              <a:t>БПИ185, </a:t>
            </a:r>
            <a:r>
              <a:rPr spc="-60" dirty="0"/>
              <a:t>Курсовая работа, </a:t>
            </a:r>
            <a:r>
              <a:rPr spc="-50" dirty="0"/>
              <a:t>Компьютерная </a:t>
            </a:r>
            <a:r>
              <a:rPr spc="-60" dirty="0"/>
              <a:t>игра </a:t>
            </a:r>
            <a:r>
              <a:rPr spc="-65" dirty="0"/>
              <a:t>Roguelike-платформер,</a:t>
            </a:r>
            <a:r>
              <a:rPr spc="-195" dirty="0"/>
              <a:t> </a:t>
            </a:r>
            <a:r>
              <a:rPr spc="-25" dirty="0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</a:t>
            </a:r>
            <a:r>
              <a:rPr dirty="0"/>
              <a:t>экономики, Москва,</a:t>
            </a:r>
            <a:r>
              <a:rPr spc="-30" dirty="0"/>
              <a:t> </a:t>
            </a:r>
            <a:r>
              <a:rPr dirty="0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5" dirty="0"/>
              <a:t>Старцев </a:t>
            </a:r>
            <a:r>
              <a:rPr spc="-100" dirty="0"/>
              <a:t>Д.А., </a:t>
            </a:r>
            <a:r>
              <a:rPr spc="-45" dirty="0"/>
              <a:t>БПИ185, </a:t>
            </a:r>
            <a:r>
              <a:rPr spc="-60" dirty="0"/>
              <a:t>Курсовая работа, </a:t>
            </a:r>
            <a:r>
              <a:rPr spc="-50" dirty="0"/>
              <a:t>Компьютерная </a:t>
            </a:r>
            <a:r>
              <a:rPr spc="-60" dirty="0"/>
              <a:t>игра </a:t>
            </a:r>
            <a:r>
              <a:rPr spc="-65" dirty="0"/>
              <a:t>Roguelike-платформер,</a:t>
            </a:r>
            <a:r>
              <a:rPr spc="-195" dirty="0"/>
              <a:t> </a:t>
            </a:r>
            <a:r>
              <a:rPr spc="-25" dirty="0"/>
              <a:t>2019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</a:t>
            </a:r>
            <a:r>
              <a:rPr dirty="0"/>
              <a:t>экономики, Москва,</a:t>
            </a:r>
            <a:r>
              <a:rPr spc="-30" dirty="0"/>
              <a:t> </a:t>
            </a:r>
            <a:r>
              <a:rPr dirty="0"/>
              <a:t>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5" dirty="0"/>
              <a:t>Старцев </a:t>
            </a:r>
            <a:r>
              <a:rPr spc="-100" dirty="0"/>
              <a:t>Д.А., </a:t>
            </a:r>
            <a:r>
              <a:rPr spc="-45" dirty="0"/>
              <a:t>БПИ185, </a:t>
            </a:r>
            <a:r>
              <a:rPr spc="-60" dirty="0"/>
              <a:t>Курсовая работа, </a:t>
            </a:r>
            <a:r>
              <a:rPr spc="-50" dirty="0"/>
              <a:t>Компьютерная </a:t>
            </a:r>
            <a:r>
              <a:rPr spc="-60" dirty="0"/>
              <a:t>игра </a:t>
            </a:r>
            <a:r>
              <a:rPr spc="-65" dirty="0"/>
              <a:t>Roguelike-платформер,</a:t>
            </a:r>
            <a:r>
              <a:rPr spc="-195" dirty="0"/>
              <a:t> </a:t>
            </a:r>
            <a:r>
              <a:rPr spc="-25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70262"/>
            <a:ext cx="9144000" cy="6387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</a:t>
            </a:r>
            <a:r>
              <a:rPr dirty="0"/>
              <a:t>экономики, Москва,</a:t>
            </a:r>
            <a:r>
              <a:rPr spc="-30" dirty="0"/>
              <a:t> </a:t>
            </a:r>
            <a:r>
              <a:rPr dirty="0"/>
              <a:t>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5" dirty="0"/>
              <a:t>Старцев </a:t>
            </a:r>
            <a:r>
              <a:rPr spc="-100" dirty="0"/>
              <a:t>Д.А., </a:t>
            </a:r>
            <a:r>
              <a:rPr spc="-45" dirty="0"/>
              <a:t>БПИ185, </a:t>
            </a:r>
            <a:r>
              <a:rPr spc="-60" dirty="0"/>
              <a:t>Курсовая работа, </a:t>
            </a:r>
            <a:r>
              <a:rPr spc="-50" dirty="0"/>
              <a:t>Компьютерная </a:t>
            </a:r>
            <a:r>
              <a:rPr spc="-60" dirty="0"/>
              <a:t>игра </a:t>
            </a:r>
            <a:r>
              <a:rPr spc="-65" dirty="0"/>
              <a:t>Roguelike-платформер,</a:t>
            </a:r>
            <a:r>
              <a:rPr spc="-195" dirty="0"/>
              <a:t> </a:t>
            </a:r>
            <a:r>
              <a:rPr spc="-25" dirty="0"/>
              <a:t>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0495" y="426211"/>
            <a:ext cx="630300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990" y="2603499"/>
            <a:ext cx="7908290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4327" y="6457668"/>
            <a:ext cx="1951989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</a:t>
            </a:r>
            <a:r>
              <a:rPr dirty="0"/>
              <a:t>экономики, Москва,</a:t>
            </a:r>
            <a:r>
              <a:rPr spc="-30" dirty="0"/>
              <a:t> </a:t>
            </a:r>
            <a:r>
              <a:rPr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416060" y="6599608"/>
            <a:ext cx="579882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5" dirty="0"/>
              <a:t>Старцев </a:t>
            </a:r>
            <a:r>
              <a:rPr spc="-100" dirty="0"/>
              <a:t>Д.А., </a:t>
            </a:r>
            <a:r>
              <a:rPr spc="-45" dirty="0"/>
              <a:t>БПИ185, </a:t>
            </a:r>
            <a:r>
              <a:rPr spc="-60" dirty="0"/>
              <a:t>Курсовая работа, </a:t>
            </a:r>
            <a:r>
              <a:rPr spc="-50" dirty="0"/>
              <a:t>Компьютерная </a:t>
            </a:r>
            <a:r>
              <a:rPr spc="-60" dirty="0"/>
              <a:t>игра </a:t>
            </a:r>
            <a:r>
              <a:rPr spc="-65" dirty="0"/>
              <a:t>Roguelike-платформер,</a:t>
            </a:r>
            <a:r>
              <a:rPr spc="-195" dirty="0"/>
              <a:t> </a:t>
            </a:r>
            <a:r>
              <a:rPr spc="-25" dirty="0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4215" y="6386846"/>
            <a:ext cx="307975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se.ru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zsgluschenko@gmail.com" TargetMode="External"/><Relationship Id="rId2" Type="http://schemas.openxmlformats.org/officeDocument/2006/relationships/hyperlink" Target="mailto:zsgluschenko@edu.hse.ru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1721176"/>
            <a:ext cx="8382000" cy="218136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7015" marR="238760" indent="-1905" algn="ctr">
              <a:lnSpc>
                <a:spcPct val="99600"/>
              </a:lnSpc>
              <a:spcBef>
                <a:spcPts val="110"/>
              </a:spcBef>
            </a:pPr>
            <a:r>
              <a:rPr lang="ru-RU" sz="2800" b="0" spc="-17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Факультет</a:t>
            </a:r>
            <a:r>
              <a:rPr sz="2800" b="0" spc="-17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0" spc="-10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компьютерных</a:t>
            </a:r>
            <a:r>
              <a:rPr sz="2800" b="0" spc="-10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0" spc="-12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наук</a:t>
            </a:r>
            <a:br>
              <a:rPr lang="ru-RU" sz="2800" b="0" spc="-12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b="0" spc="-13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Курсовой проект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ru-RU" sz="2800" b="0" spc="-10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Программный модуль для выделения логически связанных потоков в высокоскоростном сетевом трафике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599" y="4282184"/>
            <a:ext cx="8382000" cy="2055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4135" marR="5715" indent="-491490" algn="r">
              <a:lnSpc>
                <a:spcPct val="120000"/>
              </a:lnSpc>
              <a:spcBef>
                <a:spcPts val="100"/>
              </a:spcBef>
            </a:pPr>
            <a:r>
              <a:rPr lang="ru-RU" spc="-6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Работу выполнил </a:t>
            </a:r>
            <a:r>
              <a:rPr lang="ru-RU" sz="1800" spc="-9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 3 курса группы БПИ-197 </a:t>
            </a:r>
            <a:r>
              <a:rPr lang="ru-RU" sz="1800" spc="-6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pc="-65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74135" marR="5715" indent="-491490" algn="r">
              <a:lnSpc>
                <a:spcPct val="120000"/>
              </a:lnSpc>
              <a:spcBef>
                <a:spcPts val="100"/>
              </a:spcBef>
            </a:pPr>
            <a:r>
              <a:rPr lang="ru-RU" spc="-6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Глущенко Захар Сергеевич</a:t>
            </a:r>
          </a:p>
          <a:p>
            <a:pPr marL="3874135" marR="5715" indent="-491490" algn="r">
              <a:lnSpc>
                <a:spcPct val="120000"/>
              </a:lnSpc>
              <a:spcBef>
                <a:spcPts val="100"/>
              </a:spcBef>
            </a:pPr>
            <a:endParaRPr lang="ru-RU" spc="-65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74135" marR="5715" indent="-491490" algn="r">
              <a:lnSpc>
                <a:spcPct val="120000"/>
              </a:lnSpc>
              <a:spcBef>
                <a:spcPts val="100"/>
              </a:spcBef>
            </a:pPr>
            <a:r>
              <a:rPr lang="ru-RU" sz="1800" spc="-7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Научный</a:t>
            </a:r>
            <a:r>
              <a:rPr sz="1800" spc="-15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9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endParaRPr lang="ru-RU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579755" algn="r">
              <a:lnSpc>
                <a:spcPts val="2090"/>
              </a:lnSpc>
              <a:spcBef>
                <a:spcPts val="585"/>
              </a:spcBef>
            </a:pPr>
            <a:r>
              <a:rPr lang="ru-RU" spc="-3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Старший научный сотрудник ИСП РАН</a:t>
            </a:r>
            <a:r>
              <a:rPr lang="ru-RU" sz="1800" spc="-8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1800" spc="-36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spc="-16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к.ф.-м.н.</a:t>
            </a:r>
            <a:endParaRPr lang="ru-RU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080" algn="r">
              <a:lnSpc>
                <a:spcPct val="100000"/>
              </a:lnSpc>
              <a:spcBef>
                <a:spcPts val="395"/>
              </a:spcBef>
            </a:pPr>
            <a:r>
              <a:rPr lang="ru-RU" spc="-5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Гетьман Александр Игоревич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46830" y="6554020"/>
            <a:ext cx="2650338" cy="151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5795" marR="5080" indent="-633730">
              <a:lnSpc>
                <a:spcPct val="125000"/>
              </a:lnSpc>
              <a:spcBef>
                <a:spcPts val="100"/>
              </a:spcBef>
            </a:pPr>
            <a:r>
              <a:rPr sz="800" spc="-35" dirty="0">
                <a:solidFill>
                  <a:srgbClr val="FFFFFF"/>
                </a:solidFill>
                <a:latin typeface="Trebuchet MS"/>
                <a:cs typeface="Trebuchet MS"/>
              </a:rPr>
              <a:t>Высшая 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школа </a:t>
            </a:r>
            <a:r>
              <a:rPr sz="800" spc="-35" dirty="0">
                <a:solidFill>
                  <a:srgbClr val="FFFFFF"/>
                </a:solidFill>
                <a:latin typeface="Trebuchet MS"/>
                <a:cs typeface="Trebuchet MS"/>
              </a:rPr>
              <a:t>экономики, 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Москва,</a:t>
            </a:r>
            <a:r>
              <a:rPr sz="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r>
              <a:rPr lang="ru-RU" sz="800" spc="-25" dirty="0">
                <a:solidFill>
                  <a:srgbClr val="FFFFFF"/>
                </a:solidFill>
                <a:latin typeface="Trebuchet MS"/>
                <a:cs typeface="Trebuchet MS"/>
              </a:rPr>
              <a:t>22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800" spc="-40" dirty="0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www.hse.ru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86800" y="6477001"/>
            <a:ext cx="152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898989"/>
                </a:solidFill>
                <a:latin typeface="Trebuchet MS"/>
                <a:cs typeface="Trebuchet MS"/>
              </a:rPr>
              <a:t>1</a:t>
            </a:r>
            <a:endParaRPr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471154"/>
            <a:ext cx="58242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ДЕМОНСТРАЦИЯ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35" dirty="0"/>
              <a:t>10</a:t>
            </a:fld>
            <a:endParaRPr spc="-35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6C65C59C-FEB0-4075-84FB-98DB67F835C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8099" y="6652194"/>
            <a:ext cx="906780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ru-RU" spc="-55" dirty="0"/>
              <a:t>Глущенко З.С.</a:t>
            </a:r>
            <a:r>
              <a:rPr spc="-100" dirty="0"/>
              <a:t>, </a:t>
            </a:r>
            <a:r>
              <a:rPr spc="-45" dirty="0"/>
              <a:t>БПИ1</a:t>
            </a:r>
            <a:r>
              <a:rPr lang="ru-RU" spc="-45" dirty="0"/>
              <a:t>97</a:t>
            </a:r>
            <a:r>
              <a:rPr spc="-45" dirty="0"/>
              <a:t>, </a:t>
            </a:r>
            <a:r>
              <a:rPr lang="ru-RU" spc="-60" dirty="0"/>
              <a:t>Программный модуль для выделения логически связанных потоков в высокоскоростном сетевом трафике</a:t>
            </a:r>
            <a:r>
              <a:rPr spc="-65" dirty="0"/>
              <a:t>,</a:t>
            </a:r>
            <a:r>
              <a:rPr spc="-195" dirty="0"/>
              <a:t> </a:t>
            </a:r>
            <a:r>
              <a:rPr spc="-25" dirty="0"/>
              <a:t>20</a:t>
            </a:r>
            <a:r>
              <a:rPr lang="ru-RU" spc="-25" dirty="0"/>
              <a:t>22 г.</a:t>
            </a:r>
            <a:endParaRPr spc="-25"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D6C237F9-52DC-4B7E-8863-164C6352C18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34327" y="6457668"/>
            <a:ext cx="1951989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</a:t>
            </a:r>
            <a:r>
              <a:rPr dirty="0"/>
              <a:t>экономики, Москва,</a:t>
            </a:r>
            <a:r>
              <a:rPr spc="-30" dirty="0"/>
              <a:t> </a:t>
            </a:r>
            <a:r>
              <a:rPr dirty="0"/>
              <a:t>2</a:t>
            </a:r>
            <a:r>
              <a:rPr lang="ru-RU" dirty="0"/>
              <a:t>02</a:t>
            </a:r>
            <a:r>
              <a:rPr lang="en-US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352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489" y="457200"/>
            <a:ext cx="712470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ОСНОВНЫЕ РЕЗУЛЬТАТЫ РАБОТЫ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35" dirty="0"/>
              <a:t>11</a:t>
            </a:fld>
            <a:endParaRPr spc="-35" dirty="0"/>
          </a:p>
        </p:txBody>
      </p:sp>
      <p:sp>
        <p:nvSpPr>
          <p:cNvPr id="4" name="object 4"/>
          <p:cNvSpPr txBox="1"/>
          <p:nvPr/>
        </p:nvSpPr>
        <p:spPr>
          <a:xfrm>
            <a:off x="394796" y="4531567"/>
            <a:ext cx="8354407" cy="1565171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spcBef>
                <a:spcPts val="204"/>
              </a:spcBef>
            </a:pPr>
            <a:r>
              <a:rPr lang="ru-RU" sz="20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результате выполнения работы удалось с</a:t>
            </a:r>
            <a:r>
              <a:rPr lang="ru-RU" sz="2000" spc="-60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обрать систему для анализа трафика использующего протокол передачи данных </a:t>
            </a:r>
            <a:r>
              <a:rPr lang="en-US" sz="2000" spc="-60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FTP</a:t>
            </a:r>
            <a:r>
              <a:rPr lang="ru-RU" sz="2000" spc="-60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spc="-60" dirty="0">
              <a:solidFill>
                <a:srgbClr val="003F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"/>
              </a:spcBef>
            </a:pPr>
            <a:r>
              <a:rPr lang="ru-RU" sz="2000" spc="-60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Данная система позволяет выделять и сохранять активность клиентов в </a:t>
            </a:r>
            <a:r>
              <a:rPr lang="en-US" sz="2000" spc="-60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pcap </a:t>
            </a:r>
            <a:r>
              <a:rPr lang="ru-RU" sz="2000" spc="-60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файлы. Каждому </a:t>
            </a:r>
            <a:r>
              <a:rPr lang="en-US" sz="2000" spc="-60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pcap </a:t>
            </a:r>
            <a:r>
              <a:rPr lang="ru-RU" sz="2000" spc="-60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файлу соответствует одно управляющее соединение и порождаемые им соединения данных.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95C90C42-A767-403A-B029-05D468B5AB2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8099" y="6652194"/>
            <a:ext cx="906780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ru-RU" spc="-55" dirty="0"/>
              <a:t>Глущенко З.С.</a:t>
            </a:r>
            <a:r>
              <a:rPr spc="-100" dirty="0"/>
              <a:t>, </a:t>
            </a:r>
            <a:r>
              <a:rPr spc="-45" dirty="0"/>
              <a:t>БПИ1</a:t>
            </a:r>
            <a:r>
              <a:rPr lang="ru-RU" spc="-45" dirty="0"/>
              <a:t>97</a:t>
            </a:r>
            <a:r>
              <a:rPr spc="-45" dirty="0"/>
              <a:t>, </a:t>
            </a:r>
            <a:r>
              <a:rPr lang="ru-RU" spc="-60" dirty="0"/>
              <a:t>Программный модуль для выделения логически связанных потоков в высокоскоростном сетевом трафике</a:t>
            </a:r>
            <a:r>
              <a:rPr spc="-65" dirty="0"/>
              <a:t>,</a:t>
            </a:r>
            <a:r>
              <a:rPr spc="-195" dirty="0"/>
              <a:t> </a:t>
            </a:r>
            <a:r>
              <a:rPr spc="-25" dirty="0"/>
              <a:t>20</a:t>
            </a:r>
            <a:r>
              <a:rPr lang="ru-RU" spc="-25" dirty="0"/>
              <a:t>22 г.</a:t>
            </a:r>
            <a:endParaRPr spc="-25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15801A7-CAF1-4480-91C2-F08A964B0CC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34327" y="6457668"/>
            <a:ext cx="1951989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</a:t>
            </a:r>
            <a:r>
              <a:rPr dirty="0"/>
              <a:t>экономики, Москва,</a:t>
            </a:r>
            <a:r>
              <a:rPr spc="-30" dirty="0"/>
              <a:t> </a:t>
            </a:r>
            <a:r>
              <a:rPr dirty="0"/>
              <a:t>2</a:t>
            </a:r>
            <a:r>
              <a:rPr lang="ru-RU" dirty="0"/>
              <a:t>02</a:t>
            </a:r>
            <a:r>
              <a:rPr lang="en-US" dirty="0"/>
              <a:t>2</a:t>
            </a:r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3AF4FE-B1D4-40BF-A414-DF02D021E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" y="1800473"/>
            <a:ext cx="9029701" cy="21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489" y="426211"/>
            <a:ext cx="707828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ВОЗМОЖНОСТИ ДАЛЬНЕЙШЕГО РАЗВИТИЯ</a:t>
            </a:r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6BBDDC80-B713-44B6-9742-8157D9CF61E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324215" y="6386846"/>
            <a:ext cx="30797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35" dirty="0"/>
              <a:t>12</a:t>
            </a:fld>
            <a:endParaRPr spc="-35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ED906353-421C-4D6F-B409-624619E9159C}"/>
              </a:ext>
            </a:extLst>
          </p:cNvPr>
          <p:cNvSpPr txBox="1"/>
          <p:nvPr/>
        </p:nvSpPr>
        <p:spPr>
          <a:xfrm>
            <a:off x="288447" y="1828800"/>
            <a:ext cx="8567103" cy="40786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204"/>
              </a:spcBef>
            </a:pPr>
            <a:endParaRPr lang="ru-RU" sz="2000" dirty="0">
              <a:solidFill>
                <a:srgbClr val="1F497D"/>
              </a:solidFill>
              <a:latin typeface="Arial"/>
              <a:cs typeface="Arial"/>
            </a:endParaRPr>
          </a:p>
          <a:p>
            <a:pPr marL="12700" marR="5080">
              <a:lnSpc>
                <a:spcPts val="1989"/>
              </a:lnSpc>
              <a:spcBef>
                <a:spcPts val="204"/>
              </a:spcBef>
            </a:pPr>
            <a:r>
              <a:rPr lang="ru-RU" sz="2000" dirty="0">
                <a:solidFill>
                  <a:srgbClr val="1F497D"/>
                </a:solidFill>
                <a:latin typeface="Arial"/>
                <a:cs typeface="Arial"/>
              </a:rPr>
              <a:t>Добавить возможность строить и использовать более сложные структуры иерархии.</a:t>
            </a:r>
          </a:p>
          <a:p>
            <a:pPr marL="12700" marR="5080">
              <a:lnSpc>
                <a:spcPts val="1989"/>
              </a:lnSpc>
              <a:spcBef>
                <a:spcPts val="204"/>
              </a:spcBef>
            </a:pPr>
            <a:endParaRPr lang="ru-RU" sz="2000" dirty="0">
              <a:solidFill>
                <a:srgbClr val="1F497D"/>
              </a:solidFill>
              <a:latin typeface="Arial"/>
              <a:cs typeface="Arial"/>
            </a:endParaRPr>
          </a:p>
          <a:p>
            <a:pPr marL="12700" marR="5080">
              <a:lnSpc>
                <a:spcPts val="1989"/>
              </a:lnSpc>
              <a:spcBef>
                <a:spcPts val="204"/>
              </a:spcBef>
            </a:pPr>
            <a:endParaRPr lang="ru-RU" sz="2000" dirty="0">
              <a:solidFill>
                <a:srgbClr val="1F497D"/>
              </a:solidFill>
              <a:latin typeface="Arial"/>
              <a:cs typeface="Arial"/>
            </a:endParaRPr>
          </a:p>
          <a:p>
            <a:pPr marL="12700" marR="5080">
              <a:lnSpc>
                <a:spcPts val="1989"/>
              </a:lnSpc>
              <a:spcBef>
                <a:spcPts val="204"/>
              </a:spcBef>
            </a:pPr>
            <a:r>
              <a:rPr lang="ru-RU" sz="2000" dirty="0">
                <a:solidFill>
                  <a:srgbClr val="1F497D"/>
                </a:solidFill>
                <a:latin typeface="Arial"/>
                <a:cs typeface="Arial"/>
              </a:rPr>
              <a:t>Добавить возможность передачи объединенных потоков другим модулям с помощью записи в выходную очередь или отправки сигналов модулю, который считывает пакеты.</a:t>
            </a:r>
            <a:endParaRPr lang="en-US" sz="2000" dirty="0">
              <a:solidFill>
                <a:srgbClr val="1F497D"/>
              </a:solidFill>
              <a:latin typeface="Arial"/>
              <a:cs typeface="Arial"/>
            </a:endParaRPr>
          </a:p>
          <a:p>
            <a:pPr marL="12700" marR="5080">
              <a:lnSpc>
                <a:spcPts val="1989"/>
              </a:lnSpc>
              <a:spcBef>
                <a:spcPts val="204"/>
              </a:spcBef>
            </a:pPr>
            <a:endParaRPr lang="ru-RU" sz="2000" dirty="0">
              <a:solidFill>
                <a:srgbClr val="1F497D"/>
              </a:solidFill>
              <a:latin typeface="Arial"/>
              <a:cs typeface="Arial"/>
            </a:endParaRPr>
          </a:p>
          <a:p>
            <a:pPr marL="12700" marR="5080">
              <a:lnSpc>
                <a:spcPts val="1989"/>
              </a:lnSpc>
              <a:spcBef>
                <a:spcPts val="204"/>
              </a:spcBef>
            </a:pPr>
            <a:endParaRPr lang="ru-RU" sz="2000" dirty="0">
              <a:solidFill>
                <a:srgbClr val="1F497D"/>
              </a:solidFill>
              <a:latin typeface="Arial"/>
              <a:cs typeface="Arial"/>
            </a:endParaRPr>
          </a:p>
          <a:p>
            <a:pPr marL="12700" marR="5080">
              <a:lnSpc>
                <a:spcPts val="1989"/>
              </a:lnSpc>
              <a:spcBef>
                <a:spcPts val="204"/>
              </a:spcBef>
            </a:pPr>
            <a:r>
              <a:rPr lang="ru-RU" sz="2000" dirty="0">
                <a:solidFill>
                  <a:srgbClr val="1F497D"/>
                </a:solidFill>
                <a:latin typeface="Arial"/>
                <a:cs typeface="Arial"/>
              </a:rPr>
              <a:t>Разработанные модули и настроенное взаимодействие между ними могут быть включены в состав уже существующих или будущих решений для анализа сетевого трафика, тем самым расширив  возможный функционал.</a:t>
            </a:r>
          </a:p>
          <a:p>
            <a:pPr marL="12700" marR="5080">
              <a:lnSpc>
                <a:spcPts val="1989"/>
              </a:lnSpc>
              <a:spcBef>
                <a:spcPts val="204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1067760E-3F38-4203-97F5-4192010AB8C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8099" y="6652194"/>
            <a:ext cx="906780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ru-RU" spc="-55" dirty="0"/>
              <a:t>Глущенко З.С.</a:t>
            </a:r>
            <a:r>
              <a:rPr spc="-100" dirty="0"/>
              <a:t>, </a:t>
            </a:r>
            <a:r>
              <a:rPr spc="-45" dirty="0"/>
              <a:t>БПИ1</a:t>
            </a:r>
            <a:r>
              <a:rPr lang="ru-RU" spc="-45" dirty="0"/>
              <a:t>97</a:t>
            </a:r>
            <a:r>
              <a:rPr spc="-45" dirty="0"/>
              <a:t>, </a:t>
            </a:r>
            <a:r>
              <a:rPr lang="ru-RU" spc="-60" dirty="0"/>
              <a:t>Программный модуль для выделения логически связанных потоков в высокоскоростном сетевом трафике</a:t>
            </a:r>
            <a:r>
              <a:rPr spc="-65" dirty="0"/>
              <a:t>,</a:t>
            </a:r>
            <a:r>
              <a:rPr spc="-195" dirty="0"/>
              <a:t> </a:t>
            </a:r>
            <a:r>
              <a:rPr spc="-25" dirty="0"/>
              <a:t>20</a:t>
            </a:r>
            <a:r>
              <a:rPr lang="ru-RU" spc="-25" dirty="0"/>
              <a:t>22 г.</a:t>
            </a:r>
            <a:endParaRPr spc="-25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FF83367-34F6-4A30-946C-7B81E9692C8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34327" y="6457668"/>
            <a:ext cx="1951989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</a:t>
            </a:r>
            <a:r>
              <a:rPr dirty="0"/>
              <a:t>экономики, Москва,</a:t>
            </a:r>
            <a:r>
              <a:rPr spc="-30" dirty="0"/>
              <a:t> </a:t>
            </a:r>
            <a:r>
              <a:rPr dirty="0"/>
              <a:t>2</a:t>
            </a:r>
            <a:r>
              <a:rPr lang="ru-RU" dirty="0"/>
              <a:t>02</a:t>
            </a:r>
            <a:r>
              <a:rPr lang="en-US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489" y="426211"/>
            <a:ext cx="681672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СПИСОК ИСПОЛЬЗОВАННЫХ ИСТОЧНИКОВ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328" y="1752600"/>
            <a:ext cx="8428672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ru-RU" sz="2000" dirty="0">
                <a:solidFill>
                  <a:srgbClr val="385D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Джеймс </a:t>
            </a:r>
            <a:r>
              <a:rPr lang="ru-RU" sz="2000" dirty="0" err="1">
                <a:solidFill>
                  <a:srgbClr val="385D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Куроуз</a:t>
            </a:r>
            <a:r>
              <a:rPr lang="ru-RU" sz="2000" dirty="0">
                <a:solidFill>
                  <a:srgbClr val="385D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Компьютерные сети. Нисходящий подход. // Джеймс </a:t>
            </a:r>
            <a:r>
              <a:rPr lang="ru-RU" sz="2000" dirty="0" err="1">
                <a:solidFill>
                  <a:srgbClr val="385D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Куроуз</a:t>
            </a:r>
            <a:r>
              <a:rPr lang="ru-RU" sz="2000" dirty="0">
                <a:solidFill>
                  <a:srgbClr val="385D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Кит Росс – 6-е изд., Москва, 2016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ru-RU" sz="2000" dirty="0">
                <a:solidFill>
                  <a:srgbClr val="385D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Э. Таненбаум. Компьютерные Сети // Э. Таненбаум, Д. </a:t>
            </a:r>
            <a:r>
              <a:rPr lang="ru-RU" sz="2000" dirty="0" err="1">
                <a:solidFill>
                  <a:srgbClr val="385D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Уэзеролл</a:t>
            </a:r>
            <a:r>
              <a:rPr lang="ru-RU" sz="2000" dirty="0">
                <a:solidFill>
                  <a:srgbClr val="385D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5-ое изд., СПб.: Питер, 2012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ru-RU" sz="2000" dirty="0">
                <a:solidFill>
                  <a:srgbClr val="385D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Роберт Лав. </a:t>
            </a:r>
            <a:r>
              <a:rPr lang="en-US" sz="2000" dirty="0">
                <a:solidFill>
                  <a:srgbClr val="385D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Linux. </a:t>
            </a:r>
            <a:r>
              <a:rPr lang="ru-RU" sz="2000" dirty="0">
                <a:solidFill>
                  <a:srgbClr val="385D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Системное программирование // 2-е изд., Москва, 2018</a:t>
            </a:r>
            <a:endParaRPr lang="en-US" sz="2000" dirty="0">
              <a:solidFill>
                <a:srgbClr val="385D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ru-RU" sz="2000" dirty="0">
                <a:solidFill>
                  <a:srgbClr val="385D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Документация языка программирования </a:t>
            </a:r>
            <a:r>
              <a:rPr lang="en-US" sz="2000" dirty="0">
                <a:solidFill>
                  <a:srgbClr val="385D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ru-RU" sz="2000" dirty="0">
                <a:solidFill>
                  <a:srgbClr val="385D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[Электронный ресурс]// URL: </a:t>
            </a:r>
            <a:r>
              <a:rPr lang="en-US" sz="2000" dirty="0">
                <a:solidFill>
                  <a:srgbClr val="385D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https://en.cppreference.com/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385D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Hun-</a:t>
            </a:r>
            <a:r>
              <a:rPr lang="en-US" sz="2000" dirty="0" err="1">
                <a:solidFill>
                  <a:srgbClr val="385D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Jeong</a:t>
            </a:r>
            <a:r>
              <a:rPr lang="en-US" sz="2000" dirty="0">
                <a:solidFill>
                  <a:srgbClr val="385D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Kang, Myung-Sup Kim, and James Won-Ki Hong, “A Method on Multimedia Service Traffic Monitoring and Analysis”, Oct 2003</a:t>
            </a:r>
          </a:p>
          <a:p>
            <a:pPr lvl="0">
              <a:spcAft>
                <a:spcPts val="0"/>
              </a:spcAft>
            </a:pPr>
            <a:endParaRPr lang="en-US" sz="2000" dirty="0">
              <a:solidFill>
                <a:srgbClr val="1F497D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A1CAFADF-6C7D-4F38-923E-7C117CC0EDA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324215" y="6386846"/>
            <a:ext cx="30797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35" dirty="0"/>
              <a:t>13</a:t>
            </a:fld>
            <a:endParaRPr spc="-35" dirty="0"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1A57BD93-C1F6-4725-999D-E318716F511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8099" y="6652194"/>
            <a:ext cx="906780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ru-RU" spc="-55" dirty="0"/>
              <a:t>Глущенко З.С.</a:t>
            </a:r>
            <a:r>
              <a:rPr spc="-100" dirty="0"/>
              <a:t>, </a:t>
            </a:r>
            <a:r>
              <a:rPr spc="-45" dirty="0"/>
              <a:t>БПИ1</a:t>
            </a:r>
            <a:r>
              <a:rPr lang="ru-RU" spc="-45" dirty="0"/>
              <a:t>97</a:t>
            </a:r>
            <a:r>
              <a:rPr spc="-45" dirty="0"/>
              <a:t>, </a:t>
            </a:r>
            <a:r>
              <a:rPr lang="ru-RU" spc="-60" dirty="0"/>
              <a:t>Программный модуль для выделения логически связанных потоков в высокоскоростном сетевом трафике</a:t>
            </a:r>
            <a:r>
              <a:rPr spc="-65" dirty="0"/>
              <a:t>,</a:t>
            </a:r>
            <a:r>
              <a:rPr spc="-195" dirty="0"/>
              <a:t> </a:t>
            </a:r>
            <a:r>
              <a:rPr spc="-25" dirty="0"/>
              <a:t>20</a:t>
            </a:r>
            <a:r>
              <a:rPr lang="ru-RU" spc="-25" dirty="0"/>
              <a:t>22 г.</a:t>
            </a:r>
            <a:endParaRPr spc="-25" dirty="0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EBEADDC4-73F9-43B0-AB41-266B24A9AD5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34327" y="6457668"/>
            <a:ext cx="1951989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</a:t>
            </a:r>
            <a:r>
              <a:rPr dirty="0"/>
              <a:t>экономики, Москва,</a:t>
            </a:r>
            <a:r>
              <a:rPr spc="-30" dirty="0"/>
              <a:t> </a:t>
            </a:r>
            <a:r>
              <a:rPr dirty="0"/>
              <a:t>2</a:t>
            </a:r>
            <a:r>
              <a:rPr lang="ru-RU" dirty="0"/>
              <a:t>02</a:t>
            </a:r>
            <a:r>
              <a:rPr lang="en-US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0592" y="5257800"/>
            <a:ext cx="2202815" cy="9024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8300"/>
              </a:lnSpc>
              <a:spcBef>
                <a:spcPts val="100"/>
              </a:spcBef>
            </a:pPr>
            <a:r>
              <a:rPr lang="ru-RU" sz="1200" spc="-10" dirty="0">
                <a:solidFill>
                  <a:srgbClr val="003F82"/>
                </a:solidFill>
                <a:latin typeface="Arial"/>
                <a:cs typeface="Arial"/>
              </a:rPr>
              <a:t>Глущенко Захар Сергеевич</a:t>
            </a:r>
            <a:r>
              <a:rPr sz="1200" spc="-5" dirty="0">
                <a:solidFill>
                  <a:srgbClr val="003F82"/>
                </a:solidFill>
                <a:latin typeface="Arial"/>
                <a:cs typeface="Arial"/>
              </a:rPr>
              <a:t>  </a:t>
            </a:r>
            <a:r>
              <a:rPr lang="en-US" sz="1200" spc="-10" dirty="0">
                <a:solidFill>
                  <a:srgbClr val="003F82"/>
                </a:solidFill>
                <a:latin typeface="Arial"/>
                <a:cs typeface="Arial"/>
                <a:hlinkClick r:id="rId2"/>
              </a:rPr>
              <a:t>zsgluschenko@edu.hse.ru</a:t>
            </a:r>
            <a:r>
              <a:rPr lang="en-US" sz="1200" spc="-10" dirty="0">
                <a:solidFill>
                  <a:srgbClr val="003F82"/>
                </a:solidFill>
                <a:latin typeface="Arial"/>
                <a:cs typeface="Arial"/>
              </a:rPr>
              <a:t> </a:t>
            </a:r>
            <a:endParaRPr lang="ru-RU" sz="1200" spc="-10" dirty="0">
              <a:solidFill>
                <a:srgbClr val="003F82"/>
              </a:solidFill>
              <a:latin typeface="Arial"/>
              <a:cs typeface="Arial"/>
            </a:endParaRPr>
          </a:p>
          <a:p>
            <a:pPr marL="12700" marR="5080" algn="ctr">
              <a:lnSpc>
                <a:spcPct val="118300"/>
              </a:lnSpc>
              <a:spcBef>
                <a:spcPts val="100"/>
              </a:spcBef>
            </a:pPr>
            <a:r>
              <a:rPr lang="en-US" sz="1200" spc="-10" dirty="0">
                <a:solidFill>
                  <a:srgbClr val="003F82"/>
                </a:solidFill>
                <a:latin typeface="Arial"/>
                <a:cs typeface="Arial"/>
                <a:hlinkClick r:id="rId3"/>
              </a:rPr>
              <a:t>zsgluschenko@gmail.com</a:t>
            </a:r>
            <a:endParaRPr sz="120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265"/>
              </a:spcBef>
            </a:pPr>
            <a:r>
              <a:rPr sz="1200" spc="-5" dirty="0">
                <a:solidFill>
                  <a:srgbClr val="003F82"/>
                </a:solidFill>
                <a:latin typeface="Arial"/>
                <a:cs typeface="Arial"/>
              </a:rPr>
              <a:t>Москва </a:t>
            </a:r>
            <a:r>
              <a:rPr sz="1200" dirty="0">
                <a:solidFill>
                  <a:srgbClr val="003F82"/>
                </a:solidFill>
                <a:latin typeface="Arial"/>
                <a:cs typeface="Arial"/>
              </a:rPr>
              <a:t>-</a:t>
            </a:r>
            <a:r>
              <a:rPr sz="1200" spc="-10" dirty="0">
                <a:solidFill>
                  <a:srgbClr val="003F8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F82"/>
                </a:solidFill>
                <a:latin typeface="Arial"/>
                <a:cs typeface="Arial"/>
              </a:rPr>
              <a:t>20</a:t>
            </a:r>
            <a:r>
              <a:rPr lang="en-US" sz="1200" spc="-5" dirty="0">
                <a:solidFill>
                  <a:srgbClr val="003F82"/>
                </a:solidFill>
                <a:latin typeface="Arial"/>
                <a:cs typeface="Arial"/>
              </a:rPr>
              <a:t>2</a:t>
            </a:r>
            <a:r>
              <a:rPr lang="ru-RU" sz="1200" spc="-5" dirty="0">
                <a:solidFill>
                  <a:srgbClr val="003F82"/>
                </a:solidFill>
                <a:latin typeface="Arial"/>
                <a:cs typeface="Arial"/>
              </a:rPr>
              <a:t>2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79CE40E-1375-4966-8F83-8052269B612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477000"/>
            <a:ext cx="30797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35" dirty="0">
                <a:solidFill>
                  <a:srgbClr val="898989"/>
                </a:solidFill>
              </a:rPr>
              <a:t>14</a:t>
            </a:fld>
            <a:endParaRPr spc="-35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585565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ОПИСАНИЕ ПРЕДМЕТНОЙ ОБЛАСТИ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79652" y="4001516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9652" y="5623052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35" dirty="0"/>
              <a:t>2</a:t>
            </a:fld>
            <a:endParaRPr spc="-3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4327" y="6457668"/>
            <a:ext cx="1951989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</a:t>
            </a:r>
            <a:r>
              <a:rPr dirty="0"/>
              <a:t>экономики, Москва,</a:t>
            </a:r>
            <a:r>
              <a:rPr spc="-30" dirty="0"/>
              <a:t> </a:t>
            </a:r>
            <a:r>
              <a:rPr dirty="0"/>
              <a:t>2</a:t>
            </a:r>
            <a:r>
              <a:rPr lang="ru-RU" dirty="0"/>
              <a:t>02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37FF8442-CBFB-491D-B5E8-00F1B4310B1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8099" y="6652194"/>
            <a:ext cx="906780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ru-RU" spc="-55" dirty="0"/>
              <a:t>Глущенко З.С.</a:t>
            </a:r>
            <a:r>
              <a:rPr spc="-100" dirty="0"/>
              <a:t>, </a:t>
            </a:r>
            <a:r>
              <a:rPr spc="-45" dirty="0"/>
              <a:t>БПИ1</a:t>
            </a:r>
            <a:r>
              <a:rPr lang="ru-RU" spc="-45" dirty="0"/>
              <a:t>97</a:t>
            </a:r>
            <a:r>
              <a:rPr spc="-45" dirty="0"/>
              <a:t>, </a:t>
            </a:r>
            <a:r>
              <a:rPr lang="ru-RU" spc="-60" dirty="0"/>
              <a:t>Программный модуль для выделения логически связанных потоков в высокоскоростном сетевом трафике</a:t>
            </a:r>
            <a:r>
              <a:rPr spc="-65" dirty="0"/>
              <a:t>,</a:t>
            </a:r>
            <a:r>
              <a:rPr spc="-195" dirty="0"/>
              <a:t> </a:t>
            </a:r>
            <a:r>
              <a:rPr spc="-25" dirty="0"/>
              <a:t>20</a:t>
            </a:r>
            <a:r>
              <a:rPr lang="ru-RU" spc="-25" dirty="0"/>
              <a:t>22 г.</a:t>
            </a:r>
            <a:endParaRPr spc="-25" dirty="0"/>
          </a:p>
        </p:txBody>
      </p:sp>
      <p:pic>
        <p:nvPicPr>
          <p:cNvPr id="2050" name="Picture 2" descr="Как установить ftp сервер на Windows?">
            <a:extLst>
              <a:ext uri="{FF2B5EF4-FFF2-40B4-BE49-F238E27FC236}">
                <a16:creationId xmlns:a16="http://schemas.microsoft.com/office/drawing/2014/main" id="{CED49818-A7FE-4F8C-A78C-06B3DF553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1630067"/>
            <a:ext cx="5573377" cy="280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4931A3-C88B-4250-B758-936C89FE8E12}"/>
              </a:ext>
            </a:extLst>
          </p:cNvPr>
          <p:cNvSpPr/>
          <p:nvPr/>
        </p:nvSpPr>
        <p:spPr>
          <a:xfrm>
            <a:off x="279861" y="4842987"/>
            <a:ext cx="85842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7620" algn="just">
              <a:spcBef>
                <a:spcPts val="114"/>
              </a:spcBef>
            </a:pPr>
            <a:r>
              <a:rPr lang="ru-RU" sz="1600" spc="-10" dirty="0">
                <a:solidFill>
                  <a:srgbClr val="003F82"/>
                </a:solidFill>
                <a:latin typeface="Arial"/>
                <a:cs typeface="Arial"/>
              </a:rPr>
              <a:t>Данная работа посвящена анализу трафика использующего протокол </a:t>
            </a:r>
            <a:r>
              <a:rPr lang="en-US" sz="1600" spc="-10" dirty="0">
                <a:solidFill>
                  <a:srgbClr val="003F82"/>
                </a:solidFill>
                <a:latin typeface="Arial"/>
                <a:cs typeface="Arial"/>
              </a:rPr>
              <a:t>FTP</a:t>
            </a:r>
            <a:r>
              <a:rPr lang="ru-RU" sz="1600" spc="-10" dirty="0">
                <a:solidFill>
                  <a:srgbClr val="003F82"/>
                </a:solidFill>
                <a:latin typeface="Arial"/>
                <a:cs typeface="Arial"/>
              </a:rPr>
              <a:t>. Данный протокол появился в 1971 году и является одним из старейших прикладных протоколов, но из-за своей простоты и удобства в использовании остается популярным и по сей день. Построен на архитектуре «клиент-сервер» и использует разные сетевые соединения для передачи команд и данных между клиентом и сервером. </a:t>
            </a: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FAA72EE8-13F7-431E-8D18-E683268BA0D0}"/>
              </a:ext>
            </a:extLst>
          </p:cNvPr>
          <p:cNvSpPr txBox="1"/>
          <p:nvPr/>
        </p:nvSpPr>
        <p:spPr>
          <a:xfrm>
            <a:off x="5486400" y="1848932"/>
            <a:ext cx="3453936" cy="2723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7620" algn="just">
              <a:spcBef>
                <a:spcPts val="114"/>
              </a:spcBef>
            </a:pPr>
            <a:r>
              <a:rPr lang="ru-RU" sz="1600" spc="-10" dirty="0">
                <a:solidFill>
                  <a:srgbClr val="003F82"/>
                </a:solidFill>
                <a:latin typeface="Arial"/>
                <a:cs typeface="Arial"/>
              </a:rPr>
              <a:t>В современном мире, где все завязано на передачи данных через интернет становиться все более важным и востребованным анализировать передаваемый трафик по множеству причин, начиная от проверки пропускной способности и балансировки нагрузки  и заканчивая борьбой с преступностью и пиратством в частности.</a:t>
            </a:r>
            <a:r>
              <a:rPr lang="en-US" sz="1600" spc="-10" dirty="0">
                <a:solidFill>
                  <a:srgbClr val="003F82"/>
                </a:solidFill>
                <a:latin typeface="Arial"/>
                <a:cs typeface="Arial"/>
              </a:rPr>
              <a:t>	</a:t>
            </a:r>
            <a:endParaRPr lang="ru-RU" sz="1600" spc="-10" dirty="0">
              <a:solidFill>
                <a:srgbClr val="003F8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77143BCB-DAD0-4894-9899-447026505EF8}"/>
              </a:ext>
            </a:extLst>
          </p:cNvPr>
          <p:cNvSpPr txBox="1">
            <a:spLocks/>
          </p:cNvSpPr>
          <p:nvPr/>
        </p:nvSpPr>
        <p:spPr>
          <a:xfrm>
            <a:off x="1527491" y="274015"/>
            <a:ext cx="695071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dirty="0"/>
              <a:t>ОСНОВНЫЕ ПОНЯТИЯ, ОПРЕДЕЛЕНИЯ, ТЕРМИНЫ</a:t>
            </a: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9CC9CF90-EEF4-42B5-8ED9-BB371A33C4A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34327" y="6457668"/>
            <a:ext cx="1951989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</a:t>
            </a:r>
            <a:r>
              <a:rPr dirty="0"/>
              <a:t>экономики, Москва,</a:t>
            </a:r>
            <a:r>
              <a:rPr spc="-30" dirty="0"/>
              <a:t> </a:t>
            </a:r>
            <a:r>
              <a:rPr dirty="0"/>
              <a:t>2</a:t>
            </a:r>
            <a:r>
              <a:rPr lang="ru-RU" dirty="0"/>
              <a:t>022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9563" y="1372653"/>
            <a:ext cx="8504873" cy="433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ru-RU" sz="1600" spc="-5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5-tuple </a:t>
            </a:r>
            <a:r>
              <a:rPr lang="en-US" sz="16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6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Кортеж, состоящий из 5 элементов: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16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адрес отправителя 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16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Номер port отправителя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16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адрес получателя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16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Номер port получателя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16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Протокол (TCP | UDP)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ru-RU" sz="1600" spc="-5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600" b="1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Регулярные выражения</a:t>
            </a:r>
            <a:r>
              <a:rPr lang="ru-RU" sz="16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16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используемый в компьютерных программах, работающих с текстом, формальный язык поиска и осуществления манипуляций с подстроками в тексте, основанный на использовании метасимволов. Для поиска используется строка-образец (паттерн), состоящая из символов и метасимволов и задающая правило поиска.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ru-RU" sz="1600" spc="-5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600" b="1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Конфигурационный файл </a:t>
            </a:r>
            <a:r>
              <a:rPr lang="ru-RU" sz="16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файл, содержащий необходимые настройки для работы программы, которые можно редактировать для изменения поведения исходной программы.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ru-RU" sz="1600" spc="-5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35" dirty="0"/>
              <a:t>3</a:t>
            </a:fld>
            <a:endParaRPr spc="-35" dirty="0"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7A1D417B-53AC-47E8-9DDE-9FE9757493D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8099" y="6652194"/>
            <a:ext cx="906780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ru-RU" spc="-55" dirty="0"/>
              <a:t>Глущенко З.С.</a:t>
            </a:r>
            <a:r>
              <a:rPr spc="-100" dirty="0"/>
              <a:t>, </a:t>
            </a:r>
            <a:r>
              <a:rPr spc="-45" dirty="0"/>
              <a:t>БПИ1</a:t>
            </a:r>
            <a:r>
              <a:rPr lang="ru-RU" spc="-45" dirty="0"/>
              <a:t>97</a:t>
            </a:r>
            <a:r>
              <a:rPr spc="-45" dirty="0"/>
              <a:t>, </a:t>
            </a:r>
            <a:r>
              <a:rPr lang="ru-RU" spc="-60" dirty="0"/>
              <a:t>Программный модуль для выделения логически связанных потоков в высокоскоростном сетевом трафике</a:t>
            </a:r>
            <a:r>
              <a:rPr spc="-65" dirty="0"/>
              <a:t>,</a:t>
            </a:r>
            <a:r>
              <a:rPr spc="-195" dirty="0"/>
              <a:t> </a:t>
            </a:r>
            <a:r>
              <a:rPr spc="-25" dirty="0"/>
              <a:t>20</a:t>
            </a:r>
            <a:r>
              <a:rPr lang="ru-RU" spc="-25" dirty="0"/>
              <a:t>22 г.</a:t>
            </a:r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489" y="455676"/>
            <a:ext cx="6477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АКТУАЛЬНОСТЬ РАБОТЫ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35" dirty="0"/>
              <a:t>4</a:t>
            </a:fld>
            <a:endParaRPr spc="-35"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4B434FE-DFED-4F25-B0C0-0A640DEBEA9C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8099" y="6652194"/>
            <a:ext cx="906780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ru-RU" spc="-55" dirty="0"/>
              <a:t>Глущенко З.С.</a:t>
            </a:r>
            <a:r>
              <a:rPr spc="-100" dirty="0"/>
              <a:t>, </a:t>
            </a:r>
            <a:r>
              <a:rPr spc="-45" dirty="0"/>
              <a:t>БПИ1</a:t>
            </a:r>
            <a:r>
              <a:rPr lang="ru-RU" spc="-45" dirty="0"/>
              <a:t>97</a:t>
            </a:r>
            <a:r>
              <a:rPr spc="-45" dirty="0"/>
              <a:t>, </a:t>
            </a:r>
            <a:r>
              <a:rPr lang="ru-RU" spc="-60" dirty="0"/>
              <a:t>Программный модуль для выделения логически связанных потоков в высокоскоростном сетевом трафике</a:t>
            </a:r>
            <a:r>
              <a:rPr spc="-65" dirty="0"/>
              <a:t>,</a:t>
            </a:r>
            <a:r>
              <a:rPr spc="-195" dirty="0"/>
              <a:t> </a:t>
            </a:r>
            <a:r>
              <a:rPr spc="-25" dirty="0"/>
              <a:t>20</a:t>
            </a:r>
            <a:r>
              <a:rPr lang="ru-RU" spc="-25" dirty="0"/>
              <a:t>22 г.</a:t>
            </a:r>
            <a:endParaRPr spc="-25" dirty="0"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6BD05690-957F-4DDC-8A9B-D92A27AF9B5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34327" y="6457668"/>
            <a:ext cx="1951989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</a:t>
            </a:r>
            <a:r>
              <a:rPr dirty="0"/>
              <a:t>экономики, Москва,</a:t>
            </a:r>
            <a:r>
              <a:rPr spc="-30" dirty="0"/>
              <a:t> </a:t>
            </a:r>
            <a:r>
              <a:rPr dirty="0"/>
              <a:t>2</a:t>
            </a:r>
            <a:r>
              <a:rPr lang="ru-RU" dirty="0"/>
              <a:t>02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2273CA34-3407-4DA1-88D5-EB0FAED5CF9E}"/>
              </a:ext>
            </a:extLst>
          </p:cNvPr>
          <p:cNvSpPr txBox="1"/>
          <p:nvPr/>
        </p:nvSpPr>
        <p:spPr>
          <a:xfrm>
            <a:off x="332772" y="5173186"/>
            <a:ext cx="8125428" cy="84574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7620">
              <a:spcBef>
                <a:spcPts val="114"/>
              </a:spcBef>
            </a:pPr>
            <a:r>
              <a:rPr lang="ru-RU" spc="-10" dirty="0">
                <a:solidFill>
                  <a:srgbClr val="003F82"/>
                </a:solidFill>
                <a:latin typeface="Arial"/>
                <a:cs typeface="Arial"/>
              </a:rPr>
              <a:t>Система в состав которой включен данный модуль может быть использована для помощи в обнаружении различных нарушений и сборе доказательств этих нарушений.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F16EEA-8D2D-4F01-BEF7-BAB7800BCE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72" y="1552136"/>
            <a:ext cx="3733800" cy="298778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146B5A3-82DA-4A0D-9C8F-C4E5EB344FF2}"/>
              </a:ext>
            </a:extLst>
          </p:cNvPr>
          <p:cNvSpPr/>
          <p:nvPr/>
        </p:nvSpPr>
        <p:spPr>
          <a:xfrm>
            <a:off x="4746306" y="2362200"/>
            <a:ext cx="4287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7620">
              <a:spcBef>
                <a:spcPts val="114"/>
              </a:spcBef>
            </a:pPr>
            <a:r>
              <a:rPr lang="ru-RU" spc="-10" dirty="0">
                <a:solidFill>
                  <a:srgbClr val="003F82"/>
                </a:solidFill>
                <a:latin typeface="Arial"/>
                <a:cs typeface="Arial"/>
              </a:rPr>
              <a:t>Данный программный модуль может быть использован в составе системы анализа трафика, разрабатываемой в Институте системного программирования РАН и применяться, когда необходимо найти логически связанные потоки и объединить их.</a:t>
            </a:r>
          </a:p>
        </p:txBody>
      </p:sp>
    </p:spTree>
    <p:extLst>
      <p:ext uri="{BB962C8B-B14F-4D97-AF65-F5344CB8AC3E}">
        <p14:creationId xmlns:p14="http://schemas.microsoft.com/office/powerpoint/2010/main" val="404371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488" y="426211"/>
            <a:ext cx="596011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ЦЕЛЬ И ЗАДАЧИ РАБОТЫ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35" dirty="0"/>
              <a:t>5</a:t>
            </a:fld>
            <a:endParaRPr spc="-35" dirty="0"/>
          </a:p>
        </p:txBody>
      </p:sp>
      <p:sp>
        <p:nvSpPr>
          <p:cNvPr id="6" name="object 6"/>
          <p:cNvSpPr txBox="1"/>
          <p:nvPr/>
        </p:nvSpPr>
        <p:spPr>
          <a:xfrm>
            <a:off x="406399" y="2057400"/>
            <a:ext cx="8331200" cy="7566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lang="ru-RU" sz="2000" b="1" dirty="0">
                <a:solidFill>
                  <a:srgbClr val="003F82"/>
                </a:solidFill>
                <a:latin typeface="Arial"/>
                <a:cs typeface="Arial"/>
              </a:rPr>
              <a:t>Цель</a:t>
            </a:r>
            <a:r>
              <a:rPr lang="en-US" sz="2000" b="1" dirty="0">
                <a:solidFill>
                  <a:srgbClr val="003F82"/>
                </a:solidFill>
                <a:latin typeface="Arial"/>
                <a:cs typeface="Arial"/>
              </a:rPr>
              <a:t> </a:t>
            </a:r>
            <a:r>
              <a:rPr lang="ru-RU" sz="2000" b="1" dirty="0">
                <a:solidFill>
                  <a:srgbClr val="003F82"/>
                </a:solidFill>
                <a:latin typeface="Arial"/>
                <a:cs typeface="Arial"/>
              </a:rPr>
              <a:t>работы</a:t>
            </a:r>
          </a:p>
          <a:p>
            <a:pPr marL="12700">
              <a:lnSpc>
                <a:spcPts val="1910"/>
              </a:lnSpc>
              <a:spcBef>
                <a:spcPts val="100"/>
              </a:spcBef>
            </a:pPr>
            <a:endParaRPr lang="ru-RU" sz="2000" dirty="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lang="ru-RU" spc="-20" dirty="0">
                <a:solidFill>
                  <a:srgbClr val="003F82"/>
                </a:solidFill>
                <a:latin typeface="Arial"/>
                <a:cs typeface="Arial"/>
              </a:rPr>
              <a:t>Выделение логически связанных потоков в сетевом трафике.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521462" y="3581400"/>
            <a:ext cx="7932162" cy="25827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ru-RU" sz="2000" b="1" spc="-15" dirty="0">
                <a:solidFill>
                  <a:srgbClr val="003F82"/>
                </a:solidFill>
              </a:rPr>
              <a:t>Задачи</a:t>
            </a:r>
            <a:r>
              <a:rPr lang="ru-RU" sz="2000" b="1" spc="-55" dirty="0">
                <a:solidFill>
                  <a:srgbClr val="003F82"/>
                </a:solidFill>
              </a:rPr>
              <a:t> </a:t>
            </a:r>
            <a:r>
              <a:rPr lang="ru-RU" sz="2000" b="1" spc="-10" dirty="0">
                <a:solidFill>
                  <a:srgbClr val="003F82"/>
                </a:solidFill>
              </a:rPr>
              <a:t>работы</a:t>
            </a:r>
            <a:endParaRPr lang="ru-RU" sz="2000" dirty="0"/>
          </a:p>
          <a:p>
            <a:pPr marL="241300" indent="-228600">
              <a:spcBef>
                <a:spcPts val="100"/>
              </a:spcBef>
              <a:buAutoNum type="arabicPeriod"/>
              <a:tabLst>
                <a:tab pos="241300" algn="l"/>
              </a:tabLst>
            </a:pPr>
            <a:endParaRPr lang="ru-RU" sz="1800" spc="-15" dirty="0"/>
          </a:p>
          <a:p>
            <a:pPr marL="241300" indent="-228600"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lang="ru-RU" sz="1800" spc="-15" dirty="0"/>
              <a:t>Обнаружить пакет с командой содержащей</a:t>
            </a:r>
            <a:r>
              <a:rPr lang="en-US" sz="1800" spc="-15" dirty="0"/>
              <a:t> </a:t>
            </a:r>
            <a:r>
              <a:rPr lang="ru-RU" sz="1800" spc="-15" dirty="0"/>
              <a:t>адрес нового соединения данных</a:t>
            </a:r>
          </a:p>
          <a:p>
            <a:pPr marL="241300" indent="-228600"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lang="ru-RU" sz="1800" spc="-15" dirty="0"/>
              <a:t>Извлечь информацию и направить ее в соответствующие модули</a:t>
            </a:r>
          </a:p>
          <a:p>
            <a:pPr marL="241300" indent="-228600"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lang="ru-RU" sz="1800" spc="-15" dirty="0"/>
              <a:t>При получении полной информации о потоках, отобрать и сохранить их.</a:t>
            </a:r>
          </a:p>
          <a:p>
            <a:pPr marL="241300" indent="-228600"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lang="ru-RU" sz="1800" spc="-15" dirty="0"/>
              <a:t>Объединить сохраненные потоки управляющего соединения с созданными им соединениями данных </a:t>
            </a:r>
          </a:p>
          <a:p>
            <a:pPr marL="241300" indent="-228600">
              <a:spcBef>
                <a:spcPts val="100"/>
              </a:spcBef>
              <a:buAutoNum type="arabicPeriod"/>
              <a:tabLst>
                <a:tab pos="241300" algn="l"/>
              </a:tabLst>
            </a:pPr>
            <a:endParaRPr lang="ru-RU" spc="-15"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0014C27-96E5-4781-83F6-723BE42DA22C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8099" y="6652194"/>
            <a:ext cx="906780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ru-RU" spc="-55" dirty="0"/>
              <a:t>Глущенко З.С.</a:t>
            </a:r>
            <a:r>
              <a:rPr spc="-100" dirty="0"/>
              <a:t>, </a:t>
            </a:r>
            <a:r>
              <a:rPr spc="-45" dirty="0"/>
              <a:t>БПИ1</a:t>
            </a:r>
            <a:r>
              <a:rPr lang="ru-RU" spc="-45" dirty="0"/>
              <a:t>97</a:t>
            </a:r>
            <a:r>
              <a:rPr spc="-45" dirty="0"/>
              <a:t>, </a:t>
            </a:r>
            <a:r>
              <a:rPr lang="ru-RU" spc="-60" dirty="0"/>
              <a:t>Программный модуль для выделения логически связанных потоков в высокоскоростном сетевом трафике</a:t>
            </a:r>
            <a:r>
              <a:rPr spc="-65" dirty="0"/>
              <a:t>,</a:t>
            </a:r>
            <a:r>
              <a:rPr spc="-195" dirty="0"/>
              <a:t> </a:t>
            </a:r>
            <a:r>
              <a:rPr spc="-25" dirty="0"/>
              <a:t>20</a:t>
            </a:r>
            <a:r>
              <a:rPr lang="ru-RU" spc="-25" dirty="0"/>
              <a:t>22 г.</a:t>
            </a:r>
            <a:endParaRPr spc="-25" dirty="0"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218D6E8-247D-43E3-8DCB-D98F193C0C3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34327" y="6457668"/>
            <a:ext cx="1951989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</a:t>
            </a:r>
            <a:r>
              <a:rPr dirty="0"/>
              <a:t>экономики, Москва,</a:t>
            </a:r>
            <a:r>
              <a:rPr spc="-30" dirty="0"/>
              <a:t> </a:t>
            </a:r>
            <a:r>
              <a:rPr dirty="0"/>
              <a:t>2</a:t>
            </a:r>
            <a:r>
              <a:rPr lang="ru-RU" dirty="0"/>
              <a:t>02</a:t>
            </a:r>
            <a:r>
              <a:rPr lang="en-US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16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471154"/>
            <a:ext cx="58242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ФИЛЬТРАЦИЯ ПАКЕТОВ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35" dirty="0"/>
              <a:t>6</a:t>
            </a:fld>
            <a:endParaRPr spc="-35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8C82747-DB2A-4A41-9DC0-4AEC5EE6DD5B}"/>
              </a:ext>
            </a:extLst>
          </p:cNvPr>
          <p:cNvSpPr txBox="1"/>
          <p:nvPr/>
        </p:nvSpPr>
        <p:spPr>
          <a:xfrm>
            <a:off x="245024" y="5518365"/>
            <a:ext cx="8079191" cy="606576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spcBef>
                <a:spcPts val="210"/>
              </a:spcBef>
              <a:tabLst>
                <a:tab pos="389255" algn="l"/>
                <a:tab pos="1212215" algn="l"/>
                <a:tab pos="2461260" algn="l"/>
                <a:tab pos="4377690" algn="l"/>
                <a:tab pos="5145405" algn="l"/>
                <a:tab pos="5607685" algn="l"/>
                <a:tab pos="7517765" algn="l"/>
              </a:tabLst>
            </a:pPr>
            <a:r>
              <a:rPr lang="ru-RU" dirty="0">
                <a:solidFill>
                  <a:srgbClr val="1F497D"/>
                </a:solidFill>
                <a:latin typeface="Arial"/>
                <a:cs typeface="Arial"/>
              </a:rPr>
              <a:t>Для фильтрации пакетов </a:t>
            </a:r>
            <a:r>
              <a:rPr lang="ru-RU" sz="1800" dirty="0">
                <a:solidFill>
                  <a:srgbClr val="1F497D"/>
                </a:solidFill>
                <a:latin typeface="Arial"/>
                <a:cs typeface="Arial"/>
              </a:rPr>
              <a:t>используется следующее регулярное выражение</a:t>
            </a:r>
            <a:r>
              <a:rPr lang="en-US" sz="1800" dirty="0">
                <a:solidFill>
                  <a:srgbClr val="1F497D"/>
                </a:solidFill>
                <a:latin typeface="Arial"/>
                <a:cs typeface="Arial"/>
              </a:rPr>
              <a:t>:</a:t>
            </a:r>
            <a:endParaRPr lang="ru-RU" sz="1800" dirty="0">
              <a:solidFill>
                <a:srgbClr val="1F497D"/>
              </a:solidFill>
              <a:latin typeface="Arial"/>
              <a:cs typeface="Arial"/>
            </a:endParaRPr>
          </a:p>
          <a:p>
            <a:pPr marL="12700" marR="5080">
              <a:spcBef>
                <a:spcPts val="210"/>
              </a:spcBef>
              <a:tabLst>
                <a:tab pos="389255" algn="l"/>
                <a:tab pos="1212215" algn="l"/>
                <a:tab pos="2461260" algn="l"/>
                <a:tab pos="4377690" algn="l"/>
                <a:tab pos="5145405" algn="l"/>
                <a:tab pos="5607685" algn="l"/>
                <a:tab pos="7517765" algn="l"/>
              </a:tabLst>
            </a:pPr>
            <a:r>
              <a:rPr lang="en-US" dirty="0">
                <a:solidFill>
                  <a:srgbClr val="1F497D"/>
                </a:solidFill>
                <a:latin typeface="Arial"/>
                <a:cs typeface="Arial"/>
              </a:rPr>
              <a:t>(227 Entering Passive Mode)|(PORT ([0-9]{1,3},){5}[0-9]{1,3})</a:t>
            </a: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6C65C59C-FEB0-4075-84FB-98DB67F835C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8099" y="6652194"/>
            <a:ext cx="906780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ru-RU" spc="-55" dirty="0"/>
              <a:t>Глущенко З.С.</a:t>
            </a:r>
            <a:r>
              <a:rPr spc="-100" dirty="0"/>
              <a:t>, </a:t>
            </a:r>
            <a:r>
              <a:rPr spc="-45" dirty="0"/>
              <a:t>БПИ1</a:t>
            </a:r>
            <a:r>
              <a:rPr lang="ru-RU" spc="-45" dirty="0"/>
              <a:t>97</a:t>
            </a:r>
            <a:r>
              <a:rPr spc="-45" dirty="0"/>
              <a:t>, </a:t>
            </a:r>
            <a:r>
              <a:rPr lang="ru-RU" spc="-60" dirty="0"/>
              <a:t>Программный модуль для выделения логически связанных потоков в высокоскоростном сетевом трафике</a:t>
            </a:r>
            <a:r>
              <a:rPr spc="-65" dirty="0"/>
              <a:t>,</a:t>
            </a:r>
            <a:r>
              <a:rPr spc="-195" dirty="0"/>
              <a:t> </a:t>
            </a:r>
            <a:r>
              <a:rPr spc="-25" dirty="0"/>
              <a:t>20</a:t>
            </a:r>
            <a:r>
              <a:rPr lang="ru-RU" spc="-25" dirty="0"/>
              <a:t>22 г.</a:t>
            </a:r>
            <a:endParaRPr spc="-25"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D6C237F9-52DC-4B7E-8863-164C6352C18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34327" y="6457668"/>
            <a:ext cx="1951989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</a:t>
            </a:r>
            <a:r>
              <a:rPr dirty="0"/>
              <a:t>экономики, Москва,</a:t>
            </a:r>
            <a:r>
              <a:rPr spc="-30" dirty="0"/>
              <a:t> </a:t>
            </a:r>
            <a:r>
              <a:rPr dirty="0"/>
              <a:t>2</a:t>
            </a:r>
            <a:r>
              <a:rPr lang="ru-RU" dirty="0"/>
              <a:t>02</a:t>
            </a:r>
            <a:r>
              <a:rPr lang="en-US" dirty="0"/>
              <a:t>2</a:t>
            </a:r>
            <a:endParaRPr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D28FAC5-94E9-49A3-847C-5E990FC64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-1"/>
          <a:stretch/>
        </p:blipFill>
        <p:spPr>
          <a:xfrm>
            <a:off x="228600" y="1524000"/>
            <a:ext cx="5694319" cy="3447006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C97703E-489F-41E7-80B0-40A6794D4A25}"/>
              </a:ext>
            </a:extLst>
          </p:cNvPr>
          <p:cNvSpPr txBox="1"/>
          <p:nvPr/>
        </p:nvSpPr>
        <p:spPr>
          <a:xfrm>
            <a:off x="6051679" y="2596332"/>
            <a:ext cx="3048000" cy="259686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spcBef>
                <a:spcPts val="210"/>
              </a:spcBef>
              <a:tabLst>
                <a:tab pos="389255" algn="l"/>
                <a:tab pos="1212215" algn="l"/>
                <a:tab pos="2461260" algn="l"/>
                <a:tab pos="4377690" algn="l"/>
                <a:tab pos="5145405" algn="l"/>
                <a:tab pos="5607685" algn="l"/>
                <a:tab pos="7517765" algn="l"/>
              </a:tabLst>
            </a:pPr>
            <a:r>
              <a:rPr lang="ru-RU" sz="1800" dirty="0">
                <a:solidFill>
                  <a:srgbClr val="1F497D"/>
                </a:solidFill>
                <a:latin typeface="Arial"/>
                <a:cs typeface="Arial"/>
              </a:rPr>
              <a:t>Команда содержащая адрес нового соединения передается в управляющем соединении.</a:t>
            </a:r>
          </a:p>
          <a:p>
            <a:pPr marL="12700" marR="5080">
              <a:spcBef>
                <a:spcPts val="210"/>
              </a:spcBef>
              <a:tabLst>
                <a:tab pos="389255" algn="l"/>
                <a:tab pos="1212215" algn="l"/>
                <a:tab pos="2461260" algn="l"/>
                <a:tab pos="4377690" algn="l"/>
                <a:tab pos="5145405" algn="l"/>
                <a:tab pos="5607685" algn="l"/>
                <a:tab pos="7517765" algn="l"/>
              </a:tabLst>
            </a:pPr>
            <a:r>
              <a:rPr lang="ru-RU" sz="1800" dirty="0">
                <a:solidFill>
                  <a:srgbClr val="1F497D"/>
                </a:solidFill>
                <a:latin typeface="Arial"/>
                <a:cs typeface="Arial"/>
              </a:rPr>
              <a:t>Возможны два способа установления соединения данных</a:t>
            </a:r>
            <a:r>
              <a:rPr lang="en-US" dirty="0">
                <a:solidFill>
                  <a:srgbClr val="1F497D"/>
                </a:solidFill>
                <a:latin typeface="Arial"/>
                <a:cs typeface="Arial"/>
              </a:rPr>
              <a:t>:</a:t>
            </a:r>
            <a:r>
              <a:rPr lang="ru-RU" dirty="0">
                <a:solidFill>
                  <a:srgbClr val="1F497D"/>
                </a:solidFill>
                <a:latin typeface="Arial"/>
                <a:cs typeface="Arial"/>
              </a:rPr>
              <a:t>  </a:t>
            </a:r>
          </a:p>
          <a:p>
            <a:pPr marL="298450" marR="5080" indent="-285750">
              <a:spcBef>
                <a:spcPts val="210"/>
              </a:spcBef>
              <a:buFont typeface="Arial" panose="020B0604020202020204" pitchFamily="34" charset="0"/>
              <a:buChar char="•"/>
              <a:tabLst>
                <a:tab pos="389255" algn="l"/>
                <a:tab pos="1212215" algn="l"/>
                <a:tab pos="2461260" algn="l"/>
                <a:tab pos="4377690" algn="l"/>
                <a:tab pos="5145405" algn="l"/>
                <a:tab pos="5607685" algn="l"/>
                <a:tab pos="7517765" algn="l"/>
              </a:tabLst>
            </a:pPr>
            <a:r>
              <a:rPr lang="ru-RU" dirty="0">
                <a:solidFill>
                  <a:srgbClr val="1F497D"/>
                </a:solidFill>
                <a:latin typeface="Arial"/>
                <a:cs typeface="Arial"/>
              </a:rPr>
              <a:t>Активное </a:t>
            </a:r>
          </a:p>
          <a:p>
            <a:pPr marL="298450" marR="5080" indent="-285750">
              <a:spcBef>
                <a:spcPts val="210"/>
              </a:spcBef>
              <a:buFont typeface="Arial" panose="020B0604020202020204" pitchFamily="34" charset="0"/>
              <a:buChar char="•"/>
              <a:tabLst>
                <a:tab pos="389255" algn="l"/>
                <a:tab pos="1212215" algn="l"/>
                <a:tab pos="2461260" algn="l"/>
                <a:tab pos="4377690" algn="l"/>
                <a:tab pos="5145405" algn="l"/>
                <a:tab pos="5607685" algn="l"/>
                <a:tab pos="7517765" algn="l"/>
              </a:tabLst>
            </a:pPr>
            <a:r>
              <a:rPr lang="ru-RU" dirty="0">
                <a:solidFill>
                  <a:srgbClr val="1F497D"/>
                </a:solidFill>
                <a:latin typeface="Arial"/>
                <a:cs typeface="Arial"/>
              </a:rPr>
              <a:t>Пассивное.</a:t>
            </a:r>
            <a:endParaRPr lang="ru-RU" sz="1800" dirty="0">
              <a:solidFill>
                <a:srgbClr val="1F497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62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471154"/>
            <a:ext cx="58242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ИЗВЛЕЧЕНИЕ ИНФОРМАЦИИ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35" dirty="0"/>
              <a:t>7</a:t>
            </a:fld>
            <a:endParaRPr spc="-35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8C82747-DB2A-4A41-9DC0-4AEC5EE6DD5B}"/>
              </a:ext>
            </a:extLst>
          </p:cNvPr>
          <p:cNvSpPr txBox="1"/>
          <p:nvPr/>
        </p:nvSpPr>
        <p:spPr>
          <a:xfrm>
            <a:off x="274954" y="3979480"/>
            <a:ext cx="8594089" cy="234551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spcBef>
                <a:spcPts val="210"/>
              </a:spcBef>
              <a:tabLst>
                <a:tab pos="389255" algn="l"/>
                <a:tab pos="1212215" algn="l"/>
                <a:tab pos="2461260" algn="l"/>
                <a:tab pos="4377690" algn="l"/>
                <a:tab pos="5145405" algn="l"/>
                <a:tab pos="5607685" algn="l"/>
                <a:tab pos="7517765" algn="l"/>
              </a:tabLst>
            </a:pPr>
            <a:r>
              <a:rPr lang="ru-RU" dirty="0">
                <a:solidFill>
                  <a:srgbClr val="1F497D"/>
                </a:solidFill>
                <a:latin typeface="Arial"/>
                <a:cs typeface="Arial"/>
              </a:rPr>
              <a:t>Из отфильтрованных на предыдущем шаге пакетов извлекается информация.</a:t>
            </a:r>
          </a:p>
          <a:p>
            <a:pPr marL="12700" marR="5080">
              <a:spcBef>
                <a:spcPts val="210"/>
              </a:spcBef>
              <a:tabLst>
                <a:tab pos="389255" algn="l"/>
                <a:tab pos="1212215" algn="l"/>
                <a:tab pos="2461260" algn="l"/>
                <a:tab pos="4377690" algn="l"/>
                <a:tab pos="5145405" algn="l"/>
                <a:tab pos="5607685" algn="l"/>
                <a:tab pos="7517765" algn="l"/>
              </a:tabLst>
            </a:pPr>
            <a:r>
              <a:rPr lang="ru-RU" sz="1800" dirty="0">
                <a:solidFill>
                  <a:srgbClr val="1F497D"/>
                </a:solidFill>
                <a:latin typeface="Arial"/>
                <a:cs typeface="Arial"/>
              </a:rPr>
              <a:t>Внач</a:t>
            </a:r>
            <a:r>
              <a:rPr lang="ru-RU" dirty="0">
                <a:solidFill>
                  <a:srgbClr val="1F497D"/>
                </a:solidFill>
                <a:latin typeface="Arial"/>
                <a:cs typeface="Arial"/>
              </a:rPr>
              <a:t>але проверяется тип установления соединения с помощью представления первых 4х символов из полезной нагрузки пакета в виде числа (одному символу соответствует один байт) и сравнения с возможными значениями.</a:t>
            </a:r>
            <a:endParaRPr lang="en-US" dirty="0">
              <a:solidFill>
                <a:srgbClr val="1F497D"/>
              </a:solidFill>
              <a:latin typeface="Arial"/>
              <a:cs typeface="Arial"/>
            </a:endParaRPr>
          </a:p>
          <a:p>
            <a:pPr marL="12700" marR="5080">
              <a:spcBef>
                <a:spcPts val="210"/>
              </a:spcBef>
              <a:tabLst>
                <a:tab pos="389255" algn="l"/>
                <a:tab pos="1212215" algn="l"/>
                <a:tab pos="2461260" algn="l"/>
                <a:tab pos="4377690" algn="l"/>
                <a:tab pos="5145405" algn="l"/>
                <a:tab pos="5607685" algn="l"/>
                <a:tab pos="7517765" algn="l"/>
              </a:tabLst>
            </a:pPr>
            <a:endParaRPr lang="ru-RU" dirty="0">
              <a:solidFill>
                <a:srgbClr val="1F497D"/>
              </a:solidFill>
              <a:latin typeface="Arial"/>
              <a:cs typeface="Arial"/>
            </a:endParaRPr>
          </a:p>
          <a:p>
            <a:pPr marL="12700" marR="5080">
              <a:spcBef>
                <a:spcPts val="210"/>
              </a:spcBef>
              <a:tabLst>
                <a:tab pos="389255" algn="l"/>
                <a:tab pos="1212215" algn="l"/>
                <a:tab pos="2461260" algn="l"/>
                <a:tab pos="4377690" algn="l"/>
                <a:tab pos="5145405" algn="l"/>
                <a:tab pos="5607685" algn="l"/>
                <a:tab pos="7517765" algn="l"/>
              </a:tabLst>
            </a:pPr>
            <a:r>
              <a:rPr lang="ru-RU" sz="1800" dirty="0">
                <a:solidFill>
                  <a:srgbClr val="1F497D"/>
                </a:solidFill>
                <a:latin typeface="Arial"/>
                <a:cs typeface="Arial"/>
              </a:rPr>
              <a:t>После определения типа выполняется </a:t>
            </a:r>
            <a:r>
              <a:rPr lang="ru-RU" dirty="0">
                <a:solidFill>
                  <a:srgbClr val="1F497D"/>
                </a:solidFill>
                <a:latin typeface="Arial"/>
                <a:cs typeface="Arial"/>
              </a:rPr>
              <a:t>перемещение указателя внутри полезной нагрузки на начало информации о переданном адресе.</a:t>
            </a:r>
          </a:p>
          <a:p>
            <a:pPr marL="12700" marR="5080">
              <a:spcBef>
                <a:spcPts val="210"/>
              </a:spcBef>
              <a:tabLst>
                <a:tab pos="389255" algn="l"/>
                <a:tab pos="1212215" algn="l"/>
                <a:tab pos="2461260" algn="l"/>
                <a:tab pos="4377690" algn="l"/>
                <a:tab pos="5145405" algn="l"/>
                <a:tab pos="5607685" algn="l"/>
                <a:tab pos="7517765" algn="l"/>
              </a:tabLst>
            </a:pPr>
            <a:r>
              <a:rPr lang="ru-RU" dirty="0">
                <a:solidFill>
                  <a:srgbClr val="1F497D"/>
                </a:solidFill>
                <a:latin typeface="Arial"/>
                <a:cs typeface="Arial"/>
              </a:rPr>
              <a:t>Считанный адрес упаковывается в сигналы и отсылается различным модулям.</a:t>
            </a: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6C65C59C-FEB0-4075-84FB-98DB67F835C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8099" y="6652194"/>
            <a:ext cx="906780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ru-RU" spc="-55" dirty="0"/>
              <a:t>Глущенко З.С.</a:t>
            </a:r>
            <a:r>
              <a:rPr spc="-100" dirty="0"/>
              <a:t>, </a:t>
            </a:r>
            <a:r>
              <a:rPr spc="-45" dirty="0"/>
              <a:t>БПИ1</a:t>
            </a:r>
            <a:r>
              <a:rPr lang="ru-RU" spc="-45" dirty="0"/>
              <a:t>97</a:t>
            </a:r>
            <a:r>
              <a:rPr spc="-45" dirty="0"/>
              <a:t>, </a:t>
            </a:r>
            <a:r>
              <a:rPr lang="ru-RU" spc="-60" dirty="0"/>
              <a:t>Программный модуль для выделения логически связанных потоков в высокоскоростном сетевом трафике</a:t>
            </a:r>
            <a:r>
              <a:rPr spc="-65" dirty="0"/>
              <a:t>,</a:t>
            </a:r>
            <a:r>
              <a:rPr spc="-195" dirty="0"/>
              <a:t> </a:t>
            </a:r>
            <a:r>
              <a:rPr spc="-25" dirty="0"/>
              <a:t>20</a:t>
            </a:r>
            <a:r>
              <a:rPr lang="ru-RU" spc="-25" dirty="0"/>
              <a:t>22 г.</a:t>
            </a:r>
            <a:endParaRPr spc="-25"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D6C237F9-52DC-4B7E-8863-164C6352C18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34327" y="6457668"/>
            <a:ext cx="1951989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</a:t>
            </a:r>
            <a:r>
              <a:rPr dirty="0"/>
              <a:t>экономики, Москва,</a:t>
            </a:r>
            <a:r>
              <a:rPr spc="-30" dirty="0"/>
              <a:t> </a:t>
            </a:r>
            <a:r>
              <a:rPr dirty="0"/>
              <a:t>2</a:t>
            </a:r>
            <a:r>
              <a:rPr lang="ru-RU" dirty="0"/>
              <a:t>02</a:t>
            </a:r>
            <a:r>
              <a:rPr lang="en-US" dirty="0"/>
              <a:t>2</a:t>
            </a:r>
            <a:endParaRPr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6FDAC12-8398-4F96-B709-BD009861E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" y="1447800"/>
            <a:ext cx="5330682" cy="233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471154"/>
            <a:ext cx="58242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СОХРАНЕНИЕ ПАКЕТОВ ПОТОКА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35" dirty="0"/>
              <a:t>8</a:t>
            </a:fld>
            <a:endParaRPr spc="-35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8C82747-DB2A-4A41-9DC0-4AEC5EE6DD5B}"/>
              </a:ext>
            </a:extLst>
          </p:cNvPr>
          <p:cNvSpPr txBox="1"/>
          <p:nvPr/>
        </p:nvSpPr>
        <p:spPr>
          <a:xfrm>
            <a:off x="552999" y="3990263"/>
            <a:ext cx="8079191" cy="1991571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spcBef>
                <a:spcPts val="210"/>
              </a:spcBef>
              <a:tabLst>
                <a:tab pos="389255" algn="l"/>
                <a:tab pos="1212215" algn="l"/>
                <a:tab pos="2461260" algn="l"/>
                <a:tab pos="4377690" algn="l"/>
                <a:tab pos="5145405" algn="l"/>
                <a:tab pos="5607685" algn="l"/>
                <a:tab pos="7517765" algn="l"/>
              </a:tabLst>
            </a:pPr>
            <a:r>
              <a:rPr lang="ru-RU" sz="1800" dirty="0">
                <a:solidFill>
                  <a:srgbClr val="1F497D"/>
                </a:solidFill>
                <a:latin typeface="Arial"/>
                <a:cs typeface="Arial"/>
              </a:rPr>
              <a:t>При нахождении полной адресной информации, отправляется сигнал на отбор пакетов потока передаваемые </a:t>
            </a:r>
            <a:r>
              <a:rPr lang="ru-RU" dirty="0">
                <a:solidFill>
                  <a:srgbClr val="1F497D"/>
                </a:solidFill>
                <a:latin typeface="Arial"/>
                <a:cs typeface="Arial"/>
              </a:rPr>
              <a:t>другому модулю, который начинает сохранять их в </a:t>
            </a:r>
            <a:r>
              <a:rPr lang="en-US" dirty="0">
                <a:solidFill>
                  <a:srgbClr val="1F497D"/>
                </a:solidFill>
                <a:latin typeface="Arial"/>
                <a:cs typeface="Arial"/>
              </a:rPr>
              <a:t>pcap </a:t>
            </a:r>
            <a:r>
              <a:rPr lang="ru-RU" dirty="0">
                <a:solidFill>
                  <a:srgbClr val="1F497D"/>
                </a:solidFill>
                <a:latin typeface="Arial"/>
                <a:cs typeface="Arial"/>
              </a:rPr>
              <a:t>файл и дожидается пакета с меткой об окончании потока. Когда такой пакет приходит, то модуль высвобождает используемые ресурсы и отправляет сигнал об успешном сохранении. </a:t>
            </a:r>
          </a:p>
          <a:p>
            <a:pPr marL="12700" marR="5080">
              <a:spcBef>
                <a:spcPts val="210"/>
              </a:spcBef>
              <a:tabLst>
                <a:tab pos="389255" algn="l"/>
                <a:tab pos="1212215" algn="l"/>
                <a:tab pos="2461260" algn="l"/>
                <a:tab pos="4377690" algn="l"/>
                <a:tab pos="5145405" algn="l"/>
                <a:tab pos="5607685" algn="l"/>
                <a:tab pos="7517765" algn="l"/>
              </a:tabLst>
            </a:pPr>
            <a:r>
              <a:rPr lang="ru-RU" dirty="0">
                <a:solidFill>
                  <a:srgbClr val="1F497D"/>
                </a:solidFill>
                <a:latin typeface="Arial"/>
                <a:cs typeface="Arial"/>
              </a:rPr>
              <a:t>Пример имени файла</a:t>
            </a:r>
            <a:r>
              <a:rPr lang="en-US" dirty="0">
                <a:solidFill>
                  <a:srgbClr val="1F497D"/>
                </a:solidFill>
                <a:latin typeface="Arial"/>
                <a:cs typeface="Arial"/>
              </a:rPr>
              <a:t>:</a:t>
            </a:r>
            <a:r>
              <a:rPr lang="ru-RU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lang="en-US" i="1" dirty="0">
                <a:solidFill>
                  <a:srgbClr val="1F497D"/>
                </a:solidFill>
                <a:latin typeface="Arial"/>
                <a:cs typeface="Arial"/>
              </a:rPr>
              <a:t>tcp_192.168.50.102_61692_192.168.50.75_21_1648976991362416000</a:t>
            </a:r>
            <a:endParaRPr lang="ru-RU" i="1" dirty="0">
              <a:solidFill>
                <a:srgbClr val="1F497D"/>
              </a:solidFill>
              <a:latin typeface="Arial"/>
              <a:cs typeface="Arial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6C65C59C-FEB0-4075-84FB-98DB67F835C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8099" y="6652194"/>
            <a:ext cx="906780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ru-RU" spc="-55" dirty="0"/>
              <a:t>Глущенко З.С.</a:t>
            </a:r>
            <a:r>
              <a:rPr spc="-100" dirty="0"/>
              <a:t>, </a:t>
            </a:r>
            <a:r>
              <a:rPr spc="-45" dirty="0"/>
              <a:t>БПИ1</a:t>
            </a:r>
            <a:r>
              <a:rPr lang="ru-RU" spc="-45" dirty="0"/>
              <a:t>97</a:t>
            </a:r>
            <a:r>
              <a:rPr spc="-45" dirty="0"/>
              <a:t>, </a:t>
            </a:r>
            <a:r>
              <a:rPr lang="ru-RU" spc="-60" dirty="0"/>
              <a:t>Программный модуль для выделения логически связанных потоков в высокоскоростном сетевом трафике</a:t>
            </a:r>
            <a:r>
              <a:rPr spc="-65" dirty="0"/>
              <a:t>,</a:t>
            </a:r>
            <a:r>
              <a:rPr spc="-195" dirty="0"/>
              <a:t> </a:t>
            </a:r>
            <a:r>
              <a:rPr spc="-25" dirty="0"/>
              <a:t>20</a:t>
            </a:r>
            <a:r>
              <a:rPr lang="ru-RU" spc="-25" dirty="0"/>
              <a:t>22 г.</a:t>
            </a:r>
            <a:endParaRPr spc="-25"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D6C237F9-52DC-4B7E-8863-164C6352C18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34327" y="6457668"/>
            <a:ext cx="1951989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</a:t>
            </a:r>
            <a:r>
              <a:rPr dirty="0"/>
              <a:t>экономики, Москва,</a:t>
            </a:r>
            <a:r>
              <a:rPr spc="-30" dirty="0"/>
              <a:t> </a:t>
            </a:r>
            <a:r>
              <a:rPr dirty="0"/>
              <a:t>2</a:t>
            </a:r>
            <a:r>
              <a:rPr lang="ru-RU" dirty="0"/>
              <a:t>02</a:t>
            </a:r>
            <a:r>
              <a:rPr lang="en-US" dirty="0"/>
              <a:t>2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C94650-00FD-47E5-8FC8-5F4D32987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1" y="1437761"/>
            <a:ext cx="8102015" cy="24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8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471154"/>
            <a:ext cx="58242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ОБЪЕДИНЕНИЕ ПОТОКОВ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35" dirty="0"/>
              <a:t>9</a:t>
            </a:fld>
            <a:endParaRPr spc="-35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8C82747-DB2A-4A41-9DC0-4AEC5EE6DD5B}"/>
              </a:ext>
            </a:extLst>
          </p:cNvPr>
          <p:cNvSpPr txBox="1"/>
          <p:nvPr/>
        </p:nvSpPr>
        <p:spPr>
          <a:xfrm>
            <a:off x="532403" y="5088851"/>
            <a:ext cx="8079191" cy="1134926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spcBef>
                <a:spcPts val="210"/>
              </a:spcBef>
              <a:tabLst>
                <a:tab pos="389255" algn="l"/>
                <a:tab pos="1212215" algn="l"/>
                <a:tab pos="2461260" algn="l"/>
                <a:tab pos="4377690" algn="l"/>
                <a:tab pos="5145405" algn="l"/>
                <a:tab pos="5607685" algn="l"/>
                <a:tab pos="7517765" algn="l"/>
              </a:tabLst>
            </a:pPr>
            <a:r>
              <a:rPr lang="ru-RU" sz="1800" dirty="0">
                <a:solidFill>
                  <a:srgbClr val="1F497D"/>
                </a:solidFill>
                <a:latin typeface="Arial"/>
                <a:cs typeface="Arial"/>
              </a:rPr>
              <a:t>Само объединение может начаться только после получение сигнала о сохранении </a:t>
            </a:r>
            <a:r>
              <a:rPr lang="en-US" sz="1800" dirty="0">
                <a:solidFill>
                  <a:srgbClr val="1F497D"/>
                </a:solidFill>
                <a:latin typeface="Arial"/>
                <a:cs typeface="Arial"/>
              </a:rPr>
              <a:t>pcap </a:t>
            </a:r>
            <a:r>
              <a:rPr lang="ru-RU" sz="1800" dirty="0">
                <a:solidFill>
                  <a:srgbClr val="1F497D"/>
                </a:solidFill>
                <a:latin typeface="Arial"/>
                <a:cs typeface="Arial"/>
              </a:rPr>
              <a:t>файла. При получении такового, проверяется дошли </a:t>
            </a:r>
            <a:r>
              <a:rPr lang="ru-RU" dirty="0">
                <a:solidFill>
                  <a:srgbClr val="1F497D"/>
                </a:solidFill>
                <a:latin typeface="Arial"/>
                <a:cs typeface="Arial"/>
              </a:rPr>
              <a:t>ли </a:t>
            </a:r>
            <a:r>
              <a:rPr lang="ru-RU" sz="1800" dirty="0">
                <a:solidFill>
                  <a:srgbClr val="1F497D"/>
                </a:solidFill>
                <a:latin typeface="Arial"/>
                <a:cs typeface="Arial"/>
              </a:rPr>
              <a:t>все сигналы соединений данных и управляющего соединения, и если да, то начнётся объединение.</a:t>
            </a: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6C65C59C-FEB0-4075-84FB-98DB67F835C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8099" y="6652194"/>
            <a:ext cx="906780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ru-RU" spc="-55" dirty="0"/>
              <a:t>Глущенко З.С.</a:t>
            </a:r>
            <a:r>
              <a:rPr spc="-100" dirty="0"/>
              <a:t>, </a:t>
            </a:r>
            <a:r>
              <a:rPr spc="-45" dirty="0"/>
              <a:t>БПИ1</a:t>
            </a:r>
            <a:r>
              <a:rPr lang="ru-RU" spc="-45" dirty="0"/>
              <a:t>97</a:t>
            </a:r>
            <a:r>
              <a:rPr spc="-45" dirty="0"/>
              <a:t>, </a:t>
            </a:r>
            <a:r>
              <a:rPr lang="ru-RU" spc="-60" dirty="0"/>
              <a:t>Программный модуль для выделения логически связанных потоков в высокоскоростном сетевом трафике</a:t>
            </a:r>
            <a:r>
              <a:rPr spc="-65" dirty="0"/>
              <a:t>,</a:t>
            </a:r>
            <a:r>
              <a:rPr spc="-195" dirty="0"/>
              <a:t> </a:t>
            </a:r>
            <a:r>
              <a:rPr spc="-25" dirty="0"/>
              <a:t>20</a:t>
            </a:r>
            <a:r>
              <a:rPr lang="ru-RU" spc="-25" dirty="0"/>
              <a:t>22 г.</a:t>
            </a:r>
            <a:endParaRPr spc="-25"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D6C237F9-52DC-4B7E-8863-164C6352C18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34327" y="6457668"/>
            <a:ext cx="1951989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</a:t>
            </a:r>
            <a:r>
              <a:rPr dirty="0"/>
              <a:t>экономики, Москва,</a:t>
            </a:r>
            <a:r>
              <a:rPr spc="-30" dirty="0"/>
              <a:t> </a:t>
            </a:r>
            <a:r>
              <a:rPr dirty="0"/>
              <a:t>2</a:t>
            </a:r>
            <a:r>
              <a:rPr lang="ru-RU" dirty="0"/>
              <a:t>02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1FA2F86-20C2-4613-A1D3-2A645E9FCC83}"/>
              </a:ext>
            </a:extLst>
          </p:cNvPr>
          <p:cNvSpPr/>
          <p:nvPr/>
        </p:nvSpPr>
        <p:spPr>
          <a:xfrm>
            <a:off x="4953000" y="2560538"/>
            <a:ext cx="4082142" cy="2333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210"/>
              </a:spcBef>
              <a:tabLst>
                <a:tab pos="389255" algn="l"/>
                <a:tab pos="1212215" algn="l"/>
                <a:tab pos="2461260" algn="l"/>
                <a:tab pos="4377690" algn="l"/>
                <a:tab pos="5145405" algn="l"/>
                <a:tab pos="5607685" algn="l"/>
                <a:tab pos="7517765" algn="l"/>
              </a:tabLst>
            </a:pPr>
            <a:r>
              <a:rPr lang="ru-RU" dirty="0">
                <a:solidFill>
                  <a:srgbClr val="1F497D"/>
                </a:solidFill>
                <a:latin typeface="Arial"/>
                <a:cs typeface="Arial"/>
              </a:rPr>
              <a:t>Информация о связанности потоков приходит в виде парного сигнала, который содержит информацию о потоке соединения данных и его родительском потоке управляющего соединения. </a:t>
            </a:r>
            <a:endParaRPr lang="en-US" dirty="0">
              <a:solidFill>
                <a:srgbClr val="1F497D"/>
              </a:solidFill>
              <a:latin typeface="Arial"/>
              <a:cs typeface="Arial"/>
            </a:endParaRPr>
          </a:p>
          <a:p>
            <a:pPr marL="12700" marR="5080">
              <a:spcBef>
                <a:spcPts val="210"/>
              </a:spcBef>
              <a:tabLst>
                <a:tab pos="389255" algn="l"/>
                <a:tab pos="1212215" algn="l"/>
                <a:tab pos="2461260" algn="l"/>
                <a:tab pos="4377690" algn="l"/>
                <a:tab pos="5145405" algn="l"/>
                <a:tab pos="5607685" algn="l"/>
                <a:tab pos="7517765" algn="l"/>
              </a:tabLst>
            </a:pPr>
            <a:r>
              <a:rPr lang="ru-RU" dirty="0">
                <a:solidFill>
                  <a:srgbClr val="1F497D"/>
                </a:solidFill>
                <a:latin typeface="Arial"/>
                <a:cs typeface="Arial"/>
              </a:rPr>
              <a:t>Данные этих сигналов сохраняются для последующего объединения </a:t>
            </a: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32B4E57-6557-4657-A0E6-23950303C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" y="1477797"/>
            <a:ext cx="44862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17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3333</TotalTime>
  <Words>1261</Words>
  <Application>Microsoft Office PowerPoint</Application>
  <PresentationFormat>Экран (4:3)</PresentationFormat>
  <Paragraphs>120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Office Theme</vt:lpstr>
      <vt:lpstr>Факультет компьютерных наук Курсовой проект Программный модуль для выделения логически связанных потоков в высокоскоростном сетевом трафике</vt:lpstr>
      <vt:lpstr>ОПИСАНИЕ ПРЕДМЕТНОЙ ОБЛАСТИ</vt:lpstr>
      <vt:lpstr>Презентация PowerPoint</vt:lpstr>
      <vt:lpstr>АКТУАЛЬНОСТЬ РАБОТЫ</vt:lpstr>
      <vt:lpstr>ЦЕЛЬ И ЗАДАЧИ РАБОТЫ</vt:lpstr>
      <vt:lpstr>ФИЛЬТРАЦИЯ ПАКЕТОВ</vt:lpstr>
      <vt:lpstr>ИЗВЛЕЧЕНИЕ ИНФОРМАЦИИ</vt:lpstr>
      <vt:lpstr>СОХРАНЕНИЕ ПАКЕТОВ ПОТОКА</vt:lpstr>
      <vt:lpstr>ОБЪЕДИНЕНИЕ ПОТОКОВ</vt:lpstr>
      <vt:lpstr>ДЕМОНСТРАЦИЯ</vt:lpstr>
      <vt:lpstr>ОСНОВНЫЕ РЕЗУЛЬТАТЫ РАБОТЫ</vt:lpstr>
      <vt:lpstr>ВОЗМОЖНОСТИ ДАЛЬНЕЙШЕГО РАЗВИТИЯ</vt:lpstr>
      <vt:lpstr>СПИСОК ИСПОЛЬЗОВАННЫХ ИСТОЧНИКОВ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Факультет компьютерных наук Курсовая работа Трёхмерная компьютерная игра в жанре приключение</dc:title>
  <cp:lastModifiedBy>Глущенко Захар Сергеевич</cp:lastModifiedBy>
  <cp:revision>339</cp:revision>
  <dcterms:created xsi:type="dcterms:W3CDTF">2020-05-20T17:28:49Z</dcterms:created>
  <dcterms:modified xsi:type="dcterms:W3CDTF">2022-04-17T13:06:19Z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2020-05-20T00:00:00Z</vt:filetime>
  </property>
</Properties>
</file>