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ahnschrift" panose="020B0502040204020203" pitchFamily="34" charset="0"/>
      <p:regular r:id="rId11"/>
      <p:bold r:id="rId12"/>
    </p:embeddedFont>
    <p:embeddedFont>
      <p:font typeface="Roboto" panose="02000000000000000000" pitchFamily="2" charset="0"/>
      <p:regular r:id="rId13"/>
    </p:embeddedFont>
    <p:embeddedFont>
      <p:font typeface="Roboto Medium"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4610"/>
  </p:normalViewPr>
  <p:slideViewPr>
    <p:cSldViewPr snapToGrid="0" snapToObjects="1">
      <p:cViewPr>
        <p:scale>
          <a:sx n="50" d="100"/>
          <a:sy n="50" d="100"/>
        </p:scale>
        <p:origin x="88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03-30T05:36:56.0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19186 6772 0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829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9144000" y="0"/>
            <a:ext cx="5486400" cy="8229600"/>
          </a:xfrm>
          <a:prstGeom prst="rect">
            <a:avLst/>
          </a:prstGeom>
        </p:spPr>
      </p:pic>
      <p:sp>
        <p:nvSpPr>
          <p:cNvPr id="3" name="Text 0"/>
          <p:cNvSpPr/>
          <p:nvPr/>
        </p:nvSpPr>
        <p:spPr>
          <a:xfrm>
            <a:off x="793790" y="2546985"/>
            <a:ext cx="7337227"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Phishing Awareness Training</a:t>
            </a:r>
            <a:endParaRPr lang="en-US" sz="4450" dirty="0"/>
          </a:p>
        </p:txBody>
      </p:sp>
      <p:sp>
        <p:nvSpPr>
          <p:cNvPr id="4" name="Text 1"/>
          <p:cNvSpPr/>
          <p:nvPr/>
        </p:nvSpPr>
        <p:spPr>
          <a:xfrm>
            <a:off x="793790" y="3595926"/>
            <a:ext cx="7556421" cy="725805"/>
          </a:xfrm>
          <a:prstGeom prst="rect">
            <a:avLst/>
          </a:prstGeom>
          <a:noFill/>
          <a:ln/>
        </p:spPr>
        <p:txBody>
          <a:bodyPr wrap="square" lIns="0" tIns="0" rIns="0" bIns="0" rtlCol="0" anchor="t"/>
          <a:lstStyle/>
          <a:p>
            <a:pPr marL="0" indent="0" algn="l">
              <a:lnSpc>
                <a:spcPts val="2850"/>
              </a:lnSpc>
              <a:buNone/>
            </a:pPr>
            <a:r>
              <a:rPr lang="en-US" sz="2400" dirty="0">
                <a:solidFill>
                  <a:srgbClr val="CFD0D8"/>
                </a:solidFill>
                <a:latin typeface="Roboto" pitchFamily="34" charset="0"/>
                <a:ea typeface="Roboto" pitchFamily="34" charset="-122"/>
                <a:cs typeface="Roboto" pitchFamily="34" charset="-120"/>
              </a:rPr>
              <a:t>Learn to recognize and prevent phishing attacks. Stay safe online by understanding common cyber threats.</a:t>
            </a:r>
            <a:endParaRPr lang="en-US" sz="2400" dirty="0"/>
          </a:p>
        </p:txBody>
      </p:sp>
      <p:sp>
        <p:nvSpPr>
          <p:cNvPr id="5" name="Text 2"/>
          <p:cNvSpPr/>
          <p:nvPr/>
        </p:nvSpPr>
        <p:spPr>
          <a:xfrm>
            <a:off x="1133951" y="4917043"/>
            <a:ext cx="5363051" cy="425291"/>
          </a:xfrm>
          <a:prstGeom prst="rect">
            <a:avLst/>
          </a:prstGeom>
          <a:noFill/>
          <a:ln/>
        </p:spPr>
        <p:txBody>
          <a:bodyPr wrap="none" lIns="0" tIns="0" rIns="0" bIns="0" rtlCol="0" anchor="t"/>
          <a:lstStyle/>
          <a:p>
            <a:pPr marL="0" indent="0" algn="l">
              <a:lnSpc>
                <a:spcPts val="3300"/>
              </a:lnSpc>
              <a:buNone/>
            </a:pPr>
            <a:r>
              <a:rPr lang="en-US" sz="2650" b="1" dirty="0">
                <a:solidFill>
                  <a:srgbClr val="FFFFFF"/>
                </a:solidFill>
                <a:latin typeface="Roboto Medium" pitchFamily="34" charset="0"/>
                <a:ea typeface="Roboto Medium" pitchFamily="34" charset="-122"/>
                <a:cs typeface="Roboto Medium" pitchFamily="34" charset="-120"/>
              </a:rPr>
              <a:t>A Guide by Muhammad Izaz Haider</a:t>
            </a:r>
            <a:endParaRPr lang="en-US" sz="2650" dirty="0"/>
          </a:p>
        </p:txBody>
      </p:sp>
      <p:sp>
        <p:nvSpPr>
          <p:cNvPr id="6" name="Shape 3"/>
          <p:cNvSpPr/>
          <p:nvPr/>
        </p:nvSpPr>
        <p:spPr>
          <a:xfrm>
            <a:off x="793790" y="4576882"/>
            <a:ext cx="30480" cy="1105614"/>
          </a:xfrm>
          <a:prstGeom prst="rect">
            <a:avLst/>
          </a:prstGeom>
          <a:solidFill>
            <a:srgbClr val="5A6ED8"/>
          </a:solidFill>
          <a:ln/>
        </p:spPr>
      </p:sp>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2CD5F7AF-831F-1441-B7A3-928F9C7C400A}"/>
                  </a:ext>
                </a:extLst>
              </p14:cNvPr>
              <p14:cNvContentPartPr/>
              <p14:nvPr/>
            </p14:nvContentPartPr>
            <p14:xfrm>
              <a:off x="6906960" y="2437920"/>
              <a:ext cx="360" cy="360"/>
            </p14:xfrm>
          </p:contentPart>
        </mc:Choice>
        <mc:Fallback>
          <p:pic>
            <p:nvPicPr>
              <p:cNvPr id="7" name="Ink 6">
                <a:extLst>
                  <a:ext uri="{FF2B5EF4-FFF2-40B4-BE49-F238E27FC236}">
                    <a16:creationId xmlns:a16="http://schemas.microsoft.com/office/drawing/2014/main" id="{2CD5F7AF-831F-1441-B7A3-928F9C7C400A}"/>
                  </a:ext>
                </a:extLst>
              </p:cNvPr>
              <p:cNvPicPr/>
              <p:nvPr/>
            </p:nvPicPr>
            <p:blipFill>
              <a:blip r:embed="rId6"/>
              <a:stretch>
                <a:fillRect/>
              </a:stretch>
            </p:blipFill>
            <p:spPr>
              <a:xfrm>
                <a:off x="6891120" y="2374560"/>
                <a:ext cx="31680" cy="127080"/>
              </a:xfrm>
              <a:prstGeom prst="rect">
                <a:avLst/>
              </a:prstGeom>
            </p:spPr>
          </p:pic>
        </mc:Fallback>
      </mc:AlternateContent>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401">
        <p159:morph option="byObject"/>
      </p:transition>
    </mc:Choice>
    <mc:Fallback>
      <p:transition spd="slow" advTm="640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73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What is Phishing?</a:t>
            </a:r>
            <a:endParaRPr lang="en-US" sz="4450" dirty="0"/>
          </a:p>
        </p:txBody>
      </p:sp>
      <p:sp>
        <p:nvSpPr>
          <p:cNvPr id="4" name="Text 1"/>
          <p:cNvSpPr/>
          <p:nvPr/>
        </p:nvSpPr>
        <p:spPr>
          <a:xfrm>
            <a:off x="793790" y="2515672"/>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Phishing is a deceptive cyberattack where criminals pose as trustworthy entities to steal your personal information. They often mimic familiar brands like banks, retailers, or social media sites. These attacks usually occur through email, text messages, or fake websites designed to trick you into entering usernames, passwords, credit card numbers, or other sensitive data.</a:t>
            </a:r>
            <a:endParaRPr lang="en-US" sz="1750" dirty="0"/>
          </a:p>
        </p:txBody>
      </p:sp>
      <p:sp>
        <p:nvSpPr>
          <p:cNvPr id="5" name="Text 2"/>
          <p:cNvSpPr/>
          <p:nvPr/>
        </p:nvSpPr>
        <p:spPr>
          <a:xfrm>
            <a:off x="793790" y="4948238"/>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For example, you might receive an email claiming to be from your bank, asking you to update your account details through a provided link. The link leads to a fake website that looks identical to your bank's, and any information you enter is sent directly to the phisher. Always verify the legitimacy of requests before providing any personal information.</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075">
        <p15:prstTrans prst="drape"/>
      </p:transition>
    </mc:Choice>
    <mc:Fallback>
      <p:transition spd="slow" advTm="1075">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03064"/>
            <a:ext cx="7175063"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Why is Phishing Dangerous?</a:t>
            </a:r>
            <a:endParaRPr lang="en-US" sz="4450" dirty="0"/>
          </a:p>
        </p:txBody>
      </p:sp>
      <p:sp>
        <p:nvSpPr>
          <p:cNvPr id="4" name="Shape 1"/>
          <p:cNvSpPr/>
          <p:nvPr/>
        </p:nvSpPr>
        <p:spPr>
          <a:xfrm>
            <a:off x="793790" y="1752005"/>
            <a:ext cx="3664863" cy="3136702"/>
          </a:xfrm>
          <a:prstGeom prst="roundRect">
            <a:avLst>
              <a:gd name="adj" fmla="val 3037"/>
            </a:avLst>
          </a:prstGeom>
          <a:solidFill>
            <a:srgbClr val="182567"/>
          </a:solidFill>
          <a:ln w="7620">
            <a:solidFill>
              <a:srgbClr val="313E80"/>
            </a:solidFill>
            <a:prstDash val="solid"/>
          </a:ln>
        </p:spPr>
      </p:sp>
      <p:sp>
        <p:nvSpPr>
          <p:cNvPr id="5" name="Text 2"/>
          <p:cNvSpPr/>
          <p:nvPr/>
        </p:nvSpPr>
        <p:spPr>
          <a:xfrm>
            <a:off x="1028224" y="198643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Identity Theft</a:t>
            </a:r>
            <a:endParaRPr lang="en-US" sz="2200" dirty="0"/>
          </a:p>
        </p:txBody>
      </p:sp>
      <p:sp>
        <p:nvSpPr>
          <p:cNvPr id="6" name="Text 3"/>
          <p:cNvSpPr/>
          <p:nvPr/>
        </p:nvSpPr>
        <p:spPr>
          <a:xfrm>
            <a:off x="1028224" y="2476857"/>
            <a:ext cx="3195995" cy="1814513"/>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Compromised personal information can lead to identity theft. Stolen data can be used to open fraudulent accounts or obtain unauthorized credit.</a:t>
            </a:r>
            <a:endParaRPr lang="en-US" sz="1750" dirty="0"/>
          </a:p>
        </p:txBody>
      </p:sp>
      <p:sp>
        <p:nvSpPr>
          <p:cNvPr id="7" name="Shape 4"/>
          <p:cNvSpPr/>
          <p:nvPr/>
        </p:nvSpPr>
        <p:spPr>
          <a:xfrm>
            <a:off x="4685467" y="1752005"/>
            <a:ext cx="3664863" cy="3136702"/>
          </a:xfrm>
          <a:prstGeom prst="roundRect">
            <a:avLst>
              <a:gd name="adj" fmla="val 3037"/>
            </a:avLst>
          </a:prstGeom>
          <a:solidFill>
            <a:srgbClr val="182567"/>
          </a:solidFill>
          <a:ln w="7620">
            <a:solidFill>
              <a:srgbClr val="313E80"/>
            </a:solidFill>
            <a:prstDash val="solid"/>
          </a:ln>
        </p:spPr>
      </p:sp>
      <p:sp>
        <p:nvSpPr>
          <p:cNvPr id="8" name="Text 5"/>
          <p:cNvSpPr/>
          <p:nvPr/>
        </p:nvSpPr>
        <p:spPr>
          <a:xfrm>
            <a:off x="4919901" y="198643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Financial Loss</a:t>
            </a:r>
            <a:endParaRPr lang="en-US" sz="2200" dirty="0"/>
          </a:p>
        </p:txBody>
      </p:sp>
      <p:sp>
        <p:nvSpPr>
          <p:cNvPr id="9" name="Text 6"/>
          <p:cNvSpPr/>
          <p:nvPr/>
        </p:nvSpPr>
        <p:spPr>
          <a:xfrm>
            <a:off x="4919901" y="2476857"/>
            <a:ext cx="3195995" cy="217741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Phishing can lead to financial loss through unauthorized access to accounts. Scammers may steal credentials to make unauthorized purchases or drain your accounts.</a:t>
            </a:r>
            <a:endParaRPr lang="en-US" sz="1750" dirty="0"/>
          </a:p>
        </p:txBody>
      </p:sp>
      <p:sp>
        <p:nvSpPr>
          <p:cNvPr id="10" name="Shape 7"/>
          <p:cNvSpPr/>
          <p:nvPr/>
        </p:nvSpPr>
        <p:spPr>
          <a:xfrm>
            <a:off x="793790" y="5115520"/>
            <a:ext cx="7556421" cy="2410897"/>
          </a:xfrm>
          <a:prstGeom prst="roundRect">
            <a:avLst>
              <a:gd name="adj" fmla="val 3952"/>
            </a:avLst>
          </a:prstGeom>
          <a:solidFill>
            <a:srgbClr val="182567"/>
          </a:solidFill>
          <a:ln w="7620">
            <a:solidFill>
              <a:srgbClr val="313E80"/>
            </a:solidFill>
            <a:prstDash val="solid"/>
          </a:ln>
        </p:spPr>
      </p:sp>
      <p:sp>
        <p:nvSpPr>
          <p:cNvPr id="11" name="Text 8"/>
          <p:cNvSpPr/>
          <p:nvPr/>
        </p:nvSpPr>
        <p:spPr>
          <a:xfrm>
            <a:off x="1028224" y="53499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Malware Installation</a:t>
            </a:r>
            <a:endParaRPr lang="en-US" sz="2200" dirty="0"/>
          </a:p>
        </p:txBody>
      </p:sp>
      <p:sp>
        <p:nvSpPr>
          <p:cNvPr id="12" name="Text 9"/>
          <p:cNvSpPr/>
          <p:nvPr/>
        </p:nvSpPr>
        <p:spPr>
          <a:xfrm>
            <a:off x="1028224" y="5840373"/>
            <a:ext cx="7087553" cy="145161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Malicious attachments can install malware on your devices, compromising device security. Attackers can steal data, monitor activities, or take control of your system. Ransomware can encrypt your files and demand payment for their release.</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231">
        <p15:prstTrans prst="prestige"/>
      </p:transition>
    </mc:Choice>
    <mc:Fallback>
      <p:transition spd="slow" advTm="123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3" name="Text 0"/>
          <p:cNvSpPr/>
          <p:nvPr/>
        </p:nvSpPr>
        <p:spPr>
          <a:xfrm>
            <a:off x="4447818" y="622340"/>
            <a:ext cx="6942296" cy="705564"/>
          </a:xfrm>
          <a:prstGeom prst="rect">
            <a:avLst/>
          </a:prstGeom>
          <a:noFill/>
          <a:ln/>
        </p:spPr>
        <p:txBody>
          <a:bodyPr wrap="none" lIns="0" tIns="0" rIns="0" bIns="0" rtlCol="0" anchor="t"/>
          <a:lstStyle/>
          <a:p>
            <a:pPr marL="0" indent="0" algn="l">
              <a:lnSpc>
                <a:spcPts val="5550"/>
              </a:lnSpc>
              <a:buNone/>
            </a:pPr>
            <a:r>
              <a:rPr lang="en-US" sz="4400" dirty="0">
                <a:solidFill>
                  <a:srgbClr val="FFFFFF"/>
                </a:solidFill>
                <a:latin typeface="Roboto Medium" pitchFamily="34" charset="0"/>
                <a:ea typeface="Roboto Medium" pitchFamily="34" charset="-122"/>
                <a:cs typeface="Roboto Medium" pitchFamily="34" charset="-120"/>
              </a:rPr>
              <a:t>Common Types of Phishing</a:t>
            </a:r>
            <a:endParaRPr lang="en-US" sz="4400" dirty="0"/>
          </a:p>
        </p:txBody>
      </p:sp>
      <p:sp>
        <p:nvSpPr>
          <p:cNvPr id="4" name="Shape 1"/>
          <p:cNvSpPr/>
          <p:nvPr/>
        </p:nvSpPr>
        <p:spPr>
          <a:xfrm>
            <a:off x="4447818" y="1666518"/>
            <a:ext cx="9392364" cy="1315879"/>
          </a:xfrm>
          <a:prstGeom prst="roundRect">
            <a:avLst>
              <a:gd name="adj" fmla="val 7206"/>
            </a:avLst>
          </a:prstGeom>
          <a:solidFill>
            <a:srgbClr val="182567"/>
          </a:solidFill>
          <a:ln w="7620">
            <a:solidFill>
              <a:srgbClr val="313E80"/>
            </a:solidFill>
            <a:prstDash val="solid"/>
          </a:ln>
        </p:spPr>
      </p:sp>
      <p:sp>
        <p:nvSpPr>
          <p:cNvPr id="5" name="Text 2"/>
          <p:cNvSpPr/>
          <p:nvPr/>
        </p:nvSpPr>
        <p:spPr>
          <a:xfrm>
            <a:off x="4681180" y="1899880"/>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Email Phishing</a:t>
            </a:r>
            <a:endParaRPr lang="en-US" sz="2200" dirty="0"/>
          </a:p>
        </p:txBody>
      </p:sp>
      <p:sp>
        <p:nvSpPr>
          <p:cNvPr id="6" name="Text 3"/>
          <p:cNvSpPr/>
          <p:nvPr/>
        </p:nvSpPr>
        <p:spPr>
          <a:xfrm>
            <a:off x="4681180" y="2387918"/>
            <a:ext cx="8925639" cy="361117"/>
          </a:xfrm>
          <a:prstGeom prst="rect">
            <a:avLst/>
          </a:prstGeom>
          <a:noFill/>
          <a:ln/>
        </p:spPr>
        <p:txBody>
          <a:bodyPr wrap="non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Attackers disguise emails as official communication to deceive recipients.</a:t>
            </a:r>
            <a:endParaRPr lang="en-US" sz="1750" dirty="0"/>
          </a:p>
        </p:txBody>
      </p:sp>
      <p:sp>
        <p:nvSpPr>
          <p:cNvPr id="7" name="Shape 4"/>
          <p:cNvSpPr/>
          <p:nvPr/>
        </p:nvSpPr>
        <p:spPr>
          <a:xfrm>
            <a:off x="4447818" y="3208139"/>
            <a:ext cx="9392364" cy="1315879"/>
          </a:xfrm>
          <a:prstGeom prst="roundRect">
            <a:avLst>
              <a:gd name="adj" fmla="val 7206"/>
            </a:avLst>
          </a:prstGeom>
          <a:solidFill>
            <a:srgbClr val="182567"/>
          </a:solidFill>
          <a:ln w="7620">
            <a:solidFill>
              <a:srgbClr val="313E80"/>
            </a:solidFill>
            <a:prstDash val="solid"/>
          </a:ln>
        </p:spPr>
      </p:sp>
      <p:sp>
        <p:nvSpPr>
          <p:cNvPr id="8" name="Text 5"/>
          <p:cNvSpPr/>
          <p:nvPr/>
        </p:nvSpPr>
        <p:spPr>
          <a:xfrm>
            <a:off x="4681180" y="3441502"/>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Spear Phishing</a:t>
            </a:r>
            <a:endParaRPr lang="en-US" sz="2200" dirty="0"/>
          </a:p>
        </p:txBody>
      </p:sp>
      <p:sp>
        <p:nvSpPr>
          <p:cNvPr id="9" name="Text 6"/>
          <p:cNvSpPr/>
          <p:nvPr/>
        </p:nvSpPr>
        <p:spPr>
          <a:xfrm>
            <a:off x="4681180" y="3929539"/>
            <a:ext cx="8925639" cy="361117"/>
          </a:xfrm>
          <a:prstGeom prst="rect">
            <a:avLst/>
          </a:prstGeom>
          <a:noFill/>
          <a:ln/>
        </p:spPr>
        <p:txBody>
          <a:bodyPr wrap="non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Highly targeted attacks crafted to trick specific individuals.</a:t>
            </a:r>
            <a:endParaRPr lang="en-US" sz="1750" dirty="0"/>
          </a:p>
        </p:txBody>
      </p:sp>
      <p:sp>
        <p:nvSpPr>
          <p:cNvPr id="10" name="Shape 7"/>
          <p:cNvSpPr/>
          <p:nvPr/>
        </p:nvSpPr>
        <p:spPr>
          <a:xfrm>
            <a:off x="4447818" y="4749760"/>
            <a:ext cx="9392364" cy="1315879"/>
          </a:xfrm>
          <a:prstGeom prst="roundRect">
            <a:avLst>
              <a:gd name="adj" fmla="val 7206"/>
            </a:avLst>
          </a:prstGeom>
          <a:solidFill>
            <a:srgbClr val="182567"/>
          </a:solidFill>
          <a:ln w="7620">
            <a:solidFill>
              <a:srgbClr val="313E80"/>
            </a:solidFill>
            <a:prstDash val="solid"/>
          </a:ln>
        </p:spPr>
      </p:sp>
      <p:sp>
        <p:nvSpPr>
          <p:cNvPr id="11" name="Text 8"/>
          <p:cNvSpPr/>
          <p:nvPr/>
        </p:nvSpPr>
        <p:spPr>
          <a:xfrm>
            <a:off x="4681180" y="4983123"/>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Smishing/Vishing</a:t>
            </a:r>
            <a:endParaRPr lang="en-US" sz="2200" dirty="0"/>
          </a:p>
        </p:txBody>
      </p:sp>
      <p:sp>
        <p:nvSpPr>
          <p:cNvPr id="12" name="Text 9"/>
          <p:cNvSpPr/>
          <p:nvPr/>
        </p:nvSpPr>
        <p:spPr>
          <a:xfrm>
            <a:off x="4681180" y="5471160"/>
            <a:ext cx="8925639" cy="361117"/>
          </a:xfrm>
          <a:prstGeom prst="rect">
            <a:avLst/>
          </a:prstGeom>
          <a:noFill/>
          <a:ln/>
        </p:spPr>
        <p:txBody>
          <a:bodyPr wrap="non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Phishing attempts via SMS or phone calls to gain sensitive information.</a:t>
            </a:r>
            <a:endParaRPr lang="en-US" sz="1750" dirty="0"/>
          </a:p>
        </p:txBody>
      </p:sp>
      <p:sp>
        <p:nvSpPr>
          <p:cNvPr id="13" name="Shape 10"/>
          <p:cNvSpPr/>
          <p:nvPr/>
        </p:nvSpPr>
        <p:spPr>
          <a:xfrm>
            <a:off x="4447818" y="6291382"/>
            <a:ext cx="9392364" cy="1315879"/>
          </a:xfrm>
          <a:prstGeom prst="roundRect">
            <a:avLst>
              <a:gd name="adj" fmla="val 7206"/>
            </a:avLst>
          </a:prstGeom>
          <a:solidFill>
            <a:srgbClr val="182567"/>
          </a:solidFill>
          <a:ln w="7620">
            <a:solidFill>
              <a:srgbClr val="313E80"/>
            </a:solidFill>
            <a:prstDash val="solid"/>
          </a:ln>
        </p:spPr>
      </p:sp>
      <p:sp>
        <p:nvSpPr>
          <p:cNvPr id="14" name="Text 11"/>
          <p:cNvSpPr/>
          <p:nvPr/>
        </p:nvSpPr>
        <p:spPr>
          <a:xfrm>
            <a:off x="4681180" y="6524744"/>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Clone Phishing</a:t>
            </a:r>
            <a:endParaRPr lang="en-US" sz="2200" dirty="0"/>
          </a:p>
        </p:txBody>
      </p:sp>
      <p:sp>
        <p:nvSpPr>
          <p:cNvPr id="15" name="Text 12"/>
          <p:cNvSpPr/>
          <p:nvPr/>
        </p:nvSpPr>
        <p:spPr>
          <a:xfrm>
            <a:off x="4681180" y="7012781"/>
            <a:ext cx="8925639" cy="361117"/>
          </a:xfrm>
          <a:prstGeom prst="rect">
            <a:avLst/>
          </a:prstGeom>
          <a:noFill/>
          <a:ln/>
        </p:spPr>
        <p:txBody>
          <a:bodyPr wrap="none" lIns="0" tIns="0" rIns="0" bIns="0" rtlCol="0" anchor="t"/>
          <a:lstStyle/>
          <a:p>
            <a:pPr marL="0" indent="0" algn="l">
              <a:lnSpc>
                <a:spcPts val="2800"/>
              </a:lnSpc>
              <a:buNone/>
            </a:pPr>
            <a:r>
              <a:rPr lang="en-US" sz="1750" dirty="0">
                <a:solidFill>
                  <a:srgbClr val="CFD0D8"/>
                </a:solidFill>
                <a:latin typeface="Roboto" pitchFamily="34" charset="0"/>
                <a:ea typeface="Roboto" pitchFamily="34" charset="-122"/>
                <a:cs typeface="Roboto" pitchFamily="34" charset="-120"/>
              </a:rPr>
              <a:t>Attackers create copies of legitimate emails with malicious replacements.</a:t>
            </a:r>
            <a:endParaRPr lang="en-US" sz="1750" dirty="0"/>
          </a:p>
        </p:txBody>
      </p:sp>
      <p:sp>
        <p:nvSpPr>
          <p:cNvPr id="16" name="Rectangle 15">
            <a:extLst>
              <a:ext uri="{FF2B5EF4-FFF2-40B4-BE49-F238E27FC236}">
                <a16:creationId xmlns:a16="http://schemas.microsoft.com/office/drawing/2014/main" id="{225DB2E7-7651-DF15-D446-3A0E0CA24E95}"/>
              </a:ext>
            </a:extLst>
          </p:cNvPr>
          <p:cNvSpPr/>
          <p:nvPr/>
        </p:nvSpPr>
        <p:spPr>
          <a:xfrm>
            <a:off x="12882520" y="7792630"/>
            <a:ext cx="1650776" cy="3479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993">
        <p15:prstTrans prst="peelOff"/>
      </p:transition>
    </mc:Choice>
    <mc:Fallback>
      <p:transition spd="slow" advTm="499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8561"/>
            <a:ext cx="7473434"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Recognizing a Phishing Email</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360884"/>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Sender Address</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Check for suspicious addresses.</a:t>
            </a:r>
            <a:endParaRPr lang="en-US" sz="1750" dirty="0"/>
          </a:p>
        </p:txBody>
      </p:sp>
      <p:pic>
        <p:nvPicPr>
          <p:cNvPr id="7" name="Image 2" descr="preencoded.png"/>
          <p:cNvPicPr>
            <a:picLocks noChangeAspect="1"/>
          </p:cNvPicPr>
          <p:nvPr/>
        </p:nvPicPr>
        <p:blipFill>
          <a:blip r:embed="rId5"/>
          <a:stretch>
            <a:fillRect/>
          </a:stretch>
        </p:blipFill>
        <p:spPr>
          <a:xfrm>
            <a:off x="6280190" y="3278386"/>
            <a:ext cx="1134070" cy="1360884"/>
          </a:xfrm>
          <a:prstGeom prst="rect">
            <a:avLst/>
          </a:prstGeom>
        </p:spPr>
      </p:pic>
      <p:sp>
        <p:nvSpPr>
          <p:cNvPr id="8" name="Text 3"/>
          <p:cNvSpPr/>
          <p:nvPr/>
        </p:nvSpPr>
        <p:spPr>
          <a:xfrm>
            <a:off x="7754422" y="3505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Urgent Language</a:t>
            </a:r>
            <a:endParaRPr lang="en-US" sz="2200" dirty="0"/>
          </a:p>
        </p:txBody>
      </p:sp>
      <p:sp>
        <p:nvSpPr>
          <p:cNvPr id="9" name="Text 4"/>
          <p:cNvSpPr/>
          <p:nvPr/>
        </p:nvSpPr>
        <p:spPr>
          <a:xfrm>
            <a:off x="7754422" y="399561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Be wary of pressure tactics.</a:t>
            </a:r>
            <a:endParaRPr lang="en-US" sz="1750" dirty="0"/>
          </a:p>
        </p:txBody>
      </p:sp>
      <p:pic>
        <p:nvPicPr>
          <p:cNvPr id="10" name="Image 3" descr="preencoded.png"/>
          <p:cNvPicPr>
            <a:picLocks noChangeAspect="1"/>
          </p:cNvPicPr>
          <p:nvPr/>
        </p:nvPicPr>
        <p:blipFill>
          <a:blip r:embed="rId6"/>
          <a:stretch>
            <a:fillRect/>
          </a:stretch>
        </p:blipFill>
        <p:spPr>
          <a:xfrm>
            <a:off x="6280190" y="4639270"/>
            <a:ext cx="1134070" cy="1360884"/>
          </a:xfrm>
          <a:prstGeom prst="rect">
            <a:avLst/>
          </a:prstGeom>
        </p:spPr>
      </p:pic>
      <p:sp>
        <p:nvSpPr>
          <p:cNvPr id="11" name="Text 5"/>
          <p:cNvSpPr/>
          <p:nvPr/>
        </p:nvSpPr>
        <p:spPr>
          <a:xfrm>
            <a:off x="7754422"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Grammar Errors</a:t>
            </a:r>
            <a:endParaRPr lang="en-US" sz="2200" dirty="0"/>
          </a:p>
        </p:txBody>
      </p:sp>
      <p:sp>
        <p:nvSpPr>
          <p:cNvPr id="12" name="Text 6"/>
          <p:cNvSpPr/>
          <p:nvPr/>
        </p:nvSpPr>
        <p:spPr>
          <a:xfrm>
            <a:off x="7754422" y="535650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Poor grammar is a red flag.</a:t>
            </a:r>
            <a:endParaRPr lang="en-US" sz="1750" dirty="0"/>
          </a:p>
        </p:txBody>
      </p:sp>
      <p:pic>
        <p:nvPicPr>
          <p:cNvPr id="13" name="Image 4" descr="preencoded.png"/>
          <p:cNvPicPr>
            <a:picLocks noChangeAspect="1"/>
          </p:cNvPicPr>
          <p:nvPr/>
        </p:nvPicPr>
        <p:blipFill>
          <a:blip r:embed="rId7"/>
          <a:stretch>
            <a:fillRect/>
          </a:stretch>
        </p:blipFill>
        <p:spPr>
          <a:xfrm>
            <a:off x="6280190" y="6000155"/>
            <a:ext cx="1134070" cy="1360884"/>
          </a:xfrm>
          <a:prstGeom prst="rect">
            <a:avLst/>
          </a:prstGeom>
        </p:spPr>
      </p:pic>
      <p:sp>
        <p:nvSpPr>
          <p:cNvPr id="14" name="Text 7"/>
          <p:cNvSpPr/>
          <p:nvPr/>
        </p:nvSpPr>
        <p:spPr>
          <a:xfrm>
            <a:off x="7754422" y="62269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Malicious Links</a:t>
            </a:r>
            <a:endParaRPr lang="en-US" sz="2200" dirty="0"/>
          </a:p>
        </p:txBody>
      </p:sp>
      <p:sp>
        <p:nvSpPr>
          <p:cNvPr id="15" name="Text 8"/>
          <p:cNvSpPr/>
          <p:nvPr/>
        </p:nvSpPr>
        <p:spPr>
          <a:xfrm>
            <a:off x="7754422" y="671738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Hover before clicking.</a:t>
            </a:r>
            <a:endParaRPr lang="en-US" sz="1750" dirty="0"/>
          </a:p>
        </p:txBody>
      </p:sp>
      <p:sp>
        <p:nvSpPr>
          <p:cNvPr id="16" name="Rectangle 15">
            <a:extLst>
              <a:ext uri="{FF2B5EF4-FFF2-40B4-BE49-F238E27FC236}">
                <a16:creationId xmlns:a16="http://schemas.microsoft.com/office/drawing/2014/main" id="{F883F0BF-00A2-C077-0105-593E8D9A6FCD}"/>
              </a:ext>
            </a:extLst>
          </p:cNvPr>
          <p:cNvSpPr/>
          <p:nvPr/>
        </p:nvSpPr>
        <p:spPr>
          <a:xfrm>
            <a:off x="12882520" y="7792630"/>
            <a:ext cx="1650776" cy="3479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59825"/>
            <a:ext cx="7029926"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Phishing Website Red Flags</a:t>
            </a:r>
            <a:endParaRPr lang="en-US" sz="4450" dirty="0"/>
          </a:p>
        </p:txBody>
      </p:sp>
      <p:sp>
        <p:nvSpPr>
          <p:cNvPr id="3" name="Shape 1"/>
          <p:cNvSpPr/>
          <p:nvPr/>
        </p:nvSpPr>
        <p:spPr>
          <a:xfrm>
            <a:off x="793790" y="2622233"/>
            <a:ext cx="2173724" cy="1306949"/>
          </a:xfrm>
          <a:prstGeom prst="roundRect">
            <a:avLst>
              <a:gd name="adj" fmla="val 7289"/>
            </a:avLst>
          </a:prstGeom>
          <a:solidFill>
            <a:srgbClr val="182567"/>
          </a:solidFill>
          <a:ln w="7620">
            <a:solidFill>
              <a:srgbClr val="313E80"/>
            </a:solidFill>
            <a:prstDash val="solid"/>
          </a:ln>
        </p:spPr>
      </p:sp>
      <p:sp>
        <p:nvSpPr>
          <p:cNvPr id="4" name="Text 2"/>
          <p:cNvSpPr/>
          <p:nvPr/>
        </p:nvSpPr>
        <p:spPr>
          <a:xfrm>
            <a:off x="1721167" y="3076337"/>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CFD0D8"/>
                </a:solidFill>
                <a:latin typeface="Roboto Medium" pitchFamily="34" charset="0"/>
                <a:ea typeface="Roboto Medium" pitchFamily="34" charset="-122"/>
                <a:cs typeface="Roboto Medium" pitchFamily="34" charset="-120"/>
              </a:rPr>
              <a:t>1</a:t>
            </a:r>
            <a:endParaRPr lang="en-US" sz="2500" dirty="0"/>
          </a:p>
        </p:txBody>
      </p:sp>
      <p:sp>
        <p:nvSpPr>
          <p:cNvPr id="5" name="Text 3"/>
          <p:cNvSpPr/>
          <p:nvPr/>
        </p:nvSpPr>
        <p:spPr>
          <a:xfrm>
            <a:off x="3162717" y="2657617"/>
            <a:ext cx="2292072" cy="363275"/>
          </a:xfrm>
          <a:prstGeom prst="rect">
            <a:avLst/>
          </a:prstGeom>
          <a:noFill/>
          <a:ln/>
        </p:spPr>
        <p:txBody>
          <a:bodyPr wrap="none" lIns="0" tIns="0" rIns="0" bIns="0" rtlCol="0" anchor="t"/>
          <a:lstStyle/>
          <a:p>
            <a:pPr marL="0" indent="0" algn="l">
              <a:lnSpc>
                <a:spcPts val="2750"/>
              </a:lnSpc>
              <a:buNone/>
            </a:pPr>
            <a:r>
              <a:rPr lang="en-US" sz="2800" dirty="0">
                <a:solidFill>
                  <a:srgbClr val="CFD0D8"/>
                </a:solidFill>
                <a:latin typeface="Roboto Medium" pitchFamily="34" charset="0"/>
                <a:ea typeface="Roboto Medium" pitchFamily="34" charset="-122"/>
                <a:cs typeface="Roboto Medium" pitchFamily="34" charset="-120"/>
              </a:rPr>
              <a:t>Altered URLs</a:t>
            </a:r>
            <a:endParaRPr lang="en-US" sz="2800" dirty="0"/>
          </a:p>
        </p:txBody>
      </p:sp>
      <p:sp>
        <p:nvSpPr>
          <p:cNvPr id="7" name="Shape 5"/>
          <p:cNvSpPr/>
          <p:nvPr/>
        </p:nvSpPr>
        <p:spPr>
          <a:xfrm>
            <a:off x="3127057" y="3864828"/>
            <a:ext cx="10642402" cy="15240"/>
          </a:xfrm>
          <a:prstGeom prst="roundRect">
            <a:avLst>
              <a:gd name="adj" fmla="val 625116"/>
            </a:avLst>
          </a:prstGeom>
          <a:solidFill>
            <a:srgbClr val="313E80"/>
          </a:solidFill>
          <a:ln/>
        </p:spPr>
      </p:sp>
      <p:sp>
        <p:nvSpPr>
          <p:cNvPr id="8" name="Shape 6"/>
          <p:cNvSpPr/>
          <p:nvPr/>
        </p:nvSpPr>
        <p:spPr>
          <a:xfrm>
            <a:off x="793790" y="4042529"/>
            <a:ext cx="3101221" cy="1306949"/>
          </a:xfrm>
          <a:prstGeom prst="roundRect">
            <a:avLst>
              <a:gd name="adj" fmla="val 7289"/>
            </a:avLst>
          </a:prstGeom>
          <a:solidFill>
            <a:srgbClr val="182567"/>
          </a:solidFill>
          <a:ln w="7620">
            <a:solidFill>
              <a:srgbClr val="313E80"/>
            </a:solidFill>
            <a:prstDash val="solid"/>
          </a:ln>
        </p:spPr>
      </p:sp>
      <p:sp>
        <p:nvSpPr>
          <p:cNvPr id="9" name="Text 7"/>
          <p:cNvSpPr/>
          <p:nvPr/>
        </p:nvSpPr>
        <p:spPr>
          <a:xfrm>
            <a:off x="2184916" y="4485711"/>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CFD0D8"/>
                </a:solidFill>
                <a:latin typeface="Roboto Medium" pitchFamily="34" charset="0"/>
                <a:ea typeface="Roboto Medium" pitchFamily="34" charset="-122"/>
                <a:cs typeface="Roboto Medium" pitchFamily="34" charset="-120"/>
              </a:rPr>
              <a:t>2</a:t>
            </a:r>
            <a:endParaRPr lang="en-US" sz="2500" dirty="0"/>
          </a:p>
        </p:txBody>
      </p:sp>
      <p:sp>
        <p:nvSpPr>
          <p:cNvPr id="10" name="Text 8"/>
          <p:cNvSpPr/>
          <p:nvPr/>
        </p:nvSpPr>
        <p:spPr>
          <a:xfrm>
            <a:off x="4174639" y="4193859"/>
            <a:ext cx="2755583" cy="354330"/>
          </a:xfrm>
          <a:prstGeom prst="rect">
            <a:avLst/>
          </a:prstGeom>
          <a:noFill/>
          <a:ln/>
        </p:spPr>
        <p:txBody>
          <a:bodyPr wrap="none" lIns="0" tIns="0" rIns="0" bIns="0" rtlCol="0" anchor="t"/>
          <a:lstStyle/>
          <a:p>
            <a:pPr marL="0" indent="0" algn="l">
              <a:lnSpc>
                <a:spcPts val="2750"/>
              </a:lnSpc>
              <a:buNone/>
            </a:pPr>
            <a:r>
              <a:rPr lang="en-US" sz="2800" dirty="0">
                <a:solidFill>
                  <a:schemeClr val="bg1"/>
                </a:solidFill>
                <a:latin typeface="Roboto Medium" panose="02000000000000000000" pitchFamily="2" charset="0"/>
                <a:ea typeface="Roboto Medium" panose="02000000000000000000" pitchFamily="2" charset="0"/>
                <a:cs typeface="Roboto Medium" panose="02000000000000000000" pitchFamily="2" charset="0"/>
              </a:rPr>
              <a:t>No HTTPS</a:t>
            </a:r>
          </a:p>
        </p:txBody>
      </p:sp>
      <p:sp>
        <p:nvSpPr>
          <p:cNvPr id="12" name="Shape 10"/>
          <p:cNvSpPr/>
          <p:nvPr/>
        </p:nvSpPr>
        <p:spPr>
          <a:xfrm>
            <a:off x="4166116" y="5311497"/>
            <a:ext cx="9670494" cy="45719"/>
          </a:xfrm>
          <a:prstGeom prst="roundRect">
            <a:avLst>
              <a:gd name="adj" fmla="val 625116"/>
            </a:avLst>
          </a:prstGeom>
          <a:solidFill>
            <a:srgbClr val="313E80"/>
          </a:solidFill>
          <a:ln/>
        </p:spPr>
      </p:sp>
      <p:sp>
        <p:nvSpPr>
          <p:cNvPr id="13" name="Shape 11"/>
          <p:cNvSpPr/>
          <p:nvPr/>
        </p:nvSpPr>
        <p:spPr>
          <a:xfrm>
            <a:off x="793790" y="5462826"/>
            <a:ext cx="3970715" cy="1306949"/>
          </a:xfrm>
          <a:prstGeom prst="roundRect">
            <a:avLst>
              <a:gd name="adj" fmla="val 7289"/>
            </a:avLst>
          </a:prstGeom>
          <a:solidFill>
            <a:srgbClr val="182567"/>
          </a:solidFill>
          <a:ln w="7620">
            <a:solidFill>
              <a:srgbClr val="313E80"/>
            </a:solidFill>
            <a:prstDash val="solid"/>
          </a:ln>
        </p:spPr>
      </p:sp>
      <p:sp>
        <p:nvSpPr>
          <p:cNvPr id="14" name="Text 12"/>
          <p:cNvSpPr/>
          <p:nvPr/>
        </p:nvSpPr>
        <p:spPr>
          <a:xfrm>
            <a:off x="2648546" y="5916989"/>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CFD0D8"/>
                </a:solidFill>
                <a:latin typeface="Roboto Medium" pitchFamily="34" charset="0"/>
                <a:ea typeface="Roboto Medium" pitchFamily="34" charset="-122"/>
                <a:cs typeface="Roboto Medium" pitchFamily="34" charset="-120"/>
              </a:rPr>
              <a:t>3</a:t>
            </a:r>
            <a:endParaRPr lang="en-US" sz="2500" dirty="0"/>
          </a:p>
        </p:txBody>
      </p:sp>
      <p:sp>
        <p:nvSpPr>
          <p:cNvPr id="15" name="Text 13"/>
          <p:cNvSpPr/>
          <p:nvPr/>
        </p:nvSpPr>
        <p:spPr>
          <a:xfrm>
            <a:off x="5008364" y="5540861"/>
            <a:ext cx="2815352"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Poor Design</a:t>
            </a:r>
            <a:endParaRPr lang="en-US" sz="2200" dirty="0"/>
          </a:p>
        </p:txBody>
      </p:sp>
      <p:sp>
        <p:nvSpPr>
          <p:cNvPr id="17" name="Rectangle 16">
            <a:extLst>
              <a:ext uri="{FF2B5EF4-FFF2-40B4-BE49-F238E27FC236}">
                <a16:creationId xmlns:a16="http://schemas.microsoft.com/office/drawing/2014/main" id="{B3C9430A-BC48-BCCD-5553-8B7E00A3F2DB}"/>
              </a:ext>
            </a:extLst>
          </p:cNvPr>
          <p:cNvSpPr/>
          <p:nvPr/>
        </p:nvSpPr>
        <p:spPr>
          <a:xfrm>
            <a:off x="12882520" y="7792630"/>
            <a:ext cx="1650776" cy="3479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C6D6792-7DFB-E74D-D5A3-DD8507FE60AB}"/>
              </a:ext>
            </a:extLst>
          </p:cNvPr>
          <p:cNvSpPr txBox="1"/>
          <p:nvPr/>
        </p:nvSpPr>
        <p:spPr>
          <a:xfrm>
            <a:off x="3071239" y="3069536"/>
            <a:ext cx="10698219" cy="861774"/>
          </a:xfrm>
          <a:prstGeom prst="rect">
            <a:avLst/>
          </a:prstGeom>
          <a:noFill/>
        </p:spPr>
        <p:txBody>
          <a:bodyPr wrap="square" rtlCol="0">
            <a:spAutoFit/>
          </a:bodyPr>
          <a:lstStyle/>
          <a:p>
            <a:pPr>
              <a:buNone/>
            </a:pPr>
            <a:r>
              <a:rPr lang="en-US" sz="1600" dirty="0">
                <a:solidFill>
                  <a:schemeClr val="bg1"/>
                </a:solidFill>
                <a:latin typeface="Bahnschrift" panose="020B0502040204020203" pitchFamily="34" charset="0"/>
              </a:rPr>
              <a:t>Hackers create fake websites with </a:t>
            </a: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URLs</a:t>
            </a:r>
            <a:r>
              <a:rPr lang="en-US" sz="1600" dirty="0">
                <a:solidFill>
                  <a:schemeClr val="bg1"/>
                </a:solidFill>
                <a:latin typeface="Bahnschrift" panose="020B0502040204020203" pitchFamily="34" charset="0"/>
              </a:rPr>
              <a:t> that look similar to real ones, often replacing or swapping letters. Always double-check the web address before clicking on any link.</a:t>
            </a:r>
          </a:p>
          <a:p>
            <a:endParaRPr lang="en-US" sz="1600" dirty="0">
              <a:solidFill>
                <a:schemeClr val="bg1"/>
              </a:solidFill>
              <a:latin typeface="Bahnschrift" panose="020B0502040204020203" pitchFamily="34" charset="0"/>
            </a:endParaRPr>
          </a:p>
        </p:txBody>
      </p:sp>
      <p:sp>
        <p:nvSpPr>
          <p:cNvPr id="20" name="TextBox 19">
            <a:extLst>
              <a:ext uri="{FF2B5EF4-FFF2-40B4-BE49-F238E27FC236}">
                <a16:creationId xmlns:a16="http://schemas.microsoft.com/office/drawing/2014/main" id="{0E6C6D87-03ED-0122-1C6D-86D29055D41F}"/>
              </a:ext>
            </a:extLst>
          </p:cNvPr>
          <p:cNvSpPr txBox="1"/>
          <p:nvPr/>
        </p:nvSpPr>
        <p:spPr>
          <a:xfrm>
            <a:off x="4098964" y="4552368"/>
            <a:ext cx="9670494" cy="584775"/>
          </a:xfrm>
          <a:prstGeom prst="rect">
            <a:avLst/>
          </a:prstGeom>
          <a:noFill/>
        </p:spPr>
        <p:txBody>
          <a:bodyPr wrap="square">
            <a:spAutoFit/>
          </a:bodyPr>
          <a:lstStyle/>
          <a:p>
            <a:pPr>
              <a:buNone/>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Legitimate websites use </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HTTPS</a:t>
            </a: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 for secure data encryption, while phishing sites often lack it. Always look for a padlock icon in the address bar before entering sensitive information.</a:t>
            </a:r>
          </a:p>
        </p:txBody>
      </p:sp>
      <p:sp>
        <p:nvSpPr>
          <p:cNvPr id="21" name="Shape 10">
            <a:extLst>
              <a:ext uri="{FF2B5EF4-FFF2-40B4-BE49-F238E27FC236}">
                <a16:creationId xmlns:a16="http://schemas.microsoft.com/office/drawing/2014/main" id="{BBD98ECB-5625-8FE8-FC6D-DA3DD0D65B41}"/>
              </a:ext>
            </a:extLst>
          </p:cNvPr>
          <p:cNvSpPr/>
          <p:nvPr/>
        </p:nvSpPr>
        <p:spPr>
          <a:xfrm>
            <a:off x="4959906" y="6695173"/>
            <a:ext cx="8876704" cy="45719"/>
          </a:xfrm>
          <a:prstGeom prst="roundRect">
            <a:avLst>
              <a:gd name="adj" fmla="val 625116"/>
            </a:avLst>
          </a:prstGeom>
          <a:solidFill>
            <a:srgbClr val="313E80"/>
          </a:solidFill>
          <a:ln/>
        </p:spPr>
      </p:sp>
      <p:sp>
        <p:nvSpPr>
          <p:cNvPr id="23" name="TextBox 22">
            <a:extLst>
              <a:ext uri="{FF2B5EF4-FFF2-40B4-BE49-F238E27FC236}">
                <a16:creationId xmlns:a16="http://schemas.microsoft.com/office/drawing/2014/main" id="{64794E1B-8B0F-D407-6FD0-C9C28358A9AF}"/>
              </a:ext>
            </a:extLst>
          </p:cNvPr>
          <p:cNvSpPr txBox="1"/>
          <p:nvPr/>
        </p:nvSpPr>
        <p:spPr>
          <a:xfrm>
            <a:off x="4917337" y="5951881"/>
            <a:ext cx="8876704" cy="584775"/>
          </a:xfrm>
          <a:prstGeom prst="rect">
            <a:avLst/>
          </a:prstGeom>
          <a:noFill/>
        </p:spPr>
        <p:txBody>
          <a:bodyPr wrap="square">
            <a:spAutoFit/>
          </a:bodyPr>
          <a:lstStyle/>
          <a:p>
            <a:pPr>
              <a:buNone/>
            </a:pP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Phishing websites often have </a:t>
            </a:r>
            <a:r>
              <a:rPr lang="en-US" sz="1600" b="1" dirty="0">
                <a:solidFill>
                  <a:schemeClr val="bg1"/>
                </a:solidFill>
                <a:latin typeface="Roboto" panose="02000000000000000000" pitchFamily="2" charset="0"/>
                <a:ea typeface="Roboto" panose="02000000000000000000" pitchFamily="2" charset="0"/>
                <a:cs typeface="Roboto" panose="02000000000000000000" pitchFamily="2" charset="0"/>
              </a:rPr>
              <a:t>low-quality layouts, spelling mistakes, and excessive pop-ups</a:t>
            </a:r>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 If a website looks suspicious or unprofessional, avoid entering any personal details.</a:t>
            </a: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492091"/>
            <a:ext cx="7801451"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Protect Yourself from Phishing</a:t>
            </a:r>
            <a:endParaRPr lang="en-US" sz="4450" dirty="0"/>
          </a:p>
        </p:txBody>
      </p:sp>
      <p:pic>
        <p:nvPicPr>
          <p:cNvPr id="3" name="Image 0" descr="preencoded.png"/>
          <p:cNvPicPr>
            <a:picLocks noChangeAspect="1"/>
          </p:cNvPicPr>
          <p:nvPr/>
        </p:nvPicPr>
        <p:blipFill>
          <a:blip r:embed="rId3"/>
          <a:stretch>
            <a:fillRect/>
          </a:stretch>
        </p:blipFill>
        <p:spPr>
          <a:xfrm>
            <a:off x="793790" y="2654498"/>
            <a:ext cx="3005495" cy="1857494"/>
          </a:xfrm>
          <a:prstGeom prst="rect">
            <a:avLst/>
          </a:prstGeom>
        </p:spPr>
      </p:pic>
      <p:sp>
        <p:nvSpPr>
          <p:cNvPr id="4" name="Text 1"/>
          <p:cNvSpPr/>
          <p:nvPr/>
        </p:nvSpPr>
        <p:spPr>
          <a:xfrm>
            <a:off x="793790"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Think Before Clicking</a:t>
            </a:r>
            <a:endParaRPr lang="en-US" sz="2200" dirty="0"/>
          </a:p>
        </p:txBody>
      </p:sp>
      <p:sp>
        <p:nvSpPr>
          <p:cNvPr id="5" name="Text 2"/>
          <p:cNvSpPr/>
          <p:nvPr/>
        </p:nvSpPr>
        <p:spPr>
          <a:xfrm>
            <a:off x="793790" y="5285899"/>
            <a:ext cx="3005495" cy="145161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Carefully consider the legitimacy of links and attachments before interacting with them.</a:t>
            </a:r>
            <a:endParaRPr lang="en-US" sz="1750" dirty="0"/>
          </a:p>
        </p:txBody>
      </p:sp>
      <p:pic>
        <p:nvPicPr>
          <p:cNvPr id="6" name="Image 1" descr="preencoded.png"/>
          <p:cNvPicPr>
            <a:picLocks noChangeAspect="1"/>
          </p:cNvPicPr>
          <p:nvPr/>
        </p:nvPicPr>
        <p:blipFill>
          <a:blip r:embed="rId4"/>
          <a:stretch>
            <a:fillRect/>
          </a:stretch>
        </p:blipFill>
        <p:spPr>
          <a:xfrm>
            <a:off x="4139446" y="2654498"/>
            <a:ext cx="3005614" cy="1857494"/>
          </a:xfrm>
          <a:prstGeom prst="rect">
            <a:avLst/>
          </a:prstGeom>
        </p:spPr>
      </p:pic>
      <p:sp>
        <p:nvSpPr>
          <p:cNvPr id="7" name="Text 3"/>
          <p:cNvSpPr/>
          <p:nvPr/>
        </p:nvSpPr>
        <p:spPr>
          <a:xfrm>
            <a:off x="4139446"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Enable 2FA</a:t>
            </a:r>
            <a:endParaRPr lang="en-US" sz="2200" dirty="0"/>
          </a:p>
        </p:txBody>
      </p:sp>
      <p:sp>
        <p:nvSpPr>
          <p:cNvPr id="8" name="Text 4"/>
          <p:cNvSpPr/>
          <p:nvPr/>
        </p:nvSpPr>
        <p:spPr>
          <a:xfrm>
            <a:off x="4139446" y="528589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Add an extra layer of security to your accounts using two-factor authentication.</a:t>
            </a:r>
            <a:endParaRPr lang="en-US" sz="1750" dirty="0"/>
          </a:p>
        </p:txBody>
      </p:sp>
      <p:pic>
        <p:nvPicPr>
          <p:cNvPr id="9" name="Image 2" descr="preencoded.png"/>
          <p:cNvPicPr>
            <a:picLocks noChangeAspect="1"/>
          </p:cNvPicPr>
          <p:nvPr/>
        </p:nvPicPr>
        <p:blipFill>
          <a:blip r:embed="rId5"/>
          <a:stretch>
            <a:fillRect/>
          </a:stretch>
        </p:blipFill>
        <p:spPr>
          <a:xfrm>
            <a:off x="7485221" y="2654498"/>
            <a:ext cx="3005614" cy="1857494"/>
          </a:xfrm>
          <a:prstGeom prst="rect">
            <a:avLst/>
          </a:prstGeom>
        </p:spPr>
      </p:pic>
      <p:sp>
        <p:nvSpPr>
          <p:cNvPr id="10" name="Text 5"/>
          <p:cNvSpPr/>
          <p:nvPr/>
        </p:nvSpPr>
        <p:spPr>
          <a:xfrm>
            <a:off x="7485221"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Secure Devices</a:t>
            </a:r>
            <a:endParaRPr lang="en-US" sz="2200" dirty="0"/>
          </a:p>
        </p:txBody>
      </p:sp>
      <p:sp>
        <p:nvSpPr>
          <p:cNvPr id="11" name="Text 6"/>
          <p:cNvSpPr/>
          <p:nvPr/>
        </p:nvSpPr>
        <p:spPr>
          <a:xfrm>
            <a:off x="7485221" y="528589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Keep your devices protected with the latest security software and updates.</a:t>
            </a:r>
            <a:endParaRPr lang="en-US" sz="1750" dirty="0"/>
          </a:p>
        </p:txBody>
      </p:sp>
      <p:pic>
        <p:nvPicPr>
          <p:cNvPr id="12" name="Image 3" descr="preencoded.png"/>
          <p:cNvPicPr>
            <a:picLocks noChangeAspect="1"/>
          </p:cNvPicPr>
          <p:nvPr/>
        </p:nvPicPr>
        <p:blipFill>
          <a:blip r:embed="rId6"/>
          <a:stretch>
            <a:fillRect/>
          </a:stretch>
        </p:blipFill>
        <p:spPr>
          <a:xfrm>
            <a:off x="10830997" y="2654498"/>
            <a:ext cx="3005614" cy="1857494"/>
          </a:xfrm>
          <a:prstGeom prst="rect">
            <a:avLst/>
          </a:prstGeom>
        </p:spPr>
      </p:pic>
      <p:sp>
        <p:nvSpPr>
          <p:cNvPr id="13" name="Text 7"/>
          <p:cNvSpPr/>
          <p:nvPr/>
        </p:nvSpPr>
        <p:spPr>
          <a:xfrm>
            <a:off x="10830997" y="47954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Report Attempts</a:t>
            </a:r>
            <a:endParaRPr lang="en-US" sz="2200" dirty="0"/>
          </a:p>
        </p:txBody>
      </p:sp>
      <p:sp>
        <p:nvSpPr>
          <p:cNvPr id="14" name="Text 8"/>
          <p:cNvSpPr/>
          <p:nvPr/>
        </p:nvSpPr>
        <p:spPr>
          <a:xfrm>
            <a:off x="10830997" y="528589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Help protect others by reporting phishing attempts to the appropriate authorities.</a:t>
            </a:r>
            <a:endParaRPr lang="en-US" sz="1750" dirty="0"/>
          </a:p>
        </p:txBody>
      </p:sp>
      <p:sp>
        <p:nvSpPr>
          <p:cNvPr id="15" name="Rectangle 14">
            <a:extLst>
              <a:ext uri="{FF2B5EF4-FFF2-40B4-BE49-F238E27FC236}">
                <a16:creationId xmlns:a16="http://schemas.microsoft.com/office/drawing/2014/main" id="{2671AFD1-35C5-D391-136F-B2D58C8A22B6}"/>
              </a:ext>
            </a:extLst>
          </p:cNvPr>
          <p:cNvSpPr/>
          <p:nvPr/>
        </p:nvSpPr>
        <p:spPr>
          <a:xfrm>
            <a:off x="12882520" y="7792630"/>
            <a:ext cx="1650776" cy="3479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38438"/>
            <a:ext cx="8600718"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Roboto Medium" pitchFamily="34" charset="0"/>
                <a:ea typeface="Roboto Medium" pitchFamily="34" charset="-122"/>
                <a:cs typeface="Roboto Medium" pitchFamily="34" charset="-120"/>
              </a:rPr>
              <a:t>Final Tips for Phishing Awareness</a:t>
            </a:r>
            <a:endParaRPr lang="en-US" sz="4450" dirty="0"/>
          </a:p>
        </p:txBody>
      </p:sp>
      <p:pic>
        <p:nvPicPr>
          <p:cNvPr id="3" name="Image 0" descr="preencoded.png"/>
          <p:cNvPicPr>
            <a:picLocks noChangeAspect="1"/>
          </p:cNvPicPr>
          <p:nvPr/>
        </p:nvPicPr>
        <p:blipFill>
          <a:blip r:embed="rId3"/>
          <a:stretch>
            <a:fillRect/>
          </a:stretch>
        </p:blipFill>
        <p:spPr>
          <a:xfrm>
            <a:off x="793790" y="2000845"/>
            <a:ext cx="4120753" cy="2546747"/>
          </a:xfrm>
          <a:prstGeom prst="rect">
            <a:avLst/>
          </a:prstGeom>
        </p:spPr>
      </p:pic>
      <p:sp>
        <p:nvSpPr>
          <p:cNvPr id="4" name="Text 1"/>
          <p:cNvSpPr/>
          <p:nvPr/>
        </p:nvSpPr>
        <p:spPr>
          <a:xfrm>
            <a:off x="793790" y="48310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Verify Senders</a:t>
            </a:r>
            <a:endParaRPr lang="en-US" sz="2200" dirty="0"/>
          </a:p>
        </p:txBody>
      </p:sp>
      <p:sp>
        <p:nvSpPr>
          <p:cNvPr id="5" name="Text 2"/>
          <p:cNvSpPr/>
          <p:nvPr/>
        </p:nvSpPr>
        <p:spPr>
          <a:xfrm>
            <a:off x="793790" y="5321498"/>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Double-check sender details before responding to any email.</a:t>
            </a:r>
            <a:endParaRPr lang="en-US" sz="1750" dirty="0"/>
          </a:p>
        </p:txBody>
      </p:sp>
      <p:pic>
        <p:nvPicPr>
          <p:cNvPr id="6" name="Image 1" descr="preencoded.png"/>
          <p:cNvPicPr>
            <a:picLocks noChangeAspect="1"/>
          </p:cNvPicPr>
          <p:nvPr/>
        </p:nvPicPr>
        <p:blipFill>
          <a:blip r:embed="rId4"/>
          <a:stretch>
            <a:fillRect/>
          </a:stretch>
        </p:blipFill>
        <p:spPr>
          <a:xfrm>
            <a:off x="5254704" y="2000845"/>
            <a:ext cx="4120872" cy="2546866"/>
          </a:xfrm>
          <a:prstGeom prst="rect">
            <a:avLst/>
          </a:prstGeom>
        </p:spPr>
      </p:pic>
      <p:sp>
        <p:nvSpPr>
          <p:cNvPr id="7" name="Text 3"/>
          <p:cNvSpPr/>
          <p:nvPr/>
        </p:nvSpPr>
        <p:spPr>
          <a:xfrm>
            <a:off x="5254704" y="48311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Think Before Clicking</a:t>
            </a:r>
            <a:endParaRPr lang="en-US" sz="2200" dirty="0"/>
          </a:p>
        </p:txBody>
      </p:sp>
      <p:sp>
        <p:nvSpPr>
          <p:cNvPr id="8" name="Text 4"/>
          <p:cNvSpPr/>
          <p:nvPr/>
        </p:nvSpPr>
        <p:spPr>
          <a:xfrm>
            <a:off x="5254704" y="5321617"/>
            <a:ext cx="4120872"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Avoid clicking links or downloading attachments from unverified sources.</a:t>
            </a:r>
            <a:endParaRPr lang="en-US" sz="1750" dirty="0"/>
          </a:p>
        </p:txBody>
      </p:sp>
      <p:pic>
        <p:nvPicPr>
          <p:cNvPr id="9" name="Image 2" descr="preencoded.png"/>
          <p:cNvPicPr>
            <a:picLocks noChangeAspect="1"/>
          </p:cNvPicPr>
          <p:nvPr/>
        </p:nvPicPr>
        <p:blipFill>
          <a:blip r:embed="rId5"/>
          <a:stretch>
            <a:fillRect/>
          </a:stretch>
        </p:blipFill>
        <p:spPr>
          <a:xfrm>
            <a:off x="9715738" y="2000845"/>
            <a:ext cx="4120753" cy="2546747"/>
          </a:xfrm>
          <a:prstGeom prst="rect">
            <a:avLst/>
          </a:prstGeom>
        </p:spPr>
      </p:pic>
      <p:sp>
        <p:nvSpPr>
          <p:cNvPr id="10" name="Text 5"/>
          <p:cNvSpPr/>
          <p:nvPr/>
        </p:nvSpPr>
        <p:spPr>
          <a:xfrm>
            <a:off x="9715738" y="48310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Roboto Medium" pitchFamily="34" charset="0"/>
                <a:ea typeface="Roboto Medium" pitchFamily="34" charset="-122"/>
                <a:cs typeface="Roboto Medium" pitchFamily="34" charset="-120"/>
              </a:rPr>
              <a:t>Share the Knowledge</a:t>
            </a:r>
            <a:endParaRPr lang="en-US" sz="2200" dirty="0"/>
          </a:p>
        </p:txBody>
      </p:sp>
      <p:sp>
        <p:nvSpPr>
          <p:cNvPr id="11" name="Text 6"/>
          <p:cNvSpPr/>
          <p:nvPr/>
        </p:nvSpPr>
        <p:spPr>
          <a:xfrm>
            <a:off x="9715738" y="5321498"/>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Help create a safer online environment by sharing these tips with friends and family.</a:t>
            </a:r>
            <a:endParaRPr lang="en-US" sz="1750" dirty="0"/>
          </a:p>
        </p:txBody>
      </p:sp>
      <p:sp>
        <p:nvSpPr>
          <p:cNvPr id="12" name="Text 7"/>
          <p:cNvSpPr/>
          <p:nvPr/>
        </p:nvSpPr>
        <p:spPr>
          <a:xfrm>
            <a:off x="793790" y="666535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Roboto" pitchFamily="34" charset="0"/>
                <a:ea typeface="Roboto" pitchFamily="34" charset="-122"/>
                <a:cs typeface="Roboto" pitchFamily="34" charset="-120"/>
              </a:rPr>
              <a:t>Online safety starts with awareness. By staying vigilant and sharing this knowledge, we can create a more secure digital environment for everyone.</a:t>
            </a:r>
            <a:endParaRPr lang="en-US" sz="1750" dirty="0"/>
          </a:p>
        </p:txBody>
      </p:sp>
      <p:sp>
        <p:nvSpPr>
          <p:cNvPr id="13" name="Rectangle 12">
            <a:extLst>
              <a:ext uri="{FF2B5EF4-FFF2-40B4-BE49-F238E27FC236}">
                <a16:creationId xmlns:a16="http://schemas.microsoft.com/office/drawing/2014/main" id="{8C44CEA1-5EE8-D05D-5771-F9564CD6B151}"/>
              </a:ext>
            </a:extLst>
          </p:cNvPr>
          <p:cNvSpPr/>
          <p:nvPr/>
        </p:nvSpPr>
        <p:spPr>
          <a:xfrm>
            <a:off x="12882520" y="7792630"/>
            <a:ext cx="1650776" cy="34795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4|2.2|0.6|0.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591</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Bahnschrift</vt:lpstr>
      <vt:lpstr>Roboto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Asad Ali</cp:lastModifiedBy>
  <cp:revision>4</cp:revision>
  <dcterms:created xsi:type="dcterms:W3CDTF">2025-03-30T05:32:31Z</dcterms:created>
  <dcterms:modified xsi:type="dcterms:W3CDTF">2025-03-30T06:33:02Z</dcterms:modified>
</cp:coreProperties>
</file>