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146847057" r:id="rId11"/>
    <p:sldId id="266" r:id="rId12"/>
    <p:sldId id="2146847059" r:id="rId13"/>
    <p:sldId id="2146847058"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4" d="100"/>
          <a:sy n="84" d="100"/>
        </p:scale>
        <p:origin x="-138"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err="1" smtClean="0">
                <a:solidFill>
                  <a:schemeClr val="accent1"/>
                </a:solidFill>
                <a:latin typeface="Arial" panose="020B0604020202020204" pitchFamily="34" charset="0"/>
                <a:cs typeface="Arial" panose="020B0604020202020204" pitchFamily="34" charset="0"/>
              </a:rPr>
              <a:t>Keylogger</a:t>
            </a:r>
            <a:r>
              <a:rPr lang="en-US" b="1" dirty="0" smtClean="0">
                <a:solidFill>
                  <a:schemeClr val="accent1"/>
                </a:solidFill>
                <a:latin typeface="Arial" panose="020B0604020202020204" pitchFamily="34" charset="0"/>
                <a:cs typeface="Arial" panose="020B0604020202020204" pitchFamily="34" charset="0"/>
              </a:rPr>
              <a:t>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Mizba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Kausar</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Priyadarshini</a:t>
            </a:r>
            <a:r>
              <a:rPr lang="en-US" sz="2000" b="1" dirty="0" smtClean="0">
                <a:solidFill>
                  <a:schemeClr val="accent1">
                    <a:lumMod val="75000"/>
                  </a:schemeClr>
                </a:solidFill>
                <a:latin typeface="Arial"/>
                <a:cs typeface="Arial"/>
              </a:rPr>
              <a:t> Engineering College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output</a:t>
            </a:r>
            <a:endParaRPr lang="en-IN" b="1"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7917" y="1301750"/>
            <a:ext cx="8276166"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028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7917" y="1301750"/>
            <a:ext cx="8276166"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0" indent="0">
              <a:buNone/>
            </a:pPr>
            <a:r>
              <a:rPr lang="en-US" sz="2000" dirty="0">
                <a:solidFill>
                  <a:srgbClr val="0F0F0F"/>
                </a:solidFill>
                <a:ea typeface="+mn-lt"/>
                <a:cs typeface="+mn-lt"/>
              </a:rPr>
              <a:t>In conclusion, </a:t>
            </a:r>
            <a:r>
              <a:rPr lang="en-US" sz="2000" dirty="0" err="1">
                <a:solidFill>
                  <a:srgbClr val="0F0F0F"/>
                </a:solidFill>
                <a:ea typeface="+mn-lt"/>
                <a:cs typeface="+mn-lt"/>
              </a:rPr>
              <a:t>keyloggers</a:t>
            </a:r>
            <a:r>
              <a:rPr lang="en-US" sz="2000" dirty="0">
                <a:solidFill>
                  <a:srgbClr val="0F0F0F"/>
                </a:solidFill>
                <a:ea typeface="+mn-lt"/>
                <a:cs typeface="+mn-lt"/>
              </a:rPr>
              <a:t> pose a significant threat to both personal and organizational </a:t>
            </a:r>
            <a:r>
              <a:rPr lang="en-US" sz="2000" dirty="0" err="1">
                <a:solidFill>
                  <a:srgbClr val="0F0F0F"/>
                </a:solidFill>
                <a:ea typeface="+mn-lt"/>
                <a:cs typeface="+mn-lt"/>
              </a:rPr>
              <a:t>cybersecurity</a:t>
            </a:r>
            <a:r>
              <a:rPr lang="en-US" sz="2000" dirty="0">
                <a:solidFill>
                  <a:srgbClr val="0F0F0F"/>
                </a:solidFill>
                <a:ea typeface="+mn-lt"/>
                <a:cs typeface="+mn-lt"/>
              </a:rPr>
              <a:t>. To mitigate this threat, individuals and organizations must remain vigilant, employing robust security measures such as antivirus software, firewalls, and regular system updates. Additionally, user education and awareness about the dangers of </a:t>
            </a:r>
            <a:r>
              <a:rPr lang="en-US" sz="2000" dirty="0" err="1">
                <a:solidFill>
                  <a:srgbClr val="0F0F0F"/>
                </a:solidFill>
                <a:ea typeface="+mn-lt"/>
                <a:cs typeface="+mn-lt"/>
              </a:rPr>
              <a:t>keyloggers</a:t>
            </a:r>
            <a:r>
              <a:rPr lang="en-US" sz="2000" dirty="0">
                <a:solidFill>
                  <a:srgbClr val="0F0F0F"/>
                </a:solidFill>
                <a:ea typeface="+mn-lt"/>
                <a:cs typeface="+mn-lt"/>
              </a:rPr>
              <a:t> and best practices for avoiding them are essential in safeguarding against potential breaches of sensitive information. Ultimately, combating the proliferation of </a:t>
            </a:r>
            <a:r>
              <a:rPr lang="en-US" sz="2000" dirty="0" err="1">
                <a:solidFill>
                  <a:srgbClr val="0F0F0F"/>
                </a:solidFill>
                <a:ea typeface="+mn-lt"/>
                <a:cs typeface="+mn-lt"/>
              </a:rPr>
              <a:t>keyloggers</a:t>
            </a:r>
            <a:r>
              <a:rPr lang="en-US" sz="2000" dirty="0">
                <a:solidFill>
                  <a:srgbClr val="0F0F0F"/>
                </a:solidFill>
                <a:ea typeface="+mn-lt"/>
                <a:cs typeface="+mn-lt"/>
              </a:rPr>
              <a:t> requires a multi-faceted approach involving technological solutions, proactive security measures, and user awareness to effectively protect against these insidious </a:t>
            </a:r>
            <a:r>
              <a:rPr lang="en-US" sz="2000" dirty="0" smtClean="0">
                <a:solidFill>
                  <a:srgbClr val="0F0F0F"/>
                </a:solidFill>
                <a:ea typeface="+mn-lt"/>
                <a:cs typeface="+mn-lt"/>
              </a:rPr>
              <a:t>threats.</a:t>
            </a:r>
            <a:endParaRPr lang="en-US" sz="2000" dirty="0">
              <a:solidFill>
                <a:srgbClr val="0F0F0F"/>
              </a:solidFill>
              <a:ea typeface="+mn-lt"/>
              <a:cs typeface="+mn-lt"/>
            </a:endParaRPr>
          </a:p>
          <a:p>
            <a:pPr marL="305435" indent="-305435"/>
            <a:endParaRPr lang="en-US"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0" indent="0">
              <a:buNone/>
            </a:pPr>
            <a:r>
              <a:rPr lang="en-US" sz="2000" b="1" dirty="0"/>
              <a:t>A </a:t>
            </a:r>
            <a:r>
              <a:rPr lang="en-US" sz="2000" b="1" dirty="0" err="1"/>
              <a:t>Keylogger</a:t>
            </a:r>
            <a:r>
              <a:rPr lang="en-US" sz="2000" b="1" dirty="0"/>
              <a:t> is a form of software which is used to track or log the all the keys that a </a:t>
            </a:r>
            <a:r>
              <a:rPr lang="en-US" sz="2000" b="1" dirty="0" smtClean="0"/>
              <a:t>user strikes </a:t>
            </a:r>
            <a:r>
              <a:rPr lang="en-US" sz="2000" b="1" dirty="0"/>
              <a:t>on their keyboard, usually in secret so that the user of the system doesn’t know </a:t>
            </a:r>
            <a:r>
              <a:rPr lang="en-US" sz="2000" b="1" dirty="0" smtClean="0"/>
              <a:t>that their </a:t>
            </a:r>
            <a:r>
              <a:rPr lang="en-US" sz="2000" b="1" dirty="0"/>
              <a:t>actions are being monitored. It is otherwise known as keyboard capturer. These </a:t>
            </a:r>
            <a:r>
              <a:rPr lang="en-US" sz="2000" b="1" dirty="0" smtClean="0"/>
              <a:t>are perfectly </a:t>
            </a:r>
            <a:r>
              <a:rPr lang="en-US" sz="2000" b="1" dirty="0"/>
              <a:t>legal and useful. They can be installed by employers to oversee the use of </a:t>
            </a:r>
            <a:r>
              <a:rPr lang="en-US" sz="2000" b="1" dirty="0" smtClean="0"/>
              <a:t>their computers</a:t>
            </a:r>
            <a:r>
              <a:rPr lang="en-US" sz="2000" b="1" dirty="0"/>
              <a:t>, meaning that the employees have to complete their tasks instead </a:t>
            </a:r>
            <a:r>
              <a:rPr lang="en-US" sz="2000" b="1" dirty="0" smtClean="0"/>
              <a:t>of procrastinating </a:t>
            </a:r>
            <a:r>
              <a:rPr lang="en-US" sz="2000" b="1" dirty="0"/>
              <a:t>on social media. Some of the possible amendments and improvements in </a:t>
            </a:r>
            <a:r>
              <a:rPr lang="en-US" sz="2000" b="1" dirty="0" smtClean="0"/>
              <a:t>this project </a:t>
            </a:r>
            <a:r>
              <a:rPr lang="en-US" sz="2000" b="1" dirty="0"/>
              <a:t>are;</a:t>
            </a:r>
          </a:p>
          <a:p>
            <a:pPr marL="0" indent="0">
              <a:buNone/>
            </a:pPr>
            <a:r>
              <a:rPr lang="en-US" sz="2000" b="1" dirty="0" smtClean="0"/>
              <a:t> </a:t>
            </a:r>
            <a:r>
              <a:rPr lang="en-US" sz="2000" b="1" dirty="0"/>
              <a:t>Recording of system screen</a:t>
            </a:r>
          </a:p>
          <a:p>
            <a:pPr marL="0" indent="0">
              <a:buNone/>
            </a:pPr>
            <a:r>
              <a:rPr lang="en-US" sz="2000" b="1" dirty="0" smtClean="0"/>
              <a:t> </a:t>
            </a:r>
            <a:r>
              <a:rPr lang="en-US" sz="2000" b="1" dirty="0"/>
              <a:t>Secure web account for data storing</a:t>
            </a:r>
          </a:p>
          <a:p>
            <a:pPr marL="0" indent="0">
              <a:buNone/>
            </a:pPr>
            <a:r>
              <a:rPr lang="en-US" sz="2000" b="1" dirty="0"/>
              <a:t> Password Protection</a:t>
            </a:r>
          </a:p>
          <a:p>
            <a:pPr marL="0" indent="0">
              <a:buNone/>
            </a:pPr>
            <a:r>
              <a:rPr lang="en-US" sz="2000" b="1" dirty="0"/>
              <a:t> Parental Control</a:t>
            </a:r>
            <a:endParaRPr lang="en-US" sz="2000" b="1"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1. https://medium.com/</a:t>
            </a:r>
          </a:p>
          <a:p>
            <a:pPr marL="305435" indent="-305435"/>
            <a:r>
              <a:rPr lang="en-IN" sz="2400" dirty="0">
                <a:solidFill>
                  <a:srgbClr val="0F0F0F"/>
                </a:solidFill>
                <a:ea typeface="+mn-lt"/>
                <a:cs typeface="+mn-lt"/>
              </a:rPr>
              <a:t>2. https://www.slideshare.net/</a:t>
            </a:r>
          </a:p>
          <a:p>
            <a:pPr marL="305435" indent="-305435"/>
            <a:r>
              <a:rPr lang="en-IN" sz="2400" dirty="0">
                <a:solidFill>
                  <a:srgbClr val="0F0F0F"/>
                </a:solidFill>
                <a:ea typeface="+mn-lt"/>
                <a:cs typeface="+mn-lt"/>
              </a:rPr>
              <a:t>3. https://en.m.wikipedia.org/wiki/</a:t>
            </a:r>
          </a:p>
          <a:p>
            <a:pPr marL="305435" indent="-305435"/>
            <a:r>
              <a:rPr lang="en-IN" sz="2400" dirty="0">
                <a:solidFill>
                  <a:srgbClr val="0F0F0F"/>
                </a:solidFill>
                <a:ea typeface="+mn-lt"/>
                <a:cs typeface="+mn-lt"/>
              </a:rPr>
              <a:t>4. https://security.stackexchange.com/</a:t>
            </a:r>
          </a:p>
          <a:p>
            <a:pPr marL="305435" indent="-305435"/>
            <a:r>
              <a:rPr lang="en-IN" sz="2400" dirty="0">
                <a:solidFill>
                  <a:srgbClr val="0F0F0F"/>
                </a:solidFill>
                <a:ea typeface="+mn-lt"/>
                <a:cs typeface="+mn-lt"/>
              </a:rPr>
              <a:t>5. https://www.ionos.com/digitalguide/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b="1" dirty="0" smtClean="0">
              <a:latin typeface="Arial"/>
              <a:ea typeface="+mn-lt"/>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b="1" dirty="0" smtClean="0">
              <a:latin typeface="Arial"/>
              <a:ea typeface="+mn-lt"/>
              <a:cs typeface="+mn-lt"/>
            </a:endParaRPr>
          </a:p>
          <a:p>
            <a:pPr marL="305435" indent="-305435"/>
            <a:r>
              <a:rPr lang="en-US" sz="2000" b="1" dirty="0" smtClean="0">
                <a:latin typeface="Arial"/>
                <a:ea typeface="+mn-lt"/>
                <a:cs typeface="+mn-lt"/>
              </a:rPr>
              <a:t>Algorithm </a:t>
            </a:r>
            <a:r>
              <a:rPr lang="en-US" sz="2000" b="1" dirty="0">
                <a:latin typeface="Arial"/>
                <a:ea typeface="+mn-lt"/>
                <a:cs typeface="+mn-lt"/>
              </a:rPr>
              <a:t>&amp;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41114" y="1226343"/>
            <a:ext cx="11029615" cy="4673324"/>
          </a:xfrm>
        </p:spPr>
        <p:txBody>
          <a:bodyPr/>
          <a:lstStyle/>
          <a:p>
            <a:pPr marL="0" indent="0">
              <a:buNone/>
            </a:pPr>
            <a:r>
              <a:rPr lang="en-US" sz="2800" dirty="0">
                <a:solidFill>
                  <a:srgbClr val="0F0F0F"/>
                </a:solidFill>
                <a:ea typeface="+mn-lt"/>
                <a:cs typeface="+mn-lt"/>
              </a:rPr>
              <a:t>In today's digital age, where </a:t>
            </a:r>
            <a:r>
              <a:rPr lang="en-US" sz="2800" dirty="0" err="1">
                <a:solidFill>
                  <a:srgbClr val="0F0F0F"/>
                </a:solidFill>
                <a:ea typeface="+mn-lt"/>
                <a:cs typeface="+mn-lt"/>
              </a:rPr>
              <a:t>cybersecurity</a:t>
            </a:r>
            <a:r>
              <a:rPr lang="en-US" sz="2800" dirty="0">
                <a:solidFill>
                  <a:srgbClr val="0F0F0F"/>
                </a:solidFill>
                <a:ea typeface="+mn-lt"/>
                <a:cs typeface="+mn-lt"/>
              </a:rPr>
              <a:t> threats loom large, one of the significant concerns is the proliferation of </a:t>
            </a:r>
            <a:r>
              <a:rPr lang="en-US" sz="2800" dirty="0" err="1">
                <a:solidFill>
                  <a:srgbClr val="0F0F0F"/>
                </a:solidFill>
                <a:ea typeface="+mn-lt"/>
                <a:cs typeface="+mn-lt"/>
              </a:rPr>
              <a:t>keyloggers</a:t>
            </a:r>
            <a:r>
              <a:rPr lang="en-US" sz="2800" dirty="0">
                <a:solidFill>
                  <a:srgbClr val="0F0F0F"/>
                </a:solidFill>
                <a:ea typeface="+mn-lt"/>
                <a:cs typeface="+mn-lt"/>
              </a:rPr>
              <a:t>, stealthy software tools designed to monitor and record keystrokes on a user's computer without their knowledge. </a:t>
            </a:r>
            <a:r>
              <a:rPr lang="en-US" sz="2800" dirty="0" err="1">
                <a:solidFill>
                  <a:srgbClr val="0F0F0F"/>
                </a:solidFill>
                <a:ea typeface="+mn-lt"/>
                <a:cs typeface="+mn-lt"/>
              </a:rPr>
              <a:t>Keyloggers</a:t>
            </a:r>
            <a:r>
              <a:rPr lang="en-US" sz="28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r>
              <a:rPr lang="en-US" sz="3200" dirty="0">
                <a:solidFill>
                  <a:srgbClr val="0F0F0F"/>
                </a:solidFill>
                <a:ea typeface="+mn-lt"/>
                <a:cs typeface="+mn-lt"/>
              </a:rPr>
              <a:t>.</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2000" b="1" dirty="0" err="1">
                <a:latin typeface="Calibri"/>
                <a:cs typeface="Calibri"/>
              </a:rPr>
              <a:t>Keyloggers</a:t>
            </a:r>
            <a:r>
              <a:rPr lang="en-US" sz="2000" b="1" dirty="0">
                <a:latin typeface="Calibri"/>
                <a:cs typeface="Calibri"/>
              </a:rPr>
              <a:t> are software or hardware devices designed to record keystrokes made on a computer, often without the user's knowledge or consent. While there may be legitimate use cases for </a:t>
            </a:r>
            <a:r>
              <a:rPr lang="en-US" sz="2000" b="1" dirty="0" err="1">
                <a:latin typeface="Calibri"/>
                <a:cs typeface="Calibri"/>
              </a:rPr>
              <a:t>keyloggers</a:t>
            </a:r>
            <a:r>
              <a:rPr lang="en-US" sz="2000" b="1" dirty="0">
                <a:latin typeface="Calibri"/>
                <a:cs typeface="Calibri"/>
              </a:rPr>
              <a:t>, such as parental monitoring or employee supervision in certain contexts, they are frequently associated with malicious activities such as identity theft, espionage, and unauthorized access to sensitive </a:t>
            </a:r>
            <a:r>
              <a:rPr lang="en-US" sz="2000" b="1" dirty="0" smtClean="0">
                <a:latin typeface="Calibri"/>
                <a:cs typeface="Calibri"/>
              </a:rPr>
              <a:t>information.</a:t>
            </a:r>
          </a:p>
          <a:p>
            <a:pPr marL="305435" indent="-305435"/>
            <a:r>
              <a:rPr lang="en-US" sz="2000" b="1" dirty="0">
                <a:latin typeface="Calibri"/>
                <a:cs typeface="Calibri"/>
              </a:rPr>
              <a:t>Using </a:t>
            </a:r>
            <a:r>
              <a:rPr lang="en-US" sz="2000" b="1" dirty="0" err="1">
                <a:latin typeface="Calibri"/>
                <a:cs typeface="Calibri"/>
              </a:rPr>
              <a:t>keylogger</a:t>
            </a:r>
            <a:r>
              <a:rPr lang="en-US" sz="2000" b="1" dirty="0">
                <a:latin typeface="Calibri"/>
                <a:cs typeface="Calibri"/>
              </a:rPr>
              <a:t> application users can retrieve data when working file is damaged due to several reasons like loss of power etc. This is a surveillance application used to track the users which logs keystrokes; uses log files to retrieve information. Using this application we can recall forgotten email or URL. In this </a:t>
            </a:r>
            <a:r>
              <a:rPr lang="en-US" sz="2000" b="1" dirty="0" err="1">
                <a:latin typeface="Calibri"/>
                <a:cs typeface="Calibri"/>
              </a:rPr>
              <a:t>keylogger</a:t>
            </a:r>
            <a:r>
              <a:rPr lang="en-US" sz="2000" b="1" dirty="0">
                <a:latin typeface="Calibri"/>
                <a:cs typeface="Calibri"/>
              </a:rPr>
              <a:t> project, whenever the user types something through the keyboard, the keystrokes are captured and mailed to the mail id of admin without the knowledge of the user within the time </a:t>
            </a:r>
            <a:r>
              <a:rPr lang="en-US" sz="2000" b="1" dirty="0" smtClean="0">
                <a:latin typeface="Calibri"/>
                <a:cs typeface="Calibri"/>
              </a:rPr>
              <a:t>set.</a:t>
            </a:r>
          </a:p>
          <a:p>
            <a:pPr marL="0" indent="0">
              <a:buNone/>
            </a:pPr>
            <a:r>
              <a:rPr lang="en-US" sz="2800" dirty="0"/>
              <a:t> </a:t>
            </a:r>
            <a:endParaRPr lang="en-IN" sz="2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buNone/>
            </a:pPr>
            <a:r>
              <a:rPr lang="en-US" sz="1800" b="1" dirty="0">
                <a:solidFill>
                  <a:srgbClr val="0F0F0F"/>
                </a:solidFill>
                <a:ea typeface="+mn-lt"/>
                <a:cs typeface="+mn-lt"/>
              </a:rPr>
              <a:t>Developing a </a:t>
            </a:r>
            <a:r>
              <a:rPr lang="en-US" sz="1800" b="1" dirty="0" err="1">
                <a:solidFill>
                  <a:srgbClr val="0F0F0F"/>
                </a:solidFill>
                <a:ea typeface="+mn-lt"/>
                <a:cs typeface="+mn-lt"/>
              </a:rPr>
              <a:t>keylogger</a:t>
            </a:r>
            <a:r>
              <a:rPr lang="en-US" sz="1800" b="1" dirty="0">
                <a:solidFill>
                  <a:srgbClr val="0F0F0F"/>
                </a:solidFill>
                <a:ea typeface="+mn-lt"/>
                <a:cs typeface="+mn-lt"/>
              </a:rPr>
              <a:t> system requires a systematic approach that considers various aspects of software development, security, and ethical considerations. Below is a step-by-step guide to developing a </a:t>
            </a:r>
            <a:r>
              <a:rPr lang="en-US" sz="1800" b="1" dirty="0" err="1">
                <a:solidFill>
                  <a:srgbClr val="0F0F0F"/>
                </a:solidFill>
                <a:ea typeface="+mn-lt"/>
                <a:cs typeface="+mn-lt"/>
              </a:rPr>
              <a:t>keyloggers</a:t>
            </a:r>
            <a:r>
              <a:rPr lang="en-US" sz="1800" b="1" dirty="0">
                <a:solidFill>
                  <a:srgbClr val="0F0F0F"/>
                </a:solidFill>
                <a:ea typeface="+mn-lt"/>
                <a:cs typeface="+mn-lt"/>
              </a:rPr>
              <a:t> system:</a:t>
            </a:r>
          </a:p>
          <a:p>
            <a:pPr marL="0" indent="0">
              <a:buNone/>
            </a:pPr>
            <a:r>
              <a:rPr lang="en-US" sz="1800" b="1" dirty="0">
                <a:solidFill>
                  <a:srgbClr val="0F0F0F"/>
                </a:solidFill>
                <a:ea typeface="+mn-lt"/>
                <a:cs typeface="+mn-lt"/>
              </a:rPr>
              <a:t>1. Define Purpose and Scope:</a:t>
            </a:r>
          </a:p>
          <a:p>
            <a:pPr marL="0" indent="0">
              <a:buNone/>
            </a:pPr>
            <a:r>
              <a:rPr lang="en-US" sz="1800" b="1" dirty="0">
                <a:solidFill>
                  <a:srgbClr val="0F0F0F"/>
                </a:solidFill>
                <a:ea typeface="+mn-lt"/>
                <a:cs typeface="+mn-lt"/>
              </a:rPr>
              <a:t>Clearly define the purpose of the </a:t>
            </a:r>
            <a:r>
              <a:rPr lang="en-US" sz="1800" b="1" dirty="0" err="1">
                <a:solidFill>
                  <a:srgbClr val="0F0F0F"/>
                </a:solidFill>
                <a:ea typeface="+mn-lt"/>
                <a:cs typeface="+mn-lt"/>
              </a:rPr>
              <a:t>keylogger</a:t>
            </a:r>
            <a:r>
              <a:rPr lang="en-US" sz="1800" b="1" dirty="0">
                <a:solidFill>
                  <a:srgbClr val="0F0F0F"/>
                </a:solidFill>
                <a:ea typeface="+mn-lt"/>
                <a:cs typeface="+mn-lt"/>
              </a:rPr>
              <a:t> system, whether it's for legitimate use (e.g., parental monitoring, employee supervision) or for testing/security research.</a:t>
            </a:r>
          </a:p>
          <a:p>
            <a:pPr marL="0" indent="0">
              <a:buNone/>
            </a:pPr>
            <a:r>
              <a:rPr lang="en-US" sz="1800" b="1" dirty="0">
                <a:solidFill>
                  <a:srgbClr val="0F0F0F"/>
                </a:solidFill>
                <a:ea typeface="+mn-lt"/>
                <a:cs typeface="+mn-lt"/>
              </a:rPr>
              <a:t>Define the scope of the system, including the features it will include and the platforms it will support (e.g., Windows, </a:t>
            </a:r>
            <a:r>
              <a:rPr lang="en-US" sz="1800" b="1" dirty="0" err="1">
                <a:solidFill>
                  <a:srgbClr val="0F0F0F"/>
                </a:solidFill>
                <a:ea typeface="+mn-lt"/>
                <a:cs typeface="+mn-lt"/>
              </a:rPr>
              <a:t>macOS</a:t>
            </a:r>
            <a:r>
              <a:rPr lang="en-US" sz="1800" b="1" dirty="0">
                <a:solidFill>
                  <a:srgbClr val="0F0F0F"/>
                </a:solidFill>
                <a:ea typeface="+mn-lt"/>
                <a:cs typeface="+mn-lt"/>
              </a:rPr>
              <a:t>, Linux).</a:t>
            </a:r>
          </a:p>
          <a:p>
            <a:pPr marL="0" indent="0">
              <a:buNone/>
            </a:pPr>
            <a:r>
              <a:rPr lang="en-US" sz="1800" b="1" dirty="0">
                <a:solidFill>
                  <a:srgbClr val="0F0F0F"/>
                </a:solidFill>
                <a:ea typeface="+mn-lt"/>
                <a:cs typeface="+mn-lt"/>
              </a:rPr>
              <a:t>2. Research and Requirements Gathering:</a:t>
            </a:r>
          </a:p>
          <a:p>
            <a:pPr marL="0" indent="0">
              <a:buNone/>
            </a:pPr>
            <a:r>
              <a:rPr lang="en-US" sz="1800" b="1" dirty="0">
                <a:solidFill>
                  <a:srgbClr val="0F0F0F"/>
                </a:solidFill>
                <a:ea typeface="+mn-lt"/>
                <a:cs typeface="+mn-lt"/>
              </a:rPr>
              <a:t>Conduct research on existing </a:t>
            </a:r>
            <a:r>
              <a:rPr lang="en-US" sz="1800" b="1" dirty="0" err="1">
                <a:solidFill>
                  <a:srgbClr val="0F0F0F"/>
                </a:solidFill>
                <a:ea typeface="+mn-lt"/>
                <a:cs typeface="+mn-lt"/>
              </a:rPr>
              <a:t>keylogger</a:t>
            </a:r>
            <a:r>
              <a:rPr lang="en-US" sz="1800" b="1" dirty="0">
                <a:solidFill>
                  <a:srgbClr val="0F0F0F"/>
                </a:solidFill>
                <a:ea typeface="+mn-lt"/>
                <a:cs typeface="+mn-lt"/>
              </a:rPr>
              <a:t> software and techniques to understand common functionalities and security considerations.</a:t>
            </a:r>
          </a:p>
          <a:p>
            <a:pPr marL="0" indent="0">
              <a:buNone/>
            </a:pPr>
            <a:r>
              <a:rPr lang="en-US" sz="1800" b="1" dirty="0">
                <a:solidFill>
                  <a:srgbClr val="0F0F0F"/>
                </a:solidFill>
                <a:ea typeface="+mn-lt"/>
                <a:cs typeface="+mn-lt"/>
              </a:rPr>
              <a:t>Gather requirements from stakeholders, considering factors such as data logging capabilities, </a:t>
            </a:r>
            <a:r>
              <a:rPr lang="en-US" sz="1800" b="1" dirty="0" err="1">
                <a:solidFill>
                  <a:srgbClr val="0F0F0F"/>
                </a:solidFill>
                <a:ea typeface="+mn-lt"/>
                <a:cs typeface="+mn-lt"/>
              </a:rPr>
              <a:t>stealthiness</a:t>
            </a:r>
            <a:r>
              <a:rPr lang="en-US" sz="1800" b="1" dirty="0">
                <a:solidFill>
                  <a:srgbClr val="0F0F0F"/>
                </a:solidFill>
                <a:ea typeface="+mn-lt"/>
                <a:cs typeface="+mn-lt"/>
              </a:rPr>
              <a:t>, compatibility, and security measures.</a:t>
            </a:r>
          </a:p>
          <a:p>
            <a:pPr marL="0" indent="0">
              <a:buNone/>
            </a:pPr>
            <a:r>
              <a:rPr lang="en-US" sz="1800" b="1" dirty="0">
                <a:solidFill>
                  <a:srgbClr val="0F0F0F"/>
                </a:solidFill>
                <a:ea typeface="+mn-lt"/>
                <a:cs typeface="+mn-lt"/>
              </a:rPr>
              <a:t>3. Design Architecture:</a:t>
            </a:r>
          </a:p>
          <a:p>
            <a:pPr marL="0" indent="0">
              <a:buNone/>
            </a:pPr>
            <a:r>
              <a:rPr lang="en-US" sz="1800" b="1" dirty="0">
                <a:solidFill>
                  <a:srgbClr val="0F0F0F"/>
                </a:solidFill>
                <a:ea typeface="+mn-lt"/>
                <a:cs typeface="+mn-lt"/>
              </a:rPr>
              <a:t>Design the architecture of the </a:t>
            </a:r>
            <a:r>
              <a:rPr lang="en-US" sz="1800" b="1" dirty="0" err="1">
                <a:solidFill>
                  <a:srgbClr val="0F0F0F"/>
                </a:solidFill>
                <a:ea typeface="+mn-lt"/>
                <a:cs typeface="+mn-lt"/>
              </a:rPr>
              <a:t>keylogger</a:t>
            </a:r>
            <a:r>
              <a:rPr lang="en-US" sz="1800" b="1" dirty="0">
                <a:solidFill>
                  <a:srgbClr val="0F0F0F"/>
                </a:solidFill>
                <a:ea typeface="+mn-lt"/>
                <a:cs typeface="+mn-lt"/>
              </a:rPr>
              <a:t> system, considering factors such as modularity, scalability, and maintainability.</a:t>
            </a:r>
            <a:endParaRPr lang="en-US" sz="1800" b="1" dirty="0">
              <a:solidFill>
                <a:srgbClr val="0F0F0F"/>
              </a:solidFill>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lnSpcReduction="10000"/>
          </a:bodyPr>
          <a:lstStyle/>
          <a:p>
            <a:pPr marL="0" indent="0">
              <a:buNone/>
            </a:pPr>
            <a:r>
              <a:rPr lang="en-US" sz="1800" b="1" dirty="0">
                <a:solidFill>
                  <a:srgbClr val="0F0F0F"/>
                </a:solidFill>
              </a:rPr>
              <a:t>4. Develop Core Functionality:</a:t>
            </a:r>
          </a:p>
          <a:p>
            <a:pPr marL="0" indent="0">
              <a:buNone/>
            </a:pPr>
            <a:r>
              <a:rPr lang="en-US" sz="1800" b="1" dirty="0">
                <a:solidFill>
                  <a:srgbClr val="0F0F0F"/>
                </a:solidFill>
              </a:rPr>
              <a:t>Implement the core functionality of the </a:t>
            </a:r>
            <a:r>
              <a:rPr lang="en-US" sz="1800" b="1" dirty="0" err="1">
                <a:solidFill>
                  <a:srgbClr val="0F0F0F"/>
                </a:solidFill>
              </a:rPr>
              <a:t>keylogger</a:t>
            </a:r>
            <a:r>
              <a:rPr lang="en-US" sz="1800" b="1" dirty="0">
                <a:solidFill>
                  <a:srgbClr val="0F0F0F"/>
                </a:solidFill>
              </a:rPr>
              <a:t> system, including capturing keystrokes, logging data, and optionally capturing other user activities such as mouse movements and screenshots.</a:t>
            </a:r>
          </a:p>
          <a:p>
            <a:pPr marL="0" indent="0">
              <a:buNone/>
            </a:pPr>
            <a:r>
              <a:rPr lang="en-US" sz="1800" b="1" dirty="0">
                <a:solidFill>
                  <a:srgbClr val="0F0F0F"/>
                </a:solidFill>
              </a:rPr>
              <a:t>Ensure that the </a:t>
            </a:r>
            <a:r>
              <a:rPr lang="en-US" sz="1800" b="1" dirty="0" err="1">
                <a:solidFill>
                  <a:srgbClr val="0F0F0F"/>
                </a:solidFill>
              </a:rPr>
              <a:t>keylogger</a:t>
            </a:r>
            <a:r>
              <a:rPr lang="en-US" sz="1800" b="1" dirty="0">
                <a:solidFill>
                  <a:srgbClr val="0F0F0F"/>
                </a:solidFill>
              </a:rPr>
              <a:t> operates reliably and efficiently without impacting system performance.</a:t>
            </a:r>
          </a:p>
          <a:p>
            <a:pPr marL="0" indent="0">
              <a:buNone/>
            </a:pPr>
            <a:r>
              <a:rPr lang="en-US" sz="1800" b="1" dirty="0">
                <a:solidFill>
                  <a:srgbClr val="0F0F0F"/>
                </a:solidFill>
              </a:rPr>
              <a:t>5. Implement Stealth Mechanisms (if applicable):</a:t>
            </a:r>
          </a:p>
          <a:p>
            <a:pPr marL="0" indent="0">
              <a:buNone/>
            </a:pPr>
            <a:r>
              <a:rPr lang="en-US" sz="1800" b="1" dirty="0">
                <a:solidFill>
                  <a:srgbClr val="0F0F0F"/>
                </a:solidFill>
              </a:rPr>
              <a:t>If the </a:t>
            </a:r>
            <a:r>
              <a:rPr lang="en-US" sz="1800" b="1" dirty="0" err="1">
                <a:solidFill>
                  <a:srgbClr val="0F0F0F"/>
                </a:solidFill>
              </a:rPr>
              <a:t>keylogger</a:t>
            </a:r>
            <a:r>
              <a:rPr lang="en-US" sz="1800" b="1" dirty="0">
                <a:solidFill>
                  <a:srgbClr val="0F0F0F"/>
                </a:solidFill>
              </a:rPr>
              <a:t> is intended for covert monitoring, implement stealth mechanisms to hide its presence from users and security software.</a:t>
            </a:r>
          </a:p>
          <a:p>
            <a:pPr marL="0" indent="0">
              <a:buNone/>
            </a:pPr>
            <a:r>
              <a:rPr lang="en-US" sz="1800" b="1" dirty="0">
                <a:solidFill>
                  <a:srgbClr val="0F0F0F"/>
                </a:solidFill>
              </a:rPr>
              <a:t>Stealth techniques may include hiding files and processes, using rootkit-like behavior, and evading detection by antivirus software.</a:t>
            </a:r>
          </a:p>
          <a:p>
            <a:pPr marL="0" indent="0">
              <a:buNone/>
            </a:pPr>
            <a:r>
              <a:rPr lang="en-US" sz="1800" b="1" dirty="0">
                <a:solidFill>
                  <a:srgbClr val="0F0F0F"/>
                </a:solidFill>
              </a:rPr>
              <a:t>6. Incorporate Security Measures:</a:t>
            </a:r>
          </a:p>
          <a:p>
            <a:pPr marL="0" indent="0">
              <a:buNone/>
            </a:pPr>
            <a:r>
              <a:rPr lang="en-US" sz="1800" b="1" dirty="0">
                <a:solidFill>
                  <a:srgbClr val="0F0F0F"/>
                </a:solidFill>
              </a:rPr>
              <a:t>Implement security measures to protect the data collected by the </a:t>
            </a:r>
            <a:r>
              <a:rPr lang="en-US" sz="1800" b="1" dirty="0" err="1">
                <a:solidFill>
                  <a:srgbClr val="0F0F0F"/>
                </a:solidFill>
              </a:rPr>
              <a:t>keylogger</a:t>
            </a:r>
            <a:r>
              <a:rPr lang="en-US" sz="1800" b="1" dirty="0">
                <a:solidFill>
                  <a:srgbClr val="0F0F0F"/>
                </a:solidFill>
              </a:rPr>
              <a:t>, such as encryption of logged data, secure storage, and access controls.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4132793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b="1" dirty="0">
                <a:solidFill>
                  <a:srgbClr val="0F0F0F"/>
                </a:solidFill>
                <a:ea typeface="+mn-lt"/>
                <a:cs typeface="+mn-lt"/>
              </a:rPr>
              <a:t>Implement mechanisms to prevent unauthorized access to the </a:t>
            </a:r>
            <a:r>
              <a:rPr lang="en-US" sz="1800" b="1" dirty="0" err="1">
                <a:solidFill>
                  <a:srgbClr val="0F0F0F"/>
                </a:solidFill>
                <a:ea typeface="+mn-lt"/>
                <a:cs typeface="+mn-lt"/>
              </a:rPr>
              <a:t>keylogger</a:t>
            </a:r>
            <a:r>
              <a:rPr lang="en-US" sz="1800" b="1" dirty="0">
                <a:solidFill>
                  <a:srgbClr val="0F0F0F"/>
                </a:solidFill>
                <a:ea typeface="+mn-lt"/>
                <a:cs typeface="+mn-lt"/>
              </a:rPr>
              <a:t> system itself, such as password protection and authentication.</a:t>
            </a:r>
          </a:p>
          <a:p>
            <a:pPr marL="0" indent="0">
              <a:buNone/>
            </a:pPr>
            <a:r>
              <a:rPr lang="en-US" sz="1800" b="1" dirty="0">
                <a:solidFill>
                  <a:srgbClr val="0F0F0F"/>
                </a:solidFill>
                <a:ea typeface="+mn-lt"/>
                <a:cs typeface="+mn-lt"/>
              </a:rPr>
              <a:t>7. Testing and Quality Assurance:</a:t>
            </a:r>
          </a:p>
          <a:p>
            <a:pPr marL="0" indent="0">
              <a:buNone/>
            </a:pPr>
            <a:r>
              <a:rPr lang="en-US" sz="1800" b="1" dirty="0">
                <a:solidFill>
                  <a:srgbClr val="0F0F0F"/>
                </a:solidFill>
                <a:ea typeface="+mn-lt"/>
                <a:cs typeface="+mn-lt"/>
              </a:rPr>
              <a:t>Conduct thorough testing of the </a:t>
            </a:r>
            <a:r>
              <a:rPr lang="en-US" sz="1800" b="1" dirty="0" err="1">
                <a:solidFill>
                  <a:srgbClr val="0F0F0F"/>
                </a:solidFill>
                <a:ea typeface="+mn-lt"/>
                <a:cs typeface="+mn-lt"/>
              </a:rPr>
              <a:t>keylogger</a:t>
            </a:r>
            <a:r>
              <a:rPr lang="en-US" sz="1800" b="1" dirty="0">
                <a:solidFill>
                  <a:srgbClr val="0F0F0F"/>
                </a:solidFill>
                <a:ea typeface="+mn-lt"/>
                <a:cs typeface="+mn-lt"/>
              </a:rPr>
              <a:t> system to ensure functionality, reliability, and security.</a:t>
            </a:r>
          </a:p>
          <a:p>
            <a:pPr marL="0" indent="0">
              <a:buNone/>
            </a:pPr>
            <a:r>
              <a:rPr lang="en-US" sz="1800" b="1" dirty="0">
                <a:solidFill>
                  <a:srgbClr val="0F0F0F"/>
                </a:solidFill>
                <a:ea typeface="+mn-lt"/>
                <a:cs typeface="+mn-lt"/>
              </a:rPr>
              <a:t>Perform both unit tests and integration tests to validate the behavior of individual components and the system as a whole.</a:t>
            </a:r>
          </a:p>
          <a:p>
            <a:pPr marL="0" indent="0">
              <a:buNone/>
            </a:pPr>
            <a:r>
              <a:rPr lang="en-US" sz="1800" b="1" dirty="0">
                <a:solidFill>
                  <a:srgbClr val="0F0F0F"/>
                </a:solidFill>
                <a:ea typeface="+mn-lt"/>
                <a:cs typeface="+mn-lt"/>
              </a:rPr>
              <a:t>Consider security testing techniques such as penetration testing to identify and address vulnerabilities.</a:t>
            </a:r>
          </a:p>
          <a:p>
            <a:pPr marL="0" indent="0">
              <a:buNone/>
            </a:pPr>
            <a:r>
              <a:rPr lang="en-US" sz="1800" b="1" dirty="0">
                <a:solidFill>
                  <a:srgbClr val="0F0F0F"/>
                </a:solidFill>
                <a:ea typeface="+mn-lt"/>
                <a:cs typeface="+mn-lt"/>
              </a:rPr>
              <a:t>8. Documentation and User Support: </a:t>
            </a:r>
          </a:p>
          <a:p>
            <a:pPr marL="0" indent="0">
              <a:buNone/>
            </a:pPr>
            <a:r>
              <a:rPr lang="en-US" sz="1800" b="1" dirty="0">
                <a:solidFill>
                  <a:srgbClr val="0F0F0F"/>
                </a:solidFill>
                <a:ea typeface="+mn-lt"/>
                <a:cs typeface="+mn-lt"/>
              </a:rPr>
              <a:t>Prepare comprehensive documentation for users and administrators, including installation instructions, usage guidelines, and troubleshooting tips.</a:t>
            </a:r>
          </a:p>
          <a:p>
            <a:pPr marL="0" indent="0">
              <a:buNone/>
            </a:pPr>
            <a:r>
              <a:rPr lang="en-US" sz="1800" b="1" dirty="0">
                <a:solidFill>
                  <a:srgbClr val="0F0F0F"/>
                </a:solidFill>
                <a:ea typeface="+mn-lt"/>
                <a:cs typeface="+mn-lt"/>
              </a:rPr>
              <a:t>Provide ongoing support for users of the </a:t>
            </a:r>
            <a:r>
              <a:rPr lang="en-US" sz="1800" b="1" dirty="0" err="1">
                <a:solidFill>
                  <a:srgbClr val="0F0F0F"/>
                </a:solidFill>
                <a:ea typeface="+mn-lt"/>
                <a:cs typeface="+mn-lt"/>
              </a:rPr>
              <a:t>keylogger</a:t>
            </a:r>
            <a:r>
              <a:rPr lang="en-US" sz="1800" b="1" dirty="0">
                <a:solidFill>
                  <a:srgbClr val="0F0F0F"/>
                </a:solidFill>
                <a:ea typeface="+mn-lt"/>
                <a:cs typeface="+mn-lt"/>
              </a:rPr>
              <a:t> system, addressing any issues or questions they may have.</a:t>
            </a:r>
          </a:p>
          <a:p>
            <a:pPr marL="0" indent="0">
              <a:buNone/>
            </a:pPr>
            <a:endParaRPr lang="en-US" sz="1800" b="1" dirty="0">
              <a:solidFill>
                <a:srgbClr val="0F0F0F"/>
              </a:solidFill>
              <a:ea typeface="+mn-lt"/>
              <a:cs typeface="+mn-lt"/>
            </a:endParaRPr>
          </a:p>
        </p:txBody>
      </p:sp>
    </p:spTree>
    <p:extLst>
      <p:ext uri="{BB962C8B-B14F-4D97-AF65-F5344CB8AC3E}">
        <p14:creationId xmlns:p14="http://schemas.microsoft.com/office/powerpoint/2010/main" val="744222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r>
              <a:rPr lang="en-US" sz="2000" b="1" dirty="0" err="1" smtClean="0">
                <a:ea typeface="+mn-lt"/>
                <a:cs typeface="+mn-lt"/>
              </a:rPr>
              <a:t>Keylogger</a:t>
            </a:r>
            <a:r>
              <a:rPr lang="en-US" sz="2000" b="1" dirty="0" smtClean="0">
                <a:ea typeface="+mn-lt"/>
                <a:cs typeface="+mn-lt"/>
              </a:rPr>
              <a:t> </a:t>
            </a:r>
            <a:r>
              <a:rPr lang="en-US" sz="2000" b="1" dirty="0">
                <a:ea typeface="+mn-lt"/>
                <a:cs typeface="+mn-lt"/>
              </a:rPr>
              <a:t>applications designed by implementing the Exact String Matching algorithm can record all user activities related to the keyboard, and the results are stored automatically in a dedicated database that can only be accessed by the </a:t>
            </a:r>
            <a:r>
              <a:rPr lang="en-US" sz="2000" b="1" dirty="0" err="1">
                <a:ea typeface="+mn-lt"/>
                <a:cs typeface="+mn-lt"/>
              </a:rPr>
              <a:t>keylogger</a:t>
            </a:r>
            <a:r>
              <a:rPr lang="en-US" sz="2000" b="1" dirty="0">
                <a:ea typeface="+mn-lt"/>
                <a:cs typeface="+mn-lt"/>
              </a:rPr>
              <a:t> owner, the next development of the </a:t>
            </a:r>
            <a:r>
              <a:rPr lang="en-US" sz="2000" b="1" dirty="0" err="1">
                <a:ea typeface="+mn-lt"/>
                <a:cs typeface="+mn-lt"/>
              </a:rPr>
              <a:t>keylogger</a:t>
            </a:r>
            <a:r>
              <a:rPr lang="en-US" sz="2000" b="1" dirty="0">
                <a:ea typeface="+mn-lt"/>
                <a:cs typeface="+mn-lt"/>
              </a:rPr>
              <a:t> application can record.</a:t>
            </a:r>
          </a:p>
          <a:p>
            <a:pPr marL="305435" indent="-305435"/>
            <a:r>
              <a:rPr lang="en-US" sz="2000" b="1" dirty="0">
                <a:ea typeface="+mn-lt"/>
                <a:cs typeface="+mn-lt"/>
              </a:rPr>
              <a:t>a. The program will wait for all the system processes to initialize. </a:t>
            </a:r>
          </a:p>
          <a:p>
            <a:pPr marL="305435" indent="-305435"/>
            <a:r>
              <a:rPr lang="en-US" sz="2000" b="1" dirty="0">
                <a:ea typeface="+mn-lt"/>
                <a:cs typeface="+mn-lt"/>
              </a:rPr>
              <a:t>b. The </a:t>
            </a:r>
            <a:r>
              <a:rPr lang="en-US" sz="2000" b="1" dirty="0" err="1">
                <a:ea typeface="+mn-lt"/>
                <a:cs typeface="+mn-lt"/>
              </a:rPr>
              <a:t>keylogger</a:t>
            </a:r>
            <a:r>
              <a:rPr lang="en-US" sz="2000" b="1" dirty="0">
                <a:ea typeface="+mn-lt"/>
                <a:cs typeface="+mn-lt"/>
              </a:rPr>
              <a:t> daemon is initialized and the process will be gauged in scale of time. </a:t>
            </a:r>
          </a:p>
          <a:p>
            <a:pPr marL="305435" indent="-305435"/>
            <a:r>
              <a:rPr lang="en-US" sz="2000" b="1" dirty="0">
                <a:ea typeface="+mn-lt"/>
                <a:cs typeface="+mn-lt"/>
              </a:rPr>
              <a:t>c. A log file is created for the current session to log all the keystrokes and maintain a record. </a:t>
            </a:r>
          </a:p>
          <a:p>
            <a:pPr marL="305435" indent="-305435"/>
            <a:r>
              <a:rPr lang="en-US" sz="2000" b="1" dirty="0">
                <a:ea typeface="+mn-lt"/>
                <a:cs typeface="+mn-lt"/>
              </a:rPr>
              <a:t>d. If no event occurs, </a:t>
            </a:r>
            <a:r>
              <a:rPr lang="en-US" sz="2000" b="1" dirty="0" err="1">
                <a:ea typeface="+mn-lt"/>
                <a:cs typeface="+mn-lt"/>
              </a:rPr>
              <a:t>keylogger</a:t>
            </a:r>
            <a:r>
              <a:rPr lang="en-US" sz="2000" b="1" dirty="0">
                <a:ea typeface="+mn-lt"/>
                <a:cs typeface="+mn-lt"/>
              </a:rPr>
              <a:t> continues listening to the strokes. </a:t>
            </a:r>
            <a:endParaRPr lang="en-US" sz="2000" b="1" dirty="0">
              <a:ea typeface="+mn-lt"/>
              <a:cs typeface="+mn-lt"/>
            </a:endParaRP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0" indent="0">
              <a:buNone/>
            </a:pPr>
            <a:r>
              <a:rPr lang="en-US" sz="3200" b="1" dirty="0">
                <a:ea typeface="+mn-lt"/>
                <a:cs typeface="+mn-lt"/>
              </a:rPr>
              <a:t>In most cases, </a:t>
            </a:r>
            <a:r>
              <a:rPr lang="en-US" sz="3200" b="1" dirty="0" err="1">
                <a:ea typeface="+mn-lt"/>
                <a:cs typeface="+mn-lt"/>
              </a:rPr>
              <a:t>keyloggers</a:t>
            </a:r>
            <a:r>
              <a:rPr lang="en-US" sz="3200" b="1" dirty="0">
                <a:ea typeface="+mn-lt"/>
                <a:cs typeface="+mn-lt"/>
              </a:rPr>
              <a:t> are malware deployed by cybercriminals on an infected computer. Once running on a computer, a </a:t>
            </a:r>
            <a:r>
              <a:rPr lang="en-US" sz="3200" b="1" dirty="0" err="1">
                <a:ea typeface="+mn-lt"/>
                <a:cs typeface="+mn-lt"/>
              </a:rPr>
              <a:t>keylogger</a:t>
            </a:r>
            <a:r>
              <a:rPr lang="en-US" sz="3200" b="1" dirty="0">
                <a:ea typeface="+mn-lt"/>
                <a:cs typeface="+mn-lt"/>
              </a:rPr>
              <a:t> can collect the sensitive information that the user types into the computer, such as passwords, credit card numbers, and similar </a:t>
            </a:r>
            <a:r>
              <a:rPr lang="en-US" sz="3200" b="1" dirty="0" smtClean="0">
                <a:ea typeface="+mn-lt"/>
                <a:cs typeface="+mn-lt"/>
              </a:rPr>
              <a:t>data.</a:t>
            </a:r>
            <a:endParaRPr lang="en-US" sz="3200" b="1" dirty="0">
              <a:ea typeface="+mn-lt"/>
              <a:cs typeface="+mn-lt"/>
            </a:endParaRPr>
          </a:p>
        </p:txBody>
      </p:sp>
    </p:spTree>
    <p:extLst>
      <p:ext uri="{BB962C8B-B14F-4D97-AF65-F5344CB8AC3E}">
        <p14:creationId xmlns:p14="http://schemas.microsoft.com/office/powerpoint/2010/main" val="120240711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32</TotalTime>
  <Words>1100</Words>
  <Application>Microsoft Office PowerPoint</Application>
  <PresentationFormat>Custom</PresentationFormat>
  <Paragraphs>71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Keylogger and security</vt:lpstr>
      <vt:lpstr>OUTLINE</vt:lpstr>
      <vt:lpstr>Problem Statement</vt:lpstr>
      <vt:lpstr>Proposed Solution</vt:lpstr>
      <vt:lpstr>System  Approach</vt:lpstr>
      <vt:lpstr>PowerPoint Presentation</vt:lpstr>
      <vt:lpstr>PowerPoint Presentation</vt:lpstr>
      <vt:lpstr>Algorithm </vt:lpstr>
      <vt:lpstr>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csepec</cp:lastModifiedBy>
  <cp:revision>29</cp:revision>
  <dcterms:created xsi:type="dcterms:W3CDTF">2021-05-26T16:50:10Z</dcterms:created>
  <dcterms:modified xsi:type="dcterms:W3CDTF">2024-04-16T09:01:07Z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