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63" d="100"/>
          <a:sy n="63" d="100"/>
        </p:scale>
        <p:origin x="80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EC2442-2FE9-44E4-A0CE-EE631A7E8D23}" type="datetimeFigureOut">
              <a:rPr lang="en-US" smtClean="0"/>
              <a:t>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01542D-9688-4F15-816D-CDC9819D3CDE}" type="slidenum">
              <a:rPr lang="en-US" smtClean="0"/>
              <a:t>‹#›</a:t>
            </a:fld>
            <a:endParaRPr lang="en-US"/>
          </a:p>
        </p:txBody>
      </p:sp>
    </p:spTree>
    <p:extLst>
      <p:ext uri="{BB962C8B-B14F-4D97-AF65-F5344CB8AC3E}">
        <p14:creationId xmlns:p14="http://schemas.microsoft.com/office/powerpoint/2010/main" val="179984441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EC2442-2FE9-44E4-A0CE-EE631A7E8D23}" type="datetimeFigureOut">
              <a:rPr lang="en-US" smtClean="0"/>
              <a:t>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01542D-9688-4F15-816D-CDC9819D3CDE}" type="slidenum">
              <a:rPr lang="en-US" smtClean="0"/>
              <a:t>‹#›</a:t>
            </a:fld>
            <a:endParaRPr lang="en-US"/>
          </a:p>
        </p:txBody>
      </p:sp>
    </p:spTree>
    <p:extLst>
      <p:ext uri="{BB962C8B-B14F-4D97-AF65-F5344CB8AC3E}">
        <p14:creationId xmlns:p14="http://schemas.microsoft.com/office/powerpoint/2010/main" val="33219032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EC2442-2FE9-44E4-A0CE-EE631A7E8D23}" type="datetimeFigureOut">
              <a:rPr lang="en-US" smtClean="0"/>
              <a:t>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01542D-9688-4F15-816D-CDC9819D3CDE}" type="slidenum">
              <a:rPr lang="en-US" smtClean="0"/>
              <a:t>‹#›</a:t>
            </a:fld>
            <a:endParaRPr lang="en-US"/>
          </a:p>
        </p:txBody>
      </p:sp>
    </p:spTree>
    <p:extLst>
      <p:ext uri="{BB962C8B-B14F-4D97-AF65-F5344CB8AC3E}">
        <p14:creationId xmlns:p14="http://schemas.microsoft.com/office/powerpoint/2010/main" val="240857512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EC2442-2FE9-44E4-A0CE-EE631A7E8D23}" type="datetimeFigureOut">
              <a:rPr lang="en-US" smtClean="0"/>
              <a:t>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01542D-9688-4F15-816D-CDC9819D3CDE}"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9607206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EC2442-2FE9-44E4-A0CE-EE631A7E8D23}" type="datetimeFigureOut">
              <a:rPr lang="en-US" smtClean="0"/>
              <a:t>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01542D-9688-4F15-816D-CDC9819D3CDE}" type="slidenum">
              <a:rPr lang="en-US" smtClean="0"/>
              <a:t>‹#›</a:t>
            </a:fld>
            <a:endParaRPr lang="en-US"/>
          </a:p>
        </p:txBody>
      </p:sp>
    </p:spTree>
    <p:extLst>
      <p:ext uri="{BB962C8B-B14F-4D97-AF65-F5344CB8AC3E}">
        <p14:creationId xmlns:p14="http://schemas.microsoft.com/office/powerpoint/2010/main" val="156937154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EC2442-2FE9-44E4-A0CE-EE631A7E8D23}" type="datetimeFigureOut">
              <a:rPr lang="en-US" smtClean="0"/>
              <a:t>2/10/2024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01542D-9688-4F15-816D-CDC9819D3CDE}" type="slidenum">
              <a:rPr lang="en-US" smtClean="0"/>
              <a:t>‹#›</a:t>
            </a:fld>
            <a:endParaRPr lang="en-US"/>
          </a:p>
        </p:txBody>
      </p:sp>
    </p:spTree>
    <p:extLst>
      <p:ext uri="{BB962C8B-B14F-4D97-AF65-F5344CB8AC3E}">
        <p14:creationId xmlns:p14="http://schemas.microsoft.com/office/powerpoint/2010/main" val="44763462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EC2442-2FE9-44E4-A0CE-EE631A7E8D23}" type="datetimeFigureOut">
              <a:rPr lang="en-US" smtClean="0"/>
              <a:t>2/10/2024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01542D-9688-4F15-816D-CDC9819D3CDE}" type="slidenum">
              <a:rPr lang="en-US" smtClean="0"/>
              <a:t>‹#›</a:t>
            </a:fld>
            <a:endParaRPr lang="en-US"/>
          </a:p>
        </p:txBody>
      </p:sp>
    </p:spTree>
    <p:extLst>
      <p:ext uri="{BB962C8B-B14F-4D97-AF65-F5344CB8AC3E}">
        <p14:creationId xmlns:p14="http://schemas.microsoft.com/office/powerpoint/2010/main" val="381818379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EC2442-2FE9-44E4-A0CE-EE631A7E8D23}" type="datetimeFigureOut">
              <a:rPr lang="en-US" smtClean="0"/>
              <a:t>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01542D-9688-4F15-816D-CDC9819D3CDE}" type="slidenum">
              <a:rPr lang="en-US" smtClean="0"/>
              <a:t>‹#›</a:t>
            </a:fld>
            <a:endParaRPr lang="en-US"/>
          </a:p>
        </p:txBody>
      </p:sp>
    </p:spTree>
    <p:extLst>
      <p:ext uri="{BB962C8B-B14F-4D97-AF65-F5344CB8AC3E}">
        <p14:creationId xmlns:p14="http://schemas.microsoft.com/office/powerpoint/2010/main" val="391698357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EC2442-2FE9-44E4-A0CE-EE631A7E8D23}" type="datetimeFigureOut">
              <a:rPr lang="en-US" smtClean="0"/>
              <a:t>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01542D-9688-4F15-816D-CDC9819D3CDE}" type="slidenum">
              <a:rPr lang="en-US" smtClean="0"/>
              <a:t>‹#›</a:t>
            </a:fld>
            <a:endParaRPr lang="en-US"/>
          </a:p>
        </p:txBody>
      </p:sp>
    </p:spTree>
    <p:extLst>
      <p:ext uri="{BB962C8B-B14F-4D97-AF65-F5344CB8AC3E}">
        <p14:creationId xmlns:p14="http://schemas.microsoft.com/office/powerpoint/2010/main" val="409449977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BEC2442-2FE9-44E4-A0CE-EE631A7E8D23}" type="datetimeFigureOut">
              <a:rPr lang="en-US" smtClean="0"/>
              <a:t>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01542D-9688-4F15-816D-CDC9819D3CDE}" type="slidenum">
              <a:rPr lang="en-US" smtClean="0"/>
              <a:t>‹#›</a:t>
            </a:fld>
            <a:endParaRPr lang="en-US"/>
          </a:p>
        </p:txBody>
      </p:sp>
    </p:spTree>
    <p:extLst>
      <p:ext uri="{BB962C8B-B14F-4D97-AF65-F5344CB8AC3E}">
        <p14:creationId xmlns:p14="http://schemas.microsoft.com/office/powerpoint/2010/main" val="133911994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EC2442-2FE9-44E4-A0CE-EE631A7E8D23}" type="datetimeFigureOut">
              <a:rPr lang="en-US" smtClean="0"/>
              <a:t>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01542D-9688-4F15-816D-CDC9819D3CDE}" type="slidenum">
              <a:rPr lang="en-US" smtClean="0"/>
              <a:t>‹#›</a:t>
            </a:fld>
            <a:endParaRPr lang="en-US"/>
          </a:p>
        </p:txBody>
      </p:sp>
    </p:spTree>
    <p:extLst>
      <p:ext uri="{BB962C8B-B14F-4D97-AF65-F5344CB8AC3E}">
        <p14:creationId xmlns:p14="http://schemas.microsoft.com/office/powerpoint/2010/main" val="74149820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EC2442-2FE9-44E4-A0CE-EE631A7E8D23}" type="datetimeFigureOut">
              <a:rPr lang="en-US" smtClean="0"/>
              <a:t>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01542D-9688-4F15-816D-CDC9819D3CDE}" type="slidenum">
              <a:rPr lang="en-US" smtClean="0"/>
              <a:t>‹#›</a:t>
            </a:fld>
            <a:endParaRPr lang="en-US"/>
          </a:p>
        </p:txBody>
      </p:sp>
    </p:spTree>
    <p:extLst>
      <p:ext uri="{BB962C8B-B14F-4D97-AF65-F5344CB8AC3E}">
        <p14:creationId xmlns:p14="http://schemas.microsoft.com/office/powerpoint/2010/main" val="199680573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EC2442-2FE9-44E4-A0CE-EE631A7E8D23}" type="datetimeFigureOut">
              <a:rPr lang="en-US" smtClean="0"/>
              <a:t>2/10/2024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01542D-9688-4F15-816D-CDC9819D3CDE}" type="slidenum">
              <a:rPr lang="en-US" smtClean="0"/>
              <a:t>‹#›</a:t>
            </a:fld>
            <a:endParaRPr lang="en-US"/>
          </a:p>
        </p:txBody>
      </p:sp>
    </p:spTree>
    <p:extLst>
      <p:ext uri="{BB962C8B-B14F-4D97-AF65-F5344CB8AC3E}">
        <p14:creationId xmlns:p14="http://schemas.microsoft.com/office/powerpoint/2010/main" val="311454690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BEC2442-2FE9-44E4-A0CE-EE631A7E8D23}" type="datetimeFigureOut">
              <a:rPr lang="en-US" smtClean="0"/>
              <a:t>2/10/2024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301542D-9688-4F15-816D-CDC9819D3CDE}" type="slidenum">
              <a:rPr lang="en-US" smtClean="0"/>
              <a:t>‹#›</a:t>
            </a:fld>
            <a:endParaRPr lang="en-US"/>
          </a:p>
        </p:txBody>
      </p:sp>
    </p:spTree>
    <p:extLst>
      <p:ext uri="{BB962C8B-B14F-4D97-AF65-F5344CB8AC3E}">
        <p14:creationId xmlns:p14="http://schemas.microsoft.com/office/powerpoint/2010/main" val="61132541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BEC2442-2FE9-44E4-A0CE-EE631A7E8D23}" type="datetimeFigureOut">
              <a:rPr lang="en-US" smtClean="0"/>
              <a:t>2/10/2024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301542D-9688-4F15-816D-CDC9819D3CDE}" type="slidenum">
              <a:rPr lang="en-US" smtClean="0"/>
              <a:t>‹#›</a:t>
            </a:fld>
            <a:endParaRPr lang="en-US"/>
          </a:p>
        </p:txBody>
      </p:sp>
    </p:spTree>
    <p:extLst>
      <p:ext uri="{BB962C8B-B14F-4D97-AF65-F5344CB8AC3E}">
        <p14:creationId xmlns:p14="http://schemas.microsoft.com/office/powerpoint/2010/main" val="341120865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BEC2442-2FE9-44E4-A0CE-EE631A7E8D23}" type="datetimeFigureOut">
              <a:rPr lang="en-US" smtClean="0"/>
              <a:t>2/10/2024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301542D-9688-4F15-816D-CDC9819D3CDE}" type="slidenum">
              <a:rPr lang="en-US" smtClean="0"/>
              <a:t>‹#›</a:t>
            </a:fld>
            <a:endParaRPr lang="en-US"/>
          </a:p>
        </p:txBody>
      </p:sp>
    </p:spTree>
    <p:extLst>
      <p:ext uri="{BB962C8B-B14F-4D97-AF65-F5344CB8AC3E}">
        <p14:creationId xmlns:p14="http://schemas.microsoft.com/office/powerpoint/2010/main" val="272389505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EC2442-2FE9-44E4-A0CE-EE631A7E8D23}" type="datetimeFigureOut">
              <a:rPr lang="en-US" smtClean="0"/>
              <a:t>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01542D-9688-4F15-816D-CDC9819D3CDE}" type="slidenum">
              <a:rPr lang="en-US" smtClean="0"/>
              <a:t>‹#›</a:t>
            </a:fld>
            <a:endParaRPr lang="en-US"/>
          </a:p>
        </p:txBody>
      </p:sp>
    </p:spTree>
    <p:extLst>
      <p:ext uri="{BB962C8B-B14F-4D97-AF65-F5344CB8AC3E}">
        <p14:creationId xmlns:p14="http://schemas.microsoft.com/office/powerpoint/2010/main" val="380594092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BEC2442-2FE9-44E4-A0CE-EE631A7E8D23}" type="datetimeFigureOut">
              <a:rPr lang="en-US" smtClean="0"/>
              <a:t>2/10/2024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301542D-9688-4F15-816D-CDC9819D3CDE}" type="slidenum">
              <a:rPr lang="en-US" smtClean="0"/>
              <a:t>‹#›</a:t>
            </a:fld>
            <a:endParaRPr lang="en-US"/>
          </a:p>
        </p:txBody>
      </p:sp>
    </p:spTree>
    <p:extLst>
      <p:ext uri="{BB962C8B-B14F-4D97-AF65-F5344CB8AC3E}">
        <p14:creationId xmlns:p14="http://schemas.microsoft.com/office/powerpoint/2010/main" val="89886312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pixabay.com/en/thank-you-text-message-note-394180/"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36CAA-F585-0041-A057-EB6B95D0F322}"/>
              </a:ext>
            </a:extLst>
          </p:cNvPr>
          <p:cNvSpPr>
            <a:spLocks noGrp="1"/>
          </p:cNvSpPr>
          <p:nvPr>
            <p:ph type="ctrTitle"/>
          </p:nvPr>
        </p:nvSpPr>
        <p:spPr>
          <a:xfrm>
            <a:off x="862346" y="809235"/>
            <a:ext cx="10110453" cy="861420"/>
          </a:xfrm>
        </p:spPr>
        <p:txBody>
          <a:bodyPr/>
          <a:lstStyle/>
          <a:p>
            <a:r>
              <a:rPr lang="en-US" sz="5000" dirty="0">
                <a:latin typeface="Times New Roman" panose="02020603050405020304" pitchFamily="18" charset="0"/>
                <a:cs typeface="Times New Roman" panose="02020603050405020304" pitchFamily="18" charset="0"/>
              </a:rPr>
              <a:t>SMARTINTERNZ’S INTERNSHIP</a:t>
            </a:r>
          </a:p>
        </p:txBody>
      </p:sp>
      <p:sp>
        <p:nvSpPr>
          <p:cNvPr id="3" name="Subtitle 2">
            <a:extLst>
              <a:ext uri="{FF2B5EF4-FFF2-40B4-BE49-F238E27FC236}">
                <a16:creationId xmlns:a16="http://schemas.microsoft.com/office/drawing/2014/main" id="{994B446B-4DFE-61F4-4686-B97CDDBA9C0B}"/>
              </a:ext>
            </a:extLst>
          </p:cNvPr>
          <p:cNvSpPr>
            <a:spLocks noGrp="1"/>
          </p:cNvSpPr>
          <p:nvPr>
            <p:ph type="subTitle" idx="1"/>
          </p:nvPr>
        </p:nvSpPr>
        <p:spPr>
          <a:xfrm>
            <a:off x="1154954" y="4315968"/>
            <a:ext cx="10829781" cy="1938528"/>
          </a:xfrm>
        </p:spPr>
        <p:txBody>
          <a:bodyPr/>
          <a:lstStyle/>
          <a:p>
            <a:r>
              <a:rPr lang="en-US" b="1" dirty="0">
                <a:solidFill>
                  <a:srgbClr val="002060"/>
                </a:solidFill>
                <a:latin typeface="Times New Roman" panose="02020603050405020304" pitchFamily="18" charset="0"/>
                <a:cs typeface="Times New Roman" panose="02020603050405020304" pitchFamily="18" charset="0"/>
              </a:rPr>
              <a:t>NAME: SHAIK M. BILALDEEN</a:t>
            </a:r>
          </a:p>
          <a:p>
            <a:r>
              <a:rPr lang="en-US" b="1" dirty="0">
                <a:solidFill>
                  <a:srgbClr val="002060"/>
                </a:solidFill>
                <a:latin typeface="Times New Roman" panose="02020603050405020304" pitchFamily="18" charset="0"/>
                <a:cs typeface="Times New Roman" panose="02020603050405020304" pitchFamily="18" charset="0"/>
              </a:rPr>
              <a:t>BRANCH AND YEAR: E.C.E AND 4</a:t>
            </a:r>
            <a:r>
              <a:rPr lang="en-US" b="1" baseline="30000" dirty="0">
                <a:solidFill>
                  <a:srgbClr val="002060"/>
                </a:solidFill>
                <a:latin typeface="Times New Roman" panose="02020603050405020304" pitchFamily="18" charset="0"/>
                <a:cs typeface="Times New Roman" panose="02020603050405020304" pitchFamily="18" charset="0"/>
              </a:rPr>
              <a:t>TH</a:t>
            </a:r>
            <a:r>
              <a:rPr lang="en-US" b="1" dirty="0">
                <a:solidFill>
                  <a:srgbClr val="002060"/>
                </a:solidFill>
                <a:latin typeface="Times New Roman" panose="02020603050405020304" pitchFamily="18" charset="0"/>
                <a:cs typeface="Times New Roman" panose="02020603050405020304" pitchFamily="18" charset="0"/>
              </a:rPr>
              <a:t> YEAR</a:t>
            </a:r>
          </a:p>
          <a:p>
            <a:r>
              <a:rPr lang="en-US" b="1" dirty="0">
                <a:solidFill>
                  <a:srgbClr val="002060"/>
                </a:solidFill>
                <a:latin typeface="Times New Roman" panose="02020603050405020304" pitchFamily="18" charset="0"/>
                <a:cs typeface="Times New Roman" panose="02020603050405020304" pitchFamily="18" charset="0"/>
              </a:rPr>
              <a:t>COLLEGE: ANNAMACHARYA INSTITUTE OF TECHNOLOGY AND SCIENCES, TIRUPATI</a:t>
            </a:r>
          </a:p>
          <a:p>
            <a:r>
              <a:rPr lang="en-US" b="1" dirty="0">
                <a:solidFill>
                  <a:srgbClr val="002060"/>
                </a:solidFill>
                <a:latin typeface="Times New Roman" panose="02020603050405020304" pitchFamily="18" charset="0"/>
                <a:cs typeface="Times New Roman" panose="02020603050405020304" pitchFamily="18" charset="0"/>
              </a:rPr>
              <a:t>ROLL NO: 20AK1A0417</a:t>
            </a:r>
          </a:p>
        </p:txBody>
      </p:sp>
      <p:sp>
        <p:nvSpPr>
          <p:cNvPr id="6" name="TextBox 5">
            <a:extLst>
              <a:ext uri="{FF2B5EF4-FFF2-40B4-BE49-F238E27FC236}">
                <a16:creationId xmlns:a16="http://schemas.microsoft.com/office/drawing/2014/main" id="{F1594BCA-2442-885D-270B-812B80FD0FE7}"/>
              </a:ext>
            </a:extLst>
          </p:cNvPr>
          <p:cNvSpPr txBox="1"/>
          <p:nvPr/>
        </p:nvSpPr>
        <p:spPr>
          <a:xfrm>
            <a:off x="2340864" y="2080620"/>
            <a:ext cx="9680448" cy="553998"/>
          </a:xfrm>
          <a:prstGeom prst="rect">
            <a:avLst/>
          </a:prstGeom>
          <a:noFill/>
        </p:spPr>
        <p:txBody>
          <a:bodyPr wrap="square" rtlCol="0">
            <a:spAutoFit/>
          </a:bodyPr>
          <a:lstStyle/>
          <a:p>
            <a:r>
              <a:rPr lang="en-US" sz="3000" b="1" dirty="0">
                <a:latin typeface="Times New Roman" panose="02020603050405020304" pitchFamily="18" charset="0"/>
                <a:cs typeface="Times New Roman" panose="02020603050405020304" pitchFamily="18" charset="0"/>
              </a:rPr>
              <a:t>            -CYBER SECURITY WITH IBM QRADAR</a:t>
            </a:r>
          </a:p>
        </p:txBody>
      </p:sp>
    </p:spTree>
    <p:extLst>
      <p:ext uri="{BB962C8B-B14F-4D97-AF65-F5344CB8AC3E}">
        <p14:creationId xmlns:p14="http://schemas.microsoft.com/office/powerpoint/2010/main" val="186774290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1D7B54-C705-4F43-96D0-503FF826F408}"/>
              </a:ext>
            </a:extLst>
          </p:cNvPr>
          <p:cNvSpPr txBox="1"/>
          <p:nvPr/>
        </p:nvSpPr>
        <p:spPr>
          <a:xfrm>
            <a:off x="463296" y="1341120"/>
            <a:ext cx="11192256" cy="4093428"/>
          </a:xfrm>
          <a:prstGeom prst="rect">
            <a:avLst/>
          </a:prstGeom>
          <a:noFill/>
        </p:spPr>
        <p:txBody>
          <a:bodyPr wrap="square" rtlCol="0">
            <a:spAutoFit/>
          </a:bodyPr>
          <a:lstStyle/>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Open Worldwide Application Security Project (OSWAP) top 10 category  and their business impacts</a:t>
            </a:r>
          </a:p>
          <a:p>
            <a:endParaRPr lang="en-US" sz="2000" b="1" dirty="0">
              <a:latin typeface="Times New Roman" panose="02020603050405020304" pitchFamily="18" charset="0"/>
              <a:cs typeface="Times New Roman" panose="02020603050405020304" pitchFamily="18" charset="0"/>
            </a:endParaRPr>
          </a:p>
          <a:p>
            <a:pPr lvl="2"/>
            <a:r>
              <a:rPr lang="en-US" sz="2000" b="1" dirty="0">
                <a:solidFill>
                  <a:schemeClr val="bg2">
                    <a:lumMod val="40000"/>
                    <a:lumOff val="60000"/>
                  </a:schemeClr>
                </a:solidFill>
                <a:latin typeface="Times New Roman" panose="02020603050405020304" pitchFamily="18" charset="0"/>
                <a:cs typeface="Times New Roman" panose="02020603050405020304" pitchFamily="18" charset="0"/>
              </a:rPr>
              <a:t>      A. Broken Access Control</a:t>
            </a:r>
          </a:p>
          <a:p>
            <a:pPr lvl="2"/>
            <a:r>
              <a:rPr lang="en-US" sz="2000" b="1" dirty="0">
                <a:solidFill>
                  <a:schemeClr val="bg2">
                    <a:lumMod val="40000"/>
                    <a:lumOff val="60000"/>
                  </a:schemeClr>
                </a:solidFill>
                <a:latin typeface="Times New Roman" panose="02020603050405020304" pitchFamily="18" charset="0"/>
                <a:cs typeface="Times New Roman" panose="02020603050405020304" pitchFamily="18" charset="0"/>
              </a:rPr>
              <a:t>      B. Cryptographic Failure</a:t>
            </a:r>
          </a:p>
          <a:p>
            <a:pPr lvl="2"/>
            <a:r>
              <a:rPr lang="en-US" sz="2000" b="1" dirty="0">
                <a:solidFill>
                  <a:schemeClr val="bg2">
                    <a:lumMod val="40000"/>
                    <a:lumOff val="60000"/>
                  </a:schemeClr>
                </a:solidFill>
                <a:latin typeface="Times New Roman" panose="02020603050405020304" pitchFamily="18" charset="0"/>
                <a:cs typeface="Times New Roman" panose="02020603050405020304" pitchFamily="18" charset="0"/>
              </a:rPr>
              <a:t>      C. Injection</a:t>
            </a:r>
          </a:p>
          <a:p>
            <a:pPr lvl="2"/>
            <a:r>
              <a:rPr lang="en-US" sz="2000" b="1" dirty="0">
                <a:solidFill>
                  <a:schemeClr val="bg2">
                    <a:lumMod val="40000"/>
                    <a:lumOff val="60000"/>
                  </a:schemeClr>
                </a:solidFill>
                <a:latin typeface="Times New Roman" panose="02020603050405020304" pitchFamily="18" charset="0"/>
                <a:cs typeface="Times New Roman" panose="02020603050405020304" pitchFamily="18" charset="0"/>
              </a:rPr>
              <a:t>      D. Insecure Design</a:t>
            </a:r>
          </a:p>
          <a:p>
            <a:pPr lvl="2"/>
            <a:r>
              <a:rPr lang="en-US" sz="2000" b="1" dirty="0">
                <a:solidFill>
                  <a:schemeClr val="bg2">
                    <a:lumMod val="40000"/>
                    <a:lumOff val="60000"/>
                  </a:schemeClr>
                </a:solidFill>
                <a:latin typeface="Times New Roman" panose="02020603050405020304" pitchFamily="18" charset="0"/>
                <a:cs typeface="Times New Roman" panose="02020603050405020304" pitchFamily="18" charset="0"/>
              </a:rPr>
              <a:t>      E. Security Misconfiguration</a:t>
            </a:r>
          </a:p>
          <a:p>
            <a:pPr lvl="2"/>
            <a:r>
              <a:rPr lang="en-US" sz="2000" b="1" dirty="0">
                <a:solidFill>
                  <a:schemeClr val="bg2">
                    <a:lumMod val="40000"/>
                    <a:lumOff val="60000"/>
                  </a:schemeClr>
                </a:solidFill>
                <a:latin typeface="Times New Roman" panose="02020603050405020304" pitchFamily="18" charset="0"/>
                <a:cs typeface="Times New Roman" panose="02020603050405020304" pitchFamily="18" charset="0"/>
              </a:rPr>
              <a:t>      F. Vulnerable and Outdated Components</a:t>
            </a:r>
          </a:p>
          <a:p>
            <a:pPr lvl="2"/>
            <a:r>
              <a:rPr lang="en-US" sz="2000" b="1" dirty="0">
                <a:solidFill>
                  <a:schemeClr val="bg2">
                    <a:lumMod val="40000"/>
                    <a:lumOff val="60000"/>
                  </a:schemeClr>
                </a:solidFill>
                <a:latin typeface="Times New Roman" panose="02020603050405020304" pitchFamily="18" charset="0"/>
                <a:cs typeface="Times New Roman" panose="02020603050405020304" pitchFamily="18" charset="0"/>
              </a:rPr>
              <a:t>     G. Identification and Authentication Failures</a:t>
            </a:r>
          </a:p>
          <a:p>
            <a:pPr lvl="2"/>
            <a:r>
              <a:rPr lang="en-US" sz="2000" b="1" dirty="0">
                <a:solidFill>
                  <a:schemeClr val="bg2">
                    <a:lumMod val="40000"/>
                    <a:lumOff val="60000"/>
                  </a:schemeClr>
                </a:solidFill>
                <a:latin typeface="Times New Roman" panose="02020603050405020304" pitchFamily="18" charset="0"/>
                <a:cs typeface="Times New Roman" panose="02020603050405020304" pitchFamily="18" charset="0"/>
              </a:rPr>
              <a:t>     H. Software and Data Integrity Failures</a:t>
            </a:r>
          </a:p>
          <a:p>
            <a:pPr lvl="2"/>
            <a:r>
              <a:rPr lang="en-US" sz="2000" b="1" dirty="0">
                <a:solidFill>
                  <a:schemeClr val="bg2">
                    <a:lumMod val="40000"/>
                    <a:lumOff val="60000"/>
                  </a:schemeClr>
                </a:solidFill>
                <a:latin typeface="Times New Roman" panose="02020603050405020304" pitchFamily="18" charset="0"/>
                <a:cs typeface="Times New Roman" panose="02020603050405020304" pitchFamily="18" charset="0"/>
              </a:rPr>
              <a:t>      I. Security Logging and Monitoring Failures</a:t>
            </a:r>
          </a:p>
          <a:p>
            <a:pPr lvl="2"/>
            <a:r>
              <a:rPr lang="en-US" sz="2000" b="1" dirty="0">
                <a:solidFill>
                  <a:schemeClr val="bg2">
                    <a:lumMod val="40000"/>
                    <a:lumOff val="60000"/>
                  </a:schemeClr>
                </a:solidFill>
                <a:latin typeface="Times New Roman" panose="02020603050405020304" pitchFamily="18" charset="0"/>
                <a:cs typeface="Times New Roman" panose="02020603050405020304" pitchFamily="18" charset="0"/>
              </a:rPr>
              <a:t>      J. Server Side Request Forgery (SSRF)</a:t>
            </a:r>
            <a:endParaRPr lang="en-US" sz="2000" dirty="0">
              <a:solidFill>
                <a:schemeClr val="bg2">
                  <a:lumMod val="40000"/>
                  <a:lumOff val="60000"/>
                </a:schemeClr>
              </a:solidFill>
            </a:endParaRPr>
          </a:p>
        </p:txBody>
      </p:sp>
    </p:spTree>
    <p:extLst>
      <p:ext uri="{BB962C8B-B14F-4D97-AF65-F5344CB8AC3E}">
        <p14:creationId xmlns:p14="http://schemas.microsoft.com/office/powerpoint/2010/main" val="152008496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830932-4CCE-69B4-C668-470CCFD50650}"/>
              </a:ext>
            </a:extLst>
          </p:cNvPr>
          <p:cNvSpPr txBox="1"/>
          <p:nvPr/>
        </p:nvSpPr>
        <p:spPr>
          <a:xfrm>
            <a:off x="1426464" y="1109472"/>
            <a:ext cx="11679936"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DAY 5 : OSWAP CATEGORY AND API HACKING </a:t>
            </a:r>
          </a:p>
        </p:txBody>
      </p:sp>
      <p:sp>
        <p:nvSpPr>
          <p:cNvPr id="3" name="TextBox 2">
            <a:extLst>
              <a:ext uri="{FF2B5EF4-FFF2-40B4-BE49-F238E27FC236}">
                <a16:creationId xmlns:a16="http://schemas.microsoft.com/office/drawing/2014/main" id="{774A6696-F025-D836-7BAD-FAF6DCDC5134}"/>
              </a:ext>
            </a:extLst>
          </p:cNvPr>
          <p:cNvSpPr txBox="1"/>
          <p:nvPr/>
        </p:nvSpPr>
        <p:spPr>
          <a:xfrm>
            <a:off x="353568" y="1780032"/>
            <a:ext cx="11423904"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Introduction to web applications and its layers</a:t>
            </a:r>
          </a:p>
          <a:p>
            <a:r>
              <a:rPr lang="en-US" sz="2000" dirty="0">
                <a:latin typeface="Times New Roman" panose="02020603050405020304" pitchFamily="18" charset="0"/>
                <a:cs typeface="Times New Roman" panose="02020603050405020304" pitchFamily="18" charset="0"/>
              </a:rPr>
              <a:t>            A. Front End</a:t>
            </a:r>
          </a:p>
          <a:p>
            <a:r>
              <a:rPr lang="en-US" sz="2000" dirty="0">
                <a:latin typeface="Times New Roman" panose="02020603050405020304" pitchFamily="18" charset="0"/>
                <a:cs typeface="Times New Roman" panose="02020603050405020304" pitchFamily="18" charset="0"/>
              </a:rPr>
              <a:t>            B. Back End</a:t>
            </a:r>
          </a:p>
          <a:p>
            <a:r>
              <a:rPr lang="en-US" sz="2000" dirty="0">
                <a:latin typeface="Times New Roman" panose="02020603050405020304" pitchFamily="18" charset="0"/>
                <a:cs typeface="Times New Roman" panose="02020603050405020304" pitchFamily="18" charset="0"/>
              </a:rPr>
              <a:t>    and  C. Middle Tier</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Working of Web Applications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Web Application Architecture</a:t>
            </a:r>
          </a:p>
          <a:p>
            <a:r>
              <a:rPr lang="en-US" sz="2000" dirty="0">
                <a:solidFill>
                  <a:schemeClr val="bg1"/>
                </a:solidFill>
                <a:latin typeface="Times New Roman" panose="02020603050405020304" pitchFamily="18" charset="0"/>
                <a:cs typeface="Times New Roman" panose="02020603050405020304" pitchFamily="18" charset="0"/>
              </a:rPr>
              <a:t>          1. DNS</a:t>
            </a:r>
          </a:p>
          <a:p>
            <a:r>
              <a:rPr lang="en-US" sz="2000" dirty="0">
                <a:solidFill>
                  <a:schemeClr val="bg1"/>
                </a:solidFill>
                <a:latin typeface="Times New Roman" panose="02020603050405020304" pitchFamily="18" charset="0"/>
                <a:cs typeface="Times New Roman" panose="02020603050405020304" pitchFamily="18" charset="0"/>
              </a:rPr>
              <a:t>          2. User’s browser</a:t>
            </a:r>
          </a:p>
          <a:p>
            <a:r>
              <a:rPr lang="en-US" sz="2000" dirty="0">
                <a:solidFill>
                  <a:schemeClr val="bg1"/>
                </a:solidFill>
                <a:latin typeface="Times New Roman" panose="02020603050405020304" pitchFamily="18" charset="0"/>
                <a:cs typeface="Times New Roman" panose="02020603050405020304" pitchFamily="18" charset="0"/>
              </a:rPr>
              <a:t>          3. Load Balancer</a:t>
            </a:r>
          </a:p>
          <a:p>
            <a:r>
              <a:rPr lang="en-US" sz="2000" dirty="0">
                <a:solidFill>
                  <a:schemeClr val="bg1"/>
                </a:solidFill>
                <a:latin typeface="Times New Roman" panose="02020603050405020304" pitchFamily="18" charset="0"/>
                <a:cs typeface="Times New Roman" panose="02020603050405020304" pitchFamily="18" charset="0"/>
              </a:rPr>
              <a:t>         4. Database </a:t>
            </a:r>
          </a:p>
          <a:p>
            <a:r>
              <a:rPr lang="en-US" sz="2000" dirty="0">
                <a:solidFill>
                  <a:schemeClr val="bg1"/>
                </a:solidFill>
                <a:latin typeface="Times New Roman" panose="02020603050405020304" pitchFamily="18" charset="0"/>
                <a:cs typeface="Times New Roman" panose="02020603050405020304" pitchFamily="18" charset="0"/>
              </a:rPr>
              <a:t>         5. Caching service</a:t>
            </a:r>
          </a:p>
          <a:p>
            <a:r>
              <a:rPr lang="en-US" sz="2000" dirty="0">
                <a:solidFill>
                  <a:schemeClr val="bg1"/>
                </a:solidFill>
                <a:latin typeface="Times New Roman" panose="02020603050405020304" pitchFamily="18" charset="0"/>
                <a:cs typeface="Times New Roman" panose="02020603050405020304" pitchFamily="18" charset="0"/>
              </a:rPr>
              <a:t>       6a. Job queue</a:t>
            </a:r>
          </a:p>
          <a:p>
            <a:r>
              <a:rPr lang="en-US" sz="2000" dirty="0">
                <a:solidFill>
                  <a:schemeClr val="bg1"/>
                </a:solidFill>
                <a:latin typeface="Times New Roman" panose="02020603050405020304" pitchFamily="18" charset="0"/>
                <a:cs typeface="Times New Roman" panose="02020603050405020304" pitchFamily="18" charset="0"/>
              </a:rPr>
              <a:t>       6b. Job service</a:t>
            </a:r>
          </a:p>
          <a:p>
            <a:r>
              <a:rPr lang="en-US" sz="2000" dirty="0">
                <a:solidFill>
                  <a:schemeClr val="bg1"/>
                </a:solidFill>
                <a:latin typeface="Times New Roman" panose="02020603050405020304" pitchFamily="18" charset="0"/>
                <a:cs typeface="Times New Roman" panose="02020603050405020304" pitchFamily="18" charset="0"/>
              </a:rPr>
              <a:t>        7. Full Text Search Service</a:t>
            </a:r>
          </a:p>
          <a:p>
            <a:r>
              <a:rPr lang="en-US" sz="2000" dirty="0">
                <a:solidFill>
                  <a:schemeClr val="bg1"/>
                </a:solidFill>
                <a:latin typeface="Times New Roman" panose="02020603050405020304" pitchFamily="18" charset="0"/>
                <a:cs typeface="Times New Roman" panose="02020603050405020304" pitchFamily="18" charset="0"/>
              </a:rPr>
              <a:t>        8. Services</a:t>
            </a:r>
          </a:p>
        </p:txBody>
      </p:sp>
      <p:sp>
        <p:nvSpPr>
          <p:cNvPr id="4" name="TextBox 3">
            <a:extLst>
              <a:ext uri="{FF2B5EF4-FFF2-40B4-BE49-F238E27FC236}">
                <a16:creationId xmlns:a16="http://schemas.microsoft.com/office/drawing/2014/main" id="{E702CF1E-2FF7-5311-3C4B-FA42C82DC00F}"/>
              </a:ext>
            </a:extLst>
          </p:cNvPr>
          <p:cNvSpPr txBox="1"/>
          <p:nvPr/>
        </p:nvSpPr>
        <p:spPr>
          <a:xfrm>
            <a:off x="6254496" y="3429000"/>
            <a:ext cx="4450080" cy="1631216"/>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9a. Data-”firehouse”</a:t>
            </a:r>
          </a:p>
          <a:p>
            <a:r>
              <a:rPr lang="en-US" sz="2000" dirty="0">
                <a:solidFill>
                  <a:schemeClr val="bg1"/>
                </a:solidFill>
                <a:latin typeface="Times New Roman" panose="02020603050405020304" pitchFamily="18" charset="0"/>
                <a:cs typeface="Times New Roman" panose="02020603050405020304" pitchFamily="18" charset="0"/>
              </a:rPr>
              <a:t>9b. Copy of data </a:t>
            </a:r>
          </a:p>
          <a:p>
            <a:r>
              <a:rPr lang="en-US" sz="2000" dirty="0">
                <a:solidFill>
                  <a:schemeClr val="bg1"/>
                </a:solidFill>
                <a:latin typeface="Times New Roman" panose="02020603050405020304" pitchFamily="18" charset="0"/>
                <a:cs typeface="Times New Roman" panose="02020603050405020304" pitchFamily="18" charset="0"/>
              </a:rPr>
              <a:t>9c. Data Warehouse</a:t>
            </a:r>
          </a:p>
          <a:p>
            <a:r>
              <a:rPr lang="en-US" sz="2000" dirty="0">
                <a:solidFill>
                  <a:schemeClr val="bg1"/>
                </a:solidFill>
                <a:latin typeface="Times New Roman" panose="02020603050405020304" pitchFamily="18" charset="0"/>
                <a:cs typeface="Times New Roman" panose="02020603050405020304" pitchFamily="18" charset="0"/>
              </a:rPr>
              <a:t>10. Cloud Storage</a:t>
            </a:r>
          </a:p>
          <a:p>
            <a:r>
              <a:rPr lang="en-US" sz="2000" dirty="0">
                <a:solidFill>
                  <a:schemeClr val="bg1"/>
                </a:solidFill>
                <a:latin typeface="Times New Roman" panose="02020603050405020304" pitchFamily="18" charset="0"/>
                <a:cs typeface="Times New Roman" panose="02020603050405020304" pitchFamily="18" charset="0"/>
              </a:rPr>
              <a:t>11. Content Delivery Network (CDN)</a:t>
            </a:r>
          </a:p>
        </p:txBody>
      </p:sp>
    </p:spTree>
    <p:extLst>
      <p:ext uri="{BB962C8B-B14F-4D97-AF65-F5344CB8AC3E}">
        <p14:creationId xmlns:p14="http://schemas.microsoft.com/office/powerpoint/2010/main" val="373789438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432A84-3AAB-BC2D-2083-5EC48F97F05B}"/>
              </a:ext>
            </a:extLst>
          </p:cNvPr>
          <p:cNvSpPr txBox="1"/>
          <p:nvPr/>
        </p:nvSpPr>
        <p:spPr>
          <a:xfrm>
            <a:off x="609600" y="1133856"/>
            <a:ext cx="10594848" cy="4093428"/>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Introduction to the web services and protocols it follows</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Working of Web Applications in steps and layers involved in it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 Service Flow                     </a:t>
            </a:r>
            <a:r>
              <a:rPr lang="en-US" sz="2000" dirty="0">
                <a:latin typeface="Times New Roman" panose="02020603050405020304" pitchFamily="18" charset="0"/>
                <a:cs typeface="Times New Roman" panose="02020603050405020304" pitchFamily="18" charset="0"/>
                <a:sym typeface="Wingdings" panose="05000000000000000000" pitchFamily="2" charset="2"/>
              </a:rPr>
              <a:t>      WSFL</a:t>
            </a:r>
          </a:p>
          <a:p>
            <a:r>
              <a:rPr lang="en-US" sz="2000" dirty="0">
                <a:latin typeface="Times New Roman" panose="02020603050405020304" pitchFamily="18" charset="0"/>
                <a:cs typeface="Times New Roman" panose="02020603050405020304" pitchFamily="18" charset="0"/>
                <a:sym typeface="Wingdings" panose="05000000000000000000" pitchFamily="2" charset="2"/>
              </a:rPr>
              <a:t>             B. Service Discovery                   Static      UDPI</a:t>
            </a:r>
          </a:p>
          <a:p>
            <a:r>
              <a:rPr lang="en-US" sz="2000" dirty="0">
                <a:latin typeface="Times New Roman" panose="02020603050405020304" pitchFamily="18" charset="0"/>
                <a:cs typeface="Times New Roman" panose="02020603050405020304" pitchFamily="18" charset="0"/>
                <a:sym typeface="Wingdings" panose="05000000000000000000" pitchFamily="2" charset="2"/>
              </a:rPr>
              <a:t>            C. Service Publication                 Direct      UDPI</a:t>
            </a:r>
          </a:p>
          <a:p>
            <a:r>
              <a:rPr lang="en-US" sz="2000" dirty="0">
                <a:latin typeface="Times New Roman" panose="02020603050405020304" pitchFamily="18" charset="0"/>
                <a:cs typeface="Times New Roman" panose="02020603050405020304" pitchFamily="18" charset="0"/>
              </a:rPr>
              <a:t>            D. </a:t>
            </a:r>
            <a:r>
              <a:rPr lang="en-US" sz="2000" dirty="0">
                <a:latin typeface="Times New Roman" panose="02020603050405020304" pitchFamily="18" charset="0"/>
                <a:cs typeface="Times New Roman" panose="02020603050405020304" pitchFamily="18" charset="0"/>
                <a:sym typeface="Wingdings" panose="05000000000000000000" pitchFamily="2" charset="2"/>
              </a:rPr>
              <a:t>Service Description                 WSDL</a:t>
            </a:r>
          </a:p>
          <a:p>
            <a:r>
              <a:rPr lang="en-US" sz="2000" dirty="0">
                <a:latin typeface="Times New Roman" panose="02020603050405020304" pitchFamily="18" charset="0"/>
                <a:cs typeface="Times New Roman" panose="02020603050405020304" pitchFamily="18" charset="0"/>
                <a:sym typeface="Wingdings" panose="05000000000000000000" pitchFamily="2" charset="2"/>
              </a:rPr>
              <a:t>            E. XML – Based Messaging          SOAP</a:t>
            </a:r>
          </a:p>
          <a:p>
            <a:r>
              <a:rPr lang="en-US" sz="2000" dirty="0">
                <a:latin typeface="Times New Roman" panose="02020603050405020304" pitchFamily="18" charset="0"/>
                <a:cs typeface="Times New Roman" panose="02020603050405020304" pitchFamily="18" charset="0"/>
                <a:sym typeface="Wingdings" panose="05000000000000000000" pitchFamily="2" charset="2"/>
              </a:rPr>
              <a:t>            F. Network                                     HTTP, FTP, MQ, IIOP, email, etc.</a:t>
            </a:r>
          </a:p>
          <a:p>
            <a:r>
              <a:rPr lang="en-US" sz="2000" dirty="0">
                <a:latin typeface="Times New Roman" panose="02020603050405020304" pitchFamily="18" charset="0"/>
                <a:cs typeface="Times New Roman" panose="02020603050405020304" pitchFamily="18" charset="0"/>
                <a:sym typeface="Wingdings" panose="05000000000000000000" pitchFamily="2" charset="2"/>
              </a:rPr>
              <a:t>           G. Security </a:t>
            </a:r>
          </a:p>
          <a:p>
            <a:r>
              <a:rPr lang="en-US" sz="2000" dirty="0">
                <a:latin typeface="Times New Roman" panose="02020603050405020304" pitchFamily="18" charset="0"/>
                <a:cs typeface="Times New Roman" panose="02020603050405020304" pitchFamily="18" charset="0"/>
                <a:sym typeface="Wingdings" panose="05000000000000000000" pitchFamily="2" charset="2"/>
              </a:rPr>
              <a:t>            H. Management</a:t>
            </a:r>
          </a:p>
          <a:p>
            <a:r>
              <a:rPr lang="en-US" sz="2000" dirty="0">
                <a:latin typeface="Times New Roman" panose="02020603050405020304" pitchFamily="18" charset="0"/>
                <a:cs typeface="Times New Roman" panose="02020603050405020304" pitchFamily="18" charset="0"/>
                <a:sym typeface="Wingdings" panose="05000000000000000000" pitchFamily="2" charset="2"/>
              </a:rPr>
              <a:t>            I. Quality of Service</a:t>
            </a:r>
          </a:p>
        </p:txBody>
      </p:sp>
    </p:spTree>
    <p:extLst>
      <p:ext uri="{BB962C8B-B14F-4D97-AF65-F5344CB8AC3E}">
        <p14:creationId xmlns:p14="http://schemas.microsoft.com/office/powerpoint/2010/main" val="239178095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DEFD24-5E73-D861-B895-C1B55D736AE8}"/>
              </a:ext>
            </a:extLst>
          </p:cNvPr>
          <p:cNvSpPr txBox="1"/>
          <p:nvPr/>
        </p:nvSpPr>
        <p:spPr>
          <a:xfrm>
            <a:off x="524256" y="1182624"/>
            <a:ext cx="11021568" cy="5016758"/>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sym typeface="Wingdings" panose="05000000000000000000" pitchFamily="2" charset="2"/>
              </a:rPr>
              <a:t>Vulnerability Stack</a:t>
            </a:r>
          </a:p>
          <a:p>
            <a:endParaRPr lang="en-US" sz="2000" dirty="0">
              <a:latin typeface="Times New Roman" panose="02020603050405020304" pitchFamily="18" charset="0"/>
              <a:cs typeface="Times New Roman" panose="02020603050405020304" pitchFamily="18" charset="0"/>
              <a:sym typeface="Wingdings" panose="05000000000000000000" pitchFamily="2" charset="2"/>
            </a:endParaRPr>
          </a:p>
          <a:p>
            <a:r>
              <a:rPr lang="en-US" sz="2000" dirty="0">
                <a:latin typeface="Times New Roman" panose="02020603050405020304" pitchFamily="18" charset="0"/>
                <a:cs typeface="Times New Roman" panose="02020603050405020304" pitchFamily="18" charset="0"/>
                <a:sym typeface="Wingdings" panose="05000000000000000000" pitchFamily="2" charset="2"/>
              </a:rPr>
              <a:t>   Understood about the vulnerability stack consisting the sources and causes for the occurrence of vulnerability</a:t>
            </a:r>
          </a:p>
          <a:p>
            <a:endParaRPr lang="en-US" sz="2000" dirty="0">
              <a:latin typeface="Times New Roman" panose="02020603050405020304" pitchFamily="18" charset="0"/>
              <a:cs typeface="Times New Roman" panose="02020603050405020304" pitchFamily="18" charset="0"/>
              <a:sym typeface="Wingdings" panose="05000000000000000000" pitchFamily="2" charset="2"/>
            </a:endParaRPr>
          </a:p>
          <a:p>
            <a:r>
              <a:rPr lang="en-US" sz="2000" dirty="0">
                <a:latin typeface="Times New Roman" panose="02020603050405020304" pitchFamily="18" charset="0"/>
                <a:cs typeface="Times New Roman" panose="02020603050405020304" pitchFamily="18" charset="0"/>
                <a:sym typeface="Wingdings" panose="05000000000000000000" pitchFamily="2" charset="2"/>
              </a:rPr>
              <a:t>Like….. </a:t>
            </a:r>
          </a:p>
          <a:p>
            <a:endParaRPr lang="en-US" sz="2000" dirty="0">
              <a:latin typeface="Times New Roman" panose="02020603050405020304" pitchFamily="18" charset="0"/>
              <a:cs typeface="Times New Roman" panose="02020603050405020304" pitchFamily="18" charset="0"/>
              <a:sym typeface="Wingdings" panose="05000000000000000000" pitchFamily="2" charset="2"/>
            </a:endParaRPr>
          </a:p>
          <a:p>
            <a:r>
              <a:rPr lang="en-US" sz="2000" dirty="0">
                <a:latin typeface="Times New Roman" panose="02020603050405020304" pitchFamily="18" charset="0"/>
                <a:cs typeface="Times New Roman" panose="02020603050405020304" pitchFamily="18" charset="0"/>
                <a:sym typeface="Wingdings" panose="05000000000000000000" pitchFamily="2" charset="2"/>
              </a:rPr>
              <a:t>      </a:t>
            </a:r>
          </a:p>
          <a:p>
            <a:r>
              <a:rPr lang="en-US" sz="2000" dirty="0">
                <a:latin typeface="Times New Roman" panose="02020603050405020304" pitchFamily="18" charset="0"/>
                <a:cs typeface="Times New Roman" panose="02020603050405020304" pitchFamily="18" charset="0"/>
                <a:sym typeface="Wingdings" panose="05000000000000000000" pitchFamily="2" charset="2"/>
              </a:rPr>
              <a:t>      STACK : 1  SECURITY                                        IPS/IDS</a:t>
            </a:r>
          </a:p>
          <a:p>
            <a:r>
              <a:rPr lang="en-US" sz="2000" dirty="0">
                <a:latin typeface="Times New Roman" panose="02020603050405020304" pitchFamily="18" charset="0"/>
                <a:cs typeface="Times New Roman" panose="02020603050405020304" pitchFamily="18" charset="0"/>
                <a:sym typeface="Wingdings" panose="05000000000000000000" pitchFamily="2" charset="2"/>
              </a:rPr>
              <a:t>      STACK : 2  NETWORK                                       ROUTERS SWITCH</a:t>
            </a:r>
          </a:p>
          <a:p>
            <a:r>
              <a:rPr lang="en-US" sz="2000" dirty="0">
                <a:latin typeface="Times New Roman" panose="02020603050405020304" pitchFamily="18" charset="0"/>
                <a:cs typeface="Times New Roman" panose="02020603050405020304" pitchFamily="18" charset="0"/>
                <a:sym typeface="Wingdings" panose="05000000000000000000" pitchFamily="2" charset="2"/>
              </a:rPr>
              <a:t>      STACK : 3  OPERATING SYSTEM                      WINDOWS/ LINUX/ OS X</a:t>
            </a:r>
          </a:p>
          <a:p>
            <a:r>
              <a:rPr lang="en-US" sz="2000" dirty="0">
                <a:latin typeface="Times New Roman" panose="02020603050405020304" pitchFamily="18" charset="0"/>
                <a:cs typeface="Times New Roman" panose="02020603050405020304" pitchFamily="18" charset="0"/>
                <a:sym typeface="Wingdings" panose="05000000000000000000" pitchFamily="2" charset="2"/>
              </a:rPr>
              <a:t>      STACK : 4  DATABASE                                      ORACLE / MYSQL / MS SQL</a:t>
            </a:r>
          </a:p>
          <a:p>
            <a:r>
              <a:rPr lang="en-US" sz="2000" dirty="0">
                <a:latin typeface="Times New Roman" panose="02020603050405020304" pitchFamily="18" charset="0"/>
                <a:cs typeface="Times New Roman" panose="02020603050405020304" pitchFamily="18" charset="0"/>
                <a:sym typeface="Wingdings" panose="05000000000000000000" pitchFamily="2" charset="2"/>
              </a:rPr>
              <a:t>      STACK : 5  WEB SERVER                                   APACHE / MICROSOFT IIS</a:t>
            </a:r>
          </a:p>
          <a:p>
            <a:r>
              <a:rPr lang="en-US" sz="2000" dirty="0">
                <a:latin typeface="Times New Roman" panose="02020603050405020304" pitchFamily="18" charset="0"/>
                <a:cs typeface="Times New Roman" panose="02020603050405020304" pitchFamily="18" charset="0"/>
                <a:sym typeface="Wingdings" panose="05000000000000000000" pitchFamily="2" charset="2"/>
              </a:rPr>
              <a:t>      STACK : 6  THIRD-PARTY COMPONENTS         OPEN SOURCE / COMMERCIAL</a:t>
            </a:r>
          </a:p>
          <a:p>
            <a:r>
              <a:rPr lang="en-US" sz="2000" dirty="0">
                <a:latin typeface="Times New Roman" panose="02020603050405020304" pitchFamily="18" charset="0"/>
                <a:cs typeface="Times New Roman" panose="02020603050405020304" pitchFamily="18" charset="0"/>
                <a:sym typeface="Wingdings" panose="05000000000000000000" pitchFamily="2" charset="2"/>
              </a:rPr>
              <a:t>      STACK : 7  CUSTOM WEB APPLICATION         BUSINESS LOGIC FLAWS</a:t>
            </a:r>
          </a:p>
          <a:p>
            <a:r>
              <a:rPr lang="en-US" sz="2000" dirty="0">
                <a:latin typeface="Times New Roman" panose="02020603050405020304" pitchFamily="18" charset="0"/>
                <a:cs typeface="Times New Roman" panose="02020603050405020304" pitchFamily="18" charset="0"/>
                <a:sym typeface="Wingdings" panose="05000000000000000000" pitchFamily="2" charset="2"/>
              </a:rPr>
              <a:t>      </a:t>
            </a:r>
          </a:p>
        </p:txBody>
      </p:sp>
    </p:spTree>
    <p:extLst>
      <p:ext uri="{BB962C8B-B14F-4D97-AF65-F5344CB8AC3E}">
        <p14:creationId xmlns:p14="http://schemas.microsoft.com/office/powerpoint/2010/main" val="283874406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FB7097-1234-8034-94A3-9D08D16BD1AA}"/>
              </a:ext>
            </a:extLst>
          </p:cNvPr>
          <p:cNvSpPr txBox="1"/>
          <p:nvPr/>
        </p:nvSpPr>
        <p:spPr>
          <a:xfrm>
            <a:off x="707136" y="1231392"/>
            <a:ext cx="11131296" cy="3785652"/>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working of  XML External Entity</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Cross – Site – Scripting (XSS)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Components with known vulnerability seen in EXPLOIT DATABASE</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Web Application Hacking Methodologies</a:t>
            </a:r>
          </a:p>
          <a:p>
            <a:r>
              <a:rPr lang="en-US" sz="2000" dirty="0">
                <a:solidFill>
                  <a:schemeClr val="bg1"/>
                </a:solidFill>
                <a:latin typeface="Times New Roman" panose="02020603050405020304" pitchFamily="18" charset="0"/>
                <a:cs typeface="Times New Roman" panose="02020603050405020304" pitchFamily="18" charset="0"/>
              </a:rPr>
              <a:t>                             1.Footprinting</a:t>
            </a:r>
          </a:p>
          <a:p>
            <a:r>
              <a:rPr lang="en-US" sz="2000" dirty="0">
                <a:solidFill>
                  <a:schemeClr val="bg1"/>
                </a:solidFill>
                <a:latin typeface="Times New Roman" panose="02020603050405020304" pitchFamily="18" charset="0"/>
                <a:cs typeface="Times New Roman" panose="02020603050405020304" pitchFamily="18" charset="0"/>
              </a:rPr>
              <a:t>                             2.Analysation</a:t>
            </a:r>
          </a:p>
          <a:p>
            <a:r>
              <a:rPr lang="en-US" sz="2000" dirty="0">
                <a:solidFill>
                  <a:schemeClr val="bg1"/>
                </a:solidFill>
                <a:latin typeface="Times New Roman" panose="02020603050405020304" pitchFamily="18" charset="0"/>
                <a:cs typeface="Times New Roman" panose="02020603050405020304" pitchFamily="18" charset="0"/>
              </a:rPr>
              <a:t>                             3.Bypassing</a:t>
            </a:r>
          </a:p>
          <a:p>
            <a:r>
              <a:rPr lang="en-US" sz="2000" dirty="0">
                <a:solidFill>
                  <a:schemeClr val="bg1"/>
                </a:solidFill>
                <a:latin typeface="Times New Roman" panose="02020603050405020304" pitchFamily="18" charset="0"/>
                <a:cs typeface="Times New Roman" panose="02020603050405020304" pitchFamily="18" charset="0"/>
              </a:rPr>
              <a:t>                             4.Attack authentication mechanism</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Webhook</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TASK: To write the Business Impact on OSWAP category top 10 API vulnerability</a:t>
            </a:r>
          </a:p>
        </p:txBody>
      </p:sp>
    </p:spTree>
    <p:extLst>
      <p:ext uri="{BB962C8B-B14F-4D97-AF65-F5344CB8AC3E}">
        <p14:creationId xmlns:p14="http://schemas.microsoft.com/office/powerpoint/2010/main" val="5880516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F716CC-5372-E78E-FB18-29774A3B5FA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60704" y="408432"/>
            <a:ext cx="9144000" cy="6041136"/>
          </a:xfrm>
          <a:prstGeom prst="rect">
            <a:avLst/>
          </a:prstGeom>
        </p:spPr>
      </p:pic>
    </p:spTree>
    <p:extLst>
      <p:ext uri="{BB962C8B-B14F-4D97-AF65-F5344CB8AC3E}">
        <p14:creationId xmlns:p14="http://schemas.microsoft.com/office/powerpoint/2010/main" val="236652575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C4186-AF36-0A79-FDC4-05A5DB7FF7CD}"/>
              </a:ext>
            </a:extLst>
          </p:cNvPr>
          <p:cNvSpPr>
            <a:spLocks noGrp="1"/>
          </p:cNvSpPr>
          <p:nvPr>
            <p:ph type="title"/>
          </p:nvPr>
        </p:nvSpPr>
        <p:spPr/>
        <p:txBody>
          <a:bodyPr/>
          <a:lstStyle/>
          <a:p>
            <a:r>
              <a:rPr lang="en-US" sz="3500" b="1" dirty="0">
                <a:latin typeface="Times New Roman" panose="02020603050405020304" pitchFamily="18" charset="0"/>
                <a:cs typeface="Times New Roman" panose="02020603050405020304" pitchFamily="18" charset="0"/>
              </a:rPr>
              <a:t>     CONTENTS I LEARNT IN PAST 5 DAYS</a:t>
            </a:r>
          </a:p>
        </p:txBody>
      </p:sp>
      <p:sp>
        <p:nvSpPr>
          <p:cNvPr id="3" name="TextBox 2">
            <a:extLst>
              <a:ext uri="{FF2B5EF4-FFF2-40B4-BE49-F238E27FC236}">
                <a16:creationId xmlns:a16="http://schemas.microsoft.com/office/drawing/2014/main" id="{E5DB6FC5-F49A-09B7-BB3B-7876DD4F0905}"/>
              </a:ext>
            </a:extLst>
          </p:cNvPr>
          <p:cNvSpPr txBox="1"/>
          <p:nvPr/>
        </p:nvSpPr>
        <p:spPr>
          <a:xfrm>
            <a:off x="1706815" y="1255776"/>
            <a:ext cx="9717089" cy="6093976"/>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DAY 1: INTRODUCTION TO CYBER SECURITY</a:t>
            </a:r>
          </a:p>
          <a:p>
            <a:endParaRPr lang="en-US" sz="2800" b="1" dirty="0"/>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What is Cyber Security</a:t>
            </a: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Types of Cyber Attacks</a:t>
            </a:r>
          </a:p>
          <a:p>
            <a:pPr marL="285750" indent="-285750">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a:p>
            <a:r>
              <a:rPr lang="en-US" sz="2000" b="1" dirty="0">
                <a:solidFill>
                  <a:schemeClr val="bg1"/>
                </a:solidFill>
                <a:latin typeface="Times New Roman" panose="02020603050405020304" pitchFamily="18" charset="0"/>
                <a:cs typeface="Times New Roman" panose="02020603050405020304" pitchFamily="18" charset="0"/>
              </a:rPr>
              <a:t>                     1.Active Attacks</a:t>
            </a:r>
          </a:p>
          <a:p>
            <a:r>
              <a:rPr lang="en-US" sz="2000" b="1" dirty="0">
                <a:latin typeface="Times New Roman" panose="02020603050405020304" pitchFamily="18" charset="0"/>
                <a:cs typeface="Times New Roman" panose="02020603050405020304" pitchFamily="18" charset="0"/>
              </a:rPr>
              <a:t>                            </a:t>
            </a:r>
            <a:r>
              <a:rPr lang="en-US" sz="2000" b="1" dirty="0">
                <a:solidFill>
                  <a:srgbClr val="002060"/>
                </a:solidFill>
                <a:latin typeface="Times New Roman" panose="02020603050405020304" pitchFamily="18" charset="0"/>
                <a:cs typeface="Times New Roman" panose="02020603050405020304" pitchFamily="18" charset="0"/>
              </a:rPr>
              <a:t>A. Man-in-the-middle-Attacks</a:t>
            </a:r>
          </a:p>
          <a:p>
            <a:r>
              <a:rPr lang="en-US" sz="2000" b="1" dirty="0">
                <a:solidFill>
                  <a:srgbClr val="002060"/>
                </a:solidFill>
                <a:latin typeface="Times New Roman" panose="02020603050405020304" pitchFamily="18" charset="0"/>
                <a:cs typeface="Times New Roman" panose="02020603050405020304" pitchFamily="18" charset="0"/>
              </a:rPr>
              <a:t>                            B. Spoofing</a:t>
            </a:r>
          </a:p>
          <a:p>
            <a:r>
              <a:rPr lang="en-US" sz="2000" b="1" dirty="0">
                <a:solidFill>
                  <a:srgbClr val="002060"/>
                </a:solidFill>
                <a:latin typeface="Times New Roman" panose="02020603050405020304" pitchFamily="18" charset="0"/>
                <a:cs typeface="Times New Roman" panose="02020603050405020304" pitchFamily="18" charset="0"/>
              </a:rPr>
              <a:t>                            C. DoS Attacks</a:t>
            </a:r>
          </a:p>
          <a:p>
            <a:r>
              <a:rPr lang="en-US" sz="2000" b="1" dirty="0">
                <a:solidFill>
                  <a:srgbClr val="002060"/>
                </a:solidFill>
                <a:latin typeface="Times New Roman" panose="02020603050405020304" pitchFamily="18" charset="0"/>
                <a:cs typeface="Times New Roman" panose="02020603050405020304" pitchFamily="18" charset="0"/>
              </a:rPr>
              <a:t>                            D. Phishing Attacks</a:t>
            </a:r>
          </a:p>
          <a:p>
            <a:r>
              <a:rPr lang="en-US" sz="2000" b="1" dirty="0">
                <a:solidFill>
                  <a:srgbClr val="002060"/>
                </a:solidFill>
                <a:latin typeface="Times New Roman" panose="02020603050405020304" pitchFamily="18" charset="0"/>
                <a:cs typeface="Times New Roman" panose="02020603050405020304" pitchFamily="18" charset="0"/>
              </a:rPr>
              <a:t>                            E. Replay Attacks</a:t>
            </a:r>
          </a:p>
          <a:p>
            <a:endParaRPr lang="en-US" sz="2000" b="1" dirty="0">
              <a:solidFill>
                <a:srgbClr val="002060"/>
              </a:solidFill>
              <a:latin typeface="Times New Roman" panose="02020603050405020304" pitchFamily="18" charset="0"/>
              <a:cs typeface="Times New Roman" panose="02020603050405020304" pitchFamily="18" charset="0"/>
            </a:endParaRPr>
          </a:p>
          <a:p>
            <a:r>
              <a:rPr lang="en-US" sz="2000" b="1" dirty="0">
                <a:solidFill>
                  <a:schemeClr val="bg1"/>
                </a:solidFill>
                <a:latin typeface="Times New Roman" panose="02020603050405020304" pitchFamily="18" charset="0"/>
                <a:cs typeface="Times New Roman" panose="02020603050405020304" pitchFamily="18" charset="0"/>
              </a:rPr>
              <a:t>                      2.Passive Attacks</a:t>
            </a:r>
          </a:p>
          <a:p>
            <a:r>
              <a:rPr lang="en-US" sz="2000" b="1" dirty="0">
                <a:solidFill>
                  <a:schemeClr val="accent4">
                    <a:lumMod val="40000"/>
                    <a:lumOff val="60000"/>
                  </a:schemeClr>
                </a:solidFill>
                <a:latin typeface="Times New Roman" panose="02020603050405020304" pitchFamily="18" charset="0"/>
                <a:cs typeface="Times New Roman" panose="02020603050405020304" pitchFamily="18" charset="0"/>
              </a:rPr>
              <a:t>                            </a:t>
            </a:r>
            <a:r>
              <a:rPr lang="en-US" sz="2000" b="1" dirty="0">
                <a:solidFill>
                  <a:srgbClr val="002060"/>
                </a:solidFill>
                <a:latin typeface="Times New Roman" panose="02020603050405020304" pitchFamily="18" charset="0"/>
                <a:cs typeface="Times New Roman" panose="02020603050405020304" pitchFamily="18" charset="0"/>
              </a:rPr>
              <a:t>A. Computer Surveillance</a:t>
            </a:r>
          </a:p>
          <a:p>
            <a:r>
              <a:rPr lang="en-US" sz="2000" b="1" dirty="0">
                <a:solidFill>
                  <a:srgbClr val="002060"/>
                </a:solidFill>
                <a:latin typeface="Times New Roman" panose="02020603050405020304" pitchFamily="18" charset="0"/>
                <a:cs typeface="Times New Roman" panose="02020603050405020304" pitchFamily="18" charset="0"/>
              </a:rPr>
              <a:t>                            B. Network Surveillance</a:t>
            </a:r>
          </a:p>
          <a:p>
            <a:r>
              <a:rPr lang="en-US" sz="2000" b="1" dirty="0">
                <a:solidFill>
                  <a:srgbClr val="002060"/>
                </a:solidFill>
                <a:latin typeface="Times New Roman" panose="02020603050405020304" pitchFamily="18" charset="0"/>
                <a:cs typeface="Times New Roman" panose="02020603050405020304" pitchFamily="18" charset="0"/>
              </a:rPr>
              <a:t>                            C. Wire Tapping</a:t>
            </a:r>
          </a:p>
          <a:p>
            <a:r>
              <a:rPr lang="en-US" b="1" dirty="0">
                <a:solidFill>
                  <a:schemeClr val="accent4">
                    <a:lumMod val="40000"/>
                    <a:lumOff val="60000"/>
                  </a:schemeClr>
                </a:solidFill>
              </a:rPr>
              <a:t> </a:t>
            </a:r>
          </a:p>
          <a:p>
            <a:r>
              <a:rPr lang="en-US" b="1" dirty="0"/>
              <a:t>         </a:t>
            </a:r>
          </a:p>
          <a:p>
            <a:endParaRPr lang="en-US" dirty="0"/>
          </a:p>
        </p:txBody>
      </p:sp>
    </p:spTree>
    <p:extLst>
      <p:ext uri="{BB962C8B-B14F-4D97-AF65-F5344CB8AC3E}">
        <p14:creationId xmlns:p14="http://schemas.microsoft.com/office/powerpoint/2010/main" val="36299152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106BF0-C105-7FC2-C4DE-8C894825B8DC}"/>
              </a:ext>
            </a:extLst>
          </p:cNvPr>
          <p:cNvSpPr txBox="1"/>
          <p:nvPr/>
        </p:nvSpPr>
        <p:spPr>
          <a:xfrm>
            <a:off x="816864" y="999744"/>
            <a:ext cx="11375136" cy="5632311"/>
          </a:xfrm>
          <a:prstGeom prst="rect">
            <a:avLst/>
          </a:prstGeom>
          <a:noFill/>
        </p:spPr>
        <p:txBody>
          <a:bodyPr wrap="square" rtlCol="0">
            <a:spAutoFit/>
          </a:bodyPr>
          <a:lstStyle/>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Classification of Hackers</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a:t>
            </a:r>
            <a:r>
              <a:rPr lang="en-US" sz="2000" b="1" dirty="0">
                <a:solidFill>
                  <a:srgbClr val="002060"/>
                </a:solidFill>
                <a:latin typeface="Times New Roman" panose="02020603050405020304" pitchFamily="18" charset="0"/>
                <a:cs typeface="Times New Roman" panose="02020603050405020304" pitchFamily="18" charset="0"/>
              </a:rPr>
              <a:t>A. Black Hat Hackers</a:t>
            </a:r>
          </a:p>
          <a:p>
            <a:r>
              <a:rPr lang="en-US" sz="2000" b="1" dirty="0">
                <a:solidFill>
                  <a:srgbClr val="002060"/>
                </a:solidFill>
                <a:latin typeface="Times New Roman" panose="02020603050405020304" pitchFamily="18" charset="0"/>
                <a:cs typeface="Times New Roman" panose="02020603050405020304" pitchFamily="18" charset="0"/>
              </a:rPr>
              <a:t>            B. White Hat Hackers</a:t>
            </a:r>
          </a:p>
          <a:p>
            <a:r>
              <a:rPr lang="en-US" sz="2000" b="1" dirty="0">
                <a:solidFill>
                  <a:srgbClr val="002060"/>
                </a:solidFill>
                <a:latin typeface="Times New Roman" panose="02020603050405020304" pitchFamily="18" charset="0"/>
                <a:cs typeface="Times New Roman" panose="02020603050405020304" pitchFamily="18" charset="0"/>
              </a:rPr>
              <a:t>            C. Grey Hat Hackers</a:t>
            </a:r>
          </a:p>
          <a:p>
            <a:endParaRPr lang="en-US" sz="2000" b="1" dirty="0">
              <a:solidFill>
                <a:srgbClr val="00206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Essential Terminologies</a:t>
            </a:r>
          </a:p>
          <a:p>
            <a:r>
              <a:rPr lang="en-US" sz="2000" b="1" dirty="0">
                <a:latin typeface="Times New Roman" panose="02020603050405020304" pitchFamily="18" charset="0"/>
                <a:cs typeface="Times New Roman" panose="02020603050405020304" pitchFamily="18" charset="0"/>
              </a:rPr>
              <a:t>        </a:t>
            </a:r>
          </a:p>
          <a:p>
            <a:r>
              <a:rPr lang="en-US" sz="2000" b="1" dirty="0">
                <a:latin typeface="Times New Roman" panose="02020603050405020304" pitchFamily="18" charset="0"/>
                <a:cs typeface="Times New Roman" panose="02020603050405020304" pitchFamily="18" charset="0"/>
              </a:rPr>
              <a:t>            </a:t>
            </a:r>
            <a:r>
              <a:rPr lang="en-US" sz="2000" b="1" dirty="0">
                <a:solidFill>
                  <a:srgbClr val="002060"/>
                </a:solidFill>
                <a:latin typeface="Times New Roman" panose="02020603050405020304" pitchFamily="18" charset="0"/>
                <a:cs typeface="Times New Roman" panose="02020603050405020304" pitchFamily="18" charset="0"/>
              </a:rPr>
              <a:t>A. Malware</a:t>
            </a:r>
          </a:p>
          <a:p>
            <a:r>
              <a:rPr lang="en-US" sz="2000" b="1" dirty="0">
                <a:solidFill>
                  <a:srgbClr val="002060"/>
                </a:solidFill>
                <a:latin typeface="Times New Roman" panose="02020603050405020304" pitchFamily="18" charset="0"/>
                <a:cs typeface="Times New Roman" panose="02020603050405020304" pitchFamily="18" charset="0"/>
              </a:rPr>
              <a:t>            B. IP Address</a:t>
            </a:r>
          </a:p>
          <a:p>
            <a:r>
              <a:rPr lang="en-US" sz="2000" b="1" dirty="0">
                <a:solidFill>
                  <a:srgbClr val="002060"/>
                </a:solidFill>
                <a:latin typeface="Times New Roman" panose="02020603050405020304" pitchFamily="18" charset="0"/>
                <a:cs typeface="Times New Roman" panose="02020603050405020304" pitchFamily="18" charset="0"/>
              </a:rPr>
              <a:t>            C. Phishing</a:t>
            </a:r>
          </a:p>
          <a:p>
            <a:r>
              <a:rPr lang="en-US" sz="2000" b="1" dirty="0">
                <a:solidFill>
                  <a:srgbClr val="002060"/>
                </a:solidFill>
                <a:latin typeface="Times New Roman" panose="02020603050405020304" pitchFamily="18" charset="0"/>
                <a:cs typeface="Times New Roman" panose="02020603050405020304" pitchFamily="18" charset="0"/>
              </a:rPr>
              <a:t>            D. Firewall</a:t>
            </a:r>
          </a:p>
          <a:p>
            <a:r>
              <a:rPr lang="en-US" sz="2000" b="1" dirty="0">
                <a:solidFill>
                  <a:srgbClr val="002060"/>
                </a:solidFill>
                <a:latin typeface="Times New Roman" panose="02020603050405020304" pitchFamily="18" charset="0"/>
                <a:cs typeface="Times New Roman" panose="02020603050405020304" pitchFamily="18" charset="0"/>
              </a:rPr>
              <a:t>            E. Social Engineering</a:t>
            </a:r>
          </a:p>
          <a:p>
            <a:r>
              <a:rPr lang="en-US" sz="2000" b="1" dirty="0">
                <a:solidFill>
                  <a:srgbClr val="002060"/>
                </a:solidFill>
                <a:latin typeface="Times New Roman" panose="02020603050405020304" pitchFamily="18" charset="0"/>
                <a:cs typeface="Times New Roman" panose="02020603050405020304" pitchFamily="18" charset="0"/>
              </a:rPr>
              <a:t>            F. Ransomware </a:t>
            </a:r>
          </a:p>
          <a:p>
            <a:r>
              <a:rPr lang="en-US" sz="2000" b="1" dirty="0">
                <a:solidFill>
                  <a:srgbClr val="002060"/>
                </a:solidFill>
                <a:latin typeface="Times New Roman" panose="02020603050405020304" pitchFamily="18" charset="0"/>
                <a:cs typeface="Times New Roman" panose="02020603050405020304" pitchFamily="18" charset="0"/>
              </a:rPr>
              <a:t>            G. Virtual Private Network(VPN)</a:t>
            </a:r>
          </a:p>
          <a:p>
            <a:r>
              <a:rPr lang="en-US" sz="2000" b="1" dirty="0">
                <a:solidFill>
                  <a:srgbClr val="002060"/>
                </a:solidFill>
                <a:latin typeface="Times New Roman" panose="02020603050405020304" pitchFamily="18" charset="0"/>
                <a:cs typeface="Times New Roman" panose="02020603050405020304" pitchFamily="18" charset="0"/>
              </a:rPr>
              <a:t>            H. Pen testing</a:t>
            </a:r>
          </a:p>
          <a:p>
            <a:r>
              <a:rPr lang="en-US" sz="2000" b="1" dirty="0">
                <a:solidFill>
                  <a:srgbClr val="002060"/>
                </a:solidFill>
                <a:latin typeface="Times New Roman" panose="02020603050405020304" pitchFamily="18" charset="0"/>
                <a:cs typeface="Times New Roman" panose="02020603050405020304" pitchFamily="18" charset="0"/>
              </a:rPr>
              <a:t>             I. Antivirus</a:t>
            </a:r>
          </a:p>
          <a:p>
            <a:r>
              <a:rPr lang="en-US" sz="20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3490966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07411D-6EEB-8FCA-FB9F-6B79D36D72CE}"/>
              </a:ext>
            </a:extLst>
          </p:cNvPr>
          <p:cNvSpPr txBox="1"/>
          <p:nvPr/>
        </p:nvSpPr>
        <p:spPr>
          <a:xfrm>
            <a:off x="438912" y="1267968"/>
            <a:ext cx="11423904" cy="3785652"/>
          </a:xfrm>
          <a:prstGeom prst="rect">
            <a:avLst/>
          </a:prstGeom>
          <a:noFill/>
        </p:spPr>
        <p:txBody>
          <a:bodyPr wrap="square" rtlCol="0">
            <a:spAutoFit/>
          </a:bodyPr>
          <a:lstStyle/>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Task: Survey on top 10 notorious hackers in this world</a:t>
            </a:r>
          </a:p>
          <a:p>
            <a:r>
              <a:rPr lang="en-US" sz="2000" b="1" dirty="0">
                <a:latin typeface="Times New Roman" panose="02020603050405020304" pitchFamily="18" charset="0"/>
                <a:cs typeface="Times New Roman" panose="02020603050405020304" pitchFamily="18" charset="0"/>
              </a:rPr>
              <a:t>       </a:t>
            </a:r>
            <a:r>
              <a:rPr lang="en-US" sz="2000" b="1" dirty="0">
                <a:solidFill>
                  <a:schemeClr val="bg1"/>
                </a:solidFill>
                <a:latin typeface="Times New Roman" panose="02020603050405020304" pitchFamily="18" charset="0"/>
                <a:cs typeface="Times New Roman" panose="02020603050405020304" pitchFamily="18" charset="0"/>
              </a:rPr>
              <a:t>From this task I learnt about how the hacking practices are done, how that influenced the expert in a good way as well as bad way</a:t>
            </a:r>
          </a:p>
          <a:p>
            <a:endParaRPr lang="en-US" sz="20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Phases of Hacking</a:t>
            </a:r>
          </a:p>
          <a:p>
            <a:r>
              <a:rPr lang="en-US" sz="2000" b="1" dirty="0">
                <a:latin typeface="Times New Roman" panose="02020603050405020304" pitchFamily="18" charset="0"/>
                <a:cs typeface="Times New Roman" panose="02020603050405020304" pitchFamily="18" charset="0"/>
              </a:rPr>
              <a:t>     </a:t>
            </a:r>
          </a:p>
          <a:p>
            <a:r>
              <a:rPr lang="en-US" sz="2000" b="1" dirty="0">
                <a:latin typeface="Times New Roman" panose="02020603050405020304" pitchFamily="18" charset="0"/>
                <a:cs typeface="Times New Roman" panose="02020603050405020304" pitchFamily="18" charset="0"/>
              </a:rPr>
              <a:t>       </a:t>
            </a:r>
            <a:r>
              <a:rPr lang="en-US" sz="2000" b="1" dirty="0">
                <a:solidFill>
                  <a:srgbClr val="002060"/>
                </a:solidFill>
                <a:latin typeface="Times New Roman" panose="02020603050405020304" pitchFamily="18" charset="0"/>
                <a:cs typeface="Times New Roman" panose="02020603050405020304" pitchFamily="18" charset="0"/>
              </a:rPr>
              <a:t>A. Reconnaissance</a:t>
            </a:r>
          </a:p>
          <a:p>
            <a:r>
              <a:rPr lang="en-US" sz="2000" b="1" dirty="0">
                <a:solidFill>
                  <a:srgbClr val="002060"/>
                </a:solidFill>
                <a:latin typeface="Times New Roman" panose="02020603050405020304" pitchFamily="18" charset="0"/>
                <a:cs typeface="Times New Roman" panose="02020603050405020304" pitchFamily="18" charset="0"/>
              </a:rPr>
              <a:t>       B. Scanning</a:t>
            </a:r>
          </a:p>
          <a:p>
            <a:r>
              <a:rPr lang="en-US" sz="2000" b="1" dirty="0">
                <a:solidFill>
                  <a:srgbClr val="002060"/>
                </a:solidFill>
                <a:latin typeface="Times New Roman" panose="02020603050405020304" pitchFamily="18" charset="0"/>
                <a:cs typeface="Times New Roman" panose="02020603050405020304" pitchFamily="18" charset="0"/>
              </a:rPr>
              <a:t>       C. Gaining Access</a:t>
            </a:r>
          </a:p>
          <a:p>
            <a:r>
              <a:rPr lang="en-US" sz="2000" b="1" dirty="0">
                <a:solidFill>
                  <a:srgbClr val="002060"/>
                </a:solidFill>
                <a:latin typeface="Times New Roman" panose="02020603050405020304" pitchFamily="18" charset="0"/>
                <a:cs typeface="Times New Roman" panose="02020603050405020304" pitchFamily="18" charset="0"/>
              </a:rPr>
              <a:t>       D. Maintaining Access</a:t>
            </a:r>
          </a:p>
          <a:p>
            <a:r>
              <a:rPr lang="en-US" sz="2000" b="1" dirty="0">
                <a:solidFill>
                  <a:srgbClr val="002060"/>
                </a:solidFill>
                <a:latin typeface="Times New Roman" panose="02020603050405020304" pitchFamily="18" charset="0"/>
                <a:cs typeface="Times New Roman" panose="02020603050405020304" pitchFamily="18" charset="0"/>
              </a:rPr>
              <a:t>       E. Clearing Tracks</a:t>
            </a:r>
          </a:p>
          <a:p>
            <a:r>
              <a:rPr lang="en-US" sz="20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74451923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BFAEF-D781-DEC9-62C1-96E10007FC3D}"/>
              </a:ext>
            </a:extLst>
          </p:cNvPr>
          <p:cNvSpPr>
            <a:spLocks noGrp="1"/>
          </p:cNvSpPr>
          <p:nvPr>
            <p:ph type="title"/>
          </p:nvPr>
        </p:nvSpPr>
        <p:spPr>
          <a:xfrm>
            <a:off x="1548319" y="720942"/>
            <a:ext cx="9404723" cy="729906"/>
          </a:xfrm>
        </p:spPr>
        <p:txBody>
          <a:bodyPr/>
          <a:lstStyle/>
          <a:p>
            <a:r>
              <a:rPr lang="en-US" sz="2800" b="1" dirty="0">
                <a:latin typeface="Times New Roman" panose="02020603050405020304" pitchFamily="18" charset="0"/>
                <a:cs typeface="Times New Roman" panose="02020603050405020304" pitchFamily="18" charset="0"/>
              </a:rPr>
              <a:t>DAY 2: INTRODUCTION TO NETWORKING</a:t>
            </a:r>
          </a:p>
        </p:txBody>
      </p:sp>
      <p:sp>
        <p:nvSpPr>
          <p:cNvPr id="4" name="TextBox 3">
            <a:extLst>
              <a:ext uri="{FF2B5EF4-FFF2-40B4-BE49-F238E27FC236}">
                <a16:creationId xmlns:a16="http://schemas.microsoft.com/office/drawing/2014/main" id="{5A714A42-8697-918D-B053-0279520366AF}"/>
              </a:ext>
            </a:extLst>
          </p:cNvPr>
          <p:cNvSpPr txBox="1"/>
          <p:nvPr/>
        </p:nvSpPr>
        <p:spPr>
          <a:xfrm>
            <a:off x="377952" y="1450848"/>
            <a:ext cx="11265408" cy="5632311"/>
          </a:xfrm>
          <a:prstGeom prst="rect">
            <a:avLst/>
          </a:prstGeom>
          <a:noFill/>
        </p:spPr>
        <p:txBody>
          <a:bodyPr wrap="square" rtlCol="0">
            <a:spAutoFit/>
          </a:bodyPr>
          <a:lstStyle/>
          <a:p>
            <a:pPr marL="285750" indent="-285750">
              <a:buFont typeface="Arial" panose="020B0604020202020204" pitchFamily="34" charset="0"/>
              <a:buChar char="•"/>
            </a:pPr>
            <a:r>
              <a:rPr lang="en-US" sz="2000" b="1" dirty="0"/>
              <a:t>Introduction to Cyber Security</a:t>
            </a:r>
          </a:p>
          <a:p>
            <a:endParaRPr lang="en-US" sz="2000" b="1" dirty="0"/>
          </a:p>
          <a:p>
            <a:r>
              <a:rPr lang="en-US" sz="2000" b="1" dirty="0">
                <a:latin typeface="Times New Roman" panose="02020603050405020304" pitchFamily="18" charset="0"/>
                <a:cs typeface="Times New Roman" panose="02020603050405020304" pitchFamily="18" charset="0"/>
              </a:rPr>
              <a:t>            </a:t>
            </a:r>
            <a:r>
              <a:rPr lang="en-US" sz="2000" b="1" dirty="0">
                <a:solidFill>
                  <a:srgbClr val="002060"/>
                </a:solidFill>
                <a:latin typeface="Times New Roman" panose="02020603050405020304" pitchFamily="18" charset="0"/>
                <a:cs typeface="Times New Roman" panose="02020603050405020304" pitchFamily="18" charset="0"/>
              </a:rPr>
              <a:t>A. Client Server Architecture</a:t>
            </a:r>
          </a:p>
          <a:p>
            <a:r>
              <a:rPr lang="en-US" sz="2000" b="1" dirty="0">
                <a:solidFill>
                  <a:srgbClr val="002060"/>
                </a:solidFill>
                <a:latin typeface="Times New Roman" panose="02020603050405020304" pitchFamily="18" charset="0"/>
                <a:cs typeface="Times New Roman" panose="02020603050405020304" pitchFamily="18" charset="0"/>
              </a:rPr>
              <a:t>                    </a:t>
            </a:r>
            <a:r>
              <a:rPr lang="en-US" sz="2000" b="1" dirty="0">
                <a:solidFill>
                  <a:schemeClr val="accent1">
                    <a:lumMod val="40000"/>
                    <a:lumOff val="60000"/>
                  </a:schemeClr>
                </a:solidFill>
                <a:latin typeface="Times New Roman" panose="02020603050405020304" pitchFamily="18" charset="0"/>
                <a:cs typeface="Times New Roman" panose="02020603050405020304" pitchFamily="18" charset="0"/>
              </a:rPr>
              <a:t>a. Transaction of communication</a:t>
            </a:r>
          </a:p>
          <a:p>
            <a:r>
              <a:rPr lang="en-US" sz="2000" b="1" dirty="0">
                <a:solidFill>
                  <a:schemeClr val="accent1">
                    <a:lumMod val="40000"/>
                    <a:lumOff val="60000"/>
                  </a:schemeClr>
                </a:solidFill>
                <a:latin typeface="Times New Roman" panose="02020603050405020304" pitchFamily="18" charset="0"/>
                <a:cs typeface="Times New Roman" panose="02020603050405020304" pitchFamily="18" charset="0"/>
              </a:rPr>
              <a:t>                    b. Sniffing of communication</a:t>
            </a:r>
          </a:p>
          <a:p>
            <a:r>
              <a:rPr lang="en-US" sz="2000" b="1" dirty="0">
                <a:solidFill>
                  <a:srgbClr val="002060"/>
                </a:solidFill>
                <a:latin typeface="Times New Roman" panose="02020603050405020304" pitchFamily="18" charset="0"/>
                <a:cs typeface="Times New Roman" panose="02020603050405020304" pitchFamily="18" charset="0"/>
              </a:rPr>
              <a:t>            B. Open Systems Interconnection(OSI) Model</a:t>
            </a:r>
          </a:p>
          <a:p>
            <a:r>
              <a:rPr lang="en-US" sz="2000" b="1" dirty="0">
                <a:solidFill>
                  <a:schemeClr val="bg2">
                    <a:lumMod val="20000"/>
                    <a:lumOff val="80000"/>
                  </a:schemeClr>
                </a:solidFill>
                <a:latin typeface="Times New Roman" panose="02020603050405020304" pitchFamily="18" charset="0"/>
                <a:cs typeface="Times New Roman" panose="02020603050405020304" pitchFamily="18" charset="0"/>
              </a:rPr>
              <a:t>                    1. Physical Layer</a:t>
            </a:r>
          </a:p>
          <a:p>
            <a:r>
              <a:rPr lang="en-US" sz="2000" b="1" dirty="0">
                <a:solidFill>
                  <a:schemeClr val="bg2">
                    <a:lumMod val="20000"/>
                    <a:lumOff val="80000"/>
                  </a:schemeClr>
                </a:solidFill>
                <a:latin typeface="Times New Roman" panose="02020603050405020304" pitchFamily="18" charset="0"/>
                <a:cs typeface="Times New Roman" panose="02020603050405020304" pitchFamily="18" charset="0"/>
              </a:rPr>
              <a:t>                    2. Data Layer</a:t>
            </a:r>
          </a:p>
          <a:p>
            <a:r>
              <a:rPr lang="en-US" sz="2000" b="1" dirty="0">
                <a:solidFill>
                  <a:schemeClr val="bg2">
                    <a:lumMod val="20000"/>
                    <a:lumOff val="80000"/>
                  </a:schemeClr>
                </a:solidFill>
                <a:latin typeface="Times New Roman" panose="02020603050405020304" pitchFamily="18" charset="0"/>
                <a:cs typeface="Times New Roman" panose="02020603050405020304" pitchFamily="18" charset="0"/>
              </a:rPr>
              <a:t>                    3. Network Layer</a:t>
            </a:r>
          </a:p>
          <a:p>
            <a:r>
              <a:rPr lang="en-US" sz="2000" b="1" dirty="0">
                <a:solidFill>
                  <a:schemeClr val="bg2">
                    <a:lumMod val="20000"/>
                    <a:lumOff val="80000"/>
                  </a:schemeClr>
                </a:solidFill>
                <a:latin typeface="Times New Roman" panose="02020603050405020304" pitchFamily="18" charset="0"/>
                <a:cs typeface="Times New Roman" panose="02020603050405020304" pitchFamily="18" charset="0"/>
              </a:rPr>
              <a:t>                    4. Transport Layer</a:t>
            </a:r>
          </a:p>
          <a:p>
            <a:r>
              <a:rPr lang="en-US" sz="2000" b="1" dirty="0">
                <a:solidFill>
                  <a:schemeClr val="bg2">
                    <a:lumMod val="20000"/>
                    <a:lumOff val="80000"/>
                  </a:schemeClr>
                </a:solidFill>
                <a:latin typeface="Times New Roman" panose="02020603050405020304" pitchFamily="18" charset="0"/>
                <a:cs typeface="Times New Roman" panose="02020603050405020304" pitchFamily="18" charset="0"/>
              </a:rPr>
              <a:t>                    5. Session Layer</a:t>
            </a:r>
          </a:p>
          <a:p>
            <a:r>
              <a:rPr lang="en-US" sz="2000" b="1" dirty="0">
                <a:solidFill>
                  <a:schemeClr val="bg2">
                    <a:lumMod val="20000"/>
                    <a:lumOff val="80000"/>
                  </a:schemeClr>
                </a:solidFill>
                <a:latin typeface="Times New Roman" panose="02020603050405020304" pitchFamily="18" charset="0"/>
                <a:cs typeface="Times New Roman" panose="02020603050405020304" pitchFamily="18" charset="0"/>
              </a:rPr>
              <a:t>                    6. Presentation Layer</a:t>
            </a:r>
          </a:p>
          <a:p>
            <a:r>
              <a:rPr lang="en-US" sz="2000" b="1" dirty="0">
                <a:solidFill>
                  <a:schemeClr val="bg2">
                    <a:lumMod val="20000"/>
                    <a:lumOff val="80000"/>
                  </a:schemeClr>
                </a:solidFill>
                <a:latin typeface="Times New Roman" panose="02020603050405020304" pitchFamily="18" charset="0"/>
                <a:cs typeface="Times New Roman" panose="02020603050405020304" pitchFamily="18" charset="0"/>
              </a:rPr>
              <a:t>                    7. Application Layer</a:t>
            </a:r>
          </a:p>
          <a:p>
            <a:r>
              <a:rPr lang="en-US" sz="2000" b="1" dirty="0">
                <a:solidFill>
                  <a:srgbClr val="002060"/>
                </a:solidFill>
                <a:latin typeface="Times New Roman" panose="02020603050405020304" pitchFamily="18" charset="0"/>
                <a:cs typeface="Times New Roman" panose="02020603050405020304" pitchFamily="18" charset="0"/>
              </a:rPr>
              <a:t>            C. TCP/IP</a:t>
            </a:r>
          </a:p>
          <a:p>
            <a:r>
              <a:rPr lang="en-US" sz="2000" b="1" dirty="0">
                <a:solidFill>
                  <a:srgbClr val="002060"/>
                </a:solidFill>
                <a:latin typeface="Times New Roman" panose="02020603050405020304" pitchFamily="18" charset="0"/>
                <a:cs typeface="Times New Roman" panose="02020603050405020304" pitchFamily="18" charset="0"/>
              </a:rPr>
              <a:t>            D. IP Addresses</a:t>
            </a:r>
          </a:p>
          <a:p>
            <a:r>
              <a:rPr lang="en-US" sz="2000" b="1" dirty="0">
                <a:solidFill>
                  <a:srgbClr val="002060"/>
                </a:solidFill>
                <a:latin typeface="Times New Roman" panose="02020603050405020304" pitchFamily="18" charset="0"/>
                <a:cs typeface="Times New Roman" panose="02020603050405020304" pitchFamily="18" charset="0"/>
              </a:rPr>
              <a:t>                    </a:t>
            </a:r>
            <a:r>
              <a:rPr lang="en-US" sz="2000" b="1" dirty="0">
                <a:solidFill>
                  <a:srgbClr val="00B0F0"/>
                </a:solidFill>
                <a:latin typeface="Times New Roman" panose="02020603050405020304" pitchFamily="18" charset="0"/>
                <a:cs typeface="Times New Roman" panose="02020603050405020304" pitchFamily="18" charset="0"/>
              </a:rPr>
              <a:t>1. IPV4</a:t>
            </a:r>
          </a:p>
          <a:p>
            <a:r>
              <a:rPr lang="en-US" sz="2000" b="1" dirty="0">
                <a:solidFill>
                  <a:srgbClr val="00B0F0"/>
                </a:solidFill>
                <a:latin typeface="Times New Roman" panose="02020603050405020304" pitchFamily="18" charset="0"/>
                <a:cs typeface="Times New Roman" panose="02020603050405020304" pitchFamily="18" charset="0"/>
              </a:rPr>
              <a:t>                    2. IPV6</a:t>
            </a:r>
          </a:p>
          <a:p>
            <a:endParaRPr lang="en-US" sz="2000" b="1" dirty="0">
              <a:solidFill>
                <a:srgbClr val="002060"/>
              </a:solidFill>
              <a:latin typeface="Times New Roman" panose="02020603050405020304" pitchFamily="18" charset="0"/>
              <a:cs typeface="Times New Roman" panose="02020603050405020304" pitchFamily="18" charset="0"/>
            </a:endParaRPr>
          </a:p>
        </p:txBody>
      </p:sp>
      <p:sp>
        <p:nvSpPr>
          <p:cNvPr id="5" name="Right Brace 4">
            <a:extLst>
              <a:ext uri="{FF2B5EF4-FFF2-40B4-BE49-F238E27FC236}">
                <a16:creationId xmlns:a16="http://schemas.microsoft.com/office/drawing/2014/main" id="{25A6967F-5B8F-BF48-341A-63F891D98ABD}"/>
              </a:ext>
            </a:extLst>
          </p:cNvPr>
          <p:cNvSpPr/>
          <p:nvPr/>
        </p:nvSpPr>
        <p:spPr>
          <a:xfrm>
            <a:off x="4084320" y="3429000"/>
            <a:ext cx="1328928" cy="399288"/>
          </a:xfrm>
          <a:prstGeom prst="rightBrace">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a:solidFill>
                  <a:sysClr val="windowText" lastClr="000000"/>
                </a:solidFill>
              </a:ln>
            </a:endParaRPr>
          </a:p>
        </p:txBody>
      </p:sp>
      <p:sp>
        <p:nvSpPr>
          <p:cNvPr id="6" name="TextBox 5">
            <a:extLst>
              <a:ext uri="{FF2B5EF4-FFF2-40B4-BE49-F238E27FC236}">
                <a16:creationId xmlns:a16="http://schemas.microsoft.com/office/drawing/2014/main" id="{5D5DB9D9-B087-109A-50A9-4D9B7D6E85EA}"/>
              </a:ext>
            </a:extLst>
          </p:cNvPr>
          <p:cNvSpPr txBox="1"/>
          <p:nvPr/>
        </p:nvSpPr>
        <p:spPr>
          <a:xfrm>
            <a:off x="5675376" y="3458956"/>
            <a:ext cx="5407152" cy="369332"/>
          </a:xfrm>
          <a:prstGeom prst="rect">
            <a:avLst/>
          </a:prstGeom>
          <a:noFill/>
        </p:spPr>
        <p:txBody>
          <a:bodyPr wrap="square" rtlCol="0">
            <a:spAutoFit/>
          </a:bodyPr>
          <a:lstStyle/>
          <a:p>
            <a:r>
              <a:rPr lang="en-US" b="1" dirty="0"/>
              <a:t>Network Access Layer</a:t>
            </a:r>
          </a:p>
        </p:txBody>
      </p:sp>
      <p:cxnSp>
        <p:nvCxnSpPr>
          <p:cNvPr id="8" name="Straight Arrow Connector 7">
            <a:extLst>
              <a:ext uri="{FF2B5EF4-FFF2-40B4-BE49-F238E27FC236}">
                <a16:creationId xmlns:a16="http://schemas.microsoft.com/office/drawing/2014/main" id="{5A67E069-D6F5-7C34-A3E1-56477A11E174}"/>
              </a:ext>
            </a:extLst>
          </p:cNvPr>
          <p:cNvCxnSpPr/>
          <p:nvPr/>
        </p:nvCxnSpPr>
        <p:spPr>
          <a:xfrm>
            <a:off x="4084320" y="4120896"/>
            <a:ext cx="1328928" cy="0"/>
          </a:xfrm>
          <a:prstGeom prst="straightConnector1">
            <a:avLst/>
          </a:prstGeom>
          <a:ln>
            <a:solidFill>
              <a:schemeClr val="bg1"/>
            </a:solidFill>
            <a:tailEnd type="triangle"/>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91B9248-00B0-758A-37F2-231760AEE87B}"/>
              </a:ext>
            </a:extLst>
          </p:cNvPr>
          <p:cNvCxnSpPr/>
          <p:nvPr/>
        </p:nvCxnSpPr>
        <p:spPr>
          <a:xfrm>
            <a:off x="4084320" y="4401312"/>
            <a:ext cx="1328928"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 name="Right Brace 10">
            <a:extLst>
              <a:ext uri="{FF2B5EF4-FFF2-40B4-BE49-F238E27FC236}">
                <a16:creationId xmlns:a16="http://schemas.microsoft.com/office/drawing/2014/main" id="{7DEAE37E-443E-D972-3479-5B70A240C506}"/>
              </a:ext>
            </a:extLst>
          </p:cNvPr>
          <p:cNvSpPr/>
          <p:nvPr/>
        </p:nvSpPr>
        <p:spPr>
          <a:xfrm>
            <a:off x="4230624" y="4681728"/>
            <a:ext cx="1182624" cy="725397"/>
          </a:xfrm>
          <a:prstGeom prst="righ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C516E80D-B7F5-9E8F-FC60-10FAF709A8ED}"/>
              </a:ext>
            </a:extLst>
          </p:cNvPr>
          <p:cNvSpPr txBox="1"/>
          <p:nvPr/>
        </p:nvSpPr>
        <p:spPr>
          <a:xfrm>
            <a:off x="5675376" y="3936230"/>
            <a:ext cx="2761488" cy="369332"/>
          </a:xfrm>
          <a:prstGeom prst="rect">
            <a:avLst/>
          </a:prstGeom>
          <a:noFill/>
        </p:spPr>
        <p:txBody>
          <a:bodyPr wrap="square" rtlCol="0">
            <a:spAutoFit/>
          </a:bodyPr>
          <a:lstStyle/>
          <a:p>
            <a:r>
              <a:rPr lang="en-US" b="1" dirty="0"/>
              <a:t>Internet Layer</a:t>
            </a:r>
          </a:p>
        </p:txBody>
      </p:sp>
      <p:sp>
        <p:nvSpPr>
          <p:cNvPr id="14" name="TextBox 13">
            <a:extLst>
              <a:ext uri="{FF2B5EF4-FFF2-40B4-BE49-F238E27FC236}">
                <a16:creationId xmlns:a16="http://schemas.microsoft.com/office/drawing/2014/main" id="{059BFE05-B354-14F6-8E45-D8566E926ECD}"/>
              </a:ext>
            </a:extLst>
          </p:cNvPr>
          <p:cNvSpPr txBox="1"/>
          <p:nvPr/>
        </p:nvSpPr>
        <p:spPr>
          <a:xfrm>
            <a:off x="5675376" y="4238182"/>
            <a:ext cx="1926336" cy="369332"/>
          </a:xfrm>
          <a:prstGeom prst="rect">
            <a:avLst/>
          </a:prstGeom>
          <a:noFill/>
        </p:spPr>
        <p:txBody>
          <a:bodyPr wrap="square" rtlCol="0">
            <a:spAutoFit/>
          </a:bodyPr>
          <a:lstStyle/>
          <a:p>
            <a:r>
              <a:rPr lang="en-US" b="1" dirty="0"/>
              <a:t>Transport Layer   </a:t>
            </a:r>
          </a:p>
        </p:txBody>
      </p:sp>
      <p:sp>
        <p:nvSpPr>
          <p:cNvPr id="15" name="TextBox 14">
            <a:extLst>
              <a:ext uri="{FF2B5EF4-FFF2-40B4-BE49-F238E27FC236}">
                <a16:creationId xmlns:a16="http://schemas.microsoft.com/office/drawing/2014/main" id="{15D9AB20-1B08-8C53-FB7C-C79AF91893B5}"/>
              </a:ext>
            </a:extLst>
          </p:cNvPr>
          <p:cNvSpPr txBox="1"/>
          <p:nvPr/>
        </p:nvSpPr>
        <p:spPr>
          <a:xfrm>
            <a:off x="5675376" y="4835613"/>
            <a:ext cx="2157963" cy="369332"/>
          </a:xfrm>
          <a:prstGeom prst="rect">
            <a:avLst/>
          </a:prstGeom>
          <a:noFill/>
        </p:spPr>
        <p:txBody>
          <a:bodyPr wrap="none" rtlCol="0">
            <a:spAutoFit/>
          </a:bodyPr>
          <a:lstStyle/>
          <a:p>
            <a:r>
              <a:rPr lang="en-US" b="1" dirty="0"/>
              <a:t>Application Layer</a:t>
            </a:r>
          </a:p>
        </p:txBody>
      </p:sp>
    </p:spTree>
    <p:extLst>
      <p:ext uri="{BB962C8B-B14F-4D97-AF65-F5344CB8AC3E}">
        <p14:creationId xmlns:p14="http://schemas.microsoft.com/office/powerpoint/2010/main" val="30190905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9DB5D1-483C-5392-D866-93A24273B645}"/>
              </a:ext>
            </a:extLst>
          </p:cNvPr>
          <p:cNvSpPr txBox="1"/>
          <p:nvPr/>
        </p:nvSpPr>
        <p:spPr>
          <a:xfrm>
            <a:off x="438912" y="853440"/>
            <a:ext cx="11582400" cy="5940088"/>
          </a:xfrm>
          <a:prstGeom prst="rect">
            <a:avLst/>
          </a:prstGeom>
          <a:noFill/>
        </p:spPr>
        <p:txBody>
          <a:bodyPr wrap="square" rtlCol="0">
            <a:spAutoFit/>
          </a:bodyPr>
          <a:lstStyle/>
          <a:p>
            <a:r>
              <a:rPr lang="en-US" dirty="0"/>
              <a:t>         </a:t>
            </a:r>
            <a:r>
              <a:rPr lang="en-US" sz="1800" b="1" dirty="0">
                <a:solidFill>
                  <a:srgbClr val="002060"/>
                </a:solidFill>
                <a:latin typeface="Times New Roman" panose="02020603050405020304" pitchFamily="18" charset="0"/>
                <a:cs typeface="Times New Roman" panose="02020603050405020304" pitchFamily="18" charset="0"/>
              </a:rPr>
              <a:t> </a:t>
            </a:r>
            <a:r>
              <a:rPr lang="en-US" sz="2000" b="1" dirty="0">
                <a:solidFill>
                  <a:srgbClr val="002060"/>
                </a:solidFill>
                <a:latin typeface="Times New Roman" panose="02020603050405020304" pitchFamily="18" charset="0"/>
                <a:cs typeface="Times New Roman" panose="02020603050405020304" pitchFamily="18" charset="0"/>
              </a:rPr>
              <a:t>E. Port and protocols</a:t>
            </a:r>
          </a:p>
          <a:p>
            <a:r>
              <a:rPr lang="en-US" sz="2000" b="1" dirty="0">
                <a:solidFill>
                  <a:srgbClr val="002060"/>
                </a:solidFill>
                <a:latin typeface="Times New Roman" panose="02020603050405020304" pitchFamily="18" charset="0"/>
                <a:cs typeface="Times New Roman" panose="02020603050405020304" pitchFamily="18" charset="0"/>
              </a:rPr>
              <a:t>                    </a:t>
            </a:r>
            <a:r>
              <a:rPr lang="en-US" sz="2000" b="1" dirty="0">
                <a:solidFill>
                  <a:schemeClr val="accent5">
                    <a:lumMod val="60000"/>
                    <a:lumOff val="40000"/>
                  </a:schemeClr>
                </a:solidFill>
                <a:latin typeface="Times New Roman" panose="02020603050405020304" pitchFamily="18" charset="0"/>
                <a:cs typeface="Times New Roman" panose="02020603050405020304" pitchFamily="18" charset="0"/>
              </a:rPr>
              <a:t>1. Types of ports</a:t>
            </a:r>
          </a:p>
          <a:p>
            <a:r>
              <a:rPr lang="en-US" sz="2000" b="1" dirty="0">
                <a:solidFill>
                  <a:schemeClr val="accent5">
                    <a:lumMod val="60000"/>
                    <a:lumOff val="40000"/>
                  </a:schemeClr>
                </a:solidFill>
                <a:latin typeface="Times New Roman" panose="02020603050405020304" pitchFamily="18" charset="0"/>
                <a:cs typeface="Times New Roman" panose="02020603050405020304" pitchFamily="18" charset="0"/>
              </a:rPr>
              <a:t>                    2. Common Ports</a:t>
            </a:r>
          </a:p>
          <a:p>
            <a:r>
              <a:rPr lang="en-US" sz="2000" b="1" dirty="0">
                <a:solidFill>
                  <a:schemeClr val="bg1">
                    <a:lumMod val="85000"/>
                    <a:lumOff val="15000"/>
                  </a:schemeClr>
                </a:solidFill>
                <a:latin typeface="Times New Roman" panose="02020603050405020304" pitchFamily="18" charset="0"/>
                <a:cs typeface="Times New Roman" panose="02020603050405020304" pitchFamily="18" charset="0"/>
              </a:rPr>
              <a:t>                           a. 20                  : FTP</a:t>
            </a:r>
          </a:p>
          <a:p>
            <a:r>
              <a:rPr lang="en-US" sz="2000" b="1" dirty="0">
                <a:solidFill>
                  <a:schemeClr val="bg1">
                    <a:lumMod val="85000"/>
                    <a:lumOff val="15000"/>
                  </a:schemeClr>
                </a:solidFill>
                <a:latin typeface="Times New Roman" panose="02020603050405020304" pitchFamily="18" charset="0"/>
                <a:cs typeface="Times New Roman" panose="02020603050405020304" pitchFamily="18" charset="0"/>
              </a:rPr>
              <a:t>                           b. 21                  : FTP</a:t>
            </a:r>
          </a:p>
          <a:p>
            <a:r>
              <a:rPr lang="en-US" sz="2000" b="1" dirty="0">
                <a:solidFill>
                  <a:schemeClr val="bg1">
                    <a:lumMod val="85000"/>
                    <a:lumOff val="15000"/>
                  </a:schemeClr>
                </a:solidFill>
                <a:latin typeface="Times New Roman" panose="02020603050405020304" pitchFamily="18" charset="0"/>
                <a:cs typeface="Times New Roman" panose="02020603050405020304" pitchFamily="18" charset="0"/>
              </a:rPr>
              <a:t>                           c. 22                  : SSH</a:t>
            </a:r>
          </a:p>
          <a:p>
            <a:r>
              <a:rPr lang="en-US" sz="2000" b="1" dirty="0">
                <a:solidFill>
                  <a:schemeClr val="bg1">
                    <a:lumMod val="85000"/>
                    <a:lumOff val="15000"/>
                  </a:schemeClr>
                </a:solidFill>
                <a:latin typeface="Times New Roman" panose="02020603050405020304" pitchFamily="18" charset="0"/>
                <a:cs typeface="Times New Roman" panose="02020603050405020304" pitchFamily="18" charset="0"/>
              </a:rPr>
              <a:t>                          d. 25                   : Telnet</a:t>
            </a:r>
          </a:p>
          <a:p>
            <a:r>
              <a:rPr lang="en-US" sz="2000" b="1" dirty="0">
                <a:solidFill>
                  <a:schemeClr val="bg1">
                    <a:lumMod val="85000"/>
                    <a:lumOff val="15000"/>
                  </a:schemeClr>
                </a:solidFill>
                <a:latin typeface="Times New Roman" panose="02020603050405020304" pitchFamily="18" charset="0"/>
                <a:cs typeface="Times New Roman" panose="02020603050405020304" pitchFamily="18" charset="0"/>
              </a:rPr>
              <a:t>                          e. 53                   : DNS</a:t>
            </a:r>
          </a:p>
          <a:p>
            <a:r>
              <a:rPr lang="en-US" sz="2000" b="1" dirty="0">
                <a:solidFill>
                  <a:schemeClr val="bg1">
                    <a:lumMod val="85000"/>
                    <a:lumOff val="15000"/>
                  </a:schemeClr>
                </a:solidFill>
                <a:latin typeface="Times New Roman" panose="02020603050405020304" pitchFamily="18" charset="0"/>
                <a:cs typeface="Times New Roman" panose="02020603050405020304" pitchFamily="18" charset="0"/>
              </a:rPr>
              <a:t>                          f. 67/68              : DHCP</a:t>
            </a:r>
          </a:p>
          <a:p>
            <a:r>
              <a:rPr lang="en-US" sz="2000" b="1" dirty="0">
                <a:solidFill>
                  <a:schemeClr val="bg1">
                    <a:lumMod val="85000"/>
                    <a:lumOff val="15000"/>
                  </a:schemeClr>
                </a:solidFill>
                <a:latin typeface="Times New Roman" panose="02020603050405020304" pitchFamily="18" charset="0"/>
                <a:cs typeface="Times New Roman" panose="02020603050405020304" pitchFamily="18" charset="0"/>
              </a:rPr>
              <a:t>                          g. 80                   : HTTP</a:t>
            </a:r>
          </a:p>
          <a:p>
            <a:r>
              <a:rPr lang="en-US" sz="2000" b="1" dirty="0">
                <a:solidFill>
                  <a:schemeClr val="bg1">
                    <a:lumMod val="85000"/>
                    <a:lumOff val="15000"/>
                  </a:schemeClr>
                </a:solidFill>
                <a:latin typeface="Times New Roman" panose="02020603050405020304" pitchFamily="18" charset="0"/>
                <a:cs typeface="Times New Roman" panose="02020603050405020304" pitchFamily="18" charset="0"/>
              </a:rPr>
              <a:t>                          h. 123                 : NTP</a:t>
            </a:r>
          </a:p>
          <a:p>
            <a:r>
              <a:rPr lang="en-US" sz="2000" b="1" dirty="0">
                <a:solidFill>
                  <a:schemeClr val="bg1">
                    <a:lumMod val="85000"/>
                    <a:lumOff val="15000"/>
                  </a:schemeClr>
                </a:solidFill>
                <a:latin typeface="Times New Roman" panose="02020603050405020304" pitchFamily="18" charset="0"/>
                <a:cs typeface="Times New Roman" panose="02020603050405020304" pitchFamily="18" charset="0"/>
              </a:rPr>
              <a:t>                           i. 161,162          : SNMP</a:t>
            </a:r>
          </a:p>
          <a:p>
            <a:r>
              <a:rPr lang="en-US" sz="2000" b="1" dirty="0">
                <a:solidFill>
                  <a:schemeClr val="bg1">
                    <a:lumMod val="85000"/>
                    <a:lumOff val="15000"/>
                  </a:schemeClr>
                </a:solidFill>
                <a:latin typeface="Times New Roman" panose="02020603050405020304" pitchFamily="18" charset="0"/>
                <a:cs typeface="Times New Roman" panose="02020603050405020304" pitchFamily="18" charset="0"/>
              </a:rPr>
              <a:t>                          j. 389                  : LDAP</a:t>
            </a:r>
          </a:p>
          <a:p>
            <a:r>
              <a:rPr lang="en-US" sz="2000" b="1" dirty="0">
                <a:solidFill>
                  <a:schemeClr val="bg1">
                    <a:lumMod val="85000"/>
                    <a:lumOff val="15000"/>
                  </a:schemeClr>
                </a:solidFill>
                <a:latin typeface="Times New Roman" panose="02020603050405020304" pitchFamily="18" charset="0"/>
                <a:cs typeface="Times New Roman" panose="02020603050405020304" pitchFamily="18" charset="0"/>
              </a:rPr>
              <a:t>                          k. 443                 : HTTPS   </a:t>
            </a:r>
            <a:endParaRPr lang="en-US" sz="2000" dirty="0">
              <a:solidFill>
                <a:schemeClr val="bg1">
                  <a:lumMod val="85000"/>
                  <a:lumOff val="15000"/>
                </a:schemeClr>
              </a:solidFill>
              <a:latin typeface="Times New Roman" panose="02020603050405020304" pitchFamily="18" charset="0"/>
              <a:cs typeface="Times New Roman" panose="02020603050405020304" pitchFamily="18" charset="0"/>
            </a:endParaRPr>
          </a:p>
          <a:p>
            <a:r>
              <a:rPr lang="en-US" sz="2000" b="1" dirty="0">
                <a:solidFill>
                  <a:schemeClr val="accent4"/>
                </a:solidFill>
                <a:latin typeface="Times New Roman" panose="02020603050405020304" pitchFamily="18" charset="0"/>
                <a:cs typeface="Times New Roman" panose="02020603050405020304" pitchFamily="18" charset="0"/>
              </a:rPr>
              <a:t>	   </a:t>
            </a:r>
            <a:r>
              <a:rPr lang="en-US" sz="2000" b="1" dirty="0">
                <a:solidFill>
                  <a:srgbClr val="002060"/>
                </a:solidFill>
                <a:latin typeface="Times New Roman" panose="02020603050405020304" pitchFamily="18" charset="0"/>
                <a:cs typeface="Times New Roman" panose="02020603050405020304" pitchFamily="18" charset="0"/>
              </a:rPr>
              <a:t>F. Subnet</a:t>
            </a:r>
          </a:p>
          <a:p>
            <a:r>
              <a:rPr lang="en-US" sz="2000" b="1" dirty="0">
                <a:solidFill>
                  <a:srgbClr val="002060"/>
                </a:solidFill>
                <a:latin typeface="Times New Roman" panose="02020603050405020304" pitchFamily="18" charset="0"/>
                <a:cs typeface="Times New Roman" panose="02020603050405020304" pitchFamily="18" charset="0"/>
              </a:rPr>
              <a:t>           G. Windows Networking Commands</a:t>
            </a:r>
          </a:p>
          <a:p>
            <a:r>
              <a:rPr lang="en-US" sz="2000" b="1" dirty="0">
                <a:solidFill>
                  <a:srgbClr val="002060"/>
                </a:solidFill>
                <a:latin typeface="Times New Roman" panose="02020603050405020304" pitchFamily="18" charset="0"/>
                <a:cs typeface="Times New Roman" panose="02020603050405020304" pitchFamily="18" charset="0"/>
              </a:rPr>
              <a:t>           H. CISCO Packet Tracer</a:t>
            </a:r>
          </a:p>
          <a:p>
            <a:r>
              <a:rPr lang="en-US" sz="2000" b="1" dirty="0">
                <a:latin typeface="Times New Roman" panose="02020603050405020304" pitchFamily="18" charset="0"/>
                <a:cs typeface="Times New Roman" panose="02020603050405020304" pitchFamily="18" charset="0"/>
              </a:rPr>
              <a:t>AND ALL THEIR WORKING MODELS WITH EXPLAINATION</a:t>
            </a:r>
          </a:p>
          <a:p>
            <a:r>
              <a:rPr lang="en-US" sz="2000" b="1" dirty="0">
                <a:latin typeface="Times New Roman" panose="02020603050405020304" pitchFamily="18" charset="0"/>
                <a:cs typeface="Times New Roman" panose="02020603050405020304" pitchFamily="18" charset="0"/>
              </a:rPr>
              <a:t>TASK: To write description about ports</a:t>
            </a:r>
            <a:endParaRPr lang="en-US" sz="2000" dirty="0"/>
          </a:p>
        </p:txBody>
      </p:sp>
    </p:spTree>
    <p:extLst>
      <p:ext uri="{BB962C8B-B14F-4D97-AF65-F5344CB8AC3E}">
        <p14:creationId xmlns:p14="http://schemas.microsoft.com/office/powerpoint/2010/main" val="269156724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E9E1C-5E62-9488-26DF-A49B9115970E}"/>
              </a:ext>
            </a:extLst>
          </p:cNvPr>
          <p:cNvSpPr>
            <a:spLocks noGrp="1"/>
          </p:cNvSpPr>
          <p:nvPr>
            <p:ph type="title"/>
          </p:nvPr>
        </p:nvSpPr>
        <p:spPr>
          <a:xfrm>
            <a:off x="2462719" y="928206"/>
            <a:ext cx="9404723" cy="534834"/>
          </a:xfrm>
        </p:spPr>
        <p:txBody>
          <a:bodyPr/>
          <a:lstStyle/>
          <a:p>
            <a:r>
              <a:rPr lang="en-US" sz="2800" dirty="0">
                <a:latin typeface="Times New Roman" panose="02020603050405020304" pitchFamily="18" charset="0"/>
                <a:cs typeface="Times New Roman" panose="02020603050405020304" pitchFamily="18" charset="0"/>
              </a:rPr>
              <a:t>DAY 3 : PYTHON FOR HACKING</a:t>
            </a:r>
          </a:p>
        </p:txBody>
      </p:sp>
      <p:sp>
        <p:nvSpPr>
          <p:cNvPr id="4" name="TextBox 3">
            <a:extLst>
              <a:ext uri="{FF2B5EF4-FFF2-40B4-BE49-F238E27FC236}">
                <a16:creationId xmlns:a16="http://schemas.microsoft.com/office/drawing/2014/main" id="{E41C3231-3B31-D137-C9FF-C5C05BF30C71}"/>
              </a:ext>
            </a:extLst>
          </p:cNvPr>
          <p:cNvSpPr txBox="1"/>
          <p:nvPr/>
        </p:nvSpPr>
        <p:spPr>
          <a:xfrm>
            <a:off x="341376" y="1584960"/>
            <a:ext cx="10314432" cy="5016758"/>
          </a:xfrm>
          <a:prstGeom prst="rect">
            <a:avLst/>
          </a:prstGeom>
          <a:noFill/>
        </p:spPr>
        <p:txBody>
          <a:bodyPr wrap="square" rtlCol="0">
            <a:spAutoFit/>
          </a:bodyPr>
          <a:lstStyle/>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INTRODUCTION TO PYTHON</a:t>
            </a:r>
          </a:p>
          <a:p>
            <a:r>
              <a:rPr lang="en-US" sz="2000" b="1" dirty="0">
                <a:latin typeface="Times New Roman" panose="02020603050405020304" pitchFamily="18" charset="0"/>
                <a:cs typeface="Times New Roman" panose="02020603050405020304" pitchFamily="18" charset="0"/>
              </a:rPr>
              <a:t>     </a:t>
            </a:r>
            <a:r>
              <a:rPr lang="en-US" sz="2000" b="1" dirty="0">
                <a:solidFill>
                  <a:schemeClr val="bg1">
                    <a:lumMod val="95000"/>
                    <a:lumOff val="5000"/>
                  </a:schemeClr>
                </a:solidFill>
                <a:latin typeface="Times New Roman" panose="02020603050405020304" pitchFamily="18" charset="0"/>
                <a:cs typeface="Times New Roman" panose="02020603050405020304" pitchFamily="18" charset="0"/>
              </a:rPr>
              <a:t>How to use python for the sake of hacking to protect he information by performing the     certain coding because of the ease of use and easy to understand and implement without confusion  </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Setting Up Python</a:t>
            </a:r>
          </a:p>
          <a:p>
            <a:r>
              <a:rPr lang="en-US" sz="2000" b="1" dirty="0">
                <a:solidFill>
                  <a:schemeClr val="bg1"/>
                </a:solidFill>
                <a:latin typeface="Times New Roman" panose="02020603050405020304" pitchFamily="18" charset="0"/>
                <a:cs typeface="Times New Roman" panose="02020603050405020304" pitchFamily="18" charset="0"/>
              </a:rPr>
              <a:t>    How to install and use it’s virtual environment to perform the implementations</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Basics of Python</a:t>
            </a:r>
          </a:p>
          <a:p>
            <a:r>
              <a:rPr lang="en-US" sz="2000" b="1" dirty="0">
                <a:solidFill>
                  <a:schemeClr val="bg1">
                    <a:lumMod val="95000"/>
                    <a:lumOff val="5000"/>
                  </a:schemeClr>
                </a:solidFill>
                <a:latin typeface="Times New Roman" panose="02020603050405020304" pitchFamily="18" charset="0"/>
                <a:cs typeface="Times New Roman" panose="02020603050405020304" pitchFamily="18" charset="0"/>
              </a:rPr>
              <a:t>                 A. Data Types</a:t>
            </a:r>
          </a:p>
          <a:p>
            <a:r>
              <a:rPr lang="en-US" sz="2000" b="1" dirty="0">
                <a:solidFill>
                  <a:schemeClr val="bg1">
                    <a:lumMod val="95000"/>
                    <a:lumOff val="5000"/>
                  </a:schemeClr>
                </a:solidFill>
                <a:latin typeface="Times New Roman" panose="02020603050405020304" pitchFamily="18" charset="0"/>
                <a:cs typeface="Times New Roman" panose="02020603050405020304" pitchFamily="18" charset="0"/>
              </a:rPr>
              <a:t>                 B. Control Structures</a:t>
            </a:r>
          </a:p>
          <a:p>
            <a:r>
              <a:rPr lang="en-US" sz="2000" b="1" dirty="0">
                <a:solidFill>
                  <a:schemeClr val="bg1">
                    <a:lumMod val="95000"/>
                    <a:lumOff val="5000"/>
                  </a:schemeClr>
                </a:solidFill>
                <a:latin typeface="Times New Roman" panose="02020603050405020304" pitchFamily="18" charset="0"/>
                <a:cs typeface="Times New Roman" panose="02020603050405020304" pitchFamily="18" charset="0"/>
              </a:rPr>
              <a:t>                 C. Functions</a:t>
            </a:r>
          </a:p>
          <a:p>
            <a:r>
              <a:rPr lang="en-US" sz="2000" b="1" dirty="0">
                <a:solidFill>
                  <a:schemeClr val="bg1">
                    <a:lumMod val="95000"/>
                    <a:lumOff val="5000"/>
                  </a:schemeClr>
                </a:solidFill>
                <a:latin typeface="Times New Roman" panose="02020603050405020304" pitchFamily="18" charset="0"/>
                <a:cs typeface="Times New Roman" panose="02020603050405020304" pitchFamily="18" charset="0"/>
              </a:rPr>
              <a:t>                 D. File Handling</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Encryption and Decryption also other essential works by considering</a:t>
            </a:r>
          </a:p>
          <a:p>
            <a:r>
              <a:rPr lang="en-US" sz="2000" b="1" dirty="0">
                <a:latin typeface="Times New Roman" panose="02020603050405020304" pitchFamily="18" charset="0"/>
                <a:cs typeface="Times New Roman" panose="02020603050405020304" pitchFamily="18" charset="0"/>
              </a:rPr>
              <a:t>                 </a:t>
            </a:r>
            <a:r>
              <a:rPr lang="en-US" sz="2000" b="1" dirty="0">
                <a:solidFill>
                  <a:srgbClr val="002060"/>
                </a:solidFill>
                <a:latin typeface="Times New Roman" panose="02020603050405020304" pitchFamily="18" charset="0"/>
                <a:cs typeface="Times New Roman" panose="02020603050405020304" pitchFamily="18" charset="0"/>
              </a:rPr>
              <a:t>A. Networking</a:t>
            </a:r>
          </a:p>
          <a:p>
            <a:r>
              <a:rPr lang="en-US" sz="2000" b="1" dirty="0">
                <a:solidFill>
                  <a:srgbClr val="002060"/>
                </a:solidFill>
                <a:latin typeface="Times New Roman" panose="02020603050405020304" pitchFamily="18" charset="0"/>
                <a:cs typeface="Times New Roman" panose="02020603050405020304" pitchFamily="18" charset="0"/>
              </a:rPr>
              <a:t>                 B. Web Scraping</a:t>
            </a:r>
          </a:p>
          <a:p>
            <a:r>
              <a:rPr lang="en-US" sz="2000" b="1" dirty="0">
                <a:solidFill>
                  <a:srgbClr val="002060"/>
                </a:solidFill>
                <a:latin typeface="Times New Roman" panose="02020603050405020304" pitchFamily="18" charset="0"/>
                <a:cs typeface="Times New Roman" panose="02020603050405020304" pitchFamily="18" charset="0"/>
              </a:rPr>
              <a:t>                 C. Cryptography</a:t>
            </a:r>
          </a:p>
          <a:p>
            <a:r>
              <a:rPr lang="en-US" sz="2000" b="1" dirty="0">
                <a:solidFill>
                  <a:srgbClr val="002060"/>
                </a:solidFill>
                <a:latin typeface="Times New Roman" panose="02020603050405020304" pitchFamily="18" charset="0"/>
                <a:cs typeface="Times New Roman" panose="02020603050405020304" pitchFamily="18" charset="0"/>
              </a:rPr>
              <a:t>                 D. Exploit Development</a:t>
            </a:r>
          </a:p>
        </p:txBody>
      </p:sp>
    </p:spTree>
    <p:extLst>
      <p:ext uri="{BB962C8B-B14F-4D97-AF65-F5344CB8AC3E}">
        <p14:creationId xmlns:p14="http://schemas.microsoft.com/office/powerpoint/2010/main" val="153577435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3891C4-DFD0-4B0D-B626-ACF88C028F0C}"/>
              </a:ext>
            </a:extLst>
          </p:cNvPr>
          <p:cNvSpPr txBox="1"/>
          <p:nvPr/>
        </p:nvSpPr>
        <p:spPr>
          <a:xfrm>
            <a:off x="524256" y="1670304"/>
            <a:ext cx="11484864" cy="3785652"/>
          </a:xfrm>
          <a:prstGeom prst="rect">
            <a:avLst/>
          </a:prstGeom>
          <a:noFill/>
        </p:spPr>
        <p:txBody>
          <a:bodyPr wrap="square" rtlCol="0">
            <a:spAutoFit/>
          </a:bodyPr>
          <a:lstStyle/>
          <a:p>
            <a:r>
              <a:rPr lang="en-US" sz="2000" dirty="0">
                <a:solidFill>
                  <a:srgbClr val="002060"/>
                </a:solidFill>
                <a:latin typeface="Times New Roman" panose="02020603050405020304" pitchFamily="18" charset="0"/>
                <a:cs typeface="Times New Roman" panose="02020603050405020304" pitchFamily="18" charset="0"/>
              </a:rPr>
              <a:t>       E. Reverse Engineering </a:t>
            </a:r>
          </a:p>
          <a:p>
            <a:r>
              <a:rPr lang="en-US" sz="2000" dirty="0">
                <a:solidFill>
                  <a:srgbClr val="002060"/>
                </a:solidFill>
                <a:latin typeface="Times New Roman" panose="02020603050405020304" pitchFamily="18" charset="0"/>
                <a:cs typeface="Times New Roman" panose="02020603050405020304" pitchFamily="18" charset="0"/>
              </a:rPr>
              <a:t>       F. Penetration Testing</a:t>
            </a:r>
          </a:p>
          <a:p>
            <a:r>
              <a:rPr lang="en-US" sz="2000" dirty="0">
                <a:solidFill>
                  <a:srgbClr val="002060"/>
                </a:solidFill>
                <a:latin typeface="Times New Roman" panose="02020603050405020304" pitchFamily="18" charset="0"/>
                <a:cs typeface="Times New Roman" panose="02020603050405020304" pitchFamily="18" charset="0"/>
              </a:rPr>
              <a:t>      G. Web Application Security</a:t>
            </a:r>
          </a:p>
          <a:p>
            <a:r>
              <a:rPr lang="en-US" sz="2000" dirty="0">
                <a:solidFill>
                  <a:srgbClr val="002060"/>
                </a:solidFill>
                <a:latin typeface="Times New Roman" panose="02020603050405020304" pitchFamily="18" charset="0"/>
                <a:cs typeface="Times New Roman" panose="02020603050405020304" pitchFamily="18" charset="0"/>
              </a:rPr>
              <a:t>      H. Machine Learning Security</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Setting Up of VS Code </a:t>
            </a:r>
          </a:p>
          <a:p>
            <a:r>
              <a:rPr lang="en-US" sz="2000" dirty="0">
                <a:latin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cs typeface="Times New Roman" panose="02020603050405020304" pitchFamily="18" charset="0"/>
              </a:rPr>
              <a:t>How to set up the VS Code by creating a folder and selecting the folder, installing the correct extensions and to enable them for both code writer and debugging, how to create a virtual environment and to activate it by using the terminal and creating essential files to start the progress of coding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Simple practical on real life scenario</a:t>
            </a:r>
          </a:p>
          <a:p>
            <a:r>
              <a:rPr lang="en-US" sz="2000" dirty="0">
                <a:latin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cs typeface="Times New Roman" panose="02020603050405020304" pitchFamily="18" charset="0"/>
              </a:rPr>
              <a:t>A program was written and executed to crack the passwords by using python in VS Code studio and understood the use of libraries used like hash etc. and exception handling</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 overview on top 10 Open Worldwide Application Security Project (OSWAP) </a:t>
            </a:r>
          </a:p>
        </p:txBody>
      </p:sp>
    </p:spTree>
    <p:extLst>
      <p:ext uri="{BB962C8B-B14F-4D97-AF65-F5344CB8AC3E}">
        <p14:creationId xmlns:p14="http://schemas.microsoft.com/office/powerpoint/2010/main" val="212080166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2DE1A3-F2EA-A1CC-CC1C-A0C982350026}"/>
              </a:ext>
            </a:extLst>
          </p:cNvPr>
          <p:cNvSpPr txBox="1"/>
          <p:nvPr/>
        </p:nvSpPr>
        <p:spPr>
          <a:xfrm>
            <a:off x="1901952" y="1085088"/>
            <a:ext cx="8814816"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DAY 4 : CRYPTOGRAPHIC FAILURES</a:t>
            </a:r>
          </a:p>
        </p:txBody>
      </p:sp>
      <p:sp>
        <p:nvSpPr>
          <p:cNvPr id="3" name="TextBox 2">
            <a:extLst>
              <a:ext uri="{FF2B5EF4-FFF2-40B4-BE49-F238E27FC236}">
                <a16:creationId xmlns:a16="http://schemas.microsoft.com/office/drawing/2014/main" id="{1039F721-41BD-CF64-E51F-1C46F4C0147C}"/>
              </a:ext>
            </a:extLst>
          </p:cNvPr>
          <p:cNvSpPr txBox="1"/>
          <p:nvPr/>
        </p:nvSpPr>
        <p:spPr>
          <a:xfrm>
            <a:off x="353568" y="1608308"/>
            <a:ext cx="11241024" cy="4708981"/>
          </a:xfrm>
          <a:prstGeom prst="rect">
            <a:avLst/>
          </a:prstGeom>
          <a:noFill/>
        </p:spPr>
        <p:txBody>
          <a:bodyPr wrap="square" rtlCol="0">
            <a:spAutoFit/>
          </a:bodyPr>
          <a:lstStyle/>
          <a:p>
            <a:endParaRPr lang="en-US" sz="20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Demonstration of Cryptographic concept through a simple code</a:t>
            </a:r>
          </a:p>
          <a:p>
            <a:r>
              <a:rPr lang="en-US" sz="2000" b="1" dirty="0">
                <a:solidFill>
                  <a:schemeClr val="bg1">
                    <a:lumMod val="95000"/>
                    <a:lumOff val="5000"/>
                  </a:schemeClr>
                </a:solidFill>
                <a:latin typeface="Times New Roman" panose="02020603050405020304" pitchFamily="18" charset="0"/>
                <a:cs typeface="Times New Roman" panose="02020603050405020304" pitchFamily="18" charset="0"/>
              </a:rPr>
              <a:t>       Initially setting up of the VS Code was understood, How to rectify the errors that are occurring in the vs code terminal were understood</a:t>
            </a:r>
          </a:p>
          <a:p>
            <a:r>
              <a:rPr lang="en-US" sz="2000" b="1" dirty="0">
                <a:solidFill>
                  <a:schemeClr val="bg1">
                    <a:lumMod val="95000"/>
                    <a:lumOff val="5000"/>
                  </a:schemeClr>
                </a:solidFill>
                <a:latin typeface="Times New Roman" panose="02020603050405020304" pitchFamily="18" charset="0"/>
                <a:cs typeface="Times New Roman" panose="02020603050405020304" pitchFamily="18" charset="0"/>
              </a:rPr>
              <a:t>     Demonstration of the code flow was understood effectively and the necessity of the modules used were also understood and understood about the libraries like</a:t>
            </a:r>
          </a:p>
          <a:p>
            <a:endParaRPr lang="en-US" sz="2000" b="1" dirty="0">
              <a:solidFill>
                <a:schemeClr val="bg1">
                  <a:lumMod val="95000"/>
                  <a:lumOff val="5000"/>
                </a:schemeClr>
              </a:solidFill>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a:t>
            </a:r>
            <a:r>
              <a:rPr lang="en-US" sz="2000" b="1" dirty="0">
                <a:solidFill>
                  <a:schemeClr val="bg2">
                    <a:lumMod val="60000"/>
                    <a:lumOff val="40000"/>
                  </a:schemeClr>
                </a:solidFill>
                <a:latin typeface="Times New Roman" panose="02020603050405020304" pitchFamily="18" charset="0"/>
                <a:cs typeface="Times New Roman" panose="02020603050405020304" pitchFamily="18" charset="0"/>
              </a:rPr>
              <a:t>A. Crypto</a:t>
            </a:r>
          </a:p>
          <a:p>
            <a:r>
              <a:rPr lang="en-US" sz="2000" b="1" dirty="0">
                <a:solidFill>
                  <a:schemeClr val="bg2">
                    <a:lumMod val="60000"/>
                    <a:lumOff val="40000"/>
                  </a:schemeClr>
                </a:solidFill>
                <a:latin typeface="Times New Roman" panose="02020603050405020304" pitchFamily="18" charset="0"/>
                <a:cs typeface="Times New Roman" panose="02020603050405020304" pitchFamily="18" charset="0"/>
              </a:rPr>
              <a:t>            B. Cipher</a:t>
            </a:r>
          </a:p>
          <a:p>
            <a:r>
              <a:rPr lang="en-US" sz="2000" b="1" dirty="0">
                <a:solidFill>
                  <a:schemeClr val="bg2">
                    <a:lumMod val="60000"/>
                    <a:lumOff val="40000"/>
                  </a:schemeClr>
                </a:solidFill>
                <a:latin typeface="Times New Roman" panose="02020603050405020304" pitchFamily="18" charset="0"/>
                <a:cs typeface="Times New Roman" panose="02020603050405020304" pitchFamily="18" charset="0"/>
              </a:rPr>
              <a:t>            C. XOR</a:t>
            </a:r>
          </a:p>
          <a:p>
            <a:r>
              <a:rPr lang="en-US" sz="2000" b="1" dirty="0">
                <a:solidFill>
                  <a:schemeClr val="bg2">
                    <a:lumMod val="60000"/>
                    <a:lumOff val="40000"/>
                  </a:schemeClr>
                </a:solidFill>
                <a:latin typeface="Times New Roman" panose="02020603050405020304" pitchFamily="18" charset="0"/>
                <a:cs typeface="Times New Roman" panose="02020603050405020304" pitchFamily="18" charset="0"/>
              </a:rPr>
              <a:t>            D. Base64</a:t>
            </a:r>
          </a:p>
          <a:p>
            <a:r>
              <a:rPr lang="en-US" sz="2000" b="1" dirty="0">
                <a:solidFill>
                  <a:schemeClr val="bg2">
                    <a:lumMod val="60000"/>
                    <a:lumOff val="40000"/>
                  </a:schemeClr>
                </a:solidFill>
                <a:latin typeface="Times New Roman" panose="02020603050405020304" pitchFamily="18" charset="0"/>
                <a:cs typeface="Times New Roman" panose="02020603050405020304" pitchFamily="18" charset="0"/>
              </a:rPr>
              <a:t>            E. </a:t>
            </a:r>
            <a:r>
              <a:rPr lang="en-US" sz="2000" b="1" dirty="0" err="1">
                <a:solidFill>
                  <a:schemeClr val="bg2">
                    <a:lumMod val="60000"/>
                    <a:lumOff val="40000"/>
                  </a:schemeClr>
                </a:solidFill>
                <a:latin typeface="Times New Roman" panose="02020603050405020304" pitchFamily="18" charset="0"/>
                <a:cs typeface="Times New Roman" panose="02020603050405020304" pitchFamily="18" charset="0"/>
              </a:rPr>
              <a:t>argparse</a:t>
            </a:r>
            <a:endParaRPr lang="en-US" sz="2000" b="1" dirty="0">
              <a:solidFill>
                <a:schemeClr val="bg2">
                  <a:lumMod val="60000"/>
                  <a:lumOff val="40000"/>
                </a:schemeClr>
              </a:solidFill>
              <a:latin typeface="Times New Roman" panose="02020603050405020304" pitchFamily="18" charset="0"/>
              <a:cs typeface="Times New Roman" panose="02020603050405020304" pitchFamily="18" charset="0"/>
            </a:endParaRPr>
          </a:p>
          <a:p>
            <a:endParaRPr lang="en-US" sz="2000" b="1" dirty="0">
              <a:solidFill>
                <a:schemeClr val="bg2">
                  <a:lumMod val="60000"/>
                  <a:lumOff val="40000"/>
                </a:schemeClr>
              </a:solidFill>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a:t>
            </a:r>
            <a:r>
              <a:rPr lang="en-US" sz="2000" b="1" dirty="0">
                <a:solidFill>
                  <a:schemeClr val="bg1"/>
                </a:solidFill>
                <a:latin typeface="Times New Roman" panose="02020603050405020304" pitchFamily="18" charset="0"/>
                <a:cs typeface="Times New Roman" panose="02020603050405020304" pitchFamily="18" charset="0"/>
              </a:rPr>
              <a:t>How to Install the libraries and make use of it</a:t>
            </a:r>
          </a:p>
          <a:p>
            <a:endParaRPr lang="en-US" sz="2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334329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295</TotalTime>
  <Words>1248</Words>
  <Application>Microsoft Office PowerPoint</Application>
  <PresentationFormat>Widescreen</PresentationFormat>
  <Paragraphs>205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Century Gothic</vt:lpstr>
      <vt:lpstr>Times New Roman</vt:lpstr>
      <vt:lpstr>Wingdings 3</vt:lpstr>
      <vt:lpstr>Ion</vt:lpstr>
      <vt:lpstr>SMARTINTERNZ’S INTERNSHIP</vt:lpstr>
      <vt:lpstr>     CONTENTS I LEARNT IN PAST 5 DAYS</vt:lpstr>
      <vt:lpstr>PowerPoint Presentation</vt:lpstr>
      <vt:lpstr>PowerPoint Presentation</vt:lpstr>
      <vt:lpstr>DAY 2: INTRODUCTION TO NETWORKING</vt:lpstr>
      <vt:lpstr>PowerPoint Presentation</vt:lpstr>
      <vt:lpstr>DAY 3 : PYTHON FOR HACKING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SMARTINTERNZ’S INTERNSHIP</dc:title>
  <dc:creator>MIZIK deen</dc:creator>
  <cp:lastModifiedBy>MIZIK deen</cp:lastModifiedBy>
  <cp:revision>4</cp:revision>
  <dcterms:created xsi:type="dcterms:W3CDTF">2024-02-10T12:51:04Z</dcterms:created>
  <dcterms:modified xsi:type="dcterms:W3CDTF">2024-02-10T17:51:41Z</dcterms:modified>
</cp:coreProperties>
</file>