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8" r:id="rId6"/>
    <p:sldId id="270" r:id="rId7"/>
    <p:sldId id="260" r:id="rId8"/>
    <p:sldId id="261" r:id="rId9"/>
    <p:sldId id="264" r:id="rId10"/>
    <p:sldId id="263" r:id="rId11"/>
    <p:sldId id="262" r:id="rId12"/>
    <p:sldId id="267" r:id="rId13"/>
    <p:sldId id="266" r:id="rId14"/>
    <p:sldId id="259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74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4013C-6A6E-4D03-91C7-BCCD9531972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1C6BB-6DFC-4E17-A97D-9F70E56D3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69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C6BB-6DFC-4E17-A97D-9F70E56D3A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6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C6BB-6DFC-4E17-A97D-9F70E56D3A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C6BB-6DFC-4E17-A97D-9F70E56D3A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6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C6BB-6DFC-4E17-A97D-9F70E56D3A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6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C6BB-6DFC-4E17-A97D-9F70E56D3A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6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C6BB-6DFC-4E17-A97D-9F70E56D3A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6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C6BB-6DFC-4E17-A97D-9F70E56D3A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3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9242-9668-46B7-970D-17508AAE7E8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3D0E-247F-41CA-96CF-8ADB03A59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3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9242-9668-46B7-970D-17508AAE7E8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3D0E-247F-41CA-96CF-8ADB03A59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3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9242-9668-46B7-970D-17508AAE7E8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3D0E-247F-41CA-96CF-8ADB03A59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8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9242-9668-46B7-970D-17508AAE7E8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3D0E-247F-41CA-96CF-8ADB03A59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63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9242-9668-46B7-970D-17508AAE7E8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3D0E-247F-41CA-96CF-8ADB03A59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87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9242-9668-46B7-970D-17508AAE7E8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3D0E-247F-41CA-96CF-8ADB03A59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9242-9668-46B7-970D-17508AAE7E8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3D0E-247F-41CA-96CF-8ADB03A59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7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9242-9668-46B7-970D-17508AAE7E8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3D0E-247F-41CA-96CF-8ADB03A59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0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9242-9668-46B7-970D-17508AAE7E8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3D0E-247F-41CA-96CF-8ADB03A59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6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9242-9668-46B7-970D-17508AAE7E8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3D0E-247F-41CA-96CF-8ADB03A59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5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9242-9668-46B7-970D-17508AAE7E8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3D0E-247F-41CA-96CF-8ADB03A59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9242-9668-46B7-970D-17508AAE7E8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3D0E-247F-41CA-96CF-8ADB03A59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7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RTLS Project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Real Time Location System Basic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Protocol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DATA(CMD_ALLSTAT)</a:t>
            </a:r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f</a:t>
            </a:r>
            <a:r>
              <a:rPr lang="en-US" altLang="ko-KR" sz="2400" dirty="0" smtClean="0">
                <a:solidFill>
                  <a:srgbClr val="FF0000"/>
                </a:solidFill>
              </a:rPr>
              <a:t>rom M/W to Monitoring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BODY : N + RECORD1 +“#”+ …. RECORD N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RECORD : String “ID,</a:t>
            </a:r>
            <a:r>
              <a:rPr lang="en-US" altLang="ko-KR" sz="2400" dirty="0" smtClean="0"/>
              <a:t>STAT,X,Y”</a:t>
            </a:r>
            <a:endParaRPr lang="en-US" altLang="ko-KR" sz="2400" dirty="0" smtClean="0"/>
          </a:p>
        </p:txBody>
      </p:sp>
      <p:grpSp>
        <p:nvGrpSpPr>
          <p:cNvPr id="68" name="그룹 67"/>
          <p:cNvGrpSpPr/>
          <p:nvPr/>
        </p:nvGrpSpPr>
        <p:grpSpPr>
          <a:xfrm>
            <a:off x="349174" y="3468827"/>
            <a:ext cx="8105338" cy="2691421"/>
            <a:chOff x="323528" y="4149080"/>
            <a:chExt cx="8105338" cy="2691421"/>
          </a:xfrm>
        </p:grpSpPr>
        <p:grpSp>
          <p:nvGrpSpPr>
            <p:cNvPr id="15" name="그룹 14"/>
            <p:cNvGrpSpPr/>
            <p:nvPr/>
          </p:nvGrpSpPr>
          <p:grpSpPr>
            <a:xfrm>
              <a:off x="323528" y="4149080"/>
              <a:ext cx="6422527" cy="1728192"/>
              <a:chOff x="107504" y="4005064"/>
              <a:chExt cx="6422527" cy="1728192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107504" y="4005064"/>
                <a:ext cx="6422527" cy="1728192"/>
                <a:chOff x="123284" y="4653136"/>
                <a:chExt cx="6422527" cy="1728192"/>
              </a:xfrm>
            </p:grpSpPr>
            <p:grpSp>
              <p:nvGrpSpPr>
                <p:cNvPr id="7" name="그룹 6"/>
                <p:cNvGrpSpPr/>
                <p:nvPr/>
              </p:nvGrpSpPr>
              <p:grpSpPr>
                <a:xfrm>
                  <a:off x="627340" y="5661248"/>
                  <a:ext cx="1080119" cy="720080"/>
                  <a:chOff x="26616" y="5661248"/>
                  <a:chExt cx="1080119" cy="720080"/>
                </a:xfrm>
              </p:grpSpPr>
              <p:sp>
                <p:nvSpPr>
                  <p:cNvPr id="10" name="직사각형 9"/>
                  <p:cNvSpPr/>
                  <p:nvPr/>
                </p:nvSpPr>
                <p:spPr>
                  <a:xfrm>
                    <a:off x="26616" y="5661248"/>
                    <a:ext cx="504056" cy="7200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mtClean="0"/>
                      <a:t>ID</a:t>
                    </a:r>
                    <a:endParaRPr lang="ko-KR" altLang="en-US"/>
                  </a:p>
                </p:txBody>
              </p:sp>
              <p:sp>
                <p:nvSpPr>
                  <p:cNvPr id="11" name="직사각형 10"/>
                  <p:cNvSpPr/>
                  <p:nvPr/>
                </p:nvSpPr>
                <p:spPr>
                  <a:xfrm>
                    <a:off x="530672" y="5661248"/>
                    <a:ext cx="576063" cy="7200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smtClean="0"/>
                      <a:t>STAT</a:t>
                    </a:r>
                    <a:endParaRPr lang="ko-KR" altLang="en-US" sz="1400"/>
                  </a:p>
                </p:txBody>
              </p: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1217219" y="4653136"/>
                  <a:ext cx="5328592" cy="432048"/>
                  <a:chOff x="611560" y="5949280"/>
                  <a:chExt cx="5328592" cy="432048"/>
                </a:xfrm>
              </p:grpSpPr>
              <p:sp>
                <p:nvSpPr>
                  <p:cNvPr id="22" name="직사각형 21"/>
                  <p:cNvSpPr/>
                  <p:nvPr/>
                </p:nvSpPr>
                <p:spPr>
                  <a:xfrm>
                    <a:off x="611560" y="5949280"/>
                    <a:ext cx="1440160" cy="43204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HEADER</a:t>
                    </a:r>
                    <a:endParaRPr lang="ko-KR" altLang="en-US" dirty="0"/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2051720" y="5949280"/>
                    <a:ext cx="3888432" cy="43204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BODY</a:t>
                    </a:r>
                    <a:endParaRPr lang="ko-KR" altLang="en-US" dirty="0"/>
                  </a:p>
                </p:txBody>
              </p:sp>
            </p:grpSp>
            <p:cxnSp>
              <p:nvCxnSpPr>
                <p:cNvPr id="14" name="직선 연결선 13"/>
                <p:cNvCxnSpPr/>
                <p:nvPr/>
              </p:nvCxnSpPr>
              <p:spPr>
                <a:xfrm flipH="1">
                  <a:off x="123284" y="5085184"/>
                  <a:ext cx="2534096" cy="57606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flipH="1" flipV="1">
                  <a:off x="3003604" y="5085184"/>
                  <a:ext cx="936106" cy="57606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 flipH="1">
                  <a:off x="1131396" y="5085184"/>
                  <a:ext cx="1712412" cy="57606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 flipH="1">
                  <a:off x="1707460" y="5085184"/>
                  <a:ext cx="1136349" cy="57606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직사각형 27"/>
              <p:cNvSpPr/>
              <p:nvPr/>
            </p:nvSpPr>
            <p:spPr>
              <a:xfrm>
                <a:off x="1691679" y="5013176"/>
                <a:ext cx="1136349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X</a:t>
                </a:r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 flipV="1">
                <a:off x="2812745" y="4437112"/>
                <a:ext cx="103071" cy="576064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직사각형 35"/>
            <p:cNvSpPr/>
            <p:nvPr/>
          </p:nvSpPr>
          <p:spPr>
            <a:xfrm>
              <a:off x="3028769" y="5157192"/>
              <a:ext cx="1111183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Y</a:t>
              </a:r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139953" y="5157192"/>
              <a:ext cx="1296143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recode#2</a:t>
              </a: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425250" y="5157192"/>
              <a:ext cx="1320806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recode#3</a:t>
              </a:r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88707" y="5157192"/>
              <a:ext cx="1440159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Recode#N</a:t>
              </a:r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746056" y="5157192"/>
              <a:ext cx="242652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…</a:t>
              </a:r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 flipV="1">
              <a:off x="6717447" y="4581128"/>
              <a:ext cx="1711419" cy="57606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323528" y="5157192"/>
              <a:ext cx="504056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</a:t>
              </a:r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 flipH="1">
              <a:off x="844343" y="4581128"/>
              <a:ext cx="2143481" cy="57606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자유형 63"/>
            <p:cNvSpPr/>
            <p:nvPr/>
          </p:nvSpPr>
          <p:spPr>
            <a:xfrm>
              <a:off x="816746" y="5868140"/>
              <a:ext cx="3320248" cy="400017"/>
            </a:xfrm>
            <a:custGeom>
              <a:avLst/>
              <a:gdLst>
                <a:gd name="connsiteX0" fmla="*/ 0 w 3320248"/>
                <a:gd name="connsiteY0" fmla="*/ 17755 h 594826"/>
                <a:gd name="connsiteX1" fmla="*/ 1553592 w 3320248"/>
                <a:gd name="connsiteY1" fmla="*/ 594804 h 594826"/>
                <a:gd name="connsiteX2" fmla="*/ 3320248 w 3320248"/>
                <a:gd name="connsiteY2" fmla="*/ 0 h 5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0248" h="594826">
                  <a:moveTo>
                    <a:pt x="0" y="17755"/>
                  </a:moveTo>
                  <a:cubicBezTo>
                    <a:pt x="500108" y="307759"/>
                    <a:pt x="1000217" y="597763"/>
                    <a:pt x="1553592" y="594804"/>
                  </a:cubicBezTo>
                  <a:cubicBezTo>
                    <a:pt x="2106967" y="591845"/>
                    <a:pt x="3025805" y="91736"/>
                    <a:pt x="3320248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>
              <a:off x="827584" y="5878034"/>
              <a:ext cx="7601282" cy="935342"/>
            </a:xfrm>
            <a:custGeom>
              <a:avLst/>
              <a:gdLst>
                <a:gd name="connsiteX0" fmla="*/ 0 w 3320248"/>
                <a:gd name="connsiteY0" fmla="*/ 17755 h 594826"/>
                <a:gd name="connsiteX1" fmla="*/ 1553592 w 3320248"/>
                <a:gd name="connsiteY1" fmla="*/ 594804 h 594826"/>
                <a:gd name="connsiteX2" fmla="*/ 3320248 w 3320248"/>
                <a:gd name="connsiteY2" fmla="*/ 0 h 5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0248" h="594826">
                  <a:moveTo>
                    <a:pt x="0" y="17755"/>
                  </a:moveTo>
                  <a:cubicBezTo>
                    <a:pt x="500108" y="307759"/>
                    <a:pt x="1000217" y="597763"/>
                    <a:pt x="1553592" y="594804"/>
                  </a:cubicBezTo>
                  <a:cubicBezTo>
                    <a:pt x="2106967" y="591845"/>
                    <a:pt x="3025805" y="91736"/>
                    <a:pt x="3320248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979713" y="6047573"/>
              <a:ext cx="1224136" cy="2824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</a:t>
              </a:r>
              <a:r>
                <a:rPr lang="en-US" altLang="ko-KR" smtClean="0"/>
                <a:t>ecode#1</a:t>
              </a:r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681765" y="6586238"/>
              <a:ext cx="1336586" cy="2542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 recodes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73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Protocol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DATA(CMD_MSG)</a:t>
            </a:r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f</a:t>
            </a:r>
            <a:r>
              <a:rPr lang="en-US" altLang="ko-KR" sz="2400" dirty="0" smtClean="0">
                <a:solidFill>
                  <a:srgbClr val="FF0000"/>
                </a:solidFill>
              </a:rPr>
              <a:t>rom Client to Client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HEADER : BODY SIZE (4byte)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BODY : String “MSG#ID1#ID2#MESSAGE”</a:t>
            </a:r>
            <a:endParaRPr lang="ko-KR" altLang="en-US" sz="24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81359" y="3717032"/>
            <a:ext cx="7907065" cy="2016224"/>
            <a:chOff x="497139" y="4365104"/>
            <a:chExt cx="7907065" cy="2016224"/>
          </a:xfrm>
        </p:grpSpPr>
        <p:grpSp>
          <p:nvGrpSpPr>
            <p:cNvPr id="7" name="그룹 6"/>
            <p:cNvGrpSpPr/>
            <p:nvPr/>
          </p:nvGrpSpPr>
          <p:grpSpPr>
            <a:xfrm>
              <a:off x="497139" y="5661248"/>
              <a:ext cx="7907065" cy="720080"/>
              <a:chOff x="-103585" y="5661248"/>
              <a:chExt cx="7907065" cy="72008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-103585" y="5661248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ID#1</a:t>
                </a:r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11560" y="5661248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ID#2</a:t>
                </a:r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336578" y="5661248"/>
                <a:ext cx="6466902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Message</a:t>
                </a:r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217218" y="4365104"/>
              <a:ext cx="5328593" cy="720080"/>
              <a:chOff x="611559" y="5661248"/>
              <a:chExt cx="5328593" cy="72008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11559" y="5661248"/>
                <a:ext cx="1440161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HEADER</a:t>
                </a:r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051720" y="5661248"/>
                <a:ext cx="3888432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BODY</a:t>
                </a:r>
                <a:endParaRPr lang="ko-KR" altLang="en-US" dirty="0"/>
              </a:p>
            </p:txBody>
          </p:sp>
        </p:grpSp>
        <p:cxnSp>
          <p:nvCxnSpPr>
            <p:cNvPr id="14" name="직선 연결선 13"/>
            <p:cNvCxnSpPr/>
            <p:nvPr/>
          </p:nvCxnSpPr>
          <p:spPr>
            <a:xfrm flipH="1">
              <a:off x="497139" y="5085184"/>
              <a:ext cx="2160241" cy="57606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6545811" y="5085184"/>
              <a:ext cx="1858393" cy="57606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1212284" y="5085184"/>
              <a:ext cx="1631524" cy="57606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1932364" y="5085184"/>
              <a:ext cx="1055460" cy="57606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4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Protocol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DATA(CMD_LOGIN)</a:t>
            </a:r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from Terminal to M/W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BODY : String “LOGIN#ID”</a:t>
            </a:r>
            <a:endParaRPr lang="ko-KR" altLang="en-US" sz="24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539552" y="2999234"/>
            <a:ext cx="7907065" cy="2016224"/>
            <a:chOff x="497139" y="4365104"/>
            <a:chExt cx="7907065" cy="2016224"/>
          </a:xfrm>
        </p:grpSpPr>
        <p:sp>
          <p:nvSpPr>
            <p:cNvPr id="11" name="직사각형 10"/>
            <p:cNvSpPr/>
            <p:nvPr/>
          </p:nvSpPr>
          <p:spPr>
            <a:xfrm>
              <a:off x="497139" y="5661248"/>
              <a:ext cx="7907065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ID</a:t>
              </a:r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217219" y="4365104"/>
              <a:ext cx="5328592" cy="720080"/>
              <a:chOff x="611560" y="5661248"/>
              <a:chExt cx="5328592" cy="72008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11560" y="5661248"/>
                <a:ext cx="1440160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HEADER</a:t>
                </a:r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051720" y="5661248"/>
                <a:ext cx="3888432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BODY</a:t>
                </a:r>
                <a:endParaRPr lang="ko-KR" altLang="en-US" dirty="0"/>
              </a:p>
            </p:txBody>
          </p:sp>
        </p:grpSp>
        <p:cxnSp>
          <p:nvCxnSpPr>
            <p:cNvPr id="14" name="직선 연결선 13"/>
            <p:cNvCxnSpPr/>
            <p:nvPr/>
          </p:nvCxnSpPr>
          <p:spPr>
            <a:xfrm flipH="1">
              <a:off x="497139" y="5085184"/>
              <a:ext cx="2160241" cy="57606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6545811" y="5085184"/>
              <a:ext cx="1858393" cy="57606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5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Protocol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DATA(CMD_LIST)</a:t>
            </a:r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from M/W to All Clients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BODY : String “LIST#ID1#ID2…. #</a:t>
            </a:r>
            <a:r>
              <a:rPr lang="en-US" altLang="ko-KR" sz="2400" dirty="0" err="1" smtClean="0"/>
              <a:t>IDn</a:t>
            </a:r>
            <a:r>
              <a:rPr lang="en-US" altLang="ko-KR" sz="2400" dirty="0" smtClean="0"/>
              <a:t>”</a:t>
            </a:r>
            <a:endParaRPr lang="en-US" altLang="ko-KR" sz="2400" dirty="0" smtClean="0"/>
          </a:p>
        </p:txBody>
      </p:sp>
      <p:grpSp>
        <p:nvGrpSpPr>
          <p:cNvPr id="34" name="그룹 33"/>
          <p:cNvGrpSpPr/>
          <p:nvPr/>
        </p:nvGrpSpPr>
        <p:grpSpPr>
          <a:xfrm>
            <a:off x="1352362" y="3139729"/>
            <a:ext cx="7191920" cy="2017463"/>
            <a:chOff x="1347427" y="2780928"/>
            <a:chExt cx="7191920" cy="2017463"/>
          </a:xfrm>
        </p:grpSpPr>
        <p:grpSp>
          <p:nvGrpSpPr>
            <p:cNvPr id="4" name="그룹 3"/>
            <p:cNvGrpSpPr/>
            <p:nvPr/>
          </p:nvGrpSpPr>
          <p:grpSpPr>
            <a:xfrm>
              <a:off x="1347427" y="2780928"/>
              <a:ext cx="7191920" cy="2017463"/>
              <a:chOff x="1196504" y="3717032"/>
              <a:chExt cx="7191920" cy="2017463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1196504" y="3717032"/>
                <a:ext cx="7191920" cy="2016224"/>
                <a:chOff x="1212284" y="4365104"/>
                <a:chExt cx="7191920" cy="2016224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1212284" y="5661248"/>
                  <a:ext cx="720080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/>
                    <a:t>ID#1</a:t>
                  </a:r>
                  <a:endParaRPr lang="ko-KR" altLang="en-US"/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217219" y="4365104"/>
                  <a:ext cx="6048672" cy="720080"/>
                  <a:chOff x="611560" y="5661248"/>
                  <a:chExt cx="6048672" cy="720080"/>
                </a:xfrm>
              </p:grpSpPr>
              <p:sp>
                <p:nvSpPr>
                  <p:cNvPr id="22" name="직사각형 21"/>
                  <p:cNvSpPr/>
                  <p:nvPr/>
                </p:nvSpPr>
                <p:spPr>
                  <a:xfrm>
                    <a:off x="611560" y="5661248"/>
                    <a:ext cx="1440160" cy="7200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HEADER</a:t>
                    </a:r>
                    <a:endParaRPr lang="ko-KR" altLang="en-US" dirty="0"/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2051720" y="5661248"/>
                    <a:ext cx="3888432" cy="7200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mtClean="0"/>
                      <a:t>DATA</a:t>
                    </a:r>
                    <a:endParaRPr lang="ko-KR" altLang="en-US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5940152" y="5661248"/>
                    <a:ext cx="720080" cy="7200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mtClean="0"/>
                      <a:t>ETX</a:t>
                    </a:r>
                    <a:endParaRPr lang="ko-KR" altLang="en-US"/>
                  </a:p>
                </p:txBody>
              </p:sp>
            </p:grpSp>
            <p:cxnSp>
              <p:nvCxnSpPr>
                <p:cNvPr id="18" name="직선 연결선 17"/>
                <p:cNvCxnSpPr/>
                <p:nvPr/>
              </p:nvCxnSpPr>
              <p:spPr>
                <a:xfrm flipH="1" flipV="1">
                  <a:off x="6545811" y="5085184"/>
                  <a:ext cx="1858393" cy="57606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 flipH="1">
                  <a:off x="1217219" y="5086423"/>
                  <a:ext cx="1440160" cy="574825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 flipH="1">
                  <a:off x="1932364" y="5085184"/>
                  <a:ext cx="1055460" cy="57606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직사각형 18"/>
              <p:cNvSpPr/>
              <p:nvPr/>
            </p:nvSpPr>
            <p:spPr>
              <a:xfrm>
                <a:off x="1916584" y="5013176"/>
                <a:ext cx="725016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ID#2</a:t>
                </a:r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641600" y="5013176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ID#3</a:t>
                </a:r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361680" y="5013176"/>
                <a:ext cx="4234656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….</a:t>
                </a:r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596336" y="5014415"/>
                <a:ext cx="792088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ID#N</a:t>
                </a:r>
                <a:endParaRPr lang="ko-KR" altLang="en-US"/>
              </a:p>
            </p:txBody>
          </p:sp>
        </p:grpSp>
        <p:cxnSp>
          <p:nvCxnSpPr>
            <p:cNvPr id="30" name="직선 연결선 29"/>
            <p:cNvCxnSpPr/>
            <p:nvPr/>
          </p:nvCxnSpPr>
          <p:spPr>
            <a:xfrm flipH="1">
              <a:off x="2792523" y="3501008"/>
              <a:ext cx="411325" cy="57606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275856" y="3501008"/>
              <a:ext cx="236747" cy="57606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88225" y="3501008"/>
              <a:ext cx="1159034" cy="577303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52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Development Enviroment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OS : Windows</a:t>
            </a:r>
          </a:p>
          <a:p>
            <a:r>
              <a:rPr lang="en-US" altLang="ko-KR" smtClean="0"/>
              <a:t>Network Type : TCP/IP Socket</a:t>
            </a:r>
          </a:p>
          <a:p>
            <a:r>
              <a:rPr lang="en-US" altLang="ko-KR" smtClean="0"/>
              <a:t>DBMS : JDBC, MySQL, mysqlWorkbench</a:t>
            </a:r>
          </a:p>
          <a:p>
            <a:r>
              <a:rPr lang="en-US" altLang="ko-KR" smtClean="0"/>
              <a:t>Language : JAVA</a:t>
            </a:r>
          </a:p>
          <a:p>
            <a:r>
              <a:rPr lang="en-US" altLang="ko-KR" smtClean="0"/>
              <a:t>GUI : Swing</a:t>
            </a:r>
          </a:p>
        </p:txBody>
      </p:sp>
    </p:spTree>
    <p:extLst>
      <p:ext uri="{BB962C8B-B14F-4D97-AF65-F5344CB8AC3E}">
        <p14:creationId xmlns:p14="http://schemas.microsoft.com/office/powerpoint/2010/main" val="35664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96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Overview</a:t>
            </a:r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179512" y="755412"/>
            <a:ext cx="9039901" cy="5733256"/>
            <a:chOff x="179512" y="755412"/>
            <a:chExt cx="9039901" cy="5733256"/>
          </a:xfrm>
        </p:grpSpPr>
        <p:pic>
          <p:nvPicPr>
            <p:cNvPr id="1026" name="Picture 2" descr="C:\Users\snail\Desktop\단말기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124744"/>
              <a:ext cx="936104" cy="9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snail\Desktop\단말기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996219"/>
              <a:ext cx="936104" cy="9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snail\Desktop\단말기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22" y="4729840"/>
              <a:ext cx="936104" cy="9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383" y="2633383"/>
              <a:ext cx="1002427" cy="1250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5220122"/>
              <a:ext cx="1121153" cy="1268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329" y="2713198"/>
              <a:ext cx="1615151" cy="122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직선 화살표 연결선 6"/>
            <p:cNvCxnSpPr>
              <a:endCxn id="1027" idx="1"/>
            </p:cNvCxnSpPr>
            <p:nvPr/>
          </p:nvCxnSpPr>
          <p:spPr>
            <a:xfrm>
              <a:off x="1043608" y="1844824"/>
              <a:ext cx="2240775" cy="141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1043608" y="3411047"/>
              <a:ext cx="2160240" cy="532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1092384" y="3573016"/>
              <a:ext cx="2191999" cy="1728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67660" y="3120147"/>
              <a:ext cx="3460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Location(x, y) + Condition </a:t>
              </a:r>
              <a:endParaRPr lang="ko-KR" altLang="en-US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79298" y="2367051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Short Message</a:t>
              </a:r>
              <a:endParaRPr lang="ko-KR" altLang="en-US" sz="1200"/>
            </a:p>
          </p:txBody>
        </p:sp>
        <p:cxnSp>
          <p:nvCxnSpPr>
            <p:cNvPr id="22" name="직선 화살표 연결선 21"/>
            <p:cNvCxnSpPr>
              <a:stCxn id="1026" idx="2"/>
              <a:endCxn id="5" idx="0"/>
            </p:cNvCxnSpPr>
            <p:nvPr/>
          </p:nvCxnSpPr>
          <p:spPr>
            <a:xfrm>
              <a:off x="863588" y="2060848"/>
              <a:ext cx="0" cy="9353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61376" y="3889844"/>
              <a:ext cx="0" cy="9353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9512" y="75541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Terminal(Client)</a:t>
              </a: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1800" y="2228552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Middle Ware(Server, NO GUI)</a:t>
              </a:r>
              <a:endParaRPr lang="ko-KR" altLang="en-US"/>
            </a:p>
          </p:txBody>
        </p:sp>
        <p:cxnSp>
          <p:nvCxnSpPr>
            <p:cNvPr id="28" name="직선 화살표 연결선 27"/>
            <p:cNvCxnSpPr>
              <a:stCxn id="1027" idx="3"/>
            </p:cNvCxnSpPr>
            <p:nvPr/>
          </p:nvCxnSpPr>
          <p:spPr>
            <a:xfrm flipV="1">
              <a:off x="4286810" y="3252209"/>
              <a:ext cx="2990519" cy="6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950395" y="2320885"/>
              <a:ext cx="226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Monitoring(Client)</a:t>
              </a: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41486" y="4885851"/>
              <a:ext cx="1271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Data Base</a:t>
              </a:r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86810" y="2975210"/>
              <a:ext cx="3964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All Clients</a:t>
              </a:r>
              <a:r>
                <a:rPr lang="ko-KR" altLang="en-US" sz="1200" smtClean="0"/>
                <a:t> </a:t>
              </a:r>
              <a:r>
                <a:rPr lang="en-US" altLang="ko-KR" sz="1200" smtClean="0"/>
                <a:t>+</a:t>
              </a:r>
              <a:r>
                <a:rPr lang="ko-KR" altLang="en-US" sz="1200" smtClean="0"/>
                <a:t> </a:t>
              </a:r>
              <a:r>
                <a:rPr lang="en-US" altLang="ko-KR" sz="1200" smtClean="0"/>
                <a:t>Location + Condition </a:t>
              </a:r>
              <a:endParaRPr lang="ko-KR" altLang="en-US" sz="1200"/>
            </a:p>
          </p:txBody>
        </p:sp>
        <p:cxnSp>
          <p:nvCxnSpPr>
            <p:cNvPr id="46" name="직선 화살표 연결선 45"/>
            <p:cNvCxnSpPr>
              <a:stCxn id="1027" idx="2"/>
              <a:endCxn id="1028" idx="1"/>
            </p:cNvCxnSpPr>
            <p:nvPr/>
          </p:nvCxnSpPr>
          <p:spPr>
            <a:xfrm>
              <a:off x="3785597" y="3883911"/>
              <a:ext cx="2370579" cy="19704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57891" y="4357529"/>
              <a:ext cx="4119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Write Log(client + Location + Condition + Datetime)</a:t>
              </a:r>
              <a:endParaRPr lang="ko-KR" altLang="en-US" sz="1200"/>
            </a:p>
          </p:txBody>
        </p:sp>
        <p:cxnSp>
          <p:nvCxnSpPr>
            <p:cNvPr id="55" name="직선 화살표 연결선 54"/>
            <p:cNvCxnSpPr>
              <a:stCxn id="1028" idx="3"/>
              <a:endCxn id="1029" idx="2"/>
            </p:cNvCxnSpPr>
            <p:nvPr/>
          </p:nvCxnSpPr>
          <p:spPr>
            <a:xfrm flipV="1">
              <a:off x="7277329" y="3937087"/>
              <a:ext cx="807576" cy="19173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81117" y="4686715"/>
              <a:ext cx="1200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Read Log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1051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Terminal(dummy) GUI</a:t>
            </a:r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713940" y="1258488"/>
            <a:ext cx="8315665" cy="5448040"/>
            <a:chOff x="713940" y="1258488"/>
            <a:chExt cx="8315665" cy="5448040"/>
          </a:xfrm>
        </p:grpSpPr>
        <p:sp>
          <p:nvSpPr>
            <p:cNvPr id="54" name="TextBox 53"/>
            <p:cNvSpPr txBox="1"/>
            <p:nvPr/>
          </p:nvSpPr>
          <p:spPr>
            <a:xfrm>
              <a:off x="713940" y="5229200"/>
              <a:ext cx="810653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Terminals send information to M/W in real time (5sec)</a:t>
              </a:r>
            </a:p>
            <a:p>
              <a:r>
                <a:rPr lang="en-US" altLang="ko-KR" dirty="0" smtClean="0"/>
                <a:t>Information :</a:t>
              </a:r>
            </a:p>
            <a:p>
              <a:r>
                <a:rPr lang="en-US" altLang="ko-KR" dirty="0"/>
                <a:t>	</a:t>
              </a:r>
              <a:r>
                <a:rPr lang="en-US" altLang="ko-KR" dirty="0" smtClean="0"/>
                <a:t>ID </a:t>
              </a:r>
            </a:p>
            <a:p>
              <a:r>
                <a:rPr lang="en-US" altLang="ko-KR" dirty="0"/>
                <a:t>	</a:t>
              </a:r>
              <a:r>
                <a:rPr lang="en-US" altLang="ko-KR" dirty="0" smtClean="0"/>
                <a:t>Location : position x and y of circle</a:t>
              </a:r>
            </a:p>
            <a:p>
              <a:r>
                <a:rPr lang="en-US" altLang="ko-KR" dirty="0"/>
                <a:t>	</a:t>
              </a:r>
              <a:r>
                <a:rPr lang="en-US" altLang="ko-KR" dirty="0" smtClean="0"/>
                <a:t>Condition : normal or danger</a:t>
              </a: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888608" y="1258488"/>
              <a:ext cx="7164774" cy="3786545"/>
              <a:chOff x="1295657" y="1258488"/>
              <a:chExt cx="7164774" cy="3786545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1295657" y="1258488"/>
                <a:ext cx="7164774" cy="3786545"/>
                <a:chOff x="1295657" y="1258488"/>
                <a:chExt cx="7164774" cy="3786545"/>
              </a:xfrm>
            </p:grpSpPr>
            <p:grpSp>
              <p:nvGrpSpPr>
                <p:cNvPr id="76" name="그룹 75"/>
                <p:cNvGrpSpPr/>
                <p:nvPr/>
              </p:nvGrpSpPr>
              <p:grpSpPr>
                <a:xfrm>
                  <a:off x="1295657" y="1258488"/>
                  <a:ext cx="7164774" cy="3786545"/>
                  <a:chOff x="1295657" y="1258488"/>
                  <a:chExt cx="7164774" cy="3786545"/>
                </a:xfrm>
              </p:grpSpPr>
              <p:grpSp>
                <p:nvGrpSpPr>
                  <p:cNvPr id="45" name="그룹 44"/>
                  <p:cNvGrpSpPr/>
                  <p:nvPr/>
                </p:nvGrpSpPr>
                <p:grpSpPr>
                  <a:xfrm>
                    <a:off x="1295657" y="1258488"/>
                    <a:ext cx="7164774" cy="3786545"/>
                    <a:chOff x="676569" y="1541042"/>
                    <a:chExt cx="7164774" cy="3786545"/>
                  </a:xfrm>
                </p:grpSpPr>
                <p:sp>
                  <p:nvSpPr>
                    <p:cNvPr id="39" name="직사각형 38"/>
                    <p:cNvSpPr/>
                    <p:nvPr/>
                  </p:nvSpPr>
                  <p:spPr>
                    <a:xfrm>
                      <a:off x="676570" y="1739266"/>
                      <a:ext cx="7164773" cy="358832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grpSp>
                  <p:nvGrpSpPr>
                    <p:cNvPr id="38" name="그룹 37"/>
                    <p:cNvGrpSpPr/>
                    <p:nvPr/>
                  </p:nvGrpSpPr>
                  <p:grpSpPr>
                    <a:xfrm>
                      <a:off x="757228" y="1865037"/>
                      <a:ext cx="6047021" cy="3398348"/>
                      <a:chOff x="543848" y="1556792"/>
                      <a:chExt cx="7988592" cy="4824536"/>
                    </a:xfrm>
                  </p:grpSpPr>
                  <p:sp>
                    <p:nvSpPr>
                      <p:cNvPr id="4" name="직사각형 3"/>
                      <p:cNvSpPr/>
                      <p:nvPr/>
                    </p:nvSpPr>
                    <p:spPr>
                      <a:xfrm>
                        <a:off x="543848" y="1556792"/>
                        <a:ext cx="7920880" cy="482453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600"/>
                      </a:p>
                    </p:txBody>
                  </p:sp>
                  <p:cxnSp>
                    <p:nvCxnSpPr>
                      <p:cNvPr id="7" name="직선 연결선 6"/>
                      <p:cNvCxnSpPr/>
                      <p:nvPr/>
                    </p:nvCxnSpPr>
                    <p:spPr>
                      <a:xfrm>
                        <a:off x="2483768" y="1556792"/>
                        <a:ext cx="0" cy="2088232"/>
                      </a:xfrm>
                      <a:prstGeom prst="line">
                        <a:avLst/>
                      </a:prstGeom>
                      <a:ln w="222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직선 연결선 13"/>
                      <p:cNvCxnSpPr/>
                      <p:nvPr/>
                    </p:nvCxnSpPr>
                    <p:spPr>
                      <a:xfrm>
                        <a:off x="611560" y="3645024"/>
                        <a:ext cx="7920880" cy="0"/>
                      </a:xfrm>
                      <a:prstGeom prst="line">
                        <a:avLst/>
                      </a:prstGeom>
                      <a:ln w="222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직선 연결선 17"/>
                      <p:cNvCxnSpPr/>
                      <p:nvPr/>
                    </p:nvCxnSpPr>
                    <p:spPr>
                      <a:xfrm>
                        <a:off x="4427984" y="1556792"/>
                        <a:ext cx="0" cy="2088232"/>
                      </a:xfrm>
                      <a:prstGeom prst="line">
                        <a:avLst/>
                      </a:prstGeom>
                      <a:ln w="222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직선 연결선 20"/>
                      <p:cNvCxnSpPr/>
                      <p:nvPr/>
                    </p:nvCxnSpPr>
                    <p:spPr>
                      <a:xfrm>
                        <a:off x="6444208" y="1556792"/>
                        <a:ext cx="0" cy="2088232"/>
                      </a:xfrm>
                      <a:prstGeom prst="line">
                        <a:avLst/>
                      </a:prstGeom>
                      <a:ln w="222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직선 연결선 21"/>
                      <p:cNvCxnSpPr/>
                      <p:nvPr/>
                    </p:nvCxnSpPr>
                    <p:spPr>
                      <a:xfrm>
                        <a:off x="611560" y="4365104"/>
                        <a:ext cx="7920880" cy="0"/>
                      </a:xfrm>
                      <a:prstGeom prst="line">
                        <a:avLst/>
                      </a:prstGeom>
                      <a:ln w="222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직선 연결선 25"/>
                      <p:cNvCxnSpPr/>
                      <p:nvPr/>
                    </p:nvCxnSpPr>
                    <p:spPr>
                      <a:xfrm>
                        <a:off x="3203848" y="4365104"/>
                        <a:ext cx="0" cy="2016224"/>
                      </a:xfrm>
                      <a:prstGeom prst="line">
                        <a:avLst/>
                      </a:prstGeom>
                      <a:ln w="222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직선 연결선 27"/>
                      <p:cNvCxnSpPr/>
                      <p:nvPr/>
                    </p:nvCxnSpPr>
                    <p:spPr>
                      <a:xfrm>
                        <a:off x="5868144" y="4365104"/>
                        <a:ext cx="0" cy="2016224"/>
                      </a:xfrm>
                      <a:prstGeom prst="line">
                        <a:avLst/>
                      </a:prstGeom>
                      <a:ln w="222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타원 28"/>
                      <p:cNvSpPr/>
                      <p:nvPr/>
                    </p:nvSpPr>
                    <p:spPr>
                      <a:xfrm>
                        <a:off x="6300192" y="4791605"/>
                        <a:ext cx="288032" cy="288031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600"/>
                      </a:p>
                    </p:txBody>
                  </p:sp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935596" y="1988840"/>
                        <a:ext cx="1224135" cy="4806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Room 1</a:t>
                        </a:r>
                        <a:endParaRPr lang="ko-KR" alt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2915816" y="2060848"/>
                        <a:ext cx="1224135" cy="4806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Room 2</a:t>
                        </a:r>
                        <a:endParaRPr lang="ko-KR" alt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4932040" y="2060848"/>
                        <a:ext cx="1224135" cy="4806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Room 3</a:t>
                        </a:r>
                        <a:endParaRPr lang="ko-KR" alt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6876256" y="2060848"/>
                        <a:ext cx="1224135" cy="4806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Room 4</a:t>
                        </a:r>
                        <a:endParaRPr lang="ko-KR" alt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1277378" y="5229200"/>
                        <a:ext cx="1224135" cy="4806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Room 5</a:t>
                        </a:r>
                        <a:endParaRPr lang="ko-KR" alt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3923928" y="5188550"/>
                        <a:ext cx="1224135" cy="4806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Room 6</a:t>
                        </a:r>
                        <a:endParaRPr lang="ko-KR" alt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6" name="TextBox 35"/>
                      <p:cNvSpPr txBox="1"/>
                      <p:nvPr/>
                    </p:nvSpPr>
                    <p:spPr>
                      <a:xfrm>
                        <a:off x="6660232" y="5177864"/>
                        <a:ext cx="1224135" cy="4806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Room 7</a:t>
                        </a:r>
                        <a:endParaRPr lang="ko-KR" alt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3923928" y="3781479"/>
                        <a:ext cx="1834442" cy="4806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Corridor</a:t>
                        </a:r>
                        <a:endParaRPr lang="ko-KR" alt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0" name="직사각형 39"/>
                    <p:cNvSpPr/>
                    <p:nvPr/>
                  </p:nvSpPr>
                  <p:spPr>
                    <a:xfrm>
                      <a:off x="676569" y="1541042"/>
                      <a:ext cx="7164774" cy="19822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altLang="ko-KR" sz="1600" smtClean="0"/>
                        <a:t>Client # 1</a:t>
                      </a:r>
                      <a:endParaRPr lang="ko-KR" altLang="en-US" sz="1600"/>
                    </a:p>
                  </p:txBody>
                </p:sp>
                <p:sp>
                  <p:nvSpPr>
                    <p:cNvPr id="41" name="직사각형 40"/>
                    <p:cNvSpPr/>
                    <p:nvPr/>
                  </p:nvSpPr>
                  <p:spPr>
                    <a:xfrm>
                      <a:off x="7603307" y="1548820"/>
                      <a:ext cx="238036" cy="19822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b="1" smtClean="0"/>
                        <a:t>x</a:t>
                      </a:r>
                      <a:endParaRPr lang="ko-KR" altLang="en-US" sz="1600" b="1"/>
                    </a:p>
                  </p:txBody>
                </p:sp>
                <p:sp>
                  <p:nvSpPr>
                    <p:cNvPr id="42" name="직사각형 41"/>
                    <p:cNvSpPr/>
                    <p:nvPr/>
                  </p:nvSpPr>
                  <p:spPr>
                    <a:xfrm>
                      <a:off x="7315276" y="1548820"/>
                      <a:ext cx="238036" cy="19822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mtClean="0"/>
                        <a:t>ㅁ</a:t>
                      </a:r>
                      <a:endParaRPr lang="ko-KR" altLang="en-US"/>
                    </a:p>
                  </p:txBody>
                </p:sp>
                <p:sp>
                  <p:nvSpPr>
                    <p:cNvPr id="43" name="직사각형 42"/>
                    <p:cNvSpPr/>
                    <p:nvPr/>
                  </p:nvSpPr>
                  <p:spPr>
                    <a:xfrm>
                      <a:off x="7027245" y="1548820"/>
                      <a:ext cx="238036" cy="19822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3200" smtClean="0"/>
                        <a:t>-</a:t>
                      </a:r>
                      <a:endParaRPr lang="ko-KR" altLang="en-US" sz="3200"/>
                    </a:p>
                  </p:txBody>
                </p:sp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4719277" y="3881992"/>
                      <a:ext cx="256182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(Move using keyboard or mouse)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cxnSp>
                <p:nvCxnSpPr>
                  <p:cNvPr id="62" name="직선 화살표 연결선 61"/>
                  <p:cNvCxnSpPr>
                    <a:stCxn id="29" idx="4"/>
                  </p:cNvCxnSpPr>
                  <p:nvPr/>
                </p:nvCxnSpPr>
                <p:spPr>
                  <a:xfrm>
                    <a:off x="5842635" y="4063934"/>
                    <a:ext cx="0" cy="51719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화살표 연결선 64"/>
                  <p:cNvCxnSpPr>
                    <a:stCxn id="29" idx="2"/>
                  </p:cNvCxnSpPr>
                  <p:nvPr/>
                </p:nvCxnSpPr>
                <p:spPr>
                  <a:xfrm flipH="1">
                    <a:off x="5004048" y="3962491"/>
                    <a:ext cx="729573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타원 71"/>
                  <p:cNvSpPr/>
                  <p:nvPr/>
                </p:nvSpPr>
                <p:spPr>
                  <a:xfrm>
                    <a:off x="1634121" y="2356283"/>
                    <a:ext cx="594892" cy="632522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73" name="타원 72"/>
                  <p:cNvSpPr/>
                  <p:nvPr/>
                </p:nvSpPr>
                <p:spPr>
                  <a:xfrm>
                    <a:off x="6777190" y="2356283"/>
                    <a:ext cx="594892" cy="632522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타원 73"/>
                  <p:cNvSpPr/>
                  <p:nvPr/>
                </p:nvSpPr>
                <p:spPr>
                  <a:xfrm>
                    <a:off x="3491285" y="3627916"/>
                    <a:ext cx="594892" cy="632522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1501916" y="2152977"/>
                  <a:ext cx="12684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smtClean="0">
                      <a:solidFill>
                        <a:srgbClr val="FF0000"/>
                      </a:solidFill>
                    </a:rPr>
                    <a:t>Dangerous Area</a:t>
                  </a:r>
                  <a:endParaRPr lang="ko-KR" altLang="en-US" sz="1000" b="1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80" name="직사각형 79"/>
              <p:cNvSpPr/>
              <p:nvPr/>
            </p:nvSpPr>
            <p:spPr>
              <a:xfrm>
                <a:off x="7461538" y="1582483"/>
                <a:ext cx="926885" cy="33983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600" smtClean="0"/>
                  <a:t>List</a:t>
                </a:r>
              </a:p>
              <a:p>
                <a:pPr algn="r"/>
                <a:r>
                  <a:rPr lang="en-US" altLang="ko-KR" sz="1050" smtClean="0"/>
                  <a:t>M#1</a:t>
                </a:r>
              </a:p>
              <a:p>
                <a:pPr algn="r"/>
                <a:r>
                  <a:rPr lang="en-US" altLang="ko-KR" sz="1050" smtClean="0"/>
                  <a:t>C#2</a:t>
                </a:r>
              </a:p>
              <a:p>
                <a:pPr algn="r"/>
                <a:r>
                  <a:rPr lang="en-US" altLang="ko-KR" sz="1050" smtClean="0">
                    <a:solidFill>
                      <a:srgbClr val="00B050"/>
                    </a:solidFill>
                  </a:rPr>
                  <a:t>C#3</a:t>
                </a:r>
              </a:p>
              <a:p>
                <a:pPr algn="r"/>
                <a:endParaRPr lang="en-US" altLang="ko-KR" sz="1050"/>
              </a:p>
              <a:p>
                <a:pPr algn="r"/>
                <a:endParaRPr lang="en-US" altLang="ko-KR" sz="1050" smtClean="0"/>
              </a:p>
              <a:p>
                <a:pPr algn="r"/>
                <a:endParaRPr lang="en-US" altLang="ko-KR" sz="1050"/>
              </a:p>
              <a:p>
                <a:pPr algn="r"/>
                <a:endParaRPr lang="en-US" altLang="ko-KR" sz="1050" smtClean="0"/>
              </a:p>
              <a:p>
                <a:pPr algn="r"/>
                <a:endParaRPr lang="en-US" altLang="ko-KR" sz="1050"/>
              </a:p>
              <a:p>
                <a:pPr algn="r"/>
                <a:endParaRPr lang="en-US" altLang="ko-KR" sz="1050" smtClean="0"/>
              </a:p>
              <a:p>
                <a:pPr algn="r"/>
                <a:endParaRPr lang="en-US" altLang="ko-KR" sz="1050"/>
              </a:p>
              <a:p>
                <a:pPr algn="r"/>
                <a:endParaRPr lang="en-US" altLang="ko-KR" sz="1050" smtClean="0"/>
              </a:p>
              <a:p>
                <a:pPr algn="r"/>
                <a:endParaRPr lang="en-US" altLang="ko-KR" sz="1050"/>
              </a:p>
              <a:p>
                <a:pPr algn="r"/>
                <a:endParaRPr lang="en-US" altLang="ko-KR" sz="1050" smtClean="0"/>
              </a:p>
              <a:p>
                <a:pPr algn="r"/>
                <a:endParaRPr lang="en-US" altLang="ko-KR" sz="1050"/>
              </a:p>
              <a:p>
                <a:pPr algn="r"/>
                <a:endParaRPr lang="en-US" altLang="ko-KR" sz="1050" smtClean="0"/>
              </a:p>
              <a:p>
                <a:pPr algn="r"/>
                <a:endParaRPr lang="en-US" altLang="ko-KR" sz="1050"/>
              </a:p>
              <a:p>
                <a:pPr algn="r"/>
                <a:endParaRPr lang="en-US" altLang="ko-KR" sz="1050" smtClean="0"/>
              </a:p>
              <a:p>
                <a:pPr algn="r"/>
                <a:endParaRPr lang="en-US" altLang="ko-KR" sz="1050"/>
              </a:p>
              <a:p>
                <a:pPr algn="r"/>
                <a:endParaRPr lang="ko-KR" altLang="en-US" sz="105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490765" y="3751838"/>
                <a:ext cx="25618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smtClean="0">
                    <a:solidFill>
                      <a:srgbClr val="FF0000"/>
                    </a:solidFill>
                  </a:rPr>
                  <a:t>(Move using keyboard or mouse)</a:t>
                </a:r>
                <a:endParaRPr lang="ko-KR" altLang="en-US" sz="10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7077159" y="2356283"/>
              <a:ext cx="1952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smtClean="0">
                  <a:solidFill>
                    <a:srgbClr val="FF0000"/>
                  </a:solidFill>
                </a:rPr>
                <a:t>Double Click</a:t>
              </a:r>
            </a:p>
            <a:p>
              <a:r>
                <a:rPr lang="en-US" altLang="ko-KR" sz="1000" b="1" smtClean="0">
                  <a:solidFill>
                    <a:srgbClr val="FF0000"/>
                  </a:solidFill>
                </a:rPr>
                <a:t> =&gt; Create message window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6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Message Window</a:t>
            </a:r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4525863" y="4036404"/>
            <a:ext cx="3600400" cy="2032040"/>
            <a:chOff x="611560" y="1468968"/>
            <a:chExt cx="3600400" cy="2032040"/>
          </a:xfrm>
        </p:grpSpPr>
        <p:grpSp>
          <p:nvGrpSpPr>
            <p:cNvPr id="11" name="그룹 10"/>
            <p:cNvGrpSpPr/>
            <p:nvPr/>
          </p:nvGrpSpPr>
          <p:grpSpPr>
            <a:xfrm>
              <a:off x="611560" y="1468968"/>
              <a:ext cx="3600400" cy="2032040"/>
              <a:chOff x="676569" y="1541042"/>
              <a:chExt cx="7164774" cy="253093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76571" y="1739266"/>
                <a:ext cx="7164772" cy="23327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76569" y="1541042"/>
                <a:ext cx="7164774" cy="1982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smtClean="0"/>
                  <a:t>Receive From C#1</a:t>
                </a:r>
                <a:endParaRPr lang="ko-KR" altLang="en-US" sz="120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582940" y="1548820"/>
                <a:ext cx="238036" cy="1982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smtClean="0"/>
                  <a:t>x</a:t>
                </a:r>
                <a:endParaRPr lang="ko-KR" altLang="en-US" sz="1600" b="1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294909" y="1548820"/>
                <a:ext cx="238036" cy="1982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ㅁ</a:t>
                </a:r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006878" y="1548820"/>
                <a:ext cx="238036" cy="1982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smtClean="0"/>
                  <a:t>-</a:t>
                </a:r>
                <a:endParaRPr lang="ko-KR" altLang="en-US" sz="3200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683568" y="1700808"/>
              <a:ext cx="3458349" cy="1440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smtClean="0"/>
                <a:t>Are u OK?</a:t>
              </a:r>
              <a:endParaRPr lang="en-US" altLang="ko-KR" sz="1600"/>
            </a:p>
            <a:p>
              <a:endParaRPr lang="en-US" altLang="ko-KR" sz="1600" smtClean="0"/>
            </a:p>
            <a:p>
              <a:endParaRPr lang="en-US" altLang="ko-KR" sz="1600"/>
            </a:p>
            <a:p>
              <a:endParaRPr lang="en-US" altLang="ko-KR" sz="1600" smtClean="0"/>
            </a:p>
            <a:p>
              <a:endParaRPr lang="ko-KR" altLang="en-US" sz="160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91880" y="3169828"/>
              <a:ext cx="654626" cy="296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smtClean="0"/>
                <a:t>reply</a:t>
              </a:r>
              <a:endParaRPr lang="ko-KR" altLang="en-US" sz="160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1560" y="1930644"/>
            <a:ext cx="3600400" cy="2032040"/>
            <a:chOff x="611560" y="1468968"/>
            <a:chExt cx="3600400" cy="2032040"/>
          </a:xfrm>
        </p:grpSpPr>
        <p:grpSp>
          <p:nvGrpSpPr>
            <p:cNvPr id="56" name="그룹 55"/>
            <p:cNvGrpSpPr/>
            <p:nvPr/>
          </p:nvGrpSpPr>
          <p:grpSpPr>
            <a:xfrm>
              <a:off x="611560" y="1468968"/>
              <a:ext cx="3600400" cy="2032040"/>
              <a:chOff x="676569" y="1541042"/>
              <a:chExt cx="7164774" cy="2530930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676571" y="1739266"/>
                <a:ext cx="7164772" cy="23327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76569" y="1541042"/>
                <a:ext cx="7164774" cy="1982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smtClean="0"/>
                  <a:t>Send To C#3</a:t>
                </a:r>
                <a:endParaRPr lang="ko-KR" altLang="en-US" sz="120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7582940" y="1548820"/>
                <a:ext cx="238036" cy="1982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smtClean="0"/>
                  <a:t>x</a:t>
                </a:r>
                <a:endParaRPr lang="ko-KR" altLang="en-US" sz="1600" b="1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7294909" y="1548820"/>
                <a:ext cx="238036" cy="1982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ㅁ</a:t>
                </a:r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006878" y="1548820"/>
                <a:ext cx="238036" cy="1982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smtClean="0"/>
                  <a:t>-</a:t>
                </a:r>
                <a:endParaRPr lang="ko-KR" altLang="en-US" sz="3200"/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83568" y="1700808"/>
              <a:ext cx="3458349" cy="1440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smtClean="0"/>
                <a:t>Are u OK?</a:t>
              </a:r>
              <a:endParaRPr lang="en-US" altLang="ko-KR" sz="1600"/>
            </a:p>
            <a:p>
              <a:endParaRPr lang="en-US" altLang="ko-KR" sz="1600" smtClean="0"/>
            </a:p>
            <a:p>
              <a:endParaRPr lang="en-US" altLang="ko-KR" sz="1600"/>
            </a:p>
            <a:p>
              <a:endParaRPr lang="en-US" altLang="ko-KR" sz="1600" smtClean="0"/>
            </a:p>
            <a:p>
              <a:endParaRPr lang="ko-KR" altLang="en-US" sz="160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91880" y="3169828"/>
              <a:ext cx="654626" cy="296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smtClean="0"/>
                <a:t>Send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0708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Monitoring GUI</a:t>
            </a: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95110" y="1360011"/>
            <a:ext cx="8866759" cy="4915036"/>
            <a:chOff x="195110" y="1360011"/>
            <a:chExt cx="8866759" cy="4915036"/>
          </a:xfrm>
        </p:grpSpPr>
        <p:grpSp>
          <p:nvGrpSpPr>
            <p:cNvPr id="26" name="그룹 25"/>
            <p:cNvGrpSpPr/>
            <p:nvPr/>
          </p:nvGrpSpPr>
          <p:grpSpPr>
            <a:xfrm>
              <a:off x="195110" y="1360011"/>
              <a:ext cx="8437583" cy="4915036"/>
              <a:chOff x="195110" y="1360011"/>
              <a:chExt cx="8437583" cy="4915036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195110" y="1360011"/>
                <a:ext cx="8136904" cy="4915036"/>
                <a:chOff x="827584" y="1360011"/>
                <a:chExt cx="8136904" cy="4915036"/>
              </a:xfrm>
            </p:grpSpPr>
            <p:grpSp>
              <p:nvGrpSpPr>
                <p:cNvPr id="49" name="그룹 48"/>
                <p:cNvGrpSpPr/>
                <p:nvPr/>
              </p:nvGrpSpPr>
              <p:grpSpPr>
                <a:xfrm>
                  <a:off x="827584" y="1360011"/>
                  <a:ext cx="8136904" cy="4915036"/>
                  <a:chOff x="827584" y="1360011"/>
                  <a:chExt cx="7704856" cy="4915036"/>
                </a:xfrm>
              </p:grpSpPr>
              <p:sp>
                <p:nvSpPr>
                  <p:cNvPr id="4" name="직사각형 3"/>
                  <p:cNvSpPr/>
                  <p:nvPr/>
                </p:nvSpPr>
                <p:spPr>
                  <a:xfrm>
                    <a:off x="827584" y="1360011"/>
                    <a:ext cx="7704856" cy="491503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sp>
                <p:nvSpPr>
                  <p:cNvPr id="5" name="직사각형 4"/>
                  <p:cNvSpPr/>
                  <p:nvPr/>
                </p:nvSpPr>
                <p:spPr>
                  <a:xfrm>
                    <a:off x="827584" y="1365378"/>
                    <a:ext cx="7675549" cy="19822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1600" smtClean="0"/>
                      <a:t>Monitor Program</a:t>
                    </a:r>
                    <a:endParaRPr lang="ko-KR" altLang="en-US" sz="1600"/>
                  </a:p>
                </p:txBody>
              </p:sp>
              <p:sp>
                <p:nvSpPr>
                  <p:cNvPr id="6" name="직사각형 5"/>
                  <p:cNvSpPr/>
                  <p:nvPr/>
                </p:nvSpPr>
                <p:spPr>
                  <a:xfrm>
                    <a:off x="8265796" y="1373156"/>
                    <a:ext cx="238036" cy="19822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b="1" smtClean="0"/>
                      <a:t>x</a:t>
                    </a:r>
                    <a:endParaRPr lang="ko-KR" altLang="en-US" sz="1600" b="1"/>
                  </a:p>
                </p:txBody>
              </p:sp>
              <p:sp>
                <p:nvSpPr>
                  <p:cNvPr id="7" name="직사각형 6"/>
                  <p:cNvSpPr/>
                  <p:nvPr/>
                </p:nvSpPr>
                <p:spPr>
                  <a:xfrm>
                    <a:off x="7977765" y="1373156"/>
                    <a:ext cx="238036" cy="19822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mtClean="0"/>
                      <a:t>ㅁ</a:t>
                    </a:r>
                    <a:endParaRPr lang="ko-KR" altLang="en-US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>
                    <a:off x="7689734" y="1373156"/>
                    <a:ext cx="238036" cy="19822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3200" smtClean="0"/>
                      <a:t>-</a:t>
                    </a:r>
                    <a:endParaRPr lang="ko-KR" altLang="en-US" sz="3200"/>
                  </a:p>
                </p:txBody>
              </p:sp>
              <p:sp>
                <p:nvSpPr>
                  <p:cNvPr id="38" name="타원 37"/>
                  <p:cNvSpPr/>
                  <p:nvPr/>
                </p:nvSpPr>
                <p:spPr>
                  <a:xfrm>
                    <a:off x="6204786" y="4621852"/>
                    <a:ext cx="308233" cy="312214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smtClean="0"/>
                      <a:t>1</a:t>
                    </a:r>
                    <a:endParaRPr lang="ko-KR" altLang="en-US" sz="1200"/>
                  </a:p>
                </p:txBody>
              </p:sp>
            </p:grpSp>
            <p:sp>
              <p:nvSpPr>
                <p:cNvPr id="16" name="자유형 15"/>
                <p:cNvSpPr/>
                <p:nvPr/>
              </p:nvSpPr>
              <p:spPr>
                <a:xfrm>
                  <a:off x="1767840" y="2804160"/>
                  <a:ext cx="5265420" cy="1882140"/>
                </a:xfrm>
                <a:custGeom>
                  <a:avLst/>
                  <a:gdLst>
                    <a:gd name="connsiteX0" fmla="*/ 4564380 w 5265420"/>
                    <a:gd name="connsiteY0" fmla="*/ 1882140 h 1882140"/>
                    <a:gd name="connsiteX1" fmla="*/ 5265420 w 5265420"/>
                    <a:gd name="connsiteY1" fmla="*/ 1493520 h 1882140"/>
                    <a:gd name="connsiteX2" fmla="*/ 4114800 w 5265420"/>
                    <a:gd name="connsiteY2" fmla="*/ 1325880 h 1882140"/>
                    <a:gd name="connsiteX3" fmla="*/ 3009900 w 5265420"/>
                    <a:gd name="connsiteY3" fmla="*/ 1348740 h 1882140"/>
                    <a:gd name="connsiteX4" fmla="*/ 1935480 w 5265420"/>
                    <a:gd name="connsiteY4" fmla="*/ 1348740 h 1882140"/>
                    <a:gd name="connsiteX5" fmla="*/ 2598420 w 5265420"/>
                    <a:gd name="connsiteY5" fmla="*/ 762000 h 1882140"/>
                    <a:gd name="connsiteX6" fmla="*/ 2598420 w 5265420"/>
                    <a:gd name="connsiteY6" fmla="*/ 15240 h 1882140"/>
                    <a:gd name="connsiteX7" fmla="*/ 1722120 w 5265420"/>
                    <a:gd name="connsiteY7" fmla="*/ 0 h 1882140"/>
                    <a:gd name="connsiteX8" fmla="*/ 1752600 w 5265420"/>
                    <a:gd name="connsiteY8" fmla="*/ 685800 h 1882140"/>
                    <a:gd name="connsiteX9" fmla="*/ 2110740 w 5265420"/>
                    <a:gd name="connsiteY9" fmla="*/ 1089660 h 1882140"/>
                    <a:gd name="connsiteX10" fmla="*/ 1379220 w 5265420"/>
                    <a:gd name="connsiteY10" fmla="*/ 1379220 h 1882140"/>
                    <a:gd name="connsiteX11" fmla="*/ 708660 w 5265420"/>
                    <a:gd name="connsiteY11" fmla="*/ 1348740 h 1882140"/>
                    <a:gd name="connsiteX12" fmla="*/ 0 w 5265420"/>
                    <a:gd name="connsiteY12" fmla="*/ 1371600 h 1882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65420" h="1882140">
                      <a:moveTo>
                        <a:pt x="4564380" y="1882140"/>
                      </a:moveTo>
                      <a:lnTo>
                        <a:pt x="5265420" y="1493520"/>
                      </a:lnTo>
                      <a:lnTo>
                        <a:pt x="4114800" y="1325880"/>
                      </a:lnTo>
                      <a:lnTo>
                        <a:pt x="3009900" y="1348740"/>
                      </a:lnTo>
                      <a:lnTo>
                        <a:pt x="1935480" y="1348740"/>
                      </a:lnTo>
                      <a:lnTo>
                        <a:pt x="2598420" y="762000"/>
                      </a:lnTo>
                      <a:lnTo>
                        <a:pt x="2598420" y="15240"/>
                      </a:lnTo>
                      <a:lnTo>
                        <a:pt x="1722120" y="0"/>
                      </a:lnTo>
                      <a:lnTo>
                        <a:pt x="1752600" y="685800"/>
                      </a:lnTo>
                      <a:lnTo>
                        <a:pt x="2110740" y="1089660"/>
                      </a:lnTo>
                      <a:lnTo>
                        <a:pt x="1379220" y="1379220"/>
                      </a:lnTo>
                      <a:lnTo>
                        <a:pt x="708660" y="1348740"/>
                      </a:lnTo>
                      <a:lnTo>
                        <a:pt x="0" y="13716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/>
                <p:nvPr/>
              </p:nvGrpSpPr>
              <p:grpSpPr>
                <a:xfrm>
                  <a:off x="971600" y="1700808"/>
                  <a:ext cx="7836984" cy="4392487"/>
                  <a:chOff x="1295659" y="1456712"/>
                  <a:chExt cx="7117595" cy="3588321"/>
                </a:xfrm>
              </p:grpSpPr>
              <p:grpSp>
                <p:nvGrpSpPr>
                  <p:cNvPr id="60" name="그룹 59"/>
                  <p:cNvGrpSpPr/>
                  <p:nvPr/>
                </p:nvGrpSpPr>
                <p:grpSpPr>
                  <a:xfrm>
                    <a:off x="1295659" y="1456712"/>
                    <a:ext cx="7117595" cy="3588321"/>
                    <a:chOff x="676571" y="1739266"/>
                    <a:chExt cx="7117595" cy="3588321"/>
                  </a:xfrm>
                </p:grpSpPr>
                <p:sp>
                  <p:nvSpPr>
                    <p:cNvPr id="66" name="직사각형 65"/>
                    <p:cNvSpPr/>
                    <p:nvPr/>
                  </p:nvSpPr>
                  <p:spPr>
                    <a:xfrm>
                      <a:off x="676571" y="1739266"/>
                      <a:ext cx="7117595" cy="358832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grpSp>
                  <p:nvGrpSpPr>
                    <p:cNvPr id="67" name="그룹 66"/>
                    <p:cNvGrpSpPr/>
                    <p:nvPr/>
                  </p:nvGrpSpPr>
                  <p:grpSpPr>
                    <a:xfrm>
                      <a:off x="808483" y="1865037"/>
                      <a:ext cx="5995766" cy="3398348"/>
                      <a:chOff x="611560" y="1556792"/>
                      <a:chExt cx="7920880" cy="4824536"/>
                    </a:xfrm>
                  </p:grpSpPr>
                  <p:sp>
                    <p:nvSpPr>
                      <p:cNvPr id="73" name="직사각형 72"/>
                      <p:cNvSpPr/>
                      <p:nvPr/>
                    </p:nvSpPr>
                    <p:spPr>
                      <a:xfrm>
                        <a:off x="611560" y="1556792"/>
                        <a:ext cx="7920880" cy="482453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600"/>
                      </a:p>
                    </p:txBody>
                  </p:sp>
                  <p:cxnSp>
                    <p:nvCxnSpPr>
                      <p:cNvPr id="74" name="직선 연결선 73"/>
                      <p:cNvCxnSpPr/>
                      <p:nvPr/>
                    </p:nvCxnSpPr>
                    <p:spPr>
                      <a:xfrm>
                        <a:off x="2483768" y="1556792"/>
                        <a:ext cx="0" cy="2088232"/>
                      </a:xfrm>
                      <a:prstGeom prst="line">
                        <a:avLst/>
                      </a:prstGeom>
                      <a:ln w="222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직선 연결선 74"/>
                      <p:cNvCxnSpPr/>
                      <p:nvPr/>
                    </p:nvCxnSpPr>
                    <p:spPr>
                      <a:xfrm>
                        <a:off x="611560" y="3645024"/>
                        <a:ext cx="7920880" cy="0"/>
                      </a:xfrm>
                      <a:prstGeom prst="line">
                        <a:avLst/>
                      </a:prstGeom>
                      <a:ln w="222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직선 연결선 75"/>
                      <p:cNvCxnSpPr/>
                      <p:nvPr/>
                    </p:nvCxnSpPr>
                    <p:spPr>
                      <a:xfrm>
                        <a:off x="4427984" y="1556792"/>
                        <a:ext cx="0" cy="2088232"/>
                      </a:xfrm>
                      <a:prstGeom prst="line">
                        <a:avLst/>
                      </a:prstGeom>
                      <a:ln w="222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직선 연결선 76"/>
                      <p:cNvCxnSpPr/>
                      <p:nvPr/>
                    </p:nvCxnSpPr>
                    <p:spPr>
                      <a:xfrm>
                        <a:off x="6444208" y="1556792"/>
                        <a:ext cx="0" cy="2088232"/>
                      </a:xfrm>
                      <a:prstGeom prst="line">
                        <a:avLst/>
                      </a:prstGeom>
                      <a:ln w="222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직선 연결선 77"/>
                      <p:cNvCxnSpPr/>
                      <p:nvPr/>
                    </p:nvCxnSpPr>
                    <p:spPr>
                      <a:xfrm>
                        <a:off x="611560" y="4365104"/>
                        <a:ext cx="7920880" cy="0"/>
                      </a:xfrm>
                      <a:prstGeom prst="line">
                        <a:avLst/>
                      </a:prstGeom>
                      <a:ln w="222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직선 연결선 78"/>
                      <p:cNvCxnSpPr/>
                      <p:nvPr/>
                    </p:nvCxnSpPr>
                    <p:spPr>
                      <a:xfrm>
                        <a:off x="3203848" y="4365104"/>
                        <a:ext cx="0" cy="2016224"/>
                      </a:xfrm>
                      <a:prstGeom prst="line">
                        <a:avLst/>
                      </a:prstGeom>
                      <a:ln w="222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직선 연결선 79"/>
                      <p:cNvCxnSpPr/>
                      <p:nvPr/>
                    </p:nvCxnSpPr>
                    <p:spPr>
                      <a:xfrm>
                        <a:off x="5868144" y="4365104"/>
                        <a:ext cx="0" cy="2016224"/>
                      </a:xfrm>
                      <a:prstGeom prst="line">
                        <a:avLst/>
                      </a:prstGeom>
                      <a:ln w="222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935596" y="1988840"/>
                        <a:ext cx="1224135" cy="4806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Room 1</a:t>
                        </a:r>
                        <a:endParaRPr lang="ko-KR" alt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2915816" y="2060848"/>
                        <a:ext cx="1224135" cy="4806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Room 2</a:t>
                        </a:r>
                        <a:endParaRPr lang="ko-KR" alt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4" name="TextBox 83"/>
                      <p:cNvSpPr txBox="1"/>
                      <p:nvPr/>
                    </p:nvSpPr>
                    <p:spPr>
                      <a:xfrm>
                        <a:off x="4932040" y="2060848"/>
                        <a:ext cx="1224135" cy="4806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Room 3</a:t>
                        </a:r>
                        <a:endParaRPr lang="ko-KR" alt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5" name="TextBox 84"/>
                      <p:cNvSpPr txBox="1"/>
                      <p:nvPr/>
                    </p:nvSpPr>
                    <p:spPr>
                      <a:xfrm>
                        <a:off x="6876256" y="2060848"/>
                        <a:ext cx="1224135" cy="4806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Room 4</a:t>
                        </a:r>
                        <a:endParaRPr lang="ko-KR" alt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6" name="TextBox 85"/>
                      <p:cNvSpPr txBox="1"/>
                      <p:nvPr/>
                    </p:nvSpPr>
                    <p:spPr>
                      <a:xfrm>
                        <a:off x="1277378" y="5229200"/>
                        <a:ext cx="1224135" cy="4806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Room 5</a:t>
                        </a:r>
                        <a:endParaRPr lang="ko-KR" alt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3923928" y="5188550"/>
                        <a:ext cx="1224135" cy="4806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Room 6</a:t>
                        </a:r>
                        <a:endParaRPr lang="ko-KR" alt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8" name="TextBox 87"/>
                      <p:cNvSpPr txBox="1"/>
                      <p:nvPr/>
                    </p:nvSpPr>
                    <p:spPr>
                      <a:xfrm>
                        <a:off x="6660232" y="5177864"/>
                        <a:ext cx="1224135" cy="4806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Room 7</a:t>
                        </a:r>
                        <a:endParaRPr lang="ko-KR" alt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3923928" y="3781479"/>
                        <a:ext cx="1834442" cy="4806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Corridor</a:t>
                        </a:r>
                        <a:endParaRPr lang="ko-KR" alt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56" name="직사각형 55"/>
                  <p:cNvSpPr/>
                  <p:nvPr/>
                </p:nvSpPr>
                <p:spPr>
                  <a:xfrm>
                    <a:off x="7461539" y="1582483"/>
                    <a:ext cx="837561" cy="339834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1600" smtClean="0"/>
                      <a:t>List</a:t>
                    </a:r>
                  </a:p>
                  <a:p>
                    <a:pPr algn="r"/>
                    <a:r>
                      <a:rPr lang="en-US" altLang="ko-KR" sz="1050" smtClean="0"/>
                      <a:t>C#1</a:t>
                    </a:r>
                  </a:p>
                  <a:p>
                    <a:pPr algn="r"/>
                    <a:r>
                      <a:rPr lang="en-US" altLang="ko-KR" sz="1050" smtClean="0"/>
                      <a:t>C#2</a:t>
                    </a:r>
                  </a:p>
                  <a:p>
                    <a:pPr algn="r"/>
                    <a:r>
                      <a:rPr lang="en-US" altLang="ko-KR" sz="1050" smtClean="0">
                        <a:solidFill>
                          <a:srgbClr val="00B050"/>
                        </a:solidFill>
                      </a:rPr>
                      <a:t>C#3</a:t>
                    </a:r>
                  </a:p>
                  <a:p>
                    <a:pPr algn="r"/>
                    <a:endParaRPr lang="en-US" altLang="ko-KR" sz="1050"/>
                  </a:p>
                  <a:p>
                    <a:pPr algn="r"/>
                    <a:endParaRPr lang="en-US" altLang="ko-KR" sz="1050" smtClean="0"/>
                  </a:p>
                  <a:p>
                    <a:pPr algn="r"/>
                    <a:endParaRPr lang="en-US" altLang="ko-KR" sz="1050"/>
                  </a:p>
                  <a:p>
                    <a:pPr algn="r"/>
                    <a:endParaRPr lang="en-US" altLang="ko-KR" sz="1050" smtClean="0"/>
                  </a:p>
                  <a:p>
                    <a:pPr algn="r"/>
                    <a:endParaRPr lang="en-US" altLang="ko-KR" sz="1050" smtClean="0"/>
                  </a:p>
                  <a:p>
                    <a:pPr algn="r"/>
                    <a:endParaRPr lang="en-US" altLang="ko-KR" sz="1050"/>
                  </a:p>
                  <a:p>
                    <a:pPr algn="r"/>
                    <a:endParaRPr lang="en-US" altLang="ko-KR" sz="1050" smtClean="0"/>
                  </a:p>
                  <a:p>
                    <a:pPr algn="r"/>
                    <a:endParaRPr lang="en-US" altLang="ko-KR" sz="1050"/>
                  </a:p>
                  <a:p>
                    <a:pPr algn="r"/>
                    <a:endParaRPr lang="en-US" altLang="ko-KR" sz="1050" smtClean="0"/>
                  </a:p>
                  <a:p>
                    <a:pPr algn="r"/>
                    <a:endParaRPr lang="en-US" altLang="ko-KR" sz="1050"/>
                  </a:p>
                  <a:p>
                    <a:pPr algn="r"/>
                    <a:endParaRPr lang="en-US" altLang="ko-KR" sz="1050" smtClean="0"/>
                  </a:p>
                  <a:p>
                    <a:pPr algn="r"/>
                    <a:endParaRPr lang="en-US" altLang="ko-KR" sz="1050"/>
                  </a:p>
                  <a:p>
                    <a:pPr algn="r"/>
                    <a:endParaRPr lang="en-US" altLang="ko-KR" sz="1050" smtClean="0"/>
                  </a:p>
                  <a:p>
                    <a:pPr algn="r"/>
                    <a:endParaRPr lang="en-US" altLang="ko-KR" sz="1050"/>
                  </a:p>
                  <a:p>
                    <a:pPr algn="r"/>
                    <a:endParaRPr lang="en-US" altLang="ko-KR" sz="1050" smtClean="0"/>
                  </a:p>
                  <a:p>
                    <a:pPr algn="r"/>
                    <a:endParaRPr lang="en-US" altLang="ko-KR" sz="1050"/>
                  </a:p>
                  <a:p>
                    <a:pPr algn="r"/>
                    <a:endParaRPr lang="en-US" altLang="ko-KR" sz="1050" smtClean="0"/>
                  </a:p>
                  <a:p>
                    <a:pPr algn="r"/>
                    <a:endParaRPr lang="en-US" altLang="ko-KR" sz="1050"/>
                  </a:p>
                  <a:p>
                    <a:pPr algn="r"/>
                    <a:endParaRPr lang="en-US" altLang="ko-KR" sz="1050" smtClean="0"/>
                  </a:p>
                  <a:p>
                    <a:pPr algn="r"/>
                    <a:endParaRPr lang="en-US" altLang="ko-KR" sz="1050"/>
                  </a:p>
                  <a:p>
                    <a:pPr algn="r"/>
                    <a:endParaRPr lang="ko-KR" altLang="en-US" sz="1050"/>
                  </a:p>
                </p:txBody>
              </p:sp>
            </p:grpSp>
            <p:sp>
              <p:nvSpPr>
                <p:cNvPr id="126" name="타원 125"/>
                <p:cNvSpPr/>
                <p:nvPr/>
              </p:nvSpPr>
              <p:spPr>
                <a:xfrm>
                  <a:off x="6278902" y="4640792"/>
                  <a:ext cx="308233" cy="31221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smtClean="0"/>
                    <a:t>1</a:t>
                  </a:r>
                  <a:endParaRPr lang="ko-KR" altLang="en-US" sz="1050"/>
                </a:p>
              </p:txBody>
            </p:sp>
            <p:sp>
              <p:nvSpPr>
                <p:cNvPr id="128" name="타원 127"/>
                <p:cNvSpPr/>
                <p:nvPr/>
              </p:nvSpPr>
              <p:spPr>
                <a:xfrm>
                  <a:off x="2126945" y="3853671"/>
                  <a:ext cx="272535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smtClean="0"/>
                    <a:t>2</a:t>
                  </a:r>
                  <a:endParaRPr lang="ko-KR" altLang="en-US" sz="1050"/>
                </a:p>
              </p:txBody>
            </p:sp>
          </p:grpSp>
          <p:sp>
            <p:nvSpPr>
              <p:cNvPr id="130" name="직사각형 129"/>
              <p:cNvSpPr/>
              <p:nvPr/>
            </p:nvSpPr>
            <p:spPr>
              <a:xfrm>
                <a:off x="7871928" y="2641723"/>
                <a:ext cx="760765" cy="4472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smtClean="0"/>
                  <a:t>message</a:t>
                </a:r>
              </a:p>
              <a:p>
                <a:r>
                  <a:rPr lang="en-US" altLang="ko-KR" sz="1100" smtClean="0"/>
                  <a:t>path</a:t>
                </a:r>
                <a:endParaRPr lang="ko-KR" altLang="en-US" sz="110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093477" y="2642969"/>
                <a:ext cx="9569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smtClean="0">
                    <a:solidFill>
                      <a:srgbClr val="FF0000"/>
                    </a:solidFill>
                  </a:rPr>
                  <a:t>Right Click</a:t>
                </a: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272521" y="3980207"/>
              <a:ext cx="2273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smtClean="0">
                  <a:solidFill>
                    <a:srgbClr val="FF0000"/>
                  </a:solidFill>
                </a:rPr>
                <a:t>Show all terminals in realtime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332014" y="3128513"/>
              <a:ext cx="7298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smtClean="0">
                  <a:solidFill>
                    <a:srgbClr val="FF0000"/>
                  </a:solidFill>
                </a:rPr>
                <a:t>Pop up menu</a:t>
              </a:r>
            </a:p>
          </p:txBody>
        </p:sp>
      </p:grpSp>
      <p:sp>
        <p:nvSpPr>
          <p:cNvPr id="134" name="타원 133"/>
          <p:cNvSpPr/>
          <p:nvPr/>
        </p:nvSpPr>
        <p:spPr>
          <a:xfrm>
            <a:off x="6667130" y="3203384"/>
            <a:ext cx="272535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3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215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Monitoring GUI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5110" y="1360011"/>
            <a:ext cx="8437583" cy="4915036"/>
            <a:chOff x="195110" y="1360011"/>
            <a:chExt cx="8437583" cy="4915036"/>
          </a:xfrm>
        </p:grpSpPr>
        <p:grpSp>
          <p:nvGrpSpPr>
            <p:cNvPr id="25" name="그룹 24"/>
            <p:cNvGrpSpPr/>
            <p:nvPr/>
          </p:nvGrpSpPr>
          <p:grpSpPr>
            <a:xfrm>
              <a:off x="195110" y="1360011"/>
              <a:ext cx="8136904" cy="4915036"/>
              <a:chOff x="827584" y="1360011"/>
              <a:chExt cx="8136904" cy="4915036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827584" y="1360011"/>
                <a:ext cx="8136904" cy="4915036"/>
                <a:chOff x="827584" y="1360011"/>
                <a:chExt cx="7704856" cy="4915036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827584" y="1360011"/>
                  <a:ext cx="7704856" cy="491503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827584" y="1365378"/>
                  <a:ext cx="7675549" cy="1982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600" smtClean="0"/>
                    <a:t>Monitor Program</a:t>
                  </a:r>
                  <a:endParaRPr lang="ko-KR" altLang="en-US" sz="1600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8265796" y="1373156"/>
                  <a:ext cx="238036" cy="1982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smtClean="0"/>
                    <a:t>x</a:t>
                  </a:r>
                  <a:endParaRPr lang="ko-KR" altLang="en-US" sz="1600" b="1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7977765" y="1373156"/>
                  <a:ext cx="238036" cy="1982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/>
                    <a:t>ㅁ</a:t>
                  </a:r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7689734" y="1373156"/>
                  <a:ext cx="238036" cy="1982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smtClean="0"/>
                    <a:t>-</a:t>
                  </a:r>
                  <a:endParaRPr lang="ko-KR" altLang="en-US" sz="3200"/>
                </a:p>
              </p:txBody>
            </p:sp>
            <p:sp>
              <p:nvSpPr>
                <p:cNvPr id="38" name="타원 37"/>
                <p:cNvSpPr/>
                <p:nvPr/>
              </p:nvSpPr>
              <p:spPr>
                <a:xfrm>
                  <a:off x="6204786" y="4621852"/>
                  <a:ext cx="308233" cy="31221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smtClean="0"/>
                    <a:t>1</a:t>
                  </a:r>
                  <a:endParaRPr lang="ko-KR" altLang="en-US" sz="1200"/>
                </a:p>
              </p:txBody>
            </p:sp>
          </p:grpSp>
          <p:sp>
            <p:nvSpPr>
              <p:cNvPr id="16" name="자유형 15"/>
              <p:cNvSpPr/>
              <p:nvPr/>
            </p:nvSpPr>
            <p:spPr>
              <a:xfrm>
                <a:off x="1767840" y="2804160"/>
                <a:ext cx="5265420" cy="1882140"/>
              </a:xfrm>
              <a:custGeom>
                <a:avLst/>
                <a:gdLst>
                  <a:gd name="connsiteX0" fmla="*/ 4564380 w 5265420"/>
                  <a:gd name="connsiteY0" fmla="*/ 1882140 h 1882140"/>
                  <a:gd name="connsiteX1" fmla="*/ 5265420 w 5265420"/>
                  <a:gd name="connsiteY1" fmla="*/ 1493520 h 1882140"/>
                  <a:gd name="connsiteX2" fmla="*/ 4114800 w 5265420"/>
                  <a:gd name="connsiteY2" fmla="*/ 1325880 h 1882140"/>
                  <a:gd name="connsiteX3" fmla="*/ 3009900 w 5265420"/>
                  <a:gd name="connsiteY3" fmla="*/ 1348740 h 1882140"/>
                  <a:gd name="connsiteX4" fmla="*/ 1935480 w 5265420"/>
                  <a:gd name="connsiteY4" fmla="*/ 1348740 h 1882140"/>
                  <a:gd name="connsiteX5" fmla="*/ 2598420 w 5265420"/>
                  <a:gd name="connsiteY5" fmla="*/ 762000 h 1882140"/>
                  <a:gd name="connsiteX6" fmla="*/ 2598420 w 5265420"/>
                  <a:gd name="connsiteY6" fmla="*/ 15240 h 1882140"/>
                  <a:gd name="connsiteX7" fmla="*/ 1722120 w 5265420"/>
                  <a:gd name="connsiteY7" fmla="*/ 0 h 1882140"/>
                  <a:gd name="connsiteX8" fmla="*/ 1752600 w 5265420"/>
                  <a:gd name="connsiteY8" fmla="*/ 685800 h 1882140"/>
                  <a:gd name="connsiteX9" fmla="*/ 2110740 w 5265420"/>
                  <a:gd name="connsiteY9" fmla="*/ 1089660 h 1882140"/>
                  <a:gd name="connsiteX10" fmla="*/ 1379220 w 5265420"/>
                  <a:gd name="connsiteY10" fmla="*/ 1379220 h 1882140"/>
                  <a:gd name="connsiteX11" fmla="*/ 708660 w 5265420"/>
                  <a:gd name="connsiteY11" fmla="*/ 1348740 h 1882140"/>
                  <a:gd name="connsiteX12" fmla="*/ 0 w 5265420"/>
                  <a:gd name="connsiteY12" fmla="*/ 1371600 h 1882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65420" h="1882140">
                    <a:moveTo>
                      <a:pt x="4564380" y="1882140"/>
                    </a:moveTo>
                    <a:lnTo>
                      <a:pt x="5265420" y="1493520"/>
                    </a:lnTo>
                    <a:lnTo>
                      <a:pt x="4114800" y="1325880"/>
                    </a:lnTo>
                    <a:lnTo>
                      <a:pt x="3009900" y="1348740"/>
                    </a:lnTo>
                    <a:lnTo>
                      <a:pt x="1935480" y="1348740"/>
                    </a:lnTo>
                    <a:lnTo>
                      <a:pt x="2598420" y="762000"/>
                    </a:lnTo>
                    <a:lnTo>
                      <a:pt x="2598420" y="15240"/>
                    </a:lnTo>
                    <a:lnTo>
                      <a:pt x="1722120" y="0"/>
                    </a:lnTo>
                    <a:lnTo>
                      <a:pt x="1752600" y="685800"/>
                    </a:lnTo>
                    <a:lnTo>
                      <a:pt x="2110740" y="1089660"/>
                    </a:lnTo>
                    <a:lnTo>
                      <a:pt x="1379220" y="1379220"/>
                    </a:lnTo>
                    <a:lnTo>
                      <a:pt x="708660" y="1348740"/>
                    </a:lnTo>
                    <a:lnTo>
                      <a:pt x="0" y="1371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971600" y="1700808"/>
                <a:ext cx="7836984" cy="4392487"/>
                <a:chOff x="1295659" y="1456712"/>
                <a:chExt cx="7117595" cy="3588321"/>
              </a:xfrm>
            </p:grpSpPr>
            <p:grpSp>
              <p:nvGrpSpPr>
                <p:cNvPr id="60" name="그룹 59"/>
                <p:cNvGrpSpPr/>
                <p:nvPr/>
              </p:nvGrpSpPr>
              <p:grpSpPr>
                <a:xfrm>
                  <a:off x="1295659" y="1456712"/>
                  <a:ext cx="7117595" cy="3588321"/>
                  <a:chOff x="676571" y="1739266"/>
                  <a:chExt cx="7117595" cy="3588321"/>
                </a:xfrm>
              </p:grpSpPr>
              <p:sp>
                <p:nvSpPr>
                  <p:cNvPr id="66" name="직사각형 65"/>
                  <p:cNvSpPr/>
                  <p:nvPr/>
                </p:nvSpPr>
                <p:spPr>
                  <a:xfrm>
                    <a:off x="676571" y="1739266"/>
                    <a:ext cx="7117595" cy="358832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grpSp>
                <p:nvGrpSpPr>
                  <p:cNvPr id="67" name="그룹 66"/>
                  <p:cNvGrpSpPr/>
                  <p:nvPr/>
                </p:nvGrpSpPr>
                <p:grpSpPr>
                  <a:xfrm>
                    <a:off x="808483" y="1865037"/>
                    <a:ext cx="5995766" cy="3398348"/>
                    <a:chOff x="611560" y="1556792"/>
                    <a:chExt cx="7920880" cy="4824536"/>
                  </a:xfrm>
                </p:grpSpPr>
                <p:sp>
                  <p:nvSpPr>
                    <p:cNvPr id="73" name="직사각형 72"/>
                    <p:cNvSpPr/>
                    <p:nvPr/>
                  </p:nvSpPr>
                  <p:spPr>
                    <a:xfrm>
                      <a:off x="611560" y="1556792"/>
                      <a:ext cx="7920880" cy="482453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cxnSp>
                  <p:nvCxnSpPr>
                    <p:cNvPr id="74" name="직선 연결선 73"/>
                    <p:cNvCxnSpPr/>
                    <p:nvPr/>
                  </p:nvCxnSpPr>
                  <p:spPr>
                    <a:xfrm>
                      <a:off x="2483768" y="1556792"/>
                      <a:ext cx="0" cy="2088232"/>
                    </a:xfrm>
                    <a:prstGeom prst="line">
                      <a:avLst/>
                    </a:prstGeom>
                    <a:ln w="2222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직선 연결선 74"/>
                    <p:cNvCxnSpPr/>
                    <p:nvPr/>
                  </p:nvCxnSpPr>
                  <p:spPr>
                    <a:xfrm>
                      <a:off x="611560" y="3645024"/>
                      <a:ext cx="7920880" cy="0"/>
                    </a:xfrm>
                    <a:prstGeom prst="line">
                      <a:avLst/>
                    </a:prstGeom>
                    <a:ln w="2222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직선 연결선 75"/>
                    <p:cNvCxnSpPr/>
                    <p:nvPr/>
                  </p:nvCxnSpPr>
                  <p:spPr>
                    <a:xfrm>
                      <a:off x="4427984" y="1556792"/>
                      <a:ext cx="0" cy="2088232"/>
                    </a:xfrm>
                    <a:prstGeom prst="line">
                      <a:avLst/>
                    </a:prstGeom>
                    <a:ln w="2222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직선 연결선 76"/>
                    <p:cNvCxnSpPr/>
                    <p:nvPr/>
                  </p:nvCxnSpPr>
                  <p:spPr>
                    <a:xfrm>
                      <a:off x="6444208" y="1556792"/>
                      <a:ext cx="0" cy="2088232"/>
                    </a:xfrm>
                    <a:prstGeom prst="line">
                      <a:avLst/>
                    </a:prstGeom>
                    <a:ln w="2222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직선 연결선 77"/>
                    <p:cNvCxnSpPr/>
                    <p:nvPr/>
                  </p:nvCxnSpPr>
                  <p:spPr>
                    <a:xfrm>
                      <a:off x="611560" y="4365104"/>
                      <a:ext cx="7920880" cy="0"/>
                    </a:xfrm>
                    <a:prstGeom prst="line">
                      <a:avLst/>
                    </a:prstGeom>
                    <a:ln w="2222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직선 연결선 78"/>
                    <p:cNvCxnSpPr/>
                    <p:nvPr/>
                  </p:nvCxnSpPr>
                  <p:spPr>
                    <a:xfrm>
                      <a:off x="3203848" y="4365104"/>
                      <a:ext cx="0" cy="2016224"/>
                    </a:xfrm>
                    <a:prstGeom prst="line">
                      <a:avLst/>
                    </a:prstGeom>
                    <a:ln w="2222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직선 연결선 79"/>
                    <p:cNvCxnSpPr/>
                    <p:nvPr/>
                  </p:nvCxnSpPr>
                  <p:spPr>
                    <a:xfrm>
                      <a:off x="5868144" y="4365104"/>
                      <a:ext cx="0" cy="2016224"/>
                    </a:xfrm>
                    <a:prstGeom prst="line">
                      <a:avLst/>
                    </a:prstGeom>
                    <a:ln w="2222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935596" y="1988840"/>
                      <a:ext cx="1224135" cy="4806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Room 1</a:t>
                      </a:r>
                      <a:endParaRPr lang="ko-KR" altLang="en-US" sz="16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2915816" y="2060848"/>
                      <a:ext cx="1224135" cy="4806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Room 2</a:t>
                      </a:r>
                      <a:endParaRPr lang="ko-KR" altLang="en-US" sz="16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4932040" y="2060848"/>
                      <a:ext cx="1224135" cy="4806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Room 3</a:t>
                      </a:r>
                      <a:endParaRPr lang="ko-KR" altLang="en-US" sz="16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6876256" y="2060848"/>
                      <a:ext cx="1224135" cy="4806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Room 4</a:t>
                      </a:r>
                      <a:endParaRPr lang="ko-KR" altLang="en-US" sz="16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277378" y="5229200"/>
                      <a:ext cx="1224135" cy="4806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Room 5</a:t>
                      </a:r>
                      <a:endParaRPr lang="ko-KR" altLang="en-US" sz="16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3923928" y="5188550"/>
                      <a:ext cx="1224135" cy="4806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Room 6</a:t>
                      </a:r>
                      <a:endParaRPr lang="ko-KR" altLang="en-US" sz="16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6660232" y="5177864"/>
                      <a:ext cx="1224135" cy="4806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Room 7</a:t>
                      </a:r>
                      <a:endParaRPr lang="ko-KR" altLang="en-US" sz="16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3923928" y="3781479"/>
                      <a:ext cx="1834442" cy="4806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Corridor</a:t>
                      </a:r>
                      <a:endParaRPr lang="ko-KR" altLang="en-US" sz="16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6" name="직사각형 55"/>
                <p:cNvSpPr/>
                <p:nvPr/>
              </p:nvSpPr>
              <p:spPr>
                <a:xfrm>
                  <a:off x="7461539" y="1582483"/>
                  <a:ext cx="837561" cy="339834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600" smtClean="0"/>
                    <a:t>List</a:t>
                  </a:r>
                </a:p>
                <a:p>
                  <a:pPr algn="r"/>
                  <a:r>
                    <a:rPr lang="en-US" altLang="ko-KR" sz="1050" smtClean="0"/>
                    <a:t>C#1</a:t>
                  </a:r>
                </a:p>
                <a:p>
                  <a:pPr algn="r"/>
                  <a:r>
                    <a:rPr lang="en-US" altLang="ko-KR" sz="1050" smtClean="0"/>
                    <a:t>C#2</a:t>
                  </a:r>
                </a:p>
                <a:p>
                  <a:pPr algn="r"/>
                  <a:r>
                    <a:rPr lang="en-US" altLang="ko-KR" sz="1050" smtClean="0">
                      <a:solidFill>
                        <a:srgbClr val="00B050"/>
                      </a:solidFill>
                    </a:rPr>
                    <a:t>C#3</a:t>
                  </a:r>
                </a:p>
                <a:p>
                  <a:pPr algn="r"/>
                  <a:endParaRPr lang="en-US" altLang="ko-KR" sz="1050"/>
                </a:p>
                <a:p>
                  <a:pPr algn="r"/>
                  <a:endParaRPr lang="en-US" altLang="ko-KR" sz="1050" smtClean="0"/>
                </a:p>
                <a:p>
                  <a:pPr algn="r"/>
                  <a:endParaRPr lang="en-US" altLang="ko-KR" sz="1050"/>
                </a:p>
                <a:p>
                  <a:pPr algn="r"/>
                  <a:endParaRPr lang="en-US" altLang="ko-KR" sz="1050" smtClean="0"/>
                </a:p>
                <a:p>
                  <a:pPr algn="r"/>
                  <a:endParaRPr lang="en-US" altLang="ko-KR" sz="1050" smtClean="0"/>
                </a:p>
                <a:p>
                  <a:pPr algn="r"/>
                  <a:endParaRPr lang="en-US" altLang="ko-KR" sz="1050"/>
                </a:p>
                <a:p>
                  <a:pPr algn="r"/>
                  <a:endParaRPr lang="en-US" altLang="ko-KR" sz="1050" smtClean="0"/>
                </a:p>
                <a:p>
                  <a:pPr algn="r"/>
                  <a:endParaRPr lang="en-US" altLang="ko-KR" sz="1050"/>
                </a:p>
                <a:p>
                  <a:pPr algn="r"/>
                  <a:endParaRPr lang="en-US" altLang="ko-KR" sz="1050" smtClean="0"/>
                </a:p>
                <a:p>
                  <a:pPr algn="r"/>
                  <a:endParaRPr lang="en-US" altLang="ko-KR" sz="1050"/>
                </a:p>
                <a:p>
                  <a:pPr algn="r"/>
                  <a:endParaRPr lang="en-US" altLang="ko-KR" sz="1050" smtClean="0"/>
                </a:p>
                <a:p>
                  <a:pPr algn="r"/>
                  <a:endParaRPr lang="en-US" altLang="ko-KR" sz="1050"/>
                </a:p>
                <a:p>
                  <a:pPr algn="r"/>
                  <a:endParaRPr lang="en-US" altLang="ko-KR" sz="1050" smtClean="0"/>
                </a:p>
                <a:p>
                  <a:pPr algn="r"/>
                  <a:endParaRPr lang="en-US" altLang="ko-KR" sz="1050"/>
                </a:p>
                <a:p>
                  <a:pPr algn="r"/>
                  <a:endParaRPr lang="en-US" altLang="ko-KR" sz="1050" smtClean="0"/>
                </a:p>
                <a:p>
                  <a:pPr algn="r"/>
                  <a:endParaRPr lang="en-US" altLang="ko-KR" sz="1050"/>
                </a:p>
                <a:p>
                  <a:pPr algn="r"/>
                  <a:endParaRPr lang="en-US" altLang="ko-KR" sz="1050" smtClean="0"/>
                </a:p>
                <a:p>
                  <a:pPr algn="r"/>
                  <a:endParaRPr lang="en-US" altLang="ko-KR" sz="1050"/>
                </a:p>
                <a:p>
                  <a:pPr algn="r"/>
                  <a:endParaRPr lang="en-US" altLang="ko-KR" sz="1050" smtClean="0"/>
                </a:p>
                <a:p>
                  <a:pPr algn="r"/>
                  <a:endParaRPr lang="en-US" altLang="ko-KR" sz="1050"/>
                </a:p>
                <a:p>
                  <a:pPr algn="r"/>
                  <a:endParaRPr lang="ko-KR" altLang="en-US" sz="1050"/>
                </a:p>
              </p:txBody>
            </p:sp>
          </p:grpSp>
          <p:sp>
            <p:nvSpPr>
              <p:cNvPr id="127" name="타원 126"/>
              <p:cNvSpPr/>
              <p:nvPr/>
            </p:nvSpPr>
            <p:spPr>
              <a:xfrm>
                <a:off x="7299604" y="3203384"/>
                <a:ext cx="272535" cy="28803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/>
                  <a:t>3</a:t>
                </a:r>
                <a:endParaRPr lang="ko-KR" altLang="en-US" sz="1200"/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7871928" y="2641723"/>
              <a:ext cx="760765" cy="4472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100" smtClean="0"/>
                <a:t>message</a:t>
              </a:r>
            </a:p>
            <a:p>
              <a:r>
                <a:rPr lang="en-US" altLang="ko-KR" sz="1100" b="1" smtClean="0">
                  <a:solidFill>
                    <a:srgbClr val="00B050"/>
                  </a:solidFill>
                </a:rPr>
                <a:t>path</a:t>
              </a:r>
              <a:endParaRPr lang="ko-KR" altLang="en-US" sz="1100" b="1">
                <a:solidFill>
                  <a:srgbClr val="00B05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093477" y="2642969"/>
              <a:ext cx="956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smtClean="0">
                  <a:solidFill>
                    <a:srgbClr val="FF0000"/>
                  </a:solidFill>
                </a:rPr>
                <a:t>Right Click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3" name="자유형 2"/>
            <p:cNvSpPr/>
            <p:nvPr/>
          </p:nvSpPr>
          <p:spPr>
            <a:xfrm>
              <a:off x="497150" y="2166151"/>
              <a:ext cx="6169980" cy="1864311"/>
            </a:xfrm>
            <a:custGeom>
              <a:avLst/>
              <a:gdLst>
                <a:gd name="connsiteX0" fmla="*/ 6169980 w 6169980"/>
                <a:gd name="connsiteY0" fmla="*/ 1207364 h 1864311"/>
                <a:gd name="connsiteX1" fmla="*/ 5717219 w 6169980"/>
                <a:gd name="connsiteY1" fmla="*/ 1553593 h 1864311"/>
                <a:gd name="connsiteX2" fmla="*/ 5672831 w 6169980"/>
                <a:gd name="connsiteY2" fmla="*/ 1855433 h 1864311"/>
                <a:gd name="connsiteX3" fmla="*/ 4616388 w 6169980"/>
                <a:gd name="connsiteY3" fmla="*/ 1837678 h 1864311"/>
                <a:gd name="connsiteX4" fmla="*/ 4128116 w 6169980"/>
                <a:gd name="connsiteY4" fmla="*/ 1500327 h 1864311"/>
                <a:gd name="connsiteX5" fmla="*/ 4385568 w 6169980"/>
                <a:gd name="connsiteY5" fmla="*/ 994299 h 1864311"/>
                <a:gd name="connsiteX6" fmla="*/ 4616388 w 6169980"/>
                <a:gd name="connsiteY6" fmla="*/ 408373 h 1864311"/>
                <a:gd name="connsiteX7" fmla="*/ 3915052 w 6169980"/>
                <a:gd name="connsiteY7" fmla="*/ 0 h 1864311"/>
                <a:gd name="connsiteX8" fmla="*/ 3355759 w 6169980"/>
                <a:gd name="connsiteY8" fmla="*/ 532661 h 1864311"/>
                <a:gd name="connsiteX9" fmla="*/ 3986073 w 6169980"/>
                <a:gd name="connsiteY9" fmla="*/ 1526960 h 1864311"/>
                <a:gd name="connsiteX10" fmla="*/ 2636667 w 6169980"/>
                <a:gd name="connsiteY10" fmla="*/ 1855433 h 1864311"/>
                <a:gd name="connsiteX11" fmla="*/ 2317071 w 6169980"/>
                <a:gd name="connsiteY11" fmla="*/ 1535837 h 1864311"/>
                <a:gd name="connsiteX12" fmla="*/ 2210539 w 6169980"/>
                <a:gd name="connsiteY12" fmla="*/ 1278385 h 1864311"/>
                <a:gd name="connsiteX13" fmla="*/ 1899821 w 6169980"/>
                <a:gd name="connsiteY13" fmla="*/ 523783 h 1864311"/>
                <a:gd name="connsiteX14" fmla="*/ 2166151 w 6169980"/>
                <a:gd name="connsiteY14" fmla="*/ 35511 h 1864311"/>
                <a:gd name="connsiteX15" fmla="*/ 2796466 w 6169980"/>
                <a:gd name="connsiteY15" fmla="*/ 408373 h 1864311"/>
                <a:gd name="connsiteX16" fmla="*/ 2485747 w 6169980"/>
                <a:gd name="connsiteY16" fmla="*/ 1278385 h 1864311"/>
                <a:gd name="connsiteX17" fmla="*/ 1961965 w 6169980"/>
                <a:gd name="connsiteY17" fmla="*/ 1864311 h 1864311"/>
                <a:gd name="connsiteX18" fmla="*/ 0 w 6169980"/>
                <a:gd name="connsiteY18" fmla="*/ 1846556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69980" h="1864311">
                  <a:moveTo>
                    <a:pt x="6169980" y="1207364"/>
                  </a:moveTo>
                  <a:lnTo>
                    <a:pt x="5717219" y="1553593"/>
                  </a:lnTo>
                  <a:lnTo>
                    <a:pt x="5672831" y="1855433"/>
                  </a:lnTo>
                  <a:lnTo>
                    <a:pt x="4616388" y="1837678"/>
                  </a:lnTo>
                  <a:lnTo>
                    <a:pt x="4128116" y="1500327"/>
                  </a:lnTo>
                  <a:lnTo>
                    <a:pt x="4385568" y="994299"/>
                  </a:lnTo>
                  <a:lnTo>
                    <a:pt x="4616388" y="408373"/>
                  </a:lnTo>
                  <a:lnTo>
                    <a:pt x="3915052" y="0"/>
                  </a:lnTo>
                  <a:lnTo>
                    <a:pt x="3355759" y="532661"/>
                  </a:lnTo>
                  <a:lnTo>
                    <a:pt x="3986073" y="1526960"/>
                  </a:lnTo>
                  <a:lnTo>
                    <a:pt x="2636667" y="1855433"/>
                  </a:lnTo>
                  <a:lnTo>
                    <a:pt x="2317071" y="1535837"/>
                  </a:lnTo>
                  <a:lnTo>
                    <a:pt x="2210539" y="1278385"/>
                  </a:lnTo>
                  <a:lnTo>
                    <a:pt x="1899821" y="523783"/>
                  </a:lnTo>
                  <a:lnTo>
                    <a:pt x="2166151" y="35511"/>
                  </a:lnTo>
                  <a:lnTo>
                    <a:pt x="2796466" y="408373"/>
                  </a:lnTo>
                  <a:lnTo>
                    <a:pt x="2485747" y="1278385"/>
                  </a:lnTo>
                  <a:lnTo>
                    <a:pt x="1961965" y="1864311"/>
                  </a:lnTo>
                  <a:lnTo>
                    <a:pt x="0" y="18465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665224" y="3999224"/>
            <a:ext cx="3420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Read LOG from DB and Draw C#3’s Motion Path</a:t>
            </a:r>
          </a:p>
          <a:p>
            <a:endParaRPr lang="en-US" altLang="ko-KR" sz="1000" b="1">
              <a:solidFill>
                <a:srgbClr val="FF0000"/>
              </a:solidFill>
            </a:endParaRPr>
          </a:p>
          <a:p>
            <a:r>
              <a:rPr lang="en-US" altLang="ko-KR" sz="1000" b="1" smtClean="0">
                <a:solidFill>
                  <a:srgbClr val="FF0000"/>
                </a:solidFill>
              </a:rPr>
              <a:t>F5 keydown : return realtime mornitoring</a:t>
            </a:r>
          </a:p>
        </p:txBody>
      </p:sp>
    </p:spTree>
    <p:extLst>
      <p:ext uri="{BB962C8B-B14F-4D97-AF65-F5344CB8AC3E}">
        <p14:creationId xmlns:p14="http://schemas.microsoft.com/office/powerpoint/2010/main" val="5727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Protocol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: </a:t>
            </a:r>
          </a:p>
          <a:p>
            <a:pPr marL="457200" lvl="1" indent="0">
              <a:buNone/>
            </a:pPr>
            <a:r>
              <a:rPr lang="en-US" altLang="ko-KR" dirty="0" smtClean="0"/>
              <a:t>HEADER : Body Size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to byte</a:t>
            </a:r>
            <a:r>
              <a:rPr lang="en-US" altLang="ko-KR" dirty="0" smtClean="0"/>
              <a:t> (4byte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BODY : “CMD#DATA” to byte (variable)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1331640" y="4855046"/>
            <a:ext cx="5328592" cy="741392"/>
            <a:chOff x="611560" y="5661248"/>
            <a:chExt cx="5328592" cy="741392"/>
          </a:xfrm>
        </p:grpSpPr>
        <p:sp>
          <p:nvSpPr>
            <p:cNvPr id="4" name="직사각형 3"/>
            <p:cNvSpPr/>
            <p:nvPr/>
          </p:nvSpPr>
          <p:spPr>
            <a:xfrm>
              <a:off x="611560" y="5682560"/>
              <a:ext cx="144016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HEADER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51720" y="5661248"/>
              <a:ext cx="3888432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BODY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56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Protocol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96944" cy="4525963"/>
          </a:xfrm>
        </p:spPr>
        <p:txBody>
          <a:bodyPr/>
          <a:lstStyle/>
          <a:p>
            <a:r>
              <a:rPr lang="en-US" altLang="ko-KR" dirty="0" smtClean="0"/>
              <a:t>CMD : 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CMD_RTDATA : </a:t>
            </a:r>
            <a:r>
              <a:rPr lang="en-US" altLang="ko-KR" sz="2400" dirty="0" smtClean="0"/>
              <a:t>String “RTDATA”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CMD_ALLSTAT : </a:t>
            </a:r>
            <a:r>
              <a:rPr lang="en-US" altLang="ko-KR" sz="2400" dirty="0" smtClean="0"/>
              <a:t>String “ALLSTAT”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CMD_MSG : </a:t>
            </a:r>
            <a:r>
              <a:rPr lang="en-US" altLang="ko-KR" sz="2400" dirty="0" smtClean="0"/>
              <a:t>String “RTDATA”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CMD_LOGIN : </a:t>
            </a:r>
            <a:r>
              <a:rPr lang="en-US" altLang="ko-KR" sz="2400" dirty="0" smtClean="0"/>
              <a:t>String “LOGIN”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CMD_LIST : </a:t>
            </a:r>
            <a:r>
              <a:rPr lang="en-US" altLang="ko-KR" sz="2400" dirty="0" smtClean="0"/>
              <a:t>String “LIST”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CMD_MAPDATA : String “MAPDATA”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323528" y="4496052"/>
            <a:ext cx="8424936" cy="1656184"/>
            <a:chOff x="179512" y="4725144"/>
            <a:chExt cx="8424936" cy="1656184"/>
          </a:xfrm>
        </p:grpSpPr>
        <p:grpSp>
          <p:nvGrpSpPr>
            <p:cNvPr id="28" name="그룹 27"/>
            <p:cNvGrpSpPr/>
            <p:nvPr/>
          </p:nvGrpSpPr>
          <p:grpSpPr>
            <a:xfrm>
              <a:off x="179512" y="4725144"/>
              <a:ext cx="8424936" cy="1656184"/>
              <a:chOff x="195292" y="4725144"/>
              <a:chExt cx="8424936" cy="1656184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95292" y="5661248"/>
                <a:ext cx="8424936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1217219" y="4725144"/>
                <a:ext cx="5328592" cy="360040"/>
                <a:chOff x="611560" y="6021288"/>
                <a:chExt cx="5328592" cy="360040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611560" y="6021288"/>
                  <a:ext cx="1440160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HEADER</a:t>
                  </a:r>
                  <a:endParaRPr lang="ko-KR" altLang="en-US" dirty="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2051720" y="6021288"/>
                  <a:ext cx="3888432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BODY</a:t>
                  </a:r>
                  <a:endParaRPr lang="ko-KR" altLang="en-US" dirty="0"/>
                </a:p>
              </p:txBody>
            </p:sp>
          </p:grpSp>
          <p:cxnSp>
            <p:nvCxnSpPr>
              <p:cNvPr id="32" name="직선 연결선 31"/>
              <p:cNvCxnSpPr/>
              <p:nvPr/>
            </p:nvCxnSpPr>
            <p:spPr>
              <a:xfrm flipH="1">
                <a:off x="195292" y="5085184"/>
                <a:ext cx="2462088" cy="576064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H="1" flipV="1">
                <a:off x="6545811" y="5085184"/>
                <a:ext cx="2074417" cy="576064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539552" y="5790455"/>
              <a:ext cx="7704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mtClean="0">
                  <a:solidFill>
                    <a:srgbClr val="FF0000"/>
                  </a:solidFill>
                </a:rPr>
                <a:t>The data varies depending on the command type</a:t>
              </a:r>
              <a:endParaRPr lang="ko-KR" altLang="en-US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8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Protocol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DATA(CMD_RTDATA)</a:t>
            </a:r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f</a:t>
            </a:r>
            <a:r>
              <a:rPr lang="en-US" altLang="ko-KR" sz="2400" dirty="0" smtClean="0">
                <a:solidFill>
                  <a:srgbClr val="FF0000"/>
                </a:solidFill>
              </a:rPr>
              <a:t>rom Terminal to M/W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BODY : String “ID#STAT#X#Y”</a:t>
            </a:r>
            <a:endParaRPr lang="ko-KR" altLang="en-US" sz="2400" dirty="0" smtClean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403647" y="4365848"/>
            <a:ext cx="6048673" cy="2016224"/>
            <a:chOff x="1201438" y="4365104"/>
            <a:chExt cx="6048673" cy="2016224"/>
          </a:xfrm>
        </p:grpSpPr>
        <p:grpSp>
          <p:nvGrpSpPr>
            <p:cNvPr id="4" name="그룹 3"/>
            <p:cNvGrpSpPr/>
            <p:nvPr/>
          </p:nvGrpSpPr>
          <p:grpSpPr>
            <a:xfrm>
              <a:off x="1201438" y="4365104"/>
              <a:ext cx="6048673" cy="2016224"/>
              <a:chOff x="1217218" y="4365104"/>
              <a:chExt cx="6048673" cy="2016224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217219" y="5661248"/>
                <a:ext cx="3730601" cy="720080"/>
                <a:chOff x="616495" y="5661248"/>
                <a:chExt cx="3730601" cy="720080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616495" y="5661248"/>
                  <a:ext cx="720080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ID</a:t>
                  </a:r>
                  <a:endParaRPr lang="ko-KR" altLang="en-US" dirty="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331640" y="5661248"/>
                  <a:ext cx="720080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STAT</a:t>
                  </a:r>
                  <a:endParaRPr lang="ko-KR" altLang="en-US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2051720" y="5661248"/>
                  <a:ext cx="2295376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X</a:t>
                  </a:r>
                  <a:endParaRPr lang="ko-KR" altLang="en-US"/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1217218" y="4365104"/>
                <a:ext cx="5328593" cy="720080"/>
                <a:chOff x="611559" y="5661248"/>
                <a:chExt cx="5328593" cy="72008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611559" y="5661248"/>
                  <a:ext cx="1440161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HEADER</a:t>
                  </a:r>
                  <a:endParaRPr lang="ko-KR" altLang="en-US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2051720" y="5661248"/>
                  <a:ext cx="3888432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BODY</a:t>
                  </a:r>
                  <a:endParaRPr lang="ko-KR" altLang="en-US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 flipH="1">
                <a:off x="1217222" y="5085184"/>
                <a:ext cx="1440158" cy="576064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 flipH="1" flipV="1">
                <a:off x="6545811" y="5085184"/>
                <a:ext cx="720080" cy="576064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flipH="1">
                <a:off x="1937302" y="5085184"/>
                <a:ext cx="906506" cy="576064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H="1">
                <a:off x="2652444" y="5085184"/>
                <a:ext cx="335380" cy="576064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/>
            <p:cNvSpPr/>
            <p:nvPr/>
          </p:nvSpPr>
          <p:spPr>
            <a:xfrm>
              <a:off x="4932039" y="5661248"/>
              <a:ext cx="2318071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Y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14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447</Words>
  <Application>Microsoft Office PowerPoint</Application>
  <PresentationFormat>화면 슬라이드 쇼(4:3)</PresentationFormat>
  <Paragraphs>248</Paragraphs>
  <Slides>15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RTLS Project</vt:lpstr>
      <vt:lpstr>Overview</vt:lpstr>
      <vt:lpstr>Terminal(dummy) GUI</vt:lpstr>
      <vt:lpstr>Message Window</vt:lpstr>
      <vt:lpstr>Monitoring GUI</vt:lpstr>
      <vt:lpstr>Monitoring GUI</vt:lpstr>
      <vt:lpstr>Protocol</vt:lpstr>
      <vt:lpstr>Protocol</vt:lpstr>
      <vt:lpstr>Protocol</vt:lpstr>
      <vt:lpstr>Protocol</vt:lpstr>
      <vt:lpstr>Protocol</vt:lpstr>
      <vt:lpstr>Protocol</vt:lpstr>
      <vt:lpstr>Protocol</vt:lpstr>
      <vt:lpstr>Development Enviroment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snail</dc:creator>
  <cp:lastModifiedBy>Windows 사용자</cp:lastModifiedBy>
  <cp:revision>50</cp:revision>
  <dcterms:created xsi:type="dcterms:W3CDTF">2016-08-05T13:15:43Z</dcterms:created>
  <dcterms:modified xsi:type="dcterms:W3CDTF">2018-10-22T10:03:27Z</dcterms:modified>
</cp:coreProperties>
</file>