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CA0EB-9F10-A465-C432-FB2B93585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35839-7EF8-F90C-37A8-6BFAFA933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549F0-A486-038A-3B9B-1BF16E00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60548-5C87-3786-0B48-12EE3642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B898CF-7E3A-BF42-894D-49FA6844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735863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A82EA-362C-FA0D-B739-39F2D4DD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DA0A4F-2A6A-5128-B9BC-052F4029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3E248-B844-761C-2AAE-428A69E5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A467AE-0CE3-E419-2FA1-CC7AEDF6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316B3-42D3-B162-13EE-5FBA79AA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768264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36F65B-9778-D47C-1668-B46CF0348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514E34-387C-9017-FA92-9EC119E60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41BC2-884B-3D5F-3BD8-563C5443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1DFF9-E368-F037-9404-39B3AB05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34E0F-B6AD-86CB-251F-9C7C17B6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00468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9C7D8-4C0E-1B13-1E90-3DEC2907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9E6FE-1DA1-7301-81BA-B89493F5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43957-3536-9487-F425-1C5706D8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6254F-48AC-3260-1F1D-EBCC55FD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B538C-A158-48FC-B909-20E4AE53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0279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76D09-94D8-CA86-3E6A-AEECD9A3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5DFA4-F2A6-7EFA-C718-F715E962C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85A6C4-2278-F0E9-C3D6-16F24C85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98335-005E-DFF9-BD1E-189848B6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BCDC3-279F-2CD3-FFF6-5C8053D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56059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8CF06-6696-4864-8C8C-FF70E79C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EBDD99-CA58-263E-08F6-74B71D020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6557F5-6004-A31D-539D-AD0E36839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53419-6B94-8A34-C4D2-B97BE8C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0A3585-5CF7-325E-29A6-8CA4369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EBB908-1BE5-55D4-6E9A-6787DB4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05573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B37FA-E243-038B-CC7D-2DB302D4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353DA9-5793-31D7-CF69-F6D6DF15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0C99C-8175-B243-2DE7-A1627A5E7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8B7BEE-D8D8-2B1D-0D42-AEDF884D5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92F0F6-AE05-0427-166F-CEEE2D5AA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294582-E45F-95D1-AACD-0CFCFF84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A13F1-6647-ECBB-604E-35BF2F04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21D96B-6387-F8AA-3484-C324C70D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24813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5DB86-EC0B-B445-F5CF-4494779C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652A4D-761E-95EB-2C0D-F4BA9167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700B15-8204-062C-2E8B-46912AB9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156812-5FB4-9DB4-994F-EB3EEFD1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26933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3680A9-F773-2F35-C041-0975F266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356A8B-AE25-6143-3859-45EB29F2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D16C0-B17B-2D28-E2D3-5AC5A332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43226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B6680-A9BC-5D2A-5ECA-BBC5BF48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5BD0D-4242-7871-A393-9CAD51DB0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505280-7FAC-BA44-23A8-71ACF80B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9C1860-733D-56F5-459F-7D1576AA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5E4D4F-C523-A725-85B6-68F85995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2EC3EB-6DB2-CF8D-098D-B057E55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16894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58992-0221-7C44-F617-04223B00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2A4806-71B7-734C-A27F-EB6F3000E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AD1332-A7F4-F790-EF40-A96674BEA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3C0482-AFC5-EF98-22FC-C28737E1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E82C6-AA9A-733A-36C3-11FC7744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C6D5CA-124B-56EC-CE57-01535A99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10035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D56D88-CAB3-FDEA-BD60-DAA19AEA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E9AF3C-5CEA-9E0E-87DD-54DB89CB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8F5F8D-B7C4-255E-E0A2-98D3AB95D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6118B-E5DA-4DF5-A38A-37ABB56B55F8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DED74A-76C8-1CAB-9EB9-2923AD5AA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5EF2F-0380-CC98-F295-C40A9ED61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23D07-5F69-4C5B-8F3B-094F7ECC9A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73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63062" y="1119353"/>
            <a:ext cx="12065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MODELO  PARA ESTIMAR kg DE MERMELADA EN FUNCION DE LOS INSUMOS Y MATERIAS PRIMAS ENTRADO EN UNA FABRICA DE CONSERVAS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75852B-F230-88F4-C8A8-BB550C76E311}"/>
              </a:ext>
            </a:extLst>
          </p:cNvPr>
          <p:cNvSpPr txBox="1"/>
          <p:nvPr/>
        </p:nvSpPr>
        <p:spPr>
          <a:xfrm>
            <a:off x="1403136" y="3486655"/>
            <a:ext cx="718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Autor: </a:t>
            </a:r>
            <a:r>
              <a:rPr lang="es-ES" sz="3200" dirty="0"/>
              <a:t>Reinaldo Díaz Mizos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BB2449-0EAC-D614-42CF-78A2F041A2AF}"/>
              </a:ext>
            </a:extLst>
          </p:cNvPr>
          <p:cNvSpPr txBox="1"/>
          <p:nvPr/>
        </p:nvSpPr>
        <p:spPr>
          <a:xfrm>
            <a:off x="1403136" y="4128097"/>
            <a:ext cx="9695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Institución: </a:t>
            </a:r>
            <a:r>
              <a:rPr lang="es-ES" sz="3200" dirty="0"/>
              <a:t>Empresa Agroindustrial Ceballos, Cuba</a:t>
            </a:r>
          </a:p>
        </p:txBody>
      </p:sp>
    </p:spTree>
    <p:extLst>
      <p:ext uri="{BB962C8B-B14F-4D97-AF65-F5344CB8AC3E}">
        <p14:creationId xmlns:p14="http://schemas.microsoft.com/office/powerpoint/2010/main" val="318271738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TRATAMIENTO DE LOS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7B6091-633D-5466-0FAE-0123DCBF21D0}"/>
              </a:ext>
            </a:extLst>
          </p:cNvPr>
          <p:cNvSpPr txBox="1"/>
          <p:nvPr/>
        </p:nvSpPr>
        <p:spPr>
          <a:xfrm>
            <a:off x="78830" y="538978"/>
            <a:ext cx="1206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ANALISIS DE HISTOGRAMAS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2E1129-03F6-C1F6-F016-8C25F4AA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7" y="1266326"/>
            <a:ext cx="6449325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3196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CREANDO EL CONJUNTO DE PRUEBA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DE43F30-E2D5-4B2C-5EB9-4E71B96C4F98}"/>
              </a:ext>
            </a:extLst>
          </p:cNvPr>
          <p:cNvSpPr txBox="1"/>
          <p:nvPr/>
        </p:nvSpPr>
        <p:spPr>
          <a:xfrm>
            <a:off x="3011214" y="2033753"/>
            <a:ext cx="6542689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s-ES" sz="2400" b="1" dirty="0"/>
              <a:t>Se crearon dos conjuntos: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s-ES" sz="2000" b="1" dirty="0" err="1"/>
              <a:t>test_set</a:t>
            </a:r>
            <a:r>
              <a:rPr lang="es-ES" sz="2000" b="1" dirty="0"/>
              <a:t>:</a:t>
            </a:r>
            <a:r>
              <a:rPr lang="es-ES" sz="2000" dirty="0"/>
              <a:t> Conjunto de prueba que representa un 20% de los datos originales.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s-ES" sz="2000" b="1" dirty="0" err="1"/>
              <a:t>train_set</a:t>
            </a:r>
            <a:r>
              <a:rPr lang="es-ES" sz="2000" b="1" dirty="0"/>
              <a:t>: </a:t>
            </a:r>
            <a:r>
              <a:rPr lang="es-ES" sz="2000" dirty="0"/>
              <a:t>Que representa un 80% de los datos  originales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12741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EXPLORACION DE LOS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0C5B37-D471-23A0-8D1C-9500194080B8}"/>
              </a:ext>
            </a:extLst>
          </p:cNvPr>
          <p:cNvSpPr txBox="1"/>
          <p:nvPr/>
        </p:nvSpPr>
        <p:spPr>
          <a:xfrm>
            <a:off x="126124" y="2285997"/>
            <a:ext cx="12065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000" dirty="0"/>
              <a:t>Después de una inspección a </a:t>
            </a:r>
            <a:r>
              <a:rPr lang="es-ES" sz="2000" i="1" dirty="0"/>
              <a:t>‘priori’ </a:t>
            </a:r>
            <a:r>
              <a:rPr lang="es-ES" sz="2000" dirty="0"/>
              <a:t>de los datos para entender qué tipo de datos se está manipulando, se explorará el conjunto de entrenamiento para hacer una exploración rápida y sencilla durante  esta fase.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000" dirty="0"/>
              <a:t>Se experimentará con varias transformaciones para que este conjunto quede listo para la fase de entrenamiento de los modelos de</a:t>
            </a:r>
            <a:r>
              <a:rPr lang="es-ES" sz="2000" i="1" dirty="0"/>
              <a:t> ‘Machine </a:t>
            </a:r>
            <a:r>
              <a:rPr lang="es-ES" sz="2000" i="1" dirty="0" err="1"/>
              <a:t>Learning</a:t>
            </a:r>
            <a:r>
              <a:rPr lang="es-ES" sz="2000" i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2956904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BUSCAR CORRELACIONES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0C5B37-D471-23A0-8D1C-9500194080B8}"/>
              </a:ext>
            </a:extLst>
          </p:cNvPr>
          <p:cNvSpPr txBox="1"/>
          <p:nvPr/>
        </p:nvSpPr>
        <p:spPr>
          <a:xfrm>
            <a:off x="63062" y="772507"/>
            <a:ext cx="12065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000" dirty="0"/>
              <a:t>Es muy importante buscar las relaciones funcionales entre las variables objeto de estudio, y hacer un análisis exhaustivo de cuales variables son de interés para incluir en el modelo para que este tenga el rendimiento deseado y cumpla con las expectativas de pronóstico.</a:t>
            </a:r>
            <a:endParaRPr lang="es-ES" sz="2000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9A7643-6470-A6E5-FAB0-3508B91D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2" y="1734732"/>
            <a:ext cx="6350288" cy="50602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E6A340-6123-4189-70CA-70B51028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71" y="1864039"/>
            <a:ext cx="4436227" cy="34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67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BUSCAR CORRELACIONES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C05940-AFD4-2467-D33B-674CA54B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90" y="859413"/>
            <a:ext cx="6667678" cy="59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986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BUSCAR CORRELACIONES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6B2822-E6DD-2650-3BE2-1AD8F926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66" y="914602"/>
            <a:ext cx="6673204" cy="56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018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BUSCAR CORRELACIONES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F4D69AF-6E81-56C6-0DE8-400DE945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90" y="883043"/>
            <a:ext cx="6646355" cy="5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7394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ANALISIS DE LA DISPERSION DE LOS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7A1A0A-FC57-1ACC-CBA1-C2F5A9EA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5" y="815760"/>
            <a:ext cx="11656385" cy="57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16606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ANALISIS DE LA DISPERSION DE LOS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2EF2EE-C24E-60BA-FC9A-744B0886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54" y="775341"/>
            <a:ext cx="7394028" cy="55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2672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ANALISIS DE LA DISPERSION DE LOS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00ABAB-9BD1-0D5D-64EB-50991ED7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39" y="776226"/>
            <a:ext cx="7427322" cy="56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573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CONTEXTO DEL NEGOCIO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758FD5-EE81-2452-A054-862010A3C7FF}"/>
              </a:ext>
            </a:extLst>
          </p:cNvPr>
          <p:cNvSpPr txBox="1"/>
          <p:nvPr/>
        </p:nvSpPr>
        <p:spPr>
          <a:xfrm>
            <a:off x="428296" y="1245476"/>
            <a:ext cx="113354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000" b="0" i="0" u="none" strike="noStrike" baseline="0" dirty="0">
                <a:latin typeface="ArialMT"/>
              </a:rPr>
              <a:t>La presente investigación se desarrolló en la Mini-Industria la “Candelaria” perteneciente  a la CCS Patricio Sierralta del municipio Ciro Redondo en la provincia Ciego de Ávila. La Candelaria al igual que el resto de las Mini-Industrias, procesa frutas y vegetales para producir distintos tipos de conservas, entre ellas, la mermelada de Guayaba, </a:t>
            </a:r>
            <a:r>
              <a:rPr lang="es-ES" sz="2000" dirty="0">
                <a:latin typeface="ArialMT"/>
              </a:rPr>
              <a:t>y Papaya, </a:t>
            </a:r>
            <a:r>
              <a:rPr lang="es-ES" sz="2000" b="0" i="0" u="none" strike="noStrike" baseline="0" dirty="0">
                <a:latin typeface="ArialMT"/>
              </a:rPr>
              <a:t>con un nivel de aceptación considerable en la población. Esta fábrica compra los insumos a la Empresa Agroindustrial Ceballos y le vende sus producciones.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000" b="0" i="0" u="none" strike="noStrike" baseline="0" dirty="0">
                <a:latin typeface="ArialMT"/>
              </a:rPr>
              <a:t>Normalmente en la Mini-Industria “La Candelaria”, se adquiere la materia prima e insumos necesarios para terminar el producto final y llenar los envases correspondientes.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000" b="0" i="0" u="none" strike="noStrike" baseline="0" dirty="0">
                <a:latin typeface="ArialMT"/>
              </a:rPr>
              <a:t>Al no contar con una herramienta para poder hacer un estimado a priori, de la cantidad de materia prima (guayaba) que se necesita para producir una cantidad determinada de mermelada, sucede, que una vez terminado de llenarse todos los envases, </a:t>
            </a:r>
            <a:r>
              <a:rPr lang="es-ES" sz="2000" b="1" i="0" u="none" strike="noStrike" baseline="0" dirty="0">
                <a:latin typeface="ArialMT"/>
              </a:rPr>
              <a:t>en muchas ocasiones sobra una cantidad considerable de materia primas, es decir, guayaba, lo que trae serias consecuencias, si se tiene en cuenta el deterioro de la fruta y el gasto que esto ocasiona, que más tarde repercute en las utilidades de la entidad.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63537181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ANALISIS DE LA DISPERSION DE LOS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4BC0B3-C5ED-A2C3-B209-2F934E3F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86" y="760473"/>
            <a:ext cx="7166679" cy="56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08217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ANALISIS DE LA DISPERSION DE LOS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616C2E-39A6-53D9-741D-014B8F4B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14" y="771471"/>
            <a:ext cx="7299390" cy="56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0799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CRITERIOS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EB0813-FDCB-9F9B-93BE-BC3C08157099}"/>
              </a:ext>
            </a:extLst>
          </p:cNvPr>
          <p:cNvSpPr txBox="1"/>
          <p:nvPr/>
        </p:nvSpPr>
        <p:spPr>
          <a:xfrm>
            <a:off x="78831" y="1087821"/>
            <a:ext cx="120658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s-ES" dirty="0"/>
              <a:t>En un principio se optó de hacer dos modelos, un primer modelo para la </a:t>
            </a:r>
            <a:r>
              <a:rPr lang="es-ES" i="1" dirty="0"/>
              <a:t>‘Mermelada de Guayaba’ </a:t>
            </a:r>
            <a:r>
              <a:rPr lang="es-ES" dirty="0"/>
              <a:t>y otro Modelo para la </a:t>
            </a:r>
            <a:r>
              <a:rPr lang="es-ES" i="1" dirty="0"/>
              <a:t>‘Mermelada de Papaya’</a:t>
            </a:r>
            <a:r>
              <a:rPr lang="es-ES" dirty="0"/>
              <a:t>, puesto que son frutas diferentes y quizá exista algunas diferencias en parámetros. 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s-ES" dirty="0"/>
              <a:t>Por tal motivo necesitaba conocer si existía diferencias significativas entre las variables de interés de la Mermelada de Guayaba y la Mermelada de Papaya, para esto se pueden hacer varias pruebas:</a:t>
            </a:r>
          </a:p>
          <a:p>
            <a:pPr marL="285750" indent="-28575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dirty="0"/>
              <a:t>Comparación visual de coeficientes de correlación y dispersión de residuos.</a:t>
            </a:r>
          </a:p>
          <a:p>
            <a:pPr marL="285750" indent="-28575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dirty="0"/>
              <a:t>Test de </a:t>
            </a:r>
            <a:r>
              <a:rPr lang="es-ES" i="1" dirty="0"/>
              <a:t>‘T-</a:t>
            </a:r>
            <a:r>
              <a:rPr lang="es-ES" i="1" dirty="0" err="1"/>
              <a:t>student</a:t>
            </a:r>
            <a:r>
              <a:rPr lang="es-ES" i="1" dirty="0"/>
              <a:t>’ </a:t>
            </a:r>
            <a:r>
              <a:rPr lang="es-ES" dirty="0"/>
              <a:t>en cada una de las variables predictoras Papaya-Guayaba</a:t>
            </a:r>
          </a:p>
          <a:p>
            <a:pPr marL="285750" indent="-28575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dirty="0"/>
              <a:t>Análisis de factorial de varianza (</a:t>
            </a:r>
            <a:r>
              <a:rPr lang="es-ES" i="1" dirty="0"/>
              <a:t>ANOVA</a:t>
            </a:r>
            <a:r>
              <a:rPr lang="es-ES" dirty="0"/>
              <a:t>) entre los grupos de variables predictoras de Papaya y Guayaba.</a:t>
            </a:r>
          </a:p>
          <a:p>
            <a:pPr algn="just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AE49A5-4D50-A68F-D3D0-7504877208FD}"/>
              </a:ext>
            </a:extLst>
          </p:cNvPr>
          <p:cNvSpPr txBox="1"/>
          <p:nvPr/>
        </p:nvSpPr>
        <p:spPr>
          <a:xfrm>
            <a:off x="47298" y="4477415"/>
            <a:ext cx="1206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decisión que se tomó fue el primer criterio, y como se pudo observar los coeficientes de </a:t>
            </a:r>
            <a:r>
              <a:rPr lang="es-ES" i="1" dirty="0"/>
              <a:t>‘Mermelada de Guayaba</a:t>
            </a:r>
            <a:r>
              <a:rPr lang="es-ES" dirty="0"/>
              <a:t>’ </a:t>
            </a:r>
            <a:r>
              <a:rPr lang="es-ES" i="1" dirty="0"/>
              <a:t>y ‘Mermelada de Papaya’ </a:t>
            </a:r>
            <a:r>
              <a:rPr lang="es-ES" dirty="0"/>
              <a:t>son semejantes, incluso con todos los datos. Asís como, las dispersiones de los residuos.</a:t>
            </a:r>
          </a:p>
        </p:txBody>
      </p:sp>
    </p:spTree>
    <p:extLst>
      <p:ext uri="{BB962C8B-B14F-4D97-AF65-F5344CB8AC3E}">
        <p14:creationId xmlns:p14="http://schemas.microsoft.com/office/powerpoint/2010/main" val="266881136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SELECCIÓN DE LAS VARIABLES DE INTERES Y SELECCIÓN DE MODELOS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694FC7-F052-4BC2-8CB3-4C4D69EC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65" y="1707141"/>
            <a:ext cx="8126069" cy="291705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0A5176A-9DA7-0C2F-D6FA-0BC609B50E37}"/>
              </a:ext>
            </a:extLst>
          </p:cNvPr>
          <p:cNvSpPr txBox="1"/>
          <p:nvPr/>
        </p:nvSpPr>
        <p:spPr>
          <a:xfrm>
            <a:off x="1450428" y="1844565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(</a:t>
            </a:r>
            <a:r>
              <a:rPr lang="es-ES" sz="2400" dirty="0" err="1"/>
              <a:t>oK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1010414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PREPRAR LOS DATOS PARA LOS ALGORITMOS DE MACHINE LEARNING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02F726-70DB-904B-8029-38B9D9A8153D}"/>
              </a:ext>
            </a:extLst>
          </p:cNvPr>
          <p:cNvSpPr txBox="1"/>
          <p:nvPr/>
        </p:nvSpPr>
        <p:spPr>
          <a:xfrm>
            <a:off x="1" y="111935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Separamos </a:t>
            </a:r>
            <a:r>
              <a:rPr lang="es-ES" sz="2000" b="0" dirty="0">
                <a:effectLst/>
              </a:rPr>
              <a:t>los </a:t>
            </a:r>
            <a:r>
              <a:rPr lang="es-ES" sz="2000" b="0" i="1" dirty="0">
                <a:effectLst/>
              </a:rPr>
              <a:t>predictores</a:t>
            </a:r>
            <a:r>
              <a:rPr lang="es-ES" sz="2000" b="0" dirty="0">
                <a:effectLst/>
              </a:rPr>
              <a:t> y las </a:t>
            </a:r>
            <a:r>
              <a:rPr lang="es-ES" sz="2000" b="0" i="1" dirty="0">
                <a:effectLst/>
              </a:rPr>
              <a:t>etiquetas (target</a:t>
            </a:r>
            <a:r>
              <a:rPr lang="es-ES" sz="2000" b="0" dirty="0">
                <a:effectLst/>
              </a:rPr>
              <a:t>), puesto que no  tenemos por qué querer aplicar las mismas transformaciones a los predictores y los valores  objetivo.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2E6356-8EE5-65DA-7594-776FE21A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33" y="2374571"/>
            <a:ext cx="7958544" cy="13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67433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LIMPIAR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02F726-70DB-904B-8029-38B9D9A8153D}"/>
              </a:ext>
            </a:extLst>
          </p:cNvPr>
          <p:cNvSpPr txBox="1"/>
          <p:nvPr/>
        </p:nvSpPr>
        <p:spPr>
          <a:xfrm>
            <a:off x="268013" y="1623847"/>
            <a:ext cx="11655973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s-ES" sz="2000" b="0" dirty="0">
                <a:effectLst/>
              </a:rPr>
              <a:t>La mayoría de los algoritmos de </a:t>
            </a:r>
            <a:r>
              <a:rPr lang="es-ES" sz="2000" b="0" i="1" dirty="0">
                <a:effectLst/>
              </a:rPr>
              <a:t>machine </a:t>
            </a:r>
            <a:r>
              <a:rPr lang="es-ES" sz="2000" b="0" i="1" dirty="0" err="1">
                <a:effectLst/>
              </a:rPr>
              <a:t>learning</a:t>
            </a:r>
            <a:r>
              <a:rPr lang="es-ES" sz="2000" b="0" i="1" dirty="0">
                <a:effectLst/>
              </a:rPr>
              <a:t> </a:t>
            </a:r>
            <a:r>
              <a:rPr lang="es-ES" sz="2000" b="0" dirty="0">
                <a:effectLst/>
              </a:rPr>
              <a:t>no pueden funcionar si faltan características, así que necesitamos ocuparnos de ello.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s-ES" sz="2000" dirty="0"/>
              <a:t>Para esto existen diversas técnicas:</a:t>
            </a:r>
            <a:r>
              <a:rPr lang="es-ES" sz="2000" b="0" dirty="0">
                <a:effectLst/>
              </a:rPr>
              <a:t>  </a:t>
            </a:r>
          </a:p>
          <a:p>
            <a:pPr marL="34290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2000" b="0" dirty="0">
                <a:effectLst/>
              </a:rPr>
              <a:t>Deshacernos de las  filas de haber </a:t>
            </a:r>
            <a:r>
              <a:rPr lang="es-ES" sz="2000" b="0" dirty="0" err="1">
                <a:effectLst/>
              </a:rPr>
              <a:t>NaN</a:t>
            </a:r>
            <a:r>
              <a:rPr lang="es-ES" sz="2000" b="0" dirty="0">
                <a:effectLst/>
              </a:rPr>
              <a:t> en las columnas.</a:t>
            </a:r>
          </a:p>
          <a:p>
            <a:pPr marL="34290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2000" b="0" dirty="0">
                <a:effectLst/>
              </a:rPr>
              <a:t>Deshacernos de todo el atributo (Eliminar la columna).</a:t>
            </a:r>
          </a:p>
          <a:p>
            <a:pPr marL="34290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2000" b="0" dirty="0">
                <a:effectLst/>
              </a:rPr>
              <a:t>Establecer algún valor para esos valores que faltan (cero, la media, la mediana, etc.).  (imputación)</a:t>
            </a:r>
          </a:p>
        </p:txBody>
      </p:sp>
    </p:spTree>
    <p:extLst>
      <p:ext uri="{BB962C8B-B14F-4D97-AF65-F5344CB8AC3E}">
        <p14:creationId xmlns:p14="http://schemas.microsoft.com/office/powerpoint/2010/main" val="1736102849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LIMPIAR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02F726-70DB-904B-8029-38B9D9A8153D}"/>
              </a:ext>
            </a:extLst>
          </p:cNvPr>
          <p:cNvSpPr txBox="1"/>
          <p:nvPr/>
        </p:nvSpPr>
        <p:spPr>
          <a:xfrm>
            <a:off x="536030" y="83557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s-ES" sz="2000" b="1" dirty="0"/>
              <a:t>Se calculó la dispersión relativa de la columna ‘agua’:</a:t>
            </a:r>
            <a:endParaRPr lang="es-ES" sz="2000" b="1" dirty="0"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394851-12AE-4DC0-51B9-D8EBACAC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77" y="2005251"/>
            <a:ext cx="7953742" cy="23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77722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LIMPIAR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4C1D1-EBA9-47A9-887F-8D0654963BF0}"/>
              </a:ext>
            </a:extLst>
          </p:cNvPr>
          <p:cNvSpPr txBox="1"/>
          <p:nvPr/>
        </p:nvSpPr>
        <p:spPr>
          <a:xfrm>
            <a:off x="220717" y="1454100"/>
            <a:ext cx="11792607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s-ES" sz="2400" b="1" dirty="0"/>
              <a:t>Se decidió eliminar las siguientes columnas: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s-ES" b="0" dirty="0">
                <a:effectLst/>
              </a:rPr>
              <a:t>El atributo </a:t>
            </a:r>
            <a:r>
              <a:rPr lang="es-ES" b="1" dirty="0">
                <a:effectLst/>
              </a:rPr>
              <a:t>'agua' </a:t>
            </a:r>
            <a:r>
              <a:rPr lang="es-ES" b="0" dirty="0">
                <a:effectLst/>
              </a:rPr>
              <a:t>en la 'data' hace referencia a la cantidad de agua consumida en la fábrica, donde su mayor consumo es en la limpieza y como se puede observar en el </a:t>
            </a:r>
            <a:r>
              <a:rPr lang="es-ES" i="1" dirty="0"/>
              <a:t>‘</a:t>
            </a:r>
            <a:r>
              <a:rPr lang="es-ES" b="0" i="1" dirty="0" err="1">
                <a:effectLst/>
              </a:rPr>
              <a:t>Cv</a:t>
            </a:r>
            <a:r>
              <a:rPr lang="es-ES" b="0" i="1" dirty="0">
                <a:effectLst/>
              </a:rPr>
              <a:t>’</a:t>
            </a:r>
            <a:r>
              <a:rPr lang="es-ES" b="0" dirty="0">
                <a:effectLst/>
              </a:rPr>
              <a:t> (Coeficiente de variación), existe una dispersión muy alta alrededor de la media (muy natural en fábricas de conservas). Con este valor y teniendo en cuenta el objetivo principal de nuestro modelo, decidimos que podemos Prescindir de la columna 'agua' en el modelo.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s-ES" b="0" dirty="0">
                <a:effectLst/>
              </a:rPr>
              <a:t>La columna </a:t>
            </a:r>
            <a:r>
              <a:rPr lang="es-ES" b="1" dirty="0">
                <a:effectLst/>
              </a:rPr>
              <a:t>'</a:t>
            </a:r>
            <a:r>
              <a:rPr lang="es-ES" b="1" dirty="0" err="1">
                <a:effectLst/>
              </a:rPr>
              <a:t>area</a:t>
            </a:r>
            <a:r>
              <a:rPr lang="es-ES" b="1" dirty="0">
                <a:effectLst/>
              </a:rPr>
              <a:t>' </a:t>
            </a:r>
            <a:r>
              <a:rPr lang="es-ES" b="0" dirty="0">
                <a:effectLst/>
              </a:rPr>
              <a:t>representa el área en metros cuadrados de la fábrica, es un valor constante que se mantiene inalterable a lo largo de todas las filas, también podemos prescindir de el atributo '</a:t>
            </a:r>
            <a:r>
              <a:rPr lang="es-ES" b="0" dirty="0" err="1">
                <a:effectLst/>
              </a:rPr>
              <a:t>area</a:t>
            </a:r>
            <a:r>
              <a:rPr lang="es-ES" b="0" dirty="0">
                <a:effectLst/>
              </a:rPr>
              <a:t>'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es-ES" b="0" dirty="0">
                <a:effectLst/>
              </a:rPr>
              <a:t>La columna </a:t>
            </a:r>
            <a:r>
              <a:rPr lang="es-ES" b="1" dirty="0">
                <a:effectLst/>
              </a:rPr>
              <a:t>'N-</a:t>
            </a:r>
            <a:r>
              <a:rPr lang="es-ES" b="1" dirty="0" err="1">
                <a:effectLst/>
              </a:rPr>
              <a:t>dulc</a:t>
            </a:r>
            <a:r>
              <a:rPr lang="es-ES" b="0" dirty="0">
                <a:effectLst/>
              </a:rPr>
              <a:t>' es un dato entero del número de dulcero que participa en la fabricación de la conserva; teniendo en cuenta nuestras expectativas en este proyecto, también prescindimos de 'N-</a:t>
            </a:r>
            <a:r>
              <a:rPr lang="es-ES" b="0" dirty="0" err="1">
                <a:effectLst/>
              </a:rPr>
              <a:t>dulc</a:t>
            </a:r>
            <a:r>
              <a:rPr lang="es-ES" b="0" dirty="0">
                <a:effectLst/>
              </a:rPr>
              <a:t>'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7854003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DETECCION Y ELIMINACION DE OUTLIERS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1E9465-DB4E-85A9-2103-847F7952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3" y="1135117"/>
            <a:ext cx="9820568" cy="481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43655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DETECCION Y ELIMINACION DE OUTLIERS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16F5AB-B69D-8C0E-1B94-54BAD8F5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13" y="739785"/>
            <a:ext cx="7297629" cy="61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4907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ESQUEMA TECNOLOGICO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378668-879B-87CF-65B3-9D55792C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3" y="633574"/>
            <a:ext cx="4783070" cy="60564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82C0EBD-FA5D-C77F-B00E-9BA1D839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173" y="3738957"/>
            <a:ext cx="3476789" cy="24059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9B53DB-DD57-B019-7AE8-9A9F7D87E8DF}"/>
              </a:ext>
            </a:extLst>
          </p:cNvPr>
          <p:cNvSpPr txBox="1"/>
          <p:nvPr/>
        </p:nvSpPr>
        <p:spPr>
          <a:xfrm>
            <a:off x="5799655" y="1473617"/>
            <a:ext cx="417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Términos y definiciones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E0995D-2A57-C014-5BBC-24E94D0A5D06}"/>
              </a:ext>
            </a:extLst>
          </p:cNvPr>
          <p:cNvSpPr txBox="1"/>
          <p:nvPr/>
        </p:nvSpPr>
        <p:spPr>
          <a:xfrm>
            <a:off x="5864772" y="2156872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Refractómetro: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BE0C28A-A131-09BB-D295-9813AC4D2688}"/>
              </a:ext>
            </a:extLst>
          </p:cNvPr>
          <p:cNvSpPr txBox="1"/>
          <p:nvPr/>
        </p:nvSpPr>
        <p:spPr>
          <a:xfrm>
            <a:off x="5864772" y="2526204"/>
            <a:ext cx="6053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Mide la concentración de solidos solubles (</a:t>
            </a:r>
            <a:r>
              <a:rPr lang="es-ES" dirty="0" err="1"/>
              <a:t>°Brix</a:t>
            </a:r>
            <a:r>
              <a:rPr lang="es-ES" dirty="0"/>
              <a:t>) en soluciones, como el contenido de azúcar en jugos, mermeladas, vino, y líquidos similares.</a:t>
            </a:r>
          </a:p>
        </p:txBody>
      </p:sp>
    </p:spTree>
    <p:extLst>
      <p:ext uri="{BB962C8B-B14F-4D97-AF65-F5344CB8AC3E}">
        <p14:creationId xmlns:p14="http://schemas.microsoft.com/office/powerpoint/2010/main" val="1897636303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TRANSFORMACION Y NORMALIZACION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13E032-7F58-D719-5AB9-490A9693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39" y="2317531"/>
            <a:ext cx="9289492" cy="19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52731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A24214-9B29-BE4E-85FB-1D87BC37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43" y="2112579"/>
            <a:ext cx="7975938" cy="18594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0E54C7-1A9B-16A2-B4D8-FEFCDDF2BE80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TRANSFORMACION Y NORMALIZACION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450333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3CD9D4-CF4E-C98C-10AB-4B690238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10" y="866346"/>
            <a:ext cx="9215980" cy="45118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C441F4-8A08-36EE-BBFD-9C03C3FA260E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TRANSFORMACION Y NORMALIZACION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7C00A9-AD28-C147-1EE3-E95DC3B9C713}"/>
              </a:ext>
            </a:extLst>
          </p:cNvPr>
          <p:cNvSpPr txBox="1"/>
          <p:nvPr/>
        </p:nvSpPr>
        <p:spPr>
          <a:xfrm>
            <a:off x="78830" y="5833241"/>
            <a:ext cx="1206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i="1" dirty="0"/>
              <a:t>Observación:</a:t>
            </a:r>
            <a:r>
              <a:rPr lang="es-ES" i="1" dirty="0"/>
              <a:t> también se hizo el escalado y normalización del de la variable objetivo (target) y entrenamiento del modelo.</a:t>
            </a:r>
          </a:p>
        </p:txBody>
      </p:sp>
    </p:spTree>
    <p:extLst>
      <p:ext uri="{BB962C8B-B14F-4D97-AF65-F5344CB8AC3E}">
        <p14:creationId xmlns:p14="http://schemas.microsoft.com/office/powerpoint/2010/main" val="2747527828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0C441F4-8A08-36EE-BBFD-9C03C3FA260E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ENTRENANDO ALGORITMOS DE MACHINE LEARNING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F30414-0D3B-F66C-9A68-0F5D9DE80AC1}"/>
              </a:ext>
            </a:extLst>
          </p:cNvPr>
          <p:cNvSpPr txBox="1"/>
          <p:nvPr/>
        </p:nvSpPr>
        <p:spPr>
          <a:xfrm>
            <a:off x="1481958" y="633574"/>
            <a:ext cx="900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-BoldMT"/>
              </a:rPr>
              <a:t>REGRESIÓN MÚLTIPLE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5B50FC-263D-6403-5641-3AB53B8FF195}"/>
              </a:ext>
            </a:extLst>
          </p:cNvPr>
          <p:cNvSpPr txBox="1"/>
          <p:nvPr/>
        </p:nvSpPr>
        <p:spPr>
          <a:xfrm>
            <a:off x="2827285" y="1413507"/>
            <a:ext cx="7089225" cy="514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 = []  </a:t>
            </a: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Lista global para almacenar los nuevos datos de predicción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predice(lista, data,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data_labels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Inicializar el escalador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scaler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StandardScaler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Filtrar solo las columnas numéricas relevantes para escalar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data_predictoras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data[[</a:t>
            </a:r>
            <a:r>
              <a:rPr lang="es-ES" sz="1800" b="1" i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kg-fruta</a:t>
            </a:r>
            <a:r>
              <a:rPr lang="es-ES" sz="1800" b="1" i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ES" sz="1800" b="1" i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azucar</a:t>
            </a:r>
            <a:r>
              <a:rPr lang="es-ES" sz="1800" b="1" i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]]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Escalar los datos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data_scaled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scaler.fit_transform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data_predictoras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b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Obtener las etiquetas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y =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data_labels.values.flatten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 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Inicializar el modelo de regresión lineal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modelo =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linear_model.LinearRegression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383334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0C441F4-8A08-36EE-BBFD-9C03C3FA260E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ENTRENANDO ALGORITMOS DE MACHINE LEARNING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F30414-0D3B-F66C-9A68-0F5D9DE80AC1}"/>
              </a:ext>
            </a:extLst>
          </p:cNvPr>
          <p:cNvSpPr txBox="1"/>
          <p:nvPr/>
        </p:nvSpPr>
        <p:spPr>
          <a:xfrm>
            <a:off x="1481958" y="633574"/>
            <a:ext cx="900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-BoldMT"/>
              </a:rPr>
              <a:t>REGRESIÓN MÚLTIPLE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3BD992-F070-1ACC-BEF4-A8463E0DEA78}"/>
              </a:ext>
            </a:extLst>
          </p:cNvPr>
          <p:cNvSpPr txBox="1"/>
          <p:nvPr/>
        </p:nvSpPr>
        <p:spPr>
          <a:xfrm>
            <a:off x="3386961" y="1618459"/>
            <a:ext cx="5449613" cy="414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Ajustar el modelo a los datos escalados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modelo.fit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data_scaled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y)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modelo.predict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data_scaled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b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Calcular métricas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r_squared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r2_score(y,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mean_squared_error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(y,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mae =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mean_absolute_error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(y,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n-U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</a:t>
            </a:r>
            <a:r>
              <a:rPr lang="en-US" sz="1800" b="1" i="1" kern="100" dirty="0" err="1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Mostrando</a:t>
            </a:r>
            <a:r>
              <a:rPr lang="en-U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las </a:t>
            </a:r>
            <a:r>
              <a:rPr lang="en-US" sz="1800" b="1" i="1" kern="100" dirty="0" err="1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métricas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print(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1800" b="1" i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-squared= {r_squared:.3f}</a:t>
            </a:r>
            <a:r>
              <a:rPr lang="en-US" sz="1800" b="1" i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print(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1800" b="1" i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{mse:.3f}</a:t>
            </a:r>
            <a:r>
              <a:rPr lang="en-US" sz="1800" b="1" i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print(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1800" b="1" i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MAE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{mae:.3f}\n</a:t>
            </a:r>
            <a:r>
              <a:rPr lang="en-US" sz="1800" b="1" i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595714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0C441F4-8A08-36EE-BBFD-9C03C3FA260E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ENTRENANDO ALGORITMOS DE MACHINE LEARNING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F30414-0D3B-F66C-9A68-0F5D9DE80AC1}"/>
              </a:ext>
            </a:extLst>
          </p:cNvPr>
          <p:cNvSpPr txBox="1"/>
          <p:nvPr/>
        </p:nvSpPr>
        <p:spPr>
          <a:xfrm>
            <a:off x="1481958" y="633574"/>
            <a:ext cx="900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-BoldMT"/>
              </a:rPr>
              <a:t>REGRESIÓN MÚLTIPLE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CA89B8-6639-0988-0CF0-72B5EC868CA2}"/>
              </a:ext>
            </a:extLst>
          </p:cNvPr>
          <p:cNvSpPr txBox="1"/>
          <p:nvPr/>
        </p:nvSpPr>
        <p:spPr>
          <a:xfrm>
            <a:off x="3046686" y="1695352"/>
            <a:ext cx="6093372" cy="3467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Añadir los nuevos datos (la lista que recibe la función) a P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P.append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(lista)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Escalar los nuevos datos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nuevos_datos_escalado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scaler.transform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([lista]) 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 </a:t>
            </a: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Debe ser una lista de listas para la predicción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i="1" kern="100" dirty="0">
                <a:solidFill>
                  <a:srgbClr val="27531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Hacer la predicción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prediccion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modelo.predict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nuevos_datos_escalado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prediccion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68057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0C441F4-8A08-36EE-BBFD-9C03C3FA260E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ENTRENANDO ALGORITMOS DE MACHINE LEARNING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F30414-0D3B-F66C-9A68-0F5D9DE80AC1}"/>
              </a:ext>
            </a:extLst>
          </p:cNvPr>
          <p:cNvSpPr txBox="1"/>
          <p:nvPr/>
        </p:nvSpPr>
        <p:spPr>
          <a:xfrm>
            <a:off x="1481958" y="633574"/>
            <a:ext cx="900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-BoldMT"/>
              </a:rPr>
              <a:t>REGRESIÓN MÚLTIPLE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CA89B8-6639-0988-0CF0-72B5EC868CA2}"/>
              </a:ext>
            </a:extLst>
          </p:cNvPr>
          <p:cNvSpPr txBox="1"/>
          <p:nvPr/>
        </p:nvSpPr>
        <p:spPr>
          <a:xfrm>
            <a:off x="1481958" y="1443104"/>
            <a:ext cx="9790386" cy="344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print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("ESTIMACION DE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MERMELADA A PRODUCIR EN FUNCION DE LA CANTIDAD DE MATERIA PRIMA Y AZUCAR\n")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print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fruta= input("Kg de fruta: ")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azucar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input("kg de azúcar: ")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print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f"Se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estima una producción de Mermelada de: {predice([fruta,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azucar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], data, </a:t>
            </a:r>
            <a:r>
              <a:rPr lang="es-ES" sz="1800" b="1" kern="100" dirty="0" err="1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data_labels</a:t>
            </a: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).round(3)}kg.")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s-ES" sz="1800" b="1" kern="100" dirty="0">
                <a:solidFill>
                  <a:srgbClr val="80350E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501D2C-8D1D-8F56-71A0-72132B53078E}"/>
              </a:ext>
            </a:extLst>
          </p:cNvPr>
          <p:cNvSpPr txBox="1"/>
          <p:nvPr/>
        </p:nvSpPr>
        <p:spPr>
          <a:xfrm>
            <a:off x="536028" y="4260734"/>
            <a:ext cx="10736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ESTIMACION DE MERMELADA A PRODUCIR EN FUNCION DE LA CANTIDAD DE MATERIA PRIMA Y AZUCAR </a:t>
            </a: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R-</a:t>
            </a:r>
            <a:r>
              <a:rPr lang="es-E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squared</a:t>
            </a:r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= 0.825 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MSE= 251607.951 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MAE= 402.390</a:t>
            </a:r>
          </a:p>
          <a:p>
            <a:endParaRPr lang="es-E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Se estima una producción de Mermelada de: [3677.245]kg.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97940"/>
      </p:ext>
    </p:extLst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0C441F4-8A08-36EE-BBFD-9C03C3FA260E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VAIDACION DE LOS RESULTADOS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F30414-0D3B-F66C-9A68-0F5D9DE80AC1}"/>
              </a:ext>
            </a:extLst>
          </p:cNvPr>
          <p:cNvSpPr txBox="1"/>
          <p:nvPr/>
        </p:nvSpPr>
        <p:spPr>
          <a:xfrm>
            <a:off x="1481958" y="633574"/>
            <a:ext cx="900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-BoldMT"/>
              </a:rPr>
              <a:t>  REGRESIÓN MÚLTIPLE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A36387-ABB0-D838-7D46-D4FCAC65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63" y="2176018"/>
            <a:ext cx="7620874" cy="25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1579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OBJETIVO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4C82E8-7B33-CCFB-FEE7-BB33EA2216C5}"/>
              </a:ext>
            </a:extLst>
          </p:cNvPr>
          <p:cNvSpPr txBox="1"/>
          <p:nvPr/>
        </p:nvSpPr>
        <p:spPr>
          <a:xfrm>
            <a:off x="141894" y="2317544"/>
            <a:ext cx="11902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0" i="0" u="none" strike="noStrike" baseline="0" dirty="0">
                <a:latin typeface="ArialMT"/>
              </a:rPr>
              <a:t>Teniendo en cuenta lo antes dicho, la presente investigación tiene como objeto de estudio, la confección de un modelo que permita pronosticar la cantidad </a:t>
            </a:r>
            <a:r>
              <a:rPr lang="es-ES" sz="2800" dirty="0">
                <a:latin typeface="ArialMT"/>
              </a:rPr>
              <a:t>de Mermelada (kg) y</a:t>
            </a:r>
            <a:r>
              <a:rPr lang="es-ES" sz="2800" b="0" i="0" u="none" strike="noStrike" baseline="0" dirty="0">
                <a:latin typeface="ArialMT"/>
              </a:rPr>
              <a:t> envasar una cantidad determinada de </a:t>
            </a:r>
            <a:r>
              <a:rPr lang="es-ES" sz="2800" dirty="0">
                <a:latin typeface="ArialMT"/>
              </a:rPr>
              <a:t>conservas</a:t>
            </a:r>
            <a:r>
              <a:rPr lang="es-ES" sz="2800" b="0" i="0" u="none" strike="noStrike" baseline="0" dirty="0">
                <a:latin typeface="ArialMT"/>
              </a:rPr>
              <a:t>, para posteriormente, su comercialización.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135878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CARACTERISTICAS DE LOS INSUMOS Y PRODUCTO TERMINADO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CFB0CD8-27F5-E690-E4DC-608B6CCE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46" y="1166272"/>
            <a:ext cx="9146907" cy="45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5960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FUENTE DE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894ECF7-63F1-F768-2B22-33D0B8C4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51" y="1692496"/>
            <a:ext cx="9788897" cy="347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123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FUENTE DE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DF674C-D0A9-41F0-C6DC-BF79C9DD7518}"/>
              </a:ext>
            </a:extLst>
          </p:cNvPr>
          <p:cNvSpPr txBox="1"/>
          <p:nvPr/>
        </p:nvSpPr>
        <p:spPr>
          <a:xfrm>
            <a:off x="78830" y="538978"/>
            <a:ext cx="1206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DESCRIPCION DE LOS CAMPOS (COLUMNAS) DEL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1390F5-4303-6CC5-8C83-1F8B56E31739}"/>
              </a:ext>
            </a:extLst>
          </p:cNvPr>
          <p:cNvSpPr txBox="1"/>
          <p:nvPr/>
        </p:nvSpPr>
        <p:spPr>
          <a:xfrm>
            <a:off x="7183820" y="1156196"/>
            <a:ext cx="496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codigo_producto</a:t>
            </a:r>
            <a:r>
              <a:rPr lang="es-ES" b="1" dirty="0"/>
              <a:t>:</a:t>
            </a:r>
          </a:p>
          <a:p>
            <a:r>
              <a:rPr lang="es-ES" dirty="0"/>
              <a:t>G32 (Lata de </a:t>
            </a:r>
            <a:r>
              <a:rPr lang="es-ES" dirty="0" err="1"/>
              <a:t>Memelada</a:t>
            </a:r>
            <a:r>
              <a:rPr lang="es-ES" dirty="0"/>
              <a:t> de Guayaba de 3.2kg)</a:t>
            </a:r>
          </a:p>
          <a:p>
            <a:r>
              <a:rPr lang="es-ES" dirty="0"/>
              <a:t>P32 (Lata de Mermelada de Papaya 3.2kg)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1FAA5C-15E1-AC89-D24C-860DC8BBF7F6}"/>
              </a:ext>
            </a:extLst>
          </p:cNvPr>
          <p:cNvSpPr txBox="1"/>
          <p:nvPr/>
        </p:nvSpPr>
        <p:spPr>
          <a:xfrm>
            <a:off x="7183820" y="2235079"/>
            <a:ext cx="496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producto:</a:t>
            </a:r>
          </a:p>
          <a:p>
            <a:r>
              <a:rPr lang="es-ES" dirty="0"/>
              <a:t>Lata de </a:t>
            </a:r>
            <a:r>
              <a:rPr lang="es-ES" dirty="0" err="1"/>
              <a:t>Memelada</a:t>
            </a:r>
            <a:r>
              <a:rPr lang="es-ES" dirty="0"/>
              <a:t> de Guayaba de 3.2kg)</a:t>
            </a:r>
          </a:p>
          <a:p>
            <a:r>
              <a:rPr lang="es-ES" dirty="0"/>
              <a:t>Lata de Mermelada de Papaya 3.2kg)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FCF917-24AD-AA35-4085-0F49EAFD4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1" y="1173404"/>
            <a:ext cx="3314530" cy="50553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70AD314-6BC5-23EB-1DB6-97E6A9D5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733" y="1173404"/>
            <a:ext cx="2356796" cy="40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420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TRATAMIENTO DE LOS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E2000B-6AC8-5A35-7CC4-6BA07080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4" y="1970691"/>
            <a:ext cx="10401771" cy="22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0311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25AA46-28E3-E563-DA1C-4380161656F6}"/>
              </a:ext>
            </a:extLst>
          </p:cNvPr>
          <p:cNvSpPr txBox="1"/>
          <p:nvPr/>
        </p:nvSpPr>
        <p:spPr>
          <a:xfrm>
            <a:off x="78830" y="110354"/>
            <a:ext cx="1206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BoldMT"/>
              </a:rPr>
              <a:t>TRATAMIENTO DE LOS DATOS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7B6091-633D-5466-0FAE-0123DCBF21D0}"/>
              </a:ext>
            </a:extLst>
          </p:cNvPr>
          <p:cNvSpPr txBox="1"/>
          <p:nvPr/>
        </p:nvSpPr>
        <p:spPr>
          <a:xfrm>
            <a:off x="78830" y="538978"/>
            <a:ext cx="1206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ANALISIS DE HISTOGRAMAS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AB30C0-25BE-B1AC-08A5-FA0F7AED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7" y="1291624"/>
            <a:ext cx="644932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4684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1571</Words>
  <Application>Microsoft Office PowerPoint</Application>
  <PresentationFormat>Panorámica</PresentationFormat>
  <Paragraphs>132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Aptos</vt:lpstr>
      <vt:lpstr>Aptos Display</vt:lpstr>
      <vt:lpstr>Arial</vt:lpstr>
      <vt:lpstr>Arial-BoldMT</vt:lpstr>
      <vt:lpstr>ArialMT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REINALDO DIAZ MIZOS</dc:creator>
  <cp:lastModifiedBy>REINALDO DIAZ MIZOS</cp:lastModifiedBy>
  <cp:revision>18</cp:revision>
  <dcterms:created xsi:type="dcterms:W3CDTF">2024-09-19T07:51:47Z</dcterms:created>
  <dcterms:modified xsi:type="dcterms:W3CDTF">2024-09-27T13:00:46Z</dcterms:modified>
</cp:coreProperties>
</file>