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9"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0" r:id="rId21"/>
    <p:sldId id="281" r:id="rId22"/>
    <p:sldId id="276" r:id="rId23"/>
    <p:sldId id="279" r:id="rId24"/>
    <p:sldId id="280" r:id="rId25"/>
    <p:sldId id="282" r:id="rId26"/>
    <p:sldId id="283" r:id="rId27"/>
    <p:sldId id="301" r:id="rId28"/>
    <p:sldId id="284" r:id="rId29"/>
    <p:sldId id="285" r:id="rId30"/>
    <p:sldId id="286" r:id="rId31"/>
    <p:sldId id="287" r:id="rId32"/>
    <p:sldId id="288" r:id="rId33"/>
    <p:sldId id="289" r:id="rId34"/>
    <p:sldId id="290" r:id="rId35"/>
    <p:sldId id="302" r:id="rId36"/>
    <p:sldId id="292" r:id="rId37"/>
    <p:sldId id="295" r:id="rId38"/>
    <p:sldId id="296" r:id="rId39"/>
    <p:sldId id="297" r:id="rId40"/>
    <p:sldId id="291" r:id="rId41"/>
    <p:sldId id="294"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1/31/2018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1/31/2018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1/31/2018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09013" y="2671780"/>
            <a:ext cx="7732610" cy="769441"/>
          </a:xfrm>
          <a:prstGeom prst="rect">
            <a:avLst/>
          </a:prstGeom>
          <a:noFill/>
        </p:spPr>
        <p:txBody>
          <a:bodyPr wrap="square" rtlCol="0">
            <a:spAutoFit/>
          </a:bodyPr>
          <a:lstStyle/>
          <a:p>
            <a:pPr algn="ctr"/>
            <a:r>
              <a:rPr lang="en-US" altLang="zh-CN" sz="4400" dirty="0" smtClean="0">
                <a:latin typeface="微软雅黑" panose="020B0503020204020204" pitchFamily="34" charset="-122"/>
                <a:ea typeface="微软雅黑" panose="020B0503020204020204" pitchFamily="34" charset="-122"/>
              </a:rPr>
              <a:t>UGUI</a:t>
            </a:r>
            <a:r>
              <a:rPr lang="zh-CN" altLang="en-US" sz="4400" dirty="0" smtClean="0">
                <a:latin typeface="微软雅黑" panose="020B0503020204020204" pitchFamily="34" charset="-122"/>
                <a:ea typeface="微软雅黑" panose="020B0503020204020204" pitchFamily="34" charset="-122"/>
              </a:rPr>
              <a:t>概述和</a:t>
            </a:r>
            <a:r>
              <a:rPr lang="en-US" altLang="zh-CN" sz="4400" dirty="0" smtClean="0">
                <a:latin typeface="微软雅黑" panose="020B0503020204020204" pitchFamily="34" charset="-122"/>
                <a:ea typeface="微软雅黑" panose="020B0503020204020204" pitchFamily="34" charset="-122"/>
              </a:rPr>
              <a:t>Tera</a:t>
            </a:r>
            <a:r>
              <a:rPr lang="zh-CN" altLang="en-US" sz="4400" dirty="0" smtClean="0">
                <a:latin typeface="微软雅黑" panose="020B0503020204020204" pitchFamily="34" charset="-122"/>
                <a:ea typeface="微软雅黑" panose="020B0503020204020204" pitchFamily="34" charset="-122"/>
              </a:rPr>
              <a:t>项目中的应用</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61132" y="3985715"/>
            <a:ext cx="1064382" cy="646331"/>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李志雄</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于 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875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Anchor</a:t>
            </a:r>
          </a:p>
          <a:p>
            <a:pPr marL="0" indent="0">
              <a:buNone/>
            </a:pPr>
            <a:endParaRPr lang="en-US" altLang="zh-CN" dirty="0" smtClean="0"/>
          </a:p>
          <a:p>
            <a:pPr marL="0" indent="0">
              <a:buNone/>
            </a:pPr>
            <a:r>
              <a:rPr lang="zh-CN" altLang="en-US" dirty="0" smtClean="0"/>
              <a:t>（本例中）一旦</a:t>
            </a:r>
            <a:r>
              <a:rPr lang="zh-CN" altLang="en-US" dirty="0"/>
              <a:t>你调整好</a:t>
            </a:r>
            <a:r>
              <a:rPr lang="en-US" altLang="zh-CN" dirty="0"/>
              <a:t>anchor</a:t>
            </a:r>
            <a:r>
              <a:rPr lang="zh-CN" altLang="en-US" dirty="0"/>
              <a:t>的位置，那就意味着</a:t>
            </a:r>
            <a:r>
              <a:rPr lang="en-US" altLang="zh-CN" dirty="0"/>
              <a:t>anchor</a:t>
            </a:r>
            <a:r>
              <a:rPr lang="zh-CN" altLang="en-US" dirty="0"/>
              <a:t>所代表的矩形的左上角那个点和矩形的左上角那个点的位置会始终保持不变，其他三个点也是一样的，</a:t>
            </a:r>
            <a:r>
              <a:rPr lang="en-US" altLang="zh-CN" dirty="0"/>
              <a:t>anchor</a:t>
            </a:r>
            <a:r>
              <a:rPr lang="zh-CN" altLang="en-US" dirty="0"/>
              <a:t>的点和矩形的点都会保持固定距离不变。</a:t>
            </a:r>
          </a:p>
          <a:p>
            <a:pPr marL="0" indent="0">
              <a:buNone/>
            </a:pPr>
            <a:r>
              <a:rPr lang="zh-CN" altLang="en-US" dirty="0"/>
              <a:t>这也是锚点这个说法的由来，不过直接说锚点很可能理解为一个点和一个点的关系，其实它是四个点和四个点的</a:t>
            </a:r>
            <a:r>
              <a:rPr lang="zh-CN" altLang="en-US" dirty="0" smtClean="0"/>
              <a:t>关系。</a:t>
            </a:r>
            <a:endParaRPr lang="en-US" altLang="zh-CN" dirty="0" smtClean="0"/>
          </a:p>
          <a:p>
            <a:pPr marL="0" indent="0">
              <a:buNone/>
            </a:pPr>
            <a:endParaRPr lang="en-US" altLang="zh-CN" dirty="0"/>
          </a:p>
        </p:txBody>
      </p:sp>
    </p:spTree>
    <p:extLst>
      <p:ext uri="{BB962C8B-B14F-4D97-AF65-F5344CB8AC3E}">
        <p14:creationId xmlns:p14="http://schemas.microsoft.com/office/powerpoint/2010/main" val="190555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Pivot</a:t>
            </a:r>
          </a:p>
          <a:p>
            <a:pPr marL="0" indent="0">
              <a:buNone/>
            </a:pPr>
            <a:endParaRPr lang="en-US" altLang="zh-CN" dirty="0" smtClean="0"/>
          </a:p>
          <a:p>
            <a:pPr marL="0" indent="0">
              <a:buNone/>
            </a:pPr>
            <a:r>
              <a:rPr lang="zh-CN" altLang="zh-CN" dirty="0" smtClean="0"/>
              <a:t>轴心</a:t>
            </a:r>
            <a:endParaRPr lang="en-US" altLang="zh-CN" dirty="0" smtClean="0"/>
          </a:p>
          <a:p>
            <a:pPr marL="0" indent="0">
              <a:buNone/>
            </a:pPr>
            <a:r>
              <a:rPr lang="zh-CN" altLang="zh-CN" dirty="0"/>
              <a:t>旋转的</a:t>
            </a:r>
            <a:r>
              <a:rPr lang="zh-CN" altLang="zh-CN" dirty="0" smtClean="0"/>
              <a:t>中心</a:t>
            </a:r>
            <a:endParaRPr lang="en-US" altLang="zh-CN" dirty="0" smtClean="0"/>
          </a:p>
          <a:p>
            <a:pPr marL="0" indent="0">
              <a:buNone/>
            </a:pPr>
            <a:r>
              <a:rPr lang="zh-CN" altLang="zh-CN" dirty="0" smtClean="0"/>
              <a:t>缩放</a:t>
            </a:r>
            <a:r>
              <a:rPr lang="zh-CN" altLang="zh-CN" dirty="0"/>
              <a:t>的</a:t>
            </a:r>
            <a:r>
              <a:rPr lang="zh-CN" altLang="zh-CN" dirty="0" smtClean="0"/>
              <a:t>中心</a:t>
            </a:r>
            <a:endParaRPr lang="en-US" altLang="zh-CN" dirty="0" smtClean="0"/>
          </a:p>
          <a:p>
            <a:pPr marL="0" indent="0">
              <a:buNone/>
            </a:pPr>
            <a:r>
              <a:rPr lang="zh-CN" altLang="zh-CN" dirty="0" smtClean="0"/>
              <a:t>位置</a:t>
            </a:r>
            <a:r>
              <a:rPr lang="zh-CN" altLang="zh-CN" dirty="0"/>
              <a:t>的</a:t>
            </a:r>
            <a:r>
              <a:rPr lang="zh-CN" altLang="zh-CN" dirty="0" smtClean="0"/>
              <a:t>中心</a:t>
            </a:r>
            <a:endParaRPr lang="en-US" altLang="zh-CN" dirty="0" smtClean="0"/>
          </a:p>
          <a:p>
            <a:pPr marL="0" indent="0">
              <a:buNone/>
            </a:pPr>
            <a:endParaRPr lang="zh-CN" altLang="zh-CN" dirty="0"/>
          </a:p>
        </p:txBody>
      </p:sp>
    </p:spTree>
    <p:extLst>
      <p:ext uri="{BB962C8B-B14F-4D97-AF65-F5344CB8AC3E}">
        <p14:creationId xmlns:p14="http://schemas.microsoft.com/office/powerpoint/2010/main" val="336683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概念说明</a:t>
            </a:r>
            <a:endParaRPr lang="en-US" altLang="zh-CN" dirty="0" smtClean="0"/>
          </a:p>
          <a:p>
            <a:pPr marL="0" indent="0">
              <a:buNone/>
            </a:pPr>
            <a:endParaRPr lang="en-US" altLang="zh-CN" dirty="0"/>
          </a:p>
          <a:p>
            <a:pPr marL="0" indent="0">
              <a:buNone/>
            </a:pPr>
            <a:r>
              <a:rPr lang="zh-CN" altLang="en-US" dirty="0" smtClean="0"/>
              <a:t>负责显示的组件</a:t>
            </a:r>
            <a:r>
              <a:rPr lang="en-US" altLang="zh-CN" dirty="0"/>
              <a:t>	</a:t>
            </a:r>
            <a:r>
              <a:rPr lang="en-US" altLang="zh-CN" dirty="0" smtClean="0"/>
              <a:t>	</a:t>
            </a:r>
            <a:r>
              <a:rPr lang="zh-CN" altLang="en-US" dirty="0" smtClean="0"/>
              <a:t>可视化组件</a:t>
            </a:r>
            <a:r>
              <a:rPr lang="en-US" altLang="zh-CN" dirty="0" smtClean="0"/>
              <a:t>	Visual </a:t>
            </a:r>
            <a:r>
              <a:rPr lang="en-US" altLang="zh-CN" dirty="0" err="1" smtClean="0"/>
              <a:t>Compoent</a:t>
            </a:r>
            <a:endParaRPr lang="en-US" altLang="zh-CN" dirty="0" smtClean="0"/>
          </a:p>
          <a:p>
            <a:pPr marL="0" indent="0">
              <a:buNone/>
            </a:pPr>
            <a:r>
              <a:rPr lang="zh-CN" altLang="en-US" dirty="0" smtClean="0"/>
              <a:t>负责控制的组件</a:t>
            </a:r>
            <a:r>
              <a:rPr lang="en-US" altLang="zh-CN" dirty="0" smtClean="0"/>
              <a:t>		</a:t>
            </a:r>
            <a:r>
              <a:rPr lang="zh-CN" altLang="en-US" dirty="0" smtClean="0"/>
              <a:t>可交互组件</a:t>
            </a:r>
            <a:r>
              <a:rPr lang="en-US" altLang="zh-CN" dirty="0" smtClean="0"/>
              <a:t>	Interaction Component</a:t>
            </a:r>
          </a:p>
          <a:p>
            <a:pPr marL="0" indent="0">
              <a:buNone/>
            </a:pPr>
            <a:endParaRPr lang="en-US" altLang="zh-CN" dirty="0"/>
          </a:p>
          <a:p>
            <a:pPr marL="0" indent="0">
              <a:buNone/>
            </a:pPr>
            <a:r>
              <a:rPr lang="zh-CN" altLang="en-US" dirty="0" smtClean="0"/>
              <a:t>结构型</a:t>
            </a:r>
            <a:r>
              <a:rPr lang="en-US" altLang="zh-CN" dirty="0" smtClean="0"/>
              <a:t>	</a:t>
            </a:r>
            <a:r>
              <a:rPr lang="en-US" altLang="zh-CN" dirty="0" err="1" smtClean="0"/>
              <a:t>LayoutGroup</a:t>
            </a:r>
            <a:r>
              <a:rPr lang="en-US" altLang="zh-CN"/>
              <a:t> </a:t>
            </a:r>
            <a:r>
              <a:rPr lang="en-US" altLang="zh-CN" smtClean="0"/>
              <a:t>List</a:t>
            </a:r>
            <a:endParaRPr lang="en-US" altLang="zh-CN" dirty="0" smtClean="0"/>
          </a:p>
          <a:p>
            <a:pPr marL="0" indent="0">
              <a:buNone/>
            </a:pPr>
            <a:r>
              <a:rPr lang="zh-CN" altLang="en-US" dirty="0" smtClean="0"/>
              <a:t>辅助型</a:t>
            </a:r>
            <a:r>
              <a:rPr lang="en-US" altLang="zh-CN" dirty="0" smtClean="0"/>
              <a:t>	</a:t>
            </a:r>
            <a:r>
              <a:rPr lang="en-US" altLang="zh-CN" dirty="0" err="1" smtClean="0"/>
              <a:t>LinkHolder</a:t>
            </a:r>
            <a:endParaRPr lang="en-US" altLang="zh-CN" dirty="0" smtClean="0"/>
          </a:p>
          <a:p>
            <a:pPr marL="0" indent="0">
              <a:buNone/>
            </a:pPr>
            <a:endParaRPr lang="en-US" altLang="zh-CN" dirty="0"/>
          </a:p>
          <a:p>
            <a:pPr marL="0" indent="0">
              <a:buNone/>
            </a:pPr>
            <a:r>
              <a:rPr lang="zh-CN" altLang="zh-CN" dirty="0"/>
              <a:t>可视化组件和可交互组件组合在一起可以实现很多有用的高效的功能</a:t>
            </a:r>
          </a:p>
          <a:p>
            <a:pPr marL="0" indent="0">
              <a:buNone/>
            </a:pPr>
            <a:r>
              <a:rPr lang="zh-CN" altLang="zh-CN" dirty="0"/>
              <a:t>通过这套机制我们可以随时扩展一个比较通用的需求为一个通用组件</a:t>
            </a:r>
          </a:p>
          <a:p>
            <a:pPr marL="0" indent="0">
              <a:buNone/>
            </a:pPr>
            <a:endParaRPr lang="en-US" altLang="zh-CN" dirty="0"/>
          </a:p>
        </p:txBody>
      </p:sp>
    </p:spTree>
    <p:extLst>
      <p:ext uri="{BB962C8B-B14F-4D97-AF65-F5344CB8AC3E}">
        <p14:creationId xmlns:p14="http://schemas.microsoft.com/office/powerpoint/2010/main" val="4172707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Unity </a:t>
            </a:r>
            <a:r>
              <a:rPr lang="zh-CN" altLang="en-US" dirty="0" smtClean="0"/>
              <a:t>自带的可视化组件</a:t>
            </a:r>
            <a:endParaRPr lang="en-US" altLang="zh-CN" dirty="0" smtClean="0"/>
          </a:p>
          <a:p>
            <a:pPr marL="0" indent="0">
              <a:buNone/>
            </a:pPr>
            <a:endParaRPr lang="en-US" altLang="zh-CN" dirty="0" smtClean="0"/>
          </a:p>
          <a:p>
            <a:pPr marL="0" indent="0">
              <a:buNone/>
            </a:pPr>
            <a:r>
              <a:rPr lang="zh-CN" altLang="en-US" dirty="0" smtClean="0"/>
              <a:t>图片</a:t>
            </a:r>
            <a:r>
              <a:rPr lang="en-US" altLang="zh-CN" dirty="0" smtClean="0"/>
              <a:t>Image</a:t>
            </a:r>
            <a:r>
              <a:rPr lang="zh-CN" altLang="en-US" dirty="0" smtClean="0"/>
              <a:t>、</a:t>
            </a:r>
            <a:r>
              <a:rPr lang="en-US" altLang="zh-CN" dirty="0" err="1" smtClean="0"/>
              <a:t>RawImage</a:t>
            </a:r>
            <a:endParaRPr lang="en-US" altLang="zh-CN" dirty="0" smtClean="0"/>
          </a:p>
          <a:p>
            <a:pPr marL="0" indent="0">
              <a:buNone/>
            </a:pPr>
            <a:r>
              <a:rPr lang="zh-CN" altLang="en-US" dirty="0" smtClean="0"/>
              <a:t>文字</a:t>
            </a:r>
            <a:r>
              <a:rPr lang="en-US" altLang="zh-CN" dirty="0" smtClean="0"/>
              <a:t>Text</a:t>
            </a:r>
          </a:p>
          <a:p>
            <a:pPr marL="0" indent="0">
              <a:buNone/>
            </a:pPr>
            <a:endParaRPr lang="en-US" altLang="zh-CN" dirty="0"/>
          </a:p>
          <a:p>
            <a:pPr marL="0" indent="0">
              <a:buNone/>
            </a:pPr>
            <a:r>
              <a:rPr lang="zh-CN" altLang="en-US" dirty="0" smtClean="0"/>
              <a:t>*特效组件 </a:t>
            </a:r>
            <a:r>
              <a:rPr lang="en-US" altLang="zh-CN" dirty="0" smtClean="0"/>
              <a:t>Effect </a:t>
            </a:r>
            <a:r>
              <a:rPr lang="en-US" altLang="zh-CN" dirty="0" err="1" smtClean="0"/>
              <a:t>Componet</a:t>
            </a:r>
            <a:r>
              <a:rPr lang="en-US" altLang="zh-CN" dirty="0"/>
              <a:t>	</a:t>
            </a:r>
            <a:r>
              <a:rPr lang="en-US" altLang="zh-CN" dirty="0" smtClean="0"/>
              <a:t>Outline</a:t>
            </a:r>
            <a:r>
              <a:rPr lang="zh-CN" altLang="en-US" dirty="0" smtClean="0"/>
              <a:t>、</a:t>
            </a:r>
            <a:r>
              <a:rPr lang="en-US" altLang="zh-CN" dirty="0" smtClean="0"/>
              <a:t>Shadow</a:t>
            </a:r>
            <a:r>
              <a:rPr lang="zh-CN" altLang="en-US" dirty="0" smtClean="0"/>
              <a:t>等</a:t>
            </a:r>
            <a:endParaRPr lang="en-US" altLang="zh-CN" dirty="0" smtClean="0"/>
          </a:p>
          <a:p>
            <a:pPr marL="0" indent="0">
              <a:buNone/>
            </a:pPr>
            <a:r>
              <a:rPr lang="en-US" altLang="zh-CN" dirty="0" smtClean="0"/>
              <a:t>Shadow</a:t>
            </a:r>
            <a:r>
              <a:rPr lang="zh-CN" altLang="en-US" dirty="0" smtClean="0"/>
              <a:t>效率稍好于</a:t>
            </a:r>
            <a:r>
              <a:rPr lang="en-US" altLang="zh-CN" dirty="0" err="1" smtClean="0"/>
              <a:t>OutLine</a:t>
            </a:r>
            <a:r>
              <a:rPr lang="zh-CN" altLang="en-US" dirty="0" smtClean="0"/>
              <a:t>，效果稍差</a:t>
            </a:r>
            <a:endParaRPr lang="en-US" altLang="zh-CN" dirty="0"/>
          </a:p>
        </p:txBody>
      </p:sp>
    </p:spTree>
    <p:extLst>
      <p:ext uri="{BB962C8B-B14F-4D97-AF65-F5344CB8AC3E}">
        <p14:creationId xmlns:p14="http://schemas.microsoft.com/office/powerpoint/2010/main" val="4258609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Tera</a:t>
            </a:r>
            <a:r>
              <a:rPr lang="zh-CN" altLang="en-US" dirty="0" smtClean="0"/>
              <a:t>中扩展的可视化组件以及他们的作用</a:t>
            </a:r>
            <a:endParaRPr lang="en-US" altLang="zh-CN" dirty="0" smtClean="0"/>
          </a:p>
          <a:p>
            <a:pPr marL="0" indent="0">
              <a:buNone/>
            </a:pPr>
            <a:endParaRPr lang="en-US" altLang="zh-CN" dirty="0" smtClean="0"/>
          </a:p>
          <a:p>
            <a:pPr marL="0" indent="0">
              <a:buNone/>
            </a:pPr>
            <a:r>
              <a:rPr lang="en-US" altLang="zh-CN" dirty="0" err="1" smtClean="0"/>
              <a:t>GImage</a:t>
            </a:r>
            <a:r>
              <a:rPr lang="en-US" altLang="zh-CN" dirty="0" smtClean="0"/>
              <a:t>		</a:t>
            </a:r>
            <a:r>
              <a:rPr lang="zh-CN" altLang="en-US" dirty="0" smtClean="0"/>
              <a:t>提供了图片映射寻址模式，可以减少</a:t>
            </a:r>
            <a:r>
              <a:rPr lang="en-US" altLang="zh-CN" dirty="0" smtClean="0"/>
              <a:t>Atlas</a:t>
            </a:r>
            <a:r>
              <a:rPr lang="zh-CN" altLang="en-US" dirty="0" smtClean="0"/>
              <a:t>的大小</a:t>
            </a:r>
            <a:endParaRPr lang="en-US" altLang="zh-CN" dirty="0"/>
          </a:p>
          <a:p>
            <a:pPr marL="0" indent="0">
              <a:buNone/>
            </a:pPr>
            <a:r>
              <a:rPr lang="en-US" altLang="zh-CN" dirty="0" err="1" smtClean="0"/>
              <a:t>GImageModel</a:t>
            </a:r>
            <a:r>
              <a:rPr lang="en-US" altLang="zh-CN" dirty="0" smtClean="0"/>
              <a:t>	</a:t>
            </a:r>
            <a:r>
              <a:rPr lang="zh-CN" altLang="en-US" dirty="0" smtClean="0"/>
              <a:t>相机拍到的模型的画面实时渲染到一张图片上（</a:t>
            </a:r>
            <a:r>
              <a:rPr lang="en-US" altLang="zh-CN" dirty="0" err="1" smtClean="0"/>
              <a:t>RenderTexture</a:t>
            </a:r>
            <a:r>
              <a:rPr lang="zh-CN" altLang="en-US" dirty="0" smtClean="0"/>
              <a:t>）</a:t>
            </a:r>
            <a:endParaRPr lang="en-US" altLang="zh-CN" dirty="0" smtClean="0"/>
          </a:p>
          <a:p>
            <a:pPr marL="0" indent="0">
              <a:buNone/>
            </a:pPr>
            <a:r>
              <a:rPr lang="zh-CN" altLang="en-US" dirty="0" smtClean="0"/>
              <a:t>*</a:t>
            </a:r>
            <a:r>
              <a:rPr lang="en-US" altLang="zh-CN" dirty="0" err="1" smtClean="0"/>
              <a:t>GGrandient</a:t>
            </a:r>
            <a:r>
              <a:rPr lang="en-US" altLang="zh-CN" dirty="0" smtClean="0"/>
              <a:t>	</a:t>
            </a:r>
            <a:r>
              <a:rPr lang="zh-CN" altLang="en-US" dirty="0" smtClean="0"/>
              <a:t>颜色渐变组件，可以指定两个颜色，组件会对这两个颜色做差值运算</a:t>
            </a:r>
            <a:r>
              <a:rPr lang="en-US" altLang="zh-CN" dirty="0" smtClean="0"/>
              <a:t>	</a:t>
            </a:r>
          </a:p>
        </p:txBody>
      </p:sp>
    </p:spTree>
    <p:extLst>
      <p:ext uri="{BB962C8B-B14F-4D97-AF65-F5344CB8AC3E}">
        <p14:creationId xmlns:p14="http://schemas.microsoft.com/office/powerpoint/2010/main" val="4125734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Unity</a:t>
            </a:r>
            <a:r>
              <a:rPr lang="zh-CN" altLang="en-US" dirty="0" smtClean="0"/>
              <a:t>自带的可交互组件</a:t>
            </a:r>
            <a:endParaRPr lang="en-US" altLang="zh-CN" dirty="0" smtClean="0"/>
          </a:p>
          <a:p>
            <a:pPr marL="0" indent="0">
              <a:buNone/>
            </a:pPr>
            <a:endParaRPr lang="en-US" altLang="zh-CN" dirty="0" smtClean="0"/>
          </a:p>
          <a:p>
            <a:r>
              <a:rPr lang="zh-CN" altLang="en-US" dirty="0" smtClean="0"/>
              <a:t>按钮</a:t>
            </a:r>
            <a:r>
              <a:rPr lang="en-US" altLang="zh-CN" dirty="0" smtClean="0"/>
              <a:t>Button</a:t>
            </a:r>
            <a:endParaRPr lang="zh-CN" altLang="zh-CN" dirty="0"/>
          </a:p>
          <a:p>
            <a:r>
              <a:rPr lang="zh-CN" altLang="en-US" dirty="0" smtClean="0"/>
              <a:t>可切换选项</a:t>
            </a:r>
            <a:r>
              <a:rPr lang="en-US" altLang="zh-CN" dirty="0" smtClean="0"/>
              <a:t>Toggle</a:t>
            </a:r>
            <a:endParaRPr lang="zh-CN" altLang="zh-CN" dirty="0"/>
          </a:p>
          <a:p>
            <a:r>
              <a:rPr lang="zh-CN" altLang="en-US" dirty="0" smtClean="0"/>
              <a:t>滑动条</a:t>
            </a:r>
            <a:r>
              <a:rPr lang="en-US" altLang="zh-CN" dirty="0" smtClean="0"/>
              <a:t>Slider</a:t>
            </a:r>
            <a:endParaRPr lang="zh-CN" altLang="zh-CN" dirty="0"/>
          </a:p>
          <a:p>
            <a:r>
              <a:rPr lang="zh-CN" altLang="en-US" dirty="0" smtClean="0"/>
              <a:t>滚动条</a:t>
            </a:r>
            <a:r>
              <a:rPr lang="en-US" altLang="zh-CN" dirty="0" err="1" smtClean="0"/>
              <a:t>ScrollBar</a:t>
            </a:r>
            <a:endParaRPr lang="zh-CN" altLang="zh-CN" dirty="0"/>
          </a:p>
          <a:p>
            <a:r>
              <a:rPr lang="zh-CN" altLang="en-US" dirty="0" smtClean="0"/>
              <a:t>下拉菜单</a:t>
            </a:r>
            <a:r>
              <a:rPr lang="en-US" altLang="zh-CN" dirty="0" smtClean="0"/>
              <a:t>Dropdown</a:t>
            </a:r>
            <a:endParaRPr lang="zh-CN" altLang="zh-CN" dirty="0"/>
          </a:p>
          <a:p>
            <a:r>
              <a:rPr lang="zh-CN" altLang="en-US" dirty="0"/>
              <a:t>可</a:t>
            </a:r>
            <a:r>
              <a:rPr lang="zh-CN" altLang="en-US" dirty="0" smtClean="0"/>
              <a:t>输入文本</a:t>
            </a:r>
            <a:r>
              <a:rPr lang="en-US" altLang="zh-CN" dirty="0" err="1" smtClean="0"/>
              <a:t>InputField</a:t>
            </a:r>
            <a:endParaRPr lang="zh-CN" altLang="zh-CN" dirty="0"/>
          </a:p>
          <a:p>
            <a:r>
              <a:rPr lang="zh-CN" altLang="en-US" dirty="0" smtClean="0"/>
              <a:t>滚动试图</a:t>
            </a:r>
            <a:r>
              <a:rPr lang="en-US" altLang="zh-CN" dirty="0" err="1" smtClean="0"/>
              <a:t>ScrollView</a:t>
            </a:r>
            <a:endParaRPr lang="zh-CN" altLang="zh-CN" dirty="0"/>
          </a:p>
        </p:txBody>
      </p:sp>
    </p:spTree>
    <p:extLst>
      <p:ext uri="{BB962C8B-B14F-4D97-AF65-F5344CB8AC3E}">
        <p14:creationId xmlns:p14="http://schemas.microsoft.com/office/powerpoint/2010/main" val="3076827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Tera</a:t>
            </a:r>
            <a:r>
              <a:rPr lang="zh-CN" altLang="en-US" dirty="0"/>
              <a:t>中扩展</a:t>
            </a:r>
            <a:r>
              <a:rPr lang="zh-CN" altLang="en-US" dirty="0" smtClean="0"/>
              <a:t>的可交互组件</a:t>
            </a:r>
            <a:r>
              <a:rPr lang="zh-CN" altLang="en-US" dirty="0"/>
              <a:t>以及他们的作用</a:t>
            </a:r>
            <a:endParaRPr lang="en-US" altLang="zh-CN" dirty="0"/>
          </a:p>
          <a:p>
            <a:pPr marL="0" indent="0">
              <a:buNone/>
            </a:pPr>
            <a:endParaRPr lang="en-US" altLang="zh-CN" dirty="0" smtClean="0"/>
          </a:p>
          <a:p>
            <a:pPr marL="0" indent="0">
              <a:buNone/>
            </a:pPr>
            <a:r>
              <a:rPr lang="en-US" altLang="zh-CN" dirty="0" err="1" smtClean="0"/>
              <a:t>GButtonColor</a:t>
            </a:r>
            <a:r>
              <a:rPr lang="en-US" altLang="zh-CN" dirty="0" smtClean="0"/>
              <a:t>		</a:t>
            </a:r>
          </a:p>
          <a:p>
            <a:pPr marL="0" indent="0">
              <a:buNone/>
            </a:pPr>
            <a:r>
              <a:rPr lang="zh-CN" altLang="en-US" dirty="0" smtClean="0"/>
              <a:t>颜色变化按钮，孩子的颜色也会跟着变，</a:t>
            </a:r>
            <a:r>
              <a:rPr lang="en-US" altLang="zh-CN" dirty="0" smtClean="0"/>
              <a:t>Unity</a:t>
            </a:r>
            <a:r>
              <a:rPr lang="zh-CN" altLang="en-US" dirty="0" smtClean="0"/>
              <a:t>的</a:t>
            </a:r>
            <a:r>
              <a:rPr lang="en-US" altLang="zh-CN" dirty="0" smtClean="0"/>
              <a:t>Button</a:t>
            </a:r>
            <a:r>
              <a:rPr lang="zh-CN" altLang="en-US" dirty="0" smtClean="0"/>
              <a:t>孩子的颜色不会变</a:t>
            </a:r>
            <a:endParaRPr lang="en-US" altLang="zh-CN" dirty="0" smtClean="0"/>
          </a:p>
          <a:p>
            <a:pPr marL="0" indent="0">
              <a:buNone/>
            </a:pPr>
            <a:endParaRPr lang="en-US" altLang="zh-CN" dirty="0" smtClean="0"/>
          </a:p>
          <a:p>
            <a:pPr marL="0" indent="0">
              <a:buNone/>
            </a:pPr>
            <a:r>
              <a:rPr lang="en-US" altLang="zh-CN" dirty="0" err="1" smtClean="0"/>
              <a:t>GButtonColorElastic</a:t>
            </a:r>
            <a:r>
              <a:rPr lang="zh-CN" altLang="en-US" dirty="0" smtClean="0"/>
              <a:t>（策划制定专用）</a:t>
            </a:r>
            <a:endParaRPr lang="zh-CN" altLang="zh-CN" dirty="0"/>
          </a:p>
          <a:p>
            <a:r>
              <a:rPr lang="en-US" altLang="zh-CN" dirty="0" err="1" smtClean="0"/>
              <a:t>GButtonColor</a:t>
            </a:r>
            <a:r>
              <a:rPr lang="zh-CN" altLang="en-US" dirty="0" smtClean="0"/>
              <a:t>的基础上，再指定按钮三态的放缩比例（</a:t>
            </a:r>
            <a:r>
              <a:rPr lang="en-US" altLang="zh-CN" dirty="0" smtClean="0"/>
              <a:t>tween target</a:t>
            </a:r>
            <a:r>
              <a:rPr lang="zh-CN" altLang="en-US" dirty="0" smtClean="0"/>
              <a:t>）</a:t>
            </a:r>
            <a:endParaRPr lang="en-US" altLang="zh-CN" dirty="0" smtClean="0"/>
          </a:p>
          <a:p>
            <a:r>
              <a:rPr lang="zh-CN" altLang="en-US" dirty="0" smtClean="0"/>
              <a:t>注意不要缩放响应区</a:t>
            </a:r>
            <a:endParaRPr lang="zh-CN" altLang="zh-CN" dirty="0"/>
          </a:p>
        </p:txBody>
      </p:sp>
    </p:spTree>
    <p:extLst>
      <p:ext uri="{BB962C8B-B14F-4D97-AF65-F5344CB8AC3E}">
        <p14:creationId xmlns:p14="http://schemas.microsoft.com/office/powerpoint/2010/main" val="2666842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Tera</a:t>
            </a:r>
            <a:r>
              <a:rPr lang="zh-CN" altLang="en-US" dirty="0"/>
              <a:t>中扩展</a:t>
            </a:r>
            <a:r>
              <a:rPr lang="zh-CN" altLang="en-US" dirty="0" smtClean="0"/>
              <a:t>的可交互组件</a:t>
            </a:r>
            <a:r>
              <a:rPr lang="zh-CN" altLang="en-US" dirty="0"/>
              <a:t>以及他们的作用</a:t>
            </a:r>
            <a:endParaRPr lang="en-US" altLang="zh-CN" dirty="0"/>
          </a:p>
          <a:p>
            <a:pPr marL="0" indent="0">
              <a:buNone/>
            </a:pPr>
            <a:endParaRPr lang="en-US" altLang="zh-CN" dirty="0" smtClean="0"/>
          </a:p>
          <a:p>
            <a:r>
              <a:rPr lang="en-US" altLang="zh-CN" dirty="0" err="1"/>
              <a:t>GNewList</a:t>
            </a:r>
            <a:r>
              <a:rPr lang="en-US" altLang="zh-CN" dirty="0"/>
              <a:t> </a:t>
            </a:r>
            <a:r>
              <a:rPr lang="zh-CN" altLang="en-US" dirty="0" smtClean="0"/>
              <a:t>（取代</a:t>
            </a:r>
            <a:r>
              <a:rPr lang="en-US" altLang="zh-CN" dirty="0" err="1" smtClean="0"/>
              <a:t>GLimitedList</a:t>
            </a:r>
            <a:r>
              <a:rPr lang="en-US" altLang="zh-CN" dirty="0" smtClean="0"/>
              <a:t> </a:t>
            </a:r>
            <a:r>
              <a:rPr lang="zh-CN" altLang="en-US" dirty="0" smtClean="0"/>
              <a:t>）</a:t>
            </a:r>
            <a:endParaRPr lang="en-US" altLang="zh-CN" dirty="0"/>
          </a:p>
          <a:p>
            <a:r>
              <a:rPr lang="zh-CN" altLang="en-US" dirty="0" smtClean="0"/>
              <a:t>有限列表，所见即所得，比较适用于数量固定的列表，比如奖励，星级等</a:t>
            </a:r>
            <a:endParaRPr lang="en-US" altLang="zh-CN" dirty="0" smtClean="0"/>
          </a:p>
          <a:p>
            <a:r>
              <a:rPr lang="en-US" altLang="zh-CN" dirty="0" err="1"/>
              <a:t>GNewListLoop</a:t>
            </a:r>
            <a:r>
              <a:rPr lang="en-US" altLang="zh-CN" dirty="0"/>
              <a:t> </a:t>
            </a:r>
            <a:r>
              <a:rPr lang="zh-CN" altLang="en-US" dirty="0" smtClean="0"/>
              <a:t>（取代</a:t>
            </a:r>
            <a:r>
              <a:rPr lang="en-US" altLang="zh-CN" dirty="0" err="1"/>
              <a:t>GUnlimitedList</a:t>
            </a:r>
            <a:r>
              <a:rPr lang="en-US" altLang="zh-CN" dirty="0"/>
              <a:t> </a:t>
            </a:r>
            <a:r>
              <a:rPr lang="zh-CN" altLang="en-US" dirty="0" smtClean="0"/>
              <a:t>）</a:t>
            </a:r>
            <a:endParaRPr lang="en-US" altLang="zh-CN" dirty="0"/>
          </a:p>
          <a:p>
            <a:r>
              <a:rPr lang="zh-CN" altLang="en-US" dirty="0" smtClean="0"/>
              <a:t>无线循环列表，提供了列表项复用的方法，比较适用于数量不固定的列表，列表项的数量限制取决于数据占用的内存空间，如背包物品，商店物品等，几千条数据没问题</a:t>
            </a:r>
            <a:endParaRPr lang="en-US" altLang="zh-CN" dirty="0" smtClean="0"/>
          </a:p>
          <a:p>
            <a:r>
              <a:rPr lang="en-US" altLang="zh-CN" dirty="0" err="1" smtClean="0"/>
              <a:t>GNewTabList</a:t>
            </a:r>
            <a:r>
              <a:rPr lang="zh-CN" altLang="en-US" dirty="0" smtClean="0"/>
              <a:t>（取代旧的</a:t>
            </a:r>
            <a:r>
              <a:rPr lang="en-US" altLang="zh-CN" dirty="0" err="1"/>
              <a:t>GVerticalMenuList</a:t>
            </a:r>
            <a:r>
              <a:rPr lang="zh-CN" altLang="en-US" dirty="0" smtClean="0"/>
              <a:t>）</a:t>
            </a:r>
            <a:endParaRPr lang="zh-CN" altLang="zh-CN" dirty="0"/>
          </a:p>
          <a:p>
            <a:r>
              <a:rPr lang="zh-CN" altLang="en-US" dirty="0" smtClean="0"/>
              <a:t>下拉菜单，万物志界面用过，目前只能支持最多</a:t>
            </a:r>
            <a:r>
              <a:rPr lang="en-US" altLang="zh-CN" dirty="0"/>
              <a:t>2</a:t>
            </a:r>
            <a:r>
              <a:rPr lang="zh-CN" altLang="en-US" dirty="0" smtClean="0"/>
              <a:t>级菜单</a:t>
            </a:r>
            <a:endParaRPr lang="en-US" altLang="zh-CN" dirty="0" smtClean="0"/>
          </a:p>
        </p:txBody>
      </p:sp>
    </p:spTree>
    <p:extLst>
      <p:ext uri="{BB962C8B-B14F-4D97-AF65-F5344CB8AC3E}">
        <p14:creationId xmlns:p14="http://schemas.microsoft.com/office/powerpoint/2010/main" val="348338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可视化组件和可交互组件</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Tera</a:t>
            </a:r>
            <a:r>
              <a:rPr lang="zh-CN" altLang="en-US" dirty="0"/>
              <a:t>中扩展</a:t>
            </a:r>
            <a:r>
              <a:rPr lang="zh-CN" altLang="en-US" dirty="0" smtClean="0"/>
              <a:t>的可交互组件</a:t>
            </a:r>
            <a:r>
              <a:rPr lang="zh-CN" altLang="en-US" dirty="0"/>
              <a:t>以及他们的作用</a:t>
            </a:r>
            <a:endParaRPr lang="en-US" altLang="zh-CN" dirty="0"/>
          </a:p>
          <a:p>
            <a:pPr marL="0" indent="0">
              <a:buNone/>
            </a:pPr>
            <a:endParaRPr lang="en-US" altLang="zh-CN" dirty="0" smtClean="0"/>
          </a:p>
          <a:p>
            <a:r>
              <a:rPr lang="en-US" altLang="zh-CN" dirty="0" err="1" smtClean="0"/>
              <a:t>GBlood</a:t>
            </a:r>
            <a:r>
              <a:rPr lang="en-US" altLang="zh-CN" dirty="0" smtClean="0"/>
              <a:t>		</a:t>
            </a:r>
            <a:r>
              <a:rPr lang="zh-CN" altLang="en-US" dirty="0" smtClean="0"/>
              <a:t>当数值增加时会没有缓动效果，数值减少时会有缓动效果的进度条</a:t>
            </a:r>
            <a:endParaRPr lang="en-US" altLang="zh-CN" dirty="0" smtClean="0"/>
          </a:p>
          <a:p>
            <a:r>
              <a:rPr lang="en-US" altLang="zh-CN" dirty="0" err="1" smtClean="0"/>
              <a:t>GCircleProgress</a:t>
            </a:r>
            <a:r>
              <a:rPr lang="en-US" altLang="zh-CN" dirty="0" smtClean="0"/>
              <a:t>	</a:t>
            </a:r>
            <a:r>
              <a:rPr lang="zh-CN" altLang="en-US" dirty="0" smtClean="0"/>
              <a:t>圆形进度条，可以指定一个图片，一直跟随当前位置</a:t>
            </a:r>
            <a:endParaRPr lang="en-US" altLang="zh-CN" dirty="0" smtClean="0"/>
          </a:p>
          <a:p>
            <a:r>
              <a:rPr lang="en-US" altLang="zh-CN" dirty="0" err="1" smtClean="0"/>
              <a:t>GResizer</a:t>
            </a:r>
            <a:r>
              <a:rPr lang="en-US" altLang="zh-CN" dirty="0" smtClean="0"/>
              <a:t>	</a:t>
            </a:r>
            <a:r>
              <a:rPr lang="zh-CN" altLang="en-US" dirty="0" smtClean="0"/>
              <a:t>尺寸变化控制器，可以通过它实现一个组件的大小变化另一个也跟着变化的效果</a:t>
            </a:r>
            <a:endParaRPr lang="zh-CN" altLang="zh-CN" dirty="0"/>
          </a:p>
          <a:p>
            <a:r>
              <a:rPr lang="en-US" altLang="zh-CN" dirty="0" err="1" smtClean="0"/>
              <a:t>GPopup</a:t>
            </a:r>
            <a:r>
              <a:rPr lang="en-US" altLang="zh-CN" dirty="0"/>
              <a:t>	</a:t>
            </a:r>
            <a:r>
              <a:rPr lang="zh-CN" altLang="en-US" dirty="0" smtClean="0"/>
              <a:t>（不推荐使用）弹出动画组件，挂到某个组件上就可以，每次</a:t>
            </a:r>
            <a:r>
              <a:rPr lang="en-US" altLang="zh-CN" dirty="0" err="1" smtClean="0"/>
              <a:t>OnEnable</a:t>
            </a:r>
            <a:r>
              <a:rPr lang="zh-CN" altLang="en-US" dirty="0" smtClean="0"/>
              <a:t>时都会被执行，同时可以配置动画的 </a:t>
            </a:r>
            <a:r>
              <a:rPr lang="en-US" altLang="zh-CN" dirty="0" smtClean="0"/>
              <a:t>fade in </a:t>
            </a:r>
            <a:r>
              <a:rPr lang="zh-CN" altLang="en-US" dirty="0" smtClean="0"/>
              <a:t>或者 </a:t>
            </a:r>
            <a:r>
              <a:rPr lang="en-US" altLang="zh-CN" dirty="0" smtClean="0"/>
              <a:t>fade out </a:t>
            </a:r>
            <a:r>
              <a:rPr lang="zh-CN" altLang="en-US" dirty="0" smtClean="0"/>
              <a:t>效果</a:t>
            </a:r>
            <a:endParaRPr lang="en-US" altLang="zh-CN" dirty="0" smtClean="0"/>
          </a:p>
          <a:p>
            <a:r>
              <a:rPr lang="zh-CN" altLang="en-US" dirty="0" smtClean="0"/>
              <a:t>*</a:t>
            </a:r>
            <a:r>
              <a:rPr lang="en-US" altLang="zh-CN" dirty="0" err="1" smtClean="0"/>
              <a:t>GRollSelector</a:t>
            </a:r>
            <a:r>
              <a:rPr lang="zh-CN" altLang="en-US" dirty="0"/>
              <a:t> </a:t>
            </a:r>
            <a:r>
              <a:rPr lang="en-US" altLang="zh-CN" dirty="0" smtClean="0"/>
              <a:t>	</a:t>
            </a:r>
            <a:r>
              <a:rPr lang="zh-CN" altLang="en-US" dirty="0" smtClean="0"/>
              <a:t>用一张图片作为之间监听，然而事件的响应放到另一个中</a:t>
            </a:r>
            <a:endParaRPr lang="zh-CN" altLang="zh-CN" dirty="0"/>
          </a:p>
        </p:txBody>
      </p:sp>
    </p:spTree>
    <p:extLst>
      <p:ext uri="{BB962C8B-B14F-4D97-AF65-F5344CB8AC3E}">
        <p14:creationId xmlns:p14="http://schemas.microsoft.com/office/powerpoint/2010/main" val="2416308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制作</a:t>
            </a:r>
            <a:r>
              <a:rPr lang="en-US" altLang="zh-CN" dirty="0" smtClean="0"/>
              <a:t>prefab</a:t>
            </a:r>
            <a:r>
              <a:rPr lang="zh-CN" altLang="en-US" dirty="0" smtClean="0"/>
              <a:t>的重要性</a:t>
            </a:r>
            <a:endParaRPr lang="en-US" altLang="zh-CN" dirty="0" smtClean="0"/>
          </a:p>
          <a:p>
            <a:pPr marL="0" indent="0">
              <a:buNone/>
            </a:pPr>
            <a:endParaRPr lang="en-US" altLang="zh-CN" dirty="0" smtClean="0"/>
          </a:p>
          <a:p>
            <a:pPr marL="0" indent="0">
              <a:buNone/>
            </a:pPr>
            <a:r>
              <a:rPr lang="en-US" altLang="zh-CN" dirty="0" smtClean="0"/>
              <a:t>Prefab</a:t>
            </a:r>
            <a:r>
              <a:rPr lang="zh-CN" altLang="en-US" dirty="0" smtClean="0"/>
              <a:t>描述了美术资源是如果组织到一起的，程序会根据这些描述来完成对</a:t>
            </a:r>
            <a:r>
              <a:rPr lang="en-US" altLang="zh-CN" dirty="0" smtClean="0"/>
              <a:t>UI</a:t>
            </a:r>
            <a:r>
              <a:rPr lang="zh-CN" altLang="en-US" dirty="0" smtClean="0"/>
              <a:t>的控制。</a:t>
            </a:r>
            <a:endParaRPr lang="en-US" altLang="zh-CN" dirty="0" smtClean="0"/>
          </a:p>
          <a:p>
            <a:pPr marL="0" indent="0">
              <a:buNone/>
            </a:pPr>
            <a:r>
              <a:rPr lang="zh-CN" altLang="en-US" dirty="0" smtClean="0"/>
              <a:t>所以</a:t>
            </a:r>
            <a:r>
              <a:rPr lang="en-US" altLang="zh-CN" dirty="0" smtClean="0"/>
              <a:t>prefab</a:t>
            </a:r>
            <a:r>
              <a:rPr lang="zh-CN" altLang="en-US" dirty="0" smtClean="0"/>
              <a:t>在开发中是相当重要的一环，任何一个</a:t>
            </a:r>
            <a:r>
              <a:rPr lang="en-US" altLang="zh-CN" dirty="0" smtClean="0"/>
              <a:t>prefab</a:t>
            </a:r>
            <a:r>
              <a:rPr lang="zh-CN" altLang="en-US" dirty="0" smtClean="0"/>
              <a:t>设置都有可能导致一个</a:t>
            </a:r>
            <a:r>
              <a:rPr lang="en-US" altLang="zh-CN" dirty="0" smtClean="0"/>
              <a:t>bug</a:t>
            </a:r>
            <a:r>
              <a:rPr lang="zh-CN" altLang="en-US" dirty="0" smtClean="0"/>
              <a:t>，轻的改一下资源就好了，重的有可能会让整个系统发生很大改动，比如性能方面的问题。越到后期问题的严重程度也会增加。</a:t>
            </a:r>
            <a:endParaRPr lang="en-US" altLang="zh-CN" dirty="0" smtClean="0"/>
          </a:p>
          <a:p>
            <a:pPr marL="0" indent="0">
              <a:buNone/>
            </a:pPr>
            <a:r>
              <a:rPr lang="zh-CN" altLang="en-US" dirty="0" smtClean="0"/>
              <a:t>制作一个</a:t>
            </a:r>
            <a:r>
              <a:rPr lang="en-US" altLang="zh-CN" dirty="0" smtClean="0"/>
              <a:t>prefab</a:t>
            </a:r>
            <a:r>
              <a:rPr lang="zh-CN" altLang="en-US" dirty="0" smtClean="0"/>
              <a:t>虽然对于开发代码来说，用时比较少，速度也比较快，一眼看上去基本没什么差别，但是正是这样才容易被忽视。其实它里面涉及到的东西很多很多。</a:t>
            </a:r>
            <a:endParaRPr lang="en-US" altLang="zh-CN" dirty="0" smtClean="0"/>
          </a:p>
          <a:p>
            <a:pPr marL="0" indent="0">
              <a:buNone/>
            </a:pPr>
            <a:r>
              <a:rPr lang="zh-CN" altLang="en-US" dirty="0" smtClean="0"/>
              <a:t>一个好的</a:t>
            </a:r>
            <a:r>
              <a:rPr lang="en-US" altLang="zh-CN" dirty="0" smtClean="0"/>
              <a:t>prefab</a:t>
            </a:r>
            <a:r>
              <a:rPr lang="zh-CN" altLang="en-US" dirty="0" smtClean="0"/>
              <a:t>和一个不好的</a:t>
            </a:r>
            <a:r>
              <a:rPr lang="en-US" altLang="zh-CN" dirty="0" smtClean="0"/>
              <a:t>prefab</a:t>
            </a:r>
            <a:r>
              <a:rPr lang="zh-CN" altLang="en-US" dirty="0" smtClean="0"/>
              <a:t>虽然看起来没差别，但是用起来是完全不一样的。</a:t>
            </a:r>
            <a:endParaRPr lang="en-US" altLang="zh-CN" dirty="0"/>
          </a:p>
          <a:p>
            <a:pPr marL="0" indent="0">
              <a:buNone/>
            </a:pPr>
            <a:r>
              <a:rPr lang="zh-CN" altLang="en-US" dirty="0" smtClean="0"/>
              <a:t>所以，建议大家在制作过程中一定要擦亮眼睛，时间长了光积累的这些细节你就可以成为</a:t>
            </a:r>
            <a:r>
              <a:rPr lang="en-US" altLang="zh-CN" dirty="0" err="1" smtClean="0"/>
              <a:t>ui</a:t>
            </a:r>
            <a:r>
              <a:rPr lang="en-US" altLang="zh-CN" dirty="0" smtClean="0"/>
              <a:t> prefab</a:t>
            </a:r>
            <a:r>
              <a:rPr lang="zh-CN" altLang="en-US" dirty="0" smtClean="0"/>
              <a:t>大神了。</a:t>
            </a:r>
            <a:endParaRPr lang="en-US" altLang="zh-CN" dirty="0" smtClean="0"/>
          </a:p>
        </p:txBody>
      </p:sp>
    </p:spTree>
    <p:extLst>
      <p:ext uri="{BB962C8B-B14F-4D97-AF65-F5344CB8AC3E}">
        <p14:creationId xmlns:p14="http://schemas.microsoft.com/office/powerpoint/2010/main" val="915624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en-US" altLang="zh-CN" dirty="0" smtClean="0"/>
              <a:t>1</a:t>
            </a:r>
            <a:r>
              <a:rPr lang="en-US" altLang="zh-CN" dirty="0"/>
              <a:t>.</a:t>
            </a:r>
            <a:r>
              <a:rPr lang="zh-CN" altLang="en-US" dirty="0"/>
              <a:t>坐标系和</a:t>
            </a:r>
            <a:r>
              <a:rPr lang="en-US" altLang="zh-CN" dirty="0" err="1" smtClean="0"/>
              <a:t>RectTransform</a:t>
            </a:r>
            <a:endParaRPr lang="en-US" altLang="zh-CN" dirty="0"/>
          </a:p>
          <a:p>
            <a:r>
              <a:rPr lang="en-US" altLang="zh-CN" dirty="0"/>
              <a:t>2.</a:t>
            </a:r>
            <a:r>
              <a:rPr lang="zh-CN" altLang="en-US" dirty="0"/>
              <a:t>可视化组件和可交互</a:t>
            </a:r>
            <a:r>
              <a:rPr lang="zh-CN" altLang="en-US" dirty="0" smtClean="0"/>
              <a:t>组件</a:t>
            </a:r>
            <a:endParaRPr lang="zh-CN" altLang="en-US" dirty="0"/>
          </a:p>
          <a:p>
            <a:r>
              <a:rPr lang="en-US" altLang="zh-CN" dirty="0"/>
              <a:t>3.Tera</a:t>
            </a:r>
            <a:r>
              <a:rPr lang="zh-CN" altLang="en-US" dirty="0"/>
              <a:t>项目的</a:t>
            </a:r>
            <a:r>
              <a:rPr lang="en-US" altLang="zh-CN" dirty="0"/>
              <a:t>UI</a:t>
            </a:r>
            <a:r>
              <a:rPr lang="zh-CN" altLang="en-US" dirty="0"/>
              <a:t>的开发</a:t>
            </a:r>
            <a:r>
              <a:rPr lang="zh-CN" altLang="en-US" dirty="0" smtClean="0"/>
              <a:t>流程</a:t>
            </a:r>
            <a:endParaRPr lang="zh-CN" altLang="en-US" dirty="0"/>
          </a:p>
          <a:p>
            <a:r>
              <a:rPr lang="en-US" altLang="zh-CN" dirty="0" smtClean="0"/>
              <a:t>*4.</a:t>
            </a:r>
            <a:r>
              <a:rPr lang="zh-CN" altLang="en-US" dirty="0" smtClean="0"/>
              <a:t>自由问答</a:t>
            </a:r>
            <a:endParaRPr lang="zh-CN" altLang="en-US" dirty="0"/>
          </a:p>
        </p:txBody>
      </p:sp>
    </p:spTree>
    <p:extLst>
      <p:ext uri="{BB962C8B-B14F-4D97-AF65-F5344CB8AC3E}">
        <p14:creationId xmlns:p14="http://schemas.microsoft.com/office/powerpoint/2010/main" val="1623451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去除冗余</a:t>
            </a:r>
            <a:endParaRPr lang="en-US" altLang="zh-CN" dirty="0" smtClean="0"/>
          </a:p>
          <a:p>
            <a:pPr marL="0" indent="0">
              <a:buNone/>
            </a:pPr>
            <a:r>
              <a:rPr lang="en-US" altLang="zh-CN" dirty="0" smtClean="0"/>
              <a:t>	</a:t>
            </a:r>
            <a:r>
              <a:rPr lang="zh-CN" altLang="en-US" dirty="0" smtClean="0"/>
              <a:t>从属</a:t>
            </a:r>
            <a:r>
              <a:rPr lang="zh-CN" altLang="en-US" dirty="0"/>
              <a:t>合理</a:t>
            </a:r>
            <a:endParaRPr lang="en-US" altLang="zh-CN" dirty="0" smtClean="0"/>
          </a:p>
          <a:p>
            <a:pPr marL="0" indent="0">
              <a:buNone/>
            </a:pPr>
            <a:r>
              <a:rPr lang="en-US" altLang="zh-CN" dirty="0" smtClean="0"/>
              <a:t>	</a:t>
            </a:r>
            <a:r>
              <a:rPr lang="zh-CN" altLang="en-US" dirty="0" smtClean="0"/>
              <a:t>兼顾效率</a:t>
            </a:r>
            <a:endParaRPr lang="en-US" altLang="zh-CN" dirty="0" smtClean="0"/>
          </a:p>
          <a:p>
            <a:pPr marL="0" indent="0">
              <a:buNone/>
            </a:pPr>
            <a:r>
              <a:rPr lang="en-US" altLang="zh-CN" dirty="0" smtClean="0"/>
              <a:t>	</a:t>
            </a:r>
            <a:r>
              <a:rPr lang="zh-CN" altLang="en-US" dirty="0" smtClean="0"/>
              <a:t>符合规范（通用，便于他人维护，是合作的基础）</a:t>
            </a:r>
            <a:endParaRPr lang="en-US" altLang="zh-CN" dirty="0" smtClean="0"/>
          </a:p>
        </p:txBody>
      </p:sp>
    </p:spTree>
    <p:extLst>
      <p:ext uri="{BB962C8B-B14F-4D97-AF65-F5344CB8AC3E}">
        <p14:creationId xmlns:p14="http://schemas.microsoft.com/office/powerpoint/2010/main" val="3142767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a:bodyPr>
          <a:lstStyle/>
          <a:p>
            <a:pPr marL="0" indent="0">
              <a:buNone/>
            </a:pPr>
            <a:r>
              <a:rPr lang="zh-CN" altLang="en-US" dirty="0" smtClean="0"/>
              <a:t>流程简述</a:t>
            </a:r>
            <a:endParaRPr lang="en-US" altLang="zh-CN" dirty="0" smtClean="0"/>
          </a:p>
          <a:p>
            <a:pPr marL="0" indent="0">
              <a:buNone/>
            </a:pPr>
            <a:endParaRPr lang="en-US" altLang="zh-CN" dirty="0" smtClean="0"/>
          </a:p>
          <a:p>
            <a:pPr marL="0" indent="0">
              <a:buNone/>
            </a:pPr>
            <a:r>
              <a:rPr lang="en-US" altLang="zh-CN" dirty="0" smtClean="0"/>
              <a:t>Tera</a:t>
            </a:r>
            <a:r>
              <a:rPr lang="zh-CN" altLang="en-US" dirty="0" smtClean="0"/>
              <a:t>的</a:t>
            </a:r>
            <a:r>
              <a:rPr lang="en-US" altLang="zh-CN" dirty="0" smtClean="0"/>
              <a:t>UI</a:t>
            </a:r>
            <a:r>
              <a:rPr lang="zh-CN" altLang="en-US" dirty="0" smtClean="0"/>
              <a:t>开发主要有两大块：</a:t>
            </a:r>
            <a:r>
              <a:rPr lang="en-US" altLang="zh-CN" dirty="0" smtClean="0"/>
              <a:t>1.</a:t>
            </a:r>
            <a:r>
              <a:rPr lang="zh-CN" altLang="en-US" dirty="0" smtClean="0"/>
              <a:t>制作</a:t>
            </a:r>
            <a:r>
              <a:rPr lang="en-US" altLang="zh-CN" dirty="0" smtClean="0"/>
              <a:t>prefab</a:t>
            </a:r>
            <a:r>
              <a:rPr lang="zh-CN" altLang="en-US" dirty="0" smtClean="0"/>
              <a:t>。</a:t>
            </a:r>
            <a:r>
              <a:rPr lang="en-US" altLang="zh-CN" dirty="0" smtClean="0"/>
              <a:t>2.</a:t>
            </a:r>
            <a:r>
              <a:rPr lang="zh-CN" altLang="en-US" dirty="0" smtClean="0"/>
              <a:t>写代码</a:t>
            </a:r>
            <a:endParaRPr lang="en-US" altLang="zh-CN" dirty="0" smtClean="0"/>
          </a:p>
          <a:p>
            <a:pPr marL="0" indent="0">
              <a:buNone/>
            </a:pPr>
            <a:r>
              <a:rPr lang="zh-CN" altLang="en-US" dirty="0" smtClean="0"/>
              <a:t>当策划人员根据需求和文档制作完</a:t>
            </a:r>
            <a:r>
              <a:rPr lang="en-US" altLang="zh-CN" dirty="0" smtClean="0"/>
              <a:t>prefab UI_XXX</a:t>
            </a:r>
            <a:r>
              <a:rPr lang="zh-CN" altLang="en-US" dirty="0" smtClean="0"/>
              <a:t>，生成工具会产生两个东西：</a:t>
            </a:r>
            <a:endParaRPr lang="en-US" altLang="zh-CN" dirty="0" smtClean="0"/>
          </a:p>
          <a:p>
            <a:pPr marL="0" indent="0">
              <a:buNone/>
            </a:pPr>
            <a:r>
              <a:rPr lang="en-US" altLang="zh-CN" dirty="0" smtClean="0"/>
              <a:t>1.</a:t>
            </a:r>
            <a:r>
              <a:rPr lang="zh-CN" altLang="en-US" dirty="0" smtClean="0"/>
              <a:t>另存一份</a:t>
            </a:r>
            <a:r>
              <a:rPr lang="en-US" altLang="zh-CN" dirty="0" smtClean="0"/>
              <a:t>prefab</a:t>
            </a:r>
            <a:r>
              <a:rPr lang="zh-CN" altLang="en-US" dirty="0" smtClean="0"/>
              <a:t>到发布目录（</a:t>
            </a:r>
            <a:r>
              <a:rPr lang="en-US" altLang="zh-CN" dirty="0" smtClean="0"/>
              <a:t>output</a:t>
            </a:r>
            <a:r>
              <a:rPr lang="zh-CN" altLang="en-US" dirty="0" smtClean="0"/>
              <a:t>文件夹）这个新的</a:t>
            </a:r>
            <a:r>
              <a:rPr lang="en-US" altLang="zh-CN" dirty="0" smtClean="0"/>
              <a:t>prefab</a:t>
            </a:r>
            <a:r>
              <a:rPr lang="zh-CN" altLang="en-US" dirty="0" smtClean="0"/>
              <a:t>和编辑的</a:t>
            </a:r>
            <a:r>
              <a:rPr lang="en-US" altLang="zh-CN" dirty="0" smtClean="0"/>
              <a:t>prefab</a:t>
            </a:r>
            <a:r>
              <a:rPr lang="zh-CN" altLang="en-US" dirty="0" smtClean="0"/>
              <a:t>是不一样的</a:t>
            </a:r>
            <a:endParaRPr lang="en-US" altLang="zh-CN" dirty="0" smtClean="0"/>
          </a:p>
          <a:p>
            <a:pPr marL="0" indent="0">
              <a:buNone/>
            </a:pPr>
            <a:r>
              <a:rPr lang="en-US" altLang="zh-CN" dirty="0" smtClean="0"/>
              <a:t>2.</a:t>
            </a:r>
            <a:r>
              <a:rPr lang="zh-CN" altLang="en-US" dirty="0" smtClean="0"/>
              <a:t>生成一个</a:t>
            </a:r>
            <a:r>
              <a:rPr lang="en-US" altLang="zh-CN" dirty="0" smtClean="0"/>
              <a:t>.</a:t>
            </a:r>
            <a:r>
              <a:rPr lang="en-US" altLang="zh-CN" dirty="0" err="1" smtClean="0"/>
              <a:t>lua</a:t>
            </a:r>
            <a:r>
              <a:rPr lang="zh-CN" altLang="en-US" dirty="0" smtClean="0"/>
              <a:t>文件到</a:t>
            </a:r>
            <a:r>
              <a:rPr lang="en-US" altLang="zh-CN" dirty="0" err="1" smtClean="0"/>
              <a:t>GameRes</a:t>
            </a:r>
            <a:r>
              <a:rPr lang="en-US" altLang="zh-CN" dirty="0"/>
              <a:t>\</a:t>
            </a:r>
            <a:r>
              <a:rPr lang="en-US" altLang="zh-CN" dirty="0" err="1" smtClean="0"/>
              <a:t>Lua</a:t>
            </a:r>
            <a:r>
              <a:rPr lang="en-US" altLang="zh-CN" dirty="0" smtClean="0"/>
              <a:t>\</a:t>
            </a:r>
            <a:r>
              <a:rPr lang="en-US" altLang="zh-CN" dirty="0" err="1" smtClean="0"/>
              <a:t>GUIObject</a:t>
            </a:r>
            <a:r>
              <a:rPr lang="zh-CN" altLang="en-US" dirty="0" smtClean="0"/>
              <a:t>，这里面会包括</a:t>
            </a:r>
            <a:r>
              <a:rPr lang="en-US" altLang="zh-CN" dirty="0" err="1" smtClean="0"/>
              <a:t>LinkHolder</a:t>
            </a:r>
            <a:r>
              <a:rPr lang="zh-CN" altLang="en-US" dirty="0" smtClean="0"/>
              <a:t>的物体</a:t>
            </a:r>
            <a:r>
              <a:rPr lang="en-US" altLang="zh-CN" dirty="0" smtClean="0"/>
              <a:t>ID</a:t>
            </a:r>
          </a:p>
          <a:p>
            <a:pPr marL="0" indent="0">
              <a:buNone/>
            </a:pPr>
            <a:r>
              <a:rPr lang="zh-CN" altLang="en-US" dirty="0" smtClean="0"/>
              <a:t>然后程序人员会根据策划需求在</a:t>
            </a:r>
            <a:r>
              <a:rPr lang="en-US" altLang="zh-CN" dirty="0" err="1"/>
              <a:t>GameRes</a:t>
            </a:r>
            <a:r>
              <a:rPr lang="en-US" altLang="zh-CN" dirty="0"/>
              <a:t>\</a:t>
            </a:r>
            <a:r>
              <a:rPr lang="en-US" altLang="zh-CN" dirty="0" err="1"/>
              <a:t>Lua</a:t>
            </a:r>
            <a:r>
              <a:rPr lang="zh-CN" altLang="en-US" dirty="0" smtClean="0"/>
              <a:t>下用</a:t>
            </a:r>
            <a:r>
              <a:rPr lang="en-US" altLang="zh-CN" dirty="0" err="1" smtClean="0"/>
              <a:t>Lua</a:t>
            </a:r>
            <a:r>
              <a:rPr lang="zh-CN" altLang="en-US" dirty="0" smtClean="0"/>
              <a:t>编写界面的业务逻辑</a:t>
            </a:r>
            <a:r>
              <a:rPr lang="en-US" altLang="zh-CN" dirty="0" err="1" smtClean="0"/>
              <a:t>CPanelXXX</a:t>
            </a:r>
            <a:endParaRPr lang="en-US" altLang="zh-CN" dirty="0" smtClean="0"/>
          </a:p>
          <a:p>
            <a:pPr marL="0" indent="0">
              <a:buNone/>
            </a:pPr>
            <a:r>
              <a:rPr lang="zh-CN" altLang="en-US" strike="sngStrike" dirty="0" smtClean="0"/>
              <a:t>当游戏运行的时候策划的</a:t>
            </a:r>
            <a:r>
              <a:rPr lang="en-US" altLang="zh-CN" strike="sngStrike" dirty="0" smtClean="0"/>
              <a:t>prefab</a:t>
            </a:r>
            <a:r>
              <a:rPr lang="zh-CN" altLang="en-US" strike="sngStrike" dirty="0" smtClean="0"/>
              <a:t>和程序写的</a:t>
            </a:r>
            <a:r>
              <a:rPr lang="en-US" altLang="zh-CN" strike="sngStrike" dirty="0" smtClean="0"/>
              <a:t>.</a:t>
            </a:r>
            <a:r>
              <a:rPr lang="en-US" altLang="zh-CN" strike="sngStrike" dirty="0" err="1" smtClean="0"/>
              <a:t>lua</a:t>
            </a:r>
            <a:r>
              <a:rPr lang="zh-CN" altLang="en-US" strike="sngStrike" dirty="0" smtClean="0"/>
              <a:t>就是</a:t>
            </a:r>
            <a:r>
              <a:rPr lang="en-US" altLang="zh-CN" strike="sngStrike" dirty="0" err="1" smtClean="0"/>
              <a:t>ui</a:t>
            </a:r>
            <a:r>
              <a:rPr lang="zh-CN" altLang="en-US" strike="sngStrike" dirty="0" smtClean="0"/>
              <a:t>的最终效果</a:t>
            </a:r>
            <a:endParaRPr lang="en-US" altLang="zh-CN" strike="sngStrike" dirty="0" smtClean="0"/>
          </a:p>
        </p:txBody>
      </p:sp>
    </p:spTree>
    <p:extLst>
      <p:ext uri="{BB962C8B-B14F-4D97-AF65-F5344CB8AC3E}">
        <p14:creationId xmlns:p14="http://schemas.microsoft.com/office/powerpoint/2010/main" val="302013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a:t>
            </a:r>
            <a:r>
              <a:rPr lang="zh-CN" altLang="en-US" dirty="0" smtClean="0"/>
              <a:t>开发流程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PanelSetting</a:t>
            </a:r>
            <a:r>
              <a:rPr lang="zh-CN" altLang="en-US" dirty="0" smtClean="0"/>
              <a:t>组件</a:t>
            </a:r>
            <a:endParaRPr lang="en-US" altLang="zh-CN" dirty="0" smtClean="0"/>
          </a:p>
          <a:p>
            <a:pPr marL="0" indent="0">
              <a:buNone/>
            </a:pPr>
            <a:endParaRPr lang="en-US" altLang="zh-CN" dirty="0"/>
          </a:p>
          <a:p>
            <a:pPr marL="0" indent="0">
              <a:buNone/>
            </a:pPr>
            <a:r>
              <a:rPr lang="zh-CN" altLang="en-US" dirty="0" smtClean="0"/>
              <a:t>此组件是必须的组件</a:t>
            </a:r>
            <a:r>
              <a:rPr lang="zh-CN" altLang="en-US" dirty="0"/>
              <a:t>，</a:t>
            </a:r>
            <a:r>
              <a:rPr lang="zh-CN" altLang="en-US" dirty="0" smtClean="0"/>
              <a:t>它决定了这个界面的</a:t>
            </a:r>
            <a:endParaRPr lang="en-US" altLang="zh-CN" dirty="0" smtClean="0"/>
          </a:p>
          <a:p>
            <a:pPr marL="0" indent="0">
              <a:buNone/>
            </a:pPr>
            <a:r>
              <a:rPr lang="en-US" altLang="zh-CN" strike="sngStrike" dirty="0" smtClean="0"/>
              <a:t>1.</a:t>
            </a:r>
            <a:r>
              <a:rPr lang="zh-CN" altLang="en-US" strike="sngStrike" dirty="0" smtClean="0"/>
              <a:t>显示层级 </a:t>
            </a:r>
            <a:r>
              <a:rPr lang="zh-CN" altLang="en-US" dirty="0" smtClean="0"/>
              <a:t>层级在</a:t>
            </a:r>
            <a:r>
              <a:rPr lang="en-US" altLang="zh-CN" dirty="0" err="1" smtClean="0"/>
              <a:t>GameRes</a:t>
            </a:r>
            <a:r>
              <a:rPr lang="en-US" altLang="zh-CN" dirty="0" smtClean="0"/>
              <a:t>/</a:t>
            </a:r>
            <a:r>
              <a:rPr lang="en-US" altLang="zh-CN" dirty="0" err="1" smtClean="0"/>
              <a:t>Config</a:t>
            </a:r>
            <a:r>
              <a:rPr lang="en-US" altLang="zh-CN" dirty="0" smtClean="0"/>
              <a:t>/</a:t>
            </a:r>
            <a:r>
              <a:rPr lang="en-US" altLang="zh-CN" dirty="0" err="1" smtClean="0"/>
              <a:t>UISettings.Lua</a:t>
            </a:r>
            <a:r>
              <a:rPr lang="zh-CN" altLang="en-US" dirty="0" smtClean="0"/>
              <a:t>中按</a:t>
            </a:r>
            <a:r>
              <a:rPr lang="en-US" altLang="zh-CN" dirty="0" smtClean="0"/>
              <a:t>Prefab</a:t>
            </a:r>
            <a:r>
              <a:rPr lang="zh-CN" altLang="en-US" dirty="0" smtClean="0"/>
              <a:t>添加</a:t>
            </a:r>
            <a:endParaRPr lang="en-US" altLang="zh-CN" strike="sngStrike" dirty="0" smtClean="0"/>
          </a:p>
          <a:p>
            <a:pPr marL="0" indent="0">
              <a:buNone/>
            </a:pPr>
            <a:r>
              <a:rPr lang="en-US" altLang="zh-CN" dirty="0" smtClean="0"/>
              <a:t>2.</a:t>
            </a:r>
            <a:r>
              <a:rPr lang="zh-CN" altLang="en-US" dirty="0" smtClean="0"/>
              <a:t>默认关闭方式 </a:t>
            </a:r>
            <a:endParaRPr lang="en-US" altLang="zh-CN" dirty="0" smtClean="0"/>
          </a:p>
          <a:p>
            <a:pPr marL="0" indent="0">
              <a:buNone/>
            </a:pPr>
            <a:r>
              <a:rPr lang="en-US" altLang="zh-CN" dirty="0" smtClean="0"/>
              <a:t>3.</a:t>
            </a:r>
            <a:r>
              <a:rPr lang="zh-CN" altLang="en-US" dirty="0" smtClean="0"/>
              <a:t>背景颜色</a:t>
            </a:r>
            <a:endParaRPr lang="en-US" altLang="zh-CN" dirty="0" smtClean="0"/>
          </a:p>
          <a:p>
            <a:pPr marL="0" indent="0">
              <a:buNone/>
            </a:pPr>
            <a:r>
              <a:rPr lang="en-US" altLang="zh-CN" dirty="0" err="1" smtClean="0"/>
              <a:t>UILinkHolder</a:t>
            </a:r>
            <a:endParaRPr lang="en-US" altLang="zh-CN" dirty="0" smtClean="0"/>
          </a:p>
          <a:p>
            <a:pPr marL="0" indent="0">
              <a:buNone/>
            </a:pPr>
            <a:r>
              <a:rPr lang="en-US" altLang="zh-CN" dirty="0" err="1" smtClean="0"/>
              <a:t>UIEventListener</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632121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965476" y="354228"/>
            <a:ext cx="5682460" cy="5997146"/>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dirty="0" err="1"/>
              <a:t>Sorting</a:t>
            </a:r>
            <a:r>
              <a:rPr lang="en-US" altLang="zh-CN" dirty="0" err="1" smtClean="0"/>
              <a:t>OrderType</a:t>
            </a:r>
            <a:r>
              <a:rPr lang="en-US" altLang="zh-CN" dirty="0"/>
              <a:t>	</a:t>
            </a:r>
            <a:r>
              <a:rPr lang="zh-CN" altLang="en-US" dirty="0" smtClean="0"/>
              <a:t>层级</a:t>
            </a:r>
            <a:r>
              <a:rPr lang="zh-CN" altLang="en-US" dirty="0"/>
              <a:t>控制方式</a:t>
            </a:r>
            <a:endParaRPr lang="en-US" altLang="zh-CN" dirty="0"/>
          </a:p>
          <a:p>
            <a:pPr marL="0" indent="0">
              <a:buNone/>
            </a:pPr>
            <a:r>
              <a:rPr lang="en-US" altLang="zh-CN" dirty="0"/>
              <a:t>	Fixed Layer			</a:t>
            </a:r>
            <a:r>
              <a:rPr lang="zh-CN" altLang="en-US" dirty="0"/>
              <a:t>固定层级</a:t>
            </a:r>
            <a:r>
              <a:rPr lang="en-US" altLang="zh-CN" dirty="0"/>
              <a:t>[1-40]</a:t>
            </a:r>
            <a:r>
              <a:rPr lang="zh-CN" altLang="en-US" dirty="0"/>
              <a:t>，</a:t>
            </a:r>
            <a:r>
              <a:rPr lang="en-US" altLang="zh-CN" dirty="0"/>
              <a:t>[81-100]</a:t>
            </a:r>
          </a:p>
          <a:p>
            <a:pPr marL="0" indent="0">
              <a:buNone/>
            </a:pPr>
            <a:r>
              <a:rPr lang="en-US" altLang="zh-CN" dirty="0"/>
              <a:t>	Floating			</a:t>
            </a:r>
            <a:r>
              <a:rPr lang="zh-CN" altLang="en-US" dirty="0"/>
              <a:t>自动在</a:t>
            </a:r>
            <a:r>
              <a:rPr lang="en-US" altLang="zh-CN" dirty="0"/>
              <a:t>[41-80]</a:t>
            </a:r>
            <a:r>
              <a:rPr lang="zh-CN" altLang="en-US" dirty="0"/>
              <a:t>上浮</a:t>
            </a:r>
            <a:endParaRPr lang="en-US" altLang="zh-CN" dirty="0"/>
          </a:p>
          <a:p>
            <a:pPr marL="0" indent="0">
              <a:buNone/>
            </a:pPr>
            <a:r>
              <a:rPr lang="en-US" altLang="zh-CN" dirty="0" err="1"/>
              <a:t>SortingLayer</a:t>
            </a:r>
            <a:r>
              <a:rPr lang="en-US" altLang="zh-CN" dirty="0"/>
              <a:t>		</a:t>
            </a:r>
            <a:r>
              <a:rPr lang="zh-CN" altLang="en-US" dirty="0"/>
              <a:t>层设置</a:t>
            </a:r>
            <a:endParaRPr lang="en-US" altLang="zh-CN" dirty="0"/>
          </a:p>
          <a:p>
            <a:pPr marL="0" indent="0">
              <a:buNone/>
            </a:pPr>
            <a:r>
              <a:rPr lang="en-US" altLang="zh-CN" dirty="0"/>
              <a:t>	Game World			</a:t>
            </a:r>
            <a:r>
              <a:rPr lang="zh-CN" altLang="en-US" dirty="0"/>
              <a:t>世界</a:t>
            </a:r>
            <a:endParaRPr lang="en-US" altLang="zh-CN" dirty="0"/>
          </a:p>
          <a:p>
            <a:pPr marL="0" indent="0">
              <a:buNone/>
            </a:pPr>
            <a:r>
              <a:rPr lang="en-US" altLang="zh-CN" dirty="0"/>
              <a:t>	Root Panel			</a:t>
            </a:r>
            <a:r>
              <a:rPr lang="zh-CN" altLang="en-US" dirty="0"/>
              <a:t>根界面</a:t>
            </a:r>
            <a:endParaRPr lang="en-US" altLang="zh-CN" dirty="0"/>
          </a:p>
          <a:p>
            <a:pPr marL="0" indent="0">
              <a:buNone/>
            </a:pPr>
            <a:r>
              <a:rPr lang="en-US" altLang="zh-CN" dirty="0"/>
              <a:t>	Sub Panel			</a:t>
            </a:r>
            <a:r>
              <a:rPr lang="zh-CN" altLang="en-US" dirty="0"/>
              <a:t>子界面</a:t>
            </a:r>
            <a:endParaRPr lang="en-US" altLang="zh-CN" dirty="0"/>
          </a:p>
          <a:p>
            <a:pPr marL="0" indent="0">
              <a:buNone/>
            </a:pPr>
            <a:r>
              <a:rPr lang="en-US" altLang="zh-CN" dirty="0"/>
              <a:t>	Dialog			</a:t>
            </a:r>
            <a:r>
              <a:rPr lang="zh-CN" altLang="en-US" dirty="0"/>
              <a:t>对话</a:t>
            </a:r>
            <a:endParaRPr lang="en-US" altLang="zh-CN" dirty="0"/>
          </a:p>
          <a:p>
            <a:pPr marL="0" indent="0">
              <a:buNone/>
            </a:pPr>
            <a:r>
              <a:rPr lang="en-US" altLang="zh-CN" dirty="0"/>
              <a:t>	Guide			</a:t>
            </a:r>
            <a:r>
              <a:rPr lang="zh-CN" altLang="en-US" dirty="0"/>
              <a:t>教学</a:t>
            </a:r>
            <a:endParaRPr lang="en-US" altLang="zh-CN" dirty="0"/>
          </a:p>
          <a:p>
            <a:pPr marL="0" indent="0">
              <a:buNone/>
            </a:pPr>
            <a:r>
              <a:rPr lang="en-US" altLang="zh-CN" dirty="0"/>
              <a:t>	</a:t>
            </a:r>
            <a:r>
              <a:rPr lang="en-US" altLang="zh-CN" dirty="0" err="1"/>
              <a:t>NormalTip</a:t>
            </a:r>
            <a:r>
              <a:rPr lang="en-US" altLang="zh-CN" dirty="0"/>
              <a:t>			</a:t>
            </a:r>
            <a:r>
              <a:rPr lang="zh-CN" altLang="en-US" dirty="0"/>
              <a:t>普通提示</a:t>
            </a:r>
            <a:endParaRPr lang="en-US" altLang="zh-CN" dirty="0"/>
          </a:p>
          <a:p>
            <a:pPr marL="0" indent="0">
              <a:buNone/>
            </a:pPr>
            <a:r>
              <a:rPr lang="en-US" altLang="zh-CN" dirty="0"/>
              <a:t>	</a:t>
            </a:r>
            <a:r>
              <a:rPr lang="en-US" altLang="zh-CN" dirty="0" err="1"/>
              <a:t>ImportantTip</a:t>
            </a:r>
            <a:r>
              <a:rPr lang="en-US" altLang="zh-CN" dirty="0"/>
              <a:t>			</a:t>
            </a:r>
            <a:r>
              <a:rPr lang="zh-CN" altLang="en-US" dirty="0"/>
              <a:t>重要提示</a:t>
            </a:r>
            <a:endParaRPr lang="en-US" altLang="zh-CN" dirty="0"/>
          </a:p>
          <a:p>
            <a:pPr marL="0" indent="0">
              <a:buNone/>
            </a:pPr>
            <a:r>
              <a:rPr lang="en-US" altLang="zh-CN" dirty="0"/>
              <a:t>	Debug			</a:t>
            </a:r>
            <a:r>
              <a:rPr lang="zh-CN" altLang="en-US" dirty="0"/>
              <a:t>调试</a:t>
            </a:r>
            <a:r>
              <a:rPr lang="zh-CN" altLang="en-US" dirty="0" smtClean="0"/>
              <a:t>层</a:t>
            </a:r>
            <a:endParaRPr lang="en-US" altLang="zh-CN" dirty="0" smtClean="0"/>
          </a:p>
          <a:p>
            <a:pPr marL="0" indent="0">
              <a:buFont typeface="Calibri" panose="020F0502020204030204" pitchFamily="34" charset="0"/>
              <a:buNone/>
            </a:pPr>
            <a:r>
              <a:rPr lang="en-US" altLang="zh-CN" dirty="0" smtClean="0"/>
              <a:t>Close Type		</a:t>
            </a:r>
            <a:r>
              <a:rPr lang="zh-CN" altLang="en-US" dirty="0" smtClean="0"/>
              <a:t>关闭方式</a:t>
            </a:r>
            <a:endParaRPr lang="en-US" altLang="zh-CN" dirty="0" smtClean="0"/>
          </a:p>
          <a:p>
            <a:pPr marL="0" indent="0">
              <a:buFont typeface="Calibri" panose="020F0502020204030204" pitchFamily="34" charset="0"/>
              <a:buNone/>
            </a:pPr>
            <a:r>
              <a:rPr lang="en-US" altLang="zh-CN" dirty="0" smtClean="0"/>
              <a:t>	Click Any Where 		</a:t>
            </a:r>
            <a:r>
              <a:rPr lang="zh-CN" altLang="en-US" dirty="0" smtClean="0"/>
              <a:t>只要有点击就会关闭</a:t>
            </a:r>
            <a:endParaRPr lang="en-US" altLang="zh-CN" dirty="0" smtClean="0"/>
          </a:p>
          <a:p>
            <a:pPr marL="0" indent="0">
              <a:buFont typeface="Calibri" panose="020F0502020204030204" pitchFamily="34" charset="0"/>
              <a:buNone/>
            </a:pPr>
            <a:r>
              <a:rPr lang="en-US" altLang="zh-CN" dirty="0" smtClean="0"/>
              <a:t>	Click Empty			</a:t>
            </a:r>
            <a:r>
              <a:rPr lang="zh-CN" altLang="en-US" dirty="0" smtClean="0"/>
              <a:t>点击空白区域关闭</a:t>
            </a:r>
            <a:endParaRPr lang="en-US" altLang="zh-CN" dirty="0" smtClean="0"/>
          </a:p>
          <a:p>
            <a:pPr marL="0" indent="0">
              <a:buFont typeface="Calibri" panose="020F0502020204030204" pitchFamily="34" charset="0"/>
              <a:buNone/>
            </a:pPr>
            <a:r>
              <a:rPr lang="en-US" altLang="zh-CN" dirty="0" smtClean="0"/>
              <a:t>	None			</a:t>
            </a:r>
            <a:r>
              <a:rPr lang="zh-CN" altLang="en-US" dirty="0" smtClean="0"/>
              <a:t>没有任何默认操作</a:t>
            </a:r>
            <a:endParaRPr lang="en-US" altLang="zh-CN" dirty="0" smtClean="0"/>
          </a:p>
          <a:p>
            <a:pPr marL="0" indent="0">
              <a:buFont typeface="Calibri" panose="020F0502020204030204" pitchFamily="34" charset="0"/>
              <a:buNone/>
            </a:pPr>
            <a:r>
              <a:rPr lang="en-US" altLang="zh-CN" dirty="0" smtClean="0"/>
              <a:t>Has Background</a:t>
            </a:r>
            <a:r>
              <a:rPr lang="en-US" altLang="zh-CN" dirty="0"/>
              <a:t>	</a:t>
            </a:r>
            <a:r>
              <a:rPr lang="zh-CN" altLang="en-US" dirty="0" smtClean="0"/>
              <a:t>是否有背景图</a:t>
            </a:r>
            <a:endParaRPr lang="en-US" altLang="zh-CN" dirty="0" smtClean="0"/>
          </a:p>
          <a:p>
            <a:pPr marL="0" indent="0">
              <a:buFont typeface="Calibri" panose="020F0502020204030204" pitchFamily="34" charset="0"/>
              <a:buNone/>
            </a:pPr>
            <a:r>
              <a:rPr lang="en-US" altLang="zh-CN" dirty="0" smtClean="0"/>
              <a:t>Background Color	</a:t>
            </a:r>
            <a:r>
              <a:rPr lang="zh-CN" altLang="en-US" dirty="0" smtClean="0"/>
              <a:t>背景颜色</a:t>
            </a:r>
            <a:endParaRPr lang="en-US" altLang="zh-CN" dirty="0" smtClean="0"/>
          </a:p>
          <a:p>
            <a:pPr marL="0" indent="0">
              <a:buFont typeface="Calibri" panose="020F0502020204030204" pitchFamily="34" charset="0"/>
              <a:buNone/>
            </a:pPr>
            <a:r>
              <a:rPr lang="en-US" altLang="zh-CN" dirty="0" smtClean="0"/>
              <a:t>Background Alpha	</a:t>
            </a:r>
            <a:r>
              <a:rPr lang="zh-CN" altLang="en-US" dirty="0" smtClean="0"/>
              <a:t>背景透明度</a:t>
            </a:r>
            <a:endParaRPr lang="en-US" altLang="zh-CN" dirty="0" smtClean="0"/>
          </a:p>
          <a:p>
            <a:pPr marL="0" indent="0">
              <a:buFont typeface="Calibri" panose="020F0502020204030204" pitchFamily="34" charset="0"/>
              <a:buNone/>
            </a:pPr>
            <a:endParaRPr lang="en-US" altLang="zh-CN" dirty="0" smtClean="0"/>
          </a:p>
        </p:txBody>
      </p:sp>
      <p:pic>
        <p:nvPicPr>
          <p:cNvPr id="3" name="图片 2"/>
          <p:cNvPicPr>
            <a:picLocks noChangeAspect="1"/>
          </p:cNvPicPr>
          <p:nvPr/>
        </p:nvPicPr>
        <p:blipFill>
          <a:blip r:embed="rId2"/>
          <a:stretch>
            <a:fillRect/>
          </a:stretch>
        </p:blipFill>
        <p:spPr>
          <a:xfrm>
            <a:off x="7347621" y="2452563"/>
            <a:ext cx="3905795" cy="1800476"/>
          </a:xfrm>
          <a:prstGeom prst="rect">
            <a:avLst/>
          </a:prstGeom>
        </p:spPr>
      </p:pic>
    </p:spTree>
    <p:extLst>
      <p:ext uri="{BB962C8B-B14F-4D97-AF65-F5344CB8AC3E}">
        <p14:creationId xmlns:p14="http://schemas.microsoft.com/office/powerpoint/2010/main" val="668366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a:bodyPr>
          <a:lstStyle/>
          <a:p>
            <a:pPr marL="0" indent="0">
              <a:buNone/>
            </a:pPr>
            <a:r>
              <a:rPr lang="zh-CN" altLang="en-US" dirty="0" smtClean="0"/>
              <a:t>打</a:t>
            </a:r>
            <a:r>
              <a:rPr lang="en-US" altLang="zh-CN" dirty="0" smtClean="0"/>
              <a:t>Tag</a:t>
            </a:r>
          </a:p>
          <a:p>
            <a:pPr marL="0" indent="0">
              <a:buNone/>
            </a:pPr>
            <a:endParaRPr lang="en-US" altLang="zh-CN" dirty="0"/>
          </a:p>
          <a:p>
            <a:pPr marL="0" indent="0">
              <a:buNone/>
            </a:pPr>
            <a:r>
              <a:rPr lang="zh-CN" altLang="en-US" dirty="0" smtClean="0"/>
              <a:t>‘</a:t>
            </a:r>
            <a:r>
              <a:rPr lang="en-US" altLang="zh-CN" dirty="0" smtClean="0"/>
              <a:t>_UI_</a:t>
            </a:r>
            <a:r>
              <a:rPr lang="zh-CN" altLang="en-US" dirty="0" smtClean="0"/>
              <a:t>’</a:t>
            </a:r>
            <a:endParaRPr lang="en-US" altLang="zh-CN" dirty="0" smtClean="0"/>
          </a:p>
          <a:p>
            <a:pPr marL="0" indent="0">
              <a:buNone/>
            </a:pPr>
            <a:r>
              <a:rPr lang="zh-CN" altLang="en-US" dirty="0" smtClean="0"/>
              <a:t>此</a:t>
            </a:r>
            <a:r>
              <a:rPr lang="en-US" altLang="zh-CN" dirty="0" smtClean="0"/>
              <a:t>tag</a:t>
            </a:r>
            <a:r>
              <a:rPr lang="zh-CN" altLang="en-US" dirty="0" smtClean="0"/>
              <a:t>需要挂到界面的根节点上，生成工具只会一次生成一个此</a:t>
            </a:r>
            <a:r>
              <a:rPr lang="en-US" altLang="zh-CN" dirty="0" smtClean="0"/>
              <a:t>tag</a:t>
            </a:r>
            <a:r>
              <a:rPr lang="zh-CN" altLang="en-US" dirty="0" smtClean="0"/>
              <a:t>的</a:t>
            </a:r>
            <a:r>
              <a:rPr lang="en-US" altLang="zh-CN" dirty="0" smtClean="0"/>
              <a:t>prefab</a:t>
            </a:r>
          </a:p>
          <a:p>
            <a:pPr marL="0" indent="0">
              <a:buNone/>
            </a:pPr>
            <a:endParaRPr lang="en-US" altLang="zh-CN" dirty="0"/>
          </a:p>
          <a:p>
            <a:pPr marL="0" indent="0">
              <a:buNone/>
            </a:pPr>
            <a:r>
              <a:rPr lang="zh-CN" altLang="en-US" dirty="0" smtClean="0"/>
              <a:t>‘</a:t>
            </a:r>
            <a:r>
              <a:rPr lang="en-US" altLang="zh-CN" dirty="0" smtClean="0"/>
              <a:t>_Property_</a:t>
            </a:r>
            <a:r>
              <a:rPr lang="zh-CN" altLang="en-US" dirty="0" smtClean="0"/>
              <a:t>’</a:t>
            </a:r>
            <a:endParaRPr lang="en-US" altLang="zh-CN" dirty="0" smtClean="0"/>
          </a:p>
          <a:p>
            <a:pPr marL="0" indent="0">
              <a:buNone/>
            </a:pPr>
            <a:r>
              <a:rPr lang="zh-CN" altLang="en-US" dirty="0" smtClean="0"/>
              <a:t>此</a:t>
            </a:r>
            <a:r>
              <a:rPr lang="en-US" altLang="zh-CN" dirty="0" smtClean="0"/>
              <a:t>tag</a:t>
            </a:r>
            <a:r>
              <a:rPr lang="zh-CN" altLang="en-US" dirty="0" smtClean="0"/>
              <a:t>需要挂到界面中需要程序控制的组件或实体中，例如 </a:t>
            </a:r>
            <a:r>
              <a:rPr lang="en-US" altLang="zh-CN" dirty="0" smtClean="0"/>
              <a:t>Item</a:t>
            </a:r>
            <a:r>
              <a:rPr lang="zh-CN" altLang="en-US" dirty="0"/>
              <a:t>中</a:t>
            </a:r>
            <a:r>
              <a:rPr lang="zh-CN" altLang="en-US" dirty="0" smtClean="0"/>
              <a:t>的物品名称</a:t>
            </a:r>
            <a:r>
              <a:rPr lang="en-US" altLang="zh-CN" dirty="0" smtClean="0"/>
              <a:t>Text</a:t>
            </a:r>
            <a:r>
              <a:rPr lang="zh-CN" altLang="en-US" dirty="0" smtClean="0"/>
              <a:t>，头像的</a:t>
            </a:r>
            <a:r>
              <a:rPr lang="en-US" altLang="zh-CN" dirty="0" smtClean="0"/>
              <a:t>Image</a:t>
            </a:r>
            <a:r>
              <a:rPr lang="zh-CN" altLang="en-US" dirty="0" smtClean="0"/>
              <a:t>，</a:t>
            </a:r>
            <a:r>
              <a:rPr lang="en-US" altLang="zh-CN" dirty="0" smtClean="0"/>
              <a:t>List</a:t>
            </a:r>
            <a:r>
              <a:rPr lang="zh-CN" altLang="en-US" dirty="0" smtClean="0"/>
              <a:t>等。</a:t>
            </a:r>
            <a:endParaRPr lang="en-US" altLang="zh-CN" dirty="0" smtClean="0"/>
          </a:p>
        </p:txBody>
      </p:sp>
    </p:spTree>
    <p:extLst>
      <p:ext uri="{BB962C8B-B14F-4D97-AF65-F5344CB8AC3E}">
        <p14:creationId xmlns:p14="http://schemas.microsoft.com/office/powerpoint/2010/main" val="3746708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smtClean="0"/>
              <a:t>命名</a:t>
            </a:r>
            <a:endParaRPr lang="en-US" altLang="zh-CN" dirty="0"/>
          </a:p>
          <a:p>
            <a:r>
              <a:rPr lang="en-US" altLang="zh-CN" dirty="0" err="1"/>
              <a:t>Panel_Xxx</a:t>
            </a:r>
            <a:r>
              <a:rPr lang="en-US" altLang="zh-CN" dirty="0"/>
              <a:t>,</a:t>
            </a:r>
            <a:r>
              <a:rPr lang="zh-CN" altLang="zh-CN" dirty="0"/>
              <a:t>界面的根</a:t>
            </a:r>
            <a:r>
              <a:rPr lang="zh-CN" altLang="zh-CN" dirty="0" smtClean="0"/>
              <a:t>节点</a:t>
            </a:r>
            <a:r>
              <a:rPr lang="en-US" altLang="zh-CN" dirty="0" smtClean="0"/>
              <a:t>	_UI_		</a:t>
            </a:r>
            <a:r>
              <a:rPr lang="en-US" altLang="zh-CN" dirty="0" err="1" smtClean="0"/>
              <a:t>Frame_Xxx</a:t>
            </a:r>
            <a:r>
              <a:rPr lang="zh-CN" altLang="zh-CN" dirty="0" smtClean="0"/>
              <a:t>，</a:t>
            </a:r>
            <a:r>
              <a:rPr lang="zh-CN" altLang="zh-CN" dirty="0"/>
              <a:t>界面内分组父</a:t>
            </a:r>
            <a:r>
              <a:rPr lang="zh-CN" altLang="zh-CN" dirty="0" smtClean="0"/>
              <a:t>节点</a:t>
            </a:r>
            <a:endParaRPr lang="en-US" altLang="zh-CN" dirty="0" smtClean="0"/>
          </a:p>
          <a:p>
            <a:r>
              <a:rPr lang="en-US" altLang="zh-CN" dirty="0" err="1"/>
              <a:t>Tab</a:t>
            </a:r>
            <a:r>
              <a:rPr lang="en-US" altLang="zh-CN" dirty="0" err="1" smtClean="0"/>
              <a:t>_Xxx</a:t>
            </a:r>
            <a:r>
              <a:rPr lang="zh-CN" altLang="zh-CN" dirty="0"/>
              <a:t>，界面</a:t>
            </a:r>
            <a:r>
              <a:rPr lang="zh-CN" altLang="zh-CN" dirty="0" smtClean="0"/>
              <a:t>内</a:t>
            </a:r>
            <a:r>
              <a:rPr lang="zh-CN" altLang="en-US" dirty="0" smtClean="0"/>
              <a:t>子页面</a:t>
            </a:r>
            <a:r>
              <a:rPr lang="zh-CN" altLang="zh-CN" dirty="0" smtClean="0"/>
              <a:t>父节点</a:t>
            </a:r>
            <a:endParaRPr lang="zh-CN" altLang="zh-CN" dirty="0"/>
          </a:p>
          <a:p>
            <a:r>
              <a:rPr lang="en-US" altLang="zh-CN" dirty="0" err="1"/>
              <a:t>Img_Xxx</a:t>
            </a:r>
            <a:r>
              <a:rPr lang="en-US" altLang="zh-CN" dirty="0"/>
              <a:t>,</a:t>
            </a:r>
            <a:r>
              <a:rPr lang="zh-CN" altLang="zh-CN" dirty="0" smtClean="0"/>
              <a:t>图片</a:t>
            </a:r>
            <a:r>
              <a:rPr lang="en-US" altLang="zh-CN" dirty="0" smtClean="0"/>
              <a:t>				</a:t>
            </a:r>
            <a:r>
              <a:rPr lang="en-US" altLang="zh-CN" dirty="0" err="1" smtClean="0"/>
              <a:t>Btn_Xxx</a:t>
            </a:r>
            <a:r>
              <a:rPr lang="en-US" altLang="zh-CN" dirty="0"/>
              <a:t>,</a:t>
            </a:r>
            <a:r>
              <a:rPr lang="zh-CN" altLang="zh-CN" dirty="0"/>
              <a:t>按钮</a:t>
            </a:r>
          </a:p>
          <a:p>
            <a:r>
              <a:rPr lang="en-US" altLang="zh-CN" dirty="0" err="1"/>
              <a:t>Lab_Xxx</a:t>
            </a:r>
            <a:r>
              <a:rPr lang="en-US" altLang="zh-CN" dirty="0"/>
              <a:t>,</a:t>
            </a:r>
            <a:r>
              <a:rPr lang="zh-CN" altLang="zh-CN" dirty="0" smtClean="0"/>
              <a:t>文字</a:t>
            </a:r>
            <a:r>
              <a:rPr lang="en-US" altLang="zh-CN" dirty="0" smtClean="0"/>
              <a:t>				</a:t>
            </a:r>
            <a:r>
              <a:rPr lang="en-US" altLang="zh-CN" dirty="0" err="1" smtClean="0"/>
              <a:t>List_Xxx</a:t>
            </a:r>
            <a:r>
              <a:rPr lang="en-US" altLang="zh-CN" dirty="0"/>
              <a:t>,</a:t>
            </a:r>
            <a:r>
              <a:rPr lang="zh-CN" altLang="zh-CN" dirty="0" smtClean="0"/>
              <a:t>列表</a:t>
            </a:r>
            <a:r>
              <a:rPr lang="en-US" altLang="zh-CN" dirty="0" smtClean="0"/>
              <a:t> _Property_</a:t>
            </a:r>
            <a:r>
              <a:rPr lang="zh-CN" altLang="zh-CN" dirty="0" smtClean="0"/>
              <a:t>，</a:t>
            </a:r>
            <a:r>
              <a:rPr lang="zh-CN" altLang="zh-CN" dirty="0"/>
              <a:t>父节点用</a:t>
            </a:r>
            <a:r>
              <a:rPr lang="en-US" altLang="zh-CN" dirty="0" err="1"/>
              <a:t>ScrollView_Xxx</a:t>
            </a:r>
            <a:endParaRPr lang="zh-CN" altLang="zh-CN" dirty="0"/>
          </a:p>
          <a:p>
            <a:r>
              <a:rPr lang="en-US" altLang="zh-CN" dirty="0" err="1"/>
              <a:t>Menu_Xxx</a:t>
            </a:r>
            <a:r>
              <a:rPr lang="en-US" altLang="zh-CN" dirty="0"/>
              <a:t>,</a:t>
            </a:r>
            <a:r>
              <a:rPr lang="zh-CN" altLang="zh-CN" dirty="0"/>
              <a:t>树状下拉菜单</a:t>
            </a:r>
            <a:r>
              <a:rPr lang="en-US" altLang="zh-CN" dirty="0"/>
              <a:t>,</a:t>
            </a:r>
            <a:r>
              <a:rPr lang="zh-CN" altLang="zh-CN" dirty="0"/>
              <a:t>父节点</a:t>
            </a:r>
            <a:r>
              <a:rPr lang="zh-CN" altLang="zh-CN" dirty="0" smtClean="0"/>
              <a:t>用</a:t>
            </a:r>
            <a:r>
              <a:rPr lang="en-US" altLang="zh-CN" dirty="0" smtClean="0"/>
              <a:t> _</a:t>
            </a:r>
            <a:r>
              <a:rPr lang="en-US" altLang="zh-CN" dirty="0"/>
              <a:t>Property_ 	</a:t>
            </a:r>
            <a:r>
              <a:rPr lang="en-US" altLang="zh-CN" dirty="0" smtClean="0"/>
              <a:t>	</a:t>
            </a:r>
            <a:r>
              <a:rPr lang="en-US" altLang="zh-CN" dirty="0" err="1" smtClean="0"/>
              <a:t>ScrollView_Xxx</a:t>
            </a:r>
            <a:r>
              <a:rPr lang="en-US" altLang="zh-CN" dirty="0"/>
              <a:t>	</a:t>
            </a:r>
            <a:endParaRPr lang="en-US" altLang="zh-CN" dirty="0" smtClean="0"/>
          </a:p>
          <a:p>
            <a:r>
              <a:rPr lang="en-US" altLang="zh-CN" dirty="0" err="1" smtClean="0"/>
              <a:t>Model_Xxx,UI</a:t>
            </a:r>
            <a:r>
              <a:rPr lang="zh-CN" altLang="zh-CN" dirty="0" smtClean="0"/>
              <a:t>模型</a:t>
            </a:r>
            <a:r>
              <a:rPr lang="en-US" altLang="zh-CN" dirty="0" smtClean="0"/>
              <a:t> _</a:t>
            </a:r>
            <a:r>
              <a:rPr lang="en-US" altLang="zh-CN" dirty="0"/>
              <a:t>Property_ </a:t>
            </a:r>
            <a:r>
              <a:rPr lang="en-US" altLang="zh-CN" dirty="0" smtClean="0"/>
              <a:t>			</a:t>
            </a:r>
            <a:r>
              <a:rPr lang="en-US" altLang="zh-CN" dirty="0" err="1" smtClean="0"/>
              <a:t>Sld_Xxx</a:t>
            </a:r>
            <a:r>
              <a:rPr lang="en-US" altLang="zh-CN" dirty="0"/>
              <a:t>,</a:t>
            </a:r>
            <a:r>
              <a:rPr lang="zh-CN" altLang="zh-CN" dirty="0"/>
              <a:t>滑动进度条</a:t>
            </a:r>
          </a:p>
          <a:p>
            <a:r>
              <a:rPr lang="en-US" altLang="zh-CN" dirty="0" err="1" smtClean="0"/>
              <a:t>Scl_Xxx</a:t>
            </a:r>
            <a:r>
              <a:rPr lang="en-US" altLang="zh-CN" dirty="0"/>
              <a:t>,</a:t>
            </a:r>
            <a:r>
              <a:rPr lang="zh-CN" altLang="zh-CN" dirty="0"/>
              <a:t>滑动</a:t>
            </a:r>
            <a:r>
              <a:rPr lang="zh-CN" altLang="zh-CN" dirty="0" smtClean="0"/>
              <a:t>条</a:t>
            </a:r>
            <a:r>
              <a:rPr lang="en-US" altLang="zh-CN" dirty="0" smtClean="0"/>
              <a:t>				</a:t>
            </a:r>
            <a:r>
              <a:rPr lang="en-US" altLang="zh-CN" dirty="0" err="1" smtClean="0"/>
              <a:t>Rdo_Xxx,toggle</a:t>
            </a:r>
            <a:r>
              <a:rPr lang="zh-CN" altLang="zh-CN" dirty="0"/>
              <a:t>有</a:t>
            </a:r>
            <a:r>
              <a:rPr lang="en-US" altLang="zh-CN" dirty="0"/>
              <a:t>Group</a:t>
            </a:r>
            <a:r>
              <a:rPr lang="zh-CN" altLang="zh-CN" dirty="0"/>
              <a:t>的</a:t>
            </a:r>
            <a:endParaRPr lang="zh-CN" altLang="zh-CN" dirty="0" smtClean="0"/>
          </a:p>
          <a:p>
            <a:r>
              <a:rPr lang="en-US" altLang="zh-CN" dirty="0" err="1" smtClean="0"/>
              <a:t>Chk_Xxx,toggle</a:t>
            </a:r>
            <a:r>
              <a:rPr lang="zh-CN" altLang="zh-CN" dirty="0"/>
              <a:t>没</a:t>
            </a:r>
            <a:r>
              <a:rPr lang="en-US" altLang="zh-CN" dirty="0"/>
              <a:t>Group</a:t>
            </a:r>
            <a:r>
              <a:rPr lang="zh-CN" altLang="zh-CN"/>
              <a:t>的</a:t>
            </a:r>
            <a:r>
              <a:rPr lang="en-US" altLang="zh-CN" dirty="0" smtClean="0"/>
              <a:t>			</a:t>
            </a:r>
            <a:r>
              <a:rPr lang="en-US" altLang="zh-CN" dirty="0" err="1" smtClean="0"/>
              <a:t>Grp_Xxx</a:t>
            </a:r>
            <a:r>
              <a:rPr lang="en-US" altLang="zh-CN" dirty="0" smtClean="0"/>
              <a:t>,</a:t>
            </a:r>
            <a:r>
              <a:rPr lang="zh-CN" altLang="zh-CN" dirty="0" smtClean="0"/>
              <a:t>选项组</a:t>
            </a:r>
          </a:p>
          <a:p>
            <a:r>
              <a:rPr lang="en-US" altLang="zh-CN" dirty="0" err="1" smtClean="0"/>
              <a:t>Drop_Xxx</a:t>
            </a:r>
            <a:r>
              <a:rPr lang="en-US" altLang="zh-CN" dirty="0"/>
              <a:t>,</a:t>
            </a:r>
            <a:r>
              <a:rPr lang="zh-CN" altLang="zh-CN" dirty="0"/>
              <a:t>下拉</a:t>
            </a:r>
            <a:r>
              <a:rPr lang="zh-CN" altLang="zh-CN" dirty="0" smtClean="0"/>
              <a:t>菜单</a:t>
            </a:r>
            <a:r>
              <a:rPr lang="en-US" altLang="zh-CN" dirty="0" smtClean="0"/>
              <a:t>				</a:t>
            </a:r>
            <a:r>
              <a:rPr lang="en-US" altLang="zh-CN" dirty="0" err="1" smtClean="0"/>
              <a:t>Input_Xxx</a:t>
            </a:r>
            <a:r>
              <a:rPr lang="zh-CN" altLang="zh-CN" dirty="0"/>
              <a:t>，输入</a:t>
            </a:r>
            <a:r>
              <a:rPr lang="zh-CN" altLang="zh-CN" dirty="0" smtClean="0"/>
              <a:t>框</a:t>
            </a:r>
            <a:r>
              <a:rPr lang="en-US" altLang="zh-CN" dirty="0" smtClean="0"/>
              <a:t> _</a:t>
            </a:r>
            <a:r>
              <a:rPr lang="en-US" altLang="zh-CN" dirty="0"/>
              <a:t>Property_</a:t>
            </a:r>
            <a:endParaRPr lang="zh-CN" altLang="zh-CN" dirty="0"/>
          </a:p>
          <a:p>
            <a:r>
              <a:rPr lang="en-US" altLang="zh-CN" dirty="0" err="1"/>
              <a:t>Bld_Xxx</a:t>
            </a:r>
            <a:r>
              <a:rPr lang="zh-CN" altLang="zh-CN" dirty="0"/>
              <a:t>，血</a:t>
            </a:r>
            <a:r>
              <a:rPr lang="zh-CN" altLang="zh-CN" dirty="0" smtClean="0"/>
              <a:t>条</a:t>
            </a:r>
            <a:endParaRPr lang="en-US" altLang="zh-CN" dirty="0" smtClean="0"/>
          </a:p>
          <a:p>
            <a:r>
              <a:rPr lang="en-US" altLang="zh-CN" dirty="0" smtClean="0"/>
              <a:t>(</a:t>
            </a:r>
            <a:r>
              <a:rPr lang="zh-CN" altLang="en-US" dirty="0" smtClean="0"/>
              <a:t>后面带</a:t>
            </a:r>
            <a:r>
              <a:rPr lang="en-US" altLang="zh-CN" dirty="0" smtClean="0"/>
              <a:t>tag</a:t>
            </a:r>
            <a:r>
              <a:rPr lang="zh-CN" altLang="en-US" dirty="0" smtClean="0"/>
              <a:t>的就是此组件只要用到</a:t>
            </a:r>
            <a:r>
              <a:rPr lang="zh-CN" altLang="en-US" dirty="0"/>
              <a:t>需要</a:t>
            </a:r>
            <a:r>
              <a:rPr lang="zh-CN" altLang="en-US" dirty="0" smtClean="0"/>
              <a:t>打</a:t>
            </a:r>
            <a:r>
              <a:rPr lang="en-US" altLang="zh-CN" dirty="0" smtClean="0"/>
              <a:t>tag)		</a:t>
            </a:r>
            <a:r>
              <a:rPr lang="zh-CN" altLang="zh-CN" dirty="0" smtClean="0"/>
              <a:t>名称中不能有括号；</a:t>
            </a:r>
          </a:p>
          <a:p>
            <a:endParaRPr lang="zh-CN" altLang="zh-CN" dirty="0"/>
          </a:p>
        </p:txBody>
      </p:sp>
    </p:spTree>
    <p:extLst>
      <p:ext uri="{BB962C8B-B14F-4D97-AF65-F5344CB8AC3E}">
        <p14:creationId xmlns:p14="http://schemas.microsoft.com/office/powerpoint/2010/main" val="1079043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 </a:t>
            </a:r>
            <a:r>
              <a:rPr lang="en-US" altLang="zh-CN" dirty="0"/>
              <a:t>Tera</a:t>
            </a:r>
            <a:r>
              <a:rPr lang="zh-CN" altLang="en-US" dirty="0"/>
              <a:t>项目的</a:t>
            </a:r>
            <a:r>
              <a:rPr lang="en-US" altLang="zh-CN" dirty="0"/>
              <a:t>UI</a:t>
            </a:r>
            <a:r>
              <a:rPr lang="zh-CN" altLang="en-US" dirty="0"/>
              <a:t>的开发流程</a:t>
            </a:r>
          </a:p>
        </p:txBody>
      </p:sp>
      <p:sp>
        <p:nvSpPr>
          <p:cNvPr id="3" name="内容占位符 2"/>
          <p:cNvSpPr>
            <a:spLocks noGrp="1"/>
          </p:cNvSpPr>
          <p:nvPr>
            <p:ph idx="1"/>
          </p:nvPr>
        </p:nvSpPr>
        <p:spPr/>
        <p:txBody>
          <a:bodyPr>
            <a:normAutofit/>
          </a:bodyPr>
          <a:lstStyle/>
          <a:p>
            <a:pPr marL="0" indent="0">
              <a:buNone/>
            </a:pPr>
            <a:r>
              <a:rPr lang="zh-CN" altLang="en-US" dirty="0" smtClean="0"/>
              <a:t>命名</a:t>
            </a:r>
            <a:endParaRPr lang="en-US" altLang="zh-CN" dirty="0" smtClean="0"/>
          </a:p>
          <a:p>
            <a:pPr marL="0" indent="0">
              <a:buNone/>
            </a:pPr>
            <a:endParaRPr lang="en-US" altLang="zh-CN" dirty="0"/>
          </a:p>
          <a:p>
            <a:pPr marL="0" indent="0">
              <a:buNone/>
            </a:pPr>
            <a:r>
              <a:rPr lang="zh-CN" altLang="en-US" dirty="0" smtClean="0"/>
              <a:t>打了</a:t>
            </a:r>
            <a:r>
              <a:rPr lang="en-US" altLang="zh-CN" dirty="0" smtClean="0"/>
              <a:t>tag</a:t>
            </a:r>
            <a:r>
              <a:rPr lang="zh-CN" altLang="en-US" dirty="0" smtClean="0"/>
              <a:t>的组件在生成代码时会有一个重名检测，生成时会输出一条红色</a:t>
            </a:r>
            <a:r>
              <a:rPr lang="en-US" altLang="zh-CN" dirty="0" smtClean="0"/>
              <a:t>log</a:t>
            </a:r>
          </a:p>
        </p:txBody>
      </p:sp>
      <p:pic>
        <p:nvPicPr>
          <p:cNvPr id="4" name="图片 3"/>
          <p:cNvPicPr>
            <a:picLocks noChangeAspect="1"/>
          </p:cNvPicPr>
          <p:nvPr/>
        </p:nvPicPr>
        <p:blipFill>
          <a:blip r:embed="rId2"/>
          <a:stretch>
            <a:fillRect/>
          </a:stretch>
        </p:blipFill>
        <p:spPr>
          <a:xfrm>
            <a:off x="3964003" y="4425825"/>
            <a:ext cx="4324954" cy="562053"/>
          </a:xfrm>
          <a:prstGeom prst="rect">
            <a:avLst/>
          </a:prstGeom>
        </p:spPr>
      </p:pic>
    </p:spTree>
    <p:extLst>
      <p:ext uri="{BB962C8B-B14F-4D97-AF65-F5344CB8AC3E}">
        <p14:creationId xmlns:p14="http://schemas.microsoft.com/office/powerpoint/2010/main" val="15966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 性能点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效率灾区</a:t>
            </a:r>
            <a:endParaRPr lang="en-US" altLang="zh-CN" dirty="0" smtClean="0"/>
          </a:p>
          <a:p>
            <a:pPr marL="0" indent="0">
              <a:buNone/>
            </a:pPr>
            <a:r>
              <a:rPr lang="en-US" altLang="zh-CN" dirty="0" smtClean="0"/>
              <a:t>	</a:t>
            </a:r>
            <a:r>
              <a:rPr lang="en-US" altLang="zh-CN" dirty="0" err="1" smtClean="0"/>
              <a:t>RayCast</a:t>
            </a:r>
            <a:endParaRPr lang="en-US" altLang="zh-CN" dirty="0" smtClean="0"/>
          </a:p>
          <a:p>
            <a:pPr marL="0" indent="0">
              <a:buNone/>
            </a:pPr>
            <a:r>
              <a:rPr lang="en-US" altLang="zh-CN" dirty="0"/>
              <a:t>	</a:t>
            </a:r>
            <a:r>
              <a:rPr lang="en-US" altLang="zh-CN" dirty="0" smtClean="0"/>
              <a:t>Overdraw</a:t>
            </a:r>
          </a:p>
          <a:p>
            <a:pPr marL="0" indent="0">
              <a:buNone/>
            </a:pPr>
            <a:r>
              <a:rPr lang="en-US" altLang="zh-CN" dirty="0"/>
              <a:t>	</a:t>
            </a:r>
            <a:r>
              <a:rPr lang="en-US" altLang="zh-CN" dirty="0" err="1" smtClean="0"/>
              <a:t>DrawCall</a:t>
            </a:r>
            <a:endParaRPr lang="en-US" altLang="zh-CN" dirty="0" smtClean="0"/>
          </a:p>
          <a:p>
            <a:pPr marL="0" indent="0">
              <a:buNone/>
            </a:pPr>
            <a:r>
              <a:rPr lang="en-US" altLang="zh-CN" dirty="0"/>
              <a:t>	</a:t>
            </a:r>
            <a:r>
              <a:rPr lang="en-US" altLang="zh-CN" dirty="0" err="1" smtClean="0"/>
              <a:t>CanvasRebuild</a:t>
            </a:r>
            <a:endParaRPr lang="en-US" altLang="zh-CN" dirty="0" smtClean="0"/>
          </a:p>
          <a:p>
            <a:pPr marL="0" indent="0">
              <a:buNone/>
            </a:pPr>
            <a:r>
              <a:rPr lang="en-US" altLang="zh-CN" dirty="0" smtClean="0"/>
              <a:t>	</a:t>
            </a:r>
            <a:r>
              <a:rPr lang="en-US" altLang="zh-CN" dirty="0" err="1" smtClean="0"/>
              <a:t>SetActive</a:t>
            </a:r>
            <a:endParaRPr lang="en-US" altLang="zh-CN" dirty="0" smtClean="0"/>
          </a:p>
          <a:p>
            <a:pPr marL="0" indent="0">
              <a:buNone/>
            </a:pPr>
            <a:r>
              <a:rPr lang="en-US" altLang="zh-CN" dirty="0"/>
              <a:t>	</a:t>
            </a:r>
            <a:r>
              <a:rPr lang="en-US" altLang="zh-CN" dirty="0" err="1" smtClean="0"/>
              <a:t>LateUpdate</a:t>
            </a:r>
            <a:endParaRPr lang="en-US" altLang="zh-CN" dirty="0" smtClean="0"/>
          </a:p>
          <a:p>
            <a:pPr marL="0" indent="0">
              <a:buNone/>
            </a:pPr>
            <a:r>
              <a:rPr lang="en-US" altLang="zh-CN" dirty="0"/>
              <a:t>	</a:t>
            </a:r>
            <a:endParaRPr lang="en-US" altLang="zh-CN" dirty="0" smtClean="0"/>
          </a:p>
          <a:p>
            <a:pPr marL="0" indent="0">
              <a:buNone/>
            </a:pPr>
            <a:endParaRPr lang="en-US" altLang="zh-CN" dirty="0"/>
          </a:p>
        </p:txBody>
      </p:sp>
    </p:spTree>
    <p:extLst>
      <p:ext uri="{BB962C8B-B14F-4D97-AF65-F5344CB8AC3E}">
        <p14:creationId xmlns:p14="http://schemas.microsoft.com/office/powerpoint/2010/main" val="907409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en-US" altLang="zh-CN" dirty="0" err="1" smtClean="0"/>
              <a:t>Raycast</a:t>
            </a:r>
            <a:r>
              <a:rPr lang="en-US" altLang="zh-CN" dirty="0" smtClean="0"/>
              <a:t> Target</a:t>
            </a:r>
          </a:p>
          <a:p>
            <a:pPr marL="0" indent="0">
              <a:buNone/>
            </a:pPr>
            <a:endParaRPr lang="en-US" altLang="zh-CN" dirty="0"/>
          </a:p>
          <a:p>
            <a:pPr marL="0" indent="0">
              <a:buNone/>
            </a:pPr>
            <a:r>
              <a:rPr lang="en-US" altLang="zh-CN" dirty="0" err="1" smtClean="0"/>
              <a:t>Raycast</a:t>
            </a:r>
            <a:r>
              <a:rPr lang="en-US" altLang="zh-CN" dirty="0" smtClean="0"/>
              <a:t> Target </a:t>
            </a:r>
            <a:r>
              <a:rPr lang="zh-CN" altLang="en-US" dirty="0" smtClean="0"/>
              <a:t>选项代表此组件是否接受射线检测，每有一次客户端的用户操作发生，所有启用</a:t>
            </a:r>
            <a:r>
              <a:rPr lang="en-US" altLang="zh-CN" dirty="0" err="1"/>
              <a:t>Raycast</a:t>
            </a:r>
            <a:r>
              <a:rPr lang="en-US" altLang="zh-CN" dirty="0"/>
              <a:t> Target</a:t>
            </a:r>
            <a:r>
              <a:rPr lang="zh-CN" altLang="en-US" dirty="0" smtClean="0"/>
              <a:t>选项的</a:t>
            </a:r>
            <a:r>
              <a:rPr lang="en-US" altLang="zh-CN" dirty="0" smtClean="0"/>
              <a:t>graphic</a:t>
            </a:r>
            <a:r>
              <a:rPr lang="zh-CN" altLang="en-US" dirty="0" smtClean="0"/>
              <a:t>组件都会被检测一遍。</a:t>
            </a:r>
            <a:endParaRPr lang="en-US" altLang="zh-CN" dirty="0" smtClean="0"/>
          </a:p>
          <a:p>
            <a:pPr marL="0" indent="0">
              <a:buNone/>
            </a:pPr>
            <a:r>
              <a:rPr lang="zh-CN" altLang="en-US" dirty="0"/>
              <a:t>因此</a:t>
            </a:r>
            <a:r>
              <a:rPr lang="zh-CN" altLang="en-US" dirty="0" smtClean="0"/>
              <a:t>此选项需要根据具体需求来决定是否启用。去掉没必要的</a:t>
            </a:r>
            <a:r>
              <a:rPr lang="en-US" altLang="zh-CN" dirty="0" err="1"/>
              <a:t>Raycast</a:t>
            </a:r>
            <a:r>
              <a:rPr lang="en-US" altLang="zh-CN" dirty="0"/>
              <a:t> Target</a:t>
            </a:r>
            <a:r>
              <a:rPr lang="zh-CN" altLang="en-US" dirty="0" smtClean="0"/>
              <a:t>可以提升客户端用户输入的响应速度，提高流畅性。</a:t>
            </a:r>
            <a:endParaRPr lang="en-US" altLang="zh-CN" dirty="0" smtClean="0"/>
          </a:p>
          <a:p>
            <a:pPr marL="0" indent="0">
              <a:buNone/>
            </a:pPr>
            <a:r>
              <a:rPr lang="zh-CN" altLang="en-US" dirty="0" smtClean="0"/>
              <a:t>有几种情况需要注意</a:t>
            </a:r>
            <a:r>
              <a:rPr lang="en-US" altLang="zh-CN" dirty="0" err="1"/>
              <a:t>Raycast</a:t>
            </a:r>
            <a:r>
              <a:rPr lang="en-US" altLang="zh-CN" dirty="0"/>
              <a:t> Target</a:t>
            </a:r>
            <a:r>
              <a:rPr lang="zh-CN" altLang="en-US" dirty="0" smtClean="0"/>
              <a:t>选项</a:t>
            </a:r>
            <a:endParaRPr lang="en-US" altLang="zh-CN" dirty="0" smtClean="0"/>
          </a:p>
        </p:txBody>
      </p:sp>
      <p:pic>
        <p:nvPicPr>
          <p:cNvPr id="5" name="图片 4"/>
          <p:cNvPicPr>
            <a:picLocks noChangeAspect="1"/>
          </p:cNvPicPr>
          <p:nvPr/>
        </p:nvPicPr>
        <p:blipFill>
          <a:blip r:embed="rId2"/>
          <a:stretch>
            <a:fillRect/>
          </a:stretch>
        </p:blipFill>
        <p:spPr>
          <a:xfrm>
            <a:off x="5126215" y="4930589"/>
            <a:ext cx="2000529" cy="209579"/>
          </a:xfrm>
          <a:prstGeom prst="rect">
            <a:avLst/>
          </a:prstGeom>
        </p:spPr>
      </p:pic>
    </p:spTree>
    <p:extLst>
      <p:ext uri="{BB962C8B-B14F-4D97-AF65-F5344CB8AC3E}">
        <p14:creationId xmlns:p14="http://schemas.microsoft.com/office/powerpoint/2010/main" val="3197837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en-US" altLang="zh-CN" dirty="0" err="1" smtClean="0"/>
              <a:t>Raycast</a:t>
            </a:r>
            <a:r>
              <a:rPr lang="en-US" altLang="zh-CN" dirty="0" smtClean="0"/>
              <a:t> Target</a:t>
            </a:r>
          </a:p>
          <a:p>
            <a:pPr marL="0" indent="0">
              <a:buNone/>
            </a:pPr>
            <a:endParaRPr lang="en-US" altLang="zh-CN" dirty="0" smtClean="0"/>
          </a:p>
          <a:p>
            <a:pPr marL="0" indent="0">
              <a:buNone/>
            </a:pPr>
            <a:r>
              <a:rPr lang="zh-CN" altLang="en-US" dirty="0" smtClean="0"/>
              <a:t>情况一</a:t>
            </a:r>
            <a:r>
              <a:rPr lang="en-US" altLang="zh-CN" dirty="0" smtClean="0"/>
              <a:t>		</a:t>
            </a:r>
            <a:r>
              <a:rPr lang="zh-CN" altLang="en-US" dirty="0" smtClean="0"/>
              <a:t>单纯的</a:t>
            </a:r>
            <a:r>
              <a:rPr lang="en-US" altLang="zh-CN" dirty="0" smtClean="0"/>
              <a:t>Graphic</a:t>
            </a:r>
            <a:r>
              <a:rPr lang="zh-CN" altLang="en-US" dirty="0" smtClean="0"/>
              <a:t>组件</a:t>
            </a:r>
            <a:endParaRPr lang="en-US" altLang="zh-CN" dirty="0" smtClean="0"/>
          </a:p>
          <a:p>
            <a:pPr marL="0" indent="0">
              <a:buNone/>
            </a:pPr>
            <a:endParaRPr lang="en-US" altLang="zh-CN" dirty="0" smtClean="0"/>
          </a:p>
          <a:p>
            <a:pPr marL="0" indent="0">
              <a:buNone/>
            </a:pPr>
            <a:r>
              <a:rPr lang="zh-CN" altLang="en-US" dirty="0" smtClean="0"/>
              <a:t>如果组件中没有挂任何可交互组件</a:t>
            </a:r>
            <a:endParaRPr lang="en-US" altLang="zh-CN" dirty="0" smtClean="0"/>
          </a:p>
          <a:p>
            <a:pPr marL="0" indent="0">
              <a:buNone/>
            </a:pPr>
            <a:r>
              <a:rPr lang="zh-CN" altLang="en-US" dirty="0" smtClean="0"/>
              <a:t>如果组件不会作为另一个组件的检测目标</a:t>
            </a:r>
            <a:endParaRPr lang="en-US" altLang="zh-CN" dirty="0" smtClean="0"/>
          </a:p>
          <a:p>
            <a:pPr marL="0" indent="0">
              <a:buNone/>
            </a:pPr>
            <a:r>
              <a:rPr lang="zh-CN" altLang="en-US" dirty="0" smtClean="0"/>
              <a:t>那么这个组件的</a:t>
            </a:r>
            <a:r>
              <a:rPr lang="en-US" altLang="zh-CN" dirty="0" err="1" smtClean="0"/>
              <a:t>Raycast</a:t>
            </a:r>
            <a:r>
              <a:rPr lang="en-US" altLang="zh-CN" dirty="0" smtClean="0"/>
              <a:t> Target</a:t>
            </a:r>
            <a:r>
              <a:rPr lang="zh-CN" altLang="en-US" dirty="0" smtClean="0"/>
              <a:t>属性不应该启用</a:t>
            </a:r>
            <a:endParaRPr lang="en-US" altLang="zh-CN" dirty="0" smtClean="0"/>
          </a:p>
          <a:p>
            <a:pPr marL="0" indent="0">
              <a:buNone/>
            </a:pPr>
            <a:r>
              <a:rPr lang="zh-CN" altLang="en-US" dirty="0" smtClean="0"/>
              <a:t>例如</a:t>
            </a:r>
            <a:r>
              <a:rPr lang="en-US" altLang="zh-CN" smtClean="0"/>
              <a:t>Image</a:t>
            </a:r>
            <a:endParaRPr lang="en-US" altLang="zh-CN" dirty="0" smtClean="0"/>
          </a:p>
        </p:txBody>
      </p:sp>
    </p:spTree>
    <p:extLst>
      <p:ext uri="{BB962C8B-B14F-4D97-AF65-F5344CB8AC3E}">
        <p14:creationId xmlns:p14="http://schemas.microsoft.com/office/powerpoint/2010/main" val="2574477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lstStyle/>
          <a:p>
            <a:r>
              <a:rPr lang="zh-CN" altLang="en-US" dirty="0" smtClean="0"/>
              <a:t>笛卡尔坐标系</a:t>
            </a:r>
            <a:endParaRPr lang="en-US" altLang="zh-CN" dirty="0" smtClean="0"/>
          </a:p>
          <a:p>
            <a:endParaRPr lang="zh-CN" altLang="en-US" dirty="0"/>
          </a:p>
        </p:txBody>
      </p:sp>
      <p:pic>
        <p:nvPicPr>
          <p:cNvPr id="4" name="图片 3" descr="C:\Users\lizhixiong.LONGTU\Desktop\13175722-e50643ff35824e8b9c69533dfa157699.png"/>
          <p:cNvPicPr/>
          <p:nvPr/>
        </p:nvPicPr>
        <p:blipFill>
          <a:blip r:embed="rId2">
            <a:extLst>
              <a:ext uri="{28A0092B-C50C-407E-A947-70E740481C1C}">
                <a14:useLocalDpi xmlns:a14="http://schemas.microsoft.com/office/drawing/2010/main" val="0"/>
              </a:ext>
            </a:extLst>
          </a:blip>
          <a:srcRect/>
          <a:stretch>
            <a:fillRect/>
          </a:stretch>
        </p:blipFill>
        <p:spPr bwMode="auto">
          <a:xfrm>
            <a:off x="4265484" y="1845734"/>
            <a:ext cx="4270976" cy="4270976"/>
          </a:xfrm>
          <a:prstGeom prst="rect">
            <a:avLst/>
          </a:prstGeom>
          <a:noFill/>
          <a:ln>
            <a:noFill/>
          </a:ln>
        </p:spPr>
      </p:pic>
    </p:spTree>
    <p:extLst>
      <p:ext uri="{BB962C8B-B14F-4D97-AF65-F5344CB8AC3E}">
        <p14:creationId xmlns:p14="http://schemas.microsoft.com/office/powerpoint/2010/main" val="3652205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en-US" altLang="zh-CN" dirty="0" err="1" smtClean="0"/>
              <a:t>Raycast</a:t>
            </a:r>
            <a:r>
              <a:rPr lang="en-US" altLang="zh-CN" dirty="0" smtClean="0"/>
              <a:t> Target</a:t>
            </a:r>
          </a:p>
          <a:p>
            <a:pPr marL="0" indent="0">
              <a:buNone/>
            </a:pPr>
            <a:endParaRPr lang="en-US" altLang="zh-CN" dirty="0" smtClean="0"/>
          </a:p>
          <a:p>
            <a:pPr marL="0" indent="0">
              <a:buNone/>
            </a:pPr>
            <a:r>
              <a:rPr lang="zh-CN" altLang="en-US" dirty="0" smtClean="0"/>
              <a:t>情况二</a:t>
            </a:r>
            <a:r>
              <a:rPr lang="en-US" altLang="zh-CN" dirty="0" smtClean="0"/>
              <a:t>		</a:t>
            </a:r>
            <a:r>
              <a:rPr lang="zh-CN" altLang="en-US" dirty="0" smtClean="0"/>
              <a:t>可交互组件</a:t>
            </a:r>
            <a:endParaRPr lang="en-US" altLang="zh-CN" dirty="0" smtClean="0"/>
          </a:p>
          <a:p>
            <a:pPr marL="0" indent="0">
              <a:buNone/>
            </a:pPr>
            <a:endParaRPr lang="en-US" altLang="zh-CN" dirty="0" smtClean="0"/>
          </a:p>
          <a:p>
            <a:pPr marL="0" indent="0">
              <a:buNone/>
            </a:pPr>
            <a:r>
              <a:rPr lang="zh-CN" altLang="en-US" dirty="0"/>
              <a:t>如</a:t>
            </a:r>
            <a:r>
              <a:rPr lang="zh-CN" altLang="en-US" dirty="0" smtClean="0"/>
              <a:t>需要显示，必须要有一个</a:t>
            </a:r>
            <a:r>
              <a:rPr lang="en-US" altLang="zh-CN" dirty="0" smtClean="0"/>
              <a:t>Graphic</a:t>
            </a:r>
            <a:r>
              <a:rPr lang="zh-CN" altLang="en-US" dirty="0" smtClean="0"/>
              <a:t>组件作为</a:t>
            </a:r>
            <a:r>
              <a:rPr lang="en-US" altLang="zh-CN" dirty="0" err="1" smtClean="0"/>
              <a:t>Raycast</a:t>
            </a:r>
            <a:r>
              <a:rPr lang="zh-CN" altLang="en-US" dirty="0" smtClean="0"/>
              <a:t>的目标</a:t>
            </a:r>
            <a:endParaRPr lang="en-US" altLang="zh-CN" dirty="0" smtClean="0"/>
          </a:p>
          <a:p>
            <a:pPr marL="0" indent="0">
              <a:buNone/>
            </a:pPr>
            <a:r>
              <a:rPr lang="zh-CN" altLang="en-US" dirty="0"/>
              <a:t>但</a:t>
            </a:r>
            <a:r>
              <a:rPr lang="zh-CN" altLang="en-US" dirty="0" smtClean="0"/>
              <a:t>有时响应区应该与视觉大小区别对待，应使用</a:t>
            </a:r>
            <a:r>
              <a:rPr lang="en-US" altLang="zh-CN" dirty="0" err="1" smtClean="0"/>
              <a:t>GRayCastArea</a:t>
            </a:r>
            <a:r>
              <a:rPr lang="zh-CN" altLang="en-US" dirty="0" smtClean="0"/>
              <a:t>，此组件不会造成</a:t>
            </a:r>
            <a:r>
              <a:rPr lang="en-US" altLang="zh-CN" dirty="0" smtClean="0"/>
              <a:t>Overdraw</a:t>
            </a:r>
          </a:p>
          <a:p>
            <a:pPr marL="0" indent="0">
              <a:buNone/>
            </a:pPr>
            <a:endParaRPr lang="en-US" altLang="zh-CN" dirty="0" smtClean="0"/>
          </a:p>
          <a:p>
            <a:pPr marL="0" indent="0">
              <a:buNone/>
            </a:pPr>
            <a:r>
              <a:rPr lang="zh-CN" altLang="en-US" dirty="0" smtClean="0"/>
              <a:t>例如</a:t>
            </a:r>
            <a:r>
              <a:rPr lang="en-US" altLang="zh-CN" dirty="0" err="1" smtClean="0"/>
              <a:t>Gbutton</a:t>
            </a:r>
            <a:r>
              <a:rPr lang="zh-CN" altLang="en-US" dirty="0" smtClean="0"/>
              <a:t>系列</a:t>
            </a:r>
          </a:p>
        </p:txBody>
      </p:sp>
    </p:spTree>
    <p:extLst>
      <p:ext uri="{BB962C8B-B14F-4D97-AF65-F5344CB8AC3E}">
        <p14:creationId xmlns:p14="http://schemas.microsoft.com/office/powerpoint/2010/main" val="3399059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en-US" altLang="zh-CN" dirty="0" err="1" smtClean="0"/>
              <a:t>Raycast</a:t>
            </a:r>
            <a:r>
              <a:rPr lang="en-US" altLang="zh-CN" dirty="0" smtClean="0"/>
              <a:t> Target</a:t>
            </a:r>
          </a:p>
          <a:p>
            <a:pPr marL="0" indent="0">
              <a:buNone/>
            </a:pPr>
            <a:endParaRPr lang="en-US" altLang="zh-CN" dirty="0" smtClean="0"/>
          </a:p>
          <a:p>
            <a:pPr marL="0" indent="0">
              <a:buNone/>
            </a:pPr>
            <a:r>
              <a:rPr lang="zh-CN" altLang="en-US" dirty="0" smtClean="0"/>
              <a:t>情况三</a:t>
            </a:r>
            <a:r>
              <a:rPr lang="en-US" altLang="zh-CN" dirty="0" smtClean="0"/>
              <a:t>		Panel</a:t>
            </a:r>
            <a:r>
              <a:rPr lang="zh-CN" altLang="en-US" dirty="0" smtClean="0"/>
              <a:t>的背景</a:t>
            </a:r>
            <a:endParaRPr lang="en-US" altLang="zh-CN" dirty="0" smtClean="0"/>
          </a:p>
          <a:p>
            <a:pPr marL="0" indent="0">
              <a:buNone/>
            </a:pPr>
            <a:endParaRPr lang="en-US" altLang="zh-CN" dirty="0" smtClean="0"/>
          </a:p>
          <a:p>
            <a:pPr marL="0" indent="0">
              <a:buNone/>
            </a:pPr>
            <a:r>
              <a:rPr lang="zh-CN" altLang="en-US" dirty="0" smtClean="0"/>
              <a:t>在</a:t>
            </a:r>
            <a:r>
              <a:rPr lang="en-US" altLang="zh-CN" dirty="0" err="1" smtClean="0"/>
              <a:t>PanelSetting</a:t>
            </a:r>
            <a:r>
              <a:rPr lang="zh-CN" altLang="en-US" dirty="0" smtClean="0"/>
              <a:t>中如果关闭方式设为</a:t>
            </a:r>
            <a:r>
              <a:rPr lang="en-US" altLang="zh-CN" dirty="0" err="1" smtClean="0"/>
              <a:t>ClickEmpty</a:t>
            </a:r>
            <a:r>
              <a:rPr lang="zh-CN" altLang="en-US" dirty="0" smtClean="0"/>
              <a:t>需要注意：</a:t>
            </a:r>
            <a:endParaRPr lang="en-US" altLang="zh-CN" dirty="0" smtClean="0"/>
          </a:p>
          <a:p>
            <a:pPr marL="0" indent="0">
              <a:buNone/>
            </a:pPr>
            <a:r>
              <a:rPr lang="zh-CN" altLang="en-US" dirty="0" smtClean="0"/>
              <a:t>那么这个</a:t>
            </a:r>
            <a:r>
              <a:rPr lang="en-US" altLang="zh-CN" dirty="0" smtClean="0"/>
              <a:t>panel</a:t>
            </a:r>
            <a:r>
              <a:rPr lang="zh-CN" altLang="en-US" dirty="0" smtClean="0"/>
              <a:t>的背景图片不可以关闭</a:t>
            </a:r>
            <a:r>
              <a:rPr lang="en-US" altLang="zh-CN" dirty="0" err="1" smtClean="0"/>
              <a:t>raycast</a:t>
            </a:r>
            <a:r>
              <a:rPr lang="en-US" altLang="zh-CN" dirty="0" smtClean="0"/>
              <a:t> target</a:t>
            </a:r>
            <a:r>
              <a:rPr lang="zh-CN" altLang="en-US" dirty="0" smtClean="0"/>
              <a:t>，因为这个背景会用来区分用户是点到了空白区域还是点到了界面上</a:t>
            </a:r>
            <a:endParaRPr lang="en-US" altLang="zh-CN" dirty="0" smtClean="0"/>
          </a:p>
        </p:txBody>
      </p:sp>
    </p:spTree>
    <p:extLst>
      <p:ext uri="{BB962C8B-B14F-4D97-AF65-F5344CB8AC3E}">
        <p14:creationId xmlns:p14="http://schemas.microsoft.com/office/powerpoint/2010/main" val="1607476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lnSpcReduction="10000"/>
          </a:bodyPr>
          <a:lstStyle/>
          <a:p>
            <a:pPr marL="0" indent="0">
              <a:buNone/>
            </a:pPr>
            <a:r>
              <a:rPr lang="zh-CN" altLang="en-US" dirty="0"/>
              <a:t>组件位置</a:t>
            </a:r>
            <a:r>
              <a:rPr lang="zh-CN" altLang="en-US" dirty="0" smtClean="0"/>
              <a:t>摆放和交叉</a:t>
            </a:r>
            <a:r>
              <a:rPr lang="en-US" altLang="zh-CN" dirty="0"/>
              <a:t> </a:t>
            </a:r>
            <a:r>
              <a:rPr lang="en-US" altLang="zh-CN" dirty="0" smtClean="0"/>
              <a:t>- </a:t>
            </a:r>
            <a:r>
              <a:rPr lang="zh-CN" altLang="en-US" dirty="0" smtClean="0"/>
              <a:t>组件的尺寸（横向交叉）</a:t>
            </a:r>
            <a:endParaRPr lang="en-US" altLang="zh-CN" dirty="0" smtClean="0"/>
          </a:p>
          <a:p>
            <a:pPr marL="0" indent="0">
              <a:buNone/>
            </a:pPr>
            <a:endParaRPr lang="en-US" altLang="zh-CN" dirty="0"/>
          </a:p>
          <a:p>
            <a:pPr marL="0" indent="0">
              <a:buNone/>
            </a:pPr>
            <a:r>
              <a:rPr lang="en-US" altLang="zh-CN" dirty="0" smtClean="0"/>
              <a:t>Image</a:t>
            </a:r>
          </a:p>
          <a:p>
            <a:pPr marL="0" indent="0">
              <a:buNone/>
            </a:pPr>
            <a:r>
              <a:rPr lang="zh-CN" altLang="en-US" dirty="0" smtClean="0"/>
              <a:t>对于</a:t>
            </a:r>
            <a:r>
              <a:rPr lang="en-US" altLang="zh-CN" dirty="0" smtClean="0"/>
              <a:t>Simple</a:t>
            </a:r>
            <a:r>
              <a:rPr lang="zh-CN" altLang="en-US" dirty="0" smtClean="0"/>
              <a:t>类型应该尽量按照原图大小显示，可以通过                                            按钮来让图片归位。</a:t>
            </a:r>
            <a:endParaRPr lang="en-US" altLang="zh-CN" dirty="0"/>
          </a:p>
          <a:p>
            <a:pPr marL="0" indent="0">
              <a:buNone/>
            </a:pPr>
            <a:r>
              <a:rPr lang="en-US" altLang="zh-CN" dirty="0" smtClean="0"/>
              <a:t>Text</a:t>
            </a:r>
          </a:p>
          <a:p>
            <a:pPr marL="0" indent="0">
              <a:buNone/>
            </a:pPr>
            <a:r>
              <a:rPr lang="zh-CN" altLang="en-US" dirty="0" smtClean="0"/>
              <a:t>文本的高度要调整到正好显示出文字的高度，宽度要调整到最多文字时的宽度</a:t>
            </a:r>
            <a:endParaRPr lang="en-US" altLang="zh-CN" dirty="0"/>
          </a:p>
          <a:p>
            <a:pPr marL="0" indent="0">
              <a:buNone/>
            </a:pPr>
            <a:r>
              <a:rPr lang="zh-CN" altLang="en-US" dirty="0" smtClean="0"/>
              <a:t>总之，只要满足需求，就不要出现多余的空间，因为这样会容易产生组件的层级遮挡，最终影响到</a:t>
            </a:r>
            <a:r>
              <a:rPr lang="en-US" altLang="zh-CN" dirty="0" smtClean="0"/>
              <a:t>batch</a:t>
            </a:r>
            <a:r>
              <a:rPr lang="zh-CN" altLang="en-US" dirty="0" smtClean="0"/>
              <a:t>的效率</a:t>
            </a:r>
            <a:endParaRPr lang="en-US" altLang="zh-CN" dirty="0" smtClean="0"/>
          </a:p>
          <a:p>
            <a:pPr marL="0" indent="0">
              <a:buNone/>
            </a:pPr>
            <a:r>
              <a:rPr lang="zh-CN" altLang="en-US" dirty="0" smtClean="0"/>
              <a:t>文字一般不开</a:t>
            </a:r>
            <a:r>
              <a:rPr lang="en-US" altLang="zh-CN" dirty="0" err="1" smtClean="0"/>
              <a:t>RaycastTarget</a:t>
            </a:r>
            <a:r>
              <a:rPr lang="zh-CN" altLang="en-US" dirty="0" smtClean="0"/>
              <a:t> </a:t>
            </a:r>
            <a:endParaRPr lang="en-US" altLang="zh-CN" dirty="0" smtClean="0"/>
          </a:p>
          <a:p>
            <a:pPr marL="0" indent="0">
              <a:buNone/>
            </a:pPr>
            <a:endParaRPr lang="en-US" altLang="zh-CN" dirty="0"/>
          </a:p>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7168037" y="3079765"/>
            <a:ext cx="2419688" cy="352474"/>
          </a:xfrm>
          <a:prstGeom prst="rect">
            <a:avLst/>
          </a:prstGeom>
        </p:spPr>
      </p:pic>
    </p:spTree>
    <p:extLst>
      <p:ext uri="{BB962C8B-B14F-4D97-AF65-F5344CB8AC3E}">
        <p14:creationId xmlns:p14="http://schemas.microsoft.com/office/powerpoint/2010/main" val="2359799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zh-CN" altLang="en-US" dirty="0"/>
              <a:t>组件位置</a:t>
            </a:r>
            <a:r>
              <a:rPr lang="zh-CN" altLang="en-US" dirty="0" smtClean="0"/>
              <a:t>摆放和交叉</a:t>
            </a:r>
            <a:r>
              <a:rPr lang="en-US" altLang="zh-CN" dirty="0"/>
              <a:t> </a:t>
            </a:r>
            <a:r>
              <a:rPr lang="en-US" altLang="zh-CN" dirty="0" smtClean="0"/>
              <a:t>- </a:t>
            </a:r>
            <a:r>
              <a:rPr lang="zh-CN" altLang="en-US" dirty="0"/>
              <a:t>组件的层级遮挡</a:t>
            </a:r>
            <a:r>
              <a:rPr lang="zh-CN" altLang="en-US" dirty="0" smtClean="0"/>
              <a:t>关系（纵向交叉）</a:t>
            </a:r>
            <a:endParaRPr lang="en-US" altLang="zh-CN" dirty="0"/>
          </a:p>
          <a:p>
            <a:pPr marL="0" indent="0">
              <a:buNone/>
            </a:pPr>
            <a:endParaRPr lang="en-US" altLang="zh-CN" dirty="0" smtClean="0"/>
          </a:p>
          <a:p>
            <a:pPr marL="0" indent="0">
              <a:buNone/>
            </a:pPr>
            <a:r>
              <a:rPr lang="en-US" altLang="zh-CN" dirty="0" smtClean="0"/>
              <a:t>Unity</a:t>
            </a:r>
            <a:r>
              <a:rPr lang="zh-CN" altLang="en-US" dirty="0" smtClean="0"/>
              <a:t>的层级是按照</a:t>
            </a:r>
            <a:r>
              <a:rPr lang="en-US" altLang="zh-CN" dirty="0" smtClean="0"/>
              <a:t>Hierarchy</a:t>
            </a:r>
            <a:r>
              <a:rPr lang="zh-CN" altLang="en-US" dirty="0" smtClean="0"/>
              <a:t>中的顺序显示的，</a:t>
            </a:r>
            <a:r>
              <a:rPr lang="en-US" altLang="zh-CN" dirty="0" smtClean="0"/>
              <a:t>Hierarchy</a:t>
            </a:r>
            <a:r>
              <a:rPr lang="zh-CN" altLang="en-US" dirty="0" smtClean="0"/>
              <a:t>中越靠上，在显示列表中越靠下。</a:t>
            </a:r>
            <a:endParaRPr lang="en-US" altLang="zh-CN" dirty="0" smtClean="0"/>
          </a:p>
          <a:p>
            <a:pPr marL="0" indent="0">
              <a:buNone/>
            </a:pPr>
            <a:r>
              <a:rPr lang="zh-CN" altLang="en-US" dirty="0" smtClean="0"/>
              <a:t>如果不同层级中两个</a:t>
            </a:r>
            <a:r>
              <a:rPr lang="en-US" altLang="zh-CN" dirty="0" smtClean="0"/>
              <a:t>Graphic</a:t>
            </a:r>
            <a:r>
              <a:rPr lang="zh-CN" altLang="en-US" dirty="0" smtClean="0"/>
              <a:t>组件中间没有任何遮挡，那么</a:t>
            </a:r>
            <a:r>
              <a:rPr lang="en-US" altLang="zh-CN" dirty="0" smtClean="0"/>
              <a:t>UGUI</a:t>
            </a:r>
            <a:r>
              <a:rPr lang="zh-CN" altLang="en-US" dirty="0" smtClean="0"/>
              <a:t>会自动对他们进行</a:t>
            </a:r>
            <a:r>
              <a:rPr lang="en-US" altLang="zh-CN" dirty="0" smtClean="0"/>
              <a:t>batch</a:t>
            </a:r>
            <a:r>
              <a:rPr lang="zh-CN" altLang="en-US" dirty="0" smtClean="0"/>
              <a:t>（合并到一层），这样会减少</a:t>
            </a:r>
            <a:r>
              <a:rPr lang="en-US" altLang="zh-CN" dirty="0" smtClean="0"/>
              <a:t>dc</a:t>
            </a:r>
            <a:r>
              <a:rPr lang="zh-CN" altLang="en-US" dirty="0" smtClean="0"/>
              <a:t>。</a:t>
            </a:r>
            <a:endParaRPr lang="en-US" altLang="zh-CN" dirty="0" smtClean="0"/>
          </a:p>
          <a:p>
            <a:pPr marL="0" indent="0">
              <a:buNone/>
            </a:pPr>
            <a:r>
              <a:rPr lang="zh-CN" altLang="en-US" dirty="0" smtClean="0"/>
              <a:t>所以</a:t>
            </a:r>
            <a:r>
              <a:rPr lang="zh-CN" altLang="en-US" dirty="0"/>
              <a:t>，</a:t>
            </a:r>
            <a:r>
              <a:rPr lang="zh-CN" altLang="en-US" dirty="0" smtClean="0"/>
              <a:t>为了让</a:t>
            </a:r>
            <a:r>
              <a:rPr lang="en-US" altLang="zh-CN" dirty="0" smtClean="0"/>
              <a:t>UGUI</a:t>
            </a:r>
            <a:r>
              <a:rPr lang="zh-CN" altLang="en-US" dirty="0" smtClean="0"/>
              <a:t>自身的</a:t>
            </a:r>
            <a:r>
              <a:rPr lang="en-US" altLang="zh-CN" dirty="0" smtClean="0"/>
              <a:t>batch</a:t>
            </a:r>
            <a:r>
              <a:rPr lang="zh-CN" altLang="en-US" dirty="0" smtClean="0"/>
              <a:t>效率更高我们要严格控制组件的大小，不发生不必要的交叉，</a:t>
            </a:r>
            <a:endParaRPr lang="en-US" altLang="zh-CN" dirty="0" smtClean="0"/>
          </a:p>
          <a:p>
            <a:pPr marL="0" indent="0">
              <a:buNone/>
            </a:pPr>
            <a:r>
              <a:rPr lang="zh-CN" altLang="en-US" dirty="0" smtClean="0"/>
              <a:t>另外</a:t>
            </a:r>
            <a:r>
              <a:rPr lang="en-US" altLang="zh-CN" dirty="0"/>
              <a:t>Z</a:t>
            </a:r>
            <a:r>
              <a:rPr lang="zh-CN" altLang="en-US" dirty="0" smtClean="0"/>
              <a:t>一般应设成</a:t>
            </a:r>
            <a:r>
              <a:rPr lang="en-US" altLang="zh-CN" dirty="0" smtClean="0"/>
              <a:t>0</a:t>
            </a:r>
            <a:r>
              <a:rPr lang="zh-CN" altLang="en-US" dirty="0" smtClean="0"/>
              <a:t>，否则影响</a:t>
            </a:r>
            <a:r>
              <a:rPr lang="en-US" altLang="zh-CN" dirty="0" smtClean="0"/>
              <a:t>batch</a:t>
            </a:r>
            <a:r>
              <a:rPr lang="zh-CN" altLang="en-US" dirty="0" smtClean="0"/>
              <a:t>。</a:t>
            </a:r>
            <a:endParaRPr lang="en-US" altLang="zh-CN" dirty="0"/>
          </a:p>
        </p:txBody>
      </p:sp>
    </p:spTree>
    <p:extLst>
      <p:ext uri="{BB962C8B-B14F-4D97-AF65-F5344CB8AC3E}">
        <p14:creationId xmlns:p14="http://schemas.microsoft.com/office/powerpoint/2010/main" val="1412430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zh-CN" altLang="en-US" dirty="0"/>
              <a:t>组件位置</a:t>
            </a:r>
            <a:r>
              <a:rPr lang="zh-CN" altLang="en-US" dirty="0" smtClean="0"/>
              <a:t>摆放和交叉</a:t>
            </a:r>
            <a:r>
              <a:rPr lang="en-US" altLang="zh-CN" dirty="0"/>
              <a:t> </a:t>
            </a:r>
            <a:r>
              <a:rPr lang="en-US" altLang="zh-CN" dirty="0" smtClean="0"/>
              <a:t>- </a:t>
            </a:r>
            <a:r>
              <a:rPr lang="zh-CN" altLang="en-US" dirty="0"/>
              <a:t>组件的层级遮挡</a:t>
            </a:r>
            <a:r>
              <a:rPr lang="zh-CN" altLang="en-US" dirty="0" smtClean="0"/>
              <a:t>关系（纵向交叉）</a:t>
            </a:r>
            <a:endParaRPr lang="en-US" altLang="zh-CN" dirty="0"/>
          </a:p>
          <a:p>
            <a:pPr marL="0" indent="0">
              <a:buNone/>
            </a:pPr>
            <a:endParaRPr lang="en-US" altLang="zh-CN" dirty="0"/>
          </a:p>
          <a:p>
            <a:pPr marL="0" indent="0">
              <a:buNone/>
            </a:pPr>
            <a:r>
              <a:rPr lang="zh-CN" altLang="en-US" dirty="0" smtClean="0"/>
              <a:t>关于</a:t>
            </a:r>
            <a:r>
              <a:rPr lang="en-US" altLang="zh-CN" dirty="0" smtClean="0"/>
              <a:t>Text</a:t>
            </a:r>
            <a:r>
              <a:rPr lang="zh-CN" altLang="en-US" dirty="0" smtClean="0"/>
              <a:t>文字的层级</a:t>
            </a:r>
            <a:endParaRPr lang="en-US" altLang="zh-CN" dirty="0" smtClean="0"/>
          </a:p>
          <a:p>
            <a:pPr marL="0" indent="0">
              <a:buNone/>
            </a:pPr>
            <a:r>
              <a:rPr lang="en-US" altLang="zh-CN" dirty="0" smtClean="0"/>
              <a:t>1.</a:t>
            </a:r>
            <a:r>
              <a:rPr lang="zh-CN" altLang="en-US" dirty="0" smtClean="0"/>
              <a:t>不必将所有文字都放到最高层，因为</a:t>
            </a:r>
            <a:r>
              <a:rPr lang="en-US" altLang="zh-CN" dirty="0" smtClean="0"/>
              <a:t>UGUI</a:t>
            </a:r>
            <a:r>
              <a:rPr lang="zh-CN" altLang="en-US" dirty="0" smtClean="0"/>
              <a:t>会根据运行时的遮挡关系动态计算，放了也没用</a:t>
            </a:r>
            <a:endParaRPr lang="en-US" altLang="zh-CN" dirty="0" smtClean="0"/>
          </a:p>
          <a:p>
            <a:pPr marL="0" indent="0">
              <a:buNone/>
            </a:pPr>
            <a:r>
              <a:rPr lang="en-US" altLang="zh-CN" dirty="0" smtClean="0"/>
              <a:t>2.</a:t>
            </a:r>
            <a:r>
              <a:rPr lang="zh-CN" altLang="en-US" dirty="0" smtClean="0"/>
              <a:t>只要保证文字的显示区域不被图片的显示区域遮挡即可</a:t>
            </a:r>
            <a:endParaRPr lang="en-US" altLang="zh-CN" dirty="0" smtClean="0"/>
          </a:p>
        </p:txBody>
      </p:sp>
    </p:spTree>
    <p:extLst>
      <p:ext uri="{BB962C8B-B14F-4D97-AF65-F5344CB8AC3E}">
        <p14:creationId xmlns:p14="http://schemas.microsoft.com/office/powerpoint/2010/main" val="996419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性能点</a:t>
            </a:r>
          </a:p>
        </p:txBody>
      </p:sp>
      <p:sp>
        <p:nvSpPr>
          <p:cNvPr id="3" name="内容占位符 2"/>
          <p:cNvSpPr>
            <a:spLocks noGrp="1"/>
          </p:cNvSpPr>
          <p:nvPr>
            <p:ph idx="1"/>
          </p:nvPr>
        </p:nvSpPr>
        <p:spPr/>
        <p:txBody>
          <a:bodyPr>
            <a:normAutofit/>
          </a:bodyPr>
          <a:lstStyle/>
          <a:p>
            <a:pPr marL="0" indent="0">
              <a:buNone/>
            </a:pPr>
            <a:r>
              <a:rPr lang="en-US" altLang="zh-CN" dirty="0" smtClean="0"/>
              <a:t>1. </a:t>
            </a:r>
            <a:r>
              <a:rPr lang="zh-CN" altLang="en-US" dirty="0" smtClean="0"/>
              <a:t>尽量让相同图集的元素离得近（</a:t>
            </a:r>
            <a:r>
              <a:rPr lang="en-US" altLang="zh-CN" dirty="0" smtClean="0"/>
              <a:t>Hierarchy</a:t>
            </a:r>
            <a:r>
              <a:rPr lang="zh-CN" altLang="en-US" dirty="0" smtClean="0"/>
              <a:t>中）；</a:t>
            </a:r>
            <a:endParaRPr lang="en-US" altLang="zh-CN" dirty="0" smtClean="0"/>
          </a:p>
          <a:p>
            <a:pPr marL="0" indent="0">
              <a:buNone/>
            </a:pPr>
            <a:r>
              <a:rPr lang="en-US" altLang="zh-CN" dirty="0" smtClean="0"/>
              <a:t>2. </a:t>
            </a:r>
            <a:r>
              <a:rPr lang="zh-CN" altLang="en-US" dirty="0" smtClean="0"/>
              <a:t>避免图文不必要的交叉；</a:t>
            </a:r>
            <a:endParaRPr lang="en-US" altLang="zh-CN" dirty="0" smtClean="0"/>
          </a:p>
          <a:p>
            <a:pPr marL="0" indent="0">
              <a:buNone/>
            </a:pPr>
            <a:r>
              <a:rPr lang="en-US" altLang="zh-CN" dirty="0" smtClean="0"/>
              <a:t>3. </a:t>
            </a:r>
            <a:r>
              <a:rPr lang="zh-CN" altLang="en-US" dirty="0" smtClean="0"/>
              <a:t>动静分离：为频繁活动的物体打组，并加上</a:t>
            </a:r>
            <a:r>
              <a:rPr lang="en-US" altLang="zh-CN" dirty="0" smtClean="0"/>
              <a:t>Canvas</a:t>
            </a:r>
            <a:r>
              <a:rPr lang="zh-CN" altLang="en-US" dirty="0" smtClean="0"/>
              <a:t>，这里</a:t>
            </a:r>
            <a:r>
              <a:rPr lang="en-US" altLang="zh-CN" dirty="0" smtClean="0"/>
              <a:t>Canvas</a:t>
            </a:r>
            <a:r>
              <a:rPr lang="zh-CN" altLang="en-US" dirty="0" smtClean="0"/>
              <a:t>不开</a:t>
            </a:r>
            <a:r>
              <a:rPr lang="en-US" altLang="zh-CN" dirty="0" err="1" smtClean="0"/>
              <a:t>OverrideSorting</a:t>
            </a:r>
            <a:r>
              <a:rPr lang="zh-CN" altLang="en-US" dirty="0" smtClean="0"/>
              <a:t>，</a:t>
            </a:r>
            <a:r>
              <a:rPr lang="zh-CN" altLang="en-US" dirty="0"/>
              <a:t>有</a:t>
            </a:r>
            <a:r>
              <a:rPr lang="zh-CN" altLang="en-US" dirty="0" smtClean="0"/>
              <a:t>必要加</a:t>
            </a:r>
            <a:r>
              <a:rPr lang="en-US" altLang="zh-CN" dirty="0" err="1" smtClean="0"/>
              <a:t>GraphicRaycaster</a:t>
            </a:r>
            <a:r>
              <a:rPr lang="zh-CN" altLang="en-US" dirty="0" smtClean="0"/>
              <a:t>；比如</a:t>
            </a:r>
            <a:r>
              <a:rPr lang="en-US" altLang="zh-CN" dirty="0" err="1" smtClean="0"/>
              <a:t>ScrollView</a:t>
            </a:r>
            <a:r>
              <a:rPr lang="zh-CN" altLang="en-US" dirty="0" smtClean="0"/>
              <a:t>的</a:t>
            </a:r>
            <a:r>
              <a:rPr lang="en-US" altLang="zh-CN" dirty="0" smtClean="0"/>
              <a:t>viewport</a:t>
            </a:r>
          </a:p>
          <a:p>
            <a:pPr marL="0" indent="0">
              <a:buNone/>
            </a:pPr>
            <a:r>
              <a:rPr lang="en-US" altLang="zh-CN" dirty="0" smtClean="0"/>
              <a:t>4. </a:t>
            </a:r>
            <a:r>
              <a:rPr lang="en-US" altLang="zh-CN" dirty="0" err="1" smtClean="0"/>
              <a:t>ScrollView</a:t>
            </a:r>
            <a:r>
              <a:rPr lang="en-US" altLang="zh-CN" dirty="0"/>
              <a:t> </a:t>
            </a:r>
            <a:r>
              <a:rPr lang="zh-CN" altLang="en-US" dirty="0" smtClean="0"/>
              <a:t>要设置</a:t>
            </a:r>
            <a:r>
              <a:rPr lang="en-US" altLang="zh-CN" dirty="0" smtClean="0"/>
              <a:t>viewport</a:t>
            </a:r>
          </a:p>
          <a:p>
            <a:pPr marL="0" indent="0">
              <a:buNone/>
            </a:pPr>
            <a:r>
              <a:rPr lang="en-US" altLang="zh-CN" dirty="0" smtClean="0"/>
              <a:t>5. </a:t>
            </a:r>
            <a:r>
              <a:rPr lang="zh-CN" altLang="en-US" dirty="0" smtClean="0"/>
              <a:t>快速显示隐藏，可以选择不会导致重建的</a:t>
            </a:r>
            <a:r>
              <a:rPr lang="en-US" altLang="zh-CN" dirty="0" err="1" smtClean="0"/>
              <a:t>GUITools.SetUIActive</a:t>
            </a:r>
            <a:r>
              <a:rPr lang="en-US" altLang="zh-CN" dirty="0"/>
              <a:t>;</a:t>
            </a:r>
            <a:endParaRPr lang="en-US" altLang="zh-CN" dirty="0" smtClean="0"/>
          </a:p>
          <a:p>
            <a:pPr marL="0" indent="0">
              <a:buNone/>
            </a:pPr>
            <a:endParaRPr lang="en-US" altLang="zh-CN" dirty="0"/>
          </a:p>
        </p:txBody>
      </p:sp>
    </p:spTree>
    <p:extLst>
      <p:ext uri="{BB962C8B-B14F-4D97-AF65-F5344CB8AC3E}">
        <p14:creationId xmlns:p14="http://schemas.microsoft.com/office/powerpoint/2010/main" val="1719015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a:t>逻辑交互与回调事件</a:t>
            </a:r>
          </a:p>
        </p:txBody>
      </p:sp>
      <p:sp>
        <p:nvSpPr>
          <p:cNvPr id="3" name="内容占位符 2"/>
          <p:cNvSpPr>
            <a:spLocks noGrp="1"/>
          </p:cNvSpPr>
          <p:nvPr>
            <p:ph idx="1"/>
          </p:nvPr>
        </p:nvSpPr>
        <p:spPr/>
        <p:txBody>
          <a:bodyPr>
            <a:normAutofit/>
          </a:bodyPr>
          <a:lstStyle/>
          <a:p>
            <a:pPr marL="0" indent="0">
              <a:buNone/>
            </a:pPr>
            <a:r>
              <a:rPr lang="en-US" altLang="zh-CN" dirty="0"/>
              <a:t>UI</a:t>
            </a:r>
            <a:r>
              <a:rPr lang="zh-CN" altLang="en-US" dirty="0"/>
              <a:t>打开和关闭的执行流程以及两个回</a:t>
            </a:r>
            <a:r>
              <a:rPr lang="zh-CN" altLang="en-US" dirty="0" smtClean="0"/>
              <a:t>调</a:t>
            </a:r>
            <a:endParaRPr lang="en-US" altLang="zh-CN" dirty="0" smtClean="0"/>
          </a:p>
          <a:p>
            <a:pPr lvl="0"/>
            <a:r>
              <a:rPr lang="zh-CN" altLang="zh-CN" dirty="0"/>
              <a:t>打开流程 </a:t>
            </a:r>
            <a:r>
              <a:rPr lang="en-US" altLang="zh-CN" dirty="0"/>
              <a:t>	(game._</a:t>
            </a:r>
            <a:r>
              <a:rPr lang="en-US" altLang="zh-CN" dirty="0" err="1"/>
              <a:t>GUIMan:Open</a:t>
            </a:r>
            <a:r>
              <a:rPr lang="en-US" altLang="zh-CN" dirty="0"/>
              <a:t>(“</a:t>
            </a:r>
            <a:r>
              <a:rPr lang="en-US" altLang="zh-CN" dirty="0" err="1"/>
              <a:t>CPanelXxx</a:t>
            </a:r>
            <a:r>
              <a:rPr lang="en-US" altLang="zh-CN" dirty="0"/>
              <a:t>”))</a:t>
            </a:r>
            <a:endParaRPr lang="zh-CN" altLang="zh-CN" dirty="0"/>
          </a:p>
          <a:p>
            <a:pPr lvl="0"/>
            <a:r>
              <a:rPr lang="zh-CN" altLang="zh-CN" dirty="0"/>
              <a:t>获取</a:t>
            </a:r>
            <a:r>
              <a:rPr lang="en-US" altLang="zh-CN" dirty="0" err="1"/>
              <a:t>lua</a:t>
            </a:r>
            <a:r>
              <a:rPr lang="zh-CN" altLang="zh-CN" dirty="0"/>
              <a:t>脚本</a:t>
            </a:r>
          </a:p>
          <a:p>
            <a:pPr lvl="0"/>
            <a:r>
              <a:rPr lang="zh-CN" altLang="zh-CN" dirty="0"/>
              <a:t>资源检测</a:t>
            </a:r>
          </a:p>
          <a:p>
            <a:pPr lvl="0"/>
            <a:r>
              <a:rPr lang="zh-CN" altLang="zh-CN" dirty="0"/>
              <a:t>资源加载</a:t>
            </a:r>
          </a:p>
          <a:p>
            <a:pPr lvl="0"/>
            <a:r>
              <a:rPr lang="zh-CN" altLang="zh-CN" dirty="0"/>
              <a:t>创建资源</a:t>
            </a:r>
          </a:p>
          <a:p>
            <a:pPr lvl="0"/>
            <a:r>
              <a:rPr lang="zh-CN" altLang="zh-CN" dirty="0"/>
              <a:t>脚本</a:t>
            </a:r>
            <a:r>
              <a:rPr lang="zh-CN" altLang="zh-CN" dirty="0" smtClean="0"/>
              <a:t>初始化</a:t>
            </a:r>
            <a:endParaRPr lang="zh-CN" altLang="zh-CN" dirty="0"/>
          </a:p>
          <a:p>
            <a:pPr lvl="0"/>
            <a:r>
              <a:rPr lang="zh-CN" altLang="zh-CN" dirty="0"/>
              <a:t>回</a:t>
            </a:r>
            <a:r>
              <a:rPr lang="zh-CN" altLang="zh-CN" dirty="0" smtClean="0"/>
              <a:t>调函数</a:t>
            </a:r>
            <a:endParaRPr lang="zh-CN" altLang="zh-CN" dirty="0"/>
          </a:p>
          <a:p>
            <a:pPr marL="0" indent="0">
              <a:buNone/>
            </a:pPr>
            <a:endParaRPr lang="en-US" altLang="zh-CN" dirty="0"/>
          </a:p>
        </p:txBody>
      </p:sp>
    </p:spTree>
    <p:extLst>
      <p:ext uri="{BB962C8B-B14F-4D97-AF65-F5344CB8AC3E}">
        <p14:creationId xmlns:p14="http://schemas.microsoft.com/office/powerpoint/2010/main" val="3337518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3235136" y="239790"/>
            <a:ext cx="5902960" cy="5999480"/>
          </a:xfrm>
          <a:prstGeom prst="rect">
            <a:avLst/>
          </a:prstGeom>
        </p:spPr>
      </p:pic>
    </p:spTree>
    <p:extLst>
      <p:ext uri="{BB962C8B-B14F-4D97-AF65-F5344CB8AC3E}">
        <p14:creationId xmlns:p14="http://schemas.microsoft.com/office/powerpoint/2010/main" val="869361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a:t>逻辑交互与回调事件</a:t>
            </a:r>
          </a:p>
        </p:txBody>
      </p:sp>
      <p:sp>
        <p:nvSpPr>
          <p:cNvPr id="3" name="内容占位符 2"/>
          <p:cNvSpPr>
            <a:spLocks noGrp="1"/>
          </p:cNvSpPr>
          <p:nvPr>
            <p:ph idx="1"/>
          </p:nvPr>
        </p:nvSpPr>
        <p:spPr/>
        <p:txBody>
          <a:bodyPr>
            <a:normAutofit/>
          </a:bodyPr>
          <a:lstStyle/>
          <a:p>
            <a:r>
              <a:rPr lang="en-US" altLang="zh-CN" dirty="0" smtClean="0"/>
              <a:t>UI</a:t>
            </a:r>
            <a:r>
              <a:rPr lang="zh-CN" altLang="en-US" dirty="0" smtClean="0"/>
              <a:t>生命周期相关函数</a:t>
            </a:r>
            <a:endParaRPr lang="en-US" altLang="zh-CN" dirty="0" smtClean="0"/>
          </a:p>
          <a:p>
            <a:endParaRPr lang="en-US" altLang="zh-CN" dirty="0"/>
          </a:p>
          <a:p>
            <a:r>
              <a:rPr lang="en-US" altLang="zh-CN" dirty="0" err="1" smtClean="0"/>
              <a:t>OnCreate</a:t>
            </a:r>
            <a:endParaRPr lang="en-US" altLang="zh-CN" dirty="0" smtClean="0"/>
          </a:p>
          <a:p>
            <a:r>
              <a:rPr lang="en-US" altLang="zh-CN" dirty="0" err="1" smtClean="0"/>
              <a:t>OnData</a:t>
            </a:r>
            <a:endParaRPr lang="en-US" altLang="zh-CN" dirty="0" smtClean="0"/>
          </a:p>
          <a:p>
            <a:r>
              <a:rPr lang="en-US" altLang="zh-CN" dirty="0" err="1" smtClean="0"/>
              <a:t>OnHide</a:t>
            </a:r>
            <a:r>
              <a:rPr lang="en-US" altLang="zh-CN" dirty="0" smtClean="0"/>
              <a:t>		(</a:t>
            </a:r>
            <a:r>
              <a:rPr lang="zh-CN" altLang="en-US" dirty="0" smtClean="0"/>
              <a:t>跟</a:t>
            </a:r>
            <a:r>
              <a:rPr lang="en-US" altLang="zh-CN" dirty="0" err="1" smtClean="0"/>
              <a:t>DestroyOnHide</a:t>
            </a:r>
            <a:r>
              <a:rPr lang="zh-CN" altLang="en-US" dirty="0" smtClean="0"/>
              <a:t>属性有关</a:t>
            </a:r>
            <a:r>
              <a:rPr lang="en-US" altLang="zh-CN" dirty="0" smtClean="0"/>
              <a:t>)</a:t>
            </a:r>
          </a:p>
          <a:p>
            <a:r>
              <a:rPr lang="en-US" altLang="zh-CN" dirty="0" err="1" smtClean="0"/>
              <a:t>OnDestroy</a:t>
            </a:r>
            <a:endParaRPr lang="en-US" altLang="zh-CN" dirty="0" smtClean="0"/>
          </a:p>
          <a:p>
            <a:endParaRPr lang="en-US" altLang="zh-CN" dirty="0"/>
          </a:p>
          <a:p>
            <a:r>
              <a:rPr lang="en-US" altLang="zh-CN" dirty="0" smtClean="0"/>
              <a:t>(</a:t>
            </a:r>
            <a:r>
              <a:rPr lang="zh-CN" altLang="en-US" dirty="0" smtClean="0"/>
              <a:t>最好就是代码的放置顺序都按这个来，这样大家的代码互相理解起来效率会高</a:t>
            </a:r>
            <a:r>
              <a:rPr lang="en-US" altLang="zh-CN" dirty="0" smtClean="0"/>
              <a:t>)</a:t>
            </a:r>
          </a:p>
        </p:txBody>
      </p:sp>
    </p:spTree>
    <p:extLst>
      <p:ext uri="{BB962C8B-B14F-4D97-AF65-F5344CB8AC3E}">
        <p14:creationId xmlns:p14="http://schemas.microsoft.com/office/powerpoint/2010/main" val="189997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 </a:t>
            </a:r>
            <a:r>
              <a:rPr lang="zh-CN" altLang="en-US" dirty="0" smtClean="0"/>
              <a:t>逻辑交互与回</a:t>
            </a:r>
            <a:r>
              <a:rPr lang="zh-CN" altLang="en-US" dirty="0"/>
              <a:t>调事件</a:t>
            </a:r>
          </a:p>
        </p:txBody>
      </p:sp>
      <p:sp>
        <p:nvSpPr>
          <p:cNvPr id="3" name="内容占位符 2"/>
          <p:cNvSpPr>
            <a:spLocks noGrp="1"/>
          </p:cNvSpPr>
          <p:nvPr>
            <p:ph idx="1"/>
          </p:nvPr>
        </p:nvSpPr>
        <p:spPr/>
        <p:txBody>
          <a:bodyPr>
            <a:normAutofit/>
          </a:bodyPr>
          <a:lstStyle/>
          <a:p>
            <a:r>
              <a:rPr lang="zh-CN" altLang="en-US" dirty="0"/>
              <a:t>关于打开界面传参的</a:t>
            </a:r>
            <a:r>
              <a:rPr lang="zh-CN" altLang="en-US" dirty="0" smtClean="0"/>
              <a:t>使用</a:t>
            </a:r>
            <a:endParaRPr lang="en-US" altLang="zh-CN" dirty="0" smtClean="0"/>
          </a:p>
          <a:p>
            <a:endParaRPr lang="en-US" altLang="zh-CN" dirty="0" smtClean="0"/>
          </a:p>
          <a:p>
            <a:r>
              <a:rPr lang="zh-CN" altLang="en-US" dirty="0" smtClean="0"/>
              <a:t>由于</a:t>
            </a:r>
            <a:r>
              <a:rPr lang="en-US" altLang="zh-CN" dirty="0" err="1" smtClean="0"/>
              <a:t>lua</a:t>
            </a:r>
            <a:r>
              <a:rPr lang="zh-CN" altLang="en-US" dirty="0" smtClean="0"/>
              <a:t>的</a:t>
            </a:r>
            <a:r>
              <a:rPr lang="en-US" altLang="zh-CN" dirty="0" smtClean="0"/>
              <a:t>dynamic</a:t>
            </a:r>
            <a:r>
              <a:rPr lang="zh-CN" altLang="en-US" dirty="0" smtClean="0"/>
              <a:t>类型可以代表所有变量类型，同时</a:t>
            </a:r>
            <a:r>
              <a:rPr lang="en-US" altLang="zh-CN" dirty="0" smtClean="0"/>
              <a:t>table</a:t>
            </a:r>
            <a:r>
              <a:rPr lang="zh-CN" altLang="en-US" dirty="0" smtClean="0"/>
              <a:t>类型也可以代表大部分数据结构</a:t>
            </a:r>
            <a:endParaRPr lang="en-US" altLang="zh-CN" dirty="0" smtClean="0"/>
          </a:p>
          <a:p>
            <a:r>
              <a:rPr lang="zh-CN" altLang="en-US" dirty="0" smtClean="0"/>
              <a:t>所以通过</a:t>
            </a:r>
            <a:r>
              <a:rPr lang="en-US" altLang="zh-CN" dirty="0" smtClean="0"/>
              <a:t>Open</a:t>
            </a:r>
            <a:r>
              <a:rPr lang="zh-CN" altLang="en-US" dirty="0" smtClean="0"/>
              <a:t>（“</a:t>
            </a:r>
            <a:r>
              <a:rPr lang="en-US" altLang="zh-CN" dirty="0" smtClean="0"/>
              <a:t>xxx</a:t>
            </a:r>
            <a:r>
              <a:rPr lang="zh-CN" altLang="en-US" dirty="0" smtClean="0"/>
              <a:t>”</a:t>
            </a:r>
            <a:r>
              <a:rPr lang="en-US" altLang="zh-CN" dirty="0" smtClean="0"/>
              <a:t>,data</a:t>
            </a:r>
            <a:r>
              <a:rPr lang="zh-CN" altLang="en-US" dirty="0" smtClean="0"/>
              <a:t>）我们可以在打开一个界面的时候传入任何想要的数据类型</a:t>
            </a:r>
            <a:endParaRPr lang="en-US" altLang="zh-CN" dirty="0" smtClean="0"/>
          </a:p>
          <a:p>
            <a:r>
              <a:rPr lang="zh-CN" altLang="en-US" dirty="0" smtClean="0"/>
              <a:t>从而提高代码的可读性和关联性，具有代表意义的就是将一个</a:t>
            </a:r>
            <a:r>
              <a:rPr lang="en-US" altLang="zh-CN" dirty="0" smtClean="0"/>
              <a:t>function</a:t>
            </a:r>
            <a:r>
              <a:rPr lang="zh-CN" altLang="en-US" dirty="0" smtClean="0"/>
              <a:t>作为一个参数传入到一个</a:t>
            </a:r>
            <a:r>
              <a:rPr lang="en-US" altLang="zh-CN" dirty="0" err="1" smtClean="0"/>
              <a:t>Cpanel</a:t>
            </a:r>
            <a:r>
              <a:rPr lang="zh-CN" altLang="en-US" dirty="0" smtClean="0"/>
              <a:t>中，</a:t>
            </a:r>
            <a:r>
              <a:rPr lang="en-US" altLang="zh-CN" dirty="0" smtClean="0"/>
              <a:t>panel</a:t>
            </a:r>
            <a:r>
              <a:rPr lang="zh-CN" altLang="en-US" dirty="0" smtClean="0"/>
              <a:t>中由某些事件触发这个行为。</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329160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lstStyle/>
          <a:p>
            <a:r>
              <a:rPr lang="zh-CN" altLang="zh-CN" dirty="0"/>
              <a:t>常见的计算机屏幕坐标系</a:t>
            </a:r>
          </a:p>
          <a:p>
            <a:endParaRPr lang="zh-CN" altLang="en-US" dirty="0"/>
          </a:p>
        </p:txBody>
      </p:sp>
      <p:pic>
        <p:nvPicPr>
          <p:cNvPr id="5" name="图片 4"/>
          <p:cNvPicPr/>
          <p:nvPr/>
        </p:nvPicPr>
        <p:blipFill>
          <a:blip r:embed="rId2"/>
          <a:stretch>
            <a:fillRect/>
          </a:stretch>
        </p:blipFill>
        <p:spPr>
          <a:xfrm>
            <a:off x="4430798" y="2238164"/>
            <a:ext cx="4467225" cy="3238500"/>
          </a:xfrm>
          <a:prstGeom prst="rect">
            <a:avLst/>
          </a:prstGeom>
        </p:spPr>
      </p:pic>
    </p:spTree>
    <p:extLst>
      <p:ext uri="{BB962C8B-B14F-4D97-AF65-F5344CB8AC3E}">
        <p14:creationId xmlns:p14="http://schemas.microsoft.com/office/powerpoint/2010/main" val="1097544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a:t>逻辑交互与回调事件</a:t>
            </a:r>
          </a:p>
        </p:txBody>
      </p:sp>
      <p:sp>
        <p:nvSpPr>
          <p:cNvPr id="3" name="内容占位符 2"/>
          <p:cNvSpPr>
            <a:spLocks noGrp="1"/>
          </p:cNvSpPr>
          <p:nvPr>
            <p:ph idx="1"/>
          </p:nvPr>
        </p:nvSpPr>
        <p:spPr/>
        <p:txBody>
          <a:bodyPr>
            <a:normAutofit/>
          </a:bodyPr>
          <a:lstStyle/>
          <a:p>
            <a:r>
              <a:rPr lang="en-US" altLang="zh-CN" dirty="0"/>
              <a:t>UI</a:t>
            </a:r>
            <a:r>
              <a:rPr lang="zh-CN" altLang="en-US" dirty="0"/>
              <a:t>事件回调函数</a:t>
            </a:r>
            <a:endParaRPr lang="en-US" altLang="zh-CN" dirty="0"/>
          </a:p>
          <a:p>
            <a:pPr marL="0" indent="0">
              <a:buNone/>
            </a:pPr>
            <a:endParaRPr lang="en-US" altLang="zh-CN" dirty="0"/>
          </a:p>
          <a:p>
            <a:pPr marL="0" indent="0">
              <a:buNone/>
            </a:pPr>
            <a:r>
              <a:rPr lang="zh-CN" altLang="en-US" dirty="0" smtClean="0"/>
              <a:t>很多组件其实</a:t>
            </a:r>
            <a:r>
              <a:rPr lang="en-US" altLang="zh-CN" dirty="0" smtClean="0"/>
              <a:t>Unity</a:t>
            </a:r>
            <a:r>
              <a:rPr lang="zh-CN" altLang="en-US" dirty="0" smtClean="0"/>
              <a:t>已经为我们提供了更简单的操作，有些甚至策划同学自己就能完成。</a:t>
            </a:r>
            <a:endParaRPr lang="en-US" altLang="zh-CN" dirty="0" smtClean="0"/>
          </a:p>
          <a:p>
            <a:pPr marL="0" indent="0">
              <a:buNone/>
            </a:pPr>
            <a:r>
              <a:rPr lang="zh-CN" altLang="en-US" dirty="0" smtClean="0"/>
              <a:t>比如</a:t>
            </a:r>
            <a:endParaRPr lang="en-US" altLang="zh-CN" dirty="0" smtClean="0"/>
          </a:p>
          <a:p>
            <a:pPr marL="0" indent="0">
              <a:buNone/>
            </a:pPr>
            <a:r>
              <a:rPr lang="en-US" altLang="zh-CN" strike="sngStrike" dirty="0" smtClean="0"/>
              <a:t>Button</a:t>
            </a:r>
            <a:r>
              <a:rPr lang="zh-CN" altLang="en-US" strike="sngStrike" dirty="0" smtClean="0"/>
              <a:t>可以实现通过点击调用一个其他组件的方法，甚至传参也可以自己控制。</a:t>
            </a:r>
            <a:endParaRPr lang="en-US" altLang="zh-CN" strike="sngStrike" dirty="0" smtClean="0"/>
          </a:p>
          <a:p>
            <a:pPr marL="0" indent="0">
              <a:buNone/>
            </a:pPr>
            <a:r>
              <a:rPr lang="zh-CN" altLang="en-US" dirty="0" smtClean="0"/>
              <a:t>（策划要求统一使用</a:t>
            </a:r>
            <a:r>
              <a:rPr lang="en-US" altLang="zh-CN" dirty="0" err="1" smtClean="0"/>
              <a:t>GButtonColorElastic</a:t>
            </a:r>
            <a:r>
              <a:rPr lang="zh-CN" altLang="en-US" dirty="0" smtClean="0"/>
              <a:t>）</a:t>
            </a:r>
            <a:endParaRPr lang="en-US" altLang="zh-CN" dirty="0" smtClean="0"/>
          </a:p>
          <a:p>
            <a:pPr marL="0" indent="0">
              <a:buNone/>
            </a:pPr>
            <a:r>
              <a:rPr lang="en-US" altLang="zh-CN" dirty="0" smtClean="0"/>
              <a:t>Slider</a:t>
            </a:r>
            <a:r>
              <a:rPr lang="zh-CN" altLang="en-US" dirty="0" smtClean="0"/>
              <a:t>可以通过滑动的值变化驱动令一个组件变化，比如滑动改变另一个组件的</a:t>
            </a:r>
            <a:r>
              <a:rPr lang="en-US" altLang="zh-CN" dirty="0" smtClean="0"/>
              <a:t>alpha</a:t>
            </a:r>
          </a:p>
          <a:p>
            <a:pPr marL="0" indent="0">
              <a:buNone/>
            </a:pPr>
            <a:r>
              <a:rPr lang="en-US" altLang="zh-CN" dirty="0" smtClean="0"/>
              <a:t>Toggle</a:t>
            </a:r>
            <a:r>
              <a:rPr lang="zh-CN" altLang="en-US" dirty="0" smtClean="0"/>
              <a:t>可以通过选中属性，来驱动另一个组件的显隐（视图切换）</a:t>
            </a:r>
            <a:endParaRPr lang="en-US" altLang="zh-CN" dirty="0" smtClean="0"/>
          </a:p>
          <a:p>
            <a:pPr marL="0" indent="0">
              <a:buNone/>
            </a:pPr>
            <a:r>
              <a:rPr lang="zh-CN" altLang="en-US" dirty="0" smtClean="0"/>
              <a:t>再高级的比如 动画编辑也可以通过</a:t>
            </a:r>
            <a:r>
              <a:rPr lang="en-US" altLang="zh-CN" dirty="0"/>
              <a:t>UI</a:t>
            </a:r>
            <a:r>
              <a:rPr lang="zh-CN" altLang="en-US" dirty="0" smtClean="0"/>
              <a:t>事件实现</a:t>
            </a:r>
            <a:endParaRPr lang="en-US" altLang="zh-CN" dirty="0"/>
          </a:p>
          <a:p>
            <a:pPr marL="0" indent="0">
              <a:buNone/>
            </a:pPr>
            <a:endParaRPr lang="en-US" altLang="zh-CN" dirty="0" smtClean="0"/>
          </a:p>
        </p:txBody>
      </p:sp>
    </p:spTree>
    <p:extLst>
      <p:ext uri="{BB962C8B-B14F-4D97-AF65-F5344CB8AC3E}">
        <p14:creationId xmlns:p14="http://schemas.microsoft.com/office/powerpoint/2010/main" val="1411469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a:t>逻辑交互与回调事件</a:t>
            </a:r>
          </a:p>
        </p:txBody>
      </p:sp>
      <p:sp>
        <p:nvSpPr>
          <p:cNvPr id="3" name="内容占位符 2"/>
          <p:cNvSpPr>
            <a:spLocks noGrp="1"/>
          </p:cNvSpPr>
          <p:nvPr>
            <p:ph idx="1"/>
          </p:nvPr>
        </p:nvSpPr>
        <p:spPr/>
        <p:txBody>
          <a:bodyPr>
            <a:normAutofit/>
          </a:bodyPr>
          <a:lstStyle/>
          <a:p>
            <a:r>
              <a:rPr lang="en-US" altLang="zh-CN" dirty="0" smtClean="0"/>
              <a:t>UI</a:t>
            </a:r>
            <a:r>
              <a:rPr lang="zh-CN" altLang="en-US" dirty="0" smtClean="0"/>
              <a:t>事件回调函数</a:t>
            </a:r>
            <a:endParaRPr lang="en-US" altLang="zh-CN" dirty="0" smtClean="0"/>
          </a:p>
          <a:p>
            <a:endParaRPr lang="en-US" altLang="zh-CN" dirty="0"/>
          </a:p>
          <a:p>
            <a:r>
              <a:rPr lang="zh-CN" altLang="zh-CN" dirty="0" smtClean="0"/>
              <a:t>为了</a:t>
            </a:r>
            <a:r>
              <a:rPr lang="zh-CN" altLang="zh-CN" dirty="0"/>
              <a:t>实现在</a:t>
            </a:r>
            <a:r>
              <a:rPr lang="en-US" altLang="zh-CN" dirty="0" err="1"/>
              <a:t>lua</a:t>
            </a:r>
            <a:r>
              <a:rPr lang="zh-CN" altLang="zh-CN" dirty="0"/>
              <a:t>中响应</a:t>
            </a:r>
            <a:r>
              <a:rPr lang="en-US" altLang="zh-CN" dirty="0" err="1"/>
              <a:t>ui</a:t>
            </a:r>
            <a:r>
              <a:rPr lang="zh-CN" altLang="zh-CN" dirty="0"/>
              <a:t>组件的某些事件，所有</a:t>
            </a:r>
            <a:r>
              <a:rPr lang="en-US" altLang="zh-CN" dirty="0" err="1"/>
              <a:t>c#</a:t>
            </a:r>
            <a:r>
              <a:rPr lang="zh-CN" altLang="zh-CN" dirty="0"/>
              <a:t>层的</a:t>
            </a:r>
            <a:r>
              <a:rPr lang="en-US" altLang="zh-CN" dirty="0" err="1"/>
              <a:t>ui</a:t>
            </a:r>
            <a:r>
              <a:rPr lang="zh-CN" altLang="zh-CN" dirty="0"/>
              <a:t>事件都通过</a:t>
            </a:r>
            <a:r>
              <a:rPr lang="en-US" altLang="zh-CN" dirty="0" err="1"/>
              <a:t>UIEventListener</a:t>
            </a:r>
            <a:r>
              <a:rPr lang="zh-CN" altLang="zh-CN" dirty="0"/>
              <a:t>脚本传到了</a:t>
            </a:r>
            <a:r>
              <a:rPr lang="en-US" altLang="zh-CN" dirty="0" err="1"/>
              <a:t>lua</a:t>
            </a:r>
            <a:r>
              <a:rPr lang="zh-CN" altLang="zh-CN" dirty="0"/>
              <a:t>层，并把响应的参数穿过去，具体请参与</a:t>
            </a:r>
            <a:r>
              <a:rPr lang="en-US" altLang="zh-CN" dirty="0" err="1"/>
              <a:t>UIEventListener.cs</a:t>
            </a:r>
            <a:r>
              <a:rPr lang="zh-CN" altLang="zh-CN" dirty="0"/>
              <a:t>文件</a:t>
            </a:r>
          </a:p>
          <a:p>
            <a:pPr marL="0" indent="0">
              <a:buNone/>
            </a:pPr>
            <a:endParaRPr lang="en-US" altLang="zh-CN" dirty="0"/>
          </a:p>
        </p:txBody>
      </p:sp>
    </p:spTree>
    <p:extLst>
      <p:ext uri="{BB962C8B-B14F-4D97-AF65-F5344CB8AC3E}">
        <p14:creationId xmlns:p14="http://schemas.microsoft.com/office/powerpoint/2010/main" val="4161750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99814" y="2631817"/>
            <a:ext cx="1448120" cy="461665"/>
          </a:xfrm>
          <a:prstGeom prst="rect">
            <a:avLst/>
          </a:prstGeom>
          <a:noFill/>
        </p:spPr>
        <p:txBody>
          <a:bodyPr wrap="square" rtlCol="0">
            <a:spAutoFit/>
          </a:bodyPr>
          <a:lstStyle/>
          <a:p>
            <a:r>
              <a:rPr lang="zh-CN" altLang="en-US" sz="2400" dirty="0" smtClean="0"/>
              <a:t>谢谢大家</a:t>
            </a:r>
            <a:endParaRPr lang="zh-CN" altLang="en-US" sz="2400" dirty="0"/>
          </a:p>
        </p:txBody>
      </p:sp>
      <p:sp>
        <p:nvSpPr>
          <p:cNvPr id="3" name="矩形 2"/>
          <p:cNvSpPr/>
          <p:nvPr/>
        </p:nvSpPr>
        <p:spPr>
          <a:xfrm>
            <a:off x="3860601" y="4134018"/>
            <a:ext cx="1387431" cy="369332"/>
          </a:xfrm>
          <a:prstGeom prst="rect">
            <a:avLst/>
          </a:prstGeom>
        </p:spPr>
        <p:txBody>
          <a:bodyPr wrap="none">
            <a:spAutoFit/>
          </a:bodyPr>
          <a:lstStyle/>
          <a:p>
            <a:r>
              <a:rPr lang="zh-CN" altLang="en-US" dirty="0"/>
              <a:t>thank you all</a:t>
            </a:r>
          </a:p>
        </p:txBody>
      </p:sp>
      <p:sp>
        <p:nvSpPr>
          <p:cNvPr id="4" name="矩形 3"/>
          <p:cNvSpPr/>
          <p:nvPr/>
        </p:nvSpPr>
        <p:spPr>
          <a:xfrm>
            <a:off x="6892922" y="4088368"/>
            <a:ext cx="1338828" cy="369332"/>
          </a:xfrm>
          <a:prstGeom prst="rect">
            <a:avLst/>
          </a:prstGeom>
        </p:spPr>
        <p:txBody>
          <a:bodyPr wrap="none">
            <a:spAutoFit/>
          </a:bodyPr>
          <a:lstStyle/>
          <a:p>
            <a:r>
              <a:rPr lang="zh-CN" altLang="en-US" dirty="0" smtClean="0"/>
              <a:t>ありがとう</a:t>
            </a:r>
            <a:endParaRPr lang="zh-CN" altLang="en-US" dirty="0"/>
          </a:p>
        </p:txBody>
      </p:sp>
      <p:sp>
        <p:nvSpPr>
          <p:cNvPr id="5" name="矩形 4"/>
          <p:cNvSpPr/>
          <p:nvPr/>
        </p:nvSpPr>
        <p:spPr>
          <a:xfrm>
            <a:off x="2147926" y="2371124"/>
            <a:ext cx="1338828" cy="369332"/>
          </a:xfrm>
          <a:prstGeom prst="rect">
            <a:avLst/>
          </a:prstGeom>
        </p:spPr>
        <p:txBody>
          <a:bodyPr wrap="none">
            <a:spAutoFit/>
          </a:bodyPr>
          <a:lstStyle/>
          <a:p>
            <a:r>
              <a:rPr lang="ko-KR" altLang="en-US" dirty="0"/>
              <a:t>고맙습니다</a:t>
            </a:r>
            <a:endParaRPr lang="zh-CN" altLang="en-US" dirty="0"/>
          </a:p>
        </p:txBody>
      </p:sp>
      <p:sp>
        <p:nvSpPr>
          <p:cNvPr id="6" name="矩形 5"/>
          <p:cNvSpPr/>
          <p:nvPr/>
        </p:nvSpPr>
        <p:spPr>
          <a:xfrm>
            <a:off x="2494915" y="3647989"/>
            <a:ext cx="800219" cy="276999"/>
          </a:xfrm>
          <a:prstGeom prst="rect">
            <a:avLst/>
          </a:prstGeom>
        </p:spPr>
        <p:txBody>
          <a:bodyPr wrap="none">
            <a:spAutoFit/>
          </a:bodyPr>
          <a:lstStyle/>
          <a:p>
            <a:r>
              <a:rPr lang="zh-CN" altLang="en-US" sz="1200" smtClean="0"/>
              <a:t>謝謝大家</a:t>
            </a:r>
            <a:endParaRPr lang="zh-CN" altLang="en-US" sz="1200" dirty="0"/>
          </a:p>
        </p:txBody>
      </p:sp>
      <p:sp>
        <p:nvSpPr>
          <p:cNvPr id="7" name="矩形 6"/>
          <p:cNvSpPr/>
          <p:nvPr/>
        </p:nvSpPr>
        <p:spPr>
          <a:xfrm>
            <a:off x="3782374" y="3211210"/>
            <a:ext cx="771943" cy="369332"/>
          </a:xfrm>
          <a:prstGeom prst="rect">
            <a:avLst/>
          </a:prstGeom>
        </p:spPr>
        <p:txBody>
          <a:bodyPr wrap="none">
            <a:spAutoFit/>
          </a:bodyPr>
          <a:lstStyle/>
          <a:p>
            <a:r>
              <a:rPr lang="zh-CN" altLang="en-US" dirty="0"/>
              <a:t>Danke</a:t>
            </a:r>
          </a:p>
        </p:txBody>
      </p:sp>
      <p:sp>
        <p:nvSpPr>
          <p:cNvPr id="8" name="矩形 7"/>
          <p:cNvSpPr/>
          <p:nvPr/>
        </p:nvSpPr>
        <p:spPr>
          <a:xfrm>
            <a:off x="4243698" y="1420980"/>
            <a:ext cx="981359" cy="369332"/>
          </a:xfrm>
          <a:prstGeom prst="rect">
            <a:avLst/>
          </a:prstGeom>
        </p:spPr>
        <p:txBody>
          <a:bodyPr wrap="none">
            <a:spAutoFit/>
          </a:bodyPr>
          <a:lstStyle/>
          <a:p>
            <a:r>
              <a:rPr lang="zh-CN" altLang="en-US" dirty="0" smtClean="0"/>
              <a:t>спасибо</a:t>
            </a:r>
            <a:endParaRPr lang="zh-CN" altLang="en-US" dirty="0"/>
          </a:p>
        </p:txBody>
      </p:sp>
      <p:sp>
        <p:nvSpPr>
          <p:cNvPr id="9" name="矩形 8"/>
          <p:cNvSpPr/>
          <p:nvPr/>
        </p:nvSpPr>
        <p:spPr>
          <a:xfrm>
            <a:off x="7850822" y="2841878"/>
            <a:ext cx="1020344" cy="369332"/>
          </a:xfrm>
          <a:prstGeom prst="rect">
            <a:avLst/>
          </a:prstGeom>
        </p:spPr>
        <p:txBody>
          <a:bodyPr wrap="none">
            <a:spAutoFit/>
          </a:bodyPr>
          <a:lstStyle/>
          <a:p>
            <a:r>
              <a:rPr lang="zh-CN" altLang="en-US" dirty="0"/>
              <a:t>obrigado</a:t>
            </a:r>
          </a:p>
        </p:txBody>
      </p:sp>
      <p:sp>
        <p:nvSpPr>
          <p:cNvPr id="10" name="矩形 9"/>
          <p:cNvSpPr/>
          <p:nvPr/>
        </p:nvSpPr>
        <p:spPr>
          <a:xfrm>
            <a:off x="6394065" y="1918042"/>
            <a:ext cx="1347998" cy="369332"/>
          </a:xfrm>
          <a:prstGeom prst="rect">
            <a:avLst/>
          </a:prstGeom>
        </p:spPr>
        <p:txBody>
          <a:bodyPr wrap="none">
            <a:spAutoFit/>
          </a:bodyPr>
          <a:lstStyle/>
          <a:p>
            <a:r>
              <a:rPr lang="zh-CN" altLang="en-US" dirty="0"/>
              <a:t>Terima kasih</a:t>
            </a:r>
          </a:p>
        </p:txBody>
      </p:sp>
      <p:sp>
        <p:nvSpPr>
          <p:cNvPr id="11" name="矩形 10"/>
          <p:cNvSpPr/>
          <p:nvPr/>
        </p:nvSpPr>
        <p:spPr>
          <a:xfrm>
            <a:off x="6356202" y="948807"/>
            <a:ext cx="711862" cy="369332"/>
          </a:xfrm>
          <a:prstGeom prst="rect">
            <a:avLst/>
          </a:prstGeom>
        </p:spPr>
        <p:txBody>
          <a:bodyPr wrap="none">
            <a:spAutoFit/>
          </a:bodyPr>
          <a:lstStyle/>
          <a:p>
            <a:r>
              <a:rPr lang="zh-CN" altLang="en-US" dirty="0"/>
              <a:t>merci</a:t>
            </a:r>
          </a:p>
        </p:txBody>
      </p:sp>
    </p:spTree>
    <p:extLst>
      <p:ext uri="{BB962C8B-B14F-4D97-AF65-F5344CB8AC3E}">
        <p14:creationId xmlns:p14="http://schemas.microsoft.com/office/powerpoint/2010/main" val="185577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lstStyle/>
          <a:p>
            <a:r>
              <a:rPr lang="en-US" altLang="zh-CN" dirty="0"/>
              <a:t>Unity</a:t>
            </a:r>
            <a:r>
              <a:rPr lang="zh-CN" altLang="zh-CN" dirty="0" smtClean="0"/>
              <a:t>坐标系</a:t>
            </a:r>
            <a:endParaRPr lang="en-US" altLang="zh-CN" dirty="0" smtClean="0"/>
          </a:p>
          <a:p>
            <a:endParaRPr lang="en-US" altLang="zh-CN" dirty="0"/>
          </a:p>
          <a:p>
            <a:r>
              <a:rPr lang="en-US" altLang="zh-CN" dirty="0" smtClean="0"/>
              <a:t>3D</a:t>
            </a:r>
            <a:r>
              <a:rPr lang="zh-CN" altLang="zh-CN" dirty="0"/>
              <a:t>坐标系分为两种</a:t>
            </a:r>
            <a:r>
              <a:rPr lang="en-US" altLang="zh-CN" dirty="0"/>
              <a:t>: </a:t>
            </a:r>
          </a:p>
          <a:p>
            <a:r>
              <a:rPr lang="zh-CN" altLang="zh-CN" dirty="0" smtClean="0"/>
              <a:t>左手坐标系</a:t>
            </a:r>
            <a:r>
              <a:rPr lang="en-US" altLang="zh-CN" dirty="0" smtClean="0"/>
              <a:t>	Unity </a:t>
            </a:r>
            <a:r>
              <a:rPr lang="zh-CN" altLang="en-US" dirty="0" smtClean="0"/>
              <a:t>、</a:t>
            </a:r>
            <a:r>
              <a:rPr lang="en-US" altLang="zh-CN" dirty="0" smtClean="0"/>
              <a:t>Direct3D</a:t>
            </a:r>
          </a:p>
          <a:p>
            <a:r>
              <a:rPr lang="zh-CN" altLang="zh-CN" dirty="0" smtClean="0"/>
              <a:t>右手坐标系</a:t>
            </a:r>
            <a:r>
              <a:rPr lang="en-US" altLang="zh-CN" dirty="0" smtClean="0"/>
              <a:t>	Maya</a:t>
            </a:r>
          </a:p>
        </p:txBody>
      </p:sp>
      <p:pic>
        <p:nvPicPr>
          <p:cNvPr id="6" name="图片 5" descr="C:\Users\lizhixiong.LONGTU\Desktop\ui知识梳理\引用的图片\14004451-146a7c23533a4ca5a31ec5a01c0888bd.gif"/>
          <p:cNvPicPr/>
          <p:nvPr/>
        </p:nvPicPr>
        <p:blipFill>
          <a:blip r:embed="rId2">
            <a:extLst>
              <a:ext uri="{28A0092B-C50C-407E-A947-70E740481C1C}">
                <a14:useLocalDpi xmlns:a14="http://schemas.microsoft.com/office/drawing/2010/main" val="0"/>
              </a:ext>
            </a:extLst>
          </a:blip>
          <a:srcRect/>
          <a:stretch>
            <a:fillRect/>
          </a:stretch>
        </p:blipFill>
        <p:spPr bwMode="auto">
          <a:xfrm>
            <a:off x="4800677" y="2043442"/>
            <a:ext cx="4865735" cy="3215906"/>
          </a:xfrm>
          <a:prstGeom prst="rect">
            <a:avLst/>
          </a:prstGeom>
          <a:noFill/>
          <a:ln>
            <a:noFill/>
          </a:ln>
        </p:spPr>
      </p:pic>
    </p:spTree>
    <p:extLst>
      <p:ext uri="{BB962C8B-B14F-4D97-AF65-F5344CB8AC3E}">
        <p14:creationId xmlns:p14="http://schemas.microsoft.com/office/powerpoint/2010/main" val="1203003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UGUI</a:t>
            </a:r>
            <a:r>
              <a:rPr lang="zh-CN" altLang="zh-CN" dirty="0" smtClean="0"/>
              <a:t>坐标系</a:t>
            </a:r>
            <a:endParaRPr lang="en-US" altLang="zh-CN" dirty="0" smtClean="0"/>
          </a:p>
          <a:p>
            <a:pPr marL="0" indent="0">
              <a:buNone/>
            </a:pPr>
            <a:endParaRPr lang="en-US" altLang="zh-CN" dirty="0" smtClean="0"/>
          </a:p>
          <a:p>
            <a:pPr marL="0" indent="0">
              <a:buNone/>
            </a:pPr>
            <a:r>
              <a:rPr lang="en-US" altLang="zh-CN" dirty="0" err="1" smtClean="0"/>
              <a:t>ugui</a:t>
            </a:r>
            <a:r>
              <a:rPr lang="zh-CN" altLang="zh-CN" dirty="0"/>
              <a:t>坐标系是</a:t>
            </a:r>
            <a:r>
              <a:rPr lang="en-US" altLang="zh-CN" dirty="0"/>
              <a:t>unity</a:t>
            </a:r>
            <a:r>
              <a:rPr lang="zh-CN" altLang="zh-CN" dirty="0"/>
              <a:t>坐标系的</a:t>
            </a:r>
            <a:r>
              <a:rPr lang="en-US" altLang="zh-CN" dirty="0"/>
              <a:t>2D</a:t>
            </a:r>
            <a:r>
              <a:rPr lang="zh-CN" altLang="zh-CN" dirty="0"/>
              <a:t>版</a:t>
            </a:r>
          </a:p>
          <a:p>
            <a:pPr marL="0" indent="0">
              <a:buNone/>
            </a:pPr>
            <a:r>
              <a:rPr lang="zh-CN" altLang="zh-CN" dirty="0"/>
              <a:t>向右为</a:t>
            </a:r>
            <a:r>
              <a:rPr lang="en-US" altLang="zh-CN" dirty="0"/>
              <a:t>x</a:t>
            </a:r>
            <a:r>
              <a:rPr lang="zh-CN" altLang="zh-CN" dirty="0"/>
              <a:t>正方</a:t>
            </a:r>
            <a:r>
              <a:rPr lang="zh-CN" altLang="zh-CN" dirty="0" smtClean="0"/>
              <a:t>向</a:t>
            </a:r>
            <a:endParaRPr lang="en-US" altLang="zh-CN" dirty="0" smtClean="0"/>
          </a:p>
          <a:p>
            <a:pPr marL="0" indent="0">
              <a:buNone/>
            </a:pPr>
            <a:r>
              <a:rPr lang="zh-CN" altLang="zh-CN" dirty="0" smtClean="0"/>
              <a:t>向上</a:t>
            </a:r>
            <a:r>
              <a:rPr lang="zh-CN" altLang="zh-CN" dirty="0"/>
              <a:t>为</a:t>
            </a:r>
            <a:r>
              <a:rPr lang="en-US" altLang="zh-CN" dirty="0"/>
              <a:t>y</a:t>
            </a:r>
            <a:r>
              <a:rPr lang="zh-CN" altLang="zh-CN" dirty="0"/>
              <a:t>正方</a:t>
            </a:r>
            <a:r>
              <a:rPr lang="zh-CN" altLang="zh-CN" dirty="0" smtClean="0"/>
              <a:t>向</a:t>
            </a:r>
            <a:endParaRPr lang="zh-CN" altLang="zh-CN" dirty="0"/>
          </a:p>
        </p:txBody>
      </p:sp>
    </p:spTree>
    <p:extLst>
      <p:ext uri="{BB962C8B-B14F-4D97-AF65-F5344CB8AC3E}">
        <p14:creationId xmlns:p14="http://schemas.microsoft.com/office/powerpoint/2010/main" val="3442938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r>
              <a:rPr lang="zh-CN" altLang="en-US" dirty="0" smtClean="0"/>
              <a:t>绝对坐标和相对坐标</a:t>
            </a:r>
            <a:endParaRPr lang="en-US" altLang="zh-CN" dirty="0" smtClean="0"/>
          </a:p>
          <a:p>
            <a:endParaRPr lang="en-US" altLang="zh-CN" dirty="0"/>
          </a:p>
          <a:p>
            <a:r>
              <a:rPr lang="zh-CN" altLang="zh-CN" dirty="0" smtClean="0"/>
              <a:t>绝对坐标 </a:t>
            </a:r>
            <a:r>
              <a:rPr lang="zh-CN" altLang="zh-CN" dirty="0"/>
              <a:t>又叫 世界坐标 是在世界公共空间中的唯一坐标。</a:t>
            </a:r>
          </a:p>
          <a:p>
            <a:r>
              <a:rPr lang="zh-CN" altLang="zh-CN" dirty="0"/>
              <a:t>相对坐标 又叫 局部坐标 是指相对于某一个位置或者空间的坐标。</a:t>
            </a:r>
          </a:p>
          <a:p>
            <a:r>
              <a:rPr lang="zh-CN" altLang="zh-CN" dirty="0"/>
              <a:t>世界坐标和局部坐标可以相互转换</a:t>
            </a:r>
            <a:r>
              <a:rPr lang="zh-CN" altLang="zh-CN" dirty="0" smtClean="0"/>
              <a:t>。</a:t>
            </a:r>
            <a:endParaRPr lang="zh-CN" altLang="zh-CN" dirty="0"/>
          </a:p>
        </p:txBody>
      </p:sp>
    </p:spTree>
    <p:extLst>
      <p:ext uri="{BB962C8B-B14F-4D97-AF65-F5344CB8AC3E}">
        <p14:creationId xmlns:p14="http://schemas.microsoft.com/office/powerpoint/2010/main" val="409983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Anchor</a:t>
            </a:r>
          </a:p>
          <a:p>
            <a:pPr marL="0" indent="0">
              <a:buNone/>
            </a:pPr>
            <a:endParaRPr lang="en-US" altLang="zh-CN" dirty="0"/>
          </a:p>
          <a:p>
            <a:pPr marL="0" indent="0">
              <a:buNone/>
            </a:pPr>
            <a:r>
              <a:rPr lang="zh-CN" altLang="zh-CN" dirty="0" smtClean="0"/>
              <a:t>简单</a:t>
            </a:r>
            <a:r>
              <a:rPr lang="zh-CN" altLang="zh-CN" dirty="0"/>
              <a:t>来说在</a:t>
            </a:r>
            <a:r>
              <a:rPr lang="en-US" altLang="zh-CN" dirty="0" err="1"/>
              <a:t>ugui</a:t>
            </a:r>
            <a:r>
              <a:rPr lang="zh-CN" altLang="zh-CN" dirty="0"/>
              <a:t>中</a:t>
            </a:r>
            <a:r>
              <a:rPr lang="en-US" altLang="zh-CN" dirty="0"/>
              <a:t>anchor</a:t>
            </a:r>
            <a:r>
              <a:rPr lang="zh-CN" altLang="zh-CN" dirty="0"/>
              <a:t>就是代表</a:t>
            </a:r>
            <a:r>
              <a:rPr lang="zh-CN" altLang="zh-CN" dirty="0" smtClean="0"/>
              <a:t>当前</a:t>
            </a:r>
            <a:r>
              <a:rPr lang="zh-CN" altLang="en-US" dirty="0" smtClean="0"/>
              <a:t>矩形相对于父矩形的哪个位置进行展开</a:t>
            </a:r>
            <a:r>
              <a:rPr lang="en-US" altLang="zh-CN" dirty="0" smtClean="0"/>
              <a:t>,</a:t>
            </a:r>
          </a:p>
          <a:p>
            <a:pPr marL="0" indent="0">
              <a:buNone/>
            </a:pPr>
            <a:r>
              <a:rPr lang="zh-CN" altLang="zh-CN" dirty="0" smtClean="0"/>
              <a:t>当前</a:t>
            </a:r>
            <a:r>
              <a:rPr lang="zh-CN" altLang="en-US" dirty="0"/>
              <a:t>矩形</a:t>
            </a:r>
            <a:r>
              <a:rPr lang="zh-CN" altLang="zh-CN" dirty="0" smtClean="0"/>
              <a:t>的</a:t>
            </a:r>
            <a:r>
              <a:rPr lang="zh-CN" altLang="en-US" dirty="0" smtClean="0"/>
              <a:t>其余各点</a:t>
            </a:r>
            <a:r>
              <a:rPr lang="zh-CN" altLang="zh-CN" dirty="0" smtClean="0"/>
              <a:t>都是</a:t>
            </a:r>
            <a:r>
              <a:rPr lang="zh-CN" altLang="zh-CN" dirty="0"/>
              <a:t>基于这个点偏移得到的位置</a:t>
            </a:r>
            <a:r>
              <a:rPr lang="zh-CN" altLang="zh-CN" dirty="0" smtClean="0"/>
              <a:t>。</a:t>
            </a:r>
            <a:endParaRPr lang="en-US" altLang="zh-CN" dirty="0" smtClean="0"/>
          </a:p>
          <a:p>
            <a:pPr marL="0" indent="0">
              <a:buNone/>
            </a:pPr>
            <a:r>
              <a:rPr lang="zh-CN" altLang="en-US" dirty="0" smtClean="0"/>
              <a:t>物体的</a:t>
            </a:r>
            <a:r>
              <a:rPr lang="en-US" altLang="zh-CN" dirty="0" err="1" smtClean="0"/>
              <a:t>localPosition</a:t>
            </a:r>
            <a:r>
              <a:rPr lang="zh-CN" altLang="en-US" dirty="0" smtClean="0"/>
              <a:t>则要根据当前矩形的尺寸和</a:t>
            </a:r>
            <a:r>
              <a:rPr lang="en-US" altLang="zh-CN" dirty="0" smtClean="0"/>
              <a:t>Pivot</a:t>
            </a:r>
            <a:r>
              <a:rPr lang="zh-CN" altLang="en-US" dirty="0" smtClean="0"/>
              <a:t>位置来决定，所以盲目使用</a:t>
            </a:r>
            <a:r>
              <a:rPr lang="en-US" altLang="zh-CN" dirty="0" smtClean="0"/>
              <a:t>position</a:t>
            </a:r>
            <a:r>
              <a:rPr lang="zh-CN" altLang="en-US" dirty="0" smtClean="0"/>
              <a:t>的行为是不推荐的。</a:t>
            </a:r>
            <a:endParaRPr lang="en-US" altLang="zh-CN" dirty="0" smtClean="0"/>
          </a:p>
          <a:p>
            <a:pPr marL="0" indent="0">
              <a:buNone/>
            </a:pPr>
            <a:r>
              <a:rPr lang="zh-CN" altLang="en-US" dirty="0"/>
              <a:t>如下</a:t>
            </a:r>
            <a:r>
              <a:rPr lang="zh-CN" altLang="en-US" dirty="0" smtClean="0"/>
              <a:t>图</a:t>
            </a:r>
            <a:endParaRPr lang="en-US" altLang="zh-CN" dirty="0" smtClean="0"/>
          </a:p>
        </p:txBody>
      </p:sp>
    </p:spTree>
    <p:extLst>
      <p:ext uri="{BB962C8B-B14F-4D97-AF65-F5344CB8AC3E}">
        <p14:creationId xmlns:p14="http://schemas.microsoft.com/office/powerpoint/2010/main" val="361723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坐标系</a:t>
            </a:r>
            <a:r>
              <a:rPr lang="zh-CN" altLang="en-US" dirty="0"/>
              <a:t>和</a:t>
            </a:r>
            <a:r>
              <a:rPr lang="en-US" altLang="zh-CN" dirty="0" err="1" smtClean="0"/>
              <a:t>RectTransform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Anchor</a:t>
            </a:r>
          </a:p>
          <a:p>
            <a:pPr marL="0" indent="0">
              <a:buNone/>
            </a:pPr>
            <a:endParaRPr lang="en-US" altLang="zh-CN" dirty="0"/>
          </a:p>
        </p:txBody>
      </p:sp>
      <p:pic>
        <p:nvPicPr>
          <p:cNvPr id="4" name="图片 3"/>
          <p:cNvPicPr/>
          <p:nvPr/>
        </p:nvPicPr>
        <p:blipFill>
          <a:blip r:embed="rId2"/>
          <a:stretch>
            <a:fillRect/>
          </a:stretch>
        </p:blipFill>
        <p:spPr>
          <a:xfrm>
            <a:off x="1097280" y="2626783"/>
            <a:ext cx="3971925" cy="3114675"/>
          </a:xfrm>
          <a:prstGeom prst="rect">
            <a:avLst/>
          </a:prstGeom>
        </p:spPr>
      </p:pic>
      <p:pic>
        <p:nvPicPr>
          <p:cNvPr id="5" name="图片 4"/>
          <p:cNvPicPr/>
          <p:nvPr/>
        </p:nvPicPr>
        <p:blipFill>
          <a:blip r:embed="rId3"/>
          <a:stretch>
            <a:fillRect/>
          </a:stretch>
        </p:blipFill>
        <p:spPr>
          <a:xfrm>
            <a:off x="5875295" y="3403070"/>
            <a:ext cx="3857625" cy="1562100"/>
          </a:xfrm>
          <a:prstGeom prst="rect">
            <a:avLst/>
          </a:prstGeom>
        </p:spPr>
      </p:pic>
    </p:spTree>
    <p:extLst>
      <p:ext uri="{BB962C8B-B14F-4D97-AF65-F5344CB8AC3E}">
        <p14:creationId xmlns:p14="http://schemas.microsoft.com/office/powerpoint/2010/main" val="1059012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732</TotalTime>
  <Words>1894</Words>
  <Application>Microsoft Office PowerPoint</Application>
  <PresentationFormat>自定义</PresentationFormat>
  <Paragraphs>308</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回顾</vt:lpstr>
      <vt:lpstr>PowerPoint 演示文稿</vt:lpstr>
      <vt:lpstr>大纲</vt:lpstr>
      <vt:lpstr>1.坐标系和RectTransform</vt:lpstr>
      <vt:lpstr>1.坐标系和RectTransform</vt:lpstr>
      <vt:lpstr>1.坐标系和RectTransform</vt:lpstr>
      <vt:lpstr>1.坐标系和RectTransform</vt:lpstr>
      <vt:lpstr>1.坐标系和RectTransform</vt:lpstr>
      <vt:lpstr>1.坐标系和RectTransform</vt:lpstr>
      <vt:lpstr>1.坐标系和RectTransform</vt:lpstr>
      <vt:lpstr>1.坐标系和RectTransform</vt:lpstr>
      <vt:lpstr>1.坐标系和RectTransform</vt:lpstr>
      <vt:lpstr>2.可视化组件和可交互组件</vt:lpstr>
      <vt:lpstr>2.可视化组件和可交互组件</vt:lpstr>
      <vt:lpstr>2.可视化组件和可交互组件</vt:lpstr>
      <vt:lpstr>2.可视化组件和可交互组件</vt:lpstr>
      <vt:lpstr>2.可视化组件和可交互组件</vt:lpstr>
      <vt:lpstr>2.可视化组件和可交互组件</vt:lpstr>
      <vt:lpstr>2.可视化组件和可交互组件</vt:lpstr>
      <vt:lpstr>3. Tera项目的UI的开发流程</vt:lpstr>
      <vt:lpstr>3. Tera项目的UI的开发流程</vt:lpstr>
      <vt:lpstr>3. Tera项目的UI的开发流程</vt:lpstr>
      <vt:lpstr>3. Tera项目的UI的开发流程</vt:lpstr>
      <vt:lpstr>PowerPoint 演示文稿</vt:lpstr>
      <vt:lpstr>3. Tera项目的UI的开发流程</vt:lpstr>
      <vt:lpstr>3. Tera项目的UI的开发流程</vt:lpstr>
      <vt:lpstr>3. Tera项目的UI的开发流程</vt:lpstr>
      <vt:lpstr>4. 性能点</vt:lpstr>
      <vt:lpstr>4. 性能点</vt:lpstr>
      <vt:lpstr>4. 性能点</vt:lpstr>
      <vt:lpstr>4. 性能点</vt:lpstr>
      <vt:lpstr>4. 性能点</vt:lpstr>
      <vt:lpstr>4. 性能点</vt:lpstr>
      <vt:lpstr>4. 性能点</vt:lpstr>
      <vt:lpstr>4. 性能点</vt:lpstr>
      <vt:lpstr>4. 性能点</vt:lpstr>
      <vt:lpstr>5.逻辑交互与回调事件</vt:lpstr>
      <vt:lpstr>PowerPoint 演示文稿</vt:lpstr>
      <vt:lpstr>5.逻辑交互与回调事件</vt:lpstr>
      <vt:lpstr>5. 逻辑交互与回调事件</vt:lpstr>
      <vt:lpstr>5.逻辑交互与回调事件</vt:lpstr>
      <vt:lpstr>5.逻辑交互与回调事件</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大纲</dc:title>
  <dc:creator>李志雄</dc:creator>
  <cp:lastModifiedBy>于金</cp:lastModifiedBy>
  <cp:revision>105</cp:revision>
  <dcterms:created xsi:type="dcterms:W3CDTF">2016-09-12T06:51:08Z</dcterms:created>
  <dcterms:modified xsi:type="dcterms:W3CDTF">2018-01-31T03:05:56Z</dcterms:modified>
</cp:coreProperties>
</file>