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5"/>
  </p:notesMasterIdLst>
  <p:sldIdLst>
    <p:sldId id="256" r:id="rId2"/>
    <p:sldId id="258" r:id="rId3"/>
    <p:sldId id="259" r:id="rId4"/>
    <p:sldId id="260" r:id="rId5"/>
    <p:sldId id="261" r:id="rId6"/>
    <p:sldId id="262" r:id="rId7"/>
    <p:sldId id="263" r:id="rId8"/>
    <p:sldId id="264" r:id="rId9"/>
    <p:sldId id="265" r:id="rId10"/>
    <p:sldId id="295" r:id="rId11"/>
    <p:sldId id="291" r:id="rId12"/>
    <p:sldId id="296" r:id="rId13"/>
    <p:sldId id="266" r:id="rId14"/>
    <p:sldId id="267" r:id="rId15"/>
    <p:sldId id="269" r:id="rId16"/>
    <p:sldId id="289" r:id="rId17"/>
    <p:sldId id="268" r:id="rId18"/>
    <p:sldId id="279" r:id="rId19"/>
    <p:sldId id="257" r:id="rId20"/>
    <p:sldId id="270" r:id="rId21"/>
    <p:sldId id="271" r:id="rId22"/>
    <p:sldId id="292" r:id="rId23"/>
    <p:sldId id="293" r:id="rId24"/>
    <p:sldId id="272" r:id="rId25"/>
    <p:sldId id="273" r:id="rId26"/>
    <p:sldId id="274" r:id="rId27"/>
    <p:sldId id="290" r:id="rId28"/>
    <p:sldId id="275" r:id="rId29"/>
    <p:sldId id="276" r:id="rId30"/>
    <p:sldId id="287" r:id="rId31"/>
    <p:sldId id="277" r:id="rId32"/>
    <p:sldId id="280" r:id="rId33"/>
    <p:sldId id="278" r:id="rId34"/>
    <p:sldId id="281" r:id="rId35"/>
    <p:sldId id="282" r:id="rId36"/>
    <p:sldId id="284" r:id="rId37"/>
    <p:sldId id="283" r:id="rId38"/>
    <p:sldId id="285" r:id="rId39"/>
    <p:sldId id="286" r:id="rId40"/>
    <p:sldId id="288" r:id="rId41"/>
    <p:sldId id="294" r:id="rId42"/>
    <p:sldId id="298" r:id="rId43"/>
    <p:sldId id="297" r:id="rId4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D18439E-9735-0B42-8923-1C8358E9CFDF}">
          <p14:sldIdLst>
            <p14:sldId id="256"/>
            <p14:sldId id="258"/>
            <p14:sldId id="259"/>
            <p14:sldId id="260"/>
            <p14:sldId id="261"/>
            <p14:sldId id="262"/>
            <p14:sldId id="263"/>
            <p14:sldId id="264"/>
          </p14:sldIdLst>
        </p14:section>
        <p14:section name="前回の振り返り" id="{D377E8BE-95B9-0140-91FD-92FC33352CE8}">
          <p14:sldIdLst>
            <p14:sldId id="265"/>
            <p14:sldId id="295"/>
          </p14:sldIdLst>
        </p14:section>
        <p14:section name="テスト可能性" id="{5723DCEA-3363-4C47-81DC-8FB55746483A}">
          <p14:sldIdLst>
            <p14:sldId id="291"/>
            <p14:sldId id="296"/>
            <p14:sldId id="266"/>
            <p14:sldId id="267"/>
            <p14:sldId id="269"/>
            <p14:sldId id="289"/>
            <p14:sldId id="268"/>
          </p14:sldIdLst>
        </p14:section>
        <p14:section name="テストできる条件" id="{F45E8B5E-8F15-5440-8DEC-F75F56A0DD3D}">
          <p14:sldIdLst>
            <p14:sldId id="279"/>
            <p14:sldId id="257"/>
            <p14:sldId id="270"/>
            <p14:sldId id="271"/>
            <p14:sldId id="292"/>
            <p14:sldId id="293"/>
            <p14:sldId id="272"/>
            <p14:sldId id="273"/>
            <p14:sldId id="274"/>
            <p14:sldId id="290"/>
            <p14:sldId id="275"/>
            <p14:sldId id="276"/>
            <p14:sldId id="287"/>
            <p14:sldId id="277"/>
          </p14:sldIdLst>
        </p14:section>
        <p14:section name="テストしやすい条件" id="{F4ABF735-CEE6-F446-A38E-292F24E691BC}">
          <p14:sldIdLst>
            <p14:sldId id="280"/>
            <p14:sldId id="278"/>
            <p14:sldId id="281"/>
            <p14:sldId id="282"/>
            <p14:sldId id="284"/>
            <p14:sldId id="283"/>
            <p14:sldId id="285"/>
            <p14:sldId id="286"/>
            <p14:sldId id="288"/>
            <p14:sldId id="294"/>
            <p14:sldId id="298"/>
            <p14:sldId id="297"/>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6"/>
    <p:restoredTop sz="94631"/>
  </p:normalViewPr>
  <p:slideViewPr>
    <p:cSldViewPr snapToGrid="0" snapToObjects="1">
      <p:cViewPr varScale="1">
        <p:scale>
          <a:sx n="65" d="100"/>
          <a:sy n="65" d="100"/>
        </p:scale>
        <p:origin x="-135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F7B48-EE81-AA40-9CD6-AD31DBEE55F7}" type="datetimeFigureOut">
              <a:rPr kumimoji="1" lang="ja-JP" altLang="en-US" smtClean="0"/>
              <a:t>2017/1/12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40D0E-03BA-054C-8369-4FE36BB54F17}" type="slidenum">
              <a:rPr kumimoji="1" lang="ja-JP" altLang="en-US" smtClean="0"/>
              <a:t>‹#›</a:t>
            </a:fld>
            <a:endParaRPr kumimoji="1" lang="ja-JP" altLang="en-US"/>
          </a:p>
        </p:txBody>
      </p:sp>
    </p:spTree>
    <p:extLst>
      <p:ext uri="{BB962C8B-B14F-4D97-AF65-F5344CB8AC3E}">
        <p14:creationId xmlns:p14="http://schemas.microsoft.com/office/powerpoint/2010/main" val="53557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E65DC48-E6EE-C94C-8B82-52928266AE60}" type="datetimeFigureOut">
              <a:rPr kumimoji="1" lang="ja-JP" altLang="en-US" smtClean="0"/>
              <a:t>2017/1/12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F3A5715-82CE-744D-905C-182169809B96}"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E65DC48-E6EE-C94C-8B82-52928266AE60}" type="datetimeFigureOut">
              <a:rPr kumimoji="1" lang="ja-JP" altLang="en-US" smtClean="0"/>
              <a:t>2017/1/12</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3A5715-82CE-744D-905C-182169809B96}" type="slidenum">
              <a:rPr kumimoji="1" lang="ja-JP" altLang="en-US" smtClean="0"/>
              <a:t>‹#›</a:t>
            </a:fld>
            <a:endParaRPr kumimoji="1" lang="ja-JP" altLang="en-US"/>
          </a:p>
        </p:txBody>
      </p:sp>
    </p:spTree>
    <p:extLst>
      <p:ext uri="{BB962C8B-B14F-4D97-AF65-F5344CB8AC3E}">
        <p14:creationId xmlns:p14="http://schemas.microsoft.com/office/powerpoint/2010/main" val="2000399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izukyf" TargetMode="External"/><Relationship Id="rId2" Type="http://schemas.openxmlformats.org/officeDocument/2006/relationships/hyperlink" Target="http://www.slideshare.net/mizukyfujitan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xUnit</a:t>
            </a:r>
            <a:r>
              <a:rPr lang="ja-JP" altLang="en-US" dirty="0" smtClean="0"/>
              <a:t>ハンズオン</a:t>
            </a:r>
            <a:endParaRPr kumimoji="1" lang="ja-JP" altLang="en-US" dirty="0"/>
          </a:p>
        </p:txBody>
      </p:sp>
      <p:sp>
        <p:nvSpPr>
          <p:cNvPr id="3" name="サブタイトル 2"/>
          <p:cNvSpPr>
            <a:spLocks noGrp="1"/>
          </p:cNvSpPr>
          <p:nvPr>
            <p:ph type="subTitle" idx="1"/>
          </p:nvPr>
        </p:nvSpPr>
        <p:spPr/>
        <p:txBody>
          <a:bodyPr/>
          <a:lstStyle/>
          <a:p>
            <a:r>
              <a:rPr lang="en-US" altLang="ja-JP" dirty="0" err="1" smtClean="0"/>
              <a:t>xUnit</a:t>
            </a:r>
            <a:r>
              <a:rPr lang="ja-JP" altLang="en-US" dirty="0" smtClean="0"/>
              <a:t>フレームワークを通じた</a:t>
            </a:r>
            <a:r>
              <a:rPr lang="en-US" altLang="ja-JP" dirty="0" smtClean="0"/>
              <a:t/>
            </a:r>
            <a:br>
              <a:rPr lang="en-US" altLang="ja-JP" dirty="0" smtClean="0"/>
            </a:br>
            <a:r>
              <a:rPr lang="ja-JP" altLang="en-US" dirty="0" smtClean="0"/>
              <a:t>プログラミング＆テスト・スキル</a:t>
            </a:r>
            <a:r>
              <a:rPr lang="en-US" altLang="ja-JP" dirty="0" smtClean="0"/>
              <a:t>UP</a:t>
            </a:r>
          </a:p>
        </p:txBody>
      </p:sp>
    </p:spTree>
    <p:extLst>
      <p:ext uri="{BB962C8B-B14F-4D97-AF65-F5344CB8AC3E}">
        <p14:creationId xmlns:p14="http://schemas.microsoft.com/office/powerpoint/2010/main" val="176817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まとめ</a:t>
            </a:r>
            <a:endParaRPr kumimoji="1" lang="ja-JP" altLang="en-US" dirty="0"/>
          </a:p>
        </p:txBody>
      </p:sp>
      <p:sp>
        <p:nvSpPr>
          <p:cNvPr id="5" name="コンテンツ プレースホルダー 4"/>
          <p:cNvSpPr>
            <a:spLocks noGrp="1"/>
          </p:cNvSpPr>
          <p:nvPr>
            <p:ph idx="1"/>
          </p:nvPr>
        </p:nvSpPr>
        <p:spPr/>
        <p:txBody>
          <a:bodyPr/>
          <a:lstStyle/>
          <a:p>
            <a:r>
              <a:rPr lang="en-US" altLang="ja-JP" dirty="0" smtClean="0"/>
              <a:t>UT</a:t>
            </a:r>
            <a:r>
              <a:rPr lang="ja-JP" altLang="en-US" dirty="0" smtClean="0"/>
              <a:t>を作成するための部品について初歩的知識を得た。</a:t>
            </a:r>
            <a:endParaRPr lang="en-US" altLang="ja-JP" dirty="0" smtClean="0"/>
          </a:p>
          <a:p>
            <a:r>
              <a:rPr lang="ja-JP" altLang="en-US" dirty="0" smtClean="0"/>
              <a:t>戻り値が特定の値であること、特定の範囲内であること、特定の値を含むこと、例外をスローすること、などなどの条件（制約）を使ってメソッドの仕様を表現できるようになった</a:t>
            </a:r>
            <a:r>
              <a:rPr lang="ja-JP" altLang="en-US" dirty="0" smtClean="0"/>
              <a:t>。</a:t>
            </a:r>
            <a:endParaRPr lang="en-US" altLang="ja-JP" dirty="0" smtClean="0"/>
          </a:p>
        </p:txBody>
      </p:sp>
    </p:spTree>
    <p:extLst>
      <p:ext uri="{BB962C8B-B14F-4D97-AF65-F5344CB8AC3E}">
        <p14:creationId xmlns:p14="http://schemas.microsoft.com/office/powerpoint/2010/main" val="812776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サンプル・ソリューションのオープン</a:t>
            </a:r>
            <a:endParaRPr kumimoji="1" lang="ja-JP" altLang="en-US" dirty="0"/>
          </a:p>
        </p:txBody>
      </p:sp>
      <p:sp>
        <p:nvSpPr>
          <p:cNvPr id="5" name="コンテンツ プレースホルダー 4"/>
          <p:cNvSpPr>
            <a:spLocks noGrp="1"/>
          </p:cNvSpPr>
          <p:nvPr>
            <p:ph idx="1"/>
          </p:nvPr>
        </p:nvSpPr>
        <p:spPr/>
        <p:txBody>
          <a:bodyPr/>
          <a:lstStyle/>
          <a:p>
            <a:pPr marL="514350" indent="-514350">
              <a:buFont typeface="+mj-lt"/>
              <a:buAutoNum type="arabicPeriod"/>
            </a:pPr>
            <a:r>
              <a:rPr lang="ja-JP" altLang="en-US" dirty="0"/>
              <a:t>サンプル・ソリューション</a:t>
            </a:r>
            <a:r>
              <a:rPr lang="en-US" altLang="ja-JP" dirty="0"/>
              <a:t>ZIP</a:t>
            </a:r>
            <a:r>
              <a:rPr lang="ja-JP" altLang="en-US" dirty="0"/>
              <a:t>をダウンロード</a:t>
            </a:r>
            <a:endParaRPr lang="en-US" altLang="ja-JP" dirty="0"/>
          </a:p>
          <a:p>
            <a:pPr marL="514350" indent="-514350">
              <a:buFont typeface="+mj-lt"/>
              <a:buAutoNum type="arabicPeriod"/>
            </a:pPr>
            <a:r>
              <a:rPr lang="en-US" altLang="ja-JP" dirty="0"/>
              <a:t>ZIP</a:t>
            </a:r>
            <a:r>
              <a:rPr lang="ja-JP" altLang="en-US" dirty="0"/>
              <a:t>ファイルを展開</a:t>
            </a:r>
            <a:endParaRPr lang="en-US" altLang="ja-JP" dirty="0"/>
          </a:p>
          <a:p>
            <a:pPr marL="514350" indent="-514350">
              <a:buFont typeface="+mj-lt"/>
              <a:buAutoNum type="arabicPeriod"/>
            </a:pPr>
            <a:r>
              <a:rPr lang="en-US" altLang="ja-JP" dirty="0"/>
              <a:t>Visual Studio</a:t>
            </a:r>
            <a:r>
              <a:rPr lang="ja-JP" altLang="en-US" dirty="0"/>
              <a:t>でオープン</a:t>
            </a:r>
            <a:endParaRPr lang="en-US" altLang="ja-JP" dirty="0"/>
          </a:p>
          <a:p>
            <a:pPr marL="514350" indent="-514350">
              <a:buFont typeface="+mj-lt"/>
              <a:buAutoNum type="arabicPeriod"/>
            </a:pPr>
            <a:r>
              <a:rPr lang="en-US" altLang="ja-JP" dirty="0" err="1"/>
              <a:t>NuGet</a:t>
            </a:r>
            <a:r>
              <a:rPr lang="ja-JP" altLang="en-US" dirty="0"/>
              <a:t>パッケージの復元（</a:t>
            </a:r>
            <a:r>
              <a:rPr lang="en-US" altLang="ja-JP" dirty="0"/>
              <a:t>VS2013</a:t>
            </a:r>
            <a:r>
              <a:rPr lang="ja-JP" altLang="en-US" dirty="0"/>
              <a:t>の手順は次項参照</a:t>
            </a:r>
            <a:r>
              <a:rPr lang="ja-JP" altLang="en-US" dirty="0" smtClean="0"/>
              <a:t>）</a:t>
            </a:r>
            <a:endParaRPr lang="en-US" altLang="ja-JP" dirty="0" smtClean="0"/>
          </a:p>
          <a:p>
            <a:pPr marL="514350" indent="-514350">
              <a:buFont typeface="+mj-lt"/>
              <a:buAutoNum type="arabicPeriod"/>
            </a:pPr>
            <a:r>
              <a:rPr lang="ja-JP" altLang="en-US" dirty="0"/>
              <a:t>アプリケーションの仕様を確認（講師から説明）</a:t>
            </a:r>
            <a:endParaRPr lang="en-US" altLang="ja-JP" dirty="0"/>
          </a:p>
          <a:p>
            <a:pPr marL="514350" indent="-514350">
              <a:buFont typeface="+mj-lt"/>
              <a:buAutoNum type="arabicPeriod"/>
            </a:pPr>
            <a:r>
              <a:rPr lang="ja-JP" altLang="en-US" dirty="0"/>
              <a:t>メイン・プロジェクト指定クラスに対応する</a:t>
            </a:r>
            <a:r>
              <a:rPr lang="en-US" altLang="ja-JP" dirty="0" err="1"/>
              <a:t>TestFixture</a:t>
            </a:r>
            <a:r>
              <a:rPr lang="ja-JP" altLang="en-US" dirty="0"/>
              <a:t>クラスを作成する</a:t>
            </a:r>
            <a:endParaRPr lang="en-US" altLang="ja-JP" dirty="0"/>
          </a:p>
          <a:p>
            <a:pPr marL="514350" indent="-514350">
              <a:buFont typeface="+mj-lt"/>
              <a:buAutoNum type="arabicPeriod"/>
            </a:pPr>
            <a:r>
              <a:rPr lang="ja-JP" altLang="en-US" dirty="0"/>
              <a:t>とりあえずテストを実行してみる</a:t>
            </a:r>
            <a:endParaRPr lang="en-US" altLang="ja-JP" dirty="0"/>
          </a:p>
          <a:p>
            <a:pPr marL="514350" indent="-514350">
              <a:buFont typeface="+mj-lt"/>
              <a:buAutoNum type="arabicPeriod"/>
            </a:pPr>
            <a:endParaRPr lang="en-US" altLang="ja-JP" dirty="0"/>
          </a:p>
          <a:p>
            <a:pPr marL="0" indent="0">
              <a:buNone/>
            </a:pPr>
            <a:r>
              <a:rPr lang="en-US" altLang="ja-JP" dirty="0"/>
              <a:t>※</a:t>
            </a:r>
            <a:r>
              <a:rPr lang="ja-JP" altLang="en-US" dirty="0"/>
              <a:t>すでにテスト・プロジェクトとプロジェクト間参照、</a:t>
            </a:r>
            <a:r>
              <a:rPr lang="en-US" altLang="ja-JP" dirty="0" err="1"/>
              <a:t>Nunit</a:t>
            </a:r>
            <a:r>
              <a:rPr lang="ja-JP" altLang="en-US" dirty="0"/>
              <a:t>などの必要なアセンブリの参照追加は終わっている。</a:t>
            </a:r>
            <a:endParaRPr lang="en-US" altLang="ja-JP" dirty="0"/>
          </a:p>
          <a:p>
            <a:pPr marL="514350" indent="-514350">
              <a:buFont typeface="+mj-lt"/>
              <a:buAutoNum type="arabicPeriod"/>
            </a:pPr>
            <a:endParaRPr lang="en-US" altLang="ja-JP" dirty="0"/>
          </a:p>
          <a:p>
            <a:endParaRPr kumimoji="1" lang="ja-JP" altLang="en-US" dirty="0"/>
          </a:p>
        </p:txBody>
      </p:sp>
      <p:sp>
        <p:nvSpPr>
          <p:cNvPr id="6" name="テキスト ボックス 5"/>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510016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VS2013</a:t>
            </a:r>
            <a:br>
              <a:rPr kumimoji="1" lang="en-US" altLang="ja-JP" dirty="0" smtClean="0"/>
            </a:br>
            <a:r>
              <a:rPr kumimoji="1" lang="en-US" altLang="ja-JP" dirty="0" err="1" smtClean="0"/>
              <a:t>NuGet</a:t>
            </a:r>
            <a:r>
              <a:rPr kumimoji="1" lang="ja-JP" altLang="en-US" dirty="0" smtClean="0"/>
              <a:t>パッケージの復元</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ソリューション エクスプローラ上でソリューションを右クリック→</a:t>
            </a:r>
            <a:r>
              <a:rPr lang="ja-JP" altLang="en-US" dirty="0" smtClean="0"/>
              <a:t>［</a:t>
            </a:r>
            <a:r>
              <a:rPr lang="en-US" altLang="ja-JP" dirty="0" err="1" smtClean="0"/>
              <a:t>NuGet</a:t>
            </a:r>
            <a:r>
              <a:rPr lang="en-US" altLang="ja-JP" dirty="0" smtClean="0"/>
              <a:t> </a:t>
            </a:r>
            <a:r>
              <a:rPr lang="ja-JP" altLang="en-US" dirty="0" smtClean="0"/>
              <a:t>パッケージの復元の有効化］をクリック</a:t>
            </a:r>
            <a:endParaRPr lang="en-US" altLang="ja-JP" dirty="0" smtClean="0"/>
          </a:p>
          <a:p>
            <a:r>
              <a:rPr lang="ja-JP" altLang="en-US" dirty="0" smtClean="0"/>
              <a:t>確認ダイアログが表示されるので［はい］をクリック</a:t>
            </a:r>
            <a:endParaRPr lang="en-US" altLang="ja-JP" dirty="0" smtClean="0"/>
          </a:p>
          <a:p>
            <a:r>
              <a:rPr lang="ja-JP" altLang="en-US" dirty="0" smtClean="0"/>
              <a:t>再度ソリューションを右クリック→［ソリューションの</a:t>
            </a:r>
            <a:r>
              <a:rPr lang="en-US" altLang="ja-JP" dirty="0" err="1" smtClean="0"/>
              <a:t>NuGet</a:t>
            </a:r>
            <a:r>
              <a:rPr lang="ja-JP" altLang="en-US" dirty="0" smtClean="0"/>
              <a:t>パッケージの管理］をクリック</a:t>
            </a:r>
            <a:endParaRPr lang="en-US" altLang="ja-JP" dirty="0" smtClean="0"/>
          </a:p>
          <a:p>
            <a:r>
              <a:rPr kumimoji="1" lang="ja-JP" altLang="en-US" dirty="0" smtClean="0"/>
              <a:t>［復元］をクリック</a:t>
            </a:r>
            <a:endParaRPr kumimoji="1" lang="ja-JP" altLang="en-US" dirty="0"/>
          </a:p>
        </p:txBody>
      </p:sp>
      <p:sp>
        <p:nvSpPr>
          <p:cNvPr id="4" name="テキスト ボックス 3"/>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参考</a:t>
            </a:r>
            <a:endParaRPr kumimoji="1" lang="ja-JP" altLang="en-US" dirty="0"/>
          </a:p>
        </p:txBody>
      </p:sp>
      <p:pic>
        <p:nvPicPr>
          <p:cNvPr id="5" name="図 4"/>
          <p:cNvPicPr>
            <a:picLocks noChangeAspect="1"/>
          </p:cNvPicPr>
          <p:nvPr/>
        </p:nvPicPr>
        <p:blipFill>
          <a:blip r:embed="rId2"/>
          <a:stretch>
            <a:fillRect/>
          </a:stretch>
        </p:blipFill>
        <p:spPr>
          <a:xfrm>
            <a:off x="628650" y="4206752"/>
            <a:ext cx="7886700" cy="2651247"/>
          </a:xfrm>
          <a:prstGeom prst="rect">
            <a:avLst/>
          </a:prstGeom>
        </p:spPr>
      </p:pic>
    </p:spTree>
    <p:extLst>
      <p:ext uri="{BB962C8B-B14F-4D97-AF65-F5344CB8AC3E}">
        <p14:creationId xmlns:p14="http://schemas.microsoft.com/office/powerpoint/2010/main" val="1585385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テスタビリティ</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055936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テスタビリティ</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第</a:t>
            </a:r>
            <a:r>
              <a:rPr kumimoji="1" lang="en-US" altLang="ja-JP" dirty="0" smtClean="0"/>
              <a:t>1</a:t>
            </a:r>
            <a:r>
              <a:rPr kumimoji="1" lang="ja-JP" altLang="en-US" dirty="0" smtClean="0"/>
              <a:t>回・第</a:t>
            </a:r>
            <a:r>
              <a:rPr kumimoji="1" lang="en-US" altLang="ja-JP" dirty="0" smtClean="0"/>
              <a:t>2</a:t>
            </a:r>
            <a:r>
              <a:rPr kumimoji="1" lang="ja-JP" altLang="en-US" dirty="0" smtClean="0"/>
              <a:t>回でテスト対象としたコードは「テスト可能」なものだった。</a:t>
            </a:r>
            <a:endParaRPr kumimoji="1" lang="en-US" altLang="ja-JP" dirty="0" smtClean="0"/>
          </a:p>
          <a:p>
            <a:r>
              <a:rPr lang="ja-JP" altLang="en-US" dirty="0" smtClean="0"/>
              <a:t>つまり、テスト可能なつくりに</a:t>
            </a:r>
            <a:r>
              <a:rPr lang="ja-JP" altLang="en-US" dirty="0" smtClean="0">
                <a:solidFill>
                  <a:srgbClr val="FF0000"/>
                </a:solidFill>
              </a:rPr>
              <a:t>なっていた</a:t>
            </a:r>
            <a:r>
              <a:rPr lang="ja-JP" altLang="en-US" dirty="0" smtClean="0"/>
              <a:t>し、実際テスト可能に</a:t>
            </a:r>
            <a:r>
              <a:rPr lang="ja-JP" altLang="en-US" dirty="0" smtClean="0">
                <a:solidFill>
                  <a:srgbClr val="FF0000"/>
                </a:solidFill>
              </a:rPr>
              <a:t>なるようにつくっていた</a:t>
            </a:r>
            <a:r>
              <a:rPr lang="ja-JP" altLang="en-US" dirty="0" smtClean="0"/>
              <a:t>。</a:t>
            </a:r>
            <a:endParaRPr lang="en-US" altLang="ja-JP" dirty="0" smtClean="0"/>
          </a:p>
          <a:p>
            <a:r>
              <a:rPr kumimoji="1" lang="ja-JP" altLang="en-US" dirty="0" smtClean="0"/>
              <a:t>実際に</a:t>
            </a:r>
            <a:r>
              <a:rPr kumimoji="1" lang="en-US" altLang="ja-JP" dirty="0" smtClean="0"/>
              <a:t>A___</a:t>
            </a:r>
            <a:r>
              <a:rPr kumimoji="1" lang="ja-JP" altLang="en-US" dirty="0" smtClean="0"/>
              <a:t>システムや</a:t>
            </a:r>
            <a:r>
              <a:rPr kumimoji="1" lang="en-US" altLang="ja-JP" dirty="0" smtClean="0"/>
              <a:t>B___</a:t>
            </a:r>
            <a:r>
              <a:rPr kumimoji="1" lang="ja-JP" altLang="en-US" dirty="0" smtClean="0"/>
              <a:t>システムを構成しているクラスを見ると、いろいろと「厄介なこと」がわかってくる。</a:t>
            </a:r>
            <a:endParaRPr kumimoji="1" lang="ja-JP" altLang="en-US" dirty="0"/>
          </a:p>
        </p:txBody>
      </p:sp>
    </p:spTree>
    <p:extLst>
      <p:ext uri="{BB962C8B-B14F-4D97-AF65-F5344CB8AC3E}">
        <p14:creationId xmlns:p14="http://schemas.microsoft.com/office/powerpoint/2010/main" val="207774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そもそも</a:t>
            </a:r>
            <a:r>
              <a:rPr lang="en-US" altLang="ja-JP" dirty="0" smtClean="0"/>
              <a:t>UT</a:t>
            </a:r>
            <a:r>
              <a:rPr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UT</a:t>
            </a:r>
            <a:r>
              <a:rPr lang="ja-JP" altLang="en-US" dirty="0"/>
              <a:t>とは</a:t>
            </a:r>
            <a:r>
              <a:rPr lang="ja-JP" altLang="en-US" dirty="0" smtClean="0"/>
              <a:t>？</a:t>
            </a:r>
            <a:endParaRPr lang="en-US" altLang="ja-JP" dirty="0" smtClean="0"/>
          </a:p>
          <a:p>
            <a:pPr lvl="1"/>
            <a:r>
              <a:rPr lang="en-US" altLang="ja-JP" dirty="0" smtClean="0"/>
              <a:t>API</a:t>
            </a:r>
            <a:r>
              <a:rPr lang="ja-JP" altLang="en-US" dirty="0" smtClean="0"/>
              <a:t>（公開されたクラスやそのメソッド）が</a:t>
            </a:r>
            <a:r>
              <a:rPr lang="ja-JP" altLang="en-US" dirty="0"/>
              <a:t>それ単体</a:t>
            </a:r>
            <a:r>
              <a:rPr lang="ja-JP" altLang="en-US" dirty="0" smtClean="0"/>
              <a:t>でその</a:t>
            </a:r>
            <a:r>
              <a:rPr lang="ja-JP" altLang="en-US" dirty="0"/>
              <a:t>仕様通りに振る舞うことを検証</a:t>
            </a:r>
            <a:r>
              <a:rPr lang="en-US" altLang="ja-JP" dirty="0" smtClean="0"/>
              <a:t>〔test</a:t>
            </a:r>
            <a:r>
              <a:rPr lang="en-US" altLang="ja-JP" dirty="0"/>
              <a:t>〕</a:t>
            </a:r>
            <a:r>
              <a:rPr lang="ja-JP" altLang="en-US" dirty="0"/>
              <a:t>する</a:t>
            </a:r>
            <a:r>
              <a:rPr lang="ja-JP" altLang="en-US" dirty="0" smtClean="0"/>
              <a:t>こと。</a:t>
            </a:r>
            <a:endParaRPr lang="en-US" altLang="ja-JP" dirty="0" smtClean="0"/>
          </a:p>
          <a:p>
            <a:pPr lvl="1"/>
            <a:r>
              <a:rPr lang="ja-JP" altLang="en-US" dirty="0" smtClean="0"/>
              <a:t>≒</a:t>
            </a:r>
            <a:r>
              <a:rPr lang="en-US" altLang="ja-JP" dirty="0" smtClean="0"/>
              <a:t>API</a:t>
            </a:r>
            <a:r>
              <a:rPr lang="ja-JP" altLang="en-US" dirty="0"/>
              <a:t>それ単体の仕様を機械言語で表明</a:t>
            </a:r>
            <a:r>
              <a:rPr lang="en-US" altLang="ja-JP" dirty="0" smtClean="0"/>
              <a:t>〔assertion</a:t>
            </a:r>
            <a:r>
              <a:rPr lang="en-US" altLang="ja-JP" dirty="0"/>
              <a:t>〕</a:t>
            </a:r>
            <a:r>
              <a:rPr lang="ja-JP" altLang="en-US" dirty="0"/>
              <a:t>する</a:t>
            </a:r>
            <a:r>
              <a:rPr lang="ja-JP" altLang="en-US" dirty="0" smtClean="0"/>
              <a:t>こと。</a:t>
            </a:r>
            <a:endParaRPr lang="en-US" altLang="ja-JP" dirty="0" smtClean="0"/>
          </a:p>
          <a:p>
            <a:endParaRPr lang="en-US" altLang="ja-JP" dirty="0"/>
          </a:p>
          <a:p>
            <a:r>
              <a:rPr lang="ja-JP" altLang="en-US" dirty="0" smtClean="0"/>
              <a:t>どの</a:t>
            </a:r>
            <a:r>
              <a:rPr lang="ja-JP" altLang="en-US" dirty="0"/>
              <a:t>ように</a:t>
            </a:r>
            <a:r>
              <a:rPr lang="ja-JP" altLang="en-US" dirty="0" smtClean="0"/>
              <a:t>？</a:t>
            </a:r>
            <a:endParaRPr lang="en-US" altLang="ja-JP" dirty="0" smtClean="0"/>
          </a:p>
          <a:p>
            <a:pPr lvl="1"/>
            <a:r>
              <a:rPr lang="ja-JP" altLang="en-US" dirty="0" smtClean="0"/>
              <a:t>（</a:t>
            </a:r>
            <a:r>
              <a:rPr lang="ja-JP" altLang="en-US" dirty="0"/>
              <a:t>自家撞着的だが）</a:t>
            </a:r>
            <a:r>
              <a:rPr lang="en-US" altLang="ja-JP" dirty="0"/>
              <a:t>API</a:t>
            </a:r>
            <a:r>
              <a:rPr lang="ja-JP" altLang="en-US" dirty="0"/>
              <a:t>それ単体を検証できるような状況を用意することに</a:t>
            </a:r>
            <a:r>
              <a:rPr lang="ja-JP" altLang="en-US" dirty="0" smtClean="0"/>
              <a:t>よって。</a:t>
            </a:r>
            <a:endParaRPr lang="en-US" altLang="ja-JP" dirty="0" smtClean="0"/>
          </a:p>
          <a:p>
            <a:pPr lvl="1"/>
            <a:r>
              <a:rPr lang="ja-JP" altLang="en-US" dirty="0" smtClean="0"/>
              <a:t>つまり、</a:t>
            </a:r>
            <a:r>
              <a:rPr lang="en-US" altLang="ja-JP" dirty="0" smtClean="0"/>
              <a:t>UT</a:t>
            </a:r>
            <a:r>
              <a:rPr lang="ja-JP" altLang="en-US" dirty="0" smtClean="0"/>
              <a:t>はアプリケーションの「あるがまま」を検証するという受動的なものではない。アプリケーションをその構成要素に分解してそれらの振る舞いを検証するため「</a:t>
            </a:r>
            <a:r>
              <a:rPr lang="ja-JP" altLang="en-US" dirty="0">
                <a:solidFill>
                  <a:sysClr val="windowText" lastClr="000000"/>
                </a:solidFill>
              </a:rPr>
              <a:t>実験の合理的</a:t>
            </a:r>
            <a:r>
              <a:rPr lang="ja-JP" altLang="en-US" dirty="0" smtClean="0">
                <a:solidFill>
                  <a:sysClr val="windowText" lastClr="000000"/>
                </a:solidFill>
              </a:rPr>
              <a:t>組織化」を行うという能動的なもの</a:t>
            </a:r>
            <a:r>
              <a:rPr lang="en-US" altLang="ja-JP" baseline="30000" dirty="0" smtClean="0">
                <a:solidFill>
                  <a:sysClr val="windowText" lastClr="000000"/>
                </a:solidFill>
              </a:rPr>
              <a:t>※1</a:t>
            </a:r>
            <a:r>
              <a:rPr lang="ja-JP" altLang="en-US" dirty="0" smtClean="0"/>
              <a:t>。</a:t>
            </a:r>
            <a:endParaRPr lang="en-US" altLang="ja-JP" dirty="0" smtClean="0"/>
          </a:p>
          <a:p>
            <a:pPr lvl="1"/>
            <a:endParaRPr lang="en-US" altLang="ja-JP" dirty="0"/>
          </a:p>
        </p:txBody>
      </p:sp>
      <p:sp>
        <p:nvSpPr>
          <p:cNvPr id="4" name="正方形/長方形 3"/>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ysClr val="windowText" lastClr="000000"/>
                </a:solidFill>
              </a:rPr>
              <a:t>※1</a:t>
            </a:r>
            <a:r>
              <a:rPr lang="ja-JP" altLang="en-US" sz="1200" dirty="0" smtClean="0">
                <a:solidFill>
                  <a:sysClr val="windowText" lastClr="000000"/>
                </a:solidFill>
              </a:rPr>
              <a:t>　</a:t>
            </a:r>
            <a:r>
              <a:rPr lang="en-US" altLang="ja-JP" sz="1200" dirty="0" smtClean="0">
                <a:solidFill>
                  <a:sysClr val="windowText" lastClr="000000"/>
                </a:solidFill>
              </a:rPr>
              <a:t>G</a:t>
            </a:r>
            <a:r>
              <a:rPr lang="ja-JP" altLang="en-US" sz="1200" dirty="0" smtClean="0">
                <a:solidFill>
                  <a:sysClr val="windowText" lastClr="000000"/>
                </a:solidFill>
              </a:rPr>
              <a:t>・バシュラール</a:t>
            </a:r>
            <a:r>
              <a:rPr lang="en-US" altLang="ja-JP" sz="1200" dirty="0" smtClean="0">
                <a:solidFill>
                  <a:sysClr val="windowText" lastClr="000000"/>
                </a:solidFill>
              </a:rPr>
              <a:t>『</a:t>
            </a:r>
            <a:r>
              <a:rPr lang="ja-JP" altLang="en-US" sz="1200" dirty="0" smtClean="0">
                <a:solidFill>
                  <a:sysClr val="windowText" lastClr="000000"/>
                </a:solidFill>
              </a:rPr>
              <a:t>科学認識論</a:t>
            </a:r>
            <a:r>
              <a:rPr lang="en-US" altLang="ja-JP" sz="1200" dirty="0" smtClean="0">
                <a:solidFill>
                  <a:sysClr val="windowText" lastClr="000000"/>
                </a:solidFill>
              </a:rPr>
              <a:t>』</a:t>
            </a:r>
            <a:r>
              <a:rPr lang="ja-JP" altLang="en-US" sz="1200" dirty="0">
                <a:solidFill>
                  <a:sysClr val="windowText" lastClr="000000"/>
                </a:solidFill>
              </a:rPr>
              <a:t>より。「無限小の物理学のこうした深層領域にすすむと実在が物理学的には個体性を失うとすれば、科学者は、自分の実験の精度を大きくするにつれて、その実験の合理的組織化にいっそう大きな重要性を与えるようになる</a:t>
            </a:r>
            <a:r>
              <a:rPr lang="ja-JP" altLang="en-US" sz="1200" dirty="0" smtClean="0">
                <a:solidFill>
                  <a:sysClr val="windowText" lastClr="000000"/>
                </a:solidFill>
              </a:rPr>
              <a:t>」。</a:t>
            </a:r>
            <a:endParaRPr lang="ja-JP" altLang="en-US" sz="1200" dirty="0">
              <a:solidFill>
                <a:sysClr val="windowText" lastClr="000000"/>
              </a:solidFill>
            </a:endParaRPr>
          </a:p>
        </p:txBody>
      </p:sp>
    </p:spTree>
    <p:extLst>
      <p:ext uri="{BB962C8B-B14F-4D97-AF65-F5344CB8AC3E}">
        <p14:creationId xmlns:p14="http://schemas.microsoft.com/office/powerpoint/2010/main" val="97479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それができない場合は</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UT</a:t>
            </a:r>
            <a:r>
              <a:rPr lang="ja-JP" altLang="en-US" dirty="0"/>
              <a:t>は不可能。</a:t>
            </a:r>
          </a:p>
          <a:p>
            <a:r>
              <a:rPr lang="ja-JP" altLang="en-US" dirty="0"/>
              <a:t>「どうしたら</a:t>
            </a:r>
            <a:r>
              <a:rPr lang="en-US" altLang="ja-JP" dirty="0"/>
              <a:t>UT</a:t>
            </a:r>
            <a:r>
              <a:rPr lang="ja-JP" altLang="en-US" dirty="0"/>
              <a:t>できる？」と悩む余地などない</a:t>
            </a:r>
            <a:r>
              <a:rPr lang="ja-JP" altLang="en-US" dirty="0" smtClean="0"/>
              <a:t>。</a:t>
            </a:r>
            <a:endParaRPr lang="en-US" altLang="ja-JP" dirty="0" smtClean="0"/>
          </a:p>
          <a:p>
            <a:r>
              <a:rPr lang="ja-JP" altLang="en-US" dirty="0" smtClean="0"/>
              <a:t>「解決できない問題は立て方がわるい問題である」</a:t>
            </a:r>
            <a:r>
              <a:rPr lang="en-US" altLang="ja-JP" baseline="30000" dirty="0" smtClean="0"/>
              <a:t>※1</a:t>
            </a:r>
            <a:endParaRPr lang="ja-JP" altLang="en-US" baseline="30000" dirty="0"/>
          </a:p>
          <a:p>
            <a:r>
              <a:rPr lang="ja-JP" altLang="en-US" dirty="0"/>
              <a:t>＝そんな</a:t>
            </a:r>
            <a:r>
              <a:rPr lang="en-US" altLang="ja-JP" dirty="0"/>
              <a:t>API</a:t>
            </a:r>
            <a:r>
              <a:rPr lang="ja-JP" altLang="en-US" dirty="0"/>
              <a:t>を作ってはいけない。</a:t>
            </a:r>
          </a:p>
          <a:p>
            <a:endParaRPr kumimoji="1" lang="ja-JP" altLang="en-US" dirty="0"/>
          </a:p>
        </p:txBody>
      </p:sp>
      <p:sp>
        <p:nvSpPr>
          <p:cNvPr id="4" name="正方形/長方形 3"/>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ysClr val="windowText" lastClr="000000"/>
                </a:solidFill>
              </a:rPr>
              <a:t>※1</a:t>
            </a:r>
            <a:r>
              <a:rPr lang="ja-JP" altLang="en-US" sz="1200" dirty="0" smtClean="0">
                <a:solidFill>
                  <a:sysClr val="windowText" lastClr="000000"/>
                </a:solidFill>
              </a:rPr>
              <a:t>　</a:t>
            </a:r>
            <a:r>
              <a:rPr lang="en-US" altLang="ja-JP" sz="1200" dirty="0" smtClean="0">
                <a:solidFill>
                  <a:sysClr val="windowText" lastClr="000000"/>
                </a:solidFill>
              </a:rPr>
              <a:t>G</a:t>
            </a:r>
            <a:r>
              <a:rPr lang="ja-JP" altLang="en-US" sz="1200" dirty="0" smtClean="0">
                <a:solidFill>
                  <a:sysClr val="windowText" lastClr="000000"/>
                </a:solidFill>
              </a:rPr>
              <a:t>・バシュラール前掲書</a:t>
            </a:r>
            <a:r>
              <a:rPr lang="ja-JP" altLang="en-US" sz="1200" dirty="0">
                <a:solidFill>
                  <a:sysClr val="windowText" lastClr="000000"/>
                </a:solidFill>
              </a:rPr>
              <a:t>より。「解決できない問題は立て方がわるい問題であり、実現できないものとして記述される実験は与件のなかに不可能なことが含まれている実験であると論断してもかまわないだろう」</a:t>
            </a:r>
          </a:p>
        </p:txBody>
      </p:sp>
    </p:spTree>
    <p:extLst>
      <p:ext uri="{BB962C8B-B14F-4D97-AF65-F5344CB8AC3E}">
        <p14:creationId xmlns:p14="http://schemas.microsoft.com/office/powerpoint/2010/main" val="734628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では</a:t>
            </a:r>
            <a:r>
              <a:rPr kumimoji="1" lang="en-US" altLang="ja-JP" dirty="0" smtClean="0"/>
              <a:t>UT</a:t>
            </a:r>
            <a:r>
              <a:rPr kumimoji="1" lang="ja-JP" altLang="en-US" dirty="0" smtClean="0"/>
              <a:t>可能となる条件とは？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テストできる</a:t>
            </a:r>
            <a:r>
              <a:rPr lang="ja-JP" altLang="en-US" dirty="0" smtClean="0"/>
              <a:t>条件</a:t>
            </a:r>
            <a:endParaRPr lang="en-US" altLang="ja-JP" dirty="0"/>
          </a:p>
          <a:p>
            <a:pPr marL="685800" lvl="1" indent="-342900">
              <a:buFont typeface="+mj-lt"/>
              <a:buAutoNum type="arabicPeriod"/>
            </a:pPr>
            <a:r>
              <a:rPr lang="ja-JP" altLang="en-US" dirty="0" smtClean="0"/>
              <a:t>公開</a:t>
            </a:r>
            <a:r>
              <a:rPr lang="ja-JP" altLang="en-US" dirty="0"/>
              <a:t>されている</a:t>
            </a:r>
            <a:r>
              <a:rPr lang="ja-JP" altLang="en-US" dirty="0" smtClean="0"/>
              <a:t>こと</a:t>
            </a:r>
            <a:endParaRPr lang="en-US" altLang="ja-JP" dirty="0" smtClean="0"/>
          </a:p>
          <a:p>
            <a:pPr marL="685800" lvl="1" indent="-342900">
              <a:buFont typeface="+mj-lt"/>
              <a:buAutoNum type="arabicPeriod"/>
            </a:pPr>
            <a:r>
              <a:rPr lang="ja-JP" altLang="en-US" dirty="0" smtClean="0"/>
              <a:t>仕様がわかっていること（実装は不要）</a:t>
            </a:r>
            <a:endParaRPr lang="en-US" altLang="ja-JP" dirty="0" smtClean="0"/>
          </a:p>
          <a:p>
            <a:pPr marL="685800" lvl="1" indent="-342900">
              <a:buFont typeface="+mj-lt"/>
              <a:buAutoNum type="arabicPeriod"/>
            </a:pPr>
            <a:r>
              <a:rPr lang="ja-JP" altLang="en-US" dirty="0" smtClean="0"/>
              <a:t>初期化</a:t>
            </a:r>
            <a:r>
              <a:rPr lang="ja-JP" altLang="en-US" dirty="0"/>
              <a:t>ができる</a:t>
            </a:r>
            <a:r>
              <a:rPr lang="ja-JP" altLang="en-US" dirty="0" smtClean="0"/>
              <a:t>こと（</a:t>
            </a:r>
            <a:r>
              <a:rPr lang="en-US" altLang="ja-JP" dirty="0" smtClean="0"/>
              <a:t>cf. ASP.NET </a:t>
            </a:r>
            <a:r>
              <a:rPr lang="en-US" altLang="ja-JP" dirty="0" err="1" smtClean="0"/>
              <a:t>WebForm</a:t>
            </a:r>
            <a:r>
              <a:rPr lang="ja-JP" altLang="en-US" dirty="0" smtClean="0"/>
              <a:t>）</a:t>
            </a:r>
            <a:endParaRPr lang="en-US" altLang="ja-JP" dirty="0"/>
          </a:p>
          <a:p>
            <a:pPr marL="685800" lvl="1" indent="-342900">
              <a:buFont typeface="+mj-lt"/>
              <a:buAutoNum type="arabicPeriod"/>
            </a:pPr>
            <a:r>
              <a:rPr lang="ja-JP" altLang="en-US" dirty="0" smtClean="0"/>
              <a:t>「</a:t>
            </a:r>
            <a:r>
              <a:rPr lang="ja-JP" altLang="en-US" dirty="0"/>
              <a:t>副作用</a:t>
            </a:r>
            <a:r>
              <a:rPr lang="ja-JP" altLang="en-US" dirty="0" smtClean="0"/>
              <a:t>」を制御できること（後述）</a:t>
            </a:r>
            <a:endParaRPr lang="en-US" altLang="ja-JP" dirty="0" smtClean="0"/>
          </a:p>
          <a:p>
            <a:pPr marL="685800" lvl="1" indent="-342900">
              <a:buFont typeface="+mj-lt"/>
              <a:buAutoNum type="arabicPeriod"/>
            </a:pPr>
            <a:r>
              <a:rPr lang="ja-JP" altLang="en-US" dirty="0" smtClean="0"/>
              <a:t>条件が一定なら何度実行しても結果が変わらないこと</a:t>
            </a:r>
            <a:endParaRPr lang="en-US" altLang="ja-JP" dirty="0"/>
          </a:p>
          <a:p>
            <a:endParaRPr lang="en-US" altLang="ja-JP" dirty="0" smtClean="0"/>
          </a:p>
          <a:p>
            <a:r>
              <a:rPr lang="ja-JP" altLang="en-US" dirty="0" smtClean="0"/>
              <a:t>テスト</a:t>
            </a:r>
            <a:r>
              <a:rPr lang="ja-JP" altLang="en-US" dirty="0"/>
              <a:t>しやすい</a:t>
            </a:r>
            <a:r>
              <a:rPr lang="ja-JP" altLang="en-US" dirty="0" smtClean="0"/>
              <a:t>条件</a:t>
            </a:r>
            <a:endParaRPr lang="en-US" altLang="ja-JP" dirty="0"/>
          </a:p>
          <a:p>
            <a:pPr marL="685800" lvl="1" indent="-342900">
              <a:buFont typeface="+mj-lt"/>
              <a:buAutoNum type="arabicPeriod"/>
            </a:pPr>
            <a:r>
              <a:rPr lang="ja-JP" altLang="en-US" dirty="0" smtClean="0"/>
              <a:t>「</a:t>
            </a:r>
            <a:r>
              <a:rPr lang="ja-JP" altLang="en-US" dirty="0"/>
              <a:t>副作用」がない</a:t>
            </a:r>
            <a:r>
              <a:rPr lang="ja-JP" altLang="en-US" dirty="0" smtClean="0"/>
              <a:t>こと（後述）</a:t>
            </a:r>
            <a:endParaRPr lang="en-US" altLang="ja-JP" dirty="0" smtClean="0"/>
          </a:p>
          <a:p>
            <a:pPr marL="685800" lvl="1" indent="-342900">
              <a:buFont typeface="+mj-lt"/>
              <a:buAutoNum type="arabicPeriod"/>
            </a:pPr>
            <a:r>
              <a:rPr lang="ja-JP" altLang="en-US" dirty="0" smtClean="0"/>
              <a:t>初期化が簡単であること</a:t>
            </a:r>
            <a:endParaRPr lang="en-US" altLang="ja-JP" dirty="0"/>
          </a:p>
          <a:p>
            <a:pPr marL="685800" lvl="1" indent="-342900">
              <a:buFont typeface="+mj-lt"/>
              <a:buAutoNum type="arabicPeriod"/>
            </a:pPr>
            <a:r>
              <a:rPr lang="ja-JP" altLang="en-US" dirty="0" smtClean="0"/>
              <a:t>実行</a:t>
            </a:r>
            <a:r>
              <a:rPr lang="ja-JP" altLang="en-US" dirty="0"/>
              <a:t>に時間がかからない</a:t>
            </a:r>
            <a:r>
              <a:rPr lang="ja-JP" altLang="en-US" dirty="0" smtClean="0"/>
              <a:t>こと</a:t>
            </a:r>
            <a:endParaRPr lang="en-US" altLang="ja-JP" dirty="0"/>
          </a:p>
          <a:p>
            <a:pPr marL="685800" lvl="1" indent="-342900">
              <a:buFont typeface="+mj-lt"/>
              <a:buAutoNum type="arabicPeriod"/>
            </a:pPr>
            <a:r>
              <a:rPr lang="ja-JP" altLang="en-US" dirty="0" smtClean="0"/>
              <a:t>依存</a:t>
            </a:r>
            <a:r>
              <a:rPr lang="ja-JP" altLang="en-US" dirty="0"/>
              <a:t>するモジュールのモックを指定できること</a:t>
            </a:r>
            <a:endParaRPr kumimoji="1" lang="ja-JP" altLang="en-US" dirty="0"/>
          </a:p>
        </p:txBody>
      </p:sp>
      <p:sp>
        <p:nvSpPr>
          <p:cNvPr id="4" name="四角形吹き出し 3"/>
          <p:cNvSpPr/>
          <p:nvPr/>
        </p:nvSpPr>
        <p:spPr>
          <a:xfrm>
            <a:off x="6493564" y="2372138"/>
            <a:ext cx="2160105" cy="848139"/>
          </a:xfrm>
          <a:prstGeom prst="wedgeRectCallout">
            <a:avLst>
              <a:gd name="adj1" fmla="val -53348"/>
              <a:gd name="adj2" fmla="val 640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実は</a:t>
            </a:r>
            <a:r>
              <a:rPr kumimoji="1" lang="en-US" altLang="ja-JP" dirty="0" smtClean="0"/>
              <a:t>4</a:t>
            </a:r>
            <a:r>
              <a:rPr kumimoji="1" lang="ja-JP" altLang="en-US" dirty="0" smtClean="0"/>
              <a:t>つ目と同じことを言っている</a:t>
            </a:r>
            <a:endParaRPr kumimoji="1" lang="ja-JP" altLang="en-US" dirty="0"/>
          </a:p>
        </p:txBody>
      </p:sp>
    </p:spTree>
    <p:extLst>
      <p:ext uri="{BB962C8B-B14F-4D97-AF65-F5344CB8AC3E}">
        <p14:creationId xmlns:p14="http://schemas.microsoft.com/office/powerpoint/2010/main" val="166852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テストできる条件</a:t>
            </a:r>
            <a:r>
              <a:rPr kumimoji="1" lang="en-US" altLang="ja-JP" dirty="0" smtClean="0"/>
              <a:t/>
            </a:r>
            <a:br>
              <a:rPr kumimoji="1" lang="en-US" altLang="ja-JP" dirty="0" smtClean="0"/>
            </a:br>
            <a:r>
              <a:rPr kumimoji="1" lang="ja-JP" altLang="en-US" dirty="0" smtClean="0"/>
              <a:t>（必要条件）</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858237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テストできる条件：</a:t>
            </a:r>
            <a:r>
              <a:rPr kumimoji="1" lang="en-US" altLang="ja-JP" dirty="0" smtClean="0"/>
              <a:t/>
            </a:r>
            <a:br>
              <a:rPr kumimoji="1" lang="en-US" altLang="ja-JP" dirty="0" smtClean="0"/>
            </a:br>
            <a:r>
              <a:rPr kumimoji="1" lang="en-US" altLang="ja-JP" dirty="0" smtClean="0"/>
              <a:t>1.</a:t>
            </a:r>
            <a:r>
              <a:rPr kumimoji="1" lang="ja-JP" altLang="en-US" dirty="0" smtClean="0"/>
              <a:t> </a:t>
            </a:r>
            <a:r>
              <a:rPr lang="ja-JP" altLang="en-US" dirty="0" smtClean="0"/>
              <a:t>公開されていること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テスト・プロジェクト側のコードからアクセスできないコードはテストできない。</a:t>
            </a:r>
            <a:endParaRPr kumimoji="1" lang="en-US" altLang="ja-JP" dirty="0" smtClean="0"/>
          </a:p>
          <a:p>
            <a:pPr lvl="1"/>
            <a:r>
              <a:rPr kumimoji="1" lang="en-US" altLang="ja-JP" dirty="0" smtClean="0"/>
              <a:t>Java</a:t>
            </a:r>
            <a:r>
              <a:rPr kumimoji="1" lang="ja-JP" altLang="en-US" dirty="0" smtClean="0"/>
              <a:t>でいえばアクセシビリティが</a:t>
            </a:r>
            <a:r>
              <a:rPr kumimoji="1" lang="en-US" altLang="ja-JP" dirty="0" smtClean="0"/>
              <a:t>private</a:t>
            </a:r>
            <a:r>
              <a:rPr kumimoji="1" lang="ja-JP" altLang="en-US" dirty="0" smtClean="0"/>
              <a:t>となっているクラスやメソッドはテストできない。</a:t>
            </a:r>
            <a:endParaRPr kumimoji="1" lang="en-US" altLang="ja-JP" dirty="0" smtClean="0"/>
          </a:p>
          <a:p>
            <a:pPr lvl="1"/>
            <a:r>
              <a:rPr lang="en-US" altLang="ja-JP" dirty="0" smtClean="0"/>
              <a:t>C#</a:t>
            </a:r>
            <a:r>
              <a:rPr lang="ja-JP" altLang="en-US" dirty="0" smtClean="0"/>
              <a:t>でいえばアクセシビリティが</a:t>
            </a:r>
            <a:r>
              <a:rPr lang="en-US" altLang="ja-JP" dirty="0" smtClean="0"/>
              <a:t>internal</a:t>
            </a:r>
            <a:r>
              <a:rPr lang="ja-JP" altLang="en-US" dirty="0" smtClean="0"/>
              <a:t>以下となっているクラスやメソッドはテストできない。</a:t>
            </a:r>
            <a:endParaRPr kumimoji="1" lang="ja-JP" altLang="en-US" dirty="0"/>
          </a:p>
        </p:txBody>
      </p:sp>
    </p:spTree>
    <p:extLst>
      <p:ext uri="{BB962C8B-B14F-4D97-AF65-F5344CB8AC3E}">
        <p14:creationId xmlns:p14="http://schemas.microsoft.com/office/powerpoint/2010/main" val="101719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はじめに</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
        <p:nvSpPr>
          <p:cNvPr id="6" name="テキスト ボックス 5"/>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再掲</a:t>
            </a:r>
            <a:endParaRPr kumimoji="1" lang="ja-JP" altLang="en-US" dirty="0"/>
          </a:p>
        </p:txBody>
      </p:sp>
    </p:spTree>
    <p:extLst>
      <p:ext uri="{BB962C8B-B14F-4D97-AF65-F5344CB8AC3E}">
        <p14:creationId xmlns:p14="http://schemas.microsoft.com/office/powerpoint/2010/main" val="104647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テストできる条件：</a:t>
            </a:r>
            <a:r>
              <a:rPr kumimoji="1" lang="en-US" altLang="ja-JP" dirty="0" smtClean="0"/>
              <a:t/>
            </a:r>
            <a:br>
              <a:rPr kumimoji="1" lang="en-US" altLang="ja-JP" dirty="0" smtClean="0"/>
            </a:br>
            <a:r>
              <a:rPr kumimoji="1" lang="en-US" altLang="ja-JP" dirty="0" smtClean="0"/>
              <a:t>2.</a:t>
            </a:r>
            <a:r>
              <a:rPr kumimoji="1" lang="ja-JP" altLang="en-US" dirty="0" smtClean="0"/>
              <a:t> 仕様がわかっていること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検証すべき仕様がわかっていなければ、仕様の検証はできない。</a:t>
            </a:r>
            <a:endParaRPr lang="en-US" altLang="ja-JP" dirty="0" smtClean="0"/>
          </a:p>
          <a:p>
            <a:r>
              <a:rPr kumimoji="1" lang="ja-JP" altLang="en-US" dirty="0" smtClean="0"/>
              <a:t>これ以上の説明は不要なはず。</a:t>
            </a:r>
            <a:endParaRPr kumimoji="1" lang="ja-JP" altLang="en-US" dirty="0"/>
          </a:p>
        </p:txBody>
      </p:sp>
    </p:spTree>
    <p:extLst>
      <p:ext uri="{BB962C8B-B14F-4D97-AF65-F5344CB8AC3E}">
        <p14:creationId xmlns:p14="http://schemas.microsoft.com/office/powerpoint/2010/main" val="11620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テストできる条件：</a:t>
            </a:r>
            <a:r>
              <a:rPr kumimoji="1" lang="en-US" altLang="ja-JP" dirty="0" smtClean="0"/>
              <a:t/>
            </a:r>
            <a:br>
              <a:rPr kumimoji="1" lang="en-US" altLang="ja-JP" dirty="0" smtClean="0"/>
            </a:br>
            <a:r>
              <a:rPr kumimoji="1" lang="en-US" altLang="ja-JP" dirty="0" smtClean="0"/>
              <a:t>3.</a:t>
            </a:r>
            <a:r>
              <a:rPr kumimoji="1" lang="ja-JP" altLang="en-US" dirty="0" smtClean="0"/>
              <a:t> 初期化ができること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テスト・プロジェクト側のコードで初期化できない場合も当然</a:t>
            </a:r>
            <a:r>
              <a:rPr kumimoji="1" lang="en-US" altLang="ja-JP" dirty="0" smtClean="0"/>
              <a:t>API</a:t>
            </a:r>
            <a:r>
              <a:rPr kumimoji="1" lang="ja-JP" altLang="en-US" dirty="0" smtClean="0"/>
              <a:t>のテストはできない。</a:t>
            </a:r>
            <a:endParaRPr kumimoji="1" lang="en-US" altLang="ja-JP" dirty="0" smtClean="0"/>
          </a:p>
          <a:p>
            <a:r>
              <a:rPr lang="ja-JP" altLang="en-US" dirty="0" smtClean="0"/>
              <a:t>例：</a:t>
            </a:r>
            <a:endParaRPr lang="en-US" altLang="ja-JP" dirty="0" smtClean="0"/>
          </a:p>
          <a:p>
            <a:pPr lvl="1"/>
            <a:r>
              <a:rPr kumimoji="1" lang="ja-JP" altLang="en-US" dirty="0" smtClean="0"/>
              <a:t>コンストラクタが秘匿されており、</a:t>
            </a:r>
            <a:r>
              <a:rPr lang="ja-JP" altLang="en-US" dirty="0" smtClean="0"/>
              <a:t>ファクトリも提供されていない。</a:t>
            </a:r>
            <a:endParaRPr lang="en-US" altLang="ja-JP" dirty="0" smtClean="0"/>
          </a:p>
          <a:p>
            <a:pPr lvl="1"/>
            <a:r>
              <a:rPr kumimoji="1" lang="ja-JP" altLang="en-US" dirty="0" smtClean="0"/>
              <a:t>コンストラクタは公開されているが、そのパラメータをテスト・プロジェクト側で用意することができない。</a:t>
            </a:r>
            <a:endParaRPr lang="en-US" altLang="ja-JP" dirty="0" smtClean="0"/>
          </a:p>
        </p:txBody>
      </p:sp>
    </p:spTree>
    <p:extLst>
      <p:ext uri="{BB962C8B-B14F-4D97-AF65-F5344CB8AC3E}">
        <p14:creationId xmlns:p14="http://schemas.microsoft.com/office/powerpoint/2010/main" val="108309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サンプル・コードの確認</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アクセシビリティ</a:t>
            </a:r>
            <a:endParaRPr kumimoji="1" lang="en-US" altLang="ja-JP" dirty="0" smtClean="0"/>
          </a:p>
          <a:p>
            <a:r>
              <a:rPr lang="ja-JP" altLang="en-US" dirty="0" smtClean="0"/>
              <a:t>仕様の記載</a:t>
            </a:r>
            <a:endParaRPr lang="en-US" altLang="ja-JP" dirty="0" smtClean="0"/>
          </a:p>
          <a:p>
            <a:r>
              <a:rPr kumimoji="1" lang="ja-JP" altLang="en-US" dirty="0" smtClean="0"/>
              <a:t>初期化の可能性</a:t>
            </a:r>
            <a:endParaRPr kumimoji="1" lang="en-US" altLang="ja-JP" dirty="0" smtClean="0"/>
          </a:p>
          <a:p>
            <a:r>
              <a:rPr kumimoji="1" lang="en-US" altLang="ja-JP" dirty="0" smtClean="0"/>
              <a:t>〜Service1</a:t>
            </a:r>
            <a:r>
              <a:rPr kumimoji="1" lang="ja-JP" altLang="en-US" dirty="0" smtClean="0"/>
              <a:t>と</a:t>
            </a:r>
            <a:r>
              <a:rPr kumimoji="1" lang="en-US" altLang="ja-JP" dirty="0" smtClean="0"/>
              <a:t>2</a:t>
            </a:r>
            <a:r>
              <a:rPr kumimoji="1" lang="ja-JP" altLang="en-US" dirty="0" smtClean="0"/>
              <a:t>のちがい（</a:t>
            </a:r>
            <a:r>
              <a:rPr kumimoji="1" lang="en-US" altLang="ja-JP" dirty="0" smtClean="0"/>
              <a:t>〜Service2</a:t>
            </a:r>
            <a:r>
              <a:rPr kumimoji="1" lang="ja-JP" altLang="en-US" dirty="0" smtClean="0"/>
              <a:t>でも実装クラスのドキュメントはまだ不足している）</a:t>
            </a:r>
            <a:endParaRPr kumimoji="1" lang="ja-JP" altLang="en-US" dirty="0"/>
          </a:p>
        </p:txBody>
      </p:sp>
      <p:sp>
        <p:nvSpPr>
          <p:cNvPr id="6" name="テキスト ボックス 5"/>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1825036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smtClean="0"/>
              <a:t>GetCurrentDateTime</a:t>
            </a:r>
            <a:r>
              <a:rPr kumimoji="1" lang="en-US" altLang="ja-JP" dirty="0" smtClean="0"/>
              <a:t>()</a:t>
            </a:r>
            <a:r>
              <a:rPr kumimoji="1" lang="ja-JP" altLang="en-US" dirty="0" smtClean="0"/>
              <a:t>以外のテスト</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実装されているメソッド：</a:t>
            </a:r>
            <a:endParaRPr kumimoji="1" lang="en-US" altLang="ja-JP" dirty="0" smtClean="0"/>
          </a:p>
          <a:p>
            <a:pPr lvl="1"/>
            <a:r>
              <a:rPr lang="ja-JP" altLang="en-US" dirty="0" smtClean="0"/>
              <a:t>仕様どおり実装されているか</a:t>
            </a:r>
            <a:r>
              <a:rPr lang="en-US" altLang="ja-JP" dirty="0" err="1" smtClean="0"/>
              <a:t>Assert.That</a:t>
            </a:r>
            <a:r>
              <a:rPr lang="en-US" altLang="ja-JP" dirty="0" smtClean="0"/>
              <a:t>()</a:t>
            </a:r>
            <a:r>
              <a:rPr lang="ja-JP" altLang="en-US" dirty="0" err="1" smtClean="0"/>
              <a:t>で</a:t>
            </a:r>
            <a:r>
              <a:rPr lang="ja-JP" altLang="en-US" dirty="0" err="1" smtClean="0"/>
              <a:t>検</a:t>
            </a:r>
            <a:r>
              <a:rPr lang="ja-JP" altLang="en-US" dirty="0" smtClean="0"/>
              <a:t>証する</a:t>
            </a:r>
            <a:endParaRPr lang="en-US" altLang="ja-JP" dirty="0"/>
          </a:p>
          <a:p>
            <a:pPr lvl="1"/>
            <a:endParaRPr kumimoji="1" lang="en-US" altLang="ja-JP" dirty="0" smtClean="0"/>
          </a:p>
          <a:p>
            <a:r>
              <a:rPr lang="ja-JP" altLang="en-US" dirty="0" smtClean="0"/>
              <a:t>実装されていないメソッド：</a:t>
            </a:r>
            <a:endParaRPr lang="en-US" altLang="ja-JP" dirty="0" smtClean="0"/>
          </a:p>
          <a:p>
            <a:pPr lvl="1"/>
            <a:r>
              <a:rPr kumimoji="1" lang="ja-JP" altLang="en-US" dirty="0" smtClean="0"/>
              <a:t>同じように</a:t>
            </a:r>
            <a:r>
              <a:rPr kumimoji="1" lang="en-US" altLang="ja-JP" dirty="0" err="1" smtClean="0"/>
              <a:t>Assert.That</a:t>
            </a:r>
            <a:r>
              <a:rPr kumimoji="1" lang="en-US" altLang="ja-JP" dirty="0" smtClean="0"/>
              <a:t>()</a:t>
            </a:r>
            <a:r>
              <a:rPr kumimoji="1" lang="ja-JP" altLang="en-US" dirty="0" smtClean="0"/>
              <a:t>でテストするコードを記述する</a:t>
            </a:r>
            <a:endParaRPr kumimoji="1" lang="en-US" altLang="ja-JP" dirty="0" smtClean="0"/>
          </a:p>
          <a:p>
            <a:pPr lvl="1"/>
            <a:r>
              <a:rPr kumimoji="1" lang="ja-JP" altLang="en-US" dirty="0" smtClean="0"/>
              <a:t>絶対</a:t>
            </a:r>
            <a:r>
              <a:rPr kumimoji="1" lang="ja-JP" altLang="en-US" dirty="0" smtClean="0"/>
              <a:t>に失敗するテストに</a:t>
            </a:r>
            <a:r>
              <a:rPr kumimoji="1" lang="ja-JP" altLang="en-US" dirty="0" smtClean="0"/>
              <a:t>なる</a:t>
            </a:r>
            <a:endParaRPr kumimoji="1" lang="en-US" altLang="ja-JP" dirty="0" smtClean="0"/>
          </a:p>
        </p:txBody>
      </p:sp>
      <p:sp>
        <p:nvSpPr>
          <p:cNvPr id="6" name="テキスト ボックス 5"/>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1489553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テストできる条件：</a:t>
            </a:r>
            <a:r>
              <a:rPr lang="en-US" altLang="ja-JP" dirty="0"/>
              <a:t/>
            </a:r>
            <a:br>
              <a:rPr lang="en-US" altLang="ja-JP" dirty="0"/>
            </a:br>
            <a:r>
              <a:rPr lang="en-US" altLang="ja-JP" dirty="0" smtClean="0"/>
              <a:t>4.</a:t>
            </a:r>
            <a:r>
              <a:rPr lang="ja-JP" altLang="en-US" dirty="0" smtClean="0"/>
              <a:t> 「副作用」を制御できること</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副作用（</a:t>
            </a:r>
            <a:r>
              <a:rPr lang="en-US" altLang="ja-JP" dirty="0" smtClean="0"/>
              <a:t>side effect</a:t>
            </a:r>
            <a:r>
              <a:rPr lang="ja-JP" altLang="en-US" dirty="0" smtClean="0"/>
              <a:t>）を持つ</a:t>
            </a:r>
            <a:r>
              <a:rPr lang="en-US" altLang="ja-JP" dirty="0" smtClean="0"/>
              <a:t>API</a:t>
            </a:r>
            <a:r>
              <a:rPr lang="ja-JP" altLang="en-US" dirty="0" smtClean="0"/>
              <a:t>（クラスやメソッド）のテストは難しい。</a:t>
            </a:r>
            <a:endParaRPr lang="en-US" altLang="ja-JP" dirty="0" smtClean="0"/>
          </a:p>
          <a:p>
            <a:r>
              <a:rPr lang="ja-JP" altLang="en-US" dirty="0" smtClean="0"/>
              <a:t>副作用を制御（統制）してテスト可能にする必要がある。</a:t>
            </a:r>
            <a:endParaRPr lang="en-US" altLang="ja-JP" dirty="0" smtClean="0"/>
          </a:p>
          <a:p>
            <a:endParaRPr lang="en-US" altLang="ja-JP" dirty="0" smtClean="0"/>
          </a:p>
        </p:txBody>
      </p:sp>
    </p:spTree>
    <p:extLst>
      <p:ext uri="{BB962C8B-B14F-4D97-AF65-F5344CB8AC3E}">
        <p14:creationId xmlns:p14="http://schemas.microsoft.com/office/powerpoint/2010/main" val="23528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副作用とは何か：</a:t>
            </a:r>
            <a:r>
              <a:rPr kumimoji="1" lang="en-US" altLang="ja-JP" dirty="0" smtClean="0"/>
              <a:t/>
            </a:r>
            <a:br>
              <a:rPr kumimoji="1" lang="en-US" altLang="ja-JP" dirty="0" smtClean="0"/>
            </a:br>
            <a:r>
              <a:rPr kumimoji="1" lang="ja-JP" altLang="en-US" dirty="0" smtClean="0"/>
              <a:t>メリキャット</a:t>
            </a:r>
            <a:r>
              <a:rPr lang="en-US" altLang="ja-JP" baseline="30000" dirty="0" smtClean="0"/>
              <a:t>※1</a:t>
            </a:r>
            <a:r>
              <a:rPr kumimoji="1" lang="ja-JP" altLang="en-US" dirty="0" smtClean="0"/>
              <a:t>の場合</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lphaUcParenR"/>
            </a:pPr>
            <a:r>
              <a:rPr lang="ja-JP" altLang="en-US" dirty="0" smtClean="0"/>
              <a:t>「髪</a:t>
            </a:r>
            <a:r>
              <a:rPr lang="ja-JP" altLang="en-US" dirty="0"/>
              <a:t>を梳かして</a:t>
            </a:r>
            <a:r>
              <a:rPr lang="ja-JP" altLang="en-US" dirty="0" smtClean="0"/>
              <a:t>来い」と</a:t>
            </a:r>
            <a:r>
              <a:rPr lang="ja-JP" altLang="en-US" dirty="0"/>
              <a:t>言われた</a:t>
            </a:r>
            <a:r>
              <a:rPr lang="ja-JP" altLang="en-US" dirty="0" smtClean="0"/>
              <a:t>ので、しぶしぶ身繕いに行くついでに、火</a:t>
            </a:r>
            <a:r>
              <a:rPr lang="ja-JP" altLang="en-US" dirty="0"/>
              <a:t>の付いた従兄のパイプを屑籠に</a:t>
            </a:r>
            <a:r>
              <a:rPr lang="ja-JP" altLang="en-US" dirty="0" smtClean="0"/>
              <a:t>放り込んでおいた</a:t>
            </a:r>
            <a:endParaRPr lang="en-US" altLang="ja-JP" dirty="0" smtClean="0"/>
          </a:p>
          <a:p>
            <a:pPr marL="457200" indent="-457200">
              <a:buFont typeface="+mj-lt"/>
              <a:buAutoNum type="alphaUcParenR"/>
            </a:pPr>
            <a:r>
              <a:rPr kumimoji="1" lang="ja-JP" altLang="en-US" dirty="0" smtClean="0"/>
              <a:t>父親に「悪い子は夕食抜きだ」と言われ、すごすご自室に戻るまえにシュガーポットに殺鼠剤を入れておいた（叔父叔母や弟や母親はともかく、大好きなコンスタンス</a:t>
            </a:r>
            <a:r>
              <a:rPr kumimoji="1" lang="en-US" altLang="ja-JP" baseline="30000" dirty="0" smtClean="0"/>
              <a:t>※2</a:t>
            </a:r>
            <a:r>
              <a:rPr kumimoji="1" lang="ja-JP" altLang="en-US" dirty="0" smtClean="0"/>
              <a:t>は砂糖を使わないから大丈夫）</a:t>
            </a:r>
            <a:endParaRPr kumimoji="1" lang="ja-JP" altLang="en-US" dirty="0"/>
          </a:p>
        </p:txBody>
      </p:sp>
      <p:sp>
        <p:nvSpPr>
          <p:cNvPr id="5" name="正方形/長方形 4"/>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ysClr val="windowText" lastClr="000000"/>
                </a:solidFill>
              </a:rPr>
              <a:t>※1</a:t>
            </a:r>
            <a:r>
              <a:rPr lang="ja-JP" altLang="en-US" sz="1200" dirty="0" smtClean="0">
                <a:solidFill>
                  <a:sysClr val="windowText" lastClr="000000"/>
                </a:solidFill>
              </a:rPr>
              <a:t>　メアリ・キャサリン・ブラックウッド。</a:t>
            </a:r>
            <a:r>
              <a:rPr lang="en-US" altLang="ja-JP" sz="1200" dirty="0" smtClean="0">
                <a:solidFill>
                  <a:sysClr val="windowText" lastClr="000000"/>
                </a:solidFill>
              </a:rPr>
              <a:t>S</a:t>
            </a:r>
            <a:r>
              <a:rPr lang="ja-JP" altLang="en-US" sz="1200" dirty="0">
                <a:solidFill>
                  <a:sysClr val="windowText" lastClr="000000"/>
                </a:solidFill>
              </a:rPr>
              <a:t>・ジャクスン</a:t>
            </a:r>
            <a:r>
              <a:rPr lang="en-US" altLang="ja-JP" sz="1200" dirty="0">
                <a:solidFill>
                  <a:sysClr val="windowText" lastClr="000000"/>
                </a:solidFill>
              </a:rPr>
              <a:t>『</a:t>
            </a:r>
            <a:r>
              <a:rPr lang="ja-JP" altLang="en-US" sz="1200" dirty="0">
                <a:solidFill>
                  <a:sysClr val="windowText" lastClr="000000"/>
                </a:solidFill>
              </a:rPr>
              <a:t>ずっとお城で暮らしてる</a:t>
            </a:r>
            <a:r>
              <a:rPr lang="en-US" altLang="ja-JP" sz="1200" dirty="0" smtClean="0">
                <a:solidFill>
                  <a:sysClr val="windowText" lastClr="000000"/>
                </a:solidFill>
              </a:rPr>
              <a:t>』</a:t>
            </a:r>
            <a:r>
              <a:rPr lang="ja-JP" altLang="en-US" sz="1200" dirty="0" smtClean="0">
                <a:solidFill>
                  <a:sysClr val="windowText" lastClr="000000"/>
                </a:solidFill>
              </a:rPr>
              <a:t>の主人公。</a:t>
            </a:r>
            <a:r>
              <a:rPr lang="en-US" altLang="ja-JP" sz="1200" dirty="0" smtClean="0">
                <a:solidFill>
                  <a:sysClr val="windowText" lastClr="000000"/>
                </a:solidFill>
              </a:rPr>
              <a:t>19</a:t>
            </a:r>
            <a:r>
              <a:rPr lang="ja-JP" altLang="en-US" sz="1200" dirty="0" smtClean="0">
                <a:solidFill>
                  <a:sysClr val="windowText" lastClr="000000"/>
                </a:solidFill>
              </a:rPr>
              <a:t>世紀中頃、アメリカ合衆国の上流階層の娘。両親が残した大邸宅で姉・叔父と引きこもり生活をエンジョイ中。</a:t>
            </a:r>
            <a:endParaRPr lang="en-US" altLang="ja-JP" sz="1200" dirty="0" smtClean="0">
              <a:solidFill>
                <a:sysClr val="windowText" lastClr="000000"/>
              </a:solidFill>
            </a:endParaRPr>
          </a:p>
          <a:p>
            <a:r>
              <a:rPr lang="en-US" altLang="ja-JP" sz="1200" dirty="0" smtClean="0">
                <a:solidFill>
                  <a:sysClr val="windowText" lastClr="000000"/>
                </a:solidFill>
              </a:rPr>
              <a:t>※2</a:t>
            </a:r>
            <a:r>
              <a:rPr lang="ja-JP" altLang="en-US" sz="1200" dirty="0" smtClean="0">
                <a:solidFill>
                  <a:sysClr val="windowText" lastClr="000000"/>
                </a:solidFill>
              </a:rPr>
              <a:t>　メリキャットの姉。メリキャットはコンスタンスが大好き、コンスタンスはメリキャットが大好き。</a:t>
            </a:r>
            <a:endParaRPr lang="ja-JP" altLang="en-US" sz="1200" dirty="0">
              <a:solidFill>
                <a:sysClr val="windowText" lastClr="000000"/>
              </a:solidFill>
            </a:endParaRPr>
          </a:p>
        </p:txBody>
      </p:sp>
    </p:spTree>
    <p:extLst>
      <p:ext uri="{BB962C8B-B14F-4D97-AF65-F5344CB8AC3E}">
        <p14:creationId xmlns:p14="http://schemas.microsoft.com/office/powerpoint/2010/main" val="12314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副作用とは何か：</a:t>
            </a:r>
            <a:r>
              <a:rPr kumimoji="1" lang="en-US" altLang="ja-JP" dirty="0" smtClean="0"/>
              <a:t/>
            </a:r>
            <a:br>
              <a:rPr kumimoji="1" lang="en-US" altLang="ja-JP" dirty="0" smtClean="0"/>
            </a:br>
            <a:r>
              <a:rPr kumimoji="1" lang="ja-JP" altLang="en-US" dirty="0" smtClean="0"/>
              <a:t>情報工学の世界の場合</a:t>
            </a:r>
            <a:endParaRPr kumimoji="1" lang="ja-JP" altLang="en-US" dirty="0"/>
          </a:p>
        </p:txBody>
      </p:sp>
      <p:sp>
        <p:nvSpPr>
          <p:cNvPr id="3" name="コンテンツ プレースホルダー 2"/>
          <p:cNvSpPr>
            <a:spLocks noGrp="1"/>
          </p:cNvSpPr>
          <p:nvPr>
            <p:ph idx="1"/>
          </p:nvPr>
        </p:nvSpPr>
        <p:spPr>
          <a:xfrm>
            <a:off x="628650" y="1825625"/>
            <a:ext cx="7886700" cy="4151105"/>
          </a:xfrm>
        </p:spPr>
        <p:txBody>
          <a:bodyPr>
            <a:normAutofit/>
          </a:bodyPr>
          <a:lstStyle/>
          <a:p>
            <a:r>
              <a:rPr lang="ja-JP" altLang="en-US" dirty="0" smtClean="0"/>
              <a:t>副作用なし</a:t>
            </a:r>
            <a:endParaRPr lang="en-US" altLang="ja-JP" dirty="0"/>
          </a:p>
          <a:p>
            <a:pPr lvl="1"/>
            <a:r>
              <a:rPr lang="ja-JP" altLang="en-US" dirty="0" smtClean="0"/>
              <a:t>例：</a:t>
            </a:r>
            <a:endParaRPr lang="en-US" altLang="ja-JP" dirty="0" smtClean="0"/>
          </a:p>
          <a:p>
            <a:pPr lvl="2"/>
            <a:r>
              <a:rPr lang="en-US" altLang="ja-JP" dirty="0" smtClean="0">
                <a:solidFill>
                  <a:srgbClr val="0070C0"/>
                </a:solidFill>
              </a:rPr>
              <a:t>1</a:t>
            </a:r>
            <a:r>
              <a:rPr lang="ja-JP" altLang="en-US" dirty="0">
                <a:solidFill>
                  <a:srgbClr val="0070C0"/>
                </a:solidFill>
              </a:rPr>
              <a:t>＋</a:t>
            </a:r>
            <a:r>
              <a:rPr lang="en-US" altLang="ja-JP" dirty="0">
                <a:solidFill>
                  <a:srgbClr val="0070C0"/>
                </a:solidFill>
              </a:rPr>
              <a:t>1</a:t>
            </a:r>
            <a:r>
              <a:rPr lang="ja-JP" altLang="en-US" dirty="0"/>
              <a:t>は絶対に</a:t>
            </a:r>
            <a:r>
              <a:rPr lang="en-US" altLang="ja-JP" dirty="0" smtClean="0"/>
              <a:t>2</a:t>
            </a:r>
          </a:p>
          <a:p>
            <a:pPr lvl="2"/>
            <a:r>
              <a:rPr lang="ja-JP" altLang="en-US" dirty="0" smtClean="0"/>
              <a:t> </a:t>
            </a:r>
            <a:r>
              <a:rPr lang="en-US" altLang="ja-JP" dirty="0">
                <a:solidFill>
                  <a:srgbClr val="0070C0"/>
                </a:solidFill>
              </a:rPr>
              <a:t>"</a:t>
            </a:r>
            <a:r>
              <a:rPr lang="en-US" altLang="ja-JP" dirty="0" err="1">
                <a:solidFill>
                  <a:srgbClr val="0070C0"/>
                </a:solidFill>
              </a:rPr>
              <a:t>hello".Times</a:t>
            </a:r>
            <a:r>
              <a:rPr lang="en-US" altLang="ja-JP" dirty="0">
                <a:solidFill>
                  <a:srgbClr val="0070C0"/>
                </a:solidFill>
              </a:rPr>
              <a:t>(2</a:t>
            </a:r>
            <a:r>
              <a:rPr lang="en-US" altLang="ja-JP" dirty="0" smtClean="0">
                <a:solidFill>
                  <a:srgbClr val="0070C0"/>
                </a:solidFill>
              </a:rPr>
              <a:t>)</a:t>
            </a:r>
            <a:r>
              <a:rPr lang="en-US" altLang="ja-JP" baseline="30000" dirty="0" smtClean="0"/>
              <a:t>※1</a:t>
            </a:r>
            <a:r>
              <a:rPr lang="ja-JP" altLang="en-US" dirty="0" smtClean="0"/>
              <a:t>の</a:t>
            </a:r>
            <a:r>
              <a:rPr lang="ja-JP" altLang="en-US" dirty="0"/>
              <a:t>結果は絶対に</a:t>
            </a:r>
            <a:r>
              <a:rPr lang="en-US" altLang="ja-JP" dirty="0"/>
              <a:t>"</a:t>
            </a:r>
            <a:r>
              <a:rPr lang="en-US" altLang="ja-JP" dirty="0" err="1"/>
              <a:t>hellohello</a:t>
            </a:r>
            <a:r>
              <a:rPr lang="en-US" altLang="ja-JP" dirty="0"/>
              <a:t>"</a:t>
            </a:r>
            <a:r>
              <a:rPr lang="ja-JP" altLang="en-US" dirty="0"/>
              <a:t>で</a:t>
            </a:r>
            <a:r>
              <a:rPr lang="ja-JP" altLang="en-US" dirty="0" smtClean="0"/>
              <a:t>ある</a:t>
            </a:r>
            <a:r>
              <a:rPr lang="ja-JP" altLang="en-US" dirty="0"/>
              <a:t>　　</a:t>
            </a:r>
            <a:endParaRPr lang="en-US" altLang="ja-JP" dirty="0" smtClean="0"/>
          </a:p>
          <a:p>
            <a:endParaRPr lang="en-US" altLang="ja-JP" dirty="0" smtClean="0"/>
          </a:p>
          <a:p>
            <a:r>
              <a:rPr lang="ja-JP" altLang="en-US" dirty="0" smtClean="0"/>
              <a:t>副作用あり</a:t>
            </a:r>
            <a:endParaRPr lang="en-US" altLang="ja-JP" dirty="0" smtClean="0"/>
          </a:p>
          <a:p>
            <a:pPr lvl="1"/>
            <a:r>
              <a:rPr lang="ja-JP" altLang="en-US" dirty="0" smtClean="0"/>
              <a:t>例：</a:t>
            </a:r>
            <a:endParaRPr lang="en-US" altLang="ja-JP" dirty="0" smtClean="0"/>
          </a:p>
          <a:p>
            <a:pPr lvl="2"/>
            <a:r>
              <a:rPr lang="en-US" altLang="ja-JP" dirty="0" smtClean="0">
                <a:solidFill>
                  <a:srgbClr val="0070C0"/>
                </a:solidFill>
              </a:rPr>
              <a:t>new </a:t>
            </a:r>
            <a:r>
              <a:rPr lang="en-US" altLang="ja-JP" dirty="0" err="1">
                <a:solidFill>
                  <a:srgbClr val="0070C0"/>
                </a:solidFill>
              </a:rPr>
              <a:t>StreamReader</a:t>
            </a:r>
            <a:r>
              <a:rPr lang="en-US" altLang="ja-JP" dirty="0">
                <a:solidFill>
                  <a:srgbClr val="0070C0"/>
                </a:solidFill>
              </a:rPr>
              <a:t>("</a:t>
            </a:r>
            <a:r>
              <a:rPr lang="en-US" altLang="ja-JP" dirty="0" err="1">
                <a:solidFill>
                  <a:srgbClr val="0070C0"/>
                </a:solidFill>
              </a:rPr>
              <a:t>hello.txt</a:t>
            </a:r>
            <a:r>
              <a:rPr lang="en-US" altLang="ja-JP" dirty="0">
                <a:solidFill>
                  <a:srgbClr val="0070C0"/>
                </a:solidFill>
              </a:rPr>
              <a:t>").</a:t>
            </a:r>
            <a:r>
              <a:rPr lang="en-US" altLang="ja-JP" dirty="0" err="1">
                <a:solidFill>
                  <a:srgbClr val="0070C0"/>
                </a:solidFill>
              </a:rPr>
              <a:t>ReadToEnd</a:t>
            </a:r>
            <a:r>
              <a:rPr lang="en-US" altLang="ja-JP" dirty="0">
                <a:solidFill>
                  <a:srgbClr val="0070C0"/>
                </a:solidFill>
              </a:rPr>
              <a:t>()</a:t>
            </a:r>
            <a:r>
              <a:rPr lang="ja-JP" altLang="en-US" dirty="0"/>
              <a:t>の結果はファイル内容</a:t>
            </a:r>
            <a:r>
              <a:rPr lang="ja-JP" altLang="en-US" dirty="0" smtClean="0"/>
              <a:t>次第</a:t>
            </a:r>
            <a:endParaRPr lang="en-US" altLang="ja-JP" dirty="0" smtClean="0"/>
          </a:p>
          <a:p>
            <a:pPr lvl="2"/>
            <a:r>
              <a:rPr lang="en-US" altLang="ja-JP" dirty="0" smtClean="0">
                <a:solidFill>
                  <a:srgbClr val="0070C0"/>
                </a:solidFill>
              </a:rPr>
              <a:t>new </a:t>
            </a:r>
            <a:r>
              <a:rPr lang="en-US" altLang="ja-JP" dirty="0">
                <a:solidFill>
                  <a:srgbClr val="0070C0"/>
                </a:solidFill>
              </a:rPr>
              <a:t>Random().Next(10)</a:t>
            </a:r>
            <a:r>
              <a:rPr lang="ja-JP" altLang="en-US" dirty="0"/>
              <a:t>の結果は</a:t>
            </a:r>
            <a:r>
              <a:rPr lang="ja-JP" altLang="en-US" dirty="0" smtClean="0"/>
              <a:t>ランダム</a:t>
            </a:r>
            <a:r>
              <a:rPr lang="en-US" altLang="ja-JP" baseline="30000" dirty="0" smtClean="0"/>
              <a:t>※2</a:t>
            </a:r>
          </a:p>
          <a:p>
            <a:pPr lvl="2"/>
            <a:r>
              <a:rPr lang="en-US" altLang="ja-JP" dirty="0" err="1" smtClean="0">
                <a:solidFill>
                  <a:srgbClr val="0070C0"/>
                </a:solidFill>
              </a:rPr>
              <a:t>Console.WriteLine</a:t>
            </a:r>
            <a:r>
              <a:rPr lang="en-US" altLang="ja-JP" dirty="0">
                <a:solidFill>
                  <a:srgbClr val="0070C0"/>
                </a:solidFill>
              </a:rPr>
              <a:t>("ca </a:t>
            </a:r>
            <a:r>
              <a:rPr lang="en-US" altLang="ja-JP" dirty="0" err="1">
                <a:solidFill>
                  <a:srgbClr val="0070C0"/>
                </a:solidFill>
              </a:rPr>
              <a:t>va</a:t>
            </a:r>
            <a:r>
              <a:rPr lang="en-US" altLang="ja-JP" dirty="0">
                <a:solidFill>
                  <a:srgbClr val="0070C0"/>
                </a:solidFill>
              </a:rPr>
              <a:t>?")</a:t>
            </a:r>
            <a:r>
              <a:rPr lang="ja-JP" altLang="en-US" dirty="0"/>
              <a:t>は結果を</a:t>
            </a:r>
            <a:r>
              <a:rPr lang="ja-JP" altLang="en-US" dirty="0" smtClean="0"/>
              <a:t>返さない</a:t>
            </a:r>
            <a:endParaRPr lang="en-US" altLang="ja-JP" dirty="0" smtClean="0"/>
          </a:p>
          <a:p>
            <a:pPr lvl="2"/>
            <a:r>
              <a:rPr lang="en-US" altLang="ja-JP" dirty="0" err="1" smtClean="0">
                <a:solidFill>
                  <a:srgbClr val="0070C0"/>
                </a:solidFill>
              </a:rPr>
              <a:t>DateTime.Now</a:t>
            </a:r>
            <a:r>
              <a:rPr lang="ja-JP" altLang="en-US" dirty="0"/>
              <a:t>は「現在の日時」を返す（「現在」っていつ？</a:t>
            </a:r>
            <a:r>
              <a:rPr lang="ja-JP" altLang="en-US" dirty="0" smtClean="0"/>
              <a:t>）</a:t>
            </a:r>
            <a:endParaRPr lang="en-US" altLang="ja-JP" dirty="0" smtClean="0"/>
          </a:p>
          <a:p>
            <a:pPr lvl="2"/>
            <a:r>
              <a:rPr lang="en-US" altLang="ja-JP" dirty="0" err="1" smtClean="0">
                <a:solidFill>
                  <a:srgbClr val="0070C0"/>
                </a:solidFill>
              </a:rPr>
              <a:t>elisabeth.Greet</a:t>
            </a:r>
            <a:r>
              <a:rPr lang="en-US" altLang="ja-JP" dirty="0">
                <a:solidFill>
                  <a:srgbClr val="0070C0"/>
                </a:solidFill>
              </a:rPr>
              <a:t>()</a:t>
            </a:r>
            <a:r>
              <a:rPr lang="ja-JP" altLang="en-US" dirty="0"/>
              <a:t>の戻り値</a:t>
            </a:r>
            <a:r>
              <a:rPr lang="ja-JP" altLang="en-US" dirty="0" smtClean="0"/>
              <a:t>は予め</a:t>
            </a:r>
            <a:r>
              <a:rPr lang="en-US" altLang="ja-JP" dirty="0" err="1" smtClean="0">
                <a:solidFill>
                  <a:srgbClr val="0070C0"/>
                </a:solidFill>
              </a:rPr>
              <a:t>elisabeth.Personality</a:t>
            </a:r>
            <a:r>
              <a:rPr lang="en-US" altLang="ja-JP" dirty="0" smtClean="0">
                <a:solidFill>
                  <a:srgbClr val="0070C0"/>
                </a:solidFill>
              </a:rPr>
              <a:t> </a:t>
            </a:r>
            <a:r>
              <a:rPr lang="en-US" altLang="ja-JP" dirty="0">
                <a:solidFill>
                  <a:srgbClr val="0070C0"/>
                </a:solidFill>
              </a:rPr>
              <a:t>= xx</a:t>
            </a:r>
            <a:r>
              <a:rPr lang="ja-JP" altLang="en-US" dirty="0"/>
              <a:t>で設定された値</a:t>
            </a:r>
            <a:r>
              <a:rPr lang="ja-JP" altLang="en-US" dirty="0" smtClean="0"/>
              <a:t>次第</a:t>
            </a:r>
            <a:r>
              <a:rPr lang="en-US" altLang="ja-JP" baseline="30000" dirty="0" smtClean="0"/>
              <a:t>※3</a:t>
            </a:r>
          </a:p>
          <a:p>
            <a:pPr lvl="1"/>
            <a:r>
              <a:rPr lang="ja-JP" altLang="en-US" dirty="0" smtClean="0"/>
              <a:t>すべて</a:t>
            </a:r>
            <a:r>
              <a:rPr lang="ja-JP" altLang="en-US" dirty="0"/>
              <a:t>「むき出しの副作用」の例だが、こうした</a:t>
            </a:r>
            <a:r>
              <a:rPr lang="en-US" altLang="ja-JP" dirty="0"/>
              <a:t>API</a:t>
            </a:r>
            <a:r>
              <a:rPr lang="ja-JP" altLang="en-US" dirty="0"/>
              <a:t>を利用している</a:t>
            </a:r>
            <a:r>
              <a:rPr lang="en-US" altLang="ja-JP" dirty="0"/>
              <a:t>API</a:t>
            </a:r>
            <a:r>
              <a:rPr lang="ja-JP" altLang="en-US" dirty="0"/>
              <a:t>もまた当然「副作用」を持つことに</a:t>
            </a:r>
            <a:r>
              <a:rPr lang="ja-JP" altLang="en-US" dirty="0" smtClean="0"/>
              <a:t>なる</a:t>
            </a:r>
            <a:endParaRPr lang="en-US" altLang="ja-JP" dirty="0" smtClean="0"/>
          </a:p>
        </p:txBody>
      </p:sp>
      <p:sp>
        <p:nvSpPr>
          <p:cNvPr id="4" name="正方形/長方形 3"/>
          <p:cNvSpPr/>
          <p:nvPr/>
        </p:nvSpPr>
        <p:spPr>
          <a:xfrm>
            <a:off x="628650" y="5976731"/>
            <a:ext cx="7886700" cy="8812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ysClr val="windowText" lastClr="000000"/>
                </a:solidFill>
              </a:rPr>
              <a:t>※1</a:t>
            </a:r>
            <a:r>
              <a:rPr lang="ja-JP" altLang="en-US" sz="1200" dirty="0" smtClean="0">
                <a:solidFill>
                  <a:sysClr val="windowText" lastClr="000000"/>
                </a:solidFill>
              </a:rPr>
              <a:t>　第</a:t>
            </a:r>
            <a:r>
              <a:rPr lang="en-US" altLang="ja-JP" sz="1200" dirty="0" smtClean="0">
                <a:solidFill>
                  <a:sysClr val="windowText" lastClr="000000"/>
                </a:solidFill>
              </a:rPr>
              <a:t>1</a:t>
            </a:r>
            <a:r>
              <a:rPr lang="ja-JP" altLang="en-US" sz="1200" dirty="0" smtClean="0">
                <a:solidFill>
                  <a:sysClr val="windowText" lastClr="000000"/>
                </a:solidFill>
              </a:rPr>
              <a:t>回のサンプル・コードとして登場した拡張メソッド。</a:t>
            </a:r>
            <a:endParaRPr lang="en-US" altLang="ja-JP" sz="1200" dirty="0" smtClean="0">
              <a:solidFill>
                <a:sysClr val="windowText" lastClr="000000"/>
              </a:solidFill>
            </a:endParaRPr>
          </a:p>
          <a:p>
            <a:r>
              <a:rPr lang="en-US" altLang="ja-JP" sz="1200" dirty="0" smtClean="0">
                <a:solidFill>
                  <a:sysClr val="windowText" lastClr="000000"/>
                </a:solidFill>
              </a:rPr>
              <a:t>※2</a:t>
            </a:r>
            <a:r>
              <a:rPr lang="ja-JP" altLang="en-US" sz="1200" dirty="0" smtClean="0">
                <a:solidFill>
                  <a:sysClr val="windowText" lastClr="000000"/>
                </a:solidFill>
              </a:rPr>
              <a:t>　各言語が標準で備える乱数生成器が実際にどの程度厳密にランダムな値を生成するかはその実装のアルゴリズム次第。例えば</a:t>
            </a:r>
            <a:r>
              <a:rPr lang="en-US" altLang="ja-JP" sz="1200" dirty="0" smtClean="0">
                <a:solidFill>
                  <a:sysClr val="windowText" lastClr="000000"/>
                </a:solidFill>
              </a:rPr>
              <a:t>Haskell</a:t>
            </a:r>
            <a:r>
              <a:rPr lang="ja-JP" altLang="en-US" sz="1200" dirty="0" smtClean="0">
                <a:solidFill>
                  <a:sysClr val="windowText" lastClr="000000"/>
                </a:solidFill>
              </a:rPr>
              <a:t>のそれは実際にはまったくランダムではない。しかし副作用を持つ点は変わらない。</a:t>
            </a:r>
            <a:endParaRPr lang="en-US" altLang="ja-JP" sz="1200" dirty="0" smtClean="0">
              <a:solidFill>
                <a:sysClr val="windowText" lastClr="000000"/>
              </a:solidFill>
            </a:endParaRPr>
          </a:p>
          <a:p>
            <a:r>
              <a:rPr lang="en-US" altLang="ja-JP" sz="1200" dirty="0" smtClean="0">
                <a:solidFill>
                  <a:sysClr val="windowText" lastClr="000000"/>
                </a:solidFill>
              </a:rPr>
              <a:t>※3</a:t>
            </a:r>
            <a:r>
              <a:rPr lang="ja-JP" altLang="en-US" sz="1200" dirty="0" smtClean="0">
                <a:solidFill>
                  <a:sysClr val="windowText" lastClr="000000"/>
                </a:solidFill>
              </a:rPr>
              <a:t>　再び</a:t>
            </a:r>
            <a:r>
              <a:rPr lang="en-US" altLang="ja-JP" sz="1200" dirty="0" smtClean="0">
                <a:solidFill>
                  <a:sysClr val="windowText" lastClr="000000"/>
                </a:solidFill>
              </a:rPr>
              <a:t>S</a:t>
            </a:r>
            <a:r>
              <a:rPr lang="ja-JP" altLang="en-US" sz="1200" dirty="0" smtClean="0">
                <a:solidFill>
                  <a:sysClr val="windowText" lastClr="000000"/>
                </a:solidFill>
              </a:rPr>
              <a:t>・ジャクスンの</a:t>
            </a:r>
            <a:r>
              <a:rPr lang="en-US" altLang="ja-JP" sz="1200" dirty="0" smtClean="0">
                <a:solidFill>
                  <a:sysClr val="windowText" lastClr="000000"/>
                </a:solidFill>
              </a:rPr>
              <a:t>『</a:t>
            </a:r>
            <a:r>
              <a:rPr lang="ja-JP" altLang="en-US" sz="1200" dirty="0" smtClean="0">
                <a:solidFill>
                  <a:sysClr val="windowText" lastClr="000000"/>
                </a:solidFill>
              </a:rPr>
              <a:t>鳥の巣</a:t>
            </a:r>
            <a:r>
              <a:rPr lang="en-US" altLang="ja-JP" sz="1200" dirty="0" smtClean="0">
                <a:solidFill>
                  <a:sysClr val="windowText" lastClr="000000"/>
                </a:solidFill>
              </a:rPr>
              <a:t>』</a:t>
            </a:r>
            <a:r>
              <a:rPr lang="ja-JP" altLang="en-US" sz="1200" dirty="0" smtClean="0">
                <a:solidFill>
                  <a:sysClr val="windowText" lastClr="000000"/>
                </a:solidFill>
              </a:rPr>
              <a:t>の主人公。リジー、ベス、ベッツィ、ベティの</a:t>
            </a:r>
            <a:r>
              <a:rPr lang="en-US" altLang="ja-JP" sz="1200" dirty="0" smtClean="0">
                <a:solidFill>
                  <a:sysClr val="windowText" lastClr="000000"/>
                </a:solidFill>
              </a:rPr>
              <a:t>4</a:t>
            </a:r>
            <a:r>
              <a:rPr lang="ja-JP" altLang="en-US" sz="1200" dirty="0" smtClean="0">
                <a:solidFill>
                  <a:sysClr val="windowText" lastClr="000000"/>
                </a:solidFill>
              </a:rPr>
              <a:t>重人格障害。</a:t>
            </a:r>
            <a:endParaRPr lang="en-US" altLang="ja-JP" sz="1200" dirty="0" smtClean="0">
              <a:solidFill>
                <a:sysClr val="windowText" lastClr="000000"/>
              </a:solidFill>
            </a:endParaRPr>
          </a:p>
        </p:txBody>
      </p:sp>
    </p:spTree>
    <p:extLst>
      <p:ext uri="{BB962C8B-B14F-4D97-AF65-F5344CB8AC3E}">
        <p14:creationId xmlns:p14="http://schemas.microsoft.com/office/powerpoint/2010/main" val="63553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副作用とは何か：</a:t>
            </a:r>
            <a:r>
              <a:rPr lang="en-US" altLang="ja-JP" dirty="0"/>
              <a:t/>
            </a:r>
            <a:br>
              <a:rPr lang="en-US" altLang="ja-JP" dirty="0"/>
            </a:br>
            <a:r>
              <a:rPr lang="ja-JP" altLang="en-US" dirty="0"/>
              <a:t>情報工学の世界の場合</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「副作用</a:t>
            </a:r>
            <a:r>
              <a:rPr lang="ja-JP" altLang="en-US" dirty="0" smtClean="0"/>
              <a:t>」（</a:t>
            </a:r>
            <a:r>
              <a:rPr lang="en-US" altLang="ja-JP" dirty="0" smtClean="0"/>
              <a:t>side-effect</a:t>
            </a:r>
            <a:r>
              <a:rPr lang="ja-JP" altLang="en-US" dirty="0" smtClean="0"/>
              <a:t>）とは？</a:t>
            </a:r>
            <a:endParaRPr lang="en-US" altLang="ja-JP" dirty="0" smtClean="0"/>
          </a:p>
          <a:p>
            <a:pPr lvl="1"/>
            <a:r>
              <a:rPr lang="ja-JP" altLang="en-US" dirty="0" smtClean="0"/>
              <a:t>プログラムの内部もしくはプログラムの外部（</a:t>
            </a:r>
            <a:r>
              <a:rPr lang="en-US" altLang="ja-JP" dirty="0" smtClean="0"/>
              <a:t>JVM</a:t>
            </a:r>
            <a:r>
              <a:rPr lang="ja-JP" altLang="en-US" dirty="0" smtClean="0"/>
              <a:t>や</a:t>
            </a:r>
            <a:r>
              <a:rPr lang="en-US" altLang="ja-JP" dirty="0" smtClean="0"/>
              <a:t>CLR</a:t>
            </a:r>
            <a:r>
              <a:rPr lang="ja-JP" altLang="en-US" dirty="0" smtClean="0"/>
              <a:t>の）外部の「状態」に働きかけること。</a:t>
            </a:r>
            <a:endParaRPr lang="en-US" altLang="ja-JP" dirty="0" smtClean="0"/>
          </a:p>
          <a:p>
            <a:pPr lvl="1"/>
            <a:r>
              <a:rPr lang="ja-JP" altLang="en-US" dirty="0" smtClean="0"/>
              <a:t>副作用を持つ</a:t>
            </a:r>
            <a:r>
              <a:rPr lang="en-US" altLang="ja-JP" dirty="0" smtClean="0"/>
              <a:t>API</a:t>
            </a:r>
            <a:r>
              <a:rPr lang="ja-JP" altLang="en-US" dirty="0" smtClean="0"/>
              <a:t>（クラスやメソッド）のテストは難しい。</a:t>
            </a:r>
            <a:endParaRPr lang="en-US" altLang="ja-JP" dirty="0" smtClean="0"/>
          </a:p>
          <a:p>
            <a:pPr lvl="1"/>
            <a:endParaRPr lang="en-US" altLang="ja-JP" dirty="0"/>
          </a:p>
          <a:p>
            <a:r>
              <a:rPr lang="ja-JP" altLang="en-US" dirty="0" smtClean="0"/>
              <a:t>違和感がある？</a:t>
            </a:r>
            <a:endParaRPr lang="en-US" altLang="ja-JP" dirty="0" smtClean="0"/>
          </a:p>
          <a:p>
            <a:pPr marL="342900" lvl="1" indent="0">
              <a:buNone/>
            </a:pPr>
            <a:r>
              <a:rPr lang="ja-JP" altLang="en-US" dirty="0" smtClean="0">
                <a:solidFill>
                  <a:srgbClr val="0070C0"/>
                </a:solidFill>
              </a:rPr>
              <a:t>「そうはいっても例えば</a:t>
            </a:r>
            <a:r>
              <a:rPr lang="en-US" altLang="ja-JP" dirty="0" err="1" smtClean="0">
                <a:solidFill>
                  <a:srgbClr val="0070C0"/>
                </a:solidFill>
              </a:rPr>
              <a:t>Consle.WriteLine</a:t>
            </a:r>
            <a:r>
              <a:rPr lang="en-US" altLang="ja-JP" dirty="0" smtClean="0">
                <a:solidFill>
                  <a:srgbClr val="0070C0"/>
                </a:solidFill>
              </a:rPr>
              <a:t>()</a:t>
            </a:r>
            <a:r>
              <a:rPr lang="ja-JP" altLang="en-US" dirty="0" smtClean="0">
                <a:solidFill>
                  <a:srgbClr val="0070C0"/>
                </a:solidFill>
              </a:rPr>
              <a:t>の目的は外部の状態（コンソール表示）に働きかけること。なのに</a:t>
            </a:r>
            <a:r>
              <a:rPr lang="ja-JP" altLang="en-US" u="sng" dirty="0" smtClean="0">
                <a:solidFill>
                  <a:srgbClr val="0070C0"/>
                </a:solidFill>
              </a:rPr>
              <a:t>副</a:t>
            </a:r>
            <a:r>
              <a:rPr lang="ja-JP" altLang="en-US" dirty="0" smtClean="0">
                <a:solidFill>
                  <a:srgbClr val="0070C0"/>
                </a:solidFill>
              </a:rPr>
              <a:t>作用」</a:t>
            </a:r>
            <a:r>
              <a:rPr lang="ja-JP" altLang="en-US" dirty="0" smtClean="0"/>
              <a:t>？</a:t>
            </a:r>
            <a:endParaRPr lang="en-US" altLang="ja-JP" dirty="0"/>
          </a:p>
          <a:p>
            <a:pPr marL="342900" lvl="1" indent="0">
              <a:buNone/>
            </a:pPr>
            <a:r>
              <a:rPr lang="ja-JP" altLang="en-US" dirty="0" smtClean="0"/>
              <a:t>⇒関数</a:t>
            </a:r>
            <a:r>
              <a:rPr lang="ja-JP" altLang="en-US" dirty="0"/>
              <a:t>の</a:t>
            </a:r>
            <a:r>
              <a:rPr lang="ja-JP" altLang="en-US" dirty="0" smtClean="0"/>
              <a:t>戻り値はその</a:t>
            </a:r>
            <a:r>
              <a:rPr lang="ja-JP" altLang="en-US" dirty="0"/>
              <a:t>引数のみに</a:t>
            </a:r>
            <a:r>
              <a:rPr lang="ja-JP" altLang="en-US" dirty="0" smtClean="0"/>
              <a:t>よって説明がつくべきだとする、数学的もしくは関数型プログラミング（</a:t>
            </a:r>
            <a:r>
              <a:rPr lang="en-US" altLang="ja-JP" dirty="0" smtClean="0"/>
              <a:t>FP</a:t>
            </a:r>
            <a:r>
              <a:rPr lang="ja-JP" altLang="en-US" dirty="0" smtClean="0"/>
              <a:t>）の見地で定義された言葉だから。</a:t>
            </a:r>
            <a:endParaRPr lang="en-US" altLang="ja-JP" dirty="0" smtClean="0"/>
          </a:p>
          <a:p>
            <a:endParaRPr lang="en-US" altLang="ja-JP" dirty="0"/>
          </a:p>
          <a:p>
            <a:r>
              <a:rPr lang="ja-JP" altLang="en-US" dirty="0" smtClean="0"/>
              <a:t>「副作用」を持つ処理とは？</a:t>
            </a:r>
            <a:endParaRPr lang="en-US" altLang="ja-JP" dirty="0" smtClean="0"/>
          </a:p>
          <a:p>
            <a:pPr lvl="1"/>
            <a:r>
              <a:rPr lang="ja-JP" altLang="en-US" dirty="0" smtClean="0"/>
              <a:t>戻り値がその引数のみによっては説明がつかない処理。</a:t>
            </a:r>
            <a:endParaRPr lang="en-US" altLang="ja-JP" dirty="0" smtClean="0"/>
          </a:p>
          <a:p>
            <a:pPr lvl="2"/>
            <a:r>
              <a:rPr lang="ja-JP" altLang="en-US" dirty="0" smtClean="0"/>
              <a:t>≠戻り値がその引数のみによって説明できる処理</a:t>
            </a:r>
            <a:endParaRPr lang="en-US" altLang="ja-JP" dirty="0" smtClean="0"/>
          </a:p>
          <a:p>
            <a:pPr lvl="2"/>
            <a:r>
              <a:rPr lang="ja-JP" altLang="en-US" dirty="0" smtClean="0"/>
              <a:t>＝参照等価（</a:t>
            </a:r>
            <a:r>
              <a:rPr lang="en-US" altLang="ja-JP" dirty="0" smtClean="0"/>
              <a:t>referential transparency</a:t>
            </a:r>
            <a:r>
              <a:rPr lang="ja-JP" altLang="en-US" dirty="0" smtClean="0"/>
              <a:t>）な関数</a:t>
            </a:r>
            <a:endParaRPr lang="en-US" altLang="ja-JP" dirty="0" smtClean="0"/>
          </a:p>
          <a:p>
            <a:pPr lvl="2"/>
            <a:r>
              <a:rPr lang="ja-JP" altLang="en-US" dirty="0" smtClean="0"/>
              <a:t>＝純粋関数</a:t>
            </a:r>
            <a:endParaRPr lang="en-US" altLang="ja-JP" dirty="0" smtClean="0"/>
          </a:p>
        </p:txBody>
      </p:sp>
    </p:spTree>
    <p:extLst>
      <p:ext uri="{BB962C8B-B14F-4D97-AF65-F5344CB8AC3E}">
        <p14:creationId xmlns:p14="http://schemas.microsoft.com/office/powerpoint/2010/main" val="5430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つまるところ・・・</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副作用は</a:t>
            </a:r>
            <a:r>
              <a:rPr lang="ja-JP" altLang="en-US" dirty="0"/>
              <a:t>意外とありふれて</a:t>
            </a:r>
            <a:r>
              <a:rPr lang="ja-JP" altLang="en-US" dirty="0" smtClean="0"/>
              <a:t>いる。</a:t>
            </a:r>
            <a:endParaRPr lang="en-US" altLang="ja-JP" dirty="0" smtClean="0"/>
          </a:p>
          <a:p>
            <a:pPr lvl="1"/>
            <a:r>
              <a:rPr lang="en-US" altLang="ja-JP" dirty="0" smtClean="0"/>
              <a:t>JVM</a:t>
            </a:r>
            <a:r>
              <a:rPr lang="ja-JP" altLang="en-US" dirty="0"/>
              <a:t>や</a:t>
            </a:r>
            <a:r>
              <a:rPr lang="en-US" altLang="ja-JP" dirty="0"/>
              <a:t>CLR</a:t>
            </a:r>
            <a:r>
              <a:rPr lang="ja-JP" altLang="en-US" dirty="0"/>
              <a:t>の外にアクセスする</a:t>
            </a:r>
            <a:r>
              <a:rPr lang="ja-JP" altLang="en-US" dirty="0" smtClean="0"/>
              <a:t>処理はなんであれ─ファイル</a:t>
            </a:r>
            <a:r>
              <a:rPr lang="en-US" altLang="ja-JP" dirty="0"/>
              <a:t>I/O</a:t>
            </a:r>
            <a:r>
              <a:rPr lang="ja-JP" altLang="en-US" dirty="0" smtClean="0"/>
              <a:t>、コンソール</a:t>
            </a:r>
            <a:r>
              <a:rPr lang="en-US" altLang="ja-JP" dirty="0" smtClean="0"/>
              <a:t>I/O</a:t>
            </a:r>
            <a:r>
              <a:rPr lang="ja-JP" altLang="en-US" dirty="0" smtClean="0"/>
              <a:t>、ネットワーク</a:t>
            </a:r>
            <a:r>
              <a:rPr lang="en-US" altLang="ja-JP" dirty="0"/>
              <a:t>I/O</a:t>
            </a:r>
            <a:r>
              <a:rPr lang="ja-JP" altLang="en-US" dirty="0"/>
              <a:t>、日時取得、乱数取得</a:t>
            </a:r>
            <a:r>
              <a:rPr lang="ja-JP" altLang="en-US" dirty="0" smtClean="0"/>
              <a:t>、エトセトラ─すべて副作用</a:t>
            </a:r>
            <a:endParaRPr lang="en-US" altLang="ja-JP" dirty="0" smtClean="0"/>
          </a:p>
          <a:p>
            <a:pPr lvl="1"/>
            <a:r>
              <a:rPr lang="ja-JP" altLang="en-US" dirty="0" smtClean="0"/>
              <a:t>プログラムの内部の「状態」にアクセスする処理もなんであれ─</a:t>
            </a:r>
            <a:r>
              <a:rPr lang="en-US" altLang="ja-JP" dirty="0" smtClean="0"/>
              <a:t>setter/getter</a:t>
            </a:r>
            <a:r>
              <a:rPr lang="ja-JP" altLang="en-US" dirty="0" smtClean="0"/>
              <a:t>を通じたものであれ、何かの「ついでに」フィールドに設定されるものであれ─すべて副作用</a:t>
            </a:r>
            <a:endParaRPr lang="en-US" altLang="ja-JP" dirty="0" smtClean="0"/>
          </a:p>
          <a:p>
            <a:endParaRPr lang="en-US" altLang="ja-JP" dirty="0" smtClean="0"/>
          </a:p>
          <a:p>
            <a:r>
              <a:rPr lang="ja-JP" altLang="en-US" dirty="0" smtClean="0"/>
              <a:t>にもかかわらず・・・</a:t>
            </a:r>
            <a:endParaRPr lang="en-US" altLang="ja-JP" dirty="0" smtClean="0"/>
          </a:p>
          <a:p>
            <a:pPr lvl="1"/>
            <a:r>
              <a:rPr lang="ja-JP" altLang="en-US" dirty="0" smtClean="0"/>
              <a:t>副作用</a:t>
            </a:r>
            <a:r>
              <a:rPr lang="ja-JP" altLang="en-US" dirty="0"/>
              <a:t>を持つロジックの検証</a:t>
            </a:r>
            <a:r>
              <a:rPr lang="ja-JP" altLang="en-US" dirty="0" smtClean="0"/>
              <a:t>はすごく面倒。</a:t>
            </a:r>
            <a:endParaRPr lang="en-US" altLang="ja-JP" dirty="0" smtClean="0"/>
          </a:p>
          <a:p>
            <a:pPr lvl="1"/>
            <a:r>
              <a:rPr lang="ja-JP" altLang="en-US" dirty="0" smtClean="0"/>
              <a:t>どころ</a:t>
            </a:r>
            <a:r>
              <a:rPr lang="ja-JP" altLang="en-US" dirty="0"/>
              <a:t>か、「まったく不可能」ということも</a:t>
            </a:r>
            <a:r>
              <a:rPr lang="ja-JP" altLang="en-US" dirty="0" smtClean="0"/>
              <a:t>ある。</a:t>
            </a:r>
            <a:endParaRPr lang="en-US" altLang="ja-JP" dirty="0" smtClean="0"/>
          </a:p>
          <a:p>
            <a:pPr lvl="1"/>
            <a:r>
              <a:rPr lang="ja-JP" altLang="en-US" dirty="0" smtClean="0"/>
              <a:t>だいたい、「</a:t>
            </a:r>
            <a:r>
              <a:rPr lang="ja-JP" altLang="en-US" dirty="0"/>
              <a:t>面倒」というだけで、時間の限られた業務のなかでは「不可能</a:t>
            </a:r>
            <a:r>
              <a:rPr lang="ja-JP" altLang="en-US" dirty="0" smtClean="0"/>
              <a:t>」にちかくなるだろう。</a:t>
            </a:r>
            <a:endParaRPr lang="en-US" altLang="ja-JP" dirty="0" smtClean="0"/>
          </a:p>
          <a:p>
            <a:pPr lvl="1"/>
            <a:endParaRPr lang="en-US" altLang="ja-JP" dirty="0"/>
          </a:p>
        </p:txBody>
      </p:sp>
    </p:spTree>
    <p:extLst>
      <p:ext uri="{BB962C8B-B14F-4D97-AF65-F5344CB8AC3E}">
        <p14:creationId xmlns:p14="http://schemas.microsoft.com/office/powerpoint/2010/main" val="122392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というわけで・・・</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アプリケーション</a:t>
            </a:r>
            <a:r>
              <a:rPr lang="ja-JP" altLang="en-US" dirty="0"/>
              <a:t>のなか</a:t>
            </a:r>
            <a:r>
              <a:rPr lang="ja-JP" altLang="en-US" dirty="0" smtClean="0"/>
              <a:t>で副作用</a:t>
            </a:r>
            <a:r>
              <a:rPr lang="ja-JP" altLang="en-US" dirty="0"/>
              <a:t>を持つ箇所</a:t>
            </a:r>
            <a:r>
              <a:rPr lang="ja-JP" altLang="en-US" dirty="0" smtClean="0"/>
              <a:t>は、可能な限り、全力を以て、徹底的に、局所化し、制御下（統制下）におかなくて</a:t>
            </a:r>
            <a:r>
              <a:rPr lang="ja-JP" altLang="en-US" dirty="0"/>
              <a:t>は</a:t>
            </a:r>
            <a:r>
              <a:rPr lang="ja-JP" altLang="en-US" dirty="0" smtClean="0"/>
              <a:t>ならない。</a:t>
            </a:r>
            <a:endParaRPr lang="en-US" altLang="ja-JP" dirty="0" smtClean="0"/>
          </a:p>
          <a:p>
            <a:r>
              <a:rPr lang="ja-JP" altLang="en-US" dirty="0" smtClean="0"/>
              <a:t>例外はない。</a:t>
            </a:r>
            <a:r>
              <a:rPr lang="ja-JP" altLang="en-US" dirty="0"/>
              <a:t/>
            </a:r>
            <a:br>
              <a:rPr lang="ja-JP" altLang="en-US" dirty="0"/>
            </a:br>
            <a:endParaRPr kumimoji="1" lang="ja-JP" altLang="en-US" dirty="0"/>
          </a:p>
        </p:txBody>
      </p:sp>
    </p:spTree>
    <p:extLst>
      <p:ext uri="{BB962C8B-B14F-4D97-AF65-F5344CB8AC3E}">
        <p14:creationId xmlns:p14="http://schemas.microsoft.com/office/powerpoint/2010/main" val="196657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開催概要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開催日時</a:t>
            </a:r>
            <a:endParaRPr kumimoji="1" lang="en-US" altLang="ja-JP" dirty="0" smtClean="0"/>
          </a:p>
          <a:p>
            <a:pPr lvl="1"/>
            <a:r>
              <a:rPr kumimoji="1" lang="en-US" altLang="ja-JP" dirty="0" smtClean="0"/>
              <a:t>2016/12/27</a:t>
            </a:r>
            <a:r>
              <a:rPr lang="en-US" altLang="ja-JP" dirty="0" smtClean="0"/>
              <a:t>	</a:t>
            </a:r>
            <a:r>
              <a:rPr lang="ja-JP" altLang="en-US" dirty="0" smtClean="0"/>
              <a:t>火曜</a:t>
            </a:r>
            <a:r>
              <a:rPr lang="en-US" altLang="ja-JP" dirty="0" smtClean="0"/>
              <a:t>17</a:t>
            </a:r>
            <a:r>
              <a:rPr lang="ja-JP" altLang="en-US" dirty="0" smtClean="0"/>
              <a:t>時</a:t>
            </a:r>
            <a:endParaRPr lang="en-US" altLang="ja-JP" dirty="0" smtClean="0"/>
          </a:p>
          <a:p>
            <a:pPr lvl="1"/>
            <a:r>
              <a:rPr kumimoji="1" lang="en-US" altLang="ja-JP" dirty="0" smtClean="0"/>
              <a:t>2016/1/5</a:t>
            </a:r>
            <a:r>
              <a:rPr kumimoji="1" lang="ja-JP" altLang="en-US" dirty="0" smtClean="0"/>
              <a:t>～</a:t>
            </a:r>
            <a:r>
              <a:rPr kumimoji="1" lang="en-US" altLang="ja-JP" dirty="0" smtClean="0"/>
              <a:t>1/19</a:t>
            </a:r>
            <a:r>
              <a:rPr kumimoji="1" lang="en-US" altLang="ja-JP" dirty="0" smtClean="0"/>
              <a:t>	</a:t>
            </a:r>
            <a:r>
              <a:rPr kumimoji="1" lang="ja-JP" altLang="en-US" dirty="0" smtClean="0"/>
              <a:t>木曜</a:t>
            </a:r>
            <a:r>
              <a:rPr kumimoji="1" lang="en-US" altLang="ja-JP" dirty="0" smtClean="0"/>
              <a:t>17</a:t>
            </a:r>
            <a:r>
              <a:rPr kumimoji="1" lang="ja-JP" altLang="en-US" dirty="0" smtClean="0"/>
              <a:t>時（</a:t>
            </a:r>
            <a:r>
              <a:rPr kumimoji="1" lang="en-US" altLang="ja-JP" dirty="0" smtClean="0"/>
              <a:t>1/26</a:t>
            </a:r>
            <a:r>
              <a:rPr kumimoji="1" lang="ja-JP" altLang="en-US" dirty="0" smtClean="0"/>
              <a:t>は予備日）</a:t>
            </a:r>
            <a:endParaRPr kumimoji="1" lang="en-US" altLang="ja-JP" dirty="0" smtClean="0"/>
          </a:p>
          <a:p>
            <a:endParaRPr lang="en-US" altLang="ja-JP" dirty="0" smtClean="0"/>
          </a:p>
          <a:p>
            <a:r>
              <a:rPr lang="ja-JP" altLang="en-US" dirty="0" smtClean="0"/>
              <a:t>会場</a:t>
            </a:r>
            <a:endParaRPr lang="en-US" altLang="ja-JP" dirty="0" smtClean="0"/>
          </a:p>
          <a:p>
            <a:pPr lvl="1"/>
            <a:r>
              <a:rPr lang="en-US" altLang="ja-JP" dirty="0" smtClean="0"/>
              <a:t>CS</a:t>
            </a:r>
            <a:r>
              <a:rPr lang="ja-JP" altLang="en-US" dirty="0" smtClean="0"/>
              <a:t>＋</a:t>
            </a:r>
            <a:r>
              <a:rPr lang="en-US" altLang="ja-JP" dirty="0" smtClean="0"/>
              <a:t>Lync</a:t>
            </a:r>
          </a:p>
          <a:p>
            <a:endParaRPr kumimoji="1" lang="en-US" altLang="ja-JP" dirty="0" smtClean="0"/>
          </a:p>
          <a:p>
            <a:r>
              <a:rPr kumimoji="1" lang="ja-JP" altLang="en-US" dirty="0" smtClean="0"/>
              <a:t>持ち物</a:t>
            </a:r>
            <a:endParaRPr kumimoji="1" lang="en-US" altLang="ja-JP" dirty="0" smtClean="0"/>
          </a:p>
          <a:p>
            <a:pPr lvl="1"/>
            <a:r>
              <a:rPr kumimoji="1" lang="en-US" altLang="ja-JP" dirty="0" smtClean="0"/>
              <a:t>Visual Studio 2013</a:t>
            </a:r>
            <a:r>
              <a:rPr lang="ja-JP" altLang="en-US" dirty="0" smtClean="0"/>
              <a:t>もしくは</a:t>
            </a:r>
            <a:r>
              <a:rPr lang="en-US" altLang="ja-JP" dirty="0" smtClean="0"/>
              <a:t>2015</a:t>
            </a:r>
          </a:p>
        </p:txBody>
      </p:sp>
      <p:sp>
        <p:nvSpPr>
          <p:cNvPr id="6" name="テキスト ボックス 5"/>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再掲</a:t>
            </a:r>
            <a:endParaRPr kumimoji="1" lang="ja-JP" altLang="en-US" dirty="0"/>
          </a:p>
        </p:txBody>
      </p:sp>
    </p:spTree>
    <p:extLst>
      <p:ext uri="{BB962C8B-B14F-4D97-AF65-F5344CB8AC3E}">
        <p14:creationId xmlns:p14="http://schemas.microsoft.com/office/powerpoint/2010/main" val="2490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制御（統制）─</a:t>
            </a:r>
            <a:r>
              <a:rPr kumimoji="1" lang="en-US" altLang="ja-JP" dirty="0" smtClean="0"/>
              <a:t/>
            </a:r>
            <a:br>
              <a:rPr kumimoji="1" lang="en-US" altLang="ja-JP" dirty="0" smtClean="0"/>
            </a:br>
            <a:r>
              <a:rPr kumimoji="1" lang="ja-JP" altLang="en-US" dirty="0" smtClean="0"/>
              <a:t>脱・副作用</a:t>
            </a:r>
            <a:r>
              <a:rPr kumimoji="1" lang="en-US" altLang="ja-JP" dirty="0" smtClean="0"/>
              <a:t>/</a:t>
            </a:r>
            <a:r>
              <a:rPr kumimoji="1" lang="ja-JP" altLang="en-US" dirty="0" smtClean="0"/>
              <a:t>対・副作用の方法</a:t>
            </a:r>
            <a:endParaRPr kumimoji="1" lang="ja-JP" altLang="en-US" dirty="0"/>
          </a:p>
        </p:txBody>
      </p:sp>
      <p:sp>
        <p:nvSpPr>
          <p:cNvPr id="3" name="コンテンツ プレースホルダー 2"/>
          <p:cNvSpPr>
            <a:spLocks noGrp="1"/>
          </p:cNvSpPr>
          <p:nvPr>
            <p:ph idx="1"/>
          </p:nvPr>
        </p:nvSpPr>
        <p:spPr>
          <a:xfrm>
            <a:off x="628650" y="1825625"/>
            <a:ext cx="7886700" cy="4204114"/>
          </a:xfrm>
        </p:spPr>
        <p:txBody>
          <a:bodyPr>
            <a:normAutofit lnSpcReduction="10000"/>
          </a:bodyPr>
          <a:lstStyle/>
          <a:p>
            <a:pPr marL="457200" indent="-457200">
              <a:buFont typeface="+mj-lt"/>
              <a:buAutoNum type="alphaUcParenR"/>
            </a:pPr>
            <a:r>
              <a:rPr kumimoji="1" lang="ja-JP" altLang="en-US" dirty="0" smtClean="0"/>
              <a:t>引数と戻り値で表現する</a:t>
            </a:r>
            <a:endParaRPr kumimoji="1" lang="en-US" altLang="ja-JP" dirty="0" smtClean="0"/>
          </a:p>
          <a:p>
            <a:pPr marL="685800" lvl="1" indent="-342900">
              <a:buFont typeface="+mj-lt"/>
              <a:buAutoNum type="arabicPeriod"/>
            </a:pPr>
            <a:r>
              <a:rPr kumimoji="1" lang="ja-JP" altLang="en-US" dirty="0" smtClean="0"/>
              <a:t>引数で渡せるものならそうする</a:t>
            </a:r>
            <a:endParaRPr lang="en-US" altLang="ja-JP" dirty="0"/>
          </a:p>
          <a:p>
            <a:pPr marL="685800" lvl="1" indent="-342900">
              <a:buFont typeface="+mj-lt"/>
              <a:buAutoNum type="arabicPeriod"/>
            </a:pPr>
            <a:r>
              <a:rPr lang="ja-JP" altLang="en-US" dirty="0" smtClean="0"/>
              <a:t>戻り値で返せるものならそうする</a:t>
            </a:r>
            <a:endParaRPr lang="en-US" altLang="ja-JP" dirty="0" smtClean="0"/>
          </a:p>
          <a:p>
            <a:pPr marL="457200" indent="-457200">
              <a:buFont typeface="+mj-lt"/>
              <a:buAutoNum type="alphaUcParenR"/>
            </a:pPr>
            <a:r>
              <a:rPr kumimoji="1" lang="ja-JP" altLang="en-US" dirty="0" smtClean="0"/>
              <a:t>「関心の分離」（</a:t>
            </a:r>
            <a:r>
              <a:rPr lang="en-US" altLang="ja-JP" dirty="0"/>
              <a:t>separation of concerns</a:t>
            </a:r>
            <a:r>
              <a:rPr kumimoji="1" lang="ja-JP" altLang="en-US" dirty="0" smtClean="0"/>
              <a:t>）を遂行する</a:t>
            </a:r>
            <a:endParaRPr kumimoji="1" lang="en-US" altLang="ja-JP" dirty="0" smtClean="0"/>
          </a:p>
          <a:p>
            <a:pPr marL="685800" lvl="1" indent="-342900">
              <a:buFont typeface="+mj-lt"/>
              <a:buAutoNum type="arabicPeriod"/>
            </a:pPr>
            <a:r>
              <a:rPr kumimoji="1" lang="ja-JP" altLang="en-US" dirty="0" smtClean="0"/>
              <a:t>メソッドに実現させようとしている「事項」（</a:t>
            </a:r>
            <a:r>
              <a:rPr kumimoji="1" lang="en-US" altLang="ja-JP" dirty="0" smtClean="0"/>
              <a:t>concern</a:t>
            </a:r>
            <a:r>
              <a:rPr kumimoji="1" lang="ja-JP" altLang="en-US" dirty="0" smtClean="0"/>
              <a:t>）を腑分けして、それぞれに応じたメソッドに分解する</a:t>
            </a:r>
            <a:r>
              <a:rPr kumimoji="1" lang="en-US" altLang="ja-JP" baseline="30000" dirty="0" smtClean="0"/>
              <a:t>※1</a:t>
            </a:r>
          </a:p>
          <a:p>
            <a:pPr marL="685800" lvl="1" indent="-342900">
              <a:buFont typeface="+mj-lt"/>
              <a:buAutoNum type="arabicPeriod"/>
            </a:pPr>
            <a:r>
              <a:rPr kumimoji="1" lang="ja-JP" altLang="en-US" dirty="0" smtClean="0"/>
              <a:t>「事項」がアプリケーションの主機能（主関心）とそうでない機能（関心）とに分けられるなら、後者を</a:t>
            </a:r>
            <a:r>
              <a:rPr kumimoji="1" lang="en-US" altLang="ja-JP" dirty="0" smtClean="0"/>
              <a:t>AOP</a:t>
            </a:r>
            <a:r>
              <a:rPr kumimoji="1" lang="ja-JP" altLang="en-US" dirty="0" smtClean="0"/>
              <a:t>に移行する</a:t>
            </a:r>
            <a:r>
              <a:rPr kumimoji="1" lang="en-US" altLang="ja-JP" baseline="30000" dirty="0" smtClean="0"/>
              <a:t>※2</a:t>
            </a:r>
          </a:p>
          <a:p>
            <a:pPr marL="342900" indent="-342900">
              <a:buFont typeface="+mj-lt"/>
              <a:buAutoNum type="alphaUcParenR"/>
            </a:pPr>
            <a:r>
              <a:rPr kumimoji="1" lang="ja-JP" altLang="en-US" dirty="0" smtClean="0"/>
              <a:t>副作用部分にモック（後述）を導入する</a:t>
            </a:r>
            <a:endParaRPr kumimoji="1" lang="en-US" altLang="ja-JP" dirty="0" smtClean="0"/>
          </a:p>
          <a:p>
            <a:pPr marL="342900" lvl="1" indent="0">
              <a:buNone/>
            </a:pPr>
            <a:r>
              <a:rPr lang="en-US" altLang="ja-JP" dirty="0" smtClean="0"/>
              <a:t>I/O</a:t>
            </a:r>
            <a:r>
              <a:rPr lang="ja-JP" altLang="en-US" dirty="0" smtClean="0"/>
              <a:t>などを担当する部分を別オブジェクト化。しかもクラスではなくインターフェースを介して参照させる。そして、インターフェースの実装を差し替える手段を用意する。</a:t>
            </a:r>
            <a:endParaRPr lang="en-US" altLang="ja-JP" dirty="0" smtClean="0"/>
          </a:p>
          <a:p>
            <a:pPr marL="342900" indent="-342900">
              <a:buFont typeface="+mj-lt"/>
              <a:buAutoNum type="alphaUcParenR"/>
            </a:pPr>
            <a:r>
              <a:rPr kumimoji="1" lang="ja-JP" altLang="en-US" dirty="0" smtClean="0"/>
              <a:t>タリオの法にうったえる</a:t>
            </a:r>
            <a:endParaRPr kumimoji="1" lang="en-US" altLang="ja-JP" dirty="0" smtClean="0"/>
          </a:p>
          <a:p>
            <a:pPr marL="342900" lvl="1" indent="0">
              <a:buNone/>
            </a:pPr>
            <a:r>
              <a:rPr lang="ja-JP" altLang="en-US" dirty="0" smtClean="0"/>
              <a:t>「目には目を歯には歯を、副作用には副作用を」というわけで、環境変数やロケール（</a:t>
            </a:r>
            <a:r>
              <a:rPr lang="en-US" altLang="ja-JP" dirty="0" smtClean="0"/>
              <a:t>CLR</a:t>
            </a:r>
            <a:r>
              <a:rPr lang="ja-JP" altLang="en-US" dirty="0" smtClean="0"/>
              <a:t>ではカルチャー）に介入してしまう。</a:t>
            </a:r>
            <a:endParaRPr kumimoji="1" lang="en-US" altLang="ja-JP" dirty="0" smtClean="0"/>
          </a:p>
          <a:p>
            <a:pPr marL="685800" lvl="1" indent="-342900">
              <a:buFont typeface="+mj-lt"/>
              <a:buAutoNum type="arabicPeriod"/>
            </a:pPr>
            <a:endParaRPr kumimoji="1" lang="en-US" altLang="ja-JP" dirty="0" smtClean="0"/>
          </a:p>
          <a:p>
            <a:pPr marL="342900" indent="-342900">
              <a:buFont typeface="+mj-lt"/>
              <a:buAutoNum type="alphaUcParenR"/>
            </a:pPr>
            <a:endParaRPr kumimoji="1" lang="en-US" altLang="ja-JP" dirty="0" smtClean="0"/>
          </a:p>
          <a:p>
            <a:pPr marL="685800" lvl="1" indent="-342900">
              <a:buFont typeface="+mj-lt"/>
              <a:buAutoNum type="arabicPeriod"/>
            </a:pPr>
            <a:endParaRPr kumimoji="1" lang="ja-JP" altLang="en-US" dirty="0"/>
          </a:p>
        </p:txBody>
      </p:sp>
      <p:sp>
        <p:nvSpPr>
          <p:cNvPr id="4" name="正方形/長方形 3"/>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ysClr val="windowText" lastClr="000000"/>
                </a:solidFill>
              </a:rPr>
              <a:t>※1</a:t>
            </a:r>
            <a:r>
              <a:rPr lang="ja-JP" altLang="en-US" sz="1200" dirty="0" smtClean="0">
                <a:solidFill>
                  <a:sysClr val="windowText" lastClr="000000"/>
                </a:solidFill>
              </a:rPr>
              <a:t>　つまり「</a:t>
            </a:r>
            <a:r>
              <a:rPr lang="en-US" altLang="ja-JP" sz="1200" dirty="0">
                <a:solidFill>
                  <a:sysClr val="windowText" lastClr="000000"/>
                </a:solidFill>
              </a:rPr>
              <a:t>A</a:t>
            </a:r>
            <a:r>
              <a:rPr lang="ja-JP" altLang="en-US" sz="1200" dirty="0">
                <a:solidFill>
                  <a:sysClr val="windowText" lastClr="000000"/>
                </a:solidFill>
              </a:rPr>
              <a:t>のついでに</a:t>
            </a:r>
            <a:r>
              <a:rPr lang="en-US" altLang="ja-JP" sz="1200" dirty="0">
                <a:solidFill>
                  <a:sysClr val="windowText" lastClr="000000"/>
                </a:solidFill>
              </a:rPr>
              <a:t>B</a:t>
            </a:r>
            <a:r>
              <a:rPr lang="ja-JP" altLang="en-US" sz="1200" dirty="0">
                <a:solidFill>
                  <a:sysClr val="windowText" lastClr="000000"/>
                </a:solidFill>
              </a:rPr>
              <a:t>もする」と</a:t>
            </a:r>
            <a:r>
              <a:rPr lang="ja-JP" altLang="en-US" sz="1200" dirty="0" smtClean="0">
                <a:solidFill>
                  <a:sysClr val="windowText" lastClr="000000"/>
                </a:solidFill>
              </a:rPr>
              <a:t>いうメソッドを</a:t>
            </a:r>
            <a:r>
              <a:rPr lang="ja-JP" altLang="en-US" sz="1200" dirty="0">
                <a:solidFill>
                  <a:sysClr val="windowText" lastClr="000000"/>
                </a:solidFill>
              </a:rPr>
              <a:t>分解</a:t>
            </a:r>
            <a:r>
              <a:rPr lang="ja-JP" altLang="en-US" sz="1200" dirty="0" smtClean="0">
                <a:solidFill>
                  <a:sysClr val="windowText" lastClr="000000"/>
                </a:solidFill>
              </a:rPr>
              <a:t>して、「</a:t>
            </a:r>
            <a:r>
              <a:rPr lang="en-US" altLang="ja-JP" sz="1200" dirty="0">
                <a:solidFill>
                  <a:sysClr val="windowText" lastClr="000000"/>
                </a:solidFill>
              </a:rPr>
              <a:t>A</a:t>
            </a:r>
            <a:r>
              <a:rPr lang="ja-JP" altLang="en-US" sz="1200" dirty="0">
                <a:solidFill>
                  <a:sysClr val="windowText" lastClr="000000"/>
                </a:solidFill>
              </a:rPr>
              <a:t>をする</a:t>
            </a:r>
            <a:r>
              <a:rPr lang="ja-JP" altLang="en-US" sz="1200" dirty="0" smtClean="0">
                <a:solidFill>
                  <a:sysClr val="windowText" lastClr="000000"/>
                </a:solidFill>
              </a:rPr>
              <a:t>」メソッドと「</a:t>
            </a:r>
            <a:r>
              <a:rPr lang="en-US" altLang="ja-JP" sz="1200" dirty="0">
                <a:solidFill>
                  <a:sysClr val="windowText" lastClr="000000"/>
                </a:solidFill>
              </a:rPr>
              <a:t>B</a:t>
            </a:r>
            <a:r>
              <a:rPr lang="ja-JP" altLang="en-US" sz="1200" dirty="0">
                <a:solidFill>
                  <a:sysClr val="windowText" lastClr="000000"/>
                </a:solidFill>
              </a:rPr>
              <a:t>をする</a:t>
            </a:r>
            <a:r>
              <a:rPr lang="ja-JP" altLang="en-US" sz="1200" dirty="0" smtClean="0">
                <a:solidFill>
                  <a:sysClr val="windowText" lastClr="000000"/>
                </a:solidFill>
              </a:rPr>
              <a:t>」メソッドと</a:t>
            </a:r>
            <a:r>
              <a:rPr lang="ja-JP" altLang="en-US" sz="1200" dirty="0">
                <a:solidFill>
                  <a:sysClr val="windowText" lastClr="000000"/>
                </a:solidFill>
              </a:rPr>
              <a:t>いう</a:t>
            </a:r>
            <a:r>
              <a:rPr lang="en-US" altLang="ja-JP" sz="1200" dirty="0">
                <a:solidFill>
                  <a:sysClr val="windowText" lastClr="000000"/>
                </a:solidFill>
              </a:rPr>
              <a:t>2</a:t>
            </a:r>
            <a:r>
              <a:rPr lang="ja-JP" altLang="en-US" sz="1200" dirty="0" smtClean="0">
                <a:solidFill>
                  <a:sysClr val="windowText" lastClr="000000"/>
                </a:solidFill>
              </a:rPr>
              <a:t>つに分ける。</a:t>
            </a:r>
            <a:endParaRPr lang="en-US" altLang="ja-JP" sz="1200" dirty="0">
              <a:solidFill>
                <a:sysClr val="windowText" lastClr="000000"/>
              </a:solidFill>
            </a:endParaRPr>
          </a:p>
          <a:p>
            <a:r>
              <a:rPr lang="en-US" altLang="ja-JP" sz="1200" dirty="0" smtClean="0">
                <a:solidFill>
                  <a:sysClr val="windowText" lastClr="000000"/>
                </a:solidFill>
              </a:rPr>
              <a:t>※2</a:t>
            </a:r>
            <a:r>
              <a:rPr lang="ja-JP" altLang="en-US" sz="1200" dirty="0" smtClean="0">
                <a:solidFill>
                  <a:sysClr val="windowText" lastClr="000000"/>
                </a:solidFill>
              </a:rPr>
              <a:t>　</a:t>
            </a:r>
            <a:r>
              <a:rPr lang="en-US" altLang="ja-JP" sz="1200" dirty="0" smtClean="0">
                <a:solidFill>
                  <a:sysClr val="windowText" lastClr="000000"/>
                </a:solidFill>
              </a:rPr>
              <a:t>AOP</a:t>
            </a:r>
            <a:r>
              <a:rPr lang="ja-JP" altLang="en-US" sz="1200" dirty="0" smtClean="0">
                <a:solidFill>
                  <a:sysClr val="windowText" lastClr="000000"/>
                </a:solidFill>
              </a:rPr>
              <a:t>に</a:t>
            </a:r>
            <a:r>
              <a:rPr lang="ja-JP" altLang="en-US" sz="1200" dirty="0">
                <a:solidFill>
                  <a:sysClr val="windowText" lastClr="000000"/>
                </a:solidFill>
              </a:rPr>
              <a:t>ついて</a:t>
            </a:r>
            <a:r>
              <a:rPr lang="ja-JP" altLang="en-US" sz="1200" dirty="0" smtClean="0">
                <a:solidFill>
                  <a:sysClr val="windowText" lastClr="000000"/>
                </a:solidFill>
              </a:rPr>
              <a:t>は</a:t>
            </a:r>
            <a:r>
              <a:rPr lang="en-US" altLang="ja-JP" sz="1200" dirty="0" smtClean="0">
                <a:solidFill>
                  <a:sysClr val="windowText" lastClr="000000"/>
                </a:solidFill>
              </a:rPr>
              <a:t>B</a:t>
            </a:r>
            <a:r>
              <a:rPr lang="ja-JP" altLang="en-US" sz="1200" dirty="0" smtClean="0">
                <a:solidFill>
                  <a:sysClr val="windowText" lastClr="000000"/>
                </a:solidFill>
              </a:rPr>
              <a:t>・</a:t>
            </a:r>
            <a:r>
              <a:rPr lang="en-US" altLang="ja-JP" sz="1200" dirty="0" smtClean="0">
                <a:solidFill>
                  <a:sysClr val="windowText" lastClr="000000"/>
                </a:solidFill>
              </a:rPr>
              <a:t>A</a:t>
            </a:r>
            <a:r>
              <a:rPr lang="ja-JP" altLang="en-US" sz="1200" dirty="0" smtClean="0">
                <a:solidFill>
                  <a:sysClr val="windowText" lastClr="000000"/>
                </a:solidFill>
              </a:rPr>
              <a:t>・テイト、</a:t>
            </a:r>
            <a:r>
              <a:rPr lang="en-US" altLang="ja-JP" sz="1200" dirty="0" smtClean="0">
                <a:solidFill>
                  <a:sysClr val="windowText" lastClr="000000"/>
                </a:solidFill>
              </a:rPr>
              <a:t>J</a:t>
            </a:r>
            <a:r>
              <a:rPr lang="ja-JP" altLang="en-US" sz="1200" dirty="0" smtClean="0">
                <a:solidFill>
                  <a:sysClr val="windowText" lastClr="000000"/>
                </a:solidFill>
              </a:rPr>
              <a:t>・ゲットランド共著</a:t>
            </a:r>
            <a:r>
              <a:rPr lang="en-US" altLang="ja-JP" sz="1200" dirty="0" smtClean="0">
                <a:solidFill>
                  <a:sysClr val="windowText" lastClr="000000"/>
                </a:solidFill>
              </a:rPr>
              <a:t>『</a:t>
            </a:r>
            <a:r>
              <a:rPr lang="ja-JP" altLang="en-US" sz="1200" dirty="0">
                <a:solidFill>
                  <a:sysClr val="windowText" lastClr="000000"/>
                </a:solidFill>
              </a:rPr>
              <a:t>軽快な</a:t>
            </a:r>
            <a:r>
              <a:rPr lang="en-US" altLang="ja-JP" sz="1200" dirty="0">
                <a:solidFill>
                  <a:sysClr val="windowText" lastClr="000000"/>
                </a:solidFill>
              </a:rPr>
              <a:t>Java―</a:t>
            </a:r>
            <a:r>
              <a:rPr lang="en-US" altLang="ja-JP" sz="1200" dirty="0" err="1">
                <a:solidFill>
                  <a:sysClr val="windowText" lastClr="000000"/>
                </a:solidFill>
              </a:rPr>
              <a:t>Better,Faster,Lighter</a:t>
            </a:r>
            <a:r>
              <a:rPr lang="en-US" altLang="ja-JP" sz="1200" dirty="0">
                <a:solidFill>
                  <a:sysClr val="windowText" lastClr="000000"/>
                </a:solidFill>
              </a:rPr>
              <a:t> </a:t>
            </a:r>
            <a:r>
              <a:rPr lang="en-US" altLang="ja-JP" sz="1200" dirty="0" smtClean="0">
                <a:solidFill>
                  <a:sysClr val="windowText" lastClr="000000"/>
                </a:solidFill>
              </a:rPr>
              <a:t>Java』</a:t>
            </a:r>
            <a:r>
              <a:rPr lang="ja-JP" altLang="en-US" sz="1200" dirty="0" smtClean="0">
                <a:solidFill>
                  <a:sysClr val="windowText" lastClr="000000"/>
                </a:solidFill>
              </a:rPr>
              <a:t>などを参照のこと。</a:t>
            </a:r>
            <a:endParaRPr lang="en-US" altLang="ja-JP" sz="1200" dirty="0">
              <a:solidFill>
                <a:sysClr val="windowText" lastClr="000000"/>
              </a:solidFill>
            </a:endParaRPr>
          </a:p>
        </p:txBody>
      </p:sp>
    </p:spTree>
    <p:extLst>
      <p:ext uri="{BB962C8B-B14F-4D97-AF65-F5344CB8AC3E}">
        <p14:creationId xmlns:p14="http://schemas.microsoft.com/office/powerpoint/2010/main" val="36391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余談</a:t>
            </a:r>
            <a:r>
              <a:rPr kumimoji="1" lang="en-US" altLang="ja-JP" dirty="0" smtClean="0"/>
              <a:t/>
            </a:r>
            <a:br>
              <a:rPr kumimoji="1" lang="en-US" altLang="ja-JP" dirty="0" smtClean="0"/>
            </a:br>
            <a:r>
              <a:rPr lang="ja-JP" altLang="en-US" dirty="0" smtClean="0"/>
              <a:t>脱・副作用を追い求めた先に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関数から「副作用」を取り除くと、</a:t>
            </a:r>
            <a:r>
              <a:rPr lang="ja-JP" altLang="en-US" dirty="0" smtClean="0"/>
              <a:t>関数の実行結果</a:t>
            </a:r>
            <a:r>
              <a:rPr lang="ja-JP" altLang="en-US" dirty="0"/>
              <a:t>は引数だけで説明が</a:t>
            </a:r>
            <a:r>
              <a:rPr lang="ja-JP" altLang="en-US" dirty="0" smtClean="0"/>
              <a:t>つく。</a:t>
            </a:r>
            <a:endParaRPr lang="en-US" altLang="ja-JP" dirty="0" smtClean="0"/>
          </a:p>
          <a:p>
            <a:pPr lvl="1"/>
            <a:r>
              <a:rPr lang="ja-JP" altLang="en-US" dirty="0" smtClean="0"/>
              <a:t>＝</a:t>
            </a:r>
            <a:r>
              <a:rPr lang="ja-JP" altLang="en-US" dirty="0"/>
              <a:t>いつ・どこで実行しても</a:t>
            </a:r>
            <a:r>
              <a:rPr lang="ja-JP" altLang="en-US" dirty="0" smtClean="0"/>
              <a:t>いい。</a:t>
            </a:r>
            <a:endParaRPr lang="en-US" altLang="ja-JP" dirty="0" smtClean="0"/>
          </a:p>
          <a:p>
            <a:pPr lvl="1"/>
            <a:r>
              <a:rPr lang="ja-JP" altLang="en-US" dirty="0" smtClean="0"/>
              <a:t>＝関数</a:t>
            </a:r>
            <a:r>
              <a:rPr lang="ja-JP" altLang="en-US" dirty="0"/>
              <a:t>の実行はその結果が本当に必要になったときまで先延ばし</a:t>
            </a:r>
            <a:r>
              <a:rPr lang="ja-JP" altLang="en-US" dirty="0" smtClean="0"/>
              <a:t>にしておくことができる。</a:t>
            </a:r>
            <a:endParaRPr lang="en-US" altLang="ja-JP" dirty="0" smtClean="0"/>
          </a:p>
          <a:p>
            <a:pPr lvl="1"/>
            <a:r>
              <a:rPr lang="ja-JP" altLang="en-US" dirty="0" smtClean="0"/>
              <a:t>＝関数</a:t>
            </a:r>
            <a:r>
              <a:rPr lang="ja-JP" altLang="en-US" dirty="0"/>
              <a:t>をその引数とともにキャッシュしておくことで、繰り返し実行することが不要に</a:t>
            </a:r>
            <a:r>
              <a:rPr lang="ja-JP" altLang="en-US" dirty="0" smtClean="0"/>
              <a:t>なる。</a:t>
            </a:r>
            <a:endParaRPr lang="en-US" altLang="ja-JP" dirty="0" smtClean="0"/>
          </a:p>
          <a:p>
            <a:pPr lvl="1"/>
            <a:r>
              <a:rPr lang="ja-JP" altLang="en-US" dirty="0" smtClean="0"/>
              <a:t>＝</a:t>
            </a:r>
            <a:r>
              <a:rPr lang="en-US" altLang="ja-JP" dirty="0" smtClean="0"/>
              <a:t>CPU</a:t>
            </a:r>
            <a:r>
              <a:rPr lang="ja-JP" altLang="en-US" dirty="0"/>
              <a:t>およびメモリリソースの使用を必要なとき・必要なだけに制限</a:t>
            </a:r>
            <a:r>
              <a:rPr lang="ja-JP" altLang="en-US" dirty="0" smtClean="0"/>
              <a:t>できるようになる。</a:t>
            </a:r>
            <a:endParaRPr lang="en-US" altLang="ja-JP" dirty="0"/>
          </a:p>
          <a:p>
            <a:endParaRPr lang="en-US" altLang="ja-JP" dirty="0" smtClean="0"/>
          </a:p>
          <a:p>
            <a:r>
              <a:rPr lang="ja-JP" altLang="en-US" dirty="0" smtClean="0"/>
              <a:t>例：</a:t>
            </a:r>
            <a:endParaRPr lang="en-US" altLang="ja-JP" dirty="0" smtClean="0"/>
          </a:p>
          <a:p>
            <a:pPr lvl="1"/>
            <a:r>
              <a:rPr lang="en-US" altLang="ja-JP" dirty="0" smtClean="0"/>
              <a:t>Haskell</a:t>
            </a:r>
            <a:r>
              <a:rPr lang="ja-JP" altLang="en-US" dirty="0" smtClean="0"/>
              <a:t>の</a:t>
            </a:r>
            <a:r>
              <a:rPr lang="en-US" altLang="ja-JP" dirty="0" smtClean="0"/>
              <a:t>IO</a:t>
            </a:r>
            <a:r>
              <a:rPr lang="ja-JP" altLang="en-US" dirty="0" smtClean="0"/>
              <a:t>モナド（不気味なまでの参照透過性。ただし</a:t>
            </a:r>
            <a:r>
              <a:rPr lang="ja-JP" altLang="en-US" dirty="0"/>
              <a:t>原理主義的過ぎて窮屈なのも</a:t>
            </a:r>
            <a:r>
              <a:rPr lang="ja-JP" altLang="en-US" dirty="0" smtClean="0"/>
              <a:t>事実）</a:t>
            </a:r>
            <a:endParaRPr lang="en-US" altLang="ja-JP" dirty="0"/>
          </a:p>
          <a:p>
            <a:pPr lvl="1"/>
            <a:r>
              <a:rPr lang="en-US" altLang="ja-JP" dirty="0" smtClean="0"/>
              <a:t>C#</a:t>
            </a:r>
            <a:r>
              <a:rPr lang="ja-JP" altLang="en-US" dirty="0" smtClean="0"/>
              <a:t>の</a:t>
            </a:r>
            <a:r>
              <a:rPr lang="en-US" altLang="ja-JP" dirty="0" smtClean="0"/>
              <a:t>PLINQ</a:t>
            </a:r>
            <a:r>
              <a:rPr lang="ja-JP" altLang="en-US" dirty="0" smtClean="0"/>
              <a:t>や</a:t>
            </a:r>
            <a:r>
              <a:rPr lang="en-US" altLang="ja-JP" dirty="0" smtClean="0"/>
              <a:t>Java</a:t>
            </a:r>
            <a:r>
              <a:rPr lang="ja-JP" altLang="en-US" dirty="0" smtClean="0"/>
              <a:t>の</a:t>
            </a:r>
            <a:r>
              <a:rPr lang="en-US" altLang="ja-JP" dirty="0" err="1" smtClean="0"/>
              <a:t>ParallelStream</a:t>
            </a:r>
            <a:r>
              <a:rPr lang="ja-JP" altLang="en-US" dirty="0" smtClean="0"/>
              <a:t>（いつ</a:t>
            </a:r>
            <a:r>
              <a:rPr lang="ja-JP" altLang="en-US" dirty="0"/>
              <a:t>・どこで実行してもいい　ということは並列実行もできるという</a:t>
            </a:r>
            <a:r>
              <a:rPr lang="ja-JP" altLang="en-US" dirty="0" smtClean="0"/>
              <a:t>こと）</a:t>
            </a:r>
            <a:endParaRPr kumimoji="1" lang="ja-JP" altLang="en-US" dirty="0"/>
          </a:p>
        </p:txBody>
      </p:sp>
    </p:spTree>
    <p:extLst>
      <p:ext uri="{BB962C8B-B14F-4D97-AF65-F5344CB8AC3E}">
        <p14:creationId xmlns:p14="http://schemas.microsoft.com/office/powerpoint/2010/main" val="128564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テストしやすい条件</a:t>
            </a:r>
            <a:r>
              <a:rPr kumimoji="1" lang="en-US" altLang="ja-JP" dirty="0" smtClean="0"/>
              <a:t/>
            </a:r>
            <a:br>
              <a:rPr kumimoji="1" lang="en-US" altLang="ja-JP" dirty="0" smtClean="0"/>
            </a:br>
            <a:r>
              <a:rPr kumimoji="1" lang="ja-JP" altLang="en-US" dirty="0" smtClean="0"/>
              <a:t>（十分条件）</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302936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では</a:t>
            </a:r>
            <a:r>
              <a:rPr kumimoji="1" lang="en-US" altLang="ja-JP" dirty="0" smtClean="0"/>
              <a:t>UT</a:t>
            </a:r>
            <a:r>
              <a:rPr kumimoji="1" lang="ja-JP" altLang="en-US" dirty="0" smtClean="0"/>
              <a:t>可能となる条件とは？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テストできる</a:t>
            </a:r>
            <a:r>
              <a:rPr lang="ja-JP" altLang="en-US" dirty="0" smtClean="0"/>
              <a:t>条件</a:t>
            </a:r>
            <a:endParaRPr lang="en-US" altLang="ja-JP" dirty="0"/>
          </a:p>
          <a:p>
            <a:pPr marL="685800" lvl="1" indent="-342900">
              <a:buFont typeface="+mj-lt"/>
              <a:buAutoNum type="arabicPeriod"/>
            </a:pPr>
            <a:r>
              <a:rPr lang="ja-JP" altLang="en-US" dirty="0" smtClean="0">
                <a:solidFill>
                  <a:schemeClr val="bg1">
                    <a:lumMod val="75000"/>
                  </a:schemeClr>
                </a:solidFill>
              </a:rPr>
              <a:t>公開</a:t>
            </a:r>
            <a:r>
              <a:rPr lang="ja-JP" altLang="en-US" dirty="0">
                <a:solidFill>
                  <a:schemeClr val="bg1">
                    <a:lumMod val="75000"/>
                  </a:schemeClr>
                </a:solidFill>
              </a:rPr>
              <a:t>されている</a:t>
            </a:r>
            <a:r>
              <a:rPr lang="ja-JP" altLang="en-US" dirty="0" smtClean="0">
                <a:solidFill>
                  <a:schemeClr val="bg1">
                    <a:lumMod val="75000"/>
                  </a:schemeClr>
                </a:solidFill>
              </a:rPr>
              <a:t>こと</a:t>
            </a:r>
            <a:endParaRPr lang="en-US" altLang="ja-JP" dirty="0" smtClean="0">
              <a:solidFill>
                <a:schemeClr val="bg1">
                  <a:lumMod val="75000"/>
                </a:schemeClr>
              </a:solidFill>
            </a:endParaRPr>
          </a:p>
          <a:p>
            <a:pPr marL="685800" lvl="1" indent="-342900">
              <a:buFont typeface="+mj-lt"/>
              <a:buAutoNum type="arabicPeriod"/>
            </a:pPr>
            <a:r>
              <a:rPr lang="ja-JP" altLang="en-US" dirty="0" smtClean="0">
                <a:solidFill>
                  <a:schemeClr val="bg1">
                    <a:lumMod val="75000"/>
                  </a:schemeClr>
                </a:solidFill>
              </a:rPr>
              <a:t>仕様がわかっていること（実装は不要）</a:t>
            </a:r>
            <a:endParaRPr lang="en-US" altLang="ja-JP" dirty="0" smtClean="0">
              <a:solidFill>
                <a:schemeClr val="bg1">
                  <a:lumMod val="75000"/>
                </a:schemeClr>
              </a:solidFill>
            </a:endParaRPr>
          </a:p>
          <a:p>
            <a:pPr marL="685800" lvl="1" indent="-342900">
              <a:buFont typeface="+mj-lt"/>
              <a:buAutoNum type="arabicPeriod"/>
            </a:pPr>
            <a:r>
              <a:rPr lang="ja-JP" altLang="en-US" dirty="0" smtClean="0">
                <a:solidFill>
                  <a:schemeClr val="bg1">
                    <a:lumMod val="75000"/>
                  </a:schemeClr>
                </a:solidFill>
              </a:rPr>
              <a:t>初期化</a:t>
            </a:r>
            <a:r>
              <a:rPr lang="ja-JP" altLang="en-US" dirty="0">
                <a:solidFill>
                  <a:schemeClr val="bg1">
                    <a:lumMod val="75000"/>
                  </a:schemeClr>
                </a:solidFill>
              </a:rPr>
              <a:t>ができる</a:t>
            </a:r>
            <a:r>
              <a:rPr lang="ja-JP" altLang="en-US" dirty="0" smtClean="0">
                <a:solidFill>
                  <a:schemeClr val="bg1">
                    <a:lumMod val="75000"/>
                  </a:schemeClr>
                </a:solidFill>
              </a:rPr>
              <a:t>こと（</a:t>
            </a:r>
            <a:r>
              <a:rPr lang="en-US" altLang="ja-JP" dirty="0" smtClean="0">
                <a:solidFill>
                  <a:schemeClr val="bg1">
                    <a:lumMod val="75000"/>
                  </a:schemeClr>
                </a:solidFill>
              </a:rPr>
              <a:t>cf. ASP.NET </a:t>
            </a:r>
            <a:r>
              <a:rPr lang="en-US" altLang="ja-JP" dirty="0" err="1" smtClean="0">
                <a:solidFill>
                  <a:schemeClr val="bg1">
                    <a:lumMod val="75000"/>
                  </a:schemeClr>
                </a:solidFill>
              </a:rPr>
              <a:t>WebForm</a:t>
            </a:r>
            <a:r>
              <a:rPr lang="ja-JP" altLang="en-US" dirty="0" smtClean="0">
                <a:solidFill>
                  <a:schemeClr val="bg1">
                    <a:lumMod val="75000"/>
                  </a:schemeClr>
                </a:solidFill>
              </a:rPr>
              <a:t>）</a:t>
            </a:r>
            <a:endParaRPr lang="en-US" altLang="ja-JP" dirty="0">
              <a:solidFill>
                <a:schemeClr val="bg1">
                  <a:lumMod val="75000"/>
                </a:schemeClr>
              </a:solidFill>
            </a:endParaRPr>
          </a:p>
          <a:p>
            <a:pPr marL="685800" lvl="1" indent="-342900">
              <a:buFont typeface="+mj-lt"/>
              <a:buAutoNum type="arabicPeriod"/>
            </a:pPr>
            <a:r>
              <a:rPr lang="ja-JP" altLang="en-US" dirty="0" smtClean="0">
                <a:solidFill>
                  <a:schemeClr val="bg1">
                    <a:lumMod val="75000"/>
                  </a:schemeClr>
                </a:solidFill>
              </a:rPr>
              <a:t>「</a:t>
            </a:r>
            <a:r>
              <a:rPr lang="ja-JP" altLang="en-US" dirty="0">
                <a:solidFill>
                  <a:schemeClr val="bg1">
                    <a:lumMod val="75000"/>
                  </a:schemeClr>
                </a:solidFill>
              </a:rPr>
              <a:t>副作用</a:t>
            </a:r>
            <a:r>
              <a:rPr lang="ja-JP" altLang="en-US" dirty="0" smtClean="0">
                <a:solidFill>
                  <a:schemeClr val="bg1">
                    <a:lumMod val="75000"/>
                  </a:schemeClr>
                </a:solidFill>
              </a:rPr>
              <a:t>」を制御できること（後述）</a:t>
            </a:r>
            <a:endParaRPr lang="en-US" altLang="ja-JP" dirty="0" smtClean="0">
              <a:solidFill>
                <a:schemeClr val="bg1">
                  <a:lumMod val="75000"/>
                </a:schemeClr>
              </a:solidFill>
            </a:endParaRPr>
          </a:p>
          <a:p>
            <a:pPr marL="685800" lvl="1" indent="-342900">
              <a:buFont typeface="+mj-lt"/>
              <a:buAutoNum type="arabicPeriod"/>
            </a:pPr>
            <a:r>
              <a:rPr lang="ja-JP" altLang="en-US" dirty="0" smtClean="0">
                <a:solidFill>
                  <a:schemeClr val="bg1">
                    <a:lumMod val="75000"/>
                  </a:schemeClr>
                </a:solidFill>
              </a:rPr>
              <a:t>条件が一定なら何度実行しても結果が変わらないこと</a:t>
            </a:r>
            <a:endParaRPr lang="en-US" altLang="ja-JP" dirty="0">
              <a:solidFill>
                <a:schemeClr val="bg1">
                  <a:lumMod val="75000"/>
                </a:schemeClr>
              </a:solidFill>
            </a:endParaRPr>
          </a:p>
          <a:p>
            <a:endParaRPr lang="en-US" altLang="ja-JP" dirty="0" smtClean="0"/>
          </a:p>
          <a:p>
            <a:r>
              <a:rPr lang="ja-JP" altLang="en-US" dirty="0" smtClean="0"/>
              <a:t>テスト</a:t>
            </a:r>
            <a:r>
              <a:rPr lang="ja-JP" altLang="en-US" dirty="0"/>
              <a:t>しやすい</a:t>
            </a:r>
            <a:r>
              <a:rPr lang="ja-JP" altLang="en-US" dirty="0" smtClean="0"/>
              <a:t>条件</a:t>
            </a:r>
            <a:endParaRPr lang="en-US" altLang="ja-JP" dirty="0"/>
          </a:p>
          <a:p>
            <a:pPr marL="685800" lvl="1" indent="-342900">
              <a:buFont typeface="+mj-lt"/>
              <a:buAutoNum type="arabicPeriod"/>
            </a:pPr>
            <a:r>
              <a:rPr lang="ja-JP" altLang="en-US" dirty="0" smtClean="0">
                <a:solidFill>
                  <a:schemeClr val="bg1">
                    <a:lumMod val="75000"/>
                  </a:schemeClr>
                </a:solidFill>
              </a:rPr>
              <a:t>「</a:t>
            </a:r>
            <a:r>
              <a:rPr lang="ja-JP" altLang="en-US" dirty="0">
                <a:solidFill>
                  <a:schemeClr val="bg1">
                    <a:lumMod val="75000"/>
                  </a:schemeClr>
                </a:solidFill>
              </a:rPr>
              <a:t>副作用」がない</a:t>
            </a:r>
            <a:r>
              <a:rPr lang="ja-JP" altLang="en-US" dirty="0" smtClean="0">
                <a:solidFill>
                  <a:schemeClr val="bg1">
                    <a:lumMod val="75000"/>
                  </a:schemeClr>
                </a:solidFill>
              </a:rPr>
              <a:t>こと（後述）</a:t>
            </a:r>
            <a:endParaRPr lang="en-US" altLang="ja-JP" dirty="0" smtClean="0">
              <a:solidFill>
                <a:schemeClr val="bg1">
                  <a:lumMod val="75000"/>
                </a:schemeClr>
              </a:solidFill>
            </a:endParaRPr>
          </a:p>
          <a:p>
            <a:pPr marL="685800" lvl="1" indent="-342900">
              <a:buFont typeface="+mj-lt"/>
              <a:buAutoNum type="arabicPeriod"/>
            </a:pPr>
            <a:r>
              <a:rPr lang="ja-JP" altLang="en-US" dirty="0" smtClean="0">
                <a:solidFill>
                  <a:schemeClr val="bg1">
                    <a:lumMod val="75000"/>
                  </a:schemeClr>
                </a:solidFill>
              </a:rPr>
              <a:t>初期化が簡単であること</a:t>
            </a:r>
            <a:endParaRPr lang="en-US" altLang="ja-JP" dirty="0">
              <a:solidFill>
                <a:schemeClr val="bg1">
                  <a:lumMod val="75000"/>
                </a:schemeClr>
              </a:solidFill>
            </a:endParaRPr>
          </a:p>
          <a:p>
            <a:pPr marL="685800" lvl="1" indent="-342900">
              <a:buFont typeface="+mj-lt"/>
              <a:buAutoNum type="arabicPeriod"/>
            </a:pPr>
            <a:r>
              <a:rPr lang="ja-JP" altLang="en-US" dirty="0" smtClean="0"/>
              <a:t>実行</a:t>
            </a:r>
            <a:r>
              <a:rPr lang="ja-JP" altLang="en-US" dirty="0"/>
              <a:t>に時間がかからない</a:t>
            </a:r>
            <a:r>
              <a:rPr lang="ja-JP" altLang="en-US" dirty="0" smtClean="0"/>
              <a:t>こと</a:t>
            </a:r>
            <a:endParaRPr lang="en-US" altLang="ja-JP" dirty="0"/>
          </a:p>
          <a:p>
            <a:pPr marL="685800" lvl="1" indent="-342900">
              <a:buFont typeface="+mj-lt"/>
              <a:buAutoNum type="arabicPeriod"/>
            </a:pPr>
            <a:r>
              <a:rPr lang="ja-JP" altLang="en-US" dirty="0" smtClean="0"/>
              <a:t>依存</a:t>
            </a:r>
            <a:r>
              <a:rPr lang="ja-JP" altLang="en-US" dirty="0"/>
              <a:t>するモジュールのモックを指定できること</a:t>
            </a:r>
            <a:endParaRPr kumimoji="1" lang="ja-JP" altLang="en-US" dirty="0"/>
          </a:p>
        </p:txBody>
      </p:sp>
      <p:sp>
        <p:nvSpPr>
          <p:cNvPr id="5" name="テキスト ボックス 4"/>
          <p:cNvSpPr txBox="1"/>
          <p:nvPr/>
        </p:nvSpPr>
        <p:spPr>
          <a:xfrm>
            <a:off x="106017" y="112992"/>
            <a:ext cx="646331" cy="369332"/>
          </a:xfrm>
          <a:prstGeom prst="rect">
            <a:avLst/>
          </a:prstGeom>
          <a:noFill/>
          <a:ln>
            <a:solidFill>
              <a:schemeClr val="tx1"/>
            </a:solidFill>
          </a:ln>
        </p:spPr>
        <p:txBody>
          <a:bodyPr wrap="none" rtlCol="0">
            <a:spAutoFit/>
          </a:bodyPr>
          <a:lstStyle/>
          <a:p>
            <a:r>
              <a:rPr kumimoji="1" lang="ja-JP" altLang="en-US" smtClean="0"/>
              <a:t>再掲</a:t>
            </a:r>
            <a:endParaRPr kumimoji="1" lang="ja-JP" altLang="en-US"/>
          </a:p>
        </p:txBody>
      </p:sp>
      <p:sp>
        <p:nvSpPr>
          <p:cNvPr id="4" name="角丸四角形 3"/>
          <p:cNvSpPr/>
          <p:nvPr/>
        </p:nvSpPr>
        <p:spPr>
          <a:xfrm>
            <a:off x="885825" y="4972050"/>
            <a:ext cx="5972175" cy="700088"/>
          </a:xfrm>
          <a:prstGeom prst="roundRect">
            <a:avLst/>
          </a:prstGeom>
          <a:noFill/>
          <a:ln>
            <a:solidFill>
              <a:srgbClr val="C00000"/>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246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「しやすい」≒「できる」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繰り返しになるが、「テストが面倒」なプログラムは、時間の限られた業務という実際上からすれば「テストが不可能」に近しいものとなる。</a:t>
            </a:r>
            <a:endParaRPr kumimoji="1" lang="en-US" altLang="ja-JP" dirty="0" smtClean="0"/>
          </a:p>
          <a:p>
            <a:r>
              <a:rPr lang="ja-JP" altLang="en-US" dirty="0"/>
              <a:t>つまり「しやすい」≒「できる</a:t>
            </a:r>
            <a:r>
              <a:rPr lang="ja-JP" altLang="en-US" dirty="0" smtClean="0"/>
              <a:t>」。</a:t>
            </a:r>
            <a:endParaRPr kumimoji="1" lang="ja-JP" altLang="en-US" dirty="0"/>
          </a:p>
        </p:txBody>
      </p:sp>
    </p:spTree>
    <p:extLst>
      <p:ext uri="{BB962C8B-B14F-4D97-AF65-F5344CB8AC3E}">
        <p14:creationId xmlns:p14="http://schemas.microsoft.com/office/powerpoint/2010/main" val="5479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テストしやすい条件：</a:t>
            </a:r>
            <a:r>
              <a:rPr lang="en-US" altLang="ja-JP" dirty="0"/>
              <a:t/>
            </a:r>
            <a:br>
              <a:rPr lang="en-US" altLang="ja-JP" dirty="0"/>
            </a:br>
            <a:r>
              <a:rPr lang="en-US" altLang="ja-JP" dirty="0" smtClean="0"/>
              <a:t>3. </a:t>
            </a:r>
            <a:r>
              <a:rPr lang="ja-JP" altLang="en-US" dirty="0" smtClean="0"/>
              <a:t>実行に時間がかからないこと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実行に時間のかかるテストは、繰り返し実行できない。</a:t>
            </a:r>
            <a:endParaRPr kumimoji="1" lang="en-US" altLang="ja-JP" dirty="0" smtClean="0"/>
          </a:p>
          <a:p>
            <a:r>
              <a:rPr lang="ja-JP" altLang="en-US" dirty="0" smtClean="0"/>
              <a:t>繰り返し実行できないテストは、プログラムの変更の都度実行できない（時間的リソースが無限にある場合は除く）。</a:t>
            </a:r>
            <a:endParaRPr lang="en-US" altLang="ja-JP" dirty="0" smtClean="0"/>
          </a:p>
          <a:p>
            <a:r>
              <a:rPr kumimoji="1" lang="ja-JP" altLang="en-US" dirty="0" smtClean="0"/>
              <a:t>変更の都度実行できないテストは、プログラムの変更をフォローアップできない。</a:t>
            </a:r>
            <a:endParaRPr kumimoji="1" lang="en-US" altLang="ja-JP" dirty="0" smtClean="0"/>
          </a:p>
          <a:p>
            <a:r>
              <a:rPr lang="ja-JP" altLang="en-US" dirty="0" smtClean="0"/>
              <a:t>変更をフォローアップできないテストは意味をなさない。</a:t>
            </a:r>
            <a:endParaRPr lang="en-US" altLang="ja-JP" dirty="0" smtClean="0"/>
          </a:p>
          <a:p>
            <a:r>
              <a:rPr lang="ja-JP" altLang="en-US" dirty="0" smtClean="0"/>
              <a:t>以上。</a:t>
            </a:r>
            <a:endParaRPr kumimoji="1" lang="ja-JP" altLang="en-US" dirty="0"/>
          </a:p>
        </p:txBody>
      </p:sp>
    </p:spTree>
    <p:extLst>
      <p:ext uri="{BB962C8B-B14F-4D97-AF65-F5344CB8AC3E}">
        <p14:creationId xmlns:p14="http://schemas.microsoft.com/office/powerpoint/2010/main" val="77181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テストしやすい条件：</a:t>
            </a:r>
            <a:r>
              <a:rPr lang="en-US" altLang="ja-JP" dirty="0"/>
              <a:t/>
            </a:r>
            <a:br>
              <a:rPr lang="en-US" altLang="ja-JP" dirty="0"/>
            </a:br>
            <a:r>
              <a:rPr lang="en-US" altLang="ja-JP" dirty="0"/>
              <a:t>4</a:t>
            </a:r>
            <a:r>
              <a:rPr lang="en-US" altLang="ja-JP" dirty="0" smtClean="0"/>
              <a:t>. </a:t>
            </a:r>
            <a:r>
              <a:rPr lang="ja-JP" altLang="en-US" dirty="0" smtClean="0"/>
              <a:t>モックを指定できる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モック（</a:t>
            </a:r>
            <a:r>
              <a:rPr kumimoji="1" lang="en-US" altLang="ja-JP" dirty="0" smtClean="0"/>
              <a:t>mock</a:t>
            </a:r>
            <a:r>
              <a:rPr kumimoji="1" lang="ja-JP" altLang="en-US" dirty="0" smtClean="0"/>
              <a:t>）とは</a:t>
            </a:r>
            <a:r>
              <a:rPr lang="ja-JP" altLang="en-US" dirty="0" smtClean="0"/>
              <a:t>、テスト対象のオブジェクトが依存するオブジェクトの、その代役を務めるオブジェクト。</a:t>
            </a:r>
            <a:endParaRPr lang="en-US" altLang="ja-JP" dirty="0" smtClean="0"/>
          </a:p>
          <a:p>
            <a:r>
              <a:rPr kumimoji="1" lang="ja-JP" altLang="en-US" dirty="0" smtClean="0"/>
              <a:t>依存オブジェクトのモックを指定できないオブジェクトは、テストケースの検討が非常に難しくなる。</a:t>
            </a:r>
            <a:endParaRPr kumimoji="1" lang="ja-JP" altLang="en-US" dirty="0"/>
          </a:p>
        </p:txBody>
      </p:sp>
    </p:spTree>
    <p:extLst>
      <p:ext uri="{BB962C8B-B14F-4D97-AF65-F5344CB8AC3E}">
        <p14:creationId xmlns:p14="http://schemas.microsoft.com/office/powerpoint/2010/main" val="163041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テストしやすい条件：</a:t>
            </a:r>
            <a:r>
              <a:rPr lang="en-US" altLang="ja-JP" dirty="0"/>
              <a:t/>
            </a:r>
            <a:br>
              <a:rPr lang="en-US" altLang="ja-JP" dirty="0"/>
            </a:br>
            <a:r>
              <a:rPr lang="en-US" altLang="ja-JP" dirty="0"/>
              <a:t>4</a:t>
            </a:r>
            <a:r>
              <a:rPr lang="en-US" altLang="ja-JP" dirty="0" smtClean="0"/>
              <a:t>. </a:t>
            </a:r>
            <a:r>
              <a:rPr lang="ja-JP" altLang="en-US" dirty="0" smtClean="0"/>
              <a:t>モックを指定できる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endParaRPr kumimoji="1" lang="en-US" altLang="ja-JP" dirty="0" smtClean="0"/>
          </a:p>
          <a:p>
            <a:pPr lvl="1"/>
            <a:r>
              <a:rPr kumimoji="1" lang="en-US" altLang="ja-JP" dirty="0" err="1" smtClean="0"/>
              <a:t>UserService</a:t>
            </a:r>
            <a:r>
              <a:rPr kumimoji="1" lang="ja-JP" altLang="en-US" dirty="0" smtClean="0"/>
              <a:t>はそのメソッドの中で</a:t>
            </a:r>
            <a:r>
              <a:rPr kumimoji="1" lang="en-US" altLang="ja-JP" dirty="0" err="1" smtClean="0"/>
              <a:t>UserDao</a:t>
            </a:r>
            <a:r>
              <a:rPr kumimoji="1" lang="ja-JP" altLang="en-US" dirty="0" smtClean="0"/>
              <a:t>のメソッドを呼び出している。つまり</a:t>
            </a:r>
            <a:r>
              <a:rPr kumimoji="1" lang="en-US" altLang="ja-JP" dirty="0" err="1" smtClean="0"/>
              <a:t>UserService</a:t>
            </a:r>
            <a:r>
              <a:rPr kumimoji="1" lang="ja-JP" altLang="en-US" dirty="0" smtClean="0"/>
              <a:t>は</a:t>
            </a:r>
            <a:r>
              <a:rPr kumimoji="1" lang="en-US" altLang="ja-JP" dirty="0" err="1" smtClean="0"/>
              <a:t>UserDao</a:t>
            </a:r>
            <a:r>
              <a:rPr kumimoji="1" lang="ja-JP" altLang="en-US" dirty="0" smtClean="0"/>
              <a:t>に依存している。</a:t>
            </a:r>
            <a:endParaRPr kumimoji="1" lang="en-US" altLang="ja-JP" dirty="0" smtClean="0"/>
          </a:p>
          <a:p>
            <a:pPr lvl="1"/>
            <a:r>
              <a:rPr kumimoji="1" lang="en-US" altLang="ja-JP" dirty="0" err="1" smtClean="0"/>
              <a:t>UserService</a:t>
            </a:r>
            <a:r>
              <a:rPr kumimoji="1" lang="ja-JP" altLang="en-US" dirty="0" smtClean="0"/>
              <a:t>をテストするのに、</a:t>
            </a:r>
            <a:r>
              <a:rPr kumimoji="1" lang="en-US" altLang="ja-JP" dirty="0" err="1" smtClean="0"/>
              <a:t>UserDao</a:t>
            </a:r>
            <a:r>
              <a:rPr kumimoji="1" lang="ja-JP" altLang="en-US" dirty="0" smtClean="0"/>
              <a:t>の挙動まで確認するのはテストを困難もしくは不可能にさせてしまう。</a:t>
            </a:r>
            <a:endParaRPr kumimoji="1" lang="en-US" altLang="ja-JP" dirty="0" smtClean="0"/>
          </a:p>
          <a:p>
            <a:pPr lvl="1"/>
            <a:r>
              <a:rPr lang="ja-JP" altLang="en-US" dirty="0" smtClean="0"/>
              <a:t>したがって、テスト時は</a:t>
            </a:r>
            <a:r>
              <a:rPr lang="en-US" altLang="ja-JP" dirty="0" err="1" smtClean="0"/>
              <a:t>UserDao</a:t>
            </a:r>
            <a:r>
              <a:rPr lang="ja-JP" altLang="en-US" dirty="0" smtClean="0"/>
              <a:t>のモック（例えばそのメソッドは必ず同じ決まった値を返す）を</a:t>
            </a:r>
            <a:r>
              <a:rPr lang="en-US" altLang="ja-JP" dirty="0" err="1" smtClean="0"/>
              <a:t>UserService</a:t>
            </a:r>
            <a:r>
              <a:rPr lang="ja-JP" altLang="en-US" dirty="0" smtClean="0"/>
              <a:t>に設定しておき、</a:t>
            </a:r>
            <a:r>
              <a:rPr lang="en-US" altLang="ja-JP" dirty="0" err="1" smtClean="0"/>
              <a:t>UserService</a:t>
            </a:r>
            <a:r>
              <a:rPr lang="ja-JP" altLang="en-US" dirty="0" smtClean="0"/>
              <a:t>のコードだけをテストできるように仕向ける。</a:t>
            </a:r>
            <a:endParaRPr kumimoji="1" lang="ja-JP" altLang="en-US" dirty="0"/>
          </a:p>
        </p:txBody>
      </p:sp>
      <p:pic>
        <p:nvPicPr>
          <p:cNvPr id="5" name="図 4"/>
          <p:cNvPicPr>
            <a:picLocks noChangeAspect="1"/>
          </p:cNvPicPr>
          <p:nvPr/>
        </p:nvPicPr>
        <p:blipFill rotWithShape="1">
          <a:blip r:embed="rId2"/>
          <a:srcRect b="12071"/>
          <a:stretch/>
        </p:blipFill>
        <p:spPr>
          <a:xfrm>
            <a:off x="628650" y="4299704"/>
            <a:ext cx="7886700" cy="2558296"/>
          </a:xfrm>
          <a:prstGeom prst="rect">
            <a:avLst/>
          </a:prstGeom>
        </p:spPr>
      </p:pic>
      <p:sp>
        <p:nvSpPr>
          <p:cNvPr id="6" name="四角形吹き出し 5"/>
          <p:cNvSpPr/>
          <p:nvPr/>
        </p:nvSpPr>
        <p:spPr>
          <a:xfrm>
            <a:off x="7354955" y="4299704"/>
            <a:ext cx="1577009" cy="569844"/>
          </a:xfrm>
          <a:prstGeom prst="wedgeRectCallout">
            <a:avLst>
              <a:gd name="adj1" fmla="val -44362"/>
              <a:gd name="adj2" fmla="val 6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IT〜</a:t>
            </a:r>
            <a:r>
              <a:rPr lang="ja-JP" altLang="en-US" dirty="0" smtClean="0"/>
              <a:t>本番用</a:t>
            </a:r>
            <a:endParaRPr kumimoji="1" lang="ja-JP" altLang="en-US" dirty="0"/>
          </a:p>
        </p:txBody>
      </p:sp>
      <p:sp>
        <p:nvSpPr>
          <p:cNvPr id="7" name="四角形吹き出し 6"/>
          <p:cNvSpPr/>
          <p:nvPr/>
        </p:nvSpPr>
        <p:spPr>
          <a:xfrm>
            <a:off x="7752522" y="5472521"/>
            <a:ext cx="1391478" cy="569844"/>
          </a:xfrm>
          <a:prstGeom prst="wedgeRectCallout">
            <a:avLst>
              <a:gd name="adj1" fmla="val -44362"/>
              <a:gd name="adj2" fmla="val 6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UT</a:t>
            </a:r>
            <a:r>
              <a:rPr lang="ja-JP" altLang="en-US" dirty="0" smtClean="0"/>
              <a:t>用</a:t>
            </a:r>
            <a:endParaRPr kumimoji="1" lang="ja-JP" altLang="en-US" dirty="0"/>
          </a:p>
        </p:txBody>
      </p:sp>
    </p:spTree>
    <p:extLst>
      <p:ext uri="{BB962C8B-B14F-4D97-AF65-F5344CB8AC3E}">
        <p14:creationId xmlns:p14="http://schemas.microsoft.com/office/powerpoint/2010/main" val="40215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モックを指定できる条件</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テスト対象オブジェクトのコンストラクタや</a:t>
            </a:r>
            <a:r>
              <a:rPr kumimoji="1" lang="en-US" altLang="ja-JP" dirty="0" smtClean="0"/>
              <a:t>setter</a:t>
            </a:r>
            <a:r>
              <a:rPr kumimoji="1" lang="ja-JP" altLang="en-US" dirty="0" smtClean="0"/>
              <a:t>を通じて依存オブジェクトやそのモックを指定できること</a:t>
            </a:r>
            <a:endParaRPr kumimoji="1" lang="en-US" altLang="ja-JP" dirty="0" smtClean="0"/>
          </a:p>
          <a:p>
            <a:pPr lvl="1"/>
            <a:r>
              <a:rPr lang="ja-JP" altLang="en-US" dirty="0" smtClean="0"/>
              <a:t>＝テスト対象オブジェクトのなかで、依存オブジェクトが</a:t>
            </a:r>
            <a:r>
              <a:rPr lang="en-US" altLang="ja-JP" dirty="0" smtClean="0"/>
              <a:t>new</a:t>
            </a:r>
            <a:r>
              <a:rPr lang="ja-JP" altLang="en-US" dirty="0" smtClean="0"/>
              <a:t>演算子で初期化されたりしていないこと</a:t>
            </a:r>
            <a:endParaRPr lang="en-US" altLang="ja-JP" dirty="0" smtClean="0"/>
          </a:p>
          <a:p>
            <a:pPr lvl="1"/>
            <a:r>
              <a:rPr kumimoji="1" lang="ja-JP" altLang="en-US" dirty="0" smtClean="0"/>
              <a:t>＝依存オブジェクトのメソッドが</a:t>
            </a:r>
            <a:r>
              <a:rPr kumimoji="1" lang="en-US" altLang="ja-JP" dirty="0" smtClean="0"/>
              <a:t>static</a:t>
            </a:r>
            <a:r>
              <a:rPr kumimoji="1" lang="ja-JP" altLang="en-US" dirty="0" smtClean="0"/>
              <a:t>でないこと（あるインスタンスは交換できるが、クラスは交換できない</a:t>
            </a:r>
            <a:r>
              <a:rPr kumimoji="1" lang="en-US" altLang="ja-JP" baseline="30000" dirty="0" smtClean="0"/>
              <a:t>※1</a:t>
            </a:r>
            <a:r>
              <a:rPr kumimoji="1" lang="ja-JP" altLang="en-US" dirty="0" smtClean="0"/>
              <a:t>）</a:t>
            </a:r>
            <a:endParaRPr kumimoji="1" lang="en-US" altLang="ja-JP" dirty="0" smtClean="0"/>
          </a:p>
          <a:p>
            <a:endParaRPr lang="en-US" altLang="ja-JP" dirty="0" smtClean="0"/>
          </a:p>
          <a:p>
            <a:r>
              <a:rPr lang="ja-JP" altLang="en-US" dirty="0" smtClean="0"/>
              <a:t>とくに大規模なアプリでは、モックと非モック（</a:t>
            </a:r>
            <a:r>
              <a:rPr lang="en-US" altLang="ja-JP" dirty="0" smtClean="0"/>
              <a:t>IT〜</a:t>
            </a:r>
            <a:r>
              <a:rPr lang="ja-JP" altLang="en-US" dirty="0" smtClean="0"/>
              <a:t>本番用）の切り替えを</a:t>
            </a:r>
            <a:r>
              <a:rPr lang="en-US" altLang="ja-JP" dirty="0" smtClean="0"/>
              <a:t>DI</a:t>
            </a:r>
            <a:r>
              <a:rPr lang="ja-JP" altLang="en-US" dirty="0" smtClean="0"/>
              <a:t>コンテナにより実行できること</a:t>
            </a:r>
            <a:endParaRPr lang="en-US" altLang="ja-JP" dirty="0" smtClean="0"/>
          </a:p>
          <a:p>
            <a:r>
              <a:rPr lang="en-US" altLang="ja-JP" dirty="0" err="1" smtClean="0"/>
              <a:t>Mockito</a:t>
            </a:r>
            <a:r>
              <a:rPr lang="ja-JP" altLang="en-US" dirty="0" smtClean="0"/>
              <a:t>のような高機能なモック作成ライブラリがあればなおよい</a:t>
            </a:r>
            <a:endParaRPr lang="en-US" altLang="ja-JP" dirty="0" smtClean="0"/>
          </a:p>
          <a:p>
            <a:endParaRPr kumimoji="1" lang="en-US" altLang="ja-JP" dirty="0"/>
          </a:p>
        </p:txBody>
      </p:sp>
      <p:sp>
        <p:nvSpPr>
          <p:cNvPr id="4" name="正方形/長方形 3"/>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ysClr val="windowText" lastClr="000000"/>
                </a:solidFill>
              </a:rPr>
              <a:t>※1</a:t>
            </a:r>
            <a:r>
              <a:rPr lang="ja-JP" altLang="en-US" sz="1200" dirty="0" smtClean="0">
                <a:solidFill>
                  <a:sysClr val="windowText" lastClr="000000"/>
                </a:solidFill>
              </a:rPr>
              <a:t>　</a:t>
            </a:r>
            <a:r>
              <a:rPr lang="en-US" altLang="ja-JP" sz="1200" dirty="0" smtClean="0">
                <a:solidFill>
                  <a:sysClr val="windowText" lastClr="000000"/>
                </a:solidFill>
              </a:rPr>
              <a:t>Java</a:t>
            </a:r>
            <a:r>
              <a:rPr lang="ja-JP" altLang="en-US" sz="1200" dirty="0" smtClean="0">
                <a:solidFill>
                  <a:sysClr val="windowText" lastClr="000000"/>
                </a:solidFill>
              </a:rPr>
              <a:t>でも</a:t>
            </a:r>
            <a:r>
              <a:rPr lang="en-US" altLang="ja-JP" sz="1200" dirty="0" smtClean="0">
                <a:solidFill>
                  <a:sysClr val="windowText" lastClr="000000"/>
                </a:solidFill>
              </a:rPr>
              <a:t>C#</a:t>
            </a:r>
            <a:r>
              <a:rPr lang="ja-JP" altLang="en-US" sz="1200" dirty="0" smtClean="0">
                <a:solidFill>
                  <a:sysClr val="windowText" lastClr="000000"/>
                </a:solidFill>
              </a:rPr>
              <a:t>でも</a:t>
            </a:r>
            <a:r>
              <a:rPr lang="en-US" altLang="ja-JP" sz="1200" dirty="0" smtClean="0">
                <a:solidFill>
                  <a:sysClr val="windowText" lastClr="000000"/>
                </a:solidFill>
              </a:rPr>
              <a:t>static</a:t>
            </a:r>
            <a:r>
              <a:rPr lang="ja-JP" altLang="en-US" sz="1200" dirty="0" smtClean="0">
                <a:solidFill>
                  <a:sysClr val="windowText" lastClr="000000"/>
                </a:solidFill>
              </a:rPr>
              <a:t>メソッドはサブクラスに継承されない。つまり「</a:t>
            </a:r>
            <a:r>
              <a:rPr lang="en-US" altLang="ja-JP" sz="1200" dirty="0" err="1" smtClean="0">
                <a:solidFill>
                  <a:sysClr val="windowText" lastClr="000000"/>
                </a:solidFill>
              </a:rPr>
              <a:t>IUserService</a:t>
            </a:r>
            <a:r>
              <a:rPr lang="ja-JP" altLang="en-US" sz="1200" dirty="0" smtClean="0">
                <a:solidFill>
                  <a:sysClr val="windowText" lastClr="000000"/>
                </a:solidFill>
              </a:rPr>
              <a:t>のメンバーとして宣言しておいて</a:t>
            </a:r>
            <a:r>
              <a:rPr lang="en-US" altLang="ja-JP" sz="1200" dirty="0" err="1" smtClean="0">
                <a:solidFill>
                  <a:sysClr val="windowText" lastClr="000000"/>
                </a:solidFill>
              </a:rPr>
              <a:t>UserServiceImpl</a:t>
            </a:r>
            <a:r>
              <a:rPr lang="ja-JP" altLang="en-US" sz="1200" dirty="0" smtClean="0">
                <a:solidFill>
                  <a:sysClr val="windowText" lastClr="000000"/>
                </a:solidFill>
              </a:rPr>
              <a:t>や</a:t>
            </a:r>
            <a:r>
              <a:rPr lang="en-US" altLang="ja-JP" sz="1200" dirty="0" err="1" smtClean="0">
                <a:solidFill>
                  <a:sysClr val="windowText" lastClr="000000"/>
                </a:solidFill>
              </a:rPr>
              <a:t>UserServiceMock</a:t>
            </a:r>
            <a:r>
              <a:rPr lang="ja-JP" altLang="en-US" sz="1200" dirty="0" smtClean="0">
                <a:solidFill>
                  <a:sysClr val="windowText" lastClr="000000"/>
                </a:solidFill>
              </a:rPr>
              <a:t>で実装をする」ということができない。よって交換が効かない。</a:t>
            </a:r>
            <a:endParaRPr lang="en-US" altLang="ja-JP" sz="1200" dirty="0" smtClean="0">
              <a:solidFill>
                <a:sysClr val="windowText" lastClr="000000"/>
              </a:solidFill>
            </a:endParaRPr>
          </a:p>
        </p:txBody>
      </p:sp>
    </p:spTree>
    <p:extLst>
      <p:ext uri="{BB962C8B-B14F-4D97-AF65-F5344CB8AC3E}">
        <p14:creationId xmlns:p14="http://schemas.microsoft.com/office/powerpoint/2010/main" val="149550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モックを指定できる条件</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ちなみに・・・</a:t>
            </a:r>
            <a:endParaRPr lang="en-US" altLang="ja-JP" dirty="0" smtClean="0"/>
          </a:p>
          <a:p>
            <a:pPr lvl="1"/>
            <a:r>
              <a:rPr kumimoji="1" lang="ja-JP" altLang="en-US" dirty="0" smtClean="0"/>
              <a:t>某</a:t>
            </a:r>
            <a:r>
              <a:rPr kumimoji="1" lang="en-US" altLang="ja-JP" dirty="0" smtClean="0"/>
              <a:t>H</a:t>
            </a:r>
            <a:r>
              <a:rPr kumimoji="1" lang="ja-JP" altLang="en-US" dirty="0" smtClean="0"/>
              <a:t>マネージャーの談</a:t>
            </a:r>
            <a:r>
              <a:rPr kumimoji="1" lang="ja-JP" altLang="en-US" dirty="0" smtClean="0">
                <a:solidFill>
                  <a:srgbClr val="0070C0"/>
                </a:solidFill>
              </a:rPr>
              <a:t>「</a:t>
            </a:r>
            <a:r>
              <a:rPr kumimoji="1" lang="en-US" altLang="ja-JP" dirty="0" smtClean="0">
                <a:solidFill>
                  <a:srgbClr val="0070C0"/>
                </a:solidFill>
              </a:rPr>
              <a:t>A_____</a:t>
            </a:r>
            <a:r>
              <a:rPr kumimoji="1" lang="ja-JP" altLang="en-US" dirty="0" smtClean="0">
                <a:solidFill>
                  <a:srgbClr val="0070C0"/>
                </a:solidFill>
              </a:rPr>
              <a:t>刷新プロジェクトやってて思ったんだけどさー、正直</a:t>
            </a:r>
            <a:r>
              <a:rPr kumimoji="1" lang="en-US" altLang="ja-JP" dirty="0" smtClean="0">
                <a:solidFill>
                  <a:srgbClr val="0070C0"/>
                </a:solidFill>
              </a:rPr>
              <a:t>DI</a:t>
            </a:r>
            <a:r>
              <a:rPr kumimoji="1" lang="ja-JP" altLang="en-US" dirty="0" smtClean="0">
                <a:solidFill>
                  <a:srgbClr val="0070C0"/>
                </a:solidFill>
              </a:rPr>
              <a:t>とかいらなくない？」</a:t>
            </a:r>
            <a:endParaRPr kumimoji="1" lang="en-US" altLang="ja-JP" dirty="0" smtClean="0">
              <a:solidFill>
                <a:srgbClr val="0070C0"/>
              </a:solidFill>
            </a:endParaRPr>
          </a:p>
          <a:p>
            <a:pPr lvl="1"/>
            <a:r>
              <a:rPr lang="ja-JP" altLang="en-US" dirty="0" smtClean="0"/>
              <a:t>その</a:t>
            </a:r>
            <a:r>
              <a:rPr lang="en-US" altLang="ja-JP" dirty="0" smtClean="0"/>
              <a:t> "</a:t>
            </a:r>
            <a:r>
              <a:rPr lang="ja-JP" altLang="en-US" dirty="0" smtClean="0"/>
              <a:t>こころ</a:t>
            </a:r>
            <a:r>
              <a:rPr lang="en-US" altLang="ja-JP" dirty="0" smtClean="0"/>
              <a:t>" </a:t>
            </a:r>
            <a:r>
              <a:rPr lang="ja-JP" altLang="en-US" dirty="0" smtClean="0"/>
              <a:t>は</a:t>
            </a:r>
            <a:r>
              <a:rPr lang="ja-JP" altLang="en-US" dirty="0" smtClean="0">
                <a:solidFill>
                  <a:srgbClr val="0070C0"/>
                </a:solidFill>
              </a:rPr>
              <a:t>「あのプロジェクトは</a:t>
            </a:r>
            <a:r>
              <a:rPr lang="en-US" altLang="ja-JP" dirty="0" smtClean="0">
                <a:solidFill>
                  <a:srgbClr val="0070C0"/>
                </a:solidFill>
              </a:rPr>
              <a:t>UT</a:t>
            </a:r>
            <a:r>
              <a:rPr lang="ja-JP" altLang="en-US" dirty="0" smtClean="0">
                <a:solidFill>
                  <a:srgbClr val="0070C0"/>
                </a:solidFill>
              </a:rPr>
              <a:t>実施に関して完全に失敗した。</a:t>
            </a:r>
            <a:r>
              <a:rPr lang="en-US" altLang="ja-JP" dirty="0" smtClean="0">
                <a:solidFill>
                  <a:srgbClr val="0070C0"/>
                </a:solidFill>
              </a:rPr>
              <a:t>UT</a:t>
            </a:r>
            <a:r>
              <a:rPr lang="ja-JP" altLang="en-US" dirty="0" smtClean="0">
                <a:solidFill>
                  <a:srgbClr val="0070C0"/>
                </a:solidFill>
              </a:rPr>
              <a:t>やらないんなら、</a:t>
            </a:r>
            <a:r>
              <a:rPr lang="en-US" altLang="ja-JP" dirty="0" smtClean="0">
                <a:solidFill>
                  <a:srgbClr val="0070C0"/>
                </a:solidFill>
              </a:rPr>
              <a:t>DI</a:t>
            </a:r>
            <a:r>
              <a:rPr lang="ja-JP" altLang="en-US" dirty="0" smtClean="0">
                <a:solidFill>
                  <a:srgbClr val="0070C0"/>
                </a:solidFill>
              </a:rPr>
              <a:t>コンテナなんて使わず、依存オブジェクトを</a:t>
            </a:r>
            <a:r>
              <a:rPr lang="en-US" altLang="ja-JP" dirty="0" smtClean="0">
                <a:solidFill>
                  <a:srgbClr val="0070C0"/>
                </a:solidFill>
              </a:rPr>
              <a:t>new</a:t>
            </a:r>
            <a:r>
              <a:rPr lang="ja-JP" altLang="en-US" dirty="0" smtClean="0">
                <a:solidFill>
                  <a:srgbClr val="0070C0"/>
                </a:solidFill>
              </a:rPr>
              <a:t>演算子で初期化するほうが簡単」</a:t>
            </a:r>
            <a:endParaRPr kumimoji="1" lang="en-US" altLang="ja-JP" dirty="0" smtClean="0">
              <a:solidFill>
                <a:srgbClr val="0070C0"/>
              </a:solidFill>
            </a:endParaRPr>
          </a:p>
          <a:p>
            <a:endParaRPr lang="en-US" altLang="ja-JP" dirty="0" smtClean="0"/>
          </a:p>
          <a:p>
            <a:r>
              <a:rPr lang="ja-JP" altLang="en-US" dirty="0" smtClean="0"/>
              <a:t>こんなときは・・・</a:t>
            </a:r>
            <a:endParaRPr lang="en-US" altLang="ja-JP" dirty="0" smtClean="0"/>
          </a:p>
          <a:p>
            <a:pPr lvl="1"/>
            <a:r>
              <a:rPr lang="ja-JP" altLang="en-US" dirty="0" smtClean="0">
                <a:solidFill>
                  <a:srgbClr val="0070C0"/>
                </a:solidFill>
              </a:rPr>
              <a:t>「じゃぁ、しっかり</a:t>
            </a:r>
            <a:r>
              <a:rPr lang="en-US" altLang="ja-JP" dirty="0" smtClean="0">
                <a:solidFill>
                  <a:srgbClr val="0070C0"/>
                </a:solidFill>
              </a:rPr>
              <a:t>UT</a:t>
            </a:r>
            <a:r>
              <a:rPr lang="ja-JP" altLang="en-US" dirty="0" smtClean="0">
                <a:solidFill>
                  <a:srgbClr val="0070C0"/>
                </a:solidFill>
              </a:rPr>
              <a:t>やって、</a:t>
            </a:r>
            <a:r>
              <a:rPr lang="en-US" altLang="ja-JP" dirty="0" smtClean="0">
                <a:solidFill>
                  <a:srgbClr val="0070C0"/>
                </a:solidFill>
              </a:rPr>
              <a:t>DI</a:t>
            </a:r>
            <a:r>
              <a:rPr lang="ja-JP" altLang="en-US" dirty="0" smtClean="0">
                <a:solidFill>
                  <a:srgbClr val="0070C0"/>
                </a:solidFill>
              </a:rPr>
              <a:t>コンテナの存在理由ができるようにしなくちゃいけませんね」</a:t>
            </a:r>
            <a:r>
              <a:rPr lang="ja-JP" altLang="en-US" dirty="0" smtClean="0"/>
              <a:t>と答えましょう</a:t>
            </a:r>
            <a:r>
              <a:rPr lang="en-US" altLang="ja-JP" baseline="30000" dirty="0" smtClean="0"/>
              <a:t>※1</a:t>
            </a:r>
            <a:r>
              <a:rPr lang="ja-JP" altLang="en-US" dirty="0" smtClean="0"/>
              <a:t>。</a:t>
            </a:r>
            <a:endParaRPr kumimoji="1" lang="ja-JP" altLang="en-US" dirty="0"/>
          </a:p>
        </p:txBody>
      </p:sp>
      <p:sp>
        <p:nvSpPr>
          <p:cNvPr id="5" name="正方形/長方形 4"/>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ysClr val="windowText" lastClr="000000"/>
                </a:solidFill>
              </a:rPr>
              <a:t>※1</a:t>
            </a:r>
            <a:r>
              <a:rPr lang="ja-JP" altLang="en-US" sz="1200" dirty="0" smtClean="0">
                <a:solidFill>
                  <a:sysClr val="windowText" lastClr="000000"/>
                </a:solidFill>
              </a:rPr>
              <a:t>　もちろん</a:t>
            </a:r>
            <a:r>
              <a:rPr lang="en-US" altLang="ja-JP" sz="1200" dirty="0" smtClean="0">
                <a:solidFill>
                  <a:sysClr val="windowText" lastClr="000000"/>
                </a:solidFill>
              </a:rPr>
              <a:t>DI</a:t>
            </a:r>
            <a:r>
              <a:rPr lang="ja-JP" altLang="en-US" sz="1200" dirty="0" smtClean="0">
                <a:solidFill>
                  <a:sysClr val="windowText" lastClr="000000"/>
                </a:solidFill>
              </a:rPr>
              <a:t>コンテナには</a:t>
            </a:r>
            <a:r>
              <a:rPr lang="en-US" altLang="ja-JP" sz="1200" dirty="0" smtClean="0">
                <a:solidFill>
                  <a:sysClr val="windowText" lastClr="000000"/>
                </a:solidFill>
              </a:rPr>
              <a:t>AOP</a:t>
            </a:r>
            <a:r>
              <a:rPr lang="ja-JP" altLang="en-US" sz="1200" dirty="0" smtClean="0">
                <a:solidFill>
                  <a:sysClr val="windowText" lastClr="000000"/>
                </a:solidFill>
              </a:rPr>
              <a:t>やトランザクションの制御の反転という役割もあるので、</a:t>
            </a:r>
            <a:r>
              <a:rPr lang="en-US" altLang="ja-JP" sz="1200" dirty="0" smtClean="0">
                <a:solidFill>
                  <a:sysClr val="windowText" lastClr="000000"/>
                </a:solidFill>
              </a:rPr>
              <a:t>UT</a:t>
            </a:r>
            <a:r>
              <a:rPr lang="ja-JP" altLang="en-US" sz="1200" dirty="0" smtClean="0">
                <a:solidFill>
                  <a:sysClr val="windowText" lastClr="000000"/>
                </a:solidFill>
              </a:rPr>
              <a:t>だけがその存在理由ではないですが。</a:t>
            </a:r>
            <a:endParaRPr lang="en-US" altLang="ja-JP" sz="1200" dirty="0" smtClean="0">
              <a:solidFill>
                <a:sysClr val="windowText" lastClr="000000"/>
              </a:solidFill>
            </a:endParaRPr>
          </a:p>
        </p:txBody>
      </p:sp>
    </p:spTree>
    <p:extLst>
      <p:ext uri="{BB962C8B-B14F-4D97-AF65-F5344CB8AC3E}">
        <p14:creationId xmlns:p14="http://schemas.microsoft.com/office/powerpoint/2010/main" val="59755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テキストとサンプルコード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社内の共有フォルダ</a:t>
            </a:r>
            <a:endParaRPr kumimoji="1" lang="en-US" altLang="ja-JP" dirty="0" smtClean="0"/>
          </a:p>
          <a:p>
            <a:pPr lvl="1"/>
            <a:r>
              <a:rPr lang="ja-JP" altLang="en-US" dirty="0" smtClean="0"/>
              <a:t>後ほどメールで連絡させてもらいます。</a:t>
            </a:r>
            <a:endParaRPr lang="en-US" altLang="ja-JP" dirty="0" smtClean="0"/>
          </a:p>
          <a:p>
            <a:pPr lvl="1"/>
            <a:endParaRPr kumimoji="1" lang="en-US" altLang="ja-JP" dirty="0"/>
          </a:p>
          <a:p>
            <a:r>
              <a:rPr lang="en-US" altLang="ja-JP" dirty="0" err="1" smtClean="0"/>
              <a:t>SlideShare</a:t>
            </a:r>
            <a:r>
              <a:rPr lang="ja-JP" altLang="en-US" dirty="0" smtClean="0"/>
              <a:t>＆</a:t>
            </a:r>
            <a:r>
              <a:rPr lang="en-US" altLang="ja-JP" dirty="0" smtClean="0"/>
              <a:t>GitHub</a:t>
            </a:r>
          </a:p>
          <a:p>
            <a:pPr lvl="1"/>
            <a:r>
              <a:rPr kumimoji="1" lang="ja-JP" altLang="en-US" dirty="0" smtClean="0"/>
              <a:t>オンラインからも取得できるようにしておきます。</a:t>
            </a:r>
            <a:endParaRPr kumimoji="1" lang="en-US" altLang="ja-JP" dirty="0" smtClean="0"/>
          </a:p>
          <a:p>
            <a:pPr lvl="2"/>
            <a:r>
              <a:rPr lang="en-US" altLang="ja-JP" dirty="0" err="1" smtClean="0"/>
              <a:t>SlideShare</a:t>
            </a:r>
            <a:r>
              <a:rPr lang="en-US" altLang="ja-JP" dirty="0" smtClean="0"/>
              <a:t>	</a:t>
            </a:r>
            <a:r>
              <a:rPr lang="ja-JP" altLang="en-US" dirty="0" smtClean="0"/>
              <a:t>：</a:t>
            </a:r>
            <a:r>
              <a:rPr lang="en-US" altLang="ja-JP" dirty="0" smtClean="0">
                <a:hlinkClick r:id="rId2"/>
              </a:rPr>
              <a:t>http://www.slideshare.net/mizukyfujitani</a:t>
            </a:r>
            <a:endParaRPr lang="en-US" altLang="ja-JP" dirty="0" smtClean="0"/>
          </a:p>
          <a:p>
            <a:pPr lvl="2"/>
            <a:r>
              <a:rPr kumimoji="1" lang="en-US" altLang="ja-JP" dirty="0" smtClean="0"/>
              <a:t>GitHub	</a:t>
            </a:r>
            <a:r>
              <a:rPr kumimoji="1" lang="ja-JP" altLang="en-US" dirty="0" smtClean="0"/>
              <a:t>：</a:t>
            </a:r>
            <a:r>
              <a:rPr lang="en-US" altLang="ja-JP" dirty="0">
                <a:hlinkClick r:id="rId3"/>
              </a:rPr>
              <a:t>https://</a:t>
            </a:r>
            <a:r>
              <a:rPr lang="en-US" altLang="ja-JP" dirty="0" smtClean="0">
                <a:hlinkClick r:id="rId3"/>
              </a:rPr>
              <a:t>github.com/mizukyf</a:t>
            </a:r>
            <a:endParaRPr lang="en-US" altLang="ja-JP" dirty="0" smtClean="0"/>
          </a:p>
          <a:p>
            <a:pPr lvl="2"/>
            <a:endParaRPr kumimoji="1" lang="en-US" altLang="ja-JP" dirty="0" smtClean="0"/>
          </a:p>
          <a:p>
            <a:endParaRPr kumimoji="1" lang="ja-JP" altLang="en-US" dirty="0"/>
          </a:p>
        </p:txBody>
      </p:sp>
      <p:sp>
        <p:nvSpPr>
          <p:cNvPr id="4" name="テキスト ボックス 3"/>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再掲</a:t>
            </a:r>
            <a:endParaRPr kumimoji="1" lang="ja-JP" altLang="en-US" dirty="0"/>
          </a:p>
        </p:txBody>
      </p:sp>
    </p:spTree>
    <p:extLst>
      <p:ext uri="{BB962C8B-B14F-4D97-AF65-F5344CB8AC3E}">
        <p14:creationId xmlns:p14="http://schemas.microsoft.com/office/powerpoint/2010/main" val="196072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ここまで来たところで・・・</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UT</a:t>
            </a:r>
            <a:r>
              <a:rPr kumimoji="1" lang="ja-JP" altLang="en-US" dirty="0" smtClean="0"/>
              <a:t>にはいろいろと制約があることがわかった。</a:t>
            </a:r>
            <a:endParaRPr kumimoji="1" lang="en-US" altLang="ja-JP" dirty="0" smtClean="0"/>
          </a:p>
          <a:p>
            <a:r>
              <a:rPr lang="ja-JP" altLang="en-US" dirty="0" smtClean="0"/>
              <a:t>では、これは「</a:t>
            </a:r>
            <a:r>
              <a:rPr lang="en-US" altLang="ja-JP" dirty="0" smtClean="0"/>
              <a:t>UT</a:t>
            </a:r>
            <a:r>
              <a:rPr lang="ja-JP" altLang="en-US" dirty="0" smtClean="0"/>
              <a:t>のための」制約なのだろうか？</a:t>
            </a:r>
            <a:r>
              <a:rPr lang="en-US" altLang="ja-JP" dirty="0"/>
              <a:t/>
            </a:r>
            <a:br>
              <a:rPr lang="en-US" altLang="ja-JP" dirty="0"/>
            </a:br>
            <a:r>
              <a:rPr lang="ja-JP" altLang="en-US" dirty="0" smtClean="0"/>
              <a:t>（</a:t>
            </a:r>
            <a:r>
              <a:rPr lang="en-US" altLang="ja-JP" dirty="0" smtClean="0"/>
              <a:t>UT</a:t>
            </a:r>
            <a:r>
              <a:rPr lang="ja-JP" altLang="en-US" dirty="0" smtClean="0"/>
              <a:t>のために背負い込まされる</a:t>
            </a:r>
            <a:r>
              <a:rPr lang="ja-JP" altLang="en-US" u="sng" dirty="0" smtClean="0"/>
              <a:t>余計な</a:t>
            </a:r>
            <a:r>
              <a:rPr lang="ja-JP" altLang="en-US" dirty="0" smtClean="0"/>
              <a:t>負担なのだろうか？）</a:t>
            </a:r>
            <a:endParaRPr lang="en-US" altLang="ja-JP" dirty="0" smtClean="0"/>
          </a:p>
          <a:p>
            <a:endParaRPr kumimoji="1" lang="en-US" altLang="ja-JP" dirty="0"/>
          </a:p>
          <a:p>
            <a:r>
              <a:rPr lang="ja-JP" altLang="en-US" dirty="0" smtClean="0"/>
              <a:t>もちろん答えは「否」</a:t>
            </a:r>
            <a:endParaRPr lang="en-US" altLang="ja-JP" dirty="0"/>
          </a:p>
          <a:p>
            <a:pPr marL="685800" lvl="1" indent="-342900">
              <a:buFont typeface="+mj-lt"/>
              <a:buAutoNum type="arabicPeriod"/>
            </a:pPr>
            <a:r>
              <a:rPr kumimoji="1" lang="ja-JP" altLang="en-US" dirty="0" smtClean="0"/>
              <a:t>証明も反証できない命題は、良い悪いの問題以前の問題である。</a:t>
            </a:r>
            <a:endParaRPr kumimoji="1" lang="en-US" altLang="ja-JP" dirty="0" smtClean="0"/>
          </a:p>
          <a:p>
            <a:pPr marL="685800" lvl="2" indent="0">
              <a:buNone/>
            </a:pPr>
            <a:r>
              <a:rPr lang="en-US" altLang="ja-JP" dirty="0" smtClean="0"/>
              <a:t>UT</a:t>
            </a:r>
            <a:r>
              <a:rPr lang="ja-JP" altLang="en-US" dirty="0" smtClean="0"/>
              <a:t>があろうとなかろうと（あるべきだが）、証明・反証可能なようにプログラムをつくる（工夫する）のは、要件にしたがってプログラムを書くプロとして当然のこと。</a:t>
            </a:r>
            <a:endParaRPr kumimoji="1" lang="en-US" altLang="ja-JP" dirty="0" smtClean="0"/>
          </a:p>
          <a:p>
            <a:pPr marL="685800" lvl="1" indent="-342900">
              <a:buFont typeface="+mj-lt"/>
              <a:buAutoNum type="arabicPeriod"/>
            </a:pPr>
            <a:r>
              <a:rPr kumimoji="1" lang="ja-JP" altLang="en-US" dirty="0" smtClean="0"/>
              <a:t>とくに以下の項目は「正しくモジュール化され、仕様通りに動く、バグの少ない、保守性のよいプログラム」のための方法論である：</a:t>
            </a:r>
            <a:endParaRPr kumimoji="1" lang="en-US" altLang="ja-JP" dirty="0" smtClean="0"/>
          </a:p>
          <a:p>
            <a:pPr lvl="2"/>
            <a:r>
              <a:rPr lang="ja-JP" altLang="en-US" dirty="0" smtClean="0"/>
              <a:t>副作用の分離（≒参照透過性の確保）</a:t>
            </a:r>
            <a:endParaRPr lang="en-US" altLang="ja-JP" dirty="0" smtClean="0"/>
          </a:p>
          <a:p>
            <a:pPr lvl="2"/>
            <a:r>
              <a:rPr lang="ja-JP" altLang="en-US" dirty="0" smtClean="0"/>
              <a:t>関心の分離</a:t>
            </a:r>
            <a:endParaRPr lang="en-US" altLang="ja-JP" dirty="0" smtClean="0"/>
          </a:p>
          <a:p>
            <a:pPr lvl="2"/>
            <a:r>
              <a:rPr lang="ja-JP" altLang="en-US" dirty="0" smtClean="0"/>
              <a:t>疎結合化（依存オブジェクトのインターフェース化、</a:t>
            </a:r>
            <a:r>
              <a:rPr lang="en-US" altLang="ja-JP" dirty="0" smtClean="0"/>
              <a:t>new</a:t>
            </a:r>
            <a:r>
              <a:rPr lang="ja-JP" altLang="en-US" dirty="0" smtClean="0"/>
              <a:t>演算子使用の抑制）</a:t>
            </a:r>
            <a:endParaRPr lang="en-US" altLang="ja-JP" dirty="0" smtClean="0"/>
          </a:p>
          <a:p>
            <a:pPr lvl="2"/>
            <a:endParaRPr lang="en-US" altLang="ja-JP" dirty="0" smtClean="0"/>
          </a:p>
          <a:p>
            <a:endParaRPr kumimoji="1" lang="ja-JP" altLang="en-US" dirty="0"/>
          </a:p>
        </p:txBody>
      </p:sp>
      <p:sp>
        <p:nvSpPr>
          <p:cNvPr id="4" name="四角形吹き出し 3"/>
          <p:cNvSpPr/>
          <p:nvPr/>
        </p:nvSpPr>
        <p:spPr>
          <a:xfrm>
            <a:off x="2639961" y="6203848"/>
            <a:ext cx="5545395" cy="654151"/>
          </a:xfrm>
          <a:prstGeom prst="wedgeRectCallout">
            <a:avLst>
              <a:gd name="adj1" fmla="val -37859"/>
              <a:gd name="adj2" fmla="val -66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この題目だけで、</a:t>
            </a:r>
            <a:r>
              <a:rPr kumimoji="1" lang="en-US" altLang="ja-JP" sz="1400" dirty="0" smtClean="0"/>
              <a:t>A___</a:t>
            </a:r>
            <a:r>
              <a:rPr kumimoji="1" lang="ja-JP" altLang="en-US" sz="1400" dirty="0" smtClean="0"/>
              <a:t>システムも</a:t>
            </a:r>
            <a:r>
              <a:rPr kumimoji="1" lang="en-US" altLang="ja-JP" sz="1400" dirty="0" smtClean="0"/>
              <a:t>B___</a:t>
            </a:r>
            <a:r>
              <a:rPr kumimoji="1" lang="ja-JP" altLang="en-US" sz="1400" dirty="0" smtClean="0"/>
              <a:t>システムも、既存のクラスは基本的に「手遅れ」であることがわかる。。</a:t>
            </a:r>
            <a:endParaRPr kumimoji="1" lang="ja-JP" altLang="en-US" sz="1400" dirty="0"/>
          </a:p>
        </p:txBody>
      </p:sp>
      <p:cxnSp>
        <p:nvCxnSpPr>
          <p:cNvPr id="6" name="直線コネクタ 5"/>
          <p:cNvCxnSpPr/>
          <p:nvPr/>
        </p:nvCxnSpPr>
        <p:spPr>
          <a:xfrm>
            <a:off x="2639961" y="6002594"/>
            <a:ext cx="554539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44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smtClean="0"/>
              <a:t>GetCurrentDateTime</a:t>
            </a:r>
            <a:r>
              <a:rPr kumimoji="1" lang="en-US" altLang="ja-JP" dirty="0" smtClean="0"/>
              <a:t>()</a:t>
            </a:r>
            <a:r>
              <a:rPr kumimoji="1" lang="ja-JP" altLang="en-US" dirty="0" smtClean="0"/>
              <a:t>のテスト</a:t>
            </a:r>
            <a:endParaRPr kumimoji="1" lang="ja-JP" altLang="en-US" dirty="0"/>
          </a:p>
        </p:txBody>
      </p:sp>
      <p:sp>
        <p:nvSpPr>
          <p:cNvPr id="5" name="コンテンツ プレースホルダー 4"/>
          <p:cNvSpPr>
            <a:spLocks noGrp="1"/>
          </p:cNvSpPr>
          <p:nvPr>
            <p:ph idx="1"/>
          </p:nvPr>
        </p:nvSpPr>
        <p:spPr/>
        <p:txBody>
          <a:bodyPr/>
          <a:lstStyle/>
          <a:p>
            <a:r>
              <a:rPr lang="en-US" altLang="ja-JP" dirty="0" err="1"/>
              <a:t>GetCurrentDateTime</a:t>
            </a:r>
            <a:r>
              <a:rPr lang="en-US" altLang="ja-JP" dirty="0"/>
              <a:t>()</a:t>
            </a:r>
            <a:r>
              <a:rPr lang="ja-JP" altLang="en-US" dirty="0" smtClean="0"/>
              <a:t>のテスト</a:t>
            </a:r>
            <a:endParaRPr lang="en-US" altLang="ja-JP" dirty="0" smtClean="0"/>
          </a:p>
          <a:p>
            <a:r>
              <a:rPr kumimoji="1" lang="ja-JP" altLang="en-US" dirty="0" smtClean="0"/>
              <a:t>既存コードのリファクタリング</a:t>
            </a:r>
            <a:endParaRPr kumimoji="1" lang="ja-JP" altLang="en-US" dirty="0"/>
          </a:p>
        </p:txBody>
      </p:sp>
      <p:sp>
        <p:nvSpPr>
          <p:cNvPr id="6" name="テキスト ボックス 5"/>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11969643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44828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今回は・・・</a:t>
            </a:r>
            <a:endParaRPr kumimoji="1" lang="en-US" altLang="ja-JP" dirty="0" smtClean="0"/>
          </a:p>
          <a:p>
            <a:pPr lvl="1"/>
            <a:r>
              <a:rPr kumimoji="1" lang="en-US" altLang="ja-JP" dirty="0" smtClean="0"/>
              <a:t>UT</a:t>
            </a:r>
            <a:r>
              <a:rPr kumimoji="1" lang="ja-JP" altLang="en-US" dirty="0" smtClean="0"/>
              <a:t>できる条件・しやすい条件を確認した。</a:t>
            </a:r>
            <a:endParaRPr kumimoji="1" lang="en-US" altLang="ja-JP" dirty="0" smtClean="0"/>
          </a:p>
          <a:p>
            <a:pPr lvl="1"/>
            <a:r>
              <a:rPr kumimoji="1" lang="en-US" altLang="ja-JP" dirty="0" smtClean="0"/>
              <a:t>UT</a:t>
            </a:r>
            <a:r>
              <a:rPr kumimoji="1" lang="ja-JP" altLang="en-US" dirty="0" smtClean="0"/>
              <a:t>しやすい</a:t>
            </a:r>
            <a:r>
              <a:rPr kumimoji="1" lang="en-US" altLang="ja-JP" dirty="0" smtClean="0"/>
              <a:t>API</a:t>
            </a:r>
            <a:r>
              <a:rPr kumimoji="1" lang="ja-JP" altLang="en-US" dirty="0" smtClean="0"/>
              <a:t>は正しくモジュール化された</a:t>
            </a:r>
            <a:r>
              <a:rPr kumimoji="1" lang="en-US" altLang="ja-JP" dirty="0" smtClean="0"/>
              <a:t>API</a:t>
            </a:r>
            <a:r>
              <a:rPr kumimoji="1" lang="ja-JP" altLang="en-US" dirty="0" smtClean="0"/>
              <a:t>である点を確認した。</a:t>
            </a:r>
            <a:endParaRPr kumimoji="1" lang="en-US" altLang="ja-JP" dirty="0" smtClean="0"/>
          </a:p>
          <a:p>
            <a:endParaRPr lang="en-US" altLang="ja-JP" dirty="0" smtClean="0"/>
          </a:p>
          <a:p>
            <a:r>
              <a:rPr lang="ja-JP" altLang="en-US" dirty="0"/>
              <a:t>次回</a:t>
            </a:r>
            <a:r>
              <a:rPr lang="ja-JP" altLang="en-US" dirty="0" smtClean="0"/>
              <a:t>は・・・</a:t>
            </a:r>
            <a:endParaRPr lang="en-US" altLang="ja-JP" dirty="0" smtClean="0"/>
          </a:p>
          <a:p>
            <a:pPr lvl="1"/>
            <a:r>
              <a:rPr lang="ja-JP" altLang="en-US" dirty="0" smtClean="0"/>
              <a:t>実際の保守開発の中で</a:t>
            </a:r>
            <a:r>
              <a:rPr lang="en-US" altLang="ja-JP" dirty="0" smtClean="0"/>
              <a:t>UT</a:t>
            </a:r>
            <a:r>
              <a:rPr lang="ja-JP" altLang="en-US" dirty="0" smtClean="0"/>
              <a:t>を「どう活用」するかを考えてみる。</a:t>
            </a:r>
            <a:endParaRPr lang="en-US" altLang="ja-JP" dirty="0" smtClean="0"/>
          </a:p>
          <a:p>
            <a:pPr lvl="2"/>
            <a:r>
              <a:rPr lang="en-US" altLang="ja-JP" dirty="0" smtClean="0"/>
              <a:t>TDD</a:t>
            </a:r>
            <a:r>
              <a:rPr lang="ja-JP" altLang="en-US" dirty="0" smtClean="0"/>
              <a:t>という開発スタイルの紹介</a:t>
            </a:r>
            <a:endParaRPr lang="en-US" altLang="ja-JP" dirty="0" smtClean="0"/>
          </a:p>
          <a:p>
            <a:pPr lvl="2"/>
            <a:r>
              <a:rPr lang="en-US" altLang="ja-JP" dirty="0" smtClean="0"/>
              <a:t>CI</a:t>
            </a:r>
            <a:r>
              <a:rPr lang="ja-JP" altLang="en-US" dirty="0" smtClean="0"/>
              <a:t>ツールによる自動テスト体制構築の手順説明</a:t>
            </a:r>
            <a:endParaRPr lang="en-US" altLang="ja-JP" dirty="0" smtClean="0"/>
          </a:p>
          <a:p>
            <a:pPr lvl="1"/>
            <a:endParaRPr lang="en-US" altLang="ja-JP" dirty="0"/>
          </a:p>
          <a:p>
            <a:endParaRPr kumimoji="1" lang="ja-JP" altLang="en-US" dirty="0"/>
          </a:p>
        </p:txBody>
      </p:sp>
    </p:spTree>
    <p:extLst>
      <p:ext uri="{BB962C8B-B14F-4D97-AF65-F5344CB8AC3E}">
        <p14:creationId xmlns:p14="http://schemas.microsoft.com/office/powerpoint/2010/main" val="1248376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プログラミング・スキル</a:t>
            </a:r>
            <a:r>
              <a:rPr lang="en-US" altLang="ja-JP" dirty="0" smtClean="0"/>
              <a:t>UP</a:t>
            </a:r>
          </a:p>
          <a:p>
            <a:pPr lvl="1"/>
            <a:r>
              <a:rPr lang="en-US" altLang="ja-JP" dirty="0"/>
              <a:t>C#/.NET</a:t>
            </a:r>
            <a:r>
              <a:rPr lang="ja-JP" altLang="en-US" dirty="0"/>
              <a:t>の言語仕様を実践的に理解</a:t>
            </a:r>
            <a:r>
              <a:rPr lang="ja-JP" altLang="en-US" dirty="0" smtClean="0"/>
              <a:t>する</a:t>
            </a:r>
            <a:endParaRPr lang="en-US" altLang="ja-JP" dirty="0" smtClean="0"/>
          </a:p>
          <a:p>
            <a:pPr lvl="1"/>
            <a:r>
              <a:rPr lang="en-US" altLang="ja-JP" dirty="0" smtClean="0"/>
              <a:t>Lambda</a:t>
            </a:r>
            <a:r>
              <a:rPr lang="ja-JP" altLang="en-US" dirty="0"/>
              <a:t>や</a:t>
            </a:r>
            <a:r>
              <a:rPr lang="en-US" altLang="ja-JP" dirty="0"/>
              <a:t>LINQ</a:t>
            </a:r>
            <a:r>
              <a:rPr lang="ja-JP" altLang="en-US" dirty="0"/>
              <a:t>といった「積極活用が望まれながら嫌煙されがち」な事項のノウハウを得る</a:t>
            </a:r>
            <a:endParaRPr lang="en-US" altLang="ja-JP" dirty="0"/>
          </a:p>
          <a:p>
            <a:pPr lvl="1"/>
            <a:r>
              <a:rPr lang="en-US" altLang="ja-JP" dirty="0" smtClean="0"/>
              <a:t>OOP</a:t>
            </a:r>
            <a:r>
              <a:rPr lang="ja-JP" altLang="en-US" dirty="0" smtClean="0"/>
              <a:t>に</a:t>
            </a:r>
            <a:r>
              <a:rPr lang="ja-JP" altLang="en-US" dirty="0"/>
              <a:t>おけるモジュール化の「あるべき」を理解</a:t>
            </a:r>
            <a:r>
              <a:rPr lang="ja-JP" altLang="en-US" dirty="0" smtClean="0"/>
              <a:t>する</a:t>
            </a:r>
            <a:endParaRPr lang="en-US" altLang="ja-JP" dirty="0" smtClean="0"/>
          </a:p>
          <a:p>
            <a:endParaRPr kumimoji="1" lang="en-US" altLang="ja-JP" dirty="0" smtClean="0"/>
          </a:p>
          <a:p>
            <a:r>
              <a:rPr kumimoji="1" lang="ja-JP" altLang="en-US" dirty="0" smtClean="0"/>
              <a:t>テスト・スキル</a:t>
            </a:r>
            <a:r>
              <a:rPr kumimoji="1" lang="en-US" altLang="ja-JP" dirty="0" smtClean="0"/>
              <a:t>UP</a:t>
            </a:r>
          </a:p>
          <a:p>
            <a:pPr lvl="1"/>
            <a:r>
              <a:rPr lang="ja-JP" altLang="en-US" dirty="0"/>
              <a:t>「テストしにくいコード」をテストする</a:t>
            </a:r>
            <a:r>
              <a:rPr lang="ja-JP" altLang="en-US" dirty="0" smtClean="0"/>
              <a:t>工夫をできるようになる</a:t>
            </a:r>
            <a:endParaRPr lang="en-US" altLang="ja-JP" dirty="0" smtClean="0"/>
          </a:p>
          <a:p>
            <a:pPr lvl="1"/>
            <a:r>
              <a:rPr lang="ja-JP" altLang="en-US" dirty="0" smtClean="0"/>
              <a:t>「</a:t>
            </a:r>
            <a:r>
              <a:rPr lang="ja-JP" altLang="en-US" dirty="0"/>
              <a:t>テストしやすいコード」（≒品質高いコード）を意識したコーディングやレビューができるように</a:t>
            </a:r>
            <a:r>
              <a:rPr lang="ja-JP" altLang="en-US" dirty="0" smtClean="0"/>
              <a:t>なる</a:t>
            </a:r>
            <a:endParaRPr lang="en-US" altLang="ja-JP" dirty="0"/>
          </a:p>
        </p:txBody>
      </p:sp>
      <p:sp>
        <p:nvSpPr>
          <p:cNvPr id="4" name="テキスト ボックス 3"/>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再掲</a:t>
            </a:r>
            <a:endParaRPr kumimoji="1" lang="ja-JP" altLang="en-US" dirty="0"/>
          </a:p>
        </p:txBody>
      </p:sp>
    </p:spTree>
    <p:extLst>
      <p:ext uri="{BB962C8B-B14F-4D97-AF65-F5344CB8AC3E}">
        <p14:creationId xmlns:p14="http://schemas.microsoft.com/office/powerpoint/2010/main" val="78320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そもそも前提とし</a:t>
            </a:r>
            <a:r>
              <a:rPr lang="ja-JP" altLang="en-US" dirty="0" smtClean="0"/>
              <a:t>て</a:t>
            </a:r>
            <a:r>
              <a:rPr kumimoji="1" lang="ja-JP" altLang="en-US" dirty="0" smtClean="0"/>
              <a:t>・・・</a:t>
            </a:r>
            <a:r>
              <a:rPr kumimoji="1" lang="en-US" altLang="ja-JP" dirty="0" smtClean="0"/>
              <a:t/>
            </a:r>
            <a:br>
              <a:rPr kumimoji="1" lang="en-US" altLang="ja-JP" dirty="0" smtClean="0"/>
            </a:br>
            <a:r>
              <a:rPr kumimoji="1" lang="ja-JP" altLang="en-US" dirty="0" smtClean="0"/>
              <a:t>そこから一歩進んで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そもそも前提として</a:t>
            </a:r>
            <a:endParaRPr kumimoji="1" lang="en-US" altLang="ja-JP" dirty="0" smtClean="0"/>
          </a:p>
          <a:p>
            <a:pPr lvl="1"/>
            <a:r>
              <a:rPr lang="ja-JP" altLang="en-US" dirty="0"/>
              <a:t>「画面を突っつく」</a:t>
            </a:r>
            <a:r>
              <a:rPr lang="ja-JP" altLang="en-US" dirty="0" smtClean="0"/>
              <a:t>≠</a:t>
            </a:r>
            <a:r>
              <a:rPr lang="en-US" altLang="ja-JP" dirty="0" smtClean="0"/>
              <a:t>UT</a:t>
            </a:r>
            <a:r>
              <a:rPr lang="ja-JP" altLang="en-US" dirty="0" smtClean="0"/>
              <a:t> という事実を</a:t>
            </a:r>
            <a:r>
              <a:rPr lang="ja-JP" altLang="en-US" dirty="0"/>
              <a:t>理解</a:t>
            </a:r>
            <a:r>
              <a:rPr lang="ja-JP" altLang="en-US" dirty="0" smtClean="0"/>
              <a:t>する</a:t>
            </a:r>
            <a:endParaRPr lang="en-US" altLang="ja-JP" dirty="0" smtClean="0"/>
          </a:p>
          <a:p>
            <a:pPr lvl="1"/>
            <a:r>
              <a:rPr kumimoji="1" lang="ja-JP" altLang="en-US" dirty="0" smtClean="0"/>
              <a:t>自分のプロジェクトで</a:t>
            </a:r>
            <a:r>
              <a:rPr kumimoji="1" lang="en-US" altLang="ja-JP" dirty="0" smtClean="0"/>
              <a:t>UT</a:t>
            </a:r>
            <a:r>
              <a:rPr kumimoji="1" lang="ja-JP" altLang="en-US" dirty="0" smtClean="0"/>
              <a:t>を実施する基礎知識を得る</a:t>
            </a:r>
            <a:endParaRPr kumimoji="1" lang="en-US" altLang="ja-JP" dirty="0" smtClean="0"/>
          </a:p>
          <a:p>
            <a:pPr lvl="1"/>
            <a:endParaRPr lang="en-US" altLang="ja-JP" dirty="0"/>
          </a:p>
          <a:p>
            <a:r>
              <a:rPr kumimoji="1" lang="ja-JP" altLang="en-US" dirty="0" smtClean="0"/>
              <a:t>そこから一歩進んで</a:t>
            </a:r>
            <a:endParaRPr kumimoji="1" lang="en-US" altLang="ja-JP" dirty="0" smtClean="0"/>
          </a:p>
          <a:p>
            <a:pPr lvl="1"/>
            <a:r>
              <a:rPr lang="ja-JP" altLang="en-US" dirty="0"/>
              <a:t>ゆくゆく</a:t>
            </a:r>
            <a:r>
              <a:rPr lang="ja-JP" altLang="en-US" dirty="0" smtClean="0"/>
              <a:t>は</a:t>
            </a:r>
            <a:r>
              <a:rPr lang="en-US" altLang="ja-JP" dirty="0" smtClean="0"/>
              <a:t>"Hot Spot"</a:t>
            </a:r>
            <a:r>
              <a:rPr lang="ja-JP" altLang="en-US" dirty="0" smtClean="0"/>
              <a:t>（</a:t>
            </a:r>
            <a:r>
              <a:rPr lang="ja-JP" altLang="en-US" dirty="0"/>
              <a:t>改修のたびに障害を起こす類のモジュール）の単体テスト製造および継続メンテナンスの体制を構築して</a:t>
            </a:r>
            <a:r>
              <a:rPr lang="ja-JP" altLang="en-US" dirty="0" smtClean="0"/>
              <a:t>いきたい</a:t>
            </a:r>
            <a:endParaRPr kumimoji="1" lang="ja-JP" altLang="en-US" dirty="0"/>
          </a:p>
        </p:txBody>
      </p:sp>
      <p:sp>
        <p:nvSpPr>
          <p:cNvPr id="4" name="角丸四角形吹き出し 3"/>
          <p:cNvSpPr/>
          <p:nvPr/>
        </p:nvSpPr>
        <p:spPr>
          <a:xfrm>
            <a:off x="1073426" y="4452730"/>
            <a:ext cx="6997148" cy="838751"/>
          </a:xfrm>
          <a:prstGeom prst="wedgeRoundRectCallout">
            <a:avLst>
              <a:gd name="adj1" fmla="val -35795"/>
              <a:gd name="adj2" fmla="val -686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「志が低い」と言われそうですが、</a:t>
            </a:r>
            <a:r>
              <a:rPr kumimoji="1" lang="en-US" altLang="ja-JP" dirty="0" smtClean="0"/>
              <a:t>A___</a:t>
            </a:r>
            <a:r>
              <a:rPr kumimoji="1" lang="ja-JP" altLang="en-US" dirty="0" smtClean="0"/>
              <a:t>システムや</a:t>
            </a:r>
            <a:r>
              <a:rPr kumimoji="1" lang="en-US" altLang="ja-JP" dirty="0" smtClean="0"/>
              <a:t>B___</a:t>
            </a:r>
            <a:r>
              <a:rPr kumimoji="1" lang="ja-JP" altLang="en-US" dirty="0" smtClean="0"/>
              <a:t>システムではこれが限界なのではないかと考えています。。。</a:t>
            </a:r>
            <a:endParaRPr kumimoji="1" lang="ja-JP" altLang="en-US" dirty="0"/>
          </a:p>
        </p:txBody>
      </p:sp>
      <p:sp>
        <p:nvSpPr>
          <p:cNvPr id="5" name="テキスト ボックス 4"/>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再掲</a:t>
            </a:r>
            <a:endParaRPr kumimoji="1" lang="ja-JP" altLang="en-US" dirty="0"/>
          </a:p>
        </p:txBody>
      </p:sp>
    </p:spTree>
    <p:extLst>
      <p:ext uri="{BB962C8B-B14F-4D97-AF65-F5344CB8AC3E}">
        <p14:creationId xmlns:p14="http://schemas.microsoft.com/office/powerpoint/2010/main" val="133366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ようするに</a:t>
            </a:r>
            <a:endParaRPr kumimoji="1" lang="ja-JP" altLang="en-US" dirty="0"/>
          </a:p>
        </p:txBody>
      </p:sp>
      <p:sp>
        <p:nvSpPr>
          <p:cNvPr id="4" name="コンテンツ プレースホルダー 3"/>
          <p:cNvSpPr>
            <a:spLocks noGrp="1"/>
          </p:cNvSpPr>
          <p:nvPr>
            <p:ph idx="1"/>
          </p:nvPr>
        </p:nvSpPr>
        <p:spPr/>
        <p:txBody>
          <a:bodyPr/>
          <a:lstStyle/>
          <a:p>
            <a:r>
              <a:rPr kumimoji="1" lang="ja-JP" altLang="en-US" dirty="0" smtClean="0"/>
              <a:t>ハンズオンの目的は「</a:t>
            </a:r>
            <a:r>
              <a:rPr kumimoji="1" lang="en-US" altLang="ja-JP" dirty="0" smtClean="0"/>
              <a:t>UT</a:t>
            </a:r>
            <a:r>
              <a:rPr kumimoji="1" lang="ja-JP" altLang="en-US" dirty="0" smtClean="0"/>
              <a:t>を極める」ことにはない。</a:t>
            </a:r>
            <a:endParaRPr kumimoji="1" lang="en-US" altLang="ja-JP" dirty="0" smtClean="0"/>
          </a:p>
          <a:p>
            <a:r>
              <a:rPr lang="en-US" altLang="ja-JP" dirty="0" smtClean="0"/>
              <a:t>UT</a:t>
            </a:r>
            <a:r>
              <a:rPr lang="ja-JP" altLang="en-US" dirty="0" smtClean="0"/>
              <a:t>を手段として自分たちのスキル</a:t>
            </a:r>
            <a:r>
              <a:rPr lang="en-US" altLang="ja-JP" dirty="0" smtClean="0"/>
              <a:t>UP</a:t>
            </a:r>
            <a:r>
              <a:rPr lang="ja-JP" altLang="en-US" dirty="0" smtClean="0"/>
              <a:t>するきっかけ提供。</a:t>
            </a:r>
            <a:endParaRPr lang="en-US" altLang="ja-JP" dirty="0" smtClean="0"/>
          </a:p>
          <a:p>
            <a:r>
              <a:rPr lang="ja-JP" altLang="en-US" dirty="0" smtClean="0"/>
              <a:t>自分のための</a:t>
            </a:r>
            <a:r>
              <a:rPr lang="en-US" altLang="ja-JP" dirty="0" smtClean="0"/>
              <a:t>Playground</a:t>
            </a:r>
            <a:r>
              <a:rPr lang="ja-JP" altLang="en-US" dirty="0" smtClean="0"/>
              <a:t>を手に入れたつもりで遊んでほしい。</a:t>
            </a:r>
            <a:endParaRPr lang="en-US" altLang="ja-JP" dirty="0" smtClean="0"/>
          </a:p>
          <a:p>
            <a:r>
              <a:rPr lang="en-US" altLang="ja-JP" dirty="0" err="1" smtClean="0"/>
              <a:t>xUnit</a:t>
            </a:r>
            <a:r>
              <a:rPr lang="ja-JP" altLang="en-US" dirty="0" smtClean="0"/>
              <a:t>についてもっと知りたいという人は・・・</a:t>
            </a:r>
            <a:endParaRPr lang="en-US" altLang="ja-JP" dirty="0" smtClean="0"/>
          </a:p>
          <a:p>
            <a:endParaRPr kumimoji="1" lang="ja-JP" altLang="en-US" dirty="0"/>
          </a:p>
        </p:txBody>
      </p:sp>
      <p:pic>
        <p:nvPicPr>
          <p:cNvPr id="6" name="図 5"/>
          <p:cNvPicPr>
            <a:picLocks noChangeAspect="1"/>
          </p:cNvPicPr>
          <p:nvPr/>
        </p:nvPicPr>
        <p:blipFill>
          <a:blip r:embed="rId2"/>
          <a:stretch>
            <a:fillRect/>
          </a:stretch>
        </p:blipFill>
        <p:spPr>
          <a:xfrm>
            <a:off x="628650" y="3738014"/>
            <a:ext cx="1730237" cy="2438950"/>
          </a:xfrm>
          <a:prstGeom prst="rect">
            <a:avLst/>
          </a:prstGeom>
        </p:spPr>
      </p:pic>
      <p:pic>
        <p:nvPicPr>
          <p:cNvPr id="7" name="図 6"/>
          <p:cNvPicPr>
            <a:picLocks noChangeAspect="1"/>
          </p:cNvPicPr>
          <p:nvPr/>
        </p:nvPicPr>
        <p:blipFill>
          <a:blip r:embed="rId3"/>
          <a:stretch>
            <a:fillRect/>
          </a:stretch>
        </p:blipFill>
        <p:spPr>
          <a:xfrm>
            <a:off x="2545246" y="3738014"/>
            <a:ext cx="1911080" cy="2438949"/>
          </a:xfrm>
          <a:prstGeom prst="rect">
            <a:avLst/>
          </a:prstGeom>
        </p:spPr>
      </p:pic>
      <p:sp>
        <p:nvSpPr>
          <p:cNvPr id="9" name="正方形/長方形 8"/>
          <p:cNvSpPr/>
          <p:nvPr/>
        </p:nvSpPr>
        <p:spPr>
          <a:xfrm>
            <a:off x="4642685" y="3738013"/>
            <a:ext cx="1730237" cy="24389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smtClean="0"/>
              <a:t>？</a:t>
            </a:r>
            <a:endParaRPr kumimoji="1" lang="ja-JP" altLang="en-US" dirty="0"/>
          </a:p>
        </p:txBody>
      </p:sp>
      <p:sp>
        <p:nvSpPr>
          <p:cNvPr id="11" name="正方形/長方形 10"/>
          <p:cNvSpPr/>
          <p:nvPr/>
        </p:nvSpPr>
        <p:spPr>
          <a:xfrm>
            <a:off x="6559281" y="3738012"/>
            <a:ext cx="1730237" cy="24389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smtClean="0"/>
              <a:t>？</a:t>
            </a:r>
            <a:endParaRPr kumimoji="1" lang="ja-JP" altLang="en-US" dirty="0"/>
          </a:p>
        </p:txBody>
      </p:sp>
      <p:sp>
        <p:nvSpPr>
          <p:cNvPr id="12" name="角丸四角形吹き出し 11"/>
          <p:cNvSpPr/>
          <p:nvPr/>
        </p:nvSpPr>
        <p:spPr>
          <a:xfrm>
            <a:off x="885472" y="3467823"/>
            <a:ext cx="2356675" cy="621339"/>
          </a:xfrm>
          <a:prstGeom prst="wedgeRoundRectCallout">
            <a:avLst>
              <a:gd name="adj1" fmla="val -39586"/>
              <a:gd name="adj2" fmla="val 688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Javanese</a:t>
            </a:r>
            <a:r>
              <a:rPr kumimoji="1" lang="ja-JP" altLang="en-US" dirty="0" smtClean="0"/>
              <a:t>な方は</a:t>
            </a:r>
            <a:endParaRPr kumimoji="1" lang="ja-JP" altLang="en-US" dirty="0"/>
          </a:p>
        </p:txBody>
      </p:sp>
      <p:sp>
        <p:nvSpPr>
          <p:cNvPr id="13" name="角丸四角形吹き出し 12"/>
          <p:cNvSpPr/>
          <p:nvPr/>
        </p:nvSpPr>
        <p:spPr>
          <a:xfrm>
            <a:off x="3238515" y="5866293"/>
            <a:ext cx="2356675" cy="621339"/>
          </a:xfrm>
          <a:prstGeom prst="wedgeRoundRectCallout">
            <a:avLst>
              <a:gd name="adj1" fmla="val -34525"/>
              <a:gd name="adj2" fmla="val -804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JSer</a:t>
            </a:r>
            <a:r>
              <a:rPr kumimoji="1" lang="ja-JP" altLang="en-US" dirty="0" smtClean="0"/>
              <a:t>な方は</a:t>
            </a:r>
            <a:endParaRPr kumimoji="1" lang="ja-JP" altLang="en-US" dirty="0"/>
          </a:p>
        </p:txBody>
      </p:sp>
      <p:sp>
        <p:nvSpPr>
          <p:cNvPr id="14" name="角丸四角形吹き出し 13"/>
          <p:cNvSpPr/>
          <p:nvPr/>
        </p:nvSpPr>
        <p:spPr>
          <a:xfrm>
            <a:off x="5248619" y="3467821"/>
            <a:ext cx="2356675" cy="621339"/>
          </a:xfrm>
          <a:prstGeom prst="wedgeRoundRectCallout">
            <a:avLst>
              <a:gd name="adj1" fmla="val -27777"/>
              <a:gd name="adj2" fmla="val 1114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r>
              <a:rPr kumimoji="1" lang="ja-JP" altLang="en-US" dirty="0" smtClean="0"/>
              <a:t>な方は</a:t>
            </a:r>
            <a:endParaRPr kumimoji="1" lang="ja-JP" altLang="en-US" dirty="0"/>
          </a:p>
        </p:txBody>
      </p:sp>
      <p:sp>
        <p:nvSpPr>
          <p:cNvPr id="15" name="角丸四角形吹き出し 14"/>
          <p:cNvSpPr/>
          <p:nvPr/>
        </p:nvSpPr>
        <p:spPr>
          <a:xfrm>
            <a:off x="6640720" y="5866293"/>
            <a:ext cx="2356675" cy="621339"/>
          </a:xfrm>
          <a:prstGeom prst="wedgeRoundRectCallout">
            <a:avLst>
              <a:gd name="adj1" fmla="val -20467"/>
              <a:gd name="adj2" fmla="val -804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TypeScript</a:t>
            </a:r>
            <a:r>
              <a:rPr kumimoji="1" lang="ja-JP" altLang="en-US" dirty="0" smtClean="0"/>
              <a:t>な方は</a:t>
            </a:r>
            <a:endParaRPr kumimoji="1" lang="ja-JP" altLang="en-US" dirty="0"/>
          </a:p>
        </p:txBody>
      </p:sp>
      <p:sp>
        <p:nvSpPr>
          <p:cNvPr id="16" name="テキスト ボックス 15"/>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再掲</a:t>
            </a:r>
            <a:endParaRPr kumimoji="1" lang="ja-JP" altLang="en-US" dirty="0"/>
          </a:p>
        </p:txBody>
      </p:sp>
    </p:spTree>
    <p:extLst>
      <p:ext uri="{BB962C8B-B14F-4D97-AF65-F5344CB8AC3E}">
        <p14:creationId xmlns:p14="http://schemas.microsoft.com/office/powerpoint/2010/main" val="163189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animBg="1"/>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各回のコンテンツ（予定）</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788125940"/>
              </p:ext>
            </p:extLst>
          </p:nvPr>
        </p:nvGraphicFramePr>
        <p:xfrm>
          <a:off x="628650" y="1825625"/>
          <a:ext cx="7886700" cy="2885440"/>
        </p:xfrm>
        <a:graphic>
          <a:graphicData uri="http://schemas.openxmlformats.org/drawingml/2006/table">
            <a:tbl>
              <a:tblPr firstRow="1" bandRow="1">
                <a:tableStyleId>{5C22544A-7EE6-4342-B048-85BDC9FD1C3A}</a:tableStyleId>
              </a:tblPr>
              <a:tblGrid>
                <a:gridCol w="1571211"/>
                <a:gridCol w="1656522"/>
                <a:gridCol w="4658967"/>
              </a:tblGrid>
              <a:tr h="370840">
                <a:tc>
                  <a:txBody>
                    <a:bodyPr/>
                    <a:lstStyle/>
                    <a:p>
                      <a:r>
                        <a:rPr kumimoji="1" lang="ja-JP" altLang="en-US" dirty="0" smtClean="0"/>
                        <a:t>日付</a:t>
                      </a:r>
                      <a:endParaRPr kumimoji="1" lang="ja-JP" altLang="en-US" dirty="0"/>
                    </a:p>
                  </a:txBody>
                  <a:tcPr/>
                </a:tc>
                <a:tc>
                  <a:txBody>
                    <a:bodyPr/>
                    <a:lstStyle/>
                    <a:p>
                      <a:r>
                        <a:rPr kumimoji="1" lang="ja-JP" altLang="en-US" dirty="0" smtClean="0"/>
                        <a:t>会場</a:t>
                      </a:r>
                      <a:endParaRPr kumimoji="1" lang="ja-JP" altLang="en-US" dirty="0"/>
                    </a:p>
                  </a:txBody>
                  <a:tcPr/>
                </a:tc>
                <a:tc>
                  <a:txBody>
                    <a:bodyPr/>
                    <a:lstStyle/>
                    <a:p>
                      <a:r>
                        <a:rPr kumimoji="1" lang="ja-JP" altLang="en-US" dirty="0" smtClean="0"/>
                        <a:t>コンテンツ</a:t>
                      </a:r>
                      <a:endParaRPr kumimoji="1" lang="ja-JP" altLang="en-US" dirty="0"/>
                    </a:p>
                  </a:txBody>
                  <a:tcPr/>
                </a:tc>
              </a:tr>
              <a:tr h="370840">
                <a:tc>
                  <a:txBody>
                    <a:bodyPr/>
                    <a:lstStyle/>
                    <a:p>
                      <a:r>
                        <a:rPr kumimoji="1" lang="en-US" altLang="ja-JP" dirty="0" smtClean="0"/>
                        <a:t>2016/12/27</a:t>
                      </a:r>
                      <a:endParaRPr kumimoji="1" lang="ja-JP" altLang="en-US" dirty="0"/>
                    </a:p>
                  </a:txBody>
                  <a:tcPr/>
                </a:tc>
                <a:tc>
                  <a:txBody>
                    <a:bodyPr/>
                    <a:lstStyle/>
                    <a:p>
                      <a:r>
                        <a:rPr kumimoji="1" lang="ja-JP" altLang="en-US" dirty="0" smtClean="0"/>
                        <a:t>コラボレーションスペース</a:t>
                      </a:r>
                      <a:r>
                        <a:rPr kumimoji="1" lang="en-US" altLang="ja-JP" dirty="0" smtClean="0"/>
                        <a:t>N/E</a:t>
                      </a:r>
                      <a:endParaRPr kumimoji="1" lang="ja-JP" altLang="en-US" dirty="0"/>
                    </a:p>
                  </a:txBody>
                  <a:tcPr/>
                </a:tc>
                <a:tc>
                  <a:txBody>
                    <a:bodyPr/>
                    <a:lstStyle/>
                    <a:p>
                      <a:r>
                        <a:rPr kumimoji="1" lang="ja-JP" altLang="en-US" dirty="0" smtClean="0"/>
                        <a:t>○ハンズオンの開催概要</a:t>
                      </a:r>
                    </a:p>
                    <a:p>
                      <a:r>
                        <a:rPr kumimoji="1" lang="ja-JP" altLang="en-US" dirty="0" smtClean="0"/>
                        <a:t>○環境構築とはじめての</a:t>
                      </a:r>
                      <a:r>
                        <a:rPr kumimoji="1" lang="en-US" altLang="ja-JP" dirty="0" smtClean="0"/>
                        <a:t>UT</a:t>
                      </a:r>
                      <a:r>
                        <a:rPr kumimoji="1" lang="ja-JP" altLang="en-US" dirty="0" smtClean="0"/>
                        <a:t>プロジェクト</a:t>
                      </a:r>
                    </a:p>
                  </a:txBody>
                  <a:tcPr/>
                </a:tc>
              </a:tr>
              <a:tr h="370840">
                <a:tc>
                  <a:txBody>
                    <a:bodyPr/>
                    <a:lstStyle/>
                    <a:p>
                      <a:r>
                        <a:rPr kumimoji="1" lang="en-US" altLang="ja-JP" dirty="0" smtClean="0"/>
                        <a:t>2017/1/5</a:t>
                      </a:r>
                      <a:endParaRPr kumimoji="1" lang="ja-JP" altLang="en-US" dirty="0"/>
                    </a:p>
                  </a:txBody>
                  <a:tcPr/>
                </a:tc>
                <a:tc>
                  <a:txBody>
                    <a:bodyPr/>
                    <a:lstStyle/>
                    <a:p>
                      <a:r>
                        <a:rPr kumimoji="1" lang="ja-JP" altLang="en-US" dirty="0" smtClean="0"/>
                        <a:t>セミナールーム</a:t>
                      </a:r>
                      <a:r>
                        <a:rPr kumimoji="1" lang="en-US" altLang="ja-JP" dirty="0" smtClean="0"/>
                        <a:t>X</a:t>
                      </a:r>
                      <a:endParaRPr kumimoji="1" lang="ja-JP" altLang="en-US" dirty="0"/>
                    </a:p>
                  </a:txBody>
                  <a:tcPr/>
                </a:tc>
                <a:tc>
                  <a:txBody>
                    <a:bodyPr/>
                    <a:lstStyle/>
                    <a:p>
                      <a:r>
                        <a:rPr kumimoji="1" lang="ja-JP" altLang="en-US" dirty="0" smtClean="0"/>
                        <a:t>○テストクラスの書き方</a:t>
                      </a:r>
                    </a:p>
                    <a:p>
                      <a:r>
                        <a:rPr kumimoji="1" lang="ja-JP" altLang="en-US" dirty="0" smtClean="0"/>
                        <a:t>○アサーションの種類</a:t>
                      </a:r>
                    </a:p>
                  </a:txBody>
                  <a:tcPr/>
                </a:tc>
              </a:tr>
              <a:tr h="370840">
                <a:tc>
                  <a:txBody>
                    <a:bodyPr/>
                    <a:lstStyle/>
                    <a:p>
                      <a:r>
                        <a:rPr kumimoji="1" lang="en-US" altLang="ja-JP" dirty="0" smtClean="0"/>
                        <a:t>2017/1/12</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コラボレーションスペース</a:t>
                      </a:r>
                      <a:r>
                        <a:rPr kumimoji="1" lang="en-US" altLang="ja-JP" dirty="0" smtClean="0"/>
                        <a:t>N/E</a:t>
                      </a:r>
                      <a:endParaRPr kumimoji="1" lang="ja-JP" altLang="en-US" dirty="0" smtClean="0"/>
                    </a:p>
                  </a:txBody>
                  <a:tcPr/>
                </a:tc>
                <a:tc>
                  <a:txBody>
                    <a:bodyPr/>
                    <a:lstStyle/>
                    <a:p>
                      <a:r>
                        <a:rPr kumimoji="1" lang="ja-JP" altLang="en-US" dirty="0" smtClean="0"/>
                        <a:t>○テストできる条件</a:t>
                      </a:r>
                    </a:p>
                    <a:p>
                      <a:r>
                        <a:rPr kumimoji="1" lang="ja-JP" altLang="en-US" dirty="0" smtClean="0"/>
                        <a:t>○テストしやすい条件</a:t>
                      </a:r>
                    </a:p>
                  </a:txBody>
                  <a:tcPr/>
                </a:tc>
              </a:tr>
              <a:tr h="370840">
                <a:tc>
                  <a:txBody>
                    <a:bodyPr/>
                    <a:lstStyle/>
                    <a:p>
                      <a:r>
                        <a:rPr kumimoji="1" lang="en-US" altLang="ja-JP" dirty="0" smtClean="0"/>
                        <a:t>2017/1/19</a:t>
                      </a:r>
                      <a:endParaRPr kumimoji="1" lang="ja-JP" altLang="en-US" dirty="0"/>
                    </a:p>
                  </a:txBody>
                  <a:tcPr/>
                </a:tc>
                <a:tc>
                  <a:txBody>
                    <a:bodyPr/>
                    <a:lstStyle/>
                    <a:p>
                      <a:r>
                        <a:rPr kumimoji="1" lang="ja-JP" altLang="en-US" dirty="0" smtClean="0"/>
                        <a:t>セミナールーム</a:t>
                      </a:r>
                      <a:r>
                        <a:rPr kumimoji="1" lang="en-US" altLang="ja-JP" dirty="0" smtClean="0"/>
                        <a:t>Y</a:t>
                      </a:r>
                      <a:endParaRPr kumimoji="1" lang="ja-JP" altLang="en-US" dirty="0"/>
                    </a:p>
                  </a:txBody>
                  <a:tcPr/>
                </a:tc>
                <a:tc>
                  <a:txBody>
                    <a:bodyPr/>
                    <a:lstStyle/>
                    <a:p>
                      <a:r>
                        <a:rPr kumimoji="1" lang="ja-JP" altLang="en-US" dirty="0" smtClean="0"/>
                        <a:t>○</a:t>
                      </a:r>
                      <a:r>
                        <a:rPr kumimoji="1" lang="en-US" altLang="ja-JP" dirty="0" smtClean="0"/>
                        <a:t>TDD</a:t>
                      </a:r>
                      <a:r>
                        <a:rPr kumimoji="1" lang="ja-JP" altLang="en-US" dirty="0" smtClean="0"/>
                        <a:t>の紹介</a:t>
                      </a:r>
                    </a:p>
                    <a:p>
                      <a:r>
                        <a:rPr kumimoji="1" lang="ja-JP" altLang="en-US" dirty="0" smtClean="0"/>
                        <a:t>○</a:t>
                      </a:r>
                      <a:r>
                        <a:rPr kumimoji="1" lang="en-US" altLang="ja-JP" dirty="0" smtClean="0"/>
                        <a:t>CI</a:t>
                      </a:r>
                      <a:r>
                        <a:rPr kumimoji="1" lang="ja-JP" altLang="en-US" dirty="0" smtClean="0"/>
                        <a:t>ツールによる自動テスト体制構築</a:t>
                      </a:r>
                    </a:p>
                  </a:txBody>
                  <a:tcPr/>
                </a:tc>
              </a:tr>
              <a:tr h="370840">
                <a:tc>
                  <a:txBody>
                    <a:bodyPr/>
                    <a:lstStyle/>
                    <a:p>
                      <a:r>
                        <a:rPr kumimoji="1" lang="en-US" altLang="ja-JP" dirty="0" smtClean="0"/>
                        <a:t>2017/1/26</a:t>
                      </a:r>
                      <a:endParaRPr kumimoji="1" lang="ja-JP" altLang="en-US" dirty="0"/>
                    </a:p>
                  </a:txBody>
                  <a:tcPr/>
                </a:tc>
                <a:tc>
                  <a:txBody>
                    <a:bodyPr/>
                    <a:lstStyle/>
                    <a:p>
                      <a:r>
                        <a:rPr kumimoji="1" lang="ja-JP" altLang="en-US" dirty="0" smtClean="0"/>
                        <a:t>コラボレーションスペース</a:t>
                      </a:r>
                      <a:r>
                        <a:rPr kumimoji="1" lang="en-US" altLang="ja-JP" dirty="0" smtClean="0"/>
                        <a:t>W/S</a:t>
                      </a:r>
                      <a:endParaRPr kumimoji="1" lang="ja-JP" altLang="en-US" dirty="0"/>
                    </a:p>
                  </a:txBody>
                  <a:tcPr/>
                </a:tc>
                <a:tc>
                  <a:txBody>
                    <a:bodyPr/>
                    <a:lstStyle/>
                    <a:p>
                      <a:r>
                        <a:rPr kumimoji="1" lang="ja-JP" altLang="en-US" dirty="0" smtClean="0"/>
                        <a:t>予備回</a:t>
                      </a:r>
                      <a:endParaRPr kumimoji="1" lang="en-US" altLang="ja-JP" dirty="0" smtClean="0"/>
                    </a:p>
                    <a:p>
                      <a:endParaRPr kumimoji="1" lang="ja-JP" altLang="en-US" dirty="0"/>
                    </a:p>
                  </a:txBody>
                  <a:tcPr/>
                </a:tc>
              </a:tr>
            </a:tbl>
          </a:graphicData>
        </a:graphic>
      </p:graphicFrame>
      <p:sp>
        <p:nvSpPr>
          <p:cNvPr id="5" name="テキスト ボックス 4"/>
          <p:cNvSpPr txBox="1"/>
          <p:nvPr/>
        </p:nvSpPr>
        <p:spPr>
          <a:xfrm>
            <a:off x="185306" y="163116"/>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再掲</a:t>
            </a:r>
            <a:endParaRPr kumimoji="1" lang="ja-JP" altLang="en-US" dirty="0"/>
          </a:p>
        </p:txBody>
      </p:sp>
    </p:spTree>
    <p:extLst>
      <p:ext uri="{BB962C8B-B14F-4D97-AF65-F5344CB8AC3E}">
        <p14:creationId xmlns:p14="http://schemas.microsoft.com/office/powerpoint/2010/main" val="1666061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前回の振り返り</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58575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988</TotalTime>
  <Words>2653</Words>
  <Application>Microsoft Office PowerPoint</Application>
  <PresentationFormat>画面に合わせる (4:3)</PresentationFormat>
  <Paragraphs>312</Paragraphs>
  <Slides>43</Slides>
  <Notes>0</Notes>
  <HiddenSlides>0</HiddenSlides>
  <MMClips>0</MMClips>
  <ScaleCrop>false</ScaleCrop>
  <HeadingPairs>
    <vt:vector size="4" baseType="variant">
      <vt:variant>
        <vt:lpstr>テーマ</vt:lpstr>
      </vt:variant>
      <vt:variant>
        <vt:i4>1</vt:i4>
      </vt:variant>
      <vt:variant>
        <vt:lpstr>スライド タイトル</vt:lpstr>
      </vt:variant>
      <vt:variant>
        <vt:i4>43</vt:i4>
      </vt:variant>
    </vt:vector>
  </HeadingPairs>
  <TitlesOfParts>
    <vt:vector size="44" baseType="lpstr">
      <vt:lpstr>ホワイト</vt:lpstr>
      <vt:lpstr>xUnitハンズオン</vt:lpstr>
      <vt:lpstr>はじめに</vt:lpstr>
      <vt:lpstr>開催概要</vt:lpstr>
      <vt:lpstr>テキストとサンプルコード</vt:lpstr>
      <vt:lpstr>目的</vt:lpstr>
      <vt:lpstr>そもそも前提として・・・ そこから一歩進んで</vt:lpstr>
      <vt:lpstr>ようするに</vt:lpstr>
      <vt:lpstr>各回のコンテンツ（予定）</vt:lpstr>
      <vt:lpstr>前回の振り返り</vt:lpstr>
      <vt:lpstr>まとめ</vt:lpstr>
      <vt:lpstr>サンプル・ソリューションのオープン</vt:lpstr>
      <vt:lpstr>VS2013 NuGetパッケージの復元</vt:lpstr>
      <vt:lpstr>テスタビリティ</vt:lpstr>
      <vt:lpstr>テスタビリティ</vt:lpstr>
      <vt:lpstr>そもそもUTとは？</vt:lpstr>
      <vt:lpstr>それができない場合は？</vt:lpstr>
      <vt:lpstr>ではUT可能となる条件とは？</vt:lpstr>
      <vt:lpstr>テストできる条件 （必要条件）</vt:lpstr>
      <vt:lpstr>テストできる条件： 1. 公開されていること</vt:lpstr>
      <vt:lpstr>テストできる条件： 2. 仕様がわかっていること</vt:lpstr>
      <vt:lpstr>テストできる条件： 3. 初期化ができること</vt:lpstr>
      <vt:lpstr>サンプル・コードの確認</vt:lpstr>
      <vt:lpstr>GetCurrentDateTime()以外のテスト</vt:lpstr>
      <vt:lpstr>テストできる条件： 4. 「副作用」を制御できること</vt:lpstr>
      <vt:lpstr>副作用とは何か： メリキャット※1の場合</vt:lpstr>
      <vt:lpstr>副作用とは何か： 情報工学の世界の場合</vt:lpstr>
      <vt:lpstr>副作用とは何か： 情報工学の世界の場合</vt:lpstr>
      <vt:lpstr>つまるところ・・・</vt:lpstr>
      <vt:lpstr>というわけで・・・</vt:lpstr>
      <vt:lpstr>制御（統制）─ 脱・副作用/対・副作用の方法</vt:lpstr>
      <vt:lpstr>余談 脱・副作用を追い求めた先に</vt:lpstr>
      <vt:lpstr>テストしやすい条件 （十分条件）</vt:lpstr>
      <vt:lpstr>ではUT可能となる条件とは？</vt:lpstr>
      <vt:lpstr>「しやすい」≒「できる」</vt:lpstr>
      <vt:lpstr>テストしやすい条件： 3. 実行に時間がかからないこと</vt:lpstr>
      <vt:lpstr>テストしやすい条件： 4. モックを指定できる</vt:lpstr>
      <vt:lpstr>テストしやすい条件： 4. モックを指定できる</vt:lpstr>
      <vt:lpstr>モックを指定できる条件</vt:lpstr>
      <vt:lpstr>モックを指定できる条件</vt:lpstr>
      <vt:lpstr>ここまで来たところで・・・</vt:lpstr>
      <vt:lpstr>GetCurrentDateTime()のテスト</vt:lpstr>
      <vt:lpstr>まとめ</vt:lpstr>
      <vt:lpstr>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xUnitハンズオン</dc:title>
  <dc:creator>mizuky fujitani</dc:creator>
  <cp:lastModifiedBy>mizuki.fujitani@ibsk0104</cp:lastModifiedBy>
  <cp:revision>57</cp:revision>
  <dcterms:created xsi:type="dcterms:W3CDTF">2017-01-07T09:18:19Z</dcterms:created>
  <dcterms:modified xsi:type="dcterms:W3CDTF">2017-01-12T03:59:14Z</dcterms:modified>
</cp:coreProperties>
</file>