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1" r:id="rId1"/>
  </p:sldMasterIdLst>
  <p:notesMasterIdLst>
    <p:notesMasterId r:id="rId62"/>
  </p:notesMasterIdLst>
  <p:sldIdLst>
    <p:sldId id="256" r:id="rId2"/>
    <p:sldId id="258" r:id="rId3"/>
    <p:sldId id="257" r:id="rId4"/>
    <p:sldId id="263" r:id="rId5"/>
    <p:sldId id="259" r:id="rId6"/>
    <p:sldId id="260" r:id="rId7"/>
    <p:sldId id="262" r:id="rId8"/>
    <p:sldId id="261" r:id="rId9"/>
    <p:sldId id="264" r:id="rId10"/>
    <p:sldId id="266" r:id="rId11"/>
    <p:sldId id="270" r:id="rId12"/>
    <p:sldId id="283" r:id="rId13"/>
    <p:sldId id="269" r:id="rId14"/>
    <p:sldId id="284" r:id="rId15"/>
    <p:sldId id="285" r:id="rId16"/>
    <p:sldId id="286" r:id="rId17"/>
    <p:sldId id="267" r:id="rId18"/>
    <p:sldId id="268" r:id="rId19"/>
    <p:sldId id="271" r:id="rId20"/>
    <p:sldId id="287" r:id="rId21"/>
    <p:sldId id="288" r:id="rId22"/>
    <p:sldId id="265" r:id="rId23"/>
    <p:sldId id="272" r:id="rId24"/>
    <p:sldId id="274" r:id="rId25"/>
    <p:sldId id="276" r:id="rId26"/>
    <p:sldId id="278" r:id="rId27"/>
    <p:sldId id="279" r:id="rId28"/>
    <p:sldId id="290" r:id="rId29"/>
    <p:sldId id="277" r:id="rId30"/>
    <p:sldId id="318" r:id="rId31"/>
    <p:sldId id="280" r:id="rId32"/>
    <p:sldId id="281" r:id="rId33"/>
    <p:sldId id="282" r:id="rId34"/>
    <p:sldId id="316" r:id="rId35"/>
    <p:sldId id="317" r:id="rId36"/>
    <p:sldId id="291" r:id="rId37"/>
    <p:sldId id="303" r:id="rId38"/>
    <p:sldId id="297" r:id="rId39"/>
    <p:sldId id="296" r:id="rId40"/>
    <p:sldId id="293" r:id="rId41"/>
    <p:sldId id="294" r:id="rId42"/>
    <p:sldId id="295" r:id="rId43"/>
    <p:sldId id="301" r:id="rId44"/>
    <p:sldId id="302" r:id="rId45"/>
    <p:sldId id="298" r:id="rId46"/>
    <p:sldId id="299" r:id="rId47"/>
    <p:sldId id="300" r:id="rId48"/>
    <p:sldId id="304" r:id="rId49"/>
    <p:sldId id="305" r:id="rId50"/>
    <p:sldId id="306" r:id="rId51"/>
    <p:sldId id="308" r:id="rId52"/>
    <p:sldId id="307" r:id="rId53"/>
    <p:sldId id="309" r:id="rId54"/>
    <p:sldId id="310" r:id="rId55"/>
    <p:sldId id="311" r:id="rId56"/>
    <p:sldId id="312" r:id="rId57"/>
    <p:sldId id="315" r:id="rId58"/>
    <p:sldId id="292" r:id="rId59"/>
    <p:sldId id="313" r:id="rId60"/>
    <p:sldId id="314" r:id="rId6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47"/>
    <p:restoredTop sz="94631"/>
  </p:normalViewPr>
  <p:slideViewPr>
    <p:cSldViewPr snapToGrid="0" snapToObjects="1">
      <p:cViewPr varScale="1">
        <p:scale>
          <a:sx n="65" d="100"/>
          <a:sy n="65" d="100"/>
        </p:scale>
        <p:origin x="-1254"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3DF303-687A-D74D-B513-081445F84060}" type="datetimeFigureOut">
              <a:rPr kumimoji="1" lang="ja-JP" altLang="en-US" smtClean="0"/>
              <a:t>2017/1/30</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AC31F7-ECFE-7440-8016-49120932757C}" type="slidenum">
              <a:rPr kumimoji="1" lang="ja-JP" altLang="en-US" smtClean="0"/>
              <a:t>‹#›</a:t>
            </a:fld>
            <a:endParaRPr kumimoji="1" lang="ja-JP" altLang="en-US"/>
          </a:p>
        </p:txBody>
      </p:sp>
    </p:spTree>
    <p:extLst>
      <p:ext uri="{BB962C8B-B14F-4D97-AF65-F5344CB8AC3E}">
        <p14:creationId xmlns:p14="http://schemas.microsoft.com/office/powerpoint/2010/main" val="4538833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CAC32C7-B395-A344-A6B1-65D09502DC10}" type="slidenum">
              <a:rPr lang="uk-UA"/>
              <a:t>26</a:t>
            </a:fld>
            <a:endParaRPr kumimoji="1" lang="uk-UA" altLang="ja-JP"/>
          </a:p>
        </p:txBody>
      </p:sp>
    </p:spTree>
    <p:extLst>
      <p:ext uri="{BB962C8B-B14F-4D97-AF65-F5344CB8AC3E}">
        <p14:creationId xmlns:p14="http://schemas.microsoft.com/office/powerpoint/2010/main" val="399019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45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4BDF68E2-58F2-4D09-BE8B-E3BD06533059}" type="datetimeFigureOut">
              <a:rPr lang="en-US" smtClean="0"/>
              <a:t>1/30/2017</a:t>
            </a:fld>
            <a:endParaRPr lang="en-US" dirty="0"/>
          </a:p>
        </p:txBody>
      </p:sp>
      <p:sp>
        <p:nvSpPr>
          <p:cNvPr id="5" name="フッター プレースホルダー 4"/>
          <p:cNvSpPr>
            <a:spLocks noGrp="1"/>
          </p:cNvSpPr>
          <p:nvPr>
            <p:ph type="ftr" sz="quarter" idx="11"/>
          </p:nvPr>
        </p:nvSpPr>
        <p:spPr/>
        <p:txBody>
          <a:bodyPr/>
          <a:lstStyle/>
          <a:p>
            <a:endParaRPr lang="en-US" dirty="0"/>
          </a:p>
        </p:txBody>
      </p:sp>
      <p:sp>
        <p:nvSpPr>
          <p:cNvPr id="6" name="スライド番号プレースホルダー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extLst>
    <p:ext uri="{DCECCB84-F9BA-43D5-87BE-67443E8EF086}">
      <p15:sldGuideLst xmlns=""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E2D6473-DF6D-4702-B328-E0DD40540A4E}" type="datetimeFigureOut">
              <a:rPr lang="en-US" smtClean="0"/>
              <a:t>1/30/2017</a:t>
            </a:fld>
            <a:endParaRPr lang="en-US" dirty="0"/>
          </a:p>
        </p:txBody>
      </p:sp>
      <p:sp>
        <p:nvSpPr>
          <p:cNvPr id="5" name="フッター プレースホルダー 4"/>
          <p:cNvSpPr>
            <a:spLocks noGrp="1"/>
          </p:cNvSpPr>
          <p:nvPr>
            <p:ph type="ftr" sz="quarter" idx="11"/>
          </p:nvPr>
        </p:nvSpPr>
        <p:spPr/>
        <p:txBody>
          <a:bodyPr/>
          <a:lstStyle/>
          <a:p>
            <a:endParaRPr lang="en-US" dirty="0"/>
          </a:p>
        </p:txBody>
      </p:sp>
      <p:sp>
        <p:nvSpPr>
          <p:cNvPr id="6" name="スライド番号プレースホルダー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28650" y="365125"/>
            <a:ext cx="5800725"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26F7E3A-B166-407D-9866-32884E7D5B37}" type="datetimeFigureOut">
              <a:rPr lang="en-US" smtClean="0"/>
              <a:t>1/30/2017</a:t>
            </a:fld>
            <a:endParaRPr lang="en-US" dirty="0"/>
          </a:p>
        </p:txBody>
      </p:sp>
      <p:sp>
        <p:nvSpPr>
          <p:cNvPr id="5" name="フッター プレースホルダー 4"/>
          <p:cNvSpPr>
            <a:spLocks noGrp="1"/>
          </p:cNvSpPr>
          <p:nvPr>
            <p:ph type="ftr" sz="quarter" idx="11"/>
          </p:nvPr>
        </p:nvSpPr>
        <p:spPr/>
        <p:txBody>
          <a:bodyPr/>
          <a:lstStyle/>
          <a:p>
            <a:endParaRPr lang="en-US" dirty="0"/>
          </a:p>
        </p:txBody>
      </p:sp>
      <p:sp>
        <p:nvSpPr>
          <p:cNvPr id="6" name="スライド番号プレースホルダー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extLst>
    <p:ext uri="{DCECCB84-F9BA-43D5-87BE-67443E8EF086}">
      <p15:sldGuideLst xmlns=""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28FC5F6-F338-4AE4-BB23-26385BCFC423}" type="datetimeFigureOut">
              <a:rPr lang="en-US" smtClean="0"/>
              <a:t>1/30/2017</a:t>
            </a:fld>
            <a:endParaRPr lang="en-US" dirty="0"/>
          </a:p>
        </p:txBody>
      </p:sp>
      <p:sp>
        <p:nvSpPr>
          <p:cNvPr id="5" name="フッター プレースホルダー 4"/>
          <p:cNvSpPr>
            <a:spLocks noGrp="1"/>
          </p:cNvSpPr>
          <p:nvPr>
            <p:ph type="ftr" sz="quarter" idx="11"/>
          </p:nvPr>
        </p:nvSpPr>
        <p:spPr/>
        <p:txBody>
          <a:bodyPr/>
          <a:lstStyle/>
          <a:p>
            <a:endParaRPr lang="en-US" dirty="0"/>
          </a:p>
        </p:txBody>
      </p:sp>
      <p:sp>
        <p:nvSpPr>
          <p:cNvPr id="6" name="スライド番号プレースホルダー 5"/>
          <p:cNvSpPr>
            <a:spLocks noGrp="1"/>
          </p:cNvSpPr>
          <p:nvPr>
            <p:ph type="sldNum" sz="quarter" idx="12"/>
          </p:nvPr>
        </p:nvSpPr>
        <p:spPr/>
        <p:txBody>
          <a:bodyPr/>
          <a:lstStyle/>
          <a:p>
            <a:fld id="{6113E31D-E2AB-40D1-8B51-AFA5AFEF393A}"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9"/>
            <a:ext cx="7886700" cy="2852737"/>
          </a:xfrm>
        </p:spPr>
        <p:txBody>
          <a:bodyPr anchor="b"/>
          <a:lstStyle>
            <a:lvl1pPr>
              <a:defRPr sz="45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20EBB0C4-6273-4C6E-B9BD-2EDC30F1CD52}" type="datetimeFigureOut">
              <a:rPr lang="en-US" smtClean="0"/>
              <a:t>1/30/2017</a:t>
            </a:fld>
            <a:endParaRPr lang="en-US" dirty="0"/>
          </a:p>
        </p:txBody>
      </p:sp>
      <p:sp>
        <p:nvSpPr>
          <p:cNvPr id="5" name="フッター プレースホルダー 4"/>
          <p:cNvSpPr>
            <a:spLocks noGrp="1"/>
          </p:cNvSpPr>
          <p:nvPr>
            <p:ph type="ftr" sz="quarter" idx="11"/>
          </p:nvPr>
        </p:nvSpPr>
        <p:spPr/>
        <p:txBody>
          <a:bodyPr/>
          <a:lstStyle/>
          <a:p>
            <a:endParaRPr lang="en-US" dirty="0"/>
          </a:p>
        </p:txBody>
      </p:sp>
      <p:sp>
        <p:nvSpPr>
          <p:cNvPr id="6" name="スライド番号プレースホルダー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628650" y="1825625"/>
            <a:ext cx="38862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29150" y="1825625"/>
            <a:ext cx="38862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19AB4D41-86C1-4908-B66A-0B50CEB3BF29}" type="datetimeFigureOut">
              <a:rPr lang="en-US" smtClean="0"/>
              <a:t>1/30/2017</a:t>
            </a:fld>
            <a:endParaRPr lang="en-US" dirty="0"/>
          </a:p>
        </p:txBody>
      </p:sp>
      <p:sp>
        <p:nvSpPr>
          <p:cNvPr id="6" name="フッター プレースホルダー 5"/>
          <p:cNvSpPr>
            <a:spLocks noGrp="1"/>
          </p:cNvSpPr>
          <p:nvPr>
            <p:ph type="ftr" sz="quarter" idx="11"/>
          </p:nvPr>
        </p:nvSpPr>
        <p:spPr/>
        <p:txBody>
          <a:bodyPr/>
          <a:lstStyle/>
          <a:p>
            <a:endParaRPr lang="en-US" dirty="0"/>
          </a:p>
        </p:txBody>
      </p:sp>
      <p:sp>
        <p:nvSpPr>
          <p:cNvPr id="7" name="スライド番号プレースホルダー 6"/>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365126"/>
            <a:ext cx="78867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29842" y="2505075"/>
            <a:ext cx="3868340"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29150" y="2505075"/>
            <a:ext cx="3887391"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E6426E2C-56C1-4E0D-A793-0088A7FDD37E}" type="datetimeFigureOut">
              <a:rPr lang="en-US" smtClean="0"/>
              <a:t>1/30/2017</a:t>
            </a:fld>
            <a:endParaRPr lang="en-US" dirty="0"/>
          </a:p>
        </p:txBody>
      </p:sp>
      <p:sp>
        <p:nvSpPr>
          <p:cNvPr id="8" name="フッター プレースホルダー 7"/>
          <p:cNvSpPr>
            <a:spLocks noGrp="1"/>
          </p:cNvSpPr>
          <p:nvPr>
            <p:ph type="ftr" sz="quarter" idx="11"/>
          </p:nvPr>
        </p:nvSpPr>
        <p:spPr/>
        <p:txBody>
          <a:bodyPr/>
          <a:lstStyle/>
          <a:p>
            <a:endParaRPr lang="en-US" dirty="0"/>
          </a:p>
        </p:txBody>
      </p:sp>
      <p:sp>
        <p:nvSpPr>
          <p:cNvPr id="9" name="スライド番号プレースホルダー 8"/>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8C39B41-D8B5-4052-B551-9B5525EAA8B6}" type="datetimeFigureOut">
              <a:rPr lang="en-US" smtClean="0"/>
              <a:t>1/30/2017</a:t>
            </a:fld>
            <a:endParaRPr lang="en-US" dirty="0"/>
          </a:p>
        </p:txBody>
      </p:sp>
      <p:sp>
        <p:nvSpPr>
          <p:cNvPr id="4" name="フッター プレースホルダー 3"/>
          <p:cNvSpPr>
            <a:spLocks noGrp="1"/>
          </p:cNvSpPr>
          <p:nvPr>
            <p:ph type="ftr" sz="quarter" idx="11"/>
          </p:nvPr>
        </p:nvSpPr>
        <p:spPr/>
        <p:txBody>
          <a:bodyPr/>
          <a:lstStyle/>
          <a:p>
            <a:endParaRPr lang="en-US" dirty="0"/>
          </a:p>
        </p:txBody>
      </p:sp>
      <p:sp>
        <p:nvSpPr>
          <p:cNvPr id="5" name="スライド番号プレースホルダー 4"/>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4D94136C-8742-45B2-AF27-D93DF72833A9}" type="datetimeFigureOut">
              <a:rPr lang="en-US" smtClean="0"/>
              <a:t>1/30/2017</a:t>
            </a:fld>
            <a:endParaRPr lang="en-US" dirty="0"/>
          </a:p>
        </p:txBody>
      </p:sp>
      <p:sp>
        <p:nvSpPr>
          <p:cNvPr id="3" name="フッター プレースホルダー 2"/>
          <p:cNvSpPr>
            <a:spLocks noGrp="1"/>
          </p:cNvSpPr>
          <p:nvPr>
            <p:ph type="ftr" sz="quarter" idx="11"/>
          </p:nvPr>
        </p:nvSpPr>
        <p:spPr/>
        <p:txBody>
          <a:bodyPr/>
          <a:lstStyle/>
          <a:p>
            <a:endParaRPr lang="en-US" dirty="0"/>
          </a:p>
        </p:txBody>
      </p:sp>
      <p:sp>
        <p:nvSpPr>
          <p:cNvPr id="4" name="スライド番号プレースホルダー 3"/>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extLst>
    <p:ext uri="{DCECCB84-F9BA-43D5-87BE-67443E8EF086}">
      <p15:sldGuideLst xmlns=""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24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32ABBEA6-7C60-4B02-AE87-00D78D8422AF}" type="datetimeFigureOut">
              <a:rPr lang="en-US" smtClean="0"/>
              <a:t>1/30/2017</a:t>
            </a:fld>
            <a:endParaRPr lang="en-US" dirty="0"/>
          </a:p>
        </p:txBody>
      </p:sp>
      <p:sp>
        <p:nvSpPr>
          <p:cNvPr id="6" name="フッター プレースホルダー 5"/>
          <p:cNvSpPr>
            <a:spLocks noGrp="1"/>
          </p:cNvSpPr>
          <p:nvPr>
            <p:ph type="ftr" sz="quarter" idx="11"/>
          </p:nvPr>
        </p:nvSpPr>
        <p:spPr/>
        <p:txBody>
          <a:bodyPr/>
          <a:lstStyle/>
          <a:p>
            <a:endParaRPr lang="en-US" dirty="0"/>
          </a:p>
        </p:txBody>
      </p:sp>
      <p:sp>
        <p:nvSpPr>
          <p:cNvPr id="7" name="スライド番号プレースホルダー 6"/>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extLst>
    <p:ext uri="{DCECCB84-F9BA-43D5-87BE-67443E8EF086}">
      <p15:sldGuideLst xmlns=""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24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9CAD897-D46E-4AD2-BD9B-49DD3E640873}" type="datetimeFigureOut">
              <a:rPr lang="en-US" smtClean="0"/>
              <a:t>1/30/2017</a:t>
            </a:fld>
            <a:endParaRPr lang="en-US" dirty="0"/>
          </a:p>
        </p:txBody>
      </p:sp>
      <p:sp>
        <p:nvSpPr>
          <p:cNvPr id="6" name="フッター プレースホルダー 5"/>
          <p:cNvSpPr>
            <a:spLocks noGrp="1"/>
          </p:cNvSpPr>
          <p:nvPr>
            <p:ph type="ftr" sz="quarter" idx="11"/>
          </p:nvPr>
        </p:nvSpPr>
        <p:spPr/>
        <p:txBody>
          <a:bodyPr/>
          <a:lstStyle/>
          <a:p>
            <a:endParaRPr lang="en-US" dirty="0"/>
          </a:p>
        </p:txBody>
      </p:sp>
      <p:sp>
        <p:nvSpPr>
          <p:cNvPr id="7" name="スライド番号プレースホルダー 6"/>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8624D31-43A5-475A-80CF-332C9F6DCF35}" type="datetimeFigureOut">
              <a:rPr lang="en-US" smtClean="0"/>
              <a:t>1/30/2017</a:t>
            </a:fld>
            <a:endParaRPr lang="en-US" dirty="0"/>
          </a:p>
        </p:txBody>
      </p:sp>
      <p:sp>
        <p:nvSpPr>
          <p:cNvPr id="5" name="フッター プレースホルダー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スライド番号プレースホルダー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32347177"/>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hf sldNum="0" hdr="0" ftr="0" dt="0"/>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extLst>
    <p:ext uri="{27BBF7A9-308A-43DC-89C8-2F10F3537804}">
      <p15:sldGuideLst xmlns=""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nodejs.org/en/"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atom.io/" TargetMode="Externa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www.buildinsider.net/hub/insidersbreak/2014112101"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hyperlink" Target="http://m12i.hatenablog.com/entry/2016/12/23/234556" TargetMode="Externa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hyperlink" Target="http://m12i.hatenablog.com/entry/2016/12/23/234556"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8.tif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err="1" smtClean="0"/>
              <a:t>TypeScript</a:t>
            </a:r>
            <a:r>
              <a:rPr kumimoji="1" lang="ja-JP" altLang="en-US" dirty="0" smtClean="0"/>
              <a:t>ハンズオン</a:t>
            </a:r>
            <a:endParaRPr kumimoji="1" lang="ja-JP" altLang="en-US" dirty="0"/>
          </a:p>
        </p:txBody>
      </p:sp>
      <p:sp>
        <p:nvSpPr>
          <p:cNvPr id="3" name="サブタイトル 2"/>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9686083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err="1" smtClean="0"/>
              <a:t>Node.js</a:t>
            </a:r>
            <a:r>
              <a:rPr kumimoji="1" lang="ja-JP" altLang="en-US" dirty="0" smtClean="0"/>
              <a:t>インストール</a:t>
            </a:r>
            <a:r>
              <a:rPr kumimoji="1" lang="en-US" altLang="ja-JP" baseline="30000" dirty="0" smtClean="0"/>
              <a:t>※1</a:t>
            </a:r>
            <a:endParaRPr kumimoji="1" lang="ja-JP" altLang="en-US" baseline="30000" dirty="0"/>
          </a:p>
        </p:txBody>
      </p:sp>
      <p:sp>
        <p:nvSpPr>
          <p:cNvPr id="2" name="コンテンツ プレースホルダー 1"/>
          <p:cNvSpPr>
            <a:spLocks noGrp="1"/>
          </p:cNvSpPr>
          <p:nvPr>
            <p:ph sz="half" idx="1"/>
          </p:nvPr>
        </p:nvSpPr>
        <p:spPr>
          <a:xfrm>
            <a:off x="628650" y="1825625"/>
            <a:ext cx="3886200" cy="3780045"/>
          </a:xfrm>
        </p:spPr>
        <p:txBody>
          <a:bodyPr>
            <a:normAutofit lnSpcReduction="10000"/>
          </a:bodyPr>
          <a:lstStyle/>
          <a:p>
            <a:pPr marL="457200" indent="-457200">
              <a:buFont typeface="+mj-ea"/>
              <a:buAutoNum type="circleNumDbPlain"/>
            </a:pPr>
            <a:r>
              <a:rPr kumimoji="1" lang="en-US" altLang="ja-JP" dirty="0" err="1" smtClean="0">
                <a:hlinkClick r:id="rId2"/>
              </a:rPr>
              <a:t>Node.js</a:t>
            </a:r>
            <a:r>
              <a:rPr kumimoji="1" lang="ja-JP" altLang="en-US" dirty="0" smtClean="0">
                <a:hlinkClick r:id="rId2"/>
              </a:rPr>
              <a:t>公式サイト</a:t>
            </a:r>
            <a:r>
              <a:rPr kumimoji="1" lang="ja-JP" altLang="en-US" dirty="0" smtClean="0"/>
              <a:t>にアクセス</a:t>
            </a:r>
            <a:endParaRPr kumimoji="1" lang="en-US" altLang="ja-JP" dirty="0" smtClean="0"/>
          </a:p>
          <a:p>
            <a:pPr marL="457200" indent="-457200">
              <a:buFont typeface="+mj-ea"/>
              <a:buAutoNum type="circleNumDbPlain"/>
            </a:pPr>
            <a:r>
              <a:rPr kumimoji="1" lang="en-US" altLang="ja-JP" dirty="0" smtClean="0"/>
              <a:t>OS/CPU</a:t>
            </a:r>
            <a:r>
              <a:rPr kumimoji="1" lang="ja-JP" altLang="en-US" dirty="0" smtClean="0"/>
              <a:t>アーキに照らして適切なインストーラを取得</a:t>
            </a:r>
            <a:endParaRPr kumimoji="1" lang="en-US" altLang="ja-JP" dirty="0" smtClean="0"/>
          </a:p>
          <a:p>
            <a:pPr marL="457200" indent="-457200">
              <a:buFont typeface="+mj-ea"/>
              <a:buAutoNum type="circleNumDbPlain"/>
            </a:pPr>
            <a:r>
              <a:rPr kumimoji="1" lang="ja-JP" altLang="en-US" dirty="0" smtClean="0"/>
              <a:t>デフォルトの設定でインストール</a:t>
            </a:r>
            <a:endParaRPr kumimoji="1" lang="en-US" altLang="ja-JP" dirty="0" smtClean="0"/>
          </a:p>
          <a:p>
            <a:pPr marL="457200" indent="-457200">
              <a:buFont typeface="+mj-ea"/>
              <a:buAutoNum type="circleNumDbPlain"/>
            </a:pPr>
            <a:r>
              <a:rPr lang="ja-JP" altLang="en-US" dirty="0" smtClean="0"/>
              <a:t>インストールが終わったら端末で</a:t>
            </a:r>
            <a:r>
              <a:rPr lang="en-US" altLang="ja-JP" dirty="0" smtClean="0"/>
              <a:t>"node -v"</a:t>
            </a:r>
            <a:r>
              <a:rPr lang="ja-JP" altLang="en-US" dirty="0" smtClean="0"/>
              <a:t>コマンドを実行</a:t>
            </a:r>
            <a:endParaRPr lang="en-US" altLang="ja-JP" dirty="0" smtClean="0"/>
          </a:p>
          <a:p>
            <a:pPr marL="457200" indent="-457200">
              <a:buFont typeface="+mj-ea"/>
              <a:buAutoNum type="circleNumDbPlain"/>
            </a:pPr>
            <a:r>
              <a:rPr lang="ja-JP" altLang="en-US" dirty="0" smtClean="0"/>
              <a:t>パスが通っていることとバージョン番号が想定通りであることを確認</a:t>
            </a:r>
            <a:r>
              <a:rPr lang="en-US" altLang="ja-JP" baseline="30000" dirty="0" smtClean="0"/>
              <a:t>※2</a:t>
            </a:r>
            <a:endParaRPr kumimoji="1" lang="en-US" altLang="ja-JP" baseline="30000" dirty="0" smtClean="0"/>
          </a:p>
          <a:p>
            <a:pPr marL="457200" indent="-457200">
              <a:buFont typeface="+mj-ea"/>
              <a:buAutoNum type="circleNumDbPlain"/>
            </a:pPr>
            <a:endParaRPr kumimoji="1" lang="ja-JP" altLang="en-US" dirty="0"/>
          </a:p>
        </p:txBody>
      </p:sp>
      <p:sp>
        <p:nvSpPr>
          <p:cNvPr id="6" name="テキスト ボックス 5"/>
          <p:cNvSpPr txBox="1"/>
          <p:nvPr/>
        </p:nvSpPr>
        <p:spPr>
          <a:xfrm>
            <a:off x="119269" y="112992"/>
            <a:ext cx="646331" cy="369332"/>
          </a:xfrm>
          <a:prstGeom prst="rect">
            <a:avLst/>
          </a:prstGeom>
          <a:noFill/>
          <a:ln>
            <a:solidFill>
              <a:schemeClr val="tx1"/>
            </a:solidFill>
          </a:ln>
        </p:spPr>
        <p:txBody>
          <a:bodyPr wrap="none" rtlCol="0">
            <a:spAutoFit/>
          </a:bodyPr>
          <a:lstStyle/>
          <a:p>
            <a:r>
              <a:rPr kumimoji="1" lang="ja-JP" altLang="en-US" smtClean="0"/>
              <a:t>作業</a:t>
            </a:r>
            <a:endParaRPr kumimoji="1" lang="ja-JP" altLang="en-US"/>
          </a:p>
        </p:txBody>
      </p:sp>
      <p:sp>
        <p:nvSpPr>
          <p:cNvPr id="8" name="正方形/長方形 7"/>
          <p:cNvSpPr/>
          <p:nvPr/>
        </p:nvSpPr>
        <p:spPr>
          <a:xfrm>
            <a:off x="628650" y="5853907"/>
            <a:ext cx="7886700" cy="1004094"/>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1200" dirty="0" smtClean="0">
                <a:solidFill>
                  <a:schemeClr val="tx1"/>
                </a:solidFill>
              </a:rPr>
              <a:t>※1</a:t>
            </a:r>
            <a:r>
              <a:rPr lang="ja-JP" altLang="en-US" sz="1200" dirty="0">
                <a:solidFill>
                  <a:schemeClr val="tx1"/>
                </a:solidFill>
              </a:rPr>
              <a:t>　</a:t>
            </a:r>
            <a:r>
              <a:rPr lang="en-US" altLang="ja-JP" sz="1200" dirty="0" smtClean="0">
                <a:solidFill>
                  <a:schemeClr val="tx1"/>
                </a:solidFill>
              </a:rPr>
              <a:t>OS/</a:t>
            </a:r>
            <a:r>
              <a:rPr lang="ja-JP" altLang="en-US" sz="1200" dirty="0" smtClean="0">
                <a:solidFill>
                  <a:schemeClr val="tx1"/>
                </a:solidFill>
              </a:rPr>
              <a:t>サードパーティが提供するパッケージ管理システム</a:t>
            </a:r>
            <a:r>
              <a:rPr lang="ja-JP" altLang="en-US" sz="1200" dirty="0">
                <a:solidFill>
                  <a:schemeClr val="tx1"/>
                </a:solidFill>
              </a:rPr>
              <a:t>（例：</a:t>
            </a:r>
            <a:r>
              <a:rPr lang="en-US" altLang="ja-JP" sz="1200" dirty="0" err="1">
                <a:solidFill>
                  <a:schemeClr val="tx1"/>
                </a:solidFill>
              </a:rPr>
              <a:t>MacPorts</a:t>
            </a:r>
            <a:r>
              <a:rPr lang="ja-JP" altLang="en-US" sz="1200" dirty="0">
                <a:solidFill>
                  <a:schemeClr val="tx1"/>
                </a:solidFill>
              </a:rPr>
              <a:t>）</a:t>
            </a:r>
            <a:r>
              <a:rPr lang="ja-JP" altLang="en-US" sz="1200" dirty="0" smtClean="0">
                <a:solidFill>
                  <a:schemeClr val="tx1"/>
                </a:solidFill>
              </a:rPr>
              <a:t>を通じたインストール方法もあるが、ここでは公式インストーラを使う前提で話をすすめる。</a:t>
            </a:r>
            <a:endParaRPr lang="en-US" altLang="ja-JP" sz="1200" dirty="0" smtClean="0">
              <a:solidFill>
                <a:schemeClr val="tx1"/>
              </a:solidFill>
            </a:endParaRPr>
          </a:p>
          <a:p>
            <a:r>
              <a:rPr kumimoji="1" lang="en-US" altLang="ja-JP" sz="1200" dirty="0" smtClean="0">
                <a:solidFill>
                  <a:schemeClr val="tx1"/>
                </a:solidFill>
              </a:rPr>
              <a:t>※2</a:t>
            </a:r>
            <a:r>
              <a:rPr kumimoji="1" lang="ja-JP" altLang="en-US" sz="1200" dirty="0" smtClean="0">
                <a:solidFill>
                  <a:schemeClr val="tx1"/>
                </a:solidFill>
              </a:rPr>
              <a:t>　</a:t>
            </a:r>
            <a:r>
              <a:rPr kumimoji="1" lang="en-US" altLang="ja-JP" sz="1200" dirty="0" err="1" smtClean="0">
                <a:solidFill>
                  <a:schemeClr val="tx1"/>
                </a:solidFill>
              </a:rPr>
              <a:t>macOS</a:t>
            </a:r>
            <a:r>
              <a:rPr kumimoji="1" lang="ja-JP" altLang="en-US" sz="1200" dirty="0" smtClean="0">
                <a:solidFill>
                  <a:schemeClr val="tx1"/>
                </a:solidFill>
              </a:rPr>
              <a:t>や</a:t>
            </a:r>
            <a:r>
              <a:rPr kumimoji="1" lang="en-US" altLang="ja-JP" sz="1200" dirty="0" smtClean="0">
                <a:solidFill>
                  <a:schemeClr val="tx1"/>
                </a:solidFill>
              </a:rPr>
              <a:t>Linux</a:t>
            </a:r>
            <a:r>
              <a:rPr kumimoji="1" lang="ja-JP" altLang="en-US" sz="1200" dirty="0" smtClean="0">
                <a:solidFill>
                  <a:schemeClr val="tx1"/>
                </a:solidFill>
              </a:rPr>
              <a:t>など複数のパッケージ管理方法が存在する環境では、先にインストールされていた異なるバージョンが、新たにインストールされたバージョンを「隠して」しまっていることがまま起こりうる。</a:t>
            </a:r>
            <a:endParaRPr kumimoji="1" lang="ja-JP" altLang="en-US" sz="1200" dirty="0">
              <a:solidFill>
                <a:schemeClr val="tx1"/>
              </a:solidFill>
            </a:endParaRPr>
          </a:p>
        </p:txBody>
      </p:sp>
      <p:pic>
        <p:nvPicPr>
          <p:cNvPr id="14" name="コンテンツ プレースホルダー 13"/>
          <p:cNvPicPr>
            <a:picLocks noGrp="1" noChangeAspect="1"/>
          </p:cNvPicPr>
          <p:nvPr>
            <p:ph sz="half" idx="2"/>
          </p:nvPr>
        </p:nvPicPr>
        <p:blipFill>
          <a:blip r:embed="rId3"/>
          <a:stretch>
            <a:fillRect/>
          </a:stretch>
        </p:blipFill>
        <p:spPr>
          <a:xfrm>
            <a:off x="4629150" y="2128504"/>
            <a:ext cx="3886200" cy="3745580"/>
          </a:xfrm>
          <a:prstGeom prst="rect">
            <a:avLst/>
          </a:prstGeom>
        </p:spPr>
      </p:pic>
    </p:spTree>
    <p:extLst>
      <p:ext uri="{BB962C8B-B14F-4D97-AF65-F5344CB8AC3E}">
        <p14:creationId xmlns:p14="http://schemas.microsoft.com/office/powerpoint/2010/main" val="1776466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fade">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fade">
                                      <p:cBhvr>
                                        <p:cTn id="27" dur="500"/>
                                        <p:tgtEl>
                                          <p:spTgt spid="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4" end="4"/>
                                            </p:txEl>
                                          </p:spTgt>
                                        </p:tgtEl>
                                        <p:attrNameLst>
                                          <p:attrName>style.visibility</p:attrName>
                                        </p:attrNameLst>
                                      </p:cBhvr>
                                      <p:to>
                                        <p:strVal val="visible"/>
                                      </p:to>
                                    </p:set>
                                    <p:animEffect transition="in" filter="fade">
                                      <p:cBhvr>
                                        <p:cTn id="3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Node.js</a:t>
            </a:r>
            <a:r>
              <a:rPr kumimoji="1" lang="ja-JP" altLang="en-US" dirty="0" smtClean="0"/>
              <a:t>って何？</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Chrome</a:t>
            </a:r>
            <a:r>
              <a:rPr kumimoji="1" lang="ja-JP" altLang="en-US" dirty="0" smtClean="0"/>
              <a:t>ブラウザに搭載されている</a:t>
            </a:r>
            <a:r>
              <a:rPr kumimoji="1" lang="en-US" altLang="ja-JP" dirty="0" smtClean="0"/>
              <a:t>JS</a:t>
            </a:r>
            <a:r>
              <a:rPr kumimoji="1" lang="ja-JP" altLang="en-US" dirty="0" smtClean="0"/>
              <a:t>ランタイムである</a:t>
            </a:r>
            <a:r>
              <a:rPr kumimoji="1" lang="en-US" altLang="ja-JP" dirty="0" smtClean="0"/>
              <a:t>V8</a:t>
            </a:r>
            <a:r>
              <a:rPr kumimoji="1" lang="ja-JP" altLang="en-US" dirty="0" smtClean="0"/>
              <a:t>をサーバサイドのアプリ開発に転用したもの</a:t>
            </a:r>
            <a:r>
              <a:rPr lang="ja-JP" altLang="en-US" dirty="0" smtClean="0"/>
              <a:t>です</a:t>
            </a:r>
            <a:r>
              <a:rPr kumimoji="1" lang="ja-JP" altLang="en-US" dirty="0" smtClean="0"/>
              <a:t>。</a:t>
            </a:r>
            <a:endParaRPr kumimoji="1" lang="en-US" altLang="ja-JP" dirty="0" smtClean="0"/>
          </a:p>
          <a:p>
            <a:r>
              <a:rPr lang="ja-JP" altLang="en-US" dirty="0" smtClean="0"/>
              <a:t>エンタープライズ向け開発の世界からするとあえてそんなことをするメリットがさっぱりわかりません</a:t>
            </a:r>
            <a:r>
              <a:rPr lang="en-US" altLang="ja-JP" dirty="0" smtClean="0"/>
              <a:t>…</a:t>
            </a:r>
            <a:r>
              <a:rPr lang="ja-JP" altLang="en-US" dirty="0" smtClean="0"/>
              <a:t>。</a:t>
            </a:r>
            <a:endParaRPr lang="en-US" altLang="ja-JP" dirty="0" smtClean="0"/>
          </a:p>
          <a:p>
            <a:r>
              <a:rPr kumimoji="1" lang="ja-JP" altLang="en-US" dirty="0" smtClean="0"/>
              <a:t>が、（</a:t>
            </a:r>
            <a:r>
              <a:rPr kumimoji="1" lang="en-US" altLang="ja-JP" dirty="0" smtClean="0"/>
              <a:t>Ruby</a:t>
            </a:r>
            <a:r>
              <a:rPr kumimoji="1" lang="ja-JP" altLang="en-US" dirty="0" smtClean="0"/>
              <a:t>が</a:t>
            </a:r>
            <a:r>
              <a:rPr lang="en-US" altLang="ja-JP" dirty="0" smtClean="0"/>
              <a:t>Rails</a:t>
            </a:r>
            <a:r>
              <a:rPr lang="ja-JP" altLang="en-US" dirty="0" smtClean="0"/>
              <a:t>を通じて結果として</a:t>
            </a:r>
            <a:r>
              <a:rPr lang="en-US" altLang="ja-JP" dirty="0" err="1" smtClean="0"/>
              <a:t>CoC</a:t>
            </a:r>
            <a:r>
              <a:rPr lang="ja-JP" altLang="en-US" dirty="0" smtClean="0"/>
              <a:t>を推進したように</a:t>
            </a:r>
            <a:r>
              <a:rPr lang="en-US" altLang="ja-JP" baseline="30000" dirty="0" smtClean="0"/>
              <a:t>※1</a:t>
            </a:r>
            <a:r>
              <a:rPr lang="ja-JP" altLang="en-US" dirty="0" smtClean="0"/>
              <a:t>）</a:t>
            </a:r>
            <a:r>
              <a:rPr lang="en-US" altLang="ja-JP" dirty="0" err="1" smtClean="0"/>
              <a:t>Node.js</a:t>
            </a:r>
            <a:r>
              <a:rPr lang="ja-JP" altLang="en-US" dirty="0" smtClean="0"/>
              <a:t>は結果として</a:t>
            </a:r>
            <a:r>
              <a:rPr lang="en-US" altLang="ja-JP" dirty="0" smtClean="0"/>
              <a:t>JS</a:t>
            </a:r>
            <a:r>
              <a:rPr lang="ja-JP" altLang="en-US" dirty="0" smtClean="0"/>
              <a:t>の世界にパッケージングとその成果物の配布という仕組みをもたらしました。</a:t>
            </a:r>
            <a:endParaRPr lang="en-US" altLang="ja-JP" dirty="0" smtClean="0"/>
          </a:p>
          <a:p>
            <a:r>
              <a:rPr kumimoji="1" lang="en-US" altLang="ja-JP" dirty="0" err="1" smtClean="0"/>
              <a:t>Node.js</a:t>
            </a:r>
            <a:r>
              <a:rPr kumimoji="1" lang="ja-JP" altLang="en-US" dirty="0" smtClean="0"/>
              <a:t>のパッケージ管理システムである</a:t>
            </a:r>
            <a:r>
              <a:rPr kumimoji="1" lang="en-US" altLang="ja-JP" dirty="0" err="1" smtClean="0"/>
              <a:t>npm</a:t>
            </a:r>
            <a:r>
              <a:rPr kumimoji="1" lang="ja-JP" altLang="en-US" dirty="0" smtClean="0"/>
              <a:t>は、</a:t>
            </a:r>
            <a:r>
              <a:rPr kumimoji="1" lang="en-US" altLang="ja-JP" dirty="0" smtClean="0"/>
              <a:t>Maven</a:t>
            </a:r>
            <a:r>
              <a:rPr kumimoji="1" lang="ja-JP" altLang="en-US" dirty="0" smtClean="0"/>
              <a:t>や</a:t>
            </a:r>
            <a:r>
              <a:rPr kumimoji="1" lang="en-US" altLang="ja-JP" dirty="0" smtClean="0"/>
              <a:t>Ivy</a:t>
            </a:r>
            <a:r>
              <a:rPr kumimoji="1" lang="ja-JP" altLang="en-US" dirty="0" smtClean="0"/>
              <a:t>、</a:t>
            </a:r>
            <a:r>
              <a:rPr kumimoji="1" lang="en-US" altLang="ja-JP" dirty="0" err="1" smtClean="0"/>
              <a:t>NuGet</a:t>
            </a:r>
            <a:r>
              <a:rPr kumimoji="1" lang="ja-JP" altLang="en-US" dirty="0" smtClean="0"/>
              <a:t>、</a:t>
            </a:r>
            <a:r>
              <a:rPr kumimoji="1" lang="en-US" altLang="ja-JP" dirty="0" err="1" smtClean="0"/>
              <a:t>PyPI</a:t>
            </a:r>
            <a:r>
              <a:rPr lang="ja-JP" altLang="en-US" dirty="0" smtClean="0"/>
              <a:t>などに相当するものです。</a:t>
            </a:r>
            <a:endParaRPr lang="en-US" altLang="ja-JP" dirty="0" smtClean="0"/>
          </a:p>
          <a:p>
            <a:r>
              <a:rPr kumimoji="1" lang="en-US" altLang="ja-JP" dirty="0" smtClean="0"/>
              <a:t>TS</a:t>
            </a:r>
            <a:r>
              <a:rPr kumimoji="1" lang="ja-JP" altLang="en-US" dirty="0" smtClean="0"/>
              <a:t>のコンパイラ</a:t>
            </a:r>
            <a:r>
              <a:rPr lang="ja-JP" altLang="en-US" dirty="0" smtClean="0"/>
              <a:t>（</a:t>
            </a:r>
            <a:r>
              <a:rPr lang="en-US" altLang="ja-JP" dirty="0" err="1" smtClean="0"/>
              <a:t>tsc</a:t>
            </a:r>
            <a:r>
              <a:rPr lang="ja-JP" altLang="en-US" dirty="0" smtClean="0"/>
              <a:t>）</a:t>
            </a:r>
            <a:r>
              <a:rPr kumimoji="1" lang="ja-JP" altLang="en-US" dirty="0" smtClean="0"/>
              <a:t>や関連ツールもこの</a:t>
            </a:r>
            <a:r>
              <a:rPr kumimoji="1" lang="en-US" altLang="ja-JP" dirty="0" err="1" smtClean="0"/>
              <a:t>npm</a:t>
            </a:r>
            <a:r>
              <a:rPr kumimoji="1" lang="ja-JP" altLang="en-US" dirty="0" smtClean="0"/>
              <a:t>を通じて配布されています。</a:t>
            </a:r>
            <a:endParaRPr kumimoji="1" lang="ja-JP" altLang="en-US" dirty="0"/>
          </a:p>
        </p:txBody>
      </p:sp>
      <p:sp>
        <p:nvSpPr>
          <p:cNvPr id="5" name="正方形/長方形 4"/>
          <p:cNvSpPr/>
          <p:nvPr/>
        </p:nvSpPr>
        <p:spPr>
          <a:xfrm>
            <a:off x="628650" y="6311899"/>
            <a:ext cx="7886700" cy="546102"/>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1200" dirty="0" smtClean="0">
                <a:solidFill>
                  <a:schemeClr val="tx1"/>
                </a:solidFill>
              </a:rPr>
              <a:t>※1</a:t>
            </a:r>
            <a:r>
              <a:rPr lang="ja-JP" altLang="en-US" sz="1200" dirty="0" smtClean="0">
                <a:solidFill>
                  <a:schemeClr val="tx1"/>
                </a:solidFill>
              </a:rPr>
              <a:t>　もちろん</a:t>
            </a:r>
            <a:r>
              <a:rPr lang="en-US" altLang="ja-JP" sz="1200" dirty="0" smtClean="0">
                <a:solidFill>
                  <a:schemeClr val="tx1"/>
                </a:solidFill>
              </a:rPr>
              <a:t>Ruby</a:t>
            </a:r>
            <a:r>
              <a:rPr lang="ja-JP" altLang="en-US" sz="1200" dirty="0" smtClean="0">
                <a:solidFill>
                  <a:schemeClr val="tx1"/>
                </a:solidFill>
              </a:rPr>
              <a:t>（と</a:t>
            </a:r>
            <a:r>
              <a:rPr lang="en-US" altLang="ja-JP" sz="1200" dirty="0" err="1" smtClean="0">
                <a:solidFill>
                  <a:schemeClr val="tx1"/>
                </a:solidFill>
              </a:rPr>
              <a:t>Node.js</a:t>
            </a:r>
            <a:r>
              <a:rPr lang="ja-JP" altLang="en-US" sz="1200" dirty="0" smtClean="0">
                <a:solidFill>
                  <a:schemeClr val="tx1"/>
                </a:solidFill>
              </a:rPr>
              <a:t>）を揶揄するためにこの括弧書きをしている。私見ではあるが、</a:t>
            </a:r>
            <a:r>
              <a:rPr lang="en-US" altLang="ja-JP" sz="1200" dirty="0" smtClean="0">
                <a:solidFill>
                  <a:schemeClr val="tx1"/>
                </a:solidFill>
              </a:rPr>
              <a:t>Ruby</a:t>
            </a:r>
            <a:r>
              <a:rPr lang="ja-JP" altLang="en-US" sz="1200" dirty="0" smtClean="0">
                <a:solidFill>
                  <a:schemeClr val="tx1"/>
                </a:solidFill>
              </a:rPr>
              <a:t>と</a:t>
            </a:r>
            <a:r>
              <a:rPr lang="en-US" altLang="ja-JP" sz="1200" dirty="0" err="1" smtClean="0">
                <a:solidFill>
                  <a:schemeClr val="tx1"/>
                </a:solidFill>
              </a:rPr>
              <a:t>Node.js</a:t>
            </a:r>
            <a:r>
              <a:rPr lang="ja-JP" altLang="en-US" sz="1200" dirty="0" smtClean="0">
                <a:solidFill>
                  <a:schemeClr val="tx1"/>
                </a:solidFill>
              </a:rPr>
              <a:t>はいずれも「集団開発するアプリのランタイムとして選択してはいけない」選択肢のうちの最たるものである。</a:t>
            </a:r>
            <a:endParaRPr kumimoji="1" lang="ja-JP" altLang="en-US" sz="1200" dirty="0">
              <a:solidFill>
                <a:schemeClr val="tx1"/>
              </a:solidFill>
            </a:endParaRPr>
          </a:p>
        </p:txBody>
      </p:sp>
    </p:spTree>
    <p:extLst>
      <p:ext uri="{BB962C8B-B14F-4D97-AF65-F5344CB8AC3E}">
        <p14:creationId xmlns:p14="http://schemas.microsoft.com/office/powerpoint/2010/main" val="320174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en-US" altLang="ja-JP" dirty="0" err="1" smtClean="0"/>
              <a:t>npm</a:t>
            </a:r>
            <a:r>
              <a:rPr kumimoji="1" lang="ja-JP" altLang="en-US" dirty="0" smtClean="0"/>
              <a:t>コマンド一覧</a:t>
            </a:r>
            <a:r>
              <a:rPr kumimoji="1" lang="en-US" altLang="ja-JP" dirty="0" smtClean="0"/>
              <a:t/>
            </a:r>
            <a:br>
              <a:rPr kumimoji="1" lang="en-US" altLang="ja-JP" dirty="0" smtClean="0"/>
            </a:br>
            <a:r>
              <a:rPr kumimoji="1" lang="ja-JP" altLang="en-US" dirty="0" smtClean="0"/>
              <a:t>主に使ってるものだけ！</a:t>
            </a:r>
            <a:endParaRPr kumimoji="1" lang="ja-JP" altLang="en-US" dirty="0"/>
          </a:p>
        </p:txBody>
      </p:sp>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1703543070"/>
              </p:ext>
            </p:extLst>
          </p:nvPr>
        </p:nvGraphicFramePr>
        <p:xfrm>
          <a:off x="628650" y="1825625"/>
          <a:ext cx="7886700" cy="4902200"/>
        </p:xfrm>
        <a:graphic>
          <a:graphicData uri="http://schemas.openxmlformats.org/drawingml/2006/table">
            <a:tbl>
              <a:tblPr firstRow="1" bandRow="1">
                <a:tableStyleId>{5C22544A-7EE6-4342-B048-85BDC9FD1C3A}</a:tableStyleId>
              </a:tblPr>
              <a:tblGrid>
                <a:gridCol w="1716985"/>
                <a:gridCol w="2226365"/>
                <a:gridCol w="3943350"/>
              </a:tblGrid>
              <a:tr h="370840">
                <a:tc>
                  <a:txBody>
                    <a:bodyPr/>
                    <a:lstStyle/>
                    <a:p>
                      <a:r>
                        <a:rPr kumimoji="1" lang="ja-JP" altLang="en-US" dirty="0" smtClean="0"/>
                        <a:t>コマンド</a:t>
                      </a:r>
                      <a:endParaRPr kumimoji="1" lang="ja-JP" altLang="en-US" dirty="0"/>
                    </a:p>
                  </a:txBody>
                  <a:tcPr/>
                </a:tc>
                <a:tc>
                  <a:txBody>
                    <a:bodyPr/>
                    <a:lstStyle/>
                    <a:p>
                      <a:r>
                        <a:rPr kumimoji="1" lang="ja-JP" altLang="en-US" dirty="0" smtClean="0"/>
                        <a:t>別の書き方</a:t>
                      </a:r>
                      <a:endParaRPr kumimoji="1" lang="ja-JP" altLang="en-US" dirty="0"/>
                    </a:p>
                  </a:txBody>
                  <a:tcPr/>
                </a:tc>
                <a:tc>
                  <a:txBody>
                    <a:bodyPr/>
                    <a:lstStyle/>
                    <a:p>
                      <a:r>
                        <a:rPr kumimoji="1" lang="ja-JP" altLang="en-US" dirty="0" smtClean="0"/>
                        <a:t>説明</a:t>
                      </a:r>
                      <a:endParaRPr kumimoji="1" lang="ja-JP" altLang="en-US" dirty="0"/>
                    </a:p>
                  </a:txBody>
                  <a:tcPr/>
                </a:tc>
              </a:tr>
              <a:tr h="370840">
                <a:tc>
                  <a:txBody>
                    <a:bodyPr/>
                    <a:lstStyle/>
                    <a:p>
                      <a:r>
                        <a:rPr kumimoji="1" lang="en-US" altLang="ja-JP" dirty="0" err="1" smtClean="0"/>
                        <a:t>npm</a:t>
                      </a:r>
                      <a:r>
                        <a:rPr kumimoji="1" lang="en-US" altLang="ja-JP" dirty="0" smtClean="0"/>
                        <a:t> help &lt;</a:t>
                      </a:r>
                      <a:r>
                        <a:rPr kumimoji="1" lang="en-US" altLang="ja-JP" dirty="0" err="1" smtClean="0"/>
                        <a:t>cmd</a:t>
                      </a:r>
                      <a:r>
                        <a:rPr kumimoji="1" lang="en-US" altLang="ja-JP" dirty="0" smtClean="0"/>
                        <a:t>&gt;</a:t>
                      </a:r>
                      <a:endParaRPr kumimoji="1" lang="ja-JP" altLang="en-US" dirty="0"/>
                    </a:p>
                  </a:txBody>
                  <a:tcPr/>
                </a:tc>
                <a:tc>
                  <a:txBody>
                    <a:bodyPr/>
                    <a:lstStyle/>
                    <a:p>
                      <a:endParaRPr kumimoji="1" lang="ja-JP" altLang="en-US" dirty="0"/>
                    </a:p>
                  </a:txBody>
                  <a:tcPr/>
                </a:tc>
                <a:tc>
                  <a:txBody>
                    <a:bodyPr/>
                    <a:lstStyle/>
                    <a:p>
                      <a:r>
                        <a:rPr kumimoji="1" lang="ja-JP" altLang="en-US" dirty="0" smtClean="0"/>
                        <a:t>サブコマンドのマニュアルを表示する</a:t>
                      </a:r>
                      <a:endParaRPr kumimoji="1" lang="ja-JP" altLang="en-US" dirty="0"/>
                    </a:p>
                  </a:txBody>
                  <a:tcPr/>
                </a:tc>
              </a:tr>
              <a:tr h="370840">
                <a:tc>
                  <a:txBody>
                    <a:bodyPr/>
                    <a:lstStyle/>
                    <a:p>
                      <a:r>
                        <a:rPr kumimoji="1" lang="en-US" altLang="ja-JP" dirty="0" err="1" smtClean="0"/>
                        <a:t>npm</a:t>
                      </a:r>
                      <a:r>
                        <a:rPr kumimoji="1" lang="en-US" altLang="ja-JP" dirty="0" smtClean="0"/>
                        <a:t> </a:t>
                      </a:r>
                      <a:r>
                        <a:rPr kumimoji="1" lang="en-US" altLang="ja-JP" dirty="0" err="1" smtClean="0"/>
                        <a:t>init</a:t>
                      </a:r>
                      <a:endParaRPr kumimoji="1" lang="ja-JP" altLang="en-US" dirty="0"/>
                    </a:p>
                  </a:txBody>
                  <a:tcPr/>
                </a:tc>
                <a:tc>
                  <a:txBody>
                    <a:bodyPr/>
                    <a:lstStyle/>
                    <a:p>
                      <a:endParaRPr kumimoji="1" lang="ja-JP" altLang="en-US" dirty="0"/>
                    </a:p>
                  </a:txBody>
                  <a:tcPr/>
                </a:tc>
                <a:tc>
                  <a:txBody>
                    <a:bodyPr/>
                    <a:lstStyle/>
                    <a:p>
                      <a:r>
                        <a:rPr kumimoji="1" lang="ja-JP" altLang="en-US" dirty="0" smtClean="0"/>
                        <a:t>カレントディレクトリに</a:t>
                      </a:r>
                      <a:r>
                        <a:rPr kumimoji="1" lang="en-US" altLang="ja-JP" dirty="0" smtClean="0"/>
                        <a:t>node</a:t>
                      </a:r>
                      <a:r>
                        <a:rPr kumimoji="1" lang="ja-JP" altLang="en-US" dirty="0" smtClean="0"/>
                        <a:t>パッケージのプロジェクトを作成する。</a:t>
                      </a:r>
                      <a:endParaRPr kumimoji="1" lang="ja-JP" altLang="en-US" dirty="0"/>
                    </a:p>
                  </a:txBody>
                  <a:tcPr/>
                </a:tc>
              </a:tr>
              <a:tr h="370840">
                <a:tc>
                  <a:txBody>
                    <a:bodyPr/>
                    <a:lstStyle/>
                    <a:p>
                      <a:r>
                        <a:rPr kumimoji="1" lang="en-US" altLang="ja-JP" dirty="0" err="1" smtClean="0"/>
                        <a:t>npm</a:t>
                      </a:r>
                      <a:r>
                        <a:rPr kumimoji="1" lang="en-US" altLang="ja-JP" dirty="0" smtClean="0"/>
                        <a:t> </a:t>
                      </a:r>
                      <a:r>
                        <a:rPr kumimoji="1" lang="en-US" altLang="ja-JP" dirty="0" err="1" smtClean="0"/>
                        <a:t>i</a:t>
                      </a:r>
                      <a:r>
                        <a:rPr kumimoji="1" lang="en-US" altLang="ja-JP" baseline="0" dirty="0" smtClean="0"/>
                        <a:t> &lt;</a:t>
                      </a:r>
                      <a:r>
                        <a:rPr kumimoji="1" lang="en-US" altLang="ja-JP" baseline="0" dirty="0" err="1" smtClean="0"/>
                        <a:t>pkg</a:t>
                      </a:r>
                      <a:r>
                        <a:rPr kumimoji="1" lang="en-US" altLang="ja-JP" baseline="0" dirty="0" smtClean="0"/>
                        <a:t>&gt;</a:t>
                      </a:r>
                      <a:endParaRPr kumimoji="1" lang="ja-JP" altLang="en-US" dirty="0"/>
                    </a:p>
                  </a:txBody>
                  <a:tcPr/>
                </a:tc>
                <a:tc>
                  <a:txBody>
                    <a:bodyPr/>
                    <a:lstStyle/>
                    <a:p>
                      <a:r>
                        <a:rPr kumimoji="1" lang="en-US" altLang="ja-JP" dirty="0" err="1" smtClean="0"/>
                        <a:t>npm</a:t>
                      </a:r>
                      <a:r>
                        <a:rPr kumimoji="1" lang="en-US" altLang="ja-JP" dirty="0" smtClean="0"/>
                        <a:t> install &lt;</a:t>
                      </a:r>
                      <a:r>
                        <a:rPr kumimoji="1" lang="en-US" altLang="ja-JP" dirty="0" err="1" smtClean="0"/>
                        <a:t>pkg</a:t>
                      </a:r>
                      <a:r>
                        <a:rPr kumimoji="1" lang="en-US" altLang="ja-JP" dirty="0" smtClean="0"/>
                        <a:t>&gt;</a:t>
                      </a:r>
                      <a:endParaRPr kumimoji="1" lang="ja-JP" altLang="en-US" dirty="0"/>
                    </a:p>
                  </a:txBody>
                  <a:tcPr/>
                </a:tc>
                <a:tc>
                  <a:txBody>
                    <a:bodyPr/>
                    <a:lstStyle/>
                    <a:p>
                      <a:r>
                        <a:rPr kumimoji="1" lang="en-US" altLang="ja-JP" dirty="0" err="1" smtClean="0"/>
                        <a:t>npm</a:t>
                      </a:r>
                      <a:r>
                        <a:rPr kumimoji="1" lang="ja-JP" altLang="en-US" dirty="0" smtClean="0"/>
                        <a:t>リポジトリからパッケージをインストールする。</a:t>
                      </a:r>
                      <a:endParaRPr kumimoji="1" lang="ja-JP" altLang="en-US" dirty="0"/>
                    </a:p>
                  </a:txBody>
                  <a:tcPr/>
                </a:tc>
              </a:tr>
              <a:tr h="370840">
                <a:tc>
                  <a:txBody>
                    <a:bodyPr/>
                    <a:lstStyle/>
                    <a:p>
                      <a:r>
                        <a:rPr kumimoji="1" lang="en-US" altLang="ja-JP" dirty="0" err="1" smtClean="0"/>
                        <a:t>npm</a:t>
                      </a:r>
                      <a:r>
                        <a:rPr kumimoji="1" lang="en-US" altLang="ja-JP" dirty="0" smtClean="0"/>
                        <a:t> </a:t>
                      </a:r>
                      <a:r>
                        <a:rPr kumimoji="1" lang="en-US" altLang="ja-JP" dirty="0" err="1" smtClean="0"/>
                        <a:t>i</a:t>
                      </a:r>
                      <a:r>
                        <a:rPr kumimoji="1" lang="en-US" altLang="ja-JP" baseline="0" dirty="0" smtClean="0"/>
                        <a:t> </a:t>
                      </a:r>
                      <a:r>
                        <a:rPr kumimoji="1" lang="en-US" altLang="ja-JP" baseline="0" dirty="0" smtClean="0">
                          <a:solidFill>
                            <a:srgbClr val="FF0000"/>
                          </a:solidFill>
                        </a:rPr>
                        <a:t>-S </a:t>
                      </a:r>
                      <a:r>
                        <a:rPr kumimoji="1" lang="en-US" altLang="ja-JP" baseline="0" dirty="0" smtClean="0"/>
                        <a:t>&lt;</a:t>
                      </a:r>
                      <a:r>
                        <a:rPr kumimoji="1" lang="en-US" altLang="ja-JP" baseline="0" dirty="0" err="1" smtClean="0"/>
                        <a:t>pkg</a:t>
                      </a:r>
                      <a:r>
                        <a:rPr kumimoji="1" lang="en-US" altLang="ja-JP" baseline="0" dirty="0" smtClean="0"/>
                        <a:t>&gt;</a:t>
                      </a:r>
                      <a:endParaRPr kumimoji="1" lang="ja-JP" altLang="en-US" dirty="0"/>
                    </a:p>
                  </a:txBody>
                  <a:tcPr/>
                </a:tc>
                <a:tc>
                  <a:txBody>
                    <a:bodyPr/>
                    <a:lstStyle/>
                    <a:p>
                      <a:r>
                        <a:rPr kumimoji="1" lang="en-US" altLang="ja-JP" dirty="0" err="1" smtClean="0"/>
                        <a:t>npm</a:t>
                      </a:r>
                      <a:r>
                        <a:rPr kumimoji="1" lang="en-US" altLang="ja-JP" dirty="0" smtClean="0"/>
                        <a:t> install --save &lt;</a:t>
                      </a:r>
                      <a:r>
                        <a:rPr kumimoji="1" lang="en-US" altLang="ja-JP" dirty="0" err="1" smtClean="0"/>
                        <a:t>pkg</a:t>
                      </a:r>
                      <a:r>
                        <a:rPr kumimoji="1" lang="en-US" altLang="ja-JP" dirty="0" smtClean="0"/>
                        <a:t>&gt;</a:t>
                      </a:r>
                      <a:endParaRPr kumimoji="1" lang="ja-JP" altLang="en-US" dirty="0"/>
                    </a:p>
                  </a:txBody>
                  <a:tcPr/>
                </a:tc>
                <a:tc>
                  <a:txBody>
                    <a:bodyPr/>
                    <a:lstStyle/>
                    <a:p>
                      <a:r>
                        <a:rPr kumimoji="1" lang="en-US" altLang="ja-JP" dirty="0" err="1" smtClean="0"/>
                        <a:t>npm</a:t>
                      </a:r>
                      <a:r>
                        <a:rPr kumimoji="1" lang="ja-JP" altLang="en-US" dirty="0" smtClean="0"/>
                        <a:t>リポジトリから指定のパッケージを取得しプロジェクトにインストールする。同時にプロジェクトの</a:t>
                      </a:r>
                      <a:r>
                        <a:rPr kumimoji="1" lang="en-US" altLang="ja-JP" dirty="0" err="1" smtClean="0"/>
                        <a:t>package.json</a:t>
                      </a:r>
                      <a:r>
                        <a:rPr kumimoji="1" lang="ja-JP" altLang="en-US" dirty="0" smtClean="0"/>
                        <a:t>に実行時の依存性として登録する。</a:t>
                      </a:r>
                      <a:endParaRPr kumimoji="1" lang="ja-JP" altLang="en-US" dirty="0"/>
                    </a:p>
                  </a:txBody>
                  <a:tcPr/>
                </a:tc>
              </a:tr>
              <a:tr h="370840">
                <a:tc>
                  <a:txBody>
                    <a:bodyPr/>
                    <a:lstStyle/>
                    <a:p>
                      <a:r>
                        <a:rPr kumimoji="1" lang="en-US" altLang="ja-JP" dirty="0" err="1" smtClean="0"/>
                        <a:t>npm</a:t>
                      </a:r>
                      <a:r>
                        <a:rPr kumimoji="1" lang="en-US" altLang="ja-JP" dirty="0" smtClean="0"/>
                        <a:t> </a:t>
                      </a:r>
                      <a:r>
                        <a:rPr kumimoji="1" lang="en-US" altLang="ja-JP" dirty="0" err="1" smtClean="0"/>
                        <a:t>i</a:t>
                      </a:r>
                      <a:r>
                        <a:rPr kumimoji="1" lang="en-US" altLang="ja-JP" baseline="0" dirty="0" smtClean="0"/>
                        <a:t> </a:t>
                      </a:r>
                      <a:r>
                        <a:rPr kumimoji="1" lang="en-US" altLang="ja-JP" baseline="0" dirty="0" smtClean="0">
                          <a:solidFill>
                            <a:srgbClr val="FF0000"/>
                          </a:solidFill>
                        </a:rPr>
                        <a:t>-D </a:t>
                      </a:r>
                      <a:r>
                        <a:rPr kumimoji="1" lang="en-US" altLang="ja-JP" baseline="0" dirty="0" smtClean="0"/>
                        <a:t>&lt;</a:t>
                      </a:r>
                      <a:r>
                        <a:rPr kumimoji="1" lang="en-US" altLang="ja-JP" baseline="0" dirty="0" err="1" smtClean="0"/>
                        <a:t>pkg</a:t>
                      </a:r>
                      <a:r>
                        <a:rPr kumimoji="1" lang="en-US" altLang="ja-JP" baseline="0" dirty="0" smtClean="0"/>
                        <a:t>&gt;</a:t>
                      </a:r>
                      <a:endParaRPr kumimoji="1" lang="ja-JP" altLang="en-US" dirty="0"/>
                    </a:p>
                  </a:txBody>
                  <a:tcPr/>
                </a:tc>
                <a:tc>
                  <a:txBody>
                    <a:bodyPr/>
                    <a:lstStyle/>
                    <a:p>
                      <a:r>
                        <a:rPr kumimoji="1" lang="en-US" altLang="ja-JP" dirty="0" err="1" smtClean="0"/>
                        <a:t>npm</a:t>
                      </a:r>
                      <a:r>
                        <a:rPr kumimoji="1" lang="en-US" altLang="ja-JP" dirty="0" smtClean="0"/>
                        <a:t> install --save-dev &lt;</a:t>
                      </a:r>
                      <a:r>
                        <a:rPr kumimoji="1" lang="en-US" altLang="ja-JP" dirty="0" err="1" smtClean="0"/>
                        <a:t>pkg</a:t>
                      </a:r>
                      <a:r>
                        <a:rPr kumimoji="1" lang="en-US" altLang="ja-JP" dirty="0" smtClean="0"/>
                        <a:t>&gt;</a:t>
                      </a:r>
                      <a:endParaRPr kumimoji="1" lang="ja-JP" altLang="en-US"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kumimoji="1" lang="en-US" altLang="ja-JP" dirty="0" err="1" smtClean="0"/>
                        <a:t>npm</a:t>
                      </a:r>
                      <a:r>
                        <a:rPr kumimoji="1" lang="ja-JP" altLang="en-US" dirty="0" smtClean="0"/>
                        <a:t>リポジトリから指定のパッケージを取得しプロジェクトにインストールする。同時にプロジェクトの</a:t>
                      </a:r>
                      <a:r>
                        <a:rPr kumimoji="1" lang="en-US" altLang="ja-JP" dirty="0" err="1" smtClean="0"/>
                        <a:t>package.json</a:t>
                      </a:r>
                      <a:r>
                        <a:rPr kumimoji="1" lang="ja-JP" altLang="en-US" dirty="0" smtClean="0"/>
                        <a:t>にビルド</a:t>
                      </a:r>
                      <a:r>
                        <a:rPr kumimoji="1" lang="en-US" altLang="ja-JP" dirty="0" smtClean="0"/>
                        <a:t>/</a:t>
                      </a:r>
                      <a:r>
                        <a:rPr kumimoji="1" lang="ja-JP" altLang="en-US" dirty="0" smtClean="0"/>
                        <a:t>テスト時の依存性として登録する。</a:t>
                      </a:r>
                    </a:p>
                  </a:txBody>
                  <a:tcPr/>
                </a:tc>
              </a:tr>
              <a:tr h="370840">
                <a:tc>
                  <a:txBody>
                    <a:bodyPr/>
                    <a:lstStyle/>
                    <a:p>
                      <a:r>
                        <a:rPr kumimoji="1" lang="en-US" altLang="ja-JP" dirty="0" err="1" smtClean="0"/>
                        <a:t>npm</a:t>
                      </a:r>
                      <a:r>
                        <a:rPr kumimoji="1" lang="en-US" altLang="ja-JP" dirty="0" smtClean="0"/>
                        <a:t> </a:t>
                      </a:r>
                      <a:r>
                        <a:rPr kumimoji="1" lang="en-US" altLang="ja-JP" dirty="0" err="1" smtClean="0"/>
                        <a:t>i</a:t>
                      </a:r>
                      <a:r>
                        <a:rPr kumimoji="1" lang="en-US" altLang="ja-JP" baseline="0" dirty="0" smtClean="0"/>
                        <a:t> </a:t>
                      </a:r>
                      <a:r>
                        <a:rPr kumimoji="1" lang="en-US" altLang="ja-JP" baseline="0" dirty="0" smtClean="0">
                          <a:solidFill>
                            <a:srgbClr val="FF0000"/>
                          </a:solidFill>
                        </a:rPr>
                        <a:t>-g</a:t>
                      </a:r>
                      <a:r>
                        <a:rPr kumimoji="1" lang="en-US" altLang="ja-JP" baseline="0" dirty="0" smtClean="0"/>
                        <a:t> &lt;</a:t>
                      </a:r>
                      <a:r>
                        <a:rPr kumimoji="1" lang="en-US" altLang="ja-JP" baseline="0" dirty="0" err="1" smtClean="0"/>
                        <a:t>pkg</a:t>
                      </a:r>
                      <a:r>
                        <a:rPr kumimoji="1" lang="en-US" altLang="ja-JP" baseline="0" dirty="0" smtClean="0"/>
                        <a:t>&gt;</a:t>
                      </a:r>
                      <a:endParaRPr kumimoji="1" lang="ja-JP" altLang="en-US" dirty="0"/>
                    </a:p>
                  </a:txBody>
                  <a:tcPr/>
                </a:tc>
                <a:tc>
                  <a:txBody>
                    <a:bodyPr/>
                    <a:lstStyle/>
                    <a:p>
                      <a:r>
                        <a:rPr kumimoji="1" lang="en-US" altLang="ja-JP" dirty="0" err="1" smtClean="0"/>
                        <a:t>npm</a:t>
                      </a:r>
                      <a:r>
                        <a:rPr kumimoji="1" lang="en-US" altLang="ja-JP" dirty="0" smtClean="0"/>
                        <a:t> install --global &lt;</a:t>
                      </a:r>
                      <a:r>
                        <a:rPr kumimoji="1" lang="en-US" altLang="ja-JP" dirty="0" err="1" smtClean="0"/>
                        <a:t>pkg</a:t>
                      </a:r>
                      <a:r>
                        <a:rPr kumimoji="1" lang="en-US" altLang="ja-JP" dirty="0" smtClean="0"/>
                        <a:t>&gt;</a:t>
                      </a:r>
                      <a:endParaRPr kumimoji="1" lang="ja-JP" altLang="en-US" dirty="0"/>
                    </a:p>
                  </a:txBody>
                  <a:tcPr/>
                </a:tc>
                <a:tc>
                  <a:txBody>
                    <a:bodyPr/>
                    <a:lstStyle/>
                    <a:p>
                      <a:r>
                        <a:rPr kumimoji="1" lang="en-US" altLang="ja-JP" dirty="0" err="1" smtClean="0"/>
                        <a:t>npm</a:t>
                      </a:r>
                      <a:r>
                        <a:rPr kumimoji="1" lang="ja-JP" altLang="en-US" dirty="0" smtClean="0"/>
                        <a:t>リポジトリからパッケージを取得しシステムにインストールする。</a:t>
                      </a:r>
                      <a:r>
                        <a:rPr kumimoji="1" lang="en-US" altLang="ja-JP" dirty="0" smtClean="0"/>
                        <a:t>CLI</a:t>
                      </a:r>
                      <a:r>
                        <a:rPr kumimoji="1" lang="ja-JP" altLang="en-US" dirty="0" smtClean="0"/>
                        <a:t>を持つパッケージであれば</a:t>
                      </a:r>
                      <a:r>
                        <a:rPr kumimoji="1" lang="en-US" altLang="ja-JP" dirty="0" err="1" smtClean="0"/>
                        <a:t>npm</a:t>
                      </a:r>
                      <a:r>
                        <a:rPr kumimoji="1" lang="ja-JP" altLang="en-US" dirty="0" smtClean="0"/>
                        <a:t>コマンド同様に端末から直接実行可能になる。</a:t>
                      </a:r>
                      <a:endParaRPr kumimoji="1" lang="en-US" altLang="ja-JP" dirty="0" smtClean="0"/>
                    </a:p>
                    <a:p>
                      <a:r>
                        <a:rPr kumimoji="1" lang="en-US" altLang="ja-JP" dirty="0" smtClean="0"/>
                        <a:t>※</a:t>
                      </a:r>
                      <a:r>
                        <a:rPr kumimoji="1" lang="ja-JP" altLang="en-US" dirty="0" smtClean="0"/>
                        <a:t>注意：当然のことながら管理者権限（</a:t>
                      </a:r>
                      <a:r>
                        <a:rPr kumimoji="1" lang="en-US" altLang="ja-JP" dirty="0" err="1" smtClean="0"/>
                        <a:t>macOS</a:t>
                      </a:r>
                      <a:r>
                        <a:rPr kumimoji="1" lang="ja-JP" altLang="en-US" dirty="0" smtClean="0"/>
                        <a:t>や</a:t>
                      </a:r>
                      <a:r>
                        <a:rPr kumimoji="1" lang="en-US" altLang="ja-JP" dirty="0" smtClean="0"/>
                        <a:t>Linux</a:t>
                      </a:r>
                      <a:r>
                        <a:rPr kumimoji="1" lang="ja-JP" altLang="en-US" dirty="0" smtClean="0"/>
                        <a:t>では</a:t>
                      </a:r>
                      <a:r>
                        <a:rPr kumimoji="1" lang="en-US" altLang="ja-JP" dirty="0" smtClean="0"/>
                        <a:t>root</a:t>
                      </a:r>
                      <a:r>
                        <a:rPr kumimoji="1" lang="ja-JP" altLang="en-US" dirty="0" smtClean="0"/>
                        <a:t>権限）が必要になる。</a:t>
                      </a:r>
                      <a:endParaRPr kumimoji="1" lang="ja-JP" altLang="en-US" dirty="0"/>
                    </a:p>
                  </a:txBody>
                  <a:tcPr/>
                </a:tc>
              </a:tr>
            </a:tbl>
          </a:graphicData>
        </a:graphic>
      </p:graphicFrame>
    </p:spTree>
    <p:extLst>
      <p:ext uri="{BB962C8B-B14F-4D97-AF65-F5344CB8AC3E}">
        <p14:creationId xmlns:p14="http://schemas.microsoft.com/office/powerpoint/2010/main" val="7675579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はじめての</a:t>
            </a:r>
            <a:r>
              <a:rPr lang="en-US" altLang="ja-JP" dirty="0" smtClean="0"/>
              <a:t>node</a:t>
            </a:r>
            <a:r>
              <a:rPr lang="ja-JP" altLang="en-US" dirty="0" smtClean="0"/>
              <a:t>パッケージ</a:t>
            </a:r>
            <a:endParaRPr kumimoji="1" lang="ja-JP" altLang="en-US" dirty="0"/>
          </a:p>
        </p:txBody>
      </p:sp>
      <p:sp>
        <p:nvSpPr>
          <p:cNvPr id="3" name="コンテンツ プレースホルダー 2"/>
          <p:cNvSpPr>
            <a:spLocks noGrp="1"/>
          </p:cNvSpPr>
          <p:nvPr>
            <p:ph idx="1"/>
          </p:nvPr>
        </p:nvSpPr>
        <p:spPr/>
        <p:txBody>
          <a:bodyPr/>
          <a:lstStyle/>
          <a:p>
            <a:pPr marL="457200" indent="-457200">
              <a:buFont typeface="+mj-ea"/>
              <a:buAutoNum type="circleNumDbPlain"/>
            </a:pPr>
            <a:r>
              <a:rPr kumimoji="1" lang="ja-JP" altLang="en-US" dirty="0" smtClean="0"/>
              <a:t>端末を起動</a:t>
            </a:r>
            <a:endParaRPr kumimoji="1" lang="en-US" altLang="ja-JP" dirty="0" smtClean="0"/>
          </a:p>
          <a:p>
            <a:pPr marL="457200" indent="-457200">
              <a:buFont typeface="+mj-ea"/>
              <a:buAutoNum type="circleNumDbPlain"/>
            </a:pPr>
            <a:r>
              <a:rPr lang="en-US" altLang="ja-JP" dirty="0" smtClean="0">
                <a:solidFill>
                  <a:srgbClr val="0070C0"/>
                </a:solidFill>
              </a:rPr>
              <a:t>"</a:t>
            </a:r>
            <a:r>
              <a:rPr lang="en-US" altLang="ja-JP" dirty="0" err="1" smtClean="0">
                <a:solidFill>
                  <a:srgbClr val="0070C0"/>
                </a:solidFill>
              </a:rPr>
              <a:t>mkdir</a:t>
            </a:r>
            <a:r>
              <a:rPr lang="en-US" altLang="ja-JP" dirty="0" smtClean="0">
                <a:solidFill>
                  <a:srgbClr val="0070C0"/>
                </a:solidFill>
              </a:rPr>
              <a:t> &lt;path&gt;"</a:t>
            </a:r>
            <a:r>
              <a:rPr lang="ja-JP" altLang="en-US" dirty="0" smtClean="0"/>
              <a:t>コマンドでサンプル・プロジェクト用ディレクトリを作成</a:t>
            </a:r>
            <a:endParaRPr lang="en-US" altLang="ja-JP" dirty="0" smtClean="0"/>
          </a:p>
          <a:p>
            <a:pPr marL="457200" indent="-457200">
              <a:buFont typeface="+mj-ea"/>
              <a:buAutoNum type="circleNumDbPlain"/>
            </a:pPr>
            <a:r>
              <a:rPr kumimoji="1" lang="en-US" altLang="ja-JP" dirty="0" smtClean="0">
                <a:solidFill>
                  <a:srgbClr val="0070C0"/>
                </a:solidFill>
              </a:rPr>
              <a:t>"cd &lt;path&gt;"</a:t>
            </a:r>
            <a:r>
              <a:rPr kumimoji="1" lang="ja-JP" altLang="en-US" dirty="0" smtClean="0"/>
              <a:t>コマンドで作成したディレクトリをカレントディレクトリに設定</a:t>
            </a:r>
            <a:endParaRPr kumimoji="1" lang="en-US" altLang="ja-JP" dirty="0" smtClean="0"/>
          </a:p>
          <a:p>
            <a:pPr marL="457200" indent="-457200">
              <a:buFont typeface="+mj-ea"/>
              <a:buAutoNum type="circleNumDbPlain"/>
            </a:pPr>
            <a:r>
              <a:rPr kumimoji="1" lang="en-US" altLang="ja-JP" dirty="0" smtClean="0">
                <a:solidFill>
                  <a:srgbClr val="0070C0"/>
                </a:solidFill>
              </a:rPr>
              <a:t>"</a:t>
            </a:r>
            <a:r>
              <a:rPr kumimoji="1" lang="en-US" altLang="ja-JP" dirty="0" err="1" smtClean="0">
                <a:solidFill>
                  <a:srgbClr val="0070C0"/>
                </a:solidFill>
              </a:rPr>
              <a:t>npm</a:t>
            </a:r>
            <a:r>
              <a:rPr kumimoji="1" lang="en-US" altLang="ja-JP" dirty="0" smtClean="0">
                <a:solidFill>
                  <a:srgbClr val="0070C0"/>
                </a:solidFill>
              </a:rPr>
              <a:t> </a:t>
            </a:r>
            <a:r>
              <a:rPr kumimoji="1" lang="en-US" altLang="ja-JP" dirty="0" err="1" smtClean="0">
                <a:solidFill>
                  <a:srgbClr val="0070C0"/>
                </a:solidFill>
              </a:rPr>
              <a:t>init</a:t>
            </a:r>
            <a:r>
              <a:rPr kumimoji="1" lang="en-US" altLang="ja-JP" dirty="0" smtClean="0">
                <a:solidFill>
                  <a:srgbClr val="0070C0"/>
                </a:solidFill>
              </a:rPr>
              <a:t>"</a:t>
            </a:r>
            <a:r>
              <a:rPr kumimoji="1" lang="ja-JP" altLang="en-US" dirty="0" smtClean="0"/>
              <a:t>コマンドを実行</a:t>
            </a:r>
            <a:endParaRPr kumimoji="1" lang="en-US" altLang="ja-JP" dirty="0" smtClean="0"/>
          </a:p>
          <a:p>
            <a:pPr marL="457200" indent="-457200">
              <a:buFont typeface="+mj-ea"/>
              <a:buAutoNum type="circleNumDbPlain"/>
            </a:pPr>
            <a:r>
              <a:rPr lang="ja-JP" altLang="en-US" dirty="0" smtClean="0"/>
              <a:t>いろいろ聞かれるがすべてデフォルト（</a:t>
            </a:r>
            <a:r>
              <a:rPr lang="en-US" altLang="ja-JP" dirty="0" smtClean="0"/>
              <a:t>Enter</a:t>
            </a:r>
            <a:r>
              <a:rPr lang="ja-JP" altLang="en-US" dirty="0" smtClean="0"/>
              <a:t>キーを押すだけ）で通す</a:t>
            </a:r>
            <a:endParaRPr lang="en-US" altLang="ja-JP" dirty="0" smtClean="0"/>
          </a:p>
          <a:p>
            <a:pPr marL="457200" indent="-457200">
              <a:buFont typeface="+mj-ea"/>
              <a:buAutoNum type="circleNumDbPlain"/>
            </a:pPr>
            <a:r>
              <a:rPr lang="en-US" altLang="ja-JP" dirty="0" smtClean="0">
                <a:solidFill>
                  <a:srgbClr val="0070C0"/>
                </a:solidFill>
              </a:rPr>
              <a:t>"ls"</a:t>
            </a:r>
            <a:r>
              <a:rPr lang="ja-JP" altLang="en-US" dirty="0" smtClean="0"/>
              <a:t>もしくは</a:t>
            </a:r>
            <a:r>
              <a:rPr lang="en-US" altLang="ja-JP" dirty="0" smtClean="0">
                <a:solidFill>
                  <a:srgbClr val="0070C0"/>
                </a:solidFill>
              </a:rPr>
              <a:t>"</a:t>
            </a:r>
            <a:r>
              <a:rPr lang="en-US" altLang="ja-JP" dirty="0" err="1" smtClean="0">
                <a:solidFill>
                  <a:srgbClr val="0070C0"/>
                </a:solidFill>
              </a:rPr>
              <a:t>dir</a:t>
            </a:r>
            <a:r>
              <a:rPr lang="en-US" altLang="ja-JP" dirty="0" smtClean="0">
                <a:solidFill>
                  <a:srgbClr val="0070C0"/>
                </a:solidFill>
              </a:rPr>
              <a:t>"</a:t>
            </a:r>
            <a:r>
              <a:rPr lang="ja-JP" altLang="en-US" dirty="0" smtClean="0"/>
              <a:t>コマンドで</a:t>
            </a:r>
            <a:r>
              <a:rPr lang="en-US" altLang="ja-JP" dirty="0" smtClean="0">
                <a:solidFill>
                  <a:srgbClr val="0070C0"/>
                </a:solidFill>
              </a:rPr>
              <a:t>"</a:t>
            </a:r>
            <a:r>
              <a:rPr lang="en-US" altLang="ja-JP" dirty="0" err="1" smtClean="0">
                <a:solidFill>
                  <a:srgbClr val="0070C0"/>
                </a:solidFill>
              </a:rPr>
              <a:t>package.json</a:t>
            </a:r>
            <a:r>
              <a:rPr lang="en-US" altLang="ja-JP" dirty="0" smtClean="0">
                <a:solidFill>
                  <a:srgbClr val="0070C0"/>
                </a:solidFill>
              </a:rPr>
              <a:t>"</a:t>
            </a:r>
            <a:r>
              <a:rPr lang="ja-JP" altLang="en-US" dirty="0" smtClean="0"/>
              <a:t>ファイルができたことを確認</a:t>
            </a:r>
            <a:endParaRPr lang="en-US" altLang="ja-JP" dirty="0" smtClean="0"/>
          </a:p>
          <a:p>
            <a:pPr marL="457200" indent="-457200">
              <a:buFont typeface="+mj-ea"/>
              <a:buAutoNum type="circleNumDbPlain"/>
            </a:pPr>
            <a:endParaRPr kumimoji="1" lang="en-US" altLang="ja-JP" dirty="0" smtClean="0"/>
          </a:p>
          <a:p>
            <a:pPr marL="457200" indent="-457200">
              <a:buFont typeface="+mj-ea"/>
              <a:buAutoNum type="circleNumDbPlain"/>
            </a:pPr>
            <a:endParaRPr kumimoji="1" lang="ja-JP" altLang="en-US" dirty="0"/>
          </a:p>
        </p:txBody>
      </p:sp>
      <p:sp>
        <p:nvSpPr>
          <p:cNvPr id="4" name="テキスト ボックス 3"/>
          <p:cNvSpPr txBox="1"/>
          <p:nvPr/>
        </p:nvSpPr>
        <p:spPr>
          <a:xfrm>
            <a:off x="119269" y="112992"/>
            <a:ext cx="646331" cy="369332"/>
          </a:xfrm>
          <a:prstGeom prst="rect">
            <a:avLst/>
          </a:prstGeom>
          <a:noFill/>
          <a:ln>
            <a:solidFill>
              <a:schemeClr val="tx1"/>
            </a:solidFill>
          </a:ln>
        </p:spPr>
        <p:txBody>
          <a:bodyPr wrap="none" rtlCol="0">
            <a:spAutoFit/>
          </a:bodyPr>
          <a:lstStyle/>
          <a:p>
            <a:r>
              <a:rPr kumimoji="1" lang="ja-JP" altLang="en-US" smtClean="0"/>
              <a:t>作業</a:t>
            </a:r>
            <a:endParaRPr kumimoji="1" lang="ja-JP" altLang="en-US"/>
          </a:p>
        </p:txBody>
      </p:sp>
    </p:spTree>
    <p:extLst>
      <p:ext uri="{BB962C8B-B14F-4D97-AF65-F5344CB8AC3E}">
        <p14:creationId xmlns:p14="http://schemas.microsoft.com/office/powerpoint/2010/main" val="1486331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Gulp</a:t>
            </a:r>
            <a:r>
              <a:rPr kumimoji="1" lang="ja-JP" altLang="en-US" dirty="0" smtClean="0"/>
              <a:t>をインストール</a:t>
            </a:r>
            <a:endParaRPr kumimoji="1" lang="ja-JP" altLang="en-US" dirty="0"/>
          </a:p>
        </p:txBody>
      </p:sp>
      <p:sp>
        <p:nvSpPr>
          <p:cNvPr id="3" name="コンテンツ プレースホルダー 2"/>
          <p:cNvSpPr>
            <a:spLocks noGrp="1"/>
          </p:cNvSpPr>
          <p:nvPr>
            <p:ph sz="half" idx="1"/>
          </p:nvPr>
        </p:nvSpPr>
        <p:spPr/>
        <p:txBody>
          <a:bodyPr/>
          <a:lstStyle/>
          <a:p>
            <a:pPr marL="457200" indent="-457200">
              <a:buFont typeface="+mj-ea"/>
              <a:buAutoNum type="circleNumDbPlain"/>
            </a:pPr>
            <a:r>
              <a:rPr lang="en-US" altLang="ja-JP" dirty="0" smtClean="0">
                <a:solidFill>
                  <a:srgbClr val="0070C0"/>
                </a:solidFill>
              </a:rPr>
              <a:t>"</a:t>
            </a:r>
            <a:r>
              <a:rPr lang="en-US" altLang="ja-JP" dirty="0" err="1" smtClean="0">
                <a:solidFill>
                  <a:srgbClr val="0070C0"/>
                </a:solidFill>
              </a:rPr>
              <a:t>npm</a:t>
            </a:r>
            <a:r>
              <a:rPr lang="en-US" altLang="ja-JP" dirty="0" smtClean="0">
                <a:solidFill>
                  <a:srgbClr val="0070C0"/>
                </a:solidFill>
              </a:rPr>
              <a:t> </a:t>
            </a:r>
            <a:r>
              <a:rPr lang="en-US" altLang="ja-JP" dirty="0" err="1" smtClean="0">
                <a:solidFill>
                  <a:srgbClr val="0070C0"/>
                </a:solidFill>
              </a:rPr>
              <a:t>i</a:t>
            </a:r>
            <a:r>
              <a:rPr lang="en-US" altLang="ja-JP" dirty="0" smtClean="0">
                <a:solidFill>
                  <a:srgbClr val="0070C0"/>
                </a:solidFill>
              </a:rPr>
              <a:t> -g gulp-cli"</a:t>
            </a:r>
            <a:r>
              <a:rPr lang="ja-JP" altLang="en-US" dirty="0" smtClean="0"/>
              <a:t>コマンドで</a:t>
            </a:r>
            <a:r>
              <a:rPr lang="en-US" altLang="ja-JP" dirty="0" smtClean="0"/>
              <a:t>Gulp</a:t>
            </a:r>
            <a:r>
              <a:rPr lang="ja-JP" altLang="en-US" dirty="0" smtClean="0"/>
              <a:t>の</a:t>
            </a:r>
            <a:r>
              <a:rPr lang="en-US" altLang="ja-JP" dirty="0" smtClean="0"/>
              <a:t>CLI</a:t>
            </a:r>
            <a:r>
              <a:rPr lang="ja-JP" altLang="en-US" dirty="0" smtClean="0"/>
              <a:t>をグローバル・インストール</a:t>
            </a:r>
            <a:endParaRPr lang="en-US" altLang="ja-JP" dirty="0" smtClean="0"/>
          </a:p>
          <a:p>
            <a:pPr marL="457200" indent="-457200">
              <a:buFont typeface="+mj-ea"/>
              <a:buAutoNum type="circleNumDbPlain"/>
            </a:pPr>
            <a:r>
              <a:rPr lang="en-US" altLang="ja-JP" dirty="0" smtClean="0">
                <a:solidFill>
                  <a:srgbClr val="0070C0"/>
                </a:solidFill>
              </a:rPr>
              <a:t>"</a:t>
            </a:r>
            <a:r>
              <a:rPr lang="en-US" altLang="ja-JP" dirty="0" err="1" smtClean="0">
                <a:solidFill>
                  <a:srgbClr val="0070C0"/>
                </a:solidFill>
              </a:rPr>
              <a:t>npm</a:t>
            </a:r>
            <a:r>
              <a:rPr lang="en-US" altLang="ja-JP" dirty="0" smtClean="0">
                <a:solidFill>
                  <a:srgbClr val="0070C0"/>
                </a:solidFill>
              </a:rPr>
              <a:t> </a:t>
            </a:r>
            <a:r>
              <a:rPr lang="en-US" altLang="ja-JP" dirty="0" err="1" smtClean="0">
                <a:solidFill>
                  <a:srgbClr val="0070C0"/>
                </a:solidFill>
              </a:rPr>
              <a:t>i</a:t>
            </a:r>
            <a:r>
              <a:rPr lang="en-US" altLang="ja-JP" dirty="0" smtClean="0">
                <a:solidFill>
                  <a:srgbClr val="0070C0"/>
                </a:solidFill>
              </a:rPr>
              <a:t> -D gulp"</a:t>
            </a:r>
            <a:r>
              <a:rPr lang="ja-JP" altLang="en-US" dirty="0" smtClean="0"/>
              <a:t>コマンドで</a:t>
            </a:r>
            <a:r>
              <a:rPr lang="en-US" altLang="ja-JP" dirty="0" smtClean="0"/>
              <a:t>Gulp</a:t>
            </a:r>
            <a:r>
              <a:rPr lang="ja-JP" altLang="en-US" dirty="0" smtClean="0"/>
              <a:t>の</a:t>
            </a:r>
            <a:r>
              <a:rPr lang="en-US" altLang="ja-JP" dirty="0" smtClean="0"/>
              <a:t>FW</a:t>
            </a:r>
            <a:r>
              <a:rPr lang="ja-JP" altLang="en-US" dirty="0" smtClean="0"/>
              <a:t>をローカルかつ開発時依存性としてインストール</a:t>
            </a:r>
            <a:endParaRPr lang="en-US" altLang="ja-JP" dirty="0" smtClean="0"/>
          </a:p>
          <a:p>
            <a:pPr marL="457200" indent="-457200">
              <a:buFont typeface="+mj-ea"/>
              <a:buAutoNum type="circleNumDbPlain"/>
            </a:pPr>
            <a:r>
              <a:rPr lang="en-US" altLang="ja-JP" dirty="0" smtClean="0">
                <a:solidFill>
                  <a:srgbClr val="0070C0"/>
                </a:solidFill>
              </a:rPr>
              <a:t>"type </a:t>
            </a:r>
            <a:r>
              <a:rPr lang="en-US" altLang="ja-JP" dirty="0" err="1" smtClean="0">
                <a:solidFill>
                  <a:srgbClr val="0070C0"/>
                </a:solidFill>
              </a:rPr>
              <a:t>nul</a:t>
            </a:r>
            <a:r>
              <a:rPr lang="en-US" altLang="ja-JP" dirty="0" smtClean="0">
                <a:solidFill>
                  <a:srgbClr val="0070C0"/>
                </a:solidFill>
              </a:rPr>
              <a:t> &gt; </a:t>
            </a:r>
            <a:r>
              <a:rPr lang="en-US" altLang="ja-JP" dirty="0" err="1" smtClean="0">
                <a:solidFill>
                  <a:srgbClr val="0070C0"/>
                </a:solidFill>
              </a:rPr>
              <a:t>gulpfile.js</a:t>
            </a:r>
            <a:r>
              <a:rPr lang="en-US" altLang="ja-JP" dirty="0" smtClean="0">
                <a:solidFill>
                  <a:srgbClr val="0070C0"/>
                </a:solidFill>
              </a:rPr>
              <a:t>"</a:t>
            </a:r>
            <a:r>
              <a:rPr lang="ja-JP" altLang="en-US" dirty="0" smtClean="0"/>
              <a:t>（</a:t>
            </a:r>
            <a:r>
              <a:rPr lang="en-US" altLang="ja-JP" dirty="0" smtClean="0">
                <a:solidFill>
                  <a:srgbClr val="0070C0"/>
                </a:solidFill>
              </a:rPr>
              <a:t>"touch </a:t>
            </a:r>
            <a:r>
              <a:rPr lang="en-US" altLang="ja-JP" dirty="0" err="1" smtClean="0">
                <a:solidFill>
                  <a:srgbClr val="0070C0"/>
                </a:solidFill>
              </a:rPr>
              <a:t>gulpfile.js</a:t>
            </a:r>
            <a:r>
              <a:rPr lang="en-US" altLang="ja-JP" dirty="0" smtClean="0">
                <a:solidFill>
                  <a:srgbClr val="0070C0"/>
                </a:solidFill>
              </a:rPr>
              <a:t>"</a:t>
            </a:r>
            <a:r>
              <a:rPr lang="ja-JP" altLang="en-US" dirty="0" smtClean="0"/>
              <a:t>）コマンドで</a:t>
            </a:r>
            <a:r>
              <a:rPr lang="en-US" altLang="ja-JP" dirty="0" smtClean="0"/>
              <a:t>Gulp</a:t>
            </a:r>
            <a:r>
              <a:rPr lang="ja-JP" altLang="en-US" dirty="0" smtClean="0"/>
              <a:t>のタスク定義ファイルを作成</a:t>
            </a:r>
            <a:endParaRPr lang="en-US" altLang="ja-JP" dirty="0" smtClean="0"/>
          </a:p>
          <a:p>
            <a:pPr marL="457200" indent="-457200">
              <a:buFont typeface="+mj-ea"/>
              <a:buAutoNum type="circleNumDbPlain"/>
            </a:pPr>
            <a:endParaRPr lang="en-US" altLang="ja-JP" dirty="0" smtClean="0"/>
          </a:p>
          <a:p>
            <a:pPr marL="457200" indent="-457200">
              <a:buFont typeface="+mj-ea"/>
              <a:buAutoNum type="circleNumDbPlain"/>
            </a:pPr>
            <a:endParaRPr kumimoji="1" lang="en-US" altLang="ja-JP" dirty="0" smtClean="0"/>
          </a:p>
          <a:p>
            <a:pPr marL="457200" indent="-457200">
              <a:buFont typeface="+mj-ea"/>
              <a:buAutoNum type="circleNumDbPlain"/>
            </a:pPr>
            <a:endParaRPr kumimoji="1" lang="ja-JP" altLang="en-US" dirty="0"/>
          </a:p>
        </p:txBody>
      </p:sp>
      <p:pic>
        <p:nvPicPr>
          <p:cNvPr id="6" name="コンテンツ プレースホルダー 5"/>
          <p:cNvPicPr>
            <a:picLocks noGrp="1" noChangeAspect="1"/>
          </p:cNvPicPr>
          <p:nvPr>
            <p:ph sz="half" idx="2"/>
          </p:nvPr>
        </p:nvPicPr>
        <p:blipFill>
          <a:blip r:embed="rId2"/>
          <a:stretch>
            <a:fillRect/>
          </a:stretch>
        </p:blipFill>
        <p:spPr>
          <a:xfrm>
            <a:off x="5876122" y="2915478"/>
            <a:ext cx="1908978" cy="1587466"/>
          </a:xfrm>
          <a:prstGeom prst="rect">
            <a:avLst/>
          </a:prstGeom>
        </p:spPr>
      </p:pic>
      <p:sp>
        <p:nvSpPr>
          <p:cNvPr id="4" name="テキスト ボックス 3"/>
          <p:cNvSpPr txBox="1"/>
          <p:nvPr/>
        </p:nvSpPr>
        <p:spPr>
          <a:xfrm>
            <a:off x="119269" y="112992"/>
            <a:ext cx="646331" cy="369332"/>
          </a:xfrm>
          <a:prstGeom prst="rect">
            <a:avLst/>
          </a:prstGeom>
          <a:noFill/>
          <a:ln>
            <a:solidFill>
              <a:schemeClr val="tx1"/>
            </a:solidFill>
          </a:ln>
        </p:spPr>
        <p:txBody>
          <a:bodyPr wrap="none" rtlCol="0">
            <a:spAutoFit/>
          </a:bodyPr>
          <a:lstStyle/>
          <a:p>
            <a:r>
              <a:rPr kumimoji="1" lang="ja-JP" altLang="en-US" smtClean="0"/>
              <a:t>作業</a:t>
            </a:r>
            <a:endParaRPr kumimoji="1" lang="ja-JP" altLang="en-US"/>
          </a:p>
        </p:txBody>
      </p:sp>
    </p:spTree>
    <p:extLst>
      <p:ext uri="{BB962C8B-B14F-4D97-AF65-F5344CB8AC3E}">
        <p14:creationId xmlns:p14="http://schemas.microsoft.com/office/powerpoint/2010/main" val="1997546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Gulp</a:t>
            </a:r>
            <a:r>
              <a:rPr kumimoji="1" lang="ja-JP" altLang="en-US" dirty="0" smtClean="0"/>
              <a:t>って何？</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Node.js</a:t>
            </a:r>
            <a:r>
              <a:rPr kumimoji="1" lang="ja-JP" altLang="en-US" dirty="0" smtClean="0"/>
              <a:t>エコシステムでビルドなどの各種タスクを自動化するために利用されているタスクランナーの</a:t>
            </a:r>
            <a:r>
              <a:rPr kumimoji="1" lang="en-US" altLang="ja-JP" dirty="0" smtClean="0"/>
              <a:t>1</a:t>
            </a:r>
            <a:r>
              <a:rPr kumimoji="1" lang="ja-JP" altLang="en-US" dirty="0" smtClean="0"/>
              <a:t>つ。</a:t>
            </a:r>
            <a:endParaRPr kumimoji="1" lang="en-US" altLang="ja-JP" dirty="0" smtClean="0"/>
          </a:p>
          <a:p>
            <a:r>
              <a:rPr lang="en-US" altLang="ja-JP" dirty="0" err="1" smtClean="0"/>
              <a:t>Node.js</a:t>
            </a:r>
            <a:r>
              <a:rPr lang="ja-JP" altLang="en-US" dirty="0" smtClean="0"/>
              <a:t>の標準ライブラリが提供する</a:t>
            </a:r>
            <a:r>
              <a:rPr lang="en-US" altLang="ja-JP" dirty="0" smtClean="0"/>
              <a:t>Stream</a:t>
            </a:r>
            <a:r>
              <a:rPr lang="ja-JP" altLang="en-US" dirty="0" smtClean="0"/>
              <a:t>オブジェクト</a:t>
            </a:r>
            <a:r>
              <a:rPr lang="en-US" altLang="ja-JP" baseline="30000" dirty="0" smtClean="0"/>
              <a:t>※1</a:t>
            </a:r>
            <a:r>
              <a:rPr lang="ja-JP" altLang="en-US" dirty="0" smtClean="0"/>
              <a:t>を土台にして、</a:t>
            </a:r>
            <a:r>
              <a:rPr lang="ja-JP" altLang="en-US" dirty="0" smtClean="0">
                <a:solidFill>
                  <a:srgbClr val="FF0000"/>
                </a:solidFill>
              </a:rPr>
              <a:t>高速かつ抽象度の高いファイル操作</a:t>
            </a:r>
            <a:r>
              <a:rPr lang="ja-JP" altLang="en-US" dirty="0" smtClean="0"/>
              <a:t>を提供するのが特徴。</a:t>
            </a:r>
            <a:endParaRPr lang="en-US" altLang="ja-JP" dirty="0" smtClean="0"/>
          </a:p>
          <a:p>
            <a:r>
              <a:rPr lang="en-US" altLang="ja-JP" dirty="0" smtClean="0"/>
              <a:t>CLI</a:t>
            </a:r>
            <a:r>
              <a:rPr lang="ja-JP" altLang="en-US" dirty="0" smtClean="0"/>
              <a:t>である</a:t>
            </a:r>
            <a:r>
              <a:rPr lang="en-US" altLang="ja-JP" dirty="0" smtClean="0"/>
              <a:t>"gulp-cli"</a:t>
            </a:r>
            <a:r>
              <a:rPr lang="ja-JP" altLang="en-US" dirty="0" smtClean="0"/>
              <a:t>と、タスク定義を行うための</a:t>
            </a:r>
            <a:r>
              <a:rPr lang="en-US" altLang="ja-JP" dirty="0" smtClean="0"/>
              <a:t>FW</a:t>
            </a:r>
            <a:r>
              <a:rPr lang="ja-JP" altLang="en-US" dirty="0" smtClean="0"/>
              <a:t>である</a:t>
            </a:r>
            <a:r>
              <a:rPr lang="en-US" altLang="ja-JP" dirty="0" smtClean="0"/>
              <a:t>"gulp"</a:t>
            </a:r>
            <a:r>
              <a:rPr lang="ja-JP" altLang="en-US" dirty="0" smtClean="0"/>
              <a:t>の</a:t>
            </a:r>
            <a:r>
              <a:rPr lang="en-US" altLang="ja-JP" dirty="0" smtClean="0"/>
              <a:t>2</a:t>
            </a:r>
            <a:r>
              <a:rPr lang="ja-JP" altLang="en-US" dirty="0" smtClean="0"/>
              <a:t>パッケージから構成される。</a:t>
            </a:r>
            <a:endParaRPr lang="en-US" altLang="ja-JP" dirty="0" smtClean="0"/>
          </a:p>
          <a:p>
            <a:r>
              <a:rPr lang="ja-JP" altLang="en-US" dirty="0" smtClean="0"/>
              <a:t>プロジェクト・ルートの</a:t>
            </a:r>
            <a:r>
              <a:rPr lang="ja-JP" altLang="en-US" dirty="0" smtClean="0">
                <a:solidFill>
                  <a:srgbClr val="FF0000"/>
                </a:solidFill>
              </a:rPr>
              <a:t>ファイル</a:t>
            </a:r>
            <a:r>
              <a:rPr lang="en-US" altLang="ja-JP" dirty="0" smtClean="0">
                <a:solidFill>
                  <a:srgbClr val="FF0000"/>
                </a:solidFill>
              </a:rPr>
              <a:t>"</a:t>
            </a:r>
            <a:r>
              <a:rPr lang="en-US" altLang="ja-JP" dirty="0" err="1" smtClean="0">
                <a:solidFill>
                  <a:srgbClr val="FF0000"/>
                </a:solidFill>
              </a:rPr>
              <a:t>gulpfile.js</a:t>
            </a:r>
            <a:r>
              <a:rPr lang="en-US" altLang="ja-JP" dirty="0" smtClean="0">
                <a:solidFill>
                  <a:srgbClr val="FF0000"/>
                </a:solidFill>
              </a:rPr>
              <a:t>"</a:t>
            </a:r>
            <a:r>
              <a:rPr lang="ja-JP" altLang="en-US" dirty="0" smtClean="0">
                <a:solidFill>
                  <a:srgbClr val="FF0000"/>
                </a:solidFill>
              </a:rPr>
              <a:t>でタスク定義</a:t>
            </a:r>
            <a:r>
              <a:rPr lang="ja-JP" altLang="en-US" dirty="0" smtClean="0"/>
              <a:t>を行う。当然のことながらこのファイルをバージョン管理することで、タスク定義自体をバージョン管理できる。</a:t>
            </a:r>
            <a:endParaRPr lang="en-US" altLang="ja-JP" dirty="0" smtClean="0"/>
          </a:p>
          <a:p>
            <a:r>
              <a:rPr lang="en-US" altLang="ja-JP" dirty="0" smtClean="0"/>
              <a:t>TS</a:t>
            </a:r>
            <a:r>
              <a:rPr lang="ja-JP" altLang="en-US" dirty="0" smtClean="0"/>
              <a:t>のコンパイルだけでなく、</a:t>
            </a:r>
            <a:r>
              <a:rPr lang="en-US" altLang="ja-JP" dirty="0" smtClean="0"/>
              <a:t>JS</a:t>
            </a:r>
            <a:r>
              <a:rPr lang="ja-JP" altLang="en-US" dirty="0" smtClean="0"/>
              <a:t>の圧縮・難読化、</a:t>
            </a:r>
            <a:r>
              <a:rPr lang="en-US" altLang="ja-JP" dirty="0" smtClean="0"/>
              <a:t>LESS/SASS</a:t>
            </a:r>
            <a:r>
              <a:rPr lang="ja-JP" altLang="en-US" dirty="0" smtClean="0"/>
              <a:t>のコンパイル、ソースマップの作成など多種多様なタスクをこなすことが可能。</a:t>
            </a:r>
            <a:endParaRPr kumimoji="1" lang="ja-JP" altLang="en-US" dirty="0"/>
          </a:p>
        </p:txBody>
      </p:sp>
      <p:sp>
        <p:nvSpPr>
          <p:cNvPr id="5" name="正方形/長方形 4"/>
          <p:cNvSpPr/>
          <p:nvPr/>
        </p:nvSpPr>
        <p:spPr>
          <a:xfrm>
            <a:off x="628650" y="6311899"/>
            <a:ext cx="7886700" cy="546102"/>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1200" dirty="0" smtClean="0">
                <a:solidFill>
                  <a:schemeClr val="tx1"/>
                </a:solidFill>
              </a:rPr>
              <a:t>※1</a:t>
            </a:r>
            <a:r>
              <a:rPr lang="ja-JP" altLang="en-US" sz="1200" dirty="0" smtClean="0">
                <a:solidFill>
                  <a:schemeClr val="tx1"/>
                </a:solidFill>
              </a:rPr>
              <a:t>　</a:t>
            </a:r>
            <a:r>
              <a:rPr lang="en-US" altLang="ja-JP" sz="1200" dirty="0" smtClean="0">
                <a:solidFill>
                  <a:schemeClr val="tx1"/>
                </a:solidFill>
              </a:rPr>
              <a:t>Pipes and Filters</a:t>
            </a:r>
            <a:r>
              <a:rPr lang="ja-JP" altLang="en-US" sz="1200" dirty="0" smtClean="0">
                <a:solidFill>
                  <a:schemeClr val="tx1"/>
                </a:solidFill>
              </a:rPr>
              <a:t>パターンの</a:t>
            </a:r>
            <a:r>
              <a:rPr lang="en-US" altLang="ja-JP" sz="1200" dirty="0" err="1" smtClean="0">
                <a:solidFill>
                  <a:schemeClr val="tx1"/>
                </a:solidFill>
              </a:rPr>
              <a:t>Node.js</a:t>
            </a:r>
            <a:r>
              <a:rPr lang="ja-JP" altLang="en-US" sz="1200" dirty="0" smtClean="0">
                <a:solidFill>
                  <a:schemeClr val="tx1"/>
                </a:solidFill>
              </a:rPr>
              <a:t>における実装。</a:t>
            </a:r>
            <a:r>
              <a:rPr lang="en-US" altLang="ja-JP" sz="1200" dirty="0" smtClean="0">
                <a:solidFill>
                  <a:schemeClr val="tx1"/>
                </a:solidFill>
              </a:rPr>
              <a:t>Java</a:t>
            </a:r>
            <a:r>
              <a:rPr lang="ja-JP" altLang="en-US" sz="1200" dirty="0" smtClean="0">
                <a:solidFill>
                  <a:schemeClr val="tx1"/>
                </a:solidFill>
              </a:rPr>
              <a:t>でいれば</a:t>
            </a:r>
            <a:r>
              <a:rPr lang="en-US" altLang="ja-JP" sz="1200" dirty="0" smtClean="0">
                <a:solidFill>
                  <a:schemeClr val="tx1"/>
                </a:solidFill>
              </a:rPr>
              <a:t>Stream&lt;File&gt;</a:t>
            </a:r>
            <a:r>
              <a:rPr lang="ja-JP" altLang="en-US" sz="1200" dirty="0" smtClean="0">
                <a:solidFill>
                  <a:schemeClr val="tx1"/>
                </a:solidFill>
              </a:rPr>
              <a:t>といったところ（ただし中間処理段階ではファイル内容はあくまでもバッファ上にあり</a:t>
            </a:r>
            <a:r>
              <a:rPr lang="en-US" altLang="ja-JP" sz="1200" dirty="0" smtClean="0">
                <a:solidFill>
                  <a:schemeClr val="tx1"/>
                </a:solidFill>
              </a:rPr>
              <a:t>FS</a:t>
            </a:r>
            <a:r>
              <a:rPr lang="ja-JP" altLang="en-US" sz="1200" dirty="0" smtClean="0">
                <a:solidFill>
                  <a:schemeClr val="tx1"/>
                </a:solidFill>
              </a:rPr>
              <a:t>上のファイル実体とは切り離されている。　</a:t>
            </a:r>
            <a:endParaRPr kumimoji="1" lang="ja-JP" altLang="en-US" sz="1200" dirty="0">
              <a:solidFill>
                <a:schemeClr val="tx1"/>
              </a:solidFill>
            </a:endParaRPr>
          </a:p>
        </p:txBody>
      </p:sp>
    </p:spTree>
    <p:extLst>
      <p:ext uri="{BB962C8B-B14F-4D97-AF65-F5344CB8AC3E}">
        <p14:creationId xmlns:p14="http://schemas.microsoft.com/office/powerpoint/2010/main" val="1392400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Gulp</a:t>
            </a:r>
            <a:r>
              <a:rPr kumimoji="1" lang="ja-JP" altLang="en-US" dirty="0" smtClean="0"/>
              <a:t>は必須ですか？</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いいえ。必須ではありません。</a:t>
            </a:r>
            <a:endParaRPr lang="en-US" altLang="ja-JP" dirty="0" smtClean="0"/>
          </a:p>
          <a:p>
            <a:r>
              <a:rPr lang="ja-JP" altLang="en-US" dirty="0" smtClean="0"/>
              <a:t>しかし</a:t>
            </a:r>
            <a:r>
              <a:rPr lang="en-US" altLang="ja-JP" dirty="0" err="1" smtClean="0"/>
              <a:t>tsc</a:t>
            </a:r>
            <a:r>
              <a:rPr lang="ja-JP" altLang="en-US" dirty="0" smtClean="0"/>
              <a:t>を直接使用するのは煩雑なので一般に何らかのタスクランナーが必要で、今回は</a:t>
            </a:r>
            <a:r>
              <a:rPr lang="en-US" altLang="ja-JP" dirty="0" smtClean="0"/>
              <a:t>Gulp</a:t>
            </a:r>
            <a:r>
              <a:rPr lang="ja-JP" altLang="en-US" dirty="0" smtClean="0"/>
              <a:t>を採用しました。</a:t>
            </a:r>
            <a:endParaRPr lang="en-US" altLang="ja-JP" dirty="0" smtClean="0"/>
          </a:p>
          <a:p>
            <a:r>
              <a:rPr lang="ja-JP" altLang="en-US" dirty="0" smtClean="0"/>
              <a:t>他の選択肢として</a:t>
            </a:r>
            <a:r>
              <a:rPr lang="en-US" altLang="ja-JP" dirty="0" smtClean="0"/>
              <a:t>IDE</a:t>
            </a:r>
            <a:r>
              <a:rPr lang="ja-JP" altLang="en-US" dirty="0" smtClean="0"/>
              <a:t>に頼る方法や</a:t>
            </a:r>
            <a:r>
              <a:rPr lang="en-US" altLang="ja-JP" dirty="0" smtClean="0"/>
              <a:t>Grunt</a:t>
            </a:r>
            <a:r>
              <a:rPr lang="ja-JP" altLang="en-US" dirty="0" smtClean="0"/>
              <a:t>など他の</a:t>
            </a:r>
            <a:r>
              <a:rPr lang="en-US" altLang="ja-JP" dirty="0" smtClean="0"/>
              <a:t>CLI</a:t>
            </a:r>
            <a:r>
              <a:rPr lang="ja-JP" altLang="en-US" dirty="0" smtClean="0"/>
              <a:t>を使用する方法があります。</a:t>
            </a:r>
            <a:endParaRPr lang="en-US" altLang="ja-JP" dirty="0" smtClean="0"/>
          </a:p>
          <a:p>
            <a:r>
              <a:rPr lang="ja-JP" altLang="en-US" dirty="0" smtClean="0"/>
              <a:t>私は前項で上げた</a:t>
            </a:r>
            <a:r>
              <a:rPr lang="en-US" altLang="ja-JP" dirty="0" smtClean="0"/>
              <a:t>Gulp</a:t>
            </a:r>
            <a:r>
              <a:rPr lang="ja-JP" altLang="en-US" dirty="0" smtClean="0"/>
              <a:t>の特徴から他のツールより優れたものとして</a:t>
            </a:r>
            <a:r>
              <a:rPr lang="en-US" altLang="ja-JP" dirty="0" smtClean="0"/>
              <a:t>Gulp</a:t>
            </a:r>
            <a:r>
              <a:rPr lang="ja-JP" altLang="en-US" dirty="0" smtClean="0"/>
              <a:t>の利用を推奨します。</a:t>
            </a:r>
            <a:endParaRPr lang="en-US" altLang="ja-JP" dirty="0" smtClean="0"/>
          </a:p>
          <a:p>
            <a:endParaRPr kumimoji="1" lang="ja-JP" altLang="en-US" dirty="0"/>
          </a:p>
        </p:txBody>
      </p:sp>
      <p:sp>
        <p:nvSpPr>
          <p:cNvPr id="5" name="正方形/長方形 4"/>
          <p:cNvSpPr/>
          <p:nvPr/>
        </p:nvSpPr>
        <p:spPr>
          <a:xfrm>
            <a:off x="628650" y="6311899"/>
            <a:ext cx="7886700" cy="546102"/>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1200" dirty="0" smtClean="0">
                <a:solidFill>
                  <a:schemeClr val="tx1"/>
                </a:solidFill>
              </a:rPr>
              <a:t>※1</a:t>
            </a:r>
            <a:r>
              <a:rPr lang="ja-JP" altLang="en-US" sz="1200" dirty="0" smtClean="0">
                <a:solidFill>
                  <a:schemeClr val="tx1"/>
                </a:solidFill>
              </a:rPr>
              <a:t>　</a:t>
            </a:r>
            <a:r>
              <a:rPr lang="en-US" altLang="ja-JP" sz="1200" dirty="0" smtClean="0">
                <a:solidFill>
                  <a:schemeClr val="tx1"/>
                </a:solidFill>
              </a:rPr>
              <a:t>Pipes and Filters</a:t>
            </a:r>
            <a:r>
              <a:rPr lang="ja-JP" altLang="en-US" sz="1200" dirty="0" smtClean="0">
                <a:solidFill>
                  <a:schemeClr val="tx1"/>
                </a:solidFill>
              </a:rPr>
              <a:t>パターンの</a:t>
            </a:r>
            <a:r>
              <a:rPr lang="en-US" altLang="ja-JP" sz="1200" dirty="0" err="1" smtClean="0">
                <a:solidFill>
                  <a:schemeClr val="tx1"/>
                </a:solidFill>
              </a:rPr>
              <a:t>Node.js</a:t>
            </a:r>
            <a:r>
              <a:rPr lang="ja-JP" altLang="en-US" sz="1200" dirty="0" smtClean="0">
                <a:solidFill>
                  <a:schemeClr val="tx1"/>
                </a:solidFill>
              </a:rPr>
              <a:t>における実装。</a:t>
            </a:r>
            <a:r>
              <a:rPr lang="en-US" altLang="ja-JP" sz="1200" dirty="0" smtClean="0">
                <a:solidFill>
                  <a:schemeClr val="tx1"/>
                </a:solidFill>
              </a:rPr>
              <a:t>Java</a:t>
            </a:r>
            <a:r>
              <a:rPr lang="ja-JP" altLang="en-US" sz="1200" dirty="0" smtClean="0">
                <a:solidFill>
                  <a:schemeClr val="tx1"/>
                </a:solidFill>
              </a:rPr>
              <a:t>でいれば</a:t>
            </a:r>
            <a:r>
              <a:rPr lang="en-US" altLang="ja-JP" sz="1200" dirty="0" smtClean="0">
                <a:solidFill>
                  <a:schemeClr val="tx1"/>
                </a:solidFill>
              </a:rPr>
              <a:t>Stream&lt;File&gt;</a:t>
            </a:r>
            <a:r>
              <a:rPr lang="ja-JP" altLang="en-US" sz="1200" dirty="0" smtClean="0">
                <a:solidFill>
                  <a:schemeClr val="tx1"/>
                </a:solidFill>
              </a:rPr>
              <a:t>といったところ（ただし中間処理段階ではファイル内容はあくまでもバッファ上にあり</a:t>
            </a:r>
            <a:r>
              <a:rPr lang="en-US" altLang="ja-JP" sz="1200" dirty="0" smtClean="0">
                <a:solidFill>
                  <a:schemeClr val="tx1"/>
                </a:solidFill>
              </a:rPr>
              <a:t>FS</a:t>
            </a:r>
            <a:r>
              <a:rPr lang="ja-JP" altLang="en-US" sz="1200" dirty="0" smtClean="0">
                <a:solidFill>
                  <a:schemeClr val="tx1"/>
                </a:solidFill>
              </a:rPr>
              <a:t>上のファイル実体とは切り離されている。　</a:t>
            </a:r>
            <a:endParaRPr kumimoji="1" lang="ja-JP" altLang="en-US" sz="1200" dirty="0">
              <a:solidFill>
                <a:schemeClr val="tx1"/>
              </a:solidFill>
            </a:endParaRPr>
          </a:p>
        </p:txBody>
      </p:sp>
    </p:spTree>
    <p:extLst>
      <p:ext uri="{BB962C8B-B14F-4D97-AF65-F5344CB8AC3E}">
        <p14:creationId xmlns:p14="http://schemas.microsoft.com/office/powerpoint/2010/main" val="947577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Atom</a:t>
            </a:r>
            <a:r>
              <a:rPr kumimoji="1" lang="ja-JP" altLang="en-US" dirty="0" smtClean="0"/>
              <a:t>インストール</a:t>
            </a:r>
            <a:endParaRPr kumimoji="1" lang="ja-JP" altLang="en-US" dirty="0"/>
          </a:p>
        </p:txBody>
      </p:sp>
      <p:sp>
        <p:nvSpPr>
          <p:cNvPr id="5" name="コンテンツ プレースホルダー 4"/>
          <p:cNvSpPr>
            <a:spLocks noGrp="1"/>
          </p:cNvSpPr>
          <p:nvPr>
            <p:ph sz="half" idx="1"/>
          </p:nvPr>
        </p:nvSpPr>
        <p:spPr/>
        <p:txBody>
          <a:bodyPr/>
          <a:lstStyle/>
          <a:p>
            <a:pPr marL="457200" indent="-457200">
              <a:buFont typeface="+mj-ea"/>
              <a:buAutoNum type="circleNumDbPlain"/>
            </a:pPr>
            <a:r>
              <a:rPr lang="en-US" altLang="ja-JP" dirty="0" smtClean="0">
                <a:hlinkClick r:id="rId2"/>
              </a:rPr>
              <a:t>Atom</a:t>
            </a:r>
            <a:r>
              <a:rPr lang="ja-JP" altLang="en-US" dirty="0" smtClean="0">
                <a:hlinkClick r:id="rId2"/>
              </a:rPr>
              <a:t>公式サイト</a:t>
            </a:r>
            <a:r>
              <a:rPr lang="ja-JP" altLang="en-US" dirty="0" smtClean="0"/>
              <a:t>にアクセスして、</a:t>
            </a:r>
            <a:r>
              <a:rPr lang="en-US" altLang="ja-JP" dirty="0" smtClean="0"/>
              <a:t>OS/CPU</a:t>
            </a:r>
            <a:r>
              <a:rPr lang="ja-JP" altLang="en-US" dirty="0" smtClean="0"/>
              <a:t>アーキに照らして適切なインストーラを取得</a:t>
            </a:r>
            <a:endParaRPr lang="en-US" altLang="ja-JP" dirty="0" smtClean="0"/>
          </a:p>
          <a:p>
            <a:pPr marL="457200" indent="-457200">
              <a:buFont typeface="+mj-ea"/>
              <a:buAutoNum type="circleNumDbPlain"/>
            </a:pPr>
            <a:r>
              <a:rPr lang="ja-JP" altLang="en-US" dirty="0" smtClean="0"/>
              <a:t>デフォルトの設定でインストール</a:t>
            </a:r>
            <a:endParaRPr lang="en-US" altLang="ja-JP" dirty="0" smtClean="0"/>
          </a:p>
          <a:p>
            <a:pPr marL="457200" indent="-457200">
              <a:buFont typeface="+mj-ea"/>
              <a:buAutoNum type="circleNumDbPlain"/>
            </a:pPr>
            <a:r>
              <a:rPr lang="ja-JP" altLang="en-US" dirty="0" smtClean="0"/>
              <a:t>インストールが終わったら（スタートメニューなどから）</a:t>
            </a:r>
            <a:r>
              <a:rPr lang="en-US" altLang="ja-JP" dirty="0" smtClean="0"/>
              <a:t>Atom</a:t>
            </a:r>
            <a:r>
              <a:rPr lang="ja-JP" altLang="en-US" dirty="0" smtClean="0"/>
              <a:t>を起動する</a:t>
            </a:r>
            <a:endParaRPr lang="en-US" altLang="ja-JP" dirty="0" smtClean="0"/>
          </a:p>
          <a:p>
            <a:pPr marL="457200" indent="-457200">
              <a:buFont typeface="+mj-ea"/>
              <a:buAutoNum type="circleNumDbPlain"/>
            </a:pPr>
            <a:endParaRPr kumimoji="1" lang="ja-JP" altLang="en-US" dirty="0"/>
          </a:p>
        </p:txBody>
      </p:sp>
      <p:pic>
        <p:nvPicPr>
          <p:cNvPr id="7" name="コンテンツ プレースホルダー 6"/>
          <p:cNvPicPr>
            <a:picLocks noGrp="1" noChangeAspect="1"/>
          </p:cNvPicPr>
          <p:nvPr>
            <p:ph sz="half" idx="2"/>
          </p:nvPr>
        </p:nvPicPr>
        <p:blipFill>
          <a:blip r:embed="rId3"/>
          <a:stretch>
            <a:fillRect/>
          </a:stretch>
        </p:blipFill>
        <p:spPr>
          <a:xfrm>
            <a:off x="4629150" y="2128504"/>
            <a:ext cx="3886200" cy="3745580"/>
          </a:xfrm>
          <a:prstGeom prst="rect">
            <a:avLst/>
          </a:prstGeom>
        </p:spPr>
      </p:pic>
      <p:sp>
        <p:nvSpPr>
          <p:cNvPr id="4" name="テキスト ボックス 3"/>
          <p:cNvSpPr txBox="1"/>
          <p:nvPr/>
        </p:nvSpPr>
        <p:spPr>
          <a:xfrm>
            <a:off x="119269" y="112992"/>
            <a:ext cx="646331" cy="369332"/>
          </a:xfrm>
          <a:prstGeom prst="rect">
            <a:avLst/>
          </a:prstGeom>
          <a:noFill/>
          <a:ln>
            <a:solidFill>
              <a:schemeClr val="tx1"/>
            </a:solidFill>
          </a:ln>
        </p:spPr>
        <p:txBody>
          <a:bodyPr wrap="none" rtlCol="0">
            <a:spAutoFit/>
          </a:bodyPr>
          <a:lstStyle/>
          <a:p>
            <a:r>
              <a:rPr kumimoji="1" lang="ja-JP" altLang="en-US" smtClean="0"/>
              <a:t>作業</a:t>
            </a:r>
            <a:endParaRPr kumimoji="1" lang="ja-JP" altLang="en-US"/>
          </a:p>
        </p:txBody>
      </p:sp>
      <p:pic>
        <p:nvPicPr>
          <p:cNvPr id="8" name="図 7"/>
          <p:cNvPicPr>
            <a:picLocks noChangeAspect="1"/>
          </p:cNvPicPr>
          <p:nvPr/>
        </p:nvPicPr>
        <p:blipFill>
          <a:blip r:embed="rId4"/>
          <a:stretch>
            <a:fillRect/>
          </a:stretch>
        </p:blipFill>
        <p:spPr>
          <a:xfrm>
            <a:off x="6505074" y="4176713"/>
            <a:ext cx="2010276" cy="2000250"/>
          </a:xfrm>
          <a:prstGeom prst="rect">
            <a:avLst/>
          </a:prstGeom>
        </p:spPr>
      </p:pic>
    </p:spTree>
    <p:extLst>
      <p:ext uri="{BB962C8B-B14F-4D97-AF65-F5344CB8AC3E}">
        <p14:creationId xmlns:p14="http://schemas.microsoft.com/office/powerpoint/2010/main" val="9644305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atom-typescript</a:t>
            </a:r>
            <a:r>
              <a:rPr kumimoji="1" lang="ja-JP" altLang="en-US" dirty="0" smtClean="0"/>
              <a:t>インストール</a:t>
            </a:r>
            <a:endParaRPr kumimoji="1" lang="ja-JP" altLang="en-US" dirty="0"/>
          </a:p>
        </p:txBody>
      </p:sp>
      <p:sp>
        <p:nvSpPr>
          <p:cNvPr id="3" name="コンテンツ プレースホルダー 2"/>
          <p:cNvSpPr>
            <a:spLocks noGrp="1"/>
          </p:cNvSpPr>
          <p:nvPr>
            <p:ph idx="1"/>
          </p:nvPr>
        </p:nvSpPr>
        <p:spPr/>
        <p:txBody>
          <a:bodyPr/>
          <a:lstStyle/>
          <a:p>
            <a:pPr marL="457200" indent="-457200">
              <a:buFont typeface="+mj-lt"/>
              <a:buAutoNum type="arabicPeriod"/>
            </a:pPr>
            <a:r>
              <a:rPr kumimoji="1" lang="en-US" altLang="ja-JP" dirty="0" smtClean="0"/>
              <a:t>Atom</a:t>
            </a:r>
            <a:r>
              <a:rPr kumimoji="1" lang="ja-JP" altLang="en-US" dirty="0" smtClean="0"/>
              <a:t>を起動をしたら</a:t>
            </a:r>
            <a:r>
              <a:rPr lang="ja-JP" altLang="en-US" dirty="0" smtClean="0"/>
              <a:t>設定画面を開く</a:t>
            </a:r>
            <a:endParaRPr lang="en-US" altLang="ja-JP" dirty="0" smtClean="0"/>
          </a:p>
          <a:p>
            <a:pPr lvl="1"/>
            <a:r>
              <a:rPr lang="en-US" altLang="ja-JP" dirty="0" err="1" smtClean="0"/>
              <a:t>macOS</a:t>
            </a:r>
            <a:r>
              <a:rPr lang="ja-JP" altLang="en-US" dirty="0" smtClean="0"/>
              <a:t>の場合：メニューバー</a:t>
            </a:r>
            <a:r>
              <a:rPr lang="en-US" altLang="ja-JP" dirty="0" smtClean="0"/>
              <a:t>[Atom]</a:t>
            </a:r>
            <a:r>
              <a:rPr lang="ja-JP" altLang="en-US" dirty="0" smtClean="0"/>
              <a:t>→</a:t>
            </a:r>
            <a:r>
              <a:rPr lang="en-US" altLang="ja-JP" dirty="0" smtClean="0"/>
              <a:t>[Preferences]</a:t>
            </a:r>
          </a:p>
          <a:p>
            <a:pPr lvl="1"/>
            <a:r>
              <a:rPr lang="en-US" altLang="ja-JP" dirty="0" smtClean="0"/>
              <a:t>Windows</a:t>
            </a:r>
            <a:r>
              <a:rPr lang="ja-JP" altLang="en-US" dirty="0" smtClean="0"/>
              <a:t>の場合：メニューバー</a:t>
            </a:r>
            <a:r>
              <a:rPr lang="en-US" altLang="ja-JP" dirty="0" smtClean="0"/>
              <a:t>[File]</a:t>
            </a:r>
            <a:r>
              <a:rPr lang="ja-JP" altLang="en-US" dirty="0" smtClean="0"/>
              <a:t>→</a:t>
            </a:r>
            <a:r>
              <a:rPr lang="en-US" altLang="ja-JP" dirty="0" smtClean="0"/>
              <a:t>[Settings]</a:t>
            </a:r>
          </a:p>
          <a:p>
            <a:pPr marL="457200" indent="-457200">
              <a:buFont typeface="+mj-lt"/>
              <a:buAutoNum type="arabicPeriod"/>
            </a:pPr>
            <a:r>
              <a:rPr kumimoji="1" lang="en-US" altLang="ja-JP" dirty="0" smtClean="0"/>
              <a:t>Preferences</a:t>
            </a:r>
            <a:r>
              <a:rPr kumimoji="1" lang="ja-JP" altLang="en-US" dirty="0" smtClean="0"/>
              <a:t>画面の左側ペインから</a:t>
            </a:r>
            <a:r>
              <a:rPr kumimoji="1" lang="en-US" altLang="ja-JP" dirty="0" smtClean="0"/>
              <a:t>Install</a:t>
            </a:r>
            <a:r>
              <a:rPr kumimoji="1" lang="ja-JP" altLang="en-US" dirty="0" smtClean="0"/>
              <a:t>タブを開く</a:t>
            </a:r>
            <a:endParaRPr kumimoji="1" lang="en-US" altLang="ja-JP" dirty="0" smtClean="0"/>
          </a:p>
          <a:p>
            <a:pPr marL="457200" indent="-457200">
              <a:buFont typeface="+mj-lt"/>
              <a:buAutoNum type="arabicPeriod"/>
            </a:pPr>
            <a:r>
              <a:rPr kumimoji="1" lang="en-US" altLang="ja-JP" dirty="0" smtClean="0"/>
              <a:t>"atom-typescript"</a:t>
            </a:r>
            <a:r>
              <a:rPr kumimoji="1" lang="ja-JP" altLang="en-US" dirty="0" smtClean="0"/>
              <a:t>パッケージを検索</a:t>
            </a:r>
            <a:endParaRPr kumimoji="1" lang="en-US" altLang="ja-JP" dirty="0" smtClean="0"/>
          </a:p>
          <a:p>
            <a:pPr marL="457200" indent="-457200">
              <a:buFont typeface="+mj-lt"/>
              <a:buAutoNum type="arabicPeriod"/>
            </a:pPr>
            <a:r>
              <a:rPr lang="en-US" altLang="ja-JP" dirty="0" smtClean="0"/>
              <a:t>[Install]</a:t>
            </a:r>
            <a:r>
              <a:rPr lang="ja-JP" altLang="en-US" dirty="0" smtClean="0"/>
              <a:t>をクリック</a:t>
            </a:r>
            <a:endParaRPr kumimoji="1" lang="en-US" altLang="ja-JP" dirty="0" smtClean="0"/>
          </a:p>
          <a:p>
            <a:endParaRPr kumimoji="1" lang="en-US" altLang="ja-JP" dirty="0" smtClean="0"/>
          </a:p>
          <a:p>
            <a:endParaRPr kumimoji="1" lang="ja-JP" altLang="en-US" dirty="0"/>
          </a:p>
        </p:txBody>
      </p:sp>
      <p:sp>
        <p:nvSpPr>
          <p:cNvPr id="4" name="テキスト ボックス 3"/>
          <p:cNvSpPr txBox="1"/>
          <p:nvPr/>
        </p:nvSpPr>
        <p:spPr>
          <a:xfrm>
            <a:off x="119269" y="112992"/>
            <a:ext cx="646331" cy="369332"/>
          </a:xfrm>
          <a:prstGeom prst="rect">
            <a:avLst/>
          </a:prstGeom>
          <a:noFill/>
          <a:ln>
            <a:solidFill>
              <a:schemeClr val="tx1"/>
            </a:solidFill>
          </a:ln>
        </p:spPr>
        <p:txBody>
          <a:bodyPr wrap="none" rtlCol="0">
            <a:spAutoFit/>
          </a:bodyPr>
          <a:lstStyle/>
          <a:p>
            <a:r>
              <a:rPr kumimoji="1" lang="ja-JP" altLang="en-US" smtClean="0"/>
              <a:t>作業</a:t>
            </a:r>
            <a:endParaRPr kumimoji="1" lang="ja-JP" altLang="en-US"/>
          </a:p>
        </p:txBody>
      </p:sp>
      <p:pic>
        <p:nvPicPr>
          <p:cNvPr id="5" name="図 4"/>
          <p:cNvPicPr>
            <a:picLocks noChangeAspect="1"/>
          </p:cNvPicPr>
          <p:nvPr/>
        </p:nvPicPr>
        <p:blipFill>
          <a:blip r:embed="rId2"/>
          <a:stretch>
            <a:fillRect/>
          </a:stretch>
        </p:blipFill>
        <p:spPr>
          <a:xfrm>
            <a:off x="4479235" y="3885096"/>
            <a:ext cx="4664765" cy="2972904"/>
          </a:xfrm>
          <a:prstGeom prst="rect">
            <a:avLst/>
          </a:prstGeom>
        </p:spPr>
      </p:pic>
      <p:sp>
        <p:nvSpPr>
          <p:cNvPr id="6" name="角丸四角形 5"/>
          <p:cNvSpPr/>
          <p:nvPr/>
        </p:nvSpPr>
        <p:spPr>
          <a:xfrm>
            <a:off x="4439479" y="4054302"/>
            <a:ext cx="1325217" cy="31891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 6"/>
          <p:cNvSpPr/>
          <p:nvPr/>
        </p:nvSpPr>
        <p:spPr>
          <a:xfrm>
            <a:off x="4439479" y="5584928"/>
            <a:ext cx="914400" cy="31891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p:nvSpPr>
        <p:spPr>
          <a:xfrm>
            <a:off x="5486400" y="4796717"/>
            <a:ext cx="3299791" cy="31891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角丸四角形 8"/>
          <p:cNvSpPr/>
          <p:nvPr/>
        </p:nvSpPr>
        <p:spPr>
          <a:xfrm>
            <a:off x="5486400" y="5167925"/>
            <a:ext cx="3299791" cy="54376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吹き出し 9"/>
          <p:cNvSpPr/>
          <p:nvPr/>
        </p:nvSpPr>
        <p:spPr>
          <a:xfrm>
            <a:off x="6215269" y="3443836"/>
            <a:ext cx="596348" cy="612648"/>
          </a:xfrm>
          <a:prstGeom prst="wedgeRectCallout">
            <a:avLst>
              <a:gd name="adj1" fmla="val -105277"/>
              <a:gd name="adj2" fmla="val 603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①</a:t>
            </a:r>
            <a:endParaRPr kumimoji="1" lang="ja-JP" altLang="en-US" dirty="0"/>
          </a:p>
        </p:txBody>
      </p:sp>
      <p:sp>
        <p:nvSpPr>
          <p:cNvPr id="11" name="四角形吹き出し 10"/>
          <p:cNvSpPr/>
          <p:nvPr/>
        </p:nvSpPr>
        <p:spPr>
          <a:xfrm>
            <a:off x="3612046" y="5278604"/>
            <a:ext cx="596348" cy="612648"/>
          </a:xfrm>
          <a:prstGeom prst="wedgeRectCallout">
            <a:avLst>
              <a:gd name="adj1" fmla="val 96945"/>
              <a:gd name="adj2" fmla="val 257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②</a:t>
            </a:r>
            <a:endParaRPr kumimoji="1" lang="ja-JP" altLang="en-US" dirty="0"/>
          </a:p>
        </p:txBody>
      </p:sp>
      <p:sp>
        <p:nvSpPr>
          <p:cNvPr id="12" name="四角形吹き出し 11"/>
          <p:cNvSpPr/>
          <p:nvPr/>
        </p:nvSpPr>
        <p:spPr>
          <a:xfrm>
            <a:off x="8217176" y="3997743"/>
            <a:ext cx="596348" cy="612648"/>
          </a:xfrm>
          <a:prstGeom prst="wedgeRectCallout">
            <a:avLst>
              <a:gd name="adj1" fmla="val -65277"/>
              <a:gd name="adj2" fmla="val 862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③</a:t>
            </a:r>
            <a:endParaRPr kumimoji="1" lang="ja-JP" altLang="en-US" dirty="0"/>
          </a:p>
        </p:txBody>
      </p:sp>
      <p:sp>
        <p:nvSpPr>
          <p:cNvPr id="13" name="四角形吹き出し 12"/>
          <p:cNvSpPr/>
          <p:nvPr/>
        </p:nvSpPr>
        <p:spPr>
          <a:xfrm>
            <a:off x="8184045" y="5889171"/>
            <a:ext cx="596348" cy="612648"/>
          </a:xfrm>
          <a:prstGeom prst="wedgeRectCallout">
            <a:avLst>
              <a:gd name="adj1" fmla="val -63055"/>
              <a:gd name="adj2" fmla="val -88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④</a:t>
            </a:r>
            <a:endParaRPr kumimoji="1" lang="ja-JP" altLang="en-US" dirty="0"/>
          </a:p>
        </p:txBody>
      </p:sp>
    </p:spTree>
    <p:extLst>
      <p:ext uri="{BB962C8B-B14F-4D97-AF65-F5344CB8AC3E}">
        <p14:creationId xmlns:p14="http://schemas.microsoft.com/office/powerpoint/2010/main" val="212316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500"/>
                                        <p:tgtEl>
                                          <p:spTgt spid="7"/>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500"/>
                                        <p:tgtEl>
                                          <p:spTgt spid="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fade">
                                      <p:cBhvr>
                                        <p:cTn id="57" dur="500"/>
                                        <p:tgtEl>
                                          <p:spTgt spid="9"/>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fade">
                                      <p:cBhvr>
                                        <p:cTn id="6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7" grpId="0" animBg="1"/>
      <p:bldP spid="8" grpId="0" animBg="1"/>
      <p:bldP spid="9" grpId="0" animBg="1"/>
      <p:bldP spid="10" grpId="0" animBg="1"/>
      <p:bldP spid="11" grpId="0" animBg="1"/>
      <p:bldP spid="12" grpId="0"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Atom</a:t>
            </a:r>
            <a:r>
              <a:rPr kumimoji="1" lang="ja-JP" altLang="en-US" dirty="0" smtClean="0"/>
              <a:t>って何？</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GitHub</a:t>
            </a:r>
            <a:r>
              <a:rPr kumimoji="1" lang="ja-JP" altLang="en-US" dirty="0" smtClean="0"/>
              <a:t>が開発・公開。</a:t>
            </a:r>
            <a:endParaRPr kumimoji="1" lang="en-US" altLang="ja-JP" dirty="0" smtClean="0"/>
          </a:p>
          <a:p>
            <a:r>
              <a:rPr kumimoji="1" lang="en-US" altLang="ja-JP" dirty="0" err="1" smtClean="0"/>
              <a:t>Node.js</a:t>
            </a:r>
            <a:r>
              <a:rPr kumimoji="1" lang="ja-JP" altLang="en-US" dirty="0" smtClean="0"/>
              <a:t>ランタイム</a:t>
            </a:r>
            <a:r>
              <a:rPr lang="ja-JP" altLang="en-US" dirty="0" smtClean="0"/>
              <a:t>を土台に</a:t>
            </a:r>
            <a:r>
              <a:rPr lang="en-US" altLang="ja-JP" dirty="0" smtClean="0"/>
              <a:t>HTML</a:t>
            </a:r>
            <a:r>
              <a:rPr lang="ja-JP" altLang="en-US" dirty="0" smtClean="0"/>
              <a:t>＋</a:t>
            </a:r>
            <a:r>
              <a:rPr lang="en-US" altLang="ja-JP" dirty="0" smtClean="0"/>
              <a:t>JS</a:t>
            </a:r>
            <a:r>
              <a:rPr lang="ja-JP" altLang="en-US" dirty="0" smtClean="0"/>
              <a:t>＋</a:t>
            </a:r>
            <a:r>
              <a:rPr lang="en-US" altLang="ja-JP" dirty="0" smtClean="0"/>
              <a:t>CSS</a:t>
            </a:r>
            <a:r>
              <a:rPr lang="ja-JP" altLang="en-US" dirty="0" smtClean="0"/>
              <a:t>で構築された開発向けテキスト・エディタ。</a:t>
            </a:r>
            <a:endParaRPr lang="en-US" altLang="ja-JP" dirty="0" smtClean="0"/>
          </a:p>
          <a:p>
            <a:r>
              <a:rPr kumimoji="1" lang="ja-JP" altLang="en-US" dirty="0" smtClean="0"/>
              <a:t>コア・コンポーネント（フレームワーク）は</a:t>
            </a:r>
            <a:r>
              <a:rPr kumimoji="1" lang="en-US" altLang="ja-JP" dirty="0" smtClean="0"/>
              <a:t>Electron</a:t>
            </a:r>
            <a:r>
              <a:rPr lang="ja-JP" altLang="en-US" dirty="0" smtClean="0"/>
              <a:t>という名前で、フレームワークそれ単体でも配布されている。</a:t>
            </a:r>
            <a:endParaRPr lang="en-US" altLang="ja-JP" dirty="0" smtClean="0"/>
          </a:p>
          <a:p>
            <a:r>
              <a:rPr lang="en-US" altLang="ja-JP" dirty="0" smtClean="0"/>
              <a:t>Atom</a:t>
            </a:r>
            <a:r>
              <a:rPr lang="ja-JP" altLang="en-US" dirty="0" smtClean="0"/>
              <a:t>をベースに</a:t>
            </a:r>
            <a:r>
              <a:rPr lang="en-US" altLang="ja-JP" dirty="0" err="1"/>
              <a:t>Miscrosoft</a:t>
            </a:r>
            <a:r>
              <a:rPr lang="ja-JP" altLang="en-US" dirty="0"/>
              <a:t>社が開発</a:t>
            </a:r>
            <a:r>
              <a:rPr lang="ja-JP" altLang="en-US" dirty="0" smtClean="0"/>
              <a:t>・配布しているのが</a:t>
            </a:r>
            <a:r>
              <a:rPr lang="en-US" altLang="ja-JP" dirty="0"/>
              <a:t>Visual Studio </a:t>
            </a:r>
            <a:r>
              <a:rPr lang="en-US" altLang="ja-JP" dirty="0" smtClean="0"/>
              <a:t>Code</a:t>
            </a:r>
            <a:r>
              <a:rPr lang="ja-JP" altLang="en-US" dirty="0" smtClean="0"/>
              <a:t>。</a:t>
            </a:r>
            <a:endParaRPr kumimoji="1" lang="ja-JP" altLang="en-US" dirty="0"/>
          </a:p>
        </p:txBody>
      </p:sp>
    </p:spTree>
    <p:extLst>
      <p:ext uri="{BB962C8B-B14F-4D97-AF65-F5344CB8AC3E}">
        <p14:creationId xmlns:p14="http://schemas.microsoft.com/office/powerpoint/2010/main" val="3054268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t>はじめに</a:t>
            </a:r>
            <a:endParaRPr kumimoji="1" lang="ja-JP" altLang="en-US" dirty="0"/>
          </a:p>
        </p:txBody>
      </p:sp>
      <p:sp>
        <p:nvSpPr>
          <p:cNvPr id="5" name="テキスト プレースホルダー 4"/>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3450775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Atom</a:t>
            </a:r>
            <a:r>
              <a:rPr kumimoji="1" lang="ja-JP" altLang="en-US" dirty="0" smtClean="0"/>
              <a:t>は必須ですか？</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いいえ。必須ではありません。</a:t>
            </a:r>
            <a:endParaRPr lang="en-US" altLang="ja-JP" dirty="0" smtClean="0"/>
          </a:p>
          <a:p>
            <a:r>
              <a:rPr lang="en-US" altLang="ja-JP" dirty="0" smtClean="0"/>
              <a:t>TS</a:t>
            </a:r>
            <a:r>
              <a:rPr lang="ja-JP" altLang="en-US" dirty="0" smtClean="0"/>
              <a:t>は</a:t>
            </a:r>
            <a:r>
              <a:rPr lang="en-US" altLang="ja-JP" dirty="0" err="1" smtClean="0"/>
              <a:t>npm</a:t>
            </a:r>
            <a:r>
              <a:rPr lang="ja-JP" altLang="en-US" dirty="0" smtClean="0"/>
              <a:t>と</a:t>
            </a:r>
            <a:r>
              <a:rPr lang="en-US" altLang="ja-JP" dirty="0" err="1" smtClean="0"/>
              <a:t>tsc</a:t>
            </a:r>
            <a:r>
              <a:rPr lang="ja-JP" altLang="en-US" dirty="0" smtClean="0"/>
              <a:t>とお好みのテキストエディタがあれば開発できます。</a:t>
            </a:r>
            <a:endParaRPr lang="en-US" altLang="ja-JP" dirty="0" smtClean="0"/>
          </a:p>
          <a:p>
            <a:r>
              <a:rPr lang="ja-JP" altLang="en-US" dirty="0" smtClean="0"/>
              <a:t>しかし何と言っても</a:t>
            </a:r>
            <a:r>
              <a:rPr lang="en-US" altLang="ja-JP" dirty="0" smtClean="0"/>
              <a:t>TS</a:t>
            </a:r>
            <a:r>
              <a:rPr lang="ja-JP" altLang="en-US" dirty="0" smtClean="0"/>
              <a:t>の</a:t>
            </a:r>
            <a:r>
              <a:rPr lang="en-US" altLang="ja-JP" dirty="0" smtClean="0"/>
              <a:t>TS</a:t>
            </a:r>
            <a:r>
              <a:rPr lang="ja-JP" altLang="en-US" dirty="0" smtClean="0"/>
              <a:t>たる所以である型情報に基づくサポートは欲しいですし、とくに</a:t>
            </a:r>
            <a:r>
              <a:rPr lang="en-US" altLang="ja-JP" dirty="0" err="1" smtClean="0"/>
              <a:t>macOS</a:t>
            </a:r>
            <a:r>
              <a:rPr lang="ja-JP" altLang="en-US" dirty="0" smtClean="0"/>
              <a:t>や</a:t>
            </a:r>
            <a:r>
              <a:rPr lang="en-US" altLang="ja-JP" dirty="0" smtClean="0"/>
              <a:t>Linux</a:t>
            </a:r>
            <a:r>
              <a:rPr lang="ja-JP" altLang="en-US" dirty="0" smtClean="0"/>
              <a:t>において</a:t>
            </a:r>
            <a:r>
              <a:rPr lang="en-US" altLang="ja-JP" dirty="0" smtClean="0"/>
              <a:t>IDE</a:t>
            </a:r>
            <a:r>
              <a:rPr lang="ja-JP" altLang="en-US" dirty="0" smtClean="0"/>
              <a:t>の揃いが悪いため（後述）、そして</a:t>
            </a:r>
            <a:r>
              <a:rPr lang="en-US" altLang="ja-JP" dirty="0" smtClean="0"/>
              <a:t>OS</a:t>
            </a:r>
            <a:r>
              <a:rPr lang="ja-JP" altLang="en-US" dirty="0" smtClean="0"/>
              <a:t>依存の開発環境は極力回避したいために</a:t>
            </a:r>
            <a:r>
              <a:rPr lang="en-US" altLang="ja-JP" dirty="0" smtClean="0"/>
              <a:t>Atom</a:t>
            </a:r>
            <a:r>
              <a:rPr lang="ja-JP" altLang="en-US" dirty="0" smtClean="0"/>
              <a:t>を採用しました。</a:t>
            </a:r>
            <a:endParaRPr lang="en-US" altLang="ja-JP" dirty="0" smtClean="0"/>
          </a:p>
          <a:p>
            <a:r>
              <a:rPr lang="ja-JP" altLang="en-US" dirty="0" smtClean="0"/>
              <a:t>開発環境が</a:t>
            </a:r>
            <a:r>
              <a:rPr lang="en-US" altLang="ja-JP" dirty="0" smtClean="0"/>
              <a:t>Windows</a:t>
            </a:r>
            <a:r>
              <a:rPr lang="ja-JP" altLang="en-US" dirty="0" smtClean="0"/>
              <a:t>に固定されているのであれば</a:t>
            </a:r>
            <a:r>
              <a:rPr lang="en-US" altLang="ja-JP" dirty="0" smtClean="0"/>
              <a:t>Visual Studio</a:t>
            </a:r>
            <a:r>
              <a:rPr lang="ja-JP" altLang="en-US" dirty="0" smtClean="0"/>
              <a:t> </a:t>
            </a:r>
            <a:r>
              <a:rPr lang="en-US" altLang="ja-JP" dirty="0" smtClean="0"/>
              <a:t>2013</a:t>
            </a:r>
            <a:r>
              <a:rPr lang="ja-JP" altLang="en-US" dirty="0" smtClean="0"/>
              <a:t>以降を使用するのでもよいでしょう。</a:t>
            </a:r>
            <a:endParaRPr lang="en-US" altLang="ja-JP" dirty="0" smtClean="0"/>
          </a:p>
          <a:p>
            <a:endParaRPr kumimoji="1" lang="ja-JP" altLang="en-US" dirty="0"/>
          </a:p>
        </p:txBody>
      </p:sp>
    </p:spTree>
    <p:extLst>
      <p:ext uri="{BB962C8B-B14F-4D97-AF65-F5344CB8AC3E}">
        <p14:creationId xmlns:p14="http://schemas.microsoft.com/office/powerpoint/2010/main" val="16446731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ツールの主な選択肢</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2021577961"/>
              </p:ext>
            </p:extLst>
          </p:nvPr>
        </p:nvGraphicFramePr>
        <p:xfrm>
          <a:off x="628650" y="1825625"/>
          <a:ext cx="7886699" cy="3914140"/>
        </p:xfrm>
        <a:graphic>
          <a:graphicData uri="http://schemas.openxmlformats.org/drawingml/2006/table">
            <a:tbl>
              <a:tblPr firstRow="1" bandRow="1">
                <a:tableStyleId>{5C22544A-7EE6-4342-B048-85BDC9FD1C3A}</a:tableStyleId>
              </a:tblPr>
              <a:tblGrid>
                <a:gridCol w="1332672"/>
                <a:gridCol w="728869"/>
                <a:gridCol w="1232452"/>
                <a:gridCol w="4592706"/>
              </a:tblGrid>
              <a:tr h="370840">
                <a:tc>
                  <a:txBody>
                    <a:bodyPr/>
                    <a:lstStyle/>
                    <a:p>
                      <a:r>
                        <a:rPr kumimoji="1" lang="ja-JP" altLang="en-US" dirty="0" smtClean="0"/>
                        <a:t>名称</a:t>
                      </a:r>
                      <a:endParaRPr kumimoji="1" lang="ja-JP" altLang="en-US" dirty="0"/>
                    </a:p>
                  </a:txBody>
                  <a:tcPr/>
                </a:tc>
                <a:tc>
                  <a:txBody>
                    <a:bodyPr/>
                    <a:lstStyle/>
                    <a:p>
                      <a:r>
                        <a:rPr kumimoji="1" lang="ja-JP" altLang="en-US" dirty="0" smtClean="0"/>
                        <a:t>無償？</a:t>
                      </a:r>
                      <a:endParaRPr kumimoji="1" lang="ja-JP" altLang="en-US" dirty="0"/>
                    </a:p>
                  </a:txBody>
                  <a:tcPr/>
                </a:tc>
                <a:tc>
                  <a:txBody>
                    <a:bodyPr/>
                    <a:lstStyle/>
                    <a:p>
                      <a:r>
                        <a:rPr kumimoji="1" lang="en-US" altLang="ja-JP" dirty="0" smtClean="0"/>
                        <a:t>OS</a:t>
                      </a:r>
                      <a:r>
                        <a:rPr kumimoji="1" lang="ja-JP" altLang="en-US" dirty="0" smtClean="0"/>
                        <a:t>非依存？</a:t>
                      </a:r>
                      <a:endParaRPr kumimoji="1" lang="ja-JP" altLang="en-US" dirty="0"/>
                    </a:p>
                  </a:txBody>
                  <a:tcPr/>
                </a:tc>
                <a:tc>
                  <a:txBody>
                    <a:bodyPr/>
                    <a:lstStyle/>
                    <a:p>
                      <a:r>
                        <a:rPr kumimoji="1" lang="ja-JP" altLang="en-US" dirty="0" smtClean="0"/>
                        <a:t>説明</a:t>
                      </a:r>
                      <a:endParaRPr kumimoji="1" lang="ja-JP" altLang="en-US" dirty="0"/>
                    </a:p>
                  </a:txBody>
                  <a:tcPr/>
                </a:tc>
              </a:tr>
              <a:tr h="370840">
                <a:tc>
                  <a:txBody>
                    <a:bodyPr/>
                    <a:lstStyle/>
                    <a:p>
                      <a:r>
                        <a:rPr kumimoji="1" lang="en-US" altLang="ja-JP" dirty="0" smtClean="0"/>
                        <a:t>Visual</a:t>
                      </a:r>
                      <a:r>
                        <a:rPr kumimoji="1" lang="en-US" altLang="ja-JP" baseline="0" dirty="0" smtClean="0"/>
                        <a:t> Studio</a:t>
                      </a:r>
                      <a:endParaRPr kumimoji="1" lang="ja-JP" altLang="en-US" dirty="0"/>
                    </a:p>
                  </a:txBody>
                  <a:tcPr/>
                </a:tc>
                <a:tc>
                  <a:txBody>
                    <a:bodyPr/>
                    <a:lstStyle/>
                    <a:p>
                      <a:r>
                        <a:rPr kumimoji="1" lang="en-US" altLang="ja-JP" dirty="0" smtClean="0">
                          <a:solidFill>
                            <a:srgbClr val="FF0000"/>
                          </a:solidFill>
                        </a:rPr>
                        <a:t>NO</a:t>
                      </a:r>
                      <a:endParaRPr kumimoji="1" lang="ja-JP" altLang="en-US" dirty="0">
                        <a:solidFill>
                          <a:srgbClr val="FF0000"/>
                        </a:solidFill>
                      </a:endParaRPr>
                    </a:p>
                  </a:txBody>
                  <a:tcPr/>
                </a:tc>
                <a:tc>
                  <a:txBody>
                    <a:bodyPr/>
                    <a:lstStyle/>
                    <a:p>
                      <a:r>
                        <a:rPr kumimoji="1" lang="en-US" altLang="ja-JP" dirty="0" smtClean="0"/>
                        <a:t>NO</a:t>
                      </a:r>
                      <a:endParaRPr kumimoji="1" lang="ja-JP" altLang="en-US" dirty="0"/>
                    </a:p>
                  </a:txBody>
                  <a:tcPr/>
                </a:tc>
                <a:tc>
                  <a:txBody>
                    <a:bodyPr/>
                    <a:lstStyle/>
                    <a:p>
                      <a:r>
                        <a:rPr kumimoji="1" lang="en-US" altLang="ja-JP" dirty="0" smtClean="0"/>
                        <a:t>VS2013</a:t>
                      </a:r>
                      <a:r>
                        <a:rPr kumimoji="1" lang="en-US" altLang="ja-JP" baseline="0" dirty="0" smtClean="0"/>
                        <a:t>.2</a:t>
                      </a:r>
                      <a:r>
                        <a:rPr kumimoji="1" lang="ja-JP" altLang="en-US" baseline="0" dirty="0" smtClean="0"/>
                        <a:t>以降</a:t>
                      </a:r>
                      <a:r>
                        <a:rPr kumimoji="1" lang="en-US" altLang="ja-JP" baseline="0" dirty="0" smtClean="0"/>
                        <a:t>TS</a:t>
                      </a:r>
                      <a:r>
                        <a:rPr kumimoji="1" lang="ja-JP" altLang="en-US" baseline="0" dirty="0" smtClean="0"/>
                        <a:t>をサポートしている。開発環境として</a:t>
                      </a:r>
                      <a:r>
                        <a:rPr kumimoji="1" lang="en-US" altLang="ja-JP" baseline="0" dirty="0" smtClean="0">
                          <a:solidFill>
                            <a:srgbClr val="FF0000"/>
                          </a:solidFill>
                        </a:rPr>
                        <a:t>Windows</a:t>
                      </a:r>
                      <a:r>
                        <a:rPr kumimoji="1" lang="ja-JP" altLang="en-US" baseline="0" dirty="0" smtClean="0">
                          <a:solidFill>
                            <a:srgbClr val="FF0000"/>
                          </a:solidFill>
                        </a:rPr>
                        <a:t> </a:t>
                      </a:r>
                      <a:r>
                        <a:rPr kumimoji="1" lang="en-US" altLang="ja-JP" baseline="0" dirty="0" smtClean="0">
                          <a:solidFill>
                            <a:srgbClr val="FF0000"/>
                          </a:solidFill>
                        </a:rPr>
                        <a:t>OS</a:t>
                      </a:r>
                      <a:r>
                        <a:rPr kumimoji="1" lang="ja-JP" altLang="en-US" baseline="0" dirty="0" smtClean="0">
                          <a:solidFill>
                            <a:srgbClr val="FF0000"/>
                          </a:solidFill>
                        </a:rPr>
                        <a:t>以外を想定していないのであれば</a:t>
                      </a:r>
                      <a:r>
                        <a:rPr kumimoji="1" lang="ja-JP" altLang="en-US" baseline="0" dirty="0" smtClean="0"/>
                        <a:t>選択肢に入る。</a:t>
                      </a:r>
                      <a:r>
                        <a:rPr kumimoji="1" lang="ja-JP" altLang="en-US" baseline="0" dirty="0" smtClean="0">
                          <a:solidFill>
                            <a:srgbClr val="FF0000"/>
                          </a:solidFill>
                        </a:rPr>
                        <a:t>無償版の利用には制限</a:t>
                      </a:r>
                      <a:r>
                        <a:rPr kumimoji="1" lang="ja-JP" altLang="en-US" baseline="0" dirty="0" smtClean="0"/>
                        <a:t>がある</a:t>
                      </a:r>
                      <a:r>
                        <a:rPr kumimoji="1" lang="en-US" altLang="ja-JP" baseline="30000" dirty="0" smtClean="0"/>
                        <a:t>※1</a:t>
                      </a:r>
                      <a:r>
                        <a:rPr kumimoji="1" lang="ja-JP" altLang="en-US" baseline="0" dirty="0" smtClean="0"/>
                        <a:t>。</a:t>
                      </a:r>
                      <a:endParaRPr kumimoji="1" lang="ja-JP" altLang="en-US" dirty="0"/>
                    </a:p>
                  </a:txBody>
                  <a:tcPr/>
                </a:tc>
              </a:tr>
              <a:tr h="370840">
                <a:tc>
                  <a:txBody>
                    <a:bodyPr/>
                    <a:lstStyle/>
                    <a:p>
                      <a:r>
                        <a:rPr kumimoji="1" lang="en-US" altLang="ja-JP" dirty="0" err="1" smtClean="0"/>
                        <a:t>WebStorm</a:t>
                      </a:r>
                      <a:endParaRPr kumimoji="1" lang="ja-JP" altLang="en-US" dirty="0"/>
                    </a:p>
                  </a:txBody>
                  <a:tcPr/>
                </a:tc>
                <a:tc>
                  <a:txBody>
                    <a:bodyPr/>
                    <a:lstStyle/>
                    <a:p>
                      <a:r>
                        <a:rPr kumimoji="1" lang="en-US" altLang="ja-JP" dirty="0" smtClean="0"/>
                        <a:t>NO</a:t>
                      </a:r>
                      <a:endParaRPr kumimoji="1" lang="ja-JP" altLang="en-US" dirty="0"/>
                    </a:p>
                  </a:txBody>
                  <a:tcPr/>
                </a:tc>
                <a:tc>
                  <a:txBody>
                    <a:bodyPr/>
                    <a:lstStyle/>
                    <a:p>
                      <a:r>
                        <a:rPr kumimoji="1" lang="en-US" altLang="ja-JP" dirty="0" smtClean="0"/>
                        <a:t>YES</a:t>
                      </a:r>
                      <a:endParaRPr kumimoji="1" lang="ja-JP" altLang="en-US" dirty="0"/>
                    </a:p>
                  </a:txBody>
                  <a:tcPr/>
                </a:tc>
                <a:tc>
                  <a:txBody>
                    <a:bodyPr/>
                    <a:lstStyle/>
                    <a:p>
                      <a:r>
                        <a:rPr kumimoji="1" lang="en-US" altLang="ja-JP" dirty="0" smtClean="0"/>
                        <a:t>IntelliJ</a:t>
                      </a:r>
                      <a:r>
                        <a:rPr kumimoji="1" lang="ja-JP" altLang="en-US" dirty="0" smtClean="0"/>
                        <a:t>ファミリー。サーバサイドの開発に</a:t>
                      </a:r>
                      <a:r>
                        <a:rPr kumimoji="1" lang="en-US" altLang="ja-JP" dirty="0" smtClean="0"/>
                        <a:t>IntelliJ</a:t>
                      </a:r>
                      <a:r>
                        <a:rPr kumimoji="1" lang="ja-JP" altLang="en-US" dirty="0" smtClean="0"/>
                        <a:t>を使用しているならば選択肢に入る。</a:t>
                      </a:r>
                      <a:endParaRPr kumimoji="1" lang="ja-JP" altLang="en-US" dirty="0"/>
                    </a:p>
                  </a:txBody>
                  <a:tcPr/>
                </a:tc>
              </a:tr>
              <a:tr h="370840">
                <a:tc>
                  <a:txBody>
                    <a:bodyPr/>
                    <a:lstStyle/>
                    <a:p>
                      <a:r>
                        <a:rPr kumimoji="1" lang="en-US" altLang="ja-JP" dirty="0" smtClean="0"/>
                        <a:t>Eclipse</a:t>
                      </a:r>
                      <a:endParaRPr kumimoji="1" lang="ja-JP" altLang="en-US" dirty="0"/>
                    </a:p>
                  </a:txBody>
                  <a:tcPr/>
                </a:tc>
                <a:tc>
                  <a:txBody>
                    <a:bodyPr/>
                    <a:lstStyle/>
                    <a:p>
                      <a:r>
                        <a:rPr kumimoji="1" lang="en-US" altLang="ja-JP" dirty="0" smtClean="0"/>
                        <a:t>YES</a:t>
                      </a:r>
                      <a:endParaRPr kumimoji="1" lang="ja-JP" altLang="en-US" dirty="0"/>
                    </a:p>
                  </a:txBody>
                  <a:tcPr/>
                </a:tc>
                <a:tc>
                  <a:txBody>
                    <a:bodyPr/>
                    <a:lstStyle/>
                    <a:p>
                      <a:r>
                        <a:rPr kumimoji="1" lang="en-US" altLang="ja-JP" dirty="0" smtClean="0"/>
                        <a:t>YES</a:t>
                      </a:r>
                      <a:endParaRPr kumimoji="1" lang="ja-JP" altLang="en-US" dirty="0"/>
                    </a:p>
                  </a:txBody>
                  <a:tcPr/>
                </a:tc>
                <a:tc>
                  <a:txBody>
                    <a:bodyPr/>
                    <a:lstStyle/>
                    <a:p>
                      <a:r>
                        <a:rPr kumimoji="1" lang="en-US" altLang="ja-JP" dirty="0" err="1" smtClean="0"/>
                        <a:t>TypEcs</a:t>
                      </a:r>
                      <a:r>
                        <a:rPr kumimoji="1" lang="ja-JP" altLang="en-US" dirty="0" smtClean="0"/>
                        <a:t>などいくつかプラグインがあるが明らかに活発でない。しかし直近では</a:t>
                      </a:r>
                      <a:r>
                        <a:rPr kumimoji="1" lang="en-US" altLang="ja-JP" dirty="0" smtClean="0"/>
                        <a:t>Eclipse</a:t>
                      </a:r>
                      <a:r>
                        <a:rPr kumimoji="1" lang="ja-JP" altLang="en-US" dirty="0" smtClean="0"/>
                        <a:t>本体が</a:t>
                      </a:r>
                      <a:r>
                        <a:rPr kumimoji="1" lang="en-US" altLang="ja-JP" dirty="0" err="1" smtClean="0"/>
                        <a:t>npm</a:t>
                      </a:r>
                      <a:r>
                        <a:rPr kumimoji="1" lang="ja-JP" altLang="en-US" dirty="0" smtClean="0"/>
                        <a:t>や</a:t>
                      </a:r>
                      <a:r>
                        <a:rPr kumimoji="1" lang="en-US" altLang="ja-JP" dirty="0" smtClean="0"/>
                        <a:t>Gulp</a:t>
                      </a:r>
                      <a:r>
                        <a:rPr kumimoji="1" lang="ja-JP" altLang="en-US" dirty="0" smtClean="0"/>
                        <a:t>などとの統合を意識しているようで</a:t>
                      </a:r>
                      <a:r>
                        <a:rPr kumimoji="1" lang="en-US" altLang="ja-JP" dirty="0" smtClean="0"/>
                        <a:t>…</a:t>
                      </a:r>
                      <a:r>
                        <a:rPr kumimoji="1" lang="ja-JP" altLang="en-US" dirty="0" smtClean="0"/>
                        <a:t>ようするに今後に期待。</a:t>
                      </a:r>
                      <a:endParaRPr kumimoji="1" lang="ja-JP" altLang="en-US" dirty="0"/>
                    </a:p>
                  </a:txBody>
                  <a:tcPr/>
                </a:tc>
              </a:tr>
              <a:tr h="370840">
                <a:tc>
                  <a:txBody>
                    <a:bodyPr/>
                    <a:lstStyle/>
                    <a:p>
                      <a:r>
                        <a:rPr kumimoji="1" lang="en-US" altLang="ja-JP" dirty="0" smtClean="0"/>
                        <a:t>VS Code</a:t>
                      </a:r>
                      <a:endParaRPr kumimoji="1" lang="ja-JP" altLang="en-US" dirty="0"/>
                    </a:p>
                  </a:txBody>
                  <a:tcPr/>
                </a:tc>
                <a:tc>
                  <a:txBody>
                    <a:bodyPr/>
                    <a:lstStyle/>
                    <a:p>
                      <a:r>
                        <a:rPr kumimoji="1" lang="en-US" altLang="ja-JP" dirty="0" smtClean="0"/>
                        <a:t>YES</a:t>
                      </a:r>
                      <a:endParaRPr kumimoji="1" lang="ja-JP" altLang="en-US" dirty="0"/>
                    </a:p>
                  </a:txBody>
                  <a:tcPr/>
                </a:tc>
                <a:tc>
                  <a:txBody>
                    <a:bodyPr/>
                    <a:lstStyle/>
                    <a:p>
                      <a:r>
                        <a:rPr kumimoji="1" lang="en-US" altLang="ja-JP" dirty="0" smtClean="0"/>
                        <a:t>YES</a:t>
                      </a:r>
                      <a:endParaRPr kumimoji="1" lang="ja-JP" altLang="en-US" dirty="0"/>
                    </a:p>
                  </a:txBody>
                  <a:tcPr/>
                </a:tc>
                <a:tc>
                  <a:txBody>
                    <a:bodyPr/>
                    <a:lstStyle/>
                    <a:p>
                      <a:r>
                        <a:rPr kumimoji="1" lang="en-US" altLang="ja-JP" dirty="0" smtClean="0"/>
                        <a:t>Microsoft</a:t>
                      </a:r>
                      <a:r>
                        <a:rPr kumimoji="1" lang="ja-JP" altLang="en-US" dirty="0" smtClean="0"/>
                        <a:t>社が開発する</a:t>
                      </a:r>
                      <a:r>
                        <a:rPr kumimoji="1" lang="en-US" altLang="ja-JP" dirty="0" smtClean="0"/>
                        <a:t>Atom</a:t>
                      </a:r>
                      <a:r>
                        <a:rPr kumimoji="1" lang="ja-JP" altLang="en-US" dirty="0" smtClean="0"/>
                        <a:t>ベースのテキストエディタ。</a:t>
                      </a:r>
                      <a:r>
                        <a:rPr kumimoji="1" lang="en-US" altLang="ja-JP" dirty="0" smtClean="0"/>
                        <a:t>VS</a:t>
                      </a:r>
                      <a:r>
                        <a:rPr kumimoji="1" lang="ja-JP" altLang="en-US" dirty="0" smtClean="0"/>
                        <a:t>には機能的に劣るものの</a:t>
                      </a:r>
                      <a:r>
                        <a:rPr kumimoji="1" lang="en-US" altLang="ja-JP" dirty="0" smtClean="0"/>
                        <a:t>TS</a:t>
                      </a:r>
                      <a:r>
                        <a:rPr kumimoji="1" lang="ja-JP" altLang="en-US" dirty="0" smtClean="0"/>
                        <a:t>のコンパイルなどはこなせる。</a:t>
                      </a:r>
                      <a:endParaRPr kumimoji="1" lang="ja-JP" altLang="en-US" dirty="0"/>
                    </a:p>
                  </a:txBody>
                  <a:tcPr/>
                </a:tc>
              </a:tr>
              <a:tr h="370840">
                <a:tc>
                  <a:txBody>
                    <a:bodyPr/>
                    <a:lstStyle/>
                    <a:p>
                      <a:r>
                        <a:rPr kumimoji="1" lang="en-US" altLang="ja-JP" dirty="0" smtClean="0"/>
                        <a:t>Atom</a:t>
                      </a:r>
                      <a:endParaRPr kumimoji="1" lang="ja-JP" altLang="en-US" dirty="0"/>
                    </a:p>
                  </a:txBody>
                  <a:tcPr/>
                </a:tc>
                <a:tc>
                  <a:txBody>
                    <a:bodyPr/>
                    <a:lstStyle/>
                    <a:p>
                      <a:r>
                        <a:rPr kumimoji="1" lang="en-US" altLang="ja-JP" dirty="0" smtClean="0">
                          <a:solidFill>
                            <a:srgbClr val="FF0000"/>
                          </a:solidFill>
                        </a:rPr>
                        <a:t>YES</a:t>
                      </a:r>
                      <a:endParaRPr kumimoji="1" lang="ja-JP" altLang="en-US" dirty="0">
                        <a:solidFill>
                          <a:srgbClr val="FF0000"/>
                        </a:solidFill>
                      </a:endParaRPr>
                    </a:p>
                  </a:txBody>
                  <a:tcPr/>
                </a:tc>
                <a:tc>
                  <a:txBody>
                    <a:bodyPr/>
                    <a:lstStyle/>
                    <a:p>
                      <a:r>
                        <a:rPr kumimoji="1" lang="en-US" altLang="ja-JP" dirty="0" smtClean="0">
                          <a:solidFill>
                            <a:srgbClr val="FF0000"/>
                          </a:solidFill>
                        </a:rPr>
                        <a:t>YES</a:t>
                      </a:r>
                      <a:endParaRPr kumimoji="1" lang="ja-JP" altLang="en-US" dirty="0">
                        <a:solidFill>
                          <a:srgbClr val="FF0000"/>
                        </a:solidFill>
                      </a:endParaRPr>
                    </a:p>
                  </a:txBody>
                  <a:tcPr/>
                </a:tc>
                <a:tc>
                  <a:txBody>
                    <a:bodyPr/>
                    <a:lstStyle/>
                    <a:p>
                      <a:r>
                        <a:rPr kumimoji="1" lang="en-US" altLang="ja-JP" dirty="0" smtClean="0"/>
                        <a:t>GitHub</a:t>
                      </a:r>
                      <a:r>
                        <a:rPr kumimoji="1" lang="ja-JP" altLang="en-US" dirty="0" smtClean="0"/>
                        <a:t>が</a:t>
                      </a:r>
                      <a:r>
                        <a:rPr kumimoji="1" lang="en-US" altLang="ja-JP" dirty="0" err="1" smtClean="0"/>
                        <a:t>Node.js</a:t>
                      </a:r>
                      <a:r>
                        <a:rPr kumimoji="1" lang="ja-JP" altLang="en-US" dirty="0" smtClean="0"/>
                        <a:t>ランタイムをベースに開発し公開しているテキストエディタ。コミュニティが開発・公開している</a:t>
                      </a:r>
                      <a:r>
                        <a:rPr kumimoji="1" lang="ja-JP" altLang="en-US" dirty="0" smtClean="0">
                          <a:solidFill>
                            <a:srgbClr val="FF0000"/>
                          </a:solidFill>
                        </a:rPr>
                        <a:t>各種パッケージ（プラグイン）により簡単に機能拡張</a:t>
                      </a:r>
                      <a:r>
                        <a:rPr kumimoji="1" lang="ja-JP" altLang="en-US" dirty="0" smtClean="0"/>
                        <a:t>ができる。</a:t>
                      </a:r>
                      <a:endParaRPr kumimoji="1" lang="ja-JP" altLang="en-US" dirty="0"/>
                    </a:p>
                  </a:txBody>
                  <a:tcPr/>
                </a:tc>
              </a:tr>
            </a:tbl>
          </a:graphicData>
        </a:graphic>
      </p:graphicFrame>
      <p:sp>
        <p:nvSpPr>
          <p:cNvPr id="6" name="テキスト ボックス 5"/>
          <p:cNvSpPr txBox="1"/>
          <p:nvPr/>
        </p:nvSpPr>
        <p:spPr>
          <a:xfrm>
            <a:off x="628650" y="5739765"/>
            <a:ext cx="6789038" cy="369332"/>
          </a:xfrm>
          <a:prstGeom prst="rect">
            <a:avLst/>
          </a:prstGeom>
          <a:noFill/>
        </p:spPr>
        <p:txBody>
          <a:bodyPr wrap="none" rtlCol="0">
            <a:spAutoFit/>
          </a:bodyPr>
          <a:lstStyle/>
          <a:p>
            <a:r>
              <a:rPr kumimoji="1" lang="en-US" altLang="ja-JP" dirty="0" smtClean="0"/>
              <a:t>※VS Code</a:t>
            </a:r>
            <a:r>
              <a:rPr kumimoji="1" lang="ja-JP" altLang="en-US" dirty="0" smtClean="0"/>
              <a:t>・</a:t>
            </a:r>
            <a:r>
              <a:rPr kumimoji="1" lang="en-US" altLang="ja-JP" dirty="0" smtClean="0"/>
              <a:t>Atom</a:t>
            </a:r>
            <a:r>
              <a:rPr kumimoji="1" lang="ja-JP" altLang="en-US" dirty="0" smtClean="0"/>
              <a:t>以外にも</a:t>
            </a:r>
            <a:r>
              <a:rPr kumimoji="1" lang="en-US" altLang="ja-JP" dirty="0" smtClean="0"/>
              <a:t>TS</a:t>
            </a:r>
            <a:r>
              <a:rPr kumimoji="1" lang="ja-JP" altLang="en-US" dirty="0" smtClean="0"/>
              <a:t>をサポートするエディタはある。</a:t>
            </a:r>
            <a:endParaRPr kumimoji="1" lang="ja-JP" altLang="en-US" dirty="0"/>
          </a:p>
        </p:txBody>
      </p:sp>
      <p:sp>
        <p:nvSpPr>
          <p:cNvPr id="7" name="正方形/長方形 6"/>
          <p:cNvSpPr/>
          <p:nvPr/>
        </p:nvSpPr>
        <p:spPr>
          <a:xfrm>
            <a:off x="628650" y="6311899"/>
            <a:ext cx="7886700" cy="546102"/>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1200" dirty="0" smtClean="0">
                <a:solidFill>
                  <a:schemeClr val="tx1"/>
                </a:solidFill>
              </a:rPr>
              <a:t>※1</a:t>
            </a:r>
            <a:r>
              <a:rPr lang="ja-JP" altLang="en-US" sz="1200" dirty="0" smtClean="0">
                <a:solidFill>
                  <a:schemeClr val="tx1"/>
                </a:solidFill>
              </a:rPr>
              <a:t>　この点については右の記事を参照のこと：</a:t>
            </a:r>
            <a:r>
              <a:rPr lang="en-US" altLang="ja-JP" sz="1200" dirty="0">
                <a:solidFill>
                  <a:schemeClr val="tx1"/>
                </a:solidFill>
                <a:hlinkClick r:id="rId2"/>
              </a:rPr>
              <a:t>http://</a:t>
            </a:r>
            <a:r>
              <a:rPr lang="en-US" altLang="ja-JP" sz="1200" dirty="0" smtClean="0">
                <a:solidFill>
                  <a:schemeClr val="tx1"/>
                </a:solidFill>
                <a:hlinkClick r:id="rId2"/>
              </a:rPr>
              <a:t>www.buildinsider.net/hub/insidersbreak/2014112101</a:t>
            </a:r>
            <a:r>
              <a:rPr lang="ja-JP" altLang="en-US" sz="1200" dirty="0" smtClean="0">
                <a:solidFill>
                  <a:schemeClr val="tx1"/>
                </a:solidFill>
              </a:rPr>
              <a:t>　</a:t>
            </a:r>
            <a:endParaRPr kumimoji="1" lang="ja-JP" altLang="en-US" sz="1200" dirty="0">
              <a:solidFill>
                <a:schemeClr val="tx1"/>
              </a:solidFill>
            </a:endParaRPr>
          </a:p>
        </p:txBody>
      </p:sp>
    </p:spTree>
    <p:extLst>
      <p:ext uri="{BB962C8B-B14F-4D97-AF65-F5344CB8AC3E}">
        <p14:creationId xmlns:p14="http://schemas.microsoft.com/office/powerpoint/2010/main" val="101666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TS</a:t>
            </a:r>
            <a:r>
              <a:rPr kumimoji="1" lang="ja-JP" altLang="en-US" dirty="0" smtClean="0"/>
              <a:t>の超概要</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543345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en-US" altLang="ja-JP" dirty="0" smtClean="0"/>
              <a:t>TS</a:t>
            </a:r>
            <a:r>
              <a:rPr kumimoji="1" lang="ja-JP" altLang="en-US" dirty="0" smtClean="0"/>
              <a:t>のプロフィール</a:t>
            </a:r>
            <a:endParaRPr kumimoji="1" lang="ja-JP" altLang="en-US" dirty="0"/>
          </a:p>
        </p:txBody>
      </p:sp>
      <p:sp>
        <p:nvSpPr>
          <p:cNvPr id="8" name="コンテンツ プレースホルダー 7"/>
          <p:cNvSpPr>
            <a:spLocks noGrp="1"/>
          </p:cNvSpPr>
          <p:nvPr>
            <p:ph sz="half" idx="1"/>
          </p:nvPr>
        </p:nvSpPr>
        <p:spPr/>
        <p:txBody>
          <a:bodyPr/>
          <a:lstStyle/>
          <a:p>
            <a:r>
              <a:rPr lang="en-US" altLang="ja-JP" dirty="0" err="1" smtClean="0"/>
              <a:t>Miscrosoft</a:t>
            </a:r>
            <a:r>
              <a:rPr lang="ja-JP" altLang="en-US" dirty="0" smtClean="0"/>
              <a:t>社により開発されているプログラミング言語。</a:t>
            </a:r>
            <a:endParaRPr lang="en-US" altLang="ja-JP" dirty="0" smtClean="0"/>
          </a:p>
          <a:p>
            <a:r>
              <a:rPr kumimoji="1" lang="en-US" altLang="ja-JP" dirty="0" smtClean="0"/>
              <a:t>2012</a:t>
            </a:r>
            <a:r>
              <a:rPr kumimoji="1" lang="ja-JP" altLang="en-US" dirty="0" smtClean="0"/>
              <a:t>年ころに登場し、現在も活発にリリースがされている。</a:t>
            </a:r>
            <a:endParaRPr kumimoji="1" lang="en-US" altLang="ja-JP" dirty="0" smtClean="0"/>
          </a:p>
          <a:p>
            <a:r>
              <a:rPr lang="en-US" altLang="ja-JP" dirty="0" err="1" smtClean="0"/>
              <a:t>AltJS</a:t>
            </a:r>
            <a:r>
              <a:rPr lang="ja-JP" altLang="en-US" dirty="0" smtClean="0"/>
              <a:t>にして、</a:t>
            </a:r>
            <a:r>
              <a:rPr lang="en-US" altLang="ja-JP" dirty="0" smtClean="0"/>
              <a:t>JS</a:t>
            </a:r>
            <a:r>
              <a:rPr lang="ja-JP" altLang="en-US" dirty="0" smtClean="0"/>
              <a:t>のスーパーセット。</a:t>
            </a:r>
            <a:endParaRPr lang="en-US" altLang="ja-JP" dirty="0" smtClean="0"/>
          </a:p>
          <a:p>
            <a:r>
              <a:rPr kumimoji="1" lang="ja-JP" altLang="en-US" dirty="0" smtClean="0"/>
              <a:t>コンパイルにより</a:t>
            </a:r>
            <a:r>
              <a:rPr kumimoji="1" lang="en-US" altLang="ja-JP" dirty="0" smtClean="0"/>
              <a:t>JS</a:t>
            </a:r>
            <a:r>
              <a:rPr kumimoji="1" lang="ja-JP" altLang="en-US" dirty="0" smtClean="0"/>
              <a:t>ファイルに変換（トランスパイル）される。</a:t>
            </a:r>
            <a:endParaRPr kumimoji="1" lang="en-US" altLang="ja-JP" dirty="0" smtClean="0"/>
          </a:p>
        </p:txBody>
      </p:sp>
      <p:pic>
        <p:nvPicPr>
          <p:cNvPr id="3" name="コンテンツ プレースホルダー 2"/>
          <p:cNvPicPr>
            <a:picLocks noGrp="1" noChangeAspect="1"/>
          </p:cNvPicPr>
          <p:nvPr>
            <p:ph sz="half" idx="2"/>
          </p:nvPr>
        </p:nvPicPr>
        <p:blipFill>
          <a:blip r:embed="rId2"/>
          <a:stretch>
            <a:fillRect/>
          </a:stretch>
        </p:blipFill>
        <p:spPr>
          <a:xfrm>
            <a:off x="4629150" y="2099033"/>
            <a:ext cx="3886200" cy="3804521"/>
          </a:xfrm>
          <a:prstGeom prst="rect">
            <a:avLst/>
          </a:prstGeom>
        </p:spPr>
      </p:pic>
    </p:spTree>
    <p:extLst>
      <p:ext uri="{BB962C8B-B14F-4D97-AF65-F5344CB8AC3E}">
        <p14:creationId xmlns:p14="http://schemas.microsoft.com/office/powerpoint/2010/main" val="21091872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AltJS</a:t>
            </a:r>
            <a:r>
              <a:rPr kumimoji="1" lang="ja-JP" altLang="en-US" dirty="0" smtClean="0"/>
              <a:t>って何？</a:t>
            </a:r>
            <a:endParaRPr kumimoji="1" lang="ja-JP" altLang="en-US" dirty="0"/>
          </a:p>
        </p:txBody>
      </p:sp>
      <p:sp>
        <p:nvSpPr>
          <p:cNvPr id="3" name="コンテンツ プレースホルダー 2"/>
          <p:cNvSpPr>
            <a:spLocks noGrp="1"/>
          </p:cNvSpPr>
          <p:nvPr>
            <p:ph idx="1"/>
          </p:nvPr>
        </p:nvSpPr>
        <p:spPr/>
        <p:txBody>
          <a:bodyPr/>
          <a:lstStyle/>
          <a:p>
            <a:r>
              <a:rPr lang="ja-JP" altLang="en-US" dirty="0"/>
              <a:t>新しい千年紀の最初の</a:t>
            </a:r>
            <a:r>
              <a:rPr lang="en-US" altLang="ja-JP" dirty="0"/>
              <a:t>10</a:t>
            </a:r>
            <a:r>
              <a:rPr lang="ja-JP" altLang="en-US" dirty="0"/>
              <a:t>年が終わらんとするころ登場。</a:t>
            </a:r>
            <a:endParaRPr lang="en-US" altLang="ja-JP" dirty="0"/>
          </a:p>
          <a:p>
            <a:r>
              <a:rPr lang="ja-JP" altLang="en-US" dirty="0"/>
              <a:t>その名の通り</a:t>
            </a:r>
            <a:r>
              <a:rPr lang="en-US" altLang="ja-JP" dirty="0"/>
              <a:t>JavaScript</a:t>
            </a:r>
            <a:r>
              <a:rPr lang="ja-JP" altLang="en-US" dirty="0"/>
              <a:t>を置き換えようとする思想</a:t>
            </a:r>
            <a:r>
              <a:rPr lang="en-US" altLang="ja-JP" dirty="0"/>
              <a:t>/</a:t>
            </a:r>
            <a:r>
              <a:rPr lang="ja-JP" altLang="en-US" dirty="0"/>
              <a:t>実践の総称。</a:t>
            </a:r>
            <a:endParaRPr lang="en-US" altLang="ja-JP" dirty="0"/>
          </a:p>
          <a:p>
            <a:r>
              <a:rPr lang="ja-JP" altLang="en-US" dirty="0"/>
              <a:t>一般にコンパイラが</a:t>
            </a:r>
            <a:r>
              <a:rPr lang="en-US" altLang="ja-JP" dirty="0"/>
              <a:t>JavaScript</a:t>
            </a:r>
            <a:r>
              <a:rPr lang="ja-JP" altLang="en-US" dirty="0"/>
              <a:t>コードを生成する。</a:t>
            </a:r>
            <a:endParaRPr lang="en-US" altLang="ja-JP" dirty="0"/>
          </a:p>
          <a:p>
            <a:r>
              <a:rPr lang="ja-JP" altLang="en-US" dirty="0" smtClean="0"/>
              <a:t>ただし動機はいろいろ、有用性もいろいろ。</a:t>
            </a:r>
            <a:endParaRPr lang="en-US" altLang="ja-JP" dirty="0" smtClean="0"/>
          </a:p>
          <a:p>
            <a:endParaRPr lang="ja-JP" altLang="en-US" dirty="0"/>
          </a:p>
          <a:p>
            <a:endParaRPr kumimoji="1" lang="ja-JP" altLang="en-US" dirty="0"/>
          </a:p>
        </p:txBody>
      </p:sp>
      <p:sp>
        <p:nvSpPr>
          <p:cNvPr id="4" name="テキスト ボックス 3"/>
          <p:cNvSpPr txBox="1"/>
          <p:nvPr/>
        </p:nvSpPr>
        <p:spPr>
          <a:xfrm>
            <a:off x="119269" y="112992"/>
            <a:ext cx="646331" cy="369332"/>
          </a:xfrm>
          <a:prstGeom prst="rect">
            <a:avLst/>
          </a:prstGeom>
          <a:noFill/>
          <a:ln>
            <a:solidFill>
              <a:schemeClr val="tx1"/>
            </a:solidFill>
          </a:ln>
        </p:spPr>
        <p:txBody>
          <a:bodyPr wrap="none" rtlCol="0">
            <a:spAutoFit/>
          </a:bodyPr>
          <a:lstStyle/>
          <a:p>
            <a:r>
              <a:rPr kumimoji="1" lang="ja-JP" altLang="en-US" dirty="0" smtClean="0"/>
              <a:t>補足</a:t>
            </a:r>
            <a:endParaRPr kumimoji="1" lang="ja-JP" altLang="en-US" dirty="0"/>
          </a:p>
        </p:txBody>
      </p:sp>
    </p:spTree>
    <p:extLst>
      <p:ext uri="{BB962C8B-B14F-4D97-AF65-F5344CB8AC3E}">
        <p14:creationId xmlns:p14="http://schemas.microsoft.com/office/powerpoint/2010/main" val="3406149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A</a:t>
            </a:r>
            <a:r>
              <a:rPr kumimoji="1" lang="en-US" altLang="ja-JP" dirty="0" err="1" smtClean="0"/>
              <a:t>ltJS</a:t>
            </a:r>
            <a:r>
              <a:rPr kumimoji="1" lang="ja-JP" altLang="en-US" dirty="0"/>
              <a:t>の動機</a:t>
            </a:r>
            <a:r>
              <a:rPr kumimoji="1" lang="en-US" altLang="ja-JP" dirty="0"/>
              <a:t>/</a:t>
            </a:r>
            <a:r>
              <a:rPr lang="ja-JP" altLang="en-US" dirty="0"/>
              <a:t>形態</a:t>
            </a:r>
            <a:endParaRPr kumimoji="1" lang="ja-JP" altLang="en-US" dirty="0"/>
          </a:p>
        </p:txBody>
      </p:sp>
      <p:sp>
        <p:nvSpPr>
          <p:cNvPr id="3" name="コンテンツ プレースホルダー 2"/>
          <p:cNvSpPr>
            <a:spLocks noGrp="1"/>
          </p:cNvSpPr>
          <p:nvPr>
            <p:ph idx="1"/>
          </p:nvPr>
        </p:nvSpPr>
        <p:spPr>
          <a:xfrm>
            <a:off x="628650" y="2226470"/>
            <a:ext cx="7886700" cy="1228908"/>
          </a:xfrm>
        </p:spPr>
        <p:txBody>
          <a:bodyPr/>
          <a:lstStyle/>
          <a:p>
            <a:pPr marL="1669256" indent="-142875"/>
            <a:r>
              <a:rPr kumimoji="1" lang="ja-JP" altLang="en-US"/>
              <a:t>勉強会で紹介してきた種々の課題克服</a:t>
            </a:r>
            <a:endParaRPr kumimoji="1" lang="en-US" altLang="ja-JP"/>
          </a:p>
          <a:p>
            <a:pPr marL="1669256" indent="-142875"/>
            <a:r>
              <a:rPr lang="en-US" altLang="ja-JP"/>
              <a:t>JavaScript</a:t>
            </a:r>
            <a:r>
              <a:rPr lang="ja-JP" altLang="en-US"/>
              <a:t>コーディングの省力化</a:t>
            </a:r>
            <a:endParaRPr lang="en-US" altLang="ja-JP"/>
          </a:p>
          <a:p>
            <a:pPr marL="1669256" indent="-142875"/>
            <a:r>
              <a:rPr kumimoji="1" lang="ja-JP" altLang="en-US"/>
              <a:t>コンパイラ言語との統合</a:t>
            </a:r>
          </a:p>
        </p:txBody>
      </p:sp>
      <p:grpSp>
        <p:nvGrpSpPr>
          <p:cNvPr id="9" name="図形グループ 8"/>
          <p:cNvGrpSpPr/>
          <p:nvPr/>
        </p:nvGrpSpPr>
        <p:grpSpPr>
          <a:xfrm>
            <a:off x="2368492" y="4367505"/>
            <a:ext cx="1946154" cy="1067531"/>
            <a:chOff x="2317998" y="4615714"/>
            <a:chExt cx="2098432" cy="1151061"/>
          </a:xfrm>
        </p:grpSpPr>
        <p:sp>
          <p:nvSpPr>
            <p:cNvPr id="6" name="正方形/長方形 5"/>
            <p:cNvSpPr/>
            <p:nvPr/>
          </p:nvSpPr>
          <p:spPr>
            <a:xfrm>
              <a:off x="2317998" y="4615714"/>
              <a:ext cx="1963616" cy="10327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b="1"/>
            </a:p>
          </p:txBody>
        </p:sp>
        <p:sp>
          <p:nvSpPr>
            <p:cNvPr id="5" name="正方形/長方形 4"/>
            <p:cNvSpPr/>
            <p:nvPr/>
          </p:nvSpPr>
          <p:spPr>
            <a:xfrm>
              <a:off x="2452814" y="4734046"/>
              <a:ext cx="1963616" cy="1032729"/>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sz="1350" b="1"/>
            </a:p>
          </p:txBody>
        </p:sp>
        <p:sp>
          <p:nvSpPr>
            <p:cNvPr id="4" name="正方形/長方形 3"/>
            <p:cNvSpPr/>
            <p:nvPr/>
          </p:nvSpPr>
          <p:spPr>
            <a:xfrm>
              <a:off x="2452814" y="4734046"/>
              <a:ext cx="1828800" cy="914400"/>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1350" b="1"/>
                <a:t>構文</a:t>
              </a:r>
              <a:r>
                <a:rPr kumimoji="1" lang="en-US" altLang="ja-JP" sz="1350" b="1"/>
                <a:t>/</a:t>
              </a:r>
              <a:r>
                <a:rPr kumimoji="1" lang="ja-JP" altLang="en-US" sz="1350" b="1"/>
                <a:t>パラダイム</a:t>
              </a:r>
              <a:r>
                <a:rPr kumimoji="1" lang="en-US" altLang="ja-JP" sz="1350" b="1"/>
                <a:t/>
              </a:r>
              <a:br>
                <a:rPr kumimoji="1" lang="en-US" altLang="ja-JP" sz="1350" b="1"/>
              </a:br>
              <a:r>
                <a:rPr kumimoji="1" lang="ja-JP" altLang="en-US" sz="1350" b="1"/>
                <a:t>を置換え</a:t>
              </a:r>
            </a:p>
          </p:txBody>
        </p:sp>
      </p:grpSp>
      <p:grpSp>
        <p:nvGrpSpPr>
          <p:cNvPr id="10" name="図形グループ 9"/>
          <p:cNvGrpSpPr/>
          <p:nvPr/>
        </p:nvGrpSpPr>
        <p:grpSpPr>
          <a:xfrm>
            <a:off x="5118803" y="4367505"/>
            <a:ext cx="1946154" cy="1067531"/>
            <a:chOff x="2317998" y="4615714"/>
            <a:chExt cx="2098432" cy="1151061"/>
          </a:xfrm>
        </p:grpSpPr>
        <p:sp>
          <p:nvSpPr>
            <p:cNvPr id="11" name="正方形/長方形 10"/>
            <p:cNvSpPr/>
            <p:nvPr/>
          </p:nvSpPr>
          <p:spPr>
            <a:xfrm>
              <a:off x="2317998" y="4615714"/>
              <a:ext cx="1963616" cy="10327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b="1"/>
            </a:p>
          </p:txBody>
        </p:sp>
        <p:sp>
          <p:nvSpPr>
            <p:cNvPr id="12" name="正方形/長方形 11"/>
            <p:cNvSpPr/>
            <p:nvPr/>
          </p:nvSpPr>
          <p:spPr>
            <a:xfrm>
              <a:off x="2452814" y="4734046"/>
              <a:ext cx="1963616" cy="1032729"/>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sz="1350" b="1"/>
            </a:p>
          </p:txBody>
        </p:sp>
        <p:sp>
          <p:nvSpPr>
            <p:cNvPr id="13" name="正方形/長方形 12"/>
            <p:cNvSpPr/>
            <p:nvPr/>
          </p:nvSpPr>
          <p:spPr>
            <a:xfrm>
              <a:off x="2452814" y="4734046"/>
              <a:ext cx="1828800" cy="914400"/>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1350" b="1"/>
                <a:t>構文</a:t>
              </a:r>
              <a:r>
                <a:rPr kumimoji="1" lang="en-US" altLang="ja-JP" sz="1350" b="1"/>
                <a:t>/</a:t>
              </a:r>
              <a:r>
                <a:rPr kumimoji="1" lang="ja-JP" altLang="en-US" sz="1350" b="1"/>
                <a:t>パラダイム</a:t>
              </a:r>
              <a:r>
                <a:rPr kumimoji="1" lang="en-US" altLang="ja-JP" sz="1350" b="1"/>
                <a:t/>
              </a:r>
              <a:br>
                <a:rPr kumimoji="1" lang="en-US" altLang="ja-JP" sz="1350" b="1"/>
              </a:br>
              <a:r>
                <a:rPr kumimoji="1" lang="ja-JP" altLang="en-US" sz="1350" b="1"/>
                <a:t>を拡張</a:t>
              </a:r>
            </a:p>
          </p:txBody>
        </p:sp>
      </p:grpSp>
      <p:cxnSp>
        <p:nvCxnSpPr>
          <p:cNvPr id="15" name="曲線コネクタ 14"/>
          <p:cNvCxnSpPr>
            <a:stCxn id="3" idx="2"/>
            <a:endCxn id="6" idx="0"/>
          </p:cNvCxnSpPr>
          <p:nvPr/>
        </p:nvCxnSpPr>
        <p:spPr>
          <a:xfrm rot="5400000">
            <a:off x="3469464" y="3264967"/>
            <a:ext cx="912127" cy="1292948"/>
          </a:xfrm>
          <a:prstGeom prst="curvedConnector3">
            <a:avLst/>
          </a:prstGeom>
          <a:ln w="76200">
            <a:tailEnd type="triangle" w="lg" len="med"/>
          </a:ln>
        </p:spPr>
        <p:style>
          <a:lnRef idx="1">
            <a:schemeClr val="accent1"/>
          </a:lnRef>
          <a:fillRef idx="0">
            <a:schemeClr val="accent1"/>
          </a:fillRef>
          <a:effectRef idx="0">
            <a:schemeClr val="accent1"/>
          </a:effectRef>
          <a:fontRef idx="minor">
            <a:schemeClr val="tx1"/>
          </a:fontRef>
        </p:style>
      </p:cxnSp>
      <p:cxnSp>
        <p:nvCxnSpPr>
          <p:cNvPr id="16" name="曲線コネクタ 15"/>
          <p:cNvCxnSpPr>
            <a:stCxn id="3" idx="2"/>
            <a:endCxn id="11" idx="0"/>
          </p:cNvCxnSpPr>
          <p:nvPr/>
        </p:nvCxnSpPr>
        <p:spPr>
          <a:xfrm rot="16200000" flipH="1">
            <a:off x="4844619" y="3182759"/>
            <a:ext cx="912127" cy="1457364"/>
          </a:xfrm>
          <a:prstGeom prst="curvedConnector3">
            <a:avLst>
              <a:gd name="adj1" fmla="val 50000"/>
            </a:avLst>
          </a:prstGeom>
          <a:ln w="76200">
            <a:tailEnd type="triangle" w="lg" len="med"/>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119269" y="112992"/>
            <a:ext cx="646331" cy="369332"/>
          </a:xfrm>
          <a:prstGeom prst="rect">
            <a:avLst/>
          </a:prstGeom>
          <a:noFill/>
          <a:ln>
            <a:solidFill>
              <a:schemeClr val="tx1"/>
            </a:solidFill>
          </a:ln>
        </p:spPr>
        <p:txBody>
          <a:bodyPr wrap="none" rtlCol="0">
            <a:spAutoFit/>
          </a:bodyPr>
          <a:lstStyle/>
          <a:p>
            <a:r>
              <a:rPr kumimoji="1" lang="ja-JP" altLang="en-US" dirty="0" smtClean="0"/>
              <a:t>補足</a:t>
            </a:r>
            <a:endParaRPr kumimoji="1" lang="ja-JP" altLang="en-US" dirty="0"/>
          </a:p>
        </p:txBody>
      </p:sp>
    </p:spTree>
    <p:extLst>
      <p:ext uri="{BB962C8B-B14F-4D97-AF65-F5344CB8AC3E}">
        <p14:creationId xmlns:p14="http://schemas.microsoft.com/office/powerpoint/2010/main" val="375213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0"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par>
                                <p:cTn id="31" presetID="10"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AltJS</a:t>
            </a:r>
            <a:r>
              <a:rPr lang="ja-JP" altLang="en-US" dirty="0" smtClean="0"/>
              <a:t>の例</a:t>
            </a:r>
            <a:endParaRPr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143169212"/>
              </p:ext>
            </p:extLst>
          </p:nvPr>
        </p:nvGraphicFramePr>
        <p:xfrm>
          <a:off x="628650" y="1825625"/>
          <a:ext cx="7886701" cy="3727035"/>
        </p:xfrm>
        <a:graphic>
          <a:graphicData uri="http://schemas.openxmlformats.org/drawingml/2006/table">
            <a:tbl>
              <a:tblPr firstRow="1" bandRow="1">
                <a:tableStyleId>{5C22544A-7EE6-4342-B048-85BDC9FD1C3A}</a:tableStyleId>
              </a:tblPr>
              <a:tblGrid>
                <a:gridCol w="1245217"/>
                <a:gridCol w="1317741"/>
                <a:gridCol w="5323743"/>
              </a:tblGrid>
              <a:tr h="372704">
                <a:tc>
                  <a:txBody>
                    <a:bodyPr/>
                    <a:lstStyle/>
                    <a:p>
                      <a:r>
                        <a:rPr kumimoji="1" lang="ja-JP" altLang="en-US" sz="1200" dirty="0"/>
                        <a:t>言語名</a:t>
                      </a:r>
                    </a:p>
                  </a:txBody>
                  <a:tcPr marL="68580" marR="68580" marT="34290" marB="34290"/>
                </a:tc>
                <a:tc>
                  <a:txBody>
                    <a:bodyPr/>
                    <a:lstStyle/>
                    <a:p>
                      <a:r>
                        <a:rPr kumimoji="1" lang="ja-JP" altLang="en-US" sz="1200"/>
                        <a:t>開発元</a:t>
                      </a:r>
                    </a:p>
                  </a:txBody>
                  <a:tcPr marL="68580" marR="68580" marT="34290" marB="34290"/>
                </a:tc>
                <a:tc>
                  <a:txBody>
                    <a:bodyPr/>
                    <a:lstStyle/>
                    <a:p>
                      <a:r>
                        <a:rPr kumimoji="1" lang="ja-JP" altLang="en-US" sz="1200"/>
                        <a:t>説明</a:t>
                      </a:r>
                    </a:p>
                  </a:txBody>
                  <a:tcPr marL="68580" marR="68580" marT="34290" marB="34290"/>
                </a:tc>
              </a:tr>
              <a:tr h="712221">
                <a:tc>
                  <a:txBody>
                    <a:bodyPr/>
                    <a:lstStyle/>
                    <a:p>
                      <a:r>
                        <a:rPr kumimoji="1" lang="en-US" altLang="ja-JP" sz="1200"/>
                        <a:t>CoffeeScript</a:t>
                      </a:r>
                      <a:endParaRPr kumimoji="1" lang="ja-JP" altLang="en-US" sz="1200"/>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a:t>Jeremy Ashkenas</a:t>
                      </a:r>
                      <a:endParaRPr kumimoji="1" lang="ja-JP" altLang="en-US" sz="1200"/>
                    </a:p>
                  </a:txBody>
                  <a:tcPr marL="68580" marR="68580" marT="34290" marB="34290"/>
                </a:tc>
                <a:tc>
                  <a:txBody>
                    <a:bodyPr/>
                    <a:lstStyle/>
                    <a:p>
                      <a:r>
                        <a:rPr kumimoji="1" lang="en-US" altLang="ja-JP" sz="1200" dirty="0" err="1" smtClean="0"/>
                        <a:t>AltJS</a:t>
                      </a:r>
                      <a:r>
                        <a:rPr kumimoji="1" lang="ja-JP" altLang="en-US" sz="1200" dirty="0"/>
                        <a:t>の嚆矢となった言語。便利な構文</a:t>
                      </a:r>
                      <a:r>
                        <a:rPr kumimoji="1" lang="en-US" altLang="ja-JP" sz="1200" dirty="0"/>
                        <a:t>/</a:t>
                      </a:r>
                      <a:r>
                        <a:rPr kumimoji="1" lang="ja-JP" altLang="en-US" sz="1200" dirty="0"/>
                        <a:t>ショートハンドの導入。それと不可分のコードの曖昧性の急拡大（</a:t>
                      </a:r>
                      <a:r>
                        <a:rPr kumimoji="1" lang="en-US" altLang="ja-JP" sz="1200" dirty="0"/>
                        <a:t>XML/JSON</a:t>
                      </a:r>
                      <a:r>
                        <a:rPr kumimoji="1" lang="ja-JP" altLang="en-US" sz="1200" dirty="0"/>
                        <a:t>に対する</a:t>
                      </a:r>
                      <a:r>
                        <a:rPr kumimoji="1" lang="en-US" altLang="ja-JP" sz="1200" dirty="0"/>
                        <a:t>YAML</a:t>
                      </a:r>
                      <a:r>
                        <a:rPr kumimoji="1" lang="ja-JP" altLang="en-US" sz="1200" dirty="0"/>
                        <a:t>のようなもの）。ようするに状況は却って悪化。</a:t>
                      </a:r>
                    </a:p>
                  </a:txBody>
                  <a:tcPr marL="68580" marR="68580" marT="34290" marB="34290"/>
                </a:tc>
              </a:tr>
              <a:tr h="505447">
                <a:tc>
                  <a:txBody>
                    <a:bodyPr/>
                    <a:lstStyle/>
                    <a:p>
                      <a:r>
                        <a:rPr kumimoji="1" lang="en-US" altLang="ja-JP" sz="1200"/>
                        <a:t>ClojureScript</a:t>
                      </a:r>
                      <a:endParaRPr kumimoji="1" lang="ja-JP" altLang="en-US" sz="1200"/>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a:t>Rich Hickey</a:t>
                      </a:r>
                      <a:endParaRPr kumimoji="1" lang="ja-JP" altLang="en-US" sz="1200"/>
                    </a:p>
                  </a:txBody>
                  <a:tcPr marL="68580" marR="68580" marT="34290" marB="34290"/>
                </a:tc>
                <a:tc>
                  <a:txBody>
                    <a:bodyPr/>
                    <a:lstStyle/>
                    <a:p>
                      <a:r>
                        <a:rPr kumimoji="1" lang="en-US" altLang="ja-JP" sz="1200"/>
                        <a:t>JVM</a:t>
                      </a:r>
                      <a:r>
                        <a:rPr kumimoji="1" lang="ja-JP" altLang="en-US" sz="1200"/>
                        <a:t>上で稼働する</a:t>
                      </a:r>
                      <a:r>
                        <a:rPr kumimoji="1" lang="en-US" altLang="ja-JP" sz="1200"/>
                        <a:t>Lisp</a:t>
                      </a:r>
                      <a:r>
                        <a:rPr kumimoji="1" lang="ja-JP" altLang="en-US" sz="1200"/>
                        <a:t>方言である</a:t>
                      </a:r>
                      <a:r>
                        <a:rPr kumimoji="1" lang="en-US" altLang="ja-JP" sz="1200"/>
                        <a:t>Clojure</a:t>
                      </a:r>
                      <a:r>
                        <a:rPr kumimoji="1" lang="ja-JP" altLang="en-US" sz="1200"/>
                        <a:t>のコードを元に</a:t>
                      </a:r>
                      <a:r>
                        <a:rPr kumimoji="1" lang="en-US" altLang="ja-JP" sz="1200"/>
                        <a:t>JavaScript</a:t>
                      </a:r>
                      <a:r>
                        <a:rPr kumimoji="1" lang="ja-JP" altLang="en-US" sz="1200"/>
                        <a:t>コードを生成する。</a:t>
                      </a:r>
                      <a:r>
                        <a:rPr kumimoji="1" lang="en-US" altLang="ja-JP" sz="1200"/>
                        <a:t>Clojure</a:t>
                      </a:r>
                      <a:r>
                        <a:rPr kumimoji="1" lang="ja-JP" altLang="en-US" sz="1200"/>
                        <a:t>の売りは並列分散処理のはずだが</a:t>
                      </a:r>
                      <a:r>
                        <a:rPr kumimoji="1" lang="en-US" altLang="ja-JP" sz="1200"/>
                        <a:t>…</a:t>
                      </a:r>
                      <a:r>
                        <a:rPr kumimoji="1" lang="ja-JP" altLang="en-US" sz="1200"/>
                        <a:t>。</a:t>
                      </a:r>
                    </a:p>
                  </a:txBody>
                  <a:tcPr marL="68580" marR="68580" marT="34290" marB="34290"/>
                </a:tc>
              </a:tr>
              <a:tr h="505447">
                <a:tc>
                  <a:txBody>
                    <a:bodyPr/>
                    <a:lstStyle/>
                    <a:p>
                      <a:r>
                        <a:rPr kumimoji="1" lang="en-US" altLang="ja-JP" sz="1200"/>
                        <a:t>Dart</a:t>
                      </a:r>
                      <a:endParaRPr kumimoji="1" lang="ja-JP" altLang="en-US" sz="1200"/>
                    </a:p>
                  </a:txBody>
                  <a:tcPr marL="68580" marR="68580" marT="34290" marB="34290"/>
                </a:tc>
                <a:tc>
                  <a:txBody>
                    <a:bodyPr/>
                    <a:lstStyle/>
                    <a:p>
                      <a:r>
                        <a:rPr kumimoji="1" lang="en-US" altLang="ja-JP" sz="1200"/>
                        <a:t>Google</a:t>
                      </a:r>
                      <a:endParaRPr kumimoji="1" lang="ja-JP" altLang="en-US" sz="1200"/>
                    </a:p>
                  </a:txBody>
                  <a:tcPr marL="68580" marR="68580" marT="34290" marB="34290"/>
                </a:tc>
                <a:tc>
                  <a:txBody>
                    <a:bodyPr/>
                    <a:lstStyle/>
                    <a:p>
                      <a:r>
                        <a:rPr kumimoji="1" lang="ja-JP" altLang="en-US" sz="1200"/>
                        <a:t>クライアントサイドにランタイムが必要。つまり</a:t>
                      </a:r>
                      <a:r>
                        <a:rPr kumimoji="1" lang="en-US" altLang="ja-JP" sz="1200"/>
                        <a:t>JavaScript</a:t>
                      </a:r>
                      <a:r>
                        <a:rPr kumimoji="1" lang="ja-JP" altLang="en-US" sz="1200"/>
                        <a:t>の糖衣構文ではなく、独立した言語。</a:t>
                      </a:r>
                    </a:p>
                  </a:txBody>
                  <a:tcPr marL="68580" marR="68580" marT="34290" marB="34290"/>
                </a:tc>
              </a:tr>
              <a:tr h="505447">
                <a:tc>
                  <a:txBody>
                    <a:bodyPr/>
                    <a:lstStyle/>
                    <a:p>
                      <a:r>
                        <a:rPr kumimoji="1" lang="en-US" altLang="ja-JP" sz="1200" dirty="0" err="1">
                          <a:solidFill>
                            <a:srgbClr val="FF0000"/>
                          </a:solidFill>
                        </a:rPr>
                        <a:t>TypeScript</a:t>
                      </a:r>
                      <a:endParaRPr kumimoji="1" lang="ja-JP" altLang="en-US" sz="1200" dirty="0">
                        <a:solidFill>
                          <a:srgbClr val="FF0000"/>
                        </a:solidFill>
                      </a:endParaRPr>
                    </a:p>
                  </a:txBody>
                  <a:tcPr marL="68580" marR="68580" marT="34290" marB="34290"/>
                </a:tc>
                <a:tc>
                  <a:txBody>
                    <a:bodyPr/>
                    <a:lstStyle/>
                    <a:p>
                      <a:r>
                        <a:rPr kumimoji="1" lang="en-US" altLang="ja-JP" sz="1200">
                          <a:solidFill>
                            <a:srgbClr val="FF0000"/>
                          </a:solidFill>
                        </a:rPr>
                        <a:t>Microsoft</a:t>
                      </a:r>
                      <a:endParaRPr kumimoji="1" lang="ja-JP" altLang="en-US" sz="1200">
                        <a:solidFill>
                          <a:srgbClr val="FF0000"/>
                        </a:solidFill>
                      </a:endParaRPr>
                    </a:p>
                  </a:txBody>
                  <a:tcPr marL="68580" marR="68580" marT="34290" marB="34290"/>
                </a:tc>
                <a:tc>
                  <a:txBody>
                    <a:bodyPr/>
                    <a:lstStyle/>
                    <a:p>
                      <a:r>
                        <a:rPr kumimoji="1" lang="en-US" altLang="ja-JP" sz="1200" dirty="0">
                          <a:solidFill>
                            <a:srgbClr val="FF0000"/>
                          </a:solidFill>
                        </a:rPr>
                        <a:t>JavaScript</a:t>
                      </a:r>
                      <a:r>
                        <a:rPr kumimoji="1" lang="ja-JP" altLang="en-US" sz="1200" dirty="0">
                          <a:solidFill>
                            <a:srgbClr val="FF0000"/>
                          </a:solidFill>
                        </a:rPr>
                        <a:t>のスーパーセットであり、</a:t>
                      </a:r>
                      <a:r>
                        <a:rPr kumimoji="1" lang="en-US" altLang="ja-JP" sz="1200" dirty="0">
                          <a:solidFill>
                            <a:srgbClr val="FF0000"/>
                          </a:solidFill>
                        </a:rPr>
                        <a:t>ECMAScript</a:t>
                      </a:r>
                      <a:r>
                        <a:rPr kumimoji="1" lang="ja-JP" altLang="en-US" sz="1200" dirty="0">
                          <a:solidFill>
                            <a:srgbClr val="FF0000"/>
                          </a:solidFill>
                        </a:rPr>
                        <a:t> </a:t>
                      </a:r>
                      <a:r>
                        <a:rPr kumimoji="1" lang="en-US" altLang="ja-JP" sz="1200" dirty="0">
                          <a:solidFill>
                            <a:srgbClr val="FF0000"/>
                          </a:solidFill>
                        </a:rPr>
                        <a:t>v6</a:t>
                      </a:r>
                      <a:r>
                        <a:rPr kumimoji="1" lang="ja-JP" altLang="en-US" sz="1200" dirty="0">
                          <a:solidFill>
                            <a:srgbClr val="FF0000"/>
                          </a:solidFill>
                        </a:rPr>
                        <a:t>以降の先行実装でもある。後程さらに詳しく取り上げる。</a:t>
                      </a:r>
                    </a:p>
                  </a:txBody>
                  <a:tcPr marL="68580" marR="68580" marT="34290" marB="34290"/>
                </a:tc>
              </a:tr>
              <a:tr h="1125769">
                <a:tc>
                  <a:txBody>
                    <a:bodyPr/>
                    <a:lstStyle/>
                    <a:p>
                      <a:r>
                        <a:rPr kumimoji="1" lang="en-US" altLang="ja-JP" sz="1200"/>
                        <a:t>Scala.js</a:t>
                      </a:r>
                      <a:endParaRPr kumimoji="1" lang="ja-JP" altLang="en-US" sz="1200"/>
                    </a:p>
                  </a:txBody>
                  <a:tcPr marL="68580" marR="68580" marT="34290" marB="34290"/>
                </a:tc>
                <a:tc>
                  <a:txBody>
                    <a:bodyPr/>
                    <a:lstStyle/>
                    <a:p>
                      <a:r>
                        <a:rPr kumimoji="1" lang="fr-FR" altLang="ja-JP" sz="1200"/>
                        <a:t>École polytechnique fédérale de Lausanne</a:t>
                      </a:r>
                      <a:br>
                        <a:rPr kumimoji="1" lang="fr-FR" altLang="ja-JP" sz="1200"/>
                      </a:br>
                      <a:r>
                        <a:rPr kumimoji="1" lang="fr-FR" altLang="ja-JP" sz="1200"/>
                        <a:t>/</a:t>
                      </a:r>
                      <a:r>
                        <a:rPr lang="fr-FR" altLang="ja-JP" sz="1200"/>
                        <a:t>Typesafe</a:t>
                      </a:r>
                      <a:endParaRPr kumimoji="1" lang="fr-FR" altLang="ja-JP" sz="1200"/>
                    </a:p>
                  </a:txBody>
                  <a:tcPr marL="68580" marR="68580" marT="34290" marB="34290"/>
                </a:tc>
                <a:tc>
                  <a:txBody>
                    <a:bodyPr/>
                    <a:lstStyle/>
                    <a:p>
                      <a:r>
                        <a:rPr kumimoji="1" lang="en-US" altLang="ja-JP" sz="1200" dirty="0"/>
                        <a:t>JVM</a:t>
                      </a:r>
                      <a:r>
                        <a:rPr kumimoji="1" lang="ja-JP" altLang="en-US" sz="1200" dirty="0"/>
                        <a:t>上で稼働する</a:t>
                      </a:r>
                      <a:r>
                        <a:rPr kumimoji="1" lang="en-US" altLang="ja-JP" sz="1200" dirty="0"/>
                        <a:t>OOP+FP</a:t>
                      </a:r>
                      <a:r>
                        <a:rPr kumimoji="1" lang="ja-JP" altLang="en-US" sz="1200" dirty="0"/>
                        <a:t>言語である</a:t>
                      </a:r>
                      <a:r>
                        <a:rPr kumimoji="1" lang="en-US" altLang="ja-JP" sz="1200" dirty="0"/>
                        <a:t>Scala</a:t>
                      </a:r>
                      <a:r>
                        <a:rPr kumimoji="1" lang="ja-JP" altLang="en-US" sz="1200" dirty="0"/>
                        <a:t>のコードを元に</a:t>
                      </a:r>
                      <a:r>
                        <a:rPr kumimoji="1" lang="en-US" altLang="ja-JP" sz="1200" dirty="0"/>
                        <a:t>JavaScript</a:t>
                      </a:r>
                      <a:r>
                        <a:rPr kumimoji="1" lang="ja-JP" altLang="en-US" sz="1200" dirty="0"/>
                        <a:t>コードを生成する。</a:t>
                      </a:r>
                      <a:r>
                        <a:rPr kumimoji="1" lang="en-US" altLang="ja-JP" sz="1200" dirty="0"/>
                        <a:t>Java/C#</a:t>
                      </a:r>
                      <a:r>
                        <a:rPr kumimoji="1" lang="ja-JP" altLang="en-US" sz="1200" dirty="0"/>
                        <a:t>以上に強力な型システム、高度な型推論、にも関わらずシンプルな記法、内部</a:t>
                      </a:r>
                      <a:r>
                        <a:rPr kumimoji="1" lang="en-US" altLang="ja-JP" sz="1200" dirty="0"/>
                        <a:t>DSL</a:t>
                      </a:r>
                      <a:r>
                        <a:rPr kumimoji="1" lang="ja-JP" altLang="en-US" sz="1200" dirty="0"/>
                        <a:t>、強力な標準</a:t>
                      </a:r>
                      <a:r>
                        <a:rPr kumimoji="1" lang="en-US" altLang="ja-JP" sz="1200" dirty="0"/>
                        <a:t>API</a:t>
                      </a:r>
                      <a:r>
                        <a:rPr kumimoji="1" lang="ja-JP" altLang="en-US" sz="1200" dirty="0"/>
                        <a:t>といった</a:t>
                      </a:r>
                      <a:r>
                        <a:rPr kumimoji="1" lang="en-US" altLang="ja-JP" sz="1200" dirty="0"/>
                        <a:t>Scala</a:t>
                      </a:r>
                      <a:r>
                        <a:rPr kumimoji="1" lang="ja-JP" altLang="en-US" sz="1200" dirty="0"/>
                        <a:t>の特徴をそのまま</a:t>
                      </a:r>
                      <a:r>
                        <a:rPr kumimoji="1" lang="ja-JP" altLang="en-US" sz="1200" dirty="0" smtClean="0"/>
                        <a:t>移植</a:t>
                      </a:r>
                      <a:r>
                        <a:rPr kumimoji="1" lang="en-US" altLang="ja-JP" sz="1200" baseline="30000" dirty="0" smtClean="0"/>
                        <a:t>※1</a:t>
                      </a:r>
                      <a:r>
                        <a:rPr kumimoji="1" lang="ja-JP" altLang="en-US" sz="1200" dirty="0" smtClean="0"/>
                        <a:t>。</a:t>
                      </a:r>
                      <a:r>
                        <a:rPr kumimoji="1" lang="ja-JP" altLang="en-US" sz="1200" dirty="0"/>
                        <a:t>当然の結果としてものすごいファイルサイズになる。</a:t>
                      </a:r>
                    </a:p>
                  </a:txBody>
                  <a:tcPr marL="68580" marR="68580" marT="34290" marB="34290"/>
                </a:tc>
              </a:tr>
            </a:tbl>
          </a:graphicData>
        </a:graphic>
      </p:graphicFrame>
      <p:sp>
        <p:nvSpPr>
          <p:cNvPr id="5" name="正方形/長方形 4"/>
          <p:cNvSpPr/>
          <p:nvPr/>
        </p:nvSpPr>
        <p:spPr>
          <a:xfrm>
            <a:off x="628650" y="6281531"/>
            <a:ext cx="7886700" cy="57647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1200" dirty="0" smtClean="0">
                <a:solidFill>
                  <a:schemeClr val="tx1"/>
                </a:solidFill>
              </a:rPr>
              <a:t>※1</a:t>
            </a:r>
            <a:r>
              <a:rPr lang="ja-JP" altLang="en-US" sz="1200" dirty="0">
                <a:solidFill>
                  <a:schemeClr val="tx1"/>
                </a:solidFill>
              </a:rPr>
              <a:t>　</a:t>
            </a:r>
            <a:r>
              <a:rPr lang="en-US" altLang="ja-JP" sz="1200" dirty="0" smtClean="0">
                <a:solidFill>
                  <a:schemeClr val="tx1"/>
                </a:solidFill>
              </a:rPr>
              <a:t> </a:t>
            </a:r>
            <a:r>
              <a:rPr lang="en-US" altLang="ja-JP" sz="1200" dirty="0" err="1">
                <a:solidFill>
                  <a:schemeClr val="tx1"/>
                </a:solidFill>
              </a:rPr>
              <a:t>Scala.js</a:t>
            </a:r>
            <a:r>
              <a:rPr lang="ja-JP" altLang="en-US" sz="1200" dirty="0">
                <a:solidFill>
                  <a:schemeClr val="tx1"/>
                </a:solidFill>
              </a:rPr>
              <a:t>についてはこちらも参照のこと： </a:t>
            </a:r>
            <a:r>
              <a:rPr lang="en-US" altLang="ja-JP" sz="1200" dirty="0">
                <a:solidFill>
                  <a:schemeClr val="tx1"/>
                </a:solidFill>
              </a:rPr>
              <a:t>http://m12i.hatenablog.com/entry/2015/07/20/104347</a:t>
            </a:r>
            <a:endParaRPr kumimoji="1" lang="ja-JP" altLang="en-US" sz="1200" dirty="0">
              <a:solidFill>
                <a:schemeClr val="tx1"/>
              </a:solidFill>
            </a:endParaRPr>
          </a:p>
        </p:txBody>
      </p:sp>
      <p:sp>
        <p:nvSpPr>
          <p:cNvPr id="7" name="テキスト ボックス 6"/>
          <p:cNvSpPr txBox="1"/>
          <p:nvPr/>
        </p:nvSpPr>
        <p:spPr>
          <a:xfrm>
            <a:off x="119269" y="112992"/>
            <a:ext cx="646331" cy="369332"/>
          </a:xfrm>
          <a:prstGeom prst="rect">
            <a:avLst/>
          </a:prstGeom>
          <a:noFill/>
          <a:ln>
            <a:solidFill>
              <a:schemeClr val="tx1"/>
            </a:solidFill>
          </a:ln>
        </p:spPr>
        <p:txBody>
          <a:bodyPr wrap="none" rtlCol="0">
            <a:spAutoFit/>
          </a:bodyPr>
          <a:lstStyle/>
          <a:p>
            <a:r>
              <a:rPr kumimoji="1" lang="ja-JP" altLang="en-US" dirty="0" smtClean="0"/>
              <a:t>補足</a:t>
            </a:r>
            <a:endParaRPr kumimoji="1" lang="ja-JP" altLang="en-US" dirty="0"/>
          </a:p>
        </p:txBody>
      </p:sp>
    </p:spTree>
    <p:extLst>
      <p:ext uri="{BB962C8B-B14F-4D97-AF65-F5344CB8AC3E}">
        <p14:creationId xmlns:p14="http://schemas.microsoft.com/office/powerpoint/2010/main" val="1998140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AltJS</a:t>
            </a:r>
            <a:r>
              <a:rPr lang="ja-JP" altLang="en-US" dirty="0"/>
              <a:t>の実行時エラー解析</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err="1" smtClean="0"/>
              <a:t>AltJS</a:t>
            </a:r>
            <a:r>
              <a:rPr lang="ja-JP" altLang="en-US" dirty="0"/>
              <a:t>には以下の</a:t>
            </a:r>
            <a:r>
              <a:rPr lang="en-US" altLang="ja-JP" dirty="0"/>
              <a:t>2</a:t>
            </a:r>
            <a:r>
              <a:rPr lang="ja-JP" altLang="en-US" dirty="0"/>
              <a:t>つのコードが存在することになる：</a:t>
            </a:r>
            <a:endParaRPr lang="en-US" altLang="ja-JP" dirty="0"/>
          </a:p>
          <a:p>
            <a:pPr marL="685800" lvl="1" indent="-342900">
              <a:buFont typeface="+mj-lt"/>
              <a:buAutoNum type="alphaUcParenR"/>
            </a:pPr>
            <a:r>
              <a:rPr kumimoji="1" lang="ja-JP" altLang="en-US" dirty="0"/>
              <a:t>もともとのソースコード（非</a:t>
            </a:r>
            <a:r>
              <a:rPr kumimoji="1" lang="en-US" altLang="ja-JP" dirty="0"/>
              <a:t>JS</a:t>
            </a:r>
            <a:r>
              <a:rPr kumimoji="1" lang="ja-JP" altLang="en-US" dirty="0"/>
              <a:t>）</a:t>
            </a:r>
            <a:endParaRPr kumimoji="1" lang="en-US" altLang="ja-JP" dirty="0"/>
          </a:p>
          <a:p>
            <a:pPr marL="685800" lvl="1" indent="-342900">
              <a:buFont typeface="+mj-lt"/>
              <a:buAutoNum type="alphaUcParenR"/>
            </a:pPr>
            <a:r>
              <a:rPr lang="ja-JP" altLang="en-US" dirty="0"/>
              <a:t>コンパイル後のソースコード（</a:t>
            </a:r>
            <a:r>
              <a:rPr lang="en-US" altLang="ja-JP" dirty="0"/>
              <a:t>JS</a:t>
            </a:r>
            <a:r>
              <a:rPr lang="ja-JP" altLang="en-US" dirty="0"/>
              <a:t>）</a:t>
            </a:r>
            <a:endParaRPr lang="en-US" altLang="ja-JP" dirty="0"/>
          </a:p>
          <a:p>
            <a:r>
              <a:rPr kumimoji="1" lang="ja-JP" altLang="en-US" dirty="0"/>
              <a:t>実行時のエラーはもちろん</a:t>
            </a:r>
            <a:r>
              <a:rPr kumimoji="1" lang="en-US" altLang="ja-JP" dirty="0"/>
              <a:t>B</a:t>
            </a:r>
            <a:r>
              <a:rPr kumimoji="1" lang="ja-JP" altLang="en-US" dirty="0"/>
              <a:t>側で起きる。</a:t>
            </a:r>
            <a:endParaRPr kumimoji="1" lang="en-US" altLang="ja-JP" dirty="0"/>
          </a:p>
          <a:p>
            <a:r>
              <a:rPr lang="ja-JP" altLang="en-US" dirty="0"/>
              <a:t>エラーを解析するには、</a:t>
            </a:r>
            <a:r>
              <a:rPr lang="en-US" altLang="ja-JP" dirty="0"/>
              <a:t>B</a:t>
            </a:r>
            <a:r>
              <a:rPr lang="ja-JP" altLang="en-US" dirty="0"/>
              <a:t>側のコードのエラー箇所が</a:t>
            </a:r>
            <a:r>
              <a:rPr lang="en-US" altLang="ja-JP" dirty="0"/>
              <a:t>A</a:t>
            </a:r>
            <a:r>
              <a:rPr lang="ja-JP" altLang="en-US" dirty="0"/>
              <a:t>側のコードのどこに対応するかを知る必要がある。</a:t>
            </a:r>
            <a:endParaRPr lang="en-US" altLang="ja-JP" dirty="0"/>
          </a:p>
          <a:p>
            <a:r>
              <a:rPr lang="ja-JP" altLang="en-US" dirty="0"/>
              <a:t>この対応付けを実現するのが、コンパイラにより生成される</a:t>
            </a:r>
            <a:r>
              <a:rPr lang="en-US" altLang="ja-JP" dirty="0"/>
              <a:t>.map</a:t>
            </a:r>
            <a:r>
              <a:rPr lang="ja-JP" altLang="en-US" dirty="0" smtClean="0"/>
              <a:t>ファイル</a:t>
            </a:r>
            <a:r>
              <a:rPr lang="en-US" altLang="ja-JP" baseline="30000" dirty="0" smtClean="0"/>
              <a:t>※1</a:t>
            </a:r>
            <a:r>
              <a:rPr lang="ja-JP" altLang="en-US" dirty="0" smtClean="0"/>
              <a:t>。</a:t>
            </a:r>
            <a:endParaRPr lang="en-US" altLang="ja-JP" dirty="0"/>
          </a:p>
          <a:p>
            <a:r>
              <a:rPr lang="en-US" altLang="ja-JP" dirty="0"/>
              <a:t>.map</a:t>
            </a:r>
            <a:r>
              <a:rPr lang="ja-JP" altLang="en-US" dirty="0"/>
              <a:t>に対応したブラウザではエラー発生時にもともとのコードの位置情報を表示してくれる。</a:t>
            </a:r>
            <a:endParaRPr lang="en-US" altLang="ja-JP" dirty="0"/>
          </a:p>
          <a:p>
            <a:endParaRPr kumimoji="1" lang="ja-JP" altLang="en-US" dirty="0"/>
          </a:p>
        </p:txBody>
      </p:sp>
      <p:sp>
        <p:nvSpPr>
          <p:cNvPr id="4" name="正方形/長方形 3"/>
          <p:cNvSpPr/>
          <p:nvPr/>
        </p:nvSpPr>
        <p:spPr>
          <a:xfrm>
            <a:off x="628650" y="6176963"/>
            <a:ext cx="7886700" cy="681037"/>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1200" dirty="0" smtClean="0">
                <a:solidFill>
                  <a:schemeClr val="tx1"/>
                </a:solidFill>
              </a:rPr>
              <a:t>※1</a:t>
            </a:r>
            <a:r>
              <a:rPr lang="ja-JP" altLang="en-US" sz="1200" dirty="0">
                <a:solidFill>
                  <a:schemeClr val="tx1"/>
                </a:solidFill>
              </a:rPr>
              <a:t>　</a:t>
            </a:r>
            <a:r>
              <a:rPr lang="en-US" altLang="ja-JP" sz="1200" dirty="0" smtClean="0">
                <a:solidFill>
                  <a:schemeClr val="tx1"/>
                </a:solidFill>
              </a:rPr>
              <a:t>.map</a:t>
            </a:r>
            <a:r>
              <a:rPr lang="ja-JP" altLang="en-US" sz="1200" dirty="0">
                <a:solidFill>
                  <a:schemeClr val="tx1"/>
                </a:solidFill>
              </a:rPr>
              <a:t>ファイルは</a:t>
            </a:r>
            <a:r>
              <a:rPr lang="en-US" altLang="ja-JP" sz="1200" dirty="0">
                <a:solidFill>
                  <a:schemeClr val="tx1"/>
                </a:solidFill>
              </a:rPr>
              <a:t>jQuery</a:t>
            </a:r>
            <a:r>
              <a:rPr lang="ja-JP" altLang="en-US" sz="1200" dirty="0">
                <a:solidFill>
                  <a:schemeClr val="tx1"/>
                </a:solidFill>
              </a:rPr>
              <a:t>などのライブラリでも利用されている。この場合</a:t>
            </a:r>
            <a:r>
              <a:rPr lang="en-US" altLang="ja-JP" sz="1200" dirty="0">
                <a:solidFill>
                  <a:schemeClr val="tx1"/>
                </a:solidFill>
              </a:rPr>
              <a:t>.map</a:t>
            </a:r>
            <a:r>
              <a:rPr lang="ja-JP" altLang="en-US" sz="1200" dirty="0">
                <a:solidFill>
                  <a:schemeClr val="tx1"/>
                </a:solidFill>
              </a:rPr>
              <a:t>はライブラリのもとのソースコードとそれを</a:t>
            </a:r>
            <a:r>
              <a:rPr lang="en-US" altLang="ja-JP" sz="1200" dirty="0">
                <a:solidFill>
                  <a:schemeClr val="tx1"/>
                </a:solidFill>
              </a:rPr>
              <a:t>minify</a:t>
            </a:r>
            <a:r>
              <a:rPr lang="ja-JP" altLang="en-US" sz="1200" dirty="0">
                <a:solidFill>
                  <a:schemeClr val="tx1"/>
                </a:solidFill>
              </a:rPr>
              <a:t>したコードとを対応付ける（たぶん歴史的にはこの利用法が先行する）。</a:t>
            </a:r>
            <a:endParaRPr kumimoji="1" lang="ja-JP" altLang="en-US" sz="1200" dirty="0">
              <a:solidFill>
                <a:schemeClr val="tx1"/>
              </a:solidFill>
            </a:endParaRPr>
          </a:p>
        </p:txBody>
      </p:sp>
      <p:sp>
        <p:nvSpPr>
          <p:cNvPr id="5" name="テキスト ボックス 4"/>
          <p:cNvSpPr txBox="1"/>
          <p:nvPr/>
        </p:nvSpPr>
        <p:spPr>
          <a:xfrm>
            <a:off x="119269" y="112992"/>
            <a:ext cx="646331" cy="369332"/>
          </a:xfrm>
          <a:prstGeom prst="rect">
            <a:avLst/>
          </a:prstGeom>
          <a:noFill/>
          <a:ln>
            <a:solidFill>
              <a:schemeClr val="tx1"/>
            </a:solidFill>
          </a:ln>
        </p:spPr>
        <p:txBody>
          <a:bodyPr wrap="none" rtlCol="0">
            <a:spAutoFit/>
          </a:bodyPr>
          <a:lstStyle/>
          <a:p>
            <a:r>
              <a:rPr kumimoji="1" lang="ja-JP" altLang="en-US" dirty="0" smtClean="0"/>
              <a:t>補足</a:t>
            </a:r>
            <a:endParaRPr kumimoji="1" lang="ja-JP" altLang="en-US" dirty="0"/>
          </a:p>
        </p:txBody>
      </p:sp>
    </p:spTree>
    <p:extLst>
      <p:ext uri="{BB962C8B-B14F-4D97-AF65-F5344CB8AC3E}">
        <p14:creationId xmlns:p14="http://schemas.microsoft.com/office/powerpoint/2010/main" val="1286210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fade">
                                      <p:cBhvr>
                                        <p:cTn id="3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en-US" altLang="ja-JP" dirty="0" smtClean="0"/>
              <a:t>TS</a:t>
            </a:r>
            <a:r>
              <a:rPr kumimoji="1" lang="ja-JP" altLang="en-US" dirty="0" smtClean="0"/>
              <a:t>の</a:t>
            </a:r>
            <a:r>
              <a:rPr kumimoji="1" lang="en-US" altLang="ja-JP" dirty="0" smtClean="0"/>
              <a:t>2</a:t>
            </a:r>
            <a:r>
              <a:rPr kumimoji="1" lang="ja-JP" altLang="en-US" dirty="0" smtClean="0"/>
              <a:t>本柱</a:t>
            </a:r>
            <a:endParaRPr kumimoji="1" lang="ja-JP" altLang="en-US" dirty="0"/>
          </a:p>
        </p:txBody>
      </p:sp>
      <p:sp>
        <p:nvSpPr>
          <p:cNvPr id="6" name="テキスト プレースホルダー 5"/>
          <p:cNvSpPr>
            <a:spLocks noGrp="1"/>
          </p:cNvSpPr>
          <p:nvPr>
            <p:ph type="body" idx="1"/>
          </p:nvPr>
        </p:nvSpPr>
        <p:spPr/>
        <p:txBody>
          <a:bodyPr/>
          <a:lstStyle/>
          <a:p>
            <a:r>
              <a:rPr kumimoji="1" lang="ja-JP" altLang="en-US" dirty="0" smtClean="0"/>
              <a:t>静的型付け</a:t>
            </a:r>
            <a:endParaRPr kumimoji="1" lang="ja-JP" altLang="en-US" dirty="0"/>
          </a:p>
        </p:txBody>
      </p:sp>
      <p:sp>
        <p:nvSpPr>
          <p:cNvPr id="7" name="コンテンツ プレースホルダー 6"/>
          <p:cNvSpPr>
            <a:spLocks noGrp="1"/>
          </p:cNvSpPr>
          <p:nvPr>
            <p:ph sz="half" idx="2"/>
          </p:nvPr>
        </p:nvSpPr>
        <p:spPr/>
        <p:txBody>
          <a:bodyPr/>
          <a:lstStyle/>
          <a:p>
            <a:r>
              <a:rPr kumimoji="1" lang="ja-JP" altLang="en-US" dirty="0" smtClean="0"/>
              <a:t>型宣言（クラスやインターフェースの宣言）を行える</a:t>
            </a:r>
            <a:endParaRPr kumimoji="1" lang="en-US" altLang="ja-JP" dirty="0" smtClean="0"/>
          </a:p>
          <a:p>
            <a:r>
              <a:rPr kumimoji="1" lang="ja-JP" altLang="en-US" dirty="0" smtClean="0"/>
              <a:t>変数、引数、戻り値すべての型注釈が行える</a:t>
            </a:r>
            <a:endParaRPr kumimoji="1" lang="en-US" altLang="ja-JP" dirty="0" smtClean="0"/>
          </a:p>
          <a:p>
            <a:pPr marL="0" indent="0">
              <a:buNone/>
            </a:pPr>
            <a:endParaRPr lang="en-US" altLang="ja-JP" dirty="0" smtClean="0"/>
          </a:p>
          <a:p>
            <a:pPr marL="0" indent="0">
              <a:buNone/>
            </a:pPr>
            <a:r>
              <a:rPr lang="ja-JP" altLang="en-US" dirty="0" smtClean="0"/>
              <a:t>→</a:t>
            </a:r>
            <a:r>
              <a:rPr lang="en-US" altLang="ja-JP" dirty="0" smtClean="0"/>
              <a:t>IDE/</a:t>
            </a:r>
            <a:r>
              <a:rPr lang="ja-JP" altLang="en-US" dirty="0" smtClean="0"/>
              <a:t>エディタが</a:t>
            </a:r>
            <a:r>
              <a:rPr lang="en-US" altLang="ja-JP" dirty="0" smtClean="0"/>
              <a:t>Java/C#</a:t>
            </a:r>
            <a:r>
              <a:rPr lang="ja-JP" altLang="en-US" dirty="0" smtClean="0"/>
              <a:t>同等レベルの入力支援を行える。</a:t>
            </a:r>
            <a:endParaRPr lang="en-US" altLang="ja-JP" dirty="0" smtClean="0"/>
          </a:p>
          <a:p>
            <a:pPr marL="0" indent="0">
              <a:buNone/>
            </a:pPr>
            <a:r>
              <a:rPr kumimoji="1" lang="ja-JP" altLang="en-US" dirty="0" smtClean="0"/>
              <a:t>→品質・生産性</a:t>
            </a:r>
            <a:r>
              <a:rPr kumimoji="1" lang="en-US" altLang="ja-JP" dirty="0" smtClean="0"/>
              <a:t>UP</a:t>
            </a:r>
            <a:endParaRPr kumimoji="1" lang="ja-JP" altLang="en-US" dirty="0"/>
          </a:p>
        </p:txBody>
      </p:sp>
      <p:sp>
        <p:nvSpPr>
          <p:cNvPr id="8" name="テキスト プレースホルダー 7"/>
          <p:cNvSpPr>
            <a:spLocks noGrp="1"/>
          </p:cNvSpPr>
          <p:nvPr>
            <p:ph type="body" sz="quarter" idx="3"/>
          </p:nvPr>
        </p:nvSpPr>
        <p:spPr/>
        <p:txBody>
          <a:bodyPr/>
          <a:lstStyle/>
          <a:p>
            <a:r>
              <a:rPr kumimoji="1" lang="en-US" altLang="ja-JP" dirty="0" smtClean="0"/>
              <a:t>ES</a:t>
            </a:r>
            <a:r>
              <a:rPr kumimoji="1" lang="ja-JP" altLang="en-US" dirty="0" smtClean="0"/>
              <a:t>新仕様の取り込み</a:t>
            </a:r>
            <a:endParaRPr kumimoji="1" lang="ja-JP" altLang="en-US" dirty="0"/>
          </a:p>
        </p:txBody>
      </p:sp>
      <p:sp>
        <p:nvSpPr>
          <p:cNvPr id="9" name="コンテンツ プレースホルダー 8"/>
          <p:cNvSpPr>
            <a:spLocks noGrp="1"/>
          </p:cNvSpPr>
          <p:nvPr>
            <p:ph sz="quarter" idx="4"/>
          </p:nvPr>
        </p:nvSpPr>
        <p:spPr/>
        <p:txBody>
          <a:bodyPr/>
          <a:lstStyle/>
          <a:p>
            <a:r>
              <a:rPr kumimoji="1" lang="en-US" altLang="ja-JP" dirty="0" smtClean="0"/>
              <a:t>ES</a:t>
            </a:r>
            <a:r>
              <a:rPr kumimoji="1" lang="ja-JP" altLang="en-US" dirty="0" smtClean="0"/>
              <a:t>の新仕様を使用できる</a:t>
            </a:r>
            <a:endParaRPr kumimoji="1" lang="en-US" altLang="ja-JP" dirty="0" smtClean="0"/>
          </a:p>
          <a:p>
            <a:pPr marL="0" indent="0">
              <a:buNone/>
            </a:pPr>
            <a:r>
              <a:rPr lang="ja-JP" altLang="en-US" dirty="0" smtClean="0"/>
              <a:t>（それらは新仕様をサポートしないブラウザでも実行可能な</a:t>
            </a:r>
            <a:r>
              <a:rPr lang="en-US" altLang="ja-JP" dirty="0" smtClean="0"/>
              <a:t>JS</a:t>
            </a:r>
            <a:r>
              <a:rPr lang="ja-JP" altLang="en-US" dirty="0" smtClean="0"/>
              <a:t>コードに変換される）</a:t>
            </a:r>
            <a:endParaRPr lang="en-US" altLang="ja-JP" dirty="0" smtClean="0"/>
          </a:p>
          <a:p>
            <a:pPr marL="0" indent="0">
              <a:buNone/>
            </a:pPr>
            <a:endParaRPr kumimoji="1" lang="en-US" altLang="ja-JP" dirty="0"/>
          </a:p>
          <a:p>
            <a:pPr marL="0" indent="0">
              <a:buNone/>
            </a:pPr>
            <a:r>
              <a:rPr lang="ja-JP" altLang="en-US" dirty="0" smtClean="0"/>
              <a:t>→ラムダ式、</a:t>
            </a:r>
            <a:r>
              <a:rPr lang="en-US" altLang="ja-JP" dirty="0" err="1" smtClean="0"/>
              <a:t>async</a:t>
            </a:r>
            <a:r>
              <a:rPr lang="en-US" altLang="ja-JP" dirty="0" smtClean="0"/>
              <a:t>/await</a:t>
            </a:r>
            <a:r>
              <a:rPr lang="ja-JP" altLang="en-US" dirty="0" smtClean="0"/>
              <a:t>など高度な機能を利用できる。</a:t>
            </a:r>
            <a:endParaRPr lang="en-US" altLang="ja-JP" dirty="0" smtClean="0"/>
          </a:p>
          <a:p>
            <a:pPr marL="0" indent="0">
              <a:buNone/>
            </a:pPr>
            <a:r>
              <a:rPr kumimoji="1" lang="ja-JP" altLang="en-US" dirty="0" smtClean="0"/>
              <a:t>→生産性</a:t>
            </a:r>
            <a:r>
              <a:rPr kumimoji="1" lang="en-US" altLang="ja-JP" dirty="0" smtClean="0"/>
              <a:t>UP</a:t>
            </a:r>
            <a:endParaRPr kumimoji="1" lang="ja-JP" altLang="en-US" dirty="0"/>
          </a:p>
        </p:txBody>
      </p:sp>
    </p:spTree>
    <p:extLst>
      <p:ext uri="{BB962C8B-B14F-4D97-AF65-F5344CB8AC3E}">
        <p14:creationId xmlns:p14="http://schemas.microsoft.com/office/powerpoint/2010/main" val="642081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fade">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fade">
                                      <p:cBhvr>
                                        <p:cTn id="22" dur="5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fade">
                                      <p:cBhvr>
                                        <p:cTn id="27" dur="500"/>
                                        <p:tgtEl>
                                          <p:spTgt spid="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xEl>
                                              <p:pRg st="1" end="1"/>
                                            </p:txEl>
                                          </p:spTgt>
                                        </p:tgtEl>
                                        <p:attrNameLst>
                                          <p:attrName>style.visibility</p:attrName>
                                        </p:attrNameLst>
                                      </p:cBhvr>
                                      <p:to>
                                        <p:strVal val="visible"/>
                                      </p:to>
                                    </p:set>
                                    <p:animEffect transition="in" filter="fade">
                                      <p:cBhvr>
                                        <p:cTn id="32" dur="500"/>
                                        <p:tgtEl>
                                          <p:spTgt spid="9">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xEl>
                                              <p:pRg st="3" end="3"/>
                                            </p:txEl>
                                          </p:spTgt>
                                        </p:tgtEl>
                                        <p:attrNameLst>
                                          <p:attrName>style.visibility</p:attrName>
                                        </p:attrNameLst>
                                      </p:cBhvr>
                                      <p:to>
                                        <p:strVal val="visible"/>
                                      </p:to>
                                    </p:set>
                                    <p:animEffect transition="in" filter="fade">
                                      <p:cBhvr>
                                        <p:cTn id="37" dur="500"/>
                                        <p:tgtEl>
                                          <p:spTgt spid="9">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
                                            <p:txEl>
                                              <p:pRg st="4" end="4"/>
                                            </p:txEl>
                                          </p:spTgt>
                                        </p:tgtEl>
                                        <p:attrNameLst>
                                          <p:attrName>style.visibility</p:attrName>
                                        </p:attrNameLst>
                                      </p:cBhvr>
                                      <p:to>
                                        <p:strVal val="visible"/>
                                      </p:to>
                                    </p:set>
                                    <p:animEffect transition="in" filter="fade">
                                      <p:cBhvr>
                                        <p:cTn id="42"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TS</a:t>
            </a:r>
            <a:r>
              <a:rPr lang="ja-JP" altLang="en-US" dirty="0" smtClean="0"/>
              <a:t>の</a:t>
            </a:r>
            <a:r>
              <a:rPr lang="en-US" altLang="ja-JP" dirty="0" smtClean="0"/>
              <a:t>Java/C</a:t>
            </a:r>
            <a:r>
              <a:rPr lang="en-US" altLang="ja-JP" dirty="0"/>
              <a:t>#</a:t>
            </a:r>
            <a:r>
              <a:rPr lang="ja-JP" altLang="en-US" dirty="0"/>
              <a:t>っぽい部分</a:t>
            </a:r>
            <a:endParaRPr kumimoji="1" lang="ja-JP" altLang="en-US" dirty="0"/>
          </a:p>
        </p:txBody>
      </p:sp>
      <p:sp>
        <p:nvSpPr>
          <p:cNvPr id="4" name="テキスト プレースホルダー 3"/>
          <p:cNvSpPr>
            <a:spLocks noGrp="1"/>
          </p:cNvSpPr>
          <p:nvPr>
            <p:ph type="body" idx="1"/>
          </p:nvPr>
        </p:nvSpPr>
        <p:spPr/>
        <p:txBody>
          <a:bodyPr/>
          <a:lstStyle/>
          <a:p>
            <a:r>
              <a:rPr kumimoji="1" lang="ja-JP" altLang="en-US" dirty="0" smtClean="0"/>
              <a:t>ローレベル</a:t>
            </a:r>
            <a:endParaRPr kumimoji="1" lang="ja-JP" altLang="en-US" dirty="0"/>
          </a:p>
        </p:txBody>
      </p:sp>
      <p:sp>
        <p:nvSpPr>
          <p:cNvPr id="5" name="コンテンツ プレースホルダー 4"/>
          <p:cNvSpPr>
            <a:spLocks noGrp="1"/>
          </p:cNvSpPr>
          <p:nvPr>
            <p:ph sz="half" idx="2"/>
          </p:nvPr>
        </p:nvSpPr>
        <p:spPr/>
        <p:txBody>
          <a:bodyPr/>
          <a:lstStyle/>
          <a:p>
            <a:r>
              <a:rPr kumimoji="1" lang="en-US" altLang="ja-JP" dirty="0" smtClean="0"/>
              <a:t>class</a:t>
            </a:r>
            <a:r>
              <a:rPr kumimoji="1" lang="ja-JP" altLang="en-US" dirty="0" smtClean="0"/>
              <a:t>ベースの</a:t>
            </a:r>
            <a:r>
              <a:rPr kumimoji="1" lang="en-US" altLang="ja-JP" dirty="0" smtClean="0"/>
              <a:t>OOP</a:t>
            </a:r>
            <a:r>
              <a:rPr kumimoji="1" lang="ja-JP" altLang="en-US" dirty="0" smtClean="0"/>
              <a:t>言語</a:t>
            </a:r>
            <a:endParaRPr kumimoji="1" lang="en-US" altLang="ja-JP" dirty="0" smtClean="0"/>
          </a:p>
          <a:p>
            <a:r>
              <a:rPr lang="ja-JP" altLang="en-US" dirty="0" smtClean="0"/>
              <a:t>静的型付け</a:t>
            </a:r>
            <a:endParaRPr kumimoji="1" lang="en-US" altLang="ja-JP" dirty="0" smtClean="0"/>
          </a:p>
          <a:p>
            <a:r>
              <a:rPr lang="ja-JP" altLang="en-US" dirty="0" smtClean="0"/>
              <a:t>アクセス修飾子</a:t>
            </a:r>
            <a:endParaRPr lang="en-US" altLang="ja-JP" dirty="0" smtClean="0"/>
          </a:p>
          <a:p>
            <a:r>
              <a:rPr kumimoji="1" lang="ja-JP" altLang="en-US" dirty="0" smtClean="0"/>
              <a:t>モジュール構造</a:t>
            </a:r>
            <a:endParaRPr kumimoji="1" lang="en-US" altLang="ja-JP" dirty="0" smtClean="0"/>
          </a:p>
          <a:p>
            <a:r>
              <a:rPr lang="ja-JP" altLang="en-US" dirty="0" smtClean="0"/>
              <a:t>列挙型</a:t>
            </a:r>
            <a:endParaRPr lang="en-US" altLang="ja-JP" dirty="0" smtClean="0"/>
          </a:p>
          <a:p>
            <a:r>
              <a:rPr kumimoji="1" lang="ja-JP" altLang="en-US" dirty="0" smtClean="0"/>
              <a:t>ジェネリクス</a:t>
            </a:r>
            <a:endParaRPr kumimoji="1" lang="ja-JP" altLang="en-US" dirty="0"/>
          </a:p>
        </p:txBody>
      </p:sp>
      <p:sp>
        <p:nvSpPr>
          <p:cNvPr id="6" name="テキスト プレースホルダー 5"/>
          <p:cNvSpPr>
            <a:spLocks noGrp="1"/>
          </p:cNvSpPr>
          <p:nvPr>
            <p:ph type="body" sz="quarter" idx="3"/>
          </p:nvPr>
        </p:nvSpPr>
        <p:spPr/>
        <p:txBody>
          <a:bodyPr/>
          <a:lstStyle/>
          <a:p>
            <a:r>
              <a:rPr kumimoji="1" lang="ja-JP" altLang="en-US" dirty="0" smtClean="0"/>
              <a:t>ハイレベル</a:t>
            </a:r>
            <a:endParaRPr kumimoji="1" lang="ja-JP" altLang="en-US" dirty="0"/>
          </a:p>
        </p:txBody>
      </p:sp>
      <p:sp>
        <p:nvSpPr>
          <p:cNvPr id="7" name="コンテンツ プレースホルダー 6"/>
          <p:cNvSpPr>
            <a:spLocks noGrp="1"/>
          </p:cNvSpPr>
          <p:nvPr>
            <p:ph sz="quarter" idx="4"/>
          </p:nvPr>
        </p:nvSpPr>
        <p:spPr/>
        <p:txBody>
          <a:bodyPr/>
          <a:lstStyle/>
          <a:p>
            <a:r>
              <a:rPr kumimoji="1" lang="ja-JP" altLang="en-US" dirty="0" smtClean="0"/>
              <a:t>ラムダ式</a:t>
            </a:r>
            <a:endParaRPr kumimoji="1" lang="en-US" altLang="ja-JP" dirty="0" smtClean="0"/>
          </a:p>
          <a:p>
            <a:r>
              <a:rPr lang="ja-JP" altLang="en-US" dirty="0" smtClean="0"/>
              <a:t>型推論</a:t>
            </a:r>
            <a:r>
              <a:rPr lang="en-US" altLang="ja-JP" baseline="30000" dirty="0" smtClean="0"/>
              <a:t>※1</a:t>
            </a:r>
          </a:p>
          <a:p>
            <a:r>
              <a:rPr kumimoji="1" lang="en-US" altLang="ja-JP" dirty="0" err="1" smtClean="0"/>
              <a:t>async</a:t>
            </a:r>
            <a:r>
              <a:rPr kumimoji="1" lang="en-US" altLang="ja-JP" dirty="0" smtClean="0"/>
              <a:t>/await</a:t>
            </a:r>
            <a:r>
              <a:rPr kumimoji="1" lang="en-US" altLang="ja-JP" baseline="30000" dirty="0" smtClean="0"/>
              <a:t>※2</a:t>
            </a:r>
          </a:p>
          <a:p>
            <a:r>
              <a:rPr lang="en-US" altLang="ja-JP" dirty="0" smtClean="0"/>
              <a:t>yield return</a:t>
            </a:r>
            <a:endParaRPr kumimoji="1" lang="ja-JP" altLang="en-US" dirty="0"/>
          </a:p>
        </p:txBody>
      </p:sp>
      <p:sp>
        <p:nvSpPr>
          <p:cNvPr id="8" name="正方形/長方形 7"/>
          <p:cNvSpPr/>
          <p:nvPr/>
        </p:nvSpPr>
        <p:spPr>
          <a:xfrm>
            <a:off x="628650" y="5462016"/>
            <a:ext cx="7886700" cy="1395985"/>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1200" dirty="0" smtClean="0">
                <a:solidFill>
                  <a:schemeClr val="tx1"/>
                </a:solidFill>
              </a:rPr>
              <a:t>※1</a:t>
            </a:r>
            <a:r>
              <a:rPr lang="ja-JP" altLang="en-US" sz="1200" dirty="0" smtClean="0">
                <a:solidFill>
                  <a:schemeClr val="tx1"/>
                </a:solidFill>
              </a:rPr>
              <a:t>　</a:t>
            </a:r>
            <a:r>
              <a:rPr lang="en-US" altLang="ja-JP" sz="1200" dirty="0" smtClean="0">
                <a:solidFill>
                  <a:schemeClr val="tx1"/>
                </a:solidFill>
              </a:rPr>
              <a:t>Java</a:t>
            </a:r>
            <a:r>
              <a:rPr lang="ja-JP" altLang="en-US" sz="1200" dirty="0" smtClean="0">
                <a:solidFill>
                  <a:schemeClr val="tx1"/>
                </a:solidFill>
              </a:rPr>
              <a:t>のように後方互換性を気にする必要のなかった</a:t>
            </a:r>
            <a:r>
              <a:rPr lang="en-US" altLang="ja-JP" sz="1200" dirty="0" smtClean="0">
                <a:solidFill>
                  <a:schemeClr val="tx1"/>
                </a:solidFill>
              </a:rPr>
              <a:t>TS</a:t>
            </a:r>
            <a:r>
              <a:rPr lang="ja-JP" altLang="en-US" sz="1200" dirty="0" smtClean="0">
                <a:solidFill>
                  <a:schemeClr val="tx1"/>
                </a:solidFill>
              </a:rPr>
              <a:t>では、型推論も非常に高度なものとなっており、コーディングの生産性向上に貢献している。</a:t>
            </a:r>
            <a:endParaRPr lang="en-US" altLang="ja-JP" sz="1200" dirty="0" smtClean="0">
              <a:solidFill>
                <a:schemeClr val="tx1"/>
              </a:solidFill>
            </a:endParaRPr>
          </a:p>
          <a:p>
            <a:r>
              <a:rPr lang="en-US" altLang="ja-JP" sz="1200" dirty="0" smtClean="0">
                <a:solidFill>
                  <a:schemeClr val="tx1"/>
                </a:solidFill>
              </a:rPr>
              <a:t>※2</a:t>
            </a:r>
            <a:r>
              <a:rPr lang="ja-JP" altLang="en-US" sz="1200" dirty="0">
                <a:solidFill>
                  <a:schemeClr val="tx1"/>
                </a:solidFill>
              </a:rPr>
              <a:t>　</a:t>
            </a:r>
            <a:r>
              <a:rPr lang="en-US" altLang="ja-JP" sz="1200" dirty="0" err="1" smtClean="0">
                <a:solidFill>
                  <a:schemeClr val="tx1"/>
                </a:solidFill>
              </a:rPr>
              <a:t>async</a:t>
            </a:r>
            <a:r>
              <a:rPr lang="en-US" altLang="ja-JP" sz="1200" dirty="0" smtClean="0">
                <a:solidFill>
                  <a:schemeClr val="tx1"/>
                </a:solidFill>
              </a:rPr>
              <a:t>/await</a:t>
            </a:r>
            <a:r>
              <a:rPr lang="ja-JP" altLang="en-US" sz="1200" dirty="0" smtClean="0">
                <a:solidFill>
                  <a:schemeClr val="tx1"/>
                </a:solidFill>
              </a:rPr>
              <a:t>は</a:t>
            </a:r>
            <a:r>
              <a:rPr lang="en-US" altLang="ja-JP" sz="1200" dirty="0" smtClean="0">
                <a:solidFill>
                  <a:schemeClr val="tx1"/>
                </a:solidFill>
              </a:rPr>
              <a:t>C#</a:t>
            </a:r>
            <a:r>
              <a:rPr lang="ja-JP" altLang="en-US" sz="1200" dirty="0" smtClean="0">
                <a:solidFill>
                  <a:schemeClr val="tx1"/>
                </a:solidFill>
              </a:rPr>
              <a:t>では</a:t>
            </a:r>
            <a:r>
              <a:rPr lang="en-US" altLang="ja-JP" sz="1200" dirty="0" smtClean="0">
                <a:solidFill>
                  <a:schemeClr val="tx1"/>
                </a:solidFill>
              </a:rPr>
              <a:t>Task&lt;T&gt;</a:t>
            </a:r>
            <a:r>
              <a:rPr lang="ja-JP" altLang="en-US" sz="1200" dirty="0" smtClean="0">
                <a:solidFill>
                  <a:schemeClr val="tx1"/>
                </a:solidFill>
              </a:rPr>
              <a:t>を核としているが、</a:t>
            </a:r>
            <a:r>
              <a:rPr lang="en-US" altLang="ja-JP" sz="1200" dirty="0" smtClean="0">
                <a:solidFill>
                  <a:schemeClr val="tx1"/>
                </a:solidFill>
              </a:rPr>
              <a:t>TS</a:t>
            </a:r>
            <a:r>
              <a:rPr lang="ja-JP" altLang="en-US" sz="1200" dirty="0" smtClean="0">
                <a:solidFill>
                  <a:schemeClr val="tx1"/>
                </a:solidFill>
              </a:rPr>
              <a:t>では</a:t>
            </a:r>
            <a:r>
              <a:rPr lang="en-US" altLang="ja-JP" sz="1200" dirty="0" smtClean="0">
                <a:solidFill>
                  <a:schemeClr val="tx1"/>
                </a:solidFill>
              </a:rPr>
              <a:t>Promise&lt;T&gt;</a:t>
            </a:r>
            <a:r>
              <a:rPr lang="ja-JP" altLang="en-US" sz="1200" dirty="0" smtClean="0">
                <a:solidFill>
                  <a:schemeClr val="tx1"/>
                </a:solidFill>
              </a:rPr>
              <a:t>を核としている。いずれにせよ</a:t>
            </a:r>
            <a:r>
              <a:rPr lang="en-US" altLang="ja-JP" sz="1200" dirty="0" smtClean="0">
                <a:solidFill>
                  <a:schemeClr val="tx1"/>
                </a:solidFill>
              </a:rPr>
              <a:t>Ajax</a:t>
            </a:r>
            <a:r>
              <a:rPr lang="ja-JP" altLang="en-US" sz="1200" dirty="0" smtClean="0">
                <a:solidFill>
                  <a:schemeClr val="tx1"/>
                </a:solidFill>
              </a:rPr>
              <a:t>を主とする非同期処理が多用される</a:t>
            </a:r>
            <a:r>
              <a:rPr lang="en-US" altLang="ja-JP" sz="1200" dirty="0" smtClean="0">
                <a:solidFill>
                  <a:schemeClr val="tx1"/>
                </a:solidFill>
              </a:rPr>
              <a:t>JS/TS</a:t>
            </a:r>
            <a:r>
              <a:rPr lang="ja-JP" altLang="en-US" sz="1200" dirty="0" smtClean="0">
                <a:solidFill>
                  <a:schemeClr val="tx1"/>
                </a:solidFill>
              </a:rPr>
              <a:t>の世界では、必然的にコールバック関数が多様され、それがコードの可読性悪化のとなる。このため</a:t>
            </a:r>
            <a:r>
              <a:rPr lang="en-US" altLang="ja-JP" sz="1200" dirty="0" err="1" smtClean="0">
                <a:solidFill>
                  <a:schemeClr val="tx1"/>
                </a:solidFill>
              </a:rPr>
              <a:t>async</a:t>
            </a:r>
            <a:r>
              <a:rPr lang="en-US" altLang="ja-JP" sz="1200" dirty="0" smtClean="0">
                <a:solidFill>
                  <a:schemeClr val="tx1"/>
                </a:solidFill>
              </a:rPr>
              <a:t>/await</a:t>
            </a:r>
            <a:r>
              <a:rPr lang="ja-JP" altLang="en-US" sz="1200" dirty="0" smtClean="0">
                <a:solidFill>
                  <a:schemeClr val="tx1"/>
                </a:solidFill>
              </a:rPr>
              <a:t>による同期手続きの煩雑さの解消は大きな意味を持つ</a:t>
            </a:r>
            <a:r>
              <a:rPr lang="ja-JP" altLang="en-US" sz="1200" dirty="0" smtClean="0">
                <a:solidFill>
                  <a:schemeClr val="tx1"/>
                </a:solidFill>
              </a:rPr>
              <a:t>。</a:t>
            </a:r>
            <a:r>
              <a:rPr lang="en-US" altLang="ja-JP" sz="1200" dirty="0" smtClean="0">
                <a:solidFill>
                  <a:schemeClr val="tx1"/>
                </a:solidFill>
              </a:rPr>
              <a:t>Promise&lt;T&gt;</a:t>
            </a:r>
            <a:r>
              <a:rPr lang="ja-JP" altLang="en-US" sz="1200" dirty="0" smtClean="0">
                <a:solidFill>
                  <a:schemeClr val="tx1"/>
                </a:solidFill>
              </a:rPr>
              <a:t>の概要については </a:t>
            </a:r>
            <a:r>
              <a:rPr lang="en-US" altLang="ja-JP" sz="1200" dirty="0" smtClean="0">
                <a:solidFill>
                  <a:schemeClr val="tx1"/>
                </a:solidFill>
                <a:hlinkClick r:id="rId2"/>
              </a:rPr>
              <a:t>http</a:t>
            </a:r>
            <a:r>
              <a:rPr lang="en-US" altLang="ja-JP" sz="1200" dirty="0">
                <a:solidFill>
                  <a:schemeClr val="tx1"/>
                </a:solidFill>
                <a:hlinkClick r:id="rId2"/>
              </a:rPr>
              <a:t>://</a:t>
            </a:r>
            <a:r>
              <a:rPr lang="en-US" altLang="ja-JP" sz="1200" dirty="0" smtClean="0">
                <a:solidFill>
                  <a:schemeClr val="tx1"/>
                </a:solidFill>
                <a:hlinkClick r:id="rId2"/>
              </a:rPr>
              <a:t>m12i.hatenablog.com/entry/2016/12/23/234556</a:t>
            </a:r>
            <a:r>
              <a:rPr lang="ja-JP" altLang="en-US" sz="1200" dirty="0" smtClean="0">
                <a:solidFill>
                  <a:schemeClr val="tx1"/>
                </a:solidFill>
              </a:rPr>
              <a:t> などを参照のこと。</a:t>
            </a:r>
            <a:endParaRPr lang="en-US" altLang="ja-JP" sz="1200" dirty="0" smtClean="0">
              <a:solidFill>
                <a:schemeClr val="tx1"/>
              </a:solidFill>
            </a:endParaRPr>
          </a:p>
          <a:p>
            <a:endParaRPr kumimoji="1" lang="ja-JP" altLang="en-US" sz="1200" dirty="0">
              <a:solidFill>
                <a:schemeClr val="tx1"/>
              </a:solidFill>
            </a:endParaRPr>
          </a:p>
        </p:txBody>
      </p:sp>
    </p:spTree>
    <p:extLst>
      <p:ext uri="{BB962C8B-B14F-4D97-AF65-F5344CB8AC3E}">
        <p14:creationId xmlns:p14="http://schemas.microsoft.com/office/powerpoint/2010/main" val="370085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自己紹介</a:t>
            </a:r>
            <a:endParaRPr kumimoji="1" lang="ja-JP" altLang="en-US" dirty="0"/>
          </a:p>
        </p:txBody>
      </p:sp>
      <p:graphicFrame>
        <p:nvGraphicFramePr>
          <p:cNvPr id="6" name="コンテンツ プレースホルダー 5"/>
          <p:cNvGraphicFramePr>
            <a:graphicFrameLocks noGrp="1"/>
          </p:cNvGraphicFramePr>
          <p:nvPr>
            <p:ph sz="half" idx="1"/>
            <p:extLst>
              <p:ext uri="{D42A27DB-BD31-4B8C-83A1-F6EECF244321}">
                <p14:modId xmlns:p14="http://schemas.microsoft.com/office/powerpoint/2010/main" val="282853996"/>
              </p:ext>
            </p:extLst>
          </p:nvPr>
        </p:nvGraphicFramePr>
        <p:xfrm>
          <a:off x="628650" y="1825625"/>
          <a:ext cx="3886200" cy="2694940"/>
        </p:xfrm>
        <a:graphic>
          <a:graphicData uri="http://schemas.openxmlformats.org/drawingml/2006/table">
            <a:tbl>
              <a:tblPr>
                <a:tableStyleId>{2D5ABB26-0587-4C30-8999-92F81FD0307C}</a:tableStyleId>
              </a:tblPr>
              <a:tblGrid>
                <a:gridCol w="1041124"/>
                <a:gridCol w="2845076"/>
              </a:tblGrid>
              <a:tr h="370840">
                <a:tc>
                  <a:txBody>
                    <a:bodyPr/>
                    <a:lstStyle/>
                    <a:p>
                      <a:r>
                        <a:rPr kumimoji="1" lang="ja-JP" altLang="en-US" dirty="0" smtClean="0"/>
                        <a:t>名前</a:t>
                      </a:r>
                      <a:endParaRPr kumimoji="1" lang="ja-JP" altLang="en-US" dirty="0"/>
                    </a:p>
                  </a:txBody>
                  <a:tcPr/>
                </a:tc>
                <a:tc>
                  <a:txBody>
                    <a:bodyPr/>
                    <a:lstStyle/>
                    <a:p>
                      <a:r>
                        <a:rPr kumimoji="1" lang="ja-JP" altLang="en-US" dirty="0" smtClean="0"/>
                        <a:t>藤谷 瑞樹</a:t>
                      </a:r>
                      <a:endParaRPr kumimoji="1" lang="ja-JP" altLang="en-US" dirty="0"/>
                    </a:p>
                  </a:txBody>
                  <a:tcPr/>
                </a:tc>
              </a:tr>
              <a:tr h="370840">
                <a:tc>
                  <a:txBody>
                    <a:bodyPr/>
                    <a:lstStyle/>
                    <a:p>
                      <a:r>
                        <a:rPr kumimoji="1" lang="ja-JP" altLang="en-US" dirty="0" smtClean="0"/>
                        <a:t>所属</a:t>
                      </a:r>
                      <a:endParaRPr kumimoji="1" lang="ja-JP" altLang="en-US" dirty="0"/>
                    </a:p>
                  </a:txBody>
                  <a:tcPr/>
                </a:tc>
                <a:tc>
                  <a:txBody>
                    <a:bodyPr/>
                    <a:lstStyle/>
                    <a:p>
                      <a:r>
                        <a:rPr kumimoji="1" lang="ja-JP" altLang="en-US" dirty="0" smtClean="0"/>
                        <a:t>リクソル キャリア開発</a:t>
                      </a:r>
                      <a:r>
                        <a:rPr kumimoji="1" lang="en-US" altLang="ja-JP" dirty="0" smtClean="0"/>
                        <a:t>G</a:t>
                      </a:r>
                      <a:endParaRPr kumimoji="1" lang="ja-JP" altLang="en-US" dirty="0"/>
                    </a:p>
                  </a:txBody>
                  <a:tcPr/>
                </a:tc>
              </a:tr>
              <a:tr h="370840">
                <a:tc>
                  <a:txBody>
                    <a:bodyPr/>
                    <a:lstStyle/>
                    <a:p>
                      <a:r>
                        <a:rPr kumimoji="1" lang="ja-JP" altLang="en-US" dirty="0" smtClean="0"/>
                        <a:t>専攻</a:t>
                      </a:r>
                      <a:endParaRPr kumimoji="1" lang="ja-JP" altLang="en-US" dirty="0"/>
                    </a:p>
                  </a:txBody>
                  <a:tcPr/>
                </a:tc>
                <a:tc>
                  <a:txBody>
                    <a:bodyPr/>
                    <a:lstStyle/>
                    <a:p>
                      <a:r>
                        <a:rPr kumimoji="1" lang="ja-JP" altLang="en-US" dirty="0" smtClean="0"/>
                        <a:t>社会学</a:t>
                      </a:r>
                      <a:endParaRPr kumimoji="1" lang="ja-JP" altLang="en-US" dirty="0"/>
                    </a:p>
                  </a:txBody>
                  <a:tcPr/>
                </a:tc>
              </a:tr>
              <a:tr h="370840">
                <a:tc>
                  <a:txBody>
                    <a:bodyPr/>
                    <a:lstStyle/>
                    <a:p>
                      <a:r>
                        <a:rPr kumimoji="1" lang="ja-JP" altLang="en-US" dirty="0" smtClean="0"/>
                        <a:t>好きなもの</a:t>
                      </a:r>
                      <a:endParaRPr kumimoji="1" lang="ja-JP" altLang="en-US" dirty="0"/>
                    </a:p>
                  </a:txBody>
                  <a:tcPr/>
                </a:tc>
                <a:tc>
                  <a:txBody>
                    <a:bodyPr/>
                    <a:lstStyle/>
                    <a:p>
                      <a:r>
                        <a:rPr kumimoji="1" lang="en-US" altLang="ja-JP" dirty="0" smtClean="0"/>
                        <a:t>P</a:t>
                      </a:r>
                      <a:r>
                        <a:rPr kumimoji="1" lang="ja-JP" altLang="en-US" dirty="0" smtClean="0"/>
                        <a:t>・ブルデュー、</a:t>
                      </a:r>
                      <a:r>
                        <a:rPr kumimoji="1" lang="en-US" altLang="ja-JP" dirty="0" smtClean="0"/>
                        <a:t>G</a:t>
                      </a:r>
                      <a:r>
                        <a:rPr kumimoji="1" lang="ja-JP" altLang="en-US" dirty="0" smtClean="0"/>
                        <a:t>・バシュラール、</a:t>
                      </a:r>
                      <a:r>
                        <a:rPr kumimoji="1" lang="en-US" altLang="ja-JP" dirty="0" smtClean="0"/>
                        <a:t>M</a:t>
                      </a:r>
                      <a:r>
                        <a:rPr kumimoji="1" lang="ja-JP" altLang="en-US" dirty="0" smtClean="0"/>
                        <a:t>・ブロック、</a:t>
                      </a:r>
                      <a:r>
                        <a:rPr kumimoji="1" lang="en-US" altLang="ja-JP" dirty="0" smtClean="0"/>
                        <a:t>F</a:t>
                      </a:r>
                      <a:r>
                        <a:rPr kumimoji="1" lang="ja-JP" altLang="en-US" dirty="0" smtClean="0"/>
                        <a:t>・ジャコブズ、</a:t>
                      </a:r>
                      <a:r>
                        <a:rPr kumimoji="1" lang="en-US" altLang="ja-JP" dirty="0" smtClean="0"/>
                        <a:t>V</a:t>
                      </a:r>
                      <a:r>
                        <a:rPr kumimoji="1" lang="ja-JP" altLang="en-US" dirty="0" smtClean="0"/>
                        <a:t>・ウルフ、</a:t>
                      </a:r>
                      <a:r>
                        <a:rPr kumimoji="1" lang="en-US" altLang="ja-JP" dirty="0" smtClean="0"/>
                        <a:t>J</a:t>
                      </a:r>
                      <a:r>
                        <a:rPr kumimoji="1" lang="ja-JP" altLang="en-US" dirty="0" smtClean="0"/>
                        <a:t>・オースティンなど</a:t>
                      </a:r>
                      <a:endParaRPr kumimoji="1" lang="ja-JP" altLang="en-US" dirty="0"/>
                    </a:p>
                  </a:txBody>
                  <a:tcPr/>
                </a:tc>
              </a:tr>
              <a:tr h="370840">
                <a:tc>
                  <a:txBody>
                    <a:bodyPr/>
                    <a:lstStyle/>
                    <a:p>
                      <a:r>
                        <a:rPr kumimoji="1" lang="ja-JP" altLang="en-US" dirty="0" smtClean="0"/>
                        <a:t>苦手なもの</a:t>
                      </a:r>
                      <a:endParaRPr kumimoji="1" lang="ja-JP" altLang="en-US" dirty="0"/>
                    </a:p>
                  </a:txBody>
                  <a:tcPr/>
                </a:tc>
                <a:tc>
                  <a:txBody>
                    <a:bodyPr/>
                    <a:lstStyle/>
                    <a:p>
                      <a:r>
                        <a:rPr kumimoji="1" lang="ja-JP" altLang="en-US" dirty="0" smtClean="0"/>
                        <a:t>人間の多い場所、人間相手に何かすること</a:t>
                      </a:r>
                      <a:endParaRPr kumimoji="1" lang="ja-JP" altLang="en-US" dirty="0"/>
                    </a:p>
                  </a:txBody>
                  <a:tcPr/>
                </a:tc>
              </a:tr>
              <a:tr h="370840">
                <a:tc>
                  <a:txBody>
                    <a:bodyPr/>
                    <a:lstStyle/>
                    <a:p>
                      <a:r>
                        <a:rPr kumimoji="1" lang="ja-JP" altLang="en-US" dirty="0" smtClean="0"/>
                        <a:t>最近の動向</a:t>
                      </a:r>
                      <a:endParaRPr kumimoji="1" lang="ja-JP" altLang="en-US" dirty="0"/>
                    </a:p>
                  </a:txBody>
                  <a:tcPr/>
                </a:tc>
                <a:tc>
                  <a:txBody>
                    <a:bodyPr/>
                    <a:lstStyle/>
                    <a:p>
                      <a:r>
                        <a:rPr kumimoji="1" lang="ja-JP" altLang="en-US" dirty="0" smtClean="0"/>
                        <a:t>こたつでヤドカリ生活</a:t>
                      </a:r>
                      <a:endParaRPr kumimoji="1" lang="ja-JP" altLang="en-US" dirty="0"/>
                    </a:p>
                  </a:txBody>
                  <a:tcPr/>
                </a:tc>
              </a:tr>
            </a:tbl>
          </a:graphicData>
        </a:graphic>
      </p:graphicFrame>
      <p:pic>
        <p:nvPicPr>
          <p:cNvPr id="7" name="コンテンツ プレースホルダー 6"/>
          <p:cNvPicPr>
            <a:picLocks noGrp="1" noChangeAspect="1"/>
          </p:cNvPicPr>
          <p:nvPr>
            <p:ph sz="half" idx="2"/>
          </p:nvPr>
        </p:nvPicPr>
        <p:blipFill>
          <a:blip r:embed="rId2"/>
          <a:stretch>
            <a:fillRect/>
          </a:stretch>
        </p:blipFill>
        <p:spPr>
          <a:xfrm>
            <a:off x="4629150" y="2058194"/>
            <a:ext cx="3886200" cy="3886200"/>
          </a:xfrm>
          <a:prstGeom prst="rect">
            <a:avLst/>
          </a:prstGeom>
        </p:spPr>
      </p:pic>
    </p:spTree>
    <p:extLst>
      <p:ext uri="{BB962C8B-B14F-4D97-AF65-F5344CB8AC3E}">
        <p14:creationId xmlns:p14="http://schemas.microsoft.com/office/powerpoint/2010/main" val="6805180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en-US" altLang="ja-JP" dirty="0" smtClean="0"/>
              <a:t>Promise&lt;T&gt;</a:t>
            </a:r>
            <a:r>
              <a:rPr kumimoji="1" lang="ja-JP" altLang="en-US" dirty="0" err="1" smtClean="0"/>
              <a:t>って</a:t>
            </a:r>
            <a:r>
              <a:rPr kumimoji="1" lang="ja-JP" altLang="en-US" dirty="0" smtClean="0"/>
              <a:t>何？</a:t>
            </a:r>
            <a:endParaRPr kumimoji="1" lang="ja-JP" altLang="en-US" dirty="0"/>
          </a:p>
        </p:txBody>
      </p:sp>
      <p:sp>
        <p:nvSpPr>
          <p:cNvPr id="8" name="コンテンツ プレースホルダー 7"/>
          <p:cNvSpPr>
            <a:spLocks noGrp="1"/>
          </p:cNvSpPr>
          <p:nvPr>
            <p:ph idx="1"/>
          </p:nvPr>
        </p:nvSpPr>
        <p:spPr/>
        <p:txBody>
          <a:bodyPr/>
          <a:lstStyle/>
          <a:p>
            <a:pPr marL="0" indent="0">
              <a:buNone/>
            </a:pPr>
            <a:r>
              <a:rPr kumimoji="1" lang="en-US" altLang="ja-JP" dirty="0" smtClean="0"/>
              <a:t>A_____</a:t>
            </a:r>
            <a:r>
              <a:rPr kumimoji="1" lang="ja-JP" altLang="en-US" dirty="0" smtClean="0"/>
              <a:t>社のアーキテクチャはもちろん、正真正銘のクライアントサイド</a:t>
            </a:r>
            <a:r>
              <a:rPr kumimoji="1" lang="en-US" altLang="ja-JP" dirty="0" smtClean="0"/>
              <a:t>MVC</a:t>
            </a:r>
            <a:r>
              <a:rPr kumimoji="1" lang="ja-JP" altLang="en-US" dirty="0" smtClean="0"/>
              <a:t>を理解する上でも必須の知識。</a:t>
            </a:r>
            <a:endParaRPr kumimoji="1" lang="en-US" altLang="ja-JP" dirty="0" smtClean="0"/>
          </a:p>
          <a:p>
            <a:r>
              <a:rPr kumimoji="1" lang="en-US" altLang="ja-JP" dirty="0" smtClean="0"/>
              <a:t>Promise&lt;T&gt;</a:t>
            </a:r>
            <a:r>
              <a:rPr kumimoji="1" lang="ja-JP" altLang="en-US" dirty="0" smtClean="0"/>
              <a:t>の概要：</a:t>
            </a:r>
            <a:endParaRPr kumimoji="1" lang="en-US" altLang="ja-JP" dirty="0" smtClean="0"/>
          </a:p>
          <a:p>
            <a:pPr lvl="1"/>
            <a:r>
              <a:rPr kumimoji="1" lang="en-US" altLang="ja-JP" dirty="0" smtClean="0"/>
              <a:t>Java</a:t>
            </a:r>
            <a:r>
              <a:rPr kumimoji="1" lang="ja-JP" altLang="en-US" dirty="0" smtClean="0"/>
              <a:t>でいうところの</a:t>
            </a:r>
            <a:r>
              <a:rPr kumimoji="1" lang="en-US" altLang="ja-JP" dirty="0" smtClean="0"/>
              <a:t>Future&lt;T&gt;</a:t>
            </a:r>
            <a:r>
              <a:rPr kumimoji="1" lang="ja-JP" altLang="en-US" dirty="0" err="1" smtClean="0"/>
              <a:t>、</a:t>
            </a:r>
            <a:r>
              <a:rPr kumimoji="1" lang="en-US" altLang="ja-JP" dirty="0" smtClean="0"/>
              <a:t>C#</a:t>
            </a:r>
            <a:r>
              <a:rPr kumimoji="1" lang="ja-JP" altLang="en-US" dirty="0" smtClean="0"/>
              <a:t>でいうところの</a:t>
            </a:r>
            <a:r>
              <a:rPr kumimoji="1" lang="en-US" altLang="ja-JP" dirty="0" smtClean="0"/>
              <a:t>Task&lt;T&gt;</a:t>
            </a:r>
            <a:r>
              <a:rPr kumimoji="1" lang="ja-JP" altLang="en-US" dirty="0" err="1" smtClean="0"/>
              <a:t>。</a:t>
            </a:r>
            <a:endParaRPr kumimoji="1" lang="en-US" altLang="ja-JP" dirty="0" smtClean="0"/>
          </a:p>
          <a:p>
            <a:pPr lvl="1"/>
            <a:r>
              <a:rPr lang="ja-JP" altLang="en-US" dirty="0" smtClean="0"/>
              <a:t>非同期に実行される何かしらの処理の完了を監視し、その結果を取得するためのオブジェクト。</a:t>
            </a:r>
            <a:endParaRPr lang="en-US" altLang="ja-JP" dirty="0" smtClean="0"/>
          </a:p>
          <a:p>
            <a:pPr lvl="1"/>
            <a:r>
              <a:rPr lang="ja-JP" altLang="en-US" dirty="0" smtClean="0"/>
              <a:t>サンプルコードは </a:t>
            </a:r>
            <a:r>
              <a:rPr lang="ja-JP" altLang="en-US" dirty="0" smtClean="0">
                <a:hlinkClick r:id="rId2"/>
              </a:rPr>
              <a:t>こちらの記事</a:t>
            </a:r>
            <a:r>
              <a:rPr lang="ja-JP" altLang="en-US" dirty="0" smtClean="0"/>
              <a:t>などを参照のこと。</a:t>
            </a:r>
            <a:endParaRPr lang="en-US" altLang="ja-JP" dirty="0" smtClean="0"/>
          </a:p>
          <a:p>
            <a:r>
              <a:rPr lang="en-US" altLang="ja-JP" dirty="0" err="1" smtClean="0"/>
              <a:t>Async</a:t>
            </a:r>
            <a:r>
              <a:rPr lang="en-US" altLang="ja-JP" dirty="0" smtClean="0"/>
              <a:t>/await</a:t>
            </a:r>
            <a:r>
              <a:rPr lang="ja-JP" altLang="en-US" dirty="0" smtClean="0"/>
              <a:t>の必要性：</a:t>
            </a:r>
            <a:endParaRPr lang="en-US" altLang="ja-JP" dirty="0" smtClean="0"/>
          </a:p>
          <a:p>
            <a:pPr lvl="1"/>
            <a:r>
              <a:rPr lang="en-US" altLang="ja-JP" dirty="0" smtClean="0"/>
              <a:t>Ajax</a:t>
            </a:r>
            <a:r>
              <a:rPr lang="ja-JP" altLang="en-US" dirty="0"/>
              <a:t>を主とする非同期処理が多用される</a:t>
            </a:r>
            <a:r>
              <a:rPr lang="en-US" altLang="ja-JP" dirty="0"/>
              <a:t>JS/TS</a:t>
            </a:r>
            <a:r>
              <a:rPr lang="ja-JP" altLang="en-US" dirty="0"/>
              <a:t>の世界では、必然的にコールバック関数が多様され、それがコードの可読性悪化の</a:t>
            </a:r>
            <a:r>
              <a:rPr lang="ja-JP" altLang="en-US" dirty="0" smtClean="0"/>
              <a:t>となる。</a:t>
            </a:r>
            <a:endParaRPr lang="en-US" altLang="ja-JP" dirty="0" smtClean="0"/>
          </a:p>
          <a:p>
            <a:pPr lvl="1"/>
            <a:r>
              <a:rPr lang="en-US" altLang="ja-JP" dirty="0" smtClean="0"/>
              <a:t>Promise&lt;T&gt;</a:t>
            </a:r>
            <a:r>
              <a:rPr lang="ja-JP" altLang="en-US" dirty="0" smtClean="0"/>
              <a:t>もまた完了通知と結果値の受け渡しにコールバック関数を利用する。</a:t>
            </a:r>
            <a:endParaRPr lang="en-US" altLang="ja-JP" dirty="0"/>
          </a:p>
          <a:p>
            <a:pPr lvl="1"/>
            <a:r>
              <a:rPr lang="ja-JP" altLang="en-US" dirty="0" smtClean="0"/>
              <a:t>この</a:t>
            </a:r>
            <a:r>
              <a:rPr lang="ja-JP" altLang="en-US" dirty="0"/>
              <a:t>ため</a:t>
            </a:r>
            <a:r>
              <a:rPr lang="en-US" altLang="ja-JP" dirty="0" err="1"/>
              <a:t>async</a:t>
            </a:r>
            <a:r>
              <a:rPr lang="en-US" altLang="ja-JP" dirty="0"/>
              <a:t>/await</a:t>
            </a:r>
            <a:r>
              <a:rPr lang="ja-JP" altLang="en-US" dirty="0"/>
              <a:t>による同期手続きの煩雑さの解消は大きな意味を持つ</a:t>
            </a:r>
            <a:r>
              <a:rPr lang="ja-JP" altLang="en-US" dirty="0" smtClean="0"/>
              <a:t>。</a:t>
            </a:r>
            <a:endParaRPr lang="ja-JP" altLang="en-US" dirty="0"/>
          </a:p>
          <a:p>
            <a:endParaRPr kumimoji="1" lang="ja-JP" altLang="en-US" dirty="0"/>
          </a:p>
        </p:txBody>
      </p:sp>
      <p:sp>
        <p:nvSpPr>
          <p:cNvPr id="9" name="テキスト ボックス 8"/>
          <p:cNvSpPr txBox="1"/>
          <p:nvPr/>
        </p:nvSpPr>
        <p:spPr>
          <a:xfrm>
            <a:off x="119269" y="112992"/>
            <a:ext cx="646331" cy="369332"/>
          </a:xfrm>
          <a:prstGeom prst="rect">
            <a:avLst/>
          </a:prstGeom>
          <a:noFill/>
          <a:ln>
            <a:solidFill>
              <a:schemeClr val="tx1"/>
            </a:solidFill>
          </a:ln>
        </p:spPr>
        <p:txBody>
          <a:bodyPr wrap="none" rtlCol="0">
            <a:spAutoFit/>
          </a:bodyPr>
          <a:lstStyle/>
          <a:p>
            <a:r>
              <a:rPr kumimoji="1" lang="ja-JP" altLang="en-US" dirty="0" smtClean="0"/>
              <a:t>補足</a:t>
            </a:r>
            <a:endParaRPr kumimoji="1" lang="ja-JP" altLang="en-US" dirty="0"/>
          </a:p>
        </p:txBody>
      </p:sp>
    </p:spTree>
    <p:extLst>
      <p:ext uri="{BB962C8B-B14F-4D97-AF65-F5344CB8AC3E}">
        <p14:creationId xmlns:p14="http://schemas.microsoft.com/office/powerpoint/2010/main" val="4163840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500"/>
                                        <p:tgtEl>
                                          <p:spTgt spid="8">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xEl>
                                              <p:pRg st="3" end="3"/>
                                            </p:txEl>
                                          </p:spTgt>
                                        </p:tgtEl>
                                        <p:attrNameLst>
                                          <p:attrName>style.visibility</p:attrName>
                                        </p:attrNameLst>
                                      </p:cBhvr>
                                      <p:to>
                                        <p:strVal val="visible"/>
                                      </p:to>
                                    </p:set>
                                    <p:animEffect transition="in" filter="fade">
                                      <p:cBhvr>
                                        <p:cTn id="18" dur="500"/>
                                        <p:tgtEl>
                                          <p:spTgt spid="8">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Effect transition="in" filter="fade">
                                      <p:cBhvr>
                                        <p:cTn id="21" dur="500"/>
                                        <p:tgtEl>
                                          <p:spTgt spid="8">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txEl>
                                              <p:pRg st="5" end="5"/>
                                            </p:txEl>
                                          </p:spTgt>
                                        </p:tgtEl>
                                        <p:attrNameLst>
                                          <p:attrName>style.visibility</p:attrName>
                                        </p:attrNameLst>
                                      </p:cBhvr>
                                      <p:to>
                                        <p:strVal val="visible"/>
                                      </p:to>
                                    </p:set>
                                    <p:animEffect transition="in" filter="fade">
                                      <p:cBhvr>
                                        <p:cTn id="26" dur="500"/>
                                        <p:tgtEl>
                                          <p:spTgt spid="8">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txEl>
                                              <p:pRg st="6" end="6"/>
                                            </p:txEl>
                                          </p:spTgt>
                                        </p:tgtEl>
                                        <p:attrNameLst>
                                          <p:attrName>style.visibility</p:attrName>
                                        </p:attrNameLst>
                                      </p:cBhvr>
                                      <p:to>
                                        <p:strVal val="visible"/>
                                      </p:to>
                                    </p:set>
                                    <p:animEffect transition="in" filter="fade">
                                      <p:cBhvr>
                                        <p:cTn id="29" dur="500"/>
                                        <p:tgtEl>
                                          <p:spTgt spid="8">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8">
                                            <p:txEl>
                                              <p:pRg st="7" end="7"/>
                                            </p:txEl>
                                          </p:spTgt>
                                        </p:tgtEl>
                                        <p:attrNameLst>
                                          <p:attrName>style.visibility</p:attrName>
                                        </p:attrNameLst>
                                      </p:cBhvr>
                                      <p:to>
                                        <p:strVal val="visible"/>
                                      </p:to>
                                    </p:set>
                                    <p:animEffect transition="in" filter="fade">
                                      <p:cBhvr>
                                        <p:cTn id="32" dur="500"/>
                                        <p:tgtEl>
                                          <p:spTgt spid="8">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8">
                                            <p:txEl>
                                              <p:pRg st="8" end="8"/>
                                            </p:txEl>
                                          </p:spTgt>
                                        </p:tgtEl>
                                        <p:attrNameLst>
                                          <p:attrName>style.visibility</p:attrName>
                                        </p:attrNameLst>
                                      </p:cBhvr>
                                      <p:to>
                                        <p:strVal val="visible"/>
                                      </p:to>
                                    </p:set>
                                    <p:animEffect transition="in" filter="fade">
                                      <p:cBhvr>
                                        <p:cTn id="35"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Java/C#</a:t>
            </a:r>
            <a:r>
              <a:rPr lang="ja-JP" altLang="en-US" dirty="0"/>
              <a:t>よりすごい部分</a:t>
            </a:r>
            <a:endParaRPr kumimoji="1" lang="ja-JP" altLang="en-US" dirty="0"/>
          </a:p>
        </p:txBody>
      </p:sp>
      <p:sp>
        <p:nvSpPr>
          <p:cNvPr id="7" name="コンテンツ プレースホルダー 6"/>
          <p:cNvSpPr>
            <a:spLocks noGrp="1"/>
          </p:cNvSpPr>
          <p:nvPr>
            <p:ph idx="1"/>
          </p:nvPr>
        </p:nvSpPr>
        <p:spPr/>
        <p:txBody>
          <a:bodyPr>
            <a:normAutofit/>
          </a:bodyPr>
          <a:lstStyle/>
          <a:p>
            <a:r>
              <a:rPr lang="ja-JP" altLang="en-US" dirty="0" smtClean="0"/>
              <a:t>構造的部分型（</a:t>
            </a:r>
            <a:r>
              <a:rPr lang="en-US" altLang="ja-JP" dirty="0" smtClean="0"/>
              <a:t>Structural Subtyping</a:t>
            </a:r>
            <a:r>
              <a:rPr lang="ja-JP" altLang="en-US" dirty="0" smtClean="0"/>
              <a:t>）≠継承に基づく部分型</a:t>
            </a:r>
            <a:endParaRPr lang="en-US" altLang="ja-JP" dirty="0" smtClean="0"/>
          </a:p>
          <a:p>
            <a:pPr lvl="1"/>
            <a:r>
              <a:rPr lang="ja-JP" altLang="en-US" dirty="0" smtClean="0"/>
              <a:t>いわゆる「ダックタイピング」に対する構文サポート。</a:t>
            </a:r>
            <a:endParaRPr lang="en-US" altLang="ja-JP" dirty="0" smtClean="0"/>
          </a:p>
          <a:p>
            <a:pPr lvl="1"/>
            <a:r>
              <a:rPr lang="ja-JP" altLang="en-US" dirty="0" smtClean="0"/>
              <a:t>ダックタイピングが</a:t>
            </a:r>
            <a:r>
              <a:rPr lang="ja-JP" altLang="en-US" i="1" dirty="0" smtClean="0">
                <a:solidFill>
                  <a:srgbClr val="0070C0"/>
                </a:solidFill>
              </a:rPr>
              <a:t>「整合性の担保は</a:t>
            </a:r>
            <a:r>
              <a:rPr lang="en-US" altLang="ja-JP" i="1" dirty="0" smtClean="0">
                <a:solidFill>
                  <a:srgbClr val="0070C0"/>
                </a:solidFill>
              </a:rPr>
              <a:t>API</a:t>
            </a:r>
            <a:r>
              <a:rPr lang="ja-JP" altLang="en-US" i="1" dirty="0" smtClean="0">
                <a:solidFill>
                  <a:srgbClr val="0070C0"/>
                </a:solidFill>
              </a:rPr>
              <a:t>開発者と</a:t>
            </a:r>
            <a:r>
              <a:rPr lang="en-US" altLang="ja-JP" i="1" dirty="0" smtClean="0">
                <a:solidFill>
                  <a:srgbClr val="0070C0"/>
                </a:solidFill>
              </a:rPr>
              <a:t>API</a:t>
            </a:r>
            <a:r>
              <a:rPr lang="ja-JP" altLang="en-US" i="1" dirty="0" smtClean="0">
                <a:solidFill>
                  <a:srgbClr val="0070C0"/>
                </a:solidFill>
              </a:rPr>
              <a:t>ユーザ双方の努力次第」</a:t>
            </a:r>
            <a:r>
              <a:rPr lang="ja-JP" altLang="en-US" dirty="0" smtClean="0"/>
              <a:t>なのに対して、構造的部分型は</a:t>
            </a:r>
            <a:r>
              <a:rPr lang="ja-JP" altLang="en-US" i="1" dirty="0" smtClean="0">
                <a:solidFill>
                  <a:srgbClr val="0070C0"/>
                </a:solidFill>
              </a:rPr>
              <a:t>「整合性はコンパイラが保証する」</a:t>
            </a:r>
            <a:r>
              <a:rPr lang="ja-JP" altLang="en-US" dirty="0" smtClean="0"/>
              <a:t>。</a:t>
            </a:r>
            <a:endParaRPr lang="en-US" altLang="ja-JP" dirty="0" smtClean="0"/>
          </a:p>
          <a:p>
            <a:endParaRPr lang="en-US" altLang="ja-JP" dirty="0" smtClean="0"/>
          </a:p>
          <a:p>
            <a:r>
              <a:rPr lang="ja-JP" altLang="en-US" dirty="0" smtClean="0"/>
              <a:t>デコレータ</a:t>
            </a:r>
            <a:endParaRPr lang="en-US" altLang="ja-JP" dirty="0" smtClean="0"/>
          </a:p>
          <a:p>
            <a:pPr lvl="1"/>
            <a:r>
              <a:rPr lang="en-US" altLang="ja-JP" dirty="0" smtClean="0"/>
              <a:t>Python</a:t>
            </a:r>
            <a:r>
              <a:rPr lang="ja-JP" altLang="en-US" dirty="0" smtClean="0"/>
              <a:t>にもあるアレ。</a:t>
            </a:r>
            <a:endParaRPr lang="en-US" altLang="ja-JP" dirty="0" smtClean="0"/>
          </a:p>
          <a:p>
            <a:pPr lvl="1"/>
            <a:r>
              <a:rPr lang="en-US" altLang="ja-JP" dirty="0" smtClean="0"/>
              <a:t>Java</a:t>
            </a:r>
            <a:r>
              <a:rPr lang="ja-JP" altLang="en-US" dirty="0" smtClean="0"/>
              <a:t>の</a:t>
            </a:r>
            <a:r>
              <a:rPr lang="en-US" altLang="ja-JP" dirty="0" smtClean="0"/>
              <a:t>Annotation/C#</a:t>
            </a:r>
            <a:r>
              <a:rPr lang="ja-JP" altLang="en-US" dirty="0" smtClean="0"/>
              <a:t>の</a:t>
            </a:r>
            <a:r>
              <a:rPr lang="en-US" altLang="ja-JP" dirty="0" smtClean="0"/>
              <a:t>Attribute</a:t>
            </a:r>
            <a:r>
              <a:rPr lang="ja-JP" altLang="en-US" dirty="0" smtClean="0"/>
              <a:t>と異なり実装部を持つ。</a:t>
            </a:r>
            <a:endParaRPr lang="en-US" altLang="ja-JP" dirty="0" smtClean="0"/>
          </a:p>
          <a:p>
            <a:pPr lvl="1"/>
            <a:r>
              <a:rPr lang="ja-JP" altLang="en-US" dirty="0" smtClean="0"/>
              <a:t>いずれにせよ対象の型や型のメンバーに</a:t>
            </a:r>
            <a:r>
              <a:rPr lang="en-US" altLang="ja-JP" dirty="0" smtClean="0"/>
              <a:t>AOP</a:t>
            </a:r>
            <a:r>
              <a:rPr lang="ja-JP" altLang="en-US" dirty="0" smtClean="0"/>
              <a:t>を行うもの。</a:t>
            </a:r>
            <a:endParaRPr lang="en-US" altLang="ja-JP" dirty="0" smtClean="0"/>
          </a:p>
          <a:p>
            <a:endParaRPr lang="en-US" altLang="ja-JP" dirty="0" smtClean="0"/>
          </a:p>
          <a:p>
            <a:r>
              <a:rPr lang="ja-JP" altLang="en-US" dirty="0" smtClean="0"/>
              <a:t>コンストラクタ</a:t>
            </a:r>
            <a:r>
              <a:rPr lang="ja-JP" altLang="en-US" dirty="0"/>
              <a:t>引数による</a:t>
            </a:r>
            <a:r>
              <a:rPr lang="ja-JP" altLang="en-US" dirty="0" smtClean="0"/>
              <a:t>インスタンス・メンバ宣言</a:t>
            </a:r>
            <a:endParaRPr lang="en-US" altLang="ja-JP" dirty="0" smtClean="0"/>
          </a:p>
          <a:p>
            <a:pPr lvl="1"/>
            <a:r>
              <a:rPr kumimoji="1" lang="en-US" altLang="ja-JP" dirty="0" smtClean="0"/>
              <a:t>Scala</a:t>
            </a:r>
            <a:r>
              <a:rPr kumimoji="1" lang="ja-JP" altLang="en-US" dirty="0" smtClean="0"/>
              <a:t>にもあるアレ。</a:t>
            </a:r>
            <a:endParaRPr kumimoji="1" lang="ja-JP" altLang="en-US" dirty="0"/>
          </a:p>
        </p:txBody>
      </p:sp>
    </p:spTree>
    <p:extLst>
      <p:ext uri="{BB962C8B-B14F-4D97-AF65-F5344CB8AC3E}">
        <p14:creationId xmlns:p14="http://schemas.microsoft.com/office/powerpoint/2010/main" val="573148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xEl>
                                              <p:pRg st="4" end="4"/>
                                            </p:txEl>
                                          </p:spTgt>
                                        </p:tgtEl>
                                        <p:attrNameLst>
                                          <p:attrName>style.visibility</p:attrName>
                                        </p:attrNameLst>
                                      </p:cBhvr>
                                      <p:to>
                                        <p:strVal val="visible"/>
                                      </p:to>
                                    </p:set>
                                    <p:animEffect transition="in" filter="fade">
                                      <p:cBhvr>
                                        <p:cTn id="18" dur="500"/>
                                        <p:tgtEl>
                                          <p:spTgt spid="7">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animEffect transition="in" filter="fade">
                                      <p:cBhvr>
                                        <p:cTn id="21" dur="500"/>
                                        <p:tgtEl>
                                          <p:spTgt spid="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
                                            <p:txEl>
                                              <p:pRg st="6" end="6"/>
                                            </p:txEl>
                                          </p:spTgt>
                                        </p:tgtEl>
                                        <p:attrNameLst>
                                          <p:attrName>style.visibility</p:attrName>
                                        </p:attrNameLst>
                                      </p:cBhvr>
                                      <p:to>
                                        <p:strVal val="visible"/>
                                      </p:to>
                                    </p:set>
                                    <p:animEffect transition="in" filter="fade">
                                      <p:cBhvr>
                                        <p:cTn id="24" dur="500"/>
                                        <p:tgtEl>
                                          <p:spTgt spid="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animEffect transition="in" filter="fade">
                                      <p:cBhvr>
                                        <p:cTn id="27" dur="500"/>
                                        <p:tgtEl>
                                          <p:spTgt spid="7">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9" end="9"/>
                                            </p:txEl>
                                          </p:spTgt>
                                        </p:tgtEl>
                                        <p:attrNameLst>
                                          <p:attrName>style.visibility</p:attrName>
                                        </p:attrNameLst>
                                      </p:cBhvr>
                                      <p:to>
                                        <p:strVal val="visible"/>
                                      </p:to>
                                    </p:set>
                                    <p:animEffect transition="in" filter="fade">
                                      <p:cBhvr>
                                        <p:cTn id="32" dur="500"/>
                                        <p:tgtEl>
                                          <p:spTgt spid="7">
                                            <p:txEl>
                                              <p:pRg st="9" end="9"/>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
                                            <p:txEl>
                                              <p:pRg st="10" end="10"/>
                                            </p:txEl>
                                          </p:spTgt>
                                        </p:tgtEl>
                                        <p:attrNameLst>
                                          <p:attrName>style.visibility</p:attrName>
                                        </p:attrNameLst>
                                      </p:cBhvr>
                                      <p:to>
                                        <p:strVal val="visible"/>
                                      </p:to>
                                    </p:set>
                                    <p:animEffect transition="in" filter="fade">
                                      <p:cBhvr>
                                        <p:cTn id="35" dur="5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メリデメ</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i="1" dirty="0" smtClean="0">
                <a:solidFill>
                  <a:srgbClr val="0070C0"/>
                </a:solidFill>
              </a:rPr>
              <a:t>「すごい</a:t>
            </a:r>
            <a:r>
              <a:rPr lang="ja-JP" altLang="en-US" i="1" dirty="0">
                <a:solidFill>
                  <a:srgbClr val="0070C0"/>
                </a:solidFill>
              </a:rPr>
              <a:t>のはわかったけど、それで何がうれしいの</a:t>
            </a:r>
            <a:r>
              <a:rPr lang="ja-JP" altLang="en-US" i="1" dirty="0" smtClean="0">
                <a:solidFill>
                  <a:srgbClr val="0070C0"/>
                </a:solidFill>
              </a:rPr>
              <a:t>？」</a:t>
            </a:r>
            <a:endParaRPr lang="en-US" altLang="ja-JP" i="1" dirty="0" smtClean="0">
              <a:solidFill>
                <a:srgbClr val="0070C0"/>
              </a:solidFill>
            </a:endParaRPr>
          </a:p>
          <a:p>
            <a:endParaRPr lang="en-US" altLang="ja-JP" dirty="0" smtClean="0"/>
          </a:p>
          <a:p>
            <a:r>
              <a:rPr lang="ja-JP" altLang="en-US" dirty="0" smtClean="0"/>
              <a:t>メリット：</a:t>
            </a:r>
            <a:endParaRPr lang="en-US" altLang="ja-JP" dirty="0" smtClean="0"/>
          </a:p>
          <a:p>
            <a:pPr marL="342900" lvl="1" indent="0">
              <a:buNone/>
            </a:pPr>
            <a:r>
              <a:rPr lang="ja-JP" altLang="en-US" dirty="0" smtClean="0"/>
              <a:t>集団</a:t>
            </a:r>
            <a:r>
              <a:rPr lang="ja-JP" altLang="en-US" dirty="0"/>
              <a:t>開発の観点</a:t>
            </a:r>
            <a:r>
              <a:rPr lang="ja-JP" altLang="en-US" dirty="0" smtClean="0"/>
              <a:t>で生産性・品質の</a:t>
            </a:r>
            <a:r>
              <a:rPr lang="en-US" altLang="ja-JP" dirty="0" smtClean="0"/>
              <a:t>UP</a:t>
            </a:r>
            <a:r>
              <a:rPr lang="ja-JP" altLang="en-US" dirty="0" smtClean="0"/>
              <a:t>に大きく貢献。</a:t>
            </a:r>
            <a:endParaRPr lang="en-US" altLang="ja-JP" dirty="0" smtClean="0"/>
          </a:p>
          <a:p>
            <a:pPr lvl="1"/>
            <a:r>
              <a:rPr lang="ja-JP" altLang="en-US" dirty="0"/>
              <a:t>静的型付けを土台とした強力な</a:t>
            </a:r>
            <a:r>
              <a:rPr lang="en-US" altLang="ja-JP" dirty="0"/>
              <a:t>IDE</a:t>
            </a:r>
            <a:r>
              <a:rPr lang="ja-JP" altLang="en-US" dirty="0" smtClean="0"/>
              <a:t>サポート。</a:t>
            </a:r>
            <a:endParaRPr lang="en-US" altLang="ja-JP" dirty="0"/>
          </a:p>
          <a:p>
            <a:pPr lvl="1"/>
            <a:r>
              <a:rPr lang="en-US" altLang="ja-JP" dirty="0" err="1" smtClean="0"/>
              <a:t>async</a:t>
            </a:r>
            <a:r>
              <a:rPr lang="en-US" altLang="ja-JP" dirty="0" smtClean="0"/>
              <a:t>/await</a:t>
            </a:r>
            <a:r>
              <a:rPr lang="ja-JP" altLang="en-US" dirty="0"/>
              <a:t>など強力な糖衣構文による煩雑さの</a:t>
            </a:r>
            <a:r>
              <a:rPr lang="ja-JP" altLang="en-US" dirty="0" smtClean="0"/>
              <a:t>隠蔽。</a:t>
            </a:r>
            <a:endParaRPr lang="en-US" altLang="ja-JP" dirty="0" smtClean="0"/>
          </a:p>
          <a:p>
            <a:pPr lvl="1"/>
            <a:endParaRPr lang="en-US" altLang="ja-JP" dirty="0"/>
          </a:p>
          <a:p>
            <a:pPr marL="342900" lvl="1" indent="0">
              <a:buNone/>
            </a:pPr>
            <a:r>
              <a:rPr lang="ja-JP" altLang="en-US" i="1" dirty="0" smtClean="0">
                <a:solidFill>
                  <a:srgbClr val="0070C0"/>
                </a:solidFill>
              </a:rPr>
              <a:t>「そんなのあって当たり前じゃん？」</a:t>
            </a:r>
            <a:r>
              <a:rPr lang="en-US" altLang="ja-JP" i="1" dirty="0" smtClean="0">
                <a:solidFill>
                  <a:srgbClr val="0070C0"/>
                </a:solidFill>
              </a:rPr>
              <a:t/>
            </a:r>
            <a:br>
              <a:rPr lang="en-US" altLang="ja-JP" i="1" dirty="0" smtClean="0">
                <a:solidFill>
                  <a:srgbClr val="0070C0"/>
                </a:solidFill>
              </a:rPr>
            </a:br>
            <a:r>
              <a:rPr lang="ja-JP" altLang="en-US" dirty="0" smtClean="0"/>
              <a:t>→その</a:t>
            </a:r>
            <a:r>
              <a:rPr lang="ja-JP" altLang="en-US" i="1" dirty="0" smtClean="0"/>
              <a:t>「当たり前」</a:t>
            </a:r>
            <a:r>
              <a:rPr lang="ja-JP" altLang="en-US" dirty="0" smtClean="0"/>
              <a:t>がなかったのが従来の</a:t>
            </a:r>
            <a:r>
              <a:rPr lang="en-US" altLang="ja-JP" dirty="0" smtClean="0"/>
              <a:t>JS</a:t>
            </a:r>
            <a:r>
              <a:rPr lang="ja-JP" altLang="en-US" dirty="0" smtClean="0"/>
              <a:t>の現実。</a:t>
            </a:r>
            <a:r>
              <a:rPr lang="en-US" altLang="ja-JP" dirty="0" smtClean="0"/>
              <a:t/>
            </a:r>
            <a:br>
              <a:rPr lang="en-US" altLang="ja-JP" dirty="0" smtClean="0"/>
            </a:br>
            <a:endParaRPr kumimoji="1" lang="en-US" altLang="ja-JP" dirty="0" smtClean="0"/>
          </a:p>
          <a:p>
            <a:r>
              <a:rPr lang="ja-JP" altLang="en-US" dirty="0" smtClean="0"/>
              <a:t>デメリット：</a:t>
            </a:r>
            <a:endParaRPr lang="en-US" altLang="ja-JP" dirty="0" smtClean="0"/>
          </a:p>
          <a:p>
            <a:pPr lvl="1"/>
            <a:r>
              <a:rPr lang="ja-JP" altLang="en-US" dirty="0" smtClean="0"/>
              <a:t>学習が必要。</a:t>
            </a:r>
            <a:endParaRPr lang="en-US" altLang="ja-JP" dirty="0" smtClean="0"/>
          </a:p>
          <a:p>
            <a:pPr lvl="1"/>
            <a:r>
              <a:rPr lang="ja-JP" altLang="en-US" dirty="0" smtClean="0"/>
              <a:t>ツールチェインの準備が煩雑。</a:t>
            </a:r>
            <a:endParaRPr lang="en-US" altLang="ja-JP" dirty="0" smtClean="0"/>
          </a:p>
        </p:txBody>
      </p:sp>
    </p:spTree>
    <p:extLst>
      <p:ext uri="{BB962C8B-B14F-4D97-AF65-F5344CB8AC3E}">
        <p14:creationId xmlns:p14="http://schemas.microsoft.com/office/powerpoint/2010/main" val="93944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デメリットに対する反論</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i="1" dirty="0" smtClean="0">
                <a:solidFill>
                  <a:srgbClr val="0070C0"/>
                </a:solidFill>
              </a:rPr>
              <a:t>「学習が必要」</a:t>
            </a:r>
            <a:endParaRPr lang="en-US" altLang="ja-JP" i="1" dirty="0" smtClean="0">
              <a:solidFill>
                <a:srgbClr val="0070C0"/>
              </a:solidFill>
            </a:endParaRPr>
          </a:p>
          <a:p>
            <a:pPr lvl="1"/>
            <a:r>
              <a:rPr lang="ja-JP" altLang="en-US" dirty="0" smtClean="0"/>
              <a:t>学習曲線はきわめて緩やか。</a:t>
            </a:r>
            <a:r>
              <a:rPr lang="en-US" altLang="ja-JP" dirty="0" smtClean="0"/>
              <a:t>Java/C</a:t>
            </a:r>
            <a:r>
              <a:rPr lang="en-US" altLang="ja-JP" dirty="0"/>
              <a:t>#</a:t>
            </a:r>
            <a:r>
              <a:rPr lang="ja-JP" altLang="en-US" dirty="0"/>
              <a:t>の言語仕様をきちんと理解していれば細々した構文のちがい以外たいした断絶はない</a:t>
            </a:r>
            <a:r>
              <a:rPr lang="ja-JP" altLang="en-US" dirty="0" smtClean="0"/>
              <a:t>はず。</a:t>
            </a:r>
            <a:endParaRPr lang="en-US" altLang="ja-JP" dirty="0" smtClean="0"/>
          </a:p>
          <a:p>
            <a:pPr lvl="1"/>
            <a:r>
              <a:rPr lang="ja-JP" altLang="en-US" dirty="0" smtClean="0"/>
              <a:t>静的型付け機能</a:t>
            </a:r>
            <a:r>
              <a:rPr lang="ja-JP" altLang="en-US" dirty="0"/>
              <a:t>に典型的なように、</a:t>
            </a:r>
            <a:r>
              <a:rPr lang="en-US" altLang="ja-JP" dirty="0"/>
              <a:t>TS</a:t>
            </a:r>
            <a:r>
              <a:rPr lang="ja-JP" altLang="en-US" dirty="0"/>
              <a:t>において「学ばなくてはいけないこと」は従来の</a:t>
            </a:r>
            <a:r>
              <a:rPr lang="en-US" altLang="ja-JP" dirty="0"/>
              <a:t>JS</a:t>
            </a:r>
            <a:r>
              <a:rPr lang="ja-JP" altLang="en-US" dirty="0"/>
              <a:t>であれば「言語支援がないので開発者が記憶力とコーディング力で担保しなくてはならないこと」だったものが</a:t>
            </a:r>
            <a:r>
              <a:rPr lang="ja-JP" altLang="en-US" dirty="0" smtClean="0"/>
              <a:t>多い。</a:t>
            </a:r>
            <a:endParaRPr lang="en-US" altLang="ja-JP" dirty="0"/>
          </a:p>
          <a:p>
            <a:pPr lvl="1"/>
            <a:r>
              <a:rPr lang="ja-JP" altLang="en-US" dirty="0" smtClean="0"/>
              <a:t>クライアントサイド</a:t>
            </a:r>
            <a:r>
              <a:rPr lang="en-US" altLang="ja-JP" dirty="0"/>
              <a:t>MVC</a:t>
            </a:r>
            <a:r>
              <a:rPr lang="ja-JP" altLang="en-US" dirty="0"/>
              <a:t>の登場以来</a:t>
            </a:r>
            <a:r>
              <a:rPr lang="en-US" altLang="ja-JP" dirty="0"/>
              <a:t>JS</a:t>
            </a:r>
            <a:r>
              <a:rPr lang="ja-JP" altLang="en-US" dirty="0"/>
              <a:t>コード量は飛躍的に増大</a:t>
            </a:r>
            <a:r>
              <a:rPr lang="ja-JP" altLang="en-US" dirty="0" smtClean="0"/>
              <a:t>しており、結局</a:t>
            </a:r>
            <a:r>
              <a:rPr lang="ja-JP" altLang="en-US" dirty="0"/>
              <a:t>の</a:t>
            </a:r>
            <a:r>
              <a:rPr lang="ja-JP" altLang="en-US" dirty="0" smtClean="0"/>
              <a:t>ところ選択しないリスク</a:t>
            </a:r>
            <a:r>
              <a:rPr lang="en-US" altLang="ja-JP" dirty="0" smtClean="0"/>
              <a:t>/</a:t>
            </a:r>
            <a:r>
              <a:rPr lang="ja-JP" altLang="en-US" dirty="0" smtClean="0"/>
              <a:t>コストの方が大きいだろう。</a:t>
            </a:r>
            <a:r>
              <a:rPr lang="ja-JP" altLang="en-US" dirty="0"/>
              <a:t>	</a:t>
            </a:r>
            <a:endParaRPr lang="en-US" altLang="ja-JP" dirty="0" smtClean="0"/>
          </a:p>
          <a:p>
            <a:r>
              <a:rPr lang="ja-JP" altLang="en-US" i="1" dirty="0" smtClean="0">
                <a:solidFill>
                  <a:srgbClr val="0070C0"/>
                </a:solidFill>
              </a:rPr>
              <a:t>「ツールチェインの準備が煩雑」</a:t>
            </a:r>
            <a:endParaRPr lang="en-US" altLang="ja-JP" i="1" dirty="0" smtClean="0">
              <a:solidFill>
                <a:srgbClr val="0070C0"/>
              </a:solidFill>
            </a:endParaRPr>
          </a:p>
          <a:p>
            <a:pPr lvl="1"/>
            <a:r>
              <a:rPr lang="ja-JP" altLang="en-US" dirty="0" smtClean="0"/>
              <a:t>これ</a:t>
            </a:r>
            <a:r>
              <a:rPr lang="ja-JP" altLang="en-US" dirty="0"/>
              <a:t>は言い逃れ</a:t>
            </a:r>
            <a:r>
              <a:rPr lang="ja-JP" altLang="en-US" dirty="0" smtClean="0"/>
              <a:t>しにくい。</a:t>
            </a:r>
            <a:endParaRPr lang="en-US" altLang="ja-JP" dirty="0" smtClean="0"/>
          </a:p>
          <a:p>
            <a:pPr lvl="1"/>
            <a:r>
              <a:rPr lang="ja-JP" altLang="en-US" dirty="0" smtClean="0"/>
              <a:t>トランスパイル</a:t>
            </a:r>
            <a:r>
              <a:rPr lang="ja-JP" altLang="en-US" dirty="0"/>
              <a:t>という手順を踏む以上どうしても手間が</a:t>
            </a:r>
            <a:r>
              <a:rPr lang="ja-JP" altLang="en-US" dirty="0" smtClean="0"/>
              <a:t>増えるし、ツール</a:t>
            </a:r>
            <a:r>
              <a:rPr lang="ja-JP" altLang="en-US" dirty="0"/>
              <a:t>の栄枯盛衰もしばらくは止まない</a:t>
            </a:r>
            <a:r>
              <a:rPr lang="ja-JP" altLang="en-US" dirty="0" smtClean="0"/>
              <a:t>だろう。</a:t>
            </a:r>
            <a:endParaRPr lang="en-US" altLang="ja-JP" dirty="0" smtClean="0"/>
          </a:p>
          <a:p>
            <a:pPr lvl="1"/>
            <a:r>
              <a:rPr lang="ja-JP" altLang="en-US" dirty="0" smtClean="0"/>
              <a:t>とはいえ</a:t>
            </a:r>
            <a:r>
              <a:rPr lang="ja-JP" altLang="en-US" dirty="0"/>
              <a:t>この部分で頭を抱えるのはアーキテクトだけの</a:t>
            </a:r>
            <a:r>
              <a:rPr lang="ja-JP" altLang="en-US" dirty="0" smtClean="0"/>
              <a:t>はず。</a:t>
            </a:r>
            <a:endParaRPr kumimoji="1" lang="ja-JP" altLang="en-US" dirty="0"/>
          </a:p>
        </p:txBody>
      </p:sp>
    </p:spTree>
    <p:extLst>
      <p:ext uri="{BB962C8B-B14F-4D97-AF65-F5344CB8AC3E}">
        <p14:creationId xmlns:p14="http://schemas.microsoft.com/office/powerpoint/2010/main" val="636079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将来性</a:t>
            </a:r>
            <a:endParaRPr kumimoji="1" lang="ja-JP" altLang="en-US" dirty="0"/>
          </a:p>
        </p:txBody>
      </p:sp>
      <p:sp>
        <p:nvSpPr>
          <p:cNvPr id="3" name="コンテンツ プレースホルダー 2"/>
          <p:cNvSpPr>
            <a:spLocks noGrp="1"/>
          </p:cNvSpPr>
          <p:nvPr>
            <p:ph idx="1"/>
          </p:nvPr>
        </p:nvSpPr>
        <p:spPr/>
        <p:txBody>
          <a:bodyPr/>
          <a:lstStyle/>
          <a:p>
            <a:r>
              <a:rPr kumimoji="1" lang="ja-JP" altLang="en-US" i="1" dirty="0" smtClean="0">
                <a:solidFill>
                  <a:srgbClr val="0070C0"/>
                </a:solidFill>
              </a:rPr>
              <a:t>「メリットが大きいのはわかったけど、将来性あるの？」</a:t>
            </a:r>
            <a:endParaRPr kumimoji="1" lang="en-US" altLang="ja-JP" i="1" dirty="0" smtClean="0">
              <a:solidFill>
                <a:srgbClr val="0070C0"/>
              </a:solidFill>
            </a:endParaRPr>
          </a:p>
          <a:p>
            <a:endParaRPr lang="en-US" altLang="ja-JP" dirty="0" smtClean="0"/>
          </a:p>
          <a:p>
            <a:r>
              <a:rPr lang="ja-JP" altLang="en-US" dirty="0" smtClean="0"/>
              <a:t>あります。</a:t>
            </a:r>
            <a:endParaRPr lang="en-US" altLang="ja-JP" dirty="0" smtClean="0"/>
          </a:p>
          <a:p>
            <a:r>
              <a:rPr lang="ja-JP" altLang="en-US" dirty="0" smtClean="0"/>
              <a:t>その理由は：</a:t>
            </a:r>
            <a:endParaRPr lang="en-US" altLang="ja-JP" dirty="0" smtClean="0"/>
          </a:p>
          <a:p>
            <a:pPr marL="685800" lvl="1" indent="-342900">
              <a:buFont typeface="+mj-lt"/>
              <a:buAutoNum type="alphaUcParenR"/>
            </a:pPr>
            <a:r>
              <a:rPr lang="ja-JP" altLang="en-US" dirty="0" smtClean="0"/>
              <a:t>ベンダ側</a:t>
            </a:r>
            <a:r>
              <a:rPr lang="ja-JP" altLang="en-US" dirty="0"/>
              <a:t>：</a:t>
            </a:r>
            <a:r>
              <a:rPr lang="en-US" altLang="ja-JP" dirty="0"/>
              <a:t>Microsoft</a:t>
            </a:r>
            <a:r>
              <a:rPr lang="ja-JP" altLang="en-US" dirty="0"/>
              <a:t>社が開発をしており継続的な開発・保守が期待</a:t>
            </a:r>
            <a:r>
              <a:rPr lang="ja-JP" altLang="en-US" dirty="0" smtClean="0"/>
              <a:t>できる</a:t>
            </a:r>
            <a:endParaRPr lang="en-US" altLang="ja-JP" dirty="0" smtClean="0"/>
          </a:p>
          <a:p>
            <a:pPr marL="685800" lvl="1" indent="-342900">
              <a:buFont typeface="+mj-lt"/>
              <a:buAutoNum type="alphaUcParenR"/>
            </a:pPr>
            <a:r>
              <a:rPr lang="ja-JP" altLang="en-US" dirty="0" smtClean="0"/>
              <a:t>コミュニティ側</a:t>
            </a:r>
            <a:r>
              <a:rPr lang="ja-JP" altLang="en-US" dirty="0"/>
              <a:t>：</a:t>
            </a:r>
            <a:r>
              <a:rPr lang="en-US" altLang="ja-JP" dirty="0"/>
              <a:t>OSS</a:t>
            </a:r>
            <a:r>
              <a:rPr lang="ja-JP" altLang="en-US" dirty="0"/>
              <a:t>をめぐる</a:t>
            </a:r>
            <a:r>
              <a:rPr lang="en-US" altLang="ja-JP" dirty="0"/>
              <a:t>MS</a:t>
            </a:r>
            <a:r>
              <a:rPr lang="ja-JP" altLang="en-US" dirty="0"/>
              <a:t>社の政策転換の結果コミュニティも活発化し</a:t>
            </a:r>
            <a:r>
              <a:rPr lang="ja-JP" altLang="en-US" dirty="0" smtClean="0"/>
              <a:t>、関連</a:t>
            </a:r>
            <a:r>
              <a:rPr lang="ja-JP" altLang="en-US" dirty="0"/>
              <a:t>ツールや書籍、</a:t>
            </a:r>
            <a:r>
              <a:rPr lang="en-US" altLang="ja-JP" dirty="0"/>
              <a:t>Web</a:t>
            </a:r>
            <a:r>
              <a:rPr lang="ja-JP" altLang="en-US" dirty="0"/>
              <a:t>上の</a:t>
            </a:r>
            <a:r>
              <a:rPr lang="en-US" altLang="ja-JP" dirty="0"/>
              <a:t>How-To</a:t>
            </a:r>
            <a:r>
              <a:rPr lang="ja-JP" altLang="en-US" dirty="0"/>
              <a:t>記事も多く出回っている</a:t>
            </a:r>
          </a:p>
          <a:p>
            <a:endParaRPr kumimoji="1" lang="ja-JP" altLang="en-US" dirty="0"/>
          </a:p>
        </p:txBody>
      </p:sp>
    </p:spTree>
    <p:extLst>
      <p:ext uri="{BB962C8B-B14F-4D97-AF65-F5344CB8AC3E}">
        <p14:creationId xmlns:p14="http://schemas.microsoft.com/office/powerpoint/2010/main" val="1145630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移行しやすさ</a:t>
            </a:r>
            <a:endParaRPr kumimoji="1" lang="ja-JP" altLang="en-US" dirty="0"/>
          </a:p>
        </p:txBody>
      </p:sp>
      <p:sp>
        <p:nvSpPr>
          <p:cNvPr id="3" name="コンテンツ プレースホルダー 2"/>
          <p:cNvSpPr>
            <a:spLocks noGrp="1"/>
          </p:cNvSpPr>
          <p:nvPr>
            <p:ph idx="1"/>
          </p:nvPr>
        </p:nvSpPr>
        <p:spPr/>
        <p:txBody>
          <a:bodyPr/>
          <a:lstStyle/>
          <a:p>
            <a:r>
              <a:rPr kumimoji="1" lang="ja-JP" altLang="en-US" i="1" dirty="0" smtClean="0">
                <a:solidFill>
                  <a:srgbClr val="0070C0"/>
                </a:solidFill>
              </a:rPr>
              <a:t>「将来性もあるとして、乗り換えできるかな</a:t>
            </a:r>
            <a:r>
              <a:rPr kumimoji="1" lang="en-US" altLang="ja-JP" i="1" dirty="0" smtClean="0">
                <a:solidFill>
                  <a:srgbClr val="0070C0"/>
                </a:solidFill>
              </a:rPr>
              <a:t>…</a:t>
            </a:r>
            <a:r>
              <a:rPr kumimoji="1" lang="ja-JP" altLang="en-US" i="1" dirty="0" smtClean="0">
                <a:solidFill>
                  <a:srgbClr val="0070C0"/>
                </a:solidFill>
              </a:rPr>
              <a:t>」</a:t>
            </a:r>
            <a:endParaRPr kumimoji="1" lang="en-US" altLang="ja-JP" i="1" dirty="0" smtClean="0">
              <a:solidFill>
                <a:srgbClr val="0070C0"/>
              </a:solidFill>
            </a:endParaRPr>
          </a:p>
          <a:p>
            <a:endParaRPr lang="en-US" altLang="ja-JP" dirty="0"/>
          </a:p>
          <a:p>
            <a:r>
              <a:rPr lang="ja-JP" altLang="en-US" dirty="0" smtClean="0"/>
              <a:t>乗り換えはとても</a:t>
            </a:r>
            <a:r>
              <a:rPr lang="ja-JP" altLang="en-US" dirty="0"/>
              <a:t>しやすいです！</a:t>
            </a:r>
          </a:p>
          <a:p>
            <a:r>
              <a:rPr lang="ja-JP" altLang="en-US" dirty="0" smtClean="0"/>
              <a:t>その理由は：</a:t>
            </a:r>
            <a:endParaRPr lang="en-US" altLang="ja-JP" dirty="0" smtClean="0"/>
          </a:p>
          <a:p>
            <a:pPr marL="685800" lvl="1" indent="-342900">
              <a:buFont typeface="+mj-lt"/>
              <a:buAutoNum type="alphaUcParenR"/>
            </a:pPr>
            <a:r>
              <a:rPr lang="ja-JP" altLang="en-US" dirty="0" smtClean="0"/>
              <a:t>開発側</a:t>
            </a:r>
            <a:r>
              <a:rPr lang="ja-JP" altLang="en-US" dirty="0"/>
              <a:t>：従来</a:t>
            </a:r>
            <a:r>
              <a:rPr lang="ja-JP" altLang="en-US" dirty="0" smtClean="0"/>
              <a:t>の</a:t>
            </a:r>
            <a:r>
              <a:rPr lang="en-US" altLang="ja-JP" dirty="0" smtClean="0"/>
              <a:t>JS</a:t>
            </a:r>
            <a:r>
              <a:rPr lang="ja-JP" altLang="en-US" dirty="0" smtClean="0"/>
              <a:t>と</a:t>
            </a:r>
            <a:r>
              <a:rPr lang="en-US" altLang="ja-JP" dirty="0"/>
              <a:t>Java/C#</a:t>
            </a:r>
            <a:r>
              <a:rPr lang="ja-JP" altLang="en-US" dirty="0"/>
              <a:t>を理解して</a:t>
            </a:r>
            <a:r>
              <a:rPr lang="ja-JP" altLang="en-US" dirty="0" smtClean="0"/>
              <a:t>いれば</a:t>
            </a:r>
            <a:r>
              <a:rPr lang="en-US" altLang="ja-JP" dirty="0" smtClean="0"/>
              <a:t>TS</a:t>
            </a:r>
            <a:r>
              <a:rPr lang="ja-JP" altLang="en-US" dirty="0" smtClean="0"/>
              <a:t>も</a:t>
            </a:r>
            <a:r>
              <a:rPr lang="ja-JP" altLang="en-US" dirty="0"/>
              <a:t>容易に理解できます</a:t>
            </a:r>
            <a:r>
              <a:rPr lang="ja-JP" altLang="en-US" dirty="0" smtClean="0"/>
              <a:t>。</a:t>
            </a:r>
            <a:endParaRPr lang="en-US" altLang="ja-JP" dirty="0" smtClean="0"/>
          </a:p>
          <a:p>
            <a:pPr marL="685800" lvl="1" indent="-342900">
              <a:buFont typeface="+mj-lt"/>
              <a:buAutoNum type="alphaUcParenR"/>
            </a:pPr>
            <a:r>
              <a:rPr lang="ja-JP" altLang="en-US" dirty="0" smtClean="0"/>
              <a:t>ユーザ側：</a:t>
            </a:r>
            <a:r>
              <a:rPr lang="en-US" altLang="ja-JP" dirty="0" smtClean="0"/>
              <a:t>TS</a:t>
            </a:r>
            <a:r>
              <a:rPr lang="ja-JP" altLang="en-US" dirty="0" smtClean="0"/>
              <a:t>を</a:t>
            </a:r>
            <a:r>
              <a:rPr lang="ja-JP" altLang="en-US" dirty="0"/>
              <a:t>動作させるのに特別な環境は不要。従来通りブラウザで動作</a:t>
            </a:r>
            <a:r>
              <a:rPr lang="ja-JP" altLang="en-US" dirty="0" smtClean="0"/>
              <a:t>します。</a:t>
            </a:r>
            <a:endParaRPr lang="ja-JP" altLang="en-US" dirty="0"/>
          </a:p>
          <a:p>
            <a:endParaRPr kumimoji="1" lang="ja-JP" altLang="en-US" dirty="0"/>
          </a:p>
        </p:txBody>
      </p:sp>
    </p:spTree>
    <p:extLst>
      <p:ext uri="{BB962C8B-B14F-4D97-AF65-F5344CB8AC3E}">
        <p14:creationId xmlns:p14="http://schemas.microsoft.com/office/powerpoint/2010/main" val="1996286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t>はじめての</a:t>
            </a:r>
            <a:r>
              <a:rPr kumimoji="1" lang="en-US" altLang="ja-JP" dirty="0" smtClean="0"/>
              <a:t>TS</a:t>
            </a:r>
            <a:r>
              <a:rPr kumimoji="1" lang="ja-JP" altLang="en-US" dirty="0" smtClean="0"/>
              <a:t>プロジェクト</a:t>
            </a:r>
            <a:endParaRPr kumimoji="1" lang="ja-JP" altLang="en-US" dirty="0"/>
          </a:p>
        </p:txBody>
      </p:sp>
      <p:sp>
        <p:nvSpPr>
          <p:cNvPr id="5" name="テキスト プレースホルダー 4"/>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22763643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ディレクトリ構成</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a:solidFill>
                  <a:srgbClr val="0070C0"/>
                </a:solidFill>
              </a:rPr>
              <a:t>├── </a:t>
            </a:r>
            <a:r>
              <a:rPr lang="en-US" altLang="ja-JP" dirty="0" err="1" smtClean="0">
                <a:solidFill>
                  <a:srgbClr val="0070C0"/>
                </a:solidFill>
              </a:rPr>
              <a:t>node_modules</a:t>
            </a:r>
            <a:r>
              <a:rPr lang="en-US" altLang="ja-JP" dirty="0" smtClean="0"/>
              <a:t>		</a:t>
            </a:r>
            <a:r>
              <a:rPr lang="ja-JP" altLang="en-US" dirty="0" smtClean="0"/>
              <a:t>（</a:t>
            </a:r>
            <a:r>
              <a:rPr lang="en-US" altLang="ja-JP" dirty="0" smtClean="0"/>
              <a:t>"</a:t>
            </a:r>
            <a:r>
              <a:rPr lang="en-US" altLang="ja-JP" dirty="0" err="1" smtClean="0"/>
              <a:t>npm</a:t>
            </a:r>
            <a:r>
              <a:rPr lang="en-US" altLang="ja-JP" dirty="0" smtClean="0"/>
              <a:t> </a:t>
            </a:r>
            <a:r>
              <a:rPr lang="en-US" altLang="ja-JP" dirty="0" err="1" smtClean="0"/>
              <a:t>i</a:t>
            </a:r>
            <a:r>
              <a:rPr lang="en-US" altLang="ja-JP" dirty="0" smtClean="0"/>
              <a:t>"</a:t>
            </a:r>
            <a:r>
              <a:rPr lang="ja-JP" altLang="en-US" dirty="0" smtClean="0"/>
              <a:t>により自動生成）</a:t>
            </a:r>
            <a:r>
              <a:rPr lang="en-US" altLang="ja-JP" dirty="0" smtClean="0"/>
              <a:t/>
            </a:r>
            <a:br>
              <a:rPr lang="en-US" altLang="ja-JP" dirty="0" smtClean="0"/>
            </a:br>
            <a:r>
              <a:rPr lang="en-US" altLang="ja-JP" dirty="0" smtClean="0">
                <a:solidFill>
                  <a:srgbClr val="0070C0"/>
                </a:solidFill>
              </a:rPr>
              <a:t>├── </a:t>
            </a:r>
            <a:r>
              <a:rPr lang="en-US" altLang="ja-JP" dirty="0" err="1" smtClean="0">
                <a:solidFill>
                  <a:srgbClr val="0070C0"/>
                </a:solidFill>
              </a:rPr>
              <a:t>src</a:t>
            </a:r>
            <a:r>
              <a:rPr lang="en-US" altLang="ja-JP" dirty="0" smtClean="0">
                <a:solidFill>
                  <a:srgbClr val="0070C0"/>
                </a:solidFill>
              </a:rPr>
              <a:t>			</a:t>
            </a:r>
            <a:r>
              <a:rPr lang="en-US" altLang="ja-JP" dirty="0" smtClean="0"/>
              <a:t>	</a:t>
            </a:r>
            <a:r>
              <a:rPr lang="ja-JP" altLang="en-US" dirty="0" smtClean="0"/>
              <a:t>（ビルド対象ファイルセット）</a:t>
            </a:r>
            <a:r>
              <a:rPr lang="en-US" altLang="ja-JP" dirty="0" smtClean="0"/>
              <a:t/>
            </a:r>
            <a:br>
              <a:rPr lang="en-US" altLang="ja-JP" dirty="0" smtClean="0"/>
            </a:br>
            <a:r>
              <a:rPr lang="en-US" altLang="ja-JP" dirty="0" smtClean="0">
                <a:solidFill>
                  <a:srgbClr val="0070C0"/>
                </a:solidFill>
              </a:rPr>
              <a:t>│</a:t>
            </a:r>
            <a:r>
              <a:rPr lang="en-US" altLang="ja-JP" dirty="0">
                <a:solidFill>
                  <a:srgbClr val="0070C0"/>
                </a:solidFill>
              </a:rPr>
              <a:t>   ├── </a:t>
            </a:r>
            <a:r>
              <a:rPr lang="en-US" altLang="ja-JP" dirty="0" err="1" smtClean="0">
                <a:solidFill>
                  <a:srgbClr val="0070C0"/>
                </a:solidFill>
              </a:rPr>
              <a:t>index.html</a:t>
            </a:r>
            <a:r>
              <a:rPr lang="en-US" altLang="ja-JP" dirty="0" smtClean="0"/>
              <a:t>		</a:t>
            </a:r>
            <a:r>
              <a:rPr lang="ja-JP" altLang="en-US" dirty="0" smtClean="0"/>
              <a:t>（</a:t>
            </a:r>
            <a:r>
              <a:rPr lang="en-US" altLang="ja-JP" dirty="0" smtClean="0"/>
              <a:t>HTML</a:t>
            </a:r>
            <a:r>
              <a:rPr lang="ja-JP" altLang="en-US" dirty="0" smtClean="0"/>
              <a:t>ファイル。あとで作成）</a:t>
            </a:r>
            <a:r>
              <a:rPr lang="en-US" altLang="ja-JP" dirty="0" smtClean="0"/>
              <a:t/>
            </a:r>
            <a:br>
              <a:rPr lang="en-US" altLang="ja-JP" dirty="0" smtClean="0"/>
            </a:br>
            <a:r>
              <a:rPr lang="en-US" altLang="ja-JP" dirty="0" smtClean="0">
                <a:solidFill>
                  <a:srgbClr val="0070C0"/>
                </a:solidFill>
              </a:rPr>
              <a:t>│</a:t>
            </a:r>
            <a:r>
              <a:rPr lang="en-US" altLang="ja-JP" dirty="0">
                <a:solidFill>
                  <a:srgbClr val="0070C0"/>
                </a:solidFill>
              </a:rPr>
              <a:t>   └── </a:t>
            </a:r>
            <a:r>
              <a:rPr lang="en-US" altLang="ja-JP" dirty="0" err="1" smtClean="0">
                <a:solidFill>
                  <a:srgbClr val="0070C0"/>
                </a:solidFill>
              </a:rPr>
              <a:t>js</a:t>
            </a:r>
            <a:r>
              <a:rPr lang="en-US" altLang="ja-JP" dirty="0" smtClean="0"/>
              <a:t/>
            </a:r>
            <a:br>
              <a:rPr lang="en-US" altLang="ja-JP" dirty="0" smtClean="0"/>
            </a:br>
            <a:r>
              <a:rPr lang="en-US" altLang="ja-JP" dirty="0" smtClean="0">
                <a:solidFill>
                  <a:srgbClr val="0070C0"/>
                </a:solidFill>
              </a:rPr>
              <a:t>│</a:t>
            </a:r>
            <a:r>
              <a:rPr lang="en-US" altLang="ja-JP" dirty="0">
                <a:solidFill>
                  <a:srgbClr val="0070C0"/>
                </a:solidFill>
              </a:rPr>
              <a:t>       ├── </a:t>
            </a:r>
            <a:r>
              <a:rPr lang="en-US" altLang="ja-JP" dirty="0" err="1" smtClean="0">
                <a:solidFill>
                  <a:srgbClr val="0070C0"/>
                </a:solidFill>
              </a:rPr>
              <a:t>main.ts</a:t>
            </a:r>
            <a:r>
              <a:rPr lang="en-US" altLang="ja-JP" dirty="0" smtClean="0"/>
              <a:t>		</a:t>
            </a:r>
            <a:r>
              <a:rPr lang="ja-JP" altLang="en-US" dirty="0" smtClean="0"/>
              <a:t>（</a:t>
            </a:r>
            <a:r>
              <a:rPr lang="en-US" altLang="ja-JP" dirty="0" smtClean="0"/>
              <a:t>TS</a:t>
            </a:r>
            <a:r>
              <a:rPr lang="ja-JP" altLang="en-US" dirty="0" smtClean="0"/>
              <a:t>ファイル。あとで作成）</a:t>
            </a:r>
            <a:r>
              <a:rPr lang="en-US" altLang="ja-JP" dirty="0" smtClean="0"/>
              <a:t/>
            </a:r>
            <a:br>
              <a:rPr lang="en-US" altLang="ja-JP" dirty="0" smtClean="0"/>
            </a:br>
            <a:r>
              <a:rPr lang="en-US" altLang="ja-JP" dirty="0" smtClean="0">
                <a:solidFill>
                  <a:srgbClr val="0070C0"/>
                </a:solidFill>
              </a:rPr>
              <a:t>│</a:t>
            </a:r>
            <a:r>
              <a:rPr lang="en-US" altLang="ja-JP" dirty="0">
                <a:solidFill>
                  <a:srgbClr val="0070C0"/>
                </a:solidFill>
              </a:rPr>
              <a:t>       └── </a:t>
            </a:r>
            <a:r>
              <a:rPr lang="en-US" altLang="ja-JP" dirty="0" err="1" smtClean="0">
                <a:solidFill>
                  <a:srgbClr val="0070C0"/>
                </a:solidFill>
              </a:rPr>
              <a:t>sub.ts</a:t>
            </a:r>
            <a:r>
              <a:rPr lang="en-US" altLang="ja-JP" dirty="0" smtClean="0"/>
              <a:t>		</a:t>
            </a:r>
            <a:r>
              <a:rPr lang="ja-JP" altLang="en-US" dirty="0" smtClean="0"/>
              <a:t>（同上）</a:t>
            </a:r>
            <a:r>
              <a:rPr lang="en-US" altLang="ja-JP" dirty="0" smtClean="0"/>
              <a:t/>
            </a:r>
            <a:br>
              <a:rPr lang="en-US" altLang="ja-JP" dirty="0" smtClean="0"/>
            </a:br>
            <a:r>
              <a:rPr lang="en-US" altLang="ja-JP" dirty="0" smtClean="0">
                <a:solidFill>
                  <a:srgbClr val="0070C0"/>
                </a:solidFill>
              </a:rPr>
              <a:t>├── target	</a:t>
            </a:r>
            <a:r>
              <a:rPr lang="en-US" altLang="ja-JP" dirty="0" smtClean="0"/>
              <a:t>		</a:t>
            </a:r>
            <a:r>
              <a:rPr lang="ja-JP" altLang="en-US" dirty="0" smtClean="0"/>
              <a:t>（ビルド成果物の出力先）</a:t>
            </a:r>
            <a:r>
              <a:rPr lang="en-US" altLang="ja-JP" dirty="0" smtClean="0"/>
              <a:t/>
            </a:r>
            <a:br>
              <a:rPr lang="en-US" altLang="ja-JP" dirty="0" smtClean="0"/>
            </a:br>
            <a:r>
              <a:rPr lang="en-US" altLang="ja-JP" dirty="0" smtClean="0">
                <a:solidFill>
                  <a:srgbClr val="0070C0"/>
                </a:solidFill>
              </a:rPr>
              <a:t>├── </a:t>
            </a:r>
            <a:r>
              <a:rPr lang="en-US" altLang="ja-JP" dirty="0" err="1" smtClean="0">
                <a:solidFill>
                  <a:srgbClr val="0070C0"/>
                </a:solidFill>
              </a:rPr>
              <a:t>package.json</a:t>
            </a:r>
            <a:r>
              <a:rPr lang="en-US" altLang="ja-JP" dirty="0" smtClean="0">
                <a:solidFill>
                  <a:srgbClr val="0070C0"/>
                </a:solidFill>
              </a:rPr>
              <a:t>	</a:t>
            </a:r>
            <a:r>
              <a:rPr lang="en-US" altLang="ja-JP" dirty="0" smtClean="0"/>
              <a:t>	</a:t>
            </a:r>
            <a:r>
              <a:rPr lang="ja-JP" altLang="en-US" dirty="0" smtClean="0"/>
              <a:t>（</a:t>
            </a:r>
            <a:r>
              <a:rPr lang="en-US" altLang="ja-JP" dirty="0" smtClean="0"/>
              <a:t>"</a:t>
            </a:r>
            <a:r>
              <a:rPr lang="en-US" altLang="ja-JP" dirty="0" err="1" smtClean="0"/>
              <a:t>npm</a:t>
            </a:r>
            <a:r>
              <a:rPr lang="en-US" altLang="ja-JP" dirty="0" smtClean="0"/>
              <a:t> </a:t>
            </a:r>
            <a:r>
              <a:rPr lang="en-US" altLang="ja-JP" dirty="0" err="1" smtClean="0"/>
              <a:t>init</a:t>
            </a:r>
            <a:r>
              <a:rPr lang="en-US" altLang="ja-JP" dirty="0" smtClean="0"/>
              <a:t>"</a:t>
            </a:r>
            <a:r>
              <a:rPr lang="ja-JP" altLang="en-US" dirty="0" smtClean="0"/>
              <a:t>により自動作成）</a:t>
            </a:r>
            <a:r>
              <a:rPr lang="en-US" altLang="ja-JP" dirty="0" smtClean="0"/>
              <a:t/>
            </a:r>
            <a:br>
              <a:rPr lang="en-US" altLang="ja-JP" dirty="0" smtClean="0"/>
            </a:br>
            <a:r>
              <a:rPr lang="en-US" altLang="ja-JP" dirty="0" smtClean="0">
                <a:solidFill>
                  <a:srgbClr val="0070C0"/>
                </a:solidFill>
              </a:rPr>
              <a:t>├── </a:t>
            </a:r>
            <a:r>
              <a:rPr lang="en-US" altLang="ja-JP" dirty="0" err="1" smtClean="0">
                <a:solidFill>
                  <a:srgbClr val="0070C0"/>
                </a:solidFill>
              </a:rPr>
              <a:t>tsconfig.json</a:t>
            </a:r>
            <a:r>
              <a:rPr lang="en-US" altLang="ja-JP" dirty="0" smtClean="0"/>
              <a:t>		</a:t>
            </a:r>
            <a:r>
              <a:rPr lang="ja-JP" altLang="en-US" dirty="0" smtClean="0"/>
              <a:t>（</a:t>
            </a:r>
            <a:r>
              <a:rPr lang="en-US" altLang="ja-JP" dirty="0" smtClean="0"/>
              <a:t>TS</a:t>
            </a:r>
            <a:r>
              <a:rPr lang="ja-JP" altLang="en-US" dirty="0" smtClean="0"/>
              <a:t>設定。あとで作成）</a:t>
            </a:r>
            <a:r>
              <a:rPr lang="en-US" altLang="ja-JP" dirty="0" smtClean="0"/>
              <a:t/>
            </a:r>
            <a:br>
              <a:rPr lang="en-US" altLang="ja-JP" dirty="0" smtClean="0"/>
            </a:br>
            <a:r>
              <a:rPr lang="en-US" altLang="ja-JP" dirty="0" smtClean="0">
                <a:solidFill>
                  <a:srgbClr val="0070C0"/>
                </a:solidFill>
              </a:rPr>
              <a:t>└── </a:t>
            </a:r>
            <a:r>
              <a:rPr lang="en-US" altLang="ja-JP" dirty="0" err="1" smtClean="0">
                <a:solidFill>
                  <a:srgbClr val="0070C0"/>
                </a:solidFill>
              </a:rPr>
              <a:t>gulpfile.js</a:t>
            </a:r>
            <a:r>
              <a:rPr lang="en-US" altLang="ja-JP" dirty="0" smtClean="0"/>
              <a:t>		</a:t>
            </a:r>
            <a:r>
              <a:rPr lang="ja-JP" altLang="en-US" dirty="0" smtClean="0"/>
              <a:t>（</a:t>
            </a:r>
            <a:r>
              <a:rPr lang="en-US" altLang="ja-JP" dirty="0" smtClean="0"/>
              <a:t>Gulp</a:t>
            </a:r>
            <a:r>
              <a:rPr lang="ja-JP" altLang="en-US" dirty="0" smtClean="0"/>
              <a:t>設定。あとで作成）</a:t>
            </a:r>
            <a:endParaRPr lang="en-US" altLang="ja-JP" dirty="0" smtClean="0"/>
          </a:p>
          <a:p>
            <a:pPr marL="0" indent="0">
              <a:buNone/>
            </a:pPr>
            <a:endParaRPr kumimoji="1" lang="en-US" altLang="ja-JP" dirty="0"/>
          </a:p>
          <a:p>
            <a:pPr marL="0" indent="0">
              <a:buNone/>
            </a:pPr>
            <a:r>
              <a:rPr lang="en-US" altLang="ja-JP" dirty="0" smtClean="0"/>
              <a:t>※</a:t>
            </a:r>
            <a:r>
              <a:rPr lang="en-US" altLang="ja-JP" dirty="0" err="1" smtClean="0"/>
              <a:t>node_modules</a:t>
            </a:r>
            <a:r>
              <a:rPr lang="ja-JP" altLang="en-US" dirty="0" smtClean="0"/>
              <a:t>と</a:t>
            </a:r>
            <a:r>
              <a:rPr lang="en-US" altLang="ja-JP" dirty="0" err="1" smtClean="0"/>
              <a:t>package.json</a:t>
            </a:r>
            <a:r>
              <a:rPr lang="ja-JP" altLang="en-US" dirty="0" smtClean="0"/>
              <a:t>、</a:t>
            </a:r>
            <a:r>
              <a:rPr lang="en-US" altLang="ja-JP" dirty="0" err="1" smtClean="0"/>
              <a:t>tsconfig.json</a:t>
            </a:r>
            <a:r>
              <a:rPr lang="ja-JP" altLang="en-US" dirty="0" smtClean="0"/>
              <a:t>、</a:t>
            </a:r>
            <a:r>
              <a:rPr lang="en-US" altLang="ja-JP" dirty="0" err="1" smtClean="0"/>
              <a:t>gulpfile.js</a:t>
            </a:r>
            <a:r>
              <a:rPr lang="ja-JP" altLang="en-US" dirty="0" smtClean="0"/>
              <a:t>以外のパスは開発者が自由に決めるもの。</a:t>
            </a:r>
            <a:endParaRPr kumimoji="1" lang="ja-JP" altLang="en-US" dirty="0"/>
          </a:p>
        </p:txBody>
      </p:sp>
    </p:spTree>
    <p:extLst>
      <p:ext uri="{BB962C8B-B14F-4D97-AF65-F5344CB8AC3E}">
        <p14:creationId xmlns:p14="http://schemas.microsoft.com/office/powerpoint/2010/main" val="183512924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依存性のインストール</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pPr marL="457200" indent="-457200">
              <a:buFont typeface="+mj-ea"/>
              <a:buAutoNum type="circleNumDbPlain"/>
            </a:pPr>
            <a:r>
              <a:rPr kumimoji="1" lang="en-US" altLang="ja-JP" dirty="0" smtClean="0">
                <a:solidFill>
                  <a:srgbClr val="0070C0"/>
                </a:solidFill>
              </a:rPr>
              <a:t>"</a:t>
            </a:r>
            <a:r>
              <a:rPr kumimoji="1" lang="en-US" altLang="ja-JP" dirty="0" err="1" smtClean="0">
                <a:solidFill>
                  <a:srgbClr val="0070C0"/>
                </a:solidFill>
              </a:rPr>
              <a:t>npm</a:t>
            </a:r>
            <a:r>
              <a:rPr kumimoji="1" lang="en-US" altLang="ja-JP" dirty="0" smtClean="0">
                <a:solidFill>
                  <a:srgbClr val="0070C0"/>
                </a:solidFill>
              </a:rPr>
              <a:t> </a:t>
            </a:r>
            <a:r>
              <a:rPr kumimoji="1" lang="en-US" altLang="ja-JP" dirty="0" err="1" smtClean="0">
                <a:solidFill>
                  <a:srgbClr val="0070C0"/>
                </a:solidFill>
              </a:rPr>
              <a:t>i</a:t>
            </a:r>
            <a:r>
              <a:rPr kumimoji="1" lang="en-US" altLang="ja-JP" dirty="0" smtClean="0">
                <a:solidFill>
                  <a:srgbClr val="0070C0"/>
                </a:solidFill>
              </a:rPr>
              <a:t> -D &lt;</a:t>
            </a:r>
            <a:r>
              <a:rPr kumimoji="1" lang="en-US" altLang="ja-JP" dirty="0" err="1" smtClean="0">
                <a:solidFill>
                  <a:srgbClr val="0070C0"/>
                </a:solidFill>
              </a:rPr>
              <a:t>pkg</a:t>
            </a:r>
            <a:r>
              <a:rPr kumimoji="1" lang="en-US" altLang="ja-JP" dirty="0" smtClean="0">
                <a:solidFill>
                  <a:srgbClr val="0070C0"/>
                </a:solidFill>
              </a:rPr>
              <a:t>&gt;"</a:t>
            </a:r>
            <a:r>
              <a:rPr kumimoji="1" lang="ja-JP" altLang="en-US" dirty="0" smtClean="0"/>
              <a:t>で以下の開発時依存性をインストール：</a:t>
            </a:r>
            <a:endParaRPr kumimoji="1" lang="en-US" altLang="ja-JP" dirty="0" smtClean="0"/>
          </a:p>
          <a:p>
            <a:pPr lvl="1"/>
            <a:r>
              <a:rPr kumimoji="1" lang="en-US" altLang="ja-JP" dirty="0" smtClean="0"/>
              <a:t>gulp</a:t>
            </a:r>
            <a:r>
              <a:rPr kumimoji="1" lang="ja-JP" altLang="en-US" dirty="0" smtClean="0"/>
              <a:t>（すでに実施済み）</a:t>
            </a:r>
            <a:endParaRPr kumimoji="1" lang="en-US" altLang="ja-JP" dirty="0" smtClean="0"/>
          </a:p>
          <a:p>
            <a:pPr lvl="1"/>
            <a:r>
              <a:rPr lang="en-US" altLang="ja-JP" dirty="0" smtClean="0"/>
              <a:t>gulp-rename</a:t>
            </a:r>
          </a:p>
          <a:p>
            <a:pPr lvl="1"/>
            <a:r>
              <a:rPr kumimoji="1" lang="en-US" altLang="ja-JP" dirty="0" smtClean="0"/>
              <a:t>gulp-</a:t>
            </a:r>
            <a:r>
              <a:rPr kumimoji="1" lang="en-US" altLang="ja-JP" dirty="0" err="1" smtClean="0"/>
              <a:t>sourcemaps</a:t>
            </a:r>
            <a:endParaRPr kumimoji="1" lang="en-US" altLang="ja-JP" dirty="0" smtClean="0"/>
          </a:p>
          <a:p>
            <a:pPr lvl="1"/>
            <a:r>
              <a:rPr lang="en-US" altLang="ja-JP" dirty="0" smtClean="0"/>
              <a:t>gulp-typescript</a:t>
            </a:r>
          </a:p>
          <a:p>
            <a:pPr lvl="1"/>
            <a:r>
              <a:rPr lang="en-US" altLang="ja-JP" dirty="0" smtClean="0"/>
              <a:t>gulp-</a:t>
            </a:r>
            <a:r>
              <a:rPr lang="en-US" altLang="ja-JP" dirty="0" err="1" smtClean="0"/>
              <a:t>uglify</a:t>
            </a:r>
            <a:endParaRPr lang="en-US" altLang="ja-JP" dirty="0" smtClean="0"/>
          </a:p>
          <a:p>
            <a:pPr lvl="1"/>
            <a:r>
              <a:rPr lang="en-US" altLang="ja-JP" dirty="0" smtClean="0"/>
              <a:t>merge-stream</a:t>
            </a:r>
          </a:p>
          <a:p>
            <a:pPr lvl="1"/>
            <a:r>
              <a:rPr kumimoji="1" lang="en-US" altLang="ja-JP" dirty="0" smtClean="0"/>
              <a:t>typescript</a:t>
            </a:r>
          </a:p>
          <a:p>
            <a:pPr lvl="1"/>
            <a:r>
              <a:rPr lang="en-US" altLang="ja-JP" dirty="0"/>
              <a:t>@types/</a:t>
            </a:r>
            <a:r>
              <a:rPr lang="en-US" altLang="ja-JP" dirty="0" err="1"/>
              <a:t>jquery</a:t>
            </a:r>
            <a:endParaRPr kumimoji="1" lang="en-US" altLang="ja-JP" dirty="0" smtClean="0"/>
          </a:p>
          <a:p>
            <a:pPr marL="457200" indent="-457200">
              <a:buFont typeface="+mj-ea"/>
              <a:buAutoNum type="circleNumDbPlain"/>
            </a:pPr>
            <a:r>
              <a:rPr lang="en-US" altLang="ja-JP" dirty="0" smtClean="0">
                <a:solidFill>
                  <a:srgbClr val="0070C0"/>
                </a:solidFill>
              </a:rPr>
              <a:t>"</a:t>
            </a:r>
            <a:r>
              <a:rPr lang="en-US" altLang="ja-JP" dirty="0" err="1" smtClean="0">
                <a:solidFill>
                  <a:srgbClr val="0070C0"/>
                </a:solidFill>
              </a:rPr>
              <a:t>npm</a:t>
            </a:r>
            <a:r>
              <a:rPr lang="en-US" altLang="ja-JP" dirty="0" smtClean="0">
                <a:solidFill>
                  <a:srgbClr val="0070C0"/>
                </a:solidFill>
              </a:rPr>
              <a:t> </a:t>
            </a:r>
            <a:r>
              <a:rPr lang="en-US" altLang="ja-JP" dirty="0" err="1" smtClean="0">
                <a:solidFill>
                  <a:srgbClr val="0070C0"/>
                </a:solidFill>
              </a:rPr>
              <a:t>i</a:t>
            </a:r>
            <a:r>
              <a:rPr lang="en-US" altLang="ja-JP" dirty="0" smtClean="0">
                <a:solidFill>
                  <a:srgbClr val="0070C0"/>
                </a:solidFill>
              </a:rPr>
              <a:t> -S &lt;</a:t>
            </a:r>
            <a:r>
              <a:rPr lang="en-US" altLang="ja-JP" dirty="0" err="1" smtClean="0">
                <a:solidFill>
                  <a:srgbClr val="0070C0"/>
                </a:solidFill>
              </a:rPr>
              <a:t>pkg</a:t>
            </a:r>
            <a:r>
              <a:rPr lang="en-US" altLang="ja-JP" dirty="0" smtClean="0">
                <a:solidFill>
                  <a:srgbClr val="0070C0"/>
                </a:solidFill>
              </a:rPr>
              <a:t>&gt;"</a:t>
            </a:r>
            <a:r>
              <a:rPr lang="ja-JP" altLang="en-US" dirty="0" smtClean="0"/>
              <a:t>で以下の実行時依存性をインストール：</a:t>
            </a:r>
            <a:endParaRPr lang="en-US" altLang="ja-JP" dirty="0" smtClean="0"/>
          </a:p>
          <a:p>
            <a:pPr lvl="1"/>
            <a:r>
              <a:rPr kumimoji="1" lang="en-US" altLang="ja-JP" dirty="0" smtClean="0"/>
              <a:t>es6-promise</a:t>
            </a:r>
          </a:p>
          <a:p>
            <a:pPr lvl="1"/>
            <a:r>
              <a:rPr lang="en-US" altLang="ja-JP" dirty="0" err="1" smtClean="0"/>
              <a:t>jquery</a:t>
            </a:r>
            <a:endParaRPr lang="en-US" altLang="ja-JP" dirty="0" smtClean="0"/>
          </a:p>
          <a:p>
            <a:pPr lvl="1"/>
            <a:r>
              <a:rPr kumimoji="1" lang="en-US" altLang="ja-JP" dirty="0" err="1" smtClean="0"/>
              <a:t>requirejs</a:t>
            </a:r>
            <a:endParaRPr kumimoji="1" lang="en-US" altLang="ja-JP" dirty="0" smtClean="0"/>
          </a:p>
          <a:p>
            <a:pPr marL="457200" indent="-457200">
              <a:buFont typeface="+mj-ea"/>
              <a:buAutoNum type="circleNumDbPlain"/>
            </a:pPr>
            <a:r>
              <a:rPr lang="en-US" altLang="ja-JP" dirty="0">
                <a:solidFill>
                  <a:srgbClr val="0070C0"/>
                </a:solidFill>
              </a:rPr>
              <a:t>"</a:t>
            </a:r>
            <a:r>
              <a:rPr lang="en-US" altLang="ja-JP" dirty="0" err="1">
                <a:solidFill>
                  <a:srgbClr val="0070C0"/>
                </a:solidFill>
              </a:rPr>
              <a:t>npm</a:t>
            </a:r>
            <a:r>
              <a:rPr lang="en-US" altLang="ja-JP" dirty="0">
                <a:solidFill>
                  <a:srgbClr val="0070C0"/>
                </a:solidFill>
              </a:rPr>
              <a:t> </a:t>
            </a:r>
            <a:r>
              <a:rPr lang="en-US" altLang="ja-JP" dirty="0" err="1">
                <a:solidFill>
                  <a:srgbClr val="0070C0"/>
                </a:solidFill>
              </a:rPr>
              <a:t>i</a:t>
            </a:r>
            <a:r>
              <a:rPr lang="en-US" altLang="ja-JP" dirty="0">
                <a:solidFill>
                  <a:srgbClr val="0070C0"/>
                </a:solidFill>
              </a:rPr>
              <a:t> </a:t>
            </a:r>
            <a:r>
              <a:rPr lang="en-US" altLang="ja-JP" dirty="0" smtClean="0">
                <a:solidFill>
                  <a:srgbClr val="0070C0"/>
                </a:solidFill>
              </a:rPr>
              <a:t>-g </a:t>
            </a:r>
            <a:r>
              <a:rPr lang="en-US" altLang="ja-JP" dirty="0">
                <a:solidFill>
                  <a:srgbClr val="0070C0"/>
                </a:solidFill>
              </a:rPr>
              <a:t>&lt;</a:t>
            </a:r>
            <a:r>
              <a:rPr lang="en-US" altLang="ja-JP" dirty="0" err="1">
                <a:solidFill>
                  <a:srgbClr val="0070C0"/>
                </a:solidFill>
              </a:rPr>
              <a:t>pkg</a:t>
            </a:r>
            <a:r>
              <a:rPr lang="en-US" altLang="ja-JP" dirty="0">
                <a:solidFill>
                  <a:srgbClr val="0070C0"/>
                </a:solidFill>
              </a:rPr>
              <a:t>&gt;"</a:t>
            </a:r>
            <a:r>
              <a:rPr lang="ja-JP" altLang="en-US" dirty="0"/>
              <a:t>で以下</a:t>
            </a:r>
            <a:r>
              <a:rPr lang="ja-JP" altLang="en-US" dirty="0" smtClean="0"/>
              <a:t>の</a:t>
            </a:r>
            <a:r>
              <a:rPr lang="en-US" altLang="ja-JP" dirty="0" smtClean="0"/>
              <a:t>CLI</a:t>
            </a:r>
            <a:r>
              <a:rPr lang="ja-JP" altLang="en-US" dirty="0" smtClean="0"/>
              <a:t>を</a:t>
            </a:r>
            <a:r>
              <a:rPr lang="ja-JP" altLang="en-US" dirty="0"/>
              <a:t>インストール：</a:t>
            </a:r>
            <a:endParaRPr lang="en-US" altLang="ja-JP" dirty="0"/>
          </a:p>
          <a:p>
            <a:pPr lvl="1"/>
            <a:r>
              <a:rPr lang="en-US" altLang="ja-JP" dirty="0" smtClean="0"/>
              <a:t>serve</a:t>
            </a:r>
            <a:endParaRPr lang="en-US" altLang="ja-JP" dirty="0"/>
          </a:p>
          <a:p>
            <a:pPr lvl="1"/>
            <a:endParaRPr lang="ja-JP" altLang="en-US" dirty="0"/>
          </a:p>
          <a:p>
            <a:pPr lvl="1"/>
            <a:endParaRPr kumimoji="1" lang="ja-JP" altLang="en-US" dirty="0"/>
          </a:p>
        </p:txBody>
      </p:sp>
      <p:sp>
        <p:nvSpPr>
          <p:cNvPr id="4" name="テキスト ボックス 3"/>
          <p:cNvSpPr txBox="1"/>
          <p:nvPr/>
        </p:nvSpPr>
        <p:spPr>
          <a:xfrm>
            <a:off x="119269" y="112992"/>
            <a:ext cx="646331" cy="369332"/>
          </a:xfrm>
          <a:prstGeom prst="rect">
            <a:avLst/>
          </a:prstGeom>
          <a:noFill/>
          <a:ln>
            <a:solidFill>
              <a:schemeClr val="tx1"/>
            </a:solidFill>
          </a:ln>
        </p:spPr>
        <p:txBody>
          <a:bodyPr wrap="none" rtlCol="0">
            <a:spAutoFit/>
          </a:bodyPr>
          <a:lstStyle/>
          <a:p>
            <a:r>
              <a:rPr kumimoji="1" lang="ja-JP" altLang="en-US" smtClean="0"/>
              <a:t>作業</a:t>
            </a:r>
            <a:endParaRPr kumimoji="1" lang="ja-JP" altLang="en-US"/>
          </a:p>
        </p:txBody>
      </p:sp>
    </p:spTree>
    <p:extLst>
      <p:ext uri="{BB962C8B-B14F-4D97-AF65-F5344CB8AC3E}">
        <p14:creationId xmlns:p14="http://schemas.microsoft.com/office/powerpoint/2010/main" val="1445433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Effect transition="in" filter="fade">
                                      <p:cBhvr>
                                        <p:cTn id="45" dur="500"/>
                                        <p:tgtEl>
                                          <p:spTgt spid="3">
                                            <p:txEl>
                                              <p:pRg st="12" end="1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
                                            <p:txEl>
                                              <p:pRg st="13" end="13"/>
                                            </p:txEl>
                                          </p:spTgt>
                                        </p:tgtEl>
                                        <p:attrNameLst>
                                          <p:attrName>style.visibility</p:attrName>
                                        </p:attrNameLst>
                                      </p:cBhvr>
                                      <p:to>
                                        <p:strVal val="visible"/>
                                      </p:to>
                                    </p:set>
                                    <p:animEffect transition="in" filter="fade">
                                      <p:cBhvr>
                                        <p:cTn id="50" dur="500"/>
                                        <p:tgtEl>
                                          <p:spTgt spid="3">
                                            <p:txEl>
                                              <p:pRg st="13" end="13"/>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
                                            <p:txEl>
                                              <p:pRg st="14" end="14"/>
                                            </p:txEl>
                                          </p:spTgt>
                                        </p:tgtEl>
                                        <p:attrNameLst>
                                          <p:attrName>style.visibility</p:attrName>
                                        </p:attrNameLst>
                                      </p:cBhvr>
                                      <p:to>
                                        <p:strVal val="visible"/>
                                      </p:to>
                                    </p:set>
                                    <p:animEffect transition="in" filter="fade">
                                      <p:cBhvr>
                                        <p:cTn id="53"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なぜ</a:t>
            </a:r>
            <a:r>
              <a:rPr lang="en-US" altLang="ja-JP" dirty="0" smtClean="0"/>
              <a:t>-S/D</a:t>
            </a:r>
            <a:r>
              <a:rPr lang="ja-JP" altLang="en-US" dirty="0" smtClean="0"/>
              <a:t>を指定するの？</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依存性を</a:t>
            </a:r>
            <a:r>
              <a:rPr kumimoji="1" lang="en-US" altLang="ja-JP" dirty="0" smtClean="0"/>
              <a:t>"</a:t>
            </a:r>
            <a:r>
              <a:rPr kumimoji="1" lang="en-US" altLang="ja-JP" dirty="0" err="1" smtClean="0"/>
              <a:t>package.json</a:t>
            </a:r>
            <a:r>
              <a:rPr kumimoji="1" lang="en-US" altLang="ja-JP" dirty="0" smtClean="0"/>
              <a:t>"</a:t>
            </a:r>
            <a:r>
              <a:rPr kumimoji="1" lang="ja-JP" altLang="en-US" dirty="0" smtClean="0"/>
              <a:t>に記録するためです。</a:t>
            </a:r>
            <a:endParaRPr kumimoji="1" lang="en-US" altLang="ja-JP" dirty="0" smtClean="0"/>
          </a:p>
          <a:p>
            <a:r>
              <a:rPr kumimoji="1" lang="ja-JP" altLang="en-US" dirty="0" smtClean="0"/>
              <a:t>そうしておけば</a:t>
            </a:r>
            <a:r>
              <a:rPr lang="en-US" altLang="ja-JP" dirty="0" err="1" smtClean="0"/>
              <a:t>Git</a:t>
            </a:r>
            <a:r>
              <a:rPr lang="ja-JP" altLang="en-US" dirty="0" smtClean="0"/>
              <a:t>や</a:t>
            </a:r>
            <a:r>
              <a:rPr lang="en-US" altLang="ja-JP" dirty="0" smtClean="0"/>
              <a:t>SVN</a:t>
            </a:r>
            <a:r>
              <a:rPr lang="ja-JP" altLang="en-US" dirty="0" smtClean="0"/>
              <a:t>で</a:t>
            </a:r>
            <a:r>
              <a:rPr kumimoji="1" lang="en-US" altLang="ja-JP" dirty="0" smtClean="0"/>
              <a:t>"</a:t>
            </a:r>
            <a:r>
              <a:rPr kumimoji="1" lang="en-US" altLang="ja-JP" dirty="0" err="1" smtClean="0"/>
              <a:t>node_modules</a:t>
            </a:r>
            <a:r>
              <a:rPr kumimoji="1" lang="en-US" altLang="ja-JP" dirty="0" smtClean="0"/>
              <a:t>/"</a:t>
            </a:r>
            <a:r>
              <a:rPr kumimoji="1" lang="ja-JP" altLang="en-US" dirty="0" smtClean="0"/>
              <a:t>配下の依存性のファイル実体ごとバージョン管理する必要がなくなります。</a:t>
            </a:r>
            <a:endParaRPr kumimoji="1" lang="en-US" altLang="ja-JP" dirty="0" smtClean="0"/>
          </a:p>
          <a:p>
            <a:r>
              <a:rPr kumimoji="1" lang="en-US" altLang="ja-JP" dirty="0" smtClean="0"/>
              <a:t>"</a:t>
            </a:r>
            <a:r>
              <a:rPr kumimoji="1" lang="en-US" altLang="ja-JP" dirty="0" err="1" smtClean="0"/>
              <a:t>npm</a:t>
            </a:r>
            <a:r>
              <a:rPr kumimoji="1" lang="en-US" altLang="ja-JP" dirty="0" smtClean="0"/>
              <a:t> </a:t>
            </a:r>
            <a:r>
              <a:rPr kumimoji="1" lang="en-US" altLang="ja-JP" dirty="0" err="1" smtClean="0"/>
              <a:t>i</a:t>
            </a:r>
            <a:r>
              <a:rPr kumimoji="1" lang="en-US" altLang="ja-JP" dirty="0" smtClean="0"/>
              <a:t>"</a:t>
            </a:r>
            <a:r>
              <a:rPr kumimoji="1" lang="ja-JP" altLang="en-US" dirty="0" smtClean="0"/>
              <a:t>（引数なし）を実行すると</a:t>
            </a:r>
            <a:r>
              <a:rPr kumimoji="1" lang="en-US" altLang="ja-JP" dirty="0" smtClean="0"/>
              <a:t>"</a:t>
            </a:r>
            <a:r>
              <a:rPr kumimoji="1" lang="en-US" altLang="ja-JP" dirty="0" err="1" smtClean="0"/>
              <a:t>package.json</a:t>
            </a:r>
            <a:r>
              <a:rPr kumimoji="1" lang="en-US" altLang="ja-JP" dirty="0" smtClean="0"/>
              <a:t>"</a:t>
            </a:r>
            <a:r>
              <a:rPr kumimoji="1" lang="ja-JP" altLang="en-US" dirty="0" smtClean="0"/>
              <a:t>に記録された情報をもとに依存性が一括ダウンロードされます。</a:t>
            </a:r>
            <a:endParaRPr lang="en-US" altLang="ja-JP" dirty="0" smtClean="0"/>
          </a:p>
          <a:p>
            <a:endParaRPr kumimoji="1" lang="en-US" altLang="ja-JP" dirty="0"/>
          </a:p>
          <a:p>
            <a:pPr marL="0" indent="0">
              <a:buNone/>
            </a:pPr>
            <a:r>
              <a:rPr lang="en-US" altLang="ja-JP" dirty="0" smtClean="0"/>
              <a:t>※</a:t>
            </a:r>
            <a:r>
              <a:rPr lang="ja-JP" altLang="en-US" dirty="0" smtClean="0"/>
              <a:t>開発時依存性は</a:t>
            </a:r>
            <a:r>
              <a:rPr lang="en-US" altLang="ja-JP" dirty="0" smtClean="0"/>
              <a:t>"</a:t>
            </a:r>
            <a:r>
              <a:rPr lang="en-US" altLang="ja-JP" dirty="0" err="1" smtClean="0"/>
              <a:t>package.json</a:t>
            </a:r>
            <a:r>
              <a:rPr lang="en-US" altLang="ja-JP" dirty="0" smtClean="0"/>
              <a:t>"</a:t>
            </a:r>
            <a:r>
              <a:rPr lang="ja-JP" altLang="en-US" dirty="0" smtClean="0"/>
              <a:t>の</a:t>
            </a:r>
            <a:r>
              <a:rPr lang="en-US" altLang="ja-JP" dirty="0" smtClean="0"/>
              <a:t>"</a:t>
            </a:r>
            <a:r>
              <a:rPr lang="en-US" altLang="ja-JP" dirty="0" err="1" smtClean="0"/>
              <a:t>devDependencies</a:t>
            </a:r>
            <a:r>
              <a:rPr lang="en-US" altLang="ja-JP" dirty="0" smtClean="0"/>
              <a:t>"</a:t>
            </a:r>
            <a:r>
              <a:rPr lang="ja-JP" altLang="en-US" dirty="0" smtClean="0"/>
              <a:t>に、実行時依存性は</a:t>
            </a:r>
            <a:r>
              <a:rPr lang="en-US" altLang="ja-JP" dirty="0" smtClean="0"/>
              <a:t>"dependencies"</a:t>
            </a:r>
            <a:r>
              <a:rPr lang="ja-JP" altLang="en-US" dirty="0" smtClean="0"/>
              <a:t>にそれぞれ記録されます。</a:t>
            </a:r>
            <a:endParaRPr kumimoji="1" lang="en-US" altLang="ja-JP" dirty="0" smtClean="0"/>
          </a:p>
        </p:txBody>
      </p:sp>
      <p:sp>
        <p:nvSpPr>
          <p:cNvPr id="4" name="テキスト ボックス 3"/>
          <p:cNvSpPr txBox="1"/>
          <p:nvPr/>
        </p:nvSpPr>
        <p:spPr>
          <a:xfrm>
            <a:off x="119269" y="112992"/>
            <a:ext cx="646331" cy="369332"/>
          </a:xfrm>
          <a:prstGeom prst="rect">
            <a:avLst/>
          </a:prstGeom>
          <a:noFill/>
          <a:ln>
            <a:solidFill>
              <a:schemeClr val="tx1"/>
            </a:solidFill>
          </a:ln>
        </p:spPr>
        <p:txBody>
          <a:bodyPr wrap="none" rtlCol="0">
            <a:spAutoFit/>
          </a:bodyPr>
          <a:lstStyle/>
          <a:p>
            <a:r>
              <a:rPr kumimoji="1" lang="ja-JP" altLang="en-US" dirty="0" smtClean="0"/>
              <a:t>補足</a:t>
            </a:r>
            <a:endParaRPr kumimoji="1" lang="ja-JP" altLang="en-US" dirty="0"/>
          </a:p>
        </p:txBody>
      </p:sp>
    </p:spTree>
    <p:extLst>
      <p:ext uri="{BB962C8B-B14F-4D97-AF65-F5344CB8AC3E}">
        <p14:creationId xmlns:p14="http://schemas.microsoft.com/office/powerpoint/2010/main" val="170553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dirty="0" smtClean="0"/>
              <a:t>この資料における用語法</a:t>
            </a:r>
            <a:endParaRPr kumimoji="1" lang="ja-JP" altLang="en-US" dirty="0"/>
          </a:p>
        </p:txBody>
      </p:sp>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1141355625"/>
              </p:ext>
            </p:extLst>
          </p:nvPr>
        </p:nvGraphicFramePr>
        <p:xfrm>
          <a:off x="628650" y="1825625"/>
          <a:ext cx="7886700" cy="2999740"/>
        </p:xfrm>
        <a:graphic>
          <a:graphicData uri="http://schemas.openxmlformats.org/drawingml/2006/table">
            <a:tbl>
              <a:tblPr firstRow="1" bandRow="1">
                <a:tableStyleId>{5C22544A-7EE6-4342-B048-85BDC9FD1C3A}</a:tableStyleId>
              </a:tblPr>
              <a:tblGrid>
                <a:gridCol w="1120637"/>
                <a:gridCol w="1470991"/>
                <a:gridCol w="5295072"/>
              </a:tblGrid>
              <a:tr h="370840">
                <a:tc>
                  <a:txBody>
                    <a:bodyPr/>
                    <a:lstStyle/>
                    <a:p>
                      <a:r>
                        <a:rPr kumimoji="1" lang="ja-JP" altLang="en-US" dirty="0" smtClean="0"/>
                        <a:t>用語</a:t>
                      </a:r>
                      <a:endParaRPr kumimoji="1" lang="ja-JP" altLang="en-US" dirty="0"/>
                    </a:p>
                  </a:txBody>
                  <a:tcPr/>
                </a:tc>
                <a:tc>
                  <a:txBody>
                    <a:bodyPr/>
                    <a:lstStyle/>
                    <a:p>
                      <a:r>
                        <a:rPr kumimoji="1" lang="ja-JP" altLang="en-US" dirty="0" smtClean="0"/>
                        <a:t>正式名</a:t>
                      </a:r>
                      <a:endParaRPr kumimoji="1" lang="ja-JP" altLang="en-US" dirty="0"/>
                    </a:p>
                  </a:txBody>
                  <a:tcPr/>
                </a:tc>
                <a:tc>
                  <a:txBody>
                    <a:bodyPr/>
                    <a:lstStyle/>
                    <a:p>
                      <a:r>
                        <a:rPr kumimoji="1" lang="ja-JP" altLang="en-US" dirty="0" smtClean="0"/>
                        <a:t>説明</a:t>
                      </a:r>
                      <a:endParaRPr kumimoji="1" lang="ja-JP" altLang="en-US" dirty="0"/>
                    </a:p>
                  </a:txBody>
                  <a:tcPr/>
                </a:tc>
              </a:tr>
              <a:tr h="370840">
                <a:tc>
                  <a:txBody>
                    <a:bodyPr/>
                    <a:lstStyle/>
                    <a:p>
                      <a:r>
                        <a:rPr kumimoji="1" lang="en-US" altLang="ja-JP" dirty="0" smtClean="0"/>
                        <a:t>JS</a:t>
                      </a:r>
                      <a:endParaRPr kumimoji="1" lang="ja-JP" altLang="en-US" dirty="0"/>
                    </a:p>
                  </a:txBody>
                  <a:tcPr/>
                </a:tc>
                <a:tc>
                  <a:txBody>
                    <a:bodyPr/>
                    <a:lstStyle/>
                    <a:p>
                      <a:r>
                        <a:rPr kumimoji="1" lang="en-US" altLang="ja-JP" dirty="0" smtClean="0"/>
                        <a:t>JavaScript</a:t>
                      </a:r>
                      <a:endParaRPr kumimoji="1" lang="ja-JP" altLang="en-US" dirty="0"/>
                    </a:p>
                  </a:txBody>
                  <a:tcPr/>
                </a:tc>
                <a:tc>
                  <a:txBody>
                    <a:bodyPr/>
                    <a:lstStyle/>
                    <a:p>
                      <a:r>
                        <a:rPr kumimoji="1" lang="ja-JP" altLang="en-US" dirty="0" smtClean="0"/>
                        <a:t>言わずもがなであるが、主要</a:t>
                      </a:r>
                      <a:r>
                        <a:rPr kumimoji="1" lang="en-US" altLang="ja-JP" dirty="0" smtClean="0"/>
                        <a:t>Web</a:t>
                      </a:r>
                      <a:r>
                        <a:rPr kumimoji="1" lang="ja-JP" altLang="en-US" dirty="0" smtClean="0"/>
                        <a:t>ブラウザで実行可能なスクリプト言語。</a:t>
                      </a:r>
                      <a:endParaRPr kumimoji="1" lang="ja-JP" altLang="en-US" dirty="0"/>
                    </a:p>
                  </a:txBody>
                  <a:tcPr/>
                </a:tc>
              </a:tr>
              <a:tr h="370840">
                <a:tc>
                  <a:txBody>
                    <a:bodyPr/>
                    <a:lstStyle/>
                    <a:p>
                      <a:r>
                        <a:rPr kumimoji="1" lang="en-US" altLang="ja-JP" dirty="0" smtClean="0"/>
                        <a:t>ES</a:t>
                      </a:r>
                      <a:endParaRPr kumimoji="1" lang="ja-JP" altLang="en-US" dirty="0"/>
                    </a:p>
                  </a:txBody>
                  <a:tcPr/>
                </a:tc>
                <a:tc>
                  <a:txBody>
                    <a:bodyPr/>
                    <a:lstStyle/>
                    <a:p>
                      <a:r>
                        <a:rPr kumimoji="1" lang="en-US" altLang="ja-JP" dirty="0" smtClean="0"/>
                        <a:t>ECMAScript</a:t>
                      </a:r>
                      <a:endParaRPr kumimoji="1" lang="ja-JP" altLang="en-US" dirty="0"/>
                    </a:p>
                  </a:txBody>
                  <a:tcPr/>
                </a:tc>
                <a:tc>
                  <a:txBody>
                    <a:bodyPr/>
                    <a:lstStyle/>
                    <a:p>
                      <a:r>
                        <a:rPr kumimoji="1" lang="en-US" altLang="ja-JP" dirty="0" smtClean="0"/>
                        <a:t>JavaScript</a:t>
                      </a:r>
                      <a:r>
                        <a:rPr kumimoji="1" lang="ja-JP" altLang="en-US" dirty="0" smtClean="0"/>
                        <a:t>をもとに</a:t>
                      </a:r>
                      <a:r>
                        <a:rPr kumimoji="1" lang="en-US" altLang="ja-JP" dirty="0" smtClean="0"/>
                        <a:t>ECMA</a:t>
                      </a:r>
                      <a:r>
                        <a:rPr kumimoji="1" lang="ja-JP" altLang="en-US" dirty="0" smtClean="0"/>
                        <a:t>標準として定義されたスクリプト言語仕様。</a:t>
                      </a:r>
                      <a:r>
                        <a:rPr kumimoji="1" lang="en-US" altLang="ja-JP" dirty="0" smtClean="0"/>
                        <a:t>JS</a:t>
                      </a:r>
                      <a:r>
                        <a:rPr kumimoji="1" lang="ja-JP" altLang="en-US" dirty="0" smtClean="0"/>
                        <a:t>以外に</a:t>
                      </a:r>
                      <a:r>
                        <a:rPr kumimoji="1" lang="en-US" altLang="ja-JP" dirty="0" smtClean="0"/>
                        <a:t>ActionScript</a:t>
                      </a:r>
                      <a:r>
                        <a:rPr kumimoji="1" lang="ja-JP" altLang="en-US" dirty="0" smtClean="0"/>
                        <a:t>や</a:t>
                      </a:r>
                      <a:r>
                        <a:rPr kumimoji="1" lang="en-US" altLang="ja-JP" dirty="0" err="1" smtClean="0"/>
                        <a:t>TypeScript</a:t>
                      </a:r>
                      <a:r>
                        <a:rPr kumimoji="1" lang="ja-JP" altLang="en-US" dirty="0" smtClean="0"/>
                        <a:t>などの実装がある。改訂による言語仕様強化が繰り返されており、</a:t>
                      </a:r>
                      <a:r>
                        <a:rPr kumimoji="1" lang="en-US" altLang="ja-JP" dirty="0" smtClean="0"/>
                        <a:t>TS3</a:t>
                      </a:r>
                      <a:r>
                        <a:rPr kumimoji="1" lang="ja-JP" altLang="en-US" dirty="0" smtClean="0"/>
                        <a:t>、</a:t>
                      </a:r>
                      <a:r>
                        <a:rPr kumimoji="1" lang="en-US" altLang="ja-JP" dirty="0" smtClean="0"/>
                        <a:t>TS5</a:t>
                      </a:r>
                      <a:r>
                        <a:rPr kumimoji="1" lang="ja-JP" altLang="en-US" dirty="0" smtClean="0"/>
                        <a:t>、</a:t>
                      </a:r>
                      <a:r>
                        <a:rPr kumimoji="1" lang="en-US" altLang="ja-JP" dirty="0" smtClean="0"/>
                        <a:t>TS6</a:t>
                      </a:r>
                      <a:r>
                        <a:rPr kumimoji="1" lang="ja-JP" altLang="en-US" dirty="0" smtClean="0"/>
                        <a:t>＝</a:t>
                      </a:r>
                      <a:r>
                        <a:rPr kumimoji="1" lang="en-US" altLang="ja-JP" dirty="0" smtClean="0"/>
                        <a:t>TS2015</a:t>
                      </a:r>
                      <a:r>
                        <a:rPr kumimoji="1" lang="ja-JP" altLang="en-US" dirty="0" smtClean="0"/>
                        <a:t>、</a:t>
                      </a:r>
                      <a:r>
                        <a:rPr kumimoji="1" lang="en-US" altLang="ja-JP" dirty="0" smtClean="0"/>
                        <a:t>TS7=TS2016</a:t>
                      </a:r>
                      <a:r>
                        <a:rPr kumimoji="1" lang="ja-JP" altLang="en-US" dirty="0" smtClean="0"/>
                        <a:t>と呼称されている。</a:t>
                      </a:r>
                      <a:endParaRPr kumimoji="1" lang="ja-JP" altLang="en-US" dirty="0"/>
                    </a:p>
                  </a:txBody>
                  <a:tcPr/>
                </a:tc>
              </a:tr>
              <a:tr h="370840">
                <a:tc>
                  <a:txBody>
                    <a:bodyPr/>
                    <a:lstStyle/>
                    <a:p>
                      <a:r>
                        <a:rPr kumimoji="1" lang="en-US" altLang="ja-JP" dirty="0" smtClean="0"/>
                        <a:t>TS</a:t>
                      </a:r>
                      <a:endParaRPr kumimoji="1" lang="ja-JP" altLang="en-US" dirty="0"/>
                    </a:p>
                  </a:txBody>
                  <a:tcPr/>
                </a:tc>
                <a:tc>
                  <a:txBody>
                    <a:bodyPr/>
                    <a:lstStyle/>
                    <a:p>
                      <a:r>
                        <a:rPr kumimoji="1" lang="en-US" altLang="ja-JP" dirty="0" err="1" smtClean="0"/>
                        <a:t>TypeScript</a:t>
                      </a:r>
                      <a:endParaRPr kumimoji="1" lang="ja-JP" altLang="en-US" dirty="0"/>
                    </a:p>
                  </a:txBody>
                  <a:tcPr/>
                </a:tc>
                <a:tc>
                  <a:txBody>
                    <a:bodyPr/>
                    <a:lstStyle/>
                    <a:p>
                      <a:r>
                        <a:rPr kumimoji="1" lang="en-US" altLang="ja-JP" dirty="0" smtClean="0"/>
                        <a:t>ES</a:t>
                      </a:r>
                      <a:r>
                        <a:rPr kumimoji="1" lang="ja-JP" altLang="en-US" dirty="0" smtClean="0"/>
                        <a:t>の実装の</a:t>
                      </a:r>
                      <a:r>
                        <a:rPr kumimoji="1" lang="en-US" altLang="ja-JP" dirty="0" smtClean="0"/>
                        <a:t>1</a:t>
                      </a:r>
                      <a:r>
                        <a:rPr kumimoji="1" lang="ja-JP" altLang="en-US" dirty="0" smtClean="0"/>
                        <a:t>つであり、</a:t>
                      </a:r>
                      <a:r>
                        <a:rPr kumimoji="1" lang="en-US" altLang="ja-JP" dirty="0" smtClean="0"/>
                        <a:t>JS</a:t>
                      </a:r>
                      <a:r>
                        <a:rPr kumimoji="1" lang="ja-JP" altLang="en-US" dirty="0" smtClean="0"/>
                        <a:t>の（ほぼ）スーパーセットというべき言語。コンパイルを通じて</a:t>
                      </a:r>
                      <a:r>
                        <a:rPr kumimoji="1" lang="en-US" altLang="ja-JP" dirty="0" smtClean="0"/>
                        <a:t>JS</a:t>
                      </a:r>
                      <a:r>
                        <a:rPr kumimoji="1" lang="ja-JP" altLang="en-US" dirty="0" smtClean="0"/>
                        <a:t>に変換（トランスパイル）される。</a:t>
                      </a:r>
                      <a:endParaRPr kumimoji="1" lang="ja-JP" altLang="en-US" dirty="0"/>
                    </a:p>
                  </a:txBody>
                  <a:tcPr/>
                </a:tc>
              </a:tr>
              <a:tr h="370840">
                <a:tc>
                  <a:txBody>
                    <a:bodyPr/>
                    <a:lstStyle/>
                    <a:p>
                      <a:r>
                        <a:rPr kumimoji="1" lang="ja-JP" altLang="en-US" dirty="0" smtClean="0"/>
                        <a:t>端末</a:t>
                      </a:r>
                      <a:endParaRPr kumimoji="1" lang="ja-JP" altLang="en-US" dirty="0"/>
                    </a:p>
                  </a:txBody>
                  <a:tcPr/>
                </a:tc>
                <a:tc>
                  <a:txBody>
                    <a:bodyPr/>
                    <a:lstStyle/>
                    <a:p>
                      <a:r>
                        <a:rPr kumimoji="1" lang="ja-JP" altLang="en-US" dirty="0" smtClean="0"/>
                        <a:t>コマンドプロンプト、</a:t>
                      </a:r>
                      <a:r>
                        <a:rPr kumimoji="1" lang="en-US" altLang="ja-JP" dirty="0" smtClean="0"/>
                        <a:t>etc...</a:t>
                      </a:r>
                      <a:endParaRPr kumimoji="1" lang="ja-JP" altLang="en-US" dirty="0"/>
                    </a:p>
                  </a:txBody>
                  <a:tcPr/>
                </a:tc>
                <a:tc>
                  <a:txBody>
                    <a:bodyPr/>
                    <a:lstStyle/>
                    <a:p>
                      <a:r>
                        <a:rPr kumimoji="1" lang="en-US" altLang="ja-JP" dirty="0" smtClean="0"/>
                        <a:t>Windows</a:t>
                      </a:r>
                      <a:r>
                        <a:rPr kumimoji="1" lang="ja-JP" altLang="en-US" dirty="0" smtClean="0"/>
                        <a:t>であればコマンドプロンプト、</a:t>
                      </a:r>
                      <a:r>
                        <a:rPr kumimoji="1" lang="en-US" altLang="ja-JP" dirty="0" err="1" smtClean="0"/>
                        <a:t>m</a:t>
                      </a:r>
                      <a:r>
                        <a:rPr kumimoji="1" lang="en-US" altLang="ja-JP" baseline="0" dirty="0" err="1" smtClean="0"/>
                        <a:t>acOS</a:t>
                      </a:r>
                      <a:r>
                        <a:rPr kumimoji="1" lang="ja-JP" altLang="en-US" baseline="0" dirty="0" smtClean="0"/>
                        <a:t>であればターミナル、</a:t>
                      </a:r>
                      <a:r>
                        <a:rPr kumimoji="1" lang="en-US" altLang="ja-JP" baseline="0" dirty="0" smtClean="0"/>
                        <a:t>Linux</a:t>
                      </a:r>
                      <a:r>
                        <a:rPr kumimoji="1" lang="ja-JP" altLang="en-US" baseline="0" dirty="0" smtClean="0"/>
                        <a:t>であれば</a:t>
                      </a:r>
                      <a:r>
                        <a:rPr kumimoji="1" lang="en-US" altLang="ja-JP" baseline="0" dirty="0" smtClean="0"/>
                        <a:t>…</a:t>
                      </a:r>
                      <a:r>
                        <a:rPr kumimoji="1" lang="ja-JP" altLang="en-US" baseline="0" dirty="0" smtClean="0"/>
                        <a:t>ディストロによりけり。記述の便宜上の名称として「端末」を用いる。</a:t>
                      </a:r>
                      <a:endParaRPr kumimoji="1" lang="ja-JP" altLang="en-US" dirty="0"/>
                    </a:p>
                  </a:txBody>
                  <a:tcPr/>
                </a:tc>
              </a:tr>
            </a:tbl>
          </a:graphicData>
        </a:graphic>
      </p:graphicFrame>
      <p:sp>
        <p:nvSpPr>
          <p:cNvPr id="2" name="テキスト ボックス 1"/>
          <p:cNvSpPr txBox="1"/>
          <p:nvPr/>
        </p:nvSpPr>
        <p:spPr>
          <a:xfrm>
            <a:off x="628650" y="5128591"/>
            <a:ext cx="7886700" cy="646331"/>
          </a:xfrm>
          <a:prstGeom prst="rect">
            <a:avLst/>
          </a:prstGeom>
          <a:noFill/>
        </p:spPr>
        <p:txBody>
          <a:bodyPr wrap="square" rtlCol="0">
            <a:spAutoFit/>
          </a:bodyPr>
          <a:lstStyle/>
          <a:p>
            <a:r>
              <a:rPr kumimoji="1" lang="ja-JP" altLang="en-US" dirty="0" smtClean="0"/>
              <a:t>なお、本文やサンプルコードに登場するディレクトリ区切り文字は、各自が使用している</a:t>
            </a:r>
            <a:r>
              <a:rPr kumimoji="1" lang="en-US" altLang="ja-JP" dirty="0" smtClean="0"/>
              <a:t>OS</a:t>
            </a:r>
            <a:r>
              <a:rPr kumimoji="1" lang="ja-JP" altLang="en-US" dirty="0" smtClean="0"/>
              <a:t>に合わせて適宜読み替えてほしい。</a:t>
            </a:r>
            <a:endParaRPr kumimoji="1" lang="ja-JP" altLang="en-US" dirty="0"/>
          </a:p>
        </p:txBody>
      </p:sp>
    </p:spTree>
    <p:extLst>
      <p:ext uri="{BB962C8B-B14F-4D97-AF65-F5344CB8AC3E}">
        <p14:creationId xmlns:p14="http://schemas.microsoft.com/office/powerpoint/2010/main" val="2271197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Atom</a:t>
            </a:r>
            <a:r>
              <a:rPr kumimoji="1" lang="ja-JP" altLang="en-US" dirty="0" smtClean="0"/>
              <a:t>でプロジェクトをオープン</a:t>
            </a:r>
            <a:endParaRPr kumimoji="1" lang="ja-JP" altLang="en-US" dirty="0"/>
          </a:p>
        </p:txBody>
      </p:sp>
      <p:sp>
        <p:nvSpPr>
          <p:cNvPr id="5" name="コンテンツ プレースホルダー 4"/>
          <p:cNvSpPr>
            <a:spLocks noGrp="1"/>
          </p:cNvSpPr>
          <p:nvPr>
            <p:ph sz="half" idx="1"/>
          </p:nvPr>
        </p:nvSpPr>
        <p:spPr/>
        <p:txBody>
          <a:bodyPr/>
          <a:lstStyle/>
          <a:p>
            <a:pPr marL="457200" indent="-457200">
              <a:buFont typeface="+mj-ea"/>
              <a:buAutoNum type="circleNumDbPlain"/>
            </a:pPr>
            <a:r>
              <a:rPr kumimoji="1" lang="en-US" altLang="ja-JP" dirty="0" smtClean="0"/>
              <a:t>[File]</a:t>
            </a:r>
            <a:r>
              <a:rPr kumimoji="1" lang="ja-JP" altLang="en-US" dirty="0" smtClean="0"/>
              <a:t>→</a:t>
            </a:r>
            <a:r>
              <a:rPr kumimoji="1" lang="en-US" altLang="ja-JP" dirty="0" smtClean="0"/>
              <a:t>[Add Project Folder]</a:t>
            </a:r>
            <a:r>
              <a:rPr kumimoji="1" lang="ja-JP" altLang="en-US" dirty="0" smtClean="0"/>
              <a:t>をクリック</a:t>
            </a:r>
            <a:endParaRPr kumimoji="1" lang="en-US" altLang="ja-JP" dirty="0" smtClean="0"/>
          </a:p>
          <a:p>
            <a:pPr marL="457200" indent="-457200">
              <a:buFont typeface="+mj-ea"/>
              <a:buAutoNum type="circleNumDbPlain"/>
            </a:pPr>
            <a:r>
              <a:rPr lang="en-US" altLang="ja-JP" dirty="0" smtClean="0"/>
              <a:t>[Open Folder]</a:t>
            </a:r>
            <a:r>
              <a:rPr lang="ja-JP" altLang="en-US" dirty="0" smtClean="0"/>
              <a:t>ダイアログで、先程</a:t>
            </a:r>
            <a:r>
              <a:rPr lang="en-US" altLang="ja-JP" dirty="0" err="1" smtClean="0"/>
              <a:t>mkdir</a:t>
            </a:r>
            <a:r>
              <a:rPr lang="ja-JP" altLang="en-US" dirty="0" smtClean="0"/>
              <a:t>したディレクトリを選択</a:t>
            </a:r>
            <a:endParaRPr lang="en-US" altLang="ja-JP" dirty="0" smtClean="0"/>
          </a:p>
          <a:p>
            <a:pPr marL="457200" indent="-457200">
              <a:buFont typeface="+mj-ea"/>
              <a:buAutoNum type="circleNumDbPlain"/>
            </a:pPr>
            <a:r>
              <a:rPr lang="ja-JP" altLang="en-US" dirty="0" smtClean="0"/>
              <a:t>プロジェクト＝フォルダ名を右クリック→</a:t>
            </a:r>
            <a:r>
              <a:rPr lang="en-US" altLang="ja-JP" dirty="0" smtClean="0"/>
              <a:t>[New File]</a:t>
            </a:r>
            <a:r>
              <a:rPr lang="ja-JP" altLang="en-US" dirty="0" smtClean="0"/>
              <a:t>をクリック</a:t>
            </a:r>
            <a:endParaRPr lang="en-US" altLang="ja-JP" dirty="0" smtClean="0"/>
          </a:p>
          <a:p>
            <a:pPr marL="457200" indent="-457200">
              <a:buFont typeface="+mj-ea"/>
              <a:buAutoNum type="circleNumDbPlain"/>
            </a:pPr>
            <a:r>
              <a:rPr lang="ja-JP" altLang="en-US" dirty="0" smtClean="0"/>
              <a:t>テキストボックスが表示されるので</a:t>
            </a:r>
            <a:r>
              <a:rPr lang="en-US" altLang="ja-JP" dirty="0" smtClean="0"/>
              <a:t>"</a:t>
            </a:r>
            <a:r>
              <a:rPr lang="en-US" altLang="ja-JP" dirty="0" err="1" smtClean="0"/>
              <a:t>tsconfig.json</a:t>
            </a:r>
            <a:r>
              <a:rPr lang="en-US" altLang="ja-JP" dirty="0" smtClean="0"/>
              <a:t>"</a:t>
            </a:r>
            <a:r>
              <a:rPr lang="ja-JP" altLang="en-US" dirty="0" smtClean="0"/>
              <a:t>と入力して</a:t>
            </a:r>
            <a:r>
              <a:rPr lang="en-US" altLang="ja-JP" dirty="0" smtClean="0"/>
              <a:t>[Enter]</a:t>
            </a:r>
          </a:p>
          <a:p>
            <a:pPr marL="457200" indent="-457200">
              <a:buFont typeface="+mj-ea"/>
              <a:buAutoNum type="circleNumDbPlain"/>
            </a:pPr>
            <a:endParaRPr lang="en-US" altLang="ja-JP" dirty="0" smtClean="0"/>
          </a:p>
          <a:p>
            <a:pPr marL="457200" indent="-457200">
              <a:buFont typeface="+mj-ea"/>
              <a:buAutoNum type="circleNumDbPlain"/>
            </a:pPr>
            <a:endParaRPr lang="en-US" altLang="ja-JP" dirty="0" smtClean="0"/>
          </a:p>
          <a:p>
            <a:pPr marL="457200" indent="-457200">
              <a:buFont typeface="+mj-ea"/>
              <a:buAutoNum type="circleNumDbPlain"/>
            </a:pPr>
            <a:endParaRPr kumimoji="1" lang="ja-JP" altLang="en-US" dirty="0"/>
          </a:p>
        </p:txBody>
      </p:sp>
      <p:sp>
        <p:nvSpPr>
          <p:cNvPr id="4" name="テキスト ボックス 3"/>
          <p:cNvSpPr txBox="1"/>
          <p:nvPr/>
        </p:nvSpPr>
        <p:spPr>
          <a:xfrm>
            <a:off x="119269" y="112992"/>
            <a:ext cx="646331" cy="369332"/>
          </a:xfrm>
          <a:prstGeom prst="rect">
            <a:avLst/>
          </a:prstGeom>
          <a:noFill/>
          <a:ln>
            <a:solidFill>
              <a:schemeClr val="tx1"/>
            </a:solidFill>
          </a:ln>
        </p:spPr>
        <p:txBody>
          <a:bodyPr wrap="none" rtlCol="0">
            <a:spAutoFit/>
          </a:bodyPr>
          <a:lstStyle/>
          <a:p>
            <a:r>
              <a:rPr kumimoji="1" lang="ja-JP" altLang="en-US" smtClean="0"/>
              <a:t>作業</a:t>
            </a:r>
            <a:endParaRPr kumimoji="1" lang="ja-JP" altLang="en-US"/>
          </a:p>
        </p:txBody>
      </p:sp>
      <p:pic>
        <p:nvPicPr>
          <p:cNvPr id="9" name="コンテンツ プレースホルダー 8"/>
          <p:cNvPicPr>
            <a:picLocks noGrp="1" noChangeAspect="1"/>
          </p:cNvPicPr>
          <p:nvPr>
            <p:ph sz="half" idx="2"/>
          </p:nvPr>
        </p:nvPicPr>
        <p:blipFill>
          <a:blip r:embed="rId2"/>
          <a:stretch>
            <a:fillRect/>
          </a:stretch>
        </p:blipFill>
        <p:spPr>
          <a:xfrm>
            <a:off x="4629150" y="2644129"/>
            <a:ext cx="3886200" cy="2714330"/>
          </a:xfrm>
          <a:prstGeom prst="rect">
            <a:avLst/>
          </a:prstGeom>
        </p:spPr>
      </p:pic>
    </p:spTree>
    <p:extLst>
      <p:ext uri="{BB962C8B-B14F-4D97-AF65-F5344CB8AC3E}">
        <p14:creationId xmlns:p14="http://schemas.microsoft.com/office/powerpoint/2010/main" val="166250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コンテンツ プレースホルダー 13"/>
          <p:cNvPicPr>
            <a:picLocks noGrp="1" noChangeAspect="1"/>
          </p:cNvPicPr>
          <p:nvPr>
            <p:ph idx="1"/>
          </p:nvPr>
        </p:nvPicPr>
        <p:blipFill>
          <a:blip r:embed="rId2"/>
          <a:stretch>
            <a:fillRect/>
          </a:stretch>
        </p:blipFill>
        <p:spPr>
          <a:xfrm>
            <a:off x="1545737" y="1825625"/>
            <a:ext cx="6052525" cy="4351338"/>
          </a:xfrm>
          <a:prstGeom prst="rect">
            <a:avLst/>
          </a:prstGeom>
        </p:spPr>
      </p:pic>
      <p:sp>
        <p:nvSpPr>
          <p:cNvPr id="5" name="タイトル 4"/>
          <p:cNvSpPr>
            <a:spLocks noGrp="1"/>
          </p:cNvSpPr>
          <p:nvPr>
            <p:ph type="title"/>
          </p:nvPr>
        </p:nvSpPr>
        <p:spPr/>
        <p:txBody>
          <a:bodyPr/>
          <a:lstStyle/>
          <a:p>
            <a:r>
              <a:rPr kumimoji="1" lang="en-US" altLang="ja-JP" dirty="0" err="1" smtClean="0"/>
              <a:t>tsconfig.json</a:t>
            </a:r>
            <a:r>
              <a:rPr kumimoji="1" lang="ja-JP" altLang="en-US" dirty="0" smtClean="0"/>
              <a:t>のコード</a:t>
            </a:r>
            <a:endParaRPr kumimoji="1" lang="ja-JP" altLang="en-US" dirty="0"/>
          </a:p>
        </p:txBody>
      </p:sp>
      <p:sp>
        <p:nvSpPr>
          <p:cNvPr id="10" name="四角形吹き出し 9"/>
          <p:cNvSpPr/>
          <p:nvPr/>
        </p:nvSpPr>
        <p:spPr>
          <a:xfrm>
            <a:off x="6069496" y="4001294"/>
            <a:ext cx="2445854" cy="1312828"/>
          </a:xfrm>
          <a:prstGeom prst="wedgeRectCallout">
            <a:avLst>
              <a:gd name="adj1" fmla="val -78346"/>
              <a:gd name="adj2" fmla="val -717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t>実行環境（今回の場合ようするに</a:t>
            </a:r>
            <a:r>
              <a:rPr kumimoji="1" lang="en-US" altLang="ja-JP" sz="1400" dirty="0" smtClean="0"/>
              <a:t>Web</a:t>
            </a:r>
            <a:r>
              <a:rPr kumimoji="1" lang="ja-JP" altLang="en-US" sz="1400" dirty="0" smtClean="0"/>
              <a:t>ブラウザ）が提供する前提のライブラリのグループを列挙</a:t>
            </a:r>
            <a:endParaRPr kumimoji="1" lang="ja-JP" altLang="en-US" sz="1400" dirty="0"/>
          </a:p>
        </p:txBody>
      </p:sp>
      <p:sp>
        <p:nvSpPr>
          <p:cNvPr id="11" name="四角形吹き出し 10"/>
          <p:cNvSpPr/>
          <p:nvPr/>
        </p:nvSpPr>
        <p:spPr>
          <a:xfrm>
            <a:off x="6069496" y="5444918"/>
            <a:ext cx="2445854" cy="866981"/>
          </a:xfrm>
          <a:prstGeom prst="wedgeRectCallout">
            <a:avLst>
              <a:gd name="adj1" fmla="val -136863"/>
              <a:gd name="adj2" fmla="val -641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t>ビルド</a:t>
            </a:r>
            <a:r>
              <a:rPr kumimoji="1" lang="ja-JP" altLang="en-US" sz="1400" smtClean="0"/>
              <a:t>成果物や依存性のコードは対象外とする指定</a:t>
            </a:r>
            <a:endParaRPr kumimoji="1" lang="ja-JP" altLang="en-US" sz="1400" dirty="0"/>
          </a:p>
        </p:txBody>
      </p:sp>
      <p:sp>
        <p:nvSpPr>
          <p:cNvPr id="12" name="テキスト ボックス 11"/>
          <p:cNvSpPr txBox="1"/>
          <p:nvPr/>
        </p:nvSpPr>
        <p:spPr>
          <a:xfrm>
            <a:off x="119269" y="112992"/>
            <a:ext cx="646331" cy="369332"/>
          </a:xfrm>
          <a:prstGeom prst="rect">
            <a:avLst/>
          </a:prstGeom>
          <a:noFill/>
          <a:ln>
            <a:solidFill>
              <a:schemeClr val="tx1"/>
            </a:solidFill>
          </a:ln>
        </p:spPr>
        <p:txBody>
          <a:bodyPr wrap="none" rtlCol="0">
            <a:spAutoFit/>
          </a:bodyPr>
          <a:lstStyle/>
          <a:p>
            <a:r>
              <a:rPr kumimoji="1" lang="ja-JP" altLang="en-US" smtClean="0"/>
              <a:t>作業</a:t>
            </a:r>
            <a:endParaRPr kumimoji="1" lang="ja-JP" altLang="en-US"/>
          </a:p>
        </p:txBody>
      </p:sp>
      <p:sp>
        <p:nvSpPr>
          <p:cNvPr id="15" name="四角形吹き出し 14"/>
          <p:cNvSpPr/>
          <p:nvPr/>
        </p:nvSpPr>
        <p:spPr>
          <a:xfrm>
            <a:off x="6069496" y="438636"/>
            <a:ext cx="2445854" cy="866981"/>
          </a:xfrm>
          <a:prstGeom prst="wedgeRectCallout">
            <a:avLst>
              <a:gd name="adj1" fmla="val -121692"/>
              <a:gd name="adj2" fmla="val 1957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t>実行時のモジュール読み込みに</a:t>
            </a:r>
            <a:r>
              <a:rPr kumimoji="1" lang="en-US" altLang="ja-JP" sz="1400" dirty="0" smtClean="0"/>
              <a:t>AMD</a:t>
            </a:r>
            <a:r>
              <a:rPr kumimoji="1" lang="ja-JP" altLang="en-US" sz="1400" dirty="0" smtClean="0"/>
              <a:t>を使用</a:t>
            </a:r>
            <a:endParaRPr kumimoji="1" lang="ja-JP" altLang="en-US" sz="1400" dirty="0"/>
          </a:p>
        </p:txBody>
      </p:sp>
      <p:sp>
        <p:nvSpPr>
          <p:cNvPr id="9" name="四角形吹き出し 8"/>
          <p:cNvSpPr/>
          <p:nvPr/>
        </p:nvSpPr>
        <p:spPr>
          <a:xfrm>
            <a:off x="6069496" y="1440553"/>
            <a:ext cx="2445854" cy="866981"/>
          </a:xfrm>
          <a:prstGeom prst="wedgeRectCallout">
            <a:avLst>
              <a:gd name="adj1" fmla="val -117357"/>
              <a:gd name="adj2" fmla="val 1483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t>ソースマップ生成を</a:t>
            </a:r>
            <a:r>
              <a:rPr kumimoji="1" lang="en-US" altLang="ja-JP" sz="1400" dirty="0" smtClean="0"/>
              <a:t>ON</a:t>
            </a:r>
            <a:r>
              <a:rPr kumimoji="1" lang="ja-JP" altLang="en-US" sz="1400" dirty="0" smtClean="0"/>
              <a:t>にする指定</a:t>
            </a:r>
            <a:endParaRPr kumimoji="1" lang="ja-JP" altLang="en-US" sz="1400" dirty="0"/>
          </a:p>
        </p:txBody>
      </p:sp>
      <p:sp>
        <p:nvSpPr>
          <p:cNvPr id="8" name="四角形吹き出し 7"/>
          <p:cNvSpPr/>
          <p:nvPr/>
        </p:nvSpPr>
        <p:spPr>
          <a:xfrm>
            <a:off x="6069496" y="2406307"/>
            <a:ext cx="2445854" cy="866981"/>
          </a:xfrm>
          <a:prstGeom prst="wedgeRectCallout">
            <a:avLst>
              <a:gd name="adj1" fmla="val -132528"/>
              <a:gd name="adj2" fmla="val 535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t>ES5</a:t>
            </a:r>
            <a:r>
              <a:rPr kumimoji="1" lang="ja-JP" altLang="en-US" sz="1400" dirty="0" smtClean="0"/>
              <a:t>をビルドターゲットとする指定（デフォルト）</a:t>
            </a:r>
            <a:endParaRPr kumimoji="1" lang="ja-JP" altLang="en-US" sz="1400" dirty="0"/>
          </a:p>
        </p:txBody>
      </p:sp>
    </p:spTree>
    <p:extLst>
      <p:ext uri="{BB962C8B-B14F-4D97-AF65-F5344CB8AC3E}">
        <p14:creationId xmlns:p14="http://schemas.microsoft.com/office/powerpoint/2010/main" val="1189802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9" grpId="0" animBg="1"/>
      <p:bldP spid="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gulpfile.js</a:t>
            </a:r>
            <a:r>
              <a:rPr kumimoji="1" lang="ja-JP" altLang="en-US" dirty="0" smtClean="0"/>
              <a:t>のコード</a:t>
            </a:r>
            <a:endParaRPr kumimoji="1" lang="ja-JP" altLang="en-US" dirty="0"/>
          </a:p>
        </p:txBody>
      </p:sp>
      <p:sp>
        <p:nvSpPr>
          <p:cNvPr id="4" name="テキスト ボックス 3"/>
          <p:cNvSpPr txBox="1"/>
          <p:nvPr/>
        </p:nvSpPr>
        <p:spPr>
          <a:xfrm>
            <a:off x="119269" y="112992"/>
            <a:ext cx="646331" cy="369332"/>
          </a:xfrm>
          <a:prstGeom prst="rect">
            <a:avLst/>
          </a:prstGeom>
          <a:noFill/>
          <a:ln>
            <a:solidFill>
              <a:schemeClr val="tx1"/>
            </a:solidFill>
          </a:ln>
        </p:spPr>
        <p:txBody>
          <a:bodyPr wrap="none" rtlCol="0">
            <a:spAutoFit/>
          </a:bodyPr>
          <a:lstStyle/>
          <a:p>
            <a:r>
              <a:rPr kumimoji="1" lang="ja-JP" altLang="en-US" smtClean="0"/>
              <a:t>作業</a:t>
            </a:r>
            <a:endParaRPr kumimoji="1" lang="ja-JP" altLang="en-US"/>
          </a:p>
        </p:txBody>
      </p:sp>
      <p:pic>
        <p:nvPicPr>
          <p:cNvPr id="8" name="コンテンツ プレースホルダー 7"/>
          <p:cNvPicPr>
            <a:picLocks noGrp="1" noChangeAspect="1"/>
          </p:cNvPicPr>
          <p:nvPr>
            <p:ph idx="1"/>
          </p:nvPr>
        </p:nvPicPr>
        <p:blipFill>
          <a:blip r:embed="rId2"/>
          <a:stretch>
            <a:fillRect/>
          </a:stretch>
        </p:blipFill>
        <p:spPr>
          <a:xfrm>
            <a:off x="627301" y="1739745"/>
            <a:ext cx="7888049" cy="3734749"/>
          </a:xfrm>
          <a:prstGeom prst="rect">
            <a:avLst/>
          </a:prstGeom>
        </p:spPr>
      </p:pic>
      <p:sp>
        <p:nvSpPr>
          <p:cNvPr id="9" name="四角形吹き出し 8"/>
          <p:cNvSpPr/>
          <p:nvPr/>
        </p:nvSpPr>
        <p:spPr>
          <a:xfrm>
            <a:off x="6069496" y="365126"/>
            <a:ext cx="2445854" cy="940491"/>
          </a:xfrm>
          <a:prstGeom prst="wedgeRectCallout">
            <a:avLst>
              <a:gd name="adj1" fmla="val -83223"/>
              <a:gd name="adj2" fmla="val 1299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t>先程</a:t>
            </a:r>
            <a:r>
              <a:rPr kumimoji="1" lang="en-US" altLang="ja-JP" sz="1400" dirty="0" err="1" smtClean="0"/>
              <a:t>npm</a:t>
            </a:r>
            <a:r>
              <a:rPr kumimoji="1" lang="ja-JP" altLang="en-US" sz="1400" dirty="0" smtClean="0"/>
              <a:t>で依存性として指定したモジュールを実際に読み込んでいる</a:t>
            </a:r>
            <a:endParaRPr kumimoji="1" lang="ja-JP" altLang="en-US" sz="1400" dirty="0"/>
          </a:p>
        </p:txBody>
      </p:sp>
      <p:sp>
        <p:nvSpPr>
          <p:cNvPr id="10" name="四角形吹き出し 9"/>
          <p:cNvSpPr/>
          <p:nvPr/>
        </p:nvSpPr>
        <p:spPr>
          <a:xfrm>
            <a:off x="5830957" y="5366284"/>
            <a:ext cx="2684393" cy="940491"/>
          </a:xfrm>
          <a:prstGeom prst="wedgeRectCallout">
            <a:avLst>
              <a:gd name="adj1" fmla="val -49159"/>
              <a:gd name="adj2" fmla="val -785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t>同じディレクトリ配下にある</a:t>
            </a:r>
            <a:r>
              <a:rPr kumimoji="1" lang="en-US" altLang="ja-JP" sz="1400" dirty="0" smtClean="0"/>
              <a:t>JSON</a:t>
            </a:r>
            <a:r>
              <a:rPr kumimoji="1" lang="ja-JP" altLang="en-US" sz="1400" dirty="0" smtClean="0"/>
              <a:t>ファイルも読み込める</a:t>
            </a:r>
            <a:endParaRPr kumimoji="1" lang="ja-JP" altLang="en-US" sz="1400" dirty="0"/>
          </a:p>
        </p:txBody>
      </p:sp>
    </p:spTree>
    <p:extLst>
      <p:ext uri="{BB962C8B-B14F-4D97-AF65-F5344CB8AC3E}">
        <p14:creationId xmlns:p14="http://schemas.microsoft.com/office/powerpoint/2010/main" val="474634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gulpfile.js</a:t>
            </a:r>
            <a:r>
              <a:rPr lang="ja-JP" altLang="en-US" dirty="0" smtClean="0"/>
              <a:t>の続きをコードする前に</a:t>
            </a:r>
            <a:r>
              <a:rPr lang="en-US" altLang="ja-JP" dirty="0" smtClean="0"/>
              <a:t>…</a:t>
            </a:r>
            <a:br>
              <a:rPr lang="en-US" altLang="ja-JP" dirty="0" smtClean="0"/>
            </a:br>
            <a:r>
              <a:rPr lang="ja-JP" altLang="en-US" dirty="0" smtClean="0"/>
              <a:t>タスク定義の基本①</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kumimoji="1" lang="en-US" altLang="ja-JP" sz="1800" b="1" dirty="0" smtClean="0"/>
              <a:t>// 1. </a:t>
            </a:r>
            <a:r>
              <a:rPr kumimoji="1" lang="ja-JP" altLang="en-US" sz="1800" b="1" dirty="0" smtClean="0"/>
              <a:t>依存タスクありの場合</a:t>
            </a:r>
            <a:endParaRPr kumimoji="1" lang="en-US" altLang="ja-JP" sz="1800" b="1" dirty="0" smtClean="0"/>
          </a:p>
          <a:p>
            <a:pPr marL="0" indent="0">
              <a:buNone/>
            </a:pPr>
            <a:r>
              <a:rPr kumimoji="1" lang="en-US" altLang="ja-JP" sz="1800" dirty="0" err="1" smtClean="0"/>
              <a:t>gulp.task</a:t>
            </a:r>
            <a:r>
              <a:rPr kumimoji="1" lang="en-US" altLang="ja-JP" sz="1800" dirty="0" smtClean="0"/>
              <a:t>(</a:t>
            </a:r>
            <a:r>
              <a:rPr kumimoji="1" lang="en-US" altLang="ja-JP" sz="1800" dirty="0" smtClean="0">
                <a:solidFill>
                  <a:srgbClr val="0070C0"/>
                </a:solidFill>
              </a:rPr>
              <a:t>&lt;</a:t>
            </a:r>
            <a:r>
              <a:rPr kumimoji="1" lang="ja-JP" altLang="en-US" sz="1800" dirty="0" smtClean="0">
                <a:solidFill>
                  <a:srgbClr val="0070C0"/>
                </a:solidFill>
              </a:rPr>
              <a:t>タスク名</a:t>
            </a:r>
            <a:r>
              <a:rPr lang="en-US" altLang="ja-JP" sz="1800" dirty="0" smtClean="0">
                <a:solidFill>
                  <a:srgbClr val="0070C0"/>
                </a:solidFill>
              </a:rPr>
              <a:t>&gt;</a:t>
            </a:r>
            <a:r>
              <a:rPr lang="en-US" altLang="ja-JP" sz="1800" dirty="0" smtClean="0"/>
              <a:t>, [</a:t>
            </a:r>
            <a:r>
              <a:rPr lang="en-US" altLang="ja-JP" sz="1800" dirty="0" smtClean="0">
                <a:solidFill>
                  <a:srgbClr val="0070C0"/>
                </a:solidFill>
              </a:rPr>
              <a:t>&lt;</a:t>
            </a:r>
            <a:r>
              <a:rPr lang="ja-JP" altLang="en-US" sz="1800" dirty="0" smtClean="0">
                <a:solidFill>
                  <a:srgbClr val="0070C0"/>
                </a:solidFill>
              </a:rPr>
              <a:t>依存タスク</a:t>
            </a:r>
            <a:r>
              <a:rPr lang="en-US" altLang="ja-JP" sz="1800" dirty="0" smtClean="0">
                <a:solidFill>
                  <a:srgbClr val="0070C0"/>
                </a:solidFill>
              </a:rPr>
              <a:t>0&gt;</a:t>
            </a:r>
            <a:r>
              <a:rPr lang="en-US" altLang="ja-JP" sz="1800" dirty="0" smtClean="0"/>
              <a:t>, </a:t>
            </a:r>
            <a:r>
              <a:rPr lang="en-US" altLang="ja-JP" sz="1800" dirty="0" smtClean="0">
                <a:solidFill>
                  <a:srgbClr val="0070C0"/>
                </a:solidFill>
              </a:rPr>
              <a:t>&lt;</a:t>
            </a:r>
            <a:r>
              <a:rPr lang="ja-JP" altLang="en-US" sz="1800" dirty="0" smtClean="0">
                <a:solidFill>
                  <a:srgbClr val="0070C0"/>
                </a:solidFill>
              </a:rPr>
              <a:t>依存タスク</a:t>
            </a:r>
            <a:r>
              <a:rPr lang="en-US" altLang="ja-JP" sz="1800" dirty="0" smtClean="0">
                <a:solidFill>
                  <a:srgbClr val="0070C0"/>
                </a:solidFill>
              </a:rPr>
              <a:t>1&gt;</a:t>
            </a:r>
            <a:r>
              <a:rPr lang="en-US" altLang="ja-JP" sz="1800" dirty="0" smtClean="0"/>
              <a:t>, ...], </a:t>
            </a:r>
            <a:r>
              <a:rPr kumimoji="1" lang="en-US" altLang="ja-JP" sz="1800" dirty="0" smtClean="0"/>
              <a:t>() =&gt; {</a:t>
            </a:r>
          </a:p>
          <a:p>
            <a:pPr marL="0" indent="0">
              <a:buNone/>
            </a:pPr>
            <a:r>
              <a:rPr lang="en-US" altLang="ja-JP" sz="1800" dirty="0" smtClean="0"/>
              <a:t>	return </a:t>
            </a:r>
            <a:r>
              <a:rPr lang="en-US" altLang="ja-JP" sz="1800" dirty="0" err="1" smtClean="0"/>
              <a:t>gulp.src</a:t>
            </a:r>
            <a:r>
              <a:rPr lang="en-US" altLang="ja-JP" sz="1800" dirty="0" smtClean="0"/>
              <a:t>([</a:t>
            </a:r>
            <a:r>
              <a:rPr lang="en-US" altLang="ja-JP" sz="1800" dirty="0" smtClean="0">
                <a:solidFill>
                  <a:srgbClr val="0070C0"/>
                </a:solidFill>
              </a:rPr>
              <a:t>&lt;</a:t>
            </a:r>
            <a:r>
              <a:rPr lang="ja-JP" altLang="en-US" sz="1800" dirty="0" smtClean="0">
                <a:solidFill>
                  <a:srgbClr val="0070C0"/>
                </a:solidFill>
              </a:rPr>
              <a:t>入力のパス</a:t>
            </a:r>
            <a:r>
              <a:rPr lang="en-US" altLang="ja-JP" sz="1800" dirty="0" smtClean="0">
                <a:solidFill>
                  <a:srgbClr val="0070C0"/>
                </a:solidFill>
              </a:rPr>
              <a:t>0&gt;</a:t>
            </a:r>
            <a:r>
              <a:rPr lang="en-US" altLang="ja-JP" sz="1800" dirty="0" smtClean="0"/>
              <a:t>, </a:t>
            </a:r>
            <a:r>
              <a:rPr lang="en-US" altLang="ja-JP" sz="1800" dirty="0" smtClean="0">
                <a:solidFill>
                  <a:srgbClr val="0070C0"/>
                </a:solidFill>
              </a:rPr>
              <a:t>&lt;</a:t>
            </a:r>
            <a:r>
              <a:rPr lang="ja-JP" altLang="en-US" sz="1800" dirty="0" smtClean="0">
                <a:solidFill>
                  <a:srgbClr val="0070C0"/>
                </a:solidFill>
              </a:rPr>
              <a:t>入力のパス</a:t>
            </a:r>
            <a:r>
              <a:rPr lang="en-US" altLang="ja-JP" sz="1800" dirty="0" smtClean="0">
                <a:solidFill>
                  <a:srgbClr val="0070C0"/>
                </a:solidFill>
              </a:rPr>
              <a:t>1&gt;</a:t>
            </a:r>
            <a:r>
              <a:rPr lang="en-US" altLang="ja-JP" sz="1800" dirty="0" smtClean="0"/>
              <a:t>, ...])</a:t>
            </a:r>
          </a:p>
          <a:p>
            <a:pPr marL="0" indent="0">
              <a:buNone/>
            </a:pPr>
            <a:r>
              <a:rPr lang="en-US" altLang="ja-JP" sz="1800" dirty="0" smtClean="0"/>
              <a:t>		.pipe(</a:t>
            </a:r>
            <a:r>
              <a:rPr lang="en-US" altLang="ja-JP" sz="1800" dirty="0" smtClean="0">
                <a:solidFill>
                  <a:srgbClr val="0070C0"/>
                </a:solidFill>
              </a:rPr>
              <a:t>&lt;</a:t>
            </a:r>
            <a:r>
              <a:rPr lang="ja-JP" altLang="en-US" sz="1800" dirty="0" smtClean="0">
                <a:solidFill>
                  <a:srgbClr val="0070C0"/>
                </a:solidFill>
              </a:rPr>
              <a:t>フィルタ</a:t>
            </a:r>
            <a:r>
              <a:rPr lang="en-US" altLang="ja-JP" sz="1800" dirty="0" smtClean="0">
                <a:solidFill>
                  <a:srgbClr val="0070C0"/>
                </a:solidFill>
              </a:rPr>
              <a:t>0&gt;</a:t>
            </a:r>
            <a:r>
              <a:rPr lang="en-US" altLang="ja-JP" sz="1800" dirty="0" smtClean="0"/>
              <a:t>)</a:t>
            </a:r>
            <a:endParaRPr lang="en-US" altLang="ja-JP" sz="1800" dirty="0"/>
          </a:p>
          <a:p>
            <a:pPr marL="0" indent="0">
              <a:buNone/>
            </a:pPr>
            <a:r>
              <a:rPr lang="en-US" altLang="ja-JP" sz="1800" dirty="0"/>
              <a:t>		.pipe(</a:t>
            </a:r>
            <a:r>
              <a:rPr lang="en-US" altLang="ja-JP" sz="1800" dirty="0">
                <a:solidFill>
                  <a:srgbClr val="0070C0"/>
                </a:solidFill>
              </a:rPr>
              <a:t>&lt;</a:t>
            </a:r>
            <a:r>
              <a:rPr lang="ja-JP" altLang="en-US" sz="1800" dirty="0" smtClean="0">
                <a:solidFill>
                  <a:srgbClr val="0070C0"/>
                </a:solidFill>
              </a:rPr>
              <a:t>フィルタ</a:t>
            </a:r>
            <a:r>
              <a:rPr lang="en-US" altLang="ja-JP" sz="1800" dirty="0" smtClean="0">
                <a:solidFill>
                  <a:srgbClr val="0070C0"/>
                </a:solidFill>
              </a:rPr>
              <a:t>1&gt;</a:t>
            </a:r>
            <a:r>
              <a:rPr lang="en-US" altLang="ja-JP" sz="1800" dirty="0" smtClean="0"/>
              <a:t>)</a:t>
            </a:r>
          </a:p>
          <a:p>
            <a:pPr marL="0" indent="0">
              <a:buNone/>
            </a:pPr>
            <a:r>
              <a:rPr lang="en-US" altLang="ja-JP" sz="1800" dirty="0" smtClean="0"/>
              <a:t>		/* …</a:t>
            </a:r>
            <a:r>
              <a:rPr lang="ja-JP" altLang="en-US" sz="1800" dirty="0" smtClean="0"/>
              <a:t>中略</a:t>
            </a:r>
            <a:r>
              <a:rPr lang="en-US" altLang="ja-JP" sz="1800" dirty="0" smtClean="0"/>
              <a:t>… */</a:t>
            </a:r>
          </a:p>
          <a:p>
            <a:pPr marL="0" indent="0">
              <a:buNone/>
            </a:pPr>
            <a:r>
              <a:rPr lang="en-US" altLang="ja-JP" sz="1800" dirty="0" smtClean="0"/>
              <a:t>		.pipe(</a:t>
            </a:r>
            <a:r>
              <a:rPr lang="en-US" altLang="ja-JP" sz="1800" dirty="0" err="1" smtClean="0"/>
              <a:t>gulp.dest</a:t>
            </a:r>
            <a:r>
              <a:rPr lang="en-US" altLang="ja-JP" sz="1800" dirty="0" smtClean="0"/>
              <a:t>(</a:t>
            </a:r>
            <a:r>
              <a:rPr lang="en-US" altLang="ja-JP" sz="1800" dirty="0" smtClean="0">
                <a:solidFill>
                  <a:srgbClr val="0070C0"/>
                </a:solidFill>
              </a:rPr>
              <a:t>&lt;</a:t>
            </a:r>
            <a:r>
              <a:rPr lang="ja-JP" altLang="en-US" sz="1800" dirty="0" smtClean="0">
                <a:solidFill>
                  <a:srgbClr val="0070C0"/>
                </a:solidFill>
              </a:rPr>
              <a:t>出力先のパス</a:t>
            </a:r>
            <a:r>
              <a:rPr lang="en-US" altLang="ja-JP" sz="1800" dirty="0" smtClean="0">
                <a:solidFill>
                  <a:srgbClr val="0070C0"/>
                </a:solidFill>
              </a:rPr>
              <a:t>&gt;</a:t>
            </a:r>
            <a:r>
              <a:rPr lang="en-US" altLang="ja-JP" sz="1800" dirty="0" smtClean="0"/>
              <a:t>));</a:t>
            </a:r>
            <a:endParaRPr lang="en-US" altLang="ja-JP" sz="1800" dirty="0"/>
          </a:p>
          <a:p>
            <a:pPr marL="0" indent="0">
              <a:buNone/>
            </a:pPr>
            <a:r>
              <a:rPr kumimoji="1" lang="en-US" altLang="ja-JP" sz="1800" dirty="0" smtClean="0"/>
              <a:t>});</a:t>
            </a:r>
          </a:p>
          <a:p>
            <a:pPr marL="0" indent="0">
              <a:buNone/>
            </a:pPr>
            <a:endParaRPr lang="en-US" altLang="ja-JP" sz="1800" dirty="0" smtClean="0"/>
          </a:p>
          <a:p>
            <a:pPr marL="0" indent="0">
              <a:buNone/>
            </a:pPr>
            <a:r>
              <a:rPr lang="en-US" altLang="ja-JP" sz="1800" b="1" dirty="0" smtClean="0"/>
              <a:t>// 2. </a:t>
            </a:r>
            <a:r>
              <a:rPr lang="ja-JP" altLang="en-US" sz="1800" b="1" dirty="0" smtClean="0"/>
              <a:t>依存タスクなしの場合</a:t>
            </a:r>
            <a:endParaRPr lang="en-US" altLang="ja-JP" sz="1800" b="1" dirty="0" smtClean="0"/>
          </a:p>
          <a:p>
            <a:pPr marL="0" indent="0">
              <a:buNone/>
            </a:pPr>
            <a:r>
              <a:rPr lang="en-US" altLang="ja-JP" sz="1800" dirty="0" err="1"/>
              <a:t>gulp.task</a:t>
            </a:r>
            <a:r>
              <a:rPr lang="en-US" altLang="ja-JP" sz="1800" dirty="0"/>
              <a:t>(</a:t>
            </a:r>
            <a:r>
              <a:rPr lang="en-US" altLang="ja-JP" sz="1800" dirty="0">
                <a:solidFill>
                  <a:srgbClr val="0070C0"/>
                </a:solidFill>
              </a:rPr>
              <a:t>&lt;</a:t>
            </a:r>
            <a:r>
              <a:rPr lang="ja-JP" altLang="en-US" sz="1800" dirty="0">
                <a:solidFill>
                  <a:srgbClr val="0070C0"/>
                </a:solidFill>
              </a:rPr>
              <a:t>タスク名</a:t>
            </a:r>
            <a:r>
              <a:rPr lang="en-US" altLang="ja-JP" sz="1800" dirty="0">
                <a:solidFill>
                  <a:srgbClr val="0070C0"/>
                </a:solidFill>
              </a:rPr>
              <a:t>&gt;</a:t>
            </a:r>
            <a:r>
              <a:rPr lang="en-US" altLang="ja-JP" sz="1800" dirty="0"/>
              <a:t>, </a:t>
            </a:r>
            <a:r>
              <a:rPr lang="en-US" altLang="ja-JP" sz="1800" dirty="0" smtClean="0"/>
              <a:t>() </a:t>
            </a:r>
            <a:r>
              <a:rPr lang="en-US" altLang="ja-JP" sz="1800" dirty="0"/>
              <a:t>=&gt; </a:t>
            </a:r>
            <a:r>
              <a:rPr lang="en-US" altLang="ja-JP" sz="1800" dirty="0" smtClean="0"/>
              <a:t>{ /* </a:t>
            </a:r>
            <a:r>
              <a:rPr lang="en-US" altLang="ja-JP" sz="1800" dirty="0"/>
              <a:t>…</a:t>
            </a:r>
            <a:r>
              <a:rPr lang="ja-JP" altLang="en-US" sz="1800" dirty="0"/>
              <a:t>中略</a:t>
            </a:r>
            <a:r>
              <a:rPr lang="en-US" altLang="ja-JP" sz="1800" dirty="0"/>
              <a:t>… </a:t>
            </a:r>
            <a:r>
              <a:rPr lang="en-US" altLang="ja-JP" sz="1800" dirty="0" smtClean="0"/>
              <a:t>*/ });</a:t>
            </a:r>
          </a:p>
          <a:p>
            <a:pPr marL="0" indent="0">
              <a:buNone/>
            </a:pPr>
            <a:endParaRPr kumimoji="1" lang="ja-JP" altLang="en-US" sz="1800" dirty="0"/>
          </a:p>
        </p:txBody>
      </p:sp>
      <p:sp>
        <p:nvSpPr>
          <p:cNvPr id="5" name="右中かっこ 4"/>
          <p:cNvSpPr/>
          <p:nvPr/>
        </p:nvSpPr>
        <p:spPr>
          <a:xfrm>
            <a:off x="7023652" y="2531165"/>
            <a:ext cx="291548" cy="1802296"/>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solidFill>
                <a:srgbClr val="FF0000"/>
              </a:solidFill>
            </a:endParaRPr>
          </a:p>
        </p:txBody>
      </p:sp>
      <p:sp>
        <p:nvSpPr>
          <p:cNvPr id="6" name="テキスト ボックス 5"/>
          <p:cNvSpPr txBox="1"/>
          <p:nvPr/>
        </p:nvSpPr>
        <p:spPr>
          <a:xfrm>
            <a:off x="7315200" y="3247647"/>
            <a:ext cx="1569660" cy="369332"/>
          </a:xfrm>
          <a:prstGeom prst="rect">
            <a:avLst/>
          </a:prstGeom>
          <a:noFill/>
        </p:spPr>
        <p:txBody>
          <a:bodyPr wrap="none" rtlCol="0">
            <a:spAutoFit/>
          </a:bodyPr>
          <a:lstStyle/>
          <a:p>
            <a:r>
              <a:rPr kumimoji="1" lang="ja-JP" altLang="en-US" dirty="0" smtClean="0">
                <a:solidFill>
                  <a:srgbClr val="FF0000"/>
                </a:solidFill>
              </a:rPr>
              <a:t>パイプライン</a:t>
            </a:r>
            <a:endParaRPr kumimoji="1" lang="ja-JP" altLang="en-US" dirty="0">
              <a:solidFill>
                <a:srgbClr val="FF0000"/>
              </a:solidFill>
            </a:endParaRPr>
          </a:p>
        </p:txBody>
      </p:sp>
    </p:spTree>
    <p:extLst>
      <p:ext uri="{BB962C8B-B14F-4D97-AF65-F5344CB8AC3E}">
        <p14:creationId xmlns:p14="http://schemas.microsoft.com/office/powerpoint/2010/main" val="654573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Effect transition="in" filter="fade">
                                      <p:cBhvr>
                                        <p:cTn id="41" dur="500"/>
                                        <p:tgtEl>
                                          <p:spTgt spid="3">
                                            <p:txEl>
                                              <p:pRg st="9" end="9"/>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fade">
                                      <p:cBhvr>
                                        <p:cTn id="4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gulpfile.js</a:t>
            </a:r>
            <a:r>
              <a:rPr lang="ja-JP" altLang="en-US" dirty="0" smtClean="0"/>
              <a:t>の続きをコードする前に</a:t>
            </a:r>
            <a:r>
              <a:rPr lang="en-US" altLang="ja-JP" dirty="0" smtClean="0"/>
              <a:t>…</a:t>
            </a:r>
            <a:br>
              <a:rPr lang="en-US" altLang="ja-JP" dirty="0" smtClean="0"/>
            </a:br>
            <a:r>
              <a:rPr lang="ja-JP" altLang="en-US" dirty="0" smtClean="0"/>
              <a:t>タスク定義の基本②</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en-US" altLang="ja-JP" sz="1800" b="1" dirty="0" smtClean="0"/>
              <a:t>// 3. </a:t>
            </a:r>
            <a:r>
              <a:rPr lang="ja-JP" altLang="en-US" sz="1800" b="1" dirty="0" smtClean="0"/>
              <a:t>複数のパイプラインを統合する場合</a:t>
            </a:r>
            <a:endParaRPr lang="en-US" altLang="ja-JP" sz="1800" b="1" dirty="0" smtClean="0"/>
          </a:p>
          <a:p>
            <a:pPr marL="0" indent="0">
              <a:buNone/>
            </a:pPr>
            <a:r>
              <a:rPr lang="en-US" altLang="ja-JP" sz="1800" dirty="0" err="1"/>
              <a:t>gulp.task</a:t>
            </a:r>
            <a:r>
              <a:rPr lang="en-US" altLang="ja-JP" sz="1800" dirty="0"/>
              <a:t>(</a:t>
            </a:r>
            <a:r>
              <a:rPr lang="en-US" altLang="ja-JP" sz="1800" dirty="0">
                <a:solidFill>
                  <a:srgbClr val="0070C0"/>
                </a:solidFill>
              </a:rPr>
              <a:t>&lt;</a:t>
            </a:r>
            <a:r>
              <a:rPr lang="ja-JP" altLang="en-US" sz="1800" dirty="0">
                <a:solidFill>
                  <a:srgbClr val="0070C0"/>
                </a:solidFill>
              </a:rPr>
              <a:t>タスク名</a:t>
            </a:r>
            <a:r>
              <a:rPr lang="en-US" altLang="ja-JP" sz="1800" dirty="0">
                <a:solidFill>
                  <a:srgbClr val="0070C0"/>
                </a:solidFill>
              </a:rPr>
              <a:t>&gt;</a:t>
            </a:r>
            <a:r>
              <a:rPr lang="en-US" altLang="ja-JP" sz="1800" dirty="0"/>
              <a:t>, </a:t>
            </a:r>
            <a:r>
              <a:rPr lang="en-US" altLang="ja-JP" sz="1800" dirty="0" smtClean="0"/>
              <a:t>() </a:t>
            </a:r>
            <a:r>
              <a:rPr lang="en-US" altLang="ja-JP" sz="1800" dirty="0"/>
              <a:t>=&gt; </a:t>
            </a:r>
            <a:r>
              <a:rPr lang="en-US" altLang="ja-JP" sz="1800" dirty="0" smtClean="0"/>
              <a:t>{ </a:t>
            </a:r>
          </a:p>
          <a:p>
            <a:pPr marL="0" indent="0">
              <a:buNone/>
            </a:pPr>
            <a:r>
              <a:rPr lang="en-US" altLang="ja-JP" sz="1800" dirty="0"/>
              <a:t>	</a:t>
            </a:r>
            <a:r>
              <a:rPr lang="en-US" altLang="ja-JP" sz="1800" dirty="0" smtClean="0"/>
              <a:t>return </a:t>
            </a:r>
            <a:r>
              <a:rPr lang="en-US" altLang="ja-JP" sz="1800" b="1" dirty="0" smtClean="0">
                <a:solidFill>
                  <a:srgbClr val="FF0000"/>
                </a:solidFill>
              </a:rPr>
              <a:t>merge([</a:t>
            </a:r>
          </a:p>
          <a:p>
            <a:pPr marL="0" indent="0">
              <a:buNone/>
            </a:pPr>
            <a:r>
              <a:rPr lang="en-US" altLang="ja-JP" sz="1800" dirty="0"/>
              <a:t>	</a:t>
            </a:r>
            <a:r>
              <a:rPr lang="en-US" altLang="ja-JP" sz="1800" dirty="0" smtClean="0"/>
              <a:t>	</a:t>
            </a:r>
            <a:r>
              <a:rPr lang="en-US" altLang="ja-JP" sz="1800" dirty="0" err="1" smtClean="0"/>
              <a:t>gulp.src</a:t>
            </a:r>
            <a:r>
              <a:rPr lang="en-US" altLang="ja-JP" sz="1800" dirty="0" smtClean="0"/>
              <a:t>(...) /* </a:t>
            </a:r>
            <a:r>
              <a:rPr lang="ja-JP" altLang="en-US" sz="1800" dirty="0" smtClean="0"/>
              <a:t>中略</a:t>
            </a:r>
            <a:r>
              <a:rPr lang="en-US" altLang="ja-JP" sz="1800" dirty="0" smtClean="0"/>
              <a:t> */ .pipe(</a:t>
            </a:r>
            <a:r>
              <a:rPr lang="en-US" altLang="ja-JP" sz="1800" dirty="0" err="1" smtClean="0"/>
              <a:t>gulp.dest</a:t>
            </a:r>
            <a:r>
              <a:rPr lang="en-US" altLang="ja-JP" sz="1800" dirty="0" smtClean="0"/>
              <a:t>(...)),</a:t>
            </a:r>
          </a:p>
          <a:p>
            <a:pPr marL="0" indent="0">
              <a:buNone/>
            </a:pPr>
            <a:r>
              <a:rPr lang="en-US" altLang="ja-JP" sz="1800" dirty="0"/>
              <a:t>	</a:t>
            </a:r>
            <a:r>
              <a:rPr lang="en-US" altLang="ja-JP" sz="1800" dirty="0" smtClean="0"/>
              <a:t>	</a:t>
            </a:r>
            <a:r>
              <a:rPr lang="en-US" altLang="ja-JP" sz="1800" dirty="0" err="1" smtClean="0"/>
              <a:t>gulp.src</a:t>
            </a:r>
            <a:r>
              <a:rPr lang="en-US" altLang="ja-JP" sz="1800" dirty="0"/>
              <a:t>(...) /* </a:t>
            </a:r>
            <a:r>
              <a:rPr lang="ja-JP" altLang="en-US" sz="1800" dirty="0"/>
              <a:t>中略</a:t>
            </a:r>
            <a:r>
              <a:rPr lang="en-US" altLang="ja-JP" sz="1800" dirty="0"/>
              <a:t> */ .pipe(</a:t>
            </a:r>
            <a:r>
              <a:rPr lang="en-US" altLang="ja-JP" sz="1800" dirty="0" err="1"/>
              <a:t>gulp.dest</a:t>
            </a:r>
            <a:r>
              <a:rPr lang="en-US" altLang="ja-JP" sz="1800" dirty="0" smtClean="0"/>
              <a:t>(...)),</a:t>
            </a:r>
          </a:p>
          <a:p>
            <a:pPr marL="0" indent="0">
              <a:buNone/>
            </a:pPr>
            <a:r>
              <a:rPr lang="en-US" altLang="ja-JP" sz="1800" dirty="0"/>
              <a:t>		/* …</a:t>
            </a:r>
            <a:r>
              <a:rPr lang="ja-JP" altLang="en-US" sz="1800" dirty="0"/>
              <a:t>中略</a:t>
            </a:r>
            <a:r>
              <a:rPr lang="en-US" altLang="ja-JP" sz="1800" dirty="0"/>
              <a:t>… */</a:t>
            </a:r>
          </a:p>
          <a:p>
            <a:pPr marL="0" indent="0">
              <a:buNone/>
            </a:pPr>
            <a:r>
              <a:rPr lang="en-US" altLang="ja-JP" sz="1800" dirty="0" smtClean="0"/>
              <a:t>	</a:t>
            </a:r>
            <a:r>
              <a:rPr lang="en-US" altLang="ja-JP" sz="1800" b="1" dirty="0" smtClean="0">
                <a:solidFill>
                  <a:srgbClr val="FF0000"/>
                </a:solidFill>
              </a:rPr>
              <a:t>])</a:t>
            </a:r>
            <a:r>
              <a:rPr lang="en-US" altLang="ja-JP" sz="1800" dirty="0" smtClean="0"/>
              <a:t>; </a:t>
            </a:r>
          </a:p>
          <a:p>
            <a:pPr marL="0" indent="0">
              <a:buNone/>
            </a:pPr>
            <a:r>
              <a:rPr lang="en-US" altLang="ja-JP" sz="1800" dirty="0" smtClean="0"/>
              <a:t>});</a:t>
            </a:r>
            <a:endParaRPr lang="en-US" altLang="ja-JP" sz="1800" dirty="0"/>
          </a:p>
          <a:p>
            <a:pPr marL="0" indent="0">
              <a:buNone/>
            </a:pPr>
            <a:endParaRPr lang="en-US" altLang="ja-JP" sz="1800" dirty="0"/>
          </a:p>
          <a:p>
            <a:pPr marL="0" indent="0">
              <a:buNone/>
            </a:pPr>
            <a:endParaRPr kumimoji="1" lang="ja-JP" altLang="en-US" sz="1800" dirty="0"/>
          </a:p>
        </p:txBody>
      </p:sp>
    </p:spTree>
    <p:extLst>
      <p:ext uri="{BB962C8B-B14F-4D97-AF65-F5344CB8AC3E}">
        <p14:creationId xmlns:p14="http://schemas.microsoft.com/office/powerpoint/2010/main" val="997945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gulpfile.js</a:t>
            </a:r>
            <a:r>
              <a:rPr lang="ja-JP" altLang="en-US" dirty="0"/>
              <a:t>のコード</a:t>
            </a:r>
            <a:endParaRPr kumimoji="1" lang="ja-JP" altLang="en-US" dirty="0"/>
          </a:p>
        </p:txBody>
      </p:sp>
      <p:sp>
        <p:nvSpPr>
          <p:cNvPr id="5" name="テキスト ボックス 4"/>
          <p:cNvSpPr txBox="1"/>
          <p:nvPr/>
        </p:nvSpPr>
        <p:spPr>
          <a:xfrm>
            <a:off x="119269" y="112992"/>
            <a:ext cx="646331" cy="369332"/>
          </a:xfrm>
          <a:prstGeom prst="rect">
            <a:avLst/>
          </a:prstGeom>
          <a:noFill/>
          <a:ln>
            <a:solidFill>
              <a:schemeClr val="tx1"/>
            </a:solidFill>
          </a:ln>
        </p:spPr>
        <p:txBody>
          <a:bodyPr wrap="none" rtlCol="0">
            <a:spAutoFit/>
          </a:bodyPr>
          <a:lstStyle/>
          <a:p>
            <a:r>
              <a:rPr kumimoji="1" lang="ja-JP" altLang="en-US" smtClean="0"/>
              <a:t>作業</a:t>
            </a:r>
            <a:endParaRPr kumimoji="1" lang="ja-JP" altLang="en-US"/>
          </a:p>
        </p:txBody>
      </p:sp>
      <p:pic>
        <p:nvPicPr>
          <p:cNvPr id="7" name="コンテンツ プレースホルダー 6"/>
          <p:cNvPicPr>
            <a:picLocks noGrp="1" noChangeAspect="1"/>
          </p:cNvPicPr>
          <p:nvPr>
            <p:ph idx="1"/>
          </p:nvPr>
        </p:nvPicPr>
        <p:blipFill>
          <a:blip r:embed="rId2"/>
          <a:stretch>
            <a:fillRect/>
          </a:stretch>
        </p:blipFill>
        <p:spPr>
          <a:xfrm>
            <a:off x="765600" y="2712679"/>
            <a:ext cx="7749750" cy="1987115"/>
          </a:xfrm>
          <a:prstGeom prst="rect">
            <a:avLst/>
          </a:prstGeom>
        </p:spPr>
      </p:pic>
      <p:sp>
        <p:nvSpPr>
          <p:cNvPr id="8" name="四角形吹き出し 7"/>
          <p:cNvSpPr/>
          <p:nvPr/>
        </p:nvSpPr>
        <p:spPr>
          <a:xfrm>
            <a:off x="4969565" y="1332807"/>
            <a:ext cx="3545785" cy="1220031"/>
          </a:xfrm>
          <a:prstGeom prst="wedgeRectCallout">
            <a:avLst>
              <a:gd name="adj1" fmla="val -63414"/>
              <a:gd name="adj2" fmla="val 767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err="1" smtClean="0"/>
              <a:t>gulp.task</a:t>
            </a:r>
            <a:r>
              <a:rPr kumimoji="1" lang="en-US" altLang="ja-JP" sz="1400" dirty="0" smtClean="0"/>
              <a:t>()</a:t>
            </a:r>
            <a:r>
              <a:rPr kumimoji="1" lang="ja-JP" altLang="en-US" sz="1400" dirty="0" smtClean="0"/>
              <a:t>を使ってタスクを定義している。中でも</a:t>
            </a:r>
            <a:r>
              <a:rPr kumimoji="1" lang="en-US" altLang="ja-JP" sz="1400" dirty="0" smtClean="0"/>
              <a:t>"default"</a:t>
            </a:r>
            <a:r>
              <a:rPr kumimoji="1" lang="ja-JP" altLang="en-US" sz="1400" dirty="0" smtClean="0"/>
              <a:t>は特別なタスク名。</a:t>
            </a:r>
            <a:r>
              <a:rPr kumimoji="1" lang="en-US" altLang="ja-JP" sz="1400" dirty="0" smtClean="0"/>
              <a:t>"gulp"</a:t>
            </a:r>
            <a:r>
              <a:rPr kumimoji="1" lang="ja-JP" altLang="en-US" sz="1400" dirty="0" smtClean="0"/>
              <a:t>コマンドを引数なしで実行したとき呼び出される。</a:t>
            </a:r>
            <a:endParaRPr kumimoji="1" lang="ja-JP" altLang="en-US" sz="1400" dirty="0"/>
          </a:p>
        </p:txBody>
      </p:sp>
      <p:sp>
        <p:nvSpPr>
          <p:cNvPr id="9" name="四角形吹き出し 8"/>
          <p:cNvSpPr/>
          <p:nvPr/>
        </p:nvSpPr>
        <p:spPr>
          <a:xfrm>
            <a:off x="4969564" y="4501753"/>
            <a:ext cx="3545785" cy="1220031"/>
          </a:xfrm>
          <a:prstGeom prst="wedgeRectCallout">
            <a:avLst>
              <a:gd name="adj1" fmla="val -46596"/>
              <a:gd name="adj2" fmla="val -753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t>今回定義した</a:t>
            </a:r>
            <a:r>
              <a:rPr kumimoji="1" lang="en-US" altLang="ja-JP" sz="1400" dirty="0" smtClean="0"/>
              <a:t>"default"</a:t>
            </a:r>
            <a:r>
              <a:rPr kumimoji="1" lang="ja-JP" altLang="en-US" sz="1400" dirty="0" smtClean="0"/>
              <a:t>タスクは自身では何もしていない。依存するタスクとして指定された</a:t>
            </a:r>
            <a:r>
              <a:rPr kumimoji="1" lang="en-US" altLang="ja-JP" sz="1400" dirty="0" smtClean="0"/>
              <a:t>"copy"</a:t>
            </a:r>
            <a:r>
              <a:rPr kumimoji="1" lang="ja-JP" altLang="en-US" sz="1400" dirty="0" smtClean="0"/>
              <a:t>タスクで実際の処理が行われている。</a:t>
            </a:r>
            <a:endParaRPr kumimoji="1" lang="ja-JP" altLang="en-US" sz="1400" dirty="0"/>
          </a:p>
        </p:txBody>
      </p:sp>
    </p:spTree>
    <p:extLst>
      <p:ext uri="{BB962C8B-B14F-4D97-AF65-F5344CB8AC3E}">
        <p14:creationId xmlns:p14="http://schemas.microsoft.com/office/powerpoint/2010/main" val="1445567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gulpfile.js</a:t>
            </a:r>
            <a:r>
              <a:rPr lang="ja-JP" altLang="en-US" dirty="0"/>
              <a:t>のコード</a:t>
            </a:r>
            <a:endParaRPr kumimoji="1" lang="ja-JP" altLang="en-US" dirty="0"/>
          </a:p>
        </p:txBody>
      </p:sp>
      <p:sp>
        <p:nvSpPr>
          <p:cNvPr id="5" name="テキスト ボックス 4"/>
          <p:cNvSpPr txBox="1"/>
          <p:nvPr/>
        </p:nvSpPr>
        <p:spPr>
          <a:xfrm>
            <a:off x="119269" y="112992"/>
            <a:ext cx="646331" cy="369332"/>
          </a:xfrm>
          <a:prstGeom prst="rect">
            <a:avLst/>
          </a:prstGeom>
          <a:noFill/>
          <a:ln>
            <a:solidFill>
              <a:schemeClr val="tx1"/>
            </a:solidFill>
          </a:ln>
        </p:spPr>
        <p:txBody>
          <a:bodyPr wrap="none" rtlCol="0">
            <a:spAutoFit/>
          </a:bodyPr>
          <a:lstStyle/>
          <a:p>
            <a:r>
              <a:rPr kumimoji="1" lang="ja-JP" altLang="en-US" smtClean="0"/>
              <a:t>作業</a:t>
            </a:r>
            <a:endParaRPr kumimoji="1" lang="ja-JP" altLang="en-US"/>
          </a:p>
        </p:txBody>
      </p:sp>
      <p:pic>
        <p:nvPicPr>
          <p:cNvPr id="7" name="コンテンツ プレースホルダー 6"/>
          <p:cNvPicPr>
            <a:picLocks noGrp="1" noChangeAspect="1"/>
          </p:cNvPicPr>
          <p:nvPr>
            <p:ph idx="1"/>
          </p:nvPr>
        </p:nvPicPr>
        <p:blipFill>
          <a:blip r:embed="rId2"/>
          <a:stretch>
            <a:fillRect/>
          </a:stretch>
        </p:blipFill>
        <p:spPr>
          <a:xfrm>
            <a:off x="628650" y="1963307"/>
            <a:ext cx="7886700" cy="3530238"/>
          </a:xfrm>
          <a:prstGeom prst="rect">
            <a:avLst/>
          </a:prstGeom>
        </p:spPr>
      </p:pic>
      <p:sp>
        <p:nvSpPr>
          <p:cNvPr id="8" name="四角形吹き出し 7"/>
          <p:cNvSpPr/>
          <p:nvPr/>
        </p:nvSpPr>
        <p:spPr>
          <a:xfrm>
            <a:off x="4969565" y="808383"/>
            <a:ext cx="3545785" cy="882306"/>
          </a:xfrm>
          <a:prstGeom prst="wedgeRectCallout">
            <a:avLst>
              <a:gd name="adj1" fmla="val -52575"/>
              <a:gd name="adj2" fmla="val 7024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err="1" smtClean="0"/>
              <a:t>gulp.task</a:t>
            </a:r>
            <a:r>
              <a:rPr kumimoji="1" lang="en-US" altLang="ja-JP" sz="1400" dirty="0" smtClean="0"/>
              <a:t>()</a:t>
            </a:r>
            <a:r>
              <a:rPr kumimoji="1" lang="ja-JP" altLang="en-US" sz="1400" dirty="0" smtClean="0"/>
              <a:t>によるタスク定義。</a:t>
            </a:r>
            <a:r>
              <a:rPr kumimoji="1" lang="en-US" altLang="ja-JP" sz="1400" dirty="0" smtClean="0"/>
              <a:t>"copy"</a:t>
            </a:r>
            <a:r>
              <a:rPr kumimoji="1" lang="ja-JP" altLang="en-US" sz="1400" dirty="0" smtClean="0"/>
              <a:t>タスクは</a:t>
            </a:r>
            <a:r>
              <a:rPr kumimoji="1" lang="en-US" altLang="ja-JP" sz="1400" dirty="0" smtClean="0"/>
              <a:t>"compile"</a:t>
            </a:r>
            <a:r>
              <a:rPr kumimoji="1" lang="ja-JP" altLang="en-US" sz="1400" dirty="0" smtClean="0"/>
              <a:t>タスクに依存する。</a:t>
            </a:r>
            <a:endParaRPr kumimoji="1" lang="ja-JP" altLang="en-US" sz="1400" dirty="0"/>
          </a:p>
        </p:txBody>
      </p:sp>
      <p:sp>
        <p:nvSpPr>
          <p:cNvPr id="9" name="四角形吹き出し 8"/>
          <p:cNvSpPr/>
          <p:nvPr/>
        </p:nvSpPr>
        <p:spPr>
          <a:xfrm>
            <a:off x="4691271" y="5188226"/>
            <a:ext cx="3824080" cy="1027043"/>
          </a:xfrm>
          <a:prstGeom prst="wedgeRectCallout">
            <a:avLst>
              <a:gd name="adj1" fmla="val -45100"/>
              <a:gd name="adj2" fmla="val -1054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t>merge</a:t>
            </a:r>
            <a:r>
              <a:rPr kumimoji="1" lang="ja-JP" altLang="en-US" sz="1400" dirty="0" smtClean="0"/>
              <a:t>関数により</a:t>
            </a:r>
            <a:r>
              <a:rPr kumimoji="1" lang="en-US" altLang="ja-JP" sz="1400" dirty="0" smtClean="0"/>
              <a:t>2</a:t>
            </a:r>
            <a:r>
              <a:rPr kumimoji="1" lang="ja-JP" altLang="en-US" sz="1400" dirty="0" smtClean="0"/>
              <a:t>つのパイプラインが統合されている。それぞれのパイプラインは実際上単なるコピーを行っているだけ。</a:t>
            </a:r>
            <a:endParaRPr kumimoji="1" lang="ja-JP" altLang="en-US" sz="1400" dirty="0"/>
          </a:p>
        </p:txBody>
      </p:sp>
    </p:spTree>
    <p:extLst>
      <p:ext uri="{BB962C8B-B14F-4D97-AF65-F5344CB8AC3E}">
        <p14:creationId xmlns:p14="http://schemas.microsoft.com/office/powerpoint/2010/main" val="178608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gulpfile.js</a:t>
            </a:r>
            <a:r>
              <a:rPr lang="ja-JP" altLang="en-US" dirty="0"/>
              <a:t>のコード</a:t>
            </a:r>
            <a:endParaRPr kumimoji="1" lang="ja-JP" altLang="en-US" dirty="0"/>
          </a:p>
        </p:txBody>
      </p:sp>
      <p:pic>
        <p:nvPicPr>
          <p:cNvPr id="4" name="コンテンツ プレースホルダー 3"/>
          <p:cNvPicPr>
            <a:picLocks noGrp="1" noChangeAspect="1"/>
          </p:cNvPicPr>
          <p:nvPr>
            <p:ph idx="1"/>
          </p:nvPr>
        </p:nvPicPr>
        <p:blipFill>
          <a:blip r:embed="rId2"/>
          <a:stretch>
            <a:fillRect/>
          </a:stretch>
        </p:blipFill>
        <p:spPr>
          <a:xfrm>
            <a:off x="628650" y="2457038"/>
            <a:ext cx="7886700" cy="2623756"/>
          </a:xfrm>
          <a:prstGeom prst="rect">
            <a:avLst/>
          </a:prstGeom>
        </p:spPr>
      </p:pic>
      <p:sp>
        <p:nvSpPr>
          <p:cNvPr id="5" name="テキスト ボックス 4"/>
          <p:cNvSpPr txBox="1"/>
          <p:nvPr/>
        </p:nvSpPr>
        <p:spPr>
          <a:xfrm>
            <a:off x="119269" y="112992"/>
            <a:ext cx="646331" cy="369332"/>
          </a:xfrm>
          <a:prstGeom prst="rect">
            <a:avLst/>
          </a:prstGeom>
          <a:noFill/>
          <a:ln>
            <a:solidFill>
              <a:schemeClr val="tx1"/>
            </a:solidFill>
          </a:ln>
        </p:spPr>
        <p:txBody>
          <a:bodyPr wrap="none" rtlCol="0">
            <a:spAutoFit/>
          </a:bodyPr>
          <a:lstStyle/>
          <a:p>
            <a:r>
              <a:rPr kumimoji="1" lang="ja-JP" altLang="en-US" smtClean="0"/>
              <a:t>作業</a:t>
            </a:r>
            <a:endParaRPr kumimoji="1" lang="ja-JP" altLang="en-US"/>
          </a:p>
        </p:txBody>
      </p:sp>
      <p:sp>
        <p:nvSpPr>
          <p:cNvPr id="6" name="四角形吹き出し 5"/>
          <p:cNvSpPr/>
          <p:nvPr/>
        </p:nvSpPr>
        <p:spPr>
          <a:xfrm>
            <a:off x="4969565" y="1191558"/>
            <a:ext cx="3545785" cy="882306"/>
          </a:xfrm>
          <a:prstGeom prst="wedgeRectCallout">
            <a:avLst>
              <a:gd name="adj1" fmla="val -52575"/>
              <a:gd name="adj2" fmla="val 7024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err="1" smtClean="0"/>
              <a:t>gulp.task</a:t>
            </a:r>
            <a:r>
              <a:rPr kumimoji="1" lang="en-US" altLang="ja-JP" sz="1400" dirty="0" smtClean="0"/>
              <a:t>()</a:t>
            </a:r>
            <a:r>
              <a:rPr kumimoji="1" lang="ja-JP" altLang="en-US" sz="1400" dirty="0" smtClean="0"/>
              <a:t>によるタスク定義。</a:t>
            </a:r>
            <a:r>
              <a:rPr kumimoji="1" lang="en-US" altLang="ja-JP" sz="1400" dirty="0" smtClean="0"/>
              <a:t>"compile"</a:t>
            </a:r>
            <a:r>
              <a:rPr kumimoji="1" lang="ja-JP" altLang="en-US" sz="1400" dirty="0" smtClean="0"/>
              <a:t>タスクは他のタスクに依存しない。</a:t>
            </a:r>
            <a:endParaRPr kumimoji="1" lang="ja-JP" altLang="en-US" sz="1400" dirty="0"/>
          </a:p>
        </p:txBody>
      </p:sp>
      <p:sp>
        <p:nvSpPr>
          <p:cNvPr id="7" name="四角形吹き出し 6"/>
          <p:cNvSpPr/>
          <p:nvPr/>
        </p:nvSpPr>
        <p:spPr>
          <a:xfrm>
            <a:off x="6281530" y="2717645"/>
            <a:ext cx="2862470" cy="529138"/>
          </a:xfrm>
          <a:prstGeom prst="wedgeRectCallout">
            <a:avLst>
              <a:gd name="adj1" fmla="val -84077"/>
              <a:gd name="adj2" fmla="val 803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t>TS</a:t>
            </a:r>
            <a:r>
              <a:rPr kumimoji="1" lang="ja-JP" altLang="en-US" sz="1400" dirty="0" smtClean="0"/>
              <a:t>コンパイルをするフィルタ</a:t>
            </a:r>
            <a:endParaRPr kumimoji="1" lang="ja-JP" altLang="en-US" sz="1400" dirty="0"/>
          </a:p>
        </p:txBody>
      </p:sp>
      <p:sp>
        <p:nvSpPr>
          <p:cNvPr id="8" name="四角形吹き出し 7"/>
          <p:cNvSpPr/>
          <p:nvPr/>
        </p:nvSpPr>
        <p:spPr>
          <a:xfrm>
            <a:off x="5459897" y="4459095"/>
            <a:ext cx="3545785" cy="882306"/>
          </a:xfrm>
          <a:prstGeom prst="wedgeRectCallout">
            <a:avLst>
              <a:gd name="adj1" fmla="val -52201"/>
              <a:gd name="adj2" fmla="val -814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err="1" smtClean="0"/>
              <a:t>sourcemaps</a:t>
            </a:r>
            <a:r>
              <a:rPr kumimoji="1" lang="ja-JP" altLang="en-US" sz="1400" dirty="0" smtClean="0"/>
              <a:t>を使って</a:t>
            </a:r>
            <a:r>
              <a:rPr kumimoji="1" lang="en-US" altLang="ja-JP" sz="1400" dirty="0" smtClean="0"/>
              <a:t>TS</a:t>
            </a:r>
            <a:r>
              <a:rPr kumimoji="1" lang="ja-JP" altLang="en-US" sz="1400" dirty="0" smtClean="0"/>
              <a:t>コンパイルの前後の変化を記録し、ソースマップとして書き出している。</a:t>
            </a:r>
            <a:endParaRPr kumimoji="1" lang="ja-JP" altLang="en-US" sz="1400" dirty="0"/>
          </a:p>
        </p:txBody>
      </p:sp>
    </p:spTree>
    <p:extLst>
      <p:ext uri="{BB962C8B-B14F-4D97-AF65-F5344CB8AC3E}">
        <p14:creationId xmlns:p14="http://schemas.microsoft.com/office/powerpoint/2010/main" val="1962545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index.html</a:t>
            </a:r>
            <a:r>
              <a:rPr kumimoji="1" lang="ja-JP" altLang="en-US" dirty="0" smtClean="0"/>
              <a:t>のコード</a:t>
            </a:r>
            <a:endParaRPr kumimoji="1" lang="ja-JP" altLang="en-US" dirty="0"/>
          </a:p>
        </p:txBody>
      </p:sp>
      <p:pic>
        <p:nvPicPr>
          <p:cNvPr id="4" name="コンテンツ プレースホルダー 3"/>
          <p:cNvPicPr>
            <a:picLocks noGrp="1" noChangeAspect="1"/>
          </p:cNvPicPr>
          <p:nvPr>
            <p:ph idx="1"/>
          </p:nvPr>
        </p:nvPicPr>
        <p:blipFill>
          <a:blip r:embed="rId2"/>
          <a:stretch>
            <a:fillRect/>
          </a:stretch>
        </p:blipFill>
        <p:spPr>
          <a:xfrm>
            <a:off x="628650" y="2162654"/>
            <a:ext cx="7886700" cy="3413440"/>
          </a:xfrm>
          <a:prstGeom prst="rect">
            <a:avLst/>
          </a:prstGeom>
        </p:spPr>
      </p:pic>
      <p:sp>
        <p:nvSpPr>
          <p:cNvPr id="5" name="テキスト ボックス 4"/>
          <p:cNvSpPr txBox="1"/>
          <p:nvPr/>
        </p:nvSpPr>
        <p:spPr>
          <a:xfrm>
            <a:off x="119269" y="112992"/>
            <a:ext cx="646331" cy="369332"/>
          </a:xfrm>
          <a:prstGeom prst="rect">
            <a:avLst/>
          </a:prstGeom>
          <a:noFill/>
          <a:ln>
            <a:solidFill>
              <a:schemeClr val="tx1"/>
            </a:solidFill>
          </a:ln>
        </p:spPr>
        <p:txBody>
          <a:bodyPr wrap="none" rtlCol="0">
            <a:spAutoFit/>
          </a:bodyPr>
          <a:lstStyle/>
          <a:p>
            <a:r>
              <a:rPr kumimoji="1" lang="ja-JP" altLang="en-US" smtClean="0"/>
              <a:t>作業</a:t>
            </a:r>
            <a:endParaRPr kumimoji="1" lang="ja-JP" altLang="en-US"/>
          </a:p>
        </p:txBody>
      </p:sp>
      <p:sp>
        <p:nvSpPr>
          <p:cNvPr id="6" name="四角形吹き出し 5"/>
          <p:cNvSpPr/>
          <p:nvPr/>
        </p:nvSpPr>
        <p:spPr>
          <a:xfrm>
            <a:off x="4969565" y="1191558"/>
            <a:ext cx="3545785" cy="882306"/>
          </a:xfrm>
          <a:prstGeom prst="wedgeRectCallout">
            <a:avLst>
              <a:gd name="adj1" fmla="val -52575"/>
              <a:gd name="adj2" fmla="val 7024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t>今回はコード量をなるべく削るためもあって</a:t>
            </a:r>
            <a:r>
              <a:rPr kumimoji="1" lang="en-US" altLang="ja-JP" sz="1400" dirty="0" smtClean="0"/>
              <a:t>HTML5</a:t>
            </a:r>
            <a:r>
              <a:rPr kumimoji="1" lang="ja-JP" altLang="en-US" sz="1400" dirty="0" smtClean="0"/>
              <a:t>の書式で記述した</a:t>
            </a:r>
            <a:endParaRPr kumimoji="1" lang="ja-JP" altLang="en-US" sz="1400" dirty="0"/>
          </a:p>
        </p:txBody>
      </p:sp>
      <p:sp>
        <p:nvSpPr>
          <p:cNvPr id="7" name="四角形吹き出し 6"/>
          <p:cNvSpPr/>
          <p:nvPr/>
        </p:nvSpPr>
        <p:spPr>
          <a:xfrm>
            <a:off x="4969565" y="4387563"/>
            <a:ext cx="3545785" cy="1059080"/>
          </a:xfrm>
          <a:prstGeom prst="wedgeRectCallout">
            <a:avLst>
              <a:gd name="adj1" fmla="val -49585"/>
              <a:gd name="adj2" fmla="val -8295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err="1" smtClean="0"/>
              <a:t>RequireJS</a:t>
            </a:r>
            <a:r>
              <a:rPr kumimoji="1" lang="ja-JP" altLang="en-US" sz="1400" dirty="0" smtClean="0"/>
              <a:t>を使ってモジュールをロードする。</a:t>
            </a:r>
            <a:r>
              <a:rPr kumimoji="1" lang="en-US" altLang="ja-JP" sz="1400" dirty="0" smtClean="0"/>
              <a:t>data-main</a:t>
            </a:r>
            <a:r>
              <a:rPr kumimoji="1" lang="ja-JP" altLang="en-US" sz="1400" dirty="0" smtClean="0"/>
              <a:t>属性でエントリーポイントとなるモジュールを指定する。</a:t>
            </a:r>
            <a:endParaRPr kumimoji="1" lang="ja-JP" altLang="en-US" sz="1400" dirty="0"/>
          </a:p>
        </p:txBody>
      </p:sp>
    </p:spTree>
    <p:extLst>
      <p:ext uri="{BB962C8B-B14F-4D97-AF65-F5344CB8AC3E}">
        <p14:creationId xmlns:p14="http://schemas.microsoft.com/office/powerpoint/2010/main" val="471413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コンテンツ プレースホルダー 7"/>
          <p:cNvPicPr>
            <a:picLocks noGrp="1" noChangeAspect="1"/>
          </p:cNvPicPr>
          <p:nvPr>
            <p:ph idx="1"/>
          </p:nvPr>
        </p:nvPicPr>
        <p:blipFill>
          <a:blip r:embed="rId2"/>
          <a:stretch>
            <a:fillRect/>
          </a:stretch>
        </p:blipFill>
        <p:spPr>
          <a:xfrm>
            <a:off x="628650" y="1650995"/>
            <a:ext cx="7886700" cy="3810800"/>
          </a:xfrm>
          <a:prstGeom prst="rect">
            <a:avLst/>
          </a:prstGeom>
        </p:spPr>
      </p:pic>
      <p:sp>
        <p:nvSpPr>
          <p:cNvPr id="2" name="タイトル 1"/>
          <p:cNvSpPr>
            <a:spLocks noGrp="1"/>
          </p:cNvSpPr>
          <p:nvPr>
            <p:ph type="title"/>
          </p:nvPr>
        </p:nvSpPr>
        <p:spPr/>
        <p:txBody>
          <a:bodyPr/>
          <a:lstStyle/>
          <a:p>
            <a:r>
              <a:rPr kumimoji="1" lang="en-US" altLang="ja-JP" dirty="0" err="1" smtClean="0"/>
              <a:t>sub.ts</a:t>
            </a:r>
            <a:r>
              <a:rPr kumimoji="1" lang="ja-JP" altLang="en-US" dirty="0" smtClean="0"/>
              <a:t>のコード</a:t>
            </a:r>
            <a:endParaRPr kumimoji="1" lang="ja-JP" altLang="en-US" dirty="0"/>
          </a:p>
        </p:txBody>
      </p:sp>
      <p:sp>
        <p:nvSpPr>
          <p:cNvPr id="5" name="テキスト ボックス 4"/>
          <p:cNvSpPr txBox="1"/>
          <p:nvPr/>
        </p:nvSpPr>
        <p:spPr>
          <a:xfrm>
            <a:off x="119269" y="112992"/>
            <a:ext cx="646331" cy="369332"/>
          </a:xfrm>
          <a:prstGeom prst="rect">
            <a:avLst/>
          </a:prstGeom>
          <a:noFill/>
          <a:ln>
            <a:solidFill>
              <a:schemeClr val="tx1"/>
            </a:solidFill>
          </a:ln>
        </p:spPr>
        <p:txBody>
          <a:bodyPr wrap="none" rtlCol="0">
            <a:spAutoFit/>
          </a:bodyPr>
          <a:lstStyle/>
          <a:p>
            <a:r>
              <a:rPr kumimoji="1" lang="ja-JP" altLang="en-US" smtClean="0"/>
              <a:t>作業</a:t>
            </a:r>
            <a:endParaRPr kumimoji="1" lang="ja-JP" altLang="en-US"/>
          </a:p>
        </p:txBody>
      </p:sp>
      <p:sp>
        <p:nvSpPr>
          <p:cNvPr id="7" name="四角形吹き出し 6"/>
          <p:cNvSpPr/>
          <p:nvPr/>
        </p:nvSpPr>
        <p:spPr>
          <a:xfrm>
            <a:off x="4810539" y="527589"/>
            <a:ext cx="3704811" cy="1163100"/>
          </a:xfrm>
          <a:prstGeom prst="wedgeRectCallout">
            <a:avLst>
              <a:gd name="adj1" fmla="val -51827"/>
              <a:gd name="adj2" fmla="val 6219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t>sub</a:t>
            </a:r>
            <a:r>
              <a:rPr kumimoji="1" lang="ja-JP" altLang="en-US" sz="1400" dirty="0" smtClean="0"/>
              <a:t>ファイル＝</a:t>
            </a:r>
            <a:r>
              <a:rPr kumimoji="1" lang="en-US" altLang="ja-JP" sz="1400" dirty="0" smtClean="0"/>
              <a:t>1</a:t>
            </a:r>
            <a:r>
              <a:rPr kumimoji="1" lang="ja-JP" altLang="en-US" sz="1400" dirty="0" smtClean="0"/>
              <a:t>モジュール。</a:t>
            </a:r>
            <a:endParaRPr kumimoji="1" lang="en-US" altLang="ja-JP" sz="1400" dirty="0" smtClean="0"/>
          </a:p>
          <a:p>
            <a:pPr algn="ctr"/>
            <a:r>
              <a:rPr kumimoji="1" lang="ja-JP" altLang="en-US" sz="1400" dirty="0" smtClean="0"/>
              <a:t>インターフェースとその実装を記述。</a:t>
            </a:r>
            <a:r>
              <a:rPr kumimoji="1" lang="en-US" altLang="ja-JP" sz="1400" dirty="0" smtClean="0"/>
              <a:t>export</a:t>
            </a:r>
            <a:r>
              <a:rPr kumimoji="1" lang="ja-JP" altLang="en-US" sz="1400" dirty="0" smtClean="0"/>
              <a:t>キーワードのない型や変数・定数はモジュール外からアクセスできない。</a:t>
            </a:r>
            <a:endParaRPr kumimoji="1" lang="ja-JP" altLang="en-US" sz="1400" dirty="0"/>
          </a:p>
        </p:txBody>
      </p:sp>
      <p:sp>
        <p:nvSpPr>
          <p:cNvPr id="10" name="四角形吹き出し 9"/>
          <p:cNvSpPr/>
          <p:nvPr/>
        </p:nvSpPr>
        <p:spPr>
          <a:xfrm>
            <a:off x="5440017" y="2180535"/>
            <a:ext cx="3545785" cy="1059080"/>
          </a:xfrm>
          <a:prstGeom prst="wedgeRectCallout">
            <a:avLst>
              <a:gd name="adj1" fmla="val -80979"/>
              <a:gd name="adj2" fmla="val 46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t>変数と引数の型注釈は名前の後ろ側、関数の型注釈は引数リストの後ろ側に記述する（</a:t>
            </a:r>
            <a:r>
              <a:rPr kumimoji="1" lang="en-US" altLang="ja-JP" sz="1400" dirty="0" smtClean="0"/>
              <a:t>Java</a:t>
            </a:r>
            <a:r>
              <a:rPr kumimoji="1" lang="ja-JP" altLang="en-US" sz="1400" dirty="0" smtClean="0"/>
              <a:t>・</a:t>
            </a:r>
            <a:r>
              <a:rPr kumimoji="1" lang="en-US" altLang="ja-JP" sz="1400" dirty="0" smtClean="0"/>
              <a:t>C#</a:t>
            </a:r>
            <a:r>
              <a:rPr kumimoji="1" lang="ja-JP" altLang="en-US" sz="1400" dirty="0" smtClean="0"/>
              <a:t>と異なる点）。</a:t>
            </a:r>
            <a:endParaRPr kumimoji="1" lang="ja-JP" altLang="en-US" sz="1400" dirty="0"/>
          </a:p>
        </p:txBody>
      </p:sp>
    </p:spTree>
    <p:extLst>
      <p:ext uri="{BB962C8B-B14F-4D97-AF65-F5344CB8AC3E}">
        <p14:creationId xmlns:p14="http://schemas.microsoft.com/office/powerpoint/2010/main" val="1197081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dirty="0" smtClean="0"/>
              <a:t>開催概要</a:t>
            </a:r>
            <a:endParaRPr kumimoji="1" lang="ja-JP" altLang="en-US" dirty="0"/>
          </a:p>
        </p:txBody>
      </p:sp>
      <p:sp>
        <p:nvSpPr>
          <p:cNvPr id="6" name="コンテンツ プレースホルダー 5"/>
          <p:cNvSpPr>
            <a:spLocks noGrp="1"/>
          </p:cNvSpPr>
          <p:nvPr>
            <p:ph idx="1"/>
          </p:nvPr>
        </p:nvSpPr>
        <p:spPr/>
        <p:txBody>
          <a:bodyPr/>
          <a:lstStyle/>
          <a:p>
            <a:r>
              <a:rPr kumimoji="1" lang="ja-JP" altLang="en-US" dirty="0" smtClean="0"/>
              <a:t>目的</a:t>
            </a:r>
            <a:endParaRPr kumimoji="1" lang="en-US" altLang="ja-JP" dirty="0" smtClean="0"/>
          </a:p>
          <a:p>
            <a:pPr lvl="1"/>
            <a:r>
              <a:rPr kumimoji="1" lang="en-US" altLang="ja-JP" dirty="0" smtClean="0"/>
              <a:t>TS</a:t>
            </a:r>
            <a:r>
              <a:rPr kumimoji="1" lang="ja-JP" altLang="en-US" dirty="0" smtClean="0"/>
              <a:t>の超概要と導入メリット</a:t>
            </a:r>
            <a:r>
              <a:rPr lang="ja-JP" altLang="en-US" dirty="0" smtClean="0"/>
              <a:t>の呈示</a:t>
            </a:r>
            <a:endParaRPr lang="en-US" altLang="ja-JP" dirty="0" smtClean="0"/>
          </a:p>
          <a:p>
            <a:pPr lvl="1"/>
            <a:r>
              <a:rPr kumimoji="1" lang="en-US" altLang="ja-JP" dirty="0" smtClean="0"/>
              <a:t>TS</a:t>
            </a:r>
            <a:r>
              <a:rPr kumimoji="1" lang="ja-JP" altLang="en-US" dirty="0" smtClean="0"/>
              <a:t>開発をはじめるための環境構築の方法の呈示</a:t>
            </a:r>
            <a:endParaRPr kumimoji="1" lang="en-US" altLang="ja-JP" dirty="0" smtClean="0"/>
          </a:p>
          <a:p>
            <a:endParaRPr lang="en-US" altLang="ja-JP" dirty="0"/>
          </a:p>
          <a:p>
            <a:r>
              <a:rPr kumimoji="1" lang="ja-JP" altLang="en-US" dirty="0" smtClean="0"/>
              <a:t>日時と会場</a:t>
            </a:r>
            <a:endParaRPr kumimoji="1" lang="en-US" altLang="ja-JP" dirty="0" smtClean="0"/>
          </a:p>
          <a:p>
            <a:pPr lvl="1"/>
            <a:r>
              <a:rPr lang="ja-JP" altLang="en-US" dirty="0" smtClean="0"/>
              <a:t>第</a:t>
            </a:r>
            <a:r>
              <a:rPr lang="en-US" altLang="ja-JP" dirty="0" smtClean="0"/>
              <a:t>1</a:t>
            </a:r>
            <a:r>
              <a:rPr lang="ja-JP" altLang="en-US" dirty="0" smtClean="0"/>
              <a:t>回　</a:t>
            </a:r>
            <a:r>
              <a:rPr lang="en-US" altLang="ja-JP" dirty="0" smtClean="0"/>
              <a:t>2017/01/30</a:t>
            </a:r>
          </a:p>
          <a:p>
            <a:pPr lvl="1"/>
            <a:r>
              <a:rPr kumimoji="1" lang="ja-JP" altLang="en-US" dirty="0" smtClean="0"/>
              <a:t>第</a:t>
            </a:r>
            <a:r>
              <a:rPr kumimoji="1" lang="en-US" altLang="ja-JP" dirty="0" smtClean="0"/>
              <a:t>2</a:t>
            </a:r>
            <a:r>
              <a:rPr kumimoji="1" lang="ja-JP" altLang="en-US" dirty="0" smtClean="0"/>
              <a:t>回</a:t>
            </a:r>
            <a:r>
              <a:rPr kumimoji="1" lang="ja-JP" altLang="en-US" smtClean="0"/>
              <a:t>　</a:t>
            </a:r>
            <a:r>
              <a:rPr kumimoji="1" lang="en-US" altLang="ja-JP" smtClean="0"/>
              <a:t>2017/02/06</a:t>
            </a:r>
            <a:endParaRPr kumimoji="1" lang="en-US" altLang="ja-JP" dirty="0" smtClean="0"/>
          </a:p>
          <a:p>
            <a:pPr lvl="1"/>
            <a:r>
              <a:rPr kumimoji="1" lang="ja-JP" altLang="en-US" dirty="0" smtClean="0"/>
              <a:t>予備回　</a:t>
            </a:r>
            <a:r>
              <a:rPr kumimoji="1" lang="en-US" altLang="ja-JP" dirty="0" smtClean="0"/>
              <a:t>2017/02/13</a:t>
            </a:r>
            <a:r>
              <a:rPr kumimoji="1" lang="ja-JP" altLang="en-US" dirty="0" smtClean="0"/>
              <a:t>　</a:t>
            </a:r>
            <a:endParaRPr kumimoji="1" lang="en-US" altLang="ja-JP" dirty="0" smtClean="0"/>
          </a:p>
          <a:p>
            <a:endParaRPr lang="en-US" altLang="ja-JP" dirty="0"/>
          </a:p>
          <a:p>
            <a:endParaRPr kumimoji="1" lang="ja-JP" altLang="en-US" dirty="0"/>
          </a:p>
        </p:txBody>
      </p:sp>
    </p:spTree>
    <p:extLst>
      <p:ext uri="{BB962C8B-B14F-4D97-AF65-F5344CB8AC3E}">
        <p14:creationId xmlns:p14="http://schemas.microsoft.com/office/powerpoint/2010/main" val="16787580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sub.ts</a:t>
            </a:r>
            <a:r>
              <a:rPr lang="ja-JP" altLang="en-US" dirty="0"/>
              <a:t>のコード</a:t>
            </a:r>
            <a:endParaRPr kumimoji="1" lang="ja-JP" altLang="en-US" dirty="0"/>
          </a:p>
        </p:txBody>
      </p:sp>
      <p:pic>
        <p:nvPicPr>
          <p:cNvPr id="4" name="コンテンツ プレースホルダー 3"/>
          <p:cNvPicPr>
            <a:picLocks noGrp="1" noChangeAspect="1"/>
          </p:cNvPicPr>
          <p:nvPr>
            <p:ph idx="1"/>
          </p:nvPr>
        </p:nvPicPr>
        <p:blipFill>
          <a:blip r:embed="rId2"/>
          <a:stretch>
            <a:fillRect/>
          </a:stretch>
        </p:blipFill>
        <p:spPr>
          <a:xfrm>
            <a:off x="624418" y="2242751"/>
            <a:ext cx="7890932" cy="3203584"/>
          </a:xfrm>
          <a:prstGeom prst="rect">
            <a:avLst/>
          </a:prstGeom>
        </p:spPr>
      </p:pic>
      <p:sp>
        <p:nvSpPr>
          <p:cNvPr id="7" name="テキスト ボックス 6"/>
          <p:cNvSpPr txBox="1"/>
          <p:nvPr/>
        </p:nvSpPr>
        <p:spPr>
          <a:xfrm>
            <a:off x="119269" y="112992"/>
            <a:ext cx="646331" cy="369332"/>
          </a:xfrm>
          <a:prstGeom prst="rect">
            <a:avLst/>
          </a:prstGeom>
          <a:noFill/>
          <a:ln>
            <a:solidFill>
              <a:schemeClr val="tx1"/>
            </a:solidFill>
          </a:ln>
        </p:spPr>
        <p:txBody>
          <a:bodyPr wrap="none" rtlCol="0">
            <a:spAutoFit/>
          </a:bodyPr>
          <a:lstStyle/>
          <a:p>
            <a:r>
              <a:rPr kumimoji="1" lang="ja-JP" altLang="en-US" smtClean="0"/>
              <a:t>作業</a:t>
            </a:r>
            <a:endParaRPr kumimoji="1" lang="ja-JP" altLang="en-US"/>
          </a:p>
        </p:txBody>
      </p:sp>
    </p:spTree>
    <p:extLst>
      <p:ext uri="{BB962C8B-B14F-4D97-AF65-F5344CB8AC3E}">
        <p14:creationId xmlns:p14="http://schemas.microsoft.com/office/powerpoint/2010/main" val="77004589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気がついた？</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各種キーワードの入力候補が表示された（当たり前）</a:t>
            </a:r>
            <a:endParaRPr kumimoji="1" lang="en-US" altLang="ja-JP" dirty="0" smtClean="0"/>
          </a:p>
          <a:p>
            <a:r>
              <a:rPr lang="ja-JP" altLang="en-US" dirty="0" smtClean="0"/>
              <a:t>インターフェースが宣言するメンバをクラスが実装していない場合エラーが表示された（</a:t>
            </a:r>
            <a:r>
              <a:rPr lang="en-US" altLang="ja-JP" dirty="0" smtClean="0"/>
              <a:t>TS</a:t>
            </a:r>
            <a:r>
              <a:rPr lang="ja-JP" altLang="en-US" dirty="0" smtClean="0"/>
              <a:t>ならでは）</a:t>
            </a:r>
            <a:endParaRPr lang="en-US" altLang="ja-JP" dirty="0" smtClean="0"/>
          </a:p>
          <a:p>
            <a:r>
              <a:rPr lang="ja-JP" altLang="en-US" dirty="0" smtClean="0"/>
              <a:t>クラスの実装では関数の戻り値型の注釈が省略できた（</a:t>
            </a:r>
            <a:r>
              <a:rPr lang="en-US" altLang="ja-JP" dirty="0" smtClean="0"/>
              <a:t>TS</a:t>
            </a:r>
            <a:r>
              <a:rPr lang="ja-JP" altLang="en-US" dirty="0" smtClean="0"/>
              <a:t>ならでは）</a:t>
            </a:r>
            <a:endParaRPr lang="en-US" altLang="ja-JP" dirty="0" smtClean="0"/>
          </a:p>
          <a:p>
            <a:r>
              <a:rPr lang="ja-JP" altLang="en-US" dirty="0" smtClean="0"/>
              <a:t>コンストラクタ引数に</a:t>
            </a:r>
            <a:r>
              <a:rPr lang="en-US" altLang="ja-JP" dirty="0" smtClean="0">
                <a:solidFill>
                  <a:srgbClr val="0070C0"/>
                </a:solidFill>
              </a:rPr>
              <a:t>private/public</a:t>
            </a:r>
            <a:r>
              <a:rPr lang="ja-JP" altLang="en-US" dirty="0" smtClean="0"/>
              <a:t>を付けることでプロパティの宣言を省略できた（</a:t>
            </a:r>
            <a:r>
              <a:rPr lang="en-US" altLang="ja-JP" dirty="0" smtClean="0"/>
              <a:t>TS</a:t>
            </a:r>
            <a:r>
              <a:rPr lang="ja-JP" altLang="en-US" dirty="0" smtClean="0"/>
              <a:t>ならでは）</a:t>
            </a:r>
            <a:endParaRPr lang="en-US" altLang="ja-JP" dirty="0" smtClean="0"/>
          </a:p>
          <a:p>
            <a:r>
              <a:rPr lang="en-US" altLang="ja-JP" dirty="0"/>
              <a:t>TS</a:t>
            </a:r>
            <a:r>
              <a:rPr lang="ja-JP" altLang="en-US" dirty="0"/>
              <a:t>ファイルを上書き保存すると都度自動で</a:t>
            </a:r>
            <a:r>
              <a:rPr lang="en-US" altLang="ja-JP" dirty="0"/>
              <a:t>JS</a:t>
            </a:r>
            <a:r>
              <a:rPr lang="ja-JP" altLang="en-US" dirty="0"/>
              <a:t>ファイルが作成された（</a:t>
            </a:r>
            <a:r>
              <a:rPr lang="en-US" altLang="ja-JP" dirty="0" err="1" smtClean="0"/>
              <a:t>tsconfig.json</a:t>
            </a:r>
            <a:r>
              <a:rPr lang="ja-JP" altLang="en-US" dirty="0" smtClean="0"/>
              <a:t>と</a:t>
            </a:r>
            <a:r>
              <a:rPr lang="en-US" altLang="ja-JP" dirty="0"/>
              <a:t>Atom</a:t>
            </a:r>
            <a:r>
              <a:rPr lang="ja-JP" altLang="en-US" dirty="0"/>
              <a:t>のおかげ）</a:t>
            </a:r>
            <a:endParaRPr lang="en-US" altLang="ja-JP" dirty="0"/>
          </a:p>
          <a:p>
            <a:r>
              <a:rPr lang="ja-JP" altLang="en-US" dirty="0" smtClean="0"/>
              <a:t>一旦</a:t>
            </a:r>
            <a:r>
              <a:rPr lang="en-US" altLang="ja-JP" dirty="0" smtClean="0"/>
              <a:t>JS</a:t>
            </a:r>
            <a:r>
              <a:rPr lang="ja-JP" altLang="en-US" dirty="0" smtClean="0"/>
              <a:t>ファイルを生成したあと</a:t>
            </a:r>
            <a:r>
              <a:rPr lang="en-US" altLang="ja-JP" dirty="0" smtClean="0"/>
              <a:t>TS</a:t>
            </a:r>
            <a:r>
              <a:rPr lang="ja-JP" altLang="en-US" dirty="0" smtClean="0"/>
              <a:t>ファイルに変更を加えると</a:t>
            </a:r>
            <a:r>
              <a:rPr lang="en-US" altLang="ja-JP" dirty="0" smtClean="0"/>
              <a:t>Atom</a:t>
            </a:r>
            <a:r>
              <a:rPr lang="ja-JP" altLang="en-US" dirty="0" smtClean="0"/>
              <a:t>の画面下部に</a:t>
            </a:r>
            <a:r>
              <a:rPr lang="en-US" altLang="ja-JP" dirty="0" smtClean="0"/>
              <a:t>"JS Outdated"</a:t>
            </a:r>
            <a:r>
              <a:rPr lang="ja-JP" altLang="en-US" dirty="0" smtClean="0"/>
              <a:t>と表示された（</a:t>
            </a:r>
            <a:r>
              <a:rPr lang="en-US" altLang="ja-JP" dirty="0" smtClean="0"/>
              <a:t>atom-typescript</a:t>
            </a:r>
            <a:r>
              <a:rPr lang="ja-JP" altLang="en-US" dirty="0" smtClean="0"/>
              <a:t>のおかげ）</a:t>
            </a:r>
            <a:endParaRPr lang="en-US" altLang="ja-JP" dirty="0" smtClean="0"/>
          </a:p>
          <a:p>
            <a:endParaRPr lang="en-US" altLang="ja-JP" dirty="0" smtClean="0"/>
          </a:p>
          <a:p>
            <a:endParaRPr kumimoji="1" lang="en-US" altLang="ja-JP" dirty="0" smtClean="0"/>
          </a:p>
          <a:p>
            <a:endParaRPr kumimoji="1" lang="ja-JP" altLang="en-US" dirty="0"/>
          </a:p>
        </p:txBody>
      </p:sp>
    </p:spTree>
    <p:extLst>
      <p:ext uri="{BB962C8B-B14F-4D97-AF65-F5344CB8AC3E}">
        <p14:creationId xmlns:p14="http://schemas.microsoft.com/office/powerpoint/2010/main" val="625173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main.ts</a:t>
            </a:r>
            <a:r>
              <a:rPr kumimoji="1" lang="ja-JP" altLang="en-US" dirty="0" smtClean="0"/>
              <a:t>のコード</a:t>
            </a:r>
            <a:endParaRPr kumimoji="1" lang="ja-JP" altLang="en-US" dirty="0"/>
          </a:p>
        </p:txBody>
      </p:sp>
      <p:pic>
        <p:nvPicPr>
          <p:cNvPr id="4" name="コンテンツ プレースホルダー 3"/>
          <p:cNvPicPr>
            <a:picLocks noGrp="1" noChangeAspect="1"/>
          </p:cNvPicPr>
          <p:nvPr>
            <p:ph idx="1"/>
          </p:nvPr>
        </p:nvPicPr>
        <p:blipFill>
          <a:blip r:embed="rId2"/>
          <a:stretch>
            <a:fillRect/>
          </a:stretch>
        </p:blipFill>
        <p:spPr>
          <a:xfrm>
            <a:off x="628650" y="2471405"/>
            <a:ext cx="7886700" cy="3059778"/>
          </a:xfrm>
          <a:prstGeom prst="rect">
            <a:avLst/>
          </a:prstGeom>
        </p:spPr>
      </p:pic>
      <p:sp>
        <p:nvSpPr>
          <p:cNvPr id="5" name="テキスト ボックス 4"/>
          <p:cNvSpPr txBox="1"/>
          <p:nvPr/>
        </p:nvSpPr>
        <p:spPr>
          <a:xfrm>
            <a:off x="119269" y="112992"/>
            <a:ext cx="646331" cy="369332"/>
          </a:xfrm>
          <a:prstGeom prst="rect">
            <a:avLst/>
          </a:prstGeom>
          <a:noFill/>
          <a:ln>
            <a:solidFill>
              <a:schemeClr val="tx1"/>
            </a:solidFill>
          </a:ln>
        </p:spPr>
        <p:txBody>
          <a:bodyPr wrap="none" rtlCol="0">
            <a:spAutoFit/>
          </a:bodyPr>
          <a:lstStyle/>
          <a:p>
            <a:r>
              <a:rPr kumimoji="1" lang="ja-JP" altLang="en-US" smtClean="0"/>
              <a:t>作業</a:t>
            </a:r>
            <a:endParaRPr kumimoji="1" lang="ja-JP" altLang="en-US"/>
          </a:p>
        </p:txBody>
      </p:sp>
      <p:sp>
        <p:nvSpPr>
          <p:cNvPr id="6" name="四角形吹き出し 5"/>
          <p:cNvSpPr/>
          <p:nvPr/>
        </p:nvSpPr>
        <p:spPr>
          <a:xfrm>
            <a:off x="4969565" y="1161149"/>
            <a:ext cx="3545785" cy="781674"/>
          </a:xfrm>
          <a:prstGeom prst="wedgeRectCallout">
            <a:avLst>
              <a:gd name="adj1" fmla="val -51453"/>
              <a:gd name="adj2" fmla="val 994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t>依存する</a:t>
            </a:r>
            <a:r>
              <a:rPr kumimoji="1" lang="ja-JP" altLang="en-US" sz="1400" smtClean="0"/>
              <a:t>モジュールを読み込む</a:t>
            </a:r>
            <a:endParaRPr kumimoji="1" lang="ja-JP" altLang="en-US" sz="1400" dirty="0"/>
          </a:p>
        </p:txBody>
      </p:sp>
      <p:sp>
        <p:nvSpPr>
          <p:cNvPr id="7" name="四角形吹き出し 6"/>
          <p:cNvSpPr/>
          <p:nvPr/>
        </p:nvSpPr>
        <p:spPr>
          <a:xfrm>
            <a:off x="4969565" y="5673514"/>
            <a:ext cx="3545785" cy="1059080"/>
          </a:xfrm>
          <a:prstGeom prst="wedgeRectCallout">
            <a:avLst>
              <a:gd name="adj1" fmla="val -38372"/>
              <a:gd name="adj2" fmla="val -641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err="1" smtClean="0"/>
              <a:t>sub.ts</a:t>
            </a:r>
            <a:r>
              <a:rPr kumimoji="1" lang="ja-JP" altLang="en-US" sz="1400" dirty="0" smtClean="0"/>
              <a:t>で定義された型や</a:t>
            </a:r>
            <a:r>
              <a:rPr kumimoji="1" lang="en-US" altLang="ja-JP" sz="1400" dirty="0" smtClean="0"/>
              <a:t>jQuery</a:t>
            </a:r>
            <a:r>
              <a:rPr kumimoji="1" lang="ja-JP" altLang="en-US" sz="1400" dirty="0" smtClean="0"/>
              <a:t>の提供する</a:t>
            </a:r>
            <a:r>
              <a:rPr kumimoji="1" lang="en-US" altLang="ja-JP" sz="1400" dirty="0" smtClean="0"/>
              <a:t>API</a:t>
            </a:r>
            <a:r>
              <a:rPr kumimoji="1" lang="ja-JP" altLang="en-US" sz="1400" dirty="0" smtClean="0"/>
              <a:t>を利用してコードを記述。</a:t>
            </a:r>
            <a:endParaRPr kumimoji="1" lang="ja-JP" altLang="en-US" sz="1400" dirty="0"/>
          </a:p>
        </p:txBody>
      </p:sp>
    </p:spTree>
    <p:extLst>
      <p:ext uri="{BB962C8B-B14F-4D97-AF65-F5344CB8AC3E}">
        <p14:creationId xmlns:p14="http://schemas.microsoft.com/office/powerpoint/2010/main" val="2016393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気がついた？</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solidFill>
                  <a:srgbClr val="0070C0"/>
                </a:solidFill>
              </a:rPr>
              <a:t>import</a:t>
            </a:r>
            <a:r>
              <a:rPr lang="ja-JP" altLang="en-US" dirty="0" smtClean="0"/>
              <a:t>で存在しないモジュールやモジュール・メンバーを指定するとエラーになった（</a:t>
            </a:r>
            <a:r>
              <a:rPr lang="en-US" altLang="ja-JP" dirty="0" smtClean="0"/>
              <a:t>TS</a:t>
            </a:r>
            <a:r>
              <a:rPr lang="ja-JP" altLang="en-US" dirty="0" smtClean="0"/>
              <a:t>ならでは）</a:t>
            </a:r>
            <a:endParaRPr lang="en-US" altLang="ja-JP" dirty="0" smtClean="0"/>
          </a:p>
          <a:p>
            <a:r>
              <a:rPr lang="en-US" altLang="ja-JP" dirty="0" err="1" smtClean="0">
                <a:solidFill>
                  <a:srgbClr val="0070C0"/>
                </a:solidFill>
              </a:rPr>
              <a:t>sub.Greeter</a:t>
            </a:r>
            <a:r>
              <a:rPr lang="ja-JP" altLang="en-US" dirty="0"/>
              <a:t>や</a:t>
            </a:r>
            <a:r>
              <a:rPr lang="en-US" altLang="ja-JP" dirty="0" err="1" smtClean="0">
                <a:solidFill>
                  <a:srgbClr val="0070C0"/>
                </a:solidFill>
              </a:rPr>
              <a:t>g.greet</a:t>
            </a:r>
            <a:r>
              <a:rPr lang="en-US" altLang="ja-JP" dirty="0" smtClean="0">
                <a:solidFill>
                  <a:srgbClr val="0070C0"/>
                </a:solidFill>
              </a:rPr>
              <a:t>()</a:t>
            </a:r>
            <a:r>
              <a:rPr lang="ja-JP" altLang="en-US" dirty="0"/>
              <a:t>（</a:t>
            </a:r>
            <a:r>
              <a:rPr lang="en-US" altLang="ja-JP" dirty="0"/>
              <a:t>TS</a:t>
            </a:r>
            <a:r>
              <a:rPr lang="ja-JP" altLang="en-US" dirty="0"/>
              <a:t>で定義した型）</a:t>
            </a:r>
            <a:r>
              <a:rPr lang="ja-JP" altLang="en-US" dirty="0" smtClean="0"/>
              <a:t>を</a:t>
            </a:r>
            <a:r>
              <a:rPr lang="ja-JP" altLang="en-US" dirty="0"/>
              <a:t>入力する過程で入力候補が表示された（</a:t>
            </a:r>
            <a:r>
              <a:rPr lang="en-US" altLang="ja-JP" dirty="0"/>
              <a:t>TS</a:t>
            </a:r>
            <a:r>
              <a:rPr lang="ja-JP" altLang="en-US" dirty="0"/>
              <a:t>ならでは</a:t>
            </a:r>
            <a:r>
              <a:rPr lang="ja-JP" altLang="en-US" dirty="0" smtClean="0"/>
              <a:t>）</a:t>
            </a:r>
            <a:endParaRPr lang="en-US" altLang="ja-JP" dirty="0"/>
          </a:p>
          <a:p>
            <a:r>
              <a:rPr lang="en-US" altLang="ja-JP" dirty="0">
                <a:solidFill>
                  <a:srgbClr val="0070C0"/>
                </a:solidFill>
              </a:rPr>
              <a:t>$(...).text</a:t>
            </a:r>
            <a:r>
              <a:rPr lang="en-US" altLang="ja-JP" dirty="0" smtClean="0">
                <a:solidFill>
                  <a:srgbClr val="0070C0"/>
                </a:solidFill>
              </a:rPr>
              <a:t>(...)</a:t>
            </a:r>
            <a:r>
              <a:rPr lang="ja-JP" altLang="en-US" dirty="0"/>
              <a:t>（</a:t>
            </a:r>
            <a:r>
              <a:rPr lang="en-US" altLang="ja-JP" dirty="0"/>
              <a:t>JS</a:t>
            </a:r>
            <a:r>
              <a:rPr lang="ja-JP" altLang="en-US" dirty="0"/>
              <a:t>で作成されたサードパーティ</a:t>
            </a:r>
            <a:r>
              <a:rPr lang="en-US" altLang="ja-JP" dirty="0"/>
              <a:t>API</a:t>
            </a:r>
            <a:r>
              <a:rPr lang="ja-JP" altLang="en-US" dirty="0"/>
              <a:t>）</a:t>
            </a:r>
            <a:r>
              <a:rPr lang="ja-JP" altLang="en-US" dirty="0" smtClean="0"/>
              <a:t>を</a:t>
            </a:r>
            <a:r>
              <a:rPr lang="ja-JP" altLang="en-US" dirty="0"/>
              <a:t>入力する過程で入力候補が表示された（</a:t>
            </a:r>
            <a:r>
              <a:rPr lang="en-US" altLang="ja-JP" dirty="0"/>
              <a:t>TS</a:t>
            </a:r>
            <a:r>
              <a:rPr lang="ja-JP" altLang="en-US" dirty="0"/>
              <a:t>ならでは</a:t>
            </a:r>
            <a:r>
              <a:rPr lang="ja-JP" altLang="en-US" dirty="0" smtClean="0"/>
              <a:t>）</a:t>
            </a:r>
            <a:endParaRPr lang="en-US" altLang="ja-JP" dirty="0"/>
          </a:p>
          <a:p>
            <a:r>
              <a:rPr lang="en-US" altLang="ja-JP" dirty="0" err="1" smtClean="0">
                <a:solidFill>
                  <a:srgbClr val="0070C0"/>
                </a:solidFill>
              </a:rPr>
              <a:t>showMessage</a:t>
            </a:r>
            <a:r>
              <a:rPr lang="en-US" altLang="ja-JP" dirty="0" smtClean="0">
                <a:solidFill>
                  <a:srgbClr val="0070C0"/>
                </a:solidFill>
              </a:rPr>
              <a:t>(...)</a:t>
            </a:r>
            <a:r>
              <a:rPr lang="ja-JP" altLang="en-US" dirty="0" smtClean="0"/>
              <a:t>を入力する過程で誤った型の値を指定するとエラーになった（</a:t>
            </a:r>
            <a:r>
              <a:rPr lang="en-US" altLang="ja-JP" dirty="0" smtClean="0"/>
              <a:t>TS</a:t>
            </a:r>
            <a:r>
              <a:rPr lang="ja-JP" altLang="en-US" dirty="0" smtClean="0"/>
              <a:t>ならでは）</a:t>
            </a:r>
            <a:endParaRPr lang="en-US" altLang="ja-JP" dirty="0" smtClean="0"/>
          </a:p>
          <a:p>
            <a:endParaRPr lang="en-US" altLang="ja-JP" dirty="0" smtClean="0"/>
          </a:p>
          <a:p>
            <a:endParaRPr lang="en-US" altLang="ja-JP" dirty="0" smtClean="0"/>
          </a:p>
          <a:p>
            <a:endParaRPr lang="en-US" altLang="ja-JP" dirty="0" smtClean="0"/>
          </a:p>
          <a:p>
            <a:endParaRPr lang="en-US" altLang="ja-JP" dirty="0" smtClean="0"/>
          </a:p>
          <a:p>
            <a:endParaRPr kumimoji="1" lang="en-US" altLang="ja-JP" dirty="0" smtClean="0"/>
          </a:p>
          <a:p>
            <a:endParaRPr kumimoji="1" lang="ja-JP" altLang="en-US" dirty="0"/>
          </a:p>
        </p:txBody>
      </p:sp>
    </p:spTree>
    <p:extLst>
      <p:ext uri="{BB962C8B-B14F-4D97-AF65-F5344CB8AC3E}">
        <p14:creationId xmlns:p14="http://schemas.microsoft.com/office/powerpoint/2010/main" val="446240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ちょっと書き換えてみよう</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smtClean="0">
                <a:solidFill>
                  <a:srgbClr val="0070C0"/>
                </a:solidFill>
              </a:rPr>
              <a:t>showMessage</a:t>
            </a:r>
            <a:r>
              <a:rPr lang="ja-JP" altLang="en-US" dirty="0" smtClean="0"/>
              <a:t>関数の宣言を書き換えたらどうなる？</a:t>
            </a:r>
            <a:endParaRPr lang="en-US" altLang="ja-JP" dirty="0" smtClean="0"/>
          </a:p>
          <a:p>
            <a:pPr lvl="1"/>
            <a:r>
              <a:rPr lang="ja-JP" altLang="en-US" dirty="0" smtClean="0"/>
              <a:t>前： </a:t>
            </a:r>
            <a:r>
              <a:rPr lang="en-US" altLang="ja-JP" dirty="0" smtClean="0"/>
              <a:t>function </a:t>
            </a:r>
            <a:r>
              <a:rPr lang="en-US" altLang="ja-JP" dirty="0" err="1"/>
              <a:t>showMessage</a:t>
            </a:r>
            <a:r>
              <a:rPr lang="en-US" altLang="ja-JP" dirty="0"/>
              <a:t>(g : </a:t>
            </a:r>
            <a:r>
              <a:rPr lang="en-US" altLang="ja-JP" dirty="0" err="1" smtClean="0"/>
              <a:t>sub.Greeter</a:t>
            </a:r>
            <a:r>
              <a:rPr lang="en-US" altLang="ja-JP" dirty="0" smtClean="0"/>
              <a:t>)</a:t>
            </a:r>
          </a:p>
          <a:p>
            <a:pPr lvl="1"/>
            <a:r>
              <a:rPr lang="ja-JP" altLang="en-US" dirty="0" smtClean="0"/>
              <a:t>後： </a:t>
            </a:r>
            <a:r>
              <a:rPr lang="en-US" altLang="ja-JP" dirty="0" smtClean="0"/>
              <a:t>function </a:t>
            </a:r>
            <a:r>
              <a:rPr lang="en-US" altLang="ja-JP" dirty="0" err="1"/>
              <a:t>showMessage</a:t>
            </a:r>
            <a:r>
              <a:rPr lang="en-US" altLang="ja-JP" dirty="0"/>
              <a:t>(g : </a:t>
            </a:r>
            <a:r>
              <a:rPr lang="en-US" altLang="ja-JP" dirty="0" smtClean="0">
                <a:solidFill>
                  <a:srgbClr val="FF0000"/>
                </a:solidFill>
              </a:rPr>
              <a:t>{ greet : () =&gt; string }</a:t>
            </a:r>
            <a:r>
              <a:rPr lang="en-US" altLang="ja-JP" dirty="0" smtClean="0"/>
              <a:t>)</a:t>
            </a:r>
          </a:p>
          <a:p>
            <a:pPr lvl="1"/>
            <a:endParaRPr lang="en-US" altLang="ja-JP" dirty="0"/>
          </a:p>
          <a:p>
            <a:r>
              <a:rPr lang="en-US" altLang="ja-JP" dirty="0" err="1" smtClean="0">
                <a:solidFill>
                  <a:srgbClr val="0070C0"/>
                </a:solidFill>
              </a:rPr>
              <a:t>showMessage</a:t>
            </a:r>
            <a:r>
              <a:rPr lang="ja-JP" altLang="en-US" dirty="0" smtClean="0"/>
              <a:t>関数の呼び出しを書き換えたらどうなる？</a:t>
            </a:r>
            <a:endParaRPr lang="en-US" altLang="ja-JP" dirty="0" smtClean="0"/>
          </a:p>
          <a:p>
            <a:pPr lvl="1"/>
            <a:r>
              <a:rPr lang="ja-JP" altLang="en-US" dirty="0" smtClean="0"/>
              <a:t>前：</a:t>
            </a:r>
            <a:r>
              <a:rPr lang="en-US" altLang="ja-JP" dirty="0"/>
              <a:t> </a:t>
            </a:r>
            <a:r>
              <a:rPr lang="en-US" altLang="ja-JP" dirty="0" err="1" smtClean="0"/>
              <a:t>showMessage</a:t>
            </a:r>
            <a:r>
              <a:rPr lang="en-US" altLang="ja-JP" dirty="0" smtClean="0"/>
              <a:t>(new </a:t>
            </a:r>
            <a:r>
              <a:rPr lang="en-US" altLang="ja-JP" dirty="0" err="1"/>
              <a:t>sub.GreeterEn</a:t>
            </a:r>
            <a:r>
              <a:rPr lang="en-US" altLang="ja-JP" dirty="0" smtClean="0"/>
              <a:t>());</a:t>
            </a:r>
          </a:p>
          <a:p>
            <a:pPr lvl="1"/>
            <a:r>
              <a:rPr lang="ja-JP" altLang="en-US" dirty="0" smtClean="0"/>
              <a:t>後</a:t>
            </a:r>
            <a:r>
              <a:rPr lang="en-US" altLang="ja-JP" dirty="0" smtClean="0"/>
              <a:t>1</a:t>
            </a:r>
            <a:r>
              <a:rPr lang="ja-JP" altLang="en-US" dirty="0" smtClean="0"/>
              <a:t>：</a:t>
            </a:r>
            <a:r>
              <a:rPr lang="en-US" altLang="ja-JP" dirty="0" smtClean="0"/>
              <a:t> </a:t>
            </a:r>
            <a:r>
              <a:rPr lang="en-US" altLang="ja-JP" dirty="0" err="1" smtClean="0"/>
              <a:t>showMessage</a:t>
            </a:r>
            <a:r>
              <a:rPr lang="en-US" altLang="ja-JP" dirty="0" smtClean="0"/>
              <a:t>(</a:t>
            </a:r>
            <a:r>
              <a:rPr lang="en-US" altLang="ja-JP" dirty="0" smtClean="0">
                <a:solidFill>
                  <a:srgbClr val="FF0000"/>
                </a:solidFill>
              </a:rPr>
              <a:t>new </a:t>
            </a:r>
            <a:r>
              <a:rPr lang="en-US" altLang="ja-JP" dirty="0" err="1" smtClean="0">
                <a:solidFill>
                  <a:srgbClr val="FF0000"/>
                </a:solidFill>
              </a:rPr>
              <a:t>sub.GreeterX</a:t>
            </a:r>
            <a:r>
              <a:rPr lang="en-US" altLang="ja-JP" dirty="0" smtClean="0">
                <a:solidFill>
                  <a:srgbClr val="FF0000"/>
                </a:solidFill>
              </a:rPr>
              <a:t>('</a:t>
            </a:r>
            <a:r>
              <a:rPr lang="ja-JP" altLang="en-US" dirty="0" smtClean="0">
                <a:solidFill>
                  <a:srgbClr val="FF0000"/>
                </a:solidFill>
              </a:rPr>
              <a:t>こんにちはみなさん</a:t>
            </a:r>
            <a:r>
              <a:rPr lang="en-US" altLang="ja-JP" dirty="0" smtClean="0">
                <a:solidFill>
                  <a:srgbClr val="FF0000"/>
                </a:solidFill>
              </a:rPr>
              <a:t>')</a:t>
            </a:r>
            <a:r>
              <a:rPr lang="en-US" altLang="ja-JP" dirty="0" smtClean="0"/>
              <a:t>);</a:t>
            </a:r>
          </a:p>
          <a:p>
            <a:pPr lvl="1"/>
            <a:r>
              <a:rPr lang="ja-JP" altLang="en-US" dirty="0" smtClean="0"/>
              <a:t>後</a:t>
            </a:r>
            <a:r>
              <a:rPr lang="en-US" altLang="ja-JP" dirty="0" smtClean="0"/>
              <a:t>2</a:t>
            </a:r>
            <a:r>
              <a:rPr lang="ja-JP" altLang="en-US" dirty="0" smtClean="0"/>
              <a:t>：</a:t>
            </a:r>
            <a:r>
              <a:rPr lang="en-US" altLang="ja-JP" dirty="0" smtClean="0"/>
              <a:t> </a:t>
            </a:r>
            <a:r>
              <a:rPr lang="en-US" altLang="ja-JP" dirty="0" err="1" smtClean="0"/>
              <a:t>showMessage</a:t>
            </a:r>
            <a:r>
              <a:rPr lang="en-US" altLang="ja-JP" dirty="0"/>
              <a:t>(</a:t>
            </a:r>
            <a:r>
              <a:rPr lang="en-US" altLang="ja-JP" dirty="0">
                <a:solidFill>
                  <a:srgbClr val="FF0000"/>
                </a:solidFill>
              </a:rPr>
              <a:t>{ </a:t>
            </a:r>
            <a:r>
              <a:rPr lang="en-US" altLang="ja-JP" dirty="0" smtClean="0">
                <a:solidFill>
                  <a:srgbClr val="FF0000"/>
                </a:solidFill>
              </a:rPr>
              <a:t>greet </a:t>
            </a:r>
            <a:r>
              <a:rPr lang="en-US" altLang="ja-JP" dirty="0">
                <a:solidFill>
                  <a:srgbClr val="FF0000"/>
                </a:solidFill>
              </a:rPr>
              <a:t>: () =&gt; </a:t>
            </a:r>
            <a:r>
              <a:rPr lang="en-US" altLang="ja-JP" dirty="0" smtClean="0">
                <a:solidFill>
                  <a:srgbClr val="FF0000"/>
                </a:solidFill>
              </a:rPr>
              <a:t>'</a:t>
            </a:r>
            <a:r>
              <a:rPr lang="ja-JP" altLang="en-US" dirty="0">
                <a:solidFill>
                  <a:srgbClr val="FF0000"/>
                </a:solidFill>
              </a:rPr>
              <a:t>こんにちはみなさん</a:t>
            </a:r>
            <a:r>
              <a:rPr lang="en-US" altLang="ja-JP" dirty="0" smtClean="0">
                <a:solidFill>
                  <a:srgbClr val="FF0000"/>
                </a:solidFill>
              </a:rPr>
              <a:t>' }</a:t>
            </a:r>
            <a:r>
              <a:rPr lang="en-US" altLang="ja-JP" dirty="0" smtClean="0"/>
              <a:t>);</a:t>
            </a:r>
          </a:p>
          <a:p>
            <a:endParaRPr lang="en-US" altLang="ja-JP" dirty="0"/>
          </a:p>
          <a:p>
            <a:r>
              <a:rPr lang="en-US" altLang="ja-JP" dirty="0" err="1" smtClean="0"/>
              <a:t>gulpfile.js</a:t>
            </a:r>
            <a:r>
              <a:rPr lang="ja-JP" altLang="en-US" dirty="0" smtClean="0"/>
              <a:t>の</a:t>
            </a:r>
            <a:r>
              <a:rPr lang="en-US" altLang="ja-JP" dirty="0" smtClean="0">
                <a:solidFill>
                  <a:srgbClr val="0070C0"/>
                </a:solidFill>
              </a:rPr>
              <a:t>typescript(...)</a:t>
            </a:r>
            <a:r>
              <a:rPr lang="ja-JP" altLang="en-US" dirty="0" smtClean="0"/>
              <a:t>フィルタの後ろに以下の</a:t>
            </a:r>
            <a:r>
              <a:rPr lang="en-US" altLang="ja-JP" dirty="0" smtClean="0"/>
              <a:t>2</a:t>
            </a:r>
            <a:r>
              <a:rPr lang="ja-JP" altLang="en-US" dirty="0" smtClean="0"/>
              <a:t>フィルタを追加したらどうなる？</a:t>
            </a:r>
            <a:endParaRPr lang="en-US" altLang="ja-JP" dirty="0" smtClean="0"/>
          </a:p>
          <a:p>
            <a:pPr lvl="1"/>
            <a:r>
              <a:rPr lang="en-US" altLang="ja-JP" dirty="0"/>
              <a:t>.pipe(</a:t>
            </a:r>
            <a:r>
              <a:rPr lang="en-US" altLang="ja-JP" dirty="0" err="1"/>
              <a:t>uglify</a:t>
            </a:r>
            <a:r>
              <a:rPr lang="en-US" altLang="ja-JP" dirty="0" smtClean="0"/>
              <a:t>())</a:t>
            </a:r>
            <a:r>
              <a:rPr lang="ja-JP" altLang="en-US" dirty="0" smtClean="0"/>
              <a:t>　</a:t>
            </a:r>
            <a:r>
              <a:rPr lang="en-US" altLang="ja-JP" dirty="0" smtClean="0"/>
              <a:t>// </a:t>
            </a:r>
            <a:r>
              <a:rPr lang="ja-JP" altLang="en-US" dirty="0" smtClean="0"/>
              <a:t>圧縮・難読化</a:t>
            </a:r>
            <a:endParaRPr lang="en-US" altLang="ja-JP" dirty="0" smtClean="0"/>
          </a:p>
          <a:p>
            <a:pPr lvl="1"/>
            <a:r>
              <a:rPr lang="en-US" altLang="ja-JP" dirty="0" smtClean="0"/>
              <a:t>.</a:t>
            </a:r>
            <a:r>
              <a:rPr lang="en-US" altLang="ja-JP" dirty="0"/>
              <a:t>pipe(rename({suffix: '.min</a:t>
            </a:r>
            <a:r>
              <a:rPr lang="en-US" altLang="ja-JP" dirty="0" smtClean="0"/>
              <a:t>'})) // </a:t>
            </a:r>
            <a:r>
              <a:rPr lang="ja-JP" altLang="en-US" dirty="0" smtClean="0"/>
              <a:t>ファイル名編集</a:t>
            </a:r>
            <a:endParaRPr lang="en-US" altLang="ja-JP" dirty="0" smtClean="0"/>
          </a:p>
          <a:p>
            <a:pPr lvl="1"/>
            <a:endParaRPr kumimoji="1" lang="en-US" altLang="ja-JP" dirty="0"/>
          </a:p>
          <a:p>
            <a:endParaRPr kumimoji="1" lang="ja-JP" altLang="en-US" dirty="0"/>
          </a:p>
        </p:txBody>
      </p:sp>
      <p:sp>
        <p:nvSpPr>
          <p:cNvPr id="4" name="テキスト ボックス 3"/>
          <p:cNvSpPr txBox="1"/>
          <p:nvPr/>
        </p:nvSpPr>
        <p:spPr>
          <a:xfrm>
            <a:off x="119269" y="112992"/>
            <a:ext cx="646331" cy="369332"/>
          </a:xfrm>
          <a:prstGeom prst="rect">
            <a:avLst/>
          </a:prstGeom>
          <a:noFill/>
          <a:ln>
            <a:solidFill>
              <a:schemeClr val="tx1"/>
            </a:solidFill>
          </a:ln>
        </p:spPr>
        <p:txBody>
          <a:bodyPr wrap="none" rtlCol="0">
            <a:spAutoFit/>
          </a:bodyPr>
          <a:lstStyle/>
          <a:p>
            <a:r>
              <a:rPr kumimoji="1" lang="ja-JP" altLang="en-US" smtClean="0"/>
              <a:t>作業</a:t>
            </a:r>
            <a:endParaRPr kumimoji="1" lang="ja-JP" altLang="en-US"/>
          </a:p>
        </p:txBody>
      </p:sp>
    </p:spTree>
    <p:extLst>
      <p:ext uri="{BB962C8B-B14F-4D97-AF65-F5344CB8AC3E}">
        <p14:creationId xmlns:p14="http://schemas.microsoft.com/office/powerpoint/2010/main" val="777334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動かしてみよう</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端末で</a:t>
            </a:r>
            <a:r>
              <a:rPr kumimoji="1" lang="en-US" altLang="ja-JP" dirty="0" smtClean="0">
                <a:solidFill>
                  <a:srgbClr val="0070C0"/>
                </a:solidFill>
              </a:rPr>
              <a:t>"gulp"</a:t>
            </a:r>
            <a:r>
              <a:rPr kumimoji="1" lang="ja-JP" altLang="en-US" dirty="0" smtClean="0"/>
              <a:t>コマンドを引数なし（あるいは</a:t>
            </a:r>
            <a:r>
              <a:rPr kumimoji="1" lang="en-US" altLang="ja-JP" dirty="0" smtClean="0">
                <a:solidFill>
                  <a:srgbClr val="0070C0"/>
                </a:solidFill>
              </a:rPr>
              <a:t>"gulp default"</a:t>
            </a:r>
            <a:r>
              <a:rPr kumimoji="1" lang="ja-JP" altLang="en-US" dirty="0" smtClean="0"/>
              <a:t>）で実行</a:t>
            </a:r>
            <a:endParaRPr kumimoji="1" lang="en-US" altLang="ja-JP" dirty="0" smtClean="0"/>
          </a:p>
          <a:p>
            <a:r>
              <a:rPr kumimoji="1" lang="ja-JP" altLang="en-US" dirty="0" smtClean="0"/>
              <a:t>その後</a:t>
            </a:r>
            <a:r>
              <a:rPr kumimoji="1" lang="en-US" altLang="ja-JP" dirty="0" smtClean="0">
                <a:solidFill>
                  <a:srgbClr val="0070C0"/>
                </a:solidFill>
              </a:rPr>
              <a:t>"serve target"</a:t>
            </a:r>
            <a:r>
              <a:rPr kumimoji="1" lang="ja-JP" altLang="en-US" dirty="0" smtClean="0"/>
              <a:t>コマンド実行</a:t>
            </a:r>
            <a:endParaRPr kumimoji="1" lang="en-US" altLang="ja-JP" dirty="0" smtClean="0"/>
          </a:p>
          <a:p>
            <a:r>
              <a:rPr lang="en-US" altLang="ja-JP" dirty="0" smtClean="0"/>
              <a:t>Web</a:t>
            </a:r>
            <a:r>
              <a:rPr lang="ja-JP" altLang="en-US" dirty="0" smtClean="0"/>
              <a:t>ブラウザ（</a:t>
            </a:r>
            <a:r>
              <a:rPr lang="en-US" altLang="ja-JP" dirty="0" smtClean="0"/>
              <a:t>IE</a:t>
            </a:r>
            <a:r>
              <a:rPr lang="ja-JP" altLang="en-US" dirty="0" smtClean="0"/>
              <a:t>の場合はバージョン</a:t>
            </a:r>
            <a:r>
              <a:rPr lang="en-US" altLang="ja-JP" dirty="0" smtClean="0"/>
              <a:t>9</a:t>
            </a:r>
            <a:r>
              <a:rPr lang="ja-JP" altLang="en-US" dirty="0" smtClean="0"/>
              <a:t>以上）で</a:t>
            </a:r>
            <a:r>
              <a:rPr lang="en-US" altLang="ja-JP" dirty="0" smtClean="0">
                <a:solidFill>
                  <a:srgbClr val="0070C0"/>
                </a:solidFill>
              </a:rPr>
              <a:t>"http://localhost:3000/"</a:t>
            </a:r>
            <a:r>
              <a:rPr lang="ja-JP" altLang="en-US" dirty="0" smtClean="0"/>
              <a:t>にアクセス</a:t>
            </a:r>
            <a:endParaRPr lang="en-US" altLang="ja-JP" dirty="0" smtClean="0"/>
          </a:p>
          <a:p>
            <a:endParaRPr kumimoji="1" lang="ja-JP" altLang="en-US" dirty="0"/>
          </a:p>
        </p:txBody>
      </p:sp>
      <p:sp>
        <p:nvSpPr>
          <p:cNvPr id="4" name="テキスト ボックス 3"/>
          <p:cNvSpPr txBox="1"/>
          <p:nvPr/>
        </p:nvSpPr>
        <p:spPr>
          <a:xfrm>
            <a:off x="119269" y="112992"/>
            <a:ext cx="646331" cy="369332"/>
          </a:xfrm>
          <a:prstGeom prst="rect">
            <a:avLst/>
          </a:prstGeom>
          <a:noFill/>
          <a:ln>
            <a:solidFill>
              <a:schemeClr val="tx1"/>
            </a:solidFill>
          </a:ln>
        </p:spPr>
        <p:txBody>
          <a:bodyPr wrap="none" rtlCol="0">
            <a:spAutoFit/>
          </a:bodyPr>
          <a:lstStyle/>
          <a:p>
            <a:r>
              <a:rPr kumimoji="1" lang="ja-JP" altLang="en-US" smtClean="0"/>
              <a:t>作業</a:t>
            </a:r>
            <a:endParaRPr kumimoji="1" lang="ja-JP" altLang="en-US"/>
          </a:p>
        </p:txBody>
      </p:sp>
    </p:spTree>
    <p:extLst>
      <p:ext uri="{BB962C8B-B14F-4D97-AF65-F5344CB8AC3E}">
        <p14:creationId xmlns:p14="http://schemas.microsoft.com/office/powerpoint/2010/main" val="1845126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気がついた？</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Firebug</a:t>
            </a:r>
            <a:r>
              <a:rPr kumimoji="1" lang="ja-JP" altLang="en-US" dirty="0" smtClean="0"/>
              <a:t>などの開発者ツールで</a:t>
            </a:r>
            <a:r>
              <a:rPr kumimoji="1" lang="en-US" altLang="ja-JP" dirty="0" smtClean="0"/>
              <a:t>HTML</a:t>
            </a:r>
            <a:r>
              <a:rPr kumimoji="1" lang="ja-JP" altLang="en-US" dirty="0" smtClean="0"/>
              <a:t>を確認すると</a:t>
            </a:r>
            <a:r>
              <a:rPr kumimoji="1" lang="en-US" altLang="ja-JP" dirty="0" smtClean="0"/>
              <a:t>&lt;script/&gt;</a:t>
            </a:r>
            <a:r>
              <a:rPr kumimoji="1" lang="ja-JP" altLang="en-US" dirty="0" smtClean="0"/>
              <a:t>タグが自動で追加されていた（</a:t>
            </a:r>
            <a:r>
              <a:rPr kumimoji="1" lang="en-US" altLang="ja-JP" dirty="0" smtClean="0"/>
              <a:t>TS</a:t>
            </a:r>
            <a:r>
              <a:rPr kumimoji="1" lang="ja-JP" altLang="en-US" dirty="0" smtClean="0"/>
              <a:t>および</a:t>
            </a:r>
            <a:r>
              <a:rPr kumimoji="1" lang="en-US" altLang="ja-JP" dirty="0" err="1" smtClean="0"/>
              <a:t>RequireJS</a:t>
            </a:r>
            <a:r>
              <a:rPr kumimoji="1" lang="ja-JP" altLang="en-US" dirty="0" smtClean="0"/>
              <a:t>のおかげ）</a:t>
            </a:r>
            <a:endParaRPr kumimoji="1" lang="en-US" altLang="ja-JP" dirty="0" smtClean="0"/>
          </a:p>
          <a:p>
            <a:r>
              <a:rPr lang="ja-JP" altLang="en-US" dirty="0" smtClean="0"/>
              <a:t>開発者ツールで</a:t>
            </a:r>
            <a:r>
              <a:rPr lang="en-US" altLang="ja-JP" dirty="0" smtClean="0"/>
              <a:t>JS</a:t>
            </a:r>
            <a:r>
              <a:rPr lang="ja-JP" altLang="en-US" dirty="0" smtClean="0"/>
              <a:t>ファイルとともに</a:t>
            </a:r>
            <a:r>
              <a:rPr lang="en-US" altLang="ja-JP" dirty="0" smtClean="0"/>
              <a:t>TS</a:t>
            </a:r>
            <a:r>
              <a:rPr lang="ja-JP" altLang="en-US" dirty="0" smtClean="0"/>
              <a:t>ファイルも閲覧でき、ブレークポイントを設定することもできた（</a:t>
            </a:r>
            <a:r>
              <a:rPr lang="en-US" altLang="ja-JP" dirty="0" smtClean="0"/>
              <a:t>TS</a:t>
            </a:r>
            <a:r>
              <a:rPr lang="ja-JP" altLang="en-US" dirty="0" smtClean="0"/>
              <a:t>およびソースマップのおかげ）</a:t>
            </a:r>
            <a:endParaRPr lang="en-US" altLang="ja-JP" dirty="0" smtClean="0"/>
          </a:p>
          <a:p>
            <a:endParaRPr kumimoji="1" lang="ja-JP" altLang="en-US" dirty="0"/>
          </a:p>
        </p:txBody>
      </p:sp>
    </p:spTree>
    <p:extLst>
      <p:ext uri="{BB962C8B-B14F-4D97-AF65-F5344CB8AC3E}">
        <p14:creationId xmlns:p14="http://schemas.microsoft.com/office/powerpoint/2010/main" val="392205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モジュール依存性解決の選択肢</a:t>
            </a:r>
            <a:endParaRPr kumimoji="1" lang="ja-JP" altLang="en-US" dirty="0"/>
          </a:p>
        </p:txBody>
      </p:sp>
      <p:graphicFrame>
        <p:nvGraphicFramePr>
          <p:cNvPr id="6" name="コンテンツ プレースホルダー 5"/>
          <p:cNvGraphicFramePr>
            <a:graphicFrameLocks noGrp="1"/>
          </p:cNvGraphicFramePr>
          <p:nvPr>
            <p:ph idx="1"/>
            <p:extLst>
              <p:ext uri="{D42A27DB-BD31-4B8C-83A1-F6EECF244321}">
                <p14:modId xmlns:p14="http://schemas.microsoft.com/office/powerpoint/2010/main" val="1836028534"/>
              </p:ext>
            </p:extLst>
          </p:nvPr>
        </p:nvGraphicFramePr>
        <p:xfrm>
          <a:off x="628650" y="1825625"/>
          <a:ext cx="7886700" cy="2794000"/>
        </p:xfrm>
        <a:graphic>
          <a:graphicData uri="http://schemas.openxmlformats.org/drawingml/2006/table">
            <a:tbl>
              <a:tblPr firstRow="1" bandRow="1">
                <a:tableStyleId>{5C22544A-7EE6-4342-B048-85BDC9FD1C3A}</a:tableStyleId>
              </a:tblPr>
              <a:tblGrid>
                <a:gridCol w="1730237"/>
                <a:gridCol w="6156463"/>
              </a:tblGrid>
              <a:tr h="370840">
                <a:tc>
                  <a:txBody>
                    <a:bodyPr/>
                    <a:lstStyle/>
                    <a:p>
                      <a:r>
                        <a:rPr kumimoji="1" lang="ja-JP" altLang="en-US" dirty="0" smtClean="0"/>
                        <a:t>名称</a:t>
                      </a:r>
                      <a:endParaRPr kumimoji="1" lang="ja-JP" altLang="en-US" dirty="0"/>
                    </a:p>
                  </a:txBody>
                  <a:tcPr/>
                </a:tc>
                <a:tc>
                  <a:txBody>
                    <a:bodyPr/>
                    <a:lstStyle/>
                    <a:p>
                      <a:r>
                        <a:rPr kumimoji="1" lang="ja-JP" altLang="en-US" dirty="0" smtClean="0"/>
                        <a:t>説明</a:t>
                      </a:r>
                      <a:endParaRPr kumimoji="1" lang="ja-JP" altLang="en-US" dirty="0"/>
                    </a:p>
                  </a:txBody>
                  <a:tcPr/>
                </a:tc>
              </a:tr>
              <a:tr h="370840">
                <a:tc>
                  <a:txBody>
                    <a:bodyPr/>
                    <a:lstStyle/>
                    <a:p>
                      <a:r>
                        <a:rPr kumimoji="1" lang="en-US" altLang="ja-JP" dirty="0" err="1" smtClean="0"/>
                        <a:t>CommonJS</a:t>
                      </a:r>
                      <a:endParaRPr kumimoji="1" lang="ja-JP" altLang="en-US" dirty="0"/>
                    </a:p>
                  </a:txBody>
                  <a:tcPr/>
                </a:tc>
                <a:tc>
                  <a:txBody>
                    <a:bodyPr/>
                    <a:lstStyle/>
                    <a:p>
                      <a:r>
                        <a:rPr kumimoji="1" lang="en-US" altLang="ja-JP" dirty="0" smtClean="0"/>
                        <a:t>JS</a:t>
                      </a:r>
                      <a:r>
                        <a:rPr kumimoji="1" lang="ja-JP" altLang="en-US" dirty="0" smtClean="0"/>
                        <a:t>のモジュール化およびその実行時依存性解決のための仕様。</a:t>
                      </a:r>
                      <a:r>
                        <a:rPr kumimoji="1" lang="en-US" altLang="ja-JP" dirty="0" err="1" smtClean="0"/>
                        <a:t>Node.js</a:t>
                      </a:r>
                      <a:r>
                        <a:rPr kumimoji="1" lang="ja-JP" altLang="en-US" dirty="0" smtClean="0"/>
                        <a:t>はこれをサポート。</a:t>
                      </a:r>
                      <a:r>
                        <a:rPr kumimoji="1" lang="en-US" altLang="ja-JP" dirty="0" err="1" smtClean="0"/>
                        <a:t>gulpfile.js</a:t>
                      </a:r>
                      <a:r>
                        <a:rPr kumimoji="1" lang="ja-JP" altLang="en-US" dirty="0" smtClean="0"/>
                        <a:t>の</a:t>
                      </a:r>
                      <a:r>
                        <a:rPr kumimoji="1" lang="en-US" altLang="ja-JP" dirty="0" smtClean="0"/>
                        <a:t>require(...)</a:t>
                      </a:r>
                      <a:r>
                        <a:rPr kumimoji="1" lang="ja-JP" altLang="en-US" dirty="0" smtClean="0"/>
                        <a:t>はこれに該当。</a:t>
                      </a:r>
                      <a:endParaRPr kumimoji="1" lang="ja-JP" altLang="en-US" dirty="0"/>
                    </a:p>
                  </a:txBody>
                  <a:tcPr/>
                </a:tc>
              </a:tr>
              <a:tr h="370840">
                <a:tc>
                  <a:txBody>
                    <a:bodyPr/>
                    <a:lstStyle/>
                    <a:p>
                      <a:r>
                        <a:rPr kumimoji="1" lang="en-US" altLang="ja-JP" dirty="0" smtClean="0"/>
                        <a:t>AMD</a:t>
                      </a:r>
                      <a:endParaRPr kumimoji="1" lang="ja-JP" altLang="en-US"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kumimoji="1" lang="en-US" altLang="ja-JP" dirty="0" smtClean="0"/>
                        <a:t>Asynchronous Module Definition</a:t>
                      </a:r>
                      <a:r>
                        <a:rPr kumimoji="1" lang="ja-JP" altLang="en-US" dirty="0" smtClean="0"/>
                        <a:t>。</a:t>
                      </a:r>
                      <a:r>
                        <a:rPr kumimoji="1" lang="en-US" altLang="ja-JP" dirty="0" smtClean="0"/>
                        <a:t>JS</a:t>
                      </a:r>
                      <a:r>
                        <a:rPr kumimoji="1" lang="ja-JP" altLang="en-US" dirty="0" smtClean="0"/>
                        <a:t>のモジュール化およびその実行時依存性解決のための仕様。</a:t>
                      </a:r>
                      <a:r>
                        <a:rPr kumimoji="1" lang="en-US" altLang="ja-JP" dirty="0" smtClean="0"/>
                        <a:t>Web</a:t>
                      </a:r>
                      <a:r>
                        <a:rPr kumimoji="1" lang="ja-JP" altLang="en-US" dirty="0" smtClean="0"/>
                        <a:t>開発で古くから使われてきた。今回</a:t>
                      </a:r>
                      <a:r>
                        <a:rPr kumimoji="1" lang="en-US" altLang="ja-JP" dirty="0" smtClean="0"/>
                        <a:t>TS</a:t>
                      </a:r>
                      <a:r>
                        <a:rPr kumimoji="1" lang="ja-JP" altLang="en-US" dirty="0" smtClean="0"/>
                        <a:t>コードで使用したの（コンパイラオプションで他方式も選べる）。実装は</a:t>
                      </a:r>
                      <a:r>
                        <a:rPr kumimoji="1" lang="en-US" altLang="ja-JP" dirty="0" err="1" smtClean="0"/>
                        <a:t>RequireJS</a:t>
                      </a:r>
                      <a:r>
                        <a:rPr kumimoji="1" lang="ja-JP" altLang="en-US" dirty="0" smtClean="0"/>
                        <a:t>。</a:t>
                      </a:r>
                      <a:endParaRPr kumimoji="1" lang="ja-JP" altLang="en-US" dirty="0"/>
                    </a:p>
                  </a:txBody>
                  <a:tcPr/>
                </a:tc>
              </a:tr>
              <a:tr h="370840">
                <a:tc>
                  <a:txBody>
                    <a:bodyPr/>
                    <a:lstStyle/>
                    <a:p>
                      <a:r>
                        <a:rPr kumimoji="1" lang="en-US" altLang="ja-JP" dirty="0" err="1" smtClean="0"/>
                        <a:t>Browserify</a:t>
                      </a:r>
                      <a:endParaRPr kumimoji="1" lang="ja-JP" altLang="en-US" dirty="0"/>
                    </a:p>
                  </a:txBody>
                  <a:tcPr/>
                </a:tc>
                <a:tc>
                  <a:txBody>
                    <a:bodyPr/>
                    <a:lstStyle/>
                    <a:p>
                      <a:r>
                        <a:rPr kumimoji="1" lang="en-US" altLang="ja-JP" dirty="0" err="1" smtClean="0"/>
                        <a:t>CommonJS</a:t>
                      </a:r>
                      <a:r>
                        <a:rPr kumimoji="1" lang="ja-JP" altLang="en-US" dirty="0" smtClean="0"/>
                        <a:t>形式で定義されたモジュールおよびそのインポートのコードを解析し、ビルド時点で依存性解決を実行、結果を単一ファイルに変換（バンドル）するツール。</a:t>
                      </a:r>
                      <a:endParaRPr kumimoji="1" lang="ja-JP" altLang="en-US" dirty="0"/>
                    </a:p>
                  </a:txBody>
                  <a:tcPr/>
                </a:tc>
              </a:tr>
              <a:tr h="370840">
                <a:tc>
                  <a:txBody>
                    <a:bodyPr/>
                    <a:lstStyle/>
                    <a:p>
                      <a:r>
                        <a:rPr kumimoji="1" lang="en-US" altLang="ja-JP" dirty="0" err="1" smtClean="0"/>
                        <a:t>Webpack</a:t>
                      </a:r>
                      <a:endParaRPr kumimoji="1" lang="ja-JP" altLang="en-US" dirty="0"/>
                    </a:p>
                  </a:txBody>
                  <a:tcPr/>
                </a:tc>
                <a:tc>
                  <a:txBody>
                    <a:bodyPr/>
                    <a:lstStyle/>
                    <a:p>
                      <a:r>
                        <a:rPr kumimoji="1" lang="en-US" altLang="ja-JP" dirty="0" err="1" smtClean="0"/>
                        <a:t>Browserify</a:t>
                      </a:r>
                      <a:r>
                        <a:rPr kumimoji="1" lang="ja-JP" altLang="en-US" dirty="0" smtClean="0"/>
                        <a:t>をさらに機能拡張したようなツール。</a:t>
                      </a:r>
                      <a:r>
                        <a:rPr kumimoji="1" lang="en-US" altLang="ja-JP" dirty="0" smtClean="0"/>
                        <a:t>JS</a:t>
                      </a:r>
                      <a:r>
                        <a:rPr kumimoji="1" lang="ja-JP" altLang="en-US" dirty="0" smtClean="0"/>
                        <a:t>コードだけでなく</a:t>
                      </a:r>
                      <a:r>
                        <a:rPr kumimoji="1" lang="en-US" altLang="ja-JP" dirty="0" smtClean="0"/>
                        <a:t>CSS</a:t>
                      </a:r>
                      <a:r>
                        <a:rPr kumimoji="1" lang="ja-JP" altLang="en-US" dirty="0" smtClean="0"/>
                        <a:t>（</a:t>
                      </a:r>
                      <a:r>
                        <a:rPr kumimoji="1" lang="en-US" altLang="ja-JP" dirty="0" smtClean="0"/>
                        <a:t>LESS/SASS</a:t>
                      </a:r>
                      <a:r>
                        <a:rPr kumimoji="1" lang="ja-JP" altLang="en-US" dirty="0" smtClean="0"/>
                        <a:t>含む）なども含めて、ファイルのバンドルを行うことが出来る。</a:t>
                      </a:r>
                      <a:endParaRPr kumimoji="1" lang="ja-JP" altLang="en-US" dirty="0"/>
                    </a:p>
                  </a:txBody>
                  <a:tcPr/>
                </a:tc>
              </a:tr>
            </a:tbl>
          </a:graphicData>
        </a:graphic>
      </p:graphicFrame>
      <p:sp>
        <p:nvSpPr>
          <p:cNvPr id="4" name="正方形/長方形 3"/>
          <p:cNvSpPr/>
          <p:nvPr/>
        </p:nvSpPr>
        <p:spPr>
          <a:xfrm>
            <a:off x="628650" y="6176963"/>
            <a:ext cx="7886700" cy="681037"/>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1200" dirty="0" smtClean="0">
                <a:solidFill>
                  <a:schemeClr val="tx1"/>
                </a:solidFill>
              </a:rPr>
              <a:t>※1</a:t>
            </a:r>
            <a:r>
              <a:rPr lang="ja-JP" altLang="en-US" sz="1200" dirty="0">
                <a:solidFill>
                  <a:schemeClr val="tx1"/>
                </a:solidFill>
              </a:rPr>
              <a:t>　</a:t>
            </a:r>
            <a:r>
              <a:rPr lang="en-US" altLang="ja-JP" sz="1200" dirty="0" smtClean="0">
                <a:solidFill>
                  <a:schemeClr val="tx1"/>
                </a:solidFill>
              </a:rPr>
              <a:t>.map</a:t>
            </a:r>
            <a:r>
              <a:rPr lang="ja-JP" altLang="en-US" sz="1200" dirty="0">
                <a:solidFill>
                  <a:schemeClr val="tx1"/>
                </a:solidFill>
              </a:rPr>
              <a:t>ファイルは</a:t>
            </a:r>
            <a:r>
              <a:rPr lang="en-US" altLang="ja-JP" sz="1200" dirty="0">
                <a:solidFill>
                  <a:schemeClr val="tx1"/>
                </a:solidFill>
              </a:rPr>
              <a:t>jQuery</a:t>
            </a:r>
            <a:r>
              <a:rPr lang="ja-JP" altLang="en-US" sz="1200" dirty="0">
                <a:solidFill>
                  <a:schemeClr val="tx1"/>
                </a:solidFill>
              </a:rPr>
              <a:t>などのライブラリでも利用されている。この場合</a:t>
            </a:r>
            <a:r>
              <a:rPr lang="en-US" altLang="ja-JP" sz="1200" dirty="0">
                <a:solidFill>
                  <a:schemeClr val="tx1"/>
                </a:solidFill>
              </a:rPr>
              <a:t>.map</a:t>
            </a:r>
            <a:r>
              <a:rPr lang="ja-JP" altLang="en-US" sz="1200" dirty="0">
                <a:solidFill>
                  <a:schemeClr val="tx1"/>
                </a:solidFill>
              </a:rPr>
              <a:t>はライブラリのもとのソースコードとそれを</a:t>
            </a:r>
            <a:r>
              <a:rPr lang="en-US" altLang="ja-JP" sz="1200" dirty="0">
                <a:solidFill>
                  <a:schemeClr val="tx1"/>
                </a:solidFill>
              </a:rPr>
              <a:t>minify</a:t>
            </a:r>
            <a:r>
              <a:rPr lang="ja-JP" altLang="en-US" sz="1200" dirty="0">
                <a:solidFill>
                  <a:schemeClr val="tx1"/>
                </a:solidFill>
              </a:rPr>
              <a:t>したコードとを対応付ける（たぶん歴史的にはこの利用法が先行する）。</a:t>
            </a:r>
            <a:endParaRPr kumimoji="1" lang="ja-JP" altLang="en-US" sz="1200" dirty="0">
              <a:solidFill>
                <a:schemeClr val="tx1"/>
              </a:solidFill>
            </a:endParaRPr>
          </a:p>
        </p:txBody>
      </p:sp>
      <p:sp>
        <p:nvSpPr>
          <p:cNvPr id="5" name="テキスト ボックス 4"/>
          <p:cNvSpPr txBox="1"/>
          <p:nvPr/>
        </p:nvSpPr>
        <p:spPr>
          <a:xfrm>
            <a:off x="119269" y="112992"/>
            <a:ext cx="646331" cy="369332"/>
          </a:xfrm>
          <a:prstGeom prst="rect">
            <a:avLst/>
          </a:prstGeom>
          <a:noFill/>
          <a:ln>
            <a:solidFill>
              <a:schemeClr val="tx1"/>
            </a:solidFill>
          </a:ln>
        </p:spPr>
        <p:txBody>
          <a:bodyPr wrap="none" rtlCol="0">
            <a:spAutoFit/>
          </a:bodyPr>
          <a:lstStyle/>
          <a:p>
            <a:r>
              <a:rPr kumimoji="1" lang="ja-JP" altLang="en-US" dirty="0" smtClean="0"/>
              <a:t>補足</a:t>
            </a:r>
            <a:endParaRPr kumimoji="1" lang="ja-JP" altLang="en-US" dirty="0"/>
          </a:p>
        </p:txBody>
      </p:sp>
    </p:spTree>
    <p:extLst>
      <p:ext uri="{BB962C8B-B14F-4D97-AF65-F5344CB8AC3E}">
        <p14:creationId xmlns:p14="http://schemas.microsoft.com/office/powerpoint/2010/main" val="2031024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きょうはこのへんで</a:t>
            </a:r>
            <a:r>
              <a:rPr kumimoji="1" lang="en-US" altLang="ja-JP" dirty="0" smtClean="0"/>
              <a:t>…</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99444937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t>きょうはこのへんで</a:t>
            </a:r>
            <a:r>
              <a:rPr kumimoji="1" lang="en-US" altLang="ja-JP" dirty="0" smtClean="0"/>
              <a:t>…</a:t>
            </a:r>
            <a:endParaRPr kumimoji="1" lang="ja-JP" altLang="en-US" dirty="0"/>
          </a:p>
        </p:txBody>
      </p:sp>
      <p:sp>
        <p:nvSpPr>
          <p:cNvPr id="5" name="コンテンツ プレースホルダー 4"/>
          <p:cNvSpPr>
            <a:spLocks noGrp="1"/>
          </p:cNvSpPr>
          <p:nvPr>
            <p:ph idx="1"/>
          </p:nvPr>
        </p:nvSpPr>
        <p:spPr/>
        <p:txBody>
          <a:bodyPr/>
          <a:lstStyle/>
          <a:p>
            <a:r>
              <a:rPr kumimoji="1" lang="ja-JP" altLang="en-US" dirty="0" smtClean="0"/>
              <a:t>今回は：</a:t>
            </a:r>
            <a:endParaRPr kumimoji="1" lang="en-US" altLang="ja-JP" dirty="0" smtClean="0"/>
          </a:p>
          <a:p>
            <a:pPr lvl="1"/>
            <a:r>
              <a:rPr kumimoji="1" lang="en-US" altLang="ja-JP" dirty="0" smtClean="0"/>
              <a:t>TS</a:t>
            </a:r>
            <a:r>
              <a:rPr kumimoji="1" lang="ja-JP" altLang="en-US" dirty="0" smtClean="0"/>
              <a:t>の開発環境を構築する方法を学んだ</a:t>
            </a:r>
            <a:endParaRPr kumimoji="1" lang="en-US" altLang="ja-JP" dirty="0" smtClean="0"/>
          </a:p>
          <a:p>
            <a:pPr lvl="1"/>
            <a:r>
              <a:rPr lang="en-US" altLang="ja-JP" dirty="0" smtClean="0"/>
              <a:t>TS</a:t>
            </a:r>
            <a:r>
              <a:rPr lang="ja-JP" altLang="en-US" dirty="0" smtClean="0"/>
              <a:t>の静的型付け言語としての優位性を確認した</a:t>
            </a:r>
            <a:endParaRPr lang="en-US" altLang="ja-JP" dirty="0" smtClean="0"/>
          </a:p>
          <a:p>
            <a:pPr lvl="1"/>
            <a:endParaRPr lang="en-US" altLang="ja-JP" dirty="0"/>
          </a:p>
          <a:p>
            <a:r>
              <a:rPr lang="ja-JP" altLang="en-US" dirty="0" smtClean="0"/>
              <a:t>次回は：</a:t>
            </a:r>
            <a:endParaRPr lang="en-US" altLang="ja-JP" dirty="0" smtClean="0"/>
          </a:p>
          <a:p>
            <a:pPr lvl="1"/>
            <a:r>
              <a:rPr lang="en-US" altLang="ja-JP" dirty="0" smtClean="0"/>
              <a:t>TS</a:t>
            </a:r>
            <a:r>
              <a:rPr lang="ja-JP" altLang="en-US" dirty="0" smtClean="0"/>
              <a:t>で</a:t>
            </a:r>
            <a:r>
              <a:rPr lang="en-US" altLang="ja-JP" dirty="0" smtClean="0"/>
              <a:t>SPA</a:t>
            </a:r>
            <a:r>
              <a:rPr lang="ja-JP" altLang="en-US" dirty="0" smtClean="0"/>
              <a:t>を作る方法を学ぶ</a:t>
            </a:r>
            <a:endParaRPr lang="en-US" altLang="ja-JP" dirty="0" smtClean="0"/>
          </a:p>
          <a:p>
            <a:pPr lvl="1"/>
            <a:r>
              <a:rPr lang="en-US" altLang="ja-JP" dirty="0" smtClean="0"/>
              <a:t>TS</a:t>
            </a:r>
            <a:r>
              <a:rPr lang="ja-JP" altLang="en-US" dirty="0" smtClean="0"/>
              <a:t>コードを</a:t>
            </a:r>
            <a:r>
              <a:rPr lang="en-US" altLang="ja-JP" dirty="0" smtClean="0"/>
              <a:t>UT</a:t>
            </a:r>
            <a:r>
              <a:rPr lang="ja-JP" altLang="en-US" dirty="0" smtClean="0"/>
              <a:t>する方法を学ぶ</a:t>
            </a:r>
            <a:endParaRPr lang="en-US" altLang="ja-JP" dirty="0" smtClean="0"/>
          </a:p>
          <a:p>
            <a:pPr lvl="1"/>
            <a:endParaRPr lang="en-US" altLang="ja-JP" dirty="0"/>
          </a:p>
          <a:p>
            <a:pPr marL="0" lvl="1" indent="0">
              <a:spcBef>
                <a:spcPts val="750"/>
              </a:spcBef>
              <a:buNone/>
            </a:pPr>
            <a:r>
              <a:rPr lang="en-US" altLang="ja-JP" dirty="0"/>
              <a:t>※</a:t>
            </a:r>
            <a:r>
              <a:rPr lang="ja-JP" altLang="en-US" dirty="0"/>
              <a:t>時間と紙幅の都合で</a:t>
            </a:r>
            <a:r>
              <a:rPr lang="en-US" altLang="ja-JP" dirty="0" err="1"/>
              <a:t>Node.js</a:t>
            </a:r>
            <a:r>
              <a:rPr lang="ja-JP" altLang="en-US" dirty="0"/>
              <a:t>、</a:t>
            </a:r>
            <a:r>
              <a:rPr lang="en-US" altLang="ja-JP" dirty="0"/>
              <a:t>Gulp</a:t>
            </a:r>
            <a:r>
              <a:rPr lang="ja-JP" altLang="en-US" dirty="0"/>
              <a:t>、そしてもちろん</a:t>
            </a:r>
            <a:r>
              <a:rPr lang="en-US" altLang="ja-JP" dirty="0"/>
              <a:t>TS</a:t>
            </a:r>
            <a:r>
              <a:rPr lang="ja-JP" altLang="en-US" dirty="0"/>
              <a:t>についても説明を大幅</a:t>
            </a:r>
            <a:r>
              <a:rPr lang="ja-JP" altLang="en-US" dirty="0" smtClean="0"/>
              <a:t>に端折って</a:t>
            </a:r>
            <a:r>
              <a:rPr lang="ja-JP" altLang="en-US" dirty="0"/>
              <a:t>います。それを埋めるのは皆さんの自己学習です。</a:t>
            </a:r>
            <a:endParaRPr lang="en-US" altLang="ja-JP" dirty="0"/>
          </a:p>
          <a:p>
            <a:endParaRPr lang="en-US" altLang="ja-JP" dirty="0" smtClean="0"/>
          </a:p>
          <a:p>
            <a:endParaRPr kumimoji="1" lang="ja-JP" altLang="en-US" dirty="0"/>
          </a:p>
        </p:txBody>
      </p:sp>
    </p:spTree>
    <p:extLst>
      <p:ext uri="{BB962C8B-B14F-4D97-AF65-F5344CB8AC3E}">
        <p14:creationId xmlns:p14="http://schemas.microsoft.com/office/powerpoint/2010/main" val="1244181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fade">
                                      <p:cBhvr>
                                        <p:cTn id="18" dur="500"/>
                                        <p:tgtEl>
                                          <p:spTgt spid="5">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fade">
                                      <p:cBhvr>
                                        <p:cTn id="21" dur="500"/>
                                        <p:tgtEl>
                                          <p:spTgt spid="5">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
                                            <p:txEl>
                                              <p:pRg st="6" end="6"/>
                                            </p:txEl>
                                          </p:spTgt>
                                        </p:tgtEl>
                                        <p:attrNameLst>
                                          <p:attrName>style.visibility</p:attrName>
                                        </p:attrNameLst>
                                      </p:cBhvr>
                                      <p:to>
                                        <p:strVal val="visible"/>
                                      </p:to>
                                    </p:set>
                                    <p:animEffect transition="in" filter="fade">
                                      <p:cBhvr>
                                        <p:cTn id="24" dur="500"/>
                                        <p:tgtEl>
                                          <p:spTgt spid="5">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animEffect transition="in" filter="fade">
                                      <p:cBhvr>
                                        <p:cTn id="29"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コンテンツ</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スコープ内</a:t>
            </a:r>
            <a:endParaRPr lang="en-US" altLang="ja-JP" dirty="0" smtClean="0"/>
          </a:p>
          <a:p>
            <a:pPr lvl="1"/>
            <a:r>
              <a:rPr lang="en-US" altLang="ja-JP" dirty="0" smtClean="0"/>
              <a:t>TS</a:t>
            </a:r>
            <a:r>
              <a:rPr lang="ja-JP" altLang="en-US" dirty="0" smtClean="0"/>
              <a:t>の紹介</a:t>
            </a:r>
            <a:endParaRPr lang="en-US" altLang="ja-JP" dirty="0" smtClean="0"/>
          </a:p>
          <a:p>
            <a:pPr lvl="1"/>
            <a:r>
              <a:rPr lang="en-US" altLang="ja-JP" dirty="0" smtClean="0"/>
              <a:t>TS</a:t>
            </a:r>
            <a:r>
              <a:rPr lang="ja-JP" altLang="en-US" dirty="0"/>
              <a:t>のメリット（とデメリット）のリストアップ	</a:t>
            </a:r>
            <a:endParaRPr lang="en-US" altLang="ja-JP" dirty="0" smtClean="0"/>
          </a:p>
          <a:p>
            <a:pPr lvl="1"/>
            <a:r>
              <a:rPr lang="ja-JP" altLang="en-US" dirty="0" smtClean="0"/>
              <a:t>言語</a:t>
            </a:r>
            <a:r>
              <a:rPr lang="ja-JP" altLang="en-US" dirty="0"/>
              <a:t>仕様の超概要の説明（ただしハイライトだけ！）</a:t>
            </a:r>
            <a:endParaRPr lang="en-US" altLang="ja-JP" dirty="0" smtClean="0"/>
          </a:p>
          <a:p>
            <a:pPr lvl="1"/>
            <a:r>
              <a:rPr lang="ja-JP" altLang="en-US" dirty="0" smtClean="0"/>
              <a:t>開発</a:t>
            </a:r>
            <a:r>
              <a:rPr lang="ja-JP" altLang="en-US" dirty="0"/>
              <a:t>環境の構築方法の</a:t>
            </a:r>
            <a:r>
              <a:rPr lang="ja-JP" altLang="en-US" dirty="0" smtClean="0"/>
              <a:t>説明</a:t>
            </a:r>
            <a:endParaRPr lang="en-US" altLang="ja-JP" dirty="0" smtClean="0"/>
          </a:p>
          <a:p>
            <a:endParaRPr lang="en-US" altLang="ja-JP" dirty="0"/>
          </a:p>
          <a:p>
            <a:r>
              <a:rPr lang="ja-JP" altLang="en-US" dirty="0" smtClean="0"/>
              <a:t>スコープ外</a:t>
            </a:r>
            <a:endParaRPr lang="en-US" altLang="ja-JP" dirty="0" smtClean="0"/>
          </a:p>
          <a:p>
            <a:pPr lvl="1"/>
            <a:r>
              <a:rPr lang="ja-JP" altLang="en-US" dirty="0" smtClean="0"/>
              <a:t>土台</a:t>
            </a:r>
            <a:r>
              <a:rPr lang="ja-JP" altLang="en-US" dirty="0"/>
              <a:t>として</a:t>
            </a:r>
            <a:r>
              <a:rPr lang="ja-JP" altLang="en-US" dirty="0" smtClean="0"/>
              <a:t>の</a:t>
            </a:r>
            <a:r>
              <a:rPr lang="en-US" altLang="ja-JP" dirty="0" smtClean="0"/>
              <a:t>JS</a:t>
            </a:r>
            <a:r>
              <a:rPr lang="ja-JP" altLang="en-US" dirty="0" smtClean="0"/>
              <a:t>の</a:t>
            </a:r>
            <a:r>
              <a:rPr lang="ja-JP" altLang="en-US" dirty="0"/>
              <a:t>言語仕様	</a:t>
            </a:r>
            <a:endParaRPr lang="en-US" altLang="ja-JP" dirty="0" smtClean="0"/>
          </a:p>
          <a:p>
            <a:pPr lvl="1"/>
            <a:r>
              <a:rPr lang="en-US" altLang="ja-JP" dirty="0" smtClean="0"/>
              <a:t>Angular</a:t>
            </a:r>
            <a:r>
              <a:rPr lang="ja-JP" altLang="en-US" dirty="0" smtClean="0"/>
              <a:t>や</a:t>
            </a:r>
            <a:r>
              <a:rPr lang="en-US" altLang="ja-JP" dirty="0" smtClean="0"/>
              <a:t>React</a:t>
            </a:r>
            <a:r>
              <a:rPr lang="ja-JP" altLang="en-US" dirty="0" smtClean="0"/>
              <a:t>などと</a:t>
            </a:r>
            <a:r>
              <a:rPr lang="ja-JP" altLang="en-US" dirty="0"/>
              <a:t>の統合</a:t>
            </a:r>
            <a:endParaRPr kumimoji="1" lang="ja-JP" altLang="en-US" dirty="0"/>
          </a:p>
        </p:txBody>
      </p:sp>
    </p:spTree>
    <p:extLst>
      <p:ext uri="{BB962C8B-B14F-4D97-AF65-F5344CB8AC3E}">
        <p14:creationId xmlns:p14="http://schemas.microsoft.com/office/powerpoint/2010/main" val="96143163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t>参考文献</a:t>
            </a:r>
            <a:endParaRPr kumimoji="1" lang="ja-JP" altLang="en-US" dirty="0"/>
          </a:p>
        </p:txBody>
      </p:sp>
      <p:graphicFrame>
        <p:nvGraphicFramePr>
          <p:cNvPr id="8" name="コンテンツ プレースホルダー 7"/>
          <p:cNvGraphicFramePr>
            <a:graphicFrameLocks noGrp="1"/>
          </p:cNvGraphicFramePr>
          <p:nvPr>
            <p:ph sz="half" idx="1"/>
            <p:extLst>
              <p:ext uri="{D42A27DB-BD31-4B8C-83A1-F6EECF244321}">
                <p14:modId xmlns:p14="http://schemas.microsoft.com/office/powerpoint/2010/main" val="375383597"/>
              </p:ext>
            </p:extLst>
          </p:nvPr>
        </p:nvGraphicFramePr>
        <p:xfrm>
          <a:off x="628650" y="1825625"/>
          <a:ext cx="3886200" cy="1993900"/>
        </p:xfrm>
        <a:graphic>
          <a:graphicData uri="http://schemas.openxmlformats.org/drawingml/2006/table">
            <a:tbl>
              <a:tblPr>
                <a:tableStyleId>{2D5ABB26-0587-4C30-8999-92F81FD0307C}</a:tableStyleId>
              </a:tblPr>
              <a:tblGrid>
                <a:gridCol w="1057275"/>
                <a:gridCol w="2828925"/>
              </a:tblGrid>
              <a:tr h="370840">
                <a:tc>
                  <a:txBody>
                    <a:bodyPr/>
                    <a:lstStyle/>
                    <a:p>
                      <a:r>
                        <a:rPr kumimoji="1" lang="ja-JP" altLang="en-US" dirty="0" smtClean="0"/>
                        <a:t>書名</a:t>
                      </a:r>
                      <a:endParaRPr kumimoji="1" lang="ja-JP" altLang="en-US" dirty="0"/>
                    </a:p>
                  </a:txBody>
                  <a:tcPr/>
                </a:tc>
                <a:tc>
                  <a:txBody>
                    <a:bodyPr/>
                    <a:lstStyle/>
                    <a:p>
                      <a:r>
                        <a:rPr kumimoji="1" lang="en-US" altLang="ja-JP" dirty="0" smtClean="0"/>
                        <a:t>JavaScript</a:t>
                      </a:r>
                      <a:r>
                        <a:rPr kumimoji="1" lang="ja-JP" altLang="en-US" dirty="0" smtClean="0"/>
                        <a:t>プログラマのための 実践的</a:t>
                      </a:r>
                      <a:r>
                        <a:rPr kumimoji="1" lang="en-US" altLang="ja-JP" dirty="0" err="1" smtClean="0"/>
                        <a:t>TypeScript</a:t>
                      </a:r>
                      <a:r>
                        <a:rPr kumimoji="1" lang="ja-JP" altLang="en-US" dirty="0" smtClean="0"/>
                        <a:t>入門</a:t>
                      </a:r>
                    </a:p>
                  </a:txBody>
                  <a:tcPr/>
                </a:tc>
              </a:tr>
              <a:tr h="370840">
                <a:tc>
                  <a:txBody>
                    <a:bodyPr/>
                    <a:lstStyle/>
                    <a:p>
                      <a:r>
                        <a:rPr kumimoji="1" lang="ja-JP" altLang="en-US" dirty="0" smtClean="0"/>
                        <a:t>著者</a:t>
                      </a:r>
                      <a:endParaRPr kumimoji="1" lang="ja-JP" altLang="en-US"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kumimoji="1" lang="ja-JP" altLang="is-IS" dirty="0" smtClean="0"/>
                        <a:t>川俣晶</a:t>
                      </a:r>
                      <a:r>
                        <a:rPr kumimoji="1" lang="is-IS" altLang="ja-JP" dirty="0" smtClean="0"/>
                        <a:t>(</a:t>
                      </a:r>
                      <a:r>
                        <a:rPr kumimoji="1" lang="ja-JP" altLang="is-IS" dirty="0" smtClean="0"/>
                        <a:t>著</a:t>
                      </a:r>
                      <a:r>
                        <a:rPr kumimoji="1" lang="is-IS" altLang="ja-JP" dirty="0" smtClean="0"/>
                        <a:t>)</a:t>
                      </a:r>
                      <a:r>
                        <a:rPr kumimoji="1" lang="ja-JP" altLang="en-US" dirty="0" smtClean="0"/>
                        <a:t>、</a:t>
                      </a:r>
                      <a:r>
                        <a:rPr kumimoji="1" lang="ja-JP" altLang="is-IS" dirty="0" smtClean="0"/>
                        <a:t>井上章</a:t>
                      </a:r>
                      <a:r>
                        <a:rPr kumimoji="1" lang="is-IS" altLang="ja-JP" dirty="0" smtClean="0"/>
                        <a:t>(</a:t>
                      </a:r>
                      <a:r>
                        <a:rPr kumimoji="1" lang="ja-JP" altLang="is-IS" dirty="0" smtClean="0"/>
                        <a:t>監修</a:t>
                      </a:r>
                      <a:r>
                        <a:rPr kumimoji="1" lang="is-IS" altLang="ja-JP" dirty="0" smtClean="0"/>
                        <a:t>)</a:t>
                      </a:r>
                      <a:endParaRPr kumimoji="1" lang="ja-JP" altLang="en-US" dirty="0"/>
                    </a:p>
                  </a:txBody>
                  <a:tcPr/>
                </a:tc>
              </a:tr>
              <a:tr h="370840">
                <a:tc>
                  <a:txBody>
                    <a:bodyPr/>
                    <a:lstStyle/>
                    <a:p>
                      <a:r>
                        <a:rPr kumimoji="1" lang="ja-JP" altLang="en-US" dirty="0" smtClean="0"/>
                        <a:t>コメント</a:t>
                      </a:r>
                      <a:endParaRPr kumimoji="1" lang="ja-JP" altLang="en-US" dirty="0"/>
                    </a:p>
                  </a:txBody>
                  <a:tcPr/>
                </a:tc>
                <a:tc>
                  <a:txBody>
                    <a:bodyPr/>
                    <a:lstStyle/>
                    <a:p>
                      <a:r>
                        <a:rPr kumimoji="1" lang="en-US" altLang="ja-JP" dirty="0" smtClean="0"/>
                        <a:t>Java/C#</a:t>
                      </a:r>
                      <a:r>
                        <a:rPr kumimoji="1" lang="ja-JP" altLang="en-US" dirty="0" smtClean="0"/>
                        <a:t>を理解している開発者からするとやや冗長な説明もありますが、</a:t>
                      </a:r>
                      <a:r>
                        <a:rPr kumimoji="1" lang="en-US" altLang="ja-JP" dirty="0" smtClean="0"/>
                        <a:t>TS</a:t>
                      </a:r>
                      <a:r>
                        <a:rPr kumimoji="1" lang="ja-JP" altLang="en-US" dirty="0" smtClean="0"/>
                        <a:t>の仕様や優位性について（</a:t>
                      </a:r>
                      <a:r>
                        <a:rPr kumimoji="1" lang="en-US" altLang="ja-JP" dirty="0" smtClean="0"/>
                        <a:t>JS</a:t>
                      </a:r>
                      <a:r>
                        <a:rPr kumimoji="1" lang="ja-JP" altLang="en-US" dirty="0" smtClean="0"/>
                        <a:t>の闇についても）よく理解できると思います。</a:t>
                      </a:r>
                      <a:endParaRPr kumimoji="1" lang="ja-JP" altLang="en-US" dirty="0"/>
                    </a:p>
                  </a:txBody>
                  <a:tcPr/>
                </a:tc>
              </a:tr>
            </a:tbl>
          </a:graphicData>
        </a:graphic>
      </p:graphicFrame>
      <p:pic>
        <p:nvPicPr>
          <p:cNvPr id="7" name="コンテンツ プレースホルダー 6"/>
          <p:cNvPicPr>
            <a:picLocks noGrp="1" noChangeAspect="1"/>
          </p:cNvPicPr>
          <p:nvPr>
            <p:ph sz="half" idx="2"/>
          </p:nvPr>
        </p:nvPicPr>
        <p:blipFill>
          <a:blip r:embed="rId2"/>
          <a:stretch>
            <a:fillRect/>
          </a:stretch>
        </p:blipFill>
        <p:spPr>
          <a:xfrm>
            <a:off x="4879580" y="1825625"/>
            <a:ext cx="3385340" cy="4351338"/>
          </a:xfrm>
          <a:prstGeom prst="rect">
            <a:avLst/>
          </a:prstGeom>
        </p:spPr>
      </p:pic>
    </p:spTree>
    <p:extLst>
      <p:ext uri="{BB962C8B-B14F-4D97-AF65-F5344CB8AC3E}">
        <p14:creationId xmlns:p14="http://schemas.microsoft.com/office/powerpoint/2010/main" val="8268393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進め方</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ja-JP" altLang="en-US" dirty="0" smtClean="0"/>
              <a:t>ツールのインストールやコーディングとその合間に言語仕様やツールに関する捕捉説明を行う。</a:t>
            </a:r>
            <a:endParaRPr lang="en-US" altLang="ja-JP" dirty="0" smtClean="0"/>
          </a:p>
          <a:p>
            <a:endParaRPr kumimoji="1" lang="en-US" altLang="ja-JP" dirty="0" smtClean="0"/>
          </a:p>
          <a:p>
            <a:r>
              <a:rPr kumimoji="1" lang="ja-JP" altLang="en-US" dirty="0" smtClean="0"/>
              <a:t>第</a:t>
            </a:r>
            <a:r>
              <a:rPr kumimoji="1" lang="en-US" altLang="ja-JP" dirty="0" smtClean="0"/>
              <a:t>1</a:t>
            </a:r>
            <a:r>
              <a:rPr kumimoji="1" lang="ja-JP" altLang="en-US" dirty="0" smtClean="0"/>
              <a:t>回</a:t>
            </a:r>
            <a:endParaRPr kumimoji="1" lang="en-US" altLang="ja-JP" dirty="0" smtClean="0"/>
          </a:p>
          <a:p>
            <a:pPr lvl="1"/>
            <a:r>
              <a:rPr kumimoji="1" lang="ja-JP" altLang="en-US" dirty="0" smtClean="0"/>
              <a:t>開発に最低限必要になるツール群をインストールしつつ、</a:t>
            </a:r>
            <a:r>
              <a:rPr kumimoji="1" lang="en-US" altLang="ja-JP" dirty="0" smtClean="0"/>
              <a:t>TS</a:t>
            </a:r>
            <a:r>
              <a:rPr kumimoji="1" lang="ja-JP" altLang="en-US" dirty="0" smtClean="0"/>
              <a:t>の言語仕様を中心に学んでいく。</a:t>
            </a:r>
            <a:endParaRPr kumimoji="1" lang="en-US" altLang="ja-JP" dirty="0" smtClean="0"/>
          </a:p>
          <a:p>
            <a:pPr lvl="1"/>
            <a:r>
              <a:rPr lang="ja-JP" altLang="en-US" dirty="0" smtClean="0"/>
              <a:t>ゴール：</a:t>
            </a:r>
            <a:r>
              <a:rPr lang="en-US" altLang="ja-JP" dirty="0" smtClean="0"/>
              <a:t>TS</a:t>
            </a:r>
            <a:r>
              <a:rPr lang="ja-JP" altLang="en-US" dirty="0" smtClean="0"/>
              <a:t>をそれ単体としてコーディングし、トランスパイルして、</a:t>
            </a:r>
            <a:r>
              <a:rPr lang="en-US" altLang="ja-JP" dirty="0" smtClean="0"/>
              <a:t>JS</a:t>
            </a:r>
            <a:r>
              <a:rPr lang="ja-JP" altLang="en-US" dirty="0" smtClean="0"/>
              <a:t>の既存リソースとともに使用できる状態。</a:t>
            </a:r>
            <a:endParaRPr lang="en-US" altLang="ja-JP" dirty="0" smtClean="0"/>
          </a:p>
          <a:p>
            <a:endParaRPr kumimoji="1" lang="en-US" altLang="ja-JP" dirty="0" smtClean="0"/>
          </a:p>
          <a:p>
            <a:r>
              <a:rPr kumimoji="1" lang="ja-JP" altLang="en-US" dirty="0" smtClean="0"/>
              <a:t>第</a:t>
            </a:r>
            <a:r>
              <a:rPr kumimoji="1" lang="en-US" altLang="ja-JP" dirty="0" smtClean="0"/>
              <a:t>2</a:t>
            </a:r>
            <a:r>
              <a:rPr kumimoji="1" lang="ja-JP" altLang="en-US" dirty="0" smtClean="0"/>
              <a:t>回</a:t>
            </a:r>
            <a:endParaRPr kumimoji="1" lang="en-US" altLang="ja-JP" dirty="0" smtClean="0"/>
          </a:p>
          <a:p>
            <a:pPr lvl="1"/>
            <a:r>
              <a:rPr lang="en-US" altLang="ja-JP" dirty="0" smtClean="0"/>
              <a:t>TS</a:t>
            </a:r>
            <a:r>
              <a:rPr lang="ja-JP" altLang="en-US" dirty="0" smtClean="0"/>
              <a:t>ビルド＆テストするためのツール群をインストールしつつ、</a:t>
            </a:r>
            <a:r>
              <a:rPr lang="en-US" altLang="ja-JP" dirty="0" smtClean="0"/>
              <a:t>TS</a:t>
            </a:r>
            <a:r>
              <a:rPr lang="ja-JP" altLang="en-US" dirty="0" smtClean="0"/>
              <a:t>開発を現実の開発体制全体のなかに組み込む方法を学んでいく。</a:t>
            </a:r>
            <a:endParaRPr lang="en-US" altLang="ja-JP" dirty="0" smtClean="0"/>
          </a:p>
          <a:p>
            <a:pPr lvl="1"/>
            <a:r>
              <a:rPr kumimoji="1" lang="ja-JP" altLang="en-US" dirty="0" smtClean="0"/>
              <a:t>ゴール：</a:t>
            </a:r>
            <a:r>
              <a:rPr kumimoji="1" lang="en-US" altLang="ja-JP" dirty="0" err="1" smtClean="0"/>
              <a:t>Node.js</a:t>
            </a:r>
            <a:r>
              <a:rPr kumimoji="1" lang="ja-JP" altLang="en-US" dirty="0" smtClean="0"/>
              <a:t>のツールチェインを利用して、ビルド＆テストを実施でき、</a:t>
            </a:r>
            <a:r>
              <a:rPr kumimoji="1" lang="en-US" altLang="ja-JP" dirty="0" smtClean="0"/>
              <a:t>Java/C#</a:t>
            </a:r>
            <a:r>
              <a:rPr kumimoji="1" lang="ja-JP" altLang="en-US" dirty="0" smtClean="0"/>
              <a:t>のツールチェインや</a:t>
            </a:r>
            <a:r>
              <a:rPr kumimoji="1" lang="en-US" altLang="ja-JP" dirty="0" smtClean="0"/>
              <a:t>CI</a:t>
            </a:r>
            <a:r>
              <a:rPr kumimoji="1" lang="ja-JP" altLang="en-US" dirty="0" smtClean="0"/>
              <a:t>体制と統合する準備もできている状態。</a:t>
            </a:r>
            <a:endParaRPr kumimoji="1" lang="ja-JP" altLang="en-US" dirty="0"/>
          </a:p>
        </p:txBody>
      </p:sp>
    </p:spTree>
    <p:extLst>
      <p:ext uri="{BB962C8B-B14F-4D97-AF65-F5344CB8AC3E}">
        <p14:creationId xmlns:p14="http://schemas.microsoft.com/office/powerpoint/2010/main" val="7375555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t>第</a:t>
            </a:r>
            <a:r>
              <a:rPr kumimoji="1" lang="en-US" altLang="ja-JP" dirty="0" smtClean="0"/>
              <a:t>1</a:t>
            </a:r>
            <a:r>
              <a:rPr kumimoji="1" lang="ja-JP" altLang="en-US" dirty="0" smtClean="0"/>
              <a:t>回</a:t>
            </a:r>
            <a:endParaRPr kumimoji="1" lang="ja-JP" altLang="en-US" dirty="0"/>
          </a:p>
        </p:txBody>
      </p:sp>
      <p:sp>
        <p:nvSpPr>
          <p:cNvPr id="5" name="テキスト プレースホルダー 4"/>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4506596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何はともあれ環境構築！</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350360297"/>
      </p:ext>
    </p:extLst>
  </p:cSld>
  <p:clrMapOvr>
    <a:masterClrMapping/>
  </p:clrMapOvr>
  <p:timing>
    <p:tnLst>
      <p:par>
        <p:cTn id="1" dur="indefinite" restart="never" nodeType="tmRoot"/>
      </p:par>
    </p:tn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681</TotalTime>
  <Words>4230</Words>
  <Application>Microsoft Office PowerPoint</Application>
  <PresentationFormat>画面に合わせる (4:3)</PresentationFormat>
  <Paragraphs>485</Paragraphs>
  <Slides>60</Slides>
  <Notes>1</Notes>
  <HiddenSlides>0</HiddenSlides>
  <MMClips>0</MMClips>
  <ScaleCrop>false</ScaleCrop>
  <HeadingPairs>
    <vt:vector size="4" baseType="variant">
      <vt:variant>
        <vt:lpstr>テーマ</vt:lpstr>
      </vt:variant>
      <vt:variant>
        <vt:i4>1</vt:i4>
      </vt:variant>
      <vt:variant>
        <vt:lpstr>スライド タイトル</vt:lpstr>
      </vt:variant>
      <vt:variant>
        <vt:i4>60</vt:i4>
      </vt:variant>
    </vt:vector>
  </HeadingPairs>
  <TitlesOfParts>
    <vt:vector size="61" baseType="lpstr">
      <vt:lpstr>ホワイト</vt:lpstr>
      <vt:lpstr>TypeScriptハンズオン</vt:lpstr>
      <vt:lpstr>はじめに</vt:lpstr>
      <vt:lpstr>自己紹介</vt:lpstr>
      <vt:lpstr>この資料における用語法</vt:lpstr>
      <vt:lpstr>開催概要</vt:lpstr>
      <vt:lpstr>コンテンツ</vt:lpstr>
      <vt:lpstr>進め方</vt:lpstr>
      <vt:lpstr>第1回</vt:lpstr>
      <vt:lpstr>何はともあれ環境構築！</vt:lpstr>
      <vt:lpstr>Node.jsインストール※1</vt:lpstr>
      <vt:lpstr>Node.jsって何？</vt:lpstr>
      <vt:lpstr>npmコマンド一覧 主に使ってるものだけ！</vt:lpstr>
      <vt:lpstr>はじめてのnodeパッケージ</vt:lpstr>
      <vt:lpstr>Gulpをインストール</vt:lpstr>
      <vt:lpstr>Gulpって何？</vt:lpstr>
      <vt:lpstr>Gulpは必須ですか？</vt:lpstr>
      <vt:lpstr>Atomインストール</vt:lpstr>
      <vt:lpstr>atom-typescriptインストール</vt:lpstr>
      <vt:lpstr>Atomって何？</vt:lpstr>
      <vt:lpstr>Atomは必須ですか？</vt:lpstr>
      <vt:lpstr>ツールの主な選択肢</vt:lpstr>
      <vt:lpstr>TSの超概要</vt:lpstr>
      <vt:lpstr>TSのプロフィール</vt:lpstr>
      <vt:lpstr>AltJSって何？</vt:lpstr>
      <vt:lpstr>AltJSの動機/形態</vt:lpstr>
      <vt:lpstr>AltJSの例</vt:lpstr>
      <vt:lpstr>AltJSの実行時エラー解析</vt:lpstr>
      <vt:lpstr>TSの2本柱</vt:lpstr>
      <vt:lpstr>TSのJava/C#っぽい部分</vt:lpstr>
      <vt:lpstr>Promise&lt;T&gt;って何？</vt:lpstr>
      <vt:lpstr>Java/C#よりすごい部分</vt:lpstr>
      <vt:lpstr>メリデメ</vt:lpstr>
      <vt:lpstr>デメリットに対する反論</vt:lpstr>
      <vt:lpstr>将来性</vt:lpstr>
      <vt:lpstr>移行しやすさ</vt:lpstr>
      <vt:lpstr>はじめてのTSプロジェクト</vt:lpstr>
      <vt:lpstr>ディレクトリ構成</vt:lpstr>
      <vt:lpstr>依存性のインストール</vt:lpstr>
      <vt:lpstr>なぜ-S/Dを指定するの？</vt:lpstr>
      <vt:lpstr>Atomでプロジェクトをオープン</vt:lpstr>
      <vt:lpstr>tsconfig.jsonのコード</vt:lpstr>
      <vt:lpstr>gulpfile.jsのコード</vt:lpstr>
      <vt:lpstr>gulpfile.jsの続きをコードする前に… タスク定義の基本①</vt:lpstr>
      <vt:lpstr>gulpfile.jsの続きをコードする前に… タスク定義の基本②</vt:lpstr>
      <vt:lpstr>gulpfile.jsのコード</vt:lpstr>
      <vt:lpstr>gulpfile.jsのコード</vt:lpstr>
      <vt:lpstr>gulpfile.jsのコード</vt:lpstr>
      <vt:lpstr>index.htmlのコード</vt:lpstr>
      <vt:lpstr>sub.tsのコード</vt:lpstr>
      <vt:lpstr>sub.tsのコード</vt:lpstr>
      <vt:lpstr>気がついた？</vt:lpstr>
      <vt:lpstr>main.tsのコード</vt:lpstr>
      <vt:lpstr>気がついた？</vt:lpstr>
      <vt:lpstr>ちょっと書き換えてみよう</vt:lpstr>
      <vt:lpstr>動かしてみよう</vt:lpstr>
      <vt:lpstr>気がついた？</vt:lpstr>
      <vt:lpstr>モジュール依存性解決の選択肢</vt:lpstr>
      <vt:lpstr>きょうはこのへんで…</vt:lpstr>
      <vt:lpstr>きょうはこのへんで…</vt:lpstr>
      <vt:lpstr>参考文献</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TypeScriptハンズオン</dc:title>
  <dc:creator>mizuky fujitani</dc:creator>
  <cp:lastModifiedBy>mizuki.fujitani@ibsk0104</cp:lastModifiedBy>
  <cp:revision>145</cp:revision>
  <dcterms:created xsi:type="dcterms:W3CDTF">2017-01-21T18:21:35Z</dcterms:created>
  <dcterms:modified xsi:type="dcterms:W3CDTF">2017-01-30T09:30:46Z</dcterms:modified>
</cp:coreProperties>
</file>