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sldIdLst>
    <p:sldId id="256" r:id="rId2"/>
    <p:sldId id="261" r:id="rId3"/>
    <p:sldId id="258" r:id="rId4"/>
    <p:sldId id="259" r:id="rId5"/>
    <p:sldId id="260" r:id="rId6"/>
    <p:sldId id="262" r:id="rId7"/>
    <p:sldId id="263" r:id="rId8"/>
    <p:sldId id="303" r:id="rId9"/>
    <p:sldId id="264" r:id="rId10"/>
    <p:sldId id="265" r:id="rId11"/>
    <p:sldId id="298" r:id="rId12"/>
    <p:sldId id="266" r:id="rId13"/>
    <p:sldId id="267" r:id="rId14"/>
    <p:sldId id="268" r:id="rId15"/>
    <p:sldId id="290" r:id="rId16"/>
    <p:sldId id="269" r:id="rId17"/>
    <p:sldId id="271" r:id="rId18"/>
    <p:sldId id="272" r:id="rId19"/>
    <p:sldId id="273" r:id="rId20"/>
    <p:sldId id="275" r:id="rId21"/>
    <p:sldId id="274" r:id="rId22"/>
    <p:sldId id="276" r:id="rId23"/>
    <p:sldId id="277" r:id="rId24"/>
    <p:sldId id="278" r:id="rId25"/>
    <p:sldId id="279" r:id="rId26"/>
    <p:sldId id="270" r:id="rId27"/>
    <p:sldId id="280" r:id="rId28"/>
    <p:sldId id="281" r:id="rId29"/>
    <p:sldId id="283" r:id="rId30"/>
    <p:sldId id="284" r:id="rId31"/>
    <p:sldId id="282" r:id="rId32"/>
    <p:sldId id="285" r:id="rId33"/>
    <p:sldId id="286" r:id="rId34"/>
    <p:sldId id="287" r:id="rId35"/>
    <p:sldId id="288" r:id="rId36"/>
    <p:sldId id="289" r:id="rId37"/>
    <p:sldId id="291" r:id="rId38"/>
    <p:sldId id="292" r:id="rId39"/>
    <p:sldId id="293" r:id="rId40"/>
    <p:sldId id="294" r:id="rId41"/>
    <p:sldId id="295" r:id="rId42"/>
    <p:sldId id="296" r:id="rId43"/>
    <p:sldId id="299" r:id="rId44"/>
    <p:sldId id="297" r:id="rId45"/>
    <p:sldId id="300" r:id="rId46"/>
    <p:sldId id="301"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31"/>
  </p:normalViewPr>
  <p:slideViewPr>
    <p:cSldViewPr snapToGrid="0" snapToObjects="1">
      <p:cViewPr varScale="1">
        <p:scale>
          <a:sx n="64" d="100"/>
          <a:sy n="64" d="100"/>
        </p:scale>
        <p:origin x="-3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0366F-DCA4-2C42-B79C-DAF65C3ECDBD}" type="datetimeFigureOut">
              <a:rPr kumimoji="1" lang="ja-JP" altLang="en-US" smtClean="0"/>
              <a:pPr/>
              <a:t>2017/2/6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F8FCE-54DA-0948-AE04-7856B12C858F}" type="slidenum">
              <a:rPr kumimoji="1" lang="ja-JP" altLang="en-US" smtClean="0"/>
              <a:pPr/>
              <a:t>‹#›</a:t>
            </a:fld>
            <a:endParaRPr kumimoji="1" lang="ja-JP" altLang="en-US"/>
          </a:p>
        </p:txBody>
      </p:sp>
    </p:spTree>
    <p:extLst>
      <p:ext uri="{BB962C8B-B14F-4D97-AF65-F5344CB8AC3E}">
        <p14:creationId xmlns:p14="http://schemas.microsoft.com/office/powerpoint/2010/main" val="17750303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17F8FCE-54DA-0948-AE04-7856B12C858F}" type="slidenum">
              <a:rPr kumimoji="1" lang="ja-JP" altLang="en-US" smtClean="0"/>
              <a:pPr/>
              <a:t>24</a:t>
            </a:fld>
            <a:endParaRPr kumimoji="1" lang="ja-JP" altLang="en-US"/>
          </a:p>
        </p:txBody>
      </p:sp>
    </p:spTree>
    <p:extLst>
      <p:ext uri="{BB962C8B-B14F-4D97-AF65-F5344CB8AC3E}">
        <p14:creationId xmlns:p14="http://schemas.microsoft.com/office/powerpoint/2010/main" val="1745591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0D2F086-42D3-FB49-BBE7-37AFA1484752}" type="datetimeFigureOut">
              <a:rPr kumimoji="1" lang="ja-JP" altLang="en-US" smtClean="0"/>
              <a:pPr/>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39C21B-A31A-BE4D-8214-B82B1953718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D2F086-42D3-FB49-BBE7-37AFA1484752}" type="datetimeFigureOut">
              <a:rPr kumimoji="1" lang="ja-JP" altLang="en-US" smtClean="0"/>
              <a:pPr/>
              <a:t>2017/2/6</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39C21B-A31A-BE4D-8214-B82B1953718E}" type="slidenum">
              <a:rPr kumimoji="1" lang="ja-JP" altLang="en-US" smtClean="0"/>
              <a:pPr/>
              <a:t>‹#›</a:t>
            </a:fld>
            <a:endParaRPr kumimoji="1" lang="ja-JP" altLang="en-US"/>
          </a:p>
        </p:txBody>
      </p:sp>
    </p:spTree>
    <p:extLst>
      <p:ext uri="{BB962C8B-B14F-4D97-AF65-F5344CB8AC3E}">
        <p14:creationId xmlns:p14="http://schemas.microsoft.com/office/powerpoint/2010/main" val="16227959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ngular/zone.js/blob/master/README.md" TargetMode="Externa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angular.io/docs/ts/latest/guide/deployme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ngular.io/docs/ts/latest/api/core/index/enableProdMode-function.html" TargetMode="External"/><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typescriptlang.org/docs/handbook/release-notes/typescript-2-1.html" TargetMode="External"/><Relationship Id="rId7" Type="http://schemas.openxmlformats.org/officeDocument/2006/relationships/hyperlink" Target="http://amzn.asia/f7zoT3g" TargetMode="External"/><Relationship Id="rId2" Type="http://schemas.openxmlformats.org/officeDocument/2006/relationships/hyperlink" Target="https://www.typescriptlang.org/docs/handbook/basic-types.html" TargetMode="External"/><Relationship Id="rId1" Type="http://schemas.openxmlformats.org/officeDocument/2006/relationships/slideLayout" Target="../slideLayouts/slideLayout2.xml"/><Relationship Id="rId6" Type="http://schemas.openxmlformats.org/officeDocument/2006/relationships/hyperlink" Target="https://angular.io/docs/ts/latest/" TargetMode="External"/><Relationship Id="rId5" Type="http://schemas.openxmlformats.org/officeDocument/2006/relationships/hyperlink" Target="http://www.buildinsider.net/tagcloud?tag=TypeScript" TargetMode="External"/><Relationship Id="rId4" Type="http://schemas.openxmlformats.org/officeDocument/2006/relationships/hyperlink" Target="http://amzn.asia/anD1OT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ngular.io/"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TypeScript</a:t>
            </a:r>
            <a:r>
              <a:rPr kumimoji="1" lang="ja-JP" altLang="en-US" dirty="0" smtClean="0"/>
              <a:t>ハンズオン</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541927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Angular</a:t>
            </a:r>
            <a:r>
              <a:rPr kumimoji="1" lang="ja-JP" altLang="en-US" dirty="0" smtClean="0"/>
              <a:t>が提供する代表的機能</a:t>
            </a:r>
            <a:endParaRPr kumimoji="1" lang="ja-JP" altLang="en-US" dirty="0"/>
          </a:p>
        </p:txBody>
      </p:sp>
      <p:sp>
        <p:nvSpPr>
          <p:cNvPr id="5" name="コンテンツ プレースホルダー 4"/>
          <p:cNvSpPr>
            <a:spLocks noGrp="1"/>
          </p:cNvSpPr>
          <p:nvPr>
            <p:ph idx="1"/>
          </p:nvPr>
        </p:nvSpPr>
        <p:spPr/>
        <p:txBody>
          <a:bodyPr>
            <a:normAutofit fontScale="92500" lnSpcReduction="20000"/>
          </a:bodyPr>
          <a:lstStyle/>
          <a:p>
            <a:r>
              <a:rPr kumimoji="1" lang="en-US" altLang="ja-JP" dirty="0" smtClean="0"/>
              <a:t>MVVM</a:t>
            </a:r>
            <a:r>
              <a:rPr kumimoji="1" lang="ja-JP" altLang="en-US" dirty="0" smtClean="0"/>
              <a:t>機能（データバインディング機能）</a:t>
            </a:r>
            <a:endParaRPr kumimoji="1" lang="en-US" altLang="ja-JP" dirty="0" smtClean="0"/>
          </a:p>
          <a:p>
            <a:pPr lvl="1"/>
            <a:r>
              <a:rPr lang="en-US" altLang="ja-JP" dirty="0" err="1" smtClean="0"/>
              <a:t>ViewModel</a:t>
            </a:r>
            <a:r>
              <a:rPr lang="ja-JP" altLang="en-US" dirty="0" smtClean="0"/>
              <a:t>オブジェクトを通じた</a:t>
            </a:r>
            <a:r>
              <a:rPr lang="en-US" altLang="ja-JP" dirty="0" smtClean="0"/>
              <a:t>HTML</a:t>
            </a:r>
            <a:r>
              <a:rPr lang="ja-JP" altLang="en-US" dirty="0" smtClean="0"/>
              <a:t>と</a:t>
            </a:r>
            <a:r>
              <a:rPr lang="en-US" altLang="ja-JP" dirty="0" smtClean="0"/>
              <a:t>JS/TS</a:t>
            </a:r>
            <a:r>
              <a:rPr lang="ja-JP" altLang="en-US" dirty="0" smtClean="0"/>
              <a:t>の自動反映。</a:t>
            </a:r>
            <a:endParaRPr lang="en-US" altLang="ja-JP" dirty="0" smtClean="0"/>
          </a:p>
          <a:p>
            <a:pPr lvl="1"/>
            <a:endParaRPr kumimoji="1" lang="en-US" altLang="ja-JP" dirty="0"/>
          </a:p>
          <a:p>
            <a:r>
              <a:rPr kumimoji="1" lang="ja-JP" altLang="en-US" dirty="0" smtClean="0"/>
              <a:t>ルーティング機能</a:t>
            </a:r>
            <a:endParaRPr kumimoji="1" lang="en-US" altLang="ja-JP" dirty="0" smtClean="0"/>
          </a:p>
          <a:p>
            <a:pPr lvl="1"/>
            <a:r>
              <a:rPr kumimoji="1" lang="en-US" altLang="ja-JP" dirty="0" err="1" smtClean="0"/>
              <a:t>HistoryAPI</a:t>
            </a:r>
            <a:r>
              <a:rPr kumimoji="1" lang="ja-JP" altLang="en-US" dirty="0" smtClean="0"/>
              <a:t>を使用した画面遷移の機能。（</a:t>
            </a:r>
            <a:r>
              <a:rPr kumimoji="1" lang="en-US" altLang="ja-JP" dirty="0" smtClean="0"/>
              <a:t>Web</a:t>
            </a:r>
            <a:r>
              <a:rPr kumimoji="1" lang="ja-JP" altLang="en-US" dirty="0" smtClean="0"/>
              <a:t>サーバに対するページの</a:t>
            </a:r>
            <a:r>
              <a:rPr kumimoji="1" lang="en-US" altLang="ja-JP" dirty="0" smtClean="0"/>
              <a:t>HTTP</a:t>
            </a:r>
            <a:r>
              <a:rPr kumimoji="1" lang="ja-JP" altLang="en-US" dirty="0" smtClean="0"/>
              <a:t>リクエスト</a:t>
            </a:r>
            <a:r>
              <a:rPr lang="ja-JP" altLang="en-US" dirty="0" smtClean="0"/>
              <a:t>を</a:t>
            </a:r>
            <a:r>
              <a:rPr kumimoji="1" lang="ja-JP" altLang="en-US" dirty="0" smtClean="0"/>
              <a:t>発生させず、</a:t>
            </a:r>
            <a:r>
              <a:rPr kumimoji="1" lang="en-US" altLang="ja-JP" dirty="0" smtClean="0"/>
              <a:t>JS/TS</a:t>
            </a:r>
            <a:r>
              <a:rPr kumimoji="1" lang="ja-JP" altLang="en-US" dirty="0" smtClean="0"/>
              <a:t>完結型の画面遷移をしつつブラウザの履歴にも反映させる）</a:t>
            </a:r>
            <a:endParaRPr kumimoji="1" lang="en-US" altLang="ja-JP" dirty="0" smtClean="0"/>
          </a:p>
          <a:p>
            <a:pPr lvl="1"/>
            <a:endParaRPr lang="en-US" altLang="ja-JP" dirty="0"/>
          </a:p>
          <a:p>
            <a:r>
              <a:rPr kumimoji="1" lang="en-US" altLang="ja-JP" dirty="0" smtClean="0"/>
              <a:t>RESTful</a:t>
            </a:r>
            <a:r>
              <a:rPr kumimoji="1" lang="ja-JP" altLang="en-US" dirty="0" smtClean="0"/>
              <a:t> </a:t>
            </a:r>
            <a:r>
              <a:rPr kumimoji="1" lang="en-US" altLang="ja-JP" dirty="0" smtClean="0"/>
              <a:t>API</a:t>
            </a:r>
            <a:r>
              <a:rPr kumimoji="1" lang="ja-JP" altLang="en-US" dirty="0" smtClean="0"/>
              <a:t>クライアント機能</a:t>
            </a:r>
            <a:endParaRPr kumimoji="1" lang="en-US" altLang="ja-JP" dirty="0" smtClean="0"/>
          </a:p>
          <a:p>
            <a:pPr lvl="1"/>
            <a:r>
              <a:rPr lang="ja-JP" altLang="en-US" dirty="0" smtClean="0"/>
              <a:t>サーバ側の</a:t>
            </a:r>
            <a:r>
              <a:rPr lang="en-US" altLang="ja-JP" dirty="0" smtClean="0"/>
              <a:t>RESTful</a:t>
            </a:r>
            <a:r>
              <a:rPr lang="ja-JP" altLang="en-US" dirty="0" smtClean="0"/>
              <a:t> </a:t>
            </a:r>
            <a:r>
              <a:rPr lang="en-US" altLang="ja-JP" dirty="0" smtClean="0"/>
              <a:t>API</a:t>
            </a:r>
            <a:r>
              <a:rPr lang="ja-JP" altLang="en-US" dirty="0" smtClean="0"/>
              <a:t>（</a:t>
            </a:r>
            <a:r>
              <a:rPr lang="en-US" altLang="ja-JP" dirty="0" smtClean="0"/>
              <a:t>REST API</a:t>
            </a:r>
            <a:r>
              <a:rPr lang="ja-JP" altLang="en-US" dirty="0" smtClean="0"/>
              <a:t>）とデータのやりとり（</a:t>
            </a:r>
            <a:r>
              <a:rPr lang="en-US" altLang="ja-JP" dirty="0" smtClean="0"/>
              <a:t>CRUD</a:t>
            </a:r>
            <a:r>
              <a:rPr lang="ja-JP" altLang="en-US" dirty="0" smtClean="0"/>
              <a:t>）を行うためのクライアントの構築をいたって容易なものとする機能。</a:t>
            </a:r>
            <a:endParaRPr lang="en-US" altLang="ja-JP" dirty="0" smtClean="0"/>
          </a:p>
          <a:p>
            <a:pPr lvl="1"/>
            <a:endParaRPr kumimoji="1" lang="en-US" altLang="ja-JP" dirty="0" smtClean="0"/>
          </a:p>
          <a:p>
            <a:r>
              <a:rPr lang="en-US" altLang="ja-JP" dirty="0" smtClean="0"/>
              <a:t>Bootstrap</a:t>
            </a:r>
            <a:r>
              <a:rPr lang="ja-JP" altLang="en-US" dirty="0" smtClean="0"/>
              <a:t>統合</a:t>
            </a:r>
            <a:endParaRPr lang="en-US" altLang="ja-JP" dirty="0" smtClean="0"/>
          </a:p>
          <a:p>
            <a:pPr lvl="1"/>
            <a:r>
              <a:rPr kumimoji="1" lang="ja-JP" altLang="en-US" dirty="0" smtClean="0"/>
              <a:t>リッチな</a:t>
            </a:r>
            <a:r>
              <a:rPr kumimoji="1" lang="en-US" altLang="ja-JP" dirty="0" smtClean="0"/>
              <a:t>UI</a:t>
            </a:r>
            <a:r>
              <a:rPr kumimoji="1" lang="ja-JP" altLang="en-US" dirty="0" smtClean="0"/>
              <a:t>を平易に構築することを可能にするフレームワークである</a:t>
            </a:r>
            <a:r>
              <a:rPr kumimoji="1" lang="en-US" altLang="ja-JP" dirty="0" smtClean="0"/>
              <a:t>Bootstrap3</a:t>
            </a:r>
            <a:r>
              <a:rPr kumimoji="1" lang="ja-JP" altLang="en-US" dirty="0" smtClean="0"/>
              <a:t>との統合。</a:t>
            </a:r>
            <a:endParaRPr kumimoji="1" lang="en-US" altLang="ja-JP" dirty="0" smtClean="0"/>
          </a:p>
          <a:p>
            <a:pPr lvl="1"/>
            <a:endParaRPr kumimoji="1" lang="en-US" altLang="ja-JP" dirty="0"/>
          </a:p>
          <a:p>
            <a:r>
              <a:rPr lang="en-US" altLang="ja-JP" dirty="0" smtClean="0"/>
              <a:t>DI</a:t>
            </a:r>
            <a:r>
              <a:rPr lang="ja-JP" altLang="en-US" dirty="0" smtClean="0"/>
              <a:t>機能</a:t>
            </a:r>
            <a:endParaRPr lang="en-US" altLang="ja-JP" dirty="0" smtClean="0"/>
          </a:p>
          <a:p>
            <a:pPr lvl="1"/>
            <a:r>
              <a:rPr kumimoji="1" lang="ja-JP" altLang="en-US" dirty="0" smtClean="0"/>
              <a:t>（とくに説明は不要ですよね）</a:t>
            </a:r>
            <a:endParaRPr kumimoji="1" lang="ja-JP" altLang="en-US" dirty="0"/>
          </a:p>
        </p:txBody>
      </p:sp>
    </p:spTree>
    <p:extLst>
      <p:ext uri="{BB962C8B-B14F-4D97-AF65-F5344CB8AC3E}">
        <p14:creationId xmlns:p14="http://schemas.microsoft.com/office/powerpoint/2010/main" val="63538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Effect transition="in" filter="fade">
                                      <p:cBhvr>
                                        <p:cTn id="39" dur="500"/>
                                        <p:tgtEl>
                                          <p:spTgt spid="5">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Effect transition="in" filter="fade">
                                      <p:cBhvr>
                                        <p:cTn id="4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SPA/</a:t>
            </a:r>
            <a:r>
              <a:rPr lang="ja-JP" altLang="en-US" dirty="0" smtClean="0"/>
              <a:t>クライアントサイド</a:t>
            </a:r>
            <a:r>
              <a:rPr lang="en-US" altLang="ja-JP" dirty="0" smtClean="0"/>
              <a:t>MVC</a:t>
            </a:r>
            <a:br>
              <a:rPr lang="en-US" altLang="ja-JP" dirty="0" smtClean="0"/>
            </a:br>
            <a:r>
              <a:rPr lang="ja-JP" altLang="en-US" dirty="0" smtClean="0"/>
              <a:t>何がうれしいの？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例えば・・・</a:t>
            </a:r>
            <a:endParaRPr kumimoji="1" lang="en-US" altLang="ja-JP" dirty="0" smtClean="0"/>
          </a:p>
          <a:p>
            <a:r>
              <a:rPr kumimoji="1" lang="ja-JP" altLang="en-US" dirty="0" smtClean="0"/>
              <a:t>サーバ負荷が最小限になる（</a:t>
            </a:r>
            <a:r>
              <a:rPr lang="ja-JP" altLang="en-US" dirty="0" smtClean="0"/>
              <a:t>理屈上</a:t>
            </a:r>
            <a:r>
              <a:rPr lang="en-US" altLang="ja-JP" dirty="0" smtClean="0"/>
              <a:t>MVC</a:t>
            </a:r>
            <a:r>
              <a:rPr lang="ja-JP" altLang="en-US" dirty="0" smtClean="0"/>
              <a:t>はすべてクライアント側で実行され、永続化層のみサーバ側に残るため）</a:t>
            </a:r>
            <a:endParaRPr lang="en-US" altLang="ja-JP" dirty="0" smtClean="0"/>
          </a:p>
          <a:p>
            <a:r>
              <a:rPr kumimoji="1" lang="en-US" altLang="ja-JP" dirty="0" smtClean="0"/>
              <a:t>VC</a:t>
            </a:r>
            <a:r>
              <a:rPr kumimoji="1" lang="ja-JP" altLang="en-US" dirty="0" smtClean="0"/>
              <a:t>コードの散在状態が解消する（○○は</a:t>
            </a:r>
            <a:r>
              <a:rPr kumimoji="1" lang="en-US" altLang="ja-JP" dirty="0" smtClean="0"/>
              <a:t>Java</a:t>
            </a:r>
            <a:r>
              <a:rPr kumimoji="1" lang="ja-JP" altLang="en-US" dirty="0" smtClean="0"/>
              <a:t>で△△は</a:t>
            </a:r>
            <a:r>
              <a:rPr kumimoji="1" lang="en-US" altLang="ja-JP" dirty="0" smtClean="0"/>
              <a:t>JS</a:t>
            </a:r>
            <a:r>
              <a:rPr kumimoji="1" lang="ja-JP" altLang="en-US" dirty="0" smtClean="0"/>
              <a:t>で、という分断がなくなる）</a:t>
            </a:r>
            <a:endParaRPr kumimoji="1" lang="en-US" altLang="ja-JP" dirty="0" smtClean="0"/>
          </a:p>
          <a:p>
            <a:r>
              <a:rPr kumimoji="1" lang="ja-JP" altLang="en-US" dirty="0" smtClean="0"/>
              <a:t>ユーザ体験が向上する（ページ遷移もクライアント側で処理されシームレスな動きになる）</a:t>
            </a:r>
            <a:endParaRPr kumimoji="1" lang="ja-JP" altLang="en-US" dirty="0"/>
          </a:p>
        </p:txBody>
      </p:sp>
    </p:spTree>
    <p:extLst>
      <p:ext uri="{BB962C8B-B14F-4D97-AF65-F5344CB8AC3E}">
        <p14:creationId xmlns:p14="http://schemas.microsoft.com/office/powerpoint/2010/main" val="115199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従来型の</a:t>
            </a:r>
            <a:r>
              <a:rPr kumimoji="1" lang="en-US" altLang="ja-JP" dirty="0" smtClean="0"/>
              <a:t>MVC</a:t>
            </a:r>
            <a:r>
              <a:rPr kumimoji="1" lang="ja-JP" altLang="en-US" dirty="0" smtClean="0"/>
              <a:t>の構成</a:t>
            </a:r>
            <a:endParaRPr kumimoji="1" lang="ja-JP" altLang="en-US" dirty="0"/>
          </a:p>
        </p:txBody>
      </p:sp>
      <p:cxnSp>
        <p:nvCxnSpPr>
          <p:cNvPr id="6" name="直線コネクタ 5"/>
          <p:cNvCxnSpPr/>
          <p:nvPr/>
        </p:nvCxnSpPr>
        <p:spPr>
          <a:xfrm>
            <a:off x="4545623" y="1942823"/>
            <a:ext cx="0" cy="31784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545624" y="1942823"/>
            <a:ext cx="1742785" cy="300082"/>
          </a:xfrm>
          <a:prstGeom prst="rect">
            <a:avLst/>
          </a:prstGeom>
          <a:noFill/>
        </p:spPr>
        <p:txBody>
          <a:bodyPr wrap="none" rtlCol="0">
            <a:spAutoFit/>
          </a:bodyPr>
          <a:lstStyle/>
          <a:p>
            <a:r>
              <a:rPr lang="ja-JP" altLang="en-US" sz="1350"/>
              <a:t>→　サーバ・サイド</a:t>
            </a:r>
          </a:p>
        </p:txBody>
      </p:sp>
      <p:sp>
        <p:nvSpPr>
          <p:cNvPr id="8" name="テキスト ボックス 7"/>
          <p:cNvSpPr txBox="1"/>
          <p:nvPr/>
        </p:nvSpPr>
        <p:spPr>
          <a:xfrm>
            <a:off x="2325235" y="1942823"/>
            <a:ext cx="2262158" cy="300082"/>
          </a:xfrm>
          <a:prstGeom prst="rect">
            <a:avLst/>
          </a:prstGeom>
          <a:noFill/>
        </p:spPr>
        <p:txBody>
          <a:bodyPr wrap="none" rtlCol="0">
            <a:spAutoFit/>
          </a:bodyPr>
          <a:lstStyle/>
          <a:p>
            <a:r>
              <a:rPr lang="ja-JP" altLang="en-US" sz="1350"/>
              <a:t>クライアント・サイド　←</a:t>
            </a:r>
          </a:p>
        </p:txBody>
      </p:sp>
      <p:sp>
        <p:nvSpPr>
          <p:cNvPr id="11" name="円柱 10"/>
          <p:cNvSpPr/>
          <p:nvPr/>
        </p:nvSpPr>
        <p:spPr>
          <a:xfrm>
            <a:off x="7143750" y="4435441"/>
            <a:ext cx="1371600" cy="68580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Persistence</a:t>
            </a:r>
            <a:endParaRPr lang="ja-JP" altLang="en-US" sz="1350" b="1"/>
          </a:p>
        </p:txBody>
      </p:sp>
      <p:cxnSp>
        <p:nvCxnSpPr>
          <p:cNvPr id="13" name="曲線コネクタ 12"/>
          <p:cNvCxnSpPr>
            <a:stCxn id="29" idx="3"/>
            <a:endCxn id="15" idx="1"/>
          </p:cNvCxnSpPr>
          <p:nvPr/>
        </p:nvCxnSpPr>
        <p:spPr>
          <a:xfrm flipV="1">
            <a:off x="1984681" y="2930033"/>
            <a:ext cx="3174206" cy="4763"/>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7143750" y="2587133"/>
            <a:ext cx="13716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Model</a:t>
            </a:r>
            <a:endParaRPr lang="ja-JP" altLang="en-US" sz="1350" b="1"/>
          </a:p>
        </p:txBody>
      </p:sp>
      <p:sp>
        <p:nvSpPr>
          <p:cNvPr id="15" name="正方形/長方形 14"/>
          <p:cNvSpPr/>
          <p:nvPr/>
        </p:nvSpPr>
        <p:spPr>
          <a:xfrm>
            <a:off x="5158887" y="2587133"/>
            <a:ext cx="13716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Controller</a:t>
            </a:r>
            <a:endParaRPr lang="ja-JP" altLang="en-US" sz="1350" b="1"/>
          </a:p>
        </p:txBody>
      </p:sp>
      <p:sp>
        <p:nvSpPr>
          <p:cNvPr id="16" name="正方形/長方形 15"/>
          <p:cNvSpPr/>
          <p:nvPr/>
        </p:nvSpPr>
        <p:spPr>
          <a:xfrm>
            <a:off x="5158887" y="4435441"/>
            <a:ext cx="13716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View</a:t>
            </a:r>
            <a:endParaRPr lang="ja-JP" altLang="en-US" sz="1350" b="1"/>
          </a:p>
        </p:txBody>
      </p:sp>
      <p:cxnSp>
        <p:nvCxnSpPr>
          <p:cNvPr id="18" name="曲線コネクタ 17"/>
          <p:cNvCxnSpPr>
            <a:stCxn id="15" idx="3"/>
            <a:endCxn id="14" idx="1"/>
          </p:cNvCxnSpPr>
          <p:nvPr/>
        </p:nvCxnSpPr>
        <p:spPr>
          <a:xfrm>
            <a:off x="6530487" y="2930033"/>
            <a:ext cx="613263" cy="9525"/>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曲線コネクタ 20"/>
          <p:cNvCxnSpPr>
            <a:stCxn id="14" idx="2"/>
          </p:cNvCxnSpPr>
          <p:nvPr/>
        </p:nvCxnSpPr>
        <p:spPr>
          <a:xfrm rot="16200000" flipH="1">
            <a:off x="7248296" y="3854186"/>
            <a:ext cx="1162508" cy="1"/>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15" idx="2"/>
            <a:endCxn id="16" idx="0"/>
          </p:cNvCxnSpPr>
          <p:nvPr/>
        </p:nvCxnSpPr>
        <p:spPr>
          <a:xfrm rot="5400000">
            <a:off x="5263434" y="3854187"/>
            <a:ext cx="1162508" cy="9525"/>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613081" y="2591895"/>
            <a:ext cx="1569725" cy="1200150"/>
            <a:chOff x="3543057" y="2940415"/>
            <a:chExt cx="2092966" cy="1600200"/>
          </a:xfrm>
        </p:grpSpPr>
        <p:sp>
          <p:nvSpPr>
            <p:cNvPr id="29" name="正方形/長方形 28"/>
            <p:cNvSpPr/>
            <p:nvPr/>
          </p:nvSpPr>
          <p:spPr>
            <a:xfrm>
              <a:off x="3543057" y="2940415"/>
              <a:ext cx="1828800" cy="9144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350" b="1"/>
                <a:t>HTML</a:t>
              </a:r>
              <a:endParaRPr lang="ja-JP" altLang="en-US" sz="1350" b="1"/>
            </a:p>
          </p:txBody>
        </p:sp>
        <p:sp>
          <p:nvSpPr>
            <p:cNvPr id="12" name="正方形/長方形 11"/>
            <p:cNvSpPr/>
            <p:nvPr/>
          </p:nvSpPr>
          <p:spPr>
            <a:xfrm>
              <a:off x="3807223" y="3626215"/>
              <a:ext cx="1828800" cy="9144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1350" b="1"/>
                <a:t>JavaScript</a:t>
              </a:r>
              <a:endParaRPr lang="ja-JP" altLang="en-US" sz="1350" b="1"/>
            </a:p>
          </p:txBody>
        </p:sp>
        <p:sp>
          <p:nvSpPr>
            <p:cNvPr id="35" name="正方形/長方形 34"/>
            <p:cNvSpPr/>
            <p:nvPr/>
          </p:nvSpPr>
          <p:spPr>
            <a:xfrm>
              <a:off x="3807223" y="3626215"/>
              <a:ext cx="1564634" cy="2285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350" b="1"/>
            </a:p>
          </p:txBody>
        </p:sp>
      </p:grpSp>
      <p:sp>
        <p:nvSpPr>
          <p:cNvPr id="22" name="テキスト ボックス 21"/>
          <p:cNvSpPr txBox="1"/>
          <p:nvPr/>
        </p:nvSpPr>
        <p:spPr>
          <a:xfrm>
            <a:off x="2813184" y="2641810"/>
            <a:ext cx="1577676" cy="300082"/>
          </a:xfrm>
          <a:prstGeom prst="rect">
            <a:avLst/>
          </a:prstGeom>
          <a:noFill/>
        </p:spPr>
        <p:txBody>
          <a:bodyPr wrap="none" rtlCol="0">
            <a:spAutoFit/>
          </a:bodyPr>
          <a:lstStyle/>
          <a:p>
            <a:r>
              <a:rPr lang="en-US" altLang="ja-JP" sz="1350"/>
              <a:t>HTTP GET/POST</a:t>
            </a:r>
            <a:endParaRPr lang="ja-JP" altLang="en-US" sz="1350"/>
          </a:p>
        </p:txBody>
      </p:sp>
      <p:sp>
        <p:nvSpPr>
          <p:cNvPr id="25" name="メモ 24"/>
          <p:cNvSpPr/>
          <p:nvPr/>
        </p:nvSpPr>
        <p:spPr>
          <a:xfrm>
            <a:off x="241434" y="5223507"/>
            <a:ext cx="5143500" cy="1413078"/>
          </a:xfrm>
          <a:prstGeom prst="foldedCorner">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ja-JP" altLang="en-US" sz="1500" b="1" dirty="0" smtClean="0"/>
              <a:t>課題</a:t>
            </a:r>
            <a:endParaRPr lang="en-US" altLang="ja-JP" sz="1500" b="1" dirty="0"/>
          </a:p>
          <a:p>
            <a:pPr marL="257175" indent="-257175">
              <a:buFont typeface="Wingdings" charset="2"/>
              <a:buChar char="l"/>
            </a:pPr>
            <a:r>
              <a:rPr lang="en-US" altLang="ja-JP" sz="1500" b="1" dirty="0"/>
              <a:t>JS</a:t>
            </a:r>
            <a:r>
              <a:rPr lang="ja-JP" altLang="en-US" sz="1500" b="1" dirty="0"/>
              <a:t>が</a:t>
            </a:r>
            <a:r>
              <a:rPr lang="en-US" altLang="ja-JP" sz="1500" b="1" dirty="0"/>
              <a:t>MVC</a:t>
            </a:r>
            <a:r>
              <a:rPr lang="ja-JP" altLang="en-US" sz="1500" b="1" dirty="0"/>
              <a:t>のロジックの一部を負担し始め、動的要素が両サイドに存在、設計</a:t>
            </a:r>
            <a:r>
              <a:rPr lang="en-US" altLang="ja-JP" sz="1500" b="1" dirty="0"/>
              <a:t>/</a:t>
            </a:r>
            <a:r>
              <a:rPr lang="ja-JP" altLang="en-US" sz="1500" b="1" dirty="0"/>
              <a:t>開発</a:t>
            </a:r>
            <a:r>
              <a:rPr lang="en-US" altLang="ja-JP" sz="1500" b="1" dirty="0"/>
              <a:t>/</a:t>
            </a:r>
            <a:r>
              <a:rPr lang="ja-JP" altLang="en-US" sz="1500" b="1" dirty="0"/>
              <a:t>保守が煩雑化。</a:t>
            </a:r>
            <a:endParaRPr lang="en-US" altLang="ja-JP" sz="1500" b="1" dirty="0"/>
          </a:p>
          <a:p>
            <a:pPr marL="257175" indent="-257175">
              <a:buFont typeface="Wingdings" charset="2"/>
              <a:buChar char="l"/>
            </a:pPr>
            <a:r>
              <a:rPr lang="en-US" altLang="ja-JP" sz="1500" b="1" dirty="0"/>
              <a:t>Ajax</a:t>
            </a:r>
            <a:r>
              <a:rPr lang="ja-JP" altLang="en-US" sz="1500" b="1" dirty="0"/>
              <a:t>はあくまで副次的なコンテンツのやり取りを担当、ページ遷移時はサーバ側へのリクエストを行う。</a:t>
            </a:r>
          </a:p>
        </p:txBody>
      </p:sp>
      <p:cxnSp>
        <p:nvCxnSpPr>
          <p:cNvPr id="26" name="曲線コネクタ 25"/>
          <p:cNvCxnSpPr>
            <a:stCxn id="12" idx="3"/>
            <a:endCxn id="15" idx="1"/>
          </p:cNvCxnSpPr>
          <p:nvPr/>
        </p:nvCxnSpPr>
        <p:spPr>
          <a:xfrm flipV="1">
            <a:off x="2182806" y="2930033"/>
            <a:ext cx="2976082" cy="519113"/>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178201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p:cNvSpPr/>
          <p:nvPr/>
        </p:nvSpPr>
        <p:spPr>
          <a:xfrm>
            <a:off x="6924011" y="2576348"/>
            <a:ext cx="1769566" cy="1408328"/>
          </a:xfrm>
          <a:prstGeom prst="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ltLang="ja-JP" sz="1350" b="1"/>
              <a:t/>
            </a:r>
            <a:br>
              <a:rPr lang="en-US" altLang="ja-JP" sz="1350" b="1"/>
            </a:br>
            <a:r>
              <a:rPr lang="en-US" altLang="ja-JP" sz="1350" b="1">
                <a:solidFill>
                  <a:schemeClr val="tx1">
                    <a:lumMod val="75000"/>
                    <a:lumOff val="25000"/>
                  </a:schemeClr>
                </a:solidFill>
              </a:rPr>
              <a:t>RESTful API</a:t>
            </a:r>
            <a:endParaRPr lang="ja-JP" altLang="en-US" sz="1350" b="1">
              <a:solidFill>
                <a:schemeClr val="tx1">
                  <a:lumMod val="75000"/>
                  <a:lumOff val="25000"/>
                </a:schemeClr>
              </a:solidFill>
            </a:endParaRPr>
          </a:p>
        </p:txBody>
      </p:sp>
      <p:sp>
        <p:nvSpPr>
          <p:cNvPr id="4" name="タイトル 3"/>
          <p:cNvSpPr>
            <a:spLocks noGrp="1"/>
          </p:cNvSpPr>
          <p:nvPr>
            <p:ph type="title"/>
          </p:nvPr>
        </p:nvSpPr>
        <p:spPr/>
        <p:txBody>
          <a:bodyPr/>
          <a:lstStyle/>
          <a:p>
            <a:r>
              <a:rPr kumimoji="1" lang="ja-JP" altLang="en-US"/>
              <a:t>クライアントサイド</a:t>
            </a:r>
            <a:r>
              <a:rPr kumimoji="1" lang="en-US" altLang="ja-JP"/>
              <a:t>MVC</a:t>
            </a:r>
            <a:br>
              <a:rPr kumimoji="1" lang="en-US" altLang="ja-JP"/>
            </a:br>
            <a:r>
              <a:rPr kumimoji="1" lang="ja-JP" altLang="en-US"/>
              <a:t>の基本的な構成</a:t>
            </a:r>
          </a:p>
        </p:txBody>
      </p:sp>
      <p:cxnSp>
        <p:nvCxnSpPr>
          <p:cNvPr id="6" name="直線コネクタ 5"/>
          <p:cNvCxnSpPr/>
          <p:nvPr/>
        </p:nvCxnSpPr>
        <p:spPr>
          <a:xfrm>
            <a:off x="4561192" y="2098726"/>
            <a:ext cx="0" cy="31784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561193" y="2098726"/>
            <a:ext cx="1742785" cy="300082"/>
          </a:xfrm>
          <a:prstGeom prst="rect">
            <a:avLst/>
          </a:prstGeom>
          <a:noFill/>
        </p:spPr>
        <p:txBody>
          <a:bodyPr wrap="none" rtlCol="0">
            <a:spAutoFit/>
          </a:bodyPr>
          <a:lstStyle/>
          <a:p>
            <a:r>
              <a:rPr lang="ja-JP" altLang="en-US" sz="1350"/>
              <a:t>→　サーバ・サイド</a:t>
            </a:r>
          </a:p>
        </p:txBody>
      </p:sp>
      <p:sp>
        <p:nvSpPr>
          <p:cNvPr id="8" name="テキスト ボックス 7"/>
          <p:cNvSpPr txBox="1"/>
          <p:nvPr/>
        </p:nvSpPr>
        <p:spPr>
          <a:xfrm>
            <a:off x="2340804" y="2098726"/>
            <a:ext cx="2262158" cy="300082"/>
          </a:xfrm>
          <a:prstGeom prst="rect">
            <a:avLst/>
          </a:prstGeom>
          <a:noFill/>
        </p:spPr>
        <p:txBody>
          <a:bodyPr wrap="none" rtlCol="0">
            <a:spAutoFit/>
          </a:bodyPr>
          <a:lstStyle/>
          <a:p>
            <a:r>
              <a:rPr lang="ja-JP" altLang="en-US" sz="1350"/>
              <a:t>クライアント・サイド　←</a:t>
            </a:r>
          </a:p>
        </p:txBody>
      </p:sp>
      <p:sp>
        <p:nvSpPr>
          <p:cNvPr id="11" name="円柱 10"/>
          <p:cNvSpPr/>
          <p:nvPr/>
        </p:nvSpPr>
        <p:spPr>
          <a:xfrm>
            <a:off x="7159319" y="4591344"/>
            <a:ext cx="1371600" cy="68580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Persistence</a:t>
            </a:r>
            <a:endParaRPr lang="ja-JP" altLang="en-US" sz="1350" b="1"/>
          </a:p>
        </p:txBody>
      </p:sp>
      <p:sp>
        <p:nvSpPr>
          <p:cNvPr id="14" name="正方形/長方形 13"/>
          <p:cNvSpPr/>
          <p:nvPr/>
        </p:nvSpPr>
        <p:spPr>
          <a:xfrm>
            <a:off x="7159319" y="3221490"/>
            <a:ext cx="1371600" cy="5048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a:t>Model</a:t>
            </a:r>
            <a:endParaRPr lang="ja-JP" altLang="en-US" sz="1050" b="1"/>
          </a:p>
        </p:txBody>
      </p:sp>
      <p:cxnSp>
        <p:nvCxnSpPr>
          <p:cNvPr id="21" name="曲線コネクタ 20"/>
          <p:cNvCxnSpPr>
            <a:stCxn id="14" idx="2"/>
            <a:endCxn id="11" idx="1"/>
          </p:cNvCxnSpPr>
          <p:nvPr/>
        </p:nvCxnSpPr>
        <p:spPr>
          <a:xfrm rot="5400000">
            <a:off x="7412633" y="4158858"/>
            <a:ext cx="864972" cy="9525"/>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628650" y="2747798"/>
            <a:ext cx="3734418" cy="2529345"/>
            <a:chOff x="3543057" y="2940415"/>
            <a:chExt cx="4979224" cy="3372460"/>
          </a:xfrm>
        </p:grpSpPr>
        <p:sp>
          <p:nvSpPr>
            <p:cNvPr id="29" name="正方形/長方形 28"/>
            <p:cNvSpPr/>
            <p:nvPr/>
          </p:nvSpPr>
          <p:spPr>
            <a:xfrm>
              <a:off x="3543057" y="2940415"/>
              <a:ext cx="1828800" cy="9144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350" b="1"/>
                <a:t>HTML</a:t>
              </a:r>
              <a:endParaRPr lang="ja-JP" altLang="en-US" sz="1350" b="1"/>
            </a:p>
          </p:txBody>
        </p:sp>
        <p:sp>
          <p:nvSpPr>
            <p:cNvPr id="12" name="正方形/長方形 11"/>
            <p:cNvSpPr/>
            <p:nvPr/>
          </p:nvSpPr>
          <p:spPr>
            <a:xfrm>
              <a:off x="3807223" y="3626214"/>
              <a:ext cx="4715058" cy="2686661"/>
            </a:xfrm>
            <a:prstGeom prst="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ltLang="ja-JP" sz="1350" b="1"/>
                <a:t/>
              </a:r>
              <a:br>
                <a:rPr lang="en-US" altLang="ja-JP" sz="1350" b="1"/>
              </a:br>
              <a:r>
                <a:rPr lang="en-US" altLang="ja-JP" sz="1350" b="1">
                  <a:solidFill>
                    <a:schemeClr val="tx1">
                      <a:lumMod val="75000"/>
                      <a:lumOff val="25000"/>
                    </a:schemeClr>
                  </a:solidFill>
                </a:rPr>
                <a:t>JavaScript</a:t>
              </a:r>
              <a:endParaRPr lang="ja-JP" altLang="en-US" sz="1350" b="1">
                <a:solidFill>
                  <a:schemeClr val="tx1">
                    <a:lumMod val="75000"/>
                    <a:lumOff val="25000"/>
                  </a:schemeClr>
                </a:solidFill>
              </a:endParaRPr>
            </a:p>
          </p:txBody>
        </p:sp>
        <p:sp>
          <p:nvSpPr>
            <p:cNvPr id="35" name="正方形/長方形 34"/>
            <p:cNvSpPr/>
            <p:nvPr/>
          </p:nvSpPr>
          <p:spPr>
            <a:xfrm>
              <a:off x="3807223" y="3626215"/>
              <a:ext cx="1564634" cy="2285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350" b="1"/>
            </a:p>
          </p:txBody>
        </p:sp>
      </p:grpSp>
      <p:sp>
        <p:nvSpPr>
          <p:cNvPr id="22" name="テキスト ボックス 21"/>
          <p:cNvSpPr txBox="1"/>
          <p:nvPr/>
        </p:nvSpPr>
        <p:spPr>
          <a:xfrm>
            <a:off x="3532492" y="3141569"/>
            <a:ext cx="1577676" cy="300082"/>
          </a:xfrm>
          <a:prstGeom prst="rect">
            <a:avLst/>
          </a:prstGeom>
          <a:noFill/>
        </p:spPr>
        <p:txBody>
          <a:bodyPr wrap="none" rtlCol="0">
            <a:spAutoFit/>
          </a:bodyPr>
          <a:lstStyle/>
          <a:p>
            <a:r>
              <a:rPr lang="en-US" altLang="ja-JP" sz="1350"/>
              <a:t>HTTP GET/POST</a:t>
            </a:r>
            <a:endParaRPr lang="ja-JP" altLang="en-US" sz="1350"/>
          </a:p>
        </p:txBody>
      </p:sp>
      <p:sp>
        <p:nvSpPr>
          <p:cNvPr id="20" name="正方形/長方形 19"/>
          <p:cNvSpPr/>
          <p:nvPr/>
        </p:nvSpPr>
        <p:spPr>
          <a:xfrm>
            <a:off x="2844311" y="3848989"/>
            <a:ext cx="1376363" cy="5096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a:t>Model</a:t>
            </a:r>
            <a:endParaRPr lang="ja-JP" altLang="en-US" sz="1050" b="1"/>
          </a:p>
        </p:txBody>
      </p:sp>
      <p:sp>
        <p:nvSpPr>
          <p:cNvPr id="23" name="正方形/長方形 22"/>
          <p:cNvSpPr/>
          <p:nvPr/>
        </p:nvSpPr>
        <p:spPr>
          <a:xfrm>
            <a:off x="969204" y="3840514"/>
            <a:ext cx="1371600" cy="5256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t>Controller</a:t>
            </a:r>
            <a:endParaRPr lang="ja-JP" altLang="en-US" sz="1050" b="1" dirty="0"/>
          </a:p>
        </p:txBody>
      </p:sp>
      <p:sp>
        <p:nvSpPr>
          <p:cNvPr id="26" name="正方形/長方形 25"/>
          <p:cNvSpPr/>
          <p:nvPr/>
        </p:nvSpPr>
        <p:spPr>
          <a:xfrm>
            <a:off x="969204" y="4652816"/>
            <a:ext cx="1371600" cy="5011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a:t>View</a:t>
            </a:r>
            <a:endParaRPr lang="ja-JP" altLang="en-US" sz="1050" b="1"/>
          </a:p>
        </p:txBody>
      </p:sp>
      <p:cxnSp>
        <p:nvCxnSpPr>
          <p:cNvPr id="27" name="曲線コネクタ 26"/>
          <p:cNvCxnSpPr>
            <a:stCxn id="23" idx="3"/>
            <a:endCxn id="20" idx="1"/>
          </p:cNvCxnSpPr>
          <p:nvPr/>
        </p:nvCxnSpPr>
        <p:spPr>
          <a:xfrm>
            <a:off x="2340804" y="4103323"/>
            <a:ext cx="503507" cy="481"/>
          </a:xfrm>
          <a:prstGeom prst="curvedConnector3">
            <a:avLst>
              <a:gd name="adj1" fmla="val 50000"/>
            </a:avLst>
          </a:prstGeom>
          <a:ln w="285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a:stCxn id="23" idx="2"/>
            <a:endCxn id="26" idx="0"/>
          </p:cNvCxnSpPr>
          <p:nvPr/>
        </p:nvCxnSpPr>
        <p:spPr>
          <a:xfrm rot="5400000">
            <a:off x="1511661" y="4509473"/>
            <a:ext cx="286685" cy="9525"/>
          </a:xfrm>
          <a:prstGeom prst="curvedConnector3">
            <a:avLst>
              <a:gd name="adj1" fmla="val 50000"/>
            </a:avLst>
          </a:prstGeom>
          <a:ln w="285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曲線コネクタ 46"/>
          <p:cNvCxnSpPr>
            <a:stCxn id="20" idx="0"/>
            <a:endCxn id="14" idx="1"/>
          </p:cNvCxnSpPr>
          <p:nvPr/>
        </p:nvCxnSpPr>
        <p:spPr>
          <a:xfrm rot="5400000" flipH="1" flipV="1">
            <a:off x="5158377" y="1848047"/>
            <a:ext cx="375057" cy="3626827"/>
          </a:xfrm>
          <a:prstGeom prst="curvedConnector2">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
        <p:nvSpPr>
          <p:cNvPr id="2" name="四角形吹き出し 1"/>
          <p:cNvSpPr/>
          <p:nvPr/>
        </p:nvSpPr>
        <p:spPr>
          <a:xfrm>
            <a:off x="1634672" y="5685182"/>
            <a:ext cx="3083102" cy="981847"/>
          </a:xfrm>
          <a:prstGeom prst="wedgeRectCallout">
            <a:avLst>
              <a:gd name="adj1" fmla="val -17993"/>
              <a:gd name="adj2" fmla="val -711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t>クライアント側のコード量が飛躍的に増加するので、</a:t>
            </a:r>
            <a:r>
              <a:rPr kumimoji="1" lang="en-US" altLang="ja-JP" sz="1400" dirty="0" smtClean="0"/>
              <a:t>TS</a:t>
            </a:r>
            <a:r>
              <a:rPr kumimoji="1" lang="ja-JP" altLang="en-US" sz="1400" dirty="0" smtClean="0"/>
              <a:t>の出番！</a:t>
            </a:r>
            <a:endParaRPr kumimoji="1" lang="ja-JP" altLang="en-US" sz="1400" dirty="0"/>
          </a:p>
        </p:txBody>
      </p:sp>
    </p:spTree>
    <p:extLst>
      <p:ext uri="{BB962C8B-B14F-4D97-AF65-F5344CB8AC3E}">
        <p14:creationId xmlns:p14="http://schemas.microsoft.com/office/powerpoint/2010/main" val="148042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ちなみに</a:t>
            </a:r>
            <a:r>
              <a:rPr kumimoji="1" lang="en-US" altLang="ja-JP" dirty="0" smtClean="0"/>
              <a:t/>
            </a:r>
            <a:br>
              <a:rPr kumimoji="1" lang="en-US" altLang="ja-JP" dirty="0" smtClean="0"/>
            </a:br>
            <a:r>
              <a:rPr kumimoji="1" lang="en-US" altLang="ja-JP" dirty="0" smtClean="0"/>
              <a:t>A_____</a:t>
            </a:r>
            <a:r>
              <a:rPr kumimoji="1" lang="ja-JP" altLang="en-US" dirty="0" smtClean="0"/>
              <a:t>社のアーキテクチャの場合</a:t>
            </a:r>
            <a:r>
              <a:rPr kumimoji="1" lang="en-US" altLang="ja-JP" dirty="0" smtClean="0"/>
              <a:t>…</a:t>
            </a:r>
            <a:endParaRPr kumimoji="1" lang="ja-JP" altLang="en-US" dirty="0"/>
          </a:p>
        </p:txBody>
      </p:sp>
      <p:cxnSp>
        <p:nvCxnSpPr>
          <p:cNvPr id="6" name="直線コネクタ 5"/>
          <p:cNvCxnSpPr/>
          <p:nvPr/>
        </p:nvCxnSpPr>
        <p:spPr>
          <a:xfrm>
            <a:off x="4545623" y="2111431"/>
            <a:ext cx="0" cy="31784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545624" y="2111431"/>
            <a:ext cx="1742785" cy="300082"/>
          </a:xfrm>
          <a:prstGeom prst="rect">
            <a:avLst/>
          </a:prstGeom>
          <a:noFill/>
        </p:spPr>
        <p:txBody>
          <a:bodyPr wrap="none" rtlCol="0">
            <a:spAutoFit/>
          </a:bodyPr>
          <a:lstStyle/>
          <a:p>
            <a:r>
              <a:rPr lang="ja-JP" altLang="en-US" sz="1350"/>
              <a:t>→　サーバ・サイド</a:t>
            </a:r>
          </a:p>
        </p:txBody>
      </p:sp>
      <p:sp>
        <p:nvSpPr>
          <p:cNvPr id="8" name="テキスト ボックス 7"/>
          <p:cNvSpPr txBox="1"/>
          <p:nvPr/>
        </p:nvSpPr>
        <p:spPr>
          <a:xfrm>
            <a:off x="2325235" y="2111431"/>
            <a:ext cx="2262158" cy="300082"/>
          </a:xfrm>
          <a:prstGeom prst="rect">
            <a:avLst/>
          </a:prstGeom>
          <a:noFill/>
        </p:spPr>
        <p:txBody>
          <a:bodyPr wrap="none" rtlCol="0">
            <a:spAutoFit/>
          </a:bodyPr>
          <a:lstStyle/>
          <a:p>
            <a:r>
              <a:rPr lang="ja-JP" altLang="en-US" sz="1350"/>
              <a:t>クライアント・サイド　←</a:t>
            </a:r>
          </a:p>
        </p:txBody>
      </p:sp>
      <p:sp>
        <p:nvSpPr>
          <p:cNvPr id="11" name="円柱 10"/>
          <p:cNvSpPr/>
          <p:nvPr/>
        </p:nvSpPr>
        <p:spPr>
          <a:xfrm>
            <a:off x="7143750" y="4604049"/>
            <a:ext cx="1371600" cy="68580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Persistence</a:t>
            </a:r>
            <a:endParaRPr lang="ja-JP" altLang="en-US" sz="1350" b="1"/>
          </a:p>
        </p:txBody>
      </p:sp>
      <p:cxnSp>
        <p:nvCxnSpPr>
          <p:cNvPr id="13" name="曲線コネクタ 12"/>
          <p:cNvCxnSpPr>
            <a:stCxn id="29" idx="3"/>
            <a:endCxn id="15" idx="1"/>
          </p:cNvCxnSpPr>
          <p:nvPr/>
        </p:nvCxnSpPr>
        <p:spPr>
          <a:xfrm flipV="1">
            <a:off x="1984681" y="3098641"/>
            <a:ext cx="3174206" cy="4763"/>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7143750" y="2755741"/>
            <a:ext cx="13716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Model</a:t>
            </a:r>
            <a:endParaRPr lang="ja-JP" altLang="en-US" sz="1350" b="1"/>
          </a:p>
        </p:txBody>
      </p:sp>
      <p:sp>
        <p:nvSpPr>
          <p:cNvPr id="15" name="正方形/長方形 14"/>
          <p:cNvSpPr/>
          <p:nvPr/>
        </p:nvSpPr>
        <p:spPr>
          <a:xfrm>
            <a:off x="5158887" y="2755741"/>
            <a:ext cx="13716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Controller</a:t>
            </a:r>
            <a:endParaRPr lang="ja-JP" altLang="en-US" sz="1350" b="1"/>
          </a:p>
        </p:txBody>
      </p:sp>
      <p:sp>
        <p:nvSpPr>
          <p:cNvPr id="16" name="正方形/長方形 15"/>
          <p:cNvSpPr/>
          <p:nvPr/>
        </p:nvSpPr>
        <p:spPr>
          <a:xfrm>
            <a:off x="5158887" y="4604049"/>
            <a:ext cx="13716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View</a:t>
            </a:r>
            <a:endParaRPr lang="ja-JP" altLang="en-US" sz="1350" b="1"/>
          </a:p>
        </p:txBody>
      </p:sp>
      <p:cxnSp>
        <p:nvCxnSpPr>
          <p:cNvPr id="18" name="曲線コネクタ 17"/>
          <p:cNvCxnSpPr>
            <a:stCxn id="15" idx="3"/>
            <a:endCxn id="14" idx="1"/>
          </p:cNvCxnSpPr>
          <p:nvPr/>
        </p:nvCxnSpPr>
        <p:spPr>
          <a:xfrm>
            <a:off x="6530487" y="3098641"/>
            <a:ext cx="613263" cy="9525"/>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曲線コネクタ 20"/>
          <p:cNvCxnSpPr>
            <a:stCxn id="14" idx="2"/>
          </p:cNvCxnSpPr>
          <p:nvPr/>
        </p:nvCxnSpPr>
        <p:spPr>
          <a:xfrm rot="16200000" flipH="1">
            <a:off x="7248296" y="4022794"/>
            <a:ext cx="1162508" cy="1"/>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15" idx="2"/>
            <a:endCxn id="16" idx="0"/>
          </p:cNvCxnSpPr>
          <p:nvPr/>
        </p:nvCxnSpPr>
        <p:spPr>
          <a:xfrm rot="5400000">
            <a:off x="5263434" y="4022795"/>
            <a:ext cx="1162508" cy="9525"/>
          </a:xfrm>
          <a:prstGeom prst="curvedConnector3">
            <a:avLst>
              <a:gd name="adj1" fmla="val 50000"/>
            </a:avLst>
          </a:prstGeom>
          <a:ln w="28575">
            <a:solidFill>
              <a:schemeClr val="accent1">
                <a:lumMod val="20000"/>
                <a:lumOff val="8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613080" y="2760503"/>
            <a:ext cx="1371600" cy="6858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350" b="1"/>
              <a:t>HTML</a:t>
            </a:r>
            <a:endParaRPr lang="ja-JP" altLang="en-US" sz="1350" b="1"/>
          </a:p>
        </p:txBody>
      </p:sp>
      <p:sp>
        <p:nvSpPr>
          <p:cNvPr id="22" name="テキスト ボックス 21"/>
          <p:cNvSpPr txBox="1"/>
          <p:nvPr/>
        </p:nvSpPr>
        <p:spPr>
          <a:xfrm>
            <a:off x="2813184" y="2810418"/>
            <a:ext cx="1577676" cy="300082"/>
          </a:xfrm>
          <a:prstGeom prst="rect">
            <a:avLst/>
          </a:prstGeom>
          <a:noFill/>
        </p:spPr>
        <p:txBody>
          <a:bodyPr wrap="none" rtlCol="0">
            <a:spAutoFit/>
          </a:bodyPr>
          <a:lstStyle/>
          <a:p>
            <a:r>
              <a:rPr lang="en-US" altLang="ja-JP" sz="1350"/>
              <a:t>HTTP GET/POST</a:t>
            </a:r>
            <a:endParaRPr lang="ja-JP" altLang="en-US" sz="1350"/>
          </a:p>
        </p:txBody>
      </p:sp>
      <p:sp>
        <p:nvSpPr>
          <p:cNvPr id="23" name="テキスト ボックス 22"/>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
        <p:nvSpPr>
          <p:cNvPr id="2" name="乗算記号 1"/>
          <p:cNvSpPr/>
          <p:nvPr/>
        </p:nvSpPr>
        <p:spPr>
          <a:xfrm>
            <a:off x="5392251" y="3526651"/>
            <a:ext cx="914400" cy="914400"/>
          </a:xfrm>
          <a:prstGeom prst="mathMultiply">
            <a:avLst>
              <a:gd name="adj1" fmla="val 32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32" name="図形グループ 31"/>
          <p:cNvGrpSpPr/>
          <p:nvPr/>
        </p:nvGrpSpPr>
        <p:grpSpPr>
          <a:xfrm>
            <a:off x="613081" y="2760503"/>
            <a:ext cx="3734418" cy="2529345"/>
            <a:chOff x="3543057" y="2940415"/>
            <a:chExt cx="4979224" cy="3372460"/>
          </a:xfrm>
        </p:grpSpPr>
        <p:sp>
          <p:nvSpPr>
            <p:cNvPr id="33" name="正方形/長方形 32"/>
            <p:cNvSpPr/>
            <p:nvPr/>
          </p:nvSpPr>
          <p:spPr>
            <a:xfrm>
              <a:off x="3543057" y="2940415"/>
              <a:ext cx="1828800" cy="9144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350" b="1"/>
                <a:t>HTML</a:t>
              </a:r>
              <a:endParaRPr lang="ja-JP" altLang="en-US" sz="1350" b="1"/>
            </a:p>
          </p:txBody>
        </p:sp>
        <p:sp>
          <p:nvSpPr>
            <p:cNvPr id="34" name="正方形/長方形 33"/>
            <p:cNvSpPr/>
            <p:nvPr/>
          </p:nvSpPr>
          <p:spPr>
            <a:xfrm>
              <a:off x="3807223" y="3626214"/>
              <a:ext cx="4715058" cy="2686661"/>
            </a:xfrm>
            <a:prstGeom prst="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ltLang="ja-JP" sz="1350" b="1"/>
                <a:t/>
              </a:r>
              <a:br>
                <a:rPr lang="en-US" altLang="ja-JP" sz="1350" b="1"/>
              </a:br>
              <a:r>
                <a:rPr lang="en-US" altLang="ja-JP" sz="1350" b="1">
                  <a:solidFill>
                    <a:schemeClr val="tx1">
                      <a:lumMod val="75000"/>
                      <a:lumOff val="25000"/>
                    </a:schemeClr>
                  </a:solidFill>
                </a:rPr>
                <a:t>JavaScript</a:t>
              </a:r>
              <a:endParaRPr lang="ja-JP" altLang="en-US" sz="1350" b="1">
                <a:solidFill>
                  <a:schemeClr val="tx1">
                    <a:lumMod val="75000"/>
                    <a:lumOff val="25000"/>
                  </a:schemeClr>
                </a:solidFill>
              </a:endParaRPr>
            </a:p>
          </p:txBody>
        </p:sp>
        <p:sp>
          <p:nvSpPr>
            <p:cNvPr id="37" name="正方形/長方形 36"/>
            <p:cNvSpPr/>
            <p:nvPr/>
          </p:nvSpPr>
          <p:spPr>
            <a:xfrm>
              <a:off x="3807223" y="3626215"/>
              <a:ext cx="1564634" cy="2285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350" b="1"/>
            </a:p>
          </p:txBody>
        </p:sp>
      </p:grpSp>
      <p:sp>
        <p:nvSpPr>
          <p:cNvPr id="38" name="正方形/長方形 37"/>
          <p:cNvSpPr/>
          <p:nvPr/>
        </p:nvSpPr>
        <p:spPr>
          <a:xfrm>
            <a:off x="2828742" y="3861694"/>
            <a:ext cx="1376363" cy="5096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a:t>Model</a:t>
            </a:r>
            <a:endParaRPr lang="ja-JP" altLang="en-US" sz="1050" b="1"/>
          </a:p>
        </p:txBody>
      </p:sp>
      <p:sp>
        <p:nvSpPr>
          <p:cNvPr id="39" name="正方形/長方形 38"/>
          <p:cNvSpPr/>
          <p:nvPr/>
        </p:nvSpPr>
        <p:spPr>
          <a:xfrm>
            <a:off x="953635" y="3853219"/>
            <a:ext cx="1371600" cy="5256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t>Controller</a:t>
            </a:r>
            <a:endParaRPr lang="ja-JP" altLang="en-US" sz="1050" b="1" dirty="0"/>
          </a:p>
        </p:txBody>
      </p:sp>
      <p:sp>
        <p:nvSpPr>
          <p:cNvPr id="40" name="正方形/長方形 39"/>
          <p:cNvSpPr/>
          <p:nvPr/>
        </p:nvSpPr>
        <p:spPr>
          <a:xfrm>
            <a:off x="953635" y="4665521"/>
            <a:ext cx="1371600" cy="5011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a:t>View</a:t>
            </a:r>
            <a:endParaRPr lang="ja-JP" altLang="en-US" sz="1050" b="1"/>
          </a:p>
        </p:txBody>
      </p:sp>
      <p:cxnSp>
        <p:nvCxnSpPr>
          <p:cNvPr id="41" name="曲線コネクタ 40"/>
          <p:cNvCxnSpPr/>
          <p:nvPr/>
        </p:nvCxnSpPr>
        <p:spPr>
          <a:xfrm>
            <a:off x="2325235" y="4116028"/>
            <a:ext cx="503507" cy="481"/>
          </a:xfrm>
          <a:prstGeom prst="curvedConnector3">
            <a:avLst>
              <a:gd name="adj1" fmla="val 50000"/>
            </a:avLst>
          </a:prstGeom>
          <a:ln w="285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2" name="曲線コネクタ 41"/>
          <p:cNvCxnSpPr/>
          <p:nvPr/>
        </p:nvCxnSpPr>
        <p:spPr>
          <a:xfrm rot="5400000">
            <a:off x="1496092" y="4522178"/>
            <a:ext cx="286685" cy="9525"/>
          </a:xfrm>
          <a:prstGeom prst="curvedConnector3">
            <a:avLst>
              <a:gd name="adj1" fmla="val 50000"/>
            </a:avLst>
          </a:prstGeom>
          <a:ln w="285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 name="曲線コネクタ 25"/>
          <p:cNvCxnSpPr>
            <a:stCxn id="38" idx="3"/>
            <a:endCxn id="15" idx="1"/>
          </p:cNvCxnSpPr>
          <p:nvPr/>
        </p:nvCxnSpPr>
        <p:spPr>
          <a:xfrm flipV="1">
            <a:off x="4205105" y="3098641"/>
            <a:ext cx="953782" cy="1017868"/>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43" name="曲線コネクタ 42"/>
          <p:cNvCxnSpPr>
            <a:stCxn id="33" idx="3"/>
            <a:endCxn id="16" idx="1"/>
          </p:cNvCxnSpPr>
          <p:nvPr/>
        </p:nvCxnSpPr>
        <p:spPr>
          <a:xfrm>
            <a:off x="1984681" y="3103403"/>
            <a:ext cx="3174206" cy="1843546"/>
          </a:xfrm>
          <a:prstGeom prst="curvedConnector3">
            <a:avLst>
              <a:gd name="adj1" fmla="val 84652"/>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44" name="雲形吹き出し 43"/>
          <p:cNvSpPr/>
          <p:nvPr/>
        </p:nvSpPr>
        <p:spPr>
          <a:xfrm>
            <a:off x="953635" y="5710593"/>
            <a:ext cx="4395067" cy="981847"/>
          </a:xfrm>
          <a:prstGeom prst="cloudCallout">
            <a:avLst>
              <a:gd name="adj1" fmla="val 19781"/>
              <a:gd name="adj2" fmla="val -8731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t>ん？ ちょっと待った！ 却って事態が悪化していない？！</a:t>
            </a:r>
            <a:endParaRPr kumimoji="1" lang="ja-JP" altLang="en-US" sz="1400" dirty="0"/>
          </a:p>
        </p:txBody>
      </p:sp>
      <p:sp>
        <p:nvSpPr>
          <p:cNvPr id="45" name="四角形吹き出し 44"/>
          <p:cNvSpPr/>
          <p:nvPr/>
        </p:nvSpPr>
        <p:spPr>
          <a:xfrm>
            <a:off x="5945942" y="5710593"/>
            <a:ext cx="3083102" cy="981847"/>
          </a:xfrm>
          <a:prstGeom prst="wedgeRectCallout">
            <a:avLst>
              <a:gd name="adj1" fmla="val -28309"/>
              <a:gd name="adj2" fmla="val -6167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400" dirty="0" err="1" smtClean="0"/>
              <a:t>WebForm</a:t>
            </a:r>
            <a:r>
              <a:rPr kumimoji="1" lang="ja-JP" altLang="en-US" sz="1400" dirty="0" smtClean="0"/>
              <a:t>は静的</a:t>
            </a:r>
            <a:r>
              <a:rPr kumimoji="1" lang="en-US" altLang="ja-JP" sz="1400" dirty="0" smtClean="0"/>
              <a:t>HTML</a:t>
            </a:r>
            <a:r>
              <a:rPr kumimoji="1" lang="ja-JP" altLang="en-US" sz="1400" dirty="0" smtClean="0"/>
              <a:t>のレンダリングを、</a:t>
            </a:r>
            <a:r>
              <a:rPr kumimoji="1" lang="en-US" altLang="ja-JP" sz="1400" dirty="0" err="1" smtClean="0"/>
              <a:t>WebAPI</a:t>
            </a:r>
            <a:r>
              <a:rPr kumimoji="1" lang="ja-JP" altLang="en-US" sz="1400" dirty="0" smtClean="0"/>
              <a:t>は</a:t>
            </a:r>
            <a:r>
              <a:rPr kumimoji="1" lang="en-US" altLang="ja-JP" sz="1400" dirty="0" smtClean="0"/>
              <a:t>RESTful API</a:t>
            </a:r>
            <a:r>
              <a:rPr kumimoji="1" lang="ja-JP" altLang="en-US" sz="1400" dirty="0" smtClean="0"/>
              <a:t>を担当する。両者は独立している。</a:t>
            </a:r>
            <a:endParaRPr kumimoji="1" lang="ja-JP" altLang="en-US" sz="1400" dirty="0"/>
          </a:p>
        </p:txBody>
      </p:sp>
    </p:spTree>
    <p:extLst>
      <p:ext uri="{BB962C8B-B14F-4D97-AF65-F5344CB8AC3E}">
        <p14:creationId xmlns:p14="http://schemas.microsoft.com/office/powerpoint/2010/main" val="9255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MVVM</a:t>
            </a:r>
            <a:r>
              <a:rPr lang="ja-JP" altLang="en-US" dirty="0" smtClean="0"/>
              <a:t>の基本的な構成</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MVC</a:t>
            </a:r>
            <a:r>
              <a:rPr kumimoji="1" lang="ja-JP" altLang="en-US" dirty="0" smtClean="0"/>
              <a:t>同様</a:t>
            </a:r>
            <a:r>
              <a:rPr kumimoji="1" lang="en-US" altLang="ja-JP" dirty="0" smtClean="0"/>
              <a:t>Web</a:t>
            </a:r>
            <a:r>
              <a:rPr kumimoji="1" lang="ja-JP" altLang="en-US" dirty="0" smtClean="0"/>
              <a:t>アプリに限らない概念。</a:t>
            </a:r>
            <a:endParaRPr kumimoji="1" lang="en-US" altLang="ja-JP" dirty="0" smtClean="0"/>
          </a:p>
          <a:p>
            <a:r>
              <a:rPr kumimoji="1" lang="en-US" altLang="ja-JP" dirty="0" smtClean="0"/>
              <a:t>MVC</a:t>
            </a:r>
            <a:r>
              <a:rPr kumimoji="1" lang="ja-JP" altLang="en-US" dirty="0" smtClean="0"/>
              <a:t>の</a:t>
            </a:r>
            <a:r>
              <a:rPr kumimoji="1" lang="en-US" altLang="ja-JP" dirty="0" smtClean="0"/>
              <a:t>VC</a:t>
            </a:r>
            <a:r>
              <a:rPr lang="ja-JP" altLang="en-US" dirty="0" smtClean="0"/>
              <a:t>部分の煩雑さを改善（自動化）するイメージ。</a:t>
            </a:r>
            <a:endParaRPr kumimoji="1" lang="en-US" altLang="ja-JP" dirty="0" smtClean="0"/>
          </a:p>
          <a:p>
            <a:r>
              <a:rPr lang="en-US" altLang="ja-JP" dirty="0" smtClean="0"/>
              <a:t>.NET</a:t>
            </a:r>
            <a:r>
              <a:rPr lang="ja-JP" altLang="en-US" dirty="0" smtClean="0"/>
              <a:t>でいえば</a:t>
            </a:r>
            <a:r>
              <a:rPr lang="en-US" altLang="ja-JP" dirty="0" smtClean="0"/>
              <a:t>WCF</a:t>
            </a:r>
            <a:r>
              <a:rPr lang="ja-JP" altLang="en-US" dirty="0" smtClean="0"/>
              <a:t>がこのパターンを採用している。</a:t>
            </a:r>
            <a:endParaRPr kumimoji="1" lang="ja-JP" altLang="en-US" dirty="0"/>
          </a:p>
        </p:txBody>
      </p:sp>
      <p:sp>
        <p:nvSpPr>
          <p:cNvPr id="6" name="正方形/長方形 5"/>
          <p:cNvSpPr/>
          <p:nvPr/>
        </p:nvSpPr>
        <p:spPr>
          <a:xfrm>
            <a:off x="6924011" y="3611102"/>
            <a:ext cx="1769566" cy="1408328"/>
          </a:xfrm>
          <a:prstGeom prst="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ltLang="ja-JP" sz="1350" b="1"/>
              <a:t/>
            </a:r>
            <a:br>
              <a:rPr lang="en-US" altLang="ja-JP" sz="1350" b="1"/>
            </a:br>
            <a:r>
              <a:rPr lang="en-US" altLang="ja-JP" sz="1350" b="1">
                <a:solidFill>
                  <a:schemeClr val="tx1">
                    <a:lumMod val="75000"/>
                    <a:lumOff val="25000"/>
                  </a:schemeClr>
                </a:solidFill>
              </a:rPr>
              <a:t>RESTful API</a:t>
            </a:r>
            <a:endParaRPr lang="ja-JP" altLang="en-US" sz="1350" b="1">
              <a:solidFill>
                <a:schemeClr val="tx1">
                  <a:lumMod val="75000"/>
                  <a:lumOff val="25000"/>
                </a:schemeClr>
              </a:solidFill>
            </a:endParaRPr>
          </a:p>
        </p:txBody>
      </p:sp>
      <p:cxnSp>
        <p:nvCxnSpPr>
          <p:cNvPr id="7" name="直線コネクタ 6"/>
          <p:cNvCxnSpPr/>
          <p:nvPr/>
        </p:nvCxnSpPr>
        <p:spPr>
          <a:xfrm>
            <a:off x="6622877" y="3133480"/>
            <a:ext cx="0" cy="31784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622878" y="3133480"/>
            <a:ext cx="1742785" cy="300082"/>
          </a:xfrm>
          <a:prstGeom prst="rect">
            <a:avLst/>
          </a:prstGeom>
          <a:noFill/>
        </p:spPr>
        <p:txBody>
          <a:bodyPr wrap="none" rtlCol="0">
            <a:spAutoFit/>
          </a:bodyPr>
          <a:lstStyle/>
          <a:p>
            <a:r>
              <a:rPr lang="ja-JP" altLang="en-US" sz="1350"/>
              <a:t>→　サーバ・サイド</a:t>
            </a:r>
          </a:p>
        </p:txBody>
      </p:sp>
      <p:sp>
        <p:nvSpPr>
          <p:cNvPr id="9" name="テキスト ボックス 8"/>
          <p:cNvSpPr txBox="1"/>
          <p:nvPr/>
        </p:nvSpPr>
        <p:spPr>
          <a:xfrm>
            <a:off x="4402489" y="3133480"/>
            <a:ext cx="2262158" cy="300082"/>
          </a:xfrm>
          <a:prstGeom prst="rect">
            <a:avLst/>
          </a:prstGeom>
          <a:noFill/>
        </p:spPr>
        <p:txBody>
          <a:bodyPr wrap="none" rtlCol="0">
            <a:spAutoFit/>
          </a:bodyPr>
          <a:lstStyle/>
          <a:p>
            <a:r>
              <a:rPr lang="ja-JP" altLang="en-US" sz="1350"/>
              <a:t>クライアント・サイド　←</a:t>
            </a:r>
          </a:p>
        </p:txBody>
      </p:sp>
      <p:sp>
        <p:nvSpPr>
          <p:cNvPr id="10" name="円柱 9"/>
          <p:cNvSpPr/>
          <p:nvPr/>
        </p:nvSpPr>
        <p:spPr>
          <a:xfrm>
            <a:off x="7159319" y="5626098"/>
            <a:ext cx="1371600" cy="68580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b="1"/>
              <a:t>Persistence</a:t>
            </a:r>
            <a:endParaRPr lang="ja-JP" altLang="en-US" sz="1350" b="1"/>
          </a:p>
        </p:txBody>
      </p:sp>
      <p:sp>
        <p:nvSpPr>
          <p:cNvPr id="11" name="正方形/長方形 10"/>
          <p:cNvSpPr/>
          <p:nvPr/>
        </p:nvSpPr>
        <p:spPr>
          <a:xfrm>
            <a:off x="7159319" y="4256244"/>
            <a:ext cx="1371600" cy="5048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a:t>Model</a:t>
            </a:r>
            <a:endParaRPr lang="ja-JP" altLang="en-US" sz="1050" b="1"/>
          </a:p>
        </p:txBody>
      </p:sp>
      <p:sp>
        <p:nvSpPr>
          <p:cNvPr id="14" name="正方形/長方形 13"/>
          <p:cNvSpPr/>
          <p:nvPr/>
        </p:nvSpPr>
        <p:spPr>
          <a:xfrm>
            <a:off x="628650" y="3782552"/>
            <a:ext cx="1371600" cy="6858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350" b="1"/>
              <a:t>HTML</a:t>
            </a:r>
            <a:endParaRPr lang="ja-JP" altLang="en-US" sz="1350" b="1"/>
          </a:p>
        </p:txBody>
      </p:sp>
      <p:sp>
        <p:nvSpPr>
          <p:cNvPr id="15" name="正方形/長方形 14"/>
          <p:cNvSpPr/>
          <p:nvPr/>
        </p:nvSpPr>
        <p:spPr>
          <a:xfrm>
            <a:off x="826774" y="4296901"/>
            <a:ext cx="5494969" cy="2014996"/>
          </a:xfrm>
          <a:prstGeom prst="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ltLang="ja-JP" sz="1350" b="1" dirty="0"/>
              <a:t/>
            </a:r>
            <a:br>
              <a:rPr lang="en-US" altLang="ja-JP" sz="1350" b="1" dirty="0"/>
            </a:br>
            <a:r>
              <a:rPr lang="en-US" altLang="ja-JP" sz="1350" b="1" dirty="0">
                <a:solidFill>
                  <a:schemeClr val="tx1">
                    <a:lumMod val="75000"/>
                    <a:lumOff val="25000"/>
                  </a:schemeClr>
                </a:solidFill>
              </a:rPr>
              <a:t>JavaScript</a:t>
            </a:r>
            <a:endParaRPr lang="ja-JP" altLang="en-US" sz="1350" b="1" dirty="0">
              <a:solidFill>
                <a:schemeClr val="tx1">
                  <a:lumMod val="75000"/>
                  <a:lumOff val="25000"/>
                </a:schemeClr>
              </a:solidFill>
            </a:endParaRPr>
          </a:p>
        </p:txBody>
      </p:sp>
      <p:sp>
        <p:nvSpPr>
          <p:cNvPr id="16" name="正方形/長方形 15"/>
          <p:cNvSpPr/>
          <p:nvPr/>
        </p:nvSpPr>
        <p:spPr>
          <a:xfrm>
            <a:off x="826775" y="4296902"/>
            <a:ext cx="1173476" cy="17144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ja-JP" altLang="en-US" sz="1350" b="1"/>
          </a:p>
        </p:txBody>
      </p:sp>
      <p:sp>
        <p:nvSpPr>
          <p:cNvPr id="17" name="テキスト ボックス 16"/>
          <p:cNvSpPr txBox="1"/>
          <p:nvPr/>
        </p:nvSpPr>
        <p:spPr>
          <a:xfrm>
            <a:off x="5418985" y="4141136"/>
            <a:ext cx="1577676" cy="300082"/>
          </a:xfrm>
          <a:prstGeom prst="rect">
            <a:avLst/>
          </a:prstGeom>
          <a:noFill/>
        </p:spPr>
        <p:txBody>
          <a:bodyPr wrap="none" rtlCol="0">
            <a:spAutoFit/>
          </a:bodyPr>
          <a:lstStyle/>
          <a:p>
            <a:r>
              <a:rPr lang="en-US" altLang="ja-JP" sz="1350"/>
              <a:t>HTTP GET/POST</a:t>
            </a:r>
            <a:endParaRPr lang="ja-JP" altLang="en-US" sz="1350" dirty="0"/>
          </a:p>
        </p:txBody>
      </p:sp>
      <p:sp>
        <p:nvSpPr>
          <p:cNvPr id="18" name="正方形/長方形 17"/>
          <p:cNvSpPr/>
          <p:nvPr/>
        </p:nvSpPr>
        <p:spPr>
          <a:xfrm>
            <a:off x="4738486" y="4897894"/>
            <a:ext cx="1376363" cy="5096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a:t>Model</a:t>
            </a:r>
            <a:endParaRPr lang="ja-JP" altLang="en-US" sz="1050" b="1"/>
          </a:p>
        </p:txBody>
      </p:sp>
      <p:sp>
        <p:nvSpPr>
          <p:cNvPr id="19" name="正方形/長方形 18"/>
          <p:cNvSpPr/>
          <p:nvPr/>
        </p:nvSpPr>
        <p:spPr>
          <a:xfrm>
            <a:off x="2888458" y="4897894"/>
            <a:ext cx="1371600" cy="5256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err="1" smtClean="0"/>
              <a:t>ViewModel</a:t>
            </a:r>
            <a:endParaRPr lang="ja-JP" altLang="en-US" sz="1050" b="1" dirty="0"/>
          </a:p>
        </p:txBody>
      </p:sp>
      <p:sp>
        <p:nvSpPr>
          <p:cNvPr id="20" name="正方形/長方形 19"/>
          <p:cNvSpPr/>
          <p:nvPr/>
        </p:nvSpPr>
        <p:spPr>
          <a:xfrm>
            <a:off x="992889" y="4904516"/>
            <a:ext cx="1371600" cy="5011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a:t>View</a:t>
            </a:r>
            <a:endParaRPr lang="ja-JP" altLang="en-US" sz="1050" b="1"/>
          </a:p>
        </p:txBody>
      </p:sp>
      <p:cxnSp>
        <p:nvCxnSpPr>
          <p:cNvPr id="23" name="曲線コネクタ 22"/>
          <p:cNvCxnSpPr>
            <a:stCxn id="18" idx="0"/>
            <a:endCxn id="11" idx="1"/>
          </p:cNvCxnSpPr>
          <p:nvPr/>
        </p:nvCxnSpPr>
        <p:spPr>
          <a:xfrm rot="5400000" flipH="1" flipV="1">
            <a:off x="6098389" y="3836965"/>
            <a:ext cx="389209" cy="1732651"/>
          </a:xfrm>
          <a:prstGeom prst="curvedConnector2">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0" idx="3"/>
            <a:endCxn id="19" idx="1"/>
          </p:cNvCxnSpPr>
          <p:nvPr/>
        </p:nvCxnSpPr>
        <p:spPr>
          <a:xfrm>
            <a:off x="2364489" y="5155095"/>
            <a:ext cx="523969" cy="5608"/>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9" idx="3"/>
            <a:endCxn id="18" idx="1"/>
          </p:cNvCxnSpPr>
          <p:nvPr/>
        </p:nvCxnSpPr>
        <p:spPr>
          <a:xfrm flipV="1">
            <a:off x="4260058" y="5152709"/>
            <a:ext cx="478428" cy="7994"/>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四角形吹き出し 40"/>
          <p:cNvSpPr/>
          <p:nvPr/>
        </p:nvSpPr>
        <p:spPr>
          <a:xfrm>
            <a:off x="2364489" y="5757087"/>
            <a:ext cx="4426096" cy="981847"/>
          </a:xfrm>
          <a:prstGeom prst="wedgeRectCallout">
            <a:avLst>
              <a:gd name="adj1" fmla="val -44640"/>
              <a:gd name="adj2" fmla="val -913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200" dirty="0" smtClean="0"/>
              <a:t>View</a:t>
            </a:r>
            <a:r>
              <a:rPr lang="ja-JP" altLang="en-US" sz="1200" dirty="0" smtClean="0"/>
              <a:t>に対するユーザの入力に応じて</a:t>
            </a:r>
            <a:r>
              <a:rPr kumimoji="1" lang="en-US" altLang="ja-JP" sz="1200" dirty="0" err="1" smtClean="0"/>
              <a:t>ViewModel</a:t>
            </a:r>
            <a:r>
              <a:rPr kumimoji="1" lang="ja-JP" altLang="en-US" sz="1200" dirty="0" smtClean="0"/>
              <a:t>のプロパティに自動で値が設定されたりメソッドが呼ばれたりする。</a:t>
            </a:r>
            <a:endParaRPr kumimoji="1" lang="en-US" altLang="ja-JP" sz="1200" dirty="0" smtClean="0"/>
          </a:p>
          <a:p>
            <a:pPr algn="ctr"/>
            <a:r>
              <a:rPr lang="ja-JP" altLang="en-US" sz="1200" dirty="0" smtClean="0"/>
              <a:t>また</a:t>
            </a:r>
            <a:r>
              <a:rPr lang="en-US" altLang="ja-JP" sz="1200" dirty="0" err="1" smtClean="0"/>
              <a:t>ViewModel</a:t>
            </a:r>
            <a:r>
              <a:rPr lang="ja-JP" altLang="en-US" sz="1200" dirty="0" smtClean="0"/>
              <a:t>のプロパティの値の変化に応じて</a:t>
            </a:r>
            <a:r>
              <a:rPr lang="en-US" altLang="ja-JP" sz="1200" dirty="0" smtClean="0"/>
              <a:t>View</a:t>
            </a:r>
            <a:r>
              <a:rPr lang="ja-JP" altLang="en-US" sz="1200" dirty="0" smtClean="0"/>
              <a:t>のレンダリング内容が自動更新されたりする。</a:t>
            </a:r>
            <a:endParaRPr kumimoji="1" lang="ja-JP" altLang="en-US" sz="1200" dirty="0"/>
          </a:p>
        </p:txBody>
      </p:sp>
      <p:sp>
        <p:nvSpPr>
          <p:cNvPr id="42" name="四角形吹き出し 41"/>
          <p:cNvSpPr/>
          <p:nvPr/>
        </p:nvSpPr>
        <p:spPr>
          <a:xfrm>
            <a:off x="2204567" y="3313043"/>
            <a:ext cx="2963781" cy="779043"/>
          </a:xfrm>
          <a:prstGeom prst="wedgeRectCallout">
            <a:avLst>
              <a:gd name="adj1" fmla="val -55105"/>
              <a:gd name="adj2" fmla="val 1466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smtClean="0"/>
              <a:t>一般に開発者はフレームワーク固有のテンプレート言語を使って画面</a:t>
            </a:r>
            <a:r>
              <a:rPr kumimoji="1" lang="ja-JP" altLang="en-US" sz="1200" smtClean="0"/>
              <a:t>もしくは画面部品のコードを記述する。</a:t>
            </a:r>
            <a:endParaRPr kumimoji="1" lang="ja-JP" altLang="en-US" sz="1200" dirty="0"/>
          </a:p>
        </p:txBody>
      </p:sp>
      <p:sp>
        <p:nvSpPr>
          <p:cNvPr id="43" name="テキスト ボックス 42"/>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58153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"Quick Start"</a:t>
            </a:r>
            <a:r>
              <a:rPr kumimoji="1" lang="ja-JP" altLang="en-US" dirty="0" smtClean="0"/>
              <a:t>してみる</a:t>
            </a:r>
            <a:endParaRPr kumimoji="1" lang="ja-JP" altLang="en-US" dirty="0"/>
          </a:p>
        </p:txBody>
      </p:sp>
      <p:sp>
        <p:nvSpPr>
          <p:cNvPr id="4" name="テキスト プレースホルダー 3"/>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650831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"Quick Start"</a:t>
            </a:r>
            <a:r>
              <a:rPr kumimoji="1" lang="ja-JP" altLang="en-US" dirty="0" smtClean="0"/>
              <a:t>してみる</a:t>
            </a:r>
            <a:endParaRPr kumimoji="1" lang="ja-JP" altLang="en-US" dirty="0"/>
          </a:p>
        </p:txBody>
      </p:sp>
      <p:sp>
        <p:nvSpPr>
          <p:cNvPr id="5" name="コンテンツ プレースホルダー 4"/>
          <p:cNvSpPr>
            <a:spLocks noGrp="1"/>
          </p:cNvSpPr>
          <p:nvPr>
            <p:ph idx="1"/>
          </p:nvPr>
        </p:nvSpPr>
        <p:spPr/>
        <p:txBody>
          <a:bodyPr/>
          <a:lstStyle/>
          <a:p>
            <a:pPr marL="457200" indent="-457200">
              <a:buFont typeface="+mj-lt"/>
              <a:buAutoNum type="arabicPeriod"/>
            </a:pPr>
            <a:r>
              <a:rPr kumimoji="1" lang="ja-JP" altLang="en-US" dirty="0" smtClean="0"/>
              <a:t>端末で任意のディレクトリに移動。</a:t>
            </a:r>
            <a:endParaRPr kumimoji="1" lang="en-US" altLang="ja-JP" dirty="0" smtClean="0"/>
          </a:p>
          <a:p>
            <a:pPr marL="457200" indent="-457200">
              <a:buFont typeface="+mj-lt"/>
              <a:buAutoNum type="arabicPeriod"/>
            </a:pPr>
            <a:r>
              <a:rPr lang="ja-JP" altLang="en-US" dirty="0" smtClean="0"/>
              <a:t>以下のコマンドを実行して</a:t>
            </a:r>
            <a:r>
              <a:rPr lang="en-US" altLang="ja-JP" dirty="0" smtClean="0"/>
              <a:t>"Quick Start"</a:t>
            </a:r>
            <a:r>
              <a:rPr lang="ja-JP" altLang="en-US" dirty="0" smtClean="0"/>
              <a:t>を</a:t>
            </a:r>
            <a:r>
              <a:rPr lang="en-US" altLang="ja-JP" dirty="0" smtClean="0"/>
              <a:t>DL</a:t>
            </a:r>
            <a:r>
              <a:rPr lang="ja-JP" altLang="en-US" dirty="0" smtClean="0"/>
              <a:t>：</a:t>
            </a:r>
            <a:endParaRPr lang="en-US" altLang="ja-JP" dirty="0" smtClean="0"/>
          </a:p>
          <a:p>
            <a:pPr lvl="1"/>
            <a:r>
              <a:rPr lang="en-US" altLang="ja-JP" dirty="0" err="1"/>
              <a:t>git</a:t>
            </a:r>
            <a:r>
              <a:rPr lang="en-US" altLang="ja-JP" dirty="0"/>
              <a:t> clone https://</a:t>
            </a:r>
            <a:r>
              <a:rPr lang="en-US" altLang="ja-JP" dirty="0" err="1"/>
              <a:t>github.com</a:t>
            </a:r>
            <a:r>
              <a:rPr lang="en-US" altLang="ja-JP" dirty="0"/>
              <a:t>/angular/</a:t>
            </a:r>
            <a:r>
              <a:rPr lang="en-US" altLang="ja-JP" dirty="0" err="1"/>
              <a:t>quickstart.git</a:t>
            </a:r>
            <a:r>
              <a:rPr lang="en-US" altLang="ja-JP" dirty="0"/>
              <a:t> </a:t>
            </a:r>
            <a:r>
              <a:rPr lang="en-US" altLang="ja-JP" dirty="0" err="1" smtClean="0"/>
              <a:t>quickstart</a:t>
            </a:r>
            <a:r>
              <a:rPr lang="en-US" altLang="ja-JP" dirty="0" smtClean="0"/>
              <a:t> </a:t>
            </a:r>
          </a:p>
          <a:p>
            <a:pPr lvl="1"/>
            <a:r>
              <a:rPr lang="en-US" altLang="ja-JP" dirty="0" smtClean="0"/>
              <a:t>cd </a:t>
            </a:r>
            <a:r>
              <a:rPr lang="en-US" altLang="ja-JP" dirty="0" err="1"/>
              <a:t>quickstart</a:t>
            </a:r>
            <a:r>
              <a:rPr lang="en-US" altLang="ja-JP" dirty="0"/>
              <a:t> </a:t>
            </a:r>
            <a:endParaRPr lang="en-US" altLang="ja-JP" dirty="0" smtClean="0"/>
          </a:p>
          <a:p>
            <a:pPr marL="457200" indent="-457200">
              <a:buFont typeface="+mj-lt"/>
              <a:buAutoNum type="arabicPeriod"/>
            </a:pPr>
            <a:r>
              <a:rPr lang="en-US" altLang="ja-JP" dirty="0"/>
              <a:t>"</a:t>
            </a:r>
            <a:r>
              <a:rPr lang="en-US" altLang="ja-JP" dirty="0" err="1" smtClean="0"/>
              <a:t>npm</a:t>
            </a:r>
            <a:r>
              <a:rPr lang="en-US" altLang="ja-JP" dirty="0" smtClean="0"/>
              <a:t> </a:t>
            </a:r>
            <a:r>
              <a:rPr lang="en-US" altLang="ja-JP" dirty="0" err="1" smtClean="0"/>
              <a:t>i</a:t>
            </a:r>
            <a:r>
              <a:rPr lang="en-US" altLang="ja-JP" dirty="0" smtClean="0"/>
              <a:t>"</a:t>
            </a:r>
            <a:r>
              <a:rPr lang="ja-JP" altLang="en-US" dirty="0" smtClean="0"/>
              <a:t>コマンドで依存モジュールを一括</a:t>
            </a:r>
            <a:r>
              <a:rPr lang="en-US" altLang="ja-JP" dirty="0" smtClean="0"/>
              <a:t>DL</a:t>
            </a:r>
            <a:r>
              <a:rPr lang="ja-JP" altLang="en-US" dirty="0" smtClean="0"/>
              <a:t>。</a:t>
            </a:r>
            <a:endParaRPr lang="en-US" altLang="ja-JP" dirty="0" smtClean="0"/>
          </a:p>
          <a:p>
            <a:pPr marL="457200" indent="-457200">
              <a:buFont typeface="+mj-lt"/>
              <a:buAutoNum type="arabicPeriod"/>
            </a:pPr>
            <a:r>
              <a:rPr lang="en-US" altLang="ja-JP" dirty="0" smtClean="0"/>
              <a:t>"</a:t>
            </a:r>
            <a:r>
              <a:rPr lang="en-US" altLang="ja-JP" dirty="0" err="1" smtClean="0"/>
              <a:t>npm</a:t>
            </a:r>
            <a:r>
              <a:rPr lang="en-US" altLang="ja-JP" dirty="0" smtClean="0"/>
              <a:t> start"</a:t>
            </a:r>
            <a:r>
              <a:rPr lang="ja-JP" altLang="en-US" dirty="0" smtClean="0"/>
              <a:t>コマンドでビルド＆開発</a:t>
            </a:r>
            <a:r>
              <a:rPr lang="en-US" altLang="ja-JP" dirty="0" smtClean="0"/>
              <a:t>Web</a:t>
            </a:r>
            <a:r>
              <a:rPr lang="ja-JP" altLang="en-US" dirty="0" smtClean="0"/>
              <a:t>サーバを起動。</a:t>
            </a:r>
            <a:endParaRPr lang="en-US" altLang="ja-JP" dirty="0" smtClean="0"/>
          </a:p>
          <a:p>
            <a:pPr marL="457200" indent="-457200">
              <a:buFont typeface="+mj-lt"/>
              <a:buAutoNum type="arabicPeriod"/>
            </a:pPr>
            <a:r>
              <a:rPr lang="ja-JP" altLang="en-US" dirty="0" smtClean="0"/>
              <a:t>（おそらく）自動で</a:t>
            </a:r>
            <a:r>
              <a:rPr lang="en-US" altLang="ja-JP" dirty="0" smtClean="0"/>
              <a:t>Web</a:t>
            </a:r>
            <a:r>
              <a:rPr lang="ja-JP" altLang="en-US" dirty="0" smtClean="0"/>
              <a:t>ブラウザが起動して</a:t>
            </a:r>
            <a:r>
              <a:rPr lang="en-US" altLang="ja-JP" dirty="0" smtClean="0"/>
              <a:t>Web</a:t>
            </a:r>
            <a:r>
              <a:rPr lang="ja-JP" altLang="en-US" dirty="0" smtClean="0"/>
              <a:t>ページが表示されるはず。</a:t>
            </a:r>
            <a:endParaRPr lang="en-US" altLang="ja-JP" dirty="0" smtClean="0"/>
          </a:p>
          <a:p>
            <a:endParaRPr lang="en-US" altLang="ja-JP" dirty="0" smtClean="0"/>
          </a:p>
          <a:p>
            <a:endParaRPr lang="en-US" altLang="ja-JP" dirty="0" smtClean="0"/>
          </a:p>
          <a:p>
            <a:endParaRPr lang="en-US" altLang="ja-JP" dirty="0" smtClean="0"/>
          </a:p>
          <a:p>
            <a:pPr lvl="1"/>
            <a:endParaRPr lang="en-US" altLang="ja-JP" dirty="0" smtClean="0"/>
          </a:p>
        </p:txBody>
      </p:sp>
      <p:sp>
        <p:nvSpPr>
          <p:cNvPr id="6" name="正方形/長方形 5"/>
          <p:cNvSpPr/>
          <p:nvPr/>
        </p:nvSpPr>
        <p:spPr>
          <a:xfrm>
            <a:off x="628650" y="6414052"/>
            <a:ext cx="7886700" cy="4439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a:solidFill>
                  <a:schemeClr val="tx1"/>
                </a:solidFill>
              </a:rPr>
              <a:t>　</a:t>
            </a:r>
            <a:r>
              <a:rPr lang="ja-JP" altLang="en-US" sz="1200" dirty="0" smtClean="0">
                <a:solidFill>
                  <a:schemeClr val="tx1"/>
                </a:solidFill>
              </a:rPr>
              <a:t>以下の手順は</a:t>
            </a:r>
            <a:r>
              <a:rPr lang="en-US" altLang="ja-JP" sz="1200" dirty="0" smtClean="0">
                <a:solidFill>
                  <a:schemeClr val="tx1"/>
                </a:solidFill>
              </a:rPr>
              <a:t>Angular</a:t>
            </a:r>
            <a:r>
              <a:rPr lang="ja-JP" altLang="en-US" sz="1200" dirty="0" smtClean="0">
                <a:solidFill>
                  <a:schemeClr val="tx1"/>
                </a:solidFill>
              </a:rPr>
              <a:t>の公式リファレンスで示されている</a:t>
            </a:r>
            <a:r>
              <a:rPr lang="en-US" altLang="ja-JP" sz="1200" dirty="0" smtClean="0">
                <a:solidFill>
                  <a:schemeClr val="tx1"/>
                </a:solidFill>
              </a:rPr>
              <a:t>"Quick Start"</a:t>
            </a:r>
            <a:r>
              <a:rPr lang="ja-JP" altLang="en-US" sz="1200" dirty="0" smtClean="0">
                <a:solidFill>
                  <a:schemeClr val="tx1"/>
                </a:solidFill>
              </a:rPr>
              <a:t>に基づくものです。</a:t>
            </a:r>
            <a:endParaRPr kumimoji="1" lang="ja-JP" altLang="en-US" sz="1200" dirty="0">
              <a:solidFill>
                <a:schemeClr val="tx1"/>
              </a:solidFill>
            </a:endParaRPr>
          </a:p>
        </p:txBody>
      </p:sp>
      <p:sp>
        <p:nvSpPr>
          <p:cNvPr id="7" name="テキスト ボックス 6"/>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75858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ファイル構成を見てみる</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err="1" smtClean="0"/>
              <a:t>node_modules</a:t>
            </a:r>
            <a:r>
              <a:rPr kumimoji="1" lang="en-US" altLang="ja-JP" dirty="0" smtClean="0"/>
              <a:t>/</a:t>
            </a:r>
          </a:p>
          <a:p>
            <a:pPr lvl="1"/>
            <a:r>
              <a:rPr lang="en-US" altLang="ja-JP" dirty="0" err="1" smtClean="0"/>
              <a:t>npm</a:t>
            </a:r>
            <a:r>
              <a:rPr lang="ja-JP" altLang="en-US" dirty="0" smtClean="0"/>
              <a:t>により依存性として一括</a:t>
            </a:r>
            <a:r>
              <a:rPr lang="en-US" altLang="ja-JP" dirty="0" smtClean="0"/>
              <a:t>DL</a:t>
            </a:r>
            <a:r>
              <a:rPr lang="ja-JP" altLang="en-US" dirty="0" smtClean="0"/>
              <a:t>されたパッケージの格納先。</a:t>
            </a:r>
            <a:endParaRPr lang="en-US" altLang="ja-JP" dirty="0" smtClean="0"/>
          </a:p>
          <a:p>
            <a:r>
              <a:rPr kumimoji="1" lang="en-US" altLang="ja-JP" dirty="0" err="1" smtClean="0"/>
              <a:t>package.json</a:t>
            </a:r>
            <a:endParaRPr kumimoji="1" lang="en-US" altLang="ja-JP" dirty="0" smtClean="0"/>
          </a:p>
          <a:p>
            <a:pPr lvl="1"/>
            <a:r>
              <a:rPr lang="en-US" altLang="ja-JP" dirty="0" smtClean="0"/>
              <a:t>"Quick Start"</a:t>
            </a:r>
            <a:r>
              <a:rPr lang="ja-JP" altLang="en-US" dirty="0" smtClean="0"/>
              <a:t>プロジェクトの</a:t>
            </a:r>
            <a:r>
              <a:rPr lang="en-US" altLang="ja-JP" dirty="0" err="1" smtClean="0"/>
              <a:t>npm</a:t>
            </a:r>
            <a:r>
              <a:rPr lang="ja-JP" altLang="en-US" dirty="0" smtClean="0"/>
              <a:t>パッケージとしてのメタ情報が記述されたファイル。</a:t>
            </a:r>
            <a:endParaRPr lang="en-US" altLang="ja-JP" dirty="0" smtClean="0"/>
          </a:p>
          <a:p>
            <a:r>
              <a:rPr lang="en-US" altLang="ja-JP" dirty="0" err="1" smtClean="0"/>
              <a:t>karma.conf.js</a:t>
            </a:r>
            <a:endParaRPr lang="en-US" altLang="ja-JP" dirty="0" smtClean="0"/>
          </a:p>
          <a:p>
            <a:pPr lvl="1"/>
            <a:r>
              <a:rPr kumimoji="1" lang="en-US" altLang="ja-JP" dirty="0" smtClean="0"/>
              <a:t>Karma</a:t>
            </a:r>
            <a:r>
              <a:rPr kumimoji="1" lang="ja-JP" altLang="en-US" dirty="0" smtClean="0"/>
              <a:t>のための設定ファイル。</a:t>
            </a:r>
            <a:endParaRPr kumimoji="1" lang="en-US" altLang="ja-JP" dirty="0" smtClean="0"/>
          </a:p>
          <a:p>
            <a:pPr lvl="1"/>
            <a:r>
              <a:rPr kumimoji="1" lang="en-US" altLang="ja-JP" dirty="0" smtClean="0"/>
              <a:t>Karma</a:t>
            </a:r>
            <a:r>
              <a:rPr kumimoji="1" lang="ja-JP" altLang="en-US" dirty="0" smtClean="0"/>
              <a:t>はブラウザ</a:t>
            </a:r>
            <a:r>
              <a:rPr lang="ja-JP" altLang="en-US" dirty="0" smtClean="0"/>
              <a:t>上で</a:t>
            </a:r>
            <a:r>
              <a:rPr lang="en-US" altLang="ja-JP" dirty="0" smtClean="0"/>
              <a:t>JS</a:t>
            </a:r>
            <a:r>
              <a:rPr lang="ja-JP" altLang="en-US" dirty="0" smtClean="0"/>
              <a:t>の</a:t>
            </a:r>
            <a:r>
              <a:rPr lang="en-US" altLang="ja-JP" dirty="0" smtClean="0"/>
              <a:t>UT</a:t>
            </a:r>
            <a:r>
              <a:rPr lang="ja-JP" altLang="en-US" dirty="0" smtClean="0"/>
              <a:t>を実行するためのフレームワーク。</a:t>
            </a:r>
            <a:r>
              <a:rPr lang="en-US" altLang="ja-JP" dirty="0" smtClean="0"/>
              <a:t>Jasmine</a:t>
            </a:r>
            <a:r>
              <a:rPr lang="ja-JP" altLang="en-US" dirty="0" smtClean="0"/>
              <a:t>などといっしょに利用される。</a:t>
            </a:r>
            <a:endParaRPr lang="en-US" altLang="ja-JP" dirty="0" smtClean="0"/>
          </a:p>
          <a:p>
            <a:r>
              <a:rPr lang="en-US" altLang="ja-JP" dirty="0" err="1" smtClean="0"/>
              <a:t>protractor.config.js</a:t>
            </a:r>
            <a:endParaRPr lang="en-US" altLang="ja-JP" dirty="0" smtClean="0"/>
          </a:p>
          <a:p>
            <a:pPr lvl="1"/>
            <a:r>
              <a:rPr kumimoji="1" lang="en-US" altLang="ja-JP" dirty="0" smtClean="0"/>
              <a:t>Protractor</a:t>
            </a:r>
            <a:r>
              <a:rPr kumimoji="1" lang="ja-JP" altLang="en-US" dirty="0" smtClean="0"/>
              <a:t>の設定ファイル。</a:t>
            </a:r>
            <a:endParaRPr kumimoji="1" lang="en-US" altLang="ja-JP" dirty="0" smtClean="0"/>
          </a:p>
          <a:p>
            <a:pPr lvl="1"/>
            <a:r>
              <a:rPr kumimoji="1" lang="en-US" altLang="ja-JP" dirty="0" smtClean="0"/>
              <a:t>Protractor</a:t>
            </a:r>
            <a:r>
              <a:rPr kumimoji="1" lang="ja-JP" altLang="en-US" dirty="0" smtClean="0"/>
              <a:t>は</a:t>
            </a:r>
            <a:r>
              <a:rPr kumimoji="1" lang="en-US" altLang="ja-JP" dirty="0" smtClean="0"/>
              <a:t>Selenium WebDriver</a:t>
            </a:r>
            <a:r>
              <a:rPr kumimoji="1" lang="ja-JP" altLang="en-US" dirty="0" smtClean="0"/>
              <a:t>により</a:t>
            </a:r>
            <a:r>
              <a:rPr lang="en-US" altLang="ja-JP" dirty="0" smtClean="0"/>
              <a:t>Web</a:t>
            </a:r>
            <a:r>
              <a:rPr lang="ja-JP" altLang="en-US" dirty="0" smtClean="0"/>
              <a:t>アプリの</a:t>
            </a:r>
            <a:r>
              <a:rPr kumimoji="1" lang="en-US" altLang="ja-JP" dirty="0" smtClean="0"/>
              <a:t>IT/ST</a:t>
            </a:r>
            <a:r>
              <a:rPr kumimoji="1" lang="ja-JP" altLang="en-US" dirty="0" smtClean="0"/>
              <a:t>を実行するためのフレームワーク。</a:t>
            </a:r>
            <a:endParaRPr kumimoji="1" lang="en-US" altLang="ja-JP" dirty="0" smtClean="0"/>
          </a:p>
          <a:p>
            <a:r>
              <a:rPr lang="en-US" altLang="ja-JP" dirty="0" err="1" smtClean="0"/>
              <a:t>tslint.json</a:t>
            </a:r>
            <a:endParaRPr lang="en-US" altLang="ja-JP" dirty="0" smtClean="0"/>
          </a:p>
          <a:p>
            <a:pPr lvl="1"/>
            <a:r>
              <a:rPr kumimoji="1" lang="en-US" altLang="ja-JP" dirty="0" err="1" smtClean="0"/>
              <a:t>TSLint</a:t>
            </a:r>
            <a:r>
              <a:rPr kumimoji="1" lang="ja-JP" altLang="en-US" dirty="0" smtClean="0"/>
              <a:t>のための設定ファイル。</a:t>
            </a:r>
            <a:endParaRPr kumimoji="1" lang="en-US" altLang="ja-JP" dirty="0" smtClean="0"/>
          </a:p>
          <a:p>
            <a:pPr lvl="1"/>
            <a:r>
              <a:rPr kumimoji="1" lang="en-US" altLang="ja-JP" dirty="0" err="1" smtClean="0"/>
              <a:t>TSLint</a:t>
            </a:r>
            <a:r>
              <a:rPr kumimoji="1" lang="ja-JP" altLang="en-US" dirty="0" smtClean="0"/>
              <a:t>は</a:t>
            </a:r>
            <a:r>
              <a:rPr kumimoji="1" lang="en-US" altLang="ja-JP" dirty="0" smtClean="0"/>
              <a:t>TS</a:t>
            </a:r>
            <a:r>
              <a:rPr kumimoji="1" lang="ja-JP" altLang="en-US" dirty="0" smtClean="0"/>
              <a:t>のコーディングスタイルをチェックするためのツール。</a:t>
            </a:r>
            <a:endParaRPr kumimoji="1" lang="ja-JP" altLang="en-US" dirty="0"/>
          </a:p>
        </p:txBody>
      </p:sp>
    </p:spTree>
    <p:extLst>
      <p:ext uri="{BB962C8B-B14F-4D97-AF65-F5344CB8AC3E}">
        <p14:creationId xmlns:p14="http://schemas.microsoft.com/office/powerpoint/2010/main" val="71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ファイル構成を見てみる</a:t>
            </a:r>
            <a:r>
              <a:rPr kumimoji="1" lang="en-US" altLang="ja-JP" dirty="0" smtClean="0"/>
              <a:t> "/</a:t>
            </a:r>
            <a:r>
              <a:rPr kumimoji="1" lang="en-US" altLang="ja-JP" dirty="0" err="1" smtClean="0"/>
              <a:t>src</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index.html</a:t>
            </a:r>
            <a:endParaRPr kumimoji="1" lang="en-US" altLang="ja-JP" dirty="0" smtClean="0"/>
          </a:p>
          <a:p>
            <a:pPr lvl="1"/>
            <a:r>
              <a:rPr kumimoji="1" lang="en-US" altLang="ja-JP" dirty="0" smtClean="0"/>
              <a:t>SPA</a:t>
            </a:r>
            <a:r>
              <a:rPr kumimoji="1" lang="ja-JP" altLang="en-US" dirty="0" smtClean="0"/>
              <a:t>のトップページ。</a:t>
            </a:r>
            <a:endParaRPr kumimoji="1" lang="en-US" altLang="ja-JP" dirty="0" smtClean="0"/>
          </a:p>
          <a:p>
            <a:r>
              <a:rPr lang="en-US" altLang="ja-JP" dirty="0" err="1" smtClean="0"/>
              <a:t>tsconfig.json</a:t>
            </a:r>
            <a:endParaRPr lang="en-US" altLang="ja-JP" dirty="0" smtClean="0"/>
          </a:p>
          <a:p>
            <a:pPr lvl="1"/>
            <a:r>
              <a:rPr lang="en-US" altLang="ja-JP" dirty="0" smtClean="0"/>
              <a:t>TS</a:t>
            </a:r>
            <a:r>
              <a:rPr lang="ja-JP" altLang="en-US" dirty="0" smtClean="0"/>
              <a:t>コンパイラのための設定ファイル。</a:t>
            </a:r>
            <a:endParaRPr lang="en-US" altLang="ja-JP" dirty="0" smtClean="0"/>
          </a:p>
          <a:p>
            <a:r>
              <a:rPr lang="en-US" altLang="ja-JP" dirty="0" err="1" smtClean="0"/>
              <a:t>systemjs.config.js</a:t>
            </a:r>
            <a:endParaRPr lang="en-US" altLang="ja-JP" dirty="0" smtClean="0"/>
          </a:p>
          <a:p>
            <a:pPr lvl="1"/>
            <a:r>
              <a:rPr kumimoji="1" lang="en-US" altLang="ja-JP" dirty="0" err="1" smtClean="0"/>
              <a:t>SystemJS</a:t>
            </a:r>
            <a:r>
              <a:rPr kumimoji="1" lang="ja-JP" altLang="en-US" dirty="0" smtClean="0"/>
              <a:t>のための設定ファイル。</a:t>
            </a:r>
            <a:endParaRPr kumimoji="1" lang="en-US" altLang="ja-JP" dirty="0" smtClean="0"/>
          </a:p>
          <a:p>
            <a:pPr lvl="1"/>
            <a:r>
              <a:rPr kumimoji="1" lang="en-US" altLang="ja-JP" dirty="0" err="1" smtClean="0"/>
              <a:t>SystemJS</a:t>
            </a:r>
            <a:r>
              <a:rPr kumimoji="1" lang="ja-JP" altLang="en-US" dirty="0" smtClean="0"/>
              <a:t>はモジュール・ローダーの</a:t>
            </a:r>
            <a:r>
              <a:rPr kumimoji="1" lang="en-US" altLang="ja-JP" dirty="0" smtClean="0"/>
              <a:t>1</a:t>
            </a:r>
            <a:r>
              <a:rPr kumimoji="1" lang="ja-JP" altLang="en-US" dirty="0" smtClean="0"/>
              <a:t>つ。</a:t>
            </a:r>
            <a:endParaRPr kumimoji="1" lang="en-US" altLang="ja-JP" dirty="0" smtClean="0"/>
          </a:p>
          <a:p>
            <a:pPr lvl="1"/>
            <a:r>
              <a:rPr kumimoji="1" lang="ja-JP" altLang="en-US" dirty="0" smtClean="0"/>
              <a:t>前回紹介した</a:t>
            </a:r>
            <a:r>
              <a:rPr kumimoji="1" lang="en-US" altLang="ja-JP" dirty="0" err="1" smtClean="0"/>
              <a:t>RequireJS</a:t>
            </a:r>
            <a:r>
              <a:rPr kumimoji="1" lang="ja-JP" altLang="en-US" dirty="0" smtClean="0"/>
              <a:t>（</a:t>
            </a:r>
            <a:r>
              <a:rPr kumimoji="1" lang="en-US" altLang="ja-JP" dirty="0" smtClean="0"/>
              <a:t>AMD</a:t>
            </a:r>
            <a:r>
              <a:rPr kumimoji="1" lang="ja-JP" altLang="en-US" dirty="0" smtClean="0"/>
              <a:t>）や</a:t>
            </a:r>
            <a:r>
              <a:rPr kumimoji="1" lang="en-US" altLang="ja-JP" dirty="0" err="1" smtClean="0"/>
              <a:t>Node.js</a:t>
            </a:r>
            <a:r>
              <a:rPr kumimoji="1" lang="ja-JP" altLang="en-US" dirty="0" smtClean="0"/>
              <a:t>ランタイムが提供する</a:t>
            </a:r>
            <a:r>
              <a:rPr kumimoji="1" lang="en-US" altLang="ja-JP" dirty="0" err="1" smtClean="0"/>
              <a:t>CommonJS</a:t>
            </a:r>
            <a:r>
              <a:rPr lang="ja-JP" altLang="en-US" dirty="0" smtClean="0"/>
              <a:t>、そして</a:t>
            </a:r>
            <a:r>
              <a:rPr lang="en-US" altLang="ja-JP" dirty="0" smtClean="0"/>
              <a:t>ES6</a:t>
            </a:r>
            <a:r>
              <a:rPr lang="ja-JP" altLang="en-US" dirty="0" smtClean="0"/>
              <a:t>で導入された</a:t>
            </a:r>
            <a:r>
              <a:rPr lang="en-US" altLang="ja-JP" dirty="0" smtClean="0"/>
              <a:t>JS</a:t>
            </a:r>
            <a:r>
              <a:rPr lang="ja-JP" altLang="en-US" dirty="0" smtClean="0"/>
              <a:t>のネイティブのモジュールシステムを扱うことが可能。</a:t>
            </a:r>
            <a:endParaRPr lang="en-US" altLang="ja-JP" dirty="0" smtClean="0"/>
          </a:p>
          <a:p>
            <a:r>
              <a:rPr kumimoji="1" lang="en-US" altLang="ja-JP" dirty="0" err="1" smtClean="0"/>
              <a:t>main.ts</a:t>
            </a:r>
            <a:endParaRPr kumimoji="1" lang="en-US" altLang="ja-JP" dirty="0" smtClean="0"/>
          </a:p>
          <a:p>
            <a:pPr lvl="1"/>
            <a:r>
              <a:rPr lang="en-US" altLang="ja-JP" dirty="0" smtClean="0"/>
              <a:t>SPA</a:t>
            </a:r>
            <a:r>
              <a:rPr lang="ja-JP" altLang="en-US" dirty="0" smtClean="0"/>
              <a:t>のエントリーポイント。</a:t>
            </a:r>
            <a:endParaRPr lang="en-US" altLang="ja-JP" dirty="0" smtClean="0"/>
          </a:p>
          <a:p>
            <a:pPr lvl="1"/>
            <a:r>
              <a:rPr kumimoji="1" lang="ja-JP" altLang="en-US" dirty="0" smtClean="0"/>
              <a:t>後述の</a:t>
            </a:r>
            <a:r>
              <a:rPr kumimoji="1" lang="en-US" altLang="ja-JP" dirty="0" smtClean="0"/>
              <a:t>/arc/app</a:t>
            </a:r>
            <a:r>
              <a:rPr lang="ja-JP" altLang="en-US" dirty="0" smtClean="0"/>
              <a:t>配下のコードで宣言されたモジュールを起動している。</a:t>
            </a:r>
            <a:endParaRPr kumimoji="1" lang="ja-JP" altLang="en-US" dirty="0"/>
          </a:p>
        </p:txBody>
      </p:sp>
    </p:spTree>
    <p:extLst>
      <p:ext uri="{BB962C8B-B14F-4D97-AF65-F5344CB8AC3E}">
        <p14:creationId xmlns:p14="http://schemas.microsoft.com/office/powerpoint/2010/main" val="49267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この資料における用語法</a:t>
            </a:r>
            <a:endParaRPr kumimoji="1" lang="ja-JP" altLang="en-US" dirty="0"/>
          </a:p>
        </p:txBody>
      </p:sp>
      <p:graphicFrame>
        <p:nvGraphicFramePr>
          <p:cNvPr id="7" name="コンテンツ プレースホルダー 6"/>
          <p:cNvGraphicFramePr>
            <a:graphicFrameLocks noGrp="1"/>
          </p:cNvGraphicFramePr>
          <p:nvPr>
            <p:ph idx="1"/>
            <p:extLst/>
          </p:nvPr>
        </p:nvGraphicFramePr>
        <p:xfrm>
          <a:off x="628650" y="1825625"/>
          <a:ext cx="7886700" cy="2999740"/>
        </p:xfrm>
        <a:graphic>
          <a:graphicData uri="http://schemas.openxmlformats.org/drawingml/2006/table">
            <a:tbl>
              <a:tblPr firstRow="1" bandRow="1">
                <a:tableStyleId>{5C22544A-7EE6-4342-B048-85BDC9FD1C3A}</a:tableStyleId>
              </a:tblPr>
              <a:tblGrid>
                <a:gridCol w="1120637"/>
                <a:gridCol w="1470991"/>
                <a:gridCol w="5295072"/>
              </a:tblGrid>
              <a:tr h="370840">
                <a:tc>
                  <a:txBody>
                    <a:bodyPr/>
                    <a:lstStyle/>
                    <a:p>
                      <a:r>
                        <a:rPr kumimoji="1" lang="ja-JP" altLang="en-US" dirty="0" smtClean="0"/>
                        <a:t>用語</a:t>
                      </a:r>
                      <a:endParaRPr kumimoji="1" lang="ja-JP" altLang="en-US" dirty="0"/>
                    </a:p>
                  </a:txBody>
                  <a:tcPr/>
                </a:tc>
                <a:tc>
                  <a:txBody>
                    <a:bodyPr/>
                    <a:lstStyle/>
                    <a:p>
                      <a:r>
                        <a:rPr kumimoji="1" lang="ja-JP" altLang="en-US" dirty="0" smtClean="0"/>
                        <a:t>正式名</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JS</a:t>
                      </a:r>
                      <a:endParaRPr kumimoji="1" lang="ja-JP" altLang="en-US" dirty="0"/>
                    </a:p>
                  </a:txBody>
                  <a:tcPr/>
                </a:tc>
                <a:tc>
                  <a:txBody>
                    <a:bodyPr/>
                    <a:lstStyle/>
                    <a:p>
                      <a:r>
                        <a:rPr kumimoji="1" lang="en-US" altLang="ja-JP" dirty="0" smtClean="0"/>
                        <a:t>JavaScript</a:t>
                      </a:r>
                      <a:endParaRPr kumimoji="1" lang="ja-JP" altLang="en-US" dirty="0"/>
                    </a:p>
                  </a:txBody>
                  <a:tcPr/>
                </a:tc>
                <a:tc>
                  <a:txBody>
                    <a:bodyPr/>
                    <a:lstStyle/>
                    <a:p>
                      <a:r>
                        <a:rPr kumimoji="1" lang="ja-JP" altLang="en-US" dirty="0" smtClean="0"/>
                        <a:t>言わずもがなであるが、主要</a:t>
                      </a:r>
                      <a:r>
                        <a:rPr kumimoji="1" lang="en-US" altLang="ja-JP" dirty="0" smtClean="0"/>
                        <a:t>Web</a:t>
                      </a:r>
                      <a:r>
                        <a:rPr kumimoji="1" lang="ja-JP" altLang="en-US" dirty="0" smtClean="0"/>
                        <a:t>ブラウザで実行可能なスクリプト言語。</a:t>
                      </a:r>
                      <a:endParaRPr kumimoji="1" lang="ja-JP" altLang="en-US" dirty="0"/>
                    </a:p>
                  </a:txBody>
                  <a:tcPr/>
                </a:tc>
              </a:tr>
              <a:tr h="370840">
                <a:tc>
                  <a:txBody>
                    <a:bodyPr/>
                    <a:lstStyle/>
                    <a:p>
                      <a:r>
                        <a:rPr kumimoji="1" lang="en-US" altLang="ja-JP" dirty="0" smtClean="0"/>
                        <a:t>ES</a:t>
                      </a:r>
                      <a:endParaRPr kumimoji="1" lang="ja-JP" altLang="en-US" dirty="0"/>
                    </a:p>
                  </a:txBody>
                  <a:tcPr/>
                </a:tc>
                <a:tc>
                  <a:txBody>
                    <a:bodyPr/>
                    <a:lstStyle/>
                    <a:p>
                      <a:r>
                        <a:rPr kumimoji="1" lang="en-US" altLang="ja-JP" dirty="0" smtClean="0"/>
                        <a:t>ECMAScript</a:t>
                      </a:r>
                      <a:endParaRPr kumimoji="1" lang="ja-JP" altLang="en-US" dirty="0"/>
                    </a:p>
                  </a:txBody>
                  <a:tcPr/>
                </a:tc>
                <a:tc>
                  <a:txBody>
                    <a:bodyPr/>
                    <a:lstStyle/>
                    <a:p>
                      <a:r>
                        <a:rPr kumimoji="1" lang="en-US" altLang="ja-JP" dirty="0" smtClean="0"/>
                        <a:t>JavaScript</a:t>
                      </a:r>
                      <a:r>
                        <a:rPr kumimoji="1" lang="ja-JP" altLang="en-US" dirty="0" smtClean="0"/>
                        <a:t>をもとに</a:t>
                      </a:r>
                      <a:r>
                        <a:rPr kumimoji="1" lang="en-US" altLang="ja-JP" dirty="0" smtClean="0"/>
                        <a:t>ECMA</a:t>
                      </a:r>
                      <a:r>
                        <a:rPr kumimoji="1" lang="ja-JP" altLang="en-US" dirty="0" smtClean="0"/>
                        <a:t>標準として定義されたスクリプト言語仕様。</a:t>
                      </a:r>
                      <a:r>
                        <a:rPr kumimoji="1" lang="en-US" altLang="ja-JP" dirty="0" smtClean="0"/>
                        <a:t>JS</a:t>
                      </a:r>
                      <a:r>
                        <a:rPr kumimoji="1" lang="ja-JP" altLang="en-US" dirty="0" smtClean="0"/>
                        <a:t>以外に</a:t>
                      </a:r>
                      <a:r>
                        <a:rPr kumimoji="1" lang="en-US" altLang="ja-JP" dirty="0" smtClean="0"/>
                        <a:t>ActionScript</a:t>
                      </a:r>
                      <a:r>
                        <a:rPr kumimoji="1" lang="ja-JP" altLang="en-US" dirty="0" smtClean="0"/>
                        <a:t>や</a:t>
                      </a:r>
                      <a:r>
                        <a:rPr kumimoji="1" lang="en-US" altLang="ja-JP" dirty="0" err="1" smtClean="0"/>
                        <a:t>TypeScript</a:t>
                      </a:r>
                      <a:r>
                        <a:rPr kumimoji="1" lang="ja-JP" altLang="en-US" dirty="0" smtClean="0"/>
                        <a:t>などの実装がある。改訂による言語仕様強化が繰り返されており、</a:t>
                      </a:r>
                      <a:r>
                        <a:rPr kumimoji="1" lang="en-US" altLang="ja-JP" dirty="0" smtClean="0"/>
                        <a:t>TS3</a:t>
                      </a:r>
                      <a:r>
                        <a:rPr kumimoji="1" lang="ja-JP" altLang="en-US" dirty="0" smtClean="0"/>
                        <a:t>、</a:t>
                      </a:r>
                      <a:r>
                        <a:rPr kumimoji="1" lang="en-US" altLang="ja-JP" dirty="0" smtClean="0"/>
                        <a:t>TS5</a:t>
                      </a:r>
                      <a:r>
                        <a:rPr kumimoji="1" lang="ja-JP" altLang="en-US" dirty="0" smtClean="0"/>
                        <a:t>、</a:t>
                      </a:r>
                      <a:r>
                        <a:rPr kumimoji="1" lang="en-US" altLang="ja-JP" dirty="0" smtClean="0"/>
                        <a:t>TS6</a:t>
                      </a:r>
                      <a:r>
                        <a:rPr kumimoji="1" lang="ja-JP" altLang="en-US" dirty="0" smtClean="0"/>
                        <a:t>＝</a:t>
                      </a:r>
                      <a:r>
                        <a:rPr kumimoji="1" lang="en-US" altLang="ja-JP" dirty="0" smtClean="0"/>
                        <a:t>TS2015</a:t>
                      </a:r>
                      <a:r>
                        <a:rPr kumimoji="1" lang="ja-JP" altLang="en-US" dirty="0" smtClean="0"/>
                        <a:t>、</a:t>
                      </a:r>
                      <a:r>
                        <a:rPr kumimoji="1" lang="en-US" altLang="ja-JP" dirty="0" smtClean="0"/>
                        <a:t>TS7=TS2016</a:t>
                      </a:r>
                      <a:r>
                        <a:rPr kumimoji="1" lang="ja-JP" altLang="en-US" dirty="0" smtClean="0"/>
                        <a:t>と呼称されている。</a:t>
                      </a:r>
                      <a:endParaRPr kumimoji="1" lang="ja-JP" altLang="en-US" dirty="0"/>
                    </a:p>
                  </a:txBody>
                  <a:tcPr/>
                </a:tc>
              </a:tr>
              <a:tr h="370840">
                <a:tc>
                  <a:txBody>
                    <a:bodyPr/>
                    <a:lstStyle/>
                    <a:p>
                      <a:r>
                        <a:rPr kumimoji="1" lang="en-US" altLang="ja-JP" dirty="0" smtClean="0"/>
                        <a:t>TS</a:t>
                      </a:r>
                      <a:endParaRPr kumimoji="1" lang="ja-JP" altLang="en-US" dirty="0"/>
                    </a:p>
                  </a:txBody>
                  <a:tcPr/>
                </a:tc>
                <a:tc>
                  <a:txBody>
                    <a:bodyPr/>
                    <a:lstStyle/>
                    <a:p>
                      <a:r>
                        <a:rPr kumimoji="1" lang="en-US" altLang="ja-JP" dirty="0" err="1" smtClean="0"/>
                        <a:t>TypeScript</a:t>
                      </a:r>
                      <a:endParaRPr kumimoji="1" lang="ja-JP" altLang="en-US" dirty="0"/>
                    </a:p>
                  </a:txBody>
                  <a:tcPr/>
                </a:tc>
                <a:tc>
                  <a:txBody>
                    <a:bodyPr/>
                    <a:lstStyle/>
                    <a:p>
                      <a:r>
                        <a:rPr kumimoji="1" lang="en-US" altLang="ja-JP" dirty="0" smtClean="0"/>
                        <a:t>ES</a:t>
                      </a:r>
                      <a:r>
                        <a:rPr kumimoji="1" lang="ja-JP" altLang="en-US" dirty="0" smtClean="0"/>
                        <a:t>の実装の</a:t>
                      </a:r>
                      <a:r>
                        <a:rPr kumimoji="1" lang="en-US" altLang="ja-JP" dirty="0" smtClean="0"/>
                        <a:t>1</a:t>
                      </a:r>
                      <a:r>
                        <a:rPr kumimoji="1" lang="ja-JP" altLang="en-US" dirty="0" smtClean="0"/>
                        <a:t>つであり、</a:t>
                      </a:r>
                      <a:r>
                        <a:rPr kumimoji="1" lang="en-US" altLang="ja-JP" dirty="0" smtClean="0"/>
                        <a:t>JS</a:t>
                      </a:r>
                      <a:r>
                        <a:rPr kumimoji="1" lang="ja-JP" altLang="en-US" dirty="0" smtClean="0"/>
                        <a:t>の（ほぼ）スーパーセットというべき言語。コンパイルを通じて</a:t>
                      </a:r>
                      <a:r>
                        <a:rPr kumimoji="1" lang="en-US" altLang="ja-JP" dirty="0" smtClean="0"/>
                        <a:t>JS</a:t>
                      </a:r>
                      <a:r>
                        <a:rPr kumimoji="1" lang="ja-JP" altLang="en-US" dirty="0" smtClean="0"/>
                        <a:t>に変換（トランスパイル）される。</a:t>
                      </a:r>
                      <a:endParaRPr kumimoji="1" lang="ja-JP" altLang="en-US" dirty="0"/>
                    </a:p>
                  </a:txBody>
                  <a:tcPr/>
                </a:tc>
              </a:tr>
              <a:tr h="370840">
                <a:tc>
                  <a:txBody>
                    <a:bodyPr/>
                    <a:lstStyle/>
                    <a:p>
                      <a:r>
                        <a:rPr kumimoji="1" lang="ja-JP" altLang="en-US" dirty="0" smtClean="0"/>
                        <a:t>端末</a:t>
                      </a:r>
                      <a:endParaRPr kumimoji="1" lang="ja-JP" altLang="en-US" dirty="0"/>
                    </a:p>
                  </a:txBody>
                  <a:tcPr/>
                </a:tc>
                <a:tc>
                  <a:txBody>
                    <a:bodyPr/>
                    <a:lstStyle/>
                    <a:p>
                      <a:r>
                        <a:rPr kumimoji="1" lang="ja-JP" altLang="en-US" dirty="0" smtClean="0"/>
                        <a:t>コマンドプロンプト、</a:t>
                      </a:r>
                      <a:r>
                        <a:rPr kumimoji="1" lang="en-US" altLang="ja-JP" dirty="0" smtClean="0"/>
                        <a:t>etc...</a:t>
                      </a:r>
                      <a:endParaRPr kumimoji="1" lang="ja-JP" altLang="en-US" dirty="0"/>
                    </a:p>
                  </a:txBody>
                  <a:tcPr/>
                </a:tc>
                <a:tc>
                  <a:txBody>
                    <a:bodyPr/>
                    <a:lstStyle/>
                    <a:p>
                      <a:r>
                        <a:rPr kumimoji="1" lang="en-US" altLang="ja-JP" dirty="0" smtClean="0"/>
                        <a:t>Windows</a:t>
                      </a:r>
                      <a:r>
                        <a:rPr kumimoji="1" lang="ja-JP" altLang="en-US" dirty="0" smtClean="0"/>
                        <a:t>であればコマンドプロンプト、</a:t>
                      </a:r>
                      <a:r>
                        <a:rPr kumimoji="1" lang="en-US" altLang="ja-JP" dirty="0" err="1" smtClean="0"/>
                        <a:t>m</a:t>
                      </a:r>
                      <a:r>
                        <a:rPr kumimoji="1" lang="en-US" altLang="ja-JP" baseline="0" dirty="0" err="1" smtClean="0"/>
                        <a:t>acOS</a:t>
                      </a:r>
                      <a:r>
                        <a:rPr kumimoji="1" lang="ja-JP" altLang="en-US" baseline="0" dirty="0" smtClean="0"/>
                        <a:t>であればターミナル、</a:t>
                      </a:r>
                      <a:r>
                        <a:rPr kumimoji="1" lang="en-US" altLang="ja-JP" baseline="0" dirty="0" smtClean="0"/>
                        <a:t>Linux</a:t>
                      </a:r>
                      <a:r>
                        <a:rPr kumimoji="1" lang="ja-JP" altLang="en-US" baseline="0" dirty="0" smtClean="0"/>
                        <a:t>であれば</a:t>
                      </a:r>
                      <a:r>
                        <a:rPr kumimoji="1" lang="en-US" altLang="ja-JP" baseline="0" dirty="0" smtClean="0"/>
                        <a:t>…</a:t>
                      </a:r>
                      <a:r>
                        <a:rPr kumimoji="1" lang="ja-JP" altLang="en-US" baseline="0" dirty="0" smtClean="0"/>
                        <a:t>ディストロによりけり。記述の便宜上の名称として「端末」を用いる。</a:t>
                      </a:r>
                      <a:endParaRPr kumimoji="1" lang="ja-JP" altLang="en-US" dirty="0"/>
                    </a:p>
                  </a:txBody>
                  <a:tcPr/>
                </a:tc>
              </a:tr>
            </a:tbl>
          </a:graphicData>
        </a:graphic>
      </p:graphicFrame>
      <p:sp>
        <p:nvSpPr>
          <p:cNvPr id="2" name="テキスト ボックス 1"/>
          <p:cNvSpPr txBox="1"/>
          <p:nvPr/>
        </p:nvSpPr>
        <p:spPr>
          <a:xfrm>
            <a:off x="628650" y="5128591"/>
            <a:ext cx="7886700" cy="646331"/>
          </a:xfrm>
          <a:prstGeom prst="rect">
            <a:avLst/>
          </a:prstGeom>
          <a:noFill/>
        </p:spPr>
        <p:txBody>
          <a:bodyPr wrap="square" rtlCol="0">
            <a:spAutoFit/>
          </a:bodyPr>
          <a:lstStyle/>
          <a:p>
            <a:r>
              <a:rPr kumimoji="1" lang="ja-JP" altLang="en-US" dirty="0" smtClean="0"/>
              <a:t>なお、本文やサンプルコードに登場するディレクトリ区切り文字は、各自が使用している</a:t>
            </a:r>
            <a:r>
              <a:rPr kumimoji="1" lang="en-US" altLang="ja-JP" dirty="0" smtClean="0"/>
              <a:t>OS</a:t>
            </a:r>
            <a:r>
              <a:rPr kumimoji="1" lang="ja-JP" altLang="en-US" dirty="0" smtClean="0"/>
              <a:t>に合わせて適宜読み替えてほしい。</a:t>
            </a:r>
            <a:endParaRPr kumimoji="1" lang="ja-JP" altLang="en-US" dirty="0"/>
          </a:p>
        </p:txBody>
      </p:sp>
    </p:spTree>
    <p:extLst>
      <p:ext uri="{BB962C8B-B14F-4D97-AF65-F5344CB8AC3E}">
        <p14:creationId xmlns:p14="http://schemas.microsoft.com/office/powerpoint/2010/main" val="696331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ファイル構成を見てみる</a:t>
            </a:r>
            <a:r>
              <a:rPr kumimoji="1" lang="en-US" altLang="ja-JP" dirty="0" smtClean="0"/>
              <a:t> "/</a:t>
            </a:r>
            <a:r>
              <a:rPr kumimoji="1" lang="en-US" altLang="ja-JP" dirty="0" err="1" smtClean="0"/>
              <a:t>src</a:t>
            </a:r>
            <a:r>
              <a:rPr kumimoji="1" lang="en-US" altLang="ja-JP" dirty="0" smtClean="0"/>
              <a:t>/app"</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app.module.ts</a:t>
            </a:r>
            <a:endParaRPr lang="en-US" altLang="ja-JP" dirty="0" smtClean="0"/>
          </a:p>
          <a:p>
            <a:pPr lvl="1"/>
            <a:r>
              <a:rPr lang="ja-JP" altLang="en-US" dirty="0" smtClean="0"/>
              <a:t>このアプリのモジュールを宣言する</a:t>
            </a:r>
            <a:r>
              <a:rPr lang="en-US" altLang="ja-JP" dirty="0" smtClean="0"/>
              <a:t>TS</a:t>
            </a:r>
            <a:r>
              <a:rPr lang="ja-JP" altLang="en-US" dirty="0" smtClean="0"/>
              <a:t>コード。</a:t>
            </a:r>
            <a:endParaRPr lang="en-US" altLang="ja-JP" dirty="0"/>
          </a:p>
          <a:p>
            <a:pPr lvl="1"/>
            <a:r>
              <a:rPr kumimoji="1" lang="ja-JP" altLang="en-US" dirty="0" smtClean="0"/>
              <a:t>モジュールのエントリーポイントとなるコンポーネントなどを定義している。</a:t>
            </a:r>
            <a:endParaRPr kumimoji="1" lang="en-US" altLang="ja-JP" dirty="0" smtClean="0"/>
          </a:p>
          <a:p>
            <a:r>
              <a:rPr lang="en-US" altLang="ja-JP" dirty="0" err="1" smtClean="0"/>
              <a:t>app.component.ts</a:t>
            </a:r>
            <a:endParaRPr lang="en-US" altLang="ja-JP" dirty="0" smtClean="0"/>
          </a:p>
          <a:p>
            <a:pPr lvl="1"/>
            <a:r>
              <a:rPr kumimoji="1" lang="ja-JP" altLang="en-US" dirty="0" smtClean="0"/>
              <a:t>このアプリのコンポーネント（</a:t>
            </a:r>
            <a:r>
              <a:rPr kumimoji="1" lang="en-US" altLang="ja-JP" dirty="0" smtClean="0"/>
              <a:t>Angular</a:t>
            </a:r>
            <a:r>
              <a:rPr kumimoji="1" lang="ja-JP" altLang="en-US" dirty="0" smtClean="0"/>
              <a:t>の画面部品に相当するもの）を宣言する</a:t>
            </a:r>
            <a:r>
              <a:rPr kumimoji="1" lang="en-US" altLang="ja-JP" dirty="0" smtClean="0"/>
              <a:t>TS</a:t>
            </a:r>
            <a:r>
              <a:rPr kumimoji="1" lang="ja-JP" altLang="en-US" dirty="0" smtClean="0"/>
              <a:t>のコード。</a:t>
            </a:r>
            <a:endParaRPr kumimoji="1" lang="en-US" altLang="ja-JP" dirty="0" smtClean="0"/>
          </a:p>
          <a:p>
            <a:pPr lvl="1"/>
            <a:r>
              <a:rPr lang="ja-JP" altLang="en-US" dirty="0" smtClean="0"/>
              <a:t>コンポーネントは入れ子構造を持ち、トップレベルのものはエントリーポイントになりうる。</a:t>
            </a:r>
            <a:endParaRPr kumimoji="1" lang="en-US" altLang="ja-JP" dirty="0"/>
          </a:p>
          <a:p>
            <a:r>
              <a:rPr lang="en-US" altLang="ja-JP" dirty="0" err="1" smtClean="0"/>
              <a:t>app.component.spec.ts</a:t>
            </a:r>
            <a:endParaRPr lang="en-US" altLang="ja-JP" dirty="0" smtClean="0"/>
          </a:p>
          <a:p>
            <a:pPr lvl="1"/>
            <a:r>
              <a:rPr kumimoji="1" lang="en-US" altLang="ja-JP" dirty="0" smtClean="0"/>
              <a:t>Jasmine</a:t>
            </a:r>
            <a:r>
              <a:rPr kumimoji="1" lang="ja-JP" altLang="en-US" dirty="0" smtClean="0"/>
              <a:t>により実行される</a:t>
            </a:r>
            <a:r>
              <a:rPr kumimoji="1" lang="en-US" altLang="ja-JP" dirty="0" smtClean="0"/>
              <a:t>UT</a:t>
            </a:r>
            <a:r>
              <a:rPr kumimoji="1" lang="ja-JP" altLang="en-US" dirty="0" smtClean="0"/>
              <a:t>コード。</a:t>
            </a:r>
            <a:endParaRPr kumimoji="1" lang="en-US" altLang="ja-JP" dirty="0" smtClean="0"/>
          </a:p>
          <a:p>
            <a:pPr lvl="1"/>
            <a:r>
              <a:rPr lang="en-US" altLang="ja-JP" dirty="0" smtClean="0"/>
              <a:t>Jasmine</a:t>
            </a:r>
            <a:r>
              <a:rPr lang="ja-JP" altLang="en-US" dirty="0" smtClean="0"/>
              <a:t>は</a:t>
            </a:r>
            <a:r>
              <a:rPr lang="en-US" altLang="ja-JP" dirty="0" smtClean="0"/>
              <a:t>JS</a:t>
            </a:r>
            <a:r>
              <a:rPr lang="ja-JP" altLang="en-US" dirty="0" smtClean="0"/>
              <a:t>コードを</a:t>
            </a:r>
            <a:r>
              <a:rPr lang="en-US" altLang="ja-JP" dirty="0" smtClean="0"/>
              <a:t>UT</a:t>
            </a:r>
            <a:r>
              <a:rPr lang="ja-JP" altLang="en-US" dirty="0" smtClean="0"/>
              <a:t>するためのフレームワーク。</a:t>
            </a:r>
            <a:r>
              <a:rPr lang="en-US" altLang="ja-JP" dirty="0" err="1" smtClean="0"/>
              <a:t>Node.js</a:t>
            </a:r>
            <a:r>
              <a:rPr lang="ja-JP" altLang="en-US" dirty="0" smtClean="0"/>
              <a:t>ランタイムで直接実行することもできる。</a:t>
            </a:r>
            <a:endParaRPr lang="en-US" altLang="ja-JP" dirty="0" smtClean="0"/>
          </a:p>
          <a:p>
            <a:pPr lvl="1"/>
            <a:r>
              <a:rPr kumimoji="1" lang="en-US" altLang="ja-JP" dirty="0" smtClean="0"/>
              <a:t>TS</a:t>
            </a:r>
            <a:r>
              <a:rPr kumimoji="1" lang="ja-JP" altLang="en-US" dirty="0" smtClean="0"/>
              <a:t>のため型定義ファイル</a:t>
            </a:r>
            <a:r>
              <a:rPr lang="ja-JP" altLang="en-US" dirty="0" smtClean="0"/>
              <a:t>が提供されている</a:t>
            </a:r>
            <a:r>
              <a:rPr lang="ja-JP" altLang="en-US" dirty="0"/>
              <a:t>（</a:t>
            </a:r>
            <a:r>
              <a:rPr lang="en-US" altLang="ja-JP" dirty="0" err="1"/>
              <a:t>package.json</a:t>
            </a:r>
            <a:r>
              <a:rPr lang="ja-JP" altLang="en-US" dirty="0"/>
              <a:t>の</a:t>
            </a:r>
            <a:r>
              <a:rPr lang="en-US" altLang="ja-JP" dirty="0" err="1"/>
              <a:t>devDependencies</a:t>
            </a:r>
            <a:r>
              <a:rPr lang="ja-JP" altLang="en-US" dirty="0"/>
              <a:t>で</a:t>
            </a:r>
            <a:r>
              <a:rPr lang="en-US" altLang="ja-JP" dirty="0" smtClean="0"/>
              <a:t>"@types/jasmine"</a:t>
            </a:r>
            <a:r>
              <a:rPr lang="ja-JP" altLang="en-US" dirty="0" smtClean="0"/>
              <a:t>という名前で依存性指定されている）。</a:t>
            </a:r>
            <a:endParaRPr kumimoji="1" lang="ja-JP" altLang="en-US" dirty="0"/>
          </a:p>
        </p:txBody>
      </p:sp>
    </p:spTree>
    <p:extLst>
      <p:ext uri="{BB962C8B-B14F-4D97-AF65-F5344CB8AC3E}">
        <p14:creationId xmlns:p14="http://schemas.microsoft.com/office/powerpoint/2010/main" val="82767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index.html</a:t>
            </a:r>
            <a:r>
              <a:rPr kumimoji="1" lang="en-US" altLang="ja-JP" dirty="0" smtClean="0"/>
              <a:t>(1/2)</a:t>
            </a:r>
            <a:endParaRPr kumimoji="1" lang="ja-JP" altLang="en-US" dirty="0"/>
          </a:p>
        </p:txBody>
      </p:sp>
      <p:pic>
        <p:nvPicPr>
          <p:cNvPr id="8" name="コンテンツ プレースホルダー 7"/>
          <p:cNvPicPr>
            <a:picLocks noGrp="1" noChangeAspect="1"/>
          </p:cNvPicPr>
          <p:nvPr>
            <p:ph idx="1"/>
          </p:nvPr>
        </p:nvPicPr>
        <p:blipFill>
          <a:blip r:embed="rId2"/>
          <a:stretch>
            <a:fillRect/>
          </a:stretch>
        </p:blipFill>
        <p:spPr>
          <a:xfrm>
            <a:off x="628650" y="1690689"/>
            <a:ext cx="7886700" cy="2832100"/>
          </a:xfrm>
          <a:prstGeom prst="rect">
            <a:avLst/>
          </a:prstGeom>
        </p:spPr>
      </p:pic>
      <p:sp>
        <p:nvSpPr>
          <p:cNvPr id="5" name="四角形吹き出し 4"/>
          <p:cNvSpPr/>
          <p:nvPr/>
        </p:nvSpPr>
        <p:spPr>
          <a:xfrm>
            <a:off x="5076826" y="4671234"/>
            <a:ext cx="3690730" cy="1177118"/>
          </a:xfrm>
          <a:prstGeom prst="wedgeRectCallout">
            <a:avLst>
              <a:gd name="adj1" fmla="val -37106"/>
              <a:gd name="adj2" fmla="val -7555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smtClean="0"/>
              <a:t>Promise</a:t>
            </a:r>
            <a:r>
              <a:rPr lang="ja-JP" altLang="en-US" sz="1400" dirty="0" smtClean="0"/>
              <a:t>などブラウザによってはサポートできていない</a:t>
            </a:r>
            <a:r>
              <a:rPr lang="en-US" altLang="ja-JP" sz="1400" dirty="0" smtClean="0"/>
              <a:t>ES</a:t>
            </a:r>
            <a:r>
              <a:rPr lang="ja-JP" altLang="en-US" sz="1400" dirty="0" smtClean="0"/>
              <a:t>の仕様を構成するオブジェクトを補うためのライブラリ。</a:t>
            </a:r>
            <a:endParaRPr lang="en-US" altLang="ja-JP" sz="1400" dirty="0" smtClean="0"/>
          </a:p>
          <a:p>
            <a:pPr algn="ctr"/>
            <a:r>
              <a:rPr kumimoji="1" lang="en-US" altLang="ja-JP" sz="1400" dirty="0" smtClean="0"/>
              <a:t>Shim</a:t>
            </a:r>
            <a:r>
              <a:rPr kumimoji="1" lang="ja-JP" altLang="en-US" sz="1400" dirty="0" smtClean="0"/>
              <a:t>≒</a:t>
            </a:r>
            <a:r>
              <a:rPr kumimoji="1" lang="en-US" altLang="ja-JP" sz="1400" dirty="0" err="1" smtClean="0"/>
              <a:t>Polyfill</a:t>
            </a:r>
            <a:endParaRPr kumimoji="1" lang="ja-JP" altLang="en-US" sz="1400" dirty="0"/>
          </a:p>
        </p:txBody>
      </p:sp>
    </p:spTree>
    <p:extLst>
      <p:ext uri="{BB962C8B-B14F-4D97-AF65-F5344CB8AC3E}">
        <p14:creationId xmlns:p14="http://schemas.microsoft.com/office/powerpoint/2010/main" val="173801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p:cNvPicPr>
            <a:picLocks noGrp="1" noChangeAspect="1"/>
          </p:cNvPicPr>
          <p:nvPr>
            <p:ph idx="1"/>
          </p:nvPr>
        </p:nvPicPr>
        <p:blipFill>
          <a:blip r:embed="rId2"/>
          <a:stretch>
            <a:fillRect/>
          </a:stretch>
        </p:blipFill>
        <p:spPr>
          <a:xfrm>
            <a:off x="628650" y="1892242"/>
            <a:ext cx="7886700" cy="3213100"/>
          </a:xfrm>
          <a:prstGeom prst="rect">
            <a:avLst/>
          </a:prstGeom>
        </p:spPr>
      </p:pic>
      <p:sp>
        <p:nvSpPr>
          <p:cNvPr id="2" name="タイトル 1"/>
          <p:cNvSpPr>
            <a:spLocks noGrp="1"/>
          </p:cNvSpPr>
          <p:nvPr>
            <p:ph type="title"/>
          </p:nvPr>
        </p:nvSpPr>
        <p:spPr/>
        <p:txBody>
          <a:bodyPr/>
          <a:lstStyle/>
          <a:p>
            <a:r>
              <a:rPr lang="en-US" altLang="ja-JP" dirty="0" err="1" smtClean="0"/>
              <a:t>index.html</a:t>
            </a:r>
            <a:r>
              <a:rPr lang="en-US" altLang="ja-JP" dirty="0" smtClean="0"/>
              <a:t>(2/2)</a:t>
            </a:r>
            <a:endParaRPr kumimoji="1" lang="ja-JP" altLang="en-US" dirty="0"/>
          </a:p>
        </p:txBody>
      </p:sp>
      <p:sp>
        <p:nvSpPr>
          <p:cNvPr id="5" name="四角形吹き出し 4"/>
          <p:cNvSpPr/>
          <p:nvPr/>
        </p:nvSpPr>
        <p:spPr>
          <a:xfrm>
            <a:off x="3752436" y="365126"/>
            <a:ext cx="4970394" cy="1177118"/>
          </a:xfrm>
          <a:prstGeom prst="wedgeRectCallout">
            <a:avLst>
              <a:gd name="adj1" fmla="val -59946"/>
              <a:gd name="adj2" fmla="val 8830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err="1" smtClean="0"/>
              <a:t>zone.js</a:t>
            </a:r>
            <a:r>
              <a:rPr lang="ja-JP" altLang="en-US" sz="1400" dirty="0" smtClean="0"/>
              <a:t>は</a:t>
            </a:r>
            <a:r>
              <a:rPr lang="en-US" altLang="ja-JP" sz="1400" dirty="0" smtClean="0"/>
              <a:t>Dart</a:t>
            </a:r>
            <a:r>
              <a:rPr lang="ja-JP" altLang="en-US" sz="1400" dirty="0" smtClean="0"/>
              <a:t>で実装されている同名の機能を</a:t>
            </a:r>
            <a:r>
              <a:rPr lang="en-US" altLang="ja-JP" sz="1400" dirty="0" smtClean="0"/>
              <a:t>JS</a:t>
            </a:r>
            <a:r>
              <a:rPr lang="ja-JP" altLang="en-US" sz="1400" dirty="0" smtClean="0"/>
              <a:t>に移植するものらしい。いわく、</a:t>
            </a:r>
            <a:r>
              <a:rPr lang="en-US" altLang="ja-JP" sz="1400" i="1" dirty="0" smtClean="0">
                <a:latin typeface="Comic Sans MS" charset="0"/>
                <a:ea typeface="Comic Sans MS" charset="0"/>
                <a:cs typeface="Comic Sans MS" charset="0"/>
              </a:rPr>
              <a:t>"A </a:t>
            </a:r>
            <a:r>
              <a:rPr lang="en-US" altLang="ja-JP" sz="1400" i="1" dirty="0">
                <a:latin typeface="Comic Sans MS" charset="0"/>
                <a:ea typeface="Comic Sans MS" charset="0"/>
                <a:cs typeface="Comic Sans MS" charset="0"/>
              </a:rPr>
              <a:t>Zone is an execution context that persists across </a:t>
            </a:r>
            <a:r>
              <a:rPr lang="en-US" altLang="ja-JP" sz="1400" i="1" dirty="0" err="1">
                <a:latin typeface="Comic Sans MS" charset="0"/>
                <a:ea typeface="Comic Sans MS" charset="0"/>
                <a:cs typeface="Comic Sans MS" charset="0"/>
              </a:rPr>
              <a:t>async</a:t>
            </a:r>
            <a:r>
              <a:rPr lang="en-US" altLang="ja-JP" sz="1400" i="1" dirty="0">
                <a:latin typeface="Comic Sans MS" charset="0"/>
                <a:ea typeface="Comic Sans MS" charset="0"/>
                <a:cs typeface="Comic Sans MS" charset="0"/>
              </a:rPr>
              <a:t> tasks. You can think of it as thread-local storage for JavaScript VMs</a:t>
            </a:r>
            <a:r>
              <a:rPr lang="en-US" altLang="ja-JP" sz="1400" i="1" dirty="0" smtClean="0">
                <a:latin typeface="Comic Sans MS" charset="0"/>
                <a:ea typeface="Comic Sans MS" charset="0"/>
                <a:cs typeface="Comic Sans MS" charset="0"/>
              </a:rPr>
              <a:t>."</a:t>
            </a:r>
            <a:r>
              <a:rPr lang="en-US" altLang="ja-JP" sz="1400" baseline="30000" dirty="0" smtClean="0"/>
              <a:t>※1</a:t>
            </a:r>
            <a:endParaRPr kumimoji="1" lang="ja-JP" altLang="en-US" sz="1400" baseline="30000" dirty="0"/>
          </a:p>
        </p:txBody>
      </p:sp>
      <p:sp>
        <p:nvSpPr>
          <p:cNvPr id="6" name="正方形/長方形 5"/>
          <p:cNvSpPr/>
          <p:nvPr/>
        </p:nvSpPr>
        <p:spPr>
          <a:xfrm>
            <a:off x="628650" y="6414052"/>
            <a:ext cx="7886700" cy="4439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a:solidFill>
                  <a:schemeClr val="tx1"/>
                </a:solidFill>
              </a:rPr>
              <a:t>　</a:t>
            </a:r>
            <a:r>
              <a:rPr lang="ja-JP" altLang="en-US" sz="1200" dirty="0" smtClean="0">
                <a:solidFill>
                  <a:schemeClr val="tx1"/>
                </a:solidFill>
              </a:rPr>
              <a:t>原典は</a:t>
            </a:r>
            <a:r>
              <a:rPr lang="en-US" altLang="ja-JP" sz="1200" dirty="0" err="1" smtClean="0">
                <a:solidFill>
                  <a:schemeClr val="tx1"/>
                </a:solidFill>
              </a:rPr>
              <a:t>Zone.js</a:t>
            </a:r>
            <a:r>
              <a:rPr lang="ja-JP" altLang="en-US" sz="1200" dirty="0" smtClean="0">
                <a:solidFill>
                  <a:schemeClr val="tx1"/>
                </a:solidFill>
              </a:rPr>
              <a:t>の</a:t>
            </a:r>
            <a:r>
              <a:rPr lang="en-US" altLang="ja-JP" sz="1200" dirty="0" smtClean="0">
                <a:solidFill>
                  <a:schemeClr val="tx1"/>
                </a:solidFill>
              </a:rPr>
              <a:t>README</a:t>
            </a:r>
            <a:r>
              <a:rPr lang="ja-JP" altLang="en-US" sz="1200" dirty="0" smtClean="0">
                <a:solidFill>
                  <a:schemeClr val="tx1"/>
                </a:solidFill>
              </a:rPr>
              <a:t>：</a:t>
            </a:r>
            <a:r>
              <a:rPr lang="en-US" altLang="ja-JP" sz="1200" dirty="0" smtClean="0">
                <a:solidFill>
                  <a:schemeClr val="tx1"/>
                </a:solidFill>
                <a:hlinkClick r:id="rId3"/>
              </a:rPr>
              <a:t>https://github.com/angular/zone.js/blob/master/README.md</a:t>
            </a:r>
            <a:endParaRPr lang="en-US" altLang="ja-JP" sz="1200" dirty="0" smtClean="0">
              <a:solidFill>
                <a:schemeClr val="tx1"/>
              </a:solidFill>
            </a:endParaRPr>
          </a:p>
          <a:p>
            <a:endParaRPr kumimoji="1" lang="ja-JP" altLang="en-US" sz="1200" dirty="0">
              <a:solidFill>
                <a:schemeClr val="tx1"/>
              </a:solidFill>
            </a:endParaRPr>
          </a:p>
        </p:txBody>
      </p:sp>
      <p:sp>
        <p:nvSpPr>
          <p:cNvPr id="7" name="四角形吹き出し 6"/>
          <p:cNvSpPr/>
          <p:nvPr/>
        </p:nvSpPr>
        <p:spPr>
          <a:xfrm>
            <a:off x="6390448" y="2469896"/>
            <a:ext cx="2053258" cy="514509"/>
          </a:xfrm>
          <a:prstGeom prst="wedgeRectCallout">
            <a:avLst>
              <a:gd name="adj1" fmla="val -68069"/>
              <a:gd name="adj2" fmla="val -5589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err="1" smtClean="0"/>
              <a:t>SystemJS</a:t>
            </a:r>
            <a:r>
              <a:rPr lang="ja-JP" altLang="en-US" sz="1400" dirty="0" smtClean="0"/>
              <a:t>をロード</a:t>
            </a:r>
            <a:endParaRPr kumimoji="1" lang="ja-JP" altLang="en-US" sz="1400" dirty="0"/>
          </a:p>
        </p:txBody>
      </p:sp>
      <p:sp>
        <p:nvSpPr>
          <p:cNvPr id="8" name="四角形吹き出し 7"/>
          <p:cNvSpPr/>
          <p:nvPr/>
        </p:nvSpPr>
        <p:spPr>
          <a:xfrm>
            <a:off x="325920" y="1635572"/>
            <a:ext cx="2053258" cy="639630"/>
          </a:xfrm>
          <a:prstGeom prst="wedgeRectCallout">
            <a:avLst>
              <a:gd name="adj1" fmla="val 58434"/>
              <a:gd name="adj2" fmla="val 10363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err="1" smtClean="0"/>
              <a:t>SystemJS</a:t>
            </a:r>
            <a:r>
              <a:rPr lang="ja-JP" altLang="en-US" sz="1400" dirty="0" smtClean="0"/>
              <a:t>の設定ファイルをロード</a:t>
            </a:r>
            <a:endParaRPr kumimoji="1" lang="ja-JP" altLang="en-US" sz="1400" dirty="0"/>
          </a:p>
        </p:txBody>
      </p:sp>
      <p:sp>
        <p:nvSpPr>
          <p:cNvPr id="9" name="四角形吹き出し 8"/>
          <p:cNvSpPr/>
          <p:nvPr/>
        </p:nvSpPr>
        <p:spPr>
          <a:xfrm>
            <a:off x="6257097" y="3592242"/>
            <a:ext cx="2618796" cy="639630"/>
          </a:xfrm>
          <a:prstGeom prst="wedgeRectCallout">
            <a:avLst>
              <a:gd name="adj1" fmla="val -119570"/>
              <a:gd name="adj2" fmla="val -7868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t>エントリーポイントとなる</a:t>
            </a:r>
            <a:r>
              <a:rPr lang="en-US" altLang="ja-JP" sz="1400" dirty="0" smtClean="0"/>
              <a:t>JS</a:t>
            </a:r>
            <a:r>
              <a:rPr lang="ja-JP" altLang="en-US" sz="1400" dirty="0" smtClean="0"/>
              <a:t>ファイルを指定</a:t>
            </a:r>
            <a:endParaRPr kumimoji="1" lang="ja-JP" altLang="en-US" sz="1400" dirty="0"/>
          </a:p>
        </p:txBody>
      </p:sp>
      <p:sp>
        <p:nvSpPr>
          <p:cNvPr id="10" name="四角形吹き出し 9"/>
          <p:cNvSpPr/>
          <p:nvPr/>
        </p:nvSpPr>
        <p:spPr>
          <a:xfrm>
            <a:off x="6058314" y="4986608"/>
            <a:ext cx="2664516" cy="783641"/>
          </a:xfrm>
          <a:prstGeom prst="wedgeRectCallout">
            <a:avLst>
              <a:gd name="adj1" fmla="val -117546"/>
              <a:gd name="adj2" fmla="val -9940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err="1" smtClean="0"/>
              <a:t>AppComponent</a:t>
            </a:r>
            <a:r>
              <a:rPr lang="ja-JP" altLang="en-US" sz="1400" dirty="0" smtClean="0"/>
              <a:t>クラスがレンダリングを登場する</a:t>
            </a:r>
            <a:r>
              <a:rPr lang="en-US" altLang="ja-JP" sz="1400" dirty="0" smtClean="0"/>
              <a:t>HTML</a:t>
            </a:r>
            <a:r>
              <a:rPr lang="ja-JP" altLang="en-US" sz="1400" dirty="0" smtClean="0"/>
              <a:t>タグ</a:t>
            </a:r>
            <a:endParaRPr kumimoji="1" lang="ja-JP" altLang="en-US" sz="1400" dirty="0"/>
          </a:p>
        </p:txBody>
      </p:sp>
    </p:spTree>
    <p:extLst>
      <p:ext uri="{BB962C8B-B14F-4D97-AF65-F5344CB8AC3E}">
        <p14:creationId xmlns:p14="http://schemas.microsoft.com/office/powerpoint/2010/main" val="36175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コンテンツ プレースホルダー 9"/>
          <p:cNvPicPr>
            <a:picLocks noGrp="1" noChangeAspect="1"/>
          </p:cNvPicPr>
          <p:nvPr>
            <p:ph idx="1"/>
          </p:nvPr>
        </p:nvPicPr>
        <p:blipFill>
          <a:blip r:embed="rId2"/>
          <a:stretch>
            <a:fillRect/>
          </a:stretch>
        </p:blipFill>
        <p:spPr>
          <a:xfrm>
            <a:off x="628650" y="1880143"/>
            <a:ext cx="7886700" cy="3627376"/>
          </a:xfrm>
          <a:prstGeom prst="rect">
            <a:avLst/>
          </a:prstGeom>
        </p:spPr>
      </p:pic>
      <p:sp>
        <p:nvSpPr>
          <p:cNvPr id="2" name="タイトル 1"/>
          <p:cNvSpPr>
            <a:spLocks noGrp="1"/>
          </p:cNvSpPr>
          <p:nvPr>
            <p:ph type="title"/>
          </p:nvPr>
        </p:nvSpPr>
        <p:spPr/>
        <p:txBody>
          <a:bodyPr/>
          <a:lstStyle/>
          <a:p>
            <a:r>
              <a:rPr kumimoji="1" lang="en-US" altLang="ja-JP" dirty="0" err="1" smtClean="0"/>
              <a:t>app.module.ts</a:t>
            </a:r>
            <a:endParaRPr kumimoji="1" lang="ja-JP" altLang="en-US" dirty="0"/>
          </a:p>
        </p:txBody>
      </p:sp>
      <p:sp>
        <p:nvSpPr>
          <p:cNvPr id="5" name="四角形吹き出し 4"/>
          <p:cNvSpPr/>
          <p:nvPr/>
        </p:nvSpPr>
        <p:spPr>
          <a:xfrm>
            <a:off x="4824620" y="4957228"/>
            <a:ext cx="3690730" cy="1177118"/>
          </a:xfrm>
          <a:prstGeom prst="wedgeRectCallout">
            <a:avLst>
              <a:gd name="adj1" fmla="val -56356"/>
              <a:gd name="adj2" fmla="val -3441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smtClean="0"/>
              <a:t>@</a:t>
            </a:r>
            <a:r>
              <a:rPr lang="en-US" altLang="ja-JP" sz="1400" dirty="0" err="1" smtClean="0"/>
              <a:t>NgModule</a:t>
            </a:r>
            <a:r>
              <a:rPr lang="ja-JP" altLang="en-US" sz="1400" dirty="0" smtClean="0"/>
              <a:t>デコレートされたクラスは</a:t>
            </a:r>
            <a:r>
              <a:rPr lang="en-US" altLang="ja-JP" sz="1400" dirty="0" smtClean="0"/>
              <a:t>SPA</a:t>
            </a:r>
            <a:r>
              <a:rPr lang="ja-JP" altLang="en-US" sz="1400" dirty="0" smtClean="0"/>
              <a:t>を構成するモジュール（</a:t>
            </a:r>
            <a:r>
              <a:rPr lang="en-US" altLang="ja-JP" sz="1400" dirty="0" smtClean="0"/>
              <a:t>ES</a:t>
            </a:r>
            <a:r>
              <a:rPr lang="ja-JP" altLang="en-US" sz="1400" dirty="0" smtClean="0"/>
              <a:t>のモジュール概念とは別物）として認識される。</a:t>
            </a:r>
            <a:endParaRPr kumimoji="1" lang="ja-JP" altLang="en-US" sz="1400" dirty="0"/>
          </a:p>
        </p:txBody>
      </p:sp>
      <p:sp>
        <p:nvSpPr>
          <p:cNvPr id="6" name="四角形吹き出し 5"/>
          <p:cNvSpPr/>
          <p:nvPr/>
        </p:nvSpPr>
        <p:spPr>
          <a:xfrm>
            <a:off x="5096290" y="1880143"/>
            <a:ext cx="3690730" cy="1177118"/>
          </a:xfrm>
          <a:prstGeom prst="wedgeRectCallout">
            <a:avLst>
              <a:gd name="adj1" fmla="val -112370"/>
              <a:gd name="adj2" fmla="val 8492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t>デコレータを使用して</a:t>
            </a:r>
            <a:r>
              <a:rPr lang="en-US" altLang="ja-JP" sz="1400" dirty="0" err="1" smtClean="0"/>
              <a:t>AppModule</a:t>
            </a:r>
            <a:r>
              <a:rPr lang="ja-JP" altLang="en-US" sz="1400" dirty="0" smtClean="0"/>
              <a:t>クラスにメタ情報が付与されている。</a:t>
            </a:r>
            <a:endParaRPr kumimoji="1" lang="ja-JP" altLang="en-US" sz="1400" dirty="0"/>
          </a:p>
        </p:txBody>
      </p:sp>
      <p:sp>
        <p:nvSpPr>
          <p:cNvPr id="7" name="四角形吹き出し 6"/>
          <p:cNvSpPr/>
          <p:nvPr/>
        </p:nvSpPr>
        <p:spPr>
          <a:xfrm>
            <a:off x="5261942" y="3387365"/>
            <a:ext cx="3690730" cy="881269"/>
          </a:xfrm>
          <a:prstGeom prst="wedgeRectCallout">
            <a:avLst>
              <a:gd name="adj1" fmla="val -73232"/>
              <a:gd name="adj2" fmla="val 518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t>このモジュールのエントリーポイントとして</a:t>
            </a:r>
            <a:r>
              <a:rPr lang="en-US" altLang="ja-JP" sz="1400" dirty="0" err="1" smtClean="0"/>
              <a:t>AppComponent</a:t>
            </a:r>
            <a:r>
              <a:rPr lang="ja-JP" altLang="en-US" sz="1400" dirty="0" smtClean="0"/>
              <a:t>が指定されている。</a:t>
            </a:r>
            <a:endParaRPr kumimoji="1" lang="ja-JP" altLang="en-US" sz="1400" dirty="0"/>
          </a:p>
        </p:txBody>
      </p:sp>
    </p:spTree>
    <p:extLst>
      <p:ext uri="{BB962C8B-B14F-4D97-AF65-F5344CB8AC3E}">
        <p14:creationId xmlns:p14="http://schemas.microsoft.com/office/powerpoint/2010/main" val="17084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p:cNvPicPr>
            <a:picLocks noGrp="1" noChangeAspect="1"/>
          </p:cNvPicPr>
          <p:nvPr>
            <p:ph idx="1"/>
          </p:nvPr>
        </p:nvPicPr>
        <p:blipFill>
          <a:blip r:embed="rId3"/>
          <a:stretch>
            <a:fillRect/>
          </a:stretch>
        </p:blipFill>
        <p:spPr>
          <a:xfrm>
            <a:off x="628650" y="1820412"/>
            <a:ext cx="7886700" cy="3556000"/>
          </a:xfrm>
          <a:prstGeom prst="rect">
            <a:avLst/>
          </a:prstGeom>
        </p:spPr>
      </p:pic>
      <p:sp>
        <p:nvSpPr>
          <p:cNvPr id="2" name="タイトル 1"/>
          <p:cNvSpPr>
            <a:spLocks noGrp="1"/>
          </p:cNvSpPr>
          <p:nvPr>
            <p:ph type="title"/>
          </p:nvPr>
        </p:nvSpPr>
        <p:spPr/>
        <p:txBody>
          <a:bodyPr/>
          <a:lstStyle/>
          <a:p>
            <a:r>
              <a:rPr lang="en-US" altLang="ja-JP" dirty="0" err="1" smtClean="0"/>
              <a:t>app.component.ts</a:t>
            </a:r>
            <a:endParaRPr kumimoji="1" lang="ja-JP" altLang="en-US" dirty="0"/>
          </a:p>
        </p:txBody>
      </p:sp>
      <p:sp>
        <p:nvSpPr>
          <p:cNvPr id="5" name="四角形吹き出し 4"/>
          <p:cNvSpPr/>
          <p:nvPr/>
        </p:nvSpPr>
        <p:spPr>
          <a:xfrm>
            <a:off x="4876800" y="793677"/>
            <a:ext cx="3922643" cy="914400"/>
          </a:xfrm>
          <a:prstGeom prst="wedgeRectCallout">
            <a:avLst>
              <a:gd name="adj1" fmla="val -99084"/>
              <a:gd name="adj2" fmla="val 13267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t>デコレータを使用して</a:t>
            </a:r>
            <a:r>
              <a:rPr lang="en-US" altLang="ja-JP" sz="1400" dirty="0" err="1" smtClean="0"/>
              <a:t>AppComponet</a:t>
            </a:r>
            <a:r>
              <a:rPr lang="ja-JP" altLang="en-US" sz="1400" dirty="0" smtClean="0"/>
              <a:t>クラスに対してメタ情報が付与されている。</a:t>
            </a:r>
            <a:endParaRPr kumimoji="1" lang="ja-JP" altLang="en-US" sz="1400" dirty="0"/>
          </a:p>
        </p:txBody>
      </p:sp>
      <p:sp>
        <p:nvSpPr>
          <p:cNvPr id="6" name="四角形吹き出し 5"/>
          <p:cNvSpPr/>
          <p:nvPr/>
        </p:nvSpPr>
        <p:spPr>
          <a:xfrm>
            <a:off x="5300870" y="1591483"/>
            <a:ext cx="3690730" cy="794785"/>
          </a:xfrm>
          <a:prstGeom prst="wedgeRectCallout">
            <a:avLst>
              <a:gd name="adj1" fmla="val -87953"/>
              <a:gd name="adj2" fmla="val 11433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t>このコンポーネントがレンダリングを担当する</a:t>
            </a:r>
            <a:r>
              <a:rPr lang="en-US" altLang="ja-JP" sz="1400" dirty="0" smtClean="0"/>
              <a:t>HTML</a:t>
            </a:r>
            <a:r>
              <a:rPr lang="ja-JP" altLang="en-US" sz="1400" dirty="0" smtClean="0"/>
              <a:t>タグを示す</a:t>
            </a:r>
            <a:r>
              <a:rPr lang="en-US" altLang="ja-JP" sz="1400" dirty="0" smtClean="0"/>
              <a:t>CSS</a:t>
            </a:r>
            <a:r>
              <a:rPr lang="ja-JP" altLang="en-US" sz="1400" dirty="0" smtClean="0"/>
              <a:t>セレクタ</a:t>
            </a:r>
            <a:endParaRPr kumimoji="1" lang="ja-JP" altLang="en-US" sz="1400" dirty="0"/>
          </a:p>
        </p:txBody>
      </p:sp>
      <p:sp>
        <p:nvSpPr>
          <p:cNvPr id="7" name="四角形吹き出し 6"/>
          <p:cNvSpPr/>
          <p:nvPr/>
        </p:nvSpPr>
        <p:spPr>
          <a:xfrm>
            <a:off x="5466522" y="2243064"/>
            <a:ext cx="3690730" cy="941006"/>
          </a:xfrm>
          <a:prstGeom prst="wedgeRectCallout">
            <a:avLst>
              <a:gd name="adj1" fmla="val -65691"/>
              <a:gd name="adj2" fmla="val 5548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t>このコンポーネントのレンダリングに使用されるテンプレート（バッククオート＝</a:t>
            </a:r>
            <a:r>
              <a:rPr lang="en-US" altLang="ja-JP" sz="1400" dirty="0" smtClean="0"/>
              <a:t>ES6</a:t>
            </a:r>
            <a:r>
              <a:rPr lang="ja-JP" altLang="en-US" sz="1400" dirty="0" smtClean="0"/>
              <a:t>で導入された改行許容の文字列）</a:t>
            </a:r>
            <a:endParaRPr kumimoji="1" lang="ja-JP" altLang="en-US" sz="1400" dirty="0"/>
          </a:p>
        </p:txBody>
      </p:sp>
      <p:sp>
        <p:nvSpPr>
          <p:cNvPr id="8" name="四角形吹き出し 7"/>
          <p:cNvSpPr/>
          <p:nvPr/>
        </p:nvSpPr>
        <p:spPr>
          <a:xfrm>
            <a:off x="4824620" y="4917576"/>
            <a:ext cx="3690730" cy="1177118"/>
          </a:xfrm>
          <a:prstGeom prst="wedgeRectCallout">
            <a:avLst>
              <a:gd name="adj1" fmla="val -64255"/>
              <a:gd name="adj2" fmla="val -10083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400" dirty="0" smtClean="0"/>
              <a:t>Component</a:t>
            </a:r>
            <a:r>
              <a:rPr lang="ja-JP" altLang="en-US" sz="1400" dirty="0" smtClean="0"/>
              <a:t>デコレートされたクラスは</a:t>
            </a:r>
            <a:r>
              <a:rPr lang="en-US" altLang="ja-JP" sz="1400" dirty="0" err="1" smtClean="0"/>
              <a:t>ViewModel</a:t>
            </a:r>
            <a:r>
              <a:rPr lang="ja-JP" altLang="en-US" sz="1400" dirty="0" smtClean="0"/>
              <a:t>として</a:t>
            </a:r>
            <a:r>
              <a:rPr lang="en-US" altLang="ja-JP" sz="1400" dirty="0" smtClean="0"/>
              <a:t>HTML</a:t>
            </a:r>
            <a:r>
              <a:rPr lang="ja-JP" altLang="en-US" sz="1400" dirty="0" smtClean="0"/>
              <a:t>タグに対応付けされ、そのプロパティの値はレンダリングやユーザ入力と自動同期される。</a:t>
            </a:r>
            <a:endParaRPr kumimoji="1" lang="ja-JP" altLang="en-US" sz="1400" dirty="0"/>
          </a:p>
        </p:txBody>
      </p:sp>
    </p:spTree>
    <p:extLst>
      <p:ext uri="{BB962C8B-B14F-4D97-AF65-F5344CB8AC3E}">
        <p14:creationId xmlns:p14="http://schemas.microsoft.com/office/powerpoint/2010/main" val="7838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気がついた？</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node_modules</a:t>
            </a:r>
            <a:r>
              <a:rPr lang="en-US" altLang="ja-JP" dirty="0"/>
              <a:t>/</a:t>
            </a:r>
            <a:r>
              <a:rPr lang="ja-JP" altLang="en-US" dirty="0"/>
              <a:t>配下の依存性パッケージが</a:t>
            </a:r>
            <a:r>
              <a:rPr lang="en-US" altLang="ja-JP" dirty="0" smtClean="0"/>
              <a:t>Web</a:t>
            </a:r>
            <a:r>
              <a:rPr lang="ja-JP" altLang="en-US" dirty="0" smtClean="0"/>
              <a:t>ページに</a:t>
            </a:r>
            <a:r>
              <a:rPr lang="ja-JP" altLang="en-US" dirty="0"/>
              <a:t>読み込まれた（</a:t>
            </a:r>
            <a:r>
              <a:rPr lang="en-US" altLang="ja-JP" dirty="0" err="1"/>
              <a:t>SystemJS</a:t>
            </a:r>
            <a:r>
              <a:rPr lang="ja-JP" altLang="en-US" dirty="0"/>
              <a:t>のお陰）</a:t>
            </a:r>
          </a:p>
          <a:p>
            <a:r>
              <a:rPr lang="en-US" altLang="ja-JP" dirty="0" smtClean="0"/>
              <a:t>TS</a:t>
            </a:r>
            <a:r>
              <a:rPr lang="ja-JP" altLang="en-US" dirty="0" smtClean="0"/>
              <a:t>コードを編集すると</a:t>
            </a:r>
            <a:r>
              <a:rPr lang="en-US" altLang="ja-JP" dirty="0" smtClean="0"/>
              <a:t>Web</a:t>
            </a:r>
            <a:r>
              <a:rPr lang="ja-JP" altLang="en-US" dirty="0" smtClean="0"/>
              <a:t>ページがリロードされた（</a:t>
            </a:r>
            <a:r>
              <a:rPr lang="en-US" altLang="ja-JP" dirty="0" smtClean="0"/>
              <a:t>Angular2</a:t>
            </a:r>
            <a:r>
              <a:rPr lang="ja-JP" altLang="en-US" dirty="0" smtClean="0"/>
              <a:t>の</a:t>
            </a:r>
            <a:r>
              <a:rPr lang="en-US" altLang="ja-JP" dirty="0" smtClean="0"/>
              <a:t>API</a:t>
            </a:r>
            <a:r>
              <a:rPr lang="ja-JP" altLang="en-US" dirty="0" smtClean="0"/>
              <a:t>のお陰）</a:t>
            </a:r>
            <a:endParaRPr lang="en-US" altLang="ja-JP" dirty="0" smtClean="0"/>
          </a:p>
          <a:p>
            <a:r>
              <a:rPr kumimoji="1" lang="ja-JP" altLang="en-US" dirty="0" smtClean="0"/>
              <a:t>コードをカスタマイズするとき</a:t>
            </a:r>
            <a:r>
              <a:rPr kumimoji="1" lang="en-US" altLang="ja-JP" dirty="0" smtClean="0"/>
              <a:t>Angular2</a:t>
            </a:r>
            <a:r>
              <a:rPr kumimoji="1" lang="ja-JP" altLang="en-US" dirty="0" smtClean="0"/>
              <a:t>が提供する</a:t>
            </a:r>
            <a:r>
              <a:rPr kumimoji="1" lang="en-US" altLang="ja-JP" dirty="0" smtClean="0"/>
              <a:t>API</a:t>
            </a:r>
            <a:r>
              <a:rPr kumimoji="1" lang="ja-JP" altLang="en-US" dirty="0" smtClean="0"/>
              <a:t>の入力アシストが行われた（くどいようですが、</a:t>
            </a:r>
            <a:r>
              <a:rPr kumimoji="1" lang="en-US" altLang="ja-JP" dirty="0" smtClean="0"/>
              <a:t>TS</a:t>
            </a:r>
            <a:r>
              <a:rPr kumimoji="1" lang="ja-JP" altLang="en-US" dirty="0" smtClean="0"/>
              <a:t>のお陰）</a:t>
            </a:r>
            <a:endParaRPr kumimoji="1" lang="en-US" altLang="ja-JP" dirty="0" smtClean="0"/>
          </a:p>
          <a:p>
            <a:r>
              <a:rPr lang="ja-JP" altLang="en-US" dirty="0" smtClean="0"/>
              <a:t>ブラウザの開発者ツールで</a:t>
            </a:r>
            <a:r>
              <a:rPr lang="en-US" altLang="ja-JP" dirty="0" smtClean="0"/>
              <a:t>TS</a:t>
            </a:r>
            <a:r>
              <a:rPr lang="ja-JP" altLang="en-US" dirty="0" smtClean="0"/>
              <a:t>ファイルを参照し、ブレークポイントを設定できた（</a:t>
            </a:r>
            <a:r>
              <a:rPr lang="en-US" altLang="ja-JP" dirty="0" err="1" smtClean="0"/>
              <a:t>tsc</a:t>
            </a:r>
            <a:r>
              <a:rPr lang="ja-JP" altLang="en-US" dirty="0" smtClean="0"/>
              <a:t>が生成した</a:t>
            </a:r>
            <a:r>
              <a:rPr lang="en-US" altLang="ja-JP" dirty="0" smtClean="0"/>
              <a:t>*.map</a:t>
            </a:r>
            <a:r>
              <a:rPr lang="ja-JP" altLang="en-US" dirty="0" smtClean="0"/>
              <a:t>ファイルのお陰）</a:t>
            </a:r>
            <a:endParaRPr lang="en-US" altLang="ja-JP" dirty="0" smtClean="0"/>
          </a:p>
          <a:p>
            <a:r>
              <a:rPr lang="en-US" altLang="ja-JP" dirty="0" err="1" smtClean="0"/>
              <a:t>gulpfile.js</a:t>
            </a:r>
            <a:r>
              <a:rPr lang="ja-JP" altLang="en-US" dirty="0" smtClean="0"/>
              <a:t>が存在しない（</a:t>
            </a:r>
            <a:r>
              <a:rPr lang="en-US" altLang="ja-JP" dirty="0" smtClean="0"/>
              <a:t>"Quick Start"</a:t>
            </a:r>
            <a:r>
              <a:rPr lang="ja-JP" altLang="en-US" dirty="0" smtClean="0"/>
              <a:t>は</a:t>
            </a:r>
            <a:r>
              <a:rPr lang="en-US" altLang="ja-JP" dirty="0" err="1" smtClean="0"/>
              <a:t>package.json</a:t>
            </a:r>
            <a:r>
              <a:rPr lang="ja-JP" altLang="en-US" dirty="0" smtClean="0"/>
              <a:t>の</a:t>
            </a:r>
            <a:r>
              <a:rPr lang="en-US" altLang="ja-JP" dirty="0" smtClean="0"/>
              <a:t>scripts</a:t>
            </a:r>
            <a:r>
              <a:rPr lang="ja-JP" altLang="en-US" dirty="0" smtClean="0"/>
              <a:t>でビルドタスクを定義しているため）</a:t>
            </a:r>
            <a:endParaRPr lang="en-US" altLang="ja-JP" dirty="0" smtClean="0"/>
          </a:p>
        </p:txBody>
      </p:sp>
    </p:spTree>
    <p:extLst>
      <p:ext uri="{BB962C8B-B14F-4D97-AF65-F5344CB8AC3E}">
        <p14:creationId xmlns:p14="http://schemas.microsoft.com/office/powerpoint/2010/main" val="75310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カスタマイズしてみる</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93878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カスタマイズしてみる</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Angular</a:t>
            </a:r>
            <a:r>
              <a:rPr kumimoji="1" lang="ja-JP" altLang="en-US" dirty="0" smtClean="0"/>
              <a:t>はフルスタックのフレームワークなので、</a:t>
            </a:r>
            <a:r>
              <a:rPr kumimoji="1" lang="en-US" altLang="ja-JP" dirty="0" smtClean="0"/>
              <a:t>SPA</a:t>
            </a:r>
            <a:r>
              <a:rPr kumimoji="1" lang="ja-JP" altLang="en-US" dirty="0" smtClean="0"/>
              <a:t>はもちろんクライアントサイド</a:t>
            </a:r>
            <a:r>
              <a:rPr kumimoji="1" lang="en-US" altLang="ja-JP" dirty="0" smtClean="0"/>
              <a:t>MVC</a:t>
            </a:r>
            <a:r>
              <a:rPr kumimoji="1" lang="ja-JP" altLang="en-US" dirty="0" smtClean="0"/>
              <a:t>も簡単につくれる。</a:t>
            </a:r>
            <a:endParaRPr kumimoji="1" lang="en-US" altLang="ja-JP" dirty="0" smtClean="0"/>
          </a:p>
          <a:p>
            <a:r>
              <a:rPr lang="ja-JP" altLang="en-US" dirty="0" smtClean="0"/>
              <a:t>しかし時間が限られている。ルーティングも</a:t>
            </a:r>
            <a:r>
              <a:rPr lang="en-US" altLang="ja-JP" dirty="0" smtClean="0"/>
              <a:t>RESTful</a:t>
            </a:r>
            <a:r>
              <a:rPr lang="ja-JP" altLang="en-US" dirty="0" smtClean="0"/>
              <a:t> </a:t>
            </a:r>
            <a:r>
              <a:rPr lang="en-US" altLang="ja-JP" dirty="0" smtClean="0"/>
              <a:t>API</a:t>
            </a:r>
            <a:r>
              <a:rPr lang="ja-JP" altLang="en-US" dirty="0" smtClean="0"/>
              <a:t>アクセスもない単純な</a:t>
            </a:r>
            <a:r>
              <a:rPr lang="en-US" altLang="ja-JP" dirty="0" smtClean="0"/>
              <a:t>MVVM</a:t>
            </a:r>
            <a:r>
              <a:rPr lang="ja-JP" altLang="en-US" dirty="0" smtClean="0"/>
              <a:t>アプリをつくることにしよう。</a:t>
            </a:r>
            <a:endParaRPr lang="en-US" altLang="ja-JP" dirty="0" smtClean="0"/>
          </a:p>
          <a:p>
            <a:r>
              <a:rPr kumimoji="1" lang="ja-JP" altLang="en-US" dirty="0" smtClean="0"/>
              <a:t>今回は電卓アプリの作成を通じて、</a:t>
            </a:r>
            <a:r>
              <a:rPr kumimoji="1" lang="en-US" altLang="ja-JP" dirty="0" smtClean="0"/>
              <a:t>Angular2</a:t>
            </a:r>
            <a:r>
              <a:rPr kumimoji="1" lang="ja-JP" altLang="en-US" dirty="0" smtClean="0"/>
              <a:t>の</a:t>
            </a:r>
            <a:r>
              <a:rPr kumimoji="1" lang="en-US" altLang="ja-JP" dirty="0" smtClean="0"/>
              <a:t>MVVM</a:t>
            </a:r>
            <a:r>
              <a:rPr kumimoji="1" lang="ja-JP" altLang="en-US" dirty="0" smtClean="0"/>
              <a:t>機能や</a:t>
            </a:r>
            <a:r>
              <a:rPr kumimoji="1" lang="en-US" altLang="ja-JP" dirty="0" smtClean="0"/>
              <a:t>DI</a:t>
            </a:r>
            <a:r>
              <a:rPr kumimoji="1" lang="ja-JP" altLang="en-US" dirty="0" smtClean="0"/>
              <a:t>機能について見てみよう。</a:t>
            </a:r>
            <a:endParaRPr kumimoji="1" lang="en-US" altLang="ja-JP" dirty="0" smtClean="0"/>
          </a:p>
          <a:p>
            <a:r>
              <a:rPr lang="ja-JP" altLang="en-US" dirty="0" smtClean="0"/>
              <a:t>そしてもちろんそれらを通じて</a:t>
            </a:r>
            <a:r>
              <a:rPr lang="en-US" altLang="ja-JP" dirty="0" smtClean="0"/>
              <a:t>TS</a:t>
            </a:r>
            <a:r>
              <a:rPr lang="ja-JP" altLang="en-US" dirty="0" smtClean="0"/>
              <a:t>コーディングを実践的に学んでみよう。</a:t>
            </a:r>
            <a:endParaRPr kumimoji="1" lang="ja-JP" altLang="en-US" dirty="0"/>
          </a:p>
        </p:txBody>
      </p:sp>
    </p:spTree>
    <p:extLst>
      <p:ext uri="{BB962C8B-B14F-4D97-AF65-F5344CB8AC3E}">
        <p14:creationId xmlns:p14="http://schemas.microsoft.com/office/powerpoint/2010/main" val="93429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コンテンツ プレースホルダー 13"/>
          <p:cNvPicPr>
            <a:picLocks noGrp="1" noChangeAspect="1"/>
          </p:cNvPicPr>
          <p:nvPr>
            <p:ph idx="1"/>
          </p:nvPr>
        </p:nvPicPr>
        <p:blipFill>
          <a:blip r:embed="rId2"/>
          <a:stretch>
            <a:fillRect/>
          </a:stretch>
        </p:blipFill>
        <p:spPr>
          <a:xfrm>
            <a:off x="628650" y="1854994"/>
            <a:ext cx="7886700" cy="4292600"/>
          </a:xfrm>
          <a:prstGeom prst="rect">
            <a:avLst/>
          </a:prstGeom>
        </p:spPr>
      </p:pic>
      <p:sp>
        <p:nvSpPr>
          <p:cNvPr id="2" name="タイトル 1"/>
          <p:cNvSpPr>
            <a:spLocks noGrp="1"/>
          </p:cNvSpPr>
          <p:nvPr>
            <p:ph type="title"/>
          </p:nvPr>
        </p:nvSpPr>
        <p:spPr/>
        <p:txBody>
          <a:bodyPr/>
          <a:lstStyle/>
          <a:p>
            <a:r>
              <a:rPr kumimoji="1" lang="ja-JP" altLang="en-US" dirty="0" smtClean="0"/>
              <a:t>コード追加</a:t>
            </a:r>
            <a:r>
              <a:rPr kumimoji="1" lang="en-US" altLang="ja-JP" dirty="0" smtClean="0"/>
              <a:t/>
            </a:r>
            <a:br>
              <a:rPr kumimoji="1" lang="en-US" altLang="ja-JP" dirty="0" smtClean="0"/>
            </a:br>
            <a:r>
              <a:rPr kumimoji="1" lang="en-US" altLang="ja-JP" dirty="0" err="1" smtClean="0"/>
              <a:t>app.component.ts</a:t>
            </a:r>
            <a:r>
              <a:rPr kumimoji="1" lang="en-US" altLang="ja-JP" dirty="0" smtClean="0"/>
              <a:t>(1/6)</a:t>
            </a:r>
            <a:endParaRPr kumimoji="1" lang="ja-JP" altLang="en-US" dirty="0"/>
          </a:p>
        </p:txBody>
      </p:sp>
      <p:sp>
        <p:nvSpPr>
          <p:cNvPr id="7" name="四角形吹き出し 6"/>
          <p:cNvSpPr/>
          <p:nvPr/>
        </p:nvSpPr>
        <p:spPr>
          <a:xfrm>
            <a:off x="5161722" y="650169"/>
            <a:ext cx="3690730" cy="569031"/>
          </a:xfrm>
          <a:prstGeom prst="wedgeRectCallout">
            <a:avLst>
              <a:gd name="adj1" fmla="val -70359"/>
              <a:gd name="adj2" fmla="val 156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インポート対象に</a:t>
            </a:r>
            <a:r>
              <a:rPr lang="en-US" altLang="ja-JP" sz="1400" dirty="0" smtClean="0"/>
              <a:t>2</a:t>
            </a:r>
            <a:r>
              <a:rPr lang="ja-JP" altLang="en-US" sz="1400" dirty="0" smtClean="0"/>
              <a:t>つのデコレータを追加。</a:t>
            </a:r>
            <a:endParaRPr kumimoji="1" lang="ja-JP" altLang="en-US" sz="1400" dirty="0"/>
          </a:p>
        </p:txBody>
      </p:sp>
      <p:sp>
        <p:nvSpPr>
          <p:cNvPr id="8" name="四角形吹き出し 7"/>
          <p:cNvSpPr/>
          <p:nvPr/>
        </p:nvSpPr>
        <p:spPr>
          <a:xfrm>
            <a:off x="5161722" y="2127786"/>
            <a:ext cx="3690730" cy="569031"/>
          </a:xfrm>
          <a:prstGeom prst="wedgeRectCallout">
            <a:avLst>
              <a:gd name="adj1" fmla="val -96930"/>
              <a:gd name="adj2" fmla="val 46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Injectable</a:t>
            </a:r>
            <a:r>
              <a:rPr kumimoji="1" lang="ja-JP" altLang="en-US" sz="1400" dirty="0" smtClean="0"/>
              <a:t>デコレータが付与されたサービスクラスを作成。</a:t>
            </a:r>
            <a:endParaRPr kumimoji="1" lang="ja-JP" altLang="en-US" sz="1400" dirty="0"/>
          </a:p>
        </p:txBody>
      </p:sp>
      <p:sp>
        <p:nvSpPr>
          <p:cNvPr id="9" name="四角形吹き出し 8"/>
          <p:cNvSpPr/>
          <p:nvPr/>
        </p:nvSpPr>
        <p:spPr>
          <a:xfrm>
            <a:off x="6029738" y="3399132"/>
            <a:ext cx="2961861" cy="569031"/>
          </a:xfrm>
          <a:prstGeom prst="wedgeRectCallout">
            <a:avLst>
              <a:gd name="adj1" fmla="val -70359"/>
              <a:gd name="adj2" fmla="val -83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キーは文字列、値は</a:t>
            </a:r>
            <a:r>
              <a:rPr lang="ja-JP" altLang="en-US" sz="1400" dirty="0" smtClean="0"/>
              <a:t>関数の辞書型のプロパティを宣言</a:t>
            </a:r>
            <a:r>
              <a:rPr lang="en-US" altLang="ja-JP" sz="1400" baseline="30000" dirty="0" smtClean="0"/>
              <a:t>※1</a:t>
            </a:r>
            <a:endParaRPr kumimoji="1" lang="ja-JP" altLang="en-US" sz="1400" baseline="30000" dirty="0"/>
          </a:p>
        </p:txBody>
      </p:sp>
      <p:sp>
        <p:nvSpPr>
          <p:cNvPr id="10" name="四角形吹き出し 9"/>
          <p:cNvSpPr/>
          <p:nvPr/>
        </p:nvSpPr>
        <p:spPr>
          <a:xfrm>
            <a:off x="6029737" y="4081518"/>
            <a:ext cx="2961861" cy="795231"/>
          </a:xfrm>
          <a:prstGeom prst="wedgeRectCallout">
            <a:avLst>
              <a:gd name="adj1" fmla="val -72596"/>
              <a:gd name="adj2" fmla="val -347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コンストラクタの中で辞書のエントリー</a:t>
            </a:r>
            <a:r>
              <a:rPr lang="ja-JP" altLang="en-US" sz="1400" dirty="0" smtClean="0"/>
              <a:t>を登録している</a:t>
            </a:r>
            <a:endParaRPr lang="en-US" altLang="ja-JP" sz="1400" dirty="0" smtClean="0"/>
          </a:p>
          <a:p>
            <a:pPr algn="ctr"/>
            <a:r>
              <a:rPr kumimoji="1" lang="en-US" altLang="ja-JP" sz="1400" dirty="0" smtClean="0"/>
              <a:t>※</a:t>
            </a:r>
            <a:r>
              <a:rPr lang="ja-JP" altLang="en-US" sz="1400" dirty="0"/>
              <a:t>ちなみに</a:t>
            </a:r>
            <a:r>
              <a:rPr lang="en-US" altLang="ja-JP" sz="1400" dirty="0"/>
              <a:t>TS</a:t>
            </a:r>
            <a:r>
              <a:rPr lang="ja-JP" altLang="en-US" sz="1400" dirty="0"/>
              <a:t>では</a:t>
            </a:r>
            <a:r>
              <a:rPr lang="en-US" altLang="ja-JP" sz="1400" dirty="0"/>
              <a:t>this</a:t>
            </a:r>
            <a:r>
              <a:rPr lang="ja-JP" altLang="en-US" sz="1400" dirty="0"/>
              <a:t>は</a:t>
            </a:r>
            <a:r>
              <a:rPr lang="ja-JP" altLang="en-US" sz="1400" dirty="0" smtClean="0"/>
              <a:t>必須</a:t>
            </a:r>
            <a:endParaRPr lang="ja-JP" altLang="en-US" sz="1400" dirty="0"/>
          </a:p>
        </p:txBody>
      </p:sp>
      <p:sp>
        <p:nvSpPr>
          <p:cNvPr id="11" name="四角形吹き出し 10"/>
          <p:cNvSpPr/>
          <p:nvPr/>
        </p:nvSpPr>
        <p:spPr>
          <a:xfrm>
            <a:off x="5473148" y="5466219"/>
            <a:ext cx="3518450" cy="569031"/>
          </a:xfrm>
          <a:prstGeom prst="wedgeRectCallout">
            <a:avLst>
              <a:gd name="adj1" fmla="val -72149"/>
              <a:gd name="adj2" fmla="val -60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左被演算子と中置演算子と右被演算子をとり計算結果を返すメソッドを宣言</a:t>
            </a:r>
            <a:endParaRPr kumimoji="1" lang="ja-JP" altLang="en-US" sz="1400" dirty="0"/>
          </a:p>
        </p:txBody>
      </p:sp>
      <p:sp>
        <p:nvSpPr>
          <p:cNvPr id="12" name="正方形/長方形 11"/>
          <p:cNvSpPr/>
          <p:nvPr/>
        </p:nvSpPr>
        <p:spPr>
          <a:xfrm>
            <a:off x="628650" y="6148095"/>
            <a:ext cx="7886700" cy="7099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a:solidFill>
                  <a:schemeClr val="tx1"/>
                </a:solidFill>
              </a:rPr>
              <a:t>　</a:t>
            </a:r>
            <a:r>
              <a:rPr lang="en-US" altLang="ja-JP" sz="1200" dirty="0" err="1" smtClean="0">
                <a:solidFill>
                  <a:schemeClr val="tx1"/>
                </a:solidFill>
              </a:rPr>
              <a:t>TypeScript</a:t>
            </a:r>
            <a:r>
              <a:rPr lang="ja-JP" altLang="en-US" sz="1200" dirty="0" smtClean="0">
                <a:solidFill>
                  <a:schemeClr val="tx1"/>
                </a:solidFill>
              </a:rPr>
              <a:t>には関数を表現するインターフェースを宣言する方法もあるのだが、</a:t>
            </a:r>
            <a:r>
              <a:rPr lang="en-US" altLang="ja-JP" sz="1200" dirty="0" smtClean="0">
                <a:solidFill>
                  <a:schemeClr val="tx1"/>
                </a:solidFill>
              </a:rPr>
              <a:t>private</a:t>
            </a:r>
            <a:r>
              <a:rPr lang="ja-JP" altLang="en-US" sz="1200" dirty="0" smtClean="0">
                <a:solidFill>
                  <a:schemeClr val="tx1"/>
                </a:solidFill>
              </a:rPr>
              <a:t>プロパティでのみ使用する値の型注釈にそこまでするのはやり過ぎとも思われたので止しておいた。</a:t>
            </a:r>
            <a:r>
              <a:rPr lang="en-US" altLang="ja-JP" sz="1200" dirty="0" smtClean="0">
                <a:solidFill>
                  <a:schemeClr val="tx1"/>
                </a:solidFill>
              </a:rPr>
              <a:t>Java</a:t>
            </a:r>
            <a:r>
              <a:rPr lang="ja-JP" altLang="en-US" sz="1200" dirty="0" smtClean="0">
                <a:solidFill>
                  <a:schemeClr val="tx1"/>
                </a:solidFill>
              </a:rPr>
              <a:t>でいえば</a:t>
            </a:r>
            <a:r>
              <a:rPr lang="en-US" altLang="ja-JP" sz="1200" dirty="0" smtClean="0">
                <a:solidFill>
                  <a:schemeClr val="tx1"/>
                </a:solidFill>
              </a:rPr>
              <a:t>Function&lt;</a:t>
            </a:r>
            <a:r>
              <a:rPr lang="en-US" altLang="ja-JP" sz="1200" dirty="0" err="1" smtClean="0">
                <a:solidFill>
                  <a:schemeClr val="tx1"/>
                </a:solidFill>
              </a:rPr>
              <a:t>Integer,Integer,Integer</a:t>
            </a:r>
            <a:r>
              <a:rPr lang="en-US" altLang="ja-JP" sz="1200" dirty="0" smtClean="0">
                <a:solidFill>
                  <a:schemeClr val="tx1"/>
                </a:solidFill>
              </a:rPr>
              <a:t>&gt;</a:t>
            </a:r>
            <a:r>
              <a:rPr lang="ja-JP" altLang="en-US" sz="1200" dirty="0" smtClean="0">
                <a:solidFill>
                  <a:schemeClr val="tx1"/>
                </a:solidFill>
              </a:rPr>
              <a:t>ということになる。</a:t>
            </a:r>
            <a:endParaRPr kumimoji="1" lang="ja-JP" altLang="en-US" sz="1200" dirty="0">
              <a:solidFill>
                <a:schemeClr val="tx1"/>
              </a:solidFill>
            </a:endParaRPr>
          </a:p>
        </p:txBody>
      </p:sp>
      <p:sp>
        <p:nvSpPr>
          <p:cNvPr id="13" name="テキスト ボックス 12"/>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192288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コンテンツ プレースホルダー 13"/>
          <p:cNvPicPr>
            <a:picLocks noGrp="1" noChangeAspect="1"/>
          </p:cNvPicPr>
          <p:nvPr>
            <p:ph idx="1"/>
          </p:nvPr>
        </p:nvPicPr>
        <p:blipFill>
          <a:blip r:embed="rId2"/>
          <a:stretch>
            <a:fillRect/>
          </a:stretch>
        </p:blipFill>
        <p:spPr>
          <a:xfrm>
            <a:off x="863600" y="1829594"/>
            <a:ext cx="7416800" cy="4343400"/>
          </a:xfrm>
          <a:prstGeom prst="rect">
            <a:avLst/>
          </a:prstGeom>
        </p:spPr>
      </p:pic>
      <p:sp>
        <p:nvSpPr>
          <p:cNvPr id="2" name="タイトル 1"/>
          <p:cNvSpPr>
            <a:spLocks noGrp="1"/>
          </p:cNvSpPr>
          <p:nvPr>
            <p:ph type="title"/>
          </p:nvPr>
        </p:nvSpPr>
        <p:spPr/>
        <p:txBody>
          <a:bodyPr/>
          <a:lstStyle/>
          <a:p>
            <a:r>
              <a:rPr kumimoji="1" lang="ja-JP" altLang="en-US" dirty="0" smtClean="0"/>
              <a:t>コード追加</a:t>
            </a:r>
            <a:r>
              <a:rPr kumimoji="1" lang="en-US" altLang="ja-JP" dirty="0" smtClean="0"/>
              <a:t/>
            </a:r>
            <a:br>
              <a:rPr kumimoji="1" lang="en-US" altLang="ja-JP" dirty="0" smtClean="0"/>
            </a:br>
            <a:r>
              <a:rPr kumimoji="1" lang="en-US" altLang="ja-JP" dirty="0" err="1" smtClean="0"/>
              <a:t>app.component.ts</a:t>
            </a:r>
            <a:r>
              <a:rPr kumimoji="1" lang="en-US" altLang="ja-JP" dirty="0" smtClean="0"/>
              <a:t>(2/6)</a:t>
            </a:r>
            <a:endParaRPr kumimoji="1" lang="ja-JP" altLang="en-US" dirty="0"/>
          </a:p>
        </p:txBody>
      </p:sp>
      <p:sp>
        <p:nvSpPr>
          <p:cNvPr id="8" name="四角形吹き出し 7"/>
          <p:cNvSpPr/>
          <p:nvPr/>
        </p:nvSpPr>
        <p:spPr>
          <a:xfrm>
            <a:off x="5161722" y="1417639"/>
            <a:ext cx="3690730" cy="569031"/>
          </a:xfrm>
          <a:prstGeom prst="wedgeRectCallout">
            <a:avLst>
              <a:gd name="adj1" fmla="val -96930"/>
              <a:gd name="adj2" fmla="val 46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Injectable</a:t>
            </a:r>
            <a:r>
              <a:rPr kumimoji="1" lang="ja-JP" altLang="en-US" sz="1400" dirty="0" smtClean="0"/>
              <a:t>デコレータが付与された電卓クラスを宣言。</a:t>
            </a:r>
            <a:endParaRPr kumimoji="1" lang="ja-JP" altLang="en-US" sz="1400" dirty="0"/>
          </a:p>
        </p:txBody>
      </p:sp>
      <p:sp>
        <p:nvSpPr>
          <p:cNvPr id="9" name="四角形吹き出し 8"/>
          <p:cNvSpPr/>
          <p:nvPr/>
        </p:nvSpPr>
        <p:spPr>
          <a:xfrm>
            <a:off x="5890591" y="2121606"/>
            <a:ext cx="2961861" cy="569031"/>
          </a:xfrm>
          <a:prstGeom prst="wedgeRectCallout">
            <a:avLst>
              <a:gd name="adj1" fmla="val -104811"/>
              <a:gd name="adj2" fmla="val 211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JS</a:t>
            </a:r>
            <a:r>
              <a:rPr kumimoji="1" lang="ja-JP" altLang="en-US" sz="1400" dirty="0" smtClean="0"/>
              <a:t>には</a:t>
            </a:r>
            <a:r>
              <a:rPr kumimoji="1" lang="en-US" altLang="ja-JP" sz="1400" dirty="0" smtClean="0"/>
              <a:t>undefined</a:t>
            </a:r>
            <a:r>
              <a:rPr kumimoji="1" lang="ja-JP" altLang="en-US" sz="1400" dirty="0" smtClean="0"/>
              <a:t>がある。やや面倒だが</a:t>
            </a:r>
            <a:r>
              <a:rPr kumimoji="1" lang="en-US" altLang="ja-JP" sz="1400" dirty="0" smtClean="0"/>
              <a:t>null</a:t>
            </a:r>
            <a:r>
              <a:rPr kumimoji="1" lang="ja-JP" altLang="en-US" sz="1400" dirty="0" smtClean="0"/>
              <a:t>で初期化しておく。</a:t>
            </a:r>
            <a:endParaRPr kumimoji="1" lang="ja-JP" altLang="en-US" sz="1400" dirty="0"/>
          </a:p>
        </p:txBody>
      </p:sp>
      <p:sp>
        <p:nvSpPr>
          <p:cNvPr id="10" name="四角形吹き出し 9"/>
          <p:cNvSpPr/>
          <p:nvPr/>
        </p:nvSpPr>
        <p:spPr>
          <a:xfrm>
            <a:off x="5890590" y="3388220"/>
            <a:ext cx="2961861" cy="795231"/>
          </a:xfrm>
          <a:prstGeom prst="wedgeRectCallout">
            <a:avLst>
              <a:gd name="adj1" fmla="val -73938"/>
              <a:gd name="adj2" fmla="val -430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コンストラクタ引数兼プロパティ宣言に</a:t>
            </a:r>
            <a:r>
              <a:rPr kumimoji="1" lang="en-US" altLang="ja-JP" sz="1400" dirty="0" smtClean="0"/>
              <a:t>Inject</a:t>
            </a:r>
            <a:r>
              <a:rPr kumimoji="1" lang="ja-JP" altLang="en-US" sz="1400" dirty="0" smtClean="0"/>
              <a:t>デコレータを付与</a:t>
            </a:r>
            <a:r>
              <a:rPr lang="en-US" altLang="ja-JP" sz="1400" baseline="30000" dirty="0" smtClean="0"/>
              <a:t>※1</a:t>
            </a:r>
            <a:r>
              <a:rPr kumimoji="1" lang="ja-JP" altLang="en-US" sz="1400" dirty="0" smtClean="0"/>
              <a:t>。</a:t>
            </a:r>
            <a:endParaRPr lang="ja-JP" altLang="en-US" sz="1400" dirty="0"/>
          </a:p>
        </p:txBody>
      </p:sp>
      <p:sp>
        <p:nvSpPr>
          <p:cNvPr id="11" name="四角形吹き出し 10"/>
          <p:cNvSpPr/>
          <p:nvPr/>
        </p:nvSpPr>
        <p:spPr>
          <a:xfrm>
            <a:off x="5334001" y="4848518"/>
            <a:ext cx="3518450" cy="569031"/>
          </a:xfrm>
          <a:prstGeom prst="wedgeRectCallout">
            <a:avLst>
              <a:gd name="adj1" fmla="val -69889"/>
              <a:gd name="adj2" fmla="val -952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t>calc</a:t>
            </a:r>
            <a:r>
              <a:rPr lang="ja-JP" altLang="en-US" sz="1400" dirty="0" smtClean="0"/>
              <a:t>メソッドは事実上サービスクラスに処理を委譲するだけ。</a:t>
            </a:r>
            <a:endParaRPr kumimoji="1" lang="ja-JP" altLang="en-US" sz="1400" dirty="0"/>
          </a:p>
        </p:txBody>
      </p:sp>
      <p:sp>
        <p:nvSpPr>
          <p:cNvPr id="12" name="正方形/長方形 11"/>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a:t>
            </a:r>
            <a:r>
              <a:rPr lang="en-US" altLang="ja-JP" sz="1200" dirty="0" smtClean="0">
                <a:solidFill>
                  <a:schemeClr val="tx1"/>
                </a:solidFill>
              </a:rPr>
              <a:t>Inject</a:t>
            </a:r>
            <a:r>
              <a:rPr lang="ja-JP" altLang="en-US" sz="1200" dirty="0" smtClean="0">
                <a:solidFill>
                  <a:schemeClr val="tx1"/>
                </a:solidFill>
              </a:rPr>
              <a:t>デコレータが</a:t>
            </a:r>
            <a:r>
              <a:rPr lang="en-US" altLang="ja-JP" sz="1200" dirty="0" err="1" smtClean="0">
                <a:solidFill>
                  <a:schemeClr val="tx1"/>
                </a:solidFill>
              </a:rPr>
              <a:t>CalService</a:t>
            </a:r>
            <a:r>
              <a:rPr lang="ja-JP" altLang="en-US" sz="1200" dirty="0" smtClean="0">
                <a:solidFill>
                  <a:schemeClr val="tx1"/>
                </a:solidFill>
              </a:rPr>
              <a:t>型のオブジェクトを提供する関数（プロバイダー関数）を引数にとっている点に注意。</a:t>
            </a:r>
            <a:r>
              <a:rPr lang="en-US" altLang="ja-JP" sz="1200" dirty="0" smtClean="0">
                <a:solidFill>
                  <a:schemeClr val="tx1"/>
                </a:solidFill>
              </a:rPr>
              <a:t>Java</a:t>
            </a:r>
            <a:r>
              <a:rPr lang="ja-JP" altLang="en-US" sz="1200" dirty="0" smtClean="0">
                <a:solidFill>
                  <a:schemeClr val="tx1"/>
                </a:solidFill>
              </a:rPr>
              <a:t>や</a:t>
            </a:r>
            <a:r>
              <a:rPr lang="en-US" altLang="ja-JP" sz="1200" dirty="0" smtClean="0">
                <a:solidFill>
                  <a:schemeClr val="tx1"/>
                </a:solidFill>
              </a:rPr>
              <a:t>C#</a:t>
            </a:r>
            <a:r>
              <a:rPr lang="ja-JP" altLang="en-US" sz="1200" dirty="0" smtClean="0">
                <a:solidFill>
                  <a:schemeClr val="tx1"/>
                </a:solidFill>
              </a:rPr>
              <a:t>であれば引数やプロパティは実行時にも型情報を持っているのでこのような冗長な記述は不要だが、</a:t>
            </a:r>
            <a:r>
              <a:rPr lang="en-US" altLang="ja-JP" sz="1200" dirty="0" smtClean="0">
                <a:solidFill>
                  <a:schemeClr val="tx1"/>
                </a:solidFill>
              </a:rPr>
              <a:t>TS</a:t>
            </a:r>
            <a:r>
              <a:rPr lang="ja-JP" altLang="en-US" sz="1200" dirty="0" smtClean="0">
                <a:solidFill>
                  <a:schemeClr val="tx1"/>
                </a:solidFill>
              </a:rPr>
              <a:t>は</a:t>
            </a:r>
            <a:r>
              <a:rPr lang="en-US" altLang="ja-JP" sz="1200" dirty="0" smtClean="0">
                <a:solidFill>
                  <a:schemeClr val="tx1"/>
                </a:solidFill>
              </a:rPr>
              <a:t>JS</a:t>
            </a:r>
            <a:r>
              <a:rPr lang="ja-JP" altLang="en-US" sz="1200" dirty="0" smtClean="0">
                <a:solidFill>
                  <a:schemeClr val="tx1"/>
                </a:solidFill>
              </a:rPr>
              <a:t>にトランスパイルされた時点でそのような情報を失うので・・・。</a:t>
            </a:r>
            <a:endParaRPr kumimoji="1" lang="ja-JP" altLang="en-US" sz="1200" dirty="0">
              <a:solidFill>
                <a:schemeClr val="tx1"/>
              </a:solidFill>
            </a:endParaRPr>
          </a:p>
        </p:txBody>
      </p:sp>
      <p:sp>
        <p:nvSpPr>
          <p:cNvPr id="13" name="テキスト ボックス 12"/>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14221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第</a:t>
            </a:r>
            <a:r>
              <a:rPr kumimoji="1" lang="en-US" altLang="ja-JP" dirty="0" smtClean="0"/>
              <a:t>2</a:t>
            </a:r>
            <a:r>
              <a:rPr kumimoji="1" lang="ja-JP" altLang="en-US" dirty="0" smtClean="0"/>
              <a:t>回</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13091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8"/>
          <p:cNvPicPr>
            <a:picLocks noGrp="1" noChangeAspect="1"/>
          </p:cNvPicPr>
          <p:nvPr>
            <p:ph idx="1"/>
          </p:nvPr>
        </p:nvPicPr>
        <p:blipFill>
          <a:blip r:embed="rId2"/>
          <a:stretch>
            <a:fillRect/>
          </a:stretch>
        </p:blipFill>
        <p:spPr>
          <a:xfrm>
            <a:off x="628650" y="1837686"/>
            <a:ext cx="7886700" cy="2273300"/>
          </a:xfrm>
          <a:prstGeom prst="rect">
            <a:avLst/>
          </a:prstGeom>
        </p:spPr>
      </p:pic>
      <p:sp>
        <p:nvSpPr>
          <p:cNvPr id="2" name="タイトル 1"/>
          <p:cNvSpPr>
            <a:spLocks noGrp="1"/>
          </p:cNvSpPr>
          <p:nvPr>
            <p:ph type="title"/>
          </p:nvPr>
        </p:nvSpPr>
        <p:spPr/>
        <p:txBody>
          <a:bodyPr/>
          <a:lstStyle/>
          <a:p>
            <a:r>
              <a:rPr kumimoji="1" lang="ja-JP" altLang="en-US" dirty="0" smtClean="0"/>
              <a:t>コード追加</a:t>
            </a:r>
            <a:r>
              <a:rPr kumimoji="1" lang="en-US" altLang="ja-JP" dirty="0" smtClean="0"/>
              <a:t/>
            </a:r>
            <a:br>
              <a:rPr kumimoji="1" lang="en-US" altLang="ja-JP" dirty="0" smtClean="0"/>
            </a:br>
            <a:r>
              <a:rPr kumimoji="1" lang="en-US" altLang="ja-JP" dirty="0" err="1" smtClean="0"/>
              <a:t>app.component.ts</a:t>
            </a:r>
            <a:r>
              <a:rPr kumimoji="1" lang="en-US" altLang="ja-JP" dirty="0" smtClean="0"/>
              <a:t>(3/6)</a:t>
            </a:r>
            <a:endParaRPr kumimoji="1" lang="ja-JP" altLang="en-US" dirty="0"/>
          </a:p>
        </p:txBody>
      </p:sp>
      <p:sp>
        <p:nvSpPr>
          <p:cNvPr id="8" name="四角形吹き出し 7"/>
          <p:cNvSpPr/>
          <p:nvPr/>
        </p:nvSpPr>
        <p:spPr>
          <a:xfrm>
            <a:off x="5061709" y="1268655"/>
            <a:ext cx="3690730" cy="569031"/>
          </a:xfrm>
          <a:prstGeom prst="wedgeRectCallout">
            <a:avLst>
              <a:gd name="adj1" fmla="val -101957"/>
              <a:gd name="adj2" fmla="val 607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display</a:t>
            </a:r>
            <a:r>
              <a:rPr kumimoji="1" lang="ja-JP" altLang="en-US" sz="1400" dirty="0" smtClean="0"/>
              <a:t>メソッドは電卓の数字表示内容となる文字列を返す。</a:t>
            </a:r>
            <a:endParaRPr kumimoji="1" lang="ja-JP" altLang="en-US" sz="1400" dirty="0"/>
          </a:p>
        </p:txBody>
      </p:sp>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144197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コード追加</a:t>
            </a:r>
            <a:r>
              <a:rPr lang="en-US" altLang="ja-JP" dirty="0"/>
              <a:t/>
            </a:r>
            <a:br>
              <a:rPr lang="en-US" altLang="ja-JP" dirty="0"/>
            </a:br>
            <a:r>
              <a:rPr lang="en-US" altLang="ja-JP" dirty="0" err="1" smtClean="0"/>
              <a:t>app.component.ts</a:t>
            </a:r>
            <a:r>
              <a:rPr lang="en-US" altLang="ja-JP" dirty="0" smtClean="0"/>
              <a:t>(4/6)</a:t>
            </a:r>
            <a:endParaRPr kumimoji="1" lang="ja-JP" altLang="en-US" dirty="0"/>
          </a:p>
        </p:txBody>
      </p:sp>
      <p:pic>
        <p:nvPicPr>
          <p:cNvPr id="7" name="コンテンツ プレースホルダー 6"/>
          <p:cNvPicPr>
            <a:picLocks noGrp="1" noChangeAspect="1"/>
          </p:cNvPicPr>
          <p:nvPr>
            <p:ph sz="half" idx="1"/>
          </p:nvPr>
        </p:nvPicPr>
        <p:blipFill rotWithShape="1">
          <a:blip r:embed="rId2"/>
          <a:srcRect b="44505"/>
          <a:stretch/>
        </p:blipFill>
        <p:spPr>
          <a:xfrm>
            <a:off x="628650" y="1825625"/>
            <a:ext cx="3595572" cy="2627105"/>
          </a:xfrm>
          <a:prstGeom prst="rect">
            <a:avLst/>
          </a:prstGeom>
        </p:spPr>
      </p:pic>
      <p:pic>
        <p:nvPicPr>
          <p:cNvPr id="8" name="コンテンツ プレースホルダー 6"/>
          <p:cNvPicPr>
            <a:picLocks noGrp="1" noChangeAspect="1"/>
          </p:cNvPicPr>
          <p:nvPr>
            <p:ph sz="half" idx="2"/>
          </p:nvPr>
        </p:nvPicPr>
        <p:blipFill rotWithShape="1">
          <a:blip r:embed="rId2"/>
          <a:srcRect t="54649" b="-10144"/>
          <a:stretch/>
        </p:blipFill>
        <p:spPr>
          <a:xfrm>
            <a:off x="4629150" y="1825625"/>
            <a:ext cx="3886200" cy="2839471"/>
          </a:xfrm>
          <a:prstGeom prst="rect">
            <a:avLst/>
          </a:prstGeom>
        </p:spPr>
      </p:pic>
      <p:sp>
        <p:nvSpPr>
          <p:cNvPr id="9" name="四角形吹き出し 8"/>
          <p:cNvSpPr/>
          <p:nvPr/>
        </p:nvSpPr>
        <p:spPr>
          <a:xfrm>
            <a:off x="581072" y="4587666"/>
            <a:ext cx="3142790" cy="569031"/>
          </a:xfrm>
          <a:prstGeom prst="wedgeRectCallout">
            <a:avLst>
              <a:gd name="adj1" fmla="val -20449"/>
              <a:gd name="adj2" fmla="val -90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t>setNumber</a:t>
            </a:r>
            <a:r>
              <a:rPr kumimoji="1" lang="ja-JP" altLang="en-US" sz="1400" dirty="0" smtClean="0"/>
              <a:t>は電卓の内部状態により異なる処理を行っている。</a:t>
            </a:r>
            <a:endParaRPr kumimoji="1" lang="ja-JP" altLang="en-US" sz="1400" dirty="0"/>
          </a:p>
        </p:txBody>
      </p:sp>
      <p:sp>
        <p:nvSpPr>
          <p:cNvPr id="10" name="四角形吹き出し 9"/>
          <p:cNvSpPr/>
          <p:nvPr/>
        </p:nvSpPr>
        <p:spPr>
          <a:xfrm>
            <a:off x="4868151" y="4587665"/>
            <a:ext cx="3142790" cy="569031"/>
          </a:xfrm>
          <a:prstGeom prst="wedgeRectCallout">
            <a:avLst>
              <a:gd name="adj1" fmla="val -20449"/>
              <a:gd name="adj2" fmla="val -90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t>setOperator</a:t>
            </a:r>
            <a:r>
              <a:rPr kumimoji="1" lang="ja-JP" altLang="en-US" sz="1400" dirty="0" smtClean="0"/>
              <a:t>も同様に内部状態により異なる処理を行っている。</a:t>
            </a:r>
            <a:endParaRPr kumimoji="1" lang="ja-JP" altLang="en-US" sz="1400" dirty="0"/>
          </a:p>
        </p:txBody>
      </p:sp>
      <p:sp>
        <p:nvSpPr>
          <p:cNvPr id="11" name="テキスト ボックス 10"/>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890587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p:cNvPicPr>
            <a:picLocks noGrp="1" noChangeAspect="1"/>
          </p:cNvPicPr>
          <p:nvPr>
            <p:ph idx="1"/>
          </p:nvPr>
        </p:nvPicPr>
        <p:blipFill>
          <a:blip r:embed="rId2"/>
          <a:stretch>
            <a:fillRect/>
          </a:stretch>
        </p:blipFill>
        <p:spPr>
          <a:xfrm>
            <a:off x="628650" y="1851026"/>
            <a:ext cx="7886700" cy="4165600"/>
          </a:xfrm>
          <a:prstGeom prst="rect">
            <a:avLst/>
          </a:prstGeom>
        </p:spPr>
      </p:pic>
      <p:sp>
        <p:nvSpPr>
          <p:cNvPr id="5" name="タイトル 4"/>
          <p:cNvSpPr>
            <a:spLocks noGrp="1"/>
          </p:cNvSpPr>
          <p:nvPr>
            <p:ph type="title"/>
          </p:nvPr>
        </p:nvSpPr>
        <p:spPr/>
        <p:txBody>
          <a:bodyPr/>
          <a:lstStyle/>
          <a:p>
            <a:r>
              <a:rPr lang="ja-JP" altLang="en-US" dirty="0" smtClean="0"/>
              <a:t>コード追加</a:t>
            </a:r>
            <a:r>
              <a:rPr lang="en-US" altLang="ja-JP" dirty="0" smtClean="0"/>
              <a:t/>
            </a:r>
            <a:br>
              <a:rPr lang="en-US" altLang="ja-JP" dirty="0" smtClean="0"/>
            </a:br>
            <a:r>
              <a:rPr lang="en-US" altLang="ja-JP" dirty="0" err="1" smtClean="0"/>
              <a:t>app.component.ts</a:t>
            </a:r>
            <a:r>
              <a:rPr lang="en-US" altLang="ja-JP" dirty="0" smtClean="0"/>
              <a:t>(5/6)</a:t>
            </a:r>
            <a:endParaRPr kumimoji="1" lang="ja-JP" altLang="en-US" dirty="0"/>
          </a:p>
        </p:txBody>
      </p:sp>
      <p:sp>
        <p:nvSpPr>
          <p:cNvPr id="8" name="四角形吹き出し 7"/>
          <p:cNvSpPr/>
          <p:nvPr/>
        </p:nvSpPr>
        <p:spPr>
          <a:xfrm>
            <a:off x="4967541" y="1577009"/>
            <a:ext cx="3792146" cy="682711"/>
          </a:xfrm>
          <a:prstGeom prst="wedgeRectCallout">
            <a:avLst>
              <a:gd name="adj1" fmla="val -59664"/>
              <a:gd name="adj2" fmla="val 817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template</a:t>
            </a:r>
            <a:r>
              <a:rPr kumimoji="1" lang="ja-JP" altLang="en-US" sz="1400" dirty="0" smtClean="0"/>
              <a:t>の代わりに</a:t>
            </a:r>
            <a:r>
              <a:rPr kumimoji="1" lang="en-US" altLang="ja-JP" sz="1400" dirty="0" err="1" smtClean="0"/>
              <a:t>templateUrl</a:t>
            </a:r>
            <a:r>
              <a:rPr kumimoji="1" lang="ja-JP" altLang="en-US" sz="1400" dirty="0" smtClean="0"/>
              <a:t>でテンプレートとなる</a:t>
            </a:r>
            <a:r>
              <a:rPr kumimoji="1" lang="en-US" altLang="ja-JP" sz="1400" dirty="0" smtClean="0"/>
              <a:t>HTML</a:t>
            </a:r>
            <a:r>
              <a:rPr kumimoji="1" lang="ja-JP" altLang="en-US" sz="1400" dirty="0" smtClean="0"/>
              <a:t>ファイルを指定する。</a:t>
            </a:r>
            <a:endParaRPr kumimoji="1" lang="ja-JP" altLang="en-US" sz="1400" dirty="0"/>
          </a:p>
        </p:txBody>
      </p:sp>
      <p:sp>
        <p:nvSpPr>
          <p:cNvPr id="9" name="四角形吹き出し 8"/>
          <p:cNvSpPr/>
          <p:nvPr/>
        </p:nvSpPr>
        <p:spPr>
          <a:xfrm>
            <a:off x="4121426" y="2769704"/>
            <a:ext cx="4638261" cy="701899"/>
          </a:xfrm>
          <a:prstGeom prst="wedgeRectCallout">
            <a:avLst>
              <a:gd name="adj1" fmla="val -88183"/>
              <a:gd name="adj2" fmla="val 2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依存するオブジェクトのプロバイダーを指定。ここでは型名＝コンストラクタ関数をそのまま指定している</a:t>
            </a:r>
            <a:r>
              <a:rPr kumimoji="1" lang="en-US" altLang="ja-JP" sz="1400" dirty="0" smtClean="0"/>
              <a:t> </a:t>
            </a:r>
            <a:r>
              <a:rPr kumimoji="1" lang="en-US" altLang="ja-JP" sz="1400" baseline="30000" dirty="0" smtClean="0"/>
              <a:t>※1</a:t>
            </a:r>
            <a:r>
              <a:rPr kumimoji="1" lang="ja-JP" altLang="en-US" sz="1400" dirty="0" smtClean="0"/>
              <a:t>。</a:t>
            </a:r>
            <a:endParaRPr kumimoji="1" lang="en-US" altLang="ja-JP" sz="1400" dirty="0" smtClean="0"/>
          </a:p>
        </p:txBody>
      </p:sp>
      <p:sp>
        <p:nvSpPr>
          <p:cNvPr id="10" name="四角形吹き出し 9"/>
          <p:cNvSpPr/>
          <p:nvPr/>
        </p:nvSpPr>
        <p:spPr>
          <a:xfrm>
            <a:off x="4967541" y="3755179"/>
            <a:ext cx="3911416" cy="671047"/>
          </a:xfrm>
          <a:prstGeom prst="wedgeRectCallout">
            <a:avLst>
              <a:gd name="adj1" fmla="val -70148"/>
              <a:gd name="adj2" fmla="val 176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Component</a:t>
            </a:r>
            <a:r>
              <a:rPr kumimoji="1" lang="ja-JP" altLang="en-US" sz="1400" dirty="0" smtClean="0"/>
              <a:t>デコレータの</a:t>
            </a:r>
            <a:r>
              <a:rPr kumimoji="1" lang="en-US" altLang="ja-JP" sz="1400" dirty="0" smtClean="0"/>
              <a:t>providers</a:t>
            </a:r>
            <a:r>
              <a:rPr kumimoji="1" lang="ja-JP" altLang="en-US" sz="1400" dirty="0" smtClean="0"/>
              <a:t>のお陰でこの引数には</a:t>
            </a:r>
            <a:r>
              <a:rPr kumimoji="1" lang="en-US" altLang="ja-JP" sz="1400" dirty="0" smtClean="0"/>
              <a:t>Inject</a:t>
            </a:r>
            <a:r>
              <a:rPr kumimoji="1" lang="ja-JP" altLang="en-US" sz="1400" dirty="0" smtClean="0"/>
              <a:t>デコレータ指定が不要。</a:t>
            </a:r>
            <a:endParaRPr kumimoji="1" lang="ja-JP" altLang="en-US" sz="1400" dirty="0"/>
          </a:p>
        </p:txBody>
      </p:sp>
      <p:sp>
        <p:nvSpPr>
          <p:cNvPr id="12" name="正方形/長方形 11"/>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ここでは要求されるクラス＝実装を提供するクラスなのでこのように記述しているが、要求されるクラスもしくはインターフェースと、その実装とを個別に指定する方法もある。</a:t>
            </a:r>
            <a:endParaRPr kumimoji="1" lang="ja-JP" altLang="en-US" sz="1200" dirty="0">
              <a:solidFill>
                <a:schemeClr val="tx1"/>
              </a:solidFill>
            </a:endParaRPr>
          </a:p>
        </p:txBody>
      </p:sp>
      <p:sp>
        <p:nvSpPr>
          <p:cNvPr id="11" name="テキスト ボックス 10"/>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204522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8"/>
          <p:cNvPicPr>
            <a:picLocks noGrp="1" noChangeAspect="1"/>
          </p:cNvPicPr>
          <p:nvPr>
            <p:ph idx="1"/>
          </p:nvPr>
        </p:nvPicPr>
        <p:blipFill>
          <a:blip r:embed="rId2"/>
          <a:stretch>
            <a:fillRect/>
          </a:stretch>
        </p:blipFill>
        <p:spPr>
          <a:xfrm>
            <a:off x="628650" y="2134825"/>
            <a:ext cx="7886700" cy="2578100"/>
          </a:xfrm>
          <a:prstGeom prst="rect">
            <a:avLst/>
          </a:prstGeom>
        </p:spPr>
      </p:pic>
      <p:sp>
        <p:nvSpPr>
          <p:cNvPr id="2" name="タイトル 1"/>
          <p:cNvSpPr>
            <a:spLocks noGrp="1"/>
          </p:cNvSpPr>
          <p:nvPr>
            <p:ph type="title"/>
          </p:nvPr>
        </p:nvSpPr>
        <p:spPr/>
        <p:txBody>
          <a:bodyPr/>
          <a:lstStyle/>
          <a:p>
            <a:r>
              <a:rPr lang="ja-JP" altLang="en-US" dirty="0" smtClean="0"/>
              <a:t>コード追加</a:t>
            </a:r>
            <a:r>
              <a:rPr lang="en-US" altLang="ja-JP" dirty="0" smtClean="0"/>
              <a:t/>
            </a:r>
            <a:br>
              <a:rPr lang="en-US" altLang="ja-JP" dirty="0" smtClean="0"/>
            </a:br>
            <a:r>
              <a:rPr lang="en-US" altLang="ja-JP" dirty="0" err="1" smtClean="0"/>
              <a:t>app.component.ts</a:t>
            </a:r>
            <a:r>
              <a:rPr lang="en-US" altLang="ja-JP" dirty="0" smtClean="0"/>
              <a:t>(6/6)</a:t>
            </a:r>
            <a:endParaRPr kumimoji="1" lang="ja-JP" altLang="en-US" dirty="0"/>
          </a:p>
        </p:txBody>
      </p:sp>
      <p:sp>
        <p:nvSpPr>
          <p:cNvPr id="7" name="四角形吹き出し 6"/>
          <p:cNvSpPr/>
          <p:nvPr/>
        </p:nvSpPr>
        <p:spPr>
          <a:xfrm>
            <a:off x="4826943" y="3266712"/>
            <a:ext cx="3911416" cy="671047"/>
          </a:xfrm>
          <a:prstGeom prst="wedgeRectCallout">
            <a:avLst>
              <a:gd name="adj1" fmla="val -88105"/>
              <a:gd name="adj2" fmla="val 156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getter</a:t>
            </a:r>
            <a:r>
              <a:rPr lang="ja-JP" altLang="en-US" sz="1400" dirty="0" smtClean="0"/>
              <a:t>の定義。当然</a:t>
            </a:r>
            <a:r>
              <a:rPr lang="en-US" altLang="ja-JP" sz="1400" dirty="0" smtClean="0"/>
              <a:t>set〜</a:t>
            </a:r>
            <a:r>
              <a:rPr lang="ja-JP" altLang="en-US" sz="1400" dirty="0" smtClean="0"/>
              <a:t>で</a:t>
            </a:r>
            <a:r>
              <a:rPr lang="en-US" altLang="ja-JP" sz="1400" dirty="0" smtClean="0"/>
              <a:t>setter</a:t>
            </a:r>
            <a:r>
              <a:rPr lang="ja-JP" altLang="en-US" sz="1400" dirty="0" smtClean="0"/>
              <a:t>も定義できる。別にメソッドでも良かったのだが</a:t>
            </a:r>
            <a:r>
              <a:rPr lang="en-US" altLang="ja-JP" sz="1400" dirty="0" smtClean="0"/>
              <a:t>…</a:t>
            </a:r>
            <a:endParaRPr kumimoji="1" lang="ja-JP" altLang="en-US" sz="1400" dirty="0"/>
          </a:p>
        </p:txBody>
      </p:sp>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16328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コンテンツ プレースホルダー 9"/>
          <p:cNvPicPr>
            <a:picLocks noGrp="1" noChangeAspect="1"/>
          </p:cNvPicPr>
          <p:nvPr>
            <p:ph idx="1"/>
          </p:nvPr>
        </p:nvPicPr>
        <p:blipFill>
          <a:blip r:embed="rId2"/>
          <a:stretch>
            <a:fillRect/>
          </a:stretch>
        </p:blipFill>
        <p:spPr>
          <a:xfrm>
            <a:off x="628650" y="1961322"/>
            <a:ext cx="7886700" cy="2679700"/>
          </a:xfrm>
          <a:prstGeom prst="rect">
            <a:avLst/>
          </a:prstGeom>
        </p:spPr>
      </p:pic>
      <p:sp>
        <p:nvSpPr>
          <p:cNvPr id="2" name="タイトル 1"/>
          <p:cNvSpPr>
            <a:spLocks noGrp="1"/>
          </p:cNvSpPr>
          <p:nvPr>
            <p:ph type="title"/>
          </p:nvPr>
        </p:nvSpPr>
        <p:spPr/>
        <p:txBody>
          <a:bodyPr/>
          <a:lstStyle/>
          <a:p>
            <a:r>
              <a:rPr lang="ja-JP" altLang="en-US" dirty="0" smtClean="0"/>
              <a:t>ファイル追加</a:t>
            </a:r>
            <a:r>
              <a:rPr lang="en-US" altLang="ja-JP" dirty="0" smtClean="0"/>
              <a:t/>
            </a:r>
            <a:br>
              <a:rPr lang="en-US" altLang="ja-JP" dirty="0" smtClean="0"/>
            </a:br>
            <a:r>
              <a:rPr lang="en-US" altLang="ja-JP" dirty="0" smtClean="0"/>
              <a:t>/</a:t>
            </a:r>
            <a:r>
              <a:rPr lang="en-US" altLang="ja-JP" dirty="0" err="1" smtClean="0"/>
              <a:t>src</a:t>
            </a:r>
            <a:r>
              <a:rPr lang="en-US" altLang="ja-JP" dirty="0" smtClean="0"/>
              <a:t>/templates/</a:t>
            </a:r>
            <a:r>
              <a:rPr lang="en-US" altLang="ja-JP" dirty="0" err="1" smtClean="0"/>
              <a:t>calc.html</a:t>
            </a:r>
            <a:r>
              <a:rPr lang="en-US" altLang="ja-JP" dirty="0" smtClean="0"/>
              <a:t>(1/2)</a:t>
            </a:r>
            <a:endParaRPr kumimoji="1" lang="ja-JP" altLang="en-US" dirty="0"/>
          </a:p>
        </p:txBody>
      </p:sp>
      <p:sp>
        <p:nvSpPr>
          <p:cNvPr id="7" name="四角形吹き出し 6"/>
          <p:cNvSpPr/>
          <p:nvPr/>
        </p:nvSpPr>
        <p:spPr>
          <a:xfrm>
            <a:off x="4750904" y="1690689"/>
            <a:ext cx="4068417" cy="1035805"/>
          </a:xfrm>
          <a:prstGeom prst="wedgeRectCallout">
            <a:avLst>
              <a:gd name="adj1" fmla="val -104521"/>
              <a:gd name="adj2" fmla="val 15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a:t>
            </a:r>
            <a:r>
              <a:rPr kumimoji="1" lang="en-US" altLang="ja-JP" sz="1400" dirty="0" err="1" smtClean="0"/>
              <a:t>propName</a:t>
            </a:r>
            <a:r>
              <a:rPr kumimoji="1" lang="en-US" altLang="ja-JP" sz="1400" dirty="0" smtClean="0"/>
              <a:t>}}</a:t>
            </a:r>
            <a:r>
              <a:rPr kumimoji="1" lang="ja-JP" altLang="en-US" sz="1400" dirty="0" smtClean="0"/>
              <a:t>は</a:t>
            </a:r>
            <a:r>
              <a:rPr lang="en-US" altLang="ja-JP" sz="1400" dirty="0" err="1" smtClean="0"/>
              <a:t>ViewModel</a:t>
            </a:r>
            <a:r>
              <a:rPr lang="ja-JP" altLang="en-US" sz="1400" dirty="0" smtClean="0"/>
              <a:t>→</a:t>
            </a:r>
            <a:r>
              <a:rPr lang="en-US" altLang="ja-JP" sz="1400" dirty="0" smtClean="0"/>
              <a:t>View</a:t>
            </a:r>
            <a:r>
              <a:rPr lang="ja-JP" altLang="en-US" sz="1400" dirty="0" smtClean="0"/>
              <a:t>方向のバインディングのための記法。なお属性値には</a:t>
            </a:r>
            <a:r>
              <a:rPr lang="en-US" altLang="ja-JP" sz="1400" dirty="0" smtClean="0"/>
              <a:t>[</a:t>
            </a:r>
            <a:r>
              <a:rPr lang="en-US" altLang="ja-JP" sz="1400" dirty="0" err="1" smtClean="0"/>
              <a:t>attrName</a:t>
            </a:r>
            <a:r>
              <a:rPr lang="en-US" altLang="ja-JP" sz="1400" dirty="0" smtClean="0"/>
              <a:t>]="</a:t>
            </a:r>
            <a:r>
              <a:rPr lang="en-US" altLang="ja-JP" sz="1400" dirty="0" err="1" smtClean="0"/>
              <a:t>propName</a:t>
            </a:r>
            <a:r>
              <a:rPr lang="en-US" altLang="ja-JP" sz="1400" dirty="0" smtClean="0"/>
              <a:t>"</a:t>
            </a:r>
            <a:r>
              <a:rPr lang="ja-JP" altLang="en-US" sz="1400" dirty="0" smtClean="0"/>
              <a:t>という記法をとる。</a:t>
            </a:r>
            <a:endParaRPr kumimoji="1" lang="ja-JP" altLang="en-US" sz="1400" dirty="0"/>
          </a:p>
        </p:txBody>
      </p:sp>
      <p:sp>
        <p:nvSpPr>
          <p:cNvPr id="9" name="四角形吹き出し 8"/>
          <p:cNvSpPr/>
          <p:nvPr/>
        </p:nvSpPr>
        <p:spPr>
          <a:xfrm>
            <a:off x="4750904" y="4641022"/>
            <a:ext cx="4068417" cy="1035805"/>
          </a:xfrm>
          <a:prstGeom prst="wedgeRectCallout">
            <a:avLst>
              <a:gd name="adj1" fmla="val -46271"/>
              <a:gd name="adj2" fmla="val -7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a:t>
            </a:r>
            <a:r>
              <a:rPr kumimoji="1" lang="en-US" altLang="ja-JP" sz="1400" dirty="0" err="1" smtClean="0"/>
              <a:t>eventName</a:t>
            </a:r>
            <a:r>
              <a:rPr kumimoji="1" lang="en-US" altLang="ja-JP" sz="1400" dirty="0" smtClean="0"/>
              <a:t>)="expression"</a:t>
            </a:r>
            <a:r>
              <a:rPr kumimoji="1" lang="ja-JP" altLang="en-US" sz="1400" dirty="0" smtClean="0"/>
              <a:t>は</a:t>
            </a:r>
            <a:r>
              <a:rPr kumimoji="1" lang="en-US" altLang="ja-JP" sz="1400" dirty="0" smtClean="0"/>
              <a:t>View</a:t>
            </a:r>
            <a:r>
              <a:rPr kumimoji="1" lang="ja-JP" altLang="en-US" sz="1400" dirty="0" smtClean="0"/>
              <a:t>→</a:t>
            </a:r>
            <a:r>
              <a:rPr kumimoji="1" lang="en-US" altLang="ja-JP" sz="1400" dirty="0" err="1" smtClean="0"/>
              <a:t>ViewModel</a:t>
            </a:r>
            <a:r>
              <a:rPr kumimoji="1" lang="ja-JP" altLang="en-US" sz="1400" dirty="0" smtClean="0"/>
              <a:t>方向のバインディングのための記法。制約はあるが</a:t>
            </a:r>
            <a:r>
              <a:rPr kumimoji="1" lang="en-US" altLang="ja-JP" sz="1400" dirty="0" smtClean="0"/>
              <a:t>JS</a:t>
            </a:r>
            <a:r>
              <a:rPr kumimoji="1" lang="ja-JP" altLang="en-US" sz="1400" dirty="0" smtClean="0"/>
              <a:t>コードを記述できる。</a:t>
            </a:r>
            <a:endParaRPr kumimoji="1" lang="ja-JP" altLang="en-US" sz="1400" dirty="0"/>
          </a:p>
        </p:txBody>
      </p:sp>
      <p:sp>
        <p:nvSpPr>
          <p:cNvPr id="6" name="テキスト ボックス 5"/>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137377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ファイル追加</a:t>
            </a:r>
            <a:r>
              <a:rPr lang="en-US" altLang="ja-JP" dirty="0" smtClean="0"/>
              <a:t/>
            </a:r>
            <a:br>
              <a:rPr lang="en-US" altLang="ja-JP" dirty="0" smtClean="0"/>
            </a:br>
            <a:r>
              <a:rPr lang="en-US" altLang="ja-JP" dirty="0" smtClean="0"/>
              <a:t>/</a:t>
            </a:r>
            <a:r>
              <a:rPr lang="en-US" altLang="ja-JP" dirty="0" err="1" smtClean="0"/>
              <a:t>src</a:t>
            </a:r>
            <a:r>
              <a:rPr lang="en-US" altLang="ja-JP" dirty="0" smtClean="0"/>
              <a:t>/templates/</a:t>
            </a:r>
            <a:r>
              <a:rPr lang="en-US" altLang="ja-JP" dirty="0" err="1" smtClean="0"/>
              <a:t>calc.html</a:t>
            </a:r>
            <a:r>
              <a:rPr lang="en-US" altLang="ja-JP" dirty="0" smtClean="0"/>
              <a:t>(2/2)</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28650" y="2784355"/>
            <a:ext cx="7886700" cy="2433877"/>
          </a:xfrm>
          <a:prstGeom prst="rect">
            <a:avLst/>
          </a:prstGeom>
        </p:spPr>
      </p:pic>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作業</a:t>
            </a:r>
            <a:endParaRPr kumimoji="1" lang="ja-JP" altLang="en-US" dirty="0"/>
          </a:p>
        </p:txBody>
      </p:sp>
    </p:spTree>
    <p:extLst>
      <p:ext uri="{BB962C8B-B14F-4D97-AF65-F5344CB8AC3E}">
        <p14:creationId xmlns:p14="http://schemas.microsoft.com/office/powerpoint/2010/main" val="252453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気がついた？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Injectable</a:t>
            </a:r>
            <a:r>
              <a:rPr kumimoji="1" lang="ja-JP" altLang="en-US" dirty="0" smtClean="0"/>
              <a:t>や</a:t>
            </a:r>
            <a:r>
              <a:rPr kumimoji="1" lang="en-US" altLang="ja-JP" dirty="0" smtClean="0"/>
              <a:t>Inject</a:t>
            </a:r>
            <a:r>
              <a:rPr kumimoji="1" lang="ja-JP" altLang="en-US" dirty="0" smtClean="0"/>
              <a:t>デコレータにより役割ごとにコードを分割し疎結合化することができた（</a:t>
            </a:r>
            <a:r>
              <a:rPr kumimoji="1" lang="en-US" altLang="ja-JP" dirty="0" smtClean="0"/>
              <a:t>Angular</a:t>
            </a:r>
            <a:r>
              <a:rPr kumimoji="1" lang="ja-JP" altLang="en-US" dirty="0" smtClean="0"/>
              <a:t>のお陰）</a:t>
            </a:r>
            <a:endParaRPr kumimoji="1" lang="en-US" altLang="ja-JP" dirty="0" smtClean="0"/>
          </a:p>
          <a:p>
            <a:r>
              <a:rPr kumimoji="1" lang="ja-JP" altLang="en-US" dirty="0" smtClean="0"/>
              <a:t>要素型が</a:t>
            </a:r>
            <a:r>
              <a:rPr kumimoji="1" lang="en-US" altLang="ja-JP" dirty="0" smtClean="0"/>
              <a:t>Number</a:t>
            </a:r>
            <a:r>
              <a:rPr kumimoji="1" lang="ja-JP" altLang="en-US" dirty="0" smtClean="0"/>
              <a:t>型に固定された配列や、キーは</a:t>
            </a:r>
            <a:r>
              <a:rPr kumimoji="1" lang="en-US" altLang="ja-JP" dirty="0" smtClean="0"/>
              <a:t>String</a:t>
            </a:r>
            <a:r>
              <a:rPr kumimoji="1" lang="ja-JP" altLang="en-US" dirty="0" smtClean="0"/>
              <a:t>型・値は</a:t>
            </a:r>
            <a:r>
              <a:rPr kumimoji="1" lang="en-US" altLang="ja-JP" dirty="0" smtClean="0"/>
              <a:t>Function&lt;</a:t>
            </a:r>
            <a:r>
              <a:rPr kumimoji="1" lang="en-US" altLang="ja-JP" dirty="0" err="1" smtClean="0"/>
              <a:t>Number,Number,Number</a:t>
            </a:r>
            <a:r>
              <a:rPr kumimoji="1" lang="en-US" altLang="ja-JP" dirty="0" smtClean="0"/>
              <a:t>&gt;</a:t>
            </a:r>
            <a:r>
              <a:rPr kumimoji="1" lang="ja-JP" altLang="en-US" dirty="0" smtClean="0"/>
              <a:t>に固定された辞書（オブジェクト）を定義している（</a:t>
            </a:r>
            <a:r>
              <a:rPr kumimoji="1" lang="en-US" altLang="ja-JP" dirty="0" smtClean="0"/>
              <a:t>TS</a:t>
            </a:r>
            <a:r>
              <a:rPr kumimoji="1" lang="ja-JP" altLang="en-US" dirty="0" smtClean="0"/>
              <a:t>のお陰）</a:t>
            </a:r>
            <a:endParaRPr kumimoji="1" lang="en-US" altLang="ja-JP" dirty="0" smtClean="0"/>
          </a:p>
          <a:p>
            <a:r>
              <a:rPr lang="en-US" altLang="ja-JP" dirty="0" smtClean="0"/>
              <a:t>get/set</a:t>
            </a:r>
            <a:r>
              <a:rPr lang="ja-JP" altLang="en-US" dirty="0" smtClean="0"/>
              <a:t>アクセサにより動的な値を持つプロパティを定義している（</a:t>
            </a:r>
            <a:r>
              <a:rPr lang="en-US" altLang="ja-JP" dirty="0" smtClean="0"/>
              <a:t>TS</a:t>
            </a:r>
            <a:r>
              <a:rPr lang="ja-JP" altLang="en-US" dirty="0" smtClean="0"/>
              <a:t>のお陰）</a:t>
            </a:r>
            <a:endParaRPr kumimoji="1" lang="en-US" altLang="ja-JP" dirty="0" smtClean="0"/>
          </a:p>
          <a:p>
            <a:endParaRPr kumimoji="1" lang="ja-JP" altLang="en-US" dirty="0"/>
          </a:p>
        </p:txBody>
      </p:sp>
    </p:spTree>
    <p:extLst>
      <p:ext uri="{BB962C8B-B14F-4D97-AF65-F5344CB8AC3E}">
        <p14:creationId xmlns:p14="http://schemas.microsoft.com/office/powerpoint/2010/main" val="130001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デプロイに向けた変更</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30730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どのようにデプロイするか？</a:t>
            </a:r>
            <a:endParaRPr kumimoji="1" lang="ja-JP" altLang="en-US" dirty="0"/>
          </a:p>
        </p:txBody>
      </p:sp>
      <p:sp>
        <p:nvSpPr>
          <p:cNvPr id="5" name="コンテンツ プレースホルダー 4"/>
          <p:cNvSpPr>
            <a:spLocks noGrp="1"/>
          </p:cNvSpPr>
          <p:nvPr>
            <p:ph idx="1"/>
          </p:nvPr>
        </p:nvSpPr>
        <p:spPr/>
        <p:txBody>
          <a:bodyPr/>
          <a:lstStyle/>
          <a:p>
            <a:r>
              <a:rPr lang="ja-JP" altLang="en-US" dirty="0" smtClean="0"/>
              <a:t>公式リファレンス：</a:t>
            </a:r>
            <a:r>
              <a:rPr lang="en-US" altLang="ja-JP" i="1" dirty="0" smtClean="0">
                <a:solidFill>
                  <a:srgbClr val="0070C0"/>
                </a:solidFill>
                <a:latin typeface="Comic Sans MS" charset="0"/>
                <a:ea typeface="Comic Sans MS" charset="0"/>
                <a:cs typeface="Comic Sans MS" charset="0"/>
              </a:rPr>
              <a:t>"The </a:t>
            </a:r>
            <a:r>
              <a:rPr lang="en-US" altLang="ja-JP" i="1" dirty="0">
                <a:solidFill>
                  <a:srgbClr val="0070C0"/>
                </a:solidFill>
                <a:latin typeface="Comic Sans MS" charset="0"/>
                <a:ea typeface="Comic Sans MS" charset="0"/>
                <a:cs typeface="Comic Sans MS" charset="0"/>
              </a:rPr>
              <a:t>simplest way to deploy the app is to publish it to a web server directly out of the development </a:t>
            </a:r>
            <a:r>
              <a:rPr lang="en-US" altLang="ja-JP" i="1" dirty="0" smtClean="0">
                <a:solidFill>
                  <a:srgbClr val="0070C0"/>
                </a:solidFill>
                <a:latin typeface="Comic Sans MS" charset="0"/>
                <a:ea typeface="Comic Sans MS" charset="0"/>
                <a:cs typeface="Comic Sans MS" charset="0"/>
              </a:rPr>
              <a:t>environment. It's </a:t>
            </a:r>
            <a:r>
              <a:rPr lang="en-US" altLang="ja-JP" i="1" dirty="0">
                <a:solidFill>
                  <a:srgbClr val="0070C0"/>
                </a:solidFill>
                <a:latin typeface="Comic Sans MS" charset="0"/>
                <a:ea typeface="Comic Sans MS" charset="0"/>
                <a:cs typeface="Comic Sans MS" charset="0"/>
              </a:rPr>
              <a:t>already running locally. You'll just copy it, almost as is, to a non-local server that others can reach</a:t>
            </a:r>
            <a:r>
              <a:rPr lang="en-US" altLang="ja-JP" i="1" dirty="0" smtClean="0">
                <a:solidFill>
                  <a:srgbClr val="0070C0"/>
                </a:solidFill>
                <a:latin typeface="Comic Sans MS" charset="0"/>
                <a:ea typeface="Comic Sans MS" charset="0"/>
                <a:cs typeface="Comic Sans MS" charset="0"/>
              </a:rPr>
              <a:t>.</a:t>
            </a:r>
            <a:r>
              <a:rPr kumimoji="1" lang="en-US" altLang="ja-JP" i="1" dirty="0" smtClean="0">
                <a:solidFill>
                  <a:srgbClr val="0070C0"/>
                </a:solidFill>
                <a:latin typeface="Comic Sans MS" charset="0"/>
                <a:ea typeface="Comic Sans MS" charset="0"/>
                <a:cs typeface="Comic Sans MS" charset="0"/>
              </a:rPr>
              <a:t>"</a:t>
            </a:r>
            <a:r>
              <a:rPr kumimoji="1" lang="en-US" altLang="ja-JP" baseline="30000" dirty="0" smtClean="0"/>
              <a:t>※1</a:t>
            </a:r>
          </a:p>
          <a:p>
            <a:r>
              <a:rPr kumimoji="1" lang="ja-JP" altLang="en-US" dirty="0" smtClean="0"/>
              <a:t>私：</a:t>
            </a:r>
            <a:r>
              <a:rPr kumimoji="1" lang="ja-JP" altLang="en-US" i="1" dirty="0" smtClean="0">
                <a:solidFill>
                  <a:srgbClr val="0070C0"/>
                </a:solidFill>
              </a:rPr>
              <a:t>「え？なんだって？！」</a:t>
            </a:r>
            <a:endParaRPr kumimoji="1" lang="en-US" altLang="ja-JP" i="1" dirty="0" smtClean="0">
              <a:solidFill>
                <a:srgbClr val="0070C0"/>
              </a:solidFill>
            </a:endParaRPr>
          </a:p>
        </p:txBody>
      </p:sp>
      <p:sp>
        <p:nvSpPr>
          <p:cNvPr id="6" name="正方形/長方形 5"/>
          <p:cNvSpPr/>
          <p:nvPr/>
        </p:nvSpPr>
        <p:spPr>
          <a:xfrm>
            <a:off x="628650" y="6311899"/>
            <a:ext cx="7886700" cy="5461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原典は右の</a:t>
            </a:r>
            <a:r>
              <a:rPr lang="en-US" altLang="ja-JP" sz="1200" dirty="0" smtClean="0">
                <a:solidFill>
                  <a:schemeClr val="tx1"/>
                </a:solidFill>
              </a:rPr>
              <a:t>URL</a:t>
            </a:r>
            <a:r>
              <a:rPr lang="ja-JP" altLang="en-US" sz="1200" dirty="0" smtClean="0">
                <a:solidFill>
                  <a:schemeClr val="tx1"/>
                </a:solidFill>
              </a:rPr>
              <a:t>：</a:t>
            </a:r>
            <a:r>
              <a:rPr lang="en-US" altLang="ja-JP" sz="1200" dirty="0" smtClean="0">
                <a:solidFill>
                  <a:schemeClr val="tx1"/>
                </a:solidFill>
                <a:hlinkClick r:id="rId2"/>
              </a:rPr>
              <a:t>https://angular.io/docs/ts/latest/guide/deployment.html</a:t>
            </a:r>
            <a:endParaRPr lang="en-US" altLang="ja-JP" sz="1200" dirty="0" smtClean="0">
              <a:solidFill>
                <a:schemeClr val="tx1"/>
              </a:solidFill>
            </a:endParaRPr>
          </a:p>
        </p:txBody>
      </p:sp>
    </p:spTree>
    <p:extLst>
      <p:ext uri="{BB962C8B-B14F-4D97-AF65-F5344CB8AC3E}">
        <p14:creationId xmlns:p14="http://schemas.microsoft.com/office/powerpoint/2010/main" val="27344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デプロイの選択肢</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lphaUcParenR"/>
            </a:pPr>
            <a:r>
              <a:rPr kumimoji="1" lang="ja-JP" altLang="en-US" dirty="0" smtClean="0"/>
              <a:t>ごっそりそのまま</a:t>
            </a:r>
            <a:endParaRPr kumimoji="1" lang="en-US" altLang="ja-JP" dirty="0" smtClean="0"/>
          </a:p>
          <a:p>
            <a:pPr lvl="1"/>
            <a:r>
              <a:rPr kumimoji="1" lang="ja-JP" altLang="en-US" dirty="0" smtClean="0"/>
              <a:t>開発環境をごっそりそのまま</a:t>
            </a:r>
            <a:r>
              <a:rPr kumimoji="1" lang="en-US" altLang="ja-JP" dirty="0" smtClean="0"/>
              <a:t>Web</a:t>
            </a:r>
            <a:r>
              <a:rPr kumimoji="1" lang="ja-JP" altLang="en-US" dirty="0" smtClean="0"/>
              <a:t>サーバにコピーする。</a:t>
            </a:r>
            <a:endParaRPr kumimoji="1" lang="en-US" altLang="ja-JP" dirty="0" smtClean="0"/>
          </a:p>
          <a:p>
            <a:pPr lvl="1"/>
            <a:r>
              <a:rPr lang="ja-JP" altLang="en-US" dirty="0" smtClean="0">
                <a:solidFill>
                  <a:schemeClr val="tx1"/>
                </a:solidFill>
              </a:rPr>
              <a:t>開発</a:t>
            </a:r>
            <a:r>
              <a:rPr lang="en-US" altLang="ja-JP" dirty="0" smtClean="0">
                <a:solidFill>
                  <a:schemeClr val="tx1"/>
                </a:solidFill>
              </a:rPr>
              <a:t>Web</a:t>
            </a:r>
            <a:r>
              <a:rPr lang="ja-JP" altLang="en-US" dirty="0" smtClean="0">
                <a:solidFill>
                  <a:schemeClr val="tx1"/>
                </a:solidFill>
              </a:rPr>
              <a:t>サーバやその他の依存性パッケージが格納されている</a:t>
            </a:r>
            <a:r>
              <a:rPr lang="en-US" altLang="ja-JP" dirty="0" err="1" smtClean="0">
                <a:solidFill>
                  <a:schemeClr val="tx1"/>
                </a:solidFill>
              </a:rPr>
              <a:t>node_modules</a:t>
            </a:r>
            <a:r>
              <a:rPr lang="en-US" altLang="ja-JP" dirty="0" smtClean="0">
                <a:solidFill>
                  <a:schemeClr val="tx1"/>
                </a:solidFill>
              </a:rPr>
              <a:t>/</a:t>
            </a:r>
            <a:r>
              <a:rPr lang="ja-JP" altLang="en-US" dirty="0" smtClean="0">
                <a:solidFill>
                  <a:schemeClr val="tx1"/>
                </a:solidFill>
              </a:rPr>
              <a:t>まで含めて、本当にごっそりすべてアップロードして、サーバ側の</a:t>
            </a:r>
            <a:r>
              <a:rPr lang="en-US" altLang="ja-JP" dirty="0" err="1" smtClean="0">
                <a:solidFill>
                  <a:schemeClr val="tx1"/>
                </a:solidFill>
              </a:rPr>
              <a:t>Node.js</a:t>
            </a:r>
            <a:r>
              <a:rPr lang="ja-JP" altLang="en-US" dirty="0" smtClean="0">
                <a:solidFill>
                  <a:schemeClr val="tx1"/>
                </a:solidFill>
              </a:rPr>
              <a:t>ランタイム上で開発サーバを起動させる。かなり強引だが理屈上「ちゃんと動く」。</a:t>
            </a:r>
            <a:endParaRPr kumimoji="1" lang="en-US" altLang="ja-JP" dirty="0" smtClean="0"/>
          </a:p>
          <a:p>
            <a:pPr marL="457200" indent="-457200">
              <a:buFont typeface="+mj-lt"/>
              <a:buAutoNum type="alphaUcParenR"/>
            </a:pPr>
            <a:r>
              <a:rPr lang="ja-JP" altLang="en-US" dirty="0" smtClean="0"/>
              <a:t>コード微調整</a:t>
            </a:r>
            <a:endParaRPr lang="en-US" altLang="ja-JP" dirty="0" smtClean="0"/>
          </a:p>
          <a:p>
            <a:pPr lvl="1"/>
            <a:r>
              <a:rPr lang="ja-JP" altLang="en-US" dirty="0" smtClean="0"/>
              <a:t>通常の</a:t>
            </a:r>
            <a:r>
              <a:rPr lang="en-US" altLang="ja-JP" dirty="0" smtClean="0"/>
              <a:t>Web</a:t>
            </a:r>
            <a:r>
              <a:rPr lang="ja-JP" altLang="en-US" dirty="0" smtClean="0"/>
              <a:t>サーバ（</a:t>
            </a:r>
            <a:r>
              <a:rPr lang="en-US" altLang="ja-JP" dirty="0" smtClean="0"/>
              <a:t>Apache</a:t>
            </a:r>
            <a:r>
              <a:rPr lang="ja-JP" altLang="en-US" dirty="0" smtClean="0"/>
              <a:t>や</a:t>
            </a:r>
            <a:r>
              <a:rPr lang="en-US" altLang="ja-JP" dirty="0" err="1" smtClean="0"/>
              <a:t>nginx</a:t>
            </a:r>
            <a:r>
              <a:rPr lang="ja-JP" altLang="en-US" dirty="0" smtClean="0"/>
              <a:t>）でホスティングできるようコードを微調整してから</a:t>
            </a:r>
            <a:r>
              <a:rPr lang="en-US" altLang="ja-JP" dirty="0" err="1" smtClean="0"/>
              <a:t>src</a:t>
            </a:r>
            <a:r>
              <a:rPr lang="en-US" altLang="ja-JP" dirty="0" smtClean="0"/>
              <a:t>/</a:t>
            </a:r>
            <a:r>
              <a:rPr lang="ja-JP" altLang="en-US" dirty="0" smtClean="0"/>
              <a:t>配下のみをアップロードする。</a:t>
            </a:r>
            <a:endParaRPr lang="en-US" altLang="ja-JP" dirty="0" smtClean="0"/>
          </a:p>
          <a:p>
            <a:pPr marL="457200" indent="-457200">
              <a:buFont typeface="+mj-lt"/>
              <a:buAutoNum type="alphaUcParenR"/>
            </a:pPr>
            <a:r>
              <a:rPr lang="ja-JP" altLang="en-US" dirty="0" smtClean="0"/>
              <a:t>コード結合＋静的依存性解決</a:t>
            </a:r>
            <a:endParaRPr lang="en-US" altLang="ja-JP" dirty="0" smtClean="0"/>
          </a:p>
          <a:p>
            <a:pPr lvl="1"/>
            <a:r>
              <a:rPr lang="en-US" altLang="ja-JP" dirty="0" err="1" smtClean="0"/>
              <a:t>Webpack</a:t>
            </a:r>
            <a:r>
              <a:rPr lang="ja-JP" altLang="en-US" dirty="0" smtClean="0"/>
              <a:t>というサードパーティのツールを使い、ビルド時にコードの結合と静的な依存性解決を行ってから、その成果物をデプロイする。</a:t>
            </a:r>
            <a:endParaRPr lang="en-US" altLang="ja-JP" dirty="0" smtClean="0"/>
          </a:p>
          <a:p>
            <a:pPr lvl="1"/>
            <a:r>
              <a:rPr lang="en-US" altLang="ja-JP" dirty="0" smtClean="0"/>
              <a:t>Gulp</a:t>
            </a:r>
            <a:r>
              <a:rPr lang="ja-JP" altLang="en-US" dirty="0" smtClean="0"/>
              <a:t>などより粒度の細かい処理を行うツールを使用する方法もあるが、ただでさえ高い難易度が余計に高くなるはず。</a:t>
            </a:r>
            <a:endParaRPr lang="en-US" altLang="ja-JP" dirty="0" smtClean="0"/>
          </a:p>
          <a:p>
            <a:pPr marL="457200" indent="-457200">
              <a:buFont typeface="+mj-lt"/>
              <a:buAutoNum type="alphaUcParenR"/>
            </a:pPr>
            <a:endParaRPr kumimoji="1" lang="ja-JP" altLang="en-US" dirty="0"/>
          </a:p>
        </p:txBody>
      </p:sp>
    </p:spTree>
    <p:extLst>
      <p:ext uri="{BB962C8B-B14F-4D97-AF65-F5344CB8AC3E}">
        <p14:creationId xmlns:p14="http://schemas.microsoft.com/office/powerpoint/2010/main" val="164447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おさらい</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98910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デプロイの選択肢</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527229504"/>
              </p:ext>
            </p:extLst>
          </p:nvPr>
        </p:nvGraphicFramePr>
        <p:xfrm>
          <a:off x="628650" y="1825625"/>
          <a:ext cx="7886700" cy="1483360"/>
        </p:xfrm>
        <a:graphic>
          <a:graphicData uri="http://schemas.openxmlformats.org/drawingml/2006/table">
            <a:tbl>
              <a:tblPr firstRow="1" bandRow="1">
                <a:tableStyleId>{5C22544A-7EE6-4342-B048-85BDC9FD1C3A}</a:tableStyleId>
              </a:tblPr>
              <a:tblGrid>
                <a:gridCol w="431524"/>
                <a:gridCol w="2610678"/>
                <a:gridCol w="1689818"/>
                <a:gridCol w="1577340"/>
                <a:gridCol w="1577340"/>
              </a:tblGrid>
              <a:tr h="370840">
                <a:tc>
                  <a:txBody>
                    <a:bodyPr/>
                    <a:lstStyle/>
                    <a:p>
                      <a:r>
                        <a:rPr kumimoji="1" lang="ja-JP" altLang="en-US" dirty="0" smtClean="0"/>
                        <a:t>＃</a:t>
                      </a:r>
                      <a:endParaRPr kumimoji="1" lang="ja-JP" altLang="en-US" dirty="0"/>
                    </a:p>
                  </a:txBody>
                  <a:tcPr/>
                </a:tc>
                <a:tc>
                  <a:txBody>
                    <a:bodyPr/>
                    <a:lstStyle/>
                    <a:p>
                      <a:r>
                        <a:rPr kumimoji="1" lang="ja-JP" altLang="en-US" dirty="0" smtClean="0"/>
                        <a:t>タイプ</a:t>
                      </a:r>
                      <a:endParaRPr kumimoji="1" lang="ja-JP" altLang="en-US" dirty="0"/>
                    </a:p>
                  </a:txBody>
                  <a:tcPr/>
                </a:tc>
                <a:tc>
                  <a:txBody>
                    <a:bodyPr/>
                    <a:lstStyle/>
                    <a:p>
                      <a:r>
                        <a:rPr kumimoji="1" lang="ja-JP" altLang="en-US" dirty="0" smtClean="0"/>
                        <a:t>ファイル数</a:t>
                      </a:r>
                      <a:endParaRPr kumimoji="1" lang="ja-JP" altLang="en-US" dirty="0"/>
                    </a:p>
                  </a:txBody>
                  <a:tcPr/>
                </a:tc>
                <a:tc>
                  <a:txBody>
                    <a:bodyPr/>
                    <a:lstStyle/>
                    <a:p>
                      <a:r>
                        <a:rPr kumimoji="1" lang="ja-JP" altLang="en-US" dirty="0" smtClean="0"/>
                        <a:t>サイズ</a:t>
                      </a:r>
                      <a:endParaRPr kumimoji="1" lang="ja-JP" altLang="en-US" dirty="0"/>
                    </a:p>
                  </a:txBody>
                  <a:tcPr/>
                </a:tc>
                <a:tc>
                  <a:txBody>
                    <a:bodyPr/>
                    <a:lstStyle/>
                    <a:p>
                      <a:r>
                        <a:rPr kumimoji="1" lang="ja-JP" altLang="en-US" dirty="0" smtClean="0"/>
                        <a:t>難易度</a:t>
                      </a:r>
                      <a:endParaRPr kumimoji="1" lang="ja-JP" altLang="en-US" dirty="0"/>
                    </a:p>
                  </a:txBody>
                  <a:tcPr/>
                </a:tc>
              </a:tr>
              <a:tr h="370840">
                <a:tc>
                  <a:txBody>
                    <a:bodyPr/>
                    <a:lstStyle/>
                    <a:p>
                      <a:r>
                        <a:rPr kumimoji="1" lang="en-US" altLang="ja-JP" dirty="0" smtClean="0"/>
                        <a:t>A</a:t>
                      </a:r>
                      <a:endParaRPr kumimoji="1" lang="ja-JP" altLang="en-US" dirty="0"/>
                    </a:p>
                  </a:txBody>
                  <a:tcPr/>
                </a:tc>
                <a:tc>
                  <a:txBody>
                    <a:bodyPr/>
                    <a:lstStyle/>
                    <a:p>
                      <a:r>
                        <a:rPr kumimoji="1" lang="ja-JP" altLang="en-US" dirty="0" smtClean="0"/>
                        <a:t>ごっそりそのまま</a:t>
                      </a:r>
                      <a:endParaRPr kumimoji="1" lang="ja-JP" altLang="en-US" dirty="0"/>
                    </a:p>
                  </a:txBody>
                  <a:tcPr/>
                </a:tc>
                <a:tc>
                  <a:txBody>
                    <a:bodyPr/>
                    <a:lstStyle/>
                    <a:p>
                      <a:r>
                        <a:rPr kumimoji="1" lang="ja-JP" altLang="en-US" dirty="0" smtClean="0"/>
                        <a:t>多</a:t>
                      </a:r>
                      <a:endParaRPr kumimoji="1" lang="ja-JP" altLang="en-US" dirty="0"/>
                    </a:p>
                  </a:txBody>
                  <a:tcPr/>
                </a:tc>
                <a:tc>
                  <a:txBody>
                    <a:bodyPr/>
                    <a:lstStyle/>
                    <a:p>
                      <a:r>
                        <a:rPr kumimoji="1" lang="ja-JP" altLang="en-US" dirty="0" smtClean="0"/>
                        <a:t>大</a:t>
                      </a:r>
                      <a:endParaRPr kumimoji="1" lang="ja-JP" altLang="en-US" dirty="0"/>
                    </a:p>
                  </a:txBody>
                  <a:tcPr/>
                </a:tc>
                <a:tc>
                  <a:txBody>
                    <a:bodyPr/>
                    <a:lstStyle/>
                    <a:p>
                      <a:r>
                        <a:rPr kumimoji="1" lang="ja-JP" altLang="en-US" dirty="0" smtClean="0"/>
                        <a:t>低</a:t>
                      </a:r>
                      <a:endParaRPr kumimoji="1" lang="ja-JP" altLang="en-US" dirty="0"/>
                    </a:p>
                  </a:txBody>
                  <a:tcPr/>
                </a:tc>
              </a:tr>
              <a:tr h="370840">
                <a:tc>
                  <a:txBody>
                    <a:bodyPr/>
                    <a:lstStyle/>
                    <a:p>
                      <a:r>
                        <a:rPr kumimoji="1" lang="en-US" altLang="ja-JP" dirty="0" smtClean="0"/>
                        <a:t>B</a:t>
                      </a:r>
                      <a:endParaRPr kumimoji="1" lang="ja-JP" altLang="en-US" dirty="0"/>
                    </a:p>
                  </a:txBody>
                  <a:tcPr/>
                </a:tc>
                <a:tc>
                  <a:txBody>
                    <a:bodyPr/>
                    <a:lstStyle/>
                    <a:p>
                      <a:r>
                        <a:rPr kumimoji="1" lang="ja-JP" altLang="en-US" dirty="0" smtClean="0"/>
                        <a:t>コード微調整</a:t>
                      </a:r>
                      <a:endParaRPr kumimoji="1" lang="ja-JP" altLang="en-US" dirty="0"/>
                    </a:p>
                  </a:txBody>
                  <a:tcPr/>
                </a:tc>
                <a:tc>
                  <a:txBody>
                    <a:bodyPr/>
                    <a:lstStyle/>
                    <a:p>
                      <a:r>
                        <a:rPr kumimoji="1" lang="ja-JP" altLang="en-US" dirty="0" smtClean="0"/>
                        <a:t>中</a:t>
                      </a:r>
                      <a:endParaRPr kumimoji="1" lang="ja-JP" altLang="en-US" dirty="0"/>
                    </a:p>
                  </a:txBody>
                  <a:tcPr/>
                </a:tc>
                <a:tc>
                  <a:txBody>
                    <a:bodyPr/>
                    <a:lstStyle/>
                    <a:p>
                      <a:r>
                        <a:rPr kumimoji="1" lang="ja-JP" altLang="en-US" dirty="0" smtClean="0"/>
                        <a:t>中</a:t>
                      </a:r>
                      <a:endParaRPr kumimoji="1" lang="ja-JP" altLang="en-US" dirty="0"/>
                    </a:p>
                  </a:txBody>
                  <a:tcPr/>
                </a:tc>
                <a:tc>
                  <a:txBody>
                    <a:bodyPr/>
                    <a:lstStyle/>
                    <a:p>
                      <a:r>
                        <a:rPr kumimoji="1" lang="ja-JP" altLang="en-US" dirty="0" smtClean="0"/>
                        <a:t>低</a:t>
                      </a:r>
                      <a:endParaRPr kumimoji="1" lang="ja-JP" altLang="en-US" dirty="0"/>
                    </a:p>
                  </a:txBody>
                  <a:tcPr/>
                </a:tc>
              </a:tr>
              <a:tr h="370840">
                <a:tc>
                  <a:txBody>
                    <a:bodyPr/>
                    <a:lstStyle/>
                    <a:p>
                      <a:r>
                        <a:rPr kumimoji="1" lang="en-US" altLang="ja-JP" dirty="0" smtClean="0"/>
                        <a:t>C</a:t>
                      </a:r>
                      <a:endParaRPr kumimoji="1" lang="ja-JP" altLang="en-US" dirty="0"/>
                    </a:p>
                  </a:txBody>
                  <a:tcPr/>
                </a:tc>
                <a:tc>
                  <a:txBody>
                    <a:bodyPr/>
                    <a:lstStyle/>
                    <a:p>
                      <a:r>
                        <a:rPr kumimoji="1" lang="ja-JP" altLang="en-US" dirty="0" smtClean="0"/>
                        <a:t>コード結合＋静的依存性解決</a:t>
                      </a:r>
                      <a:endParaRPr kumimoji="1" lang="ja-JP" altLang="en-US" dirty="0"/>
                    </a:p>
                  </a:txBody>
                  <a:tcPr/>
                </a:tc>
                <a:tc>
                  <a:txBody>
                    <a:bodyPr/>
                    <a:lstStyle/>
                    <a:p>
                      <a:r>
                        <a:rPr kumimoji="1" lang="ja-JP" altLang="en-US" dirty="0" smtClean="0"/>
                        <a:t>少</a:t>
                      </a:r>
                      <a:endParaRPr kumimoji="1" lang="ja-JP" altLang="en-US" dirty="0"/>
                    </a:p>
                  </a:txBody>
                  <a:tcPr/>
                </a:tc>
                <a:tc>
                  <a:txBody>
                    <a:bodyPr/>
                    <a:lstStyle/>
                    <a:p>
                      <a:r>
                        <a:rPr kumimoji="1" lang="ja-JP" altLang="en-US" dirty="0" smtClean="0"/>
                        <a:t>小</a:t>
                      </a:r>
                      <a:endParaRPr kumimoji="1" lang="ja-JP" altLang="en-US" dirty="0"/>
                    </a:p>
                  </a:txBody>
                  <a:tcPr/>
                </a:tc>
                <a:tc>
                  <a:txBody>
                    <a:bodyPr/>
                    <a:lstStyle/>
                    <a:p>
                      <a:r>
                        <a:rPr kumimoji="1" lang="ja-JP" altLang="en-US" dirty="0" smtClean="0"/>
                        <a:t>中</a:t>
                      </a:r>
                      <a:r>
                        <a:rPr kumimoji="1" lang="en-US" altLang="ja-JP" dirty="0" smtClean="0"/>
                        <a:t>〜</a:t>
                      </a:r>
                      <a:r>
                        <a:rPr kumimoji="1" lang="ja-JP" altLang="en-US" dirty="0" smtClean="0"/>
                        <a:t>高</a:t>
                      </a:r>
                      <a:endParaRPr kumimoji="1" lang="ja-JP" altLang="en-US" dirty="0"/>
                    </a:p>
                  </a:txBody>
                  <a:tcPr/>
                </a:tc>
              </a:tr>
            </a:tbl>
          </a:graphicData>
        </a:graphic>
      </p:graphicFrame>
      <p:sp>
        <p:nvSpPr>
          <p:cNvPr id="6" name="角丸四角形 5"/>
          <p:cNvSpPr/>
          <p:nvPr/>
        </p:nvSpPr>
        <p:spPr>
          <a:xfrm>
            <a:off x="503583" y="2514296"/>
            <a:ext cx="8150087" cy="467444"/>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吹き出し 4"/>
          <p:cNvSpPr/>
          <p:nvPr/>
        </p:nvSpPr>
        <p:spPr>
          <a:xfrm>
            <a:off x="7560365" y="2342881"/>
            <a:ext cx="1424609" cy="448847"/>
          </a:xfrm>
          <a:prstGeom prst="wedgeRectCallout">
            <a:avLst>
              <a:gd name="adj1" fmla="val -58364"/>
              <a:gd name="adj2" fmla="val 2276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smtClean="0"/>
              <a:t>今回はこれ。</a:t>
            </a:r>
            <a:endParaRPr kumimoji="1" lang="ja-JP" altLang="en-US" sz="1400" dirty="0"/>
          </a:p>
        </p:txBody>
      </p:sp>
    </p:spTree>
    <p:extLst>
      <p:ext uri="{BB962C8B-B14F-4D97-AF65-F5344CB8AC3E}">
        <p14:creationId xmlns:p14="http://schemas.microsoft.com/office/powerpoint/2010/main" val="13666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p:cNvPicPr>
            <a:picLocks noGrp="1" noChangeAspect="1"/>
          </p:cNvPicPr>
          <p:nvPr>
            <p:ph idx="1"/>
          </p:nvPr>
        </p:nvPicPr>
        <p:blipFill>
          <a:blip r:embed="rId2"/>
          <a:stretch>
            <a:fillRect/>
          </a:stretch>
        </p:blipFill>
        <p:spPr>
          <a:xfrm>
            <a:off x="628650" y="1861343"/>
            <a:ext cx="7886700" cy="4574558"/>
          </a:xfrm>
          <a:prstGeom prst="rect">
            <a:avLst/>
          </a:prstGeom>
        </p:spPr>
      </p:pic>
      <p:sp>
        <p:nvSpPr>
          <p:cNvPr id="2" name="タイトル 1"/>
          <p:cNvSpPr>
            <a:spLocks noGrp="1"/>
          </p:cNvSpPr>
          <p:nvPr>
            <p:ph type="title"/>
          </p:nvPr>
        </p:nvSpPr>
        <p:spPr/>
        <p:txBody>
          <a:bodyPr/>
          <a:lstStyle/>
          <a:p>
            <a:r>
              <a:rPr lang="ja-JP" altLang="en-US" dirty="0" smtClean="0"/>
              <a:t>コード変更</a:t>
            </a:r>
            <a:r>
              <a:rPr lang="en-US" altLang="ja-JP" dirty="0" smtClean="0"/>
              <a:t/>
            </a:r>
            <a:br>
              <a:rPr lang="en-US" altLang="ja-JP" dirty="0" smtClean="0"/>
            </a:br>
            <a:r>
              <a:rPr lang="en-US" altLang="ja-JP" dirty="0" err="1" smtClean="0"/>
              <a:t>systemjs.config.js</a:t>
            </a:r>
            <a:endParaRPr kumimoji="1" lang="ja-JP" altLang="en-US" dirty="0"/>
          </a:p>
        </p:txBody>
      </p:sp>
      <p:sp>
        <p:nvSpPr>
          <p:cNvPr id="5" name="四角形吹き出し 4"/>
          <p:cNvSpPr/>
          <p:nvPr/>
        </p:nvSpPr>
        <p:spPr>
          <a:xfrm>
            <a:off x="5976730" y="1690689"/>
            <a:ext cx="3061253" cy="1026007"/>
          </a:xfrm>
          <a:prstGeom prst="wedgeRectCallout">
            <a:avLst>
              <a:gd name="adj1" fmla="val -63853"/>
              <a:gd name="adj2" fmla="val 7659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t>実行時に</a:t>
            </a:r>
            <a:r>
              <a:rPr kumimoji="1" lang="en-US" altLang="ja-JP" sz="1400" dirty="0" smtClean="0"/>
              <a:t>URL</a:t>
            </a:r>
            <a:r>
              <a:rPr kumimoji="1" lang="ja-JP" altLang="en-US" sz="1400" dirty="0" smtClean="0"/>
              <a:t>から</a:t>
            </a:r>
            <a:r>
              <a:rPr kumimoji="1" lang="en-US" altLang="ja-JP" sz="1400" dirty="0" err="1" smtClean="0"/>
              <a:t>deve</a:t>
            </a:r>
            <a:r>
              <a:rPr lang="en-US" altLang="ja-JP" sz="1400" dirty="0" err="1" smtClean="0"/>
              <a:t>l</a:t>
            </a:r>
            <a:r>
              <a:rPr lang="en-US" altLang="ja-JP" sz="1400" dirty="0" smtClean="0"/>
              <a:t>/prod</a:t>
            </a:r>
            <a:r>
              <a:rPr kumimoji="1" lang="ja-JP" altLang="en-US" sz="1400" dirty="0" smtClean="0"/>
              <a:t>を判断。その結果次第で依存パッケージの</a:t>
            </a:r>
            <a:r>
              <a:rPr kumimoji="1" lang="en-US" altLang="ja-JP" sz="1400" dirty="0" smtClean="0"/>
              <a:t>URL</a:t>
            </a:r>
            <a:r>
              <a:rPr kumimoji="1" lang="ja-JP" altLang="en-US" sz="1400" dirty="0" smtClean="0"/>
              <a:t>のベース部分を変更する。</a:t>
            </a:r>
            <a:endParaRPr kumimoji="1" lang="en-US" altLang="ja-JP" sz="1400" dirty="0" smtClean="0"/>
          </a:p>
        </p:txBody>
      </p:sp>
      <p:sp>
        <p:nvSpPr>
          <p:cNvPr id="8" name="四角形吹き出し 7"/>
          <p:cNvSpPr/>
          <p:nvPr/>
        </p:nvSpPr>
        <p:spPr>
          <a:xfrm>
            <a:off x="3836506" y="4864586"/>
            <a:ext cx="2312504" cy="714580"/>
          </a:xfrm>
          <a:prstGeom prst="wedgeRectCallout">
            <a:avLst>
              <a:gd name="adj1" fmla="val -63853"/>
              <a:gd name="adj2" fmla="val 7659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t>この「</a:t>
            </a:r>
            <a:r>
              <a:rPr kumimoji="1" lang="en-US" altLang="ja-JP" sz="1400" dirty="0" err="1" smtClean="0"/>
              <a:t>npm</a:t>
            </a:r>
            <a:r>
              <a:rPr kumimoji="1" lang="en-US" altLang="ja-JP" sz="1400" dirty="0" smtClean="0"/>
              <a:t>:</a:t>
            </a:r>
            <a:r>
              <a:rPr kumimoji="1" lang="ja-JP" altLang="en-US" sz="1400" dirty="0" smtClean="0"/>
              <a:t>」の部分が動的に置き換えられる。</a:t>
            </a:r>
            <a:endParaRPr kumimoji="1" lang="en-US" altLang="ja-JP" sz="1400" dirty="0" smtClean="0"/>
          </a:p>
        </p:txBody>
      </p:sp>
    </p:spTree>
    <p:extLst>
      <p:ext uri="{BB962C8B-B14F-4D97-AF65-F5344CB8AC3E}">
        <p14:creationId xmlns:p14="http://schemas.microsoft.com/office/powerpoint/2010/main" val="142022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コード変更</a:t>
            </a:r>
            <a:r>
              <a:rPr lang="en-US" altLang="ja-JP" dirty="0" smtClean="0"/>
              <a:t/>
            </a:r>
            <a:br>
              <a:rPr lang="en-US" altLang="ja-JP" dirty="0" smtClean="0"/>
            </a:br>
            <a:r>
              <a:rPr lang="en-US" altLang="ja-JP" dirty="0" err="1" smtClean="0"/>
              <a:t>index.html</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628650" y="2041904"/>
            <a:ext cx="7886700" cy="3918780"/>
          </a:xfrm>
          <a:prstGeom prst="rect">
            <a:avLst/>
          </a:prstGeom>
        </p:spPr>
      </p:pic>
      <p:sp>
        <p:nvSpPr>
          <p:cNvPr id="5" name="四角形吹き出し 4"/>
          <p:cNvSpPr/>
          <p:nvPr/>
        </p:nvSpPr>
        <p:spPr>
          <a:xfrm>
            <a:off x="2922106" y="2505699"/>
            <a:ext cx="2312504" cy="529049"/>
          </a:xfrm>
          <a:prstGeom prst="wedgeRectCallout">
            <a:avLst>
              <a:gd name="adj1" fmla="val -63853"/>
              <a:gd name="adj2" fmla="val 10915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t>いわゆるコンテキストパスは</a:t>
            </a:r>
            <a:r>
              <a:rPr kumimoji="1" lang="en-US" altLang="ja-JP" sz="1400" dirty="0" smtClean="0"/>
              <a:t>base</a:t>
            </a:r>
            <a:r>
              <a:rPr kumimoji="1" lang="ja-JP" altLang="en-US" sz="1400" dirty="0" smtClean="0"/>
              <a:t>タグで指定</a:t>
            </a:r>
            <a:endParaRPr kumimoji="1" lang="en-US" altLang="ja-JP" sz="1400" dirty="0" smtClean="0"/>
          </a:p>
        </p:txBody>
      </p:sp>
      <p:sp>
        <p:nvSpPr>
          <p:cNvPr id="6" name="四角形吹き出し 5"/>
          <p:cNvSpPr/>
          <p:nvPr/>
        </p:nvSpPr>
        <p:spPr>
          <a:xfrm>
            <a:off x="5380383" y="2875722"/>
            <a:ext cx="2637181" cy="854765"/>
          </a:xfrm>
          <a:prstGeom prst="wedgeRectCallout">
            <a:avLst>
              <a:gd name="adj1" fmla="val -54288"/>
              <a:gd name="adj2" fmla="val 7575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t>これら直書きされた依存性は</a:t>
            </a:r>
            <a:r>
              <a:rPr kumimoji="1" lang="en-US" altLang="ja-JP" sz="1400" dirty="0" err="1" smtClean="0"/>
              <a:t>src</a:t>
            </a:r>
            <a:r>
              <a:rPr kumimoji="1" lang="ja-JP" altLang="en-US" sz="1400" dirty="0" smtClean="0"/>
              <a:t>属性の値を手で置き換えてやる必要がある。</a:t>
            </a:r>
            <a:endParaRPr kumimoji="1" lang="en-US" altLang="ja-JP" sz="1400" dirty="0" smtClean="0"/>
          </a:p>
        </p:txBody>
      </p:sp>
    </p:spTree>
    <p:extLst>
      <p:ext uri="{BB962C8B-B14F-4D97-AF65-F5344CB8AC3E}">
        <p14:creationId xmlns:p14="http://schemas.microsoft.com/office/powerpoint/2010/main" val="161827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p:cNvPicPr>
            <a:picLocks noGrp="1" noChangeAspect="1"/>
          </p:cNvPicPr>
          <p:nvPr>
            <p:ph idx="1"/>
          </p:nvPr>
        </p:nvPicPr>
        <p:blipFill>
          <a:blip r:embed="rId2"/>
          <a:stretch>
            <a:fillRect/>
          </a:stretch>
        </p:blipFill>
        <p:spPr>
          <a:xfrm>
            <a:off x="628650" y="2107776"/>
            <a:ext cx="7886700" cy="2992381"/>
          </a:xfrm>
          <a:prstGeom prst="rect">
            <a:avLst/>
          </a:prstGeom>
        </p:spPr>
      </p:pic>
      <p:sp>
        <p:nvSpPr>
          <p:cNvPr id="2" name="タイトル 1"/>
          <p:cNvSpPr>
            <a:spLocks noGrp="1"/>
          </p:cNvSpPr>
          <p:nvPr>
            <p:ph type="title"/>
          </p:nvPr>
        </p:nvSpPr>
        <p:spPr/>
        <p:txBody>
          <a:bodyPr/>
          <a:lstStyle/>
          <a:p>
            <a:r>
              <a:rPr lang="ja-JP" altLang="en-US" dirty="0" smtClean="0"/>
              <a:t>コード変更</a:t>
            </a:r>
            <a:r>
              <a:rPr lang="en-US" altLang="ja-JP" dirty="0" smtClean="0"/>
              <a:t/>
            </a:r>
            <a:br>
              <a:rPr lang="en-US" altLang="ja-JP" dirty="0" smtClean="0"/>
            </a:br>
            <a:r>
              <a:rPr lang="en-US" altLang="ja-JP" dirty="0" err="1" smtClean="0"/>
              <a:t>main.ts</a:t>
            </a:r>
            <a:endParaRPr kumimoji="1" lang="ja-JP" altLang="en-US" dirty="0"/>
          </a:p>
        </p:txBody>
      </p:sp>
      <p:sp>
        <p:nvSpPr>
          <p:cNvPr id="5" name="四角形吹き出し 4"/>
          <p:cNvSpPr/>
          <p:nvPr/>
        </p:nvSpPr>
        <p:spPr>
          <a:xfrm>
            <a:off x="5108714" y="1578727"/>
            <a:ext cx="2312504" cy="529049"/>
          </a:xfrm>
          <a:prstGeom prst="wedgeRectCallout">
            <a:avLst>
              <a:gd name="adj1" fmla="val -68438"/>
              <a:gd name="adj2" fmla="val 8661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400" dirty="0" smtClean="0"/>
              <a:t>Angular</a:t>
            </a:r>
            <a:r>
              <a:rPr kumimoji="1" lang="ja-JP" altLang="en-US" sz="1400" dirty="0" smtClean="0"/>
              <a:t>が提供する関数をインポート</a:t>
            </a:r>
            <a:endParaRPr kumimoji="1" lang="en-US" altLang="ja-JP" sz="1400" dirty="0" smtClean="0"/>
          </a:p>
        </p:txBody>
      </p:sp>
      <p:sp>
        <p:nvSpPr>
          <p:cNvPr id="6" name="四角形吹き出し 5"/>
          <p:cNvSpPr/>
          <p:nvPr/>
        </p:nvSpPr>
        <p:spPr>
          <a:xfrm>
            <a:off x="4346713" y="3511826"/>
            <a:ext cx="4293704" cy="1007166"/>
          </a:xfrm>
          <a:prstGeom prst="wedgeRectCallout">
            <a:avLst>
              <a:gd name="adj1" fmla="val -66895"/>
              <a:gd name="adj2" fmla="val 108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t>プロダクション・モードを有効化。曰く</a:t>
            </a:r>
            <a:r>
              <a:rPr lang="en-US" altLang="ja-JP" sz="1400" i="1" dirty="0">
                <a:latin typeface="Comic Sans MS" charset="0"/>
                <a:ea typeface="Comic Sans MS" charset="0"/>
                <a:cs typeface="Comic Sans MS" charset="0"/>
              </a:rPr>
              <a:t>"Disable </a:t>
            </a:r>
            <a:r>
              <a:rPr lang="en-US" altLang="ja-JP" sz="1400" i="1" dirty="0" err="1">
                <a:latin typeface="Comic Sans MS" charset="0"/>
                <a:ea typeface="Comic Sans MS" charset="0"/>
                <a:cs typeface="Comic Sans MS" charset="0"/>
              </a:rPr>
              <a:t>Angular's</a:t>
            </a:r>
            <a:r>
              <a:rPr lang="en-US" altLang="ja-JP" sz="1400" i="1" dirty="0">
                <a:latin typeface="Comic Sans MS" charset="0"/>
                <a:ea typeface="Comic Sans MS" charset="0"/>
                <a:cs typeface="Comic Sans MS" charset="0"/>
              </a:rPr>
              <a:t> development mode, which turns off assertions and other checks within the framework</a:t>
            </a:r>
            <a:r>
              <a:rPr lang="en-US" altLang="ja-JP" sz="1400" i="1" dirty="0" smtClean="0">
                <a:latin typeface="Comic Sans MS" charset="0"/>
                <a:ea typeface="Comic Sans MS" charset="0"/>
                <a:cs typeface="Comic Sans MS" charset="0"/>
              </a:rPr>
              <a:t>."</a:t>
            </a:r>
            <a:r>
              <a:rPr lang="en-US" altLang="ja-JP" sz="1400" baseline="30000" dirty="0"/>
              <a:t>※1</a:t>
            </a:r>
            <a:endParaRPr kumimoji="1" lang="en-US" altLang="ja-JP" sz="1400" i="1" baseline="30000" dirty="0" smtClean="0">
              <a:latin typeface="Comic Sans MS" charset="0"/>
              <a:ea typeface="Comic Sans MS" charset="0"/>
              <a:cs typeface="Comic Sans MS" charset="0"/>
            </a:endParaRPr>
          </a:p>
        </p:txBody>
      </p:sp>
      <p:sp>
        <p:nvSpPr>
          <p:cNvPr id="7" name="正方形/長方形 6"/>
          <p:cNvSpPr/>
          <p:nvPr/>
        </p:nvSpPr>
        <p:spPr>
          <a:xfrm>
            <a:off x="628650" y="6340129"/>
            <a:ext cx="7886700" cy="51787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原典は右の</a:t>
            </a:r>
            <a:r>
              <a:rPr lang="en-US" altLang="ja-JP" sz="1200" dirty="0" smtClean="0">
                <a:solidFill>
                  <a:schemeClr val="tx1"/>
                </a:solidFill>
              </a:rPr>
              <a:t>URL</a:t>
            </a:r>
            <a:r>
              <a:rPr lang="ja-JP" altLang="en-US" sz="1200" dirty="0" smtClean="0">
                <a:solidFill>
                  <a:schemeClr val="tx1"/>
                </a:solidFill>
              </a:rPr>
              <a:t>：</a:t>
            </a:r>
            <a:r>
              <a:rPr lang="en-US" altLang="ja-JP" sz="1200" dirty="0">
                <a:solidFill>
                  <a:schemeClr val="tx1"/>
                </a:solidFill>
                <a:hlinkClick r:id="rId3"/>
              </a:rPr>
              <a:t>https://</a:t>
            </a:r>
            <a:r>
              <a:rPr lang="en-US" altLang="ja-JP" sz="1200" dirty="0" smtClean="0">
                <a:solidFill>
                  <a:schemeClr val="tx1"/>
                </a:solidFill>
                <a:hlinkClick r:id="rId3"/>
              </a:rPr>
              <a:t>angular.io/docs/ts/latest/api/core/index/enableProdMode-function.html</a:t>
            </a:r>
            <a:r>
              <a:rPr lang="ja-JP" altLang="en-US" sz="1200" dirty="0" smtClean="0">
                <a:solidFill>
                  <a:schemeClr val="tx1"/>
                </a:solidFill>
              </a:rPr>
              <a:t> </a:t>
            </a:r>
            <a:endParaRPr lang="en-US" altLang="ja-JP" sz="1200" dirty="0" smtClean="0">
              <a:solidFill>
                <a:schemeClr val="tx1"/>
              </a:solidFill>
            </a:endParaRPr>
          </a:p>
        </p:txBody>
      </p:sp>
    </p:spTree>
    <p:extLst>
      <p:ext uri="{BB962C8B-B14F-4D97-AF65-F5344CB8AC3E}">
        <p14:creationId xmlns:p14="http://schemas.microsoft.com/office/powerpoint/2010/main" val="122110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さいごに</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130537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今回取り上げられなかったこと</a:t>
            </a:r>
            <a:endParaRPr kumimoji="1" lang="ja-JP" altLang="en-US" dirty="0"/>
          </a:p>
        </p:txBody>
      </p:sp>
      <p:sp>
        <p:nvSpPr>
          <p:cNvPr id="5" name="コンテンツ プレースホルダー 4"/>
          <p:cNvSpPr>
            <a:spLocks noGrp="1"/>
          </p:cNvSpPr>
          <p:nvPr>
            <p:ph idx="1"/>
          </p:nvPr>
        </p:nvSpPr>
        <p:spPr/>
        <p:txBody>
          <a:bodyPr>
            <a:normAutofit fontScale="92500" lnSpcReduction="10000"/>
          </a:bodyPr>
          <a:lstStyle/>
          <a:p>
            <a:r>
              <a:rPr kumimoji="1" lang="en-US" altLang="ja-JP" dirty="0" err="1" smtClean="0"/>
              <a:t>TypeScript</a:t>
            </a:r>
            <a:endParaRPr lang="en-US" altLang="ja-JP" dirty="0" smtClean="0"/>
          </a:p>
          <a:p>
            <a:pPr lvl="1"/>
            <a:r>
              <a:rPr kumimoji="1" lang="ja-JP" altLang="en-US" dirty="0" smtClean="0"/>
              <a:t>言語仕様のもう少し詳しい説明。正直に申し上げて</a:t>
            </a:r>
            <a:r>
              <a:rPr kumimoji="1" lang="en-US" altLang="ja-JP" dirty="0" smtClean="0"/>
              <a:t>Java/C#</a:t>
            </a:r>
            <a:r>
              <a:rPr kumimoji="1" lang="ja-JP" altLang="en-US" dirty="0" smtClean="0"/>
              <a:t>を知っているとあまり新規性がない</a:t>
            </a:r>
            <a:r>
              <a:rPr lang="ja-JP" altLang="en-US" dirty="0" smtClean="0"/>
              <a:t>が、たしかにいくつかの局面で</a:t>
            </a:r>
            <a:r>
              <a:rPr lang="en-US" altLang="ja-JP" dirty="0" smtClean="0"/>
              <a:t>Java/C#</a:t>
            </a:r>
            <a:r>
              <a:rPr lang="ja-JP" altLang="en-US" dirty="0" smtClean="0"/>
              <a:t>との差分が際立っている</a:t>
            </a:r>
            <a:r>
              <a:rPr kumimoji="1" lang="ja-JP" altLang="en-US" dirty="0" smtClean="0"/>
              <a:t>。</a:t>
            </a:r>
            <a:endParaRPr kumimoji="1" lang="en-US" altLang="ja-JP" dirty="0" smtClean="0"/>
          </a:p>
          <a:p>
            <a:pPr lvl="1"/>
            <a:r>
              <a:rPr lang="ja-JP" altLang="en-US" dirty="0" smtClean="0"/>
              <a:t>参考文献：</a:t>
            </a:r>
            <a:endParaRPr lang="en-US" altLang="ja-JP" dirty="0" smtClean="0"/>
          </a:p>
          <a:p>
            <a:pPr lvl="2"/>
            <a:r>
              <a:rPr lang="ja-JP" altLang="en-US" dirty="0"/>
              <a:t>公式サイトの</a:t>
            </a:r>
            <a:r>
              <a:rPr lang="ja-JP" altLang="en-US" dirty="0">
                <a:hlinkClick r:id="rId2"/>
              </a:rPr>
              <a:t>ハンドブック</a:t>
            </a:r>
            <a:r>
              <a:rPr lang="ja-JP" altLang="en-US" dirty="0"/>
              <a:t>ページでは言語仕様の解説がサンプルとともに示されている。また</a:t>
            </a:r>
            <a:r>
              <a:rPr lang="ja-JP" altLang="en-US" dirty="0">
                <a:hlinkClick r:id="rId3"/>
              </a:rPr>
              <a:t>リリースノート</a:t>
            </a:r>
            <a:r>
              <a:rPr lang="ja-JP" altLang="en-US" dirty="0"/>
              <a:t>では各バージョンにおける変更がサンプルコードとともに示されて</a:t>
            </a:r>
            <a:r>
              <a:rPr lang="ja-JP" altLang="en-US" dirty="0" smtClean="0"/>
              <a:t>いる</a:t>
            </a:r>
            <a:endParaRPr lang="en-US" altLang="ja-JP" dirty="0" smtClean="0"/>
          </a:p>
          <a:p>
            <a:pPr lvl="2"/>
            <a:r>
              <a:rPr lang="ja-JP" altLang="en-US" dirty="0" smtClean="0"/>
              <a:t>川俣晶</a:t>
            </a:r>
            <a:r>
              <a:rPr lang="en-US" altLang="ja-JP" dirty="0" smtClean="0"/>
              <a:t>『</a:t>
            </a:r>
            <a:r>
              <a:rPr lang="en-US" altLang="ja-JP" dirty="0" smtClean="0">
                <a:hlinkClick r:id="rId4"/>
              </a:rPr>
              <a:t>JavaScript</a:t>
            </a:r>
            <a:r>
              <a:rPr lang="ja-JP" altLang="en-US" dirty="0" smtClean="0">
                <a:hlinkClick r:id="rId4"/>
              </a:rPr>
              <a:t>プログラマのための　実践的</a:t>
            </a:r>
            <a:r>
              <a:rPr lang="en-US" altLang="ja-JP" dirty="0" smtClean="0">
                <a:hlinkClick r:id="rId4"/>
              </a:rPr>
              <a:t>TypeScript</a:t>
            </a:r>
            <a:r>
              <a:rPr lang="ja-JP" altLang="en-US" dirty="0" smtClean="0">
                <a:hlinkClick r:id="rId4"/>
              </a:rPr>
              <a:t>入門</a:t>
            </a:r>
            <a:r>
              <a:rPr lang="en-US" altLang="ja-JP" dirty="0" smtClean="0"/>
              <a:t>』</a:t>
            </a:r>
            <a:r>
              <a:rPr lang="ja-JP" altLang="en-US" dirty="0" smtClean="0"/>
              <a:t>は</a:t>
            </a:r>
            <a:r>
              <a:rPr lang="en-US" altLang="ja-JP" dirty="0" smtClean="0"/>
              <a:t>v1.0</a:t>
            </a:r>
            <a:r>
              <a:rPr lang="ja-JP" altLang="en-US" dirty="0" smtClean="0"/>
              <a:t>ころのものだが言語の基礎を理解するには役立つ</a:t>
            </a:r>
            <a:endParaRPr kumimoji="1" lang="en-US" altLang="ja-JP" dirty="0" smtClean="0"/>
          </a:p>
          <a:p>
            <a:pPr lvl="2"/>
            <a:r>
              <a:rPr lang="en-US" altLang="ja-JP" dirty="0" smtClean="0">
                <a:hlinkClick r:id="rId5"/>
              </a:rPr>
              <a:t>Build Insider</a:t>
            </a:r>
            <a:r>
              <a:rPr lang="ja-JP" altLang="en-US" dirty="0" smtClean="0"/>
              <a:t>は</a:t>
            </a:r>
            <a:r>
              <a:rPr lang="en-US" altLang="ja-JP" dirty="0" err="1" smtClean="0"/>
              <a:t>TypeScript</a:t>
            </a:r>
            <a:r>
              <a:rPr lang="ja-JP" altLang="en-US" dirty="0" smtClean="0"/>
              <a:t>について継続的に記事を掲載している</a:t>
            </a:r>
            <a:endParaRPr lang="en-US" altLang="ja-JP" dirty="0"/>
          </a:p>
          <a:p>
            <a:r>
              <a:rPr kumimoji="1" lang="en-US" altLang="ja-JP" dirty="0" smtClean="0"/>
              <a:t>Angular2</a:t>
            </a:r>
          </a:p>
          <a:p>
            <a:pPr lvl="1"/>
            <a:r>
              <a:rPr lang="ja-JP" altLang="en-US" dirty="0" smtClean="0"/>
              <a:t>フレームワークの全般的な説明。バージョン</a:t>
            </a:r>
            <a:r>
              <a:rPr lang="en-US" altLang="ja-JP" dirty="0" smtClean="0"/>
              <a:t>2.x</a:t>
            </a:r>
            <a:r>
              <a:rPr lang="ja-JP" altLang="en-US" dirty="0" smtClean="0"/>
              <a:t>は</a:t>
            </a:r>
            <a:r>
              <a:rPr lang="en-US" altLang="ja-JP" dirty="0" smtClean="0"/>
              <a:t>2016</a:t>
            </a:r>
            <a:r>
              <a:rPr lang="ja-JP" altLang="en-US" dirty="0" smtClean="0"/>
              <a:t>年リリースなのでまだ情報流通量が</a:t>
            </a:r>
            <a:r>
              <a:rPr lang="en-US" altLang="ja-JP" dirty="0" smtClean="0"/>
              <a:t>…</a:t>
            </a:r>
            <a:r>
              <a:rPr lang="ja-JP" altLang="en-US" dirty="0" smtClean="0"/>
              <a:t>。</a:t>
            </a:r>
            <a:endParaRPr lang="en-US" altLang="ja-JP" dirty="0" smtClean="0"/>
          </a:p>
          <a:p>
            <a:pPr lvl="1"/>
            <a:r>
              <a:rPr kumimoji="1" lang="ja-JP" altLang="en-US" dirty="0" smtClean="0"/>
              <a:t>参考文献：</a:t>
            </a:r>
            <a:endParaRPr kumimoji="1" lang="en-US" altLang="ja-JP" dirty="0" smtClean="0"/>
          </a:p>
          <a:p>
            <a:pPr lvl="2"/>
            <a:r>
              <a:rPr lang="ja-JP" altLang="en-US" dirty="0" smtClean="0"/>
              <a:t>公式サイトの</a:t>
            </a:r>
            <a:r>
              <a:rPr lang="ja-JP" altLang="en-US" dirty="0" smtClean="0">
                <a:hlinkClick r:id="rId6"/>
              </a:rPr>
              <a:t>リファレンス</a:t>
            </a:r>
            <a:r>
              <a:rPr lang="ja-JP" altLang="en-US" dirty="0" smtClean="0"/>
              <a:t>のとくに</a:t>
            </a:r>
            <a:r>
              <a:rPr lang="en-US" altLang="ja-JP" dirty="0" smtClean="0"/>
              <a:t>"QUICKSTART"</a:t>
            </a:r>
            <a:r>
              <a:rPr lang="ja-JP" altLang="en-US" dirty="0" smtClean="0"/>
              <a:t>や</a:t>
            </a:r>
            <a:r>
              <a:rPr lang="en-US" altLang="ja-JP" dirty="0" smtClean="0"/>
              <a:t>"GUIDE"</a:t>
            </a:r>
            <a:r>
              <a:rPr lang="ja-JP" altLang="en-US" dirty="0" smtClean="0"/>
              <a:t>に入門的内容が記載されている</a:t>
            </a:r>
            <a:endParaRPr lang="en-US" altLang="ja-JP" dirty="0" smtClean="0"/>
          </a:p>
          <a:p>
            <a:pPr lvl="2"/>
            <a:r>
              <a:rPr lang="ja-JP" altLang="en-US" dirty="0" smtClean="0"/>
              <a:t>末次章</a:t>
            </a:r>
            <a:r>
              <a:rPr lang="en-US" altLang="ja-JP" dirty="0"/>
              <a:t>『</a:t>
            </a:r>
            <a:r>
              <a:rPr lang="en-US" altLang="ja-JP" dirty="0">
                <a:hlinkClick r:id="rId7"/>
              </a:rPr>
              <a:t>Angular2</a:t>
            </a:r>
            <a:r>
              <a:rPr lang="ja-JP" altLang="en-US" dirty="0">
                <a:hlinkClick r:id="rId7"/>
              </a:rPr>
              <a:t>によるモダン</a:t>
            </a:r>
            <a:r>
              <a:rPr lang="en-US" altLang="ja-JP" dirty="0">
                <a:hlinkClick r:id="rId7"/>
              </a:rPr>
              <a:t>Web</a:t>
            </a:r>
            <a:r>
              <a:rPr lang="ja-JP" altLang="en-US" dirty="0" smtClean="0">
                <a:hlinkClick r:id="rId7"/>
              </a:rPr>
              <a:t>開発 </a:t>
            </a:r>
            <a:r>
              <a:rPr lang="en-US" altLang="ja-JP" dirty="0" err="1" smtClean="0">
                <a:hlinkClick r:id="rId7"/>
              </a:rPr>
              <a:t>TypeScript</a:t>
            </a:r>
            <a:r>
              <a:rPr lang="ja-JP" altLang="en-US" dirty="0" smtClean="0">
                <a:hlinkClick r:id="rId7"/>
              </a:rPr>
              <a:t>を使った基本プログラミング</a:t>
            </a:r>
            <a:r>
              <a:rPr lang="en-US" altLang="ja-JP" dirty="0" smtClean="0"/>
              <a:t>』</a:t>
            </a:r>
            <a:r>
              <a:rPr lang="ja-JP" altLang="en-US" dirty="0" smtClean="0"/>
              <a:t>はだいぶ大味な内容。でもこれ以外日本語書籍に選択肢はない</a:t>
            </a:r>
            <a:endParaRPr lang="ja-JP" altLang="en-US" dirty="0"/>
          </a:p>
          <a:p>
            <a:pPr lvl="2"/>
            <a:endParaRPr kumimoji="1" lang="en-US" altLang="ja-JP" dirty="0" smtClean="0"/>
          </a:p>
          <a:p>
            <a:pPr lvl="2"/>
            <a:endParaRPr kumimoji="1" lang="en-US" altLang="ja-JP" dirty="0" smtClean="0"/>
          </a:p>
          <a:p>
            <a:endParaRPr kumimoji="1" lang="en-US" altLang="ja-JP" dirty="0" smtClean="0"/>
          </a:p>
          <a:p>
            <a:pPr lvl="1"/>
            <a:endParaRPr kumimoji="1" lang="en-US" altLang="ja-JP" dirty="0" smtClean="0"/>
          </a:p>
        </p:txBody>
      </p:sp>
    </p:spTree>
    <p:extLst>
      <p:ext uri="{BB962C8B-B14F-4D97-AF65-F5344CB8AC3E}">
        <p14:creationId xmlns:p14="http://schemas.microsoft.com/office/powerpoint/2010/main" val="4606508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TypeScript</a:t>
            </a:r>
            <a:r>
              <a:rPr kumimoji="1" lang="ja-JP" altLang="en-US" dirty="0" smtClean="0"/>
              <a:t>のおさらい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しっかり頭に焼き付けて自分の周りに広めましょう！</a:t>
            </a:r>
            <a:endParaRPr kumimoji="1" lang="en-US" altLang="ja-JP" dirty="0" smtClean="0"/>
          </a:p>
          <a:p>
            <a:r>
              <a:rPr lang="ja-JP" altLang="en-US" dirty="0" smtClean="0"/>
              <a:t>生産性</a:t>
            </a:r>
            <a:r>
              <a:rPr lang="en-US" altLang="ja-JP" dirty="0" smtClean="0"/>
              <a:t>UP</a:t>
            </a:r>
            <a:r>
              <a:rPr lang="ja-JP" altLang="en-US" dirty="0" smtClean="0"/>
              <a:t>・品質</a:t>
            </a:r>
            <a:r>
              <a:rPr lang="en-US" altLang="ja-JP" dirty="0" smtClean="0"/>
              <a:t>UP</a:t>
            </a:r>
          </a:p>
          <a:p>
            <a:pPr lvl="1"/>
            <a:r>
              <a:rPr kumimoji="1" lang="ja-JP" altLang="en-US" dirty="0" smtClean="0"/>
              <a:t>静的型付け万歳！　生産性・品質いずれでも大きな優位性あり。</a:t>
            </a:r>
            <a:endParaRPr kumimoji="1" lang="en-US" altLang="ja-JP" dirty="0" smtClean="0"/>
          </a:p>
          <a:p>
            <a:pPr lvl="1"/>
            <a:r>
              <a:rPr lang="ja-JP" altLang="en-US" dirty="0" smtClean="0"/>
              <a:t>ダウンレベリング万歳！　</a:t>
            </a:r>
            <a:r>
              <a:rPr lang="en-US" altLang="ja-JP" dirty="0" smtClean="0"/>
              <a:t>ES</a:t>
            </a:r>
            <a:r>
              <a:rPr lang="ja-JP" altLang="en-US" dirty="0" smtClean="0"/>
              <a:t>新仕様の導入も生産性に貢献。</a:t>
            </a:r>
            <a:endParaRPr kumimoji="1" lang="en-US" altLang="ja-JP" dirty="0" smtClean="0"/>
          </a:p>
          <a:p>
            <a:r>
              <a:rPr kumimoji="1" lang="ja-JP" altLang="en-US" dirty="0" smtClean="0"/>
              <a:t>学習が容易</a:t>
            </a:r>
            <a:endParaRPr kumimoji="1" lang="en-US" altLang="ja-JP" dirty="0" smtClean="0"/>
          </a:p>
          <a:p>
            <a:pPr lvl="1"/>
            <a:r>
              <a:rPr lang="en-US" altLang="ja-JP" dirty="0" smtClean="0"/>
              <a:t>Java/C#</a:t>
            </a:r>
            <a:r>
              <a:rPr lang="ja-JP" altLang="en-US" dirty="0" smtClean="0"/>
              <a:t>大好き！</a:t>
            </a:r>
            <a:r>
              <a:rPr lang="en-US" altLang="ja-JP" dirty="0" smtClean="0"/>
              <a:t>JS</a:t>
            </a:r>
            <a:r>
              <a:rPr lang="ja-JP" altLang="en-US" dirty="0" smtClean="0"/>
              <a:t>もわりと好き！　</a:t>
            </a:r>
            <a:r>
              <a:rPr lang="en-US" altLang="ja-JP" dirty="0" smtClean="0"/>
              <a:t>Java/C#</a:t>
            </a:r>
            <a:r>
              <a:rPr lang="ja-JP" altLang="en-US" dirty="0" smtClean="0"/>
              <a:t>と</a:t>
            </a:r>
            <a:r>
              <a:rPr lang="en-US" altLang="ja-JP" dirty="0" smtClean="0"/>
              <a:t>JS</a:t>
            </a:r>
            <a:r>
              <a:rPr lang="ja-JP" altLang="en-US" dirty="0" smtClean="0"/>
              <a:t>をきちんと理解していれば追加で学ぶべきことはわずか</a:t>
            </a:r>
            <a:r>
              <a:rPr lang="ja-JP" altLang="en-US" dirty="0" smtClean="0"/>
              <a:t>。</a:t>
            </a:r>
            <a:endParaRPr lang="en-US" altLang="ja-JP" dirty="0" smtClean="0"/>
          </a:p>
          <a:p>
            <a:r>
              <a:rPr lang="ja-JP" altLang="en-US" dirty="0" smtClean="0"/>
              <a:t>将来性の確かさ</a:t>
            </a:r>
            <a:endParaRPr lang="en-US" altLang="ja-JP" dirty="0" smtClean="0"/>
          </a:p>
          <a:p>
            <a:pPr lvl="1"/>
            <a:r>
              <a:rPr kumimoji="1" lang="ja-JP" altLang="en-US" dirty="0" smtClean="0"/>
              <a:t>ナデラ万歳！　</a:t>
            </a:r>
            <a:r>
              <a:rPr kumimoji="1" lang="en-US" altLang="ja-JP" dirty="0" smtClean="0"/>
              <a:t>OSS</a:t>
            </a:r>
            <a:r>
              <a:rPr kumimoji="1" lang="ja-JP" altLang="en-US" dirty="0" smtClean="0"/>
              <a:t>戦略転換後の</a:t>
            </a:r>
            <a:r>
              <a:rPr kumimoji="1" lang="en-US" altLang="ja-JP" dirty="0" smtClean="0"/>
              <a:t>MS</a:t>
            </a:r>
            <a:r>
              <a:rPr kumimoji="1" lang="ja-JP" altLang="en-US" dirty="0" smtClean="0"/>
              <a:t>社が開発→二重の安心感。</a:t>
            </a:r>
            <a:endParaRPr kumimoji="1" lang="en-US" altLang="ja-JP" dirty="0" smtClean="0"/>
          </a:p>
          <a:p>
            <a:pPr lvl="1"/>
            <a:r>
              <a:rPr kumimoji="1" lang="en-US" altLang="ja-JP" dirty="0" err="1" smtClean="0"/>
              <a:t>Node.js</a:t>
            </a:r>
            <a:r>
              <a:rPr kumimoji="1" lang="ja-JP" altLang="en-US" dirty="0" smtClean="0"/>
              <a:t>万歳！（不本意ながら）おかげさまでコミュニティが活発。</a:t>
            </a:r>
            <a:endParaRPr kumimoji="1" lang="en-US" altLang="ja-JP" dirty="0" smtClean="0"/>
          </a:p>
          <a:p>
            <a:pPr lvl="1"/>
            <a:endParaRPr kumimoji="1" lang="en-US" altLang="ja-JP" dirty="0" smtClean="0"/>
          </a:p>
          <a:p>
            <a:pPr lvl="1"/>
            <a:endParaRPr kumimoji="1" lang="ja-JP" altLang="en-US" dirty="0"/>
          </a:p>
        </p:txBody>
      </p:sp>
    </p:spTree>
    <p:extLst>
      <p:ext uri="{BB962C8B-B14F-4D97-AF65-F5344CB8AC3E}">
        <p14:creationId xmlns:p14="http://schemas.microsoft.com/office/powerpoint/2010/main" val="126287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おさらい</a:t>
            </a:r>
            <a:endParaRPr kumimoji="1" lang="ja-JP" altLang="en-US" dirty="0"/>
          </a:p>
        </p:txBody>
      </p:sp>
      <p:sp>
        <p:nvSpPr>
          <p:cNvPr id="9" name="コンテンツ プレースホルダー 8"/>
          <p:cNvSpPr>
            <a:spLocks noGrp="1"/>
          </p:cNvSpPr>
          <p:nvPr>
            <p:ph idx="1"/>
          </p:nvPr>
        </p:nvSpPr>
        <p:spPr/>
        <p:txBody>
          <a:bodyPr/>
          <a:lstStyle/>
          <a:p>
            <a:pPr marL="0" indent="0">
              <a:buNone/>
            </a:pPr>
            <a:r>
              <a:rPr kumimoji="1" lang="ja-JP" altLang="en-US" dirty="0" smtClean="0"/>
              <a:t>前回は</a:t>
            </a:r>
            <a:r>
              <a:rPr kumimoji="1" lang="en-US" altLang="ja-JP" dirty="0" smtClean="0"/>
              <a:t>TS</a:t>
            </a:r>
            <a:r>
              <a:rPr lang="ja-JP" altLang="en-US" dirty="0" smtClean="0"/>
              <a:t>について以下の事項を学んだ：</a:t>
            </a:r>
            <a:endParaRPr lang="en-US" altLang="ja-JP" dirty="0" smtClean="0"/>
          </a:p>
          <a:p>
            <a:r>
              <a:rPr kumimoji="1" lang="ja-JP" altLang="en-US" dirty="0" smtClean="0"/>
              <a:t>開発環境の構築方法（および他の選択肢）</a:t>
            </a:r>
            <a:endParaRPr kumimoji="1" lang="en-US" altLang="ja-JP" dirty="0" smtClean="0"/>
          </a:p>
          <a:p>
            <a:r>
              <a:rPr lang="ja-JP" altLang="en-US" dirty="0" smtClean="0"/>
              <a:t>言語のプロフィールとそのメリデメ</a:t>
            </a:r>
            <a:endParaRPr lang="en-US" altLang="ja-JP" dirty="0" smtClean="0"/>
          </a:p>
          <a:p>
            <a:r>
              <a:rPr kumimoji="1" lang="en-US" altLang="ja-JP" dirty="0" smtClean="0"/>
              <a:t>TS</a:t>
            </a:r>
            <a:r>
              <a:rPr kumimoji="1" lang="ja-JP" altLang="en-US" dirty="0" smtClean="0"/>
              <a:t>と既存</a:t>
            </a:r>
            <a:r>
              <a:rPr kumimoji="1" lang="en-US" altLang="ja-JP" dirty="0" smtClean="0"/>
              <a:t>JS</a:t>
            </a:r>
            <a:r>
              <a:rPr kumimoji="1" lang="ja-JP" altLang="en-US" dirty="0" smtClean="0"/>
              <a:t>リソースの統合</a:t>
            </a:r>
            <a:endParaRPr kumimoji="1" lang="en-US" altLang="ja-JP" dirty="0" smtClean="0"/>
          </a:p>
          <a:p>
            <a:r>
              <a:rPr lang="ja-JP" altLang="en-US" dirty="0" smtClean="0"/>
              <a:t>モジュール化し実際に</a:t>
            </a:r>
            <a:r>
              <a:rPr lang="en-US" altLang="ja-JP" dirty="0" smtClean="0"/>
              <a:t>Web</a:t>
            </a:r>
            <a:r>
              <a:rPr lang="ja-JP" altLang="en-US" dirty="0" smtClean="0"/>
              <a:t>サイト／</a:t>
            </a:r>
            <a:r>
              <a:rPr lang="en-US" altLang="ja-JP" dirty="0" smtClean="0"/>
              <a:t>Web</a:t>
            </a:r>
            <a:r>
              <a:rPr lang="ja-JP" altLang="en-US" dirty="0" smtClean="0"/>
              <a:t>アプリに埋め込む方法</a:t>
            </a:r>
            <a:endParaRPr lang="en-US" altLang="ja-JP" dirty="0" smtClean="0"/>
          </a:p>
          <a:p>
            <a:endParaRPr lang="en-US" altLang="ja-JP" dirty="0"/>
          </a:p>
          <a:p>
            <a:pPr marL="0" indent="0">
              <a:buNone/>
            </a:pPr>
            <a:r>
              <a:rPr lang="ja-JP" altLang="en-US" dirty="0" smtClean="0"/>
              <a:t>結論</a:t>
            </a:r>
            <a:endParaRPr lang="en-US" altLang="ja-JP" dirty="0" smtClean="0"/>
          </a:p>
          <a:p>
            <a:r>
              <a:rPr lang="ja-JP" altLang="en-US" dirty="0" smtClean="0"/>
              <a:t>構文といい</a:t>
            </a:r>
            <a:r>
              <a:rPr lang="en-US" altLang="ja-JP" dirty="0" smtClean="0"/>
              <a:t>IDE</a:t>
            </a:r>
            <a:r>
              <a:rPr lang="ja-JP" altLang="en-US" dirty="0" smtClean="0"/>
              <a:t>サポートといい、けっこう</a:t>
            </a:r>
            <a:r>
              <a:rPr lang="en-US" altLang="ja-JP" dirty="0" smtClean="0"/>
              <a:t>Java/C#</a:t>
            </a:r>
            <a:r>
              <a:rPr lang="ja-JP" altLang="en-US" dirty="0" smtClean="0"/>
              <a:t>なみ！</a:t>
            </a:r>
            <a:endParaRPr lang="en-US" altLang="ja-JP" dirty="0" smtClean="0"/>
          </a:p>
          <a:p>
            <a:r>
              <a:rPr lang="ja-JP" altLang="en-US" dirty="0" smtClean="0"/>
              <a:t>ビルド設定やモジュール読み込みの部分が煩雑</a:t>
            </a:r>
            <a:r>
              <a:rPr lang="en-US" altLang="ja-JP" dirty="0" smtClean="0"/>
              <a:t>…</a:t>
            </a:r>
            <a:r>
              <a:rPr lang="ja-JP" altLang="en-US" dirty="0" smtClean="0"/>
              <a:t>。</a:t>
            </a:r>
            <a:endParaRPr lang="en-US" altLang="ja-JP" dirty="0" smtClean="0"/>
          </a:p>
          <a:p>
            <a:endParaRPr lang="en-US" altLang="ja-JP" dirty="0" smtClean="0"/>
          </a:p>
          <a:p>
            <a:endParaRPr kumimoji="1" lang="en-US" altLang="ja-JP" dirty="0"/>
          </a:p>
        </p:txBody>
      </p:sp>
    </p:spTree>
    <p:extLst>
      <p:ext uri="{BB962C8B-B14F-4D97-AF65-F5344CB8AC3E}">
        <p14:creationId xmlns:p14="http://schemas.microsoft.com/office/powerpoint/2010/main" val="104153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5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今回は・・・</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21728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今回は・・・</a:t>
            </a:r>
            <a:endParaRPr kumimoji="1" lang="ja-JP" altLang="en-US" dirty="0"/>
          </a:p>
        </p:txBody>
      </p:sp>
      <p:sp>
        <p:nvSpPr>
          <p:cNvPr id="5" name="コンテンツ プレースホルダー 4"/>
          <p:cNvSpPr>
            <a:spLocks noGrp="1"/>
          </p:cNvSpPr>
          <p:nvPr>
            <p:ph idx="1"/>
          </p:nvPr>
        </p:nvSpPr>
        <p:spPr/>
        <p:txBody>
          <a:bodyPr/>
          <a:lstStyle/>
          <a:p>
            <a:r>
              <a:rPr lang="en-US" altLang="ja-JP" dirty="0"/>
              <a:t>Angular2</a:t>
            </a:r>
            <a:r>
              <a:rPr lang="ja-JP" altLang="en-US" dirty="0" smtClean="0"/>
              <a:t>による</a:t>
            </a:r>
            <a:r>
              <a:rPr lang="en-US" altLang="ja-JP" dirty="0" smtClean="0"/>
              <a:t>SPA</a:t>
            </a:r>
            <a:r>
              <a:rPr lang="ja-JP" altLang="en-US" dirty="0" smtClean="0"/>
              <a:t>構築を通じて、より具体的で徹底的な</a:t>
            </a:r>
            <a:r>
              <a:rPr lang="en-US" altLang="ja-JP" dirty="0" smtClean="0"/>
              <a:t>TS</a:t>
            </a:r>
            <a:r>
              <a:rPr lang="ja-JP" altLang="en-US" dirty="0" smtClean="0"/>
              <a:t>の活用例を見てみよう。</a:t>
            </a:r>
            <a:endParaRPr lang="en-US" altLang="ja-JP" dirty="0" smtClean="0"/>
          </a:p>
          <a:p>
            <a:endParaRPr lang="en-US" altLang="ja-JP" dirty="0"/>
          </a:p>
          <a:p>
            <a:pPr marL="0" indent="0">
              <a:buNone/>
            </a:pPr>
            <a:endParaRPr lang="en-US" altLang="ja-JP" dirty="0" smtClean="0"/>
          </a:p>
        </p:txBody>
      </p:sp>
      <p:sp>
        <p:nvSpPr>
          <p:cNvPr id="6" name="メモ 5"/>
          <p:cNvSpPr/>
          <p:nvPr/>
        </p:nvSpPr>
        <p:spPr>
          <a:xfrm>
            <a:off x="628650" y="4015410"/>
            <a:ext cx="7886700" cy="2161553"/>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sz="1400" dirty="0" smtClean="0"/>
              <a:t>※</a:t>
            </a:r>
            <a:r>
              <a:rPr lang="ja-JP" altLang="en-US" sz="1400" dirty="0" smtClean="0"/>
              <a:t>公平を期するために述べておくと、</a:t>
            </a:r>
            <a:r>
              <a:rPr lang="en-US" altLang="ja-JP" sz="1400" dirty="0" smtClean="0"/>
              <a:t>SPA</a:t>
            </a:r>
            <a:r>
              <a:rPr lang="ja-JP" altLang="en-US" sz="1400" dirty="0" smtClean="0"/>
              <a:t>やクライアントサイド</a:t>
            </a:r>
            <a:r>
              <a:rPr lang="en-US" altLang="ja-JP" sz="1400" dirty="0" smtClean="0"/>
              <a:t>MVC</a:t>
            </a:r>
            <a:r>
              <a:rPr lang="ja-JP" altLang="en-US" sz="1400" dirty="0" smtClean="0"/>
              <a:t>アプリを構築するために取ることが出来る選択肢は</a:t>
            </a:r>
            <a:r>
              <a:rPr lang="en-US" altLang="ja-JP" sz="1400" dirty="0" smtClean="0"/>
              <a:t>Angular2</a:t>
            </a:r>
            <a:r>
              <a:rPr lang="ja-JP" altLang="en-US" sz="1400" dirty="0" smtClean="0"/>
              <a:t>だけではありませんし、</a:t>
            </a:r>
            <a:r>
              <a:rPr lang="en-US" altLang="ja-JP" sz="1400" dirty="0" smtClean="0"/>
              <a:t>TS</a:t>
            </a:r>
            <a:r>
              <a:rPr lang="ja-JP" altLang="en-US" sz="1400" dirty="0" smtClean="0"/>
              <a:t>でないとできないということもありません。</a:t>
            </a:r>
            <a:endParaRPr lang="en-US" altLang="ja-JP" sz="1400" dirty="0" smtClean="0"/>
          </a:p>
          <a:p>
            <a:r>
              <a:rPr lang="ja-JP" altLang="en-US" sz="1400" dirty="0" smtClean="0"/>
              <a:t>例えば</a:t>
            </a:r>
            <a:r>
              <a:rPr lang="en-US" altLang="ja-JP" sz="1400" dirty="0" err="1" smtClean="0"/>
              <a:t>Vue.js</a:t>
            </a:r>
            <a:r>
              <a:rPr lang="ja-JP" altLang="en-US" sz="1400" dirty="0" smtClean="0"/>
              <a:t>は小ぶりのアプリをつくるのに最適なスマートな</a:t>
            </a:r>
            <a:r>
              <a:rPr lang="en-US" altLang="ja-JP" sz="1400" dirty="0" smtClean="0"/>
              <a:t>MVVM</a:t>
            </a:r>
            <a:r>
              <a:rPr lang="ja-JP" altLang="en-US" sz="1400" dirty="0" smtClean="0"/>
              <a:t>フレームワークです。</a:t>
            </a:r>
            <a:r>
              <a:rPr lang="en-US" altLang="ja-JP" sz="1400" dirty="0" smtClean="0"/>
              <a:t>React</a:t>
            </a:r>
            <a:r>
              <a:rPr lang="ja-JP" altLang="en-US" sz="1400" dirty="0" smtClean="0"/>
              <a:t>は</a:t>
            </a:r>
            <a:r>
              <a:rPr lang="en-US" altLang="ja-JP" sz="1400" dirty="0" smtClean="0"/>
              <a:t>Angular</a:t>
            </a:r>
            <a:r>
              <a:rPr lang="ja-JP" altLang="en-US" sz="1400" dirty="0" smtClean="0"/>
              <a:t>と人気を二分する</a:t>
            </a:r>
            <a:r>
              <a:rPr lang="en-US" altLang="ja-JP" sz="1400" dirty="0" smtClean="0"/>
              <a:t>SPA</a:t>
            </a:r>
            <a:r>
              <a:rPr lang="ja-JP" altLang="en-US" sz="1400" dirty="0" smtClean="0"/>
              <a:t>フレームワークです（ただしより取っ付きにくい印象はある）。</a:t>
            </a:r>
            <a:r>
              <a:rPr lang="en-US" altLang="ja-JP" sz="1400" dirty="0" smtClean="0"/>
              <a:t>AngularJS</a:t>
            </a:r>
            <a:r>
              <a:rPr lang="ja-JP" altLang="en-US" sz="1400" dirty="0" smtClean="0"/>
              <a:t>（</a:t>
            </a:r>
            <a:r>
              <a:rPr lang="en-US" altLang="ja-JP" sz="1400" dirty="0" smtClean="0"/>
              <a:t>Angular1.x</a:t>
            </a:r>
            <a:r>
              <a:rPr lang="ja-JP" altLang="en-US" sz="1400" dirty="0" smtClean="0"/>
              <a:t>）は</a:t>
            </a:r>
            <a:r>
              <a:rPr lang="en-US" altLang="ja-JP" sz="1400" dirty="0" smtClean="0"/>
              <a:t>JavaScript</a:t>
            </a:r>
            <a:r>
              <a:rPr lang="ja-JP" altLang="en-US" sz="1400" dirty="0" smtClean="0"/>
              <a:t>ベースで</a:t>
            </a:r>
            <a:r>
              <a:rPr lang="en-US" altLang="ja-JP" sz="1400" dirty="0" smtClean="0"/>
              <a:t>SPA</a:t>
            </a:r>
            <a:r>
              <a:rPr lang="ja-JP" altLang="en-US" sz="1400" dirty="0" smtClean="0"/>
              <a:t>やクライアントサイド</a:t>
            </a:r>
            <a:r>
              <a:rPr lang="en-US" altLang="ja-JP" sz="1400" dirty="0" smtClean="0"/>
              <a:t>MVC</a:t>
            </a:r>
            <a:r>
              <a:rPr lang="ja-JP" altLang="en-US" sz="1400" dirty="0" smtClean="0"/>
              <a:t>アプリを構築する場合もっとも有力な候補となるはずです。</a:t>
            </a:r>
            <a:endParaRPr kumimoji="1" lang="ja-JP" altLang="en-US" sz="1400" dirty="0"/>
          </a:p>
        </p:txBody>
      </p:sp>
    </p:spTree>
    <p:extLst>
      <p:ext uri="{BB962C8B-B14F-4D97-AF65-F5344CB8AC3E}">
        <p14:creationId xmlns:p14="http://schemas.microsoft.com/office/powerpoint/2010/main" val="20744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"Quick Start"</a:t>
            </a:r>
            <a:r>
              <a:rPr kumimoji="1" lang="ja-JP" altLang="en-US" dirty="0" smtClean="0"/>
              <a:t>してみる</a:t>
            </a:r>
            <a:endParaRPr kumimoji="1" lang="ja-JP" altLang="en-US" dirty="0"/>
          </a:p>
        </p:txBody>
      </p:sp>
      <p:sp>
        <p:nvSpPr>
          <p:cNvPr id="5" name="コンテンツ プレースホルダー 4"/>
          <p:cNvSpPr>
            <a:spLocks noGrp="1"/>
          </p:cNvSpPr>
          <p:nvPr>
            <p:ph idx="1"/>
          </p:nvPr>
        </p:nvSpPr>
        <p:spPr/>
        <p:txBody>
          <a:bodyPr/>
          <a:lstStyle/>
          <a:p>
            <a:pPr marL="457200" indent="-457200">
              <a:buFont typeface="+mj-lt"/>
              <a:buAutoNum type="arabicPeriod"/>
            </a:pPr>
            <a:r>
              <a:rPr kumimoji="1" lang="ja-JP" altLang="en-US" dirty="0" smtClean="0"/>
              <a:t>端末で任意のディレクトリに移動。</a:t>
            </a:r>
            <a:endParaRPr kumimoji="1" lang="en-US" altLang="ja-JP" dirty="0" smtClean="0"/>
          </a:p>
          <a:p>
            <a:pPr marL="457200" indent="-457200">
              <a:buFont typeface="+mj-lt"/>
              <a:buAutoNum type="arabicPeriod"/>
            </a:pPr>
            <a:r>
              <a:rPr lang="ja-JP" altLang="en-US" dirty="0" smtClean="0"/>
              <a:t>以下のコマンドを実行して</a:t>
            </a:r>
            <a:r>
              <a:rPr lang="en-US" altLang="ja-JP" dirty="0" smtClean="0"/>
              <a:t>"Quick Start"</a:t>
            </a:r>
            <a:r>
              <a:rPr lang="ja-JP" altLang="en-US" dirty="0" smtClean="0"/>
              <a:t>を</a:t>
            </a:r>
            <a:r>
              <a:rPr lang="en-US" altLang="ja-JP" dirty="0" smtClean="0"/>
              <a:t>DL</a:t>
            </a:r>
            <a:r>
              <a:rPr lang="ja-JP" altLang="en-US" dirty="0" smtClean="0"/>
              <a:t>：</a:t>
            </a:r>
            <a:endParaRPr lang="en-US" altLang="ja-JP" dirty="0" smtClean="0"/>
          </a:p>
          <a:p>
            <a:pPr lvl="1"/>
            <a:r>
              <a:rPr lang="en-US" altLang="ja-JP" dirty="0" err="1"/>
              <a:t>git</a:t>
            </a:r>
            <a:r>
              <a:rPr lang="en-US" altLang="ja-JP" dirty="0"/>
              <a:t> clone https://</a:t>
            </a:r>
            <a:r>
              <a:rPr lang="en-US" altLang="ja-JP" dirty="0" err="1"/>
              <a:t>github.com</a:t>
            </a:r>
            <a:r>
              <a:rPr lang="en-US" altLang="ja-JP" dirty="0"/>
              <a:t>/angular/</a:t>
            </a:r>
            <a:r>
              <a:rPr lang="en-US" altLang="ja-JP" dirty="0" err="1"/>
              <a:t>quickstart.git</a:t>
            </a:r>
            <a:r>
              <a:rPr lang="en-US" altLang="ja-JP" dirty="0"/>
              <a:t> </a:t>
            </a:r>
            <a:r>
              <a:rPr lang="en-US" altLang="ja-JP" dirty="0" err="1" smtClean="0"/>
              <a:t>quickstart</a:t>
            </a:r>
            <a:r>
              <a:rPr lang="en-US" altLang="ja-JP" dirty="0" smtClean="0"/>
              <a:t> </a:t>
            </a:r>
          </a:p>
          <a:p>
            <a:pPr lvl="1"/>
            <a:r>
              <a:rPr lang="en-US" altLang="ja-JP" dirty="0" smtClean="0"/>
              <a:t>cd </a:t>
            </a:r>
            <a:r>
              <a:rPr lang="en-US" altLang="ja-JP" dirty="0" err="1"/>
              <a:t>quickstart</a:t>
            </a:r>
            <a:r>
              <a:rPr lang="en-US" altLang="ja-JP" dirty="0"/>
              <a:t> </a:t>
            </a:r>
            <a:endParaRPr lang="en-US" altLang="ja-JP" dirty="0" smtClean="0"/>
          </a:p>
          <a:p>
            <a:pPr marL="457200" indent="-457200">
              <a:buFont typeface="+mj-lt"/>
              <a:buAutoNum type="arabicPeriod"/>
            </a:pPr>
            <a:r>
              <a:rPr lang="en-US" altLang="ja-JP" dirty="0"/>
              <a:t>"</a:t>
            </a:r>
            <a:r>
              <a:rPr lang="en-US" altLang="ja-JP" dirty="0" err="1" smtClean="0"/>
              <a:t>npm</a:t>
            </a:r>
            <a:r>
              <a:rPr lang="en-US" altLang="ja-JP" dirty="0" smtClean="0"/>
              <a:t> </a:t>
            </a:r>
            <a:r>
              <a:rPr lang="en-US" altLang="ja-JP" dirty="0" err="1" smtClean="0"/>
              <a:t>i</a:t>
            </a:r>
            <a:r>
              <a:rPr lang="en-US" altLang="ja-JP" dirty="0" smtClean="0"/>
              <a:t>"</a:t>
            </a:r>
            <a:r>
              <a:rPr lang="ja-JP" altLang="en-US" dirty="0" smtClean="0"/>
              <a:t>コマンドで依存モジュールを一括</a:t>
            </a:r>
            <a:r>
              <a:rPr lang="en-US" altLang="ja-JP" dirty="0" smtClean="0"/>
              <a:t>DL</a:t>
            </a:r>
            <a:r>
              <a:rPr lang="ja-JP" altLang="en-US" dirty="0" smtClean="0"/>
              <a:t>。</a:t>
            </a:r>
            <a:endParaRPr lang="en-US" altLang="ja-JP" dirty="0" smtClean="0"/>
          </a:p>
          <a:p>
            <a:pPr marL="457200" indent="-457200">
              <a:buFont typeface="+mj-lt"/>
              <a:buAutoNum type="arabicPeriod"/>
            </a:pPr>
            <a:r>
              <a:rPr lang="en-US" altLang="ja-JP" dirty="0" smtClean="0"/>
              <a:t>"</a:t>
            </a:r>
            <a:r>
              <a:rPr lang="en-US" altLang="ja-JP" dirty="0" err="1" smtClean="0"/>
              <a:t>npm</a:t>
            </a:r>
            <a:r>
              <a:rPr lang="en-US" altLang="ja-JP" dirty="0" smtClean="0"/>
              <a:t> start"</a:t>
            </a:r>
            <a:r>
              <a:rPr lang="ja-JP" altLang="en-US" dirty="0" smtClean="0"/>
              <a:t>コマンドでビルド＆開発</a:t>
            </a:r>
            <a:r>
              <a:rPr lang="en-US" altLang="ja-JP" dirty="0" smtClean="0"/>
              <a:t>Web</a:t>
            </a:r>
            <a:r>
              <a:rPr lang="ja-JP" altLang="en-US" dirty="0" smtClean="0"/>
              <a:t>サーバを起動。</a:t>
            </a:r>
            <a:endParaRPr lang="en-US" altLang="ja-JP" dirty="0" smtClean="0"/>
          </a:p>
          <a:p>
            <a:pPr marL="457200" indent="-457200">
              <a:buFont typeface="+mj-lt"/>
              <a:buAutoNum type="arabicPeriod"/>
            </a:pPr>
            <a:r>
              <a:rPr lang="ja-JP" altLang="en-US" dirty="0" smtClean="0"/>
              <a:t>（おそらく）自動で</a:t>
            </a:r>
            <a:r>
              <a:rPr lang="en-US" altLang="ja-JP" dirty="0" smtClean="0"/>
              <a:t>Web</a:t>
            </a:r>
            <a:r>
              <a:rPr lang="ja-JP" altLang="en-US" dirty="0" smtClean="0"/>
              <a:t>ブラウザが起動して</a:t>
            </a:r>
            <a:r>
              <a:rPr lang="en-US" altLang="ja-JP" dirty="0" smtClean="0"/>
              <a:t>Web</a:t>
            </a:r>
            <a:r>
              <a:rPr lang="ja-JP" altLang="en-US" dirty="0" smtClean="0"/>
              <a:t>ページが表示されるはず。</a:t>
            </a:r>
            <a:endParaRPr lang="en-US" altLang="ja-JP" dirty="0" smtClean="0"/>
          </a:p>
          <a:p>
            <a:endParaRPr lang="en-US" altLang="ja-JP" dirty="0" smtClean="0"/>
          </a:p>
          <a:p>
            <a:endParaRPr lang="en-US" altLang="ja-JP" dirty="0" smtClean="0"/>
          </a:p>
          <a:p>
            <a:endParaRPr lang="en-US" altLang="ja-JP" dirty="0" smtClean="0"/>
          </a:p>
          <a:p>
            <a:pPr lvl="1"/>
            <a:endParaRPr lang="en-US" altLang="ja-JP" dirty="0" smtClean="0"/>
          </a:p>
        </p:txBody>
      </p:sp>
      <p:sp>
        <p:nvSpPr>
          <p:cNvPr id="6" name="正方形/長方形 5"/>
          <p:cNvSpPr/>
          <p:nvPr/>
        </p:nvSpPr>
        <p:spPr>
          <a:xfrm>
            <a:off x="628650" y="6414052"/>
            <a:ext cx="7886700" cy="4439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a:solidFill>
                  <a:schemeClr val="tx1"/>
                </a:solidFill>
              </a:rPr>
              <a:t>　</a:t>
            </a:r>
            <a:r>
              <a:rPr lang="ja-JP" altLang="en-US" sz="1200" dirty="0" smtClean="0">
                <a:solidFill>
                  <a:schemeClr val="tx1"/>
                </a:solidFill>
              </a:rPr>
              <a:t>以下の手順は</a:t>
            </a:r>
            <a:r>
              <a:rPr lang="en-US" altLang="ja-JP" sz="1200" dirty="0" smtClean="0">
                <a:solidFill>
                  <a:schemeClr val="tx1"/>
                </a:solidFill>
              </a:rPr>
              <a:t>Angular</a:t>
            </a:r>
            <a:r>
              <a:rPr lang="ja-JP" altLang="en-US" sz="1200" dirty="0" smtClean="0">
                <a:solidFill>
                  <a:schemeClr val="tx1"/>
                </a:solidFill>
              </a:rPr>
              <a:t>の公式リファレンスで示されている</a:t>
            </a:r>
            <a:r>
              <a:rPr lang="en-US" altLang="ja-JP" sz="1200" dirty="0" smtClean="0">
                <a:solidFill>
                  <a:schemeClr val="tx1"/>
                </a:solidFill>
              </a:rPr>
              <a:t>"Quick Start"</a:t>
            </a:r>
            <a:r>
              <a:rPr lang="ja-JP" altLang="en-US" sz="1200" dirty="0" smtClean="0">
                <a:solidFill>
                  <a:schemeClr val="tx1"/>
                </a:solidFill>
              </a:rPr>
              <a:t>に基づくものです。</a:t>
            </a:r>
            <a:endParaRPr kumimoji="1" lang="ja-JP" altLang="en-US" sz="1200" dirty="0">
              <a:solidFill>
                <a:schemeClr val="tx1"/>
              </a:solidFill>
            </a:endParaRPr>
          </a:p>
        </p:txBody>
      </p:sp>
      <p:sp>
        <p:nvSpPr>
          <p:cNvPr id="7" name="テキスト ボックス 6"/>
          <p:cNvSpPr txBox="1"/>
          <p:nvPr/>
        </p:nvSpPr>
        <p:spPr>
          <a:xfrm>
            <a:off x="119269" y="112992"/>
            <a:ext cx="646331" cy="369332"/>
          </a:xfrm>
          <a:prstGeom prst="rect">
            <a:avLst/>
          </a:prstGeom>
          <a:noFill/>
          <a:ln>
            <a:solidFill>
              <a:schemeClr val="tx1"/>
            </a:solidFill>
          </a:ln>
        </p:spPr>
        <p:txBody>
          <a:bodyPr wrap="none" rtlCol="0">
            <a:spAutoFit/>
          </a:bodyPr>
          <a:lstStyle/>
          <a:p>
            <a:r>
              <a:rPr lang="ja-JP" altLang="en-US" dirty="0" smtClean="0"/>
              <a:t>作業</a:t>
            </a:r>
            <a:endParaRPr kumimoji="1" lang="ja-JP" altLang="en-US" dirty="0"/>
          </a:p>
        </p:txBody>
      </p:sp>
      <p:sp>
        <p:nvSpPr>
          <p:cNvPr id="8" name="テキスト ボックス 7"/>
          <p:cNvSpPr txBox="1"/>
          <p:nvPr/>
        </p:nvSpPr>
        <p:spPr>
          <a:xfrm>
            <a:off x="765600" y="112992"/>
            <a:ext cx="2185214" cy="276999"/>
          </a:xfrm>
          <a:prstGeom prst="rect">
            <a:avLst/>
          </a:prstGeom>
          <a:noFill/>
        </p:spPr>
        <p:txBody>
          <a:bodyPr wrap="none" rtlCol="0">
            <a:spAutoFit/>
          </a:bodyPr>
          <a:lstStyle/>
          <a:p>
            <a:r>
              <a:rPr lang="en-US" altLang="ja-JP" sz="1200" dirty="0" smtClean="0">
                <a:solidFill>
                  <a:srgbClr val="FF0000"/>
                </a:solidFill>
              </a:rPr>
              <a:t>※</a:t>
            </a:r>
            <a:r>
              <a:rPr lang="ja-JP" altLang="en-US" sz="1200" dirty="0" smtClean="0">
                <a:solidFill>
                  <a:srgbClr val="FF0000"/>
                </a:solidFill>
              </a:rPr>
              <a:t>時間を要するため先行実施</a:t>
            </a:r>
            <a:endParaRPr lang="en-US" altLang="ja-JP" sz="1200" dirty="0" smtClean="0">
              <a:solidFill>
                <a:srgbClr val="FF0000"/>
              </a:solidFill>
            </a:endParaRPr>
          </a:p>
        </p:txBody>
      </p:sp>
    </p:spTree>
    <p:extLst>
      <p:ext uri="{BB962C8B-B14F-4D97-AF65-F5344CB8AC3E}">
        <p14:creationId xmlns:p14="http://schemas.microsoft.com/office/powerpoint/2010/main" val="75858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Angular2</a:t>
            </a:r>
            <a:r>
              <a:rPr kumimoji="1" lang="ja-JP" altLang="en-US" dirty="0" smtClean="0"/>
              <a:t>とは？</a:t>
            </a:r>
            <a:endParaRPr kumimoji="1" lang="ja-JP" altLang="en-US" dirty="0"/>
          </a:p>
        </p:txBody>
      </p:sp>
      <p:sp>
        <p:nvSpPr>
          <p:cNvPr id="4" name="コンテンツ プレースホルダー 3"/>
          <p:cNvSpPr>
            <a:spLocks noGrp="1"/>
          </p:cNvSpPr>
          <p:nvPr>
            <p:ph sz="half" idx="1"/>
          </p:nvPr>
        </p:nvSpPr>
        <p:spPr/>
        <p:txBody>
          <a:bodyPr/>
          <a:lstStyle/>
          <a:p>
            <a:r>
              <a:rPr kumimoji="1" lang="en-US" altLang="ja-JP" dirty="0" smtClean="0"/>
              <a:t>Google</a:t>
            </a:r>
            <a:r>
              <a:rPr kumimoji="1" lang="ja-JP" altLang="en-US" dirty="0" smtClean="0"/>
              <a:t>社が開発をすすめる</a:t>
            </a:r>
            <a:r>
              <a:rPr kumimoji="1" lang="en-US" altLang="ja-JP" dirty="0" smtClean="0"/>
              <a:t>SPA/</a:t>
            </a:r>
            <a:r>
              <a:rPr kumimoji="1" lang="ja-JP" altLang="en-US" dirty="0" smtClean="0"/>
              <a:t>クライアントサイド</a:t>
            </a:r>
            <a:r>
              <a:rPr kumimoji="1" lang="en-US" altLang="ja-JP" dirty="0" smtClean="0"/>
              <a:t>MVC</a:t>
            </a:r>
            <a:r>
              <a:rPr kumimoji="1" lang="ja-JP" altLang="en-US" dirty="0" smtClean="0"/>
              <a:t>アプリ用のフルスタック・フレームワーク。</a:t>
            </a:r>
            <a:endParaRPr kumimoji="1" lang="en-US" altLang="ja-JP" dirty="0" smtClean="0"/>
          </a:p>
          <a:p>
            <a:r>
              <a:rPr kumimoji="1" lang="en-US" altLang="ja-JP" dirty="0" smtClean="0"/>
              <a:t>2009</a:t>
            </a:r>
            <a:r>
              <a:rPr kumimoji="1" lang="ja-JP" altLang="en-US" dirty="0" smtClean="0"/>
              <a:t>年には</a:t>
            </a:r>
            <a:r>
              <a:rPr kumimoji="1" lang="en-US" altLang="ja-JP" dirty="0" smtClean="0"/>
              <a:t>JS</a:t>
            </a:r>
            <a:r>
              <a:rPr kumimoji="1" lang="ja-JP" altLang="en-US" dirty="0" smtClean="0"/>
              <a:t>ベースの</a:t>
            </a:r>
            <a:r>
              <a:rPr kumimoji="1" lang="en-US" altLang="ja-JP" dirty="0" smtClean="0"/>
              <a:t>1.x</a:t>
            </a:r>
            <a:r>
              <a:rPr kumimoji="1" lang="ja-JP" altLang="en-US" dirty="0" smtClean="0"/>
              <a:t>がリリース。</a:t>
            </a:r>
            <a:r>
              <a:rPr kumimoji="1" lang="en-US" altLang="ja-JP" dirty="0" smtClean="0"/>
              <a:t>2016</a:t>
            </a:r>
            <a:r>
              <a:rPr lang="ja-JP" altLang="en-US" dirty="0" smtClean="0"/>
              <a:t>年には</a:t>
            </a:r>
            <a:r>
              <a:rPr lang="en-US" altLang="ja-JP" dirty="0" smtClean="0"/>
              <a:t>TS</a:t>
            </a:r>
            <a:r>
              <a:rPr lang="ja-JP" altLang="en-US" dirty="0" smtClean="0"/>
              <a:t>もしくは</a:t>
            </a:r>
            <a:r>
              <a:rPr lang="en-US" altLang="ja-JP" dirty="0" smtClean="0"/>
              <a:t>Dart</a:t>
            </a:r>
            <a:r>
              <a:rPr lang="ja-JP" altLang="en-US" dirty="0" smtClean="0"/>
              <a:t>ベースの</a:t>
            </a:r>
            <a:r>
              <a:rPr lang="en-US" altLang="ja-JP" dirty="0" smtClean="0"/>
              <a:t>2.x</a:t>
            </a:r>
            <a:r>
              <a:rPr lang="ja-JP" altLang="en-US" dirty="0" smtClean="0"/>
              <a:t>がリリースされた。</a:t>
            </a:r>
            <a:endParaRPr lang="en-US" altLang="ja-JP" dirty="0" smtClean="0"/>
          </a:p>
          <a:p>
            <a:r>
              <a:rPr lang="ja-JP" altLang="en-US" dirty="0" smtClean="0"/>
              <a:t>公式サイトは</a:t>
            </a:r>
            <a:r>
              <a:rPr lang="ja-JP" altLang="en-US" dirty="0" smtClean="0">
                <a:hlinkClick r:id="rId2"/>
              </a:rPr>
              <a:t>こちら</a:t>
            </a:r>
            <a:r>
              <a:rPr lang="ja-JP" altLang="en-US" dirty="0" smtClean="0"/>
              <a:t>。</a:t>
            </a:r>
            <a:endParaRPr lang="en-US" altLang="ja-JP" dirty="0" smtClean="0"/>
          </a:p>
        </p:txBody>
      </p:sp>
      <p:pic>
        <p:nvPicPr>
          <p:cNvPr id="6" name="コンテンツ プレースホルダー 5"/>
          <p:cNvPicPr>
            <a:picLocks noGrp="1" noChangeAspect="1"/>
          </p:cNvPicPr>
          <p:nvPr>
            <p:ph sz="half" idx="2"/>
          </p:nvPr>
        </p:nvPicPr>
        <p:blipFill>
          <a:blip r:embed="rId3"/>
          <a:stretch>
            <a:fillRect/>
          </a:stretch>
        </p:blipFill>
        <p:spPr>
          <a:xfrm>
            <a:off x="4760203" y="1825625"/>
            <a:ext cx="3624094" cy="4351338"/>
          </a:xfrm>
          <a:prstGeom prst="rect">
            <a:avLst/>
          </a:prstGeom>
        </p:spPr>
      </p:pic>
    </p:spTree>
    <p:extLst>
      <p:ext uri="{BB962C8B-B14F-4D97-AF65-F5344CB8AC3E}">
        <p14:creationId xmlns:p14="http://schemas.microsoft.com/office/powerpoint/2010/main" val="1697943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TotalTime>
  <Words>2694</Words>
  <Application>Microsoft Office PowerPoint</Application>
  <PresentationFormat>画面に合わせる (4:3)</PresentationFormat>
  <Paragraphs>331</Paragraphs>
  <Slides>46</Slides>
  <Notes>1</Notes>
  <HiddenSlides>0</HiddenSlides>
  <MMClips>0</MMClips>
  <ScaleCrop>false</ScaleCrop>
  <HeadingPairs>
    <vt:vector size="4" baseType="variant">
      <vt:variant>
        <vt:lpstr>テーマ</vt:lpstr>
      </vt:variant>
      <vt:variant>
        <vt:i4>1</vt:i4>
      </vt:variant>
      <vt:variant>
        <vt:lpstr>スライド タイトル</vt:lpstr>
      </vt:variant>
      <vt:variant>
        <vt:i4>46</vt:i4>
      </vt:variant>
    </vt:vector>
  </HeadingPairs>
  <TitlesOfParts>
    <vt:vector size="47" baseType="lpstr">
      <vt:lpstr>ホワイト</vt:lpstr>
      <vt:lpstr>TypeScriptハンズオン</vt:lpstr>
      <vt:lpstr>この資料における用語法</vt:lpstr>
      <vt:lpstr>第2回</vt:lpstr>
      <vt:lpstr>おさらい</vt:lpstr>
      <vt:lpstr>おさらい</vt:lpstr>
      <vt:lpstr>今回は・・・</vt:lpstr>
      <vt:lpstr>今回は・・・</vt:lpstr>
      <vt:lpstr>"Quick Start"してみる</vt:lpstr>
      <vt:lpstr>Angular2とは？</vt:lpstr>
      <vt:lpstr>Angularが提供する代表的機能</vt:lpstr>
      <vt:lpstr>SPA/クライアントサイドMVC 何がうれしいの？</vt:lpstr>
      <vt:lpstr>従来型のMVCの構成</vt:lpstr>
      <vt:lpstr>クライアントサイドMVC の基本的な構成</vt:lpstr>
      <vt:lpstr>ちなみに A_____社のアーキテクチャの場合…</vt:lpstr>
      <vt:lpstr>MVVMの基本的な構成</vt:lpstr>
      <vt:lpstr>"Quick Start"してみる</vt:lpstr>
      <vt:lpstr>"Quick Start"してみる</vt:lpstr>
      <vt:lpstr>ファイル構成を見てみる "/"</vt:lpstr>
      <vt:lpstr>ファイル構成を見てみる "/src"</vt:lpstr>
      <vt:lpstr>ファイル構成を見てみる "/src/app"</vt:lpstr>
      <vt:lpstr>index.html(1/2)</vt:lpstr>
      <vt:lpstr>index.html(2/2)</vt:lpstr>
      <vt:lpstr>app.module.ts</vt:lpstr>
      <vt:lpstr>app.component.ts</vt:lpstr>
      <vt:lpstr>気がついた？</vt:lpstr>
      <vt:lpstr>カスタマイズしてみる</vt:lpstr>
      <vt:lpstr>カスタマイズしてみる</vt:lpstr>
      <vt:lpstr>コード追加 app.component.ts(1/6)</vt:lpstr>
      <vt:lpstr>コード追加 app.component.ts(2/6)</vt:lpstr>
      <vt:lpstr>コード追加 app.component.ts(3/6)</vt:lpstr>
      <vt:lpstr>コード追加 app.component.ts(4/6)</vt:lpstr>
      <vt:lpstr>コード追加 app.component.ts(5/6)</vt:lpstr>
      <vt:lpstr>コード追加 app.component.ts(6/6)</vt:lpstr>
      <vt:lpstr>ファイル追加 /src/templates/calc.html(1/2)</vt:lpstr>
      <vt:lpstr>ファイル追加 /src/templates/calc.html(2/2)</vt:lpstr>
      <vt:lpstr>気がついた？</vt:lpstr>
      <vt:lpstr>デプロイに向けた変更</vt:lpstr>
      <vt:lpstr>どのようにデプロイするか？</vt:lpstr>
      <vt:lpstr>デプロイの選択肢</vt:lpstr>
      <vt:lpstr>デプロイの選択肢</vt:lpstr>
      <vt:lpstr>コード変更 systemjs.config.js</vt:lpstr>
      <vt:lpstr>コード変更 index.html</vt:lpstr>
      <vt:lpstr>コード変更 main.ts</vt:lpstr>
      <vt:lpstr>さいごに</vt:lpstr>
      <vt:lpstr>今回取り上げられなかったこと</vt:lpstr>
      <vt:lpstr>TypeScriptのおさらい</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TypeScriptハンズオン</dc:title>
  <dc:creator>mizuky fujitani</dc:creator>
  <cp:lastModifiedBy>mizuki.fujitani@ibsk0104</cp:lastModifiedBy>
  <cp:revision>56</cp:revision>
  <dcterms:created xsi:type="dcterms:W3CDTF">2017-02-05T12:43:32Z</dcterms:created>
  <dcterms:modified xsi:type="dcterms:W3CDTF">2017-02-06T04:06:52Z</dcterms:modified>
</cp:coreProperties>
</file>