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6" r:id="rId1"/>
  </p:sldMasterIdLst>
  <p:notesMasterIdLst>
    <p:notesMasterId r:id="rId53"/>
  </p:notesMasterIdLst>
  <p:sldIdLst>
    <p:sldId id="256" r:id="rId2"/>
    <p:sldId id="257" r:id="rId3"/>
    <p:sldId id="295" r:id="rId4"/>
    <p:sldId id="260" r:id="rId5"/>
    <p:sldId id="261" r:id="rId6"/>
    <p:sldId id="265" r:id="rId7"/>
    <p:sldId id="262" r:id="rId8"/>
    <p:sldId id="263" r:id="rId9"/>
    <p:sldId id="264" r:id="rId10"/>
    <p:sldId id="266" r:id="rId11"/>
    <p:sldId id="267" r:id="rId12"/>
    <p:sldId id="268" r:id="rId13"/>
    <p:sldId id="269" r:id="rId14"/>
    <p:sldId id="270" r:id="rId15"/>
    <p:sldId id="259" r:id="rId16"/>
    <p:sldId id="271" r:id="rId17"/>
    <p:sldId id="272" r:id="rId18"/>
    <p:sldId id="273" r:id="rId19"/>
    <p:sldId id="274" r:id="rId20"/>
    <p:sldId id="275" r:id="rId21"/>
    <p:sldId id="301" r:id="rId22"/>
    <p:sldId id="276" r:id="rId23"/>
    <p:sldId id="306" r:id="rId24"/>
    <p:sldId id="277" r:id="rId25"/>
    <p:sldId id="278" r:id="rId26"/>
    <p:sldId id="279" r:id="rId27"/>
    <p:sldId id="280" r:id="rId28"/>
    <p:sldId id="302" r:id="rId29"/>
    <p:sldId id="303" r:id="rId30"/>
    <p:sldId id="311" r:id="rId31"/>
    <p:sldId id="282" r:id="rId32"/>
    <p:sldId id="310" r:id="rId33"/>
    <p:sldId id="284" r:id="rId34"/>
    <p:sldId id="305" r:id="rId35"/>
    <p:sldId id="285" r:id="rId36"/>
    <p:sldId id="286" r:id="rId37"/>
    <p:sldId id="288" r:id="rId38"/>
    <p:sldId id="289" r:id="rId39"/>
    <p:sldId id="291" r:id="rId40"/>
    <p:sldId id="296" r:id="rId41"/>
    <p:sldId id="293" r:id="rId42"/>
    <p:sldId id="308" r:id="rId43"/>
    <p:sldId id="309" r:id="rId44"/>
    <p:sldId id="307" r:id="rId45"/>
    <p:sldId id="313" r:id="rId46"/>
    <p:sldId id="312" r:id="rId47"/>
    <p:sldId id="314" r:id="rId48"/>
    <p:sldId id="316" r:id="rId49"/>
    <p:sldId id="315" r:id="rId50"/>
    <p:sldId id="294" r:id="rId51"/>
    <p:sldId id="298"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00"/>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9900" autoAdjust="0"/>
  </p:normalViewPr>
  <p:slideViewPr>
    <p:cSldViewPr snapToGrid="0">
      <p:cViewPr varScale="1">
        <p:scale>
          <a:sx n="66" d="100"/>
          <a:sy n="66" d="100"/>
        </p:scale>
        <p:origin x="17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75BC8-4FCB-4862-91FC-317C79EEB164}" type="datetimeFigureOut">
              <a:rPr kumimoji="1" lang="ja-JP" altLang="en-US" smtClean="0"/>
              <a:t>2016/7/18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C8139-9185-4DAB-8BBD-5497312D9363}" type="slidenum">
              <a:rPr kumimoji="1" lang="ja-JP" altLang="en-US" smtClean="0"/>
              <a:t>‹#›</a:t>
            </a:fld>
            <a:endParaRPr kumimoji="1" lang="ja-JP" altLang="en-US"/>
          </a:p>
        </p:txBody>
      </p:sp>
    </p:spTree>
    <p:extLst>
      <p:ext uri="{BB962C8B-B14F-4D97-AF65-F5344CB8AC3E}">
        <p14:creationId xmlns:p14="http://schemas.microsoft.com/office/powerpoint/2010/main" val="42237067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それらの言語をつかって開発を行う場合どのような選択肢があるのか？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t>22</a:t>
            </a:fld>
            <a:endParaRPr kumimoji="1" lang="ja-JP" altLang="en-US"/>
          </a:p>
        </p:txBody>
      </p:sp>
    </p:spTree>
    <p:extLst>
      <p:ext uri="{BB962C8B-B14F-4D97-AF65-F5344CB8AC3E}">
        <p14:creationId xmlns:p14="http://schemas.microsoft.com/office/powerpoint/2010/main" val="1333407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それらの</a:t>
            </a:r>
            <a:r>
              <a:rPr kumimoji="1" lang="en-US" altLang="ja-JP" dirty="0" smtClean="0"/>
              <a:t>IDE</a:t>
            </a:r>
            <a:r>
              <a:rPr kumimoji="1" lang="ja-JP" altLang="en-US" dirty="0" smtClean="0"/>
              <a:t>で製造したプロダクトはどのような環境で利用</a:t>
            </a:r>
            <a:r>
              <a:rPr kumimoji="1" lang="en-US" altLang="ja-JP" dirty="0" smtClean="0"/>
              <a:t>/</a:t>
            </a:r>
            <a:r>
              <a:rPr kumimoji="1" lang="ja-JP" altLang="en-US" dirty="0" smtClean="0"/>
              <a:t>稼動できるのか？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t>24</a:t>
            </a:fld>
            <a:endParaRPr kumimoji="1" lang="ja-JP" altLang="en-US"/>
          </a:p>
        </p:txBody>
      </p:sp>
    </p:spTree>
    <p:extLst>
      <p:ext uri="{BB962C8B-B14F-4D97-AF65-F5344CB8AC3E}">
        <p14:creationId xmlns:p14="http://schemas.microsoft.com/office/powerpoint/2010/main" val="166912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プロダクトの配布・実行形態はどのようになるか？</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t>27</a:t>
            </a:fld>
            <a:endParaRPr kumimoji="1" lang="ja-JP" altLang="en-US"/>
          </a:p>
        </p:txBody>
      </p:sp>
    </p:spTree>
    <p:extLst>
      <p:ext uri="{BB962C8B-B14F-4D97-AF65-F5344CB8AC3E}">
        <p14:creationId xmlns:p14="http://schemas.microsoft.com/office/powerpoint/2010/main" val="3343660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マルチキャスト、例外スロー、演算子オーバーロード</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t>39</a:t>
            </a:fld>
            <a:endParaRPr kumimoji="1" lang="ja-JP" altLang="en-US"/>
          </a:p>
        </p:txBody>
      </p:sp>
    </p:spTree>
    <p:extLst>
      <p:ext uri="{BB962C8B-B14F-4D97-AF65-F5344CB8AC3E}">
        <p14:creationId xmlns:p14="http://schemas.microsoft.com/office/powerpoint/2010/main" val="135858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586B75A-687E-405C-8A0B-8D00578BA2C3}" type="datetimeFigureOut">
              <a:rPr lang="en-US" smtClean="0"/>
              <a:pPr/>
              <a:t>7/18/2016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98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240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358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969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96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939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7/18/2016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342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7/18/2016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283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7/18/2016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5602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F6E2C9B-5FA2-460D-9BE7-B0812FC2A6FF}" type="datetimeFigureOut">
              <a:rPr lang="en-US" smtClean="0"/>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094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689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5586B75A-687E-405C-8A0B-8D00578BA2C3}" type="datetimeFigureOut">
              <a:rPr lang="en-US" smtClean="0"/>
              <a:pPr/>
              <a:t>7/18/2016</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367574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ftr="0" dt="0"/>
  <p:txStyles>
    <p:titleStyle>
      <a:lvl1pPr algn="l" defTabSz="685800" rtl="0" eaLnBrk="1" latinLnBrk="0" hangingPunct="1">
        <a:lnSpc>
          <a:spcPct val="90000"/>
        </a:lnSpc>
        <a:spcBef>
          <a:spcPct val="0"/>
        </a:spcBef>
        <a:buNone/>
        <a:defRPr kumimoji="1"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kumimoji="1"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msdn.microsoft.com/en-us/library/ff647787.aspx"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C#/.NET</a:t>
            </a:r>
            <a:r>
              <a:rPr kumimoji="1" lang="ja-JP" altLang="en-US" dirty="0" smtClean="0"/>
              <a:t>勉強会</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Java</a:t>
            </a:r>
            <a:r>
              <a:rPr kumimoji="1" lang="ja-JP" altLang="en-US" dirty="0" smtClean="0"/>
              <a:t>との差分で理解する</a:t>
            </a:r>
            <a:r>
              <a:rPr kumimoji="1" lang="en-US" altLang="ja-JP" dirty="0" smtClean="0"/>
              <a:t>C#/.NET</a:t>
            </a:r>
            <a:r>
              <a:rPr kumimoji="1" lang="ja-JP" altLang="en-US" dirty="0" smtClean="0"/>
              <a:t>ほか</a:t>
            </a:r>
            <a:endParaRPr kumimoji="1" lang="ja-JP" altLang="en-US" dirty="0"/>
          </a:p>
        </p:txBody>
      </p:sp>
    </p:spTree>
    <p:extLst>
      <p:ext uri="{BB962C8B-B14F-4D97-AF65-F5344CB8AC3E}">
        <p14:creationId xmlns:p14="http://schemas.microsoft.com/office/powerpoint/2010/main" val="3026560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「いま」学ぶ</a:t>
            </a:r>
            <a:r>
              <a:rPr lang="ja-JP" altLang="en-US" dirty="0" smtClean="0"/>
              <a:t>意味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a:t>
            </a:r>
            <a:r>
              <a:rPr lang="en-US" altLang="ja-JP" dirty="0" smtClean="0"/>
              <a:t>TODO</a:t>
            </a:r>
            <a:r>
              <a:rPr lang="ja-JP" altLang="en-US" dirty="0" smtClean="0"/>
              <a:t>　</a:t>
            </a:r>
            <a:r>
              <a:rPr lang="en-US" altLang="ja-JP" dirty="0" smtClean="0"/>
              <a:t>Java</a:t>
            </a:r>
            <a:r>
              <a:rPr lang="ja-JP" altLang="en-US" dirty="0"/>
              <a:t>と</a:t>
            </a:r>
            <a:r>
              <a:rPr lang="en-US" altLang="ja-JP" dirty="0"/>
              <a:t>C#/.NET</a:t>
            </a:r>
            <a:r>
              <a:rPr lang="ja-JP" altLang="en-US" dirty="0"/>
              <a:t>の世界の比較</a:t>
            </a:r>
            <a:endParaRPr kumimoji="1" lang="ja-JP" altLang="en-US" dirty="0"/>
          </a:p>
        </p:txBody>
      </p:sp>
      <p:sp>
        <p:nvSpPr>
          <p:cNvPr id="4" name="正方形/長方形 3"/>
          <p:cNvSpPr/>
          <p:nvPr/>
        </p:nvSpPr>
        <p:spPr>
          <a:xfrm>
            <a:off x="7270955" y="796413"/>
            <a:ext cx="9144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smtClean="0"/>
              <a:t>TODO</a:t>
            </a:r>
            <a:endParaRPr kumimoji="1" lang="ja-JP" altLang="en-US" dirty="0"/>
          </a:p>
        </p:txBody>
      </p:sp>
    </p:spTree>
    <p:extLst>
      <p:ext uri="{BB962C8B-B14F-4D97-AF65-F5344CB8AC3E}">
        <p14:creationId xmlns:p14="http://schemas.microsoft.com/office/powerpoint/2010/main" val="192090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
            </a:r>
            <a:r>
              <a:rPr lang="ja-JP" altLang="en-US" dirty="0" smtClean="0"/>
              <a:t>社の</a:t>
            </a:r>
            <a:r>
              <a:rPr lang="ja-JP" altLang="en-US" dirty="0"/>
              <a:t>最近の動き</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Apache Software Foundation</a:t>
            </a:r>
            <a:r>
              <a:rPr lang="ja-JP" altLang="en-US" dirty="0" err="1" smtClean="0"/>
              <a:t>へ</a:t>
            </a:r>
            <a:r>
              <a:rPr lang="ja-JP" altLang="en-US" dirty="0" err="1"/>
              <a:t>の</a:t>
            </a:r>
            <a:r>
              <a:rPr lang="ja-JP" altLang="en-US" dirty="0"/>
              <a:t>投資と製品の</a:t>
            </a:r>
            <a:r>
              <a:rPr lang="ja-JP" altLang="en-US" dirty="0" smtClean="0"/>
              <a:t>採用（</a:t>
            </a:r>
            <a:r>
              <a:rPr lang="en-US" altLang="ja-JP" dirty="0" smtClean="0"/>
              <a:t>※1</a:t>
            </a:r>
            <a:r>
              <a:rPr lang="ja-JP" altLang="en-US" dirty="0" smtClean="0"/>
              <a:t>）</a:t>
            </a:r>
            <a:endParaRPr lang="en-US" altLang="ja-JP" dirty="0" smtClean="0"/>
          </a:p>
          <a:p>
            <a:r>
              <a:rPr lang="en-US" altLang="ja-JP" dirty="0"/>
              <a:t>Pivotal</a:t>
            </a:r>
            <a:r>
              <a:rPr lang="ja-JP" altLang="en-US" dirty="0" err="1"/>
              <a:t>への</a:t>
            </a:r>
            <a:r>
              <a:rPr lang="ja-JP" altLang="en-US" dirty="0" smtClean="0"/>
              <a:t>投資（</a:t>
            </a:r>
            <a:r>
              <a:rPr lang="en-US" altLang="ja-JP" dirty="0" smtClean="0"/>
              <a:t>※2</a:t>
            </a:r>
            <a:r>
              <a:rPr lang="ja-JP" altLang="en-US" dirty="0" smtClean="0"/>
              <a:t>）</a:t>
            </a:r>
            <a:endParaRPr lang="en-US" altLang="ja-JP" dirty="0" smtClean="0"/>
          </a:p>
          <a:p>
            <a:r>
              <a:rPr lang="en-US" altLang="ja-JP" dirty="0" err="1"/>
              <a:t>Xamarin</a:t>
            </a:r>
            <a:r>
              <a:rPr lang="ja-JP" altLang="en-US" dirty="0"/>
              <a:t>社の</a:t>
            </a:r>
            <a:r>
              <a:rPr lang="ja-JP" altLang="en-US" dirty="0" smtClean="0"/>
              <a:t>買収（</a:t>
            </a:r>
            <a:r>
              <a:rPr lang="en-US" altLang="ja-JP" dirty="0" smtClean="0"/>
              <a:t>※3</a:t>
            </a:r>
            <a:r>
              <a:rPr lang="ja-JP" altLang="en-US" dirty="0" smtClean="0"/>
              <a:t>）</a:t>
            </a:r>
            <a:endParaRPr lang="en-US" altLang="ja-JP" dirty="0" smtClean="0"/>
          </a:p>
          <a:p>
            <a:r>
              <a:rPr lang="en-US" altLang="ja-JP" dirty="0"/>
              <a:t>Eclipse Foundation</a:t>
            </a:r>
            <a:r>
              <a:rPr lang="ja-JP" altLang="en-US" dirty="0" err="1"/>
              <a:t>への</a:t>
            </a:r>
            <a:r>
              <a:rPr lang="ja-JP" altLang="en-US" dirty="0" smtClean="0"/>
              <a:t>参加（</a:t>
            </a:r>
            <a:r>
              <a:rPr lang="en-US" altLang="ja-JP" dirty="0" smtClean="0"/>
              <a:t>※4</a:t>
            </a:r>
            <a:r>
              <a:rPr lang="ja-JP" altLang="en-US" dirty="0" smtClean="0"/>
              <a:t>）</a:t>
            </a:r>
            <a:endParaRPr lang="en-US" altLang="ja-JP" dirty="0" smtClean="0"/>
          </a:p>
          <a:p>
            <a:r>
              <a:rPr lang="en-US" altLang="ja-JP" dirty="0"/>
              <a:t>.NET Core</a:t>
            </a:r>
            <a:r>
              <a:rPr lang="ja-JP" altLang="en-US" dirty="0"/>
              <a:t>の</a:t>
            </a:r>
            <a:r>
              <a:rPr lang="en-US" altLang="ja-JP" dirty="0"/>
              <a:t>OSS</a:t>
            </a:r>
            <a:r>
              <a:rPr lang="ja-JP" altLang="en-US" dirty="0" smtClean="0"/>
              <a:t>化</a:t>
            </a:r>
            <a:endParaRPr lang="en-US" altLang="ja-JP" dirty="0" smtClean="0"/>
          </a:p>
          <a:p>
            <a:r>
              <a:rPr lang="en-US" altLang="ja-JP" dirty="0"/>
              <a:t>Mac OS </a:t>
            </a:r>
            <a:r>
              <a:rPr lang="en-US" altLang="ja-JP" dirty="0" smtClean="0"/>
              <a:t>X/Linux</a:t>
            </a:r>
            <a:r>
              <a:rPr lang="ja-JP" altLang="en-US" dirty="0" smtClean="0"/>
              <a:t>環境の自社サポート</a:t>
            </a:r>
            <a:endParaRPr lang="en-US" altLang="ja-JP" dirty="0" smtClean="0"/>
          </a:p>
          <a:p>
            <a:r>
              <a:rPr lang="en-US" altLang="ja-JP" dirty="0" err="1"/>
              <a:t>TypeScript</a:t>
            </a:r>
            <a:r>
              <a:rPr lang="ja-JP" altLang="en-US" dirty="0"/>
              <a:t>の</a:t>
            </a:r>
            <a:r>
              <a:rPr lang="ja-JP" altLang="en-US" dirty="0" smtClean="0"/>
              <a:t>開発</a:t>
            </a:r>
            <a:endParaRPr lang="en-US" altLang="ja-JP" dirty="0" smtClean="0"/>
          </a:p>
          <a:p>
            <a:pPr lvl="1"/>
            <a:r>
              <a:rPr lang="en-US" altLang="ja-JP" dirty="0"/>
              <a:t>JS</a:t>
            </a:r>
            <a:r>
              <a:rPr lang="ja-JP" altLang="en-US" dirty="0"/>
              <a:t>の世界に型安全と</a:t>
            </a:r>
            <a:r>
              <a:rPr lang="en-US" altLang="ja-JP" dirty="0"/>
              <a:t>IDE</a:t>
            </a:r>
            <a:r>
              <a:rPr lang="ja-JP" altLang="en-US" dirty="0"/>
              <a:t>によるサポートを</a:t>
            </a:r>
            <a:r>
              <a:rPr lang="ja-JP" altLang="en-US" dirty="0" smtClean="0"/>
              <a:t>導入</a:t>
            </a:r>
            <a:endParaRPr lang="en-US" altLang="ja-JP" dirty="0" smtClean="0"/>
          </a:p>
          <a:p>
            <a:pPr lvl="1"/>
            <a:r>
              <a:rPr lang="en-US" altLang="ja-JP" dirty="0"/>
              <a:t>AngularJS2.0</a:t>
            </a:r>
            <a:r>
              <a:rPr lang="ja-JP" altLang="en-US" dirty="0" err="1"/>
              <a:t>が開</a:t>
            </a:r>
            <a:r>
              <a:rPr lang="ja-JP" altLang="en-US" dirty="0"/>
              <a:t>発言語に採用</a:t>
            </a:r>
            <a:endParaRPr kumimoji="1" lang="ja-JP" altLang="en-US" dirty="0"/>
          </a:p>
        </p:txBody>
      </p:sp>
      <p:sp>
        <p:nvSpPr>
          <p:cNvPr id="4" name="テキスト ボックス 3"/>
          <p:cNvSpPr txBox="1"/>
          <p:nvPr/>
        </p:nvSpPr>
        <p:spPr>
          <a:xfrm>
            <a:off x="857250" y="5862484"/>
            <a:ext cx="7404654" cy="811161"/>
          </a:xfrm>
          <a:prstGeom prst="rect">
            <a:avLst/>
          </a:prstGeom>
          <a:solidFill>
            <a:srgbClr val="FFFFCC"/>
          </a:solidFill>
        </p:spPr>
        <p:txBody>
          <a:bodyPr wrap="none" rtlCol="0">
            <a:normAutofit lnSpcReduction="10000"/>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http</a:t>
            </a:r>
            <a:r>
              <a:rPr kumimoji="1" lang="en-US" altLang="ja-JP" sz="1200" dirty="0">
                <a:solidFill>
                  <a:schemeClr val="tx1">
                    <a:lumMod val="65000"/>
                    <a:lumOff val="35000"/>
                  </a:schemeClr>
                </a:solidFill>
              </a:rPr>
              <a:t>://japan.zdnet.com/article/20377869</a:t>
            </a:r>
            <a:r>
              <a:rPr kumimoji="1" lang="en-US" altLang="ja-JP" sz="1200" dirty="0" smtClean="0">
                <a:solidFill>
                  <a:schemeClr val="tx1">
                    <a:lumMod val="65000"/>
                    <a:lumOff val="35000"/>
                  </a:schemeClr>
                </a:solidFill>
              </a:rPr>
              <a:t>/</a:t>
            </a:r>
            <a:r>
              <a:rPr kumimoji="1" lang="ja-JP" altLang="en-US" sz="1200" dirty="0">
                <a:solidFill>
                  <a:schemeClr val="tx1">
                    <a:lumMod val="65000"/>
                    <a:lumOff val="35000"/>
                  </a:schemeClr>
                </a:solidFill>
              </a:rPr>
              <a:t> </a:t>
            </a:r>
            <a:r>
              <a:rPr kumimoji="1" lang="ja-JP" altLang="en-US" sz="1200" dirty="0" smtClean="0">
                <a:solidFill>
                  <a:schemeClr val="tx1">
                    <a:lumMod val="65000"/>
                    <a:lumOff val="35000"/>
                  </a:schemeClr>
                </a:solidFill>
              </a:rPr>
              <a:t>や </a:t>
            </a:r>
            <a:r>
              <a:rPr kumimoji="1" lang="en-US" altLang="ja-JP" sz="1200" dirty="0">
                <a:solidFill>
                  <a:schemeClr val="tx1">
                    <a:lumMod val="65000"/>
                    <a:lumOff val="35000"/>
                  </a:schemeClr>
                </a:solidFill>
              </a:rPr>
              <a:t>http://</a:t>
            </a:r>
            <a:r>
              <a:rPr kumimoji="1" lang="en-US" altLang="ja-JP" sz="1200" dirty="0" smtClean="0">
                <a:solidFill>
                  <a:schemeClr val="tx1">
                    <a:lumMod val="65000"/>
                    <a:lumOff val="35000"/>
                  </a:schemeClr>
                </a:solidFill>
              </a:rPr>
              <a:t>news.mynavi.jp/news/2016/06/09/077/</a:t>
            </a:r>
            <a:r>
              <a:rPr kumimoji="1" lang="ja-JP" altLang="en-US" sz="1200" dirty="0">
                <a:solidFill>
                  <a:schemeClr val="tx1">
                    <a:lumMod val="65000"/>
                    <a:lumOff val="35000"/>
                  </a:schemeClr>
                </a:solidFill>
              </a:rPr>
              <a:t> </a:t>
            </a:r>
            <a:r>
              <a:rPr kumimoji="1" lang="ja-JP" altLang="en-US" sz="1200" dirty="0" smtClean="0">
                <a:solidFill>
                  <a:schemeClr val="tx1">
                    <a:lumMod val="65000"/>
                    <a:lumOff val="35000"/>
                  </a:schemeClr>
                </a:solidFill>
              </a:rPr>
              <a:t>を参照のこと。</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※2</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http</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www.atmarkit.co.jp/ait/articles/1605/09/news050.html</a:t>
            </a:r>
            <a:r>
              <a:rPr kumimoji="1" lang="ja-JP" altLang="en-US" sz="1200" dirty="0" smtClean="0">
                <a:solidFill>
                  <a:schemeClr val="tx1">
                    <a:lumMod val="65000"/>
                    <a:lumOff val="35000"/>
                  </a:schemeClr>
                </a:solidFill>
              </a:rPr>
              <a:t> を参照のこと。</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※3</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http</a:t>
            </a:r>
            <a:r>
              <a:rPr kumimoji="1" lang="en-US" altLang="ja-JP" sz="1200" dirty="0">
                <a:solidFill>
                  <a:schemeClr val="tx1">
                    <a:lumMod val="65000"/>
                    <a:lumOff val="35000"/>
                  </a:schemeClr>
                </a:solidFill>
              </a:rPr>
              <a:t>://japan.zdnet.com/article/35078449</a:t>
            </a:r>
            <a:r>
              <a:rPr kumimoji="1" lang="en-US" altLang="ja-JP" sz="1200" dirty="0" smtClean="0">
                <a:solidFill>
                  <a:schemeClr val="tx1">
                    <a:lumMod val="65000"/>
                    <a:lumOff val="35000"/>
                  </a:schemeClr>
                </a:solidFill>
              </a:rPr>
              <a:t>/</a:t>
            </a:r>
            <a:r>
              <a:rPr kumimoji="1" lang="ja-JP" altLang="en-US" sz="1200" dirty="0" smtClean="0">
                <a:solidFill>
                  <a:schemeClr val="tx1">
                    <a:lumMod val="65000"/>
                    <a:lumOff val="35000"/>
                  </a:schemeClr>
                </a:solidFill>
              </a:rPr>
              <a:t> などを参照のこと。</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※4</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http</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japan.zdnet.com/article/35079187/</a:t>
            </a:r>
            <a:r>
              <a:rPr kumimoji="1" lang="ja-JP" altLang="en-US" sz="1200" dirty="0" smtClean="0">
                <a:solidFill>
                  <a:schemeClr val="tx1">
                    <a:lumMod val="65000"/>
                    <a:lumOff val="35000"/>
                  </a:schemeClr>
                </a:solidFill>
              </a:rPr>
              <a:t> などを参照のこと。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40942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C#/.NET</a:t>
            </a:r>
            <a:r>
              <a:rPr lang="ja-JP" altLang="en-US" dirty="0"/>
              <a:t>の学び方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書籍</a:t>
            </a:r>
            <a:endParaRPr lang="en-US" altLang="ja-JP" dirty="0" smtClean="0"/>
          </a:p>
          <a:p>
            <a:pPr lvl="1"/>
            <a:r>
              <a:rPr lang="en-US" altLang="ja-JP" dirty="0" smtClean="0"/>
              <a:t>Java</a:t>
            </a:r>
            <a:r>
              <a:rPr lang="ja-JP" altLang="en-US" dirty="0" smtClean="0"/>
              <a:t>：</a:t>
            </a:r>
            <a:r>
              <a:rPr lang="en-US" altLang="ja-JP" dirty="0"/>
              <a:t>5000</a:t>
            </a:r>
            <a:r>
              <a:rPr lang="ja-JP" altLang="en-US" dirty="0"/>
              <a:t>冊弱</a:t>
            </a:r>
            <a:r>
              <a:rPr lang="en-US" altLang="ja-JP" dirty="0"/>
              <a:t>@</a:t>
            </a:r>
            <a:r>
              <a:rPr lang="en-US" altLang="ja-JP" dirty="0" smtClean="0"/>
              <a:t>Amazon</a:t>
            </a:r>
            <a:r>
              <a:rPr lang="ja-JP" altLang="en-US" dirty="0" smtClean="0"/>
              <a:t>　</a:t>
            </a:r>
            <a:r>
              <a:rPr lang="en-US" altLang="ja-JP" dirty="0" smtClean="0"/>
              <a:t>vs.</a:t>
            </a:r>
            <a:r>
              <a:rPr lang="ja-JP" altLang="en-US" dirty="0" smtClean="0"/>
              <a:t>　</a:t>
            </a:r>
            <a:r>
              <a:rPr lang="en-US" altLang="ja-JP" dirty="0" smtClean="0"/>
              <a:t>C#</a:t>
            </a:r>
            <a:r>
              <a:rPr lang="ja-JP" altLang="en-US" dirty="0" smtClean="0"/>
              <a:t>：</a:t>
            </a:r>
            <a:r>
              <a:rPr lang="en-US" altLang="ja-JP" dirty="0"/>
              <a:t>800</a:t>
            </a:r>
            <a:r>
              <a:rPr lang="ja-JP" altLang="en-US" dirty="0"/>
              <a:t>冊強</a:t>
            </a:r>
            <a:r>
              <a:rPr lang="en-US" altLang="ja-JP" dirty="0"/>
              <a:t>@</a:t>
            </a:r>
            <a:r>
              <a:rPr lang="en-US" altLang="ja-JP" dirty="0" smtClean="0"/>
              <a:t>Amazon</a:t>
            </a:r>
          </a:p>
          <a:p>
            <a:pPr lvl="1"/>
            <a:endParaRPr kumimoji="1" lang="en-US" altLang="ja-JP" dirty="0"/>
          </a:p>
          <a:p>
            <a:r>
              <a:rPr lang="en-US" altLang="ja-JP" dirty="0" smtClean="0"/>
              <a:t>Web</a:t>
            </a:r>
          </a:p>
          <a:p>
            <a:pPr lvl="1"/>
            <a:r>
              <a:rPr lang="ja-JP" altLang="en-US" dirty="0"/>
              <a:t>主観だが言語や</a:t>
            </a:r>
            <a:r>
              <a:rPr lang="en-US" altLang="ja-JP" dirty="0"/>
              <a:t>RT</a:t>
            </a:r>
            <a:r>
              <a:rPr lang="ja-JP" altLang="en-US" dirty="0"/>
              <a:t>の仕様のようなコアな話は</a:t>
            </a:r>
            <a:r>
              <a:rPr lang="ja-JP" altLang="en-US" dirty="0" smtClean="0"/>
              <a:t>もちろん、標</a:t>
            </a:r>
            <a:r>
              <a:rPr lang="ja-JP" altLang="en-US" dirty="0"/>
              <a:t>準ライブラリや</a:t>
            </a:r>
            <a:r>
              <a:rPr lang="ja-JP" altLang="en-US" dirty="0" smtClean="0"/>
              <a:t>サードパーティ製プロダクトを</a:t>
            </a:r>
            <a:r>
              <a:rPr lang="ja-JP" altLang="en-US" dirty="0"/>
              <a:t>使った鉄板構成の</a:t>
            </a:r>
            <a:r>
              <a:rPr lang="en-US" altLang="ja-JP" dirty="0"/>
              <a:t>How-to</a:t>
            </a:r>
            <a:r>
              <a:rPr lang="ja-JP" altLang="en-US" dirty="0" smtClean="0"/>
              <a:t>まで、情報量</a:t>
            </a:r>
            <a:r>
              <a:rPr lang="ja-JP" altLang="en-US" dirty="0"/>
              <a:t>では徹頭徹尾</a:t>
            </a:r>
            <a:r>
              <a:rPr lang="en-US" altLang="ja-JP" dirty="0"/>
              <a:t>Java</a:t>
            </a:r>
            <a:r>
              <a:rPr lang="ja-JP" altLang="en-US" dirty="0"/>
              <a:t>が優っている</a:t>
            </a:r>
            <a:r>
              <a:rPr lang="ja-JP" altLang="en-US" dirty="0" smtClean="0"/>
              <a:t>印象</a:t>
            </a:r>
            <a:r>
              <a:rPr lang="en-US" altLang="ja-JP" dirty="0" smtClean="0"/>
              <a:t>…</a:t>
            </a:r>
            <a:r>
              <a:rPr lang="ja-JP" altLang="en-US" dirty="0" err="1" smtClean="0"/>
              <a:t>。</a:t>
            </a:r>
            <a:endParaRPr lang="en-US" altLang="ja-JP" dirty="0" smtClean="0"/>
          </a:p>
          <a:p>
            <a:pPr lvl="1"/>
            <a:endParaRPr kumimoji="1" lang="en-US" altLang="ja-JP" dirty="0"/>
          </a:p>
          <a:p>
            <a:r>
              <a:rPr lang="ja-JP" altLang="en-US" dirty="0" smtClean="0"/>
              <a:t>勉強会</a:t>
            </a:r>
            <a:endParaRPr lang="en-US" altLang="ja-JP" dirty="0" smtClean="0"/>
          </a:p>
          <a:p>
            <a:pPr lvl="1"/>
            <a:r>
              <a:rPr lang="ja-JP" altLang="en-US" dirty="0"/>
              <a:t>把握できないな</a:t>
            </a:r>
            <a:r>
              <a:rPr lang="en-US" altLang="ja-JP" dirty="0" smtClean="0"/>
              <a:t>…</a:t>
            </a:r>
          </a:p>
          <a:p>
            <a:pPr lvl="1"/>
            <a:endParaRPr kumimoji="1" lang="en-US" altLang="ja-JP" dirty="0"/>
          </a:p>
          <a:p>
            <a:r>
              <a:rPr lang="ja-JP" altLang="en-US" dirty="0"/>
              <a:t>というわけで機会は限られて</a:t>
            </a:r>
            <a:r>
              <a:rPr lang="ja-JP" altLang="en-US" dirty="0" smtClean="0"/>
              <a:t>いる</a:t>
            </a:r>
            <a:endParaRPr lang="en-US" altLang="ja-JP" dirty="0" smtClean="0"/>
          </a:p>
          <a:p>
            <a:pPr lvl="1"/>
            <a:r>
              <a:rPr lang="ja-JP" altLang="en-US" dirty="0" smtClean="0"/>
              <a:t>この勉強会</a:t>
            </a:r>
            <a:r>
              <a:rPr lang="ja-JP" altLang="en-US" dirty="0"/>
              <a:t>がみなさんの学習過程に何らかの基礎を提供できることを</a:t>
            </a:r>
            <a:r>
              <a:rPr lang="ja-JP" altLang="en-US" dirty="0" smtClean="0"/>
              <a:t>期待しています。</a:t>
            </a:r>
            <a:endParaRPr kumimoji="1" lang="ja-JP" altLang="en-US" dirty="0"/>
          </a:p>
        </p:txBody>
      </p:sp>
    </p:spTree>
    <p:extLst>
      <p:ext uri="{BB962C8B-B14F-4D97-AF65-F5344CB8AC3E}">
        <p14:creationId xmlns:p14="http://schemas.microsoft.com/office/powerpoint/2010/main" val="2890574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特記事項</a:t>
            </a:r>
            <a:endParaRPr kumimoji="1" lang="ja-JP" altLang="en-US" dirty="0"/>
          </a:p>
        </p:txBody>
      </p:sp>
      <p:sp>
        <p:nvSpPr>
          <p:cNvPr id="3" name="コンテンツ プレースホルダー 2"/>
          <p:cNvSpPr>
            <a:spLocks noGrp="1"/>
          </p:cNvSpPr>
          <p:nvPr>
            <p:ph idx="1"/>
          </p:nvPr>
        </p:nvSpPr>
        <p:spPr/>
        <p:txBody>
          <a:bodyPr/>
          <a:lstStyle/>
          <a:p>
            <a:r>
              <a:rPr lang="ja-JP" altLang="en-US" dirty="0"/>
              <a:t>途中何度か「この人</a:t>
            </a:r>
            <a:r>
              <a:rPr lang="en-US" altLang="ja-JP" dirty="0"/>
              <a:t>C#/.NET</a:t>
            </a:r>
            <a:r>
              <a:rPr lang="ja-JP" altLang="en-US" dirty="0"/>
              <a:t>アピールするよりディスってないか」というシーン</a:t>
            </a:r>
            <a:r>
              <a:rPr lang="ja-JP" altLang="en-US" dirty="0" smtClean="0"/>
              <a:t>がありますがご容赦ください。</a:t>
            </a:r>
            <a:endParaRPr lang="en-US" altLang="ja-JP" dirty="0" smtClean="0"/>
          </a:p>
          <a:p>
            <a:r>
              <a:rPr lang="ja-JP" altLang="en-US" dirty="0" smtClean="0"/>
              <a:t>人はそう</a:t>
            </a:r>
            <a:r>
              <a:rPr lang="ja-JP" altLang="en-US" dirty="0"/>
              <a:t>やってぶつくさ言いながら適応していくもの</a:t>
            </a:r>
            <a:r>
              <a:rPr lang="ja-JP" altLang="en-US" dirty="0" smtClean="0"/>
              <a:t>です</a:t>
            </a:r>
            <a:r>
              <a:rPr lang="en-US" altLang="ja-JP" dirty="0" smtClean="0"/>
              <a:t>…</a:t>
            </a:r>
            <a:r>
              <a:rPr lang="ja-JP" altLang="en-US" dirty="0" err="1" smtClean="0"/>
              <a:t>。</a:t>
            </a:r>
            <a:endParaRPr kumimoji="1" lang="ja-JP" altLang="en-US" dirty="0"/>
          </a:p>
        </p:txBody>
      </p:sp>
    </p:spTree>
    <p:extLst>
      <p:ext uri="{BB962C8B-B14F-4D97-AF65-F5344CB8AC3E}">
        <p14:creationId xmlns:p14="http://schemas.microsoft.com/office/powerpoint/2010/main" val="235744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アンケート</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lang="ja-JP" altLang="en-US" dirty="0" smtClean="0"/>
              <a:t>業務</a:t>
            </a:r>
            <a:r>
              <a:rPr lang="ja-JP" altLang="en-US" dirty="0"/>
              <a:t>で</a:t>
            </a:r>
            <a:r>
              <a:rPr lang="en-US" altLang="ja-JP" dirty="0"/>
              <a:t>C#/.NET</a:t>
            </a:r>
            <a:r>
              <a:rPr lang="ja-JP" altLang="en-US" dirty="0"/>
              <a:t>を使っている人は</a:t>
            </a:r>
            <a:r>
              <a:rPr lang="ja-JP" altLang="en-US" dirty="0" smtClean="0"/>
              <a:t>？</a:t>
            </a:r>
            <a:endParaRPr lang="en-US" altLang="ja-JP" dirty="0" smtClean="0"/>
          </a:p>
          <a:p>
            <a:pPr marL="491490" indent="-457200">
              <a:buFont typeface="+mj-ea"/>
              <a:buAutoNum type="circleNumDbPlain"/>
            </a:pPr>
            <a:r>
              <a:rPr lang="ja-JP" altLang="en-US" dirty="0" smtClean="0"/>
              <a:t>これ</a:t>
            </a:r>
            <a:r>
              <a:rPr lang="ja-JP" altLang="en-US" dirty="0"/>
              <a:t>までの業務で</a:t>
            </a:r>
            <a:r>
              <a:rPr lang="en-US" altLang="ja-JP" dirty="0"/>
              <a:t>C#/.NET</a:t>
            </a:r>
            <a:r>
              <a:rPr lang="ja-JP" altLang="en-US" dirty="0"/>
              <a:t>を使ったことのある人は</a:t>
            </a:r>
            <a:r>
              <a:rPr lang="ja-JP" altLang="en-US" dirty="0" smtClean="0"/>
              <a:t>？</a:t>
            </a:r>
            <a:endParaRPr lang="en-US" altLang="ja-JP" dirty="0" smtClean="0"/>
          </a:p>
          <a:p>
            <a:pPr marL="491490" indent="-457200">
              <a:buFont typeface="+mj-ea"/>
              <a:buAutoNum type="circleNumDbPlain"/>
            </a:pPr>
            <a:r>
              <a:rPr lang="en-US" altLang="ja-JP" dirty="0" smtClean="0"/>
              <a:t>OCJ-P</a:t>
            </a:r>
            <a:r>
              <a:rPr lang="ja-JP" altLang="en-US" dirty="0" smtClean="0"/>
              <a:t>もしく</a:t>
            </a:r>
            <a:r>
              <a:rPr lang="ja-JP" altLang="en-US" dirty="0"/>
              <a:t>はそれに相当する</a:t>
            </a:r>
            <a:r>
              <a:rPr lang="en-US" altLang="ja-JP" dirty="0"/>
              <a:t>Java</a:t>
            </a:r>
            <a:r>
              <a:rPr lang="ja-JP" altLang="en-US" dirty="0"/>
              <a:t>の知識がある人は？</a:t>
            </a:r>
            <a:endParaRPr kumimoji="1" lang="ja-JP" altLang="en-US" dirty="0"/>
          </a:p>
        </p:txBody>
      </p:sp>
    </p:spTree>
    <p:extLst>
      <p:ext uri="{BB962C8B-B14F-4D97-AF65-F5344CB8AC3E}">
        <p14:creationId xmlns:p14="http://schemas.microsoft.com/office/powerpoint/2010/main" val="2701536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第</a:t>
            </a:r>
            <a:r>
              <a:rPr kumimoji="1" lang="en-US" altLang="ja-JP" dirty="0" smtClean="0"/>
              <a:t>1</a:t>
            </a:r>
            <a:r>
              <a:rPr kumimoji="1" lang="ja-JP" altLang="en-US" dirty="0" smtClean="0"/>
              <a:t>回</a:t>
            </a:r>
            <a:endParaRPr kumimoji="1" lang="ja-JP" altLang="en-US" dirty="0"/>
          </a:p>
        </p:txBody>
      </p:sp>
      <p:sp>
        <p:nvSpPr>
          <p:cNvPr id="5" name="サブタイトル 4"/>
          <p:cNvSpPr>
            <a:spLocks noGrp="1"/>
          </p:cNvSpPr>
          <p:nvPr>
            <p:ph type="subTitle" idx="1"/>
          </p:nvPr>
        </p:nvSpPr>
        <p:spPr/>
        <p:txBody>
          <a:bodyPr/>
          <a:lstStyle/>
          <a:p>
            <a:r>
              <a:rPr lang="en-US" altLang="ja-JP" dirty="0" smtClean="0"/>
              <a:t>Java</a:t>
            </a:r>
            <a:r>
              <a:rPr lang="ja-JP" altLang="en-US" dirty="0" smtClean="0"/>
              <a:t>との差分で理解する</a:t>
            </a:r>
            <a:r>
              <a:rPr lang="en-US" altLang="ja-JP" dirty="0" smtClean="0"/>
              <a:t>C#/.NET</a:t>
            </a:r>
            <a:br>
              <a:rPr lang="en-US" altLang="ja-JP" dirty="0" smtClean="0"/>
            </a:br>
            <a:r>
              <a:rPr lang="en-US" altLang="ja-JP" dirty="0" smtClean="0"/>
              <a:t>JVM vs. CLR</a:t>
            </a:r>
            <a:endParaRPr kumimoji="1" lang="ja-JP" altLang="en-US" dirty="0"/>
          </a:p>
        </p:txBody>
      </p:sp>
    </p:spTree>
    <p:extLst>
      <p:ext uri="{BB962C8B-B14F-4D97-AF65-F5344CB8AC3E}">
        <p14:creationId xmlns:p14="http://schemas.microsoft.com/office/powerpoint/2010/main" val="4214530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TW" altLang="en-US" dirty="0"/>
              <a:t>標準策定機関</a:t>
            </a:r>
            <a:endParaRPr kumimoji="1" lang="ja-JP" altLang="en-US" dirty="0"/>
          </a:p>
        </p:txBody>
      </p:sp>
      <p:sp>
        <p:nvSpPr>
          <p:cNvPr id="5" name="テキスト プレースホルダー 4"/>
          <p:cNvSpPr>
            <a:spLocks noGrp="1"/>
          </p:cNvSpPr>
          <p:nvPr>
            <p:ph type="body" idx="1"/>
          </p:nvPr>
        </p:nvSpPr>
        <p:spPr/>
        <p:txBody>
          <a:bodyPr/>
          <a:lstStyle/>
          <a:p>
            <a:r>
              <a:rPr kumimoji="1" lang="en-US" altLang="ja-JP" dirty="0" smtClean="0"/>
              <a:t>Java/JVM</a:t>
            </a:r>
            <a:endParaRPr kumimoji="1" lang="ja-JP" altLang="en-US" dirty="0"/>
          </a:p>
        </p:txBody>
      </p:sp>
      <p:sp>
        <p:nvSpPr>
          <p:cNvPr id="6" name="コンテンツ プレースホルダー 5"/>
          <p:cNvSpPr>
            <a:spLocks noGrp="1"/>
          </p:cNvSpPr>
          <p:nvPr>
            <p:ph sz="half" idx="2"/>
          </p:nvPr>
        </p:nvSpPr>
        <p:spPr/>
        <p:txBody>
          <a:bodyPr/>
          <a:lstStyle/>
          <a:p>
            <a:r>
              <a:rPr lang="en-US" altLang="ja-JP" dirty="0" smtClean="0"/>
              <a:t>JCP</a:t>
            </a:r>
            <a:r>
              <a:rPr lang="ja-JP" altLang="en-US" dirty="0" smtClean="0"/>
              <a:t>（</a:t>
            </a:r>
            <a:r>
              <a:rPr lang="en-US" altLang="ja-JP" dirty="0" smtClean="0"/>
              <a:t>Java Community Processes</a:t>
            </a:r>
            <a:r>
              <a:rPr lang="ja-JP" altLang="en-US" dirty="0" smtClean="0"/>
              <a:t>）。</a:t>
            </a:r>
            <a:endParaRPr lang="en-US" altLang="ja-JP" dirty="0" smtClean="0"/>
          </a:p>
          <a:p>
            <a:r>
              <a:rPr kumimoji="1" lang="en-US" altLang="ja-JP" dirty="0" smtClean="0"/>
              <a:t>Oracle</a:t>
            </a:r>
            <a:r>
              <a:rPr kumimoji="1" lang="ja-JP" altLang="en-US" dirty="0" smtClean="0"/>
              <a:t>はもちろん</a:t>
            </a:r>
            <a:r>
              <a:rPr kumimoji="1" lang="en-US" altLang="ja-JP" dirty="0" err="1" smtClean="0"/>
              <a:t>Redhat</a:t>
            </a:r>
            <a:r>
              <a:rPr kumimoji="1" lang="ja-JP" altLang="en-US" dirty="0" err="1" smtClean="0"/>
              <a:t>、</a:t>
            </a:r>
            <a:r>
              <a:rPr kumimoji="1" lang="en-US" altLang="ja-JP" dirty="0" smtClean="0"/>
              <a:t>IBM</a:t>
            </a:r>
            <a:r>
              <a:rPr kumimoji="1" lang="ja-JP" altLang="en-US" dirty="0" err="1" smtClean="0"/>
              <a:t>、</a:t>
            </a:r>
            <a:r>
              <a:rPr kumimoji="1" lang="en-US" altLang="ja-JP" dirty="0" smtClean="0"/>
              <a:t>Intel</a:t>
            </a:r>
            <a:r>
              <a:rPr kumimoji="1" lang="ja-JP" altLang="en-US" dirty="0" err="1" smtClean="0"/>
              <a:t>、</a:t>
            </a:r>
            <a:r>
              <a:rPr kumimoji="1" lang="en-US" altLang="ja-JP" dirty="0" smtClean="0"/>
              <a:t>Twitter</a:t>
            </a:r>
            <a:r>
              <a:rPr kumimoji="1" lang="ja-JP" altLang="en-US" dirty="0" err="1" smtClean="0"/>
              <a:t>、</a:t>
            </a:r>
            <a:r>
              <a:rPr kumimoji="1" lang="ja-JP" altLang="en-US" dirty="0" smtClean="0"/>
              <a:t>富士通などの営利企業のほか</a:t>
            </a:r>
            <a:r>
              <a:rPr kumimoji="1" lang="en-US" altLang="ja-JP" dirty="0" smtClean="0"/>
              <a:t>London Java Community</a:t>
            </a:r>
            <a:r>
              <a:rPr kumimoji="1" lang="ja-JP" altLang="en-US" dirty="0" smtClean="0"/>
              <a:t>などの非営利法人も参加する（</a:t>
            </a:r>
            <a:r>
              <a:rPr kumimoji="1" lang="en-US" altLang="ja-JP" dirty="0" smtClean="0"/>
              <a:t>※1</a:t>
            </a:r>
            <a:r>
              <a:rPr kumimoji="1" lang="ja-JP" altLang="en-US" dirty="0" smtClean="0"/>
              <a:t>）。</a:t>
            </a:r>
            <a:endParaRPr kumimoji="1" lang="ja-JP" altLang="en-US" dirty="0"/>
          </a:p>
        </p:txBody>
      </p:sp>
      <p:sp>
        <p:nvSpPr>
          <p:cNvPr id="7" name="テキスト プレースホルダー 6"/>
          <p:cNvSpPr>
            <a:spLocks noGrp="1"/>
          </p:cNvSpPr>
          <p:nvPr>
            <p:ph type="body" sz="quarter" idx="3"/>
          </p:nvPr>
        </p:nvSpPr>
        <p:spPr/>
        <p:txBody>
          <a:bodyPr/>
          <a:lstStyle/>
          <a:p>
            <a:r>
              <a:rPr kumimoji="1" lang="en-US" altLang="ja-JP" dirty="0" smtClean="0"/>
              <a:t>C</a:t>
            </a:r>
            <a:r>
              <a:rPr kumimoji="1" lang="en-US" altLang="ja-JP" dirty="0" smtClean="0"/>
              <a:t>#/CLR</a:t>
            </a:r>
            <a:endParaRPr kumimoji="1" lang="ja-JP" altLang="en-US" dirty="0"/>
          </a:p>
        </p:txBody>
      </p:sp>
      <p:sp>
        <p:nvSpPr>
          <p:cNvPr id="8" name="コンテンツ プレースホルダー 7"/>
          <p:cNvSpPr>
            <a:spLocks noGrp="1"/>
          </p:cNvSpPr>
          <p:nvPr>
            <p:ph sz="quarter" idx="4"/>
          </p:nvPr>
        </p:nvSpPr>
        <p:spPr/>
        <p:txBody>
          <a:bodyPr/>
          <a:lstStyle/>
          <a:p>
            <a:r>
              <a:rPr lang="en-US" altLang="ja-JP" dirty="0" err="1" smtClean="0"/>
              <a:t>Ecma</a:t>
            </a:r>
            <a:r>
              <a:rPr lang="en-US" altLang="ja-JP" dirty="0" smtClean="0"/>
              <a:t> International</a:t>
            </a:r>
            <a:r>
              <a:rPr lang="ja-JP" altLang="en-US" dirty="0" err="1" smtClean="0"/>
              <a:t>。</a:t>
            </a:r>
            <a:endParaRPr lang="en-US" altLang="ja-JP" dirty="0" smtClean="0"/>
          </a:p>
          <a:p>
            <a:r>
              <a:rPr lang="en-US" altLang="ja-JP" dirty="0" smtClean="0"/>
              <a:t>C</a:t>
            </a:r>
            <a:r>
              <a:rPr lang="en-US" altLang="ja-JP" dirty="0" smtClean="0"/>
              <a:t>#/CLR</a:t>
            </a:r>
            <a:r>
              <a:rPr lang="ja-JP" altLang="en-US" dirty="0" smtClean="0"/>
              <a:t>の仕様</a:t>
            </a:r>
            <a:r>
              <a:rPr lang="ja-JP" altLang="en-US" dirty="0" smtClean="0"/>
              <a:t>は</a:t>
            </a:r>
            <a:r>
              <a:rPr lang="en-US" altLang="ja-JP" dirty="0" smtClean="0"/>
              <a:t>Ecma-334</a:t>
            </a:r>
            <a:r>
              <a:rPr lang="ja-JP" altLang="en-US" dirty="0" smtClean="0"/>
              <a:t>・</a:t>
            </a:r>
            <a:r>
              <a:rPr lang="en-US" altLang="ja-JP" dirty="0" smtClean="0"/>
              <a:t>Ecma-335</a:t>
            </a:r>
            <a:r>
              <a:rPr lang="ja-JP" altLang="en-US" dirty="0" err="1" smtClean="0"/>
              <a:t>にて</a:t>
            </a:r>
            <a:r>
              <a:rPr lang="ja-JP" altLang="en-US" dirty="0" smtClean="0"/>
              <a:t>定められており、そのタスクグループに</a:t>
            </a:r>
            <a:r>
              <a:rPr lang="en-US" altLang="ja-JP" dirty="0" smtClean="0"/>
              <a:t>Microsoft</a:t>
            </a:r>
            <a:r>
              <a:rPr lang="ja-JP" altLang="en-US" dirty="0"/>
              <a:t>の</a:t>
            </a:r>
            <a:r>
              <a:rPr lang="ja-JP" altLang="en-US" dirty="0" smtClean="0"/>
              <a:t>ほか</a:t>
            </a:r>
            <a:r>
              <a:rPr lang="en-US" altLang="ja-JP" dirty="0" smtClean="0"/>
              <a:t>Novell</a:t>
            </a:r>
            <a:r>
              <a:rPr lang="ja-JP" altLang="en-US" dirty="0" smtClean="0"/>
              <a:t>（ここから</a:t>
            </a:r>
            <a:r>
              <a:rPr lang="en-US" altLang="ja-JP" dirty="0" err="1" smtClean="0"/>
              <a:t>Xamarin</a:t>
            </a:r>
            <a:r>
              <a:rPr lang="ja-JP" altLang="en-US" dirty="0" smtClean="0"/>
              <a:t>が分離）などが参加する（</a:t>
            </a:r>
            <a:r>
              <a:rPr lang="en-US" altLang="ja-JP" dirty="0" smtClean="0"/>
              <a:t>※2</a:t>
            </a:r>
            <a:r>
              <a:rPr lang="ja-JP" altLang="en-US" dirty="0" smtClean="0"/>
              <a:t>）。</a:t>
            </a:r>
            <a:endParaRPr lang="en-US" altLang="ja-JP" dirty="0" smtClean="0"/>
          </a:p>
          <a:p>
            <a:endParaRPr lang="en-US" altLang="ja-JP" dirty="0" smtClean="0"/>
          </a:p>
          <a:p>
            <a:endParaRPr kumimoji="1" lang="ja-JP" altLang="en-US" dirty="0"/>
          </a:p>
        </p:txBody>
      </p:sp>
      <p:sp>
        <p:nvSpPr>
          <p:cNvPr id="9" name="テキスト ボックス 8"/>
          <p:cNvSpPr txBox="1"/>
          <p:nvPr/>
        </p:nvSpPr>
        <p:spPr>
          <a:xfrm>
            <a:off x="780701" y="5860428"/>
            <a:ext cx="7404654" cy="811161"/>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詳細については</a:t>
            </a:r>
            <a:r>
              <a:rPr kumimoji="1" lang="en-US" altLang="ja-JP" sz="1200" dirty="0" smtClean="0">
                <a:solidFill>
                  <a:schemeClr val="tx1">
                    <a:lumMod val="65000"/>
                    <a:lumOff val="35000"/>
                  </a:schemeClr>
                </a:solidFill>
              </a:rPr>
              <a:t>https</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www.jcp.org/en/participation/committee</a:t>
            </a:r>
            <a:r>
              <a:rPr kumimoji="1" lang="ja-JP" altLang="en-US" sz="1200" dirty="0" smtClean="0">
                <a:solidFill>
                  <a:schemeClr val="tx1">
                    <a:lumMod val="65000"/>
                    <a:lumOff val="35000"/>
                  </a:schemeClr>
                </a:solidFill>
              </a:rPr>
              <a:t>を参照のこと。</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※2</a:t>
            </a:r>
            <a:r>
              <a:rPr kumimoji="1" lang="ja-JP" altLang="en-US" sz="1200" dirty="0" smtClean="0">
                <a:solidFill>
                  <a:schemeClr val="tx1">
                    <a:lumMod val="65000"/>
                    <a:lumOff val="35000"/>
                  </a:schemeClr>
                </a:solidFill>
              </a:rPr>
              <a:t>　詳細については</a:t>
            </a:r>
            <a:r>
              <a:rPr kumimoji="1" lang="en-US" altLang="ja-JP" sz="1200" dirty="0">
                <a:solidFill>
                  <a:schemeClr val="tx1">
                    <a:lumMod val="65000"/>
                    <a:lumOff val="35000"/>
                  </a:schemeClr>
                </a:solidFill>
              </a:rPr>
              <a:t>https://</a:t>
            </a:r>
            <a:r>
              <a:rPr kumimoji="1" lang="en-US" altLang="ja-JP" sz="1200" dirty="0" smtClean="0">
                <a:solidFill>
                  <a:schemeClr val="tx1">
                    <a:lumMod val="65000"/>
                    <a:lumOff val="35000"/>
                  </a:schemeClr>
                </a:solidFill>
              </a:rPr>
              <a:t>www.visualstudio.com/en-us/mt639507</a:t>
            </a:r>
            <a:r>
              <a:rPr kumimoji="1" lang="ja-JP" altLang="en-US" sz="1200" dirty="0" smtClean="0">
                <a:solidFill>
                  <a:schemeClr val="tx1">
                    <a:lumMod val="65000"/>
                    <a:lumOff val="35000"/>
                  </a:schemeClr>
                </a:solidFill>
              </a:rPr>
              <a:t>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2819228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ベンダー</a:t>
            </a:r>
            <a:endParaRPr kumimoji="1" lang="ja-JP" altLang="en-US" dirty="0"/>
          </a:p>
        </p:txBody>
      </p:sp>
      <p:sp>
        <p:nvSpPr>
          <p:cNvPr id="4" name="テキスト プレースホルダー 3"/>
          <p:cNvSpPr>
            <a:spLocks noGrp="1"/>
          </p:cNvSpPr>
          <p:nvPr>
            <p:ph type="body" idx="1"/>
          </p:nvPr>
        </p:nvSpPr>
        <p:spPr/>
        <p:txBody>
          <a:bodyPr/>
          <a:lstStyle/>
          <a:p>
            <a:r>
              <a:rPr kumimoji="1" lang="en-US" altLang="ja-JP" dirty="0" smtClean="0"/>
              <a:t>Java/JVM</a:t>
            </a:r>
            <a:endParaRPr kumimoji="1" lang="ja-JP" altLang="en-US" dirty="0"/>
          </a:p>
        </p:txBody>
      </p:sp>
      <p:sp>
        <p:nvSpPr>
          <p:cNvPr id="5" name="コンテンツ プレースホルダー 4"/>
          <p:cNvSpPr>
            <a:spLocks noGrp="1"/>
          </p:cNvSpPr>
          <p:nvPr>
            <p:ph sz="half" idx="2"/>
          </p:nvPr>
        </p:nvSpPr>
        <p:spPr/>
        <p:txBody>
          <a:bodyPr/>
          <a:lstStyle/>
          <a:p>
            <a:r>
              <a:rPr lang="en-US" altLang="ja-JP" dirty="0" smtClean="0"/>
              <a:t>Sun/Oracle</a:t>
            </a:r>
          </a:p>
          <a:p>
            <a:r>
              <a:rPr lang="en-US" altLang="ja-JP" dirty="0" smtClean="0"/>
              <a:t>IBM/ASF</a:t>
            </a:r>
            <a:r>
              <a:rPr lang="ja-JP" altLang="en-US" dirty="0" smtClean="0"/>
              <a:t>（</a:t>
            </a:r>
            <a:r>
              <a:rPr lang="en-US" altLang="ja-JP" dirty="0"/>
              <a:t>Apache Harmony</a:t>
            </a:r>
            <a:r>
              <a:rPr lang="ja-JP" altLang="en-US" dirty="0" smtClean="0"/>
              <a:t>）</a:t>
            </a:r>
            <a:endParaRPr lang="en-US" altLang="ja-JP" dirty="0" smtClean="0"/>
          </a:p>
          <a:p>
            <a:r>
              <a:rPr lang="en-US" altLang="ja-JP" dirty="0"/>
              <a:t>SAP </a:t>
            </a:r>
            <a:r>
              <a:rPr lang="en-US" altLang="ja-JP" dirty="0" smtClean="0"/>
              <a:t>AG</a:t>
            </a:r>
          </a:p>
          <a:p>
            <a:r>
              <a:rPr lang="en-US" altLang="ja-JP" dirty="0" smtClean="0"/>
              <a:t>Apple</a:t>
            </a:r>
          </a:p>
          <a:p>
            <a:pPr marL="34290" indent="0">
              <a:buNone/>
            </a:pPr>
            <a:r>
              <a:rPr lang="ja-JP" altLang="en-US" dirty="0" smtClean="0"/>
              <a:t>→いずれも</a:t>
            </a:r>
            <a:r>
              <a:rPr lang="en-US" altLang="ja-JP" dirty="0" err="1" smtClean="0"/>
              <a:t>OpenJDK</a:t>
            </a:r>
            <a:r>
              <a:rPr lang="ja-JP" altLang="en-US" dirty="0" smtClean="0"/>
              <a:t>に移行。</a:t>
            </a:r>
            <a:endParaRPr lang="en-US" altLang="ja-JP" dirty="0" smtClean="0"/>
          </a:p>
          <a:p>
            <a:endParaRPr lang="en-US" altLang="ja-JP" dirty="0" smtClean="0"/>
          </a:p>
          <a:p>
            <a:r>
              <a:rPr lang="en-US" altLang="ja-JP" dirty="0" smtClean="0"/>
              <a:t>Google/Android</a:t>
            </a:r>
            <a:r>
              <a:rPr lang="ja-JP" altLang="en-US" dirty="0" smtClean="0"/>
              <a:t>（</a:t>
            </a:r>
            <a:r>
              <a:rPr lang="en-US" altLang="ja-JP" dirty="0" err="1" smtClean="0"/>
              <a:t>Dalvik</a:t>
            </a:r>
            <a:r>
              <a:rPr lang="en-US" altLang="ja-JP" dirty="0" smtClean="0"/>
              <a:t>/ART</a:t>
            </a:r>
            <a:r>
              <a:rPr lang="ja-JP" altLang="en-US" dirty="0" smtClean="0"/>
              <a:t>）</a:t>
            </a:r>
            <a:endParaRPr lang="en-US" altLang="ja-JP" dirty="0" smtClean="0"/>
          </a:p>
          <a:p>
            <a:pPr marL="34290" indent="0">
              <a:buNone/>
            </a:pPr>
            <a:r>
              <a:rPr lang="ja-JP" altLang="en-US" dirty="0" smtClean="0"/>
              <a:t>→仕様</a:t>
            </a:r>
            <a:r>
              <a:rPr lang="ja-JP" altLang="en-US" dirty="0"/>
              <a:t>適合テスト結果</a:t>
            </a:r>
            <a:r>
              <a:rPr lang="en-US" altLang="ja-JP" dirty="0"/>
              <a:t>NG</a:t>
            </a:r>
            <a:r>
              <a:rPr lang="ja-JP" altLang="en-US" dirty="0"/>
              <a:t>のため正式には</a:t>
            </a:r>
            <a:r>
              <a:rPr lang="en-US" altLang="ja-JP" dirty="0"/>
              <a:t>Java</a:t>
            </a:r>
            <a:r>
              <a:rPr lang="ja-JP" altLang="en-US" dirty="0"/>
              <a:t>ではないが</a:t>
            </a:r>
            <a:r>
              <a:rPr lang="en-US" altLang="ja-JP" dirty="0"/>
              <a:t>…</a:t>
            </a:r>
          </a:p>
          <a:p>
            <a:endParaRPr kumimoji="1" lang="ja-JP" altLang="en-US" dirty="0"/>
          </a:p>
        </p:txBody>
      </p:sp>
      <p:sp>
        <p:nvSpPr>
          <p:cNvPr id="6" name="テキスト プレースホルダー 5"/>
          <p:cNvSpPr>
            <a:spLocks noGrp="1"/>
          </p:cNvSpPr>
          <p:nvPr>
            <p:ph type="body" sz="quarter" idx="3"/>
          </p:nvPr>
        </p:nvSpPr>
        <p:spPr/>
        <p:txBody>
          <a:bodyPr/>
          <a:lstStyle/>
          <a:p>
            <a:r>
              <a:rPr kumimoji="1" lang="en-US" altLang="ja-JP" dirty="0" smtClean="0"/>
              <a:t>C#/.NET</a:t>
            </a:r>
            <a:endParaRPr kumimoji="1" lang="ja-JP" altLang="en-US" dirty="0"/>
          </a:p>
        </p:txBody>
      </p:sp>
      <p:sp>
        <p:nvSpPr>
          <p:cNvPr id="7" name="コンテンツ プレースホルダー 6"/>
          <p:cNvSpPr>
            <a:spLocks noGrp="1"/>
          </p:cNvSpPr>
          <p:nvPr>
            <p:ph sz="quarter" idx="4"/>
          </p:nvPr>
        </p:nvSpPr>
        <p:spPr/>
        <p:txBody>
          <a:bodyPr/>
          <a:lstStyle/>
          <a:p>
            <a:r>
              <a:rPr lang="en-US" altLang="ja-JP" dirty="0" smtClean="0"/>
              <a:t>Microsoft</a:t>
            </a:r>
          </a:p>
          <a:p>
            <a:r>
              <a:rPr lang="en-US" altLang="ja-JP" dirty="0" err="1" smtClean="0"/>
              <a:t>Xamarin</a:t>
            </a:r>
            <a:r>
              <a:rPr lang="en-US" altLang="ja-JP" dirty="0" smtClean="0"/>
              <a:t>/Mono</a:t>
            </a:r>
            <a:r>
              <a:rPr lang="ja-JP" altLang="en-US" dirty="0" smtClean="0"/>
              <a:t> </a:t>
            </a:r>
            <a:r>
              <a:rPr lang="en-US" altLang="ja-JP" dirty="0" smtClean="0"/>
              <a:t>Project</a:t>
            </a:r>
          </a:p>
          <a:p>
            <a:pPr marL="34290" indent="0">
              <a:buNone/>
            </a:pPr>
            <a:r>
              <a:rPr kumimoji="1" lang="ja-JP" altLang="en-US" dirty="0" smtClean="0"/>
              <a:t>→</a:t>
            </a:r>
            <a:r>
              <a:rPr kumimoji="1" lang="en-US" altLang="ja-JP" dirty="0" err="1" smtClean="0"/>
              <a:t>Xamarin</a:t>
            </a:r>
            <a:r>
              <a:rPr kumimoji="1" lang="ja-JP" altLang="en-US" dirty="0" smtClean="0"/>
              <a:t>が買収されたため状況は非常にシンプルになった</a:t>
            </a:r>
            <a:r>
              <a:rPr kumimoji="1" lang="en-US" altLang="ja-JP" dirty="0" smtClean="0"/>
              <a:t>…</a:t>
            </a:r>
            <a:endParaRPr kumimoji="1" lang="ja-JP" altLang="en-US" dirty="0"/>
          </a:p>
        </p:txBody>
      </p:sp>
      <p:sp>
        <p:nvSpPr>
          <p:cNvPr id="8" name="雲形吹き出し 7"/>
          <p:cNvSpPr/>
          <p:nvPr/>
        </p:nvSpPr>
        <p:spPr>
          <a:xfrm>
            <a:off x="6061587" y="4025495"/>
            <a:ext cx="2787445" cy="1409285"/>
          </a:xfrm>
          <a:prstGeom prst="cloudCallout">
            <a:avLst>
              <a:gd name="adj1" fmla="val -20747"/>
              <a:gd name="adj2" fmla="val -862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kumimoji="1" lang="en-US" altLang="ja-JP" dirty="0"/>
              <a:t>Banshee</a:t>
            </a:r>
            <a:r>
              <a:rPr kumimoji="1" lang="ja-JP" altLang="en-US" dirty="0"/>
              <a:t>などの</a:t>
            </a:r>
            <a:r>
              <a:rPr kumimoji="1" lang="en-US" altLang="ja-JP" dirty="0"/>
              <a:t>Gnome</a:t>
            </a:r>
            <a:r>
              <a:rPr kumimoji="1" lang="ja-JP" altLang="en-US" dirty="0"/>
              <a:t>関連</a:t>
            </a:r>
            <a:r>
              <a:rPr kumimoji="1" lang="ja-JP" altLang="en-US" dirty="0" smtClean="0"/>
              <a:t>プロダクトのいくつかは</a:t>
            </a:r>
            <a:r>
              <a:rPr kumimoji="1" lang="en-US" altLang="ja-JP" dirty="0" smtClean="0"/>
              <a:t>Mono</a:t>
            </a:r>
            <a:r>
              <a:rPr kumimoji="1" lang="ja-JP" altLang="en-US" dirty="0" smtClean="0"/>
              <a:t>を利用している</a:t>
            </a:r>
            <a:endParaRPr kumimoji="1" lang="ja-JP" altLang="en-US" dirty="0"/>
          </a:p>
        </p:txBody>
      </p:sp>
      <p:sp>
        <p:nvSpPr>
          <p:cNvPr id="9" name="雲形吹き出し 8"/>
          <p:cNvSpPr/>
          <p:nvPr/>
        </p:nvSpPr>
        <p:spPr>
          <a:xfrm>
            <a:off x="3467487" y="5434780"/>
            <a:ext cx="3265152" cy="1249223"/>
          </a:xfrm>
          <a:prstGeom prst="cloudCallout">
            <a:avLst>
              <a:gd name="adj1" fmla="val -52365"/>
              <a:gd name="adj2" fmla="val -40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kumimoji="1" lang="en-US" altLang="ja-JP" dirty="0"/>
              <a:t>AS400</a:t>
            </a:r>
            <a:r>
              <a:rPr kumimoji="1" lang="ja-JP" altLang="en-US" dirty="0"/>
              <a:t>向けにコンパイルされたバイトコード</a:t>
            </a:r>
            <a:r>
              <a:rPr kumimoji="1" lang="ja-JP" altLang="en-US" dirty="0" smtClean="0"/>
              <a:t>は、</a:t>
            </a:r>
            <a:r>
              <a:rPr kumimoji="1" lang="en-US" altLang="ja-JP" dirty="0" smtClean="0"/>
              <a:t>Android</a:t>
            </a:r>
            <a:r>
              <a:rPr kumimoji="1" lang="ja-JP" altLang="en-US" dirty="0" smtClean="0"/>
              <a:t>上では動かない</a:t>
            </a:r>
            <a:r>
              <a:rPr kumimoji="1" lang="ja-JP" altLang="en-US" dirty="0"/>
              <a:t>ことがあった</a:t>
            </a:r>
            <a:r>
              <a:rPr kumimoji="1" lang="en-US" altLang="ja-JP" dirty="0"/>
              <a:t>…</a:t>
            </a:r>
            <a:endParaRPr kumimoji="1" lang="ja-JP" altLang="en-US" dirty="0"/>
          </a:p>
        </p:txBody>
      </p:sp>
    </p:spTree>
    <p:extLst>
      <p:ext uri="{BB962C8B-B14F-4D97-AF65-F5344CB8AC3E}">
        <p14:creationId xmlns:p14="http://schemas.microsoft.com/office/powerpoint/2010/main" val="986869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開発スタイル</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a:t>Java</a:t>
            </a:r>
            <a:endParaRPr kumimoji="1" lang="ja-JP" altLang="en-US" dirty="0"/>
          </a:p>
        </p:txBody>
      </p:sp>
      <p:sp>
        <p:nvSpPr>
          <p:cNvPr id="4" name="コンテンツ プレースホルダー 3"/>
          <p:cNvSpPr>
            <a:spLocks noGrp="1"/>
          </p:cNvSpPr>
          <p:nvPr>
            <p:ph sz="half" idx="2"/>
          </p:nvPr>
        </p:nvSpPr>
        <p:spPr/>
        <p:txBody>
          <a:bodyPr/>
          <a:lstStyle/>
          <a:p>
            <a:r>
              <a:rPr lang="en-US" altLang="ja-JP" dirty="0"/>
              <a:t>Apache</a:t>
            </a:r>
            <a:r>
              <a:rPr lang="ja-JP" altLang="en-US" dirty="0" err="1"/>
              <a:t>、</a:t>
            </a:r>
            <a:r>
              <a:rPr lang="en-US" altLang="ja-JP" dirty="0"/>
              <a:t>Spring</a:t>
            </a:r>
            <a:r>
              <a:rPr lang="ja-JP" altLang="en-US" dirty="0" err="1"/>
              <a:t>、</a:t>
            </a:r>
            <a:r>
              <a:rPr lang="en-US" altLang="ja-JP" dirty="0"/>
              <a:t>Eclipse</a:t>
            </a:r>
            <a:r>
              <a:rPr lang="ja-JP" altLang="en-US" dirty="0" err="1"/>
              <a:t>、</a:t>
            </a:r>
            <a:r>
              <a:rPr lang="en-US" altLang="ja-JP" dirty="0" err="1"/>
              <a:t>TypeSafe</a:t>
            </a:r>
            <a:r>
              <a:rPr lang="ja-JP" altLang="en-US" dirty="0" err="1"/>
              <a:t>、</a:t>
            </a:r>
            <a:r>
              <a:rPr lang="en-US" altLang="ja-JP" dirty="0" err="1"/>
              <a:t>MyBatis</a:t>
            </a:r>
            <a:r>
              <a:rPr lang="ja-JP" altLang="en-US" dirty="0"/>
              <a:t>などのサードパーティ製プロダクト</a:t>
            </a:r>
            <a:r>
              <a:rPr lang="ja-JP" altLang="en-US" dirty="0" smtClean="0"/>
              <a:t>を開発者</a:t>
            </a:r>
            <a:r>
              <a:rPr lang="ja-JP" altLang="en-US" dirty="0"/>
              <a:t>が目的に合わせて</a:t>
            </a:r>
            <a:r>
              <a:rPr lang="ja-JP" altLang="en-US" dirty="0" smtClean="0"/>
              <a:t>組み合わせ</a:t>
            </a:r>
            <a:r>
              <a:rPr lang="ja-JP" altLang="en-US" dirty="0"/>
              <a:t>る。</a:t>
            </a:r>
          </a:p>
          <a:p>
            <a:r>
              <a:rPr lang="en-US" altLang="ja-JP" dirty="0" smtClean="0"/>
              <a:t>JDK/JRE/JLS</a:t>
            </a:r>
            <a:r>
              <a:rPr lang="ja-JP" altLang="en-US" dirty="0"/>
              <a:t>からアプリ構築までわりと全面的に</a:t>
            </a:r>
            <a:r>
              <a:rPr lang="ja-JP" altLang="en-US" dirty="0" smtClean="0"/>
              <a:t>オープン。そしてそれについての議論もオープン。</a:t>
            </a:r>
            <a:endParaRPr kumimoji="1" lang="ja-JP" altLang="en-US" dirty="0"/>
          </a:p>
        </p:txBody>
      </p:sp>
      <p:sp>
        <p:nvSpPr>
          <p:cNvPr id="5" name="テキスト プレースホルダー 4"/>
          <p:cNvSpPr>
            <a:spLocks noGrp="1"/>
          </p:cNvSpPr>
          <p:nvPr>
            <p:ph type="body" sz="quarter" idx="3"/>
          </p:nvPr>
        </p:nvSpPr>
        <p:spPr/>
        <p:txBody>
          <a:bodyPr/>
          <a:lstStyle/>
          <a:p>
            <a:r>
              <a:rPr kumimoji="1" lang="en-US" altLang="ja-JP" dirty="0" smtClean="0"/>
              <a:t>C#</a:t>
            </a:r>
          </a:p>
        </p:txBody>
      </p:sp>
      <p:sp>
        <p:nvSpPr>
          <p:cNvPr id="6" name="コンテンツ プレースホルダー 5"/>
          <p:cNvSpPr>
            <a:spLocks noGrp="1"/>
          </p:cNvSpPr>
          <p:nvPr>
            <p:ph sz="quarter" idx="4"/>
          </p:nvPr>
        </p:nvSpPr>
        <p:spPr/>
        <p:txBody>
          <a:bodyPr/>
          <a:lstStyle/>
          <a:p>
            <a:r>
              <a:rPr lang="en-US" altLang="ja-JP" dirty="0"/>
              <a:t>Microsoft</a:t>
            </a:r>
            <a:r>
              <a:rPr lang="ja-JP" altLang="en-US" dirty="0"/>
              <a:t>社が提供するプロダクトを</a:t>
            </a:r>
            <a:r>
              <a:rPr lang="ja-JP" altLang="en-US" dirty="0" smtClean="0"/>
              <a:t>使う。</a:t>
            </a:r>
            <a:endParaRPr lang="en-US" altLang="ja-JP" dirty="0" smtClean="0"/>
          </a:p>
          <a:p>
            <a:r>
              <a:rPr lang="ja-JP" altLang="en-US" dirty="0" smtClean="0"/>
              <a:t>全体的に情報量が少なく、情報に関する議論も少ない（今後に期待）。</a:t>
            </a:r>
            <a:endParaRPr kumimoji="1" lang="ja-JP" altLang="en-US" dirty="0"/>
          </a:p>
        </p:txBody>
      </p:sp>
    </p:spTree>
    <p:extLst>
      <p:ext uri="{BB962C8B-B14F-4D97-AF65-F5344CB8AC3E}">
        <p14:creationId xmlns:p14="http://schemas.microsoft.com/office/powerpoint/2010/main" val="1345662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標</a:t>
            </a:r>
            <a:r>
              <a:rPr lang="ja-JP" altLang="en-US" dirty="0" smtClean="0"/>
              <a:t>準ライブラリの規模</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a:t>Java</a:t>
            </a:r>
            <a:endParaRPr kumimoji="1" lang="ja-JP" altLang="en-US" dirty="0"/>
          </a:p>
        </p:txBody>
      </p:sp>
      <p:sp>
        <p:nvSpPr>
          <p:cNvPr id="4" name="コンテンツ プレースホルダー 3"/>
          <p:cNvSpPr>
            <a:spLocks noGrp="1"/>
          </p:cNvSpPr>
          <p:nvPr>
            <p:ph sz="half" idx="2"/>
          </p:nvPr>
        </p:nvSpPr>
        <p:spPr/>
        <p:txBody>
          <a:bodyPr/>
          <a:lstStyle/>
          <a:p>
            <a:r>
              <a:rPr lang="en-US" altLang="ja-JP" dirty="0"/>
              <a:t>SE</a:t>
            </a:r>
            <a:r>
              <a:rPr lang="ja-JP" altLang="en-US" dirty="0"/>
              <a:t>の</a:t>
            </a:r>
            <a:r>
              <a:rPr lang="en-US" altLang="ja-JP" dirty="0"/>
              <a:t>API</a:t>
            </a:r>
            <a:r>
              <a:rPr lang="ja-JP" altLang="en-US" dirty="0"/>
              <a:t>リファレンスによれば</a:t>
            </a:r>
            <a:r>
              <a:rPr lang="en-US" altLang="ja-JP" dirty="0"/>
              <a:t>public</a:t>
            </a:r>
            <a:r>
              <a:rPr lang="ja-JP" altLang="en-US" dirty="0"/>
              <a:t>なオブジェクト数は</a:t>
            </a:r>
            <a:r>
              <a:rPr lang="en-US" altLang="ja-JP" dirty="0"/>
              <a:t>4240</a:t>
            </a:r>
            <a:r>
              <a:rPr lang="ja-JP" altLang="en-US" dirty="0"/>
              <a:t>くらい。</a:t>
            </a:r>
            <a:endParaRPr kumimoji="1" lang="ja-JP" altLang="en-US" dirty="0"/>
          </a:p>
        </p:txBody>
      </p:sp>
      <p:sp>
        <p:nvSpPr>
          <p:cNvPr id="5" name="テキスト プレースホルダー 4"/>
          <p:cNvSpPr>
            <a:spLocks noGrp="1"/>
          </p:cNvSpPr>
          <p:nvPr>
            <p:ph type="body" sz="quarter" idx="3"/>
          </p:nvPr>
        </p:nvSpPr>
        <p:spPr/>
        <p:txBody>
          <a:bodyPr/>
          <a:lstStyle/>
          <a:p>
            <a:r>
              <a:rPr lang="en-US" altLang="ja-JP" dirty="0"/>
              <a:t>C#</a:t>
            </a:r>
            <a:endParaRPr kumimoji="1" lang="ja-JP" altLang="en-US" dirty="0"/>
          </a:p>
        </p:txBody>
      </p:sp>
      <p:sp>
        <p:nvSpPr>
          <p:cNvPr id="6" name="コンテンツ プレースホルダー 5"/>
          <p:cNvSpPr>
            <a:spLocks noGrp="1"/>
          </p:cNvSpPr>
          <p:nvPr>
            <p:ph sz="quarter" idx="4"/>
          </p:nvPr>
        </p:nvSpPr>
        <p:spPr/>
        <p:txBody>
          <a:bodyPr/>
          <a:lstStyle/>
          <a:p>
            <a:r>
              <a:rPr lang="en-US" altLang="ja-JP" dirty="0"/>
              <a:t>mscorlib.dll</a:t>
            </a:r>
            <a:r>
              <a:rPr lang="ja-JP" altLang="en-US" dirty="0"/>
              <a:t>が公開するオブジェクト数は</a:t>
            </a:r>
            <a:r>
              <a:rPr lang="en-US" altLang="ja-JP" dirty="0"/>
              <a:t>1500</a:t>
            </a:r>
            <a:r>
              <a:rPr lang="ja-JP" altLang="en-US" dirty="0"/>
              <a:t>くらい</a:t>
            </a:r>
            <a:r>
              <a:rPr lang="ja-JP" altLang="en-US" dirty="0" smtClean="0"/>
              <a:t>。</a:t>
            </a:r>
            <a:endParaRPr lang="en-US" altLang="ja-JP" dirty="0" smtClean="0"/>
          </a:p>
          <a:p>
            <a:r>
              <a:rPr lang="ja-JP" altLang="en-US" dirty="0"/>
              <a:t>しかしその他</a:t>
            </a:r>
            <a:r>
              <a:rPr lang="en-US" altLang="ja-JP" dirty="0" err="1"/>
              <a:t>csc</a:t>
            </a:r>
            <a:r>
              <a:rPr lang="ja-JP" altLang="en-US" dirty="0"/>
              <a:t>がデフォルトで参照するアセンブリ数が</a:t>
            </a:r>
            <a:r>
              <a:rPr lang="en-US" altLang="ja-JP" dirty="0"/>
              <a:t>38</a:t>
            </a:r>
            <a:r>
              <a:rPr lang="ja-JP" altLang="en-US" dirty="0"/>
              <a:t>くらい。</a:t>
            </a:r>
            <a:endParaRPr kumimoji="1" lang="ja-JP" altLang="en-US" dirty="0"/>
          </a:p>
        </p:txBody>
      </p:sp>
      <p:sp>
        <p:nvSpPr>
          <p:cNvPr id="7" name="雲形吹き出し 6"/>
          <p:cNvSpPr/>
          <p:nvPr/>
        </p:nvSpPr>
        <p:spPr>
          <a:xfrm>
            <a:off x="6484960" y="4226608"/>
            <a:ext cx="2336003" cy="914401"/>
          </a:xfrm>
          <a:prstGeom prst="cloudCallout">
            <a:avLst>
              <a:gd name="adj1" fmla="val -19535"/>
              <a:gd name="adj2" fmla="val -861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kumimoji="1" lang="en-US" altLang="ja-JP" dirty="0" smtClean="0"/>
              <a:t>※</a:t>
            </a:r>
            <a:r>
              <a:rPr kumimoji="1" lang="ja-JP" altLang="en-US" dirty="0" smtClean="0"/>
              <a:t>公開クラス数をカウントしようとしたが挫折した。</a:t>
            </a:r>
            <a:endParaRPr kumimoji="1" lang="ja-JP" altLang="en-US" dirty="0"/>
          </a:p>
        </p:txBody>
      </p:sp>
    </p:spTree>
    <p:extLst>
      <p:ext uri="{BB962C8B-B14F-4D97-AF65-F5344CB8AC3E}">
        <p14:creationId xmlns:p14="http://schemas.microsoft.com/office/powerpoint/2010/main" val="3832243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自己紹介</a:t>
            </a:r>
            <a:endParaRPr kumimoji="1" lang="ja-JP" altLang="en-US" dirty="0"/>
          </a:p>
        </p:txBody>
      </p:sp>
      <p:pic>
        <p:nvPicPr>
          <p:cNvPr id="7" name="コンテンツ プレースホルダー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9350" y="2544762"/>
            <a:ext cx="3048000" cy="3048000"/>
          </a:xfrm>
        </p:spPr>
      </p:pic>
      <p:graphicFrame>
        <p:nvGraphicFramePr>
          <p:cNvPr id="10" name="コンテンツ プレースホルダー 9"/>
          <p:cNvGraphicFramePr>
            <a:graphicFrameLocks noGrp="1"/>
          </p:cNvGraphicFramePr>
          <p:nvPr>
            <p:ph sz="half" idx="1"/>
            <p:extLst>
              <p:ext uri="{D42A27DB-BD31-4B8C-83A1-F6EECF244321}">
                <p14:modId xmlns:p14="http://schemas.microsoft.com/office/powerpoint/2010/main" val="857900919"/>
              </p:ext>
            </p:extLst>
          </p:nvPr>
        </p:nvGraphicFramePr>
        <p:xfrm>
          <a:off x="857250" y="2057400"/>
          <a:ext cx="3565526" cy="2456180"/>
        </p:xfrm>
        <a:graphic>
          <a:graphicData uri="http://schemas.openxmlformats.org/drawingml/2006/table">
            <a:tbl>
              <a:tblPr bandRow="1">
                <a:tableStyleId>{5C22544A-7EE6-4342-B048-85BDC9FD1C3A}</a:tableStyleId>
              </a:tblPr>
              <a:tblGrid>
                <a:gridCol w="1229647"/>
                <a:gridCol w="2335879"/>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藤谷 瑞樹</a:t>
                      </a:r>
                      <a:endParaRPr kumimoji="1" lang="ja-JP" altLang="en-US" dirty="0"/>
                    </a:p>
                  </a:txBody>
                  <a:tcPr/>
                </a:tc>
              </a:tr>
              <a:tr h="370840">
                <a:tc>
                  <a:txBody>
                    <a:bodyPr/>
                    <a:lstStyle/>
                    <a:p>
                      <a:r>
                        <a:rPr kumimoji="1" lang="ja-JP" altLang="en-US" dirty="0" smtClean="0"/>
                        <a:t>所属</a:t>
                      </a:r>
                      <a:endParaRPr kumimoji="1" lang="ja-JP" altLang="en-US" dirty="0"/>
                    </a:p>
                  </a:txBody>
                  <a:tcPr/>
                </a:tc>
                <a:tc>
                  <a:txBody>
                    <a:bodyPr/>
                    <a:lstStyle/>
                    <a:p>
                      <a:r>
                        <a:rPr kumimoji="1" lang="ja-JP" altLang="en-US" dirty="0" smtClean="0"/>
                        <a:t>リクソル キャリア開発 </a:t>
                      </a:r>
                      <a:r>
                        <a:rPr kumimoji="1" lang="en-US" altLang="ja-JP" dirty="0" smtClean="0"/>
                        <a:t>DODA</a:t>
                      </a:r>
                      <a:r>
                        <a:rPr kumimoji="1" lang="ja-JP" altLang="en-US" dirty="0" smtClean="0"/>
                        <a:t>基幹保守</a:t>
                      </a:r>
                      <a:endParaRPr kumimoji="1" lang="ja-JP" altLang="en-US" dirty="0"/>
                    </a:p>
                  </a:txBody>
                  <a:tcPr/>
                </a:tc>
              </a:tr>
              <a:tr h="370840">
                <a:tc>
                  <a:txBody>
                    <a:bodyPr/>
                    <a:lstStyle/>
                    <a:p>
                      <a:r>
                        <a:rPr kumimoji="1" lang="ja-JP" altLang="en-US" dirty="0" smtClean="0"/>
                        <a:t>趣味（日常）</a:t>
                      </a:r>
                      <a:endParaRPr kumimoji="1" lang="ja-JP" altLang="en-US" dirty="0"/>
                    </a:p>
                  </a:txBody>
                  <a:tcPr/>
                </a:tc>
                <a:tc>
                  <a:txBody>
                    <a:bodyPr/>
                    <a:lstStyle/>
                    <a:p>
                      <a:r>
                        <a:rPr kumimoji="1" lang="ja-JP" altLang="en-US" dirty="0" smtClean="0"/>
                        <a:t>プログラミングしながら社会学を考えていて気がついたら</a:t>
                      </a:r>
                      <a:r>
                        <a:rPr kumimoji="1" lang="en-US" altLang="ja-JP" dirty="0" smtClean="0"/>
                        <a:t>Amazon</a:t>
                      </a:r>
                      <a:r>
                        <a:rPr kumimoji="1" lang="ja-JP" altLang="en-US" dirty="0" smtClean="0"/>
                        <a:t>でポチっている</a:t>
                      </a:r>
                      <a:endParaRPr kumimoji="1" lang="ja-JP" altLang="en-US" dirty="0"/>
                    </a:p>
                  </a:txBody>
                  <a:tcPr/>
                </a:tc>
              </a:tr>
              <a:tr h="370840">
                <a:tc>
                  <a:txBody>
                    <a:bodyPr/>
                    <a:lstStyle/>
                    <a:p>
                      <a:r>
                        <a:rPr kumimoji="1" lang="ja-JP" altLang="en-US" dirty="0" smtClean="0"/>
                        <a:t>ブログ</a:t>
                      </a:r>
                      <a:endParaRPr kumimoji="1" lang="ja-JP" altLang="en-US" dirty="0"/>
                    </a:p>
                  </a:txBody>
                  <a:tcPr/>
                </a:tc>
                <a:tc>
                  <a:txBody>
                    <a:bodyPr/>
                    <a:lstStyle/>
                    <a:p>
                      <a:r>
                        <a:rPr kumimoji="1" lang="en-US" altLang="ja-JP" dirty="0" smtClean="0"/>
                        <a:t>http://m12i.hatenablog.com</a:t>
                      </a:r>
                      <a:r>
                        <a:rPr kumimoji="1" lang="en-US" altLang="ja-JP" dirty="0" smtClean="0"/>
                        <a:t>/</a:t>
                      </a:r>
                    </a:p>
                  </a:txBody>
                  <a:tcPr/>
                </a:tc>
              </a:tr>
              <a:tr h="370840">
                <a:tc>
                  <a:txBody>
                    <a:bodyPr/>
                    <a:lstStyle/>
                    <a:p>
                      <a:r>
                        <a:rPr kumimoji="1" lang="ja-JP" altLang="en-US" dirty="0" smtClean="0"/>
                        <a:t>過去スライド</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http://www.slideshare.net/mizukyfujitani/presentations</a:t>
                      </a:r>
                      <a:endParaRPr kumimoji="1" lang="ja-JP" altLang="en-US" dirty="0" smtClean="0"/>
                    </a:p>
                  </a:txBody>
                  <a:tcPr/>
                </a:tc>
              </a:tr>
            </a:tbl>
          </a:graphicData>
        </a:graphic>
      </p:graphicFrame>
    </p:spTree>
    <p:extLst>
      <p:ext uri="{BB962C8B-B14F-4D97-AF65-F5344CB8AC3E}">
        <p14:creationId xmlns:p14="http://schemas.microsoft.com/office/powerpoint/2010/main" val="1357480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TW" altLang="en-US" dirty="0"/>
              <a:t>利用可能言語</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JVM</a:t>
            </a:r>
            <a:endParaRPr kumimoji="1" lang="ja-JP" altLang="en-US" dirty="0"/>
          </a:p>
        </p:txBody>
      </p:sp>
      <p:sp>
        <p:nvSpPr>
          <p:cNvPr id="4" name="コンテンツ プレースホルダー 3"/>
          <p:cNvSpPr>
            <a:spLocks noGrp="1"/>
          </p:cNvSpPr>
          <p:nvPr>
            <p:ph sz="half" idx="2"/>
          </p:nvPr>
        </p:nvSpPr>
        <p:spPr/>
        <p:txBody>
          <a:bodyPr/>
          <a:lstStyle/>
          <a:p>
            <a:r>
              <a:rPr lang="en-US" altLang="ja-JP" dirty="0" smtClean="0"/>
              <a:t>Java</a:t>
            </a:r>
          </a:p>
          <a:p>
            <a:r>
              <a:rPr lang="en-US" altLang="ja-JP" dirty="0" smtClean="0"/>
              <a:t>Scala</a:t>
            </a:r>
            <a:endParaRPr lang="en-US" altLang="ja-JP" dirty="0"/>
          </a:p>
          <a:p>
            <a:r>
              <a:rPr lang="en-US" altLang="ja-JP" dirty="0"/>
              <a:t>Groovy</a:t>
            </a:r>
          </a:p>
          <a:p>
            <a:r>
              <a:rPr lang="en-US" altLang="ja-JP" dirty="0" err="1" smtClean="0"/>
              <a:t>Jython</a:t>
            </a:r>
            <a:endParaRPr lang="en-US" altLang="ja-JP" dirty="0"/>
          </a:p>
          <a:p>
            <a:r>
              <a:rPr lang="en-US" altLang="ja-JP" dirty="0" err="1" smtClean="0"/>
              <a:t>JRuby</a:t>
            </a:r>
            <a:endParaRPr lang="en-US" altLang="ja-JP" dirty="0"/>
          </a:p>
          <a:p>
            <a:r>
              <a:rPr lang="en-US" altLang="ja-JP" dirty="0" err="1" smtClean="0"/>
              <a:t>Clojure</a:t>
            </a:r>
            <a:endParaRPr lang="en-US" altLang="ja-JP" dirty="0"/>
          </a:p>
          <a:p>
            <a:r>
              <a:rPr lang="en-US" altLang="ja-JP" dirty="0" err="1" smtClean="0"/>
              <a:t>Kotlin</a:t>
            </a:r>
            <a:endParaRPr lang="en-US" altLang="ja-JP" dirty="0"/>
          </a:p>
          <a:p>
            <a:r>
              <a:rPr lang="en-US" altLang="ja-JP" dirty="0" smtClean="0"/>
              <a:t>JavaScript</a:t>
            </a:r>
          </a:p>
          <a:p>
            <a:pPr marL="34290" indent="0">
              <a:buNone/>
            </a:pPr>
            <a:r>
              <a:rPr kumimoji="1" lang="ja-JP" altLang="en-US" dirty="0"/>
              <a:t>など</a:t>
            </a:r>
            <a:r>
              <a:rPr kumimoji="1" lang="ja-JP" altLang="en-US" dirty="0" smtClean="0"/>
              <a:t>など</a:t>
            </a:r>
            <a:r>
              <a:rPr kumimoji="1" lang="en-US" altLang="ja-JP" dirty="0" smtClean="0"/>
              <a:t>…</a:t>
            </a:r>
            <a:endParaRPr kumimoji="1" lang="ja-JP" altLang="en-US" dirty="0"/>
          </a:p>
        </p:txBody>
      </p:sp>
      <p:sp>
        <p:nvSpPr>
          <p:cNvPr id="5" name="テキスト プレースホルダー 4"/>
          <p:cNvSpPr>
            <a:spLocks noGrp="1"/>
          </p:cNvSpPr>
          <p:nvPr>
            <p:ph type="body" sz="quarter" idx="3"/>
          </p:nvPr>
        </p:nvSpPr>
        <p:spPr/>
        <p:txBody>
          <a:bodyPr/>
          <a:lstStyle/>
          <a:p>
            <a:r>
              <a:rPr lang="en-US" altLang="ja-JP" dirty="0" smtClean="0"/>
              <a:t>CLR</a:t>
            </a:r>
            <a:r>
              <a:rPr lang="ja-JP" altLang="en-US" dirty="0" smtClean="0"/>
              <a:t>（</a:t>
            </a:r>
            <a:r>
              <a:rPr lang="en-US" altLang="ja-JP" dirty="0" smtClean="0"/>
              <a:t>※1</a:t>
            </a:r>
            <a:r>
              <a:rPr lang="ja-JP" altLang="en-US" dirty="0" smtClean="0"/>
              <a:t>）</a:t>
            </a:r>
            <a:endParaRPr kumimoji="1" lang="ja-JP" altLang="en-US" dirty="0"/>
          </a:p>
        </p:txBody>
      </p:sp>
      <p:sp>
        <p:nvSpPr>
          <p:cNvPr id="6" name="コンテンツ プレースホルダー 5"/>
          <p:cNvSpPr>
            <a:spLocks noGrp="1"/>
          </p:cNvSpPr>
          <p:nvPr>
            <p:ph sz="quarter" idx="4"/>
          </p:nvPr>
        </p:nvSpPr>
        <p:spPr/>
        <p:txBody>
          <a:bodyPr>
            <a:normAutofit lnSpcReduction="10000"/>
          </a:bodyPr>
          <a:lstStyle/>
          <a:p>
            <a:r>
              <a:rPr lang="en-US" altLang="ja-JP" dirty="0" smtClean="0"/>
              <a:t>C#</a:t>
            </a:r>
          </a:p>
          <a:p>
            <a:r>
              <a:rPr lang="en-US" altLang="ja-JP" dirty="0" smtClean="0"/>
              <a:t>VB</a:t>
            </a:r>
            <a:endParaRPr lang="en-US" altLang="ja-JP" dirty="0"/>
          </a:p>
          <a:p>
            <a:r>
              <a:rPr lang="en-US" altLang="ja-JP" dirty="0" smtClean="0"/>
              <a:t>C</a:t>
            </a:r>
            <a:r>
              <a:rPr lang="en-US" altLang="ja-JP" dirty="0"/>
              <a:t>++</a:t>
            </a:r>
          </a:p>
          <a:p>
            <a:r>
              <a:rPr lang="en-US" altLang="ja-JP" dirty="0" smtClean="0"/>
              <a:t>VBScript</a:t>
            </a:r>
            <a:endParaRPr lang="en-US" altLang="ja-JP" dirty="0"/>
          </a:p>
          <a:p>
            <a:r>
              <a:rPr lang="en-US" altLang="ja-JP" dirty="0" smtClean="0"/>
              <a:t>JScript</a:t>
            </a:r>
            <a:endParaRPr lang="en-US" altLang="ja-JP" dirty="0"/>
          </a:p>
          <a:p>
            <a:r>
              <a:rPr lang="en-US" altLang="ja-JP" dirty="0" smtClean="0"/>
              <a:t>J++</a:t>
            </a:r>
          </a:p>
          <a:p>
            <a:r>
              <a:rPr lang="en-US" altLang="ja-JP" dirty="0"/>
              <a:t>F#</a:t>
            </a:r>
            <a:endParaRPr lang="ja-JP" altLang="en-US" dirty="0"/>
          </a:p>
          <a:p>
            <a:r>
              <a:rPr lang="en-US" altLang="ja-JP" dirty="0" err="1" smtClean="0"/>
              <a:t>IronPython</a:t>
            </a:r>
            <a:endParaRPr lang="en-US" altLang="ja-JP" dirty="0"/>
          </a:p>
          <a:p>
            <a:r>
              <a:rPr lang="en-US" altLang="ja-JP" dirty="0" err="1" smtClean="0"/>
              <a:t>IronRuby</a:t>
            </a:r>
            <a:endParaRPr lang="en-US" altLang="ja-JP" dirty="0" smtClean="0"/>
          </a:p>
          <a:p>
            <a:pPr marL="34290" indent="0">
              <a:buNone/>
            </a:pPr>
            <a:r>
              <a:rPr kumimoji="1" lang="ja-JP" altLang="en-US" dirty="0"/>
              <a:t>など</a:t>
            </a:r>
            <a:r>
              <a:rPr kumimoji="1" lang="ja-JP" altLang="en-US" dirty="0" smtClean="0"/>
              <a:t>など</a:t>
            </a:r>
            <a:r>
              <a:rPr kumimoji="1" lang="en-US" altLang="ja-JP" dirty="0" smtClean="0"/>
              <a:t>…</a:t>
            </a:r>
            <a:endParaRPr kumimoji="1" lang="ja-JP" altLang="en-US" dirty="0"/>
          </a:p>
        </p:txBody>
      </p:sp>
      <p:sp>
        <p:nvSpPr>
          <p:cNvPr id="7" name="テキスト ボックス 6"/>
          <p:cNvSpPr txBox="1"/>
          <p:nvPr/>
        </p:nvSpPr>
        <p:spPr>
          <a:xfrm>
            <a:off x="857250" y="6334297"/>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https://msdn.microsoft.com/ja-jp/library/aa292164(v=vs.71).</a:t>
            </a:r>
            <a:r>
              <a:rPr kumimoji="1" lang="en-US" altLang="ja-JP" sz="1200" dirty="0" smtClean="0">
                <a:solidFill>
                  <a:schemeClr val="tx1">
                    <a:lumMod val="65000"/>
                    <a:lumOff val="35000"/>
                  </a:schemeClr>
                </a:solidFill>
              </a:rPr>
              <a:t>aspx</a:t>
            </a:r>
            <a:r>
              <a:rPr kumimoji="1" lang="ja-JP" altLang="en-US" sz="1200" dirty="0" smtClean="0">
                <a:solidFill>
                  <a:schemeClr val="tx1">
                    <a:lumMod val="65000"/>
                    <a:lumOff val="35000"/>
                  </a:schemeClr>
                </a:solidFill>
              </a:rPr>
              <a:t>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209311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857247" y="6332897"/>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Jeffrey Richter『</a:t>
            </a:r>
            <a:r>
              <a:rPr kumimoji="1" lang="ja-JP" altLang="en-US" sz="1200" dirty="0" smtClean="0">
                <a:solidFill>
                  <a:schemeClr val="tx1">
                    <a:lumMod val="65000"/>
                    <a:lumOff val="35000"/>
                  </a:schemeClr>
                </a:solidFill>
              </a:rPr>
              <a:t>プログラミング </a:t>
            </a:r>
            <a:r>
              <a:rPr kumimoji="1" lang="en-US" altLang="ja-JP" sz="1200" dirty="0" smtClean="0">
                <a:solidFill>
                  <a:schemeClr val="tx1">
                    <a:lumMod val="65000"/>
                    <a:lumOff val="35000"/>
                  </a:schemeClr>
                </a:solidFill>
              </a:rPr>
              <a:t>.NET Framework </a:t>
            </a:r>
            <a:r>
              <a:rPr kumimoji="1" lang="ja-JP" altLang="en-US" sz="1200" dirty="0" smtClean="0">
                <a:solidFill>
                  <a:schemeClr val="tx1">
                    <a:lumMod val="65000"/>
                    <a:lumOff val="35000"/>
                  </a:schemeClr>
                </a:solidFill>
              </a:rPr>
              <a:t>第</a:t>
            </a:r>
            <a:r>
              <a:rPr kumimoji="1" lang="en-US" altLang="ja-JP" sz="1200" dirty="0" smtClean="0">
                <a:solidFill>
                  <a:schemeClr val="tx1">
                    <a:lumMod val="65000"/>
                    <a:lumOff val="35000"/>
                  </a:schemeClr>
                </a:solidFill>
              </a:rPr>
              <a:t>4</a:t>
            </a:r>
            <a:r>
              <a:rPr kumimoji="1" lang="ja-JP" altLang="en-US" sz="1200" dirty="0" smtClean="0">
                <a:solidFill>
                  <a:schemeClr val="tx1">
                    <a:lumMod val="65000"/>
                    <a:lumOff val="35000"/>
                  </a:schemeClr>
                </a:solidFill>
              </a:rPr>
              <a:t>版</a:t>
            </a:r>
            <a:r>
              <a:rPr kumimoji="1" lang="en-US" altLang="ja-JP" sz="1200" dirty="0" smtClean="0">
                <a:solidFill>
                  <a:schemeClr val="tx1">
                    <a:lumMod val="65000"/>
                    <a:lumOff val="35000"/>
                  </a:schemeClr>
                </a:solidFill>
              </a:rPr>
              <a:t>』</a:t>
            </a:r>
            <a:r>
              <a:rPr kumimoji="1" lang="ja-JP" altLang="en-US" sz="1200" dirty="0" smtClean="0">
                <a:solidFill>
                  <a:schemeClr val="tx1">
                    <a:lumMod val="65000"/>
                    <a:lumOff val="35000"/>
                  </a:schemeClr>
                </a:solidFill>
              </a:rPr>
              <a:t>の図</a:t>
            </a:r>
            <a:r>
              <a:rPr kumimoji="1" lang="en-US" altLang="ja-JP" sz="1200" dirty="0" smtClean="0">
                <a:solidFill>
                  <a:schemeClr val="tx1">
                    <a:lumMod val="65000"/>
                    <a:lumOff val="35000"/>
                  </a:schemeClr>
                </a:solidFill>
              </a:rPr>
              <a:t>1-6</a:t>
            </a:r>
            <a:r>
              <a:rPr kumimoji="1" lang="ja-JP" altLang="en-US" sz="1200" dirty="0" smtClean="0">
                <a:solidFill>
                  <a:schemeClr val="tx1">
                    <a:lumMod val="65000"/>
                    <a:lumOff val="35000"/>
                  </a:schemeClr>
                </a:solidFill>
              </a:rPr>
              <a:t>を参考に作成。</a:t>
            </a:r>
            <a:endParaRPr kumimoji="1" lang="ja-JP" altLang="en-US" sz="1200" dirty="0">
              <a:solidFill>
                <a:schemeClr val="tx1">
                  <a:lumMod val="65000"/>
                  <a:lumOff val="35000"/>
                </a:schemeClr>
              </a:solidFill>
            </a:endParaRPr>
          </a:p>
        </p:txBody>
      </p:sp>
      <p:sp>
        <p:nvSpPr>
          <p:cNvPr id="2" name="タイトル 1"/>
          <p:cNvSpPr>
            <a:spLocks noGrp="1"/>
          </p:cNvSpPr>
          <p:nvPr>
            <p:ph type="title"/>
          </p:nvPr>
        </p:nvSpPr>
        <p:spPr/>
        <p:txBody>
          <a:bodyPr/>
          <a:lstStyle/>
          <a:p>
            <a:r>
              <a:rPr kumimoji="1" lang="en-US" altLang="ja-JP" dirty="0" smtClean="0"/>
              <a:t>CTS</a:t>
            </a:r>
            <a:r>
              <a:rPr kumimoji="1" lang="ja-JP" altLang="en-US" dirty="0" smtClean="0"/>
              <a:t>と</a:t>
            </a:r>
            <a:r>
              <a:rPr kumimoji="1" lang="en-US" altLang="ja-JP" dirty="0" smtClean="0"/>
              <a:t>CLS</a:t>
            </a:r>
            <a:r>
              <a:rPr kumimoji="1" lang="ja-JP" altLang="en-US" sz="1600" dirty="0" smtClean="0"/>
              <a:t>（</a:t>
            </a:r>
            <a:r>
              <a:rPr kumimoji="1" lang="en-US" altLang="ja-JP" sz="1600" dirty="0" smtClean="0"/>
              <a:t>※1</a:t>
            </a:r>
            <a:r>
              <a:rPr kumimoji="1" lang="ja-JP" altLang="en-US" sz="1600" dirty="0" smtClean="0"/>
              <a:t>）</a:t>
            </a:r>
            <a:endParaRPr kumimoji="1" lang="ja-JP" altLang="en-US" dirty="0"/>
          </a:p>
        </p:txBody>
      </p:sp>
      <p:sp>
        <p:nvSpPr>
          <p:cNvPr id="8" name="角丸四角形 7"/>
          <p:cNvSpPr/>
          <p:nvPr/>
        </p:nvSpPr>
        <p:spPr>
          <a:xfrm>
            <a:off x="857250" y="1965961"/>
            <a:ext cx="7406640" cy="41189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2837411" y="2335876"/>
            <a:ext cx="3513513" cy="3443801"/>
            <a:chOff x="2770909" y="2402378"/>
            <a:chExt cx="2618509" cy="2566555"/>
          </a:xfrm>
        </p:grpSpPr>
        <p:grpSp>
          <p:nvGrpSpPr>
            <p:cNvPr id="13" name="グループ化 12"/>
            <p:cNvGrpSpPr/>
            <p:nvPr/>
          </p:nvGrpSpPr>
          <p:grpSpPr>
            <a:xfrm>
              <a:off x="2770909" y="2402378"/>
              <a:ext cx="2618509" cy="2566555"/>
              <a:chOff x="2770909" y="2402378"/>
              <a:chExt cx="2618509" cy="2566555"/>
            </a:xfrm>
          </p:grpSpPr>
          <p:sp>
            <p:nvSpPr>
              <p:cNvPr id="9" name="円/楕円 8"/>
              <p:cNvSpPr/>
              <p:nvPr/>
            </p:nvSpPr>
            <p:spPr>
              <a:xfrm>
                <a:off x="2770909" y="2402378"/>
                <a:ext cx="1886989" cy="1886989"/>
              </a:xfrm>
              <a:prstGeom prst="ellipse">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502429" y="2402378"/>
                <a:ext cx="1886989" cy="1886989"/>
              </a:xfrm>
              <a:prstGeom prst="ellipse">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136669" y="3081944"/>
                <a:ext cx="1886989" cy="1886989"/>
              </a:xfrm>
              <a:prstGeom prst="ellipse">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円/楕円 11"/>
            <p:cNvSpPr/>
            <p:nvPr/>
          </p:nvSpPr>
          <p:spPr>
            <a:xfrm>
              <a:off x="3671454" y="3191394"/>
              <a:ext cx="817418" cy="817418"/>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5" name="テキスト ボックス 14"/>
          <p:cNvSpPr txBox="1"/>
          <p:nvPr/>
        </p:nvSpPr>
        <p:spPr>
          <a:xfrm>
            <a:off x="4325515" y="3758316"/>
            <a:ext cx="567784" cy="369332"/>
          </a:xfrm>
          <a:prstGeom prst="rect">
            <a:avLst/>
          </a:prstGeom>
          <a:noFill/>
        </p:spPr>
        <p:txBody>
          <a:bodyPr wrap="none" rtlCol="0">
            <a:spAutoFit/>
          </a:bodyPr>
          <a:lstStyle/>
          <a:p>
            <a:r>
              <a:rPr kumimoji="1" lang="en-US" altLang="ja-JP" dirty="0" smtClean="0"/>
              <a:t>CLS</a:t>
            </a:r>
            <a:endParaRPr kumimoji="1" lang="ja-JP" altLang="en-US" dirty="0"/>
          </a:p>
        </p:txBody>
      </p:sp>
      <p:sp>
        <p:nvSpPr>
          <p:cNvPr id="16" name="テキスト ボックス 15"/>
          <p:cNvSpPr txBox="1"/>
          <p:nvPr/>
        </p:nvSpPr>
        <p:spPr>
          <a:xfrm>
            <a:off x="3265840" y="2942477"/>
            <a:ext cx="471604" cy="369332"/>
          </a:xfrm>
          <a:prstGeom prst="rect">
            <a:avLst/>
          </a:prstGeom>
          <a:noFill/>
        </p:spPr>
        <p:txBody>
          <a:bodyPr wrap="none" rtlCol="0">
            <a:spAutoFit/>
          </a:bodyPr>
          <a:lstStyle/>
          <a:p>
            <a:r>
              <a:rPr kumimoji="1" lang="en-US" altLang="ja-JP" dirty="0" smtClean="0"/>
              <a:t>C#</a:t>
            </a:r>
          </a:p>
        </p:txBody>
      </p:sp>
      <p:sp>
        <p:nvSpPr>
          <p:cNvPr id="17" name="テキスト ボックス 16"/>
          <p:cNvSpPr txBox="1"/>
          <p:nvPr/>
        </p:nvSpPr>
        <p:spPr>
          <a:xfrm>
            <a:off x="4162008" y="5107044"/>
            <a:ext cx="894797" cy="369332"/>
          </a:xfrm>
          <a:prstGeom prst="rect">
            <a:avLst/>
          </a:prstGeom>
          <a:noFill/>
        </p:spPr>
        <p:txBody>
          <a:bodyPr wrap="none" rtlCol="0">
            <a:spAutoFit/>
          </a:bodyPr>
          <a:lstStyle/>
          <a:p>
            <a:r>
              <a:rPr kumimoji="1" lang="en-US" altLang="ja-JP" dirty="0" smtClean="0"/>
              <a:t>Fortran</a:t>
            </a:r>
          </a:p>
        </p:txBody>
      </p:sp>
      <p:sp>
        <p:nvSpPr>
          <p:cNvPr id="18" name="テキスト ボックス 17"/>
          <p:cNvSpPr txBox="1"/>
          <p:nvPr/>
        </p:nvSpPr>
        <p:spPr>
          <a:xfrm>
            <a:off x="5481285" y="2942477"/>
            <a:ext cx="460382" cy="369332"/>
          </a:xfrm>
          <a:prstGeom prst="rect">
            <a:avLst/>
          </a:prstGeom>
          <a:noFill/>
        </p:spPr>
        <p:txBody>
          <a:bodyPr wrap="none" rtlCol="0">
            <a:spAutoFit/>
          </a:bodyPr>
          <a:lstStyle/>
          <a:p>
            <a:r>
              <a:rPr kumimoji="1" lang="en-US" altLang="ja-JP" dirty="0" smtClean="0"/>
              <a:t>VB</a:t>
            </a:r>
          </a:p>
        </p:txBody>
      </p:sp>
      <p:sp>
        <p:nvSpPr>
          <p:cNvPr id="19" name="テキスト ボックス 18"/>
          <p:cNvSpPr txBox="1"/>
          <p:nvPr/>
        </p:nvSpPr>
        <p:spPr>
          <a:xfrm>
            <a:off x="1552136" y="2471423"/>
            <a:ext cx="575799" cy="369332"/>
          </a:xfrm>
          <a:prstGeom prst="rect">
            <a:avLst/>
          </a:prstGeom>
          <a:noFill/>
        </p:spPr>
        <p:txBody>
          <a:bodyPr wrap="none" rtlCol="0">
            <a:spAutoFit/>
          </a:bodyPr>
          <a:lstStyle/>
          <a:p>
            <a:r>
              <a:rPr kumimoji="1" lang="en-US" altLang="ja-JP" dirty="0" smtClean="0"/>
              <a:t>CTS</a:t>
            </a:r>
          </a:p>
        </p:txBody>
      </p:sp>
      <p:sp>
        <p:nvSpPr>
          <p:cNvPr id="20" name="テキスト ボックス 19"/>
          <p:cNvSpPr txBox="1"/>
          <p:nvPr/>
        </p:nvSpPr>
        <p:spPr>
          <a:xfrm>
            <a:off x="1032725" y="3071411"/>
            <a:ext cx="1614620" cy="646331"/>
          </a:xfrm>
          <a:prstGeom prst="rect">
            <a:avLst/>
          </a:prstGeom>
          <a:noFill/>
        </p:spPr>
        <p:txBody>
          <a:bodyPr wrap="square" rtlCol="0">
            <a:spAutoFit/>
          </a:bodyPr>
          <a:lstStyle/>
          <a:p>
            <a:r>
              <a:rPr kumimoji="1" lang="en-US" altLang="ja-JP" sz="1200" dirty="0" smtClean="0"/>
              <a:t>CLR</a:t>
            </a:r>
            <a:r>
              <a:rPr kumimoji="1" lang="ja-JP" altLang="en-US" sz="1200" dirty="0" smtClean="0"/>
              <a:t>で実行されるコードが準拠すべき、型の仕様。</a:t>
            </a:r>
            <a:endParaRPr kumimoji="1" lang="en-US" altLang="ja-JP" sz="1200" dirty="0" smtClean="0"/>
          </a:p>
        </p:txBody>
      </p:sp>
      <p:sp>
        <p:nvSpPr>
          <p:cNvPr id="21" name="テキスト ボックス 20"/>
          <p:cNvSpPr txBox="1"/>
          <p:nvPr/>
        </p:nvSpPr>
        <p:spPr>
          <a:xfrm>
            <a:off x="6407050" y="4535213"/>
            <a:ext cx="1614620" cy="1200329"/>
          </a:xfrm>
          <a:prstGeom prst="rect">
            <a:avLst/>
          </a:prstGeom>
          <a:noFill/>
        </p:spPr>
        <p:txBody>
          <a:bodyPr wrap="square" rtlCol="0">
            <a:spAutoFit/>
          </a:bodyPr>
          <a:lstStyle/>
          <a:p>
            <a:r>
              <a:rPr kumimoji="1" lang="ja-JP" altLang="en-US" sz="1200" dirty="0" smtClean="0"/>
              <a:t>異なる言語で実装されたコード（異なるコンパイラで生成された</a:t>
            </a:r>
            <a:r>
              <a:rPr kumimoji="1" lang="en-US" altLang="ja-JP" sz="1200" dirty="0" smtClean="0"/>
              <a:t>IL</a:t>
            </a:r>
            <a:r>
              <a:rPr kumimoji="1" lang="ja-JP" altLang="en-US" sz="1200" dirty="0" smtClean="0"/>
              <a:t>コード）が相互運用できることを保証する仕様。</a:t>
            </a:r>
            <a:endParaRPr kumimoji="1" lang="en-US" altLang="ja-JP" sz="1200" dirty="0" smtClean="0"/>
          </a:p>
        </p:txBody>
      </p:sp>
      <p:cxnSp>
        <p:nvCxnSpPr>
          <p:cNvPr id="23" name="直線矢印コネクタ 22"/>
          <p:cNvCxnSpPr/>
          <p:nvPr/>
        </p:nvCxnSpPr>
        <p:spPr>
          <a:xfrm flipH="1" flipV="1">
            <a:off x="4893299" y="4127648"/>
            <a:ext cx="1361409" cy="7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吹き出し 23"/>
          <p:cNvSpPr/>
          <p:nvPr/>
        </p:nvSpPr>
        <p:spPr>
          <a:xfrm>
            <a:off x="6094613" y="5783349"/>
            <a:ext cx="2967643" cy="670838"/>
          </a:xfrm>
          <a:prstGeom prst="wedgeRectCallout">
            <a:avLst>
              <a:gd name="adj1" fmla="val 4377"/>
              <a:gd name="adj2" fmla="val -71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C#</a:t>
            </a:r>
            <a:r>
              <a:rPr kumimoji="1" lang="ja-JP" altLang="en-US" sz="1200" dirty="0" smtClean="0"/>
              <a:t>コードに下記の属性を指定すると</a:t>
            </a:r>
            <a:r>
              <a:rPr kumimoji="1" lang="en-US" altLang="ja-JP" sz="1200" dirty="0" smtClean="0"/>
              <a:t/>
            </a:r>
            <a:br>
              <a:rPr kumimoji="1" lang="en-US" altLang="ja-JP" sz="1200" dirty="0" smtClean="0"/>
            </a:br>
            <a:r>
              <a:rPr kumimoji="1" lang="ja-JP" altLang="en-US" sz="1200" dirty="0" smtClean="0"/>
              <a:t>コンパイラ警告が有効になる：</a:t>
            </a:r>
            <a:endParaRPr kumimoji="1" lang="en-US" altLang="ja-JP" sz="1200" dirty="0" smtClean="0"/>
          </a:p>
          <a:p>
            <a:pPr algn="ctr"/>
            <a:r>
              <a:rPr kumimoji="1" lang="en-US" altLang="ja-JP" sz="1200" dirty="0" smtClean="0"/>
              <a:t>[assembly: </a:t>
            </a:r>
            <a:r>
              <a:rPr kumimoji="1" lang="en-US" altLang="ja-JP" sz="1200" dirty="0" err="1" smtClean="0"/>
              <a:t>CLSCompliant</a:t>
            </a:r>
            <a:r>
              <a:rPr kumimoji="1" lang="en-US" altLang="ja-JP" sz="1200" dirty="0" smtClean="0"/>
              <a:t>(true)]</a:t>
            </a:r>
            <a:endParaRPr kumimoji="1" lang="ja-JP" altLang="en-US" sz="1200" dirty="0"/>
          </a:p>
        </p:txBody>
      </p:sp>
    </p:spTree>
    <p:extLst>
      <p:ext uri="{BB962C8B-B14F-4D97-AF65-F5344CB8AC3E}">
        <p14:creationId xmlns:p14="http://schemas.microsoft.com/office/powerpoint/2010/main" val="394120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IDE</a:t>
            </a:r>
            <a:r>
              <a:rPr lang="ja-JP" altLang="en-US" dirty="0" smtClean="0"/>
              <a:t>とそのベンダー</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a:t>Java</a:t>
            </a:r>
            <a:endParaRPr kumimoji="1" lang="ja-JP" altLang="en-US" dirty="0"/>
          </a:p>
        </p:txBody>
      </p:sp>
      <p:sp>
        <p:nvSpPr>
          <p:cNvPr id="4" name="コンテンツ プレースホルダー 3"/>
          <p:cNvSpPr>
            <a:spLocks noGrp="1"/>
          </p:cNvSpPr>
          <p:nvPr>
            <p:ph sz="half" idx="2"/>
          </p:nvPr>
        </p:nvSpPr>
        <p:spPr/>
        <p:txBody>
          <a:bodyPr/>
          <a:lstStyle/>
          <a:p>
            <a:r>
              <a:rPr lang="ja-JP" altLang="en-US" dirty="0"/>
              <a:t>好みで</a:t>
            </a:r>
            <a:r>
              <a:rPr lang="ja-JP" altLang="en-US" dirty="0" smtClean="0"/>
              <a:t>選べる：</a:t>
            </a:r>
            <a:endParaRPr lang="en-US" altLang="ja-JP" dirty="0" smtClean="0"/>
          </a:p>
          <a:p>
            <a:endParaRPr lang="en-US" altLang="ja-JP" dirty="0"/>
          </a:p>
          <a:p>
            <a:endParaRPr lang="en-US" altLang="ja-JP" dirty="0" smtClean="0"/>
          </a:p>
          <a:p>
            <a:r>
              <a:rPr lang="en-US" altLang="ja-JP" dirty="0" smtClean="0"/>
              <a:t>Eclipse</a:t>
            </a:r>
            <a:r>
              <a:rPr lang="ja-JP" altLang="en-US" dirty="0" smtClean="0"/>
              <a:t>（</a:t>
            </a:r>
            <a:r>
              <a:rPr lang="en-US" altLang="ja-JP" dirty="0" smtClean="0"/>
              <a:t>Eclipse</a:t>
            </a:r>
            <a:r>
              <a:rPr lang="ja-JP" altLang="en-US" dirty="0" smtClean="0"/>
              <a:t> </a:t>
            </a:r>
            <a:r>
              <a:rPr lang="en-US" altLang="ja-JP" dirty="0" smtClean="0"/>
              <a:t>Foundation</a:t>
            </a:r>
            <a:r>
              <a:rPr lang="ja-JP" altLang="en-US" dirty="0" smtClean="0"/>
              <a:t>）</a:t>
            </a:r>
            <a:endParaRPr lang="ja-JP" altLang="en-US" dirty="0"/>
          </a:p>
          <a:p>
            <a:r>
              <a:rPr lang="en-US" altLang="ja-JP" dirty="0" smtClean="0"/>
              <a:t>IntelliJ</a:t>
            </a:r>
            <a:r>
              <a:rPr lang="ja-JP" altLang="en-US" dirty="0" smtClean="0"/>
              <a:t>（</a:t>
            </a:r>
            <a:r>
              <a:rPr lang="en-US" altLang="ja-JP" dirty="0" err="1"/>
              <a:t>JetBrains</a:t>
            </a:r>
            <a:r>
              <a:rPr lang="ja-JP" altLang="en-US" dirty="0" smtClean="0"/>
              <a:t>）</a:t>
            </a:r>
            <a:endParaRPr lang="ja-JP" altLang="en-US" dirty="0"/>
          </a:p>
          <a:p>
            <a:r>
              <a:rPr lang="en-US" altLang="ja-JP" dirty="0" smtClean="0"/>
              <a:t>NetBeans</a:t>
            </a:r>
            <a:r>
              <a:rPr lang="ja-JP" altLang="en-US" dirty="0" smtClean="0"/>
              <a:t>（</a:t>
            </a:r>
            <a:r>
              <a:rPr lang="en-US" altLang="ja-JP" dirty="0" smtClean="0"/>
              <a:t>Oracle</a:t>
            </a:r>
            <a:r>
              <a:rPr lang="ja-JP" altLang="en-US" dirty="0" smtClean="0"/>
              <a:t>）</a:t>
            </a:r>
            <a:endParaRPr kumimoji="1" lang="ja-JP" altLang="en-US" dirty="0"/>
          </a:p>
        </p:txBody>
      </p:sp>
      <p:sp>
        <p:nvSpPr>
          <p:cNvPr id="5" name="テキスト プレースホルダー 4"/>
          <p:cNvSpPr>
            <a:spLocks noGrp="1"/>
          </p:cNvSpPr>
          <p:nvPr>
            <p:ph type="body" sz="quarter" idx="3"/>
          </p:nvPr>
        </p:nvSpPr>
        <p:spPr/>
        <p:txBody>
          <a:bodyPr/>
          <a:lstStyle/>
          <a:p>
            <a:r>
              <a:rPr lang="en-US" altLang="ja-JP" dirty="0"/>
              <a:t>C#</a:t>
            </a:r>
            <a:endParaRPr kumimoji="1" lang="ja-JP" altLang="en-US" dirty="0"/>
          </a:p>
        </p:txBody>
      </p:sp>
      <p:sp>
        <p:nvSpPr>
          <p:cNvPr id="6" name="コンテンツ プレースホルダー 5"/>
          <p:cNvSpPr>
            <a:spLocks noGrp="1"/>
          </p:cNvSpPr>
          <p:nvPr>
            <p:ph sz="quarter" idx="4"/>
          </p:nvPr>
        </p:nvSpPr>
        <p:spPr/>
        <p:txBody>
          <a:bodyPr/>
          <a:lstStyle/>
          <a:p>
            <a:r>
              <a:rPr lang="ja-JP" altLang="en-US" dirty="0"/>
              <a:t>好みは関係ない。</a:t>
            </a:r>
            <a:r>
              <a:rPr lang="en-US" altLang="ja-JP" dirty="0"/>
              <a:t>OS</a:t>
            </a:r>
            <a:r>
              <a:rPr lang="ja-JP" altLang="en-US" dirty="0"/>
              <a:t>ごとに事実上これしかないだろうという製品が</a:t>
            </a:r>
            <a:r>
              <a:rPr lang="ja-JP" altLang="en-US" dirty="0" smtClean="0"/>
              <a:t>ある：</a:t>
            </a:r>
            <a:endParaRPr lang="en-US" altLang="ja-JP" dirty="0" smtClean="0"/>
          </a:p>
          <a:p>
            <a:endParaRPr lang="en-US" altLang="ja-JP" dirty="0" smtClean="0"/>
          </a:p>
          <a:p>
            <a:r>
              <a:rPr kumimoji="1" lang="en-US" altLang="ja-JP" dirty="0" smtClean="0"/>
              <a:t>VS</a:t>
            </a:r>
            <a:r>
              <a:rPr kumimoji="1" lang="ja-JP" altLang="en-US" dirty="0" smtClean="0"/>
              <a:t>（</a:t>
            </a:r>
            <a:r>
              <a:rPr kumimoji="1" lang="en-US" altLang="ja-JP" dirty="0" smtClean="0"/>
              <a:t>Microsoft</a:t>
            </a:r>
            <a:r>
              <a:rPr kumimoji="1" lang="ja-JP" altLang="en-US" dirty="0" smtClean="0"/>
              <a:t>）</a:t>
            </a:r>
            <a:endParaRPr kumimoji="1" lang="en-US" altLang="ja-JP" dirty="0" smtClean="0"/>
          </a:p>
          <a:p>
            <a:r>
              <a:rPr lang="en-US" altLang="ja-JP" dirty="0" err="1" smtClean="0"/>
              <a:t>Xamarin</a:t>
            </a:r>
            <a:r>
              <a:rPr lang="en-US" altLang="ja-JP" dirty="0" smtClean="0"/>
              <a:t> Studio</a:t>
            </a:r>
            <a:r>
              <a:rPr lang="ja-JP" altLang="en-US" dirty="0" smtClean="0"/>
              <a:t>（</a:t>
            </a:r>
            <a:r>
              <a:rPr lang="en-US" altLang="ja-JP" dirty="0" err="1" smtClean="0"/>
              <a:t>Xamarin</a:t>
            </a:r>
            <a:r>
              <a:rPr lang="ja-JP" altLang="en-US" dirty="0" smtClean="0"/>
              <a:t>）</a:t>
            </a:r>
            <a:endParaRPr lang="en-US" altLang="ja-JP" dirty="0" smtClean="0"/>
          </a:p>
          <a:p>
            <a:r>
              <a:rPr lang="en-US" altLang="ja-JP" dirty="0"/>
              <a:t>Mono </a:t>
            </a:r>
            <a:r>
              <a:rPr lang="en-US" altLang="ja-JP" dirty="0" smtClean="0"/>
              <a:t>Develop</a:t>
            </a:r>
            <a:r>
              <a:rPr lang="ja-JP" altLang="en-US" dirty="0" smtClean="0"/>
              <a:t>（</a:t>
            </a:r>
            <a:r>
              <a:rPr lang="en-US" altLang="ja-JP" dirty="0" smtClean="0"/>
              <a:t>Mono Project</a:t>
            </a:r>
            <a:r>
              <a:rPr lang="ja-JP" altLang="en-US" dirty="0" smtClean="0"/>
              <a:t>）</a:t>
            </a:r>
            <a:endParaRPr kumimoji="1" lang="ja-JP" altLang="en-US" dirty="0"/>
          </a:p>
        </p:txBody>
      </p:sp>
      <p:sp>
        <p:nvSpPr>
          <p:cNvPr id="7" name="雲形吹き出し 6"/>
          <p:cNvSpPr/>
          <p:nvPr/>
        </p:nvSpPr>
        <p:spPr>
          <a:xfrm>
            <a:off x="2365876" y="4850062"/>
            <a:ext cx="2638385" cy="1426047"/>
          </a:xfrm>
          <a:prstGeom prst="cloudCallout">
            <a:avLst>
              <a:gd name="adj1" fmla="val -19535"/>
              <a:gd name="adj2" fmla="val -861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kumimoji="1" lang="en-US" altLang="ja-JP" dirty="0"/>
              <a:t>※</a:t>
            </a:r>
            <a:r>
              <a:rPr kumimoji="1" lang="en-US" altLang="ja-JP" dirty="0" err="1"/>
              <a:t>JetBrains</a:t>
            </a:r>
            <a:r>
              <a:rPr kumimoji="1" lang="ja-JP" altLang="en-US" dirty="0"/>
              <a:t>社は</a:t>
            </a:r>
            <a:r>
              <a:rPr kumimoji="1" lang="en-US" altLang="ja-JP" dirty="0"/>
              <a:t>VS</a:t>
            </a:r>
            <a:r>
              <a:rPr kumimoji="1" lang="ja-JP" altLang="en-US" dirty="0"/>
              <a:t>向け</a:t>
            </a:r>
            <a:r>
              <a:rPr kumimoji="1" lang="ja-JP" altLang="en-US" dirty="0" smtClean="0"/>
              <a:t>プラグインも販売</a:t>
            </a:r>
            <a:r>
              <a:rPr kumimoji="1" lang="ja-JP" altLang="en-US" dirty="0"/>
              <a:t>して</a:t>
            </a:r>
            <a:r>
              <a:rPr kumimoji="1" lang="ja-JP" altLang="en-US" dirty="0" smtClean="0"/>
              <a:t>いる。ついでに</a:t>
            </a:r>
            <a:r>
              <a:rPr kumimoji="1" lang="en-US" altLang="ja-JP" dirty="0" err="1" smtClean="0"/>
              <a:t>Kotlin</a:t>
            </a:r>
            <a:r>
              <a:rPr kumimoji="1" lang="ja-JP" altLang="en-US" dirty="0" smtClean="0"/>
              <a:t>開発元。</a:t>
            </a:r>
            <a:endParaRPr kumimoji="1" lang="ja-JP" altLang="en-US" dirty="0"/>
          </a:p>
        </p:txBody>
      </p:sp>
    </p:spTree>
    <p:extLst>
      <p:ext uri="{BB962C8B-B14F-4D97-AF65-F5344CB8AC3E}">
        <p14:creationId xmlns:p14="http://schemas.microsoft.com/office/powerpoint/2010/main" val="717857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ビルド</a:t>
            </a:r>
            <a:r>
              <a:rPr lang="en-US" altLang="ja-JP" dirty="0" smtClean="0"/>
              <a:t>/</a:t>
            </a:r>
            <a:r>
              <a:rPr lang="ja-JP" altLang="en-US" dirty="0" smtClean="0"/>
              <a:t>依存性解決ツール</a:t>
            </a:r>
            <a:endParaRPr kumimoji="1" lang="ja-JP" altLang="en-US" dirty="0"/>
          </a:p>
        </p:txBody>
      </p:sp>
      <p:sp>
        <p:nvSpPr>
          <p:cNvPr id="4" name="テキスト プレースホルダー 3"/>
          <p:cNvSpPr>
            <a:spLocks noGrp="1"/>
          </p:cNvSpPr>
          <p:nvPr>
            <p:ph type="body" idx="1"/>
          </p:nvPr>
        </p:nvSpPr>
        <p:spPr/>
        <p:txBody>
          <a:bodyPr/>
          <a:lstStyle/>
          <a:p>
            <a:r>
              <a:rPr lang="en-US" altLang="ja-JP" dirty="0"/>
              <a:t>Java</a:t>
            </a:r>
            <a:endParaRPr kumimoji="1" lang="ja-JP" altLang="en-US" dirty="0"/>
          </a:p>
        </p:txBody>
      </p:sp>
      <p:sp>
        <p:nvSpPr>
          <p:cNvPr id="5" name="コンテンツ プレースホルダー 4"/>
          <p:cNvSpPr>
            <a:spLocks noGrp="1"/>
          </p:cNvSpPr>
          <p:nvPr>
            <p:ph sz="half" idx="2"/>
          </p:nvPr>
        </p:nvSpPr>
        <p:spPr/>
        <p:txBody>
          <a:bodyPr/>
          <a:lstStyle/>
          <a:p>
            <a:pPr marL="34290" indent="0">
              <a:buNone/>
            </a:pPr>
            <a:r>
              <a:rPr lang="ja-JP" altLang="en-US" dirty="0" smtClean="0"/>
              <a:t>例によっていろいろある：</a:t>
            </a:r>
            <a:endParaRPr lang="en-US" altLang="ja-JP" dirty="0" smtClean="0"/>
          </a:p>
          <a:p>
            <a:r>
              <a:rPr lang="en-US" altLang="ja-JP" dirty="0" smtClean="0"/>
              <a:t>Ant</a:t>
            </a:r>
            <a:endParaRPr lang="en-US" altLang="ja-JP" dirty="0"/>
          </a:p>
          <a:p>
            <a:r>
              <a:rPr lang="en-US" altLang="ja-JP" dirty="0" smtClean="0"/>
              <a:t>Maven</a:t>
            </a:r>
            <a:endParaRPr lang="en-US" altLang="ja-JP" dirty="0"/>
          </a:p>
          <a:p>
            <a:r>
              <a:rPr lang="en-US" altLang="ja-JP" dirty="0" smtClean="0"/>
              <a:t>Ivy</a:t>
            </a:r>
            <a:endParaRPr lang="en-US" altLang="ja-JP" dirty="0"/>
          </a:p>
          <a:p>
            <a:r>
              <a:rPr lang="en-US" altLang="ja-JP" dirty="0" err="1" smtClean="0"/>
              <a:t>Gradle</a:t>
            </a:r>
            <a:endParaRPr lang="en-US" altLang="ja-JP" dirty="0"/>
          </a:p>
          <a:p>
            <a:r>
              <a:rPr lang="en-US" altLang="ja-JP" dirty="0" smtClean="0"/>
              <a:t>SBT</a:t>
            </a:r>
            <a:endParaRPr kumimoji="1" lang="ja-JP" altLang="en-US" dirty="0"/>
          </a:p>
        </p:txBody>
      </p:sp>
      <p:sp>
        <p:nvSpPr>
          <p:cNvPr id="6" name="テキスト プレースホルダー 5"/>
          <p:cNvSpPr>
            <a:spLocks noGrp="1"/>
          </p:cNvSpPr>
          <p:nvPr>
            <p:ph type="body" sz="quarter" idx="3"/>
          </p:nvPr>
        </p:nvSpPr>
        <p:spPr/>
        <p:txBody>
          <a:bodyPr/>
          <a:lstStyle/>
          <a:p>
            <a:r>
              <a:rPr lang="en-US" altLang="ja-JP" dirty="0"/>
              <a:t>C#</a:t>
            </a:r>
            <a:endParaRPr kumimoji="1" lang="ja-JP" altLang="en-US" dirty="0"/>
          </a:p>
        </p:txBody>
      </p:sp>
      <p:sp>
        <p:nvSpPr>
          <p:cNvPr id="7" name="コンテンツ プレースホルダー 6"/>
          <p:cNvSpPr>
            <a:spLocks noGrp="1"/>
          </p:cNvSpPr>
          <p:nvPr>
            <p:ph sz="quarter" idx="4"/>
          </p:nvPr>
        </p:nvSpPr>
        <p:spPr/>
        <p:txBody>
          <a:bodyPr/>
          <a:lstStyle/>
          <a:p>
            <a:pPr marL="34290" indent="0">
              <a:buNone/>
            </a:pPr>
            <a:r>
              <a:rPr lang="ja-JP" altLang="en-US" dirty="0" smtClean="0"/>
              <a:t>例によって選択の余地はない：</a:t>
            </a:r>
            <a:endParaRPr lang="en-US" altLang="ja-JP" dirty="0" smtClean="0"/>
          </a:p>
          <a:p>
            <a:r>
              <a:rPr lang="en-US" altLang="ja-JP" dirty="0" err="1" smtClean="0"/>
              <a:t>Msbuild</a:t>
            </a:r>
            <a:endParaRPr lang="en-US" altLang="ja-JP" dirty="0" smtClean="0"/>
          </a:p>
          <a:p>
            <a:r>
              <a:rPr lang="en-US" altLang="ja-JP" dirty="0" err="1"/>
              <a:t>NuGet</a:t>
            </a:r>
            <a:endParaRPr kumimoji="1" lang="ja-JP" altLang="en-US" dirty="0"/>
          </a:p>
        </p:txBody>
      </p:sp>
    </p:spTree>
    <p:extLst>
      <p:ext uri="{BB962C8B-B14F-4D97-AF65-F5344CB8AC3E}">
        <p14:creationId xmlns:p14="http://schemas.microsoft.com/office/powerpoint/2010/main" val="1165452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ポータビリティ</a:t>
            </a:r>
            <a:endParaRPr kumimoji="1" lang="ja-JP" altLang="en-US" dirty="0"/>
          </a:p>
        </p:txBody>
      </p:sp>
      <p:sp>
        <p:nvSpPr>
          <p:cNvPr id="7" name="コンテンツ プレースホルダー 6"/>
          <p:cNvSpPr>
            <a:spLocks noGrp="1"/>
          </p:cNvSpPr>
          <p:nvPr>
            <p:ph idx="1"/>
          </p:nvPr>
        </p:nvSpPr>
        <p:spPr/>
        <p:txBody>
          <a:bodyPr/>
          <a:lstStyle/>
          <a:p>
            <a:r>
              <a:rPr lang="en-US" altLang="ja-JP" dirty="0" smtClean="0"/>
              <a:t>Java</a:t>
            </a:r>
          </a:p>
          <a:p>
            <a:pPr lvl="1"/>
            <a:r>
              <a:rPr lang="en-US" altLang="ja-JP" dirty="0"/>
              <a:t>JRE</a:t>
            </a:r>
            <a:r>
              <a:rPr lang="ja-JP" altLang="en-US" dirty="0"/>
              <a:t>および標準ライブラリは</a:t>
            </a:r>
            <a:r>
              <a:rPr lang="en-US" altLang="ja-JP" dirty="0"/>
              <a:t>Windows</a:t>
            </a:r>
            <a:r>
              <a:rPr lang="ja-JP" altLang="en-US" dirty="0" err="1"/>
              <a:t>、</a:t>
            </a:r>
            <a:r>
              <a:rPr lang="en-US" altLang="ja-JP" dirty="0"/>
              <a:t>Mac OS X</a:t>
            </a:r>
            <a:r>
              <a:rPr lang="ja-JP" altLang="en-US" dirty="0" err="1"/>
              <a:t>、</a:t>
            </a:r>
            <a:r>
              <a:rPr lang="en-US" altLang="ja-JP" dirty="0"/>
              <a:t>Linux</a:t>
            </a:r>
            <a:r>
              <a:rPr lang="ja-JP" altLang="en-US" dirty="0" err="1"/>
              <a:t>、</a:t>
            </a:r>
            <a:r>
              <a:rPr lang="en-US" altLang="ja-JP" dirty="0"/>
              <a:t>Solaris</a:t>
            </a:r>
            <a:r>
              <a:rPr lang="ja-JP" altLang="en-US" dirty="0"/>
              <a:t>（</a:t>
            </a:r>
            <a:r>
              <a:rPr lang="en-US" altLang="ja-JP" dirty="0"/>
              <a:t>UNIX</a:t>
            </a:r>
            <a:r>
              <a:rPr lang="ja-JP" altLang="en-US" dirty="0"/>
              <a:t>）上で動作</a:t>
            </a:r>
            <a:r>
              <a:rPr lang="ja-JP" altLang="en-US" dirty="0" smtClean="0"/>
              <a:t>する（</a:t>
            </a:r>
            <a:r>
              <a:rPr lang="en-US" altLang="ja-JP" dirty="0" smtClean="0"/>
              <a:t>※1</a:t>
            </a:r>
            <a:r>
              <a:rPr lang="ja-JP" altLang="en-US" dirty="0" smtClean="0"/>
              <a:t>）。</a:t>
            </a:r>
            <a:endParaRPr lang="en-US" altLang="ja-JP" dirty="0" smtClean="0"/>
          </a:p>
          <a:p>
            <a:pPr lvl="1"/>
            <a:r>
              <a:rPr lang="ja-JP" altLang="en-US" dirty="0"/>
              <a:t>したがって</a:t>
            </a:r>
            <a:r>
              <a:rPr lang="en-US" altLang="ja-JP" dirty="0"/>
              <a:t>Java</a:t>
            </a:r>
            <a:r>
              <a:rPr lang="ja-JP" altLang="en-US" dirty="0"/>
              <a:t>言語で実装した製品はいずれの</a:t>
            </a:r>
            <a:r>
              <a:rPr lang="en-US" altLang="ja-JP" dirty="0"/>
              <a:t>OS</a:t>
            </a:r>
            <a:r>
              <a:rPr lang="ja-JP" altLang="en-US" dirty="0"/>
              <a:t>でも動作</a:t>
            </a:r>
            <a:r>
              <a:rPr lang="ja-JP" altLang="en-US" dirty="0" smtClean="0"/>
              <a:t>する。</a:t>
            </a:r>
            <a:endParaRPr lang="en-US" altLang="ja-JP" dirty="0" smtClean="0"/>
          </a:p>
          <a:p>
            <a:pPr lvl="1"/>
            <a:endParaRPr lang="en-US" altLang="ja-JP" dirty="0" smtClean="0"/>
          </a:p>
          <a:p>
            <a:r>
              <a:rPr kumimoji="1" lang="en-US" altLang="ja-JP" dirty="0"/>
              <a:t>C</a:t>
            </a:r>
            <a:r>
              <a:rPr kumimoji="1" lang="en-US" altLang="ja-JP" dirty="0" smtClean="0"/>
              <a:t>#</a:t>
            </a:r>
          </a:p>
          <a:p>
            <a:pPr lvl="1"/>
            <a:r>
              <a:rPr lang="en-US" altLang="ja-JP" dirty="0"/>
              <a:t>CLR</a:t>
            </a:r>
            <a:r>
              <a:rPr lang="ja-JP" altLang="en-US" dirty="0"/>
              <a:t>は</a:t>
            </a:r>
            <a:r>
              <a:rPr lang="en-US" altLang="ja-JP" dirty="0"/>
              <a:t>MS</a:t>
            </a:r>
            <a:r>
              <a:rPr lang="ja-JP" altLang="en-US" dirty="0"/>
              <a:t>製</a:t>
            </a:r>
            <a:r>
              <a:rPr lang="en-US" altLang="ja-JP" dirty="0"/>
              <a:t>/Mono</a:t>
            </a:r>
            <a:r>
              <a:rPr lang="ja-JP" altLang="en-US" dirty="0"/>
              <a:t>製が</a:t>
            </a:r>
            <a:r>
              <a:rPr lang="en-US" altLang="ja-JP" dirty="0"/>
              <a:t>Windows</a:t>
            </a:r>
            <a:r>
              <a:rPr lang="ja-JP" altLang="en-US" dirty="0" err="1"/>
              <a:t>、</a:t>
            </a:r>
            <a:r>
              <a:rPr lang="en-US" altLang="ja-JP" dirty="0"/>
              <a:t>Mac OS X</a:t>
            </a:r>
            <a:r>
              <a:rPr lang="ja-JP" altLang="en-US" dirty="0" err="1"/>
              <a:t>、</a:t>
            </a:r>
            <a:r>
              <a:rPr lang="en-US" altLang="ja-JP" dirty="0"/>
              <a:t>Linux</a:t>
            </a:r>
            <a:r>
              <a:rPr lang="ja-JP" altLang="en-US" dirty="0"/>
              <a:t>上で動作</a:t>
            </a:r>
            <a:r>
              <a:rPr lang="ja-JP" altLang="en-US" dirty="0" smtClean="0"/>
              <a:t>する。</a:t>
            </a:r>
            <a:endParaRPr lang="en-US" altLang="ja-JP" dirty="0" smtClean="0"/>
          </a:p>
          <a:p>
            <a:pPr lvl="1"/>
            <a:r>
              <a:rPr lang="ja-JP" altLang="en-US" dirty="0"/>
              <a:t>しかし標準ライブラリからあとが</a:t>
            </a:r>
            <a:r>
              <a:rPr lang="ja-JP" altLang="en-US" dirty="0" smtClean="0"/>
              <a:t>あやしい。と</a:t>
            </a:r>
            <a:r>
              <a:rPr lang="ja-JP" altLang="en-US" dirty="0"/>
              <a:t>いう</a:t>
            </a:r>
            <a:r>
              <a:rPr lang="ja-JP" altLang="en-US" dirty="0" smtClean="0"/>
              <a:t>か、</a:t>
            </a:r>
            <a:r>
              <a:rPr lang="en-US" altLang="ja-JP" dirty="0" smtClean="0"/>
              <a:t>Windows</a:t>
            </a:r>
            <a:r>
              <a:rPr lang="ja-JP" altLang="en-US" dirty="0"/>
              <a:t>で動かすことが前提すぎて「どこまで標準か」なんて気にして</a:t>
            </a:r>
            <a:r>
              <a:rPr lang="ja-JP" altLang="en-US" dirty="0" smtClean="0"/>
              <a:t>いないのではないか？</a:t>
            </a:r>
            <a:endParaRPr lang="en-US" altLang="ja-JP" dirty="0" smtClean="0"/>
          </a:p>
          <a:p>
            <a:pPr lvl="1"/>
            <a:r>
              <a:rPr lang="ja-JP" altLang="en-US" dirty="0"/>
              <a:t>少なくとも</a:t>
            </a:r>
            <a:r>
              <a:rPr lang="en-US" altLang="ja-JP" dirty="0"/>
              <a:t>Mono</a:t>
            </a:r>
            <a:r>
              <a:rPr lang="ja-JP" altLang="en-US" dirty="0" err="1"/>
              <a:t>が</a:t>
            </a:r>
            <a:r>
              <a:rPr lang="ja-JP" altLang="en-US" dirty="0" err="1" smtClean="0"/>
              <a:t>提</a:t>
            </a:r>
            <a:r>
              <a:rPr lang="ja-JP" altLang="en-US" dirty="0" smtClean="0"/>
              <a:t>供している</a:t>
            </a:r>
            <a:r>
              <a:rPr lang="en-US" altLang="ja-JP" dirty="0" smtClean="0"/>
              <a:t>ASP.NET</a:t>
            </a:r>
            <a:r>
              <a:rPr lang="ja-JP" altLang="en-US" dirty="0"/>
              <a:t>や</a:t>
            </a:r>
            <a:r>
              <a:rPr lang="en-US" altLang="ja-JP" dirty="0" smtClean="0"/>
              <a:t>MS</a:t>
            </a:r>
            <a:r>
              <a:rPr lang="ja-JP" altLang="en-US" dirty="0" smtClean="0"/>
              <a:t>が</a:t>
            </a:r>
            <a:r>
              <a:rPr lang="ja-JP" altLang="en-US" dirty="0"/>
              <a:t>今後提供するそれはサブセットに過ぎない可能性が</a:t>
            </a:r>
            <a:r>
              <a:rPr lang="ja-JP" altLang="en-US" dirty="0" smtClean="0"/>
              <a:t>高い。</a:t>
            </a:r>
            <a:endParaRPr kumimoji="1" lang="ja-JP" altLang="en-US" dirty="0"/>
          </a:p>
        </p:txBody>
      </p:sp>
      <p:sp>
        <p:nvSpPr>
          <p:cNvPr id="8" name="テキスト ボックス 7"/>
          <p:cNvSpPr txBox="1"/>
          <p:nvPr/>
        </p:nvSpPr>
        <p:spPr>
          <a:xfrm>
            <a:off x="857250" y="6328398"/>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http://www.oracle.com/technetwork/java/javase/downloads/jre8-downloads-2133155.html</a:t>
            </a:r>
            <a:r>
              <a:rPr kumimoji="1" lang="ja-JP" altLang="en-US" sz="1200" dirty="0" smtClean="0">
                <a:solidFill>
                  <a:schemeClr val="tx1">
                    <a:lumMod val="65000"/>
                    <a:lumOff val="35000"/>
                  </a:schemeClr>
                </a:solidFill>
              </a:rPr>
              <a:t>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485910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ポータビリティ</a:t>
            </a:r>
            <a:endParaRPr kumimoji="1" lang="ja-JP" altLang="en-US" dirty="0"/>
          </a:p>
        </p:txBody>
      </p:sp>
      <p:sp>
        <p:nvSpPr>
          <p:cNvPr id="3" name="コンテンツ プレースホルダー 2"/>
          <p:cNvSpPr>
            <a:spLocks noGrp="1"/>
          </p:cNvSpPr>
          <p:nvPr>
            <p:ph idx="1"/>
          </p:nvPr>
        </p:nvSpPr>
        <p:spPr/>
        <p:txBody>
          <a:bodyPr>
            <a:normAutofit/>
          </a:bodyPr>
          <a:lstStyle/>
          <a:p>
            <a:pPr marL="34290" indent="0">
              <a:buNone/>
            </a:pPr>
            <a:r>
              <a:rPr lang="ja-JP" altLang="en-US" dirty="0"/>
              <a:t>いうまでもないことなのかもしれない</a:t>
            </a:r>
            <a:r>
              <a:rPr lang="ja-JP" altLang="en-US" dirty="0" smtClean="0"/>
              <a:t>が</a:t>
            </a:r>
            <a:r>
              <a:rPr lang="en-US" altLang="ja-JP" dirty="0" smtClean="0"/>
              <a:t>…</a:t>
            </a:r>
          </a:p>
          <a:p>
            <a:endParaRPr kumimoji="1" lang="en-US" altLang="ja-JP" dirty="0"/>
          </a:p>
          <a:p>
            <a:r>
              <a:rPr lang="en-US" altLang="ja-JP" dirty="0"/>
              <a:t>Java</a:t>
            </a:r>
            <a:r>
              <a:rPr lang="ja-JP" altLang="en-US" dirty="0"/>
              <a:t>でつくる</a:t>
            </a:r>
            <a:r>
              <a:rPr lang="ja-JP" altLang="en-US" dirty="0" smtClean="0"/>
              <a:t>場合：</a:t>
            </a:r>
            <a:endParaRPr lang="en-US" altLang="ja-JP" dirty="0" smtClean="0"/>
          </a:p>
          <a:p>
            <a:pPr lvl="1"/>
            <a:r>
              <a:rPr lang="ja-JP" altLang="en-US" dirty="0"/>
              <a:t>プラットフォームはあまり関係</a:t>
            </a:r>
            <a:r>
              <a:rPr lang="ja-JP" altLang="en-US" dirty="0" smtClean="0"/>
              <a:t>ない。</a:t>
            </a:r>
            <a:endParaRPr lang="en-US" altLang="ja-JP" dirty="0" smtClean="0"/>
          </a:p>
          <a:p>
            <a:pPr lvl="1"/>
            <a:r>
              <a:rPr lang="ja-JP" altLang="en-US" dirty="0"/>
              <a:t>「広く使ってもらう」ことが期待される（できる）製品づくりに</a:t>
            </a:r>
            <a:r>
              <a:rPr lang="ja-JP" altLang="en-US" dirty="0" smtClean="0"/>
              <a:t>なる。想定</a:t>
            </a:r>
            <a:r>
              <a:rPr lang="ja-JP" altLang="en-US" dirty="0"/>
              <a:t>ユーザの母集団が</a:t>
            </a:r>
            <a:r>
              <a:rPr lang="ja-JP" altLang="en-US" dirty="0" smtClean="0"/>
              <a:t>大きい。</a:t>
            </a:r>
            <a:endParaRPr lang="en-US" altLang="ja-JP" dirty="0" smtClean="0"/>
          </a:p>
          <a:p>
            <a:pPr lvl="1"/>
            <a:endParaRPr kumimoji="1" lang="en-US" altLang="ja-JP" dirty="0"/>
          </a:p>
          <a:p>
            <a:r>
              <a:rPr lang="en-US" altLang="ja-JP" dirty="0"/>
              <a:t>C#</a:t>
            </a:r>
            <a:r>
              <a:rPr lang="ja-JP" altLang="en-US" dirty="0"/>
              <a:t>でつくる</a:t>
            </a:r>
            <a:r>
              <a:rPr lang="ja-JP" altLang="en-US" dirty="0" smtClean="0"/>
              <a:t>場合：</a:t>
            </a:r>
            <a:endParaRPr lang="en-US" altLang="ja-JP" dirty="0" smtClean="0"/>
          </a:p>
          <a:p>
            <a:pPr lvl="1"/>
            <a:r>
              <a:rPr lang="ja-JP" altLang="en-US" dirty="0"/>
              <a:t>プラットフォームとして</a:t>
            </a:r>
            <a:r>
              <a:rPr lang="ja-JP" altLang="en-US" dirty="0" smtClean="0"/>
              <a:t>は</a:t>
            </a:r>
            <a:r>
              <a:rPr lang="en-US" altLang="ja-JP" dirty="0" smtClean="0"/>
              <a:t>MS</a:t>
            </a:r>
            <a:r>
              <a:rPr lang="ja-JP" altLang="en-US" dirty="0" err="1" smtClean="0"/>
              <a:t>が</a:t>
            </a:r>
            <a:r>
              <a:rPr lang="ja-JP" altLang="en-US" dirty="0" err="1"/>
              <a:t>提</a:t>
            </a:r>
            <a:r>
              <a:rPr lang="ja-JP" altLang="en-US" dirty="0"/>
              <a:t>供するものが主</a:t>
            </a:r>
            <a:r>
              <a:rPr lang="ja-JP" altLang="en-US" dirty="0" smtClean="0"/>
              <a:t>ターゲット。</a:t>
            </a:r>
            <a:endParaRPr lang="en-US" altLang="ja-JP" dirty="0" smtClean="0"/>
          </a:p>
          <a:p>
            <a:pPr lvl="1"/>
            <a:r>
              <a:rPr lang="ja-JP" altLang="en-US" dirty="0"/>
              <a:t>「</a:t>
            </a:r>
            <a:r>
              <a:rPr lang="en-US" altLang="ja-JP" dirty="0"/>
              <a:t>Windows</a:t>
            </a:r>
            <a:r>
              <a:rPr lang="ja-JP" altLang="en-US" dirty="0"/>
              <a:t>ユーザに使ってもらう」ことが期待</a:t>
            </a:r>
            <a:r>
              <a:rPr lang="ja-JP" altLang="en-US" dirty="0" smtClean="0"/>
              <a:t>される（できる）製品づくり</a:t>
            </a:r>
            <a:r>
              <a:rPr lang="ja-JP" altLang="en-US" dirty="0"/>
              <a:t>に</a:t>
            </a:r>
            <a:r>
              <a:rPr lang="ja-JP" altLang="en-US" dirty="0" smtClean="0"/>
              <a:t>なる。想定</a:t>
            </a:r>
            <a:r>
              <a:rPr lang="ja-JP" altLang="en-US" dirty="0"/>
              <a:t>ユーザの母集団に縛りが</a:t>
            </a:r>
            <a:r>
              <a:rPr lang="ja-JP" altLang="en-US" dirty="0" smtClean="0"/>
              <a:t>ある。</a:t>
            </a:r>
            <a:endParaRPr lang="ja-JP" altLang="en-US" dirty="0"/>
          </a:p>
          <a:p>
            <a:pPr marL="205740" lvl="1" indent="0">
              <a:buNone/>
            </a:pPr>
            <a:r>
              <a:rPr lang="ja-JP" altLang="en-US" dirty="0" smtClean="0"/>
              <a:t>⇒これ</a:t>
            </a:r>
            <a:r>
              <a:rPr lang="ja-JP" altLang="en-US" dirty="0"/>
              <a:t>が今後どこまで解放されていくかが焦点と</a:t>
            </a:r>
            <a:r>
              <a:rPr lang="ja-JP" altLang="en-US" dirty="0" smtClean="0"/>
              <a:t>なる。</a:t>
            </a:r>
            <a:endParaRPr lang="en-US" altLang="ja-JP" dirty="0" smtClean="0"/>
          </a:p>
          <a:p>
            <a:pPr lvl="1"/>
            <a:endParaRPr kumimoji="1" lang="ja-JP" altLang="en-US" dirty="0"/>
          </a:p>
        </p:txBody>
      </p:sp>
    </p:spTree>
    <p:extLst>
      <p:ext uri="{BB962C8B-B14F-4D97-AF65-F5344CB8AC3E}">
        <p14:creationId xmlns:p14="http://schemas.microsoft.com/office/powerpoint/2010/main" val="3778005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Mac OS X</a:t>
            </a:r>
            <a:r>
              <a:rPr kumimoji="1" lang="ja-JP" altLang="en-US" dirty="0" smtClean="0"/>
              <a:t>で</a:t>
            </a:r>
            <a:r>
              <a:rPr kumimoji="1" lang="en-US" altLang="ja-JP" dirty="0" smtClean="0"/>
              <a:t>exe</a:t>
            </a:r>
            <a:r>
              <a:rPr kumimoji="1" lang="ja-JP" altLang="en-US" dirty="0" smtClean="0"/>
              <a:t>を実行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正方形/長方形 3"/>
          <p:cNvSpPr/>
          <p:nvPr/>
        </p:nvSpPr>
        <p:spPr>
          <a:xfrm>
            <a:off x="7270955" y="796413"/>
            <a:ext cx="9144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smtClean="0"/>
              <a:t>TODO</a:t>
            </a:r>
            <a:endParaRPr kumimoji="1" lang="ja-JP" altLang="en-US" dirty="0"/>
          </a:p>
        </p:txBody>
      </p:sp>
    </p:spTree>
    <p:extLst>
      <p:ext uri="{BB962C8B-B14F-4D97-AF65-F5344CB8AC3E}">
        <p14:creationId xmlns:p14="http://schemas.microsoft.com/office/powerpoint/2010/main" val="3600712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モジュラリティと依存性解決</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Java</a:t>
            </a:r>
          </a:p>
          <a:p>
            <a:pPr lvl="1"/>
            <a:r>
              <a:rPr lang="ja-JP" altLang="en-US" dirty="0"/>
              <a:t>モジュールは</a:t>
            </a:r>
            <a:r>
              <a:rPr lang="en-US" altLang="ja-JP" dirty="0"/>
              <a:t>.class</a:t>
            </a:r>
            <a:r>
              <a:rPr lang="ja-JP" altLang="en-US" dirty="0"/>
              <a:t>ファイルと</a:t>
            </a:r>
            <a:r>
              <a:rPr lang="en-US" altLang="ja-JP" dirty="0"/>
              <a:t>.jar</a:t>
            </a:r>
            <a:r>
              <a:rPr lang="ja-JP" altLang="en-US" dirty="0"/>
              <a:t>ファイル（およびその変種である</a:t>
            </a:r>
            <a:r>
              <a:rPr lang="en-US" altLang="ja-JP" dirty="0"/>
              <a:t>.war</a:t>
            </a:r>
            <a:r>
              <a:rPr lang="ja-JP" altLang="en-US" dirty="0"/>
              <a:t>など）で表現</a:t>
            </a:r>
            <a:r>
              <a:rPr lang="ja-JP" altLang="en-US" dirty="0" smtClean="0"/>
              <a:t>される。</a:t>
            </a:r>
            <a:endParaRPr lang="ja-JP" altLang="en-US" dirty="0"/>
          </a:p>
          <a:p>
            <a:pPr lvl="1"/>
            <a:r>
              <a:rPr lang="ja-JP" altLang="en-US" dirty="0" smtClean="0"/>
              <a:t>実行時の依存性解決は</a:t>
            </a:r>
            <a:r>
              <a:rPr lang="ja-JP" altLang="en-US" dirty="0"/>
              <a:t>クラスパスを検索して名称ベースで解決を</a:t>
            </a:r>
            <a:r>
              <a:rPr lang="ja-JP" altLang="en-US" dirty="0" smtClean="0"/>
              <a:t>行う。</a:t>
            </a:r>
            <a:endParaRPr lang="en-US" altLang="ja-JP" dirty="0" smtClean="0"/>
          </a:p>
          <a:p>
            <a:endParaRPr lang="en-US" altLang="ja-JP" dirty="0" smtClean="0"/>
          </a:p>
          <a:p>
            <a:r>
              <a:rPr lang="en-US" altLang="ja-JP" dirty="0" smtClean="0"/>
              <a:t>C#</a:t>
            </a:r>
          </a:p>
          <a:p>
            <a:pPr lvl="1"/>
            <a:r>
              <a:rPr lang="ja-JP" altLang="en-US" dirty="0"/>
              <a:t>モジュールは</a:t>
            </a:r>
            <a:r>
              <a:rPr lang="en-US" altLang="ja-JP" dirty="0"/>
              <a:t>.exe</a:t>
            </a:r>
            <a:r>
              <a:rPr lang="ja-JP" altLang="en-US" dirty="0"/>
              <a:t>や</a:t>
            </a:r>
            <a:r>
              <a:rPr lang="en-US" altLang="ja-JP" dirty="0"/>
              <a:t>.</a:t>
            </a:r>
            <a:r>
              <a:rPr lang="en-US" altLang="ja-JP" dirty="0" err="1"/>
              <a:t>dll</a:t>
            </a:r>
            <a:r>
              <a:rPr lang="ja-JP" altLang="en-US" dirty="0"/>
              <a:t>で表現される。</a:t>
            </a:r>
            <a:r>
              <a:rPr lang="ja-JP" altLang="en-US" dirty="0" smtClean="0"/>
              <a:t>依存性の名称やバージョンは</a:t>
            </a:r>
            <a:r>
              <a:rPr lang="en-US" altLang="ja-JP" dirty="0"/>
              <a:t>DLL</a:t>
            </a:r>
            <a:r>
              <a:rPr lang="ja-JP" altLang="en-US" dirty="0"/>
              <a:t>の中に記述されて</a:t>
            </a:r>
            <a:r>
              <a:rPr lang="ja-JP" altLang="en-US" dirty="0" smtClean="0"/>
              <a:t>いる。</a:t>
            </a:r>
            <a:endParaRPr lang="en-US" altLang="ja-JP" dirty="0" smtClean="0"/>
          </a:p>
          <a:p>
            <a:pPr lvl="1"/>
            <a:r>
              <a:rPr lang="en-US" altLang="ja-JP" dirty="0"/>
              <a:t>CLR</a:t>
            </a:r>
            <a:r>
              <a:rPr lang="ja-JP" altLang="en-US" dirty="0"/>
              <a:t>は</a:t>
            </a:r>
            <a:r>
              <a:rPr lang="en-US" altLang="ja-JP" dirty="0"/>
              <a:t>GAC</a:t>
            </a:r>
            <a:r>
              <a:rPr lang="ja-JP" altLang="en-US" dirty="0"/>
              <a:t>と</a:t>
            </a:r>
            <a:r>
              <a:rPr lang="en-US" altLang="ja-JP" dirty="0"/>
              <a:t>EXE</a:t>
            </a:r>
            <a:r>
              <a:rPr lang="ja-JP" altLang="en-US" dirty="0"/>
              <a:t>のパスを起点としたディレクトリ・ツリーを検索して名称・バージョン・署名ベースの解決を</a:t>
            </a:r>
            <a:r>
              <a:rPr lang="ja-JP" altLang="en-US" dirty="0" smtClean="0"/>
              <a:t>行う。</a:t>
            </a:r>
            <a:endParaRPr lang="en-US" altLang="ja-JP" dirty="0" smtClean="0"/>
          </a:p>
          <a:p>
            <a:pPr lvl="1"/>
            <a:endParaRPr kumimoji="1" lang="ja-JP" altLang="en-US" dirty="0"/>
          </a:p>
        </p:txBody>
      </p:sp>
      <p:sp>
        <p:nvSpPr>
          <p:cNvPr id="4" name="雲形吹き出し 3"/>
          <p:cNvSpPr/>
          <p:nvPr/>
        </p:nvSpPr>
        <p:spPr>
          <a:xfrm>
            <a:off x="5619403" y="3229080"/>
            <a:ext cx="2917767" cy="1110163"/>
          </a:xfrm>
          <a:prstGeom prst="cloudCallout">
            <a:avLst>
              <a:gd name="adj1" fmla="val -49450"/>
              <a:gd name="adj2" fmla="val -39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en-US" altLang="ja-JP" dirty="0" smtClean="0"/>
              <a:t>cf.</a:t>
            </a:r>
            <a:r>
              <a:rPr kumimoji="1" lang="ja-JP" altLang="en-US" dirty="0" smtClean="0"/>
              <a:t> </a:t>
            </a:r>
            <a:r>
              <a:rPr kumimoji="1" lang="en-US" altLang="ja-JP" dirty="0" smtClean="0"/>
              <a:t>Java9</a:t>
            </a:r>
            <a:r>
              <a:rPr kumimoji="1" lang="ja-JP" altLang="en-US" dirty="0" smtClean="0"/>
              <a:t>（</a:t>
            </a:r>
            <a:r>
              <a:rPr kumimoji="1" lang="en-US" altLang="ja-JP" dirty="0" smtClean="0"/>
              <a:t>※1</a:t>
            </a:r>
            <a:r>
              <a:rPr kumimoji="1" lang="ja-JP" altLang="en-US" dirty="0" smtClean="0"/>
              <a:t>）</a:t>
            </a:r>
            <a:endParaRPr kumimoji="1" lang="ja-JP" altLang="en-US" dirty="0"/>
          </a:p>
        </p:txBody>
      </p:sp>
      <p:sp>
        <p:nvSpPr>
          <p:cNvPr id="5" name="テキスト ボックス 4"/>
          <p:cNvSpPr txBox="1"/>
          <p:nvPr/>
        </p:nvSpPr>
        <p:spPr>
          <a:xfrm>
            <a:off x="857250" y="6330231"/>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http://itpro.nikkeibp.co.jp/atcl/column/15/120700278/040500010/?</a:t>
            </a:r>
            <a:r>
              <a:rPr kumimoji="1" lang="en-US" altLang="ja-JP" sz="1200" dirty="0" smtClean="0">
                <a:solidFill>
                  <a:schemeClr val="tx1">
                    <a:lumMod val="65000"/>
                    <a:lumOff val="35000"/>
                  </a:schemeClr>
                </a:solidFill>
              </a:rPr>
              <a:t>rt=nocnt</a:t>
            </a:r>
            <a:r>
              <a:rPr kumimoji="1" lang="ja-JP" altLang="en-US" sz="1200" dirty="0" smtClean="0">
                <a:solidFill>
                  <a:schemeClr val="tx1">
                    <a:lumMod val="65000"/>
                    <a:lumOff val="35000"/>
                  </a:schemeClr>
                </a:solidFill>
              </a:rPr>
              <a:t>などを参照のこと。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840205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ターミノロジー①</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マネージモジュール（</a:t>
            </a:r>
            <a:r>
              <a:rPr kumimoji="1" lang="en-US" altLang="ja-JP" dirty="0" smtClean="0"/>
              <a:t>managed module</a:t>
            </a:r>
            <a:r>
              <a:rPr kumimoji="1" lang="ja-JP" altLang="en-US" dirty="0" smtClean="0"/>
              <a:t>）</a:t>
            </a:r>
            <a:endParaRPr kumimoji="1" lang="en-US" altLang="ja-JP" dirty="0" smtClean="0"/>
          </a:p>
          <a:p>
            <a:pPr lvl="1"/>
            <a:r>
              <a:rPr lang="ja-JP" altLang="en-US" dirty="0" smtClean="0"/>
              <a:t>コンパイラにより生成されるファイルで、</a:t>
            </a:r>
            <a:r>
              <a:rPr lang="en-US" altLang="ja-JP" dirty="0" smtClean="0"/>
              <a:t>PE32</a:t>
            </a:r>
            <a:r>
              <a:rPr lang="ja-JP" altLang="en-US" dirty="0" smtClean="0"/>
              <a:t>（</a:t>
            </a:r>
            <a:r>
              <a:rPr lang="en-US" altLang="ja-JP" dirty="0" smtClean="0"/>
              <a:t>PE32+</a:t>
            </a:r>
            <a:r>
              <a:rPr lang="ja-JP" altLang="en-US" dirty="0" smtClean="0"/>
              <a:t>）ヘッダー、</a:t>
            </a:r>
            <a:r>
              <a:rPr lang="en-US" altLang="ja-JP" dirty="0" smtClean="0"/>
              <a:t>CLR</a:t>
            </a:r>
            <a:r>
              <a:rPr lang="ja-JP" altLang="en-US" dirty="0" smtClean="0"/>
              <a:t>ヘッダー、メタデータ、</a:t>
            </a:r>
            <a:r>
              <a:rPr lang="en-US" altLang="ja-JP" dirty="0" smtClean="0"/>
              <a:t>IL</a:t>
            </a:r>
            <a:r>
              <a:rPr lang="ja-JP" altLang="en-US" dirty="0" smtClean="0"/>
              <a:t>コードからなる。</a:t>
            </a:r>
            <a:endParaRPr lang="en-US" altLang="ja-JP" dirty="0" smtClean="0"/>
          </a:p>
          <a:p>
            <a:r>
              <a:rPr kumimoji="1" lang="en-US" altLang="ja-JP" dirty="0" smtClean="0"/>
              <a:t>PE32</a:t>
            </a:r>
            <a:r>
              <a:rPr kumimoji="1" lang="ja-JP" altLang="en-US" dirty="0" smtClean="0"/>
              <a:t>ヘッダー</a:t>
            </a:r>
            <a:endParaRPr kumimoji="1" lang="en-US" altLang="ja-JP" dirty="0" smtClean="0"/>
          </a:p>
          <a:p>
            <a:pPr lvl="1"/>
            <a:r>
              <a:rPr kumimoji="1" lang="en-US" altLang="ja-JP" dirty="0" smtClean="0"/>
              <a:t>Windows OS</a:t>
            </a:r>
            <a:r>
              <a:rPr kumimoji="1" lang="ja-JP" altLang="en-US" dirty="0" smtClean="0"/>
              <a:t>上で使用される実行ファイルのフォーマットのためのヘッダー。</a:t>
            </a:r>
            <a:r>
              <a:rPr kumimoji="1" lang="en-US" altLang="ja-JP" dirty="0" smtClean="0"/>
              <a:t>64bit</a:t>
            </a:r>
            <a:r>
              <a:rPr kumimoji="1" lang="ja-JP" altLang="en-US" dirty="0" smtClean="0"/>
              <a:t>の場合は</a:t>
            </a:r>
            <a:r>
              <a:rPr kumimoji="1" lang="en-US" altLang="ja-JP" dirty="0" smtClean="0"/>
              <a:t>PE32+</a:t>
            </a:r>
            <a:r>
              <a:rPr kumimoji="1" lang="ja-JP" altLang="en-US" dirty="0" err="1" smtClean="0"/>
              <a:t>。</a:t>
            </a:r>
            <a:endParaRPr kumimoji="1" lang="en-US" altLang="ja-JP" dirty="0" smtClean="0"/>
          </a:p>
          <a:p>
            <a:r>
              <a:rPr kumimoji="1" lang="en-US" altLang="ja-JP" dirty="0" smtClean="0"/>
              <a:t>CLR</a:t>
            </a:r>
            <a:r>
              <a:rPr kumimoji="1" lang="ja-JP" altLang="en-US" dirty="0" smtClean="0"/>
              <a:t>ヘッダー</a:t>
            </a:r>
            <a:endParaRPr kumimoji="1" lang="en-US" altLang="ja-JP" dirty="0" smtClean="0"/>
          </a:p>
          <a:p>
            <a:pPr lvl="1"/>
            <a:r>
              <a:rPr lang="en-US" altLang="ja-JP" dirty="0" smtClean="0"/>
              <a:t>CLR</a:t>
            </a:r>
            <a:r>
              <a:rPr lang="ja-JP" altLang="en-US" dirty="0" smtClean="0"/>
              <a:t>バージョンや</a:t>
            </a:r>
            <a:r>
              <a:rPr lang="en-US" altLang="ja-JP" dirty="0" smtClean="0"/>
              <a:t>Main</a:t>
            </a:r>
            <a:r>
              <a:rPr lang="ja-JP" altLang="en-US" dirty="0" smtClean="0"/>
              <a:t>メソッドなど</a:t>
            </a:r>
            <a:r>
              <a:rPr lang="en-US" altLang="ja-JP" dirty="0" smtClean="0"/>
              <a:t>IL</a:t>
            </a:r>
            <a:r>
              <a:rPr lang="ja-JP" altLang="en-US" dirty="0" smtClean="0"/>
              <a:t>コードを</a:t>
            </a:r>
            <a:r>
              <a:rPr lang="en-US" altLang="ja-JP" dirty="0" smtClean="0"/>
              <a:t>CLR</a:t>
            </a:r>
            <a:r>
              <a:rPr lang="ja-JP" altLang="en-US" dirty="0" smtClean="0"/>
              <a:t>上で起動するのに必要な情報を含むパート。</a:t>
            </a:r>
            <a:endParaRPr lang="en-US" altLang="ja-JP" dirty="0" smtClean="0"/>
          </a:p>
          <a:p>
            <a:r>
              <a:rPr kumimoji="1" lang="ja-JP" altLang="en-US" dirty="0" smtClean="0"/>
              <a:t>メタデータ</a:t>
            </a:r>
            <a:endParaRPr kumimoji="1" lang="en-US" altLang="ja-JP" dirty="0" smtClean="0"/>
          </a:p>
          <a:p>
            <a:pPr lvl="1"/>
            <a:r>
              <a:rPr kumimoji="1" lang="ja-JP" altLang="en-US" dirty="0" smtClean="0"/>
              <a:t>自モジュールで定義された型とメンバーの定義情報。</a:t>
            </a:r>
            <a:endParaRPr kumimoji="1" lang="en-US" altLang="ja-JP" dirty="0" smtClean="0"/>
          </a:p>
          <a:p>
            <a:pPr lvl="1"/>
            <a:r>
              <a:rPr lang="ja-JP" altLang="en-US" dirty="0" smtClean="0"/>
              <a:t>依存するモジュールで定義された型とメンバーの定義情報。</a:t>
            </a:r>
            <a:endParaRPr lang="en-US" altLang="ja-JP" dirty="0" smtClean="0"/>
          </a:p>
          <a:p>
            <a:pPr lvl="1"/>
            <a:r>
              <a:rPr kumimoji="1" lang="ja-JP" altLang="en-US" dirty="0"/>
              <a:t>依存</a:t>
            </a:r>
            <a:r>
              <a:rPr kumimoji="1" lang="ja-JP" altLang="en-US" dirty="0" smtClean="0"/>
              <a:t>するアセンブリの厳密名やバージョン情報。</a:t>
            </a:r>
            <a:endParaRPr kumimoji="1" lang="en-US" altLang="ja-JP" dirty="0" smtClean="0"/>
          </a:p>
          <a:p>
            <a:pPr lvl="1"/>
            <a:endParaRPr kumimoji="1" lang="ja-JP" altLang="en-US" dirty="0"/>
          </a:p>
        </p:txBody>
      </p:sp>
    </p:spTree>
    <p:extLst>
      <p:ext uri="{BB962C8B-B14F-4D97-AF65-F5344CB8AC3E}">
        <p14:creationId xmlns:p14="http://schemas.microsoft.com/office/powerpoint/2010/main" val="1655636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ターミノロジー②</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IL</a:t>
            </a:r>
            <a:r>
              <a:rPr lang="ja-JP" altLang="en-US" dirty="0"/>
              <a:t>コード（</a:t>
            </a:r>
            <a:r>
              <a:rPr lang="en-US" altLang="ja-JP" dirty="0"/>
              <a:t>intermediate language code</a:t>
            </a:r>
            <a:r>
              <a:rPr lang="ja-JP" altLang="en-US" dirty="0"/>
              <a:t>）</a:t>
            </a:r>
            <a:endParaRPr lang="en-US" altLang="ja-JP" dirty="0"/>
          </a:p>
          <a:p>
            <a:pPr lvl="1"/>
            <a:r>
              <a:rPr lang="en-US" altLang="ja-JP" dirty="0"/>
              <a:t>CLR</a:t>
            </a:r>
            <a:r>
              <a:rPr lang="ja-JP" altLang="en-US" dirty="0"/>
              <a:t>によりロードされる中間言語コードおよびそのコードからなるパート。別名マネージコード（</a:t>
            </a:r>
            <a:r>
              <a:rPr lang="en-US" altLang="ja-JP" dirty="0"/>
              <a:t>managed code</a:t>
            </a:r>
            <a:r>
              <a:rPr lang="ja-JP" altLang="en-US" dirty="0"/>
              <a:t>）。</a:t>
            </a:r>
            <a:endParaRPr lang="en-US" altLang="ja-JP" dirty="0"/>
          </a:p>
          <a:p>
            <a:r>
              <a:rPr lang="ja-JP" altLang="en-US" dirty="0" smtClean="0"/>
              <a:t>アセンブリ（</a:t>
            </a:r>
            <a:r>
              <a:rPr lang="en-US" altLang="ja-JP" dirty="0" smtClean="0"/>
              <a:t>assembly</a:t>
            </a:r>
            <a:r>
              <a:rPr lang="ja-JP" altLang="en-US" dirty="0" smtClean="0"/>
              <a:t>）</a:t>
            </a:r>
            <a:endParaRPr lang="en-US" altLang="ja-JP" dirty="0" smtClean="0"/>
          </a:p>
          <a:p>
            <a:pPr lvl="1"/>
            <a:r>
              <a:rPr lang="en-US" altLang="ja-JP" dirty="0"/>
              <a:t>1</a:t>
            </a:r>
            <a:r>
              <a:rPr lang="ja-JP" altLang="en-US" dirty="0" smtClean="0"/>
              <a:t>つ以上のマネージモジュールもしくはリソースファイルからなるグループ。よって</a:t>
            </a:r>
            <a:r>
              <a:rPr lang="en-US" altLang="ja-JP" dirty="0" smtClean="0"/>
              <a:t>1</a:t>
            </a:r>
            <a:r>
              <a:rPr lang="ja-JP" altLang="en-US" dirty="0" smtClean="0"/>
              <a:t>アセンブリは必ずしも</a:t>
            </a:r>
            <a:r>
              <a:rPr lang="en-US" altLang="ja-JP" dirty="0" smtClean="0"/>
              <a:t>1</a:t>
            </a:r>
            <a:r>
              <a:rPr lang="ja-JP" altLang="en-US" dirty="0" smtClean="0"/>
              <a:t>ファイルではない。</a:t>
            </a:r>
            <a:endParaRPr lang="en-US" altLang="ja-JP" dirty="0" smtClean="0"/>
          </a:p>
          <a:p>
            <a:pPr lvl="1"/>
            <a:r>
              <a:rPr lang="ja-JP" altLang="en-US" dirty="0" smtClean="0"/>
              <a:t>マニフェスト（</a:t>
            </a:r>
            <a:r>
              <a:rPr lang="en-US" altLang="ja-JP" dirty="0" smtClean="0"/>
              <a:t>manifest</a:t>
            </a:r>
            <a:r>
              <a:rPr lang="ja-JP" altLang="en-US" dirty="0" smtClean="0"/>
              <a:t>）と呼ばれるメタデータブロックを持つマネージモジュールと</a:t>
            </a:r>
            <a:r>
              <a:rPr lang="en-US" altLang="ja-JP" dirty="0" smtClean="0"/>
              <a:t>0</a:t>
            </a:r>
            <a:r>
              <a:rPr lang="ja-JP" altLang="en-US" dirty="0" smtClean="0"/>
              <a:t>個以上のマネージモジュール（マニフェストを持たない）やリソースファイルからなる。</a:t>
            </a:r>
            <a:endParaRPr lang="en-US" altLang="ja-JP" dirty="0" smtClean="0"/>
          </a:p>
        </p:txBody>
      </p:sp>
    </p:spTree>
    <p:extLst>
      <p:ext uri="{BB962C8B-B14F-4D97-AF65-F5344CB8AC3E}">
        <p14:creationId xmlns:p14="http://schemas.microsoft.com/office/powerpoint/2010/main" val="2464416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はじめに</a:t>
            </a:r>
            <a:endParaRPr kumimoji="1" lang="ja-JP" altLang="en-US" dirty="0"/>
          </a:p>
        </p:txBody>
      </p:sp>
      <p:sp>
        <p:nvSpPr>
          <p:cNvPr id="5" name="サブタイトル 4"/>
          <p:cNvSpPr>
            <a:spLocks noGrp="1"/>
          </p:cNvSpPr>
          <p:nvPr>
            <p:ph type="subTitle" idx="1"/>
          </p:nvPr>
        </p:nvSpPr>
        <p:spPr/>
        <p:txBody>
          <a:bodyPr/>
          <a:lstStyle/>
          <a:p>
            <a:r>
              <a:rPr lang="ja-JP" altLang="en-US" dirty="0"/>
              <a:t>開催概要と企画の</a:t>
            </a:r>
            <a:r>
              <a:rPr lang="ja-JP" altLang="en-US" dirty="0" smtClean="0"/>
              <a:t>意図</a:t>
            </a:r>
            <a:endParaRPr lang="ja-JP" altLang="en-US" dirty="0"/>
          </a:p>
        </p:txBody>
      </p:sp>
    </p:spTree>
    <p:extLst>
      <p:ext uri="{BB962C8B-B14F-4D97-AF65-F5344CB8AC3E}">
        <p14:creationId xmlns:p14="http://schemas.microsoft.com/office/powerpoint/2010/main" val="2528646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ターミノロジー③</a:t>
            </a:r>
            <a:endParaRPr kumimoji="1" lang="ja-JP" altLang="en-US" dirty="0"/>
          </a:p>
        </p:txBody>
      </p:sp>
      <p:sp>
        <p:nvSpPr>
          <p:cNvPr id="3" name="コンテンツ プレースホルダー 2"/>
          <p:cNvSpPr>
            <a:spLocks noGrp="1"/>
          </p:cNvSpPr>
          <p:nvPr>
            <p:ph idx="1"/>
          </p:nvPr>
        </p:nvSpPr>
        <p:spPr>
          <a:xfrm>
            <a:off x="857251" y="2057400"/>
            <a:ext cx="7404653" cy="4617720"/>
          </a:xfrm>
        </p:spPr>
        <p:txBody>
          <a:bodyPr>
            <a:normAutofit lnSpcReduction="10000"/>
          </a:bodyPr>
          <a:lstStyle/>
          <a:p>
            <a:r>
              <a:rPr lang="en-US" altLang="ja-JP" dirty="0" smtClean="0"/>
              <a:t>GAC</a:t>
            </a:r>
            <a:r>
              <a:rPr lang="ja-JP" altLang="en-US" dirty="0" smtClean="0"/>
              <a:t>（</a:t>
            </a:r>
            <a:r>
              <a:rPr lang="en-US" altLang="ja-JP" dirty="0" smtClean="0"/>
              <a:t>Global Assembly Cache</a:t>
            </a:r>
            <a:r>
              <a:rPr lang="ja-JP" altLang="en-US" dirty="0" smtClean="0"/>
              <a:t>）</a:t>
            </a:r>
            <a:endParaRPr lang="en-US" altLang="ja-JP" dirty="0" smtClean="0"/>
          </a:p>
          <a:p>
            <a:pPr lvl="1"/>
            <a:r>
              <a:rPr lang="ja-JP" altLang="en-US" dirty="0" smtClean="0"/>
              <a:t>厳密名を持つアセンブリを複数のアプリから参照可能にする仕組み。</a:t>
            </a:r>
            <a:endParaRPr lang="en-US" altLang="ja-JP" dirty="0" smtClean="0"/>
          </a:p>
          <a:p>
            <a:pPr lvl="1"/>
            <a:r>
              <a:rPr lang="ja-JP" altLang="en-US" dirty="0" smtClean="0"/>
              <a:t>アセンブリ名の競合防止のほか、複数プロセスからのアセンブリの共有を可能にしてメモリ利用量を軽減させたり、発行者ポリシーで要求されたバージョンをリダイレクトさせたりもする。</a:t>
            </a:r>
            <a:endParaRPr lang="en-US" altLang="ja-JP" dirty="0" smtClean="0"/>
          </a:p>
          <a:p>
            <a:pPr lvl="1"/>
            <a:r>
              <a:rPr lang="ja-JP" altLang="en-US" dirty="0"/>
              <a:t>ようする</a:t>
            </a:r>
            <a:r>
              <a:rPr lang="ja-JP" altLang="en-US" dirty="0" smtClean="0"/>
              <a:t>に</a:t>
            </a:r>
            <a:r>
              <a:rPr lang="en-US" altLang="ja-JP" dirty="0" smtClean="0"/>
              <a:t>Maven</a:t>
            </a:r>
            <a:r>
              <a:rPr lang="ja-JP" altLang="en-US" dirty="0" smtClean="0"/>
              <a:t>のリポジトリ＋</a:t>
            </a:r>
            <a:r>
              <a:rPr lang="en-US" altLang="ja-JP" dirty="0" smtClean="0"/>
              <a:t>α</a:t>
            </a:r>
            <a:r>
              <a:rPr lang="ja-JP" altLang="en-US" dirty="0" smtClean="0"/>
              <a:t>なものだが、その内部構造はユーザ開発者の預かり知らぬところ。</a:t>
            </a:r>
            <a:endParaRPr lang="en-US" altLang="ja-JP" dirty="0" smtClean="0"/>
          </a:p>
          <a:p>
            <a:r>
              <a:rPr lang="ja-JP" altLang="en-US" dirty="0" smtClean="0"/>
              <a:t>厳密名を持つアセンブリ（</a:t>
            </a:r>
            <a:r>
              <a:rPr lang="en-US" altLang="ja-JP" dirty="0" smtClean="0"/>
              <a:t>strongly named assembly</a:t>
            </a:r>
            <a:r>
              <a:rPr lang="ja-JP" altLang="en-US" dirty="0" smtClean="0"/>
              <a:t>）</a:t>
            </a:r>
            <a:endParaRPr lang="en-US" altLang="ja-JP" dirty="0" smtClean="0"/>
          </a:p>
          <a:p>
            <a:pPr lvl="1"/>
            <a:r>
              <a:rPr kumimoji="1" lang="ja-JP" altLang="en-US" dirty="0" smtClean="0"/>
              <a:t>ファイル名、バージョン番号、カルチャ</a:t>
            </a:r>
            <a:r>
              <a:rPr kumimoji="1" lang="en-US" altLang="ja-JP" dirty="0" smtClean="0"/>
              <a:t>ID</a:t>
            </a:r>
            <a:r>
              <a:rPr kumimoji="1" lang="ja-JP" altLang="en-US" dirty="0" smtClean="0"/>
              <a:t>そして公開キーの</a:t>
            </a:r>
            <a:r>
              <a:rPr kumimoji="1" lang="en-US" altLang="ja-JP" dirty="0" smtClean="0"/>
              <a:t>4</a:t>
            </a:r>
            <a:r>
              <a:rPr kumimoji="1" lang="ja-JP" altLang="en-US" dirty="0" smtClean="0"/>
              <a:t>属性で識別されるアセンブリ。</a:t>
            </a:r>
            <a:endParaRPr kumimoji="1" lang="en-US" altLang="ja-JP" dirty="0" smtClean="0"/>
          </a:p>
          <a:p>
            <a:pPr lvl="1"/>
            <a:r>
              <a:rPr lang="ja-JP" altLang="en-US" dirty="0" smtClean="0"/>
              <a:t>厳密名の付与には</a:t>
            </a:r>
            <a:r>
              <a:rPr lang="en-US" altLang="ja-JP" dirty="0" smtClean="0"/>
              <a:t>SN.exe</a:t>
            </a:r>
            <a:r>
              <a:rPr lang="ja-JP" altLang="en-US" dirty="0" smtClean="0"/>
              <a:t>を使用する。</a:t>
            </a:r>
            <a:endParaRPr lang="en-US" altLang="ja-JP" dirty="0" smtClean="0"/>
          </a:p>
          <a:p>
            <a:pPr lvl="1"/>
            <a:r>
              <a:rPr kumimoji="1" lang="en-US" altLang="ja-JP" dirty="0" smtClean="0"/>
              <a:t>GAC</a:t>
            </a:r>
            <a:r>
              <a:rPr kumimoji="1" lang="ja-JP" altLang="en-US" dirty="0" err="1" smtClean="0"/>
              <a:t>への</a:t>
            </a:r>
            <a:r>
              <a:rPr kumimoji="1" lang="ja-JP" altLang="en-US" dirty="0" smtClean="0"/>
              <a:t>配置には</a:t>
            </a:r>
            <a:r>
              <a:rPr kumimoji="1" lang="en-US" altLang="ja-JP" dirty="0" smtClean="0"/>
              <a:t>GACUtil.exe</a:t>
            </a:r>
            <a:r>
              <a:rPr kumimoji="1" lang="ja-JP" altLang="en-US" dirty="0" smtClean="0"/>
              <a:t>を使用する。</a:t>
            </a:r>
            <a:endParaRPr kumimoji="1" lang="en-US" altLang="ja-JP" dirty="0" smtClean="0"/>
          </a:p>
          <a:p>
            <a:pPr lvl="1"/>
            <a:r>
              <a:rPr kumimoji="1" lang="en-US" altLang="ja-JP" dirty="0" smtClean="0"/>
              <a:t>GAC</a:t>
            </a:r>
            <a:r>
              <a:rPr kumimoji="1" lang="ja-JP" altLang="en-US" dirty="0" smtClean="0"/>
              <a:t>配置される場合は、配置に際してキーと内容の整合性が検証される。</a:t>
            </a:r>
            <a:endParaRPr kumimoji="1" lang="en-US" altLang="ja-JP" dirty="0" smtClean="0"/>
          </a:p>
          <a:p>
            <a:pPr lvl="1"/>
            <a:r>
              <a:rPr lang="ja-JP" altLang="en-US" dirty="0" smtClean="0"/>
              <a:t>プライベート配置される場合は、</a:t>
            </a:r>
            <a:r>
              <a:rPr lang="en-US" altLang="ja-JP" dirty="0" smtClean="0"/>
              <a:t>CLR</a:t>
            </a:r>
            <a:r>
              <a:rPr lang="ja-JP" altLang="en-US" dirty="0" smtClean="0"/>
              <a:t>にロードされるときキーと内容の整合性が検証される。</a:t>
            </a:r>
            <a:endParaRPr kumimoji="1" lang="ja-JP" altLang="en-US" dirty="0"/>
          </a:p>
        </p:txBody>
      </p:sp>
    </p:spTree>
    <p:extLst>
      <p:ext uri="{BB962C8B-B14F-4D97-AF65-F5344CB8AC3E}">
        <p14:creationId xmlns:p14="http://schemas.microsoft.com/office/powerpoint/2010/main" val="1222507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実際に見て</a:t>
            </a:r>
            <a:r>
              <a:rPr kumimoji="1" lang="ja-JP" altLang="en-US" dirty="0" smtClean="0"/>
              <a:t>みる（</a:t>
            </a:r>
            <a:r>
              <a:rPr lang="en-US" altLang="ja-JP" dirty="0" smtClean="0"/>
              <a:t>ildasm.exe</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kumimoji="1" lang="ja-JP" altLang="en-US" dirty="0" smtClean="0"/>
              <a:t>スタートメニューで「</a:t>
            </a:r>
            <a:r>
              <a:rPr kumimoji="1" lang="en-US" altLang="ja-JP" dirty="0" smtClean="0"/>
              <a:t>Developer Command Prompt</a:t>
            </a:r>
            <a:r>
              <a:rPr kumimoji="1" lang="ja-JP" altLang="en-US" dirty="0" smtClean="0"/>
              <a:t>」を検索</a:t>
            </a:r>
            <a:endParaRPr kumimoji="1" lang="en-US" altLang="ja-JP" dirty="0" smtClean="0"/>
          </a:p>
          <a:p>
            <a:pPr marL="491490" indent="-457200">
              <a:buFont typeface="+mj-ea"/>
              <a:buAutoNum type="circleNumDbPlain"/>
            </a:pPr>
            <a:r>
              <a:rPr lang="ja-JP" altLang="en-US" dirty="0"/>
              <a:t>「</a:t>
            </a:r>
            <a:r>
              <a:rPr lang="en-US" altLang="ja-JP" dirty="0"/>
              <a:t>Developer Command </a:t>
            </a:r>
            <a:r>
              <a:rPr lang="en-US" altLang="ja-JP" dirty="0" smtClean="0"/>
              <a:t>Prompt for Visual Studio 20XX</a:t>
            </a:r>
            <a:r>
              <a:rPr lang="ja-JP" altLang="en-US" dirty="0" smtClean="0"/>
              <a:t>」を起動</a:t>
            </a:r>
            <a:endParaRPr lang="en-US" altLang="ja-JP" dirty="0" smtClean="0"/>
          </a:p>
          <a:p>
            <a:pPr marL="491490" indent="-457200">
              <a:buFont typeface="+mj-ea"/>
              <a:buAutoNum type="circleNumDbPlain"/>
            </a:pPr>
            <a:r>
              <a:rPr lang="en-US" altLang="ja-JP" dirty="0" smtClean="0"/>
              <a:t>ildasm.exe</a:t>
            </a:r>
            <a:r>
              <a:rPr lang="ja-JP" altLang="en-US" dirty="0" smtClean="0"/>
              <a:t> </a:t>
            </a:r>
            <a:r>
              <a:rPr lang="en-US" altLang="ja-JP" dirty="0" smtClean="0"/>
              <a:t>&lt;exe</a:t>
            </a:r>
            <a:r>
              <a:rPr lang="ja-JP" altLang="en-US" dirty="0" smtClean="0"/>
              <a:t>ファイルパス</a:t>
            </a:r>
            <a:r>
              <a:rPr lang="en-US" altLang="ja-JP" dirty="0" smtClean="0"/>
              <a:t>&gt;</a:t>
            </a:r>
            <a:r>
              <a:rPr lang="ja-JP" altLang="en-US" dirty="0" smtClean="0"/>
              <a:t>コマンドを実行</a:t>
            </a:r>
            <a:endParaRPr lang="en-US" altLang="ja-JP" dirty="0" smtClean="0"/>
          </a:p>
          <a:p>
            <a:pPr marL="205740" lvl="1" indent="0">
              <a:buNone/>
            </a:pPr>
            <a:r>
              <a:rPr lang="ja-JP" altLang="en-US" dirty="0" smtClean="0"/>
              <a:t>⇒マニフェストや</a:t>
            </a:r>
            <a:r>
              <a:rPr lang="en-US" altLang="ja-JP" dirty="0" smtClean="0"/>
              <a:t>IL</a:t>
            </a:r>
            <a:r>
              <a:rPr lang="ja-JP" altLang="en-US" dirty="0" smtClean="0"/>
              <a:t>コードを参照できる。</a:t>
            </a:r>
            <a:endParaRPr lang="en-US" altLang="ja-JP" dirty="0" smtClean="0"/>
          </a:p>
          <a:p>
            <a:pPr marL="491490" indent="-457200">
              <a:buFont typeface="+mj-ea"/>
              <a:buAutoNum type="circleNumDbPlain"/>
            </a:pPr>
            <a:r>
              <a:rPr kumimoji="1" lang="ja-JP" altLang="en-US" dirty="0" smtClean="0"/>
              <a:t>［表示］→［メタ情報］→［表示</a:t>
            </a:r>
            <a:r>
              <a:rPr kumimoji="1" lang="en-US" altLang="ja-JP" dirty="0" smtClean="0"/>
              <a:t>!</a:t>
            </a:r>
            <a:r>
              <a:rPr kumimoji="1" lang="ja-JP" altLang="en-US" dirty="0" smtClean="0"/>
              <a:t>］をクリック</a:t>
            </a:r>
            <a:endParaRPr kumimoji="1" lang="en-US" altLang="ja-JP" dirty="0" smtClean="0"/>
          </a:p>
          <a:p>
            <a:pPr marL="205740" lvl="1" indent="0">
              <a:buNone/>
            </a:pPr>
            <a:r>
              <a:rPr lang="ja-JP" altLang="en-US" dirty="0"/>
              <a:t>⇒</a:t>
            </a:r>
            <a:r>
              <a:rPr lang="ja-JP" altLang="en-US" dirty="0" smtClean="0"/>
              <a:t>メタデータの内容を参照できる。</a:t>
            </a:r>
            <a:endParaRPr kumimoji="1" lang="ja-JP" altLang="en-US" dirty="0"/>
          </a:p>
        </p:txBody>
      </p:sp>
      <p:pic>
        <p:nvPicPr>
          <p:cNvPr id="5" name="図 4"/>
          <p:cNvPicPr>
            <a:picLocks noChangeAspect="1"/>
          </p:cNvPicPr>
          <p:nvPr/>
        </p:nvPicPr>
        <p:blipFill rotWithShape="1">
          <a:blip r:embed="rId2"/>
          <a:srcRect b="35072"/>
          <a:stretch/>
        </p:blipFill>
        <p:spPr>
          <a:xfrm>
            <a:off x="857250" y="4782271"/>
            <a:ext cx="4236114" cy="1892850"/>
          </a:xfrm>
          <a:prstGeom prst="rect">
            <a:avLst/>
          </a:prstGeom>
        </p:spPr>
      </p:pic>
      <p:pic>
        <p:nvPicPr>
          <p:cNvPr id="6" name="図 5"/>
          <p:cNvPicPr>
            <a:picLocks noChangeAspect="1"/>
          </p:cNvPicPr>
          <p:nvPr/>
        </p:nvPicPr>
        <p:blipFill>
          <a:blip r:embed="rId3"/>
          <a:stretch>
            <a:fillRect/>
          </a:stretch>
        </p:blipFill>
        <p:spPr>
          <a:xfrm>
            <a:off x="4422370" y="4690702"/>
            <a:ext cx="4283825" cy="1984419"/>
          </a:xfrm>
          <a:prstGeom prst="rect">
            <a:avLst/>
          </a:prstGeom>
        </p:spPr>
      </p:pic>
    </p:spTree>
    <p:extLst>
      <p:ext uri="{BB962C8B-B14F-4D97-AF65-F5344CB8AC3E}">
        <p14:creationId xmlns:p14="http://schemas.microsoft.com/office/powerpoint/2010/main" val="440392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実際に見て</a:t>
            </a:r>
            <a:r>
              <a:rPr lang="ja-JP" altLang="en-US" dirty="0" smtClean="0"/>
              <a:t>みる（</a:t>
            </a:r>
            <a:r>
              <a:rPr lang="en-US" altLang="ja-JP" dirty="0" smtClean="0"/>
              <a:t>ildasm.exe</a:t>
            </a:r>
            <a:r>
              <a:rPr lang="ja-JP" altLang="en-US" dirty="0" smtClean="0"/>
              <a:t>）</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060820" y="2639291"/>
            <a:ext cx="6999499" cy="4038600"/>
          </a:xfrm>
          <a:prstGeom prst="rect">
            <a:avLst/>
          </a:prstGeom>
        </p:spPr>
      </p:pic>
      <p:sp>
        <p:nvSpPr>
          <p:cNvPr id="5" name="四角形吹き出し 4"/>
          <p:cNvSpPr/>
          <p:nvPr/>
        </p:nvSpPr>
        <p:spPr>
          <a:xfrm>
            <a:off x="4946074" y="1562793"/>
            <a:ext cx="3757352" cy="1645921"/>
          </a:xfrm>
          <a:prstGeom prst="wedgeRectCallout">
            <a:avLst>
              <a:gd name="adj1" fmla="val -48339"/>
              <a:gd name="adj2" fmla="val 698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そのアセンブリのモジュールで定義された型情報だけでなく、モジュールのコードが参照するアセンブリやアセンブリのモジュール内の型情報までもが記載されている。</a:t>
            </a:r>
            <a:endParaRPr kumimoji="1" lang="ja-JP" altLang="en-US" sz="1400" dirty="0"/>
          </a:p>
        </p:txBody>
      </p:sp>
      <p:pic>
        <p:nvPicPr>
          <p:cNvPr id="6" name="図 5"/>
          <p:cNvPicPr>
            <a:picLocks noChangeAspect="1"/>
          </p:cNvPicPr>
          <p:nvPr/>
        </p:nvPicPr>
        <p:blipFill>
          <a:blip r:embed="rId3"/>
          <a:stretch>
            <a:fillRect/>
          </a:stretch>
        </p:blipFill>
        <p:spPr>
          <a:xfrm>
            <a:off x="3908973" y="3656548"/>
            <a:ext cx="4794452" cy="3021343"/>
          </a:xfrm>
          <a:prstGeom prst="rect">
            <a:avLst/>
          </a:prstGeom>
        </p:spPr>
      </p:pic>
    </p:spTree>
    <p:extLst>
      <p:ext uri="{BB962C8B-B14F-4D97-AF65-F5344CB8AC3E}">
        <p14:creationId xmlns:p14="http://schemas.microsoft.com/office/powerpoint/2010/main" val="224646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モジュラリティとファイル構成</a:t>
            </a:r>
            <a:endParaRPr kumimoji="1" lang="ja-JP" altLang="en-US" dirty="0"/>
          </a:p>
        </p:txBody>
      </p:sp>
      <p:sp>
        <p:nvSpPr>
          <p:cNvPr id="7" name="コンテンツ プレースホルダー 6"/>
          <p:cNvSpPr>
            <a:spLocks noGrp="1"/>
          </p:cNvSpPr>
          <p:nvPr>
            <p:ph idx="1"/>
          </p:nvPr>
        </p:nvSpPr>
        <p:spPr/>
        <p:txBody>
          <a:bodyPr>
            <a:normAutofit/>
          </a:bodyPr>
          <a:lstStyle/>
          <a:p>
            <a:pPr marL="34290" indent="0">
              <a:buNone/>
            </a:pPr>
            <a:endParaRPr kumimoji="1" lang="en-US" altLang="ja-JP" dirty="0"/>
          </a:p>
          <a:p>
            <a:r>
              <a:rPr lang="en-US" altLang="ja-JP" dirty="0"/>
              <a:t>Eclipse</a:t>
            </a:r>
            <a:r>
              <a:rPr lang="ja-JP" altLang="en-US" dirty="0"/>
              <a:t>など</a:t>
            </a:r>
            <a:r>
              <a:rPr lang="en-US" altLang="ja-JP" dirty="0"/>
              <a:t>Java</a:t>
            </a:r>
            <a:r>
              <a:rPr lang="ja-JP" altLang="en-US" dirty="0"/>
              <a:t>の</a:t>
            </a:r>
            <a:r>
              <a:rPr lang="en-US" altLang="ja-JP" dirty="0"/>
              <a:t>IDE</a:t>
            </a:r>
            <a:r>
              <a:rPr lang="ja-JP" altLang="en-US" dirty="0"/>
              <a:t>から</a:t>
            </a:r>
            <a:r>
              <a:rPr lang="en-US" altLang="ja-JP" dirty="0"/>
              <a:t>VS</a:t>
            </a:r>
            <a:r>
              <a:rPr lang="ja-JP" altLang="en-US" dirty="0"/>
              <a:t>など</a:t>
            </a:r>
            <a:r>
              <a:rPr lang="en-US" altLang="ja-JP" dirty="0"/>
              <a:t>C#</a:t>
            </a:r>
            <a:r>
              <a:rPr lang="ja-JP" altLang="en-US" dirty="0"/>
              <a:t>の</a:t>
            </a:r>
            <a:r>
              <a:rPr lang="en-US" altLang="ja-JP" dirty="0"/>
              <a:t>IDE</a:t>
            </a:r>
            <a:r>
              <a:rPr lang="ja-JP" altLang="en-US" dirty="0"/>
              <a:t>に引っ越してきて感じるのは「コンパイルエラー検知が</a:t>
            </a:r>
            <a:r>
              <a:rPr lang="ja-JP" altLang="en-US" dirty="0" err="1"/>
              <a:t>遅っ</a:t>
            </a:r>
            <a:r>
              <a:rPr lang="ja-JP" altLang="en-US" dirty="0"/>
              <a:t>！」というもの</a:t>
            </a:r>
            <a:r>
              <a:rPr lang="en-US" altLang="ja-JP" dirty="0" smtClean="0"/>
              <a:t>…</a:t>
            </a:r>
          </a:p>
          <a:p>
            <a:r>
              <a:rPr kumimoji="1" lang="ja-JP" altLang="en-US" dirty="0" smtClean="0"/>
              <a:t>しかし遅いのも当然。</a:t>
            </a:r>
            <a:r>
              <a:rPr kumimoji="1" lang="en-US" altLang="ja-JP" dirty="0" smtClean="0"/>
              <a:t>Java</a:t>
            </a:r>
            <a:r>
              <a:rPr kumimoji="1" lang="ja-JP" altLang="en-US" dirty="0" smtClean="0"/>
              <a:t>と</a:t>
            </a:r>
            <a:r>
              <a:rPr kumimoji="1" lang="en-US" altLang="ja-JP" dirty="0" smtClean="0"/>
              <a:t>C#</a:t>
            </a:r>
            <a:r>
              <a:rPr kumimoji="1" lang="ja-JP" altLang="en-US" dirty="0" smtClean="0"/>
              <a:t>ではモジュールのあり方が違い、結果として静的な検証のコストが異なってくる（次項）。</a:t>
            </a:r>
            <a:endParaRPr kumimoji="1" lang="en-US" altLang="ja-JP" dirty="0" smtClean="0"/>
          </a:p>
          <a:p>
            <a:endParaRPr lang="en-US" altLang="ja-JP" dirty="0"/>
          </a:p>
        </p:txBody>
      </p:sp>
    </p:spTree>
    <p:extLst>
      <p:ext uri="{BB962C8B-B14F-4D97-AF65-F5344CB8AC3E}">
        <p14:creationId xmlns:p14="http://schemas.microsoft.com/office/powerpoint/2010/main" val="433758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モジュラリティとファイル構成</a:t>
            </a:r>
            <a:endParaRPr kumimoji="1" lang="ja-JP" altLang="en-US" dirty="0"/>
          </a:p>
        </p:txBody>
      </p:sp>
      <p:sp>
        <p:nvSpPr>
          <p:cNvPr id="7" name="コンテンツ プレースホルダー 6"/>
          <p:cNvSpPr>
            <a:spLocks noGrp="1"/>
          </p:cNvSpPr>
          <p:nvPr>
            <p:ph idx="1"/>
          </p:nvPr>
        </p:nvSpPr>
        <p:spPr/>
        <p:txBody>
          <a:bodyPr>
            <a:normAutofit/>
          </a:bodyPr>
          <a:lstStyle/>
          <a:p>
            <a:r>
              <a:rPr lang="en-US" altLang="ja-JP" dirty="0" smtClean="0"/>
              <a:t>Java</a:t>
            </a:r>
            <a:endParaRPr lang="en-US" altLang="ja-JP" dirty="0" smtClean="0"/>
          </a:p>
          <a:p>
            <a:pPr lvl="1"/>
            <a:r>
              <a:rPr lang="en-US" altLang="ja-JP" dirty="0"/>
              <a:t>1</a:t>
            </a:r>
            <a:r>
              <a:rPr lang="ja-JP" altLang="en-US" dirty="0"/>
              <a:t>ファイル＝</a:t>
            </a:r>
            <a:r>
              <a:rPr lang="en-US" altLang="ja-JP" dirty="0"/>
              <a:t>1</a:t>
            </a:r>
            <a:r>
              <a:rPr lang="ja-JP" altLang="en-US" dirty="0"/>
              <a:t>公開</a:t>
            </a:r>
            <a:r>
              <a:rPr lang="ja-JP" altLang="en-US" dirty="0" smtClean="0"/>
              <a:t>クラス</a:t>
            </a:r>
            <a:r>
              <a:rPr lang="ja-JP" altLang="en-US" dirty="0"/>
              <a:t>　</a:t>
            </a:r>
            <a:r>
              <a:rPr lang="en-US" altLang="ja-JP" dirty="0" smtClean="0"/>
              <a:t>1</a:t>
            </a:r>
            <a:r>
              <a:rPr lang="ja-JP" altLang="en-US" dirty="0"/>
              <a:t>ディレクトリパス＝</a:t>
            </a:r>
            <a:r>
              <a:rPr lang="en-US" altLang="ja-JP" dirty="0"/>
              <a:t>1</a:t>
            </a:r>
            <a:r>
              <a:rPr lang="ja-JP" altLang="en-US" dirty="0" smtClean="0"/>
              <a:t>パッケージ。</a:t>
            </a:r>
            <a:endParaRPr lang="en-US" altLang="ja-JP" dirty="0" smtClean="0"/>
          </a:p>
          <a:p>
            <a:pPr lvl="1"/>
            <a:r>
              <a:rPr lang="ja-JP" altLang="en-US" dirty="0" smtClean="0"/>
              <a:t>可視性は</a:t>
            </a:r>
            <a:r>
              <a:rPr lang="ja-JP" altLang="en-US" dirty="0"/>
              <a:t>クラスとパッケージのみで</a:t>
            </a:r>
            <a:r>
              <a:rPr lang="ja-JP" altLang="en-US" dirty="0" smtClean="0"/>
              <a:t>決まる。</a:t>
            </a:r>
            <a:endParaRPr lang="en-US" altLang="ja-JP" dirty="0" smtClean="0"/>
          </a:p>
          <a:p>
            <a:pPr lvl="1"/>
            <a:r>
              <a:rPr lang="en-US" altLang="ja-JP" dirty="0" smtClean="0"/>
              <a:t>1</a:t>
            </a:r>
            <a:r>
              <a:rPr lang="ja-JP" altLang="en-US" dirty="0"/>
              <a:t>ファイルの変更はそのファイルのみコンパイルすればそのまま他のファイルのコードの検証に活用できる。</a:t>
            </a:r>
            <a:endParaRPr lang="en-US" altLang="ja-JP" dirty="0" smtClean="0"/>
          </a:p>
          <a:p>
            <a:r>
              <a:rPr kumimoji="1" lang="en-US" altLang="ja-JP" dirty="0"/>
              <a:t>C</a:t>
            </a:r>
            <a:r>
              <a:rPr kumimoji="1" lang="en-US" altLang="ja-JP" dirty="0" smtClean="0"/>
              <a:t>#</a:t>
            </a:r>
          </a:p>
          <a:p>
            <a:pPr lvl="1"/>
            <a:r>
              <a:rPr lang="ja-JP" altLang="en-US" dirty="0"/>
              <a:t>ファイルもディレクトリパスもクラスのあり方とは関係</a:t>
            </a:r>
            <a:r>
              <a:rPr lang="ja-JP" altLang="en-US" dirty="0" smtClean="0"/>
              <a:t>ない。</a:t>
            </a:r>
            <a:endParaRPr lang="ja-JP" altLang="en-US" dirty="0"/>
          </a:p>
          <a:p>
            <a:pPr lvl="1"/>
            <a:r>
              <a:rPr lang="ja-JP" altLang="en-US" dirty="0" smtClean="0"/>
              <a:t>可視性は</a:t>
            </a:r>
            <a:r>
              <a:rPr lang="ja-JP" altLang="en-US" dirty="0"/>
              <a:t>アセンブリ単位で</a:t>
            </a:r>
            <a:r>
              <a:rPr lang="ja-JP" altLang="en-US" dirty="0" smtClean="0"/>
              <a:t>決まる。</a:t>
            </a:r>
            <a:endParaRPr lang="ja-JP" altLang="en-US" dirty="0"/>
          </a:p>
          <a:p>
            <a:pPr lvl="1"/>
            <a:r>
              <a:rPr lang="ja-JP" altLang="en-US" dirty="0" smtClean="0"/>
              <a:t>重要</a:t>
            </a:r>
            <a:r>
              <a:rPr lang="ja-JP" altLang="en-US" dirty="0"/>
              <a:t>なのはプロジェクト内のファイル全体で定義されている名前空間とクラス。</a:t>
            </a:r>
          </a:p>
          <a:p>
            <a:pPr lvl="1"/>
            <a:r>
              <a:rPr lang="en-US" altLang="ja-JP" dirty="0" smtClean="0"/>
              <a:t>1</a:t>
            </a:r>
            <a:r>
              <a:rPr lang="ja-JP" altLang="en-US" dirty="0"/>
              <a:t>ファイルの変更</a:t>
            </a:r>
            <a:r>
              <a:rPr lang="ja-JP" altLang="en-US" dirty="0" smtClean="0"/>
              <a:t>のみ見ても他のファイルの検証</a:t>
            </a:r>
            <a:r>
              <a:rPr lang="ja-JP" altLang="en-US" dirty="0"/>
              <a:t>には役立たない</a:t>
            </a:r>
            <a:r>
              <a:rPr lang="ja-JP" altLang="en-US" dirty="0" smtClean="0"/>
              <a:t>。</a:t>
            </a:r>
            <a:endParaRPr lang="en-US" altLang="ja-JP" dirty="0" smtClean="0"/>
          </a:p>
        </p:txBody>
      </p:sp>
      <p:sp>
        <p:nvSpPr>
          <p:cNvPr id="3" name="雲形吹き出し 2"/>
          <p:cNvSpPr/>
          <p:nvPr/>
        </p:nvSpPr>
        <p:spPr>
          <a:xfrm>
            <a:off x="3906982" y="5676208"/>
            <a:ext cx="5037512" cy="1022464"/>
          </a:xfrm>
          <a:prstGeom prst="cloudCallout">
            <a:avLst>
              <a:gd name="adj1" fmla="val -17201"/>
              <a:gd name="adj2" fmla="val -83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kumimoji="1" lang="ja-JP" altLang="en-US" sz="1100" dirty="0" smtClean="0"/>
              <a:t>してみるとプロジェクト</a:t>
            </a:r>
            <a:r>
              <a:rPr kumimoji="1" lang="ja-JP" altLang="en-US" sz="1100" dirty="0"/>
              <a:t>・ファイルに管理対象リソースが列挙されているという</a:t>
            </a:r>
            <a:r>
              <a:rPr lang="en-US" altLang="ja-JP" sz="1100" dirty="0"/>
              <a:t>VS</a:t>
            </a:r>
            <a:r>
              <a:rPr lang="ja-JP" altLang="en-US" sz="1100" dirty="0"/>
              <a:t>のプロジェクト構成</a:t>
            </a:r>
            <a:r>
              <a:rPr lang="ja-JP" altLang="en-US" sz="1100" dirty="0" smtClean="0"/>
              <a:t>も結構「合理的」に見えて</a:t>
            </a:r>
            <a:r>
              <a:rPr lang="ja-JP" altLang="en-US" sz="1100" dirty="0"/>
              <a:t>くる</a:t>
            </a:r>
            <a:r>
              <a:rPr lang="en-US" altLang="ja-JP" sz="1100" dirty="0" smtClean="0"/>
              <a:t>…</a:t>
            </a:r>
            <a:endParaRPr kumimoji="1" lang="ja-JP" altLang="en-US" sz="1100" dirty="0"/>
          </a:p>
        </p:txBody>
      </p:sp>
    </p:spTree>
    <p:extLst>
      <p:ext uri="{BB962C8B-B14F-4D97-AF65-F5344CB8AC3E}">
        <p14:creationId xmlns:p14="http://schemas.microsoft.com/office/powerpoint/2010/main" val="2689777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言語</a:t>
            </a:r>
            <a:r>
              <a:rPr lang="ja-JP" altLang="en-US" dirty="0" smtClean="0"/>
              <a:t>仕様の特徴（ある側面）</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lang="en-US" altLang="ja-JP" dirty="0" smtClean="0"/>
              <a:t>Java</a:t>
            </a:r>
          </a:p>
          <a:p>
            <a:pPr lvl="1"/>
            <a:r>
              <a:rPr lang="en-US" altLang="ja-JP" dirty="0"/>
              <a:t>Object</a:t>
            </a:r>
            <a:r>
              <a:rPr lang="ja-JP" altLang="en-US" dirty="0"/>
              <a:t>（参照型）とプリミティブ（値型）を</a:t>
            </a:r>
            <a:r>
              <a:rPr lang="en-US" altLang="ja-JP" dirty="0"/>
              <a:t>2</a:t>
            </a:r>
            <a:r>
              <a:rPr lang="ja-JP" altLang="en-US" dirty="0" err="1"/>
              <a:t>つの</a:t>
            </a:r>
            <a:r>
              <a:rPr lang="ja-JP" altLang="en-US" dirty="0"/>
              <a:t>頂点とする</a:t>
            </a:r>
            <a:r>
              <a:rPr lang="ja-JP" altLang="en-US" dirty="0" smtClean="0"/>
              <a:t>オブジェクトグラフ。</a:t>
            </a:r>
            <a:endParaRPr lang="ja-JP" altLang="en-US" dirty="0"/>
          </a:p>
          <a:p>
            <a:pPr lvl="1"/>
            <a:r>
              <a:rPr lang="ja-JP" altLang="en-US" dirty="0" smtClean="0"/>
              <a:t>オブジェクト</a:t>
            </a:r>
            <a:r>
              <a:rPr lang="ja-JP" altLang="en-US" dirty="0"/>
              <a:t>のメンバーはフィールドとメソッドのみ（厳密に言えばコンストラクタや内部クラスがある</a:t>
            </a:r>
            <a:r>
              <a:rPr lang="ja-JP" altLang="en-US" dirty="0" smtClean="0"/>
              <a:t>）。</a:t>
            </a:r>
            <a:endParaRPr kumimoji="1" lang="en-US" altLang="ja-JP" dirty="0" smtClean="0"/>
          </a:p>
          <a:p>
            <a:endParaRPr kumimoji="1" lang="en-US" altLang="ja-JP" dirty="0"/>
          </a:p>
          <a:p>
            <a:r>
              <a:rPr lang="en-US" altLang="ja-JP" dirty="0" smtClean="0"/>
              <a:t>C#</a:t>
            </a:r>
          </a:p>
          <a:p>
            <a:pPr lvl="1"/>
            <a:r>
              <a:rPr lang="en-US" altLang="ja-JP" dirty="0"/>
              <a:t>object</a:t>
            </a:r>
            <a:r>
              <a:rPr lang="ja-JP" altLang="en-US" dirty="0"/>
              <a:t>を頂点として参照型と値型の</a:t>
            </a:r>
            <a:r>
              <a:rPr lang="en-US" altLang="ja-JP" dirty="0"/>
              <a:t>2</a:t>
            </a:r>
            <a:r>
              <a:rPr lang="ja-JP" altLang="en-US" dirty="0"/>
              <a:t>カテゴリを統合した</a:t>
            </a:r>
            <a:r>
              <a:rPr lang="ja-JP" altLang="en-US" dirty="0" smtClean="0"/>
              <a:t>オブジェクトグラフ。</a:t>
            </a:r>
            <a:endParaRPr lang="en-US" altLang="ja-JP" dirty="0" smtClean="0"/>
          </a:p>
          <a:p>
            <a:pPr lvl="1"/>
            <a:r>
              <a:rPr lang="ja-JP" altLang="en-US" dirty="0"/>
              <a:t>構造体という</a:t>
            </a:r>
            <a:r>
              <a:rPr lang="en-US" altLang="ja-JP" dirty="0"/>
              <a:t>Java</a:t>
            </a:r>
            <a:r>
              <a:rPr lang="ja-JP" altLang="en-US" dirty="0" err="1"/>
              <a:t>には</a:t>
            </a:r>
            <a:r>
              <a:rPr lang="ja-JP" altLang="en-US" dirty="0"/>
              <a:t>ないユーザ定義可能な値型オブジェクトが</a:t>
            </a:r>
            <a:r>
              <a:rPr lang="ja-JP" altLang="en-US" dirty="0" smtClean="0"/>
              <a:t>存在。</a:t>
            </a:r>
            <a:endParaRPr lang="en-US" altLang="ja-JP" dirty="0" smtClean="0"/>
          </a:p>
          <a:p>
            <a:pPr lvl="1"/>
            <a:r>
              <a:rPr lang="ja-JP" altLang="en-US" dirty="0"/>
              <a:t>オブジェクトのメンバーにはプロパティとイベントというこれまた</a:t>
            </a:r>
            <a:r>
              <a:rPr lang="en-US" altLang="ja-JP" dirty="0"/>
              <a:t>Java</a:t>
            </a:r>
            <a:r>
              <a:rPr lang="ja-JP" altLang="en-US" dirty="0" err="1"/>
              <a:t>には</a:t>
            </a:r>
            <a:r>
              <a:rPr lang="ja-JP" altLang="en-US" dirty="0"/>
              <a:t>存在しない要素が</a:t>
            </a:r>
            <a:r>
              <a:rPr lang="ja-JP" altLang="en-US" dirty="0" smtClean="0"/>
              <a:t>存在。</a:t>
            </a:r>
            <a:endParaRPr lang="ja-JP" altLang="en-US" dirty="0"/>
          </a:p>
          <a:p>
            <a:pPr lvl="1"/>
            <a:r>
              <a:rPr lang="ja-JP" altLang="en-US" dirty="0" smtClean="0"/>
              <a:t>非同期</a:t>
            </a:r>
            <a:r>
              <a:rPr lang="ja-JP" altLang="en-US" dirty="0" smtClean="0"/>
              <a:t>処理の完了待機や</a:t>
            </a:r>
            <a:r>
              <a:rPr lang="en-US" altLang="ja-JP" dirty="0"/>
              <a:t>null</a:t>
            </a:r>
            <a:r>
              <a:rPr lang="ja-JP" altLang="en-US" dirty="0"/>
              <a:t>チェックなどが糖衣構文で、つまり言語に統合されたかたちで提供されて</a:t>
            </a:r>
            <a:r>
              <a:rPr lang="ja-JP" altLang="en-US" dirty="0" smtClean="0"/>
              <a:t>いる。</a:t>
            </a:r>
            <a:endParaRPr kumimoji="1" lang="ja-JP" altLang="en-US" dirty="0"/>
          </a:p>
        </p:txBody>
      </p:sp>
    </p:spTree>
    <p:extLst>
      <p:ext uri="{BB962C8B-B14F-4D97-AF65-F5344CB8AC3E}">
        <p14:creationId xmlns:p14="http://schemas.microsoft.com/office/powerpoint/2010/main" val="801758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言語仕様の特徴（ある側面）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もちろん他に</a:t>
            </a:r>
            <a:r>
              <a:rPr kumimoji="1" lang="ja-JP" altLang="en-US" dirty="0" smtClean="0"/>
              <a:t>も違いは</a:t>
            </a:r>
            <a:r>
              <a:rPr kumimoji="1" lang="ja-JP" altLang="en-US" dirty="0" smtClean="0"/>
              <a:t>夥しく存在するが詳細は次回以降</a:t>
            </a:r>
            <a:r>
              <a:rPr kumimoji="1" lang="en-US" altLang="ja-JP" dirty="0" smtClean="0"/>
              <a:t>…</a:t>
            </a:r>
          </a:p>
          <a:p>
            <a:r>
              <a:rPr lang="ja-JP" altLang="en-US" dirty="0"/>
              <a:t>ここで</a:t>
            </a:r>
            <a:r>
              <a:rPr lang="ja-JP" altLang="en-US" dirty="0" smtClean="0"/>
              <a:t>はいくつかのトピックをつまみ食いしてみよう。</a:t>
            </a:r>
            <a:endParaRPr kumimoji="1" lang="ja-JP" altLang="en-US" dirty="0"/>
          </a:p>
        </p:txBody>
      </p:sp>
    </p:spTree>
    <p:extLst>
      <p:ext uri="{BB962C8B-B14F-4D97-AF65-F5344CB8AC3E}">
        <p14:creationId xmlns:p14="http://schemas.microsoft.com/office/powerpoint/2010/main" val="324029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イレージャに</a:t>
            </a:r>
            <a:r>
              <a:rPr lang="ja-JP" altLang="en-US" dirty="0"/>
              <a:t>よるマジック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実行時に例外がスローされる</a:t>
            </a:r>
            <a:endParaRPr kumimoji="1" lang="en-US" altLang="ja-JP" dirty="0" smtClean="0"/>
          </a:p>
          <a:p>
            <a:r>
              <a:rPr lang="ja-JP" altLang="en-US" dirty="0" smtClean="0"/>
              <a:t>標準出力に「</a:t>
            </a:r>
            <a:r>
              <a:rPr lang="en-US" altLang="ja-JP" dirty="0" smtClean="0"/>
              <a:t>null</a:t>
            </a:r>
            <a:r>
              <a:rPr lang="ja-JP" altLang="en-US" dirty="0" smtClean="0"/>
              <a:t>」と出力される</a:t>
            </a:r>
            <a:endParaRPr lang="en-US" altLang="ja-JP" dirty="0" smtClean="0"/>
          </a:p>
          <a:p>
            <a:r>
              <a:rPr kumimoji="1" lang="ja-JP" altLang="en-US" dirty="0" smtClean="0"/>
              <a:t>コンパイルエラーになる</a:t>
            </a:r>
            <a:endParaRPr kumimoji="1" lang="ja-JP" altLang="en-US" dirty="0"/>
          </a:p>
        </p:txBody>
      </p:sp>
      <p:sp>
        <p:nvSpPr>
          <p:cNvPr id="4" name="正方形/長方形 3"/>
          <p:cNvSpPr/>
          <p:nvPr/>
        </p:nvSpPr>
        <p:spPr>
          <a:xfrm>
            <a:off x="7270955" y="796413"/>
            <a:ext cx="9144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smtClean="0"/>
              <a:t>TODO</a:t>
            </a:r>
            <a:endParaRPr kumimoji="1" lang="ja-JP" altLang="en-US" dirty="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Tree>
    <p:extLst>
      <p:ext uri="{BB962C8B-B14F-4D97-AF65-F5344CB8AC3E}">
        <p14:creationId xmlns:p14="http://schemas.microsoft.com/office/powerpoint/2010/main" val="3853520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yield </a:t>
            </a:r>
            <a:r>
              <a:rPr lang="en-US" altLang="ja-JP" dirty="0" smtClean="0"/>
              <a:t>return</a:t>
            </a:r>
            <a:r>
              <a:rPr lang="ja-JP" altLang="en-US" dirty="0" smtClean="0"/>
              <a:t>文</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lt"/>
              <a:buAutoNum type="alphaUcParenR"/>
            </a:pPr>
            <a:r>
              <a:rPr kumimoji="1" lang="ja-JP" altLang="en-US" dirty="0" smtClean="0"/>
              <a:t>標準出力に</a:t>
            </a:r>
            <a:r>
              <a:rPr lang="ja-JP" altLang="en-US" dirty="0" smtClean="0"/>
              <a:t>「</a:t>
            </a:r>
            <a:r>
              <a:rPr lang="en-US" altLang="ja-JP" dirty="0" smtClean="0"/>
              <a:t>1</a:t>
            </a:r>
            <a:r>
              <a:rPr lang="ja-JP" altLang="en-US" dirty="0" smtClean="0"/>
              <a:t>」「</a:t>
            </a:r>
            <a:r>
              <a:rPr lang="en-US" altLang="ja-JP" dirty="0" smtClean="0"/>
              <a:t>2</a:t>
            </a:r>
            <a:r>
              <a:rPr lang="ja-JP" altLang="en-US" dirty="0" smtClean="0"/>
              <a:t>」「</a:t>
            </a:r>
            <a:r>
              <a:rPr lang="en-US" altLang="ja-JP" dirty="0" smtClean="0"/>
              <a:t>3</a:t>
            </a:r>
            <a:r>
              <a:rPr lang="ja-JP" altLang="en-US" dirty="0" smtClean="0"/>
              <a:t>」と出力される</a:t>
            </a:r>
            <a:endParaRPr lang="en-US" altLang="ja-JP" dirty="0" smtClean="0"/>
          </a:p>
          <a:p>
            <a:pPr marL="491490" indent="-457200">
              <a:buFont typeface="+mj-lt"/>
              <a:buAutoNum type="alphaUcParenR"/>
            </a:pPr>
            <a:r>
              <a:rPr kumimoji="1" lang="ja-JP" altLang="en-US" dirty="0" smtClean="0"/>
              <a:t>標準出力に「</a:t>
            </a:r>
            <a:r>
              <a:rPr kumimoji="1" lang="en-US" altLang="ja-JP" dirty="0" smtClean="0"/>
              <a:t>1</a:t>
            </a:r>
            <a:r>
              <a:rPr kumimoji="1" lang="ja-JP" altLang="en-US" dirty="0" smtClean="0"/>
              <a:t>」「</a:t>
            </a:r>
            <a:r>
              <a:rPr kumimoji="1" lang="en-US" altLang="ja-JP" dirty="0" smtClean="0"/>
              <a:t>3</a:t>
            </a:r>
            <a:r>
              <a:rPr kumimoji="1" lang="ja-JP" altLang="en-US" dirty="0" smtClean="0"/>
              <a:t>」と出力される</a:t>
            </a:r>
            <a:endParaRPr kumimoji="1" lang="en-US" altLang="ja-JP" dirty="0" smtClean="0"/>
          </a:p>
          <a:p>
            <a:pPr marL="491490" indent="-457200">
              <a:buFont typeface="+mj-lt"/>
              <a:buAutoNum type="alphaUcParenR"/>
            </a:pPr>
            <a:r>
              <a:rPr kumimoji="1" lang="ja-JP" altLang="en-US" dirty="0" smtClean="0"/>
              <a:t>標準出力に「</a:t>
            </a:r>
            <a:r>
              <a:rPr kumimoji="1" lang="en-US" altLang="ja-JP" dirty="0" smtClean="0"/>
              <a:t>1</a:t>
            </a:r>
            <a:r>
              <a:rPr kumimoji="1" lang="ja-JP" altLang="en-US" dirty="0" smtClean="0"/>
              <a:t>」と出力される</a:t>
            </a:r>
            <a:endParaRPr kumimoji="1" lang="en-US" altLang="ja-JP" dirty="0" smtClean="0"/>
          </a:p>
          <a:p>
            <a:pPr marL="491490" indent="-457200">
              <a:buFont typeface="+mj-lt"/>
              <a:buAutoNum type="alphaUcParenR"/>
            </a:pPr>
            <a:r>
              <a:rPr lang="ja-JP" altLang="en-US" dirty="0"/>
              <a:t>実行</a:t>
            </a:r>
            <a:r>
              <a:rPr lang="ja-JP" altLang="en-US" dirty="0" smtClean="0"/>
              <a:t>時に例外がスローされる</a:t>
            </a:r>
            <a:endParaRPr kumimoji="1" lang="en-US" altLang="ja-JP" dirty="0" smtClean="0"/>
          </a:p>
          <a:p>
            <a:pPr marL="491490" indent="-457200">
              <a:buFont typeface="+mj-lt"/>
              <a:buAutoNum type="alphaUcParenR"/>
            </a:pPr>
            <a:r>
              <a:rPr lang="ja-JP" altLang="en-US" dirty="0" smtClean="0"/>
              <a:t>コンパイルエラーになる</a:t>
            </a:r>
            <a:endParaRPr lang="en-US" altLang="ja-JP" dirty="0" smtClean="0"/>
          </a:p>
        </p:txBody>
      </p:sp>
      <p:sp>
        <p:nvSpPr>
          <p:cNvPr id="4" name="正方形/長方形 3"/>
          <p:cNvSpPr/>
          <p:nvPr/>
        </p:nvSpPr>
        <p:spPr>
          <a:xfrm>
            <a:off x="7270955" y="796413"/>
            <a:ext cx="9144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smtClean="0"/>
              <a:t>TODO</a:t>
            </a:r>
            <a:endParaRPr kumimoji="1" lang="ja-JP" altLang="en-US" dirty="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Tree>
    <p:extLst>
      <p:ext uri="{BB962C8B-B14F-4D97-AF65-F5344CB8AC3E}">
        <p14:creationId xmlns:p14="http://schemas.microsoft.com/office/powerpoint/2010/main" val="1743289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ラムダ式</a:t>
            </a:r>
            <a:r>
              <a:rPr lang="ja-JP" altLang="en-US" dirty="0" smtClean="0"/>
              <a:t>の目的のちがい</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lt"/>
              <a:buAutoNum type="alphaUcParenR"/>
            </a:pPr>
            <a:r>
              <a:rPr kumimoji="1" lang="ja-JP" altLang="en-US" dirty="0" smtClean="0"/>
              <a:t>標準出力に「</a:t>
            </a:r>
            <a:r>
              <a:rPr lang="en-US" altLang="ja-JP" dirty="0" smtClean="0"/>
              <a:t>1</a:t>
            </a:r>
            <a:r>
              <a:rPr lang="ja-JP" altLang="en-US" dirty="0" smtClean="0"/>
              <a:t>」「</a:t>
            </a:r>
            <a:r>
              <a:rPr lang="en-US" altLang="ja-JP" dirty="0" smtClean="0"/>
              <a:t>2</a:t>
            </a:r>
            <a:r>
              <a:rPr lang="ja-JP" altLang="en-US" dirty="0" smtClean="0"/>
              <a:t>」「</a:t>
            </a:r>
            <a:r>
              <a:rPr lang="en-US" altLang="ja-JP" dirty="0" smtClean="0"/>
              <a:t>3</a:t>
            </a:r>
            <a:r>
              <a:rPr lang="ja-JP" altLang="en-US" dirty="0" smtClean="0"/>
              <a:t>」と出力される</a:t>
            </a:r>
            <a:endParaRPr lang="en-US" altLang="ja-JP" dirty="0" smtClean="0"/>
          </a:p>
          <a:p>
            <a:pPr marL="491490" indent="-457200">
              <a:buFont typeface="+mj-lt"/>
              <a:buAutoNum type="alphaUcParenR"/>
            </a:pPr>
            <a:r>
              <a:rPr kumimoji="1" lang="ja-JP" altLang="en-US" dirty="0" smtClean="0"/>
              <a:t>標準出力に「</a:t>
            </a:r>
            <a:r>
              <a:rPr kumimoji="1" lang="en-US" altLang="ja-JP" dirty="0" smtClean="0"/>
              <a:t>1</a:t>
            </a:r>
            <a:r>
              <a:rPr kumimoji="1" lang="ja-JP" altLang="en-US" dirty="0" smtClean="0"/>
              <a:t>」「</a:t>
            </a:r>
            <a:r>
              <a:rPr kumimoji="1" lang="en-US" altLang="ja-JP" dirty="0" smtClean="0"/>
              <a:t>2</a:t>
            </a:r>
            <a:r>
              <a:rPr kumimoji="1" lang="ja-JP" altLang="en-US" dirty="0" smtClean="0"/>
              <a:t>」と出力される</a:t>
            </a:r>
            <a:endParaRPr kumimoji="1" lang="en-US" altLang="ja-JP" dirty="0" smtClean="0"/>
          </a:p>
          <a:p>
            <a:pPr marL="491490" indent="-457200">
              <a:buFont typeface="+mj-lt"/>
              <a:buAutoNum type="alphaUcParenR"/>
            </a:pPr>
            <a:r>
              <a:rPr lang="ja-JP" altLang="en-US" dirty="0" smtClean="0"/>
              <a:t>標準出力に「</a:t>
            </a:r>
            <a:r>
              <a:rPr lang="en-US" altLang="ja-JP" dirty="0" smtClean="0"/>
              <a:t>1</a:t>
            </a:r>
            <a:r>
              <a:rPr lang="ja-JP" altLang="en-US" dirty="0" smtClean="0"/>
              <a:t>」と出力される</a:t>
            </a:r>
            <a:endParaRPr lang="en-US" altLang="ja-JP" dirty="0" smtClean="0"/>
          </a:p>
          <a:p>
            <a:pPr marL="491490" indent="-457200">
              <a:buFont typeface="+mj-lt"/>
              <a:buAutoNum type="alphaUcParenR"/>
            </a:pPr>
            <a:r>
              <a:rPr kumimoji="1" lang="ja-JP" altLang="en-US" dirty="0" smtClean="0"/>
              <a:t>コンパイルエラーになる</a:t>
            </a:r>
            <a:endParaRPr kumimoji="1" lang="ja-JP" altLang="en-US" dirty="0"/>
          </a:p>
        </p:txBody>
      </p:sp>
      <p:sp>
        <p:nvSpPr>
          <p:cNvPr id="4" name="正方形/長方形 3"/>
          <p:cNvSpPr/>
          <p:nvPr/>
        </p:nvSpPr>
        <p:spPr>
          <a:xfrm>
            <a:off x="7270955" y="796413"/>
            <a:ext cx="9144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smtClean="0"/>
              <a:t>TODO</a:t>
            </a:r>
            <a:endParaRPr kumimoji="1" lang="ja-JP" altLang="en-US" dirty="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Tree>
    <p:extLst>
      <p:ext uri="{BB962C8B-B14F-4D97-AF65-F5344CB8AC3E}">
        <p14:creationId xmlns:p14="http://schemas.microsoft.com/office/powerpoint/2010/main" val="2252231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開催概要</a:t>
            </a:r>
            <a:endParaRPr kumimoji="1" lang="ja-JP" altLang="en-US" dirty="0"/>
          </a:p>
        </p:txBody>
      </p:sp>
      <p:sp>
        <p:nvSpPr>
          <p:cNvPr id="5" name="コンテンツ プレースホルダー 4"/>
          <p:cNvSpPr>
            <a:spLocks noGrp="1"/>
          </p:cNvSpPr>
          <p:nvPr>
            <p:ph idx="1"/>
          </p:nvPr>
        </p:nvSpPr>
        <p:spPr/>
        <p:txBody>
          <a:bodyPr>
            <a:normAutofit/>
          </a:bodyPr>
          <a:lstStyle/>
          <a:p>
            <a:r>
              <a:rPr kumimoji="1" lang="ja-JP" altLang="en-US" dirty="0" smtClean="0"/>
              <a:t>目的</a:t>
            </a:r>
            <a:endParaRPr kumimoji="1" lang="en-US" altLang="ja-JP" dirty="0" smtClean="0"/>
          </a:p>
          <a:p>
            <a:pPr lvl="1"/>
            <a:r>
              <a:rPr lang="en-US" altLang="ja-JP" dirty="0" smtClean="0"/>
              <a:t>XXXX</a:t>
            </a:r>
          </a:p>
          <a:p>
            <a:pPr lvl="1"/>
            <a:r>
              <a:rPr kumimoji="1" lang="en-US" altLang="ja-JP" dirty="0" smtClean="0"/>
              <a:t>XXXX</a:t>
            </a:r>
          </a:p>
          <a:p>
            <a:endParaRPr lang="en-US" altLang="ja-JP" dirty="0"/>
          </a:p>
          <a:p>
            <a:r>
              <a:rPr kumimoji="1" lang="ja-JP" altLang="en-US" dirty="0" smtClean="0"/>
              <a:t>会場</a:t>
            </a:r>
            <a:endParaRPr kumimoji="1" lang="en-US" altLang="ja-JP" dirty="0" smtClean="0"/>
          </a:p>
          <a:p>
            <a:pPr lvl="1"/>
            <a:r>
              <a:rPr kumimoji="1" lang="ja-JP" altLang="en-US" dirty="0" smtClean="0"/>
              <a:t>豊洲本社コラボレーションスペース</a:t>
            </a:r>
            <a:r>
              <a:rPr kumimoji="1" lang="en-US" altLang="ja-JP" dirty="0" smtClean="0"/>
              <a:t>N/E</a:t>
            </a:r>
            <a:r>
              <a:rPr lang="ja-JP" altLang="en-US" dirty="0"/>
              <a:t>　</a:t>
            </a:r>
            <a:r>
              <a:rPr lang="ja-JP" altLang="en-US" dirty="0" smtClean="0"/>
              <a:t>＋　</a:t>
            </a:r>
            <a:r>
              <a:rPr lang="en-US" altLang="ja-JP" dirty="0" smtClean="0"/>
              <a:t>Lync</a:t>
            </a:r>
            <a:r>
              <a:rPr lang="ja-JP" altLang="en-US" dirty="0" smtClean="0"/>
              <a:t>通話</a:t>
            </a:r>
            <a:r>
              <a:rPr lang="en-US" altLang="ja-JP" dirty="0" smtClean="0"/>
              <a:t>/</a:t>
            </a:r>
            <a:r>
              <a:rPr lang="ja-JP" altLang="en-US" dirty="0" smtClean="0"/>
              <a:t>画面共有</a:t>
            </a:r>
            <a:endParaRPr lang="en-US" altLang="ja-JP" dirty="0" smtClean="0"/>
          </a:p>
          <a:p>
            <a:pPr lvl="1"/>
            <a:endParaRPr kumimoji="1" lang="en-US" altLang="ja-JP" dirty="0"/>
          </a:p>
          <a:p>
            <a:r>
              <a:rPr lang="ja-JP" altLang="en-US" dirty="0" smtClean="0"/>
              <a:t>日時</a:t>
            </a:r>
            <a:endParaRPr lang="en-US" altLang="ja-JP" dirty="0" smtClean="0"/>
          </a:p>
          <a:p>
            <a:pPr lvl="1"/>
            <a:r>
              <a:rPr kumimoji="1" lang="en-US" altLang="ja-JP" dirty="0" smtClean="0"/>
              <a:t>7</a:t>
            </a:r>
            <a:r>
              <a:rPr kumimoji="1" lang="ja-JP" altLang="en-US" dirty="0" smtClean="0"/>
              <a:t>月</a:t>
            </a:r>
            <a:r>
              <a:rPr kumimoji="1" lang="en-US" altLang="ja-JP" dirty="0" smtClean="0"/>
              <a:t>20</a:t>
            </a:r>
            <a:r>
              <a:rPr kumimoji="1" lang="ja-JP" altLang="en-US" dirty="0" smtClean="0"/>
              <a:t>日</a:t>
            </a:r>
            <a:r>
              <a:rPr lang="ja-JP" altLang="en-US" dirty="0" smtClean="0"/>
              <a:t>（水）～　毎週水曜日</a:t>
            </a:r>
            <a:r>
              <a:rPr lang="en-US" altLang="ja-JP" dirty="0" smtClean="0"/>
              <a:t>19:00</a:t>
            </a:r>
            <a:r>
              <a:rPr lang="ja-JP" altLang="en-US" dirty="0" smtClean="0"/>
              <a:t>～</a:t>
            </a:r>
            <a:r>
              <a:rPr lang="en-US" altLang="ja-JP" dirty="0" smtClean="0"/>
              <a:t>21:00</a:t>
            </a:r>
          </a:p>
          <a:p>
            <a:endParaRPr kumimoji="1" lang="ja-JP" altLang="en-US" dirty="0"/>
          </a:p>
        </p:txBody>
      </p:sp>
    </p:spTree>
    <p:extLst>
      <p:ext uri="{BB962C8B-B14F-4D97-AF65-F5344CB8AC3E}">
        <p14:creationId xmlns:p14="http://schemas.microsoft.com/office/powerpoint/2010/main" val="1876435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言語仕様の特徴（ある側面）</a:t>
            </a:r>
            <a:endParaRPr kumimoji="1"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2664981329"/>
              </p:ext>
            </p:extLst>
          </p:nvPr>
        </p:nvGraphicFramePr>
        <p:xfrm>
          <a:off x="857250" y="2057400"/>
          <a:ext cx="7404099" cy="4439920"/>
        </p:xfrm>
        <a:graphic>
          <a:graphicData uri="http://schemas.openxmlformats.org/drawingml/2006/table">
            <a:tbl>
              <a:tblPr firstRow="1" bandRow="1">
                <a:tableStyleId>{5C22544A-7EE6-4342-B048-85BDC9FD1C3A}</a:tableStyleId>
              </a:tblPr>
              <a:tblGrid>
                <a:gridCol w="1171055"/>
                <a:gridCol w="3092335"/>
                <a:gridCol w="3140709"/>
              </a:tblGrid>
              <a:tr h="370840">
                <a:tc>
                  <a:txBody>
                    <a:bodyPr/>
                    <a:lstStyle/>
                    <a:p>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en-US" altLang="ja-JP" dirty="0" smtClean="0"/>
                        <a:t>C#</a:t>
                      </a:r>
                      <a:endParaRPr kumimoji="1" lang="ja-JP" altLang="en-US" dirty="0"/>
                    </a:p>
                  </a:txBody>
                  <a:tcPr/>
                </a:tc>
              </a:tr>
              <a:tr h="370840">
                <a:tc>
                  <a:txBody>
                    <a:bodyPr/>
                    <a:lstStyle/>
                    <a:p>
                      <a:r>
                        <a:rPr kumimoji="1" lang="ja-JP" altLang="en-US" dirty="0" smtClean="0"/>
                        <a:t>言語の拡張</a:t>
                      </a:r>
                      <a:endParaRPr kumimoji="1" lang="ja-JP" altLang="en-US" dirty="0"/>
                    </a:p>
                  </a:txBody>
                  <a:tcPr/>
                </a:tc>
                <a:tc>
                  <a:txBody>
                    <a:bodyPr/>
                    <a:lstStyle/>
                    <a:p>
                      <a:r>
                        <a:rPr kumimoji="1" lang="ja-JP" altLang="en-US" dirty="0" smtClean="0"/>
                        <a:t>どちからといえば「既存リソースを活かしながらどう生産性を上げていくか」を中心に考えている。</a:t>
                      </a:r>
                      <a:endParaRPr kumimoji="1" lang="ja-JP" altLang="en-US" dirty="0"/>
                    </a:p>
                  </a:txBody>
                  <a:tcPr/>
                </a:tc>
                <a:tc>
                  <a:txBody>
                    <a:bodyPr/>
                    <a:lstStyle/>
                    <a:p>
                      <a:r>
                        <a:rPr kumimoji="1" lang="ja-JP" altLang="en-US" dirty="0" smtClean="0"/>
                        <a:t>構文の拡張にとても積極的。一般にはより強力な糖衣構文の導入で実現される。</a:t>
                      </a:r>
                    </a:p>
                  </a:txBody>
                  <a:tcPr/>
                </a:tc>
              </a:tr>
              <a:tr h="370840">
                <a:tc>
                  <a:txBody>
                    <a:bodyPr/>
                    <a:lstStyle/>
                    <a:p>
                      <a:r>
                        <a:rPr kumimoji="1" lang="ja-JP" altLang="en-US" dirty="0" smtClean="0"/>
                        <a:t>参照型と値型の統合</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ja-JP" altLang="en-US" dirty="0" smtClean="0"/>
                        <a:t>参照型と値型のちがいを無理に統合したりしない。ただし自動での相互変換の機能は言語が提供する。</a:t>
                      </a:r>
                      <a:endParaRPr lang="en-US" altLang="ja-JP" dirty="0" smtClean="0"/>
                    </a:p>
                  </a:txBody>
                  <a:tcPr/>
                </a:tc>
                <a:tc>
                  <a:txBody>
                    <a:bodyPr/>
                    <a:lstStyle/>
                    <a:p>
                      <a:r>
                        <a:rPr kumimoji="1" lang="ja-JP" altLang="en-US" dirty="0" smtClean="0"/>
                        <a:t>参照型と値型のちがいは言語レベルで吸収・統合する。そのためジェネリクスにも統合される。</a:t>
                      </a:r>
                    </a:p>
                    <a:p>
                      <a:r>
                        <a:rPr kumimoji="1" lang="ja-JP" altLang="en-US" dirty="0" smtClean="0"/>
                        <a:t>ただし本質的にちがうものだから特別のケアをするための構文が必要。</a:t>
                      </a:r>
                      <a:endParaRPr kumimoji="1" lang="ja-JP" altLang="en-US" dirty="0"/>
                    </a:p>
                  </a:txBody>
                  <a:tcPr/>
                </a:tc>
              </a:tr>
              <a:tr h="370840">
                <a:tc>
                  <a:txBody>
                    <a:bodyPr/>
                    <a:lstStyle/>
                    <a:p>
                      <a:r>
                        <a:rPr kumimoji="1" lang="ja-JP" altLang="en-US" dirty="0" smtClean="0"/>
                        <a:t>イベントリスナとラムダ式</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イベントリスナには内部クラスを用いる。複数のリスナを管理し順次呼び出すロジックをつくるのは</a:t>
                      </a:r>
                      <a:r>
                        <a:rPr kumimoji="1" lang="en-US" altLang="ja-JP" dirty="0" smtClean="0"/>
                        <a:t>API</a:t>
                      </a:r>
                      <a:r>
                        <a:rPr kumimoji="1" lang="ja-JP" altLang="en-US" dirty="0" smtClean="0"/>
                        <a:t>開発者の責任。</a:t>
                      </a:r>
                      <a:endParaRPr kumimoji="1" lang="en-US" altLang="ja-JP" dirty="0" smtClean="0"/>
                    </a:p>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ラムダ式は単一メソッドインターフェースが利用されるあらゆるシーンで利用するためにある。</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ja-JP" altLang="en-US" dirty="0" smtClean="0"/>
                        <a:t>イベントリスナにはデリゲートを用いる。複数のリスナを管理し順次呼び出すロジックをつくるのは言語</a:t>
                      </a:r>
                      <a:r>
                        <a:rPr lang="en-US" altLang="ja-JP" dirty="0" smtClean="0"/>
                        <a:t>/</a:t>
                      </a:r>
                      <a:r>
                        <a:rPr lang="ja-JP" altLang="en-US" dirty="0" smtClean="0"/>
                        <a:t>コンパイラの責任。</a:t>
                      </a:r>
                      <a:endParaRPr lang="en-US" altLang="ja-JP"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ja-JP" altLang="en-US" dirty="0" smtClean="0"/>
                        <a:t>ラムダ式は何よりもまずこのデリゲートのためにある。</a:t>
                      </a:r>
                      <a:endParaRPr kumimoji="1" lang="ja-JP" altLang="en-US" dirty="0" smtClean="0"/>
                    </a:p>
                  </a:txBody>
                  <a:tcPr/>
                </a:tc>
              </a:tr>
              <a:tr h="370840">
                <a:tc>
                  <a:txBody>
                    <a:bodyPr/>
                    <a:lstStyle/>
                    <a:p>
                      <a:r>
                        <a:rPr kumimoji="1" lang="ja-JP" altLang="en-US" dirty="0" smtClean="0"/>
                        <a:t>継承関係</a:t>
                      </a:r>
                      <a:endParaRPr kumimoji="1" lang="ja-JP" altLang="en-US" dirty="0"/>
                    </a:p>
                  </a:txBody>
                  <a:tcPr/>
                </a:tc>
                <a:tc>
                  <a:txBody>
                    <a:bodyPr/>
                    <a:lstStyle/>
                    <a:p>
                      <a:r>
                        <a:rPr kumimoji="1" lang="ja-JP" altLang="en-US" dirty="0" smtClean="0"/>
                        <a:t>子クラスが親クラスとしても振る舞えるならば、親クラスと同じである必要はない（大は小を兼ねる）。</a:t>
                      </a:r>
                      <a:endParaRPr kumimoji="1" lang="ja-JP" altLang="en-US" dirty="0"/>
                    </a:p>
                  </a:txBody>
                  <a:tcPr/>
                </a:tc>
                <a:tc>
                  <a:txBody>
                    <a:bodyPr/>
                    <a:lstStyle/>
                    <a:p>
                      <a:r>
                        <a:rPr kumimoji="1" lang="ja-JP" altLang="en-US" dirty="0" smtClean="0"/>
                        <a:t>子クラスは親クラスとそっくりそのままの挙動をしなくてはならない。</a:t>
                      </a:r>
                      <a:endParaRPr kumimoji="1" lang="ja-JP" altLang="en-US" dirty="0"/>
                    </a:p>
                  </a:txBody>
                  <a:tcPr/>
                </a:tc>
              </a:tr>
            </a:tbl>
          </a:graphicData>
        </a:graphic>
      </p:graphicFrame>
    </p:spTree>
    <p:extLst>
      <p:ext uri="{BB962C8B-B14F-4D97-AF65-F5344CB8AC3E}">
        <p14:creationId xmlns:p14="http://schemas.microsoft.com/office/powerpoint/2010/main" val="132209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どのように実行されるか</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JVM</a:t>
            </a:r>
            <a:endParaRPr kumimoji="1" lang="ja-JP" altLang="en-US" dirty="0"/>
          </a:p>
        </p:txBody>
      </p:sp>
      <p:sp>
        <p:nvSpPr>
          <p:cNvPr id="4" name="コンテンツ プレースホルダー 3"/>
          <p:cNvSpPr>
            <a:spLocks noGrp="1"/>
          </p:cNvSpPr>
          <p:nvPr>
            <p:ph sz="half" idx="2"/>
          </p:nvPr>
        </p:nvSpPr>
        <p:spPr/>
        <p:txBody>
          <a:bodyPr/>
          <a:lstStyle/>
          <a:p>
            <a:r>
              <a:rPr lang="ja-JP" altLang="en-US" dirty="0" smtClean="0"/>
              <a:t>まず</a:t>
            </a:r>
            <a:r>
              <a:rPr lang="ja-JP" altLang="en-US" dirty="0" smtClean="0"/>
              <a:t>インタプリタで起動。</a:t>
            </a:r>
            <a:endParaRPr lang="en-US" altLang="ja-JP" dirty="0" smtClean="0"/>
          </a:p>
          <a:p>
            <a:r>
              <a:rPr lang="ja-JP" altLang="en-US" dirty="0" smtClean="0"/>
              <a:t>使用動態に合わせクライアント</a:t>
            </a:r>
            <a:r>
              <a:rPr lang="en-US" altLang="ja-JP" dirty="0"/>
              <a:t>JIT</a:t>
            </a:r>
            <a:r>
              <a:rPr lang="ja-JP" altLang="en-US" dirty="0" smtClean="0"/>
              <a:t>コンパイラ（最適化レベル低）とサーバー</a:t>
            </a:r>
            <a:r>
              <a:rPr lang="en-US" altLang="ja-JP" dirty="0"/>
              <a:t>JIT</a:t>
            </a:r>
            <a:r>
              <a:rPr lang="ja-JP" altLang="en-US" dirty="0" smtClean="0"/>
              <a:t>コンパイラ（最適化レベル高）がメソッドをコンパイル。</a:t>
            </a:r>
            <a:endParaRPr lang="en-US" altLang="ja-JP" dirty="0" smtClean="0"/>
          </a:p>
          <a:p>
            <a:r>
              <a:rPr lang="ja-JP" altLang="en-US" dirty="0"/>
              <a:t>「初速」と</a:t>
            </a:r>
            <a:r>
              <a:rPr lang="ja-JP" altLang="en-US" dirty="0" smtClean="0"/>
              <a:t>長期的稼動に</a:t>
            </a:r>
            <a:r>
              <a:rPr lang="ja-JP" altLang="en-US" dirty="0"/>
              <a:t>おけるスピード重視」（サーバ向け</a:t>
            </a:r>
            <a:r>
              <a:rPr lang="ja-JP" altLang="en-US" dirty="0" smtClean="0"/>
              <a:t>）。</a:t>
            </a:r>
            <a:endParaRPr lang="en-US" altLang="ja-JP" dirty="0" smtClean="0"/>
          </a:p>
          <a:p>
            <a:r>
              <a:rPr lang="ja-JP" altLang="en-US" dirty="0" smtClean="0"/>
              <a:t>そして稼動中のクラス</a:t>
            </a:r>
            <a:r>
              <a:rPr lang="ja-JP" altLang="en-US" dirty="0"/>
              <a:t>のリロードを前提とした</a:t>
            </a:r>
            <a:r>
              <a:rPr lang="ja-JP" altLang="en-US" dirty="0" smtClean="0"/>
              <a:t>つくり。</a:t>
            </a:r>
            <a:endParaRPr kumimoji="1" lang="ja-JP" altLang="en-US" dirty="0"/>
          </a:p>
        </p:txBody>
      </p:sp>
      <p:sp>
        <p:nvSpPr>
          <p:cNvPr id="5" name="テキスト プレースホルダー 4"/>
          <p:cNvSpPr>
            <a:spLocks noGrp="1"/>
          </p:cNvSpPr>
          <p:nvPr>
            <p:ph type="body" sz="quarter" idx="3"/>
          </p:nvPr>
        </p:nvSpPr>
        <p:spPr/>
        <p:txBody>
          <a:bodyPr/>
          <a:lstStyle/>
          <a:p>
            <a:r>
              <a:rPr kumimoji="1" lang="en-US" altLang="ja-JP" dirty="0" smtClean="0"/>
              <a:t>CLR</a:t>
            </a:r>
            <a:endParaRPr kumimoji="1" lang="ja-JP" altLang="en-US" dirty="0"/>
          </a:p>
        </p:txBody>
      </p:sp>
      <p:sp>
        <p:nvSpPr>
          <p:cNvPr id="6" name="コンテンツ プレースホルダー 5"/>
          <p:cNvSpPr>
            <a:spLocks noGrp="1"/>
          </p:cNvSpPr>
          <p:nvPr>
            <p:ph sz="quarter" idx="4"/>
          </p:nvPr>
        </p:nvSpPr>
        <p:spPr/>
        <p:txBody>
          <a:bodyPr/>
          <a:lstStyle/>
          <a:p>
            <a:r>
              <a:rPr lang="ja-JP" altLang="en-US" dirty="0" smtClean="0"/>
              <a:t>呼び出されるコードはメソッド</a:t>
            </a:r>
            <a:r>
              <a:rPr lang="ja-JP" altLang="en-US" dirty="0"/>
              <a:t>単位ですべて</a:t>
            </a:r>
            <a:r>
              <a:rPr lang="ja-JP" altLang="en-US" dirty="0" smtClean="0"/>
              <a:t>コンパイル。</a:t>
            </a:r>
            <a:endParaRPr lang="en-US" altLang="ja-JP" dirty="0" smtClean="0"/>
          </a:p>
          <a:p>
            <a:r>
              <a:rPr lang="en-US" altLang="ja-JP" dirty="0" smtClean="0"/>
              <a:t>CLR</a:t>
            </a:r>
            <a:r>
              <a:rPr lang="ja-JP" altLang="en-US" dirty="0"/>
              <a:t>に関して</a:t>
            </a:r>
            <a:r>
              <a:rPr lang="ja-JP" altLang="en-US" dirty="0" smtClean="0"/>
              <a:t>その全面的な</a:t>
            </a:r>
            <a:r>
              <a:rPr lang="en-US" altLang="ja-JP" dirty="0" smtClean="0"/>
              <a:t>JIT</a:t>
            </a:r>
            <a:r>
              <a:rPr lang="ja-JP" altLang="en-US" dirty="0" smtClean="0"/>
              <a:t>コンパイルという戦術</a:t>
            </a:r>
            <a:r>
              <a:rPr lang="ja-JP" altLang="en-US" dirty="0"/>
              <a:t>の選択理由を解説した資料はみたことがない</a:t>
            </a:r>
            <a:r>
              <a:rPr lang="ja-JP" altLang="en-US" dirty="0" smtClean="0"/>
              <a:t>。</a:t>
            </a:r>
            <a:endParaRPr lang="en-US" altLang="ja-JP" dirty="0" smtClean="0"/>
          </a:p>
          <a:p>
            <a:r>
              <a:rPr lang="en-US" altLang="ja-JP" dirty="0" smtClean="0"/>
              <a:t>JRE</a:t>
            </a:r>
            <a:r>
              <a:rPr lang="ja-JP" altLang="en-US" dirty="0"/>
              <a:t>との比較でいえば「</a:t>
            </a:r>
            <a:r>
              <a:rPr lang="ja-JP" altLang="en-US" dirty="0" smtClean="0"/>
              <a:t>中期的稼動に</a:t>
            </a:r>
            <a:r>
              <a:rPr lang="ja-JP" altLang="en-US" dirty="0"/>
              <a:t>おけるスピード重視」（クライアント向け</a:t>
            </a:r>
            <a:r>
              <a:rPr lang="ja-JP" altLang="en-US" dirty="0" smtClean="0"/>
              <a:t>）。クラス</a:t>
            </a:r>
            <a:r>
              <a:rPr lang="ja-JP" altLang="en-US" dirty="0"/>
              <a:t>のリロードは前提としない、ということに</a:t>
            </a:r>
            <a:r>
              <a:rPr lang="ja-JP" altLang="en-US" dirty="0" smtClean="0"/>
              <a:t>なる。</a:t>
            </a:r>
            <a:endParaRPr kumimoji="1" lang="ja-JP" altLang="en-US" dirty="0"/>
          </a:p>
        </p:txBody>
      </p:sp>
    </p:spTree>
    <p:extLst>
      <p:ext uri="{BB962C8B-B14F-4D97-AF65-F5344CB8AC3E}">
        <p14:creationId xmlns:p14="http://schemas.microsoft.com/office/powerpoint/2010/main" val="2837986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Java</a:t>
            </a:r>
            <a:r>
              <a:rPr kumimoji="1" lang="ja-JP" altLang="en-US" dirty="0" smtClean="0"/>
              <a:t>アプリの起動と</a:t>
            </a:r>
            <a:r>
              <a:rPr kumimoji="1" lang="en-US" altLang="ja-JP" dirty="0" smtClean="0"/>
              <a:t/>
            </a:r>
            <a:br>
              <a:rPr kumimoji="1" lang="en-US" altLang="ja-JP" dirty="0" smtClean="0"/>
            </a:br>
            <a:r>
              <a:rPr kumimoji="1" lang="en-US" altLang="ja-JP" dirty="0" smtClean="0"/>
              <a:t>JIT</a:t>
            </a:r>
            <a:r>
              <a:rPr kumimoji="1" lang="ja-JP" altLang="en-US" dirty="0" smtClean="0"/>
              <a:t>コンパイル過程</a:t>
            </a:r>
            <a:r>
              <a:rPr kumimoji="1" lang="ja-JP" altLang="en-US" sz="1600" dirty="0" smtClean="0"/>
              <a:t>（</a:t>
            </a:r>
            <a:r>
              <a:rPr kumimoji="1" lang="en-US" altLang="ja-JP" sz="1600" dirty="0" smtClean="0"/>
              <a:t>※1</a:t>
            </a:r>
            <a:r>
              <a:rPr kumimoji="1" lang="ja-JP" altLang="en-US" sz="1600" dirty="0" smtClean="0"/>
              <a:t>）</a:t>
            </a:r>
            <a:endParaRPr kumimoji="1" lang="ja-JP" altLang="en-US" sz="1600" dirty="0"/>
          </a:p>
        </p:txBody>
      </p:sp>
      <p:sp>
        <p:nvSpPr>
          <p:cNvPr id="8" name="コンテンツ プレースホルダー 7"/>
          <p:cNvSpPr>
            <a:spLocks noGrp="1"/>
          </p:cNvSpPr>
          <p:nvPr>
            <p:ph idx="1"/>
          </p:nvPr>
        </p:nvSpPr>
        <p:spPr/>
        <p:txBody>
          <a:bodyPr/>
          <a:lstStyle/>
          <a:p>
            <a:pPr marL="491490" indent="-457200">
              <a:buFont typeface="+mj-ea"/>
              <a:buAutoNum type="circleNumDbPlain"/>
            </a:pPr>
            <a:r>
              <a:rPr kumimoji="1" lang="en-US" altLang="ja-JP" dirty="0" smtClean="0"/>
              <a:t>JVM</a:t>
            </a:r>
            <a:r>
              <a:rPr kumimoji="1" lang="ja-JP" altLang="en-US" dirty="0" smtClean="0"/>
              <a:t>が起動する</a:t>
            </a:r>
            <a:endParaRPr kumimoji="1" lang="en-US" altLang="ja-JP" dirty="0" smtClean="0"/>
          </a:p>
          <a:p>
            <a:pPr marL="491490" indent="-457200">
              <a:buFont typeface="+mj-ea"/>
              <a:buAutoNum type="circleNumDbPlain"/>
            </a:pPr>
            <a:r>
              <a:rPr lang="en-US" altLang="ja-JP" dirty="0" smtClean="0"/>
              <a:t>main</a:t>
            </a:r>
            <a:r>
              <a:rPr lang="ja-JP" altLang="en-US" dirty="0" smtClean="0"/>
              <a:t>がインタプリタ上で呼び出される（</a:t>
            </a:r>
            <a:r>
              <a:rPr lang="en-US" altLang="ja-JP" dirty="0" smtClean="0"/>
              <a:t>Lv0</a:t>
            </a:r>
            <a:r>
              <a:rPr lang="ja-JP" altLang="en-US" dirty="0" smtClean="0"/>
              <a:t>）</a:t>
            </a:r>
            <a:endParaRPr lang="en-US" altLang="ja-JP" dirty="0" smtClean="0"/>
          </a:p>
          <a:p>
            <a:pPr marL="491490" indent="-457200">
              <a:buFont typeface="+mj-ea"/>
              <a:buAutoNum type="circleNumDbPlain"/>
            </a:pPr>
            <a:r>
              <a:rPr lang="ja-JP" altLang="en-US" dirty="0"/>
              <a:t>頻繁</a:t>
            </a:r>
            <a:r>
              <a:rPr lang="ja-JP" altLang="en-US" dirty="0" smtClean="0"/>
              <a:t>に使用されるメソッドがクライアントコンパイラにより「完全モード」でコンパイルされる（</a:t>
            </a:r>
            <a:r>
              <a:rPr lang="en-US" altLang="ja-JP" dirty="0" smtClean="0"/>
              <a:t>Lv3</a:t>
            </a:r>
            <a:r>
              <a:rPr lang="ja-JP" altLang="en-US" dirty="0" smtClean="0"/>
              <a:t>）</a:t>
            </a:r>
            <a:endParaRPr lang="en-US" altLang="ja-JP" dirty="0" smtClean="0"/>
          </a:p>
          <a:p>
            <a:pPr lvl="1">
              <a:buFont typeface="Wingdings" panose="05000000000000000000" pitchFamily="2" charset="2"/>
              <a:buChar char="l"/>
            </a:pPr>
            <a:r>
              <a:rPr lang="ja-JP" altLang="en-US" dirty="0" smtClean="0"/>
              <a:t>キューがいっぱいの場合「制限モード」コンパイルされる（</a:t>
            </a:r>
            <a:r>
              <a:rPr lang="en-US" altLang="ja-JP" dirty="0" smtClean="0"/>
              <a:t>Lv2</a:t>
            </a:r>
            <a:r>
              <a:rPr lang="ja-JP" altLang="en-US" dirty="0" smtClean="0"/>
              <a:t>）</a:t>
            </a:r>
            <a:endParaRPr lang="en-US" altLang="ja-JP" dirty="0" smtClean="0"/>
          </a:p>
          <a:p>
            <a:pPr lvl="1">
              <a:buFont typeface="Wingdings" panose="05000000000000000000" pitchFamily="2" charset="2"/>
              <a:buChar char="l"/>
            </a:pPr>
            <a:r>
              <a:rPr lang="ja-JP" altLang="en-US" dirty="0" smtClean="0"/>
              <a:t>コードサイズが小さい場合（高レベル処理のメリットが少ない）や後述のサーバコンパイルが実行できない場合「シンプルモード」でコンパイルされる（</a:t>
            </a:r>
            <a:r>
              <a:rPr lang="en-US" altLang="ja-JP" dirty="0" smtClean="0"/>
              <a:t>Lv1</a:t>
            </a:r>
            <a:r>
              <a:rPr lang="ja-JP" altLang="en-US" dirty="0" smtClean="0"/>
              <a:t>）</a:t>
            </a:r>
            <a:endParaRPr lang="en-US" altLang="ja-JP" dirty="0" smtClean="0"/>
          </a:p>
          <a:p>
            <a:pPr marL="491490" indent="-457200">
              <a:buFont typeface="+mj-ea"/>
              <a:buAutoNum type="circleNumDbPlain"/>
            </a:pPr>
            <a:r>
              <a:rPr lang="ja-JP" altLang="en-US" dirty="0" smtClean="0"/>
              <a:t>さらに高頻度に使用されるメソッドはサーバコンパイラでコンパイルされる（</a:t>
            </a:r>
            <a:r>
              <a:rPr lang="en-US" altLang="ja-JP" dirty="0" smtClean="0"/>
              <a:t>Lv4</a:t>
            </a:r>
            <a:r>
              <a:rPr lang="ja-JP" altLang="en-US" dirty="0" smtClean="0"/>
              <a:t>）</a:t>
            </a:r>
            <a:endParaRPr lang="en-US" altLang="ja-JP" dirty="0" smtClean="0"/>
          </a:p>
          <a:p>
            <a:pPr marL="491490" indent="-457200">
              <a:buFont typeface="+mj-ea"/>
              <a:buAutoNum type="circleNumDbPlain"/>
            </a:pPr>
            <a:r>
              <a:rPr lang="ja-JP" altLang="en-US" dirty="0" smtClean="0"/>
              <a:t>クラスがリロードされたりしてコンパイル時の前提が崩れるとメソッドはいったん非最適化される（</a:t>
            </a:r>
            <a:r>
              <a:rPr lang="en-US" altLang="ja-JP" dirty="0" smtClean="0"/>
              <a:t>Lv0</a:t>
            </a:r>
            <a:r>
              <a:rPr lang="ja-JP" altLang="en-US" dirty="0" smtClean="0"/>
              <a:t>）</a:t>
            </a:r>
            <a:endParaRPr lang="en-US" altLang="ja-JP" dirty="0"/>
          </a:p>
          <a:p>
            <a:pPr marL="491490" indent="-457200">
              <a:buFont typeface="+mj-ea"/>
              <a:buAutoNum type="circleNumDbPlain"/>
            </a:pPr>
            <a:endParaRPr kumimoji="1" lang="ja-JP" altLang="en-US" dirty="0"/>
          </a:p>
        </p:txBody>
      </p:sp>
      <p:sp>
        <p:nvSpPr>
          <p:cNvPr id="10" name="テキスト ボックス 9"/>
          <p:cNvSpPr txBox="1"/>
          <p:nvPr/>
        </p:nvSpPr>
        <p:spPr>
          <a:xfrm>
            <a:off x="857250" y="6317024"/>
            <a:ext cx="7404654" cy="339347"/>
          </a:xfrm>
          <a:prstGeom prst="rect">
            <a:avLst/>
          </a:prstGeom>
          <a:solidFill>
            <a:srgbClr val="FFFFCC"/>
          </a:solidFill>
        </p:spPr>
        <p:txBody>
          <a:bodyPr wrap="none" rtlCol="0">
            <a:normAutofit fontScale="85000" lnSpcReduction="20000"/>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Windows 64bit</a:t>
            </a:r>
            <a:r>
              <a:rPr kumimoji="1" lang="ja-JP" altLang="en-US" sz="1200" dirty="0" smtClean="0">
                <a:solidFill>
                  <a:schemeClr val="tx1">
                    <a:lumMod val="65000"/>
                    <a:lumOff val="35000"/>
                  </a:schemeClr>
                </a:solidFill>
              </a:rPr>
              <a:t> かつ </a:t>
            </a:r>
            <a:r>
              <a:rPr kumimoji="1" lang="en-US" altLang="ja-JP" sz="1200" dirty="0" smtClean="0">
                <a:solidFill>
                  <a:schemeClr val="tx1">
                    <a:lumMod val="65000"/>
                    <a:lumOff val="35000"/>
                  </a:schemeClr>
                </a:solidFill>
              </a:rPr>
              <a:t>JRE 8</a:t>
            </a:r>
            <a:r>
              <a:rPr kumimoji="1" lang="ja-JP" altLang="en-US" sz="1200" dirty="0" smtClean="0">
                <a:solidFill>
                  <a:schemeClr val="tx1">
                    <a:lumMod val="65000"/>
                    <a:lumOff val="35000"/>
                  </a:schemeClr>
                </a:solidFill>
              </a:rPr>
              <a:t>の</a:t>
            </a:r>
            <a:r>
              <a:rPr kumimoji="1" lang="en-US" altLang="ja-JP" sz="1200" dirty="0" err="1" smtClean="0">
                <a:solidFill>
                  <a:schemeClr val="tx1">
                    <a:lumMod val="65000"/>
                    <a:lumOff val="35000"/>
                  </a:schemeClr>
                </a:solidFill>
              </a:rPr>
              <a:t>HotspotVM</a:t>
            </a:r>
            <a:r>
              <a:rPr kumimoji="1" lang="ja-JP" altLang="en-US" sz="1200" dirty="0">
                <a:solidFill>
                  <a:schemeClr val="tx1">
                    <a:lumMod val="65000"/>
                    <a:lumOff val="35000"/>
                  </a:schemeClr>
                </a:solidFill>
              </a:rPr>
              <a:t>場合。詳細は</a:t>
            </a:r>
            <a:r>
              <a:rPr kumimoji="1" lang="en-US" altLang="ja-JP" sz="1200" dirty="0">
                <a:solidFill>
                  <a:schemeClr val="tx1">
                    <a:lumMod val="65000"/>
                    <a:lumOff val="35000"/>
                  </a:schemeClr>
                </a:solidFill>
              </a:rPr>
              <a:t>Scott </a:t>
            </a:r>
            <a:r>
              <a:rPr kumimoji="1" lang="en-US" altLang="ja-JP" sz="1200" dirty="0" err="1">
                <a:solidFill>
                  <a:schemeClr val="tx1">
                    <a:lumMod val="65000"/>
                    <a:lumOff val="35000"/>
                  </a:schemeClr>
                </a:solidFill>
              </a:rPr>
              <a:t>Oaks『Java</a:t>
            </a:r>
            <a:r>
              <a:rPr kumimoji="1" lang="ja-JP" altLang="en-US" sz="1200" dirty="0">
                <a:solidFill>
                  <a:schemeClr val="tx1">
                    <a:lumMod val="65000"/>
                    <a:lumOff val="35000"/>
                  </a:schemeClr>
                </a:solidFill>
              </a:rPr>
              <a:t>パフォーマンス</a:t>
            </a:r>
            <a:r>
              <a:rPr kumimoji="1" lang="en-US" altLang="ja-JP" sz="1200" dirty="0">
                <a:solidFill>
                  <a:schemeClr val="tx1">
                    <a:lumMod val="65000"/>
                    <a:lumOff val="35000"/>
                  </a:schemeClr>
                </a:solidFill>
              </a:rPr>
              <a:t>』</a:t>
            </a:r>
            <a:r>
              <a:rPr kumimoji="1" lang="ja-JP" altLang="en-US" sz="1200" dirty="0" smtClean="0">
                <a:solidFill>
                  <a:schemeClr val="tx1">
                    <a:lumMod val="65000"/>
                    <a:lumOff val="35000"/>
                  </a:schemeClr>
                </a:solidFill>
              </a:rPr>
              <a:t>および</a:t>
            </a:r>
            <a:endParaRPr kumimoji="1" lang="en-US" altLang="ja-JP" sz="1200" dirty="0" smtClean="0">
              <a:solidFill>
                <a:schemeClr val="tx1">
                  <a:lumMod val="65000"/>
                  <a:lumOff val="35000"/>
                </a:schemeClr>
              </a:solidFill>
            </a:endParaRPr>
          </a:p>
          <a:p>
            <a:r>
              <a:rPr kumimoji="1" lang="en-US" altLang="ja-JP" sz="1200" dirty="0">
                <a:solidFill>
                  <a:schemeClr val="tx1">
                    <a:lumMod val="65000"/>
                    <a:lumOff val="35000"/>
                  </a:schemeClr>
                </a:solidFill>
              </a:rPr>
              <a:t>	</a:t>
            </a:r>
            <a:r>
              <a:rPr kumimoji="1" lang="en-US" altLang="ja-JP" sz="1200" dirty="0" err="1" smtClean="0">
                <a:solidFill>
                  <a:schemeClr val="tx1">
                    <a:lumMod val="65000"/>
                    <a:lumOff val="35000"/>
                  </a:schemeClr>
                </a:solidFill>
              </a:rPr>
              <a:t>Oracle『Java</a:t>
            </a:r>
            <a:r>
              <a:rPr kumimoji="1" lang="en-US" altLang="ja-JP" sz="1200" dirty="0" smtClean="0">
                <a:solidFill>
                  <a:schemeClr val="tx1">
                    <a:lumMod val="65000"/>
                    <a:lumOff val="35000"/>
                  </a:schemeClr>
                </a:solidFill>
              </a:rPr>
              <a:t> Magazine vol.26』</a:t>
            </a:r>
            <a:r>
              <a:rPr kumimoji="1" lang="ja-JP" altLang="en-US" sz="1200" dirty="0" smtClean="0">
                <a:solidFill>
                  <a:schemeClr val="tx1">
                    <a:lumMod val="65000"/>
                    <a:lumOff val="35000"/>
                  </a:schemeClr>
                </a:solidFill>
              </a:rPr>
              <a:t>の記事「</a:t>
            </a:r>
            <a:r>
              <a:rPr kumimoji="1" lang="en-US" altLang="ja-JP" sz="1200" dirty="0" smtClean="0">
                <a:solidFill>
                  <a:schemeClr val="tx1">
                    <a:lumMod val="65000"/>
                    <a:lumOff val="35000"/>
                  </a:schemeClr>
                </a:solidFill>
              </a:rPr>
              <a:t>JIT</a:t>
            </a:r>
            <a:r>
              <a:rPr kumimoji="1" lang="ja-JP" altLang="en-US" sz="1200" dirty="0" smtClean="0">
                <a:solidFill>
                  <a:schemeClr val="tx1">
                    <a:lumMod val="65000"/>
                    <a:lumOff val="35000"/>
                  </a:schemeClr>
                </a:solidFill>
              </a:rPr>
              <a:t>コンパイラの実際の動作」を参照のこと。</a:t>
            </a:r>
            <a:endParaRPr kumimoji="1" lang="ja-JP" altLang="en-US" sz="1200" dirty="0">
              <a:solidFill>
                <a:schemeClr val="tx1">
                  <a:lumMod val="65000"/>
                  <a:lumOff val="35000"/>
                </a:schemeClr>
              </a:solidFill>
            </a:endParaRPr>
          </a:p>
        </p:txBody>
      </p:sp>
      <p:sp>
        <p:nvSpPr>
          <p:cNvPr id="11" name="雲形吹き出し 10"/>
          <p:cNvSpPr/>
          <p:nvPr/>
        </p:nvSpPr>
        <p:spPr>
          <a:xfrm>
            <a:off x="6475615" y="1521966"/>
            <a:ext cx="2576946" cy="1330036"/>
          </a:xfrm>
          <a:prstGeom prst="cloudCallout">
            <a:avLst>
              <a:gd name="adj1" fmla="val -69698"/>
              <a:gd name="adj2" fmla="val 17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kumimoji="1" lang="ja-JP" altLang="en-US" dirty="0" smtClean="0"/>
              <a:t>このインタプリタ自体、中間コードのスニペットごとにネイティブコード化＆最適化されたものが使用されている。</a:t>
            </a:r>
            <a:endParaRPr kumimoji="1" lang="ja-JP" altLang="en-US" dirty="0"/>
          </a:p>
        </p:txBody>
      </p:sp>
    </p:spTree>
    <p:extLst>
      <p:ext uri="{BB962C8B-B14F-4D97-AF65-F5344CB8AC3E}">
        <p14:creationId xmlns:p14="http://schemas.microsoft.com/office/powerpoint/2010/main" val="2981160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アプリの起動と</a:t>
            </a:r>
            <a:r>
              <a:rPr kumimoji="1" lang="en-US" altLang="ja-JP" dirty="0" smtClean="0"/>
              <a:t/>
            </a:r>
            <a:br>
              <a:rPr kumimoji="1" lang="en-US" altLang="ja-JP" dirty="0" smtClean="0"/>
            </a:br>
            <a:r>
              <a:rPr kumimoji="1" lang="en-US" altLang="ja-JP" dirty="0" smtClean="0"/>
              <a:t>JIT</a:t>
            </a:r>
            <a:r>
              <a:rPr kumimoji="1" lang="ja-JP" altLang="en-US" dirty="0" smtClean="0"/>
              <a:t>コンパイル過程</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kumimoji="1" lang="en-US" altLang="ja-JP" dirty="0" smtClean="0"/>
              <a:t>Windows</a:t>
            </a:r>
            <a:r>
              <a:rPr kumimoji="1" lang="ja-JP" altLang="en-US" dirty="0" smtClean="0"/>
              <a:t>が</a:t>
            </a:r>
            <a:r>
              <a:rPr kumimoji="1" lang="en-US" altLang="ja-JP" dirty="0" smtClean="0"/>
              <a:t>.exe</a:t>
            </a:r>
            <a:r>
              <a:rPr kumimoji="1" lang="ja-JP" altLang="en-US" dirty="0" smtClean="0"/>
              <a:t>をメモリ上にロードする。</a:t>
            </a:r>
            <a:endParaRPr kumimoji="1" lang="en-US" altLang="ja-JP" dirty="0" smtClean="0"/>
          </a:p>
          <a:p>
            <a:pPr marL="491490" indent="-457200">
              <a:buFont typeface="+mj-ea"/>
              <a:buAutoNum type="circleNumDbPlain"/>
            </a:pPr>
            <a:r>
              <a:rPr lang="en-US" altLang="ja-JP" dirty="0" smtClean="0"/>
              <a:t>PE32</a:t>
            </a:r>
            <a:r>
              <a:rPr lang="ja-JP" altLang="en-US" dirty="0" smtClean="0"/>
              <a:t>ヘッダーの指定に従い</a:t>
            </a:r>
            <a:r>
              <a:rPr lang="en-US" altLang="ja-JP" dirty="0" smtClean="0"/>
              <a:t>mscoree.dll</a:t>
            </a:r>
            <a:r>
              <a:rPr lang="ja-JP" altLang="en-US" dirty="0" smtClean="0"/>
              <a:t>の</a:t>
            </a:r>
            <a:r>
              <a:rPr lang="en-US" altLang="ja-JP" dirty="0" smtClean="0"/>
              <a:t>_</a:t>
            </a:r>
            <a:r>
              <a:rPr lang="en-US" altLang="ja-JP" dirty="0" err="1" smtClean="0"/>
              <a:t>CorExeMain</a:t>
            </a:r>
            <a:r>
              <a:rPr lang="ja-JP" altLang="en-US" dirty="0" smtClean="0"/>
              <a:t>関数が呼ばれる（ここまで</a:t>
            </a:r>
            <a:r>
              <a:rPr lang="en-US" altLang="ja-JP" dirty="0" smtClean="0"/>
              <a:t>.NET</a:t>
            </a:r>
            <a:r>
              <a:rPr lang="ja-JP" altLang="en-US" dirty="0" smtClean="0"/>
              <a:t>バージョン差異関係なし）。</a:t>
            </a:r>
            <a:endParaRPr lang="en-US" altLang="ja-JP" dirty="0" smtClean="0"/>
          </a:p>
          <a:p>
            <a:pPr marL="491490" indent="-457200">
              <a:buFont typeface="+mj-ea"/>
              <a:buAutoNum type="circleNumDbPlain"/>
            </a:pPr>
            <a:r>
              <a:rPr lang="en-US" altLang="ja-JP" dirty="0"/>
              <a:t>_</a:t>
            </a:r>
            <a:r>
              <a:rPr lang="en-US" altLang="ja-JP" dirty="0" err="1"/>
              <a:t>CorExeMain</a:t>
            </a:r>
            <a:r>
              <a:rPr lang="ja-JP" altLang="en-US" dirty="0" smtClean="0"/>
              <a:t>関数が</a:t>
            </a:r>
            <a:r>
              <a:rPr lang="en-US" altLang="ja-JP" dirty="0" smtClean="0"/>
              <a:t>mscorwks.dll</a:t>
            </a:r>
            <a:r>
              <a:rPr lang="ja-JP" altLang="en-US" dirty="0" smtClean="0"/>
              <a:t>もしくは</a:t>
            </a:r>
            <a:r>
              <a:rPr lang="en-US" altLang="ja-JP" dirty="0" smtClean="0"/>
              <a:t>mscorsvr.dll</a:t>
            </a:r>
            <a:r>
              <a:rPr lang="ja-JP" altLang="en-US" dirty="0" smtClean="0"/>
              <a:t>の</a:t>
            </a:r>
            <a:r>
              <a:rPr lang="en-US" altLang="ja-JP" dirty="0"/>
              <a:t>_</a:t>
            </a:r>
            <a:r>
              <a:rPr lang="en-US" altLang="ja-JP" dirty="0" err="1" smtClean="0"/>
              <a:t>CorDllMain</a:t>
            </a:r>
            <a:r>
              <a:rPr lang="ja-JP" altLang="en-US" dirty="0" smtClean="0"/>
              <a:t>関数を呼び出す（ここで</a:t>
            </a:r>
            <a:r>
              <a:rPr lang="en-US" altLang="ja-JP" dirty="0" smtClean="0"/>
              <a:t>CLR</a:t>
            </a:r>
            <a:r>
              <a:rPr lang="ja-JP" altLang="en-US" dirty="0" smtClean="0"/>
              <a:t>が起動）。</a:t>
            </a:r>
            <a:endParaRPr lang="en-US" altLang="ja-JP" dirty="0" smtClean="0"/>
          </a:p>
          <a:p>
            <a:pPr marL="491490" indent="-457200">
              <a:buFont typeface="+mj-ea"/>
              <a:buAutoNum type="circleNumDbPlain"/>
            </a:pPr>
            <a:r>
              <a:rPr kumimoji="1" lang="en-US" altLang="ja-JP" dirty="0" smtClean="0"/>
              <a:t>CLR</a:t>
            </a:r>
            <a:r>
              <a:rPr kumimoji="1" lang="ja-JP" altLang="en-US" dirty="0" smtClean="0"/>
              <a:t>が</a:t>
            </a:r>
            <a:r>
              <a:rPr kumimoji="1" lang="en-US" altLang="ja-JP" dirty="0" smtClean="0"/>
              <a:t>CLR</a:t>
            </a:r>
            <a:r>
              <a:rPr kumimoji="1" lang="ja-JP" altLang="en-US" dirty="0" smtClean="0"/>
              <a:t>ヘッダーに従い</a:t>
            </a:r>
            <a:r>
              <a:rPr kumimoji="1" lang="en-US" altLang="ja-JP" dirty="0" smtClean="0"/>
              <a:t>IL</a:t>
            </a:r>
            <a:r>
              <a:rPr kumimoji="1" lang="ja-JP" altLang="en-US" dirty="0" smtClean="0"/>
              <a:t>コードの</a:t>
            </a:r>
            <a:r>
              <a:rPr kumimoji="1" lang="en-US" altLang="ja-JP" dirty="0" smtClean="0"/>
              <a:t>Main</a:t>
            </a:r>
            <a:r>
              <a:rPr kumimoji="1" lang="ja-JP" altLang="en-US" dirty="0" smtClean="0"/>
              <a:t>メソッドを特定。</a:t>
            </a:r>
            <a:endParaRPr kumimoji="1" lang="en-US" altLang="ja-JP" dirty="0" smtClean="0"/>
          </a:p>
          <a:p>
            <a:pPr marL="491490" indent="-457200">
              <a:buFont typeface="+mj-ea"/>
              <a:buAutoNum type="circleNumDbPlain"/>
            </a:pPr>
            <a:r>
              <a:rPr lang="en-US" altLang="ja-JP" dirty="0" smtClean="0"/>
              <a:t>Main</a:t>
            </a:r>
            <a:r>
              <a:rPr lang="ja-JP" altLang="en-US" dirty="0" smtClean="0"/>
              <a:t>のコードが参照するアセンブリがロードされる。</a:t>
            </a:r>
            <a:endParaRPr kumimoji="1" lang="en-US" altLang="ja-JP" dirty="0" smtClean="0"/>
          </a:p>
          <a:p>
            <a:pPr marL="491490" indent="-457200">
              <a:buFont typeface="+mj-ea"/>
              <a:buAutoNum type="circleNumDbPlain"/>
            </a:pPr>
            <a:r>
              <a:rPr lang="en-US" altLang="ja-JP" dirty="0" smtClean="0"/>
              <a:t>MSCorEE.dll</a:t>
            </a:r>
            <a:r>
              <a:rPr lang="ja-JP" altLang="en-US" dirty="0" smtClean="0"/>
              <a:t>の</a:t>
            </a:r>
            <a:r>
              <a:rPr lang="en-US" altLang="ja-JP" dirty="0" err="1" smtClean="0"/>
              <a:t>JITCompiler</a:t>
            </a:r>
            <a:r>
              <a:rPr lang="ja-JP" altLang="en-US" dirty="0" smtClean="0"/>
              <a:t>関数が呼ばれ</a:t>
            </a:r>
            <a:r>
              <a:rPr lang="en-US" altLang="ja-JP" dirty="0" smtClean="0"/>
              <a:t>Main</a:t>
            </a:r>
            <a:r>
              <a:rPr lang="ja-JP" altLang="en-US" dirty="0" smtClean="0"/>
              <a:t>の</a:t>
            </a:r>
            <a:r>
              <a:rPr lang="en-US" altLang="ja-JP" dirty="0" smtClean="0"/>
              <a:t>JIT</a:t>
            </a:r>
            <a:r>
              <a:rPr lang="ja-JP" altLang="en-US" dirty="0" smtClean="0"/>
              <a:t>コンパイルと最適化が行われる。</a:t>
            </a:r>
            <a:endParaRPr lang="en-US" altLang="ja-JP" dirty="0" smtClean="0"/>
          </a:p>
          <a:p>
            <a:pPr marL="491490" indent="-457200">
              <a:buFont typeface="+mj-ea"/>
              <a:buAutoNum type="circleNumDbPlain"/>
            </a:pPr>
            <a:r>
              <a:rPr lang="en-US" altLang="ja-JP" dirty="0" smtClean="0"/>
              <a:t>Main</a:t>
            </a:r>
            <a:r>
              <a:rPr lang="ja-JP" altLang="en-US" dirty="0" smtClean="0"/>
              <a:t>から他のメソッドが呼ばれるに先立ち⑤・⑥と同様の処理が行われる</a:t>
            </a:r>
            <a:r>
              <a:rPr lang="en-US" altLang="ja-JP" dirty="0" smtClean="0"/>
              <a:t>…</a:t>
            </a:r>
            <a:r>
              <a:rPr lang="ja-JP" altLang="en-US" dirty="0" smtClean="0"/>
              <a:t>（以下略）</a:t>
            </a:r>
            <a:endParaRPr lang="en-US" altLang="ja-JP" dirty="0" smtClean="0"/>
          </a:p>
          <a:p>
            <a:endParaRPr kumimoji="1" lang="ja-JP" altLang="en-US" dirty="0"/>
          </a:p>
        </p:txBody>
      </p:sp>
    </p:spTree>
    <p:extLst>
      <p:ext uri="{BB962C8B-B14F-4D97-AF65-F5344CB8AC3E}">
        <p14:creationId xmlns:p14="http://schemas.microsoft.com/office/powerpoint/2010/main" val="2995356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JIT</a:t>
            </a:r>
            <a:r>
              <a:rPr kumimoji="1" lang="ja-JP" altLang="en-US" dirty="0" smtClean="0"/>
              <a:t>コンパイラと</a:t>
            </a:r>
            <a:r>
              <a:rPr kumimoji="1" lang="en-US" altLang="ja-JP" dirty="0" smtClean="0"/>
              <a:t/>
            </a:r>
            <a:br>
              <a:rPr kumimoji="1" lang="en-US" altLang="ja-JP" dirty="0" smtClean="0"/>
            </a:br>
            <a:r>
              <a:rPr lang="ja-JP" altLang="en-US" dirty="0" smtClean="0"/>
              <a:t>インタプリタの</a:t>
            </a:r>
            <a:r>
              <a:rPr kumimoji="1" lang="ja-JP" altLang="en-US" dirty="0" smtClean="0"/>
              <a:t>使命</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JVM</a:t>
            </a:r>
            <a:endParaRPr kumimoji="1" lang="ja-JP" altLang="en-US" dirty="0"/>
          </a:p>
        </p:txBody>
      </p:sp>
      <p:sp>
        <p:nvSpPr>
          <p:cNvPr id="4" name="コンテンツ プレースホルダー 3"/>
          <p:cNvSpPr>
            <a:spLocks noGrp="1"/>
          </p:cNvSpPr>
          <p:nvPr>
            <p:ph sz="half" idx="2"/>
          </p:nvPr>
        </p:nvSpPr>
        <p:spPr/>
        <p:txBody>
          <a:bodyPr>
            <a:normAutofit/>
          </a:bodyPr>
          <a:lstStyle/>
          <a:p>
            <a:r>
              <a:rPr lang="en-US" altLang="ja-JP" dirty="0" smtClean="0"/>
              <a:t>JIT</a:t>
            </a:r>
            <a:r>
              <a:rPr lang="ja-JP" altLang="en-US" dirty="0" smtClean="0"/>
              <a:t>コンパイラの使命</a:t>
            </a:r>
            <a:endParaRPr lang="en-US" altLang="ja-JP" dirty="0" smtClean="0"/>
          </a:p>
          <a:p>
            <a:pPr lvl="1"/>
            <a:r>
              <a:rPr lang="ja-JP" altLang="en-US" dirty="0" smtClean="0"/>
              <a:t>ネイティブコード化。</a:t>
            </a:r>
            <a:endParaRPr lang="en-US" altLang="ja-JP" dirty="0" smtClean="0"/>
          </a:p>
          <a:p>
            <a:pPr lvl="1"/>
            <a:r>
              <a:rPr lang="ja-JP" altLang="en-US" dirty="0" smtClean="0"/>
              <a:t>使用</a:t>
            </a:r>
            <a:r>
              <a:rPr lang="ja-JP" altLang="en-US" dirty="0"/>
              <a:t>動態に合わせた高度な</a:t>
            </a:r>
            <a:r>
              <a:rPr lang="ja-JP" altLang="en-US" dirty="0" smtClean="0"/>
              <a:t>最適化</a:t>
            </a:r>
            <a:r>
              <a:rPr lang="ja-JP" altLang="en-US" dirty="0" smtClean="0"/>
              <a:t>。</a:t>
            </a:r>
            <a:endParaRPr lang="en-US" altLang="ja-JP" dirty="0" smtClean="0"/>
          </a:p>
          <a:p>
            <a:pPr lvl="1"/>
            <a:endParaRPr kumimoji="1" lang="en-US" altLang="ja-JP" dirty="0"/>
          </a:p>
          <a:p>
            <a:r>
              <a:rPr lang="ja-JP" altLang="en-US" dirty="0" smtClean="0"/>
              <a:t>インタプリタの使命</a:t>
            </a:r>
            <a:endParaRPr lang="en-US" altLang="ja-JP" dirty="0" smtClean="0"/>
          </a:p>
          <a:p>
            <a:pPr lvl="1"/>
            <a:r>
              <a:rPr kumimoji="1" lang="ja-JP" altLang="en-US" dirty="0" smtClean="0"/>
              <a:t>最小限のオーバーヘッドでコードを起動させる。</a:t>
            </a:r>
            <a:endParaRPr kumimoji="1" lang="en-US" altLang="ja-JP" dirty="0" smtClean="0"/>
          </a:p>
          <a:p>
            <a:pPr lvl="1"/>
            <a:r>
              <a:rPr kumimoji="1" lang="ja-JP" altLang="en-US" dirty="0" smtClean="0"/>
              <a:t>非最適化が起こっても「少なくとも正しく動く」ことを保証すること</a:t>
            </a:r>
            <a:r>
              <a:rPr lang="ja-JP" altLang="en-US" dirty="0"/>
              <a:t>で</a:t>
            </a:r>
            <a:r>
              <a:rPr lang="ja-JP" altLang="en-US" dirty="0" smtClean="0"/>
              <a:t>、無停止での最適化</a:t>
            </a:r>
            <a:r>
              <a:rPr lang="ja-JP" altLang="en-US" dirty="0"/>
              <a:t>～</a:t>
            </a:r>
            <a:r>
              <a:rPr lang="ja-JP" altLang="en-US" dirty="0" smtClean="0"/>
              <a:t>非最適化の往還を可能にする。</a:t>
            </a:r>
            <a:endParaRPr lang="en-US" altLang="ja-JP" dirty="0" smtClean="0"/>
          </a:p>
        </p:txBody>
      </p:sp>
      <p:sp>
        <p:nvSpPr>
          <p:cNvPr id="5" name="テキスト プレースホルダー 4"/>
          <p:cNvSpPr>
            <a:spLocks noGrp="1"/>
          </p:cNvSpPr>
          <p:nvPr>
            <p:ph type="body" sz="quarter" idx="3"/>
          </p:nvPr>
        </p:nvSpPr>
        <p:spPr/>
        <p:txBody>
          <a:bodyPr/>
          <a:lstStyle/>
          <a:p>
            <a:r>
              <a:rPr kumimoji="1" lang="en-US" altLang="ja-JP" dirty="0" smtClean="0"/>
              <a:t>CLR</a:t>
            </a:r>
            <a:endParaRPr kumimoji="1" lang="ja-JP" altLang="en-US" dirty="0"/>
          </a:p>
        </p:txBody>
      </p:sp>
      <p:sp>
        <p:nvSpPr>
          <p:cNvPr id="6" name="コンテンツ プレースホルダー 5"/>
          <p:cNvSpPr>
            <a:spLocks noGrp="1"/>
          </p:cNvSpPr>
          <p:nvPr>
            <p:ph sz="quarter" idx="4"/>
          </p:nvPr>
        </p:nvSpPr>
        <p:spPr/>
        <p:txBody>
          <a:bodyPr/>
          <a:lstStyle/>
          <a:p>
            <a:r>
              <a:rPr lang="en-US" altLang="ja-JP" dirty="0" smtClean="0"/>
              <a:t>JIT</a:t>
            </a:r>
            <a:r>
              <a:rPr lang="ja-JP" altLang="en-US" dirty="0" smtClean="0"/>
              <a:t>コンパイラの使命</a:t>
            </a:r>
            <a:endParaRPr lang="en-US" altLang="ja-JP" dirty="0" smtClean="0"/>
          </a:p>
          <a:p>
            <a:pPr lvl="1"/>
            <a:r>
              <a:rPr lang="ja-JP" altLang="en-US" dirty="0" smtClean="0"/>
              <a:t>とにかくネイティブコード化。</a:t>
            </a:r>
            <a:endParaRPr lang="en-US" altLang="ja-JP" dirty="0" smtClean="0"/>
          </a:p>
          <a:p>
            <a:pPr lvl="1"/>
            <a:r>
              <a:rPr lang="ja-JP" altLang="en-US" dirty="0" smtClean="0"/>
              <a:t>起動環境に合わせた低度の最適化。</a:t>
            </a:r>
            <a:endParaRPr lang="en-US" altLang="ja-JP" dirty="0"/>
          </a:p>
          <a:p>
            <a:pPr lvl="1"/>
            <a:endParaRPr kumimoji="1" lang="en-US" altLang="ja-JP" dirty="0" smtClean="0"/>
          </a:p>
          <a:p>
            <a:pPr marL="205740" lvl="1" indent="0">
              <a:buNone/>
            </a:pPr>
            <a:r>
              <a:rPr kumimoji="1" lang="en-US" altLang="ja-JP" dirty="0" smtClean="0"/>
              <a:t>※</a:t>
            </a:r>
            <a:r>
              <a:rPr kumimoji="1" lang="ja-JP" altLang="en-US" dirty="0" smtClean="0"/>
              <a:t>インタプリタが存在しないのでコンパイルしないと何も始まらない。</a:t>
            </a:r>
            <a:endParaRPr kumimoji="1" lang="en-US" altLang="ja-JP" dirty="0"/>
          </a:p>
        </p:txBody>
      </p:sp>
    </p:spTree>
    <p:extLst>
      <p:ext uri="{BB962C8B-B14F-4D97-AF65-F5344CB8AC3E}">
        <p14:creationId xmlns:p14="http://schemas.microsoft.com/office/powerpoint/2010/main" val="1657163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モジュールのロード方法</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JVM</a:t>
            </a:r>
            <a:endParaRPr kumimoji="1" lang="ja-JP" altLang="en-US" dirty="0"/>
          </a:p>
        </p:txBody>
      </p:sp>
      <p:sp>
        <p:nvSpPr>
          <p:cNvPr id="4" name="コンテンツ プレースホルダー 3"/>
          <p:cNvSpPr>
            <a:spLocks noGrp="1"/>
          </p:cNvSpPr>
          <p:nvPr>
            <p:ph sz="half" idx="2"/>
          </p:nvPr>
        </p:nvSpPr>
        <p:spPr/>
        <p:txBody>
          <a:bodyPr/>
          <a:lstStyle/>
          <a:p>
            <a:r>
              <a:rPr kumimoji="1" lang="ja-JP" altLang="en-US" dirty="0" smtClean="0"/>
              <a:t>以下の順序で検索を行い最初に完全名が一致したクラスをロード：</a:t>
            </a:r>
            <a:endParaRPr kumimoji="1" lang="en-US" altLang="ja-JP" dirty="0" smtClean="0"/>
          </a:p>
          <a:p>
            <a:pPr marL="548640" lvl="1" indent="-342900">
              <a:buFont typeface="+mj-ea"/>
              <a:buAutoNum type="circleNumDbPlain"/>
            </a:pPr>
            <a:r>
              <a:rPr lang="ja-JP" altLang="en-US" dirty="0" smtClean="0"/>
              <a:t>ランタイムとともにインストールされたクラスの配置先</a:t>
            </a:r>
            <a:endParaRPr lang="en-US" altLang="ja-JP" dirty="0" smtClean="0"/>
          </a:p>
          <a:p>
            <a:pPr marL="548640" lvl="1" indent="-342900">
              <a:buFont typeface="+mj-ea"/>
              <a:buAutoNum type="circleNumDbPlain"/>
            </a:pPr>
            <a:r>
              <a:rPr lang="en-US" altLang="ja-JP" dirty="0" smtClean="0"/>
              <a:t>CLASSPATH</a:t>
            </a:r>
            <a:r>
              <a:rPr lang="ja-JP" altLang="en-US" dirty="0" smtClean="0"/>
              <a:t>環境変数で指定されたパス（コロンもしくはセミコロンで区切られたパスのリストを左から右へ順番に検索）</a:t>
            </a:r>
            <a:endParaRPr lang="en-US" altLang="ja-JP" dirty="0" smtClean="0"/>
          </a:p>
          <a:p>
            <a:pPr marL="548640" lvl="1" indent="-342900">
              <a:buFont typeface="+mj-ea"/>
              <a:buAutoNum type="circleNumDbPlain"/>
            </a:pPr>
            <a:r>
              <a:rPr lang="en-US" altLang="ja-JP" dirty="0"/>
              <a:t>-</a:t>
            </a:r>
            <a:r>
              <a:rPr lang="en-US" altLang="ja-JP" dirty="0" err="1" smtClean="0"/>
              <a:t>classpath</a:t>
            </a:r>
            <a:r>
              <a:rPr lang="ja-JP" altLang="en-US" dirty="0" smtClean="0"/>
              <a:t>（</a:t>
            </a:r>
            <a:r>
              <a:rPr lang="en-US" altLang="ja-JP" dirty="0" smtClean="0"/>
              <a:t>-</a:t>
            </a:r>
            <a:r>
              <a:rPr lang="en-US" altLang="ja-JP" dirty="0" err="1" smtClean="0"/>
              <a:t>cp</a:t>
            </a:r>
            <a:r>
              <a:rPr lang="ja-JP" altLang="en-US" dirty="0" smtClean="0"/>
              <a:t>）コマンドライン引数で指定されたパス</a:t>
            </a:r>
            <a:endParaRPr lang="en-US" altLang="ja-JP" dirty="0" smtClean="0"/>
          </a:p>
          <a:p>
            <a:endParaRPr kumimoji="1" lang="ja-JP" altLang="en-US" dirty="0"/>
          </a:p>
        </p:txBody>
      </p:sp>
      <p:sp>
        <p:nvSpPr>
          <p:cNvPr id="5" name="テキスト プレースホルダー 4"/>
          <p:cNvSpPr>
            <a:spLocks noGrp="1"/>
          </p:cNvSpPr>
          <p:nvPr>
            <p:ph type="body" sz="quarter" idx="3"/>
          </p:nvPr>
        </p:nvSpPr>
        <p:spPr/>
        <p:txBody>
          <a:bodyPr/>
          <a:lstStyle/>
          <a:p>
            <a:r>
              <a:rPr kumimoji="1" lang="en-US" altLang="ja-JP" dirty="0" smtClean="0"/>
              <a:t>CLR</a:t>
            </a:r>
            <a:endParaRPr kumimoji="1" lang="ja-JP" altLang="en-US" dirty="0"/>
          </a:p>
        </p:txBody>
      </p:sp>
      <p:sp>
        <p:nvSpPr>
          <p:cNvPr id="6" name="コンテンツ プレースホルダー 5"/>
          <p:cNvSpPr>
            <a:spLocks noGrp="1"/>
          </p:cNvSpPr>
          <p:nvPr>
            <p:ph sz="quarter" idx="4"/>
          </p:nvPr>
        </p:nvSpPr>
        <p:spPr/>
        <p:txBody>
          <a:bodyPr/>
          <a:lstStyle/>
          <a:p>
            <a:r>
              <a:rPr kumimoji="1" lang="ja-JP" altLang="en-US" dirty="0" smtClean="0"/>
              <a:t>アセンブリが持つメタ情報を起点にして、</a:t>
            </a:r>
            <a:r>
              <a:rPr kumimoji="1" lang="en-US" altLang="ja-JP" dirty="0" smtClean="0"/>
              <a:t>GAC</a:t>
            </a:r>
            <a:r>
              <a:rPr kumimoji="1" lang="ja-JP" altLang="en-US" dirty="0" smtClean="0"/>
              <a:t>→</a:t>
            </a:r>
            <a:r>
              <a:rPr kumimoji="1" lang="en-US" altLang="ja-JP" dirty="0" smtClean="0"/>
              <a:t>.exe</a:t>
            </a:r>
            <a:r>
              <a:rPr kumimoji="1" lang="ja-JP" altLang="en-US" dirty="0" smtClean="0"/>
              <a:t>の配置されたディレクトリ→</a:t>
            </a:r>
            <a:r>
              <a:rPr lang="en-US" altLang="ja-JP" dirty="0" smtClean="0"/>
              <a:t>.</a:t>
            </a:r>
            <a:r>
              <a:rPr lang="en-US" altLang="ja-JP" dirty="0" err="1" smtClean="0"/>
              <a:t>exe</a:t>
            </a:r>
            <a:r>
              <a:rPr kumimoji="1" lang="en-US" altLang="ja-JP" dirty="0" err="1" smtClean="0"/>
              <a:t>.config</a:t>
            </a:r>
            <a:r>
              <a:rPr kumimoji="1" lang="ja-JP" altLang="en-US" dirty="0" smtClean="0"/>
              <a:t>で指定されたサブディレクトリの順番で検索される。</a:t>
            </a:r>
            <a:endParaRPr kumimoji="1" lang="en-US" altLang="ja-JP" dirty="0" smtClean="0"/>
          </a:p>
          <a:p>
            <a:r>
              <a:rPr lang="en-US" altLang="ja-JP" dirty="0" smtClean="0"/>
              <a:t>GAC</a:t>
            </a:r>
            <a:r>
              <a:rPr lang="ja-JP" altLang="en-US" dirty="0" smtClean="0"/>
              <a:t>の</a:t>
            </a:r>
            <a:r>
              <a:rPr lang="en-US" altLang="ja-JP" dirty="0" smtClean="0"/>
              <a:t>.</a:t>
            </a:r>
            <a:r>
              <a:rPr lang="en-US" altLang="ja-JP" dirty="0" err="1" smtClean="0"/>
              <a:t>config</a:t>
            </a:r>
            <a:r>
              <a:rPr lang="ja-JP" altLang="en-US" dirty="0" smtClean="0"/>
              <a:t>や</a:t>
            </a:r>
            <a:r>
              <a:rPr lang="en-US" altLang="ja-JP" dirty="0" smtClean="0"/>
              <a:t>CLR</a:t>
            </a:r>
            <a:r>
              <a:rPr lang="ja-JP" altLang="en-US" dirty="0" smtClean="0"/>
              <a:t>とともに配置された</a:t>
            </a:r>
            <a:r>
              <a:rPr lang="en-US" altLang="ja-JP" dirty="0" err="1" smtClean="0"/>
              <a:t>Machine.config</a:t>
            </a:r>
            <a:r>
              <a:rPr lang="ja-JP" altLang="en-US" dirty="0" smtClean="0"/>
              <a:t>でバージョン番号のリダイレクトなども行われる。</a:t>
            </a:r>
            <a:endParaRPr lang="en-US" altLang="ja-JP" dirty="0" smtClean="0"/>
          </a:p>
          <a:p>
            <a:endParaRPr kumimoji="1" lang="ja-JP" altLang="en-US" dirty="0"/>
          </a:p>
        </p:txBody>
      </p:sp>
    </p:spTree>
    <p:extLst>
      <p:ext uri="{BB962C8B-B14F-4D97-AF65-F5344CB8AC3E}">
        <p14:creationId xmlns:p14="http://schemas.microsoft.com/office/powerpoint/2010/main" val="1025254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57250" y="401775"/>
            <a:ext cx="7406640" cy="1356360"/>
          </a:xfrm>
        </p:spPr>
        <p:txBody>
          <a:bodyPr/>
          <a:lstStyle/>
          <a:p>
            <a:r>
              <a:rPr kumimoji="1" lang="ja-JP" altLang="en-US" dirty="0" smtClean="0"/>
              <a:t>アセンブリのロードプロセス</a:t>
            </a:r>
            <a:r>
              <a:rPr kumimoji="1" lang="ja-JP" altLang="en-US" sz="1600" dirty="0" smtClean="0"/>
              <a:t>（</a:t>
            </a:r>
            <a:r>
              <a:rPr kumimoji="1" lang="en-US" altLang="ja-JP" sz="1600" dirty="0" smtClean="0"/>
              <a:t>※1</a:t>
            </a:r>
            <a:r>
              <a:rPr kumimoji="1" lang="ja-JP" altLang="en-US" sz="1600" dirty="0" smtClean="0"/>
              <a:t>）</a:t>
            </a:r>
            <a:endParaRPr kumimoji="1" lang="ja-JP" altLang="en-US" dirty="0"/>
          </a:p>
        </p:txBody>
      </p:sp>
      <p:sp>
        <p:nvSpPr>
          <p:cNvPr id="5" name="角丸四角形 4"/>
          <p:cNvSpPr/>
          <p:nvPr/>
        </p:nvSpPr>
        <p:spPr>
          <a:xfrm>
            <a:off x="857248" y="1555159"/>
            <a:ext cx="1185949" cy="4682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メンバーを</a:t>
            </a:r>
            <a:r>
              <a:rPr kumimoji="1" lang="en-US" altLang="ja-JP" sz="1200" dirty="0" smtClean="0"/>
              <a:t/>
            </a:r>
            <a:br>
              <a:rPr kumimoji="1" lang="en-US" altLang="ja-JP" sz="1200" dirty="0" smtClean="0"/>
            </a:br>
            <a:r>
              <a:rPr kumimoji="1" lang="ja-JP" altLang="en-US" sz="1200" dirty="0" smtClean="0"/>
              <a:t>参照する</a:t>
            </a:r>
            <a:r>
              <a:rPr kumimoji="1" lang="en-US" altLang="ja-JP" sz="1200" dirty="0" smtClean="0"/>
              <a:t>IL</a:t>
            </a:r>
            <a:endParaRPr kumimoji="1" lang="ja-JP" altLang="en-US" sz="1200" dirty="0"/>
          </a:p>
        </p:txBody>
      </p:sp>
      <p:sp>
        <p:nvSpPr>
          <p:cNvPr id="6" name="角丸四角形 5"/>
          <p:cNvSpPr/>
          <p:nvPr/>
        </p:nvSpPr>
        <p:spPr>
          <a:xfrm>
            <a:off x="2546464" y="1555159"/>
            <a:ext cx="1185949" cy="4682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型を</a:t>
            </a:r>
            <a:r>
              <a:rPr kumimoji="1" lang="en-US" altLang="ja-JP" sz="1200" dirty="0" smtClean="0"/>
              <a:t/>
            </a:r>
            <a:br>
              <a:rPr kumimoji="1" lang="en-US" altLang="ja-JP" sz="1200" dirty="0" smtClean="0"/>
            </a:br>
            <a:r>
              <a:rPr kumimoji="1" lang="ja-JP" altLang="en-US" sz="1200" dirty="0" smtClean="0"/>
              <a:t>参照する</a:t>
            </a:r>
            <a:r>
              <a:rPr kumimoji="1" lang="en-US" altLang="ja-JP" sz="1200" dirty="0" smtClean="0"/>
              <a:t>IL</a:t>
            </a:r>
            <a:endParaRPr kumimoji="1" lang="ja-JP" altLang="en-US" sz="1200" dirty="0"/>
          </a:p>
        </p:txBody>
      </p:sp>
      <p:sp>
        <p:nvSpPr>
          <p:cNvPr id="7" name="フローチャート: 判断 6"/>
          <p:cNvSpPr/>
          <p:nvPr/>
        </p:nvSpPr>
        <p:spPr>
          <a:xfrm>
            <a:off x="2324790" y="2205284"/>
            <a:ext cx="1629295" cy="1022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TypeRef</a:t>
            </a:r>
            <a:r>
              <a:rPr kumimoji="1" lang="ja-JP" altLang="en-US" sz="1200" dirty="0" smtClean="0"/>
              <a:t>が指す先は？</a:t>
            </a:r>
            <a:endParaRPr kumimoji="1" lang="ja-JP" altLang="en-US" sz="1200" dirty="0"/>
          </a:p>
        </p:txBody>
      </p:sp>
      <p:sp>
        <p:nvSpPr>
          <p:cNvPr id="8" name="フローチャート: 判断 7"/>
          <p:cNvSpPr/>
          <p:nvPr/>
        </p:nvSpPr>
        <p:spPr>
          <a:xfrm>
            <a:off x="4840087" y="2211871"/>
            <a:ext cx="1629295" cy="1022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AssemblyRef</a:t>
            </a:r>
            <a:r>
              <a:rPr kumimoji="1" lang="ja-JP" altLang="en-US" sz="1200" dirty="0" smtClean="0"/>
              <a:t>が指す先は？</a:t>
            </a:r>
            <a:endParaRPr kumimoji="1" lang="ja-JP" altLang="en-US" sz="1200" dirty="0"/>
          </a:p>
        </p:txBody>
      </p:sp>
      <p:sp>
        <p:nvSpPr>
          <p:cNvPr id="9" name="フローチャート: 判断 8"/>
          <p:cNvSpPr/>
          <p:nvPr/>
        </p:nvSpPr>
        <p:spPr>
          <a:xfrm>
            <a:off x="7112922" y="4364178"/>
            <a:ext cx="1629295" cy="1022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ExpotedTypesRef</a:t>
            </a:r>
            <a:r>
              <a:rPr kumimoji="1" lang="ja-JP" altLang="en-US" sz="1200" dirty="0" smtClean="0"/>
              <a:t>が指す先は？</a:t>
            </a:r>
            <a:endParaRPr kumimoji="1" lang="ja-JP" altLang="en-US" sz="1200" dirty="0"/>
          </a:p>
        </p:txBody>
      </p:sp>
      <p:sp>
        <p:nvSpPr>
          <p:cNvPr id="10" name="フローチャート: 処理 9"/>
          <p:cNvSpPr/>
          <p:nvPr/>
        </p:nvSpPr>
        <p:spPr>
          <a:xfrm>
            <a:off x="857247" y="3965158"/>
            <a:ext cx="1185949" cy="9975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ModuleRef</a:t>
            </a:r>
            <a:r>
              <a:rPr kumimoji="1" lang="ja-JP" altLang="en-US" sz="1200" dirty="0" smtClean="0"/>
              <a:t>テーブルを確認</a:t>
            </a:r>
            <a:endParaRPr kumimoji="1" lang="en-US" altLang="ja-JP" sz="1200" dirty="0" smtClean="0"/>
          </a:p>
          <a:p>
            <a:pPr algn="ctr"/>
            <a:r>
              <a:rPr kumimoji="1" lang="ja-JP" altLang="en-US" sz="1200" dirty="0"/>
              <a:t>適切</a:t>
            </a:r>
            <a:r>
              <a:rPr kumimoji="1" lang="ja-JP" altLang="en-US" sz="1200" dirty="0" smtClean="0"/>
              <a:t>なファイルをロード</a:t>
            </a:r>
            <a:endParaRPr kumimoji="1" lang="ja-JP" altLang="en-US" sz="1200" dirty="0"/>
          </a:p>
        </p:txBody>
      </p:sp>
      <p:sp>
        <p:nvSpPr>
          <p:cNvPr id="11" name="フローチャート: 処理 10"/>
          <p:cNvSpPr/>
          <p:nvPr/>
        </p:nvSpPr>
        <p:spPr>
          <a:xfrm>
            <a:off x="2546464" y="5581298"/>
            <a:ext cx="1185949" cy="6511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型構造体</a:t>
            </a:r>
            <a:r>
              <a:rPr kumimoji="1" lang="en-US" altLang="ja-JP" sz="1200" dirty="0" smtClean="0"/>
              <a:t/>
            </a:r>
            <a:br>
              <a:rPr kumimoji="1" lang="en-US" altLang="ja-JP" sz="1200" dirty="0" smtClean="0"/>
            </a:br>
            <a:r>
              <a:rPr kumimoji="1" lang="ja-JP" altLang="en-US" sz="1200" dirty="0" smtClean="0"/>
              <a:t>を作成</a:t>
            </a:r>
            <a:endParaRPr kumimoji="1" lang="ja-JP" altLang="en-US" sz="1200" dirty="0"/>
          </a:p>
        </p:txBody>
      </p:sp>
      <p:sp>
        <p:nvSpPr>
          <p:cNvPr id="12" name="フローチャート: 処理 11"/>
          <p:cNvSpPr/>
          <p:nvPr/>
        </p:nvSpPr>
        <p:spPr>
          <a:xfrm>
            <a:off x="5061759" y="3416868"/>
            <a:ext cx="1185949" cy="7481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プライベート配置アセンブリを検索</a:t>
            </a:r>
            <a:endParaRPr kumimoji="1" lang="ja-JP" altLang="en-US" sz="1200" dirty="0"/>
          </a:p>
        </p:txBody>
      </p:sp>
      <p:sp>
        <p:nvSpPr>
          <p:cNvPr id="13" name="フローチャート: 処理 12"/>
          <p:cNvSpPr/>
          <p:nvPr/>
        </p:nvSpPr>
        <p:spPr>
          <a:xfrm>
            <a:off x="7198474" y="2219298"/>
            <a:ext cx="1458189" cy="9975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まず</a:t>
            </a:r>
            <a:r>
              <a:rPr kumimoji="1" lang="en-US" altLang="ja-JP" sz="1200" dirty="0" smtClean="0"/>
              <a:t>GAC</a:t>
            </a:r>
            <a:r>
              <a:rPr kumimoji="1" lang="ja-JP" altLang="en-US" sz="1200" dirty="0" smtClean="0"/>
              <a:t>で検索</a:t>
            </a:r>
            <a:endParaRPr kumimoji="1" lang="en-US" altLang="ja-JP" sz="1200" dirty="0"/>
          </a:p>
          <a:p>
            <a:pPr algn="ctr"/>
            <a:r>
              <a:rPr kumimoji="1" lang="ja-JP" altLang="en-US" sz="1200" dirty="0" smtClean="0"/>
              <a:t>次にプラウベート配置アセンブリを検索</a:t>
            </a:r>
            <a:endParaRPr kumimoji="1" lang="ja-JP" altLang="en-US" sz="1200" dirty="0"/>
          </a:p>
        </p:txBody>
      </p:sp>
      <p:sp>
        <p:nvSpPr>
          <p:cNvPr id="14" name="フローチャート: 処理 13"/>
          <p:cNvSpPr/>
          <p:nvPr/>
        </p:nvSpPr>
        <p:spPr>
          <a:xfrm>
            <a:off x="7334596" y="3416868"/>
            <a:ext cx="1185949" cy="7481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マニフェスト付きファイルをロードする</a:t>
            </a:r>
            <a:endParaRPr kumimoji="1" lang="ja-JP" altLang="en-US" sz="1200" dirty="0"/>
          </a:p>
        </p:txBody>
      </p:sp>
      <p:sp>
        <p:nvSpPr>
          <p:cNvPr id="15" name="フローチャート: 処理 14"/>
          <p:cNvSpPr/>
          <p:nvPr/>
        </p:nvSpPr>
        <p:spPr>
          <a:xfrm>
            <a:off x="7334596" y="5581298"/>
            <a:ext cx="1185949" cy="6511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ファイル</a:t>
            </a:r>
            <a:r>
              <a:rPr kumimoji="1" lang="en-US" altLang="ja-JP" sz="1200" dirty="0" smtClean="0"/>
              <a:t/>
            </a:r>
            <a:br>
              <a:rPr kumimoji="1" lang="en-US" altLang="ja-JP" sz="1200" dirty="0" smtClean="0"/>
            </a:br>
            <a:r>
              <a:rPr kumimoji="1" lang="ja-JP" altLang="en-US" sz="1200" dirty="0" smtClean="0"/>
              <a:t>をロードする</a:t>
            </a:r>
            <a:endParaRPr kumimoji="1" lang="ja-JP" altLang="en-US" sz="1200" dirty="0"/>
          </a:p>
        </p:txBody>
      </p:sp>
      <p:cxnSp>
        <p:nvCxnSpPr>
          <p:cNvPr id="17" name="カギ線コネクタ 16"/>
          <p:cNvCxnSpPr>
            <a:stCxn id="7" idx="1"/>
            <a:endCxn id="10" idx="0"/>
          </p:cNvCxnSpPr>
          <p:nvPr/>
        </p:nvCxnSpPr>
        <p:spPr>
          <a:xfrm rot="10800000" flipV="1">
            <a:off x="1450222" y="2716516"/>
            <a:ext cx="874568" cy="1248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10" idx="2"/>
            <a:endCxn id="11" idx="1"/>
          </p:cNvCxnSpPr>
          <p:nvPr/>
        </p:nvCxnSpPr>
        <p:spPr>
          <a:xfrm rot="16200000" flipH="1">
            <a:off x="1526246" y="4886662"/>
            <a:ext cx="944194" cy="1096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9" idx="1"/>
            <a:endCxn id="11" idx="0"/>
          </p:cNvCxnSpPr>
          <p:nvPr/>
        </p:nvCxnSpPr>
        <p:spPr>
          <a:xfrm rot="10800000" flipV="1">
            <a:off x="3139440" y="4875410"/>
            <a:ext cx="3973483" cy="705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6" idx="2"/>
            <a:endCxn id="7" idx="0"/>
          </p:cNvCxnSpPr>
          <p:nvPr/>
        </p:nvCxnSpPr>
        <p:spPr>
          <a:xfrm flipH="1">
            <a:off x="3139438" y="2023457"/>
            <a:ext cx="1" cy="18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5" idx="3"/>
            <a:endCxn id="6" idx="1"/>
          </p:cNvCxnSpPr>
          <p:nvPr/>
        </p:nvCxnSpPr>
        <p:spPr>
          <a:xfrm>
            <a:off x="2043197" y="1789308"/>
            <a:ext cx="503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7" idx="3"/>
            <a:endCxn id="8" idx="1"/>
          </p:cNvCxnSpPr>
          <p:nvPr/>
        </p:nvCxnSpPr>
        <p:spPr>
          <a:xfrm>
            <a:off x="3954085" y="2716517"/>
            <a:ext cx="886002" cy="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8" idx="3"/>
            <a:endCxn id="13" idx="1"/>
          </p:cNvCxnSpPr>
          <p:nvPr/>
        </p:nvCxnSpPr>
        <p:spPr>
          <a:xfrm flipV="1">
            <a:off x="6469382" y="2718062"/>
            <a:ext cx="729092" cy="5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2" idx="3"/>
            <a:endCxn id="14" idx="1"/>
          </p:cNvCxnSpPr>
          <p:nvPr/>
        </p:nvCxnSpPr>
        <p:spPr>
          <a:xfrm>
            <a:off x="6247708" y="3790933"/>
            <a:ext cx="1086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3" idx="2"/>
            <a:endCxn id="14" idx="0"/>
          </p:cNvCxnSpPr>
          <p:nvPr/>
        </p:nvCxnSpPr>
        <p:spPr>
          <a:xfrm>
            <a:off x="7927569" y="3216826"/>
            <a:ext cx="2" cy="200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4" idx="2"/>
            <a:endCxn id="9" idx="0"/>
          </p:cNvCxnSpPr>
          <p:nvPr/>
        </p:nvCxnSpPr>
        <p:spPr>
          <a:xfrm flipH="1">
            <a:off x="7927570" y="4164998"/>
            <a:ext cx="1" cy="199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2"/>
            <a:endCxn id="15" idx="0"/>
          </p:cNvCxnSpPr>
          <p:nvPr/>
        </p:nvCxnSpPr>
        <p:spPr>
          <a:xfrm>
            <a:off x="7927570" y="5386643"/>
            <a:ext cx="1" cy="19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15" idx="1"/>
            <a:endCxn id="11" idx="3"/>
          </p:cNvCxnSpPr>
          <p:nvPr/>
        </p:nvCxnSpPr>
        <p:spPr>
          <a:xfrm flipH="1">
            <a:off x="3732413" y="5906880"/>
            <a:ext cx="3602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 idx="2"/>
            <a:endCxn id="12" idx="0"/>
          </p:cNvCxnSpPr>
          <p:nvPr/>
        </p:nvCxnSpPr>
        <p:spPr>
          <a:xfrm flipH="1">
            <a:off x="5654734" y="3234336"/>
            <a:ext cx="1" cy="182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6244367" y="2254738"/>
            <a:ext cx="954107" cy="400110"/>
          </a:xfrm>
          <a:prstGeom prst="rect">
            <a:avLst/>
          </a:prstGeom>
          <a:noFill/>
        </p:spPr>
        <p:txBody>
          <a:bodyPr wrap="none" rtlCol="0">
            <a:spAutoFit/>
          </a:bodyPr>
          <a:lstStyle/>
          <a:p>
            <a:r>
              <a:rPr kumimoji="1" lang="ja-JP" altLang="en-US" sz="1000" dirty="0" smtClean="0"/>
              <a:t>厳密名を持つ</a:t>
            </a:r>
            <a:r>
              <a:rPr kumimoji="1" lang="en-US" altLang="ja-JP" sz="1000" dirty="0" smtClean="0"/>
              <a:t/>
            </a:r>
            <a:br>
              <a:rPr kumimoji="1" lang="en-US" altLang="ja-JP" sz="1000" dirty="0" smtClean="0"/>
            </a:br>
            <a:r>
              <a:rPr kumimoji="1" lang="ja-JP" altLang="en-US" sz="1000" dirty="0" smtClean="0"/>
              <a:t>アセンブリ</a:t>
            </a:r>
            <a:endParaRPr kumimoji="1" lang="ja-JP" altLang="en-US" sz="1000" dirty="0"/>
          </a:p>
        </p:txBody>
      </p:sp>
      <p:sp>
        <p:nvSpPr>
          <p:cNvPr id="107" name="テキスト ボックス 106"/>
          <p:cNvSpPr txBox="1"/>
          <p:nvPr/>
        </p:nvSpPr>
        <p:spPr>
          <a:xfrm>
            <a:off x="5851767" y="3027977"/>
            <a:ext cx="1210588" cy="400110"/>
          </a:xfrm>
          <a:prstGeom prst="rect">
            <a:avLst/>
          </a:prstGeom>
          <a:noFill/>
        </p:spPr>
        <p:txBody>
          <a:bodyPr wrap="none" rtlCol="0">
            <a:spAutoFit/>
          </a:bodyPr>
          <a:lstStyle/>
          <a:p>
            <a:r>
              <a:rPr kumimoji="1" lang="ja-JP" altLang="en-US" sz="1000" dirty="0" smtClean="0"/>
              <a:t>あいまいな名前を</a:t>
            </a:r>
            <a:r>
              <a:rPr kumimoji="1" lang="en-US" altLang="ja-JP" sz="1000" dirty="0" smtClean="0"/>
              <a:t/>
            </a:r>
            <a:br>
              <a:rPr kumimoji="1" lang="en-US" altLang="ja-JP" sz="1000" dirty="0" smtClean="0"/>
            </a:br>
            <a:r>
              <a:rPr kumimoji="1" lang="ja-JP" altLang="en-US" sz="1000" dirty="0" smtClean="0"/>
              <a:t>持つアセンブリ</a:t>
            </a:r>
            <a:endParaRPr kumimoji="1" lang="ja-JP" altLang="en-US" sz="1000" dirty="0"/>
          </a:p>
        </p:txBody>
      </p:sp>
      <p:sp>
        <p:nvSpPr>
          <p:cNvPr id="108" name="テキスト ボックス 107"/>
          <p:cNvSpPr txBox="1"/>
          <p:nvPr/>
        </p:nvSpPr>
        <p:spPr>
          <a:xfrm>
            <a:off x="5142460" y="4585839"/>
            <a:ext cx="1723549" cy="246221"/>
          </a:xfrm>
          <a:prstGeom prst="rect">
            <a:avLst/>
          </a:prstGeom>
          <a:noFill/>
        </p:spPr>
        <p:txBody>
          <a:bodyPr wrap="none" rtlCol="0">
            <a:spAutoFit/>
          </a:bodyPr>
          <a:lstStyle/>
          <a:p>
            <a:r>
              <a:rPr kumimoji="1" lang="ja-JP" altLang="en-US" sz="1000" dirty="0" smtClean="0"/>
              <a:t>型が同じファイル内にある</a:t>
            </a:r>
            <a:endParaRPr kumimoji="1" lang="ja-JP" altLang="en-US" sz="1000" dirty="0"/>
          </a:p>
        </p:txBody>
      </p:sp>
      <p:sp>
        <p:nvSpPr>
          <p:cNvPr id="109" name="テキスト ボックス 108"/>
          <p:cNvSpPr txBox="1"/>
          <p:nvPr/>
        </p:nvSpPr>
        <p:spPr>
          <a:xfrm>
            <a:off x="6127691" y="5303212"/>
            <a:ext cx="1723549" cy="246221"/>
          </a:xfrm>
          <a:prstGeom prst="rect">
            <a:avLst/>
          </a:prstGeom>
          <a:noFill/>
        </p:spPr>
        <p:txBody>
          <a:bodyPr wrap="none" rtlCol="0">
            <a:spAutoFit/>
          </a:bodyPr>
          <a:lstStyle/>
          <a:p>
            <a:r>
              <a:rPr kumimoji="1" lang="ja-JP" altLang="en-US" sz="1000" dirty="0" smtClean="0"/>
              <a:t>型が別のファイル内にある</a:t>
            </a:r>
            <a:endParaRPr kumimoji="1" lang="ja-JP" altLang="en-US" sz="1000" dirty="0"/>
          </a:p>
        </p:txBody>
      </p:sp>
      <p:sp>
        <p:nvSpPr>
          <p:cNvPr id="110" name="テキスト ボックス 109"/>
          <p:cNvSpPr txBox="1"/>
          <p:nvPr/>
        </p:nvSpPr>
        <p:spPr>
          <a:xfrm>
            <a:off x="3599432" y="2340912"/>
            <a:ext cx="1595309" cy="246221"/>
          </a:xfrm>
          <a:prstGeom prst="rect">
            <a:avLst/>
          </a:prstGeom>
          <a:noFill/>
        </p:spPr>
        <p:txBody>
          <a:bodyPr wrap="none" rtlCol="0">
            <a:spAutoFit/>
          </a:bodyPr>
          <a:lstStyle/>
          <a:p>
            <a:r>
              <a:rPr kumimoji="1" lang="ja-JP" altLang="en-US" sz="1000" dirty="0" smtClean="0"/>
              <a:t>型は別アセンブリにある</a:t>
            </a:r>
            <a:endParaRPr kumimoji="1" lang="ja-JP" altLang="en-US" sz="1000" dirty="0"/>
          </a:p>
        </p:txBody>
      </p:sp>
      <p:sp>
        <p:nvSpPr>
          <p:cNvPr id="111" name="テキスト ボックス 110"/>
          <p:cNvSpPr txBox="1"/>
          <p:nvPr/>
        </p:nvSpPr>
        <p:spPr>
          <a:xfrm>
            <a:off x="763468" y="2335744"/>
            <a:ext cx="1467068" cy="400110"/>
          </a:xfrm>
          <a:prstGeom prst="rect">
            <a:avLst/>
          </a:prstGeom>
          <a:noFill/>
        </p:spPr>
        <p:txBody>
          <a:bodyPr wrap="none" rtlCol="0">
            <a:spAutoFit/>
          </a:bodyPr>
          <a:lstStyle/>
          <a:p>
            <a:r>
              <a:rPr kumimoji="1" lang="ja-JP" altLang="en-US" sz="1000" dirty="0" smtClean="0"/>
              <a:t>型は同じアセンブリの</a:t>
            </a:r>
            <a:r>
              <a:rPr kumimoji="1" lang="en-US" altLang="ja-JP" sz="1000" dirty="0" smtClean="0"/>
              <a:t/>
            </a:r>
            <a:br>
              <a:rPr kumimoji="1" lang="en-US" altLang="ja-JP" sz="1000" dirty="0" smtClean="0"/>
            </a:br>
            <a:r>
              <a:rPr kumimoji="1" lang="ja-JP" altLang="en-US" sz="1000" dirty="0" smtClean="0"/>
              <a:t>別ファイル内にある</a:t>
            </a:r>
            <a:endParaRPr kumimoji="1" lang="ja-JP" altLang="en-US" sz="1000" dirty="0"/>
          </a:p>
        </p:txBody>
      </p:sp>
      <p:cxnSp>
        <p:nvCxnSpPr>
          <p:cNvPr id="112" name="直線矢印コネクタ 111"/>
          <p:cNvCxnSpPr>
            <a:stCxn id="7" idx="2"/>
            <a:endCxn id="11" idx="0"/>
          </p:cNvCxnSpPr>
          <p:nvPr/>
        </p:nvCxnSpPr>
        <p:spPr>
          <a:xfrm>
            <a:off x="3139438" y="3227749"/>
            <a:ext cx="1" cy="235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2473529" y="3695107"/>
            <a:ext cx="1467068" cy="400110"/>
          </a:xfrm>
          <a:prstGeom prst="rect">
            <a:avLst/>
          </a:prstGeom>
          <a:noFill/>
        </p:spPr>
        <p:txBody>
          <a:bodyPr wrap="none" rtlCol="0">
            <a:spAutoFit/>
          </a:bodyPr>
          <a:lstStyle/>
          <a:p>
            <a:r>
              <a:rPr kumimoji="1" lang="ja-JP" altLang="en-US" sz="1000" dirty="0" smtClean="0"/>
              <a:t>型は同じアセンブリの</a:t>
            </a:r>
            <a:r>
              <a:rPr kumimoji="1" lang="en-US" altLang="ja-JP" sz="1000" dirty="0" smtClean="0"/>
              <a:t/>
            </a:r>
            <a:br>
              <a:rPr kumimoji="1" lang="en-US" altLang="ja-JP" sz="1000" dirty="0" smtClean="0"/>
            </a:br>
            <a:r>
              <a:rPr kumimoji="1" lang="ja-JP" altLang="en-US" sz="1000" dirty="0"/>
              <a:t>同じ</a:t>
            </a:r>
            <a:r>
              <a:rPr kumimoji="1" lang="ja-JP" altLang="en-US" sz="1000" dirty="0" smtClean="0"/>
              <a:t>ファイル内にある</a:t>
            </a:r>
            <a:endParaRPr kumimoji="1" lang="ja-JP" altLang="en-US" sz="1000" dirty="0"/>
          </a:p>
        </p:txBody>
      </p:sp>
      <p:sp>
        <p:nvSpPr>
          <p:cNvPr id="116" name="テキスト ボックス 115"/>
          <p:cNvSpPr txBox="1"/>
          <p:nvPr/>
        </p:nvSpPr>
        <p:spPr>
          <a:xfrm>
            <a:off x="857247" y="6332897"/>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Jeffrey Richter『</a:t>
            </a:r>
            <a:r>
              <a:rPr kumimoji="1" lang="ja-JP" altLang="en-US" sz="1200" dirty="0" smtClean="0">
                <a:solidFill>
                  <a:schemeClr val="tx1">
                    <a:lumMod val="65000"/>
                    <a:lumOff val="35000"/>
                  </a:schemeClr>
                </a:solidFill>
              </a:rPr>
              <a:t>プログラミング </a:t>
            </a:r>
            <a:r>
              <a:rPr kumimoji="1" lang="en-US" altLang="ja-JP" sz="1200" dirty="0" smtClean="0">
                <a:solidFill>
                  <a:schemeClr val="tx1">
                    <a:lumMod val="65000"/>
                    <a:lumOff val="35000"/>
                  </a:schemeClr>
                </a:solidFill>
              </a:rPr>
              <a:t>.NET Framework </a:t>
            </a:r>
            <a:r>
              <a:rPr kumimoji="1" lang="ja-JP" altLang="en-US" sz="1200" dirty="0" smtClean="0">
                <a:solidFill>
                  <a:schemeClr val="tx1">
                    <a:lumMod val="65000"/>
                    <a:lumOff val="35000"/>
                  </a:schemeClr>
                </a:solidFill>
              </a:rPr>
              <a:t>第</a:t>
            </a:r>
            <a:r>
              <a:rPr kumimoji="1" lang="en-US" altLang="ja-JP" sz="1200" dirty="0" smtClean="0">
                <a:solidFill>
                  <a:schemeClr val="tx1">
                    <a:lumMod val="65000"/>
                    <a:lumOff val="35000"/>
                  </a:schemeClr>
                </a:solidFill>
              </a:rPr>
              <a:t>4</a:t>
            </a:r>
            <a:r>
              <a:rPr kumimoji="1" lang="ja-JP" altLang="en-US" sz="1200" dirty="0" smtClean="0">
                <a:solidFill>
                  <a:schemeClr val="tx1">
                    <a:lumMod val="65000"/>
                    <a:lumOff val="35000"/>
                  </a:schemeClr>
                </a:solidFill>
              </a:rPr>
              <a:t>版</a:t>
            </a:r>
            <a:r>
              <a:rPr kumimoji="1" lang="en-US" altLang="ja-JP" sz="1200" dirty="0" smtClean="0">
                <a:solidFill>
                  <a:schemeClr val="tx1">
                    <a:lumMod val="65000"/>
                    <a:lumOff val="35000"/>
                  </a:schemeClr>
                </a:solidFill>
              </a:rPr>
              <a:t>』</a:t>
            </a:r>
            <a:r>
              <a:rPr kumimoji="1" lang="ja-JP" altLang="en-US" sz="1200" dirty="0" smtClean="0">
                <a:solidFill>
                  <a:schemeClr val="tx1">
                    <a:lumMod val="65000"/>
                    <a:lumOff val="35000"/>
                  </a:schemeClr>
                </a:solidFill>
              </a:rPr>
              <a:t>の図</a:t>
            </a:r>
            <a:r>
              <a:rPr kumimoji="1" lang="en-US" altLang="ja-JP" sz="1200" dirty="0" smtClean="0">
                <a:solidFill>
                  <a:schemeClr val="tx1">
                    <a:lumMod val="65000"/>
                    <a:lumOff val="35000"/>
                  </a:schemeClr>
                </a:solidFill>
              </a:rPr>
              <a:t>3-2</a:t>
            </a:r>
            <a:r>
              <a:rPr kumimoji="1" lang="ja-JP" altLang="en-US" sz="1200" dirty="0" smtClean="0">
                <a:solidFill>
                  <a:schemeClr val="tx1">
                    <a:lumMod val="65000"/>
                    <a:lumOff val="35000"/>
                  </a:schemeClr>
                </a:solidFill>
              </a:rPr>
              <a:t>を参考に作成。</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260211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プライベート配置された</a:t>
            </a:r>
            <a:r>
              <a:rPr kumimoji="1" lang="en-US" altLang="ja-JP" dirty="0" smtClean="0"/>
              <a:t/>
            </a:r>
            <a:br>
              <a:rPr kumimoji="1" lang="en-US" altLang="ja-JP" dirty="0" smtClean="0"/>
            </a:br>
            <a:r>
              <a:rPr kumimoji="1" lang="ja-JP" altLang="en-US" dirty="0" smtClean="0"/>
              <a:t>アセンブリの検索</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kumimoji="1" lang="en-US" altLang="ja-JP" dirty="0" smtClean="0"/>
              <a:t>.exe</a:t>
            </a:r>
            <a:r>
              <a:rPr kumimoji="1" lang="ja-JP" altLang="en-US" dirty="0" smtClean="0"/>
              <a:t>と同じディレクトリ直下の</a:t>
            </a:r>
            <a:r>
              <a:rPr kumimoji="1" lang="en-US" altLang="ja-JP" dirty="0" smtClean="0"/>
              <a:t>&lt;</a:t>
            </a:r>
            <a:r>
              <a:rPr kumimoji="1" lang="ja-JP" altLang="en-US" dirty="0" smtClean="0"/>
              <a:t>アセンブリ名</a:t>
            </a:r>
            <a:r>
              <a:rPr kumimoji="1" lang="en-US" altLang="ja-JP" dirty="0" smtClean="0"/>
              <a:t>&gt;.</a:t>
            </a:r>
            <a:r>
              <a:rPr kumimoji="1" lang="en-US" altLang="ja-JP" dirty="0" err="1" smtClean="0"/>
              <a:t>dll</a:t>
            </a:r>
            <a:endParaRPr kumimoji="1" lang="en-US" altLang="ja-JP" dirty="0" smtClean="0"/>
          </a:p>
          <a:p>
            <a:pPr marL="491490" indent="-457200">
              <a:buFont typeface="+mj-ea"/>
              <a:buAutoNum type="circleNumDbPlain"/>
            </a:pPr>
            <a:r>
              <a:rPr lang="ja-JP" altLang="en-US" dirty="0" smtClean="0"/>
              <a:t>同ディレクトリ</a:t>
            </a:r>
            <a:r>
              <a:rPr lang="en-US" altLang="ja-JP" dirty="0" smtClean="0"/>
              <a:t>/&lt;</a:t>
            </a:r>
            <a:r>
              <a:rPr lang="ja-JP" altLang="en-US" dirty="0" smtClean="0"/>
              <a:t>アセンブリ名</a:t>
            </a:r>
            <a:r>
              <a:rPr lang="en-US" altLang="ja-JP" dirty="0" smtClean="0"/>
              <a:t>&gt;/&lt;</a:t>
            </a:r>
            <a:r>
              <a:rPr lang="ja-JP" altLang="en-US" dirty="0" smtClean="0"/>
              <a:t>アセンブリ名</a:t>
            </a:r>
            <a:r>
              <a:rPr lang="en-US" altLang="ja-JP" dirty="0" smtClean="0"/>
              <a:t>&gt;.</a:t>
            </a:r>
            <a:r>
              <a:rPr lang="en-US" altLang="ja-JP" dirty="0" err="1" smtClean="0"/>
              <a:t>dll</a:t>
            </a:r>
            <a:endParaRPr kumimoji="1" lang="en-US" altLang="ja-JP" dirty="0" smtClean="0"/>
          </a:p>
          <a:p>
            <a:pPr marL="491490" indent="-457200">
              <a:buFont typeface="+mj-ea"/>
              <a:buAutoNum type="circleNumDbPlain"/>
            </a:pPr>
            <a:r>
              <a:rPr kumimoji="1" lang="en-US" altLang="ja-JP" dirty="0" smtClean="0"/>
              <a:t>.</a:t>
            </a:r>
            <a:r>
              <a:rPr kumimoji="1" lang="en-US" altLang="ja-JP" dirty="0" err="1" smtClean="0"/>
              <a:t>exe.config</a:t>
            </a:r>
            <a:r>
              <a:rPr kumimoji="1" lang="ja-JP" altLang="en-US" dirty="0" smtClean="0"/>
              <a:t>の</a:t>
            </a:r>
            <a:r>
              <a:rPr kumimoji="1" lang="en-US" altLang="ja-JP" dirty="0" smtClean="0"/>
              <a:t>&lt;proving</a:t>
            </a:r>
            <a:r>
              <a:rPr kumimoji="1" lang="ja-JP" altLang="en-US" dirty="0" smtClean="0"/>
              <a:t> </a:t>
            </a:r>
            <a:r>
              <a:rPr kumimoji="1" lang="en-US" altLang="ja-JP" dirty="0" err="1" smtClean="0"/>
              <a:t>privatePath</a:t>
            </a:r>
            <a:r>
              <a:rPr kumimoji="1" lang="en-US" altLang="ja-JP" dirty="0" smtClean="0"/>
              <a:t>="…"/&gt;</a:t>
            </a:r>
            <a:r>
              <a:rPr kumimoji="1" lang="ja-JP" altLang="en-US" dirty="0" smtClean="0"/>
              <a:t>で指定されたサブディレクトリ</a:t>
            </a:r>
            <a:r>
              <a:rPr lang="ja-JP" altLang="en-US" dirty="0" smtClean="0"/>
              <a:t>直下の</a:t>
            </a:r>
            <a:r>
              <a:rPr lang="en-US" altLang="ja-JP" dirty="0" smtClean="0"/>
              <a:t>&lt;</a:t>
            </a:r>
            <a:r>
              <a:rPr lang="ja-JP" altLang="en-US" dirty="0" smtClean="0"/>
              <a:t>アセンブリ名</a:t>
            </a:r>
            <a:r>
              <a:rPr lang="en-US" altLang="ja-JP" dirty="0" smtClean="0"/>
              <a:t>&gt;.</a:t>
            </a:r>
            <a:r>
              <a:rPr lang="en-US" altLang="ja-JP" dirty="0" err="1" smtClean="0"/>
              <a:t>dll</a:t>
            </a:r>
            <a:endParaRPr lang="en-US" altLang="ja-JP" dirty="0" smtClean="0"/>
          </a:p>
          <a:p>
            <a:pPr marL="491490" indent="-457200">
              <a:buFont typeface="+mj-ea"/>
              <a:buAutoNum type="circleNumDbPlain"/>
            </a:pPr>
            <a:r>
              <a:rPr kumimoji="1" lang="ja-JP" altLang="en-US" dirty="0" smtClean="0"/>
              <a:t>同ディレクトリ</a:t>
            </a:r>
            <a:r>
              <a:rPr lang="en-US" altLang="ja-JP" dirty="0"/>
              <a:t>/&lt;</a:t>
            </a:r>
            <a:r>
              <a:rPr lang="ja-JP" altLang="en-US" dirty="0"/>
              <a:t>アセンブリ名</a:t>
            </a:r>
            <a:r>
              <a:rPr lang="en-US" altLang="ja-JP" dirty="0"/>
              <a:t>&gt;/&lt;</a:t>
            </a:r>
            <a:r>
              <a:rPr lang="ja-JP" altLang="en-US" dirty="0"/>
              <a:t>アセンブリ名</a:t>
            </a:r>
            <a:r>
              <a:rPr lang="en-US" altLang="ja-JP" dirty="0"/>
              <a:t>&gt;.</a:t>
            </a:r>
            <a:r>
              <a:rPr lang="en-US" altLang="ja-JP" dirty="0" err="1"/>
              <a:t>dll</a:t>
            </a:r>
            <a:endParaRPr lang="en-US" altLang="ja-JP" dirty="0"/>
          </a:p>
          <a:p>
            <a:pPr marL="491490" indent="-457200">
              <a:buFont typeface="+mj-ea"/>
              <a:buAutoNum type="circleNumDbPlain"/>
            </a:pPr>
            <a:r>
              <a:rPr lang="en-US" altLang="ja-JP" dirty="0"/>
              <a:t>&lt;proving</a:t>
            </a:r>
            <a:r>
              <a:rPr lang="ja-JP" altLang="en-US" dirty="0"/>
              <a:t> </a:t>
            </a:r>
            <a:r>
              <a:rPr lang="en-US" altLang="ja-JP" dirty="0" err="1"/>
              <a:t>privatePath</a:t>
            </a:r>
            <a:r>
              <a:rPr lang="en-US" altLang="ja-JP" dirty="0"/>
              <a:t>="…"/&gt;</a:t>
            </a:r>
            <a:r>
              <a:rPr lang="ja-JP" altLang="en-US" dirty="0" smtClean="0"/>
              <a:t>にセミコロン区切りで複数指定されている場合は③④を繰り返し</a:t>
            </a:r>
            <a:endParaRPr lang="en-US" altLang="ja-JP" dirty="0" smtClean="0"/>
          </a:p>
          <a:p>
            <a:pPr marL="491490" indent="-457200">
              <a:buFont typeface="+mj-ea"/>
              <a:buAutoNum type="circleNumDbPlain"/>
            </a:pPr>
            <a:r>
              <a:rPr kumimoji="1" lang="en-US" altLang="ja-JP" dirty="0" smtClean="0"/>
              <a:t>&lt;</a:t>
            </a:r>
            <a:r>
              <a:rPr kumimoji="1" lang="ja-JP" altLang="en-US" dirty="0" smtClean="0"/>
              <a:t>アセンブリ名</a:t>
            </a:r>
            <a:r>
              <a:rPr kumimoji="1" lang="en-US" altLang="ja-JP" dirty="0" smtClean="0"/>
              <a:t>&gt;.exe</a:t>
            </a:r>
            <a:r>
              <a:rPr kumimoji="1" lang="ja-JP" altLang="en-US" dirty="0" smtClean="0"/>
              <a:t>に切り替え①～⑤を繰り返し</a:t>
            </a:r>
            <a:endParaRPr kumimoji="1" lang="en-US" altLang="ja-JP" dirty="0" smtClean="0"/>
          </a:p>
        </p:txBody>
      </p:sp>
    </p:spTree>
    <p:extLst>
      <p:ext uri="{BB962C8B-B14F-4D97-AF65-F5344CB8AC3E}">
        <p14:creationId xmlns:p14="http://schemas.microsoft.com/office/powerpoint/2010/main" val="2492309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GAC</a:t>
            </a:r>
            <a:r>
              <a:rPr kumimoji="1" lang="ja-JP" altLang="en-US" dirty="0" smtClean="0"/>
              <a:t>のアセンブリ</a:t>
            </a:r>
            <a:r>
              <a:rPr lang="ja-JP" altLang="en-US" dirty="0" smtClean="0"/>
              <a:t>検索を</a:t>
            </a:r>
            <a:r>
              <a:rPr lang="en-US" altLang="ja-JP" dirty="0" smtClean="0"/>
              <a:t/>
            </a:r>
            <a:br>
              <a:rPr lang="en-US" altLang="ja-JP" dirty="0" smtClean="0"/>
            </a:br>
            <a:r>
              <a:rPr lang="ja-JP" altLang="en-US" dirty="0" smtClean="0"/>
              <a:t>観察する（</a:t>
            </a:r>
            <a:r>
              <a:rPr lang="en-US" altLang="ja-JP" dirty="0" smtClean="0"/>
              <a:t>Fuslogvw.exe</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lang="ja-JP" altLang="en-US" dirty="0"/>
              <a:t>スタートメニューで「</a:t>
            </a:r>
            <a:r>
              <a:rPr lang="en-US" altLang="ja-JP" dirty="0"/>
              <a:t>Developer Command Prompt</a:t>
            </a:r>
            <a:r>
              <a:rPr lang="ja-JP" altLang="en-US" dirty="0"/>
              <a:t>」を検索</a:t>
            </a:r>
            <a:endParaRPr lang="en-US" altLang="ja-JP" dirty="0"/>
          </a:p>
          <a:p>
            <a:pPr marL="491490" indent="-457200">
              <a:buFont typeface="+mj-ea"/>
              <a:buAutoNum type="circleNumDbPlain"/>
            </a:pPr>
            <a:r>
              <a:rPr lang="ja-JP" altLang="en-US" dirty="0"/>
              <a:t>「</a:t>
            </a:r>
            <a:r>
              <a:rPr lang="en-US" altLang="ja-JP" dirty="0"/>
              <a:t>Developer Command Prompt for </a:t>
            </a:r>
            <a:r>
              <a:rPr lang="en-US" altLang="ja-JP" dirty="0" smtClean="0"/>
              <a:t>…</a:t>
            </a:r>
            <a:r>
              <a:rPr lang="ja-JP" altLang="en-US" dirty="0" smtClean="0"/>
              <a:t>」を管理者モード起動</a:t>
            </a:r>
            <a:endParaRPr lang="en-US" altLang="ja-JP" dirty="0"/>
          </a:p>
          <a:p>
            <a:pPr marL="491490" indent="-457200">
              <a:buFont typeface="+mj-ea"/>
              <a:buAutoNum type="circleNumDbPlain"/>
            </a:pPr>
            <a:r>
              <a:rPr lang="en-US" altLang="ja-JP" dirty="0" smtClean="0"/>
              <a:t>Fuslogvw.exe</a:t>
            </a:r>
            <a:r>
              <a:rPr lang="ja-JP" altLang="en-US" dirty="0" smtClean="0"/>
              <a:t>コマンド</a:t>
            </a:r>
            <a:r>
              <a:rPr lang="ja-JP" altLang="en-US" dirty="0"/>
              <a:t>を</a:t>
            </a:r>
            <a:r>
              <a:rPr lang="ja-JP" altLang="en-US" dirty="0" smtClean="0"/>
              <a:t>実行</a:t>
            </a:r>
            <a:endParaRPr lang="en-US" altLang="ja-JP" dirty="0" smtClean="0"/>
          </a:p>
          <a:p>
            <a:pPr marL="491490" indent="-457200">
              <a:buFont typeface="+mj-ea"/>
              <a:buAutoNum type="circleNumDbPlain"/>
            </a:pPr>
            <a:r>
              <a:rPr lang="ja-JP" altLang="en-US" dirty="0" smtClean="0"/>
              <a:t>［設定］</a:t>
            </a:r>
            <a:r>
              <a:rPr lang="ja-JP" altLang="en-US" dirty="0"/>
              <a:t>→</a:t>
            </a:r>
            <a:r>
              <a:rPr lang="ja-JP" altLang="en-US" dirty="0" smtClean="0"/>
              <a:t>［すべてのバインドを</a:t>
            </a:r>
            <a:r>
              <a:rPr lang="en-US" altLang="ja-JP" dirty="0" smtClean="0"/>
              <a:t>…</a:t>
            </a:r>
            <a:r>
              <a:rPr lang="ja-JP" altLang="en-US" dirty="0" smtClean="0"/>
              <a:t>］を選択→［</a:t>
            </a:r>
            <a:r>
              <a:rPr lang="en-US" altLang="ja-JP" dirty="0" smtClean="0"/>
              <a:t>OK</a:t>
            </a:r>
            <a:r>
              <a:rPr lang="ja-JP" altLang="en-US" dirty="0" smtClean="0"/>
              <a:t>］</a:t>
            </a:r>
            <a:endParaRPr lang="en-US" altLang="ja-JP" dirty="0" smtClean="0"/>
          </a:p>
          <a:p>
            <a:pPr marL="491490" indent="-457200">
              <a:buFont typeface="+mj-ea"/>
              <a:buAutoNum type="circleNumDbPlain"/>
            </a:pPr>
            <a:r>
              <a:rPr lang="ja-JP" altLang="en-US" dirty="0" smtClean="0"/>
              <a:t>ターゲットの</a:t>
            </a:r>
            <a:r>
              <a:rPr lang="en-US" altLang="ja-JP" dirty="0" smtClean="0"/>
              <a:t>.exe</a:t>
            </a:r>
            <a:r>
              <a:rPr lang="ja-JP" altLang="en-US" dirty="0" smtClean="0"/>
              <a:t>を実行する（別窓でもよい）</a:t>
            </a:r>
            <a:endParaRPr lang="en-US" altLang="ja-JP" dirty="0" smtClean="0"/>
          </a:p>
          <a:p>
            <a:pPr marL="491490" indent="-457200">
              <a:buFont typeface="+mj-ea"/>
              <a:buAutoNum type="circleNumDbPlain"/>
            </a:pPr>
            <a:r>
              <a:rPr lang="ja-JP" altLang="en-US" dirty="0" smtClean="0"/>
              <a:t>［最新の情報に更新］をクリック</a:t>
            </a:r>
            <a:endParaRPr lang="en-US" altLang="ja-JP" dirty="0" smtClean="0"/>
          </a:p>
          <a:p>
            <a:pPr marL="491490" indent="-457200">
              <a:buFont typeface="+mj-ea"/>
              <a:buAutoNum type="circleNumDbPlain"/>
            </a:pPr>
            <a:r>
              <a:rPr lang="ja-JP" altLang="en-US" dirty="0" smtClean="0"/>
              <a:t>一覧上でログ・エントリーを選択→［ログの表示］</a:t>
            </a:r>
            <a:endParaRPr lang="en-US" altLang="ja-JP" dirty="0" smtClean="0"/>
          </a:p>
          <a:p>
            <a:pPr marL="491490" indent="-457200">
              <a:buFont typeface="+mj-ea"/>
              <a:buAutoNum type="circleNumDbPlain"/>
            </a:pPr>
            <a:endParaRPr lang="en-US" altLang="ja-JP" dirty="0"/>
          </a:p>
        </p:txBody>
      </p:sp>
      <p:pic>
        <p:nvPicPr>
          <p:cNvPr id="4" name="図 3"/>
          <p:cNvPicPr>
            <a:picLocks noChangeAspect="1"/>
          </p:cNvPicPr>
          <p:nvPr/>
        </p:nvPicPr>
        <p:blipFill rotWithShape="1">
          <a:blip r:embed="rId2"/>
          <a:srcRect b="30432"/>
          <a:stretch/>
        </p:blipFill>
        <p:spPr>
          <a:xfrm>
            <a:off x="2283968" y="5138439"/>
            <a:ext cx="4551218" cy="1536682"/>
          </a:xfrm>
          <a:prstGeom prst="rect">
            <a:avLst/>
          </a:prstGeom>
        </p:spPr>
      </p:pic>
    </p:spTree>
    <p:extLst>
      <p:ext uri="{BB962C8B-B14F-4D97-AF65-F5344CB8AC3E}">
        <p14:creationId xmlns:p14="http://schemas.microsoft.com/office/powerpoint/2010/main" val="6996988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exe</a:t>
            </a:r>
            <a:r>
              <a:rPr lang="ja-JP" altLang="en-US" dirty="0" smtClean="0"/>
              <a:t>を実行するとどうなる？</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lt"/>
              <a:buAutoNum type="alphaUcParenR"/>
            </a:pPr>
            <a:r>
              <a:rPr kumimoji="1" lang="ja-JP" altLang="en-US" dirty="0" smtClean="0"/>
              <a:t>アプリが起動し結果が</a:t>
            </a:r>
            <a:r>
              <a:rPr kumimoji="1" lang="en-US" altLang="ja-JP" dirty="0" err="1" smtClean="0"/>
              <a:t>stdout</a:t>
            </a:r>
            <a:r>
              <a:rPr kumimoji="1" lang="en-US" altLang="ja-JP" dirty="0" smtClean="0"/>
              <a:t>/</a:t>
            </a:r>
            <a:r>
              <a:rPr kumimoji="1" lang="en-US" altLang="ja-JP" dirty="0" err="1" smtClean="0"/>
              <a:t>stderr</a:t>
            </a:r>
            <a:r>
              <a:rPr kumimoji="1" lang="ja-JP" altLang="en-US" dirty="0" smtClean="0"/>
              <a:t>に出力される</a:t>
            </a:r>
            <a:endParaRPr kumimoji="1" lang="en-US" altLang="ja-JP" dirty="0" smtClean="0"/>
          </a:p>
          <a:p>
            <a:pPr marL="491490" indent="-457200">
              <a:buFont typeface="+mj-lt"/>
              <a:buAutoNum type="alphaUcParenR"/>
            </a:pPr>
            <a:r>
              <a:rPr kumimoji="1" lang="ja-JP" altLang="en-US" dirty="0" smtClean="0"/>
              <a:t>実行時に警告が出力される</a:t>
            </a:r>
            <a:endParaRPr kumimoji="1" lang="en-US" altLang="ja-JP" dirty="0" smtClean="0"/>
          </a:p>
          <a:p>
            <a:pPr marL="491490" indent="-457200">
              <a:buFont typeface="+mj-lt"/>
              <a:buAutoNum type="alphaUcParenR"/>
            </a:pPr>
            <a:r>
              <a:rPr kumimoji="1" lang="ja-JP" altLang="en-US" dirty="0" smtClean="0"/>
              <a:t>例外がスローされる</a:t>
            </a:r>
            <a:endParaRPr kumimoji="1" lang="en-US" altLang="ja-JP" dirty="0" smtClean="0"/>
          </a:p>
          <a:p>
            <a:pPr marL="491490" indent="-457200">
              <a:buFont typeface="+mj-lt"/>
              <a:buAutoNum type="alphaUcParenR"/>
            </a:pPr>
            <a:r>
              <a:rPr lang="en-US" altLang="ja-JP" dirty="0" smtClean="0"/>
              <a:t>CLR</a:t>
            </a:r>
            <a:r>
              <a:rPr lang="ja-JP" altLang="en-US" dirty="0" smtClean="0"/>
              <a:t>が起動しない</a:t>
            </a:r>
            <a:endParaRPr kumimoji="1" lang="ja-JP" altLang="en-US" dirty="0"/>
          </a:p>
        </p:txBody>
      </p:sp>
      <p:sp>
        <p:nvSpPr>
          <p:cNvPr id="4" name="正方形/長方形 3"/>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Tree>
    <p:extLst>
      <p:ext uri="{BB962C8B-B14F-4D97-AF65-F5344CB8AC3E}">
        <p14:creationId xmlns:p14="http://schemas.microsoft.com/office/powerpoint/2010/main" val="2858783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591838038"/>
              </p:ext>
            </p:extLst>
          </p:nvPr>
        </p:nvGraphicFramePr>
        <p:xfrm>
          <a:off x="857250" y="2057400"/>
          <a:ext cx="7404098" cy="3469640"/>
        </p:xfrm>
        <a:graphic>
          <a:graphicData uri="http://schemas.openxmlformats.org/drawingml/2006/table">
            <a:tbl>
              <a:tblPr firstRow="1" bandRow="1">
                <a:tableStyleId>{5C22544A-7EE6-4342-B048-85BDC9FD1C3A}</a:tableStyleId>
              </a:tblPr>
              <a:tblGrid>
                <a:gridCol w="663979"/>
                <a:gridCol w="1097280"/>
                <a:gridCol w="4890111"/>
                <a:gridCol w="752728"/>
              </a:tblGrid>
              <a:tr h="370840">
                <a:tc>
                  <a:txBody>
                    <a:bodyPr/>
                    <a:lstStyle/>
                    <a:p>
                      <a:r>
                        <a:rPr kumimoji="1" lang="ja-JP" altLang="en-US" dirty="0" smtClean="0"/>
                        <a:t>日付</a:t>
                      </a:r>
                      <a:endParaRPr kumimoji="1" lang="ja-JP" altLang="en-US" dirty="0"/>
                    </a:p>
                  </a:txBody>
                  <a:tcPr/>
                </a:tc>
                <a:tc>
                  <a:txBody>
                    <a:bodyPr/>
                    <a:lstStyle/>
                    <a:p>
                      <a:r>
                        <a:rPr kumimoji="1" lang="ja-JP" altLang="en-US" dirty="0" smtClean="0"/>
                        <a:t>カテゴリ</a:t>
                      </a:r>
                      <a:endParaRPr kumimoji="1" lang="ja-JP" altLang="en-US" dirty="0"/>
                    </a:p>
                  </a:txBody>
                  <a:tcPr/>
                </a:tc>
                <a:tc>
                  <a:txBody>
                    <a:bodyPr/>
                    <a:lstStyle/>
                    <a:p>
                      <a:r>
                        <a:rPr kumimoji="1" lang="ja-JP" altLang="en-US" dirty="0" smtClean="0"/>
                        <a:t>タイトル</a:t>
                      </a:r>
                      <a:endParaRPr kumimoji="1" lang="ja-JP" altLang="en-US" dirty="0"/>
                    </a:p>
                  </a:txBody>
                  <a:tcPr/>
                </a:tc>
                <a:tc>
                  <a:txBody>
                    <a:bodyPr/>
                    <a:lstStyle/>
                    <a:p>
                      <a:r>
                        <a:rPr kumimoji="1" lang="ja-JP" altLang="en-US" dirty="0" smtClean="0"/>
                        <a:t>講師</a:t>
                      </a:r>
                      <a:r>
                        <a:rPr kumimoji="1" lang="en-US" altLang="ja-JP" dirty="0" smtClean="0"/>
                        <a:t>/</a:t>
                      </a:r>
                      <a:r>
                        <a:rPr kumimoji="1" lang="ja-JP" altLang="en-US" dirty="0" smtClean="0"/>
                        <a:t>発表者</a:t>
                      </a:r>
                      <a:endParaRPr kumimoji="1" lang="ja-JP" altLang="en-US" dirty="0"/>
                    </a:p>
                  </a:txBody>
                  <a:tcPr/>
                </a:tc>
              </a:tr>
              <a:tr h="370840">
                <a:tc>
                  <a:txBody>
                    <a:bodyPr/>
                    <a:lstStyle/>
                    <a:p>
                      <a:r>
                        <a:rPr kumimoji="1" lang="en-US" altLang="ja-JP" dirty="0" smtClean="0"/>
                        <a:t>7/20</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endParaRPr kumimoji="1" lang="ja-JP" altLang="en-US" dirty="0"/>
                    </a:p>
                  </a:txBody>
                  <a:tcPr/>
                </a:tc>
                <a:tc>
                  <a:txBody>
                    <a:bodyPr/>
                    <a:lstStyle/>
                    <a:p>
                      <a:r>
                        <a:rPr kumimoji="1" lang="ja-JP" altLang="en-US" dirty="0" smtClean="0"/>
                        <a:t>藤谷</a:t>
                      </a:r>
                      <a:endParaRPr kumimoji="1" lang="ja-JP" altLang="en-US" dirty="0"/>
                    </a:p>
                  </a:txBody>
                  <a:tcPr/>
                </a:tc>
              </a:tr>
              <a:tr h="370840">
                <a:tc>
                  <a:txBody>
                    <a:bodyPr/>
                    <a:lstStyle/>
                    <a:p>
                      <a:r>
                        <a:rPr kumimoji="1" lang="en-US" altLang="ja-JP" dirty="0" smtClean="0"/>
                        <a:t>7/27</a:t>
                      </a:r>
                      <a:endParaRPr kumimoji="1" lang="ja-JP" altLang="en-US" dirty="0"/>
                    </a:p>
                  </a:txBody>
                  <a:tcPr/>
                </a:tc>
                <a:tc>
                  <a:txBody>
                    <a:bodyPr/>
                    <a:lstStyle/>
                    <a:p>
                      <a:r>
                        <a:rPr kumimoji="1" lang="ja-JP" altLang="en-US" dirty="0" smtClean="0"/>
                        <a:t>実践</a:t>
                      </a:r>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r>
                        <a:rPr kumimoji="1" lang="en-US" altLang="ja-JP" dirty="0" smtClean="0"/>
                        <a:t>8/3</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r>
                        <a:rPr kumimoji="1" lang="en-US" altLang="ja-JP" dirty="0" smtClean="0"/>
                        <a:t>8/10</a:t>
                      </a:r>
                      <a:endParaRPr kumimoji="1" lang="ja-JP" altLang="en-US" dirty="0"/>
                    </a:p>
                  </a:txBody>
                  <a:tcPr/>
                </a:tc>
                <a:tc>
                  <a:txBody>
                    <a:bodyPr/>
                    <a:lstStyle/>
                    <a:p>
                      <a:r>
                        <a:rPr kumimoji="1" lang="ja-JP" altLang="en-US" dirty="0" smtClean="0"/>
                        <a:t>実践</a:t>
                      </a:r>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r>
                        <a:rPr kumimoji="1" lang="en-US" altLang="ja-JP" dirty="0" smtClean="0"/>
                        <a:t>8/17</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r>
                        <a:rPr kumimoji="1" lang="en-US" altLang="ja-JP" dirty="0" smtClean="0"/>
                        <a:t>8/24</a:t>
                      </a:r>
                      <a:endParaRPr kumimoji="1" lang="ja-JP" altLang="en-US" dirty="0"/>
                    </a:p>
                  </a:txBody>
                  <a:tcPr/>
                </a:tc>
                <a:tc>
                  <a:txBody>
                    <a:bodyPr/>
                    <a:lstStyle/>
                    <a:p>
                      <a:r>
                        <a:rPr kumimoji="1" lang="ja-JP" altLang="en-US" dirty="0" smtClean="0"/>
                        <a:t>実践</a:t>
                      </a:r>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r>
                        <a:rPr kumimoji="1" lang="en-US" altLang="ja-JP" dirty="0" smtClean="0"/>
                        <a:t>8/31</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3894249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サーバアーキへ</a:t>
            </a:r>
            <a:r>
              <a:rPr lang="ja-JP" altLang="en-US" dirty="0"/>
              <a:t>の反映</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err="1" smtClean="0"/>
              <a:t>JavaEE</a:t>
            </a:r>
            <a:endParaRPr lang="en-US" altLang="ja-JP" dirty="0" smtClean="0"/>
          </a:p>
          <a:p>
            <a:r>
              <a:rPr lang="ja-JP" altLang="en-US" dirty="0" smtClean="0"/>
              <a:t>サーブレット・コンテナ</a:t>
            </a:r>
            <a:endParaRPr kumimoji="1" lang="ja-JP" altLang="en-US" dirty="0"/>
          </a:p>
        </p:txBody>
      </p:sp>
      <p:sp>
        <p:nvSpPr>
          <p:cNvPr id="4" name="コンテンツ プレースホルダー 3"/>
          <p:cNvSpPr>
            <a:spLocks noGrp="1"/>
          </p:cNvSpPr>
          <p:nvPr>
            <p:ph sz="half" idx="2"/>
          </p:nvPr>
        </p:nvSpPr>
        <p:spPr/>
        <p:txBody>
          <a:bodyPr/>
          <a:lstStyle/>
          <a:p>
            <a:r>
              <a:rPr lang="ja-JP" altLang="en-US" dirty="0"/>
              <a:t>リリースは理想的には新バージョンのファイル配置のみで</a:t>
            </a:r>
            <a:r>
              <a:rPr lang="ja-JP" altLang="en-US" dirty="0" smtClean="0"/>
              <a:t>済む。</a:t>
            </a:r>
            <a:endParaRPr lang="en-US" altLang="ja-JP" dirty="0" smtClean="0"/>
          </a:p>
          <a:p>
            <a:r>
              <a:rPr lang="ja-JP" altLang="en-US" dirty="0"/>
              <a:t>クラスファイルや</a:t>
            </a:r>
            <a:r>
              <a:rPr lang="en-US" altLang="ja-JP" dirty="0"/>
              <a:t>JSP</a:t>
            </a:r>
            <a:r>
              <a:rPr lang="ja-JP" altLang="en-US" dirty="0" smtClean="0"/>
              <a:t>ファイルが</a:t>
            </a:r>
            <a:r>
              <a:rPr lang="ja-JP" altLang="en-US" dirty="0"/>
              <a:t>変更されると動的にクラスがリロード</a:t>
            </a:r>
            <a:r>
              <a:rPr lang="ja-JP" altLang="en-US" dirty="0" smtClean="0"/>
              <a:t>される。</a:t>
            </a:r>
            <a:endParaRPr kumimoji="1" lang="ja-JP" altLang="en-US" dirty="0"/>
          </a:p>
        </p:txBody>
      </p:sp>
      <p:sp>
        <p:nvSpPr>
          <p:cNvPr id="5" name="テキスト プレースホルダー 4"/>
          <p:cNvSpPr>
            <a:spLocks noGrp="1"/>
          </p:cNvSpPr>
          <p:nvPr>
            <p:ph type="body" sz="quarter" idx="3"/>
          </p:nvPr>
        </p:nvSpPr>
        <p:spPr/>
        <p:txBody>
          <a:bodyPr/>
          <a:lstStyle/>
          <a:p>
            <a:r>
              <a:rPr kumimoji="1" lang="en-US" altLang="ja-JP" dirty="0" smtClean="0"/>
              <a:t>IIS</a:t>
            </a:r>
            <a:endParaRPr kumimoji="1" lang="ja-JP" altLang="en-US" dirty="0"/>
          </a:p>
        </p:txBody>
      </p:sp>
      <p:sp>
        <p:nvSpPr>
          <p:cNvPr id="6" name="コンテンツ プレースホルダー 5"/>
          <p:cNvSpPr>
            <a:spLocks noGrp="1"/>
          </p:cNvSpPr>
          <p:nvPr>
            <p:ph sz="quarter" idx="4"/>
          </p:nvPr>
        </p:nvSpPr>
        <p:spPr/>
        <p:txBody>
          <a:bodyPr/>
          <a:lstStyle/>
          <a:p>
            <a:r>
              <a:rPr lang="ja-JP" altLang="en-US" dirty="0"/>
              <a:t>リリースは新バージョンのファイル</a:t>
            </a:r>
            <a:r>
              <a:rPr lang="ja-JP" altLang="en-US" dirty="0" smtClean="0"/>
              <a:t>配置のみで済まない。</a:t>
            </a:r>
            <a:endParaRPr lang="en-US" altLang="ja-JP" dirty="0" smtClean="0"/>
          </a:p>
          <a:p>
            <a:r>
              <a:rPr lang="ja-JP" altLang="en-US" dirty="0" smtClean="0"/>
              <a:t>それ独自のコードキャッシュを持つアプリケーションプール</a:t>
            </a:r>
            <a:r>
              <a:rPr lang="ja-JP" altLang="en-US" dirty="0"/>
              <a:t>（</a:t>
            </a:r>
            <a:r>
              <a:rPr lang="ja-JP" altLang="en-US" dirty="0" smtClean="0"/>
              <a:t>ワーカプロセスプール）</a:t>
            </a:r>
            <a:r>
              <a:rPr lang="ja-JP" altLang="en-US" dirty="0" smtClean="0"/>
              <a:t>が世代交代してクラスがロードされる。</a:t>
            </a:r>
            <a:endParaRPr kumimoji="1" lang="ja-JP" altLang="en-US" dirty="0"/>
          </a:p>
        </p:txBody>
      </p:sp>
      <p:sp>
        <p:nvSpPr>
          <p:cNvPr id="7" name="雲形吹き出し 6"/>
          <p:cNvSpPr/>
          <p:nvPr/>
        </p:nvSpPr>
        <p:spPr>
          <a:xfrm>
            <a:off x="6882937" y="4410962"/>
            <a:ext cx="1878675" cy="702839"/>
          </a:xfrm>
          <a:prstGeom prst="cloudCallout">
            <a:avLst>
              <a:gd name="adj1" fmla="val -49450"/>
              <a:gd name="adj2" fmla="val -39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kumimoji="1" lang="en-US" altLang="ja-JP" dirty="0" smtClean="0"/>
              <a:t>Kestrel</a:t>
            </a:r>
            <a:r>
              <a:rPr kumimoji="1" lang="ja-JP" altLang="en-US" dirty="0" smtClean="0"/>
              <a:t>は</a:t>
            </a:r>
            <a:r>
              <a:rPr kumimoji="1" lang="en-US" altLang="ja-JP" dirty="0" smtClean="0"/>
              <a:t/>
            </a:r>
            <a:br>
              <a:rPr kumimoji="1" lang="en-US" altLang="ja-JP" dirty="0" smtClean="0"/>
            </a:br>
            <a:r>
              <a:rPr kumimoji="1" lang="ja-JP" altLang="en-US" dirty="0" smtClean="0"/>
              <a:t>どうだろう？</a:t>
            </a:r>
            <a:endParaRPr kumimoji="1" lang="ja-JP" altLang="en-US" dirty="0"/>
          </a:p>
        </p:txBody>
      </p:sp>
    </p:spTree>
    <p:extLst>
      <p:ext uri="{BB962C8B-B14F-4D97-AF65-F5344CB8AC3E}">
        <p14:creationId xmlns:p14="http://schemas.microsoft.com/office/powerpoint/2010/main" val="10226416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IIS</a:t>
            </a:r>
            <a:r>
              <a:rPr kumimoji="1" lang="ja-JP" altLang="en-US" dirty="0" smtClean="0"/>
              <a:t>のアーキテクチャ</a:t>
            </a:r>
            <a:endParaRPr kumimoji="1" lang="ja-JP" altLang="en-US" dirty="0"/>
          </a:p>
        </p:txBody>
      </p:sp>
      <p:pic>
        <p:nvPicPr>
          <p:cNvPr id="1026" name="Picture 2" descr="IIS 6のアーキテクチャ"/>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5225" y="2386012"/>
            <a:ext cx="4248150" cy="3381375"/>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857250" y="6317024"/>
            <a:ext cx="7404654" cy="339347"/>
          </a:xfrm>
          <a:prstGeom prst="rect">
            <a:avLst/>
          </a:prstGeom>
          <a:solidFill>
            <a:srgbClr val="FFFFCC"/>
          </a:solidFill>
        </p:spPr>
        <p:txBody>
          <a:bodyPr wrap="none" rtlCol="0">
            <a:normAutofit fontScale="85000" lnSpcReduction="20000"/>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ja-JP" altLang="en-US" sz="1200" dirty="0">
                <a:solidFill>
                  <a:schemeClr val="tx1">
                    <a:lumMod val="65000"/>
                    <a:lumOff val="35000"/>
                  </a:schemeClr>
                </a:solidFill>
              </a:rPr>
              <a:t>「</a:t>
            </a:r>
            <a:r>
              <a:rPr kumimoji="1" lang="en-US" altLang="ja-JP" sz="1200" dirty="0">
                <a:solidFill>
                  <a:schemeClr val="tx1">
                    <a:lumMod val="65000"/>
                    <a:lumOff val="35000"/>
                  </a:schemeClr>
                </a:solidFill>
                <a:hlinkClick r:id="rId3"/>
              </a:rPr>
              <a:t>Improving .NET Application Performance and Scalability Chapter 6 - Improving ASP.NET Performance</a:t>
            </a:r>
            <a:r>
              <a:rPr kumimoji="1" lang="ja-JP" altLang="en-US" sz="1200" dirty="0" smtClean="0">
                <a:solidFill>
                  <a:schemeClr val="tx1">
                    <a:lumMod val="65000"/>
                    <a:lumOff val="35000"/>
                  </a:schemeClr>
                </a:solidFill>
              </a:rPr>
              <a:t>」より抜粋。</a:t>
            </a:r>
            <a:r>
              <a:rPr kumimoji="1" lang="en-US" altLang="ja-JP" sz="1200" dirty="0" smtClean="0">
                <a:solidFill>
                  <a:schemeClr val="tx1">
                    <a:lumMod val="65000"/>
                    <a:lumOff val="35000"/>
                  </a:schemeClr>
                </a:solidFill>
              </a:rPr>
              <a:t/>
            </a:r>
            <a:br>
              <a:rPr kumimoji="1" lang="en-US" altLang="ja-JP" sz="1200" dirty="0" smtClean="0">
                <a:solidFill>
                  <a:schemeClr val="tx1">
                    <a:lumMod val="65000"/>
                    <a:lumOff val="35000"/>
                  </a:schemeClr>
                </a:solidFill>
              </a:rPr>
            </a:br>
            <a:r>
              <a:rPr kumimoji="1" lang="en-US" altLang="ja-JP" sz="1200" dirty="0" smtClean="0">
                <a:solidFill>
                  <a:schemeClr val="tx1">
                    <a:lumMod val="65000"/>
                    <a:lumOff val="35000"/>
                  </a:schemeClr>
                </a:solidFill>
              </a:rPr>
              <a:t>	http</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www.buildinsider.net/web/iis8/08</a:t>
            </a:r>
            <a:r>
              <a:rPr kumimoji="1" lang="ja-JP" altLang="en-US" sz="1200" dirty="0" smtClean="0">
                <a:solidFill>
                  <a:schemeClr val="tx1">
                    <a:lumMod val="65000"/>
                    <a:lumOff val="35000"/>
                  </a:schemeClr>
                </a:solidFill>
              </a:rPr>
              <a:t>より再転載。</a:t>
            </a:r>
            <a:endParaRPr kumimoji="1" lang="ja-JP" altLang="en-US" sz="1200" dirty="0">
              <a:solidFill>
                <a:schemeClr val="tx1">
                  <a:lumMod val="65000"/>
                  <a:lumOff val="35000"/>
                </a:schemeClr>
              </a:solidFill>
            </a:endParaRPr>
          </a:p>
        </p:txBody>
      </p:sp>
      <p:sp>
        <p:nvSpPr>
          <p:cNvPr id="11" name="四角形吹き出し 10"/>
          <p:cNvSpPr/>
          <p:nvPr/>
        </p:nvSpPr>
        <p:spPr>
          <a:xfrm>
            <a:off x="6788817" y="4743471"/>
            <a:ext cx="1723416" cy="626551"/>
          </a:xfrm>
          <a:prstGeom prst="wedgeRectCallout">
            <a:avLst>
              <a:gd name="adj1" fmla="val -79241"/>
              <a:gd name="adj2" fmla="val -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sz="1200" dirty="0" smtClean="0"/>
              <a:t>①リクエストは</a:t>
            </a:r>
            <a:r>
              <a:rPr kumimoji="1" lang="en-US" altLang="ja-JP" sz="1200" dirty="0" smtClean="0"/>
              <a:t>HTTP</a:t>
            </a:r>
            <a:r>
              <a:rPr kumimoji="1" lang="ja-JP" altLang="en-US" sz="1200" dirty="0" smtClean="0"/>
              <a:t>リスナーが受ける</a:t>
            </a:r>
            <a:endParaRPr kumimoji="1" lang="ja-JP" altLang="en-US" sz="1200" dirty="0"/>
          </a:p>
        </p:txBody>
      </p:sp>
      <p:sp>
        <p:nvSpPr>
          <p:cNvPr id="12" name="四角形吹き出し 11"/>
          <p:cNvSpPr/>
          <p:nvPr/>
        </p:nvSpPr>
        <p:spPr>
          <a:xfrm>
            <a:off x="6788817" y="3300154"/>
            <a:ext cx="1723416" cy="776546"/>
          </a:xfrm>
          <a:prstGeom prst="wedgeRectCallout">
            <a:avLst>
              <a:gd name="adj1" fmla="val -79241"/>
              <a:gd name="adj2" fmla="val -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sz="1200" dirty="0" smtClean="0"/>
              <a:t>②それを</a:t>
            </a:r>
            <a:r>
              <a:rPr kumimoji="1" lang="en-US" altLang="ja-JP" sz="1200" dirty="0" smtClean="0"/>
              <a:t>Worker Process</a:t>
            </a:r>
            <a:r>
              <a:rPr kumimoji="1" lang="ja-JP" altLang="en-US" sz="1200" dirty="0" smtClean="0"/>
              <a:t>が処理する</a:t>
            </a:r>
            <a:endParaRPr kumimoji="1" lang="ja-JP" altLang="en-US" sz="1200" dirty="0"/>
          </a:p>
        </p:txBody>
      </p:sp>
      <p:sp>
        <p:nvSpPr>
          <p:cNvPr id="13" name="四角形吹き出し 12"/>
          <p:cNvSpPr/>
          <p:nvPr/>
        </p:nvSpPr>
        <p:spPr>
          <a:xfrm>
            <a:off x="6788816" y="1354975"/>
            <a:ext cx="2105801" cy="1656979"/>
          </a:xfrm>
          <a:prstGeom prst="wedgeRectCallout">
            <a:avLst>
              <a:gd name="adj1" fmla="val -79241"/>
              <a:gd name="adj2" fmla="val 565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sz="1200" dirty="0" smtClean="0"/>
              <a:t>リサイクルを行うと新しいプロセスが立ち上がり、</a:t>
            </a:r>
            <a:r>
              <a:rPr kumimoji="1" lang="en-US" altLang="ja-JP" sz="1200" dirty="0" smtClean="0"/>
              <a:t>CLR</a:t>
            </a:r>
            <a:r>
              <a:rPr kumimoji="1" lang="ja-JP" altLang="en-US" sz="1200" dirty="0" smtClean="0"/>
              <a:t>と</a:t>
            </a:r>
            <a:r>
              <a:rPr kumimoji="1" lang="en-US" altLang="ja-JP" sz="1200" dirty="0" smtClean="0"/>
              <a:t>ASP.NET</a:t>
            </a:r>
            <a:r>
              <a:rPr kumimoji="1" lang="ja-JP" altLang="en-US" sz="1200" dirty="0" smtClean="0"/>
              <a:t>がロードされる（古いプロセスはその後停止する）。</a:t>
            </a:r>
            <a:endParaRPr kumimoji="1" lang="ja-JP" altLang="en-US" sz="1200" dirty="0"/>
          </a:p>
        </p:txBody>
      </p:sp>
    </p:spTree>
    <p:extLst>
      <p:ext uri="{BB962C8B-B14F-4D97-AF65-F5344CB8AC3E}">
        <p14:creationId xmlns:p14="http://schemas.microsoft.com/office/powerpoint/2010/main" val="180141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勉強会の目的</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lt"/>
              <a:buAutoNum type="alphaUcParenR"/>
            </a:pPr>
            <a:r>
              <a:rPr lang="en-US" altLang="ja-JP" dirty="0"/>
              <a:t>C#/.NET</a:t>
            </a:r>
            <a:r>
              <a:rPr lang="ja-JP" altLang="en-US" dirty="0"/>
              <a:t>の仕様を</a:t>
            </a:r>
            <a:r>
              <a:rPr lang="ja-JP" altLang="en-US" dirty="0" smtClean="0"/>
              <a:t>学ぶ</a:t>
            </a:r>
            <a:endParaRPr lang="en-US" altLang="ja-JP" dirty="0" smtClean="0"/>
          </a:p>
          <a:p>
            <a:pPr lvl="1">
              <a:buFont typeface="Wingdings" panose="05000000000000000000" pitchFamily="2" charset="2"/>
              <a:buChar char="l"/>
            </a:pPr>
            <a:r>
              <a:rPr lang="en-US" altLang="ja-JP" dirty="0" smtClean="0"/>
              <a:t>Java/JVM</a:t>
            </a:r>
            <a:r>
              <a:rPr lang="ja-JP" altLang="en-US" dirty="0" smtClean="0"/>
              <a:t>（研修の成果はバッチリですね？）</a:t>
            </a:r>
            <a:r>
              <a:rPr lang="ja-JP" altLang="en-US" dirty="0"/>
              <a:t>の知識をベースに、それとの対照でもって</a:t>
            </a:r>
            <a:r>
              <a:rPr lang="en-US" altLang="ja-JP" dirty="0"/>
              <a:t>C#/.NET</a:t>
            </a:r>
            <a:r>
              <a:rPr lang="ja-JP" altLang="en-US" dirty="0"/>
              <a:t>を理解</a:t>
            </a:r>
            <a:r>
              <a:rPr lang="ja-JP" altLang="en-US" dirty="0" smtClean="0"/>
              <a:t>する。</a:t>
            </a:r>
            <a:endParaRPr lang="ja-JP" altLang="en-US" dirty="0"/>
          </a:p>
          <a:p>
            <a:pPr lvl="1">
              <a:buFont typeface="Wingdings" panose="05000000000000000000" pitchFamily="2" charset="2"/>
              <a:buChar char="l"/>
            </a:pPr>
            <a:r>
              <a:rPr lang="ja-JP" altLang="en-US" dirty="0" smtClean="0"/>
              <a:t>心積りと</a:t>
            </a:r>
            <a:r>
              <a:rPr lang="ja-JP" altLang="en-US" dirty="0"/>
              <a:t>して</a:t>
            </a:r>
            <a:r>
              <a:rPr lang="ja-JP" altLang="en-US" dirty="0" smtClean="0"/>
              <a:t>は「</a:t>
            </a:r>
            <a:r>
              <a:rPr lang="en-US" altLang="ja-JP" dirty="0" smtClean="0"/>
              <a:t>C#/CLR</a:t>
            </a:r>
            <a:r>
              <a:rPr lang="ja-JP" altLang="en-US" dirty="0" smtClean="0"/>
              <a:t>についての</a:t>
            </a:r>
            <a:r>
              <a:rPr lang="en-US" altLang="ja-JP" dirty="0" smtClean="0"/>
              <a:t>OCJ-P</a:t>
            </a:r>
            <a:r>
              <a:rPr lang="ja-JP" altLang="en-US" dirty="0" smtClean="0"/>
              <a:t>（</a:t>
            </a:r>
            <a:r>
              <a:rPr lang="en-US" altLang="ja-JP" dirty="0" smtClean="0"/>
              <a:t>SJC-P</a:t>
            </a:r>
            <a:r>
              <a:rPr lang="ja-JP" altLang="en-US" dirty="0" smtClean="0"/>
              <a:t>）が</a:t>
            </a:r>
            <a:r>
              <a:rPr lang="ja-JP" altLang="en-US" dirty="0"/>
              <a:t>あったらその勉強会はこんな感じになる</a:t>
            </a:r>
            <a:r>
              <a:rPr lang="ja-JP" altLang="en-US" dirty="0" smtClean="0"/>
              <a:t>はず」と</a:t>
            </a:r>
            <a:r>
              <a:rPr lang="ja-JP" altLang="en-US" dirty="0"/>
              <a:t>いう</a:t>
            </a:r>
            <a:r>
              <a:rPr lang="ja-JP" altLang="en-US" dirty="0" smtClean="0"/>
              <a:t>もの。</a:t>
            </a:r>
            <a:endParaRPr lang="en-US" altLang="ja-JP" dirty="0" smtClean="0"/>
          </a:p>
          <a:p>
            <a:pPr marL="491490" indent="-457200">
              <a:buFont typeface="+mj-lt"/>
              <a:buAutoNum type="alphaUcParenR"/>
            </a:pPr>
            <a:endParaRPr lang="en-US" altLang="ja-JP" dirty="0" smtClean="0"/>
          </a:p>
          <a:p>
            <a:pPr marL="491490" indent="-457200">
              <a:buFont typeface="+mj-lt"/>
              <a:buAutoNum type="alphaUcParenR"/>
            </a:pPr>
            <a:r>
              <a:rPr lang="en-US" altLang="ja-JP" dirty="0" smtClean="0"/>
              <a:t>C</a:t>
            </a:r>
            <a:r>
              <a:rPr lang="en-US" altLang="ja-JP" dirty="0"/>
              <a:t>#/.NET</a:t>
            </a:r>
            <a:r>
              <a:rPr lang="ja-JP" altLang="en-US" dirty="0"/>
              <a:t>の</a:t>
            </a:r>
            <a:r>
              <a:rPr lang="ja-JP" altLang="en-US" dirty="0" smtClean="0"/>
              <a:t>活用方法を学ぶ</a:t>
            </a:r>
            <a:endParaRPr lang="en-US" altLang="ja-JP" dirty="0" smtClean="0"/>
          </a:p>
          <a:p>
            <a:pPr lvl="1">
              <a:buFont typeface="Wingdings" panose="05000000000000000000" pitchFamily="2" charset="2"/>
              <a:buChar char="l"/>
            </a:pPr>
            <a:r>
              <a:rPr lang="en-US" altLang="ja-JP" dirty="0"/>
              <a:t>Microsoft</a:t>
            </a:r>
            <a:r>
              <a:rPr lang="ja-JP" altLang="en-US" dirty="0" smtClean="0"/>
              <a:t>社やサードパーティが提供するツールを使って、アプリケーションを構築する方法を理解する。</a:t>
            </a:r>
            <a:endParaRPr lang="en-US" altLang="ja-JP" dirty="0" smtClean="0"/>
          </a:p>
          <a:p>
            <a:pPr lvl="1">
              <a:buFont typeface="Wingdings" panose="05000000000000000000" pitchFamily="2" charset="2"/>
              <a:buChar char="l"/>
            </a:pPr>
            <a:r>
              <a:rPr lang="en-US" altLang="ja-JP" dirty="0"/>
              <a:t>C#</a:t>
            </a:r>
            <a:r>
              <a:rPr lang="ja-JP" altLang="en-US" dirty="0"/>
              <a:t>をつかった</a:t>
            </a:r>
            <a:r>
              <a:rPr lang="en-US" altLang="ja-JP" dirty="0"/>
              <a:t>Microsoft</a:t>
            </a:r>
            <a:r>
              <a:rPr lang="ja-JP" altLang="en-US" dirty="0"/>
              <a:t>製品の</a:t>
            </a:r>
            <a:r>
              <a:rPr lang="ja-JP" altLang="en-US" dirty="0" smtClean="0"/>
              <a:t>拡張など</a:t>
            </a:r>
            <a:r>
              <a:rPr lang="ja-JP" altLang="en-US" dirty="0"/>
              <a:t>実践的な</a:t>
            </a:r>
            <a:r>
              <a:rPr lang="ja-JP" altLang="en-US" dirty="0" smtClean="0"/>
              <a:t>内容を学ぶ。</a:t>
            </a:r>
            <a:endParaRPr kumimoji="1" lang="ja-JP" altLang="en-US" dirty="0"/>
          </a:p>
        </p:txBody>
      </p:sp>
    </p:spTree>
    <p:extLst>
      <p:ext uri="{BB962C8B-B14F-4D97-AF65-F5344CB8AC3E}">
        <p14:creationId xmlns:p14="http://schemas.microsoft.com/office/powerpoint/2010/main" val="71469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C#/.NET</a:t>
            </a:r>
            <a:r>
              <a:rPr lang="ja-JP" altLang="en-US" dirty="0"/>
              <a:t>を学ぶ意味</a:t>
            </a:r>
            <a:endParaRPr kumimoji="1" lang="ja-JP" altLang="en-US" dirty="0"/>
          </a:p>
        </p:txBody>
      </p:sp>
      <p:sp>
        <p:nvSpPr>
          <p:cNvPr id="3" name="コンテンツ プレースホルダー 2"/>
          <p:cNvSpPr>
            <a:spLocks noGrp="1"/>
          </p:cNvSpPr>
          <p:nvPr>
            <p:ph idx="1"/>
          </p:nvPr>
        </p:nvSpPr>
        <p:spPr/>
        <p:txBody>
          <a:bodyPr/>
          <a:lstStyle/>
          <a:p>
            <a:r>
              <a:rPr lang="ja-JP" altLang="en-US" dirty="0"/>
              <a:t>直近の仕事に必要だから？</a:t>
            </a:r>
          </a:p>
          <a:p>
            <a:r>
              <a:rPr lang="ja-JP" altLang="en-US" dirty="0" smtClean="0"/>
              <a:t>キャリアパス</a:t>
            </a:r>
            <a:r>
              <a:rPr lang="ja-JP" altLang="en-US" dirty="0"/>
              <a:t>に必要だから？</a:t>
            </a:r>
          </a:p>
          <a:p>
            <a:r>
              <a:rPr lang="ja-JP" altLang="en-US" dirty="0" smtClean="0"/>
              <a:t>単純</a:t>
            </a:r>
            <a:r>
              <a:rPr lang="ja-JP" altLang="en-US" dirty="0"/>
              <a:t>に興味関心があるから？</a:t>
            </a:r>
            <a:endParaRPr kumimoji="1" lang="ja-JP" altLang="en-US" dirty="0"/>
          </a:p>
        </p:txBody>
      </p:sp>
    </p:spTree>
    <p:extLst>
      <p:ext uri="{BB962C8B-B14F-4D97-AF65-F5344CB8AC3E}">
        <p14:creationId xmlns:p14="http://schemas.microsoft.com/office/powerpoint/2010/main" val="322147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特定言語</a:t>
            </a:r>
            <a:r>
              <a:rPr lang="en-US" altLang="ja-JP" dirty="0"/>
              <a:t>/RT</a:t>
            </a:r>
            <a:r>
              <a:rPr lang="ja-JP" altLang="en-US" dirty="0"/>
              <a:t>の向こう</a:t>
            </a:r>
            <a:r>
              <a:rPr lang="ja-JP" altLang="en-US" dirty="0" smtClean="0"/>
              <a:t>側</a:t>
            </a:r>
            <a:endParaRPr kumimoji="1" lang="ja-JP" altLang="en-US" dirty="0"/>
          </a:p>
        </p:txBody>
      </p:sp>
      <p:sp>
        <p:nvSpPr>
          <p:cNvPr id="3" name="コンテンツ プレースホルダー 2"/>
          <p:cNvSpPr>
            <a:spLocks noGrp="1"/>
          </p:cNvSpPr>
          <p:nvPr>
            <p:ph idx="1"/>
          </p:nvPr>
        </p:nvSpPr>
        <p:spPr/>
        <p:txBody>
          <a:bodyPr/>
          <a:lstStyle/>
          <a:p>
            <a:r>
              <a:rPr lang="en-US" altLang="ja-JP" dirty="0"/>
              <a:t>C</a:t>
            </a:r>
            <a:r>
              <a:rPr lang="ja-JP" altLang="en-US" dirty="0"/>
              <a:t>系言語</a:t>
            </a:r>
            <a:r>
              <a:rPr lang="ja-JP" altLang="en-US" dirty="0" smtClean="0"/>
              <a:t>一般に関するナレッジ</a:t>
            </a:r>
            <a:endParaRPr lang="en-US" altLang="ja-JP" dirty="0" smtClean="0"/>
          </a:p>
          <a:p>
            <a:r>
              <a:rPr lang="ja-JP" altLang="en-US" dirty="0"/>
              <a:t>関連プロダクト≒</a:t>
            </a:r>
            <a:r>
              <a:rPr lang="ja-JP" altLang="en-US" dirty="0" smtClean="0"/>
              <a:t>エコシステムのナレッジ</a:t>
            </a:r>
            <a:endParaRPr lang="en-US" altLang="ja-JP" dirty="0" smtClean="0"/>
          </a:p>
          <a:p>
            <a:pPr lvl="1"/>
            <a:r>
              <a:rPr lang="ja-JP" altLang="en-US" dirty="0"/>
              <a:t>サードパーティ製ライブラリ</a:t>
            </a:r>
          </a:p>
          <a:p>
            <a:pPr lvl="1"/>
            <a:r>
              <a:rPr lang="ja-JP" altLang="en-US" dirty="0" smtClean="0"/>
              <a:t>フレームワーク</a:t>
            </a:r>
            <a:endParaRPr lang="ja-JP" altLang="en-US" dirty="0"/>
          </a:p>
          <a:p>
            <a:pPr lvl="1"/>
            <a:r>
              <a:rPr lang="ja-JP" altLang="en-US" dirty="0" smtClean="0"/>
              <a:t>ミドルウェア</a:t>
            </a:r>
            <a:endParaRPr lang="ja-JP" altLang="en-US" dirty="0"/>
          </a:p>
          <a:p>
            <a:pPr lvl="1"/>
            <a:r>
              <a:rPr lang="ja-JP" altLang="en-US" dirty="0" smtClean="0"/>
              <a:t>プラットフォーム</a:t>
            </a:r>
            <a:r>
              <a:rPr lang="en-US" altLang="ja-JP" dirty="0"/>
              <a:t>/</a:t>
            </a:r>
            <a:r>
              <a:rPr lang="ja-JP" altLang="en-US" dirty="0"/>
              <a:t>インフラ</a:t>
            </a:r>
            <a:endParaRPr kumimoji="1" lang="ja-JP" altLang="en-US" dirty="0"/>
          </a:p>
        </p:txBody>
      </p:sp>
    </p:spTree>
    <p:extLst>
      <p:ext uri="{BB962C8B-B14F-4D97-AF65-F5344CB8AC3E}">
        <p14:creationId xmlns:p14="http://schemas.microsoft.com/office/powerpoint/2010/main" val="160258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少し</a:t>
            </a:r>
            <a:r>
              <a:rPr lang="ja-JP" altLang="en-US" dirty="0" smtClean="0"/>
              <a:t>メタレベル</a:t>
            </a:r>
            <a:r>
              <a:rPr lang="ja-JP" altLang="en-US" dirty="0"/>
              <a:t>で</a:t>
            </a:r>
            <a:r>
              <a:rPr lang="ja-JP" altLang="en-US" dirty="0" smtClean="0"/>
              <a:t>考えて</a:t>
            </a:r>
            <a:r>
              <a:rPr lang="ja-JP" altLang="en-US" dirty="0"/>
              <a:t>みる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「何</a:t>
            </a:r>
            <a:r>
              <a:rPr lang="ja-JP" altLang="en-US" dirty="0"/>
              <a:t>かを学ぼうと</a:t>
            </a:r>
            <a:r>
              <a:rPr lang="ja-JP" altLang="en-US" dirty="0" smtClean="0"/>
              <a:t>する」ことの前提条件は何だろうか？</a:t>
            </a:r>
            <a:endParaRPr lang="en-US" altLang="ja-JP" dirty="0" smtClean="0"/>
          </a:p>
          <a:p>
            <a:pPr lvl="1"/>
            <a:r>
              <a:rPr lang="ja-JP" altLang="en-US" dirty="0"/>
              <a:t>時間と</a:t>
            </a:r>
            <a:r>
              <a:rPr lang="ja-JP" altLang="en-US" dirty="0" smtClean="0"/>
              <a:t>お金。</a:t>
            </a:r>
            <a:endParaRPr lang="en-US" altLang="ja-JP" dirty="0" smtClean="0"/>
          </a:p>
          <a:p>
            <a:pPr lvl="1"/>
            <a:r>
              <a:rPr lang="en-US" altLang="ja-JP" dirty="0"/>
              <a:t>XX</a:t>
            </a:r>
            <a:r>
              <a:rPr lang="ja-JP" altLang="en-US" dirty="0"/>
              <a:t>を学ぶべきだと考える</a:t>
            </a:r>
            <a:r>
              <a:rPr lang="ja-JP" altLang="en-US" dirty="0" smtClean="0"/>
              <a:t>こと。</a:t>
            </a:r>
            <a:endParaRPr lang="en-US" altLang="ja-JP" dirty="0" smtClean="0"/>
          </a:p>
          <a:p>
            <a:pPr lvl="1"/>
            <a:r>
              <a:rPr kumimoji="1" lang="ja-JP" altLang="en-US" dirty="0" smtClean="0"/>
              <a:t>つまり</a:t>
            </a:r>
            <a:r>
              <a:rPr lang="en-US" altLang="ja-JP" dirty="0"/>
              <a:t>XX</a:t>
            </a:r>
            <a:r>
              <a:rPr lang="ja-JP" altLang="en-US" dirty="0"/>
              <a:t>を学ぶ能力（</a:t>
            </a:r>
            <a:r>
              <a:rPr lang="en-US" altLang="ja-JP" dirty="0"/>
              <a:t>competence</a:t>
            </a:r>
            <a:r>
              <a:rPr lang="ja-JP" altLang="en-US" dirty="0"/>
              <a:t>）があると考える</a:t>
            </a:r>
            <a:r>
              <a:rPr lang="ja-JP" altLang="en-US" dirty="0" smtClean="0"/>
              <a:t>こと。</a:t>
            </a:r>
            <a:endParaRPr lang="en-US" altLang="ja-JP" dirty="0" smtClean="0"/>
          </a:p>
          <a:p>
            <a:pPr lvl="1"/>
            <a:r>
              <a:rPr lang="ja-JP" altLang="en-US" dirty="0"/>
              <a:t>またそれにより相応の賭金が約束されて</a:t>
            </a:r>
            <a:r>
              <a:rPr lang="ja-JP" altLang="en-US" dirty="0" smtClean="0"/>
              <a:t>いると考えること。</a:t>
            </a:r>
            <a:endParaRPr lang="en-US" altLang="ja-JP" dirty="0" smtClean="0"/>
          </a:p>
          <a:p>
            <a:pPr lvl="1"/>
            <a:endParaRPr kumimoji="1" lang="en-US" altLang="ja-JP" dirty="0"/>
          </a:p>
          <a:p>
            <a:r>
              <a:rPr lang="ja-JP" altLang="en-US" dirty="0" smtClean="0"/>
              <a:t>つまり「</a:t>
            </a:r>
            <a:r>
              <a:rPr lang="ja-JP" altLang="en-US" dirty="0"/>
              <a:t>学ぶ</a:t>
            </a:r>
            <a:r>
              <a:rPr lang="ja-JP" altLang="en-US" dirty="0" smtClean="0"/>
              <a:t>」「学ぼうとする」以前</a:t>
            </a:r>
            <a:r>
              <a:rPr lang="ja-JP" altLang="en-US" dirty="0"/>
              <a:t>の</a:t>
            </a:r>
            <a:r>
              <a:rPr lang="ja-JP" altLang="en-US" dirty="0" smtClean="0"/>
              <a:t>選別がある。</a:t>
            </a:r>
            <a:endParaRPr lang="en-US" altLang="ja-JP" dirty="0" smtClean="0"/>
          </a:p>
          <a:p>
            <a:pPr lvl="1"/>
            <a:r>
              <a:rPr kumimoji="1" lang="ja-JP" altLang="en-US" dirty="0"/>
              <a:t>それら</a:t>
            </a:r>
            <a:r>
              <a:rPr kumimoji="1" lang="ja-JP" altLang="en-US" dirty="0" smtClean="0"/>
              <a:t>は個々人の気付きに任せるしかない。</a:t>
            </a:r>
            <a:endParaRPr kumimoji="1" lang="en-US" altLang="ja-JP" dirty="0" smtClean="0"/>
          </a:p>
          <a:p>
            <a:pPr lvl="1"/>
            <a:r>
              <a:rPr kumimoji="1" lang="ja-JP" altLang="en-US" dirty="0" smtClean="0"/>
              <a:t>しかし環境（業界の情勢や内外の勉強会）が提供するきっかけも重要。そのきっかけ提供に役立てたらとは思う。</a:t>
            </a:r>
            <a:endParaRPr kumimoji="1" lang="ja-JP" altLang="en-US" dirty="0"/>
          </a:p>
        </p:txBody>
      </p:sp>
    </p:spTree>
    <p:extLst>
      <p:ext uri="{BB962C8B-B14F-4D97-AF65-F5344CB8AC3E}">
        <p14:creationId xmlns:p14="http://schemas.microsoft.com/office/powerpoint/2010/main" val="1326638122"/>
      </p:ext>
    </p:extLst>
  </p:cSld>
  <p:clrMapOvr>
    <a:masterClrMapping/>
  </p:clrMapOvr>
</p:sld>
</file>

<file path=ppt/theme/theme1.xml><?xml version="1.0" encoding="utf-8"?>
<a:theme xmlns:a="http://schemas.openxmlformats.org/drawingml/2006/main" name="基礎">
  <a:themeElements>
    <a:clrScheme name="基礎">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TM03457444[[fn=基礎]]</Template>
  <TotalTime>634</TotalTime>
  <Words>3624</Words>
  <Application>Microsoft Office PowerPoint</Application>
  <PresentationFormat>画面に合わせる (4:3)</PresentationFormat>
  <Paragraphs>467</Paragraphs>
  <Slides>51</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51</vt:i4>
      </vt:variant>
    </vt:vector>
  </HeadingPairs>
  <TitlesOfParts>
    <vt:vector size="59" baseType="lpstr">
      <vt:lpstr>ＭＳ Ｐゴシック</vt:lpstr>
      <vt:lpstr>ＭＳ ゴシック</vt:lpstr>
      <vt:lpstr>新細明體</vt:lpstr>
      <vt:lpstr>Arial</vt:lpstr>
      <vt:lpstr>Calibri</vt:lpstr>
      <vt:lpstr>Corbel</vt:lpstr>
      <vt:lpstr>Wingdings</vt:lpstr>
      <vt:lpstr>基礎</vt:lpstr>
      <vt:lpstr>C#/.NET勉強会</vt:lpstr>
      <vt:lpstr>自己紹介</vt:lpstr>
      <vt:lpstr>はじめに</vt:lpstr>
      <vt:lpstr>開催概要</vt:lpstr>
      <vt:lpstr>スケジュール</vt:lpstr>
      <vt:lpstr>勉強会の目的</vt:lpstr>
      <vt:lpstr>C#/.NETを学ぶ意味</vt:lpstr>
      <vt:lpstr>特定言語/RTの向こう側</vt:lpstr>
      <vt:lpstr>少しメタレベルで考えてみる</vt:lpstr>
      <vt:lpstr>「いま」学ぶ意味</vt:lpstr>
      <vt:lpstr>M社の最近の動き</vt:lpstr>
      <vt:lpstr>C#/.NETの学び方</vt:lpstr>
      <vt:lpstr>特記事項</vt:lpstr>
      <vt:lpstr>アンケート</vt:lpstr>
      <vt:lpstr>第1回</vt:lpstr>
      <vt:lpstr>標準策定機関</vt:lpstr>
      <vt:lpstr>ベンダー</vt:lpstr>
      <vt:lpstr>開発スタイル</vt:lpstr>
      <vt:lpstr>標準ライブラリの規模</vt:lpstr>
      <vt:lpstr>利用可能言語</vt:lpstr>
      <vt:lpstr>CTSとCLS（※1）</vt:lpstr>
      <vt:lpstr>IDEとそのベンダー</vt:lpstr>
      <vt:lpstr>ビルド/依存性解決ツール</vt:lpstr>
      <vt:lpstr>ポータビリティ</vt:lpstr>
      <vt:lpstr>ポータビリティ</vt:lpstr>
      <vt:lpstr>Mac OS Xでexeを実行</vt:lpstr>
      <vt:lpstr>モジュラリティと依存性解決</vt:lpstr>
      <vt:lpstr>ターミノロジー①</vt:lpstr>
      <vt:lpstr>ターミノロジー②</vt:lpstr>
      <vt:lpstr>ターミノロジー③</vt:lpstr>
      <vt:lpstr>実際に見てみる（ildasm.exe）</vt:lpstr>
      <vt:lpstr>実際に見てみる（ildasm.exe）</vt:lpstr>
      <vt:lpstr>モジュラリティとファイル構成</vt:lpstr>
      <vt:lpstr>モジュラリティとファイル構成</vt:lpstr>
      <vt:lpstr>言語仕様の特徴（ある側面）</vt:lpstr>
      <vt:lpstr>言語仕様の特徴（ある側面）</vt:lpstr>
      <vt:lpstr>イレージャによるマジック</vt:lpstr>
      <vt:lpstr>yield return文</vt:lpstr>
      <vt:lpstr>ラムダ式の目的のちがい</vt:lpstr>
      <vt:lpstr>言語仕様の特徴（ある側面）</vt:lpstr>
      <vt:lpstr>どのように実行されるか</vt:lpstr>
      <vt:lpstr>Javaアプリの起動と JITコンパイル過程（※1）</vt:lpstr>
      <vt:lpstr>C#アプリの起動と JITコンパイル過程</vt:lpstr>
      <vt:lpstr>JITコンパイラと インタプリタの使命</vt:lpstr>
      <vt:lpstr>モジュールのロード方法</vt:lpstr>
      <vt:lpstr>アセンブリのロードプロセス（※1）</vt:lpstr>
      <vt:lpstr>プライベート配置された アセンブリの検索</vt:lpstr>
      <vt:lpstr>GACのアセンブリ検索を 観察する（Fuslogvw.exe）</vt:lpstr>
      <vt:lpstr>exeを実行するとどうなる？</vt:lpstr>
      <vt:lpstr>サーバアーキへの反映</vt:lpstr>
      <vt:lpstr>IISのアーキテクチャ</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C#/.NET勉強会</dc:title>
  <dc:creator>mizuky fujitani</dc:creator>
  <cp:lastModifiedBy>mizuky fujitani</cp:lastModifiedBy>
  <cp:revision>100</cp:revision>
  <dcterms:created xsi:type="dcterms:W3CDTF">2016-07-18T03:44:43Z</dcterms:created>
  <dcterms:modified xsi:type="dcterms:W3CDTF">2016-07-18T16:49:38Z</dcterms:modified>
</cp:coreProperties>
</file>