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70"/>
  </p:notesMasterIdLst>
  <p:sldIdLst>
    <p:sldId id="256" r:id="rId2"/>
    <p:sldId id="257" r:id="rId3"/>
    <p:sldId id="295" r:id="rId4"/>
    <p:sldId id="260" r:id="rId5"/>
    <p:sldId id="261" r:id="rId6"/>
    <p:sldId id="265" r:id="rId7"/>
    <p:sldId id="262" r:id="rId8"/>
    <p:sldId id="263" r:id="rId9"/>
    <p:sldId id="264" r:id="rId10"/>
    <p:sldId id="266" r:id="rId11"/>
    <p:sldId id="267" r:id="rId12"/>
    <p:sldId id="268" r:id="rId13"/>
    <p:sldId id="269" r:id="rId14"/>
    <p:sldId id="270" r:id="rId15"/>
    <p:sldId id="259" r:id="rId16"/>
    <p:sldId id="342" r:id="rId17"/>
    <p:sldId id="271" r:id="rId18"/>
    <p:sldId id="272" r:id="rId19"/>
    <p:sldId id="273" r:id="rId20"/>
    <p:sldId id="274" r:id="rId21"/>
    <p:sldId id="275" r:id="rId22"/>
    <p:sldId id="301" r:id="rId23"/>
    <p:sldId id="336" r:id="rId24"/>
    <p:sldId id="330" r:id="rId25"/>
    <p:sldId id="331" r:id="rId26"/>
    <p:sldId id="343" r:id="rId27"/>
    <p:sldId id="332" r:id="rId28"/>
    <p:sldId id="340" r:id="rId29"/>
    <p:sldId id="334" r:id="rId30"/>
    <p:sldId id="341" r:id="rId31"/>
    <p:sldId id="344" r:id="rId32"/>
    <p:sldId id="335" r:id="rId33"/>
    <p:sldId id="346" r:id="rId34"/>
    <p:sldId id="351" r:id="rId35"/>
    <p:sldId id="318" r:id="rId36"/>
    <p:sldId id="321" r:id="rId37"/>
    <p:sldId id="322" r:id="rId38"/>
    <p:sldId id="323" r:id="rId39"/>
    <p:sldId id="324" r:id="rId40"/>
    <p:sldId id="325" r:id="rId41"/>
    <p:sldId id="326" r:id="rId42"/>
    <p:sldId id="327" r:id="rId43"/>
    <p:sldId id="276" r:id="rId44"/>
    <p:sldId id="306" r:id="rId45"/>
    <p:sldId id="328" r:id="rId46"/>
    <p:sldId id="280" r:id="rId47"/>
    <p:sldId id="329" r:id="rId48"/>
    <p:sldId id="302" r:id="rId49"/>
    <p:sldId id="303" r:id="rId50"/>
    <p:sldId id="311" r:id="rId51"/>
    <p:sldId id="282" r:id="rId52"/>
    <p:sldId id="310" r:id="rId53"/>
    <p:sldId id="339" r:id="rId54"/>
    <p:sldId id="293" r:id="rId55"/>
    <p:sldId id="350" r:id="rId56"/>
    <p:sldId id="308" r:id="rId57"/>
    <p:sldId id="309" r:id="rId58"/>
    <p:sldId id="307" r:id="rId59"/>
    <p:sldId id="313" r:id="rId60"/>
    <p:sldId id="312" r:id="rId61"/>
    <p:sldId id="314" r:id="rId62"/>
    <p:sldId id="316" r:id="rId63"/>
    <p:sldId id="315" r:id="rId64"/>
    <p:sldId id="345" r:id="rId65"/>
    <p:sldId id="337" r:id="rId66"/>
    <p:sldId id="338" r:id="rId67"/>
    <p:sldId id="348" r:id="rId68"/>
    <p:sldId id="349"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00"/>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9904" autoAdjust="0"/>
  </p:normalViewPr>
  <p:slideViewPr>
    <p:cSldViewPr snapToGrid="0">
      <p:cViewPr varScale="1">
        <p:scale>
          <a:sx n="92" d="100"/>
          <a:sy n="92" d="100"/>
        </p:scale>
        <p:origin x="160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75BC8-4FCB-4862-91FC-317C79EEB164}" type="datetimeFigureOut">
              <a:rPr kumimoji="1" lang="ja-JP" altLang="en-US" smtClean="0"/>
              <a:pPr/>
              <a:t>2016/12/28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C8139-9185-4DAB-8BBD-5497312D9363}" type="slidenum">
              <a:rPr kumimoji="1" lang="ja-JP" altLang="en-US" smtClean="0"/>
              <a:pPr/>
              <a:t>‹#›</a:t>
            </a:fld>
            <a:endParaRPr kumimoji="1" lang="ja-JP" altLang="en-US"/>
          </a:p>
        </p:txBody>
      </p:sp>
    </p:spTree>
    <p:extLst>
      <p:ext uri="{BB962C8B-B14F-4D97-AF65-F5344CB8AC3E}">
        <p14:creationId xmlns:p14="http://schemas.microsoft.com/office/powerpoint/2010/main" val="42237067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マルチキャスト、例外スロー、演算子オーバーロード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29</a:t>
            </a:fld>
            <a:endParaRPr kumimoji="1" lang="ja-JP" altLang="en-US"/>
          </a:p>
        </p:txBody>
      </p:sp>
    </p:spTree>
    <p:extLst>
      <p:ext uri="{BB962C8B-B14F-4D97-AF65-F5344CB8AC3E}">
        <p14:creationId xmlns:p14="http://schemas.microsoft.com/office/powerpoint/2010/main" val="182702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マルチキャスト、例外スロー、演算子オーバーロード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30</a:t>
            </a:fld>
            <a:endParaRPr kumimoji="1" lang="ja-JP" altLang="en-US"/>
          </a:p>
        </p:txBody>
      </p:sp>
    </p:spTree>
    <p:extLst>
      <p:ext uri="{BB962C8B-B14F-4D97-AF65-F5344CB8AC3E}">
        <p14:creationId xmlns:p14="http://schemas.microsoft.com/office/powerpoint/2010/main" val="88955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マルチキャスト、例外スロー、演算子オーバーロード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31</a:t>
            </a:fld>
            <a:endParaRPr kumimoji="1" lang="ja-JP" altLang="en-US"/>
          </a:p>
        </p:txBody>
      </p:sp>
    </p:spTree>
    <p:extLst>
      <p:ext uri="{BB962C8B-B14F-4D97-AF65-F5344CB8AC3E}">
        <p14:creationId xmlns:p14="http://schemas.microsoft.com/office/powerpoint/2010/main" val="57347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39</a:t>
            </a:fld>
            <a:endParaRPr kumimoji="1" lang="ja-JP" altLang="en-US"/>
          </a:p>
        </p:txBody>
      </p:sp>
    </p:spTree>
    <p:extLst>
      <p:ext uri="{BB962C8B-B14F-4D97-AF65-F5344CB8AC3E}">
        <p14:creationId xmlns:p14="http://schemas.microsoft.com/office/powerpoint/2010/main" val="319000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それらの</a:t>
            </a:r>
            <a:r>
              <a:rPr kumimoji="1" lang="en-US" altLang="ja-JP" dirty="0" smtClean="0"/>
              <a:t>IDE</a:t>
            </a:r>
            <a:r>
              <a:rPr kumimoji="1" lang="ja-JP" altLang="en-US" dirty="0" smtClean="0"/>
              <a:t>で製造したプロダクトはどのような環境で利用</a:t>
            </a:r>
            <a:r>
              <a:rPr kumimoji="1" lang="en-US" altLang="ja-JP" dirty="0" smtClean="0"/>
              <a:t>/</a:t>
            </a:r>
            <a:r>
              <a:rPr kumimoji="1" lang="ja-JP" altLang="en-US" dirty="0" smtClean="0"/>
              <a:t>稼動できるのか？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40</a:t>
            </a:fld>
            <a:endParaRPr kumimoji="1" lang="ja-JP" altLang="en-US"/>
          </a:p>
        </p:txBody>
      </p:sp>
    </p:spTree>
    <p:extLst>
      <p:ext uri="{BB962C8B-B14F-4D97-AF65-F5344CB8AC3E}">
        <p14:creationId xmlns:p14="http://schemas.microsoft.com/office/powerpoint/2010/main" val="382910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それらの言語をつかって開発を行う場合どのような選択肢があるのか？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43</a:t>
            </a:fld>
            <a:endParaRPr kumimoji="1" lang="ja-JP" altLang="en-US"/>
          </a:p>
        </p:txBody>
      </p:sp>
    </p:spTree>
    <p:extLst>
      <p:ext uri="{BB962C8B-B14F-4D97-AF65-F5344CB8AC3E}">
        <p14:creationId xmlns:p14="http://schemas.microsoft.com/office/powerpoint/2010/main" val="133340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プロダクトの配布・実行形態はどのようになるか？</a:t>
            </a:r>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pPr/>
              <a:t>46</a:t>
            </a:fld>
            <a:endParaRPr kumimoji="1" lang="ja-JP" altLang="en-US"/>
          </a:p>
        </p:txBody>
      </p:sp>
    </p:spTree>
    <p:extLst>
      <p:ext uri="{BB962C8B-B14F-4D97-AF65-F5344CB8AC3E}">
        <p14:creationId xmlns:p14="http://schemas.microsoft.com/office/powerpoint/2010/main" val="334366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86B75A-687E-405C-8A0B-8D00578BA2C3}" type="datetimeFigureOut">
              <a:rPr lang="en-US" smtClean="0"/>
              <a:pPr/>
              <a:t>12/28/16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98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240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58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969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smtClean="0"/>
              <a:pPr/>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6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939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12/28/16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342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12/28/16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283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12/28/16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602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6E2C9B-5FA2-460D-9BE7-B0812FC2A6FF}" type="datetimeFigureOut">
              <a:rPr lang="en-US" smtClean="0"/>
              <a:pPr/>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094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86B75A-687E-405C-8A0B-8D00578BA2C3}" type="datetimeFigureOut">
              <a:rPr lang="en-US" smtClean="0"/>
              <a:pPr/>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8956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586B75A-687E-405C-8A0B-8D00578BA2C3}" type="datetimeFigureOut">
              <a:rPr lang="en-US" smtClean="0"/>
              <a:pPr/>
              <a:t>12/28/16</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367574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algn="l" defTabSz="685800" rtl="0" eaLnBrk="1" latinLnBrk="0" hangingPunct="1">
        <a:lnSpc>
          <a:spcPct val="90000"/>
        </a:lnSpc>
        <a:spcBef>
          <a:spcPct val="0"/>
        </a:spcBef>
        <a:buNone/>
        <a:defRPr kumimoji="1"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kumimoji="1"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 Id="rId3" Type="http://schemas.openxmlformats.org/officeDocument/2006/relationships/hyperlink" Target="http://msdn.microsoft.com/en-us/library/ff647787.aspx"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C#/.NET</a:t>
            </a:r>
            <a:r>
              <a:rPr kumimoji="1" lang="ja-JP" altLang="en-US" dirty="0" smtClean="0"/>
              <a:t>勉強会</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Java</a:t>
            </a:r>
            <a:r>
              <a:rPr kumimoji="1" lang="ja-JP" altLang="en-US" dirty="0" smtClean="0"/>
              <a:t>との差分で理解する</a:t>
            </a:r>
            <a:r>
              <a:rPr kumimoji="1" lang="en-US" altLang="ja-JP" dirty="0" smtClean="0"/>
              <a:t>C#/.NET</a:t>
            </a:r>
            <a:r>
              <a:rPr kumimoji="1" lang="ja-JP" altLang="en-US" dirty="0" smtClean="0"/>
              <a:t>ほか</a:t>
            </a:r>
            <a:endParaRPr kumimoji="1" lang="ja-JP" altLang="en-US" dirty="0"/>
          </a:p>
        </p:txBody>
      </p:sp>
    </p:spTree>
    <p:extLst>
      <p:ext uri="{BB962C8B-B14F-4D97-AF65-F5344CB8AC3E}">
        <p14:creationId xmlns:p14="http://schemas.microsoft.com/office/powerpoint/2010/main" val="3026560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「いま」学ぶ</a:t>
            </a:r>
            <a:r>
              <a:rPr lang="ja-JP" altLang="en-US" dirty="0" smtClean="0"/>
              <a:t>意味</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smtClean="0"/>
              <a:t>Java</a:t>
            </a:r>
            <a:endParaRPr kumimoji="1" lang="ja-JP" altLang="en-US" dirty="0"/>
          </a:p>
        </p:txBody>
      </p:sp>
      <p:sp>
        <p:nvSpPr>
          <p:cNvPr id="3" name="コンテンツ プレースホルダー 2"/>
          <p:cNvSpPr>
            <a:spLocks noGrp="1"/>
          </p:cNvSpPr>
          <p:nvPr>
            <p:ph sz="half" idx="2"/>
          </p:nvPr>
        </p:nvSpPr>
        <p:spPr/>
        <p:txBody>
          <a:bodyPr/>
          <a:lstStyle/>
          <a:p>
            <a:r>
              <a:rPr lang="ja-JP" altLang="en-US" dirty="0"/>
              <a:t>シンプルで一貫性のある構文</a:t>
            </a:r>
          </a:p>
          <a:p>
            <a:r>
              <a:rPr lang="ja-JP" altLang="en-US" dirty="0"/>
              <a:t>抜群のポータビリティ</a:t>
            </a:r>
          </a:p>
          <a:p>
            <a:r>
              <a:rPr lang="ja-JP" altLang="en-US" dirty="0"/>
              <a:t>サードパーティ製品の充実</a:t>
            </a:r>
          </a:p>
          <a:p>
            <a:r>
              <a:rPr lang="ja-JP" altLang="en-US" dirty="0"/>
              <a:t>コミュニティの情報提供</a:t>
            </a:r>
          </a:p>
        </p:txBody>
      </p:sp>
      <p:sp>
        <p:nvSpPr>
          <p:cNvPr id="6" name="テキスト プレースホルダー 5"/>
          <p:cNvSpPr>
            <a:spLocks noGrp="1"/>
          </p:cNvSpPr>
          <p:nvPr>
            <p:ph type="body" sz="quarter" idx="3"/>
          </p:nvPr>
        </p:nvSpPr>
        <p:spPr/>
        <p:txBody>
          <a:bodyPr/>
          <a:lstStyle/>
          <a:p>
            <a:r>
              <a:rPr kumimoji="1" lang="en-US" altLang="ja-JP" dirty="0" smtClean="0"/>
              <a:t>C#</a:t>
            </a:r>
            <a:endParaRPr kumimoji="1" lang="ja-JP" altLang="en-US" dirty="0"/>
          </a:p>
        </p:txBody>
      </p:sp>
      <p:sp>
        <p:nvSpPr>
          <p:cNvPr id="7" name="コンテンツ プレースホルダー 6"/>
          <p:cNvSpPr>
            <a:spLocks noGrp="1"/>
          </p:cNvSpPr>
          <p:nvPr>
            <p:ph sz="quarter" idx="4"/>
          </p:nvPr>
        </p:nvSpPr>
        <p:spPr/>
        <p:txBody>
          <a:bodyPr/>
          <a:lstStyle/>
          <a:p>
            <a:r>
              <a:rPr lang="ja-JP" altLang="en-US" dirty="0"/>
              <a:t>強力な言語仕様</a:t>
            </a:r>
          </a:p>
          <a:p>
            <a:r>
              <a:rPr lang="en-US" altLang="ja-JP" dirty="0"/>
              <a:t>Microsoft</a:t>
            </a:r>
            <a:r>
              <a:rPr lang="ja-JP" altLang="en-US" dirty="0"/>
              <a:t>製品との統合</a:t>
            </a:r>
          </a:p>
          <a:p>
            <a:r>
              <a:rPr lang="ja-JP" altLang="en-US" dirty="0"/>
              <a:t>標準</a:t>
            </a:r>
            <a:r>
              <a:rPr lang="en-US" altLang="ja-JP" dirty="0"/>
              <a:t>/</a:t>
            </a:r>
            <a:r>
              <a:rPr lang="ja-JP" altLang="en-US" dirty="0"/>
              <a:t>純正ライブラリの充実</a:t>
            </a:r>
          </a:p>
          <a:p>
            <a:endParaRPr lang="ja-JP" altLang="en-US" dirty="0"/>
          </a:p>
        </p:txBody>
      </p:sp>
      <p:sp>
        <p:nvSpPr>
          <p:cNvPr id="8" name="下矢印 7"/>
          <p:cNvSpPr/>
          <p:nvPr/>
        </p:nvSpPr>
        <p:spPr>
          <a:xfrm rot="16200000">
            <a:off x="3897401" y="5130494"/>
            <a:ext cx="1152128" cy="36004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sp>
        <p:nvSpPr>
          <p:cNvPr id="9" name="正方形/長方形 8"/>
          <p:cNvSpPr/>
          <p:nvPr/>
        </p:nvSpPr>
        <p:spPr>
          <a:xfrm>
            <a:off x="4716016" y="4518426"/>
            <a:ext cx="3469339" cy="15841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600" dirty="0" smtClean="0"/>
              <a:t>直近の</a:t>
            </a:r>
            <a:r>
              <a:rPr lang="en-US" altLang="ja-JP" sz="1600" dirty="0" smtClean="0"/>
              <a:t>Microsoft</a:t>
            </a:r>
            <a:r>
              <a:rPr lang="ja-JP" altLang="en-US" sz="1600" dirty="0" smtClean="0"/>
              <a:t>の動き：</a:t>
            </a:r>
            <a:endParaRPr lang="en-US" altLang="ja-JP" sz="1600" dirty="0" smtClean="0"/>
          </a:p>
          <a:p>
            <a:pPr>
              <a:buFont typeface="Wingdings" pitchFamily="2" charset="2"/>
              <a:buChar char="p"/>
            </a:pPr>
            <a:r>
              <a:rPr lang="ja-JP" altLang="en-US" sz="1600" dirty="0" smtClean="0"/>
              <a:t>オープンソース化</a:t>
            </a:r>
            <a:endParaRPr lang="en-US" altLang="ja-JP" sz="1600" dirty="0" smtClean="0"/>
          </a:p>
          <a:p>
            <a:pPr>
              <a:buFont typeface="Wingdings" pitchFamily="2" charset="2"/>
              <a:buChar char="p"/>
            </a:pPr>
            <a:r>
              <a:rPr lang="ja-JP" altLang="en-US" sz="1600" dirty="0" smtClean="0"/>
              <a:t>コミュニティとの協調</a:t>
            </a:r>
            <a:endParaRPr lang="en-US" altLang="ja-JP" sz="1600" dirty="0" smtClean="0"/>
          </a:p>
          <a:p>
            <a:pPr>
              <a:buFont typeface="Wingdings" pitchFamily="2" charset="2"/>
              <a:buChar char="p"/>
            </a:pPr>
            <a:r>
              <a:rPr lang="ja-JP" altLang="en-US" sz="1600" dirty="0" smtClean="0"/>
              <a:t>プラットフォームの横断</a:t>
            </a:r>
            <a:endParaRPr lang="en-US" altLang="ja-JP" sz="1600" dirty="0" smtClean="0"/>
          </a:p>
          <a:p>
            <a:r>
              <a:rPr kumimoji="1" lang="ja-JP" altLang="en-US" sz="1600" dirty="0" smtClean="0"/>
              <a:t>⇒にわかに魅力が増してきた</a:t>
            </a:r>
            <a:r>
              <a:rPr lang="en-US" altLang="ja-JP" sz="1600" dirty="0" smtClean="0"/>
              <a:t>…</a:t>
            </a:r>
            <a:endParaRPr kumimoji="1" lang="ja-JP" altLang="en-US" sz="1600" dirty="0"/>
          </a:p>
        </p:txBody>
      </p:sp>
      <p:sp>
        <p:nvSpPr>
          <p:cNvPr id="10" name="正方形/長方形 9"/>
          <p:cNvSpPr/>
          <p:nvPr/>
        </p:nvSpPr>
        <p:spPr>
          <a:xfrm>
            <a:off x="857250" y="4518426"/>
            <a:ext cx="335471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600" dirty="0" smtClean="0"/>
              <a:t>C#</a:t>
            </a:r>
            <a:r>
              <a:rPr lang="ja-JP" altLang="en-US" sz="1600" dirty="0" smtClean="0"/>
              <a:t>は、</a:t>
            </a:r>
            <a:r>
              <a:rPr lang="en-US" altLang="ja-JP" sz="1600" dirty="0" smtClean="0"/>
              <a:t>Java</a:t>
            </a:r>
            <a:r>
              <a:rPr lang="ja-JP" altLang="en-US" sz="1600" dirty="0" smtClean="0"/>
              <a:t>で潤沢な既存リソースを組み合わせてプラットフォームを選ばないアプリ開発をしてきた人間には、いまい</a:t>
            </a:r>
            <a:r>
              <a:rPr lang="ja-JP" altLang="en-US" sz="1600" dirty="0" err="1" smtClean="0"/>
              <a:t>ち</a:t>
            </a:r>
            <a:r>
              <a:rPr lang="ja-JP" altLang="en-US" sz="1600" dirty="0" smtClean="0"/>
              <a:t>訴えない</a:t>
            </a:r>
            <a:r>
              <a:rPr lang="en-US" altLang="ja-JP" sz="1600" dirty="0" smtClean="0"/>
              <a:t>…</a:t>
            </a:r>
            <a:endParaRPr lang="ja-JP" altLang="en-US" sz="1600" dirty="0" smtClean="0"/>
          </a:p>
        </p:txBody>
      </p:sp>
    </p:spTree>
    <p:extLst>
      <p:ext uri="{BB962C8B-B14F-4D97-AF65-F5344CB8AC3E}">
        <p14:creationId xmlns:p14="http://schemas.microsoft.com/office/powerpoint/2010/main" val="19209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20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2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
            </a:r>
            <a:r>
              <a:rPr lang="ja-JP" altLang="en-US" dirty="0" smtClean="0"/>
              <a:t>社の</a:t>
            </a:r>
            <a:r>
              <a:rPr lang="ja-JP" altLang="en-US" dirty="0"/>
              <a:t>最近の動き</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Apache Software Foundation</a:t>
            </a:r>
            <a:r>
              <a:rPr lang="ja-JP" altLang="en-US" dirty="0" err="1" smtClean="0"/>
              <a:t>へ</a:t>
            </a:r>
            <a:r>
              <a:rPr lang="ja-JP" altLang="en-US" dirty="0" err="1"/>
              <a:t>の</a:t>
            </a:r>
            <a:r>
              <a:rPr lang="ja-JP" altLang="en-US" dirty="0"/>
              <a:t>投資と製品の</a:t>
            </a:r>
            <a:r>
              <a:rPr lang="ja-JP" altLang="en-US" dirty="0" smtClean="0"/>
              <a:t>採用（</a:t>
            </a:r>
            <a:r>
              <a:rPr lang="en-US" altLang="ja-JP" dirty="0" smtClean="0"/>
              <a:t>※1</a:t>
            </a:r>
            <a:r>
              <a:rPr lang="ja-JP" altLang="en-US" dirty="0" smtClean="0"/>
              <a:t>）</a:t>
            </a:r>
            <a:endParaRPr lang="en-US" altLang="ja-JP" dirty="0" smtClean="0"/>
          </a:p>
          <a:p>
            <a:r>
              <a:rPr lang="en-US" altLang="ja-JP" dirty="0"/>
              <a:t>Pivotal</a:t>
            </a:r>
            <a:r>
              <a:rPr lang="ja-JP" altLang="en-US" dirty="0" err="1"/>
              <a:t>への</a:t>
            </a:r>
            <a:r>
              <a:rPr lang="ja-JP" altLang="en-US" dirty="0" smtClean="0"/>
              <a:t>投資（</a:t>
            </a:r>
            <a:r>
              <a:rPr lang="en-US" altLang="ja-JP" dirty="0" smtClean="0"/>
              <a:t>※2</a:t>
            </a:r>
            <a:r>
              <a:rPr lang="ja-JP" altLang="en-US" dirty="0" smtClean="0"/>
              <a:t>）</a:t>
            </a:r>
            <a:endParaRPr lang="en-US" altLang="ja-JP" dirty="0" smtClean="0"/>
          </a:p>
          <a:p>
            <a:r>
              <a:rPr lang="en-US" altLang="ja-JP" dirty="0" err="1"/>
              <a:t>Xamarin</a:t>
            </a:r>
            <a:r>
              <a:rPr lang="ja-JP" altLang="en-US" dirty="0"/>
              <a:t>社の</a:t>
            </a:r>
            <a:r>
              <a:rPr lang="ja-JP" altLang="en-US" dirty="0" smtClean="0"/>
              <a:t>買収（</a:t>
            </a:r>
            <a:r>
              <a:rPr lang="en-US" altLang="ja-JP" dirty="0" smtClean="0"/>
              <a:t>※3</a:t>
            </a:r>
            <a:r>
              <a:rPr lang="ja-JP" altLang="en-US" dirty="0" smtClean="0"/>
              <a:t>）</a:t>
            </a:r>
            <a:endParaRPr lang="en-US" altLang="ja-JP" dirty="0" smtClean="0"/>
          </a:p>
          <a:p>
            <a:r>
              <a:rPr lang="en-US" altLang="ja-JP" dirty="0"/>
              <a:t>Eclipse Foundation</a:t>
            </a:r>
            <a:r>
              <a:rPr lang="ja-JP" altLang="en-US" dirty="0" err="1"/>
              <a:t>への</a:t>
            </a:r>
            <a:r>
              <a:rPr lang="ja-JP" altLang="en-US" dirty="0" smtClean="0"/>
              <a:t>参加（</a:t>
            </a:r>
            <a:r>
              <a:rPr lang="en-US" altLang="ja-JP" dirty="0" smtClean="0"/>
              <a:t>※4</a:t>
            </a:r>
            <a:r>
              <a:rPr lang="ja-JP" altLang="en-US" dirty="0" smtClean="0"/>
              <a:t>）</a:t>
            </a:r>
            <a:endParaRPr lang="en-US" altLang="ja-JP" dirty="0" smtClean="0"/>
          </a:p>
          <a:p>
            <a:r>
              <a:rPr lang="en-US" altLang="ja-JP" dirty="0"/>
              <a:t>.NET Core</a:t>
            </a:r>
            <a:r>
              <a:rPr lang="ja-JP" altLang="en-US" dirty="0"/>
              <a:t>の</a:t>
            </a:r>
            <a:r>
              <a:rPr lang="en-US" altLang="ja-JP" dirty="0"/>
              <a:t>OSS</a:t>
            </a:r>
            <a:r>
              <a:rPr lang="ja-JP" altLang="en-US" dirty="0" smtClean="0"/>
              <a:t>化</a:t>
            </a:r>
            <a:endParaRPr lang="en-US" altLang="ja-JP" dirty="0" smtClean="0"/>
          </a:p>
          <a:p>
            <a:r>
              <a:rPr lang="en-US" altLang="ja-JP" dirty="0"/>
              <a:t>Mac OS </a:t>
            </a:r>
            <a:r>
              <a:rPr lang="en-US" altLang="ja-JP" dirty="0" smtClean="0"/>
              <a:t>X/Linux</a:t>
            </a:r>
            <a:r>
              <a:rPr lang="ja-JP" altLang="en-US" dirty="0" smtClean="0"/>
              <a:t>環境の自社サポート</a:t>
            </a:r>
            <a:endParaRPr lang="en-US" altLang="ja-JP" dirty="0" smtClean="0"/>
          </a:p>
          <a:p>
            <a:r>
              <a:rPr lang="en-US" altLang="ja-JP" dirty="0" err="1"/>
              <a:t>TypeScript</a:t>
            </a:r>
            <a:r>
              <a:rPr lang="ja-JP" altLang="en-US" dirty="0"/>
              <a:t>の</a:t>
            </a:r>
            <a:r>
              <a:rPr lang="ja-JP" altLang="en-US" dirty="0" smtClean="0"/>
              <a:t>開発</a:t>
            </a:r>
            <a:endParaRPr lang="en-US" altLang="ja-JP" dirty="0" smtClean="0"/>
          </a:p>
          <a:p>
            <a:pPr lvl="1"/>
            <a:r>
              <a:rPr lang="en-US" altLang="ja-JP" dirty="0"/>
              <a:t>JS</a:t>
            </a:r>
            <a:r>
              <a:rPr lang="ja-JP" altLang="en-US" dirty="0"/>
              <a:t>の世界に型安全と</a:t>
            </a:r>
            <a:r>
              <a:rPr lang="en-US" altLang="ja-JP" dirty="0"/>
              <a:t>IDE</a:t>
            </a:r>
            <a:r>
              <a:rPr lang="ja-JP" altLang="en-US" dirty="0"/>
              <a:t>によるサポートを</a:t>
            </a:r>
            <a:r>
              <a:rPr lang="ja-JP" altLang="en-US" dirty="0" smtClean="0"/>
              <a:t>導入</a:t>
            </a:r>
            <a:endParaRPr lang="en-US" altLang="ja-JP" dirty="0" smtClean="0"/>
          </a:p>
          <a:p>
            <a:pPr lvl="1"/>
            <a:r>
              <a:rPr lang="en-US" altLang="ja-JP" dirty="0"/>
              <a:t>AngularJS2.0</a:t>
            </a:r>
            <a:r>
              <a:rPr lang="ja-JP" altLang="en-US" dirty="0" err="1"/>
              <a:t>が開</a:t>
            </a:r>
            <a:r>
              <a:rPr lang="ja-JP" altLang="en-US" dirty="0"/>
              <a:t>発言語に採用</a:t>
            </a:r>
            <a:endParaRPr kumimoji="1" lang="ja-JP" altLang="en-US" dirty="0"/>
          </a:p>
        </p:txBody>
      </p:sp>
      <p:sp>
        <p:nvSpPr>
          <p:cNvPr id="4" name="テキスト ボックス 3"/>
          <p:cNvSpPr txBox="1"/>
          <p:nvPr/>
        </p:nvSpPr>
        <p:spPr>
          <a:xfrm>
            <a:off x="857250" y="5862484"/>
            <a:ext cx="7404654" cy="811161"/>
          </a:xfrm>
          <a:prstGeom prst="rect">
            <a:avLst/>
          </a:prstGeom>
          <a:solidFill>
            <a:srgbClr val="FFFFCC"/>
          </a:solidFill>
        </p:spPr>
        <p:txBody>
          <a:bodyPr wrap="none" rtlCol="0">
            <a:normAutofit lnSpcReduction="1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://japan.zdnet.com/article/20377869</a:t>
            </a:r>
            <a:r>
              <a:rPr kumimoji="1" lang="en-US" altLang="ja-JP" sz="1200" dirty="0" smtClean="0">
                <a:solidFill>
                  <a:schemeClr val="tx1">
                    <a:lumMod val="65000"/>
                    <a:lumOff val="35000"/>
                  </a:schemeClr>
                </a:solidFill>
              </a:rPr>
              <a:t>/</a:t>
            </a:r>
            <a:r>
              <a:rPr kumimoji="1" lang="ja-JP" altLang="en-US" sz="1200" dirty="0">
                <a:solidFill>
                  <a:schemeClr val="tx1">
                    <a:lumMod val="65000"/>
                    <a:lumOff val="35000"/>
                  </a:schemeClr>
                </a:solidFill>
              </a:rPr>
              <a:t> </a:t>
            </a:r>
            <a:r>
              <a:rPr kumimoji="1" lang="ja-JP" altLang="en-US" sz="1200" dirty="0" smtClean="0">
                <a:solidFill>
                  <a:schemeClr val="tx1">
                    <a:lumMod val="65000"/>
                    <a:lumOff val="35000"/>
                  </a:schemeClr>
                </a:solidFill>
              </a:rPr>
              <a:t>や </a:t>
            </a:r>
            <a:r>
              <a:rPr kumimoji="1" lang="en-US" altLang="ja-JP" sz="1200" dirty="0">
                <a:solidFill>
                  <a:schemeClr val="tx1">
                    <a:lumMod val="65000"/>
                    <a:lumOff val="35000"/>
                  </a:schemeClr>
                </a:solidFill>
              </a:rPr>
              <a:t>http://</a:t>
            </a:r>
            <a:r>
              <a:rPr kumimoji="1" lang="en-US" altLang="ja-JP" sz="1200" dirty="0" smtClean="0">
                <a:solidFill>
                  <a:schemeClr val="tx1">
                    <a:lumMod val="65000"/>
                    <a:lumOff val="35000"/>
                  </a:schemeClr>
                </a:solidFill>
              </a:rPr>
              <a:t>news.mynavi.jp/news/2016/06/09/077/</a:t>
            </a:r>
            <a:r>
              <a:rPr kumimoji="1" lang="ja-JP" altLang="en-US" sz="1200" dirty="0">
                <a:solidFill>
                  <a:schemeClr val="tx1">
                    <a:lumMod val="65000"/>
                    <a:lumOff val="35000"/>
                  </a:schemeClr>
                </a:solidFill>
              </a:rPr>
              <a:t> </a:t>
            </a:r>
            <a:r>
              <a:rPr kumimoji="1" lang="ja-JP" altLang="en-US" sz="1200" dirty="0" smtClean="0">
                <a:solidFill>
                  <a:schemeClr val="tx1">
                    <a:lumMod val="65000"/>
                    <a:lumOff val="35000"/>
                  </a:schemeClr>
                </a:solidFill>
              </a:rPr>
              <a:t>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※2</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www.atmarkit.co.jp/ait/articles/1605/09/news050.html</a:t>
            </a:r>
            <a:r>
              <a:rPr kumimoji="1" lang="ja-JP" altLang="en-US" sz="1200" dirty="0" smtClean="0">
                <a:solidFill>
                  <a:schemeClr val="tx1">
                    <a:lumMod val="65000"/>
                    <a:lumOff val="35000"/>
                  </a:schemeClr>
                </a:solidFill>
              </a:rPr>
              <a:t> 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※3</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://japan.zdnet.com/article/35078449</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 などを参照のこと。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japan.zdnet.com/article/35079187/</a:t>
            </a:r>
            <a:r>
              <a:rPr kumimoji="1" lang="ja-JP" altLang="en-US" sz="1200" dirty="0" smtClean="0">
                <a:solidFill>
                  <a:schemeClr val="tx1">
                    <a:lumMod val="65000"/>
                    <a:lumOff val="35000"/>
                  </a:schemeClr>
                </a:solidFill>
              </a:rPr>
              <a:t> などを参照のこと。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40942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C#/.NET</a:t>
            </a:r>
            <a:r>
              <a:rPr lang="ja-JP" altLang="en-US" dirty="0"/>
              <a:t>の学び方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書籍</a:t>
            </a:r>
            <a:endParaRPr lang="en-US" altLang="ja-JP" dirty="0" smtClean="0"/>
          </a:p>
          <a:p>
            <a:pPr lvl="1"/>
            <a:r>
              <a:rPr lang="en-US" altLang="ja-JP" dirty="0" smtClean="0"/>
              <a:t>Java</a:t>
            </a:r>
            <a:r>
              <a:rPr lang="ja-JP" altLang="en-US" dirty="0" smtClean="0"/>
              <a:t>：</a:t>
            </a:r>
            <a:r>
              <a:rPr lang="en-US" altLang="ja-JP" dirty="0"/>
              <a:t>5000</a:t>
            </a:r>
            <a:r>
              <a:rPr lang="ja-JP" altLang="en-US" dirty="0"/>
              <a:t>冊弱</a:t>
            </a:r>
            <a:r>
              <a:rPr lang="en-US" altLang="ja-JP" dirty="0"/>
              <a:t>@</a:t>
            </a:r>
            <a:r>
              <a:rPr lang="en-US" altLang="ja-JP" dirty="0" smtClean="0"/>
              <a:t>Amazon</a:t>
            </a:r>
            <a:r>
              <a:rPr lang="ja-JP" altLang="en-US" dirty="0" smtClean="0"/>
              <a:t>　</a:t>
            </a:r>
            <a:r>
              <a:rPr lang="en-US" altLang="ja-JP" dirty="0" smtClean="0"/>
              <a:t>vs.</a:t>
            </a:r>
            <a:r>
              <a:rPr lang="ja-JP" altLang="en-US" dirty="0" smtClean="0"/>
              <a:t>　</a:t>
            </a:r>
            <a:r>
              <a:rPr lang="en-US" altLang="ja-JP" dirty="0" smtClean="0"/>
              <a:t>C#</a:t>
            </a:r>
            <a:r>
              <a:rPr lang="ja-JP" altLang="en-US" dirty="0" smtClean="0"/>
              <a:t>：</a:t>
            </a:r>
            <a:r>
              <a:rPr lang="en-US" altLang="ja-JP" dirty="0"/>
              <a:t>800</a:t>
            </a:r>
            <a:r>
              <a:rPr lang="ja-JP" altLang="en-US" dirty="0"/>
              <a:t>冊強</a:t>
            </a:r>
            <a:r>
              <a:rPr lang="en-US" altLang="ja-JP" dirty="0"/>
              <a:t>@</a:t>
            </a:r>
            <a:r>
              <a:rPr lang="en-US" altLang="ja-JP" dirty="0" smtClean="0"/>
              <a:t>Amazon</a:t>
            </a:r>
          </a:p>
          <a:p>
            <a:pPr lvl="1"/>
            <a:endParaRPr kumimoji="1" lang="en-US" altLang="ja-JP" dirty="0"/>
          </a:p>
          <a:p>
            <a:r>
              <a:rPr lang="en-US" altLang="ja-JP" dirty="0" smtClean="0"/>
              <a:t>Web</a:t>
            </a:r>
          </a:p>
          <a:p>
            <a:pPr lvl="1"/>
            <a:r>
              <a:rPr lang="ja-JP" altLang="en-US" dirty="0"/>
              <a:t>主観だが言語や</a:t>
            </a:r>
            <a:r>
              <a:rPr lang="en-US" altLang="ja-JP" dirty="0"/>
              <a:t>RT</a:t>
            </a:r>
            <a:r>
              <a:rPr lang="ja-JP" altLang="en-US" dirty="0"/>
              <a:t>の仕様のようなコアな話は</a:t>
            </a:r>
            <a:r>
              <a:rPr lang="ja-JP" altLang="en-US" dirty="0" smtClean="0"/>
              <a:t>もちろん、標</a:t>
            </a:r>
            <a:r>
              <a:rPr lang="ja-JP" altLang="en-US" dirty="0"/>
              <a:t>準ライブラリや</a:t>
            </a:r>
            <a:r>
              <a:rPr lang="ja-JP" altLang="en-US" dirty="0" smtClean="0"/>
              <a:t>サードパーティ製プロダクトを</a:t>
            </a:r>
            <a:r>
              <a:rPr lang="ja-JP" altLang="en-US" dirty="0"/>
              <a:t>使った鉄板構成の</a:t>
            </a:r>
            <a:r>
              <a:rPr lang="en-US" altLang="ja-JP" dirty="0"/>
              <a:t>How-to</a:t>
            </a:r>
            <a:r>
              <a:rPr lang="ja-JP" altLang="en-US" dirty="0" smtClean="0"/>
              <a:t>まで、情報量</a:t>
            </a:r>
            <a:r>
              <a:rPr lang="ja-JP" altLang="en-US" dirty="0"/>
              <a:t>では徹頭徹尾</a:t>
            </a:r>
            <a:r>
              <a:rPr lang="en-US" altLang="ja-JP" dirty="0"/>
              <a:t>Java</a:t>
            </a:r>
            <a:r>
              <a:rPr lang="ja-JP" altLang="en-US" dirty="0"/>
              <a:t>が優っている</a:t>
            </a:r>
            <a:r>
              <a:rPr lang="ja-JP" altLang="en-US" dirty="0" smtClean="0"/>
              <a:t>印象</a:t>
            </a:r>
            <a:r>
              <a:rPr lang="en-US" altLang="ja-JP" dirty="0" smtClean="0"/>
              <a:t>…</a:t>
            </a:r>
          </a:p>
          <a:p>
            <a:pPr lvl="1"/>
            <a:endParaRPr kumimoji="1" lang="en-US" altLang="ja-JP" dirty="0"/>
          </a:p>
          <a:p>
            <a:r>
              <a:rPr lang="ja-JP" altLang="en-US" dirty="0" smtClean="0"/>
              <a:t>勉強会</a:t>
            </a:r>
            <a:endParaRPr lang="en-US" altLang="ja-JP" dirty="0" smtClean="0"/>
          </a:p>
          <a:p>
            <a:pPr lvl="1"/>
            <a:r>
              <a:rPr lang="ja-JP" altLang="en-US" dirty="0"/>
              <a:t>把握できないな</a:t>
            </a:r>
            <a:r>
              <a:rPr lang="en-US" altLang="ja-JP" dirty="0" smtClean="0"/>
              <a:t>…</a:t>
            </a:r>
          </a:p>
          <a:p>
            <a:pPr lvl="1"/>
            <a:endParaRPr kumimoji="1" lang="en-US" altLang="ja-JP" dirty="0"/>
          </a:p>
          <a:p>
            <a:r>
              <a:rPr lang="ja-JP" altLang="en-US" dirty="0"/>
              <a:t>というわけで機会は限られて</a:t>
            </a:r>
            <a:r>
              <a:rPr lang="ja-JP" altLang="en-US" dirty="0" smtClean="0"/>
              <a:t>いる</a:t>
            </a:r>
            <a:endParaRPr lang="en-US" altLang="ja-JP" dirty="0" smtClean="0"/>
          </a:p>
          <a:p>
            <a:pPr lvl="1"/>
            <a:r>
              <a:rPr lang="ja-JP" altLang="en-US" dirty="0" smtClean="0"/>
              <a:t>この勉強会</a:t>
            </a:r>
            <a:r>
              <a:rPr lang="ja-JP" altLang="en-US" dirty="0"/>
              <a:t>がみなさんの学習過程に何らかの基礎を提供できることを</a:t>
            </a:r>
            <a:r>
              <a:rPr lang="ja-JP" altLang="en-US" dirty="0" smtClean="0"/>
              <a:t>期待しています。</a:t>
            </a:r>
            <a:endParaRPr kumimoji="1" lang="ja-JP" altLang="en-US" dirty="0"/>
          </a:p>
        </p:txBody>
      </p:sp>
    </p:spTree>
    <p:extLst>
      <p:ext uri="{BB962C8B-B14F-4D97-AF65-F5344CB8AC3E}">
        <p14:creationId xmlns:p14="http://schemas.microsoft.com/office/powerpoint/2010/main" val="28905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20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特記事項</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勉強会で扱える範囲・深さ・項目数には限りがあるので、あくまでも「きっかけ」として考えてください。</a:t>
            </a:r>
            <a:endParaRPr lang="en-US" altLang="ja-JP" dirty="0" smtClean="0"/>
          </a:p>
          <a:p>
            <a:r>
              <a:rPr lang="ja-JP" altLang="en-US" dirty="0" smtClean="0"/>
              <a:t>途中</a:t>
            </a:r>
            <a:r>
              <a:rPr lang="ja-JP" altLang="en-US" dirty="0"/>
              <a:t>何度か「この人</a:t>
            </a:r>
            <a:r>
              <a:rPr lang="en-US" altLang="ja-JP" dirty="0"/>
              <a:t>C#/.NET</a:t>
            </a:r>
            <a:r>
              <a:rPr lang="ja-JP" altLang="en-US" dirty="0"/>
              <a:t>アピールするよりディスってないか」というシーン</a:t>
            </a:r>
            <a:r>
              <a:rPr lang="ja-JP" altLang="en-US" dirty="0" smtClean="0"/>
              <a:t>がありますがご容赦ください。</a:t>
            </a:r>
            <a:endParaRPr lang="en-US" altLang="ja-JP" dirty="0" smtClean="0"/>
          </a:p>
          <a:p>
            <a:r>
              <a:rPr lang="ja-JP" altLang="en-US" dirty="0" smtClean="0"/>
              <a:t>人はそう</a:t>
            </a:r>
            <a:r>
              <a:rPr lang="ja-JP" altLang="en-US" dirty="0"/>
              <a:t>やってぶつくさ言いながら適応していくもの</a:t>
            </a:r>
            <a:r>
              <a:rPr lang="ja-JP" altLang="en-US" dirty="0" smtClean="0"/>
              <a:t>です</a:t>
            </a:r>
            <a:r>
              <a:rPr lang="en-US" altLang="ja-JP" dirty="0" smtClean="0"/>
              <a:t>…</a:t>
            </a:r>
            <a:endParaRPr kumimoji="1" lang="ja-JP" altLang="en-US" dirty="0"/>
          </a:p>
        </p:txBody>
      </p:sp>
    </p:spTree>
    <p:extLst>
      <p:ext uri="{BB962C8B-B14F-4D97-AF65-F5344CB8AC3E}">
        <p14:creationId xmlns:p14="http://schemas.microsoft.com/office/powerpoint/2010/main" val="2357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アンケート</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lang="ja-JP" altLang="en-US" dirty="0" smtClean="0"/>
              <a:t>業務</a:t>
            </a:r>
            <a:r>
              <a:rPr lang="ja-JP" altLang="en-US" dirty="0"/>
              <a:t>で</a:t>
            </a:r>
            <a:r>
              <a:rPr lang="en-US" altLang="ja-JP" dirty="0"/>
              <a:t>C#/.NET</a:t>
            </a:r>
            <a:r>
              <a:rPr lang="ja-JP" altLang="en-US" dirty="0"/>
              <a:t>を使っている人は</a:t>
            </a:r>
            <a:r>
              <a:rPr lang="ja-JP" altLang="en-US" dirty="0" smtClean="0"/>
              <a:t>？</a:t>
            </a:r>
            <a:endParaRPr lang="en-US" altLang="ja-JP" dirty="0" smtClean="0"/>
          </a:p>
          <a:p>
            <a:pPr marL="491490" indent="-457200">
              <a:buFont typeface="+mj-ea"/>
              <a:buAutoNum type="circleNumDbPlain"/>
            </a:pPr>
            <a:r>
              <a:rPr lang="ja-JP" altLang="en-US" dirty="0" smtClean="0"/>
              <a:t>これ</a:t>
            </a:r>
            <a:r>
              <a:rPr lang="ja-JP" altLang="en-US" dirty="0"/>
              <a:t>までの業務で</a:t>
            </a:r>
            <a:r>
              <a:rPr lang="en-US" altLang="ja-JP" dirty="0"/>
              <a:t>C#/.NET</a:t>
            </a:r>
            <a:r>
              <a:rPr lang="ja-JP" altLang="en-US" dirty="0"/>
              <a:t>を使ったことのある人は</a:t>
            </a:r>
            <a:r>
              <a:rPr lang="ja-JP" altLang="en-US" dirty="0" smtClean="0"/>
              <a:t>？</a:t>
            </a:r>
            <a:endParaRPr lang="en-US" altLang="ja-JP" dirty="0" smtClean="0"/>
          </a:p>
          <a:p>
            <a:pPr marL="491490" indent="-457200">
              <a:buFont typeface="+mj-ea"/>
              <a:buAutoNum type="circleNumDbPlain"/>
            </a:pPr>
            <a:r>
              <a:rPr lang="en-US" altLang="ja-JP" dirty="0" smtClean="0"/>
              <a:t>OCJ-P</a:t>
            </a:r>
            <a:r>
              <a:rPr lang="ja-JP" altLang="en-US" dirty="0" smtClean="0"/>
              <a:t>もしく</a:t>
            </a:r>
            <a:r>
              <a:rPr lang="ja-JP" altLang="en-US" dirty="0"/>
              <a:t>はそれに相当する</a:t>
            </a:r>
            <a:r>
              <a:rPr lang="en-US" altLang="ja-JP" dirty="0"/>
              <a:t>Java</a:t>
            </a:r>
            <a:r>
              <a:rPr lang="ja-JP" altLang="en-US" dirty="0"/>
              <a:t>の知識がある人は？</a:t>
            </a:r>
            <a:endParaRPr kumimoji="1" lang="ja-JP" altLang="en-US" dirty="0"/>
          </a:p>
        </p:txBody>
      </p:sp>
    </p:spTree>
    <p:extLst>
      <p:ext uri="{BB962C8B-B14F-4D97-AF65-F5344CB8AC3E}">
        <p14:creationId xmlns:p14="http://schemas.microsoft.com/office/powerpoint/2010/main" val="27015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第</a:t>
            </a:r>
            <a:r>
              <a:rPr kumimoji="1" lang="en-US" altLang="ja-JP" dirty="0" smtClean="0"/>
              <a:t>1</a:t>
            </a:r>
            <a:r>
              <a:rPr kumimoji="1" lang="ja-JP" altLang="en-US" dirty="0" smtClean="0"/>
              <a:t>回</a:t>
            </a:r>
            <a:endParaRPr kumimoji="1" lang="ja-JP" altLang="en-US" dirty="0"/>
          </a:p>
        </p:txBody>
      </p:sp>
      <p:sp>
        <p:nvSpPr>
          <p:cNvPr id="5" name="サブタイトル 4"/>
          <p:cNvSpPr>
            <a:spLocks noGrp="1"/>
          </p:cNvSpPr>
          <p:nvPr>
            <p:ph type="subTitle" idx="1"/>
          </p:nvPr>
        </p:nvSpPr>
        <p:spPr/>
        <p:txBody>
          <a:bodyPr/>
          <a:lstStyle/>
          <a:p>
            <a:r>
              <a:rPr lang="en-US" altLang="ja-JP" dirty="0" smtClean="0"/>
              <a:t>Java</a:t>
            </a:r>
            <a:r>
              <a:rPr lang="ja-JP" altLang="en-US" dirty="0" smtClean="0"/>
              <a:t>との差分で理解する</a:t>
            </a:r>
            <a:r>
              <a:rPr lang="en-US" altLang="ja-JP" dirty="0" smtClean="0"/>
              <a:t>C#/.NET</a:t>
            </a:r>
            <a:br>
              <a:rPr lang="en-US" altLang="ja-JP" dirty="0" smtClean="0"/>
            </a:br>
            <a:r>
              <a:rPr lang="en-US" altLang="ja-JP" dirty="0" smtClean="0"/>
              <a:t>JVM vs. CLR</a:t>
            </a:r>
            <a:endParaRPr kumimoji="1" lang="ja-JP" altLang="en-US" dirty="0"/>
          </a:p>
        </p:txBody>
      </p:sp>
    </p:spTree>
    <p:extLst>
      <p:ext uri="{BB962C8B-B14F-4D97-AF65-F5344CB8AC3E}">
        <p14:creationId xmlns:p14="http://schemas.microsoft.com/office/powerpoint/2010/main" val="4214530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仕様とベンダ</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05365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標準策定機関</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smtClean="0"/>
              <a:t>Java/JVM</a:t>
            </a:r>
            <a:endParaRPr kumimoji="1" lang="ja-JP" altLang="en-US" dirty="0"/>
          </a:p>
        </p:txBody>
      </p:sp>
      <p:sp>
        <p:nvSpPr>
          <p:cNvPr id="6" name="コンテンツ プレースホルダー 5"/>
          <p:cNvSpPr>
            <a:spLocks noGrp="1"/>
          </p:cNvSpPr>
          <p:nvPr>
            <p:ph sz="half" idx="2"/>
          </p:nvPr>
        </p:nvSpPr>
        <p:spPr/>
        <p:txBody>
          <a:bodyPr/>
          <a:lstStyle/>
          <a:p>
            <a:r>
              <a:rPr lang="en-US" altLang="ja-JP" dirty="0" smtClean="0"/>
              <a:t>JCP</a:t>
            </a:r>
            <a:r>
              <a:rPr lang="ja-JP" altLang="en-US" dirty="0" smtClean="0"/>
              <a:t>（</a:t>
            </a:r>
            <a:r>
              <a:rPr lang="en-US" altLang="ja-JP" dirty="0" smtClean="0"/>
              <a:t>Java Community Processes</a:t>
            </a:r>
            <a:r>
              <a:rPr lang="ja-JP" altLang="en-US" dirty="0" smtClean="0"/>
              <a:t>）。</a:t>
            </a:r>
            <a:endParaRPr lang="en-US" altLang="ja-JP" dirty="0" smtClean="0"/>
          </a:p>
          <a:p>
            <a:r>
              <a:rPr kumimoji="1" lang="en-US" altLang="ja-JP" dirty="0" smtClean="0"/>
              <a:t>Oracle</a:t>
            </a:r>
            <a:r>
              <a:rPr kumimoji="1" lang="ja-JP" altLang="en-US" dirty="0" smtClean="0"/>
              <a:t>はもちろん</a:t>
            </a:r>
            <a:r>
              <a:rPr kumimoji="1" lang="en-US" altLang="ja-JP" dirty="0" err="1" smtClean="0"/>
              <a:t>Redhat</a:t>
            </a:r>
            <a:r>
              <a:rPr kumimoji="1" lang="ja-JP" altLang="en-US" dirty="0" err="1" smtClean="0"/>
              <a:t>、</a:t>
            </a:r>
            <a:r>
              <a:rPr kumimoji="1" lang="en-US" altLang="ja-JP" dirty="0" smtClean="0"/>
              <a:t>IBM</a:t>
            </a:r>
            <a:r>
              <a:rPr kumimoji="1" lang="ja-JP" altLang="en-US" dirty="0" err="1" smtClean="0"/>
              <a:t>、</a:t>
            </a:r>
            <a:r>
              <a:rPr kumimoji="1" lang="en-US" altLang="ja-JP" dirty="0" smtClean="0"/>
              <a:t>Intel</a:t>
            </a:r>
            <a:r>
              <a:rPr kumimoji="1" lang="ja-JP" altLang="en-US" dirty="0" err="1" smtClean="0"/>
              <a:t>、</a:t>
            </a:r>
            <a:r>
              <a:rPr kumimoji="1" lang="en-US" altLang="ja-JP" dirty="0" smtClean="0"/>
              <a:t>Twitter</a:t>
            </a:r>
            <a:r>
              <a:rPr kumimoji="1" lang="ja-JP" altLang="en-US" dirty="0" err="1" smtClean="0"/>
              <a:t>、</a:t>
            </a:r>
            <a:r>
              <a:rPr kumimoji="1" lang="ja-JP" altLang="en-US" dirty="0" smtClean="0"/>
              <a:t>富士通などの営利企業のほか</a:t>
            </a:r>
            <a:r>
              <a:rPr kumimoji="1" lang="en-US" altLang="ja-JP" dirty="0" smtClean="0"/>
              <a:t>London Java Community</a:t>
            </a:r>
            <a:r>
              <a:rPr kumimoji="1" lang="ja-JP" altLang="en-US" dirty="0" smtClean="0"/>
              <a:t>などの非営利法人も参加する（</a:t>
            </a:r>
            <a:r>
              <a:rPr kumimoji="1" lang="en-US" altLang="ja-JP" dirty="0" smtClean="0"/>
              <a:t>※1</a:t>
            </a:r>
            <a:r>
              <a:rPr kumimoji="1" lang="ja-JP" altLang="en-US" dirty="0" smtClean="0"/>
              <a:t>）。</a:t>
            </a:r>
            <a:endParaRPr kumimoji="1" lang="ja-JP" altLang="en-US" dirty="0"/>
          </a:p>
        </p:txBody>
      </p:sp>
      <p:sp>
        <p:nvSpPr>
          <p:cNvPr id="7" name="テキスト プレースホルダー 6"/>
          <p:cNvSpPr>
            <a:spLocks noGrp="1"/>
          </p:cNvSpPr>
          <p:nvPr>
            <p:ph type="body" sz="quarter" idx="3"/>
          </p:nvPr>
        </p:nvSpPr>
        <p:spPr/>
        <p:txBody>
          <a:bodyPr/>
          <a:lstStyle/>
          <a:p>
            <a:r>
              <a:rPr kumimoji="1" lang="en-US" altLang="ja-JP" dirty="0" smtClean="0"/>
              <a:t>C#/CLR</a:t>
            </a:r>
            <a:endParaRPr kumimoji="1" lang="ja-JP" altLang="en-US" dirty="0"/>
          </a:p>
        </p:txBody>
      </p:sp>
      <p:sp>
        <p:nvSpPr>
          <p:cNvPr id="8" name="コンテンツ プレースホルダー 7"/>
          <p:cNvSpPr>
            <a:spLocks noGrp="1"/>
          </p:cNvSpPr>
          <p:nvPr>
            <p:ph sz="quarter" idx="4"/>
          </p:nvPr>
        </p:nvSpPr>
        <p:spPr/>
        <p:txBody>
          <a:bodyPr/>
          <a:lstStyle/>
          <a:p>
            <a:r>
              <a:rPr lang="en-US" altLang="ja-JP" dirty="0" err="1" smtClean="0"/>
              <a:t>Ecma</a:t>
            </a:r>
            <a:r>
              <a:rPr lang="en-US" altLang="ja-JP" dirty="0" smtClean="0"/>
              <a:t> International</a:t>
            </a:r>
            <a:r>
              <a:rPr lang="ja-JP" altLang="en-US" dirty="0" err="1" smtClean="0"/>
              <a:t>。</a:t>
            </a:r>
            <a:endParaRPr lang="en-US" altLang="ja-JP" dirty="0" smtClean="0"/>
          </a:p>
          <a:p>
            <a:r>
              <a:rPr lang="en-US" altLang="ja-JP" dirty="0" smtClean="0"/>
              <a:t>C#/CLR</a:t>
            </a:r>
            <a:r>
              <a:rPr lang="ja-JP" altLang="en-US" dirty="0" smtClean="0"/>
              <a:t>の仕様は</a:t>
            </a:r>
            <a:r>
              <a:rPr lang="en-US" altLang="ja-JP" dirty="0" smtClean="0"/>
              <a:t>Ecma-334</a:t>
            </a:r>
            <a:r>
              <a:rPr lang="ja-JP" altLang="en-US" dirty="0" smtClean="0"/>
              <a:t>・</a:t>
            </a:r>
            <a:r>
              <a:rPr lang="en-US" altLang="ja-JP" dirty="0" smtClean="0"/>
              <a:t>Ecma-335</a:t>
            </a:r>
            <a:r>
              <a:rPr lang="ja-JP" altLang="en-US" dirty="0" err="1" smtClean="0"/>
              <a:t>にて</a:t>
            </a:r>
            <a:r>
              <a:rPr lang="ja-JP" altLang="en-US" dirty="0" smtClean="0"/>
              <a:t>定められており、そのタスクグループに</a:t>
            </a:r>
            <a:r>
              <a:rPr lang="en-US" altLang="ja-JP" dirty="0" smtClean="0"/>
              <a:t>Microsoft</a:t>
            </a:r>
            <a:r>
              <a:rPr lang="ja-JP" altLang="en-US" dirty="0"/>
              <a:t>の</a:t>
            </a:r>
            <a:r>
              <a:rPr lang="ja-JP" altLang="en-US" dirty="0" smtClean="0"/>
              <a:t>ほか</a:t>
            </a:r>
            <a:r>
              <a:rPr lang="en-US" altLang="ja-JP" dirty="0" smtClean="0"/>
              <a:t>Novell</a:t>
            </a:r>
            <a:r>
              <a:rPr lang="ja-JP" altLang="en-US" dirty="0" smtClean="0"/>
              <a:t>（ここから</a:t>
            </a:r>
            <a:r>
              <a:rPr lang="en-US" altLang="ja-JP" dirty="0" err="1" smtClean="0"/>
              <a:t>Xamarin</a:t>
            </a:r>
            <a:r>
              <a:rPr lang="ja-JP" altLang="en-US" dirty="0" smtClean="0"/>
              <a:t>が分離）などが参加する（</a:t>
            </a:r>
            <a:r>
              <a:rPr lang="en-US" altLang="ja-JP" dirty="0" smtClean="0"/>
              <a:t>※2</a:t>
            </a:r>
            <a:r>
              <a:rPr lang="ja-JP" altLang="en-US" dirty="0" smtClean="0"/>
              <a:t>）。</a:t>
            </a:r>
            <a:endParaRPr lang="en-US" altLang="ja-JP" dirty="0" smtClean="0"/>
          </a:p>
          <a:p>
            <a:endParaRPr lang="en-US" altLang="ja-JP" dirty="0" smtClean="0"/>
          </a:p>
          <a:p>
            <a:endParaRPr kumimoji="1" lang="ja-JP" altLang="en-US" dirty="0"/>
          </a:p>
        </p:txBody>
      </p:sp>
      <p:sp>
        <p:nvSpPr>
          <p:cNvPr id="9" name="テキスト ボックス 8"/>
          <p:cNvSpPr txBox="1"/>
          <p:nvPr/>
        </p:nvSpPr>
        <p:spPr>
          <a:xfrm>
            <a:off x="780701" y="5860428"/>
            <a:ext cx="7404654" cy="811161"/>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詳細については</a:t>
            </a:r>
            <a:r>
              <a:rPr kumimoji="1" lang="en-US" altLang="ja-JP" sz="1200" dirty="0" smtClean="0">
                <a:solidFill>
                  <a:schemeClr val="tx1">
                    <a:lumMod val="65000"/>
                    <a:lumOff val="35000"/>
                  </a:schemeClr>
                </a:solidFill>
              </a:rPr>
              <a:t>https</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www.jcp.org/en/participation/committee</a:t>
            </a:r>
            <a:r>
              <a:rPr kumimoji="1" lang="ja-JP" altLang="en-US" sz="1200" dirty="0" smtClean="0">
                <a:solidFill>
                  <a:schemeClr val="tx1">
                    <a:lumMod val="65000"/>
                    <a:lumOff val="35000"/>
                  </a:schemeClr>
                </a:solidFill>
              </a:rPr>
              <a:t>を参照のこと。</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※2</a:t>
            </a:r>
            <a:r>
              <a:rPr kumimoji="1" lang="ja-JP" altLang="en-US" sz="1200" dirty="0" smtClean="0">
                <a:solidFill>
                  <a:schemeClr val="tx1">
                    <a:lumMod val="65000"/>
                    <a:lumOff val="35000"/>
                  </a:schemeClr>
                </a:solidFill>
              </a:rPr>
              <a:t>　詳細については</a:t>
            </a:r>
            <a:r>
              <a:rPr kumimoji="1" lang="en-US" altLang="ja-JP" sz="1200" dirty="0">
                <a:solidFill>
                  <a:schemeClr val="tx1">
                    <a:lumMod val="65000"/>
                    <a:lumOff val="35000"/>
                  </a:schemeClr>
                </a:solidFill>
              </a:rPr>
              <a:t>https://</a:t>
            </a:r>
            <a:r>
              <a:rPr kumimoji="1" lang="en-US" altLang="ja-JP" sz="1200" dirty="0" smtClean="0">
                <a:solidFill>
                  <a:schemeClr val="tx1">
                    <a:lumMod val="65000"/>
                    <a:lumOff val="35000"/>
                  </a:schemeClr>
                </a:solidFill>
              </a:rPr>
              <a:t>www.visualstudio.com/en-us/mt639507</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28192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ベンダー</a:t>
            </a:r>
            <a:endParaRPr kumimoji="1" lang="ja-JP" altLang="en-US" dirty="0"/>
          </a:p>
        </p:txBody>
      </p:sp>
      <p:sp>
        <p:nvSpPr>
          <p:cNvPr id="4" name="テキスト プレースホルダー 3"/>
          <p:cNvSpPr>
            <a:spLocks noGrp="1"/>
          </p:cNvSpPr>
          <p:nvPr>
            <p:ph type="body" idx="1"/>
          </p:nvPr>
        </p:nvSpPr>
        <p:spPr/>
        <p:txBody>
          <a:bodyPr/>
          <a:lstStyle/>
          <a:p>
            <a:r>
              <a:rPr kumimoji="1" lang="en-US" altLang="ja-JP" dirty="0" smtClean="0"/>
              <a:t>Java/JVM</a:t>
            </a:r>
            <a:endParaRPr kumimoji="1" lang="ja-JP" altLang="en-US" dirty="0"/>
          </a:p>
        </p:txBody>
      </p:sp>
      <p:sp>
        <p:nvSpPr>
          <p:cNvPr id="5" name="コンテンツ プレースホルダー 4"/>
          <p:cNvSpPr>
            <a:spLocks noGrp="1"/>
          </p:cNvSpPr>
          <p:nvPr>
            <p:ph sz="half" idx="2"/>
          </p:nvPr>
        </p:nvSpPr>
        <p:spPr/>
        <p:txBody>
          <a:bodyPr/>
          <a:lstStyle/>
          <a:p>
            <a:r>
              <a:rPr lang="en-US" altLang="ja-JP" dirty="0" smtClean="0"/>
              <a:t>Sun/Oracle</a:t>
            </a:r>
          </a:p>
          <a:p>
            <a:r>
              <a:rPr lang="en-US" altLang="ja-JP" dirty="0" smtClean="0"/>
              <a:t>IBM/ASF</a:t>
            </a:r>
            <a:r>
              <a:rPr lang="ja-JP" altLang="en-US" dirty="0" smtClean="0"/>
              <a:t>（</a:t>
            </a:r>
            <a:r>
              <a:rPr lang="en-US" altLang="ja-JP" dirty="0"/>
              <a:t>Apache Harmony</a:t>
            </a:r>
            <a:r>
              <a:rPr lang="ja-JP" altLang="en-US" dirty="0" smtClean="0"/>
              <a:t>）</a:t>
            </a:r>
            <a:endParaRPr lang="en-US" altLang="ja-JP" dirty="0" smtClean="0"/>
          </a:p>
          <a:p>
            <a:r>
              <a:rPr lang="en-US" altLang="ja-JP" dirty="0"/>
              <a:t>SAP </a:t>
            </a:r>
            <a:r>
              <a:rPr lang="en-US" altLang="ja-JP" dirty="0" smtClean="0"/>
              <a:t>AG</a:t>
            </a:r>
          </a:p>
          <a:p>
            <a:r>
              <a:rPr lang="en-US" altLang="ja-JP" dirty="0" smtClean="0"/>
              <a:t>Apple</a:t>
            </a:r>
          </a:p>
          <a:p>
            <a:pPr marL="34290" indent="0">
              <a:buNone/>
            </a:pPr>
            <a:r>
              <a:rPr lang="ja-JP" altLang="en-US" dirty="0" smtClean="0"/>
              <a:t>→いずれも</a:t>
            </a:r>
            <a:r>
              <a:rPr lang="en-US" altLang="ja-JP" dirty="0" smtClean="0"/>
              <a:t>2011</a:t>
            </a:r>
            <a:r>
              <a:rPr lang="ja-JP" altLang="en-US" dirty="0" smtClean="0"/>
              <a:t>年までに</a:t>
            </a:r>
            <a:r>
              <a:rPr lang="en-US" altLang="ja-JP" dirty="0" smtClean="0"/>
              <a:t/>
            </a:r>
            <a:br>
              <a:rPr lang="en-US" altLang="ja-JP" dirty="0" smtClean="0"/>
            </a:br>
            <a:r>
              <a:rPr lang="ja-JP" altLang="en-US" dirty="0" smtClean="0"/>
              <a:t>　</a:t>
            </a:r>
            <a:r>
              <a:rPr lang="en-US" altLang="ja-JP" dirty="0" err="1" smtClean="0"/>
              <a:t>OpenJDK</a:t>
            </a:r>
            <a:r>
              <a:rPr lang="ja-JP" altLang="en-US" dirty="0" smtClean="0"/>
              <a:t>に移行。</a:t>
            </a:r>
            <a:endParaRPr lang="en-US" altLang="ja-JP" dirty="0" smtClean="0"/>
          </a:p>
          <a:p>
            <a:endParaRPr lang="en-US" altLang="ja-JP" dirty="0" smtClean="0"/>
          </a:p>
          <a:p>
            <a:r>
              <a:rPr lang="en-US" altLang="ja-JP" dirty="0" smtClean="0"/>
              <a:t>Google/Android</a:t>
            </a:r>
            <a:r>
              <a:rPr lang="ja-JP" altLang="en-US" dirty="0" smtClean="0"/>
              <a:t>（</a:t>
            </a:r>
            <a:r>
              <a:rPr lang="en-US" altLang="ja-JP" dirty="0" err="1" smtClean="0"/>
              <a:t>Dalvik</a:t>
            </a:r>
            <a:r>
              <a:rPr lang="en-US" altLang="ja-JP" dirty="0" smtClean="0"/>
              <a:t>/ART</a:t>
            </a:r>
            <a:r>
              <a:rPr lang="ja-JP" altLang="en-US" dirty="0" smtClean="0"/>
              <a:t>）</a:t>
            </a:r>
            <a:endParaRPr lang="en-US" altLang="ja-JP" dirty="0" smtClean="0"/>
          </a:p>
          <a:p>
            <a:pPr marL="34290" indent="0">
              <a:buNone/>
            </a:pPr>
            <a:r>
              <a:rPr lang="ja-JP" altLang="en-US" dirty="0" smtClean="0"/>
              <a:t>→仕様</a:t>
            </a:r>
            <a:r>
              <a:rPr lang="ja-JP" altLang="en-US" dirty="0"/>
              <a:t>適合テスト結果</a:t>
            </a:r>
            <a:r>
              <a:rPr lang="en-US" altLang="ja-JP" dirty="0"/>
              <a:t>NG</a:t>
            </a:r>
            <a:r>
              <a:rPr lang="ja-JP" altLang="en-US" dirty="0"/>
              <a:t>のため正式には</a:t>
            </a:r>
            <a:r>
              <a:rPr lang="en-US" altLang="ja-JP" dirty="0"/>
              <a:t>Java</a:t>
            </a:r>
            <a:r>
              <a:rPr lang="ja-JP" altLang="en-US" dirty="0"/>
              <a:t>ではないが</a:t>
            </a:r>
            <a:r>
              <a:rPr lang="en-US" altLang="ja-JP" dirty="0"/>
              <a:t>…</a:t>
            </a:r>
          </a:p>
          <a:p>
            <a:endParaRPr kumimoji="1" lang="ja-JP" altLang="en-US" dirty="0"/>
          </a:p>
        </p:txBody>
      </p:sp>
      <p:sp>
        <p:nvSpPr>
          <p:cNvPr id="6" name="テキスト プレースホルダー 5"/>
          <p:cNvSpPr>
            <a:spLocks noGrp="1"/>
          </p:cNvSpPr>
          <p:nvPr>
            <p:ph type="body" sz="quarter" idx="3"/>
          </p:nvPr>
        </p:nvSpPr>
        <p:spPr/>
        <p:txBody>
          <a:bodyPr/>
          <a:lstStyle/>
          <a:p>
            <a:r>
              <a:rPr kumimoji="1" lang="en-US" altLang="ja-JP" dirty="0" smtClean="0"/>
              <a:t>C#/.NET</a:t>
            </a:r>
            <a:endParaRPr kumimoji="1" lang="ja-JP" altLang="en-US" dirty="0"/>
          </a:p>
        </p:txBody>
      </p:sp>
      <p:sp>
        <p:nvSpPr>
          <p:cNvPr id="7" name="コンテンツ プレースホルダー 6"/>
          <p:cNvSpPr>
            <a:spLocks noGrp="1"/>
          </p:cNvSpPr>
          <p:nvPr>
            <p:ph sz="quarter" idx="4"/>
          </p:nvPr>
        </p:nvSpPr>
        <p:spPr/>
        <p:txBody>
          <a:bodyPr/>
          <a:lstStyle/>
          <a:p>
            <a:r>
              <a:rPr lang="en-US" altLang="ja-JP" dirty="0" smtClean="0"/>
              <a:t>Microsoft</a:t>
            </a:r>
          </a:p>
          <a:p>
            <a:r>
              <a:rPr lang="en-US" altLang="ja-JP" dirty="0" err="1" smtClean="0"/>
              <a:t>Xamarin</a:t>
            </a:r>
            <a:r>
              <a:rPr lang="en-US" altLang="ja-JP" dirty="0" smtClean="0"/>
              <a:t>/Mono</a:t>
            </a:r>
            <a:r>
              <a:rPr lang="ja-JP" altLang="en-US" dirty="0" smtClean="0"/>
              <a:t> </a:t>
            </a:r>
            <a:r>
              <a:rPr lang="en-US" altLang="ja-JP" dirty="0" smtClean="0"/>
              <a:t>Project</a:t>
            </a:r>
          </a:p>
          <a:p>
            <a:pPr marL="34290" indent="0">
              <a:buNone/>
            </a:pPr>
            <a:r>
              <a:rPr kumimoji="1" lang="ja-JP" altLang="en-US" dirty="0" smtClean="0"/>
              <a:t>→</a:t>
            </a:r>
            <a:r>
              <a:rPr kumimoji="1" lang="en-US" altLang="ja-JP" dirty="0" err="1" smtClean="0"/>
              <a:t>Xamarin</a:t>
            </a:r>
            <a:r>
              <a:rPr kumimoji="1" lang="ja-JP" altLang="en-US" dirty="0" smtClean="0"/>
              <a:t>が買収されたため状況は非常にシンプルになった</a:t>
            </a:r>
            <a:r>
              <a:rPr kumimoji="1" lang="en-US" altLang="ja-JP" dirty="0" smtClean="0"/>
              <a:t>…</a:t>
            </a:r>
            <a:endParaRPr kumimoji="1" lang="ja-JP" altLang="en-US" dirty="0"/>
          </a:p>
        </p:txBody>
      </p:sp>
      <p:sp>
        <p:nvSpPr>
          <p:cNvPr id="8" name="雲形吹き出し 7"/>
          <p:cNvSpPr/>
          <p:nvPr/>
        </p:nvSpPr>
        <p:spPr>
          <a:xfrm>
            <a:off x="6061587" y="4025495"/>
            <a:ext cx="2787445" cy="1409285"/>
          </a:xfrm>
          <a:prstGeom prst="cloudCallout">
            <a:avLst>
              <a:gd name="adj1" fmla="val -20747"/>
              <a:gd name="adj2" fmla="val -862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kumimoji="1" lang="en-US" altLang="ja-JP" dirty="0"/>
              <a:t>Banshee</a:t>
            </a:r>
            <a:r>
              <a:rPr kumimoji="1" lang="ja-JP" altLang="en-US" dirty="0"/>
              <a:t>などの</a:t>
            </a:r>
            <a:r>
              <a:rPr kumimoji="1" lang="en-US" altLang="ja-JP" dirty="0"/>
              <a:t>Gnome</a:t>
            </a:r>
            <a:r>
              <a:rPr kumimoji="1" lang="ja-JP" altLang="en-US" dirty="0"/>
              <a:t>関連</a:t>
            </a:r>
            <a:r>
              <a:rPr kumimoji="1" lang="ja-JP" altLang="en-US" dirty="0" smtClean="0"/>
              <a:t>プロダクトのいくつかは</a:t>
            </a:r>
            <a:r>
              <a:rPr kumimoji="1" lang="en-US" altLang="ja-JP" dirty="0" smtClean="0"/>
              <a:t>Mono</a:t>
            </a:r>
            <a:r>
              <a:rPr kumimoji="1" lang="ja-JP" altLang="en-US" dirty="0" smtClean="0"/>
              <a:t>を利用している</a:t>
            </a:r>
            <a:endParaRPr kumimoji="1" lang="ja-JP" altLang="en-US" dirty="0"/>
          </a:p>
        </p:txBody>
      </p:sp>
      <p:sp>
        <p:nvSpPr>
          <p:cNvPr id="9" name="雲形吹き出し 8"/>
          <p:cNvSpPr/>
          <p:nvPr/>
        </p:nvSpPr>
        <p:spPr>
          <a:xfrm>
            <a:off x="3467487" y="5434780"/>
            <a:ext cx="3265152" cy="1249223"/>
          </a:xfrm>
          <a:prstGeom prst="cloudCallout">
            <a:avLst>
              <a:gd name="adj1" fmla="val -52365"/>
              <a:gd name="adj2" fmla="val -40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kumimoji="1" lang="en-US" altLang="ja-JP" dirty="0"/>
              <a:t>AS400</a:t>
            </a:r>
            <a:r>
              <a:rPr kumimoji="1" lang="ja-JP" altLang="en-US" dirty="0"/>
              <a:t>向けにコンパイルされたバイトコード</a:t>
            </a:r>
            <a:r>
              <a:rPr kumimoji="1" lang="ja-JP" altLang="en-US" dirty="0" smtClean="0"/>
              <a:t>は、</a:t>
            </a:r>
            <a:r>
              <a:rPr kumimoji="1" lang="en-US" altLang="ja-JP" dirty="0" smtClean="0"/>
              <a:t>Android</a:t>
            </a:r>
            <a:r>
              <a:rPr kumimoji="1" lang="ja-JP" altLang="en-US" dirty="0" smtClean="0"/>
              <a:t>上では動かない</a:t>
            </a:r>
            <a:r>
              <a:rPr kumimoji="1" lang="ja-JP" altLang="en-US" dirty="0"/>
              <a:t>ことがあった</a:t>
            </a:r>
            <a:r>
              <a:rPr kumimoji="1" lang="en-US" altLang="ja-JP" dirty="0"/>
              <a:t>…</a:t>
            </a:r>
            <a:endParaRPr kumimoji="1" lang="ja-JP" altLang="en-US" dirty="0"/>
          </a:p>
        </p:txBody>
      </p:sp>
    </p:spTree>
    <p:extLst>
      <p:ext uri="{BB962C8B-B14F-4D97-AF65-F5344CB8AC3E}">
        <p14:creationId xmlns:p14="http://schemas.microsoft.com/office/powerpoint/2010/main" val="98686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20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20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開発スタイル</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a:t>Apache</a:t>
            </a:r>
            <a:r>
              <a:rPr lang="ja-JP" altLang="en-US" dirty="0" err="1"/>
              <a:t>、</a:t>
            </a:r>
            <a:r>
              <a:rPr lang="en-US" altLang="ja-JP" dirty="0"/>
              <a:t>Spring</a:t>
            </a:r>
            <a:r>
              <a:rPr lang="ja-JP" altLang="en-US" dirty="0" err="1"/>
              <a:t>、</a:t>
            </a:r>
            <a:r>
              <a:rPr lang="en-US" altLang="ja-JP" dirty="0"/>
              <a:t>Eclipse</a:t>
            </a:r>
            <a:r>
              <a:rPr lang="ja-JP" altLang="en-US" dirty="0" err="1"/>
              <a:t>、</a:t>
            </a:r>
            <a:r>
              <a:rPr lang="en-US" altLang="ja-JP" dirty="0" err="1"/>
              <a:t>TypeSafe</a:t>
            </a:r>
            <a:r>
              <a:rPr lang="ja-JP" altLang="en-US" dirty="0" err="1"/>
              <a:t>、</a:t>
            </a:r>
            <a:r>
              <a:rPr lang="en-US" altLang="ja-JP" dirty="0" err="1"/>
              <a:t>MyBatis</a:t>
            </a:r>
            <a:r>
              <a:rPr lang="ja-JP" altLang="en-US" dirty="0"/>
              <a:t>などのサードパーティ製プロダクト</a:t>
            </a:r>
            <a:r>
              <a:rPr lang="ja-JP" altLang="en-US" dirty="0" smtClean="0"/>
              <a:t>を開発者</a:t>
            </a:r>
            <a:r>
              <a:rPr lang="ja-JP" altLang="en-US" dirty="0"/>
              <a:t>が目的に合わせて</a:t>
            </a:r>
            <a:r>
              <a:rPr lang="ja-JP" altLang="en-US" dirty="0" smtClean="0"/>
              <a:t>組み合わせ</a:t>
            </a:r>
            <a:r>
              <a:rPr lang="ja-JP" altLang="en-US" dirty="0"/>
              <a:t>る。</a:t>
            </a:r>
          </a:p>
          <a:p>
            <a:r>
              <a:rPr lang="en-US" altLang="ja-JP" dirty="0" smtClean="0"/>
              <a:t>JDK/JRE/JLS</a:t>
            </a:r>
            <a:r>
              <a:rPr lang="ja-JP" altLang="en-US" dirty="0"/>
              <a:t>からアプリ構築までわりと全面的に</a:t>
            </a:r>
            <a:r>
              <a:rPr lang="ja-JP" altLang="en-US" dirty="0" smtClean="0"/>
              <a:t>オープン。そしてそれについての議論もオープン。</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a:t>
            </a:r>
          </a:p>
        </p:txBody>
      </p:sp>
      <p:sp>
        <p:nvSpPr>
          <p:cNvPr id="6" name="コンテンツ プレースホルダー 5"/>
          <p:cNvSpPr>
            <a:spLocks noGrp="1"/>
          </p:cNvSpPr>
          <p:nvPr>
            <p:ph sz="quarter" idx="4"/>
          </p:nvPr>
        </p:nvSpPr>
        <p:spPr/>
        <p:txBody>
          <a:bodyPr/>
          <a:lstStyle/>
          <a:p>
            <a:r>
              <a:rPr lang="en-US" altLang="ja-JP" dirty="0"/>
              <a:t>Microsoft</a:t>
            </a:r>
            <a:r>
              <a:rPr lang="ja-JP" altLang="en-US" dirty="0"/>
              <a:t>社が提供するプロダクトを</a:t>
            </a:r>
            <a:r>
              <a:rPr lang="ja-JP" altLang="en-US" dirty="0" smtClean="0"/>
              <a:t>使う。</a:t>
            </a:r>
            <a:endParaRPr lang="en-US" altLang="ja-JP" dirty="0" smtClean="0"/>
          </a:p>
          <a:p>
            <a:r>
              <a:rPr lang="ja-JP" altLang="en-US" dirty="0" smtClean="0"/>
              <a:t>全体的に情報量が少なく、情報に関する議論も少ない（今後に期待）。</a:t>
            </a:r>
            <a:endParaRPr kumimoji="1" lang="ja-JP" altLang="en-US" dirty="0"/>
          </a:p>
        </p:txBody>
      </p:sp>
    </p:spTree>
    <p:extLst>
      <p:ext uri="{BB962C8B-B14F-4D97-AF65-F5344CB8AC3E}">
        <p14:creationId xmlns:p14="http://schemas.microsoft.com/office/powerpoint/2010/main" val="13456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自己紹介</a:t>
            </a:r>
            <a:endParaRPr kumimoji="1" lang="ja-JP" altLang="en-US" dirty="0"/>
          </a:p>
        </p:txBody>
      </p:sp>
      <p:pic>
        <p:nvPicPr>
          <p:cNvPr id="7" name="コンテンツ プレースホルダー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9350" y="2544762"/>
            <a:ext cx="3048000" cy="3048000"/>
          </a:xfrm>
        </p:spPr>
      </p:pic>
      <p:graphicFrame>
        <p:nvGraphicFramePr>
          <p:cNvPr id="10" name="コンテンツ プレースホルダー 9"/>
          <p:cNvGraphicFramePr>
            <a:graphicFrameLocks noGrp="1"/>
          </p:cNvGraphicFramePr>
          <p:nvPr>
            <p:ph sz="half" idx="1"/>
            <p:extLst>
              <p:ext uri="{D42A27DB-BD31-4B8C-83A1-F6EECF244321}">
                <p14:modId xmlns:p14="http://schemas.microsoft.com/office/powerpoint/2010/main" val="192652063"/>
              </p:ext>
            </p:extLst>
          </p:nvPr>
        </p:nvGraphicFramePr>
        <p:xfrm>
          <a:off x="857250" y="2057400"/>
          <a:ext cx="3565526" cy="2324100"/>
        </p:xfrm>
        <a:graphic>
          <a:graphicData uri="http://schemas.openxmlformats.org/drawingml/2006/table">
            <a:tbl>
              <a:tblPr bandRow="1">
                <a:tableStyleId>{5C22544A-7EE6-4342-B048-85BDC9FD1C3A}</a:tableStyleId>
              </a:tblPr>
              <a:tblGrid>
                <a:gridCol w="1229647"/>
                <a:gridCol w="2335879"/>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藤谷 瑞樹</a:t>
                      </a:r>
                      <a:endParaRPr kumimoji="1" lang="ja-JP" altLang="en-US" dirty="0"/>
                    </a:p>
                  </a:txBody>
                  <a:tcPr/>
                </a:tc>
              </a:tr>
              <a:tr h="370840">
                <a:tc>
                  <a:txBody>
                    <a:bodyPr/>
                    <a:lstStyle/>
                    <a:p>
                      <a:r>
                        <a:rPr kumimoji="1" lang="ja-JP" altLang="en-US" dirty="0" smtClean="0"/>
                        <a:t>所属</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好きなもの</a:t>
                      </a:r>
                      <a:endParaRPr kumimoji="1" lang="ja-JP" altLang="en-US" dirty="0"/>
                    </a:p>
                  </a:txBody>
                  <a:tcPr/>
                </a:tc>
                <a:tc>
                  <a:txBody>
                    <a:bodyPr/>
                    <a:lstStyle/>
                    <a:p>
                      <a:r>
                        <a:rPr kumimoji="1" lang="ja-JP" altLang="en-US" dirty="0" smtClean="0"/>
                        <a:t>ブルデュー、ブロック、バシュラール、オースティン、ウルフ。</a:t>
                      </a:r>
                      <a:endParaRPr kumimoji="1" lang="ja-JP" altLang="en-US" dirty="0"/>
                    </a:p>
                  </a:txBody>
                  <a:tcPr/>
                </a:tc>
              </a:tr>
              <a:tr h="370840">
                <a:tc>
                  <a:txBody>
                    <a:bodyPr/>
                    <a:lstStyle/>
                    <a:p>
                      <a:r>
                        <a:rPr kumimoji="1" lang="ja-JP" altLang="en-US" dirty="0" smtClean="0"/>
                        <a:t>ブログ</a:t>
                      </a:r>
                      <a:endParaRPr kumimoji="1" lang="ja-JP" altLang="en-US" dirty="0"/>
                    </a:p>
                  </a:txBody>
                  <a:tcPr/>
                </a:tc>
                <a:tc>
                  <a:txBody>
                    <a:bodyPr/>
                    <a:lstStyle/>
                    <a:p>
                      <a:r>
                        <a:rPr kumimoji="1" lang="en-US" altLang="ja-JP" dirty="0" smtClean="0"/>
                        <a:t>http://m12i.hatenablog.com/</a:t>
                      </a:r>
                    </a:p>
                  </a:txBody>
                  <a:tcPr/>
                </a:tc>
              </a:tr>
              <a:tr h="370840">
                <a:tc>
                  <a:txBody>
                    <a:bodyPr/>
                    <a:lstStyle/>
                    <a:p>
                      <a:r>
                        <a:rPr kumimoji="1" lang="ja-JP" altLang="en-US" dirty="0" smtClean="0"/>
                        <a:t>過去スライド</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http://www.slideshare.net/mizukyfujitani/presentations</a:t>
                      </a:r>
                      <a:endParaRPr kumimoji="1" lang="ja-JP" altLang="en-US" dirty="0" smtClean="0"/>
                    </a:p>
                  </a:txBody>
                  <a:tcPr/>
                </a:tc>
              </a:tr>
            </a:tbl>
          </a:graphicData>
        </a:graphic>
      </p:graphicFrame>
    </p:spTree>
    <p:extLst>
      <p:ext uri="{BB962C8B-B14F-4D97-AF65-F5344CB8AC3E}">
        <p14:creationId xmlns:p14="http://schemas.microsoft.com/office/powerpoint/2010/main" val="135748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標</a:t>
            </a:r>
            <a:r>
              <a:rPr lang="ja-JP" altLang="en-US" dirty="0" smtClean="0"/>
              <a:t>準ライブラリの規模</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a:t>SE</a:t>
            </a:r>
            <a:r>
              <a:rPr lang="ja-JP" altLang="en-US" dirty="0"/>
              <a:t>の</a:t>
            </a:r>
            <a:r>
              <a:rPr lang="en-US" altLang="ja-JP" dirty="0"/>
              <a:t>API</a:t>
            </a:r>
            <a:r>
              <a:rPr lang="ja-JP" altLang="en-US" dirty="0"/>
              <a:t>リファレンスによれば</a:t>
            </a:r>
            <a:r>
              <a:rPr lang="en-US" altLang="ja-JP" dirty="0"/>
              <a:t>public</a:t>
            </a:r>
            <a:r>
              <a:rPr lang="ja-JP" altLang="en-US" dirty="0"/>
              <a:t>なオブジェクト数は</a:t>
            </a:r>
            <a:r>
              <a:rPr lang="en-US" altLang="ja-JP" dirty="0"/>
              <a:t>4240</a:t>
            </a:r>
            <a:r>
              <a:rPr lang="ja-JP" altLang="en-US" dirty="0"/>
              <a:t>くらい。</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a:t>C#</a:t>
            </a:r>
            <a:endParaRPr kumimoji="1" lang="ja-JP" altLang="en-US" dirty="0"/>
          </a:p>
        </p:txBody>
      </p:sp>
      <p:sp>
        <p:nvSpPr>
          <p:cNvPr id="6" name="コンテンツ プレースホルダー 5"/>
          <p:cNvSpPr>
            <a:spLocks noGrp="1"/>
          </p:cNvSpPr>
          <p:nvPr>
            <p:ph sz="quarter" idx="4"/>
          </p:nvPr>
        </p:nvSpPr>
        <p:spPr/>
        <p:txBody>
          <a:bodyPr/>
          <a:lstStyle/>
          <a:p>
            <a:r>
              <a:rPr lang="en-US" altLang="ja-JP" dirty="0"/>
              <a:t>mscorlib.dll</a:t>
            </a:r>
            <a:r>
              <a:rPr lang="ja-JP" altLang="en-US" dirty="0"/>
              <a:t>が公開するオブジェクト数は</a:t>
            </a:r>
            <a:r>
              <a:rPr lang="en-US" altLang="ja-JP" dirty="0"/>
              <a:t>1500</a:t>
            </a:r>
            <a:r>
              <a:rPr lang="ja-JP" altLang="en-US" dirty="0"/>
              <a:t>くらい</a:t>
            </a:r>
            <a:r>
              <a:rPr lang="ja-JP" altLang="en-US" dirty="0" smtClean="0"/>
              <a:t>。</a:t>
            </a:r>
            <a:endParaRPr lang="en-US" altLang="ja-JP" dirty="0" smtClean="0"/>
          </a:p>
          <a:p>
            <a:r>
              <a:rPr lang="ja-JP" altLang="en-US" dirty="0"/>
              <a:t>しかしその他</a:t>
            </a:r>
            <a:r>
              <a:rPr lang="en-US" altLang="ja-JP" dirty="0" err="1"/>
              <a:t>csc</a:t>
            </a:r>
            <a:r>
              <a:rPr lang="ja-JP" altLang="en-US" dirty="0"/>
              <a:t>がデフォルトで参照するアセンブリ数が</a:t>
            </a:r>
            <a:r>
              <a:rPr lang="en-US" altLang="ja-JP" dirty="0"/>
              <a:t>38</a:t>
            </a:r>
            <a:r>
              <a:rPr lang="ja-JP" altLang="en-US" dirty="0"/>
              <a:t>くらい。</a:t>
            </a:r>
            <a:endParaRPr kumimoji="1" lang="ja-JP" altLang="en-US" dirty="0"/>
          </a:p>
        </p:txBody>
      </p:sp>
      <p:sp>
        <p:nvSpPr>
          <p:cNvPr id="7" name="四角形吹き出し 6"/>
          <p:cNvSpPr/>
          <p:nvPr/>
        </p:nvSpPr>
        <p:spPr>
          <a:xfrm>
            <a:off x="6484960" y="4226609"/>
            <a:ext cx="2336003" cy="741632"/>
          </a:xfrm>
          <a:prstGeom prst="wedgeRectCallout">
            <a:avLst>
              <a:gd name="adj1" fmla="val -40405"/>
              <a:gd name="adj2" fmla="val -91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kumimoji="1" lang="en-US" altLang="ja-JP" dirty="0" smtClean="0"/>
              <a:t>※</a:t>
            </a:r>
            <a:r>
              <a:rPr kumimoji="1" lang="ja-JP" altLang="en-US" dirty="0" smtClean="0"/>
              <a:t>公開クラス数をカウントしようとしたが挫折した</a:t>
            </a:r>
            <a:r>
              <a:rPr kumimoji="1" lang="en-US" altLang="ja-JP" dirty="0" smtClean="0"/>
              <a:t>...</a:t>
            </a:r>
            <a:endParaRPr kumimoji="1" lang="ja-JP" altLang="en-US" dirty="0"/>
          </a:p>
        </p:txBody>
      </p:sp>
    </p:spTree>
    <p:extLst>
      <p:ext uri="{BB962C8B-B14F-4D97-AF65-F5344CB8AC3E}">
        <p14:creationId xmlns:p14="http://schemas.microsoft.com/office/powerpoint/2010/main" val="38322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利用可能な言語</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lang="en-US" altLang="ja-JP" dirty="0" smtClean="0"/>
              <a:t>Java</a:t>
            </a:r>
          </a:p>
          <a:p>
            <a:r>
              <a:rPr lang="en-US" altLang="ja-JP" dirty="0" smtClean="0"/>
              <a:t>Scala</a:t>
            </a:r>
            <a:endParaRPr lang="en-US" altLang="ja-JP" dirty="0"/>
          </a:p>
          <a:p>
            <a:r>
              <a:rPr lang="en-US" altLang="ja-JP" dirty="0"/>
              <a:t>Groovy</a:t>
            </a:r>
          </a:p>
          <a:p>
            <a:r>
              <a:rPr lang="en-US" altLang="ja-JP" dirty="0" err="1" smtClean="0"/>
              <a:t>Jython</a:t>
            </a:r>
            <a:endParaRPr lang="en-US" altLang="ja-JP" dirty="0"/>
          </a:p>
          <a:p>
            <a:r>
              <a:rPr lang="en-US" altLang="ja-JP" dirty="0" err="1" smtClean="0"/>
              <a:t>JRuby</a:t>
            </a:r>
            <a:endParaRPr lang="en-US" altLang="ja-JP" dirty="0"/>
          </a:p>
          <a:p>
            <a:r>
              <a:rPr lang="en-US" altLang="ja-JP" dirty="0" err="1" smtClean="0"/>
              <a:t>Clojure</a:t>
            </a:r>
            <a:endParaRPr lang="en-US" altLang="ja-JP" dirty="0"/>
          </a:p>
          <a:p>
            <a:r>
              <a:rPr lang="en-US" altLang="ja-JP" dirty="0" err="1" smtClean="0"/>
              <a:t>Kotlin</a:t>
            </a:r>
            <a:endParaRPr lang="en-US" altLang="ja-JP" dirty="0"/>
          </a:p>
          <a:p>
            <a:r>
              <a:rPr lang="en-US" altLang="ja-JP" dirty="0" smtClean="0"/>
              <a:t>JavaScript</a:t>
            </a:r>
          </a:p>
          <a:p>
            <a:pPr marL="34290" indent="0">
              <a:buNone/>
            </a:pPr>
            <a:r>
              <a:rPr kumimoji="1" lang="ja-JP" altLang="en-US" dirty="0"/>
              <a:t>など</a:t>
            </a:r>
            <a:r>
              <a:rPr kumimoji="1" lang="ja-JP" altLang="en-US" dirty="0" smtClean="0"/>
              <a:t>など</a:t>
            </a:r>
            <a:r>
              <a:rPr kumimoji="1" lang="en-US" altLang="ja-JP" dirty="0" smtClean="0"/>
              <a:t>…</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smtClean="0"/>
              <a:t>CLR</a:t>
            </a:r>
            <a:r>
              <a:rPr lang="ja-JP" altLang="en-US" dirty="0" smtClean="0"/>
              <a:t>（</a:t>
            </a:r>
            <a:r>
              <a:rPr lang="en-US" altLang="ja-JP" dirty="0" smtClean="0"/>
              <a:t>※1</a:t>
            </a:r>
            <a:r>
              <a:rPr lang="ja-JP" altLang="en-US" dirty="0" smtClean="0"/>
              <a:t>）</a:t>
            </a:r>
            <a:endParaRPr kumimoji="1" lang="ja-JP" altLang="en-US" dirty="0"/>
          </a:p>
        </p:txBody>
      </p:sp>
      <p:sp>
        <p:nvSpPr>
          <p:cNvPr id="6" name="コンテンツ プレースホルダー 5"/>
          <p:cNvSpPr>
            <a:spLocks noGrp="1"/>
          </p:cNvSpPr>
          <p:nvPr>
            <p:ph sz="quarter" idx="4"/>
          </p:nvPr>
        </p:nvSpPr>
        <p:spPr/>
        <p:txBody>
          <a:bodyPr>
            <a:normAutofit lnSpcReduction="10000"/>
          </a:bodyPr>
          <a:lstStyle/>
          <a:p>
            <a:r>
              <a:rPr lang="en-US" altLang="ja-JP" dirty="0" smtClean="0"/>
              <a:t>C#</a:t>
            </a:r>
          </a:p>
          <a:p>
            <a:r>
              <a:rPr lang="en-US" altLang="ja-JP" dirty="0" smtClean="0"/>
              <a:t>VB</a:t>
            </a:r>
            <a:endParaRPr lang="en-US" altLang="ja-JP" dirty="0"/>
          </a:p>
          <a:p>
            <a:r>
              <a:rPr lang="en-US" altLang="ja-JP" dirty="0" smtClean="0"/>
              <a:t>C</a:t>
            </a:r>
            <a:r>
              <a:rPr lang="en-US" altLang="ja-JP" dirty="0"/>
              <a:t>++</a:t>
            </a:r>
          </a:p>
          <a:p>
            <a:r>
              <a:rPr lang="en-US" altLang="ja-JP" dirty="0" smtClean="0"/>
              <a:t>VBScript</a:t>
            </a:r>
            <a:endParaRPr lang="en-US" altLang="ja-JP" dirty="0"/>
          </a:p>
          <a:p>
            <a:r>
              <a:rPr lang="en-US" altLang="ja-JP" dirty="0" smtClean="0"/>
              <a:t>JScript</a:t>
            </a:r>
            <a:endParaRPr lang="en-US" altLang="ja-JP" dirty="0"/>
          </a:p>
          <a:p>
            <a:r>
              <a:rPr lang="en-US" altLang="ja-JP" dirty="0" smtClean="0"/>
              <a:t>J++</a:t>
            </a:r>
          </a:p>
          <a:p>
            <a:r>
              <a:rPr lang="en-US" altLang="ja-JP" dirty="0"/>
              <a:t>F#</a:t>
            </a:r>
            <a:endParaRPr lang="ja-JP" altLang="en-US" dirty="0"/>
          </a:p>
          <a:p>
            <a:r>
              <a:rPr lang="en-US" altLang="ja-JP" dirty="0" err="1" smtClean="0"/>
              <a:t>IronPython</a:t>
            </a:r>
            <a:endParaRPr lang="en-US" altLang="ja-JP" dirty="0"/>
          </a:p>
          <a:p>
            <a:r>
              <a:rPr lang="en-US" altLang="ja-JP" dirty="0" err="1" smtClean="0"/>
              <a:t>IronRuby</a:t>
            </a:r>
            <a:endParaRPr lang="en-US" altLang="ja-JP" dirty="0" smtClean="0"/>
          </a:p>
          <a:p>
            <a:pPr marL="34290" indent="0">
              <a:buNone/>
            </a:pPr>
            <a:r>
              <a:rPr kumimoji="1" lang="ja-JP" altLang="en-US" dirty="0"/>
              <a:t>など</a:t>
            </a:r>
            <a:r>
              <a:rPr kumimoji="1" lang="ja-JP" altLang="en-US" dirty="0" smtClean="0"/>
              <a:t>など</a:t>
            </a:r>
            <a:r>
              <a:rPr kumimoji="1" lang="en-US" altLang="ja-JP" dirty="0" smtClean="0"/>
              <a:t>…</a:t>
            </a:r>
            <a:endParaRPr kumimoji="1" lang="ja-JP" altLang="en-US" dirty="0"/>
          </a:p>
        </p:txBody>
      </p:sp>
      <p:sp>
        <p:nvSpPr>
          <p:cNvPr id="7" name="テキスト ボックス 6"/>
          <p:cNvSpPr txBox="1"/>
          <p:nvPr/>
        </p:nvSpPr>
        <p:spPr>
          <a:xfrm>
            <a:off x="857250" y="63342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https://msdn.microsoft.com/ja-jp/library/aa292164(v=vs.71).</a:t>
            </a:r>
            <a:r>
              <a:rPr kumimoji="1" lang="en-US" altLang="ja-JP" sz="1200" dirty="0" smtClean="0">
                <a:solidFill>
                  <a:schemeClr val="tx1">
                    <a:lumMod val="65000"/>
                    <a:lumOff val="35000"/>
                  </a:schemeClr>
                </a:solidFill>
              </a:rPr>
              <a:t>aspx</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209311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857247" y="63328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Jeffrey Richter『</a:t>
            </a:r>
            <a:r>
              <a:rPr kumimoji="1" lang="ja-JP" altLang="en-US" sz="1200" dirty="0" smtClean="0">
                <a:solidFill>
                  <a:schemeClr val="tx1">
                    <a:lumMod val="65000"/>
                    <a:lumOff val="35000"/>
                  </a:schemeClr>
                </a:solidFill>
              </a:rPr>
              <a:t>プログラミング </a:t>
            </a:r>
            <a:r>
              <a:rPr kumimoji="1" lang="en-US" altLang="ja-JP" sz="1200" dirty="0" smtClean="0">
                <a:solidFill>
                  <a:schemeClr val="tx1">
                    <a:lumMod val="65000"/>
                    <a:lumOff val="35000"/>
                  </a:schemeClr>
                </a:solidFill>
              </a:rPr>
              <a:t>.NET Framework </a:t>
            </a:r>
            <a:r>
              <a:rPr kumimoji="1" lang="ja-JP" altLang="en-US" sz="1200" dirty="0" smtClean="0">
                <a:solidFill>
                  <a:schemeClr val="tx1">
                    <a:lumMod val="65000"/>
                    <a:lumOff val="35000"/>
                  </a:schemeClr>
                </a:solidFill>
              </a:rPr>
              <a:t>第</a:t>
            </a:r>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の図</a:t>
            </a:r>
            <a:r>
              <a:rPr kumimoji="1" lang="en-US" altLang="ja-JP" sz="1200" dirty="0" smtClean="0">
                <a:solidFill>
                  <a:schemeClr val="tx1">
                    <a:lumMod val="65000"/>
                    <a:lumOff val="35000"/>
                  </a:schemeClr>
                </a:solidFill>
              </a:rPr>
              <a:t>1-6</a:t>
            </a:r>
            <a:r>
              <a:rPr kumimoji="1" lang="ja-JP" altLang="en-US" sz="1200" dirty="0" smtClean="0">
                <a:solidFill>
                  <a:schemeClr val="tx1">
                    <a:lumMod val="65000"/>
                    <a:lumOff val="35000"/>
                  </a:schemeClr>
                </a:solidFill>
              </a:rPr>
              <a:t>を参考に作成。</a:t>
            </a:r>
            <a:endParaRPr kumimoji="1" lang="ja-JP" altLang="en-US" sz="1200" dirty="0">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en-US" altLang="ja-JP" dirty="0" smtClean="0"/>
              <a:t>CTS</a:t>
            </a:r>
            <a:r>
              <a:rPr kumimoji="1" lang="ja-JP" altLang="en-US" dirty="0" smtClean="0"/>
              <a:t>と</a:t>
            </a:r>
            <a:r>
              <a:rPr kumimoji="1" lang="en-US" altLang="ja-JP" dirty="0" smtClean="0"/>
              <a:t>CLS</a:t>
            </a:r>
            <a:r>
              <a:rPr kumimoji="1" lang="ja-JP" altLang="en-US" sz="1600" dirty="0" smtClean="0"/>
              <a:t>（</a:t>
            </a:r>
            <a:r>
              <a:rPr kumimoji="1" lang="en-US" altLang="ja-JP" sz="1600" dirty="0" smtClean="0"/>
              <a:t>※1</a:t>
            </a:r>
            <a:r>
              <a:rPr kumimoji="1" lang="ja-JP" altLang="en-US" sz="1600" dirty="0" smtClean="0"/>
              <a:t>）</a:t>
            </a:r>
            <a:endParaRPr kumimoji="1" lang="ja-JP" altLang="en-US" dirty="0"/>
          </a:p>
        </p:txBody>
      </p:sp>
      <p:sp>
        <p:nvSpPr>
          <p:cNvPr id="8" name="角丸四角形 7"/>
          <p:cNvSpPr/>
          <p:nvPr/>
        </p:nvSpPr>
        <p:spPr>
          <a:xfrm>
            <a:off x="857250" y="1965961"/>
            <a:ext cx="7406640" cy="41189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2837411" y="2335876"/>
            <a:ext cx="3513513" cy="3443801"/>
            <a:chOff x="2770909" y="2402378"/>
            <a:chExt cx="2618509" cy="2566555"/>
          </a:xfrm>
        </p:grpSpPr>
        <p:grpSp>
          <p:nvGrpSpPr>
            <p:cNvPr id="13" name="グループ化 12"/>
            <p:cNvGrpSpPr/>
            <p:nvPr/>
          </p:nvGrpSpPr>
          <p:grpSpPr>
            <a:xfrm>
              <a:off x="2770909" y="2402378"/>
              <a:ext cx="2618509" cy="2566555"/>
              <a:chOff x="2770909" y="2402378"/>
              <a:chExt cx="2618509" cy="2566555"/>
            </a:xfrm>
          </p:grpSpPr>
          <p:sp>
            <p:nvSpPr>
              <p:cNvPr id="9" name="円/楕円 8"/>
              <p:cNvSpPr/>
              <p:nvPr/>
            </p:nvSpPr>
            <p:spPr>
              <a:xfrm>
                <a:off x="2770909" y="2402378"/>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502429" y="2402378"/>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136669" y="3081944"/>
                <a:ext cx="1886989" cy="1886989"/>
              </a:xfrm>
              <a:prstGeom prst="ellipse">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円/楕円 11"/>
            <p:cNvSpPr/>
            <p:nvPr/>
          </p:nvSpPr>
          <p:spPr>
            <a:xfrm>
              <a:off x="3671454" y="3191394"/>
              <a:ext cx="817418" cy="817418"/>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5" name="テキスト ボックス 14"/>
          <p:cNvSpPr txBox="1"/>
          <p:nvPr/>
        </p:nvSpPr>
        <p:spPr>
          <a:xfrm>
            <a:off x="4325515" y="3758316"/>
            <a:ext cx="567784" cy="369332"/>
          </a:xfrm>
          <a:prstGeom prst="rect">
            <a:avLst/>
          </a:prstGeom>
          <a:noFill/>
        </p:spPr>
        <p:txBody>
          <a:bodyPr wrap="none" rtlCol="0">
            <a:spAutoFit/>
          </a:bodyPr>
          <a:lstStyle/>
          <a:p>
            <a:r>
              <a:rPr kumimoji="1" lang="en-US" altLang="ja-JP" dirty="0" smtClean="0"/>
              <a:t>CLS</a:t>
            </a:r>
            <a:endParaRPr kumimoji="1" lang="ja-JP" altLang="en-US" dirty="0"/>
          </a:p>
        </p:txBody>
      </p:sp>
      <p:sp>
        <p:nvSpPr>
          <p:cNvPr id="16" name="テキスト ボックス 15"/>
          <p:cNvSpPr txBox="1"/>
          <p:nvPr/>
        </p:nvSpPr>
        <p:spPr>
          <a:xfrm>
            <a:off x="3265840" y="2942477"/>
            <a:ext cx="471604" cy="369332"/>
          </a:xfrm>
          <a:prstGeom prst="rect">
            <a:avLst/>
          </a:prstGeom>
          <a:noFill/>
        </p:spPr>
        <p:txBody>
          <a:bodyPr wrap="none" rtlCol="0">
            <a:spAutoFit/>
          </a:bodyPr>
          <a:lstStyle/>
          <a:p>
            <a:r>
              <a:rPr kumimoji="1" lang="en-US" altLang="ja-JP" dirty="0" smtClean="0"/>
              <a:t>C#</a:t>
            </a:r>
          </a:p>
        </p:txBody>
      </p:sp>
      <p:sp>
        <p:nvSpPr>
          <p:cNvPr id="17" name="テキスト ボックス 16"/>
          <p:cNvSpPr txBox="1"/>
          <p:nvPr/>
        </p:nvSpPr>
        <p:spPr>
          <a:xfrm>
            <a:off x="4162008" y="5107044"/>
            <a:ext cx="894797" cy="369332"/>
          </a:xfrm>
          <a:prstGeom prst="rect">
            <a:avLst/>
          </a:prstGeom>
          <a:noFill/>
        </p:spPr>
        <p:txBody>
          <a:bodyPr wrap="none" rtlCol="0">
            <a:spAutoFit/>
          </a:bodyPr>
          <a:lstStyle/>
          <a:p>
            <a:r>
              <a:rPr kumimoji="1" lang="en-US" altLang="ja-JP" dirty="0" smtClean="0"/>
              <a:t>Fortran</a:t>
            </a:r>
          </a:p>
        </p:txBody>
      </p:sp>
      <p:sp>
        <p:nvSpPr>
          <p:cNvPr id="18" name="テキスト ボックス 17"/>
          <p:cNvSpPr txBox="1"/>
          <p:nvPr/>
        </p:nvSpPr>
        <p:spPr>
          <a:xfrm>
            <a:off x="5481285" y="2942477"/>
            <a:ext cx="460382" cy="369332"/>
          </a:xfrm>
          <a:prstGeom prst="rect">
            <a:avLst/>
          </a:prstGeom>
          <a:noFill/>
        </p:spPr>
        <p:txBody>
          <a:bodyPr wrap="none" rtlCol="0">
            <a:spAutoFit/>
          </a:bodyPr>
          <a:lstStyle/>
          <a:p>
            <a:r>
              <a:rPr kumimoji="1" lang="en-US" altLang="ja-JP" dirty="0" smtClean="0"/>
              <a:t>VB</a:t>
            </a:r>
          </a:p>
        </p:txBody>
      </p:sp>
      <p:sp>
        <p:nvSpPr>
          <p:cNvPr id="19" name="テキスト ボックス 18"/>
          <p:cNvSpPr txBox="1"/>
          <p:nvPr/>
        </p:nvSpPr>
        <p:spPr>
          <a:xfrm>
            <a:off x="1552136" y="2471423"/>
            <a:ext cx="575799" cy="369332"/>
          </a:xfrm>
          <a:prstGeom prst="rect">
            <a:avLst/>
          </a:prstGeom>
          <a:noFill/>
        </p:spPr>
        <p:txBody>
          <a:bodyPr wrap="none" rtlCol="0">
            <a:spAutoFit/>
          </a:bodyPr>
          <a:lstStyle/>
          <a:p>
            <a:r>
              <a:rPr kumimoji="1" lang="en-US" altLang="ja-JP" dirty="0" smtClean="0"/>
              <a:t>CTS</a:t>
            </a:r>
          </a:p>
        </p:txBody>
      </p:sp>
      <p:sp>
        <p:nvSpPr>
          <p:cNvPr id="20" name="テキスト ボックス 19"/>
          <p:cNvSpPr txBox="1"/>
          <p:nvPr/>
        </p:nvSpPr>
        <p:spPr>
          <a:xfrm>
            <a:off x="1032725" y="3071411"/>
            <a:ext cx="1614620" cy="646331"/>
          </a:xfrm>
          <a:prstGeom prst="rect">
            <a:avLst/>
          </a:prstGeom>
          <a:noFill/>
        </p:spPr>
        <p:txBody>
          <a:bodyPr wrap="square" rtlCol="0">
            <a:spAutoFit/>
          </a:bodyPr>
          <a:lstStyle/>
          <a:p>
            <a:r>
              <a:rPr kumimoji="1" lang="en-US" altLang="ja-JP" sz="1200" dirty="0" smtClean="0"/>
              <a:t>CLR</a:t>
            </a:r>
            <a:r>
              <a:rPr kumimoji="1" lang="ja-JP" altLang="en-US" sz="1200" dirty="0" smtClean="0"/>
              <a:t>で実行されるコードが準拠すべき、型の仕様。</a:t>
            </a:r>
            <a:endParaRPr kumimoji="1" lang="en-US" altLang="ja-JP" sz="1200" dirty="0" smtClean="0"/>
          </a:p>
        </p:txBody>
      </p:sp>
      <p:sp>
        <p:nvSpPr>
          <p:cNvPr id="21" name="テキスト ボックス 20"/>
          <p:cNvSpPr txBox="1"/>
          <p:nvPr/>
        </p:nvSpPr>
        <p:spPr>
          <a:xfrm>
            <a:off x="6407050" y="4535213"/>
            <a:ext cx="1614620" cy="1200329"/>
          </a:xfrm>
          <a:prstGeom prst="rect">
            <a:avLst/>
          </a:prstGeom>
          <a:noFill/>
        </p:spPr>
        <p:txBody>
          <a:bodyPr wrap="square" rtlCol="0">
            <a:spAutoFit/>
          </a:bodyPr>
          <a:lstStyle/>
          <a:p>
            <a:r>
              <a:rPr kumimoji="1" lang="ja-JP" altLang="en-US" sz="1200" dirty="0" smtClean="0"/>
              <a:t>異なる言語で実装されたコード（異なるコンパイラで生成された</a:t>
            </a:r>
            <a:r>
              <a:rPr kumimoji="1" lang="en-US" altLang="ja-JP" sz="1200" dirty="0" smtClean="0"/>
              <a:t>IL</a:t>
            </a:r>
            <a:r>
              <a:rPr kumimoji="1" lang="ja-JP" altLang="en-US" sz="1200" dirty="0" smtClean="0"/>
              <a:t>コード）が相互運用できることを保証する仕様。</a:t>
            </a:r>
            <a:endParaRPr kumimoji="1" lang="en-US" altLang="ja-JP" sz="1200" dirty="0" smtClean="0"/>
          </a:p>
        </p:txBody>
      </p:sp>
      <p:cxnSp>
        <p:nvCxnSpPr>
          <p:cNvPr id="23" name="直線矢印コネクタ 22"/>
          <p:cNvCxnSpPr/>
          <p:nvPr/>
        </p:nvCxnSpPr>
        <p:spPr>
          <a:xfrm flipH="1" flipV="1">
            <a:off x="4893299" y="4127648"/>
            <a:ext cx="1361409" cy="7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吹き出し 23"/>
          <p:cNvSpPr/>
          <p:nvPr/>
        </p:nvSpPr>
        <p:spPr>
          <a:xfrm>
            <a:off x="6094613" y="5783349"/>
            <a:ext cx="2967643" cy="670838"/>
          </a:xfrm>
          <a:prstGeom prst="wedgeRectCallout">
            <a:avLst>
              <a:gd name="adj1" fmla="val 4377"/>
              <a:gd name="adj2" fmla="val -71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a:t>
            </a:r>
            <a:r>
              <a:rPr kumimoji="1" lang="ja-JP" altLang="en-US" sz="1200" dirty="0" smtClean="0"/>
              <a:t>コードに下記の属性を指定すると</a:t>
            </a:r>
            <a:r>
              <a:rPr kumimoji="1" lang="en-US" altLang="ja-JP" sz="1200" dirty="0" smtClean="0"/>
              <a:t/>
            </a:r>
            <a:br>
              <a:rPr kumimoji="1" lang="en-US" altLang="ja-JP" sz="1200" dirty="0" smtClean="0"/>
            </a:br>
            <a:r>
              <a:rPr kumimoji="1" lang="ja-JP" altLang="en-US" sz="1200" dirty="0" smtClean="0"/>
              <a:t>コンパイラ警告が有効になる：</a:t>
            </a:r>
            <a:endParaRPr kumimoji="1" lang="en-US" altLang="ja-JP" sz="1200" dirty="0" smtClean="0"/>
          </a:p>
          <a:p>
            <a:pPr algn="ctr"/>
            <a:r>
              <a:rPr kumimoji="1" lang="en-US" altLang="ja-JP" sz="1200" dirty="0" smtClean="0"/>
              <a:t>[assembly: </a:t>
            </a:r>
            <a:r>
              <a:rPr kumimoji="1" lang="en-US" altLang="ja-JP" sz="1200" dirty="0" err="1" smtClean="0"/>
              <a:t>CLSCompliant</a:t>
            </a:r>
            <a:r>
              <a:rPr kumimoji="1" lang="en-US" altLang="ja-JP" sz="1200" dirty="0" smtClean="0"/>
              <a:t>(true)]</a:t>
            </a:r>
            <a:endParaRPr kumimoji="1" lang="ja-JP" altLang="en-US" sz="1200" dirty="0"/>
          </a:p>
        </p:txBody>
      </p:sp>
    </p:spTree>
    <p:extLst>
      <p:ext uri="{BB962C8B-B14F-4D97-AF65-F5344CB8AC3E}">
        <p14:creationId xmlns:p14="http://schemas.microsoft.com/office/powerpoint/2010/main" val="39412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C#</a:t>
            </a:r>
            <a:r>
              <a:rPr kumimoji="1" lang="ja-JP" altLang="en-US" dirty="0" smtClean="0"/>
              <a:t>の特徴</a:t>
            </a:r>
            <a:r>
              <a:rPr kumimoji="1" lang="en-US" altLang="ja-JP" dirty="0" smtClean="0"/>
              <a:t/>
            </a:r>
            <a:br>
              <a:rPr kumimoji="1" lang="en-US" altLang="ja-JP" dirty="0" smtClean="0"/>
            </a:br>
            <a:r>
              <a:rPr kumimoji="1" lang="ja-JP" altLang="en-US" sz="4000" dirty="0" smtClean="0"/>
              <a:t>（そのある側面）</a:t>
            </a:r>
            <a:endParaRPr kumimoji="1" lang="ja-JP" altLang="en-US" sz="4000" dirty="0"/>
          </a:p>
        </p:txBody>
      </p:sp>
      <p:sp>
        <p:nvSpPr>
          <p:cNvPr id="4" name="テキスト プレースホルダー 3"/>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78933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a:t>
            </a:r>
            <a:r>
              <a:rPr lang="ja-JP" altLang="en-US" dirty="0" smtClean="0"/>
              <a:t>仕様の特徴（ある側面）</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en-US" altLang="ja-JP" dirty="0" smtClean="0"/>
              <a:t>Java</a:t>
            </a:r>
          </a:p>
          <a:p>
            <a:pPr lvl="1"/>
            <a:r>
              <a:rPr lang="en-US" altLang="ja-JP" dirty="0"/>
              <a:t>Object</a:t>
            </a:r>
            <a:r>
              <a:rPr lang="ja-JP" altLang="en-US" dirty="0"/>
              <a:t>（参照型）とプリミティブ（値型）を</a:t>
            </a:r>
            <a:r>
              <a:rPr lang="en-US" altLang="ja-JP" dirty="0"/>
              <a:t>2</a:t>
            </a:r>
            <a:r>
              <a:rPr lang="ja-JP" altLang="en-US" dirty="0" err="1"/>
              <a:t>つの</a:t>
            </a:r>
            <a:r>
              <a:rPr lang="ja-JP" altLang="en-US" dirty="0"/>
              <a:t>頂点とする</a:t>
            </a:r>
            <a:r>
              <a:rPr lang="ja-JP" altLang="en-US" dirty="0" smtClean="0"/>
              <a:t>オブジェクトグラフ。</a:t>
            </a:r>
            <a:endParaRPr lang="ja-JP" altLang="en-US" dirty="0"/>
          </a:p>
          <a:p>
            <a:pPr lvl="1"/>
            <a:r>
              <a:rPr lang="ja-JP" altLang="en-US" dirty="0" smtClean="0"/>
              <a:t>オブジェクト</a:t>
            </a:r>
            <a:r>
              <a:rPr lang="ja-JP" altLang="en-US" dirty="0"/>
              <a:t>のメンバーはフィールドとメソッドのみ（厳密に言えばコンストラクタや内部クラスがある</a:t>
            </a:r>
            <a:r>
              <a:rPr lang="ja-JP" altLang="en-US" dirty="0" smtClean="0"/>
              <a:t>）。</a:t>
            </a:r>
            <a:endParaRPr kumimoji="1" lang="en-US" altLang="ja-JP" dirty="0" smtClean="0"/>
          </a:p>
          <a:p>
            <a:endParaRPr kumimoji="1" lang="en-US" altLang="ja-JP" dirty="0"/>
          </a:p>
          <a:p>
            <a:r>
              <a:rPr lang="en-US" altLang="ja-JP" dirty="0" smtClean="0"/>
              <a:t>C#</a:t>
            </a:r>
          </a:p>
          <a:p>
            <a:pPr lvl="1"/>
            <a:r>
              <a:rPr lang="en-US" altLang="ja-JP" dirty="0"/>
              <a:t>object</a:t>
            </a:r>
            <a:r>
              <a:rPr lang="ja-JP" altLang="en-US" dirty="0"/>
              <a:t>を頂点として参照型と値型の</a:t>
            </a:r>
            <a:r>
              <a:rPr lang="en-US" altLang="ja-JP" dirty="0"/>
              <a:t>2</a:t>
            </a:r>
            <a:r>
              <a:rPr lang="ja-JP" altLang="en-US" dirty="0"/>
              <a:t>カテゴリを統合した</a:t>
            </a:r>
            <a:r>
              <a:rPr lang="ja-JP" altLang="en-US" dirty="0" smtClean="0"/>
              <a:t>オブジェクトグラフ。</a:t>
            </a:r>
            <a:endParaRPr lang="en-US" altLang="ja-JP" dirty="0" smtClean="0"/>
          </a:p>
          <a:p>
            <a:pPr lvl="1"/>
            <a:r>
              <a:rPr lang="ja-JP" altLang="en-US" dirty="0"/>
              <a:t>構造体という</a:t>
            </a:r>
            <a:r>
              <a:rPr lang="en-US" altLang="ja-JP" dirty="0"/>
              <a:t>Java</a:t>
            </a:r>
            <a:r>
              <a:rPr lang="ja-JP" altLang="en-US" dirty="0" err="1"/>
              <a:t>には</a:t>
            </a:r>
            <a:r>
              <a:rPr lang="ja-JP" altLang="en-US" dirty="0"/>
              <a:t>ないユーザ定義可能な値型オブジェクトが</a:t>
            </a:r>
            <a:r>
              <a:rPr lang="ja-JP" altLang="en-US" dirty="0" smtClean="0"/>
              <a:t>存在。</a:t>
            </a:r>
            <a:endParaRPr lang="en-US" altLang="ja-JP" dirty="0" smtClean="0"/>
          </a:p>
          <a:p>
            <a:pPr lvl="1"/>
            <a:r>
              <a:rPr lang="ja-JP" altLang="en-US" dirty="0"/>
              <a:t>オブジェクトのメンバーにはプロパティとイベントというこれまた</a:t>
            </a:r>
            <a:r>
              <a:rPr lang="en-US" altLang="ja-JP" dirty="0"/>
              <a:t>Java</a:t>
            </a:r>
            <a:r>
              <a:rPr lang="ja-JP" altLang="en-US" dirty="0" err="1"/>
              <a:t>には</a:t>
            </a:r>
            <a:r>
              <a:rPr lang="ja-JP" altLang="en-US" dirty="0"/>
              <a:t>存在しない要素が</a:t>
            </a:r>
            <a:r>
              <a:rPr lang="ja-JP" altLang="en-US" dirty="0" smtClean="0"/>
              <a:t>存在。</a:t>
            </a:r>
            <a:endParaRPr lang="ja-JP" altLang="en-US" dirty="0"/>
          </a:p>
          <a:p>
            <a:pPr lvl="1"/>
            <a:r>
              <a:rPr lang="ja-JP" altLang="en-US" dirty="0" smtClean="0"/>
              <a:t>非同期処理の完了待機や</a:t>
            </a:r>
            <a:r>
              <a:rPr lang="en-US" altLang="ja-JP" dirty="0"/>
              <a:t>null</a:t>
            </a:r>
            <a:r>
              <a:rPr lang="ja-JP" altLang="en-US" dirty="0" smtClean="0"/>
              <a:t>チェック、集合操作のための</a:t>
            </a:r>
            <a:r>
              <a:rPr lang="en-US" altLang="ja-JP" dirty="0" smtClean="0"/>
              <a:t>DSL</a:t>
            </a:r>
            <a:r>
              <a:rPr lang="ja-JP" altLang="en-US" dirty="0" smtClean="0"/>
              <a:t>（</a:t>
            </a:r>
            <a:r>
              <a:rPr lang="en-US" altLang="ja-JP" dirty="0" smtClean="0"/>
              <a:t>LINQ</a:t>
            </a:r>
            <a:r>
              <a:rPr lang="ja-JP" altLang="en-US" dirty="0" smtClean="0"/>
              <a:t>）など</a:t>
            </a:r>
            <a:r>
              <a:rPr lang="ja-JP" altLang="en-US" dirty="0"/>
              <a:t>が糖衣構文で、つまり言語に統合されたかたちで提供されて</a:t>
            </a:r>
            <a:r>
              <a:rPr lang="ja-JP" altLang="en-US" dirty="0" smtClean="0"/>
              <a:t>いる。</a:t>
            </a:r>
            <a:endParaRPr kumimoji="1" lang="ja-JP" altLang="en-US" dirty="0"/>
          </a:p>
        </p:txBody>
      </p:sp>
    </p:spTree>
    <p:extLst>
      <p:ext uri="{BB962C8B-B14F-4D97-AF65-F5344CB8AC3E}">
        <p14:creationId xmlns:p14="http://schemas.microsoft.com/office/powerpoint/2010/main" val="9948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言語仕様の特徴（ある側面）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もちろん他にも違いは夥しく存在するが詳細は次回以降</a:t>
            </a:r>
            <a:r>
              <a:rPr kumimoji="1" lang="en-US" altLang="ja-JP" dirty="0" smtClean="0"/>
              <a:t>…</a:t>
            </a:r>
          </a:p>
          <a:p>
            <a:r>
              <a:rPr lang="ja-JP" altLang="en-US" dirty="0"/>
              <a:t>ここで</a:t>
            </a:r>
            <a:r>
              <a:rPr lang="ja-JP" altLang="en-US" dirty="0" smtClean="0"/>
              <a:t>はいくつかのトピックをつまみ食いしてみよう。</a:t>
            </a:r>
            <a:endParaRPr kumimoji="1" lang="ja-JP" altLang="en-US" dirty="0"/>
          </a:p>
        </p:txBody>
      </p:sp>
    </p:spTree>
    <p:extLst>
      <p:ext uri="{BB962C8B-B14F-4D97-AF65-F5344CB8AC3E}">
        <p14:creationId xmlns:p14="http://schemas.microsoft.com/office/powerpoint/2010/main" val="3942108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yield </a:t>
            </a:r>
            <a:r>
              <a:rPr lang="en-US" altLang="ja-JP" dirty="0" smtClean="0"/>
              <a:t>return</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kumimoji="1" lang="ja-JP" altLang="en-US" dirty="0" smtClean="0"/>
              <a:t>標準出力に</a:t>
            </a:r>
            <a:r>
              <a:rPr lang="ja-JP" altLang="en-US" dirty="0" smtClean="0"/>
              <a:t>「</a:t>
            </a:r>
            <a:r>
              <a:rPr lang="en-US" altLang="ja-JP" dirty="0" smtClean="0"/>
              <a:t>1</a:t>
            </a:r>
            <a:r>
              <a:rPr lang="ja-JP" altLang="en-US" dirty="0" smtClean="0"/>
              <a:t>」「</a:t>
            </a:r>
            <a:r>
              <a:rPr lang="en-US" altLang="ja-JP" dirty="0" smtClean="0"/>
              <a:t>2</a:t>
            </a:r>
            <a:r>
              <a:rPr lang="ja-JP" altLang="en-US" dirty="0" smtClean="0"/>
              <a:t>」「</a:t>
            </a:r>
            <a:r>
              <a:rPr lang="en-US" altLang="ja-JP" dirty="0" smtClean="0"/>
              <a:t>3</a:t>
            </a:r>
            <a:r>
              <a:rPr lang="ja-JP" altLang="en-US" dirty="0" smtClean="0"/>
              <a:t>」と出力される</a:t>
            </a:r>
            <a:endParaRPr lang="en-US" altLang="ja-JP" dirty="0" smtClean="0"/>
          </a:p>
          <a:p>
            <a:pPr marL="491490" indent="-457200">
              <a:buFont typeface="+mj-lt"/>
              <a:buAutoNum type="alphaUcParenR"/>
            </a:pPr>
            <a:r>
              <a:rPr kumimoji="1" lang="ja-JP" altLang="en-US" dirty="0" smtClean="0"/>
              <a:t>標準出力に「</a:t>
            </a:r>
            <a:r>
              <a:rPr kumimoji="1" lang="en-US" altLang="ja-JP" dirty="0" smtClean="0"/>
              <a:t>1</a:t>
            </a:r>
            <a:r>
              <a:rPr kumimoji="1" lang="ja-JP" altLang="en-US" dirty="0" smtClean="0"/>
              <a:t>」「</a:t>
            </a:r>
            <a:r>
              <a:rPr kumimoji="1" lang="en-US" altLang="ja-JP" dirty="0" smtClean="0"/>
              <a:t>3</a:t>
            </a:r>
            <a:r>
              <a:rPr kumimoji="1" lang="ja-JP" altLang="en-US" dirty="0" smtClean="0"/>
              <a:t>」と出力される</a:t>
            </a:r>
            <a:endParaRPr kumimoji="1" lang="en-US" altLang="ja-JP" dirty="0" smtClean="0"/>
          </a:p>
          <a:p>
            <a:pPr marL="491490" indent="-457200">
              <a:buFont typeface="+mj-lt"/>
              <a:buAutoNum type="alphaUcParenR"/>
            </a:pPr>
            <a:r>
              <a:rPr kumimoji="1" lang="ja-JP" altLang="en-US" dirty="0" smtClean="0"/>
              <a:t>標準出力に「</a:t>
            </a:r>
            <a:r>
              <a:rPr kumimoji="1" lang="en-US" altLang="ja-JP" dirty="0" smtClean="0"/>
              <a:t>1</a:t>
            </a:r>
            <a:r>
              <a:rPr kumimoji="1" lang="ja-JP" altLang="en-US" dirty="0" smtClean="0"/>
              <a:t>」と出力される</a:t>
            </a:r>
            <a:endParaRPr kumimoji="1" lang="en-US" altLang="ja-JP" dirty="0" smtClean="0"/>
          </a:p>
          <a:p>
            <a:pPr marL="491490" indent="-457200">
              <a:buFont typeface="+mj-lt"/>
              <a:buAutoNum type="alphaUcParenR"/>
            </a:pPr>
            <a:r>
              <a:rPr lang="ja-JP" altLang="en-US" dirty="0"/>
              <a:t>実行</a:t>
            </a:r>
            <a:r>
              <a:rPr lang="ja-JP" altLang="en-US" dirty="0" smtClean="0"/>
              <a:t>時に例外がスローされる</a:t>
            </a:r>
            <a:endParaRPr kumimoji="1" lang="en-US" altLang="ja-JP" dirty="0" smtClean="0"/>
          </a:p>
          <a:p>
            <a:pPr marL="491490" indent="-457200">
              <a:buFont typeface="+mj-lt"/>
              <a:buAutoNum type="alphaUcParenR"/>
            </a:pPr>
            <a:r>
              <a:rPr lang="ja-JP" altLang="en-US" dirty="0" smtClean="0"/>
              <a:t>コンパイルエラーになる</a:t>
            </a:r>
            <a:endParaRPr lang="en-US" altLang="ja-JP" dirty="0" smtClean="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6" name="メモ 5"/>
          <p:cNvSpPr/>
          <p:nvPr/>
        </p:nvSpPr>
        <p:spPr>
          <a:xfrm>
            <a:off x="940379" y="4197926"/>
            <a:ext cx="7404654" cy="2510445"/>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dirty="0">
                <a:solidFill>
                  <a:sysClr val="windowText" lastClr="000000"/>
                </a:solidFill>
                <a:latin typeface="Courier New" panose="02070309020205020404" pitchFamily="49" charset="0"/>
                <a:cs typeface="Courier New" panose="02070309020205020404" pitchFamily="49" charset="0"/>
              </a:rPr>
              <a:t>class </a:t>
            </a:r>
            <a:r>
              <a:rPr lang="en-US" altLang="ja-JP" sz="1600" dirty="0" err="1" smtClean="0">
                <a:solidFill>
                  <a:sysClr val="windowText" lastClr="000000"/>
                </a:solidFill>
                <a:latin typeface="Courier New" panose="02070309020205020404" pitchFamily="49" charset="0"/>
                <a:cs typeface="Courier New" panose="02070309020205020404" pitchFamily="49" charset="0"/>
              </a:rPr>
              <a:t>ShowNumbers</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endParaRPr lang="en-US" altLang="ja-JP" sz="1600" dirty="0">
              <a:solidFill>
                <a:sysClr val="windowText" lastClr="000000"/>
              </a:solidFill>
              <a:latin typeface="Courier New" panose="02070309020205020404" pitchFamily="49" charset="0"/>
              <a:cs typeface="Courier New" panose="02070309020205020404" pitchFamily="49" charset="0"/>
            </a:endParaRPr>
          </a:p>
          <a:p>
            <a:r>
              <a:rPr lang="en-US" altLang="ja-JP" sz="1600" dirty="0">
                <a:solidFill>
                  <a:sysClr val="windowText" lastClr="000000"/>
                </a:solidFill>
                <a:latin typeface="Courier New" panose="02070309020205020404" pitchFamily="49" charset="0"/>
                <a:cs typeface="Courier New" panose="02070309020205020404" pitchFamily="49" charset="0"/>
              </a:rPr>
              <a:t>    static void Main(string[] </a:t>
            </a:r>
            <a:r>
              <a:rPr lang="en-US" altLang="ja-JP" sz="1600" dirty="0" err="1">
                <a:solidFill>
                  <a:sysClr val="windowText" lastClr="000000"/>
                </a:solidFill>
                <a:latin typeface="Courier New" panose="02070309020205020404" pitchFamily="49" charset="0"/>
                <a:cs typeface="Courier New" panose="02070309020205020404" pitchFamily="49" charset="0"/>
              </a:rPr>
              <a:t>args</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endParaRPr lang="en-US" altLang="ja-JP" sz="1600" dirty="0">
              <a:solidFill>
                <a:sysClr val="windowText" lastClr="000000"/>
              </a:solidFill>
              <a:latin typeface="Courier New" panose="02070309020205020404" pitchFamily="49" charset="0"/>
              <a:cs typeface="Courier New" panose="02070309020205020404" pitchFamily="49" charset="0"/>
            </a:endParaRPr>
          </a:p>
          <a:p>
            <a:r>
              <a:rPr lang="en-US" altLang="ja-JP" sz="1600" dirty="0">
                <a:solidFill>
                  <a:sysClr val="windowText" lastClr="000000"/>
                </a:solidFill>
                <a:latin typeface="Courier New" panose="02070309020205020404" pitchFamily="49" charset="0"/>
                <a:cs typeface="Courier New" panose="02070309020205020404" pitchFamily="49" charset="0"/>
              </a:rPr>
              <a:t>        </a:t>
            </a:r>
            <a:r>
              <a:rPr lang="en-US" altLang="ja-JP" sz="1600" dirty="0" err="1">
                <a:solidFill>
                  <a:sysClr val="windowText" lastClr="000000"/>
                </a:solidFill>
                <a:latin typeface="Courier New" panose="02070309020205020404" pitchFamily="49" charset="0"/>
                <a:cs typeface="Courier New" panose="02070309020205020404" pitchFamily="49" charset="0"/>
              </a:rPr>
              <a:t>foreach</a:t>
            </a:r>
            <a:r>
              <a:rPr lang="en-US" altLang="ja-JP" sz="1600" dirty="0">
                <a:solidFill>
                  <a:sysClr val="windowText" lastClr="000000"/>
                </a:solidFill>
                <a:latin typeface="Courier New" panose="02070309020205020404" pitchFamily="49" charset="0"/>
                <a:cs typeface="Courier New" panose="02070309020205020404" pitchFamily="49" charset="0"/>
              </a:rPr>
              <a:t> (</a:t>
            </a:r>
            <a:r>
              <a:rPr lang="en-US" altLang="ja-JP" sz="1600" dirty="0" err="1">
                <a:solidFill>
                  <a:sysClr val="windowText" lastClr="000000"/>
                </a:solidFill>
                <a:latin typeface="Courier New" panose="02070309020205020404" pitchFamily="49" charset="0"/>
                <a:cs typeface="Courier New" panose="02070309020205020404" pitchFamily="49" charset="0"/>
              </a:rPr>
              <a:t>int</a:t>
            </a:r>
            <a:r>
              <a:rPr lang="en-US" altLang="ja-JP" sz="1600" dirty="0">
                <a:solidFill>
                  <a:sysClr val="windowText" lastClr="000000"/>
                </a:solidFill>
                <a:latin typeface="Courier New" panose="02070309020205020404" pitchFamily="49" charset="0"/>
                <a:cs typeface="Courier New" panose="02070309020205020404" pitchFamily="49" charset="0"/>
              </a:rPr>
              <a:t> </a:t>
            </a:r>
            <a:r>
              <a:rPr lang="en-US" altLang="ja-JP" sz="1600" dirty="0" err="1">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 in </a:t>
            </a:r>
            <a:r>
              <a:rPr lang="en-US" altLang="ja-JP" sz="1600" dirty="0" smtClean="0">
                <a:solidFill>
                  <a:sysClr val="windowText" lastClr="000000"/>
                </a:solidFill>
                <a:latin typeface="Courier New" panose="02070309020205020404" pitchFamily="49" charset="0"/>
                <a:cs typeface="Courier New" panose="02070309020205020404" pitchFamily="49" charset="0"/>
              </a:rPr>
              <a:t>Numbers(0)) </a:t>
            </a:r>
            <a:r>
              <a:rPr lang="en-US" altLang="ja-JP" sz="1600" dirty="0" err="1" smtClean="0">
                <a:solidFill>
                  <a:sysClr val="windowText" lastClr="000000"/>
                </a:solidFill>
                <a:latin typeface="Courier New" panose="02070309020205020404" pitchFamily="49" charset="0"/>
                <a:cs typeface="Courier New" panose="02070309020205020404" pitchFamily="49" charset="0"/>
              </a:rPr>
              <a:t>Console.WriteLine</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r>
              <a:rPr lang="en-US" altLang="ja-JP" sz="1600" dirty="0" err="1" smtClean="0">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a:t>
            </a:r>
          </a:p>
          <a:p>
            <a:r>
              <a:rPr lang="en-US" altLang="ja-JP" sz="1600" dirty="0">
                <a:solidFill>
                  <a:sysClr val="windowText" lastClr="000000"/>
                </a:solidFill>
                <a:latin typeface="Courier New" panose="02070309020205020404" pitchFamily="49" charset="0"/>
                <a:cs typeface="Courier New" panose="02070309020205020404" pitchFamily="49" charset="0"/>
              </a:rPr>
              <a:t>    </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endParaRPr lang="en-US" altLang="ja-JP" sz="1600" dirty="0">
              <a:solidFill>
                <a:sysClr val="windowText" lastClr="000000"/>
              </a:solidFill>
              <a:latin typeface="Courier New" panose="02070309020205020404" pitchFamily="49" charset="0"/>
              <a:cs typeface="Courier New" panose="02070309020205020404" pitchFamily="49" charset="0"/>
            </a:endParaRPr>
          </a:p>
          <a:p>
            <a:r>
              <a:rPr lang="en-US" altLang="ja-JP" sz="1600" dirty="0">
                <a:solidFill>
                  <a:sysClr val="windowText" lastClr="000000"/>
                </a:solidFill>
                <a:latin typeface="Courier New" panose="02070309020205020404" pitchFamily="49" charset="0"/>
                <a:cs typeface="Courier New" panose="02070309020205020404" pitchFamily="49" charset="0"/>
              </a:rPr>
              <a:t>    static </a:t>
            </a:r>
            <a:r>
              <a:rPr lang="en-US" altLang="ja-JP" sz="1600" dirty="0" err="1">
                <a:solidFill>
                  <a:sysClr val="windowText" lastClr="000000"/>
                </a:solidFill>
                <a:latin typeface="Courier New" panose="02070309020205020404" pitchFamily="49" charset="0"/>
                <a:cs typeface="Courier New" panose="02070309020205020404" pitchFamily="49" charset="0"/>
              </a:rPr>
              <a:t>IEnumerable</a:t>
            </a:r>
            <a:r>
              <a:rPr lang="en-US" altLang="ja-JP" sz="1600" dirty="0">
                <a:solidFill>
                  <a:sysClr val="windowText" lastClr="000000"/>
                </a:solidFill>
                <a:latin typeface="Courier New" panose="02070309020205020404" pitchFamily="49" charset="0"/>
                <a:cs typeface="Courier New" panose="02070309020205020404" pitchFamily="49" charset="0"/>
              </a:rPr>
              <a:t>&lt;</a:t>
            </a:r>
            <a:r>
              <a:rPr lang="en-US" altLang="ja-JP" sz="1600" dirty="0" err="1">
                <a:solidFill>
                  <a:sysClr val="windowText" lastClr="000000"/>
                </a:solidFill>
                <a:latin typeface="Courier New" panose="02070309020205020404" pitchFamily="49" charset="0"/>
                <a:cs typeface="Courier New" panose="02070309020205020404" pitchFamily="49" charset="0"/>
              </a:rPr>
              <a:t>int</a:t>
            </a:r>
            <a:r>
              <a:rPr lang="en-US" altLang="ja-JP" sz="1600" dirty="0">
                <a:solidFill>
                  <a:sysClr val="windowText" lastClr="000000"/>
                </a:solidFill>
                <a:latin typeface="Courier New" panose="02070309020205020404" pitchFamily="49" charset="0"/>
                <a:cs typeface="Courier New" panose="02070309020205020404" pitchFamily="49" charset="0"/>
              </a:rPr>
              <a:t>&gt; </a:t>
            </a:r>
            <a:r>
              <a:rPr lang="en-US" altLang="ja-JP" sz="1600" dirty="0" smtClean="0">
                <a:solidFill>
                  <a:sysClr val="windowText" lastClr="000000"/>
                </a:solidFill>
                <a:latin typeface="Courier New" panose="02070309020205020404" pitchFamily="49" charset="0"/>
                <a:cs typeface="Courier New" panose="02070309020205020404" pitchFamily="49" charset="0"/>
              </a:rPr>
              <a:t>Numbers(</a:t>
            </a:r>
            <a:r>
              <a:rPr lang="en-US" altLang="ja-JP" sz="1600" dirty="0" err="1" smtClean="0">
                <a:solidFill>
                  <a:sysClr val="windowText" lastClr="000000"/>
                </a:solidFill>
                <a:latin typeface="Courier New" panose="02070309020205020404" pitchFamily="49" charset="0"/>
                <a:cs typeface="Courier New" panose="02070309020205020404" pitchFamily="49" charset="0"/>
              </a:rPr>
              <a:t>int</a:t>
            </a:r>
            <a:r>
              <a:rPr lang="en-US" altLang="ja-JP" sz="1600" dirty="0" smtClean="0">
                <a:solidFill>
                  <a:sysClr val="windowText" lastClr="000000"/>
                </a:solidFill>
                <a:latin typeface="Courier New" panose="02070309020205020404" pitchFamily="49" charset="0"/>
                <a:cs typeface="Courier New" panose="02070309020205020404" pitchFamily="49" charset="0"/>
              </a:rPr>
              <a:t> </a:t>
            </a:r>
            <a:r>
              <a:rPr lang="en-US" altLang="ja-JP" sz="1600" dirty="0" err="1" smtClean="0">
                <a:solidFill>
                  <a:sysClr val="windowText" lastClr="000000"/>
                </a:solidFill>
                <a:latin typeface="Courier New" panose="02070309020205020404" pitchFamily="49" charset="0"/>
                <a:cs typeface="Courier New" panose="02070309020205020404" pitchFamily="49" charset="0"/>
              </a:rPr>
              <a:t>i</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endParaRPr lang="en-US" altLang="ja-JP" sz="1600" dirty="0">
              <a:solidFill>
                <a:sysClr val="windowText" lastClr="000000"/>
              </a:solidFill>
              <a:latin typeface="Courier New" panose="02070309020205020404" pitchFamily="49" charset="0"/>
              <a:cs typeface="Courier New" panose="02070309020205020404" pitchFamily="49" charset="0"/>
            </a:endParaRPr>
          </a:p>
          <a:p>
            <a:r>
              <a:rPr lang="en-US" altLang="ja-JP" sz="1600" dirty="0" smtClean="0">
                <a:solidFill>
                  <a:sysClr val="windowText" lastClr="000000"/>
                </a:solidFill>
                <a:latin typeface="Courier New" panose="02070309020205020404" pitchFamily="49" charset="0"/>
                <a:cs typeface="Courier New" panose="02070309020205020404" pitchFamily="49" charset="0"/>
              </a:rPr>
              <a:t>		yield </a:t>
            </a:r>
            <a:r>
              <a:rPr lang="en-US" altLang="ja-JP" sz="1600" dirty="0">
                <a:solidFill>
                  <a:sysClr val="windowText" lastClr="000000"/>
                </a:solidFill>
                <a:latin typeface="Courier New" panose="02070309020205020404" pitchFamily="49" charset="0"/>
                <a:cs typeface="Courier New" panose="02070309020205020404" pitchFamily="49" charset="0"/>
              </a:rPr>
              <a:t>return ++</a:t>
            </a:r>
            <a:r>
              <a:rPr lang="en-US" altLang="ja-JP" sz="1600" dirty="0" err="1">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a:t>
            </a:r>
          </a:p>
          <a:p>
            <a:r>
              <a:rPr lang="en-US" altLang="ja-JP" sz="1600" dirty="0">
                <a:solidFill>
                  <a:sysClr val="windowText" lastClr="000000"/>
                </a:solidFill>
                <a:latin typeface="Courier New" panose="02070309020205020404" pitchFamily="49" charset="0"/>
                <a:cs typeface="Courier New" panose="02070309020205020404" pitchFamily="49" charset="0"/>
              </a:rPr>
              <a:t>        if (</a:t>
            </a:r>
            <a:r>
              <a:rPr lang="en-US" altLang="ja-JP" sz="1600" dirty="0" err="1">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 == 2) yield return </a:t>
            </a:r>
            <a:r>
              <a:rPr lang="en-US" altLang="ja-JP" sz="1600" dirty="0" err="1">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a:t>
            </a:r>
          </a:p>
          <a:p>
            <a:r>
              <a:rPr lang="en-US" altLang="ja-JP" sz="1600" dirty="0">
                <a:solidFill>
                  <a:sysClr val="windowText" lastClr="000000"/>
                </a:solidFill>
                <a:latin typeface="Courier New" panose="02070309020205020404" pitchFamily="49" charset="0"/>
                <a:cs typeface="Courier New" panose="02070309020205020404" pitchFamily="49" charset="0"/>
              </a:rPr>
              <a:t>        yield return ++</a:t>
            </a:r>
            <a:r>
              <a:rPr lang="en-US" altLang="ja-JP" sz="1600" dirty="0" err="1">
                <a:solidFill>
                  <a:sysClr val="windowText" lastClr="000000"/>
                </a:solidFill>
                <a:latin typeface="Courier New" panose="02070309020205020404" pitchFamily="49" charset="0"/>
                <a:cs typeface="Courier New" panose="02070309020205020404" pitchFamily="49" charset="0"/>
              </a:rPr>
              <a:t>i</a:t>
            </a:r>
            <a:r>
              <a:rPr lang="en-US" altLang="ja-JP" sz="1600" dirty="0">
                <a:solidFill>
                  <a:sysClr val="windowText" lastClr="000000"/>
                </a:solidFill>
                <a:latin typeface="Courier New" panose="02070309020205020404" pitchFamily="49" charset="0"/>
                <a:cs typeface="Courier New" panose="02070309020205020404" pitchFamily="49" charset="0"/>
              </a:rPr>
              <a:t>;</a:t>
            </a:r>
          </a:p>
          <a:p>
            <a:r>
              <a:rPr lang="en-US" altLang="ja-JP" sz="1600" dirty="0">
                <a:solidFill>
                  <a:sysClr val="windowText" lastClr="000000"/>
                </a:solidFill>
                <a:latin typeface="Courier New" panose="02070309020205020404" pitchFamily="49" charset="0"/>
                <a:cs typeface="Courier New" panose="02070309020205020404" pitchFamily="49" charset="0"/>
              </a:rPr>
              <a:t>    </a:t>
            </a:r>
            <a:r>
              <a:rPr lang="en-US" altLang="ja-JP" sz="1600" dirty="0" smtClean="0">
                <a:solidFill>
                  <a:sysClr val="windowText" lastClr="000000"/>
                </a:solidFill>
                <a:latin typeface="Courier New" panose="02070309020205020404" pitchFamily="49" charset="0"/>
                <a:cs typeface="Courier New" panose="02070309020205020404" pitchFamily="49" charset="0"/>
              </a:rPr>
              <a:t>}}</a:t>
            </a:r>
            <a:endParaRPr lang="en-US" altLang="ja-JP" sz="16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5557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イレージャに</a:t>
            </a:r>
            <a:r>
              <a:rPr lang="ja-JP" altLang="en-US" dirty="0"/>
              <a:t>よるマジック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実行時に例外がスローされる</a:t>
            </a:r>
            <a:endParaRPr kumimoji="1" lang="en-US" altLang="ja-JP" dirty="0" smtClean="0"/>
          </a:p>
          <a:p>
            <a:r>
              <a:rPr lang="ja-JP" altLang="en-US" dirty="0" smtClean="0"/>
              <a:t>標準出力に「</a:t>
            </a:r>
            <a:r>
              <a:rPr lang="en-US" altLang="ja-JP" dirty="0"/>
              <a:t>0</a:t>
            </a:r>
            <a:r>
              <a:rPr lang="ja-JP" altLang="en-US" dirty="0" smtClean="0"/>
              <a:t>」と出力される</a:t>
            </a:r>
            <a:endParaRPr lang="en-US" altLang="ja-JP" dirty="0" smtClean="0"/>
          </a:p>
          <a:p>
            <a:r>
              <a:rPr kumimoji="1" lang="ja-JP" altLang="en-US" dirty="0" smtClean="0"/>
              <a:t>コンパイルエラーになる</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7" name="メモ 6"/>
          <p:cNvSpPr/>
          <p:nvPr/>
        </p:nvSpPr>
        <p:spPr>
          <a:xfrm>
            <a:off x="857251" y="3773978"/>
            <a:ext cx="7404654" cy="2967644"/>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smtClean="0">
                <a:solidFill>
                  <a:sysClr val="windowText" lastClr="000000"/>
                </a:solidFill>
                <a:latin typeface="Courier New" panose="02070309020205020404" pitchFamily="49" charset="0"/>
                <a:cs typeface="Courier New" panose="02070309020205020404" pitchFamily="49" charset="0"/>
              </a:rPr>
              <a:t>class Collections</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static </a:t>
            </a:r>
            <a:r>
              <a:rPr lang="en-US" altLang="ja-JP" dirty="0">
                <a:solidFill>
                  <a:sysClr val="windowText" lastClr="000000"/>
                </a:solidFill>
                <a:latin typeface="Courier New" panose="02070309020205020404" pitchFamily="49" charset="0"/>
                <a:cs typeface="Courier New" panose="02070309020205020404" pitchFamily="49" charset="0"/>
              </a:rPr>
              <a:t>void Main(string[] </a:t>
            </a:r>
            <a:r>
              <a:rPr lang="en-US" altLang="ja-JP" dirty="0" err="1">
                <a:solidFill>
                  <a:sysClr val="windowText" lastClr="000000"/>
                </a:solidFill>
                <a:latin typeface="Courier New" panose="02070309020205020404" pitchFamily="49" charset="0"/>
                <a:cs typeface="Courier New" panose="02070309020205020404" pitchFamily="49" charset="0"/>
              </a:rPr>
              <a:t>args</a:t>
            </a:r>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Console.WriteLine</a:t>
            </a:r>
            <a:r>
              <a:rPr lang="en-US" altLang="ja-JP" dirty="0">
                <a:solidFill>
                  <a:sysClr val="windowText" lastClr="000000"/>
                </a:solidFill>
                <a:latin typeface="Courier New" panose="02070309020205020404" pitchFamily="49" charset="0"/>
                <a:cs typeface="Courier New" panose="02070309020205020404" pitchFamily="49" charset="0"/>
              </a:rPr>
              <a:t>(</a:t>
            </a:r>
            <a:r>
              <a:rPr lang="en-US" altLang="ja-JP" dirty="0" err="1">
                <a:solidFill>
                  <a:sysClr val="windowText" lastClr="000000"/>
                </a:solidFill>
                <a:latin typeface="Courier New" panose="02070309020205020404" pitchFamily="49" charset="0"/>
                <a:cs typeface="Courier New" panose="02070309020205020404" pitchFamily="49" charset="0"/>
              </a:rPr>
              <a:t>EmptyList</a:t>
            </a:r>
            <a:r>
              <a:rPr lang="en-US" altLang="ja-JP" dirty="0">
                <a:solidFill>
                  <a:sysClr val="windowText" lastClr="000000"/>
                </a:solidFill>
                <a:latin typeface="Courier New" panose="02070309020205020404" pitchFamily="49" charset="0"/>
                <a:cs typeface="Courier New" panose="02070309020205020404" pitchFamily="49" charset="0"/>
              </a:rPr>
              <a:t>&lt;string&gt;().Count);</a:t>
            </a:r>
          </a:p>
          <a:p>
            <a:r>
              <a:rPr lang="en-US" altLang="ja-JP" dirty="0" smtClean="0">
                <a:solidFill>
                  <a:sysClr val="windowText" lastClr="000000"/>
                </a:solidFill>
                <a:latin typeface="Courier New" panose="02070309020205020404" pitchFamily="49" charset="0"/>
                <a:cs typeface="Courier New" panose="02070309020205020404" pitchFamily="49" charset="0"/>
              </a:rPr>
              <a:t>	}</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private </a:t>
            </a:r>
            <a:r>
              <a:rPr lang="en-US" altLang="ja-JP" dirty="0">
                <a:solidFill>
                  <a:sysClr val="windowText" lastClr="000000"/>
                </a:solidFill>
                <a:latin typeface="Courier New" panose="02070309020205020404" pitchFamily="49" charset="0"/>
                <a:cs typeface="Courier New" panose="02070309020205020404" pitchFamily="49" charset="0"/>
              </a:rPr>
              <a:t>static </a:t>
            </a:r>
            <a:r>
              <a:rPr lang="en-US" altLang="ja-JP" dirty="0" err="1">
                <a:solidFill>
                  <a:sysClr val="windowText" lastClr="000000"/>
                </a:solidFill>
                <a:latin typeface="Courier New" panose="02070309020205020404" pitchFamily="49" charset="0"/>
                <a:cs typeface="Courier New" panose="02070309020205020404" pitchFamily="49" charset="0"/>
              </a:rPr>
              <a:t>readonly</a:t>
            </a:r>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IList</a:t>
            </a:r>
            <a:r>
              <a:rPr lang="en-US" altLang="ja-JP" dirty="0">
                <a:solidFill>
                  <a:sysClr val="windowText" lastClr="000000"/>
                </a:solidFill>
                <a:latin typeface="Courier New" panose="02070309020205020404" pitchFamily="49" charset="0"/>
                <a:cs typeface="Courier New" panose="02070309020205020404" pitchFamily="49" charset="0"/>
              </a:rPr>
              <a:t>&lt;object&gt; empty </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	new </a:t>
            </a:r>
            <a:r>
              <a:rPr lang="en-US" altLang="ja-JP" dirty="0">
                <a:solidFill>
                  <a:sysClr val="windowText" lastClr="000000"/>
                </a:solidFill>
                <a:latin typeface="Courier New" panose="02070309020205020404" pitchFamily="49" charset="0"/>
                <a:cs typeface="Courier New" panose="02070309020205020404" pitchFamily="49" charset="0"/>
              </a:rPr>
              <a:t>List&lt;object&gt;().</a:t>
            </a:r>
            <a:r>
              <a:rPr lang="en-US" altLang="ja-JP" dirty="0" err="1">
                <a:solidFill>
                  <a:sysClr val="windowText" lastClr="000000"/>
                </a:solidFill>
                <a:latin typeface="Courier New" panose="02070309020205020404" pitchFamily="49" charset="0"/>
                <a:cs typeface="Courier New" panose="02070309020205020404" pitchFamily="49" charset="0"/>
              </a:rPr>
              <a:t>AsReadOnly</a:t>
            </a:r>
            <a:r>
              <a:rPr lang="en-US" altLang="ja-JP" dirty="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	public </a:t>
            </a:r>
            <a:r>
              <a:rPr lang="en-US" altLang="ja-JP" dirty="0">
                <a:solidFill>
                  <a:sysClr val="windowText" lastClr="000000"/>
                </a:solidFill>
                <a:latin typeface="Courier New" panose="02070309020205020404" pitchFamily="49" charset="0"/>
                <a:cs typeface="Courier New" panose="02070309020205020404" pitchFamily="49" charset="0"/>
              </a:rPr>
              <a:t>static </a:t>
            </a:r>
            <a:r>
              <a:rPr lang="en-US" altLang="ja-JP" dirty="0" err="1">
                <a:solidFill>
                  <a:sysClr val="windowText" lastClr="000000"/>
                </a:solidFill>
                <a:latin typeface="Courier New" panose="02070309020205020404" pitchFamily="49" charset="0"/>
                <a:cs typeface="Courier New" panose="02070309020205020404" pitchFamily="49" charset="0"/>
              </a:rPr>
              <a:t>IList</a:t>
            </a:r>
            <a:r>
              <a:rPr lang="en-US" altLang="ja-JP" dirty="0">
                <a:solidFill>
                  <a:sysClr val="windowText" lastClr="000000"/>
                </a:solidFill>
                <a:latin typeface="Courier New" panose="02070309020205020404" pitchFamily="49" charset="0"/>
                <a:cs typeface="Courier New" panose="02070309020205020404" pitchFamily="49" charset="0"/>
              </a:rPr>
              <a:t>&lt;T&gt; </a:t>
            </a:r>
            <a:r>
              <a:rPr lang="en-US" altLang="ja-JP" dirty="0" err="1">
                <a:solidFill>
                  <a:sysClr val="windowText" lastClr="000000"/>
                </a:solidFill>
                <a:latin typeface="Courier New" panose="02070309020205020404" pitchFamily="49" charset="0"/>
                <a:cs typeface="Courier New" panose="02070309020205020404" pitchFamily="49" charset="0"/>
              </a:rPr>
              <a:t>EmptyList</a:t>
            </a:r>
            <a:r>
              <a:rPr lang="en-US" altLang="ja-JP" dirty="0">
                <a:solidFill>
                  <a:sysClr val="windowText" lastClr="000000"/>
                </a:solidFill>
                <a:latin typeface="Courier New" panose="02070309020205020404" pitchFamily="49" charset="0"/>
                <a:cs typeface="Courier New" panose="02070309020205020404" pitchFamily="49" charset="0"/>
              </a:rPr>
              <a:t>&lt;T</a:t>
            </a:r>
            <a:r>
              <a:rPr lang="en-US" altLang="ja-JP" dirty="0" smtClean="0">
                <a:solidFill>
                  <a:sysClr val="windowText" lastClr="000000"/>
                </a:solidFill>
                <a:latin typeface="Courier New" panose="02070309020205020404" pitchFamily="49" charset="0"/>
                <a:cs typeface="Courier New" panose="02070309020205020404" pitchFamily="49" charset="0"/>
              </a:rPr>
              <a:t>&gt;(){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return (</a:t>
            </a:r>
            <a:r>
              <a:rPr lang="en-US" altLang="ja-JP" dirty="0" err="1" smtClean="0">
                <a:solidFill>
                  <a:sysClr val="windowText" lastClr="000000"/>
                </a:solidFill>
                <a:latin typeface="Courier New" panose="02070309020205020404" pitchFamily="49" charset="0"/>
                <a:cs typeface="Courier New" panose="02070309020205020404" pitchFamily="49" charset="0"/>
              </a:rPr>
              <a:t>IList</a:t>
            </a:r>
            <a:r>
              <a:rPr lang="en-US" altLang="ja-JP" dirty="0" smtClean="0">
                <a:solidFill>
                  <a:sysClr val="windowText" lastClr="000000"/>
                </a:solidFill>
                <a:latin typeface="Courier New" panose="02070309020205020404" pitchFamily="49" charset="0"/>
                <a:cs typeface="Courier New" panose="02070309020205020404" pitchFamily="49" charset="0"/>
              </a:rPr>
              <a:t>&lt;T&gt;)</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empty;</a:t>
            </a: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137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ではこれならどうか？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実行時に例外がスローされる</a:t>
            </a:r>
            <a:endParaRPr kumimoji="1" lang="en-US" altLang="ja-JP" dirty="0" smtClean="0"/>
          </a:p>
          <a:p>
            <a:r>
              <a:rPr lang="ja-JP" altLang="en-US" dirty="0" smtClean="0"/>
              <a:t>標準出力に「</a:t>
            </a:r>
            <a:r>
              <a:rPr lang="en-US" altLang="ja-JP" dirty="0"/>
              <a:t>0</a:t>
            </a:r>
            <a:r>
              <a:rPr lang="ja-JP" altLang="en-US" dirty="0" smtClean="0"/>
              <a:t>」と出力される</a:t>
            </a:r>
            <a:endParaRPr lang="en-US" altLang="ja-JP" dirty="0" smtClean="0"/>
          </a:p>
          <a:p>
            <a:r>
              <a:rPr kumimoji="1" lang="ja-JP" altLang="en-US" dirty="0" smtClean="0"/>
              <a:t>コンパイルエラーになる</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7" name="メモ 6"/>
          <p:cNvSpPr/>
          <p:nvPr/>
        </p:nvSpPr>
        <p:spPr>
          <a:xfrm>
            <a:off x="857251" y="3657600"/>
            <a:ext cx="7404654" cy="3084022"/>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smtClean="0">
                <a:solidFill>
                  <a:sysClr val="windowText" lastClr="000000"/>
                </a:solidFill>
                <a:latin typeface="Courier New" panose="02070309020205020404" pitchFamily="49" charset="0"/>
                <a:cs typeface="Courier New" panose="02070309020205020404" pitchFamily="49" charset="0"/>
              </a:rPr>
              <a:t>class Collections</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static </a:t>
            </a:r>
            <a:r>
              <a:rPr lang="en-US" altLang="ja-JP" dirty="0">
                <a:solidFill>
                  <a:sysClr val="windowText" lastClr="000000"/>
                </a:solidFill>
                <a:latin typeface="Courier New" panose="02070309020205020404" pitchFamily="49" charset="0"/>
                <a:cs typeface="Courier New" panose="02070309020205020404" pitchFamily="49" charset="0"/>
              </a:rPr>
              <a:t>void Main(string[] </a:t>
            </a:r>
            <a:r>
              <a:rPr lang="en-US" altLang="ja-JP" dirty="0" err="1">
                <a:solidFill>
                  <a:sysClr val="windowText" lastClr="000000"/>
                </a:solidFill>
                <a:latin typeface="Courier New" panose="02070309020205020404" pitchFamily="49" charset="0"/>
                <a:cs typeface="Courier New" panose="02070309020205020404" pitchFamily="49" charset="0"/>
              </a:rPr>
              <a:t>args</a:t>
            </a:r>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err="1" smtClean="0">
                <a:solidFill>
                  <a:sysClr val="windowText" lastClr="000000"/>
                </a:solidFill>
                <a:latin typeface="Courier New" panose="02070309020205020404" pitchFamily="49" charset="0"/>
                <a:cs typeface="Courier New" panose="02070309020205020404" pitchFamily="49" charset="0"/>
              </a:rPr>
              <a:t>Console.WriteLine</a:t>
            </a:r>
            <a:r>
              <a:rPr lang="en-US" altLang="ja-JP" dirty="0">
                <a:solidFill>
                  <a:sysClr val="windowText" lastClr="000000"/>
                </a:solidFill>
                <a:latin typeface="Courier New" panose="02070309020205020404" pitchFamily="49" charset="0"/>
                <a:cs typeface="Courier New" panose="02070309020205020404" pitchFamily="49" charset="0"/>
              </a:rPr>
              <a:t>(</a:t>
            </a:r>
            <a:r>
              <a:rPr lang="en-US" altLang="ja-JP" dirty="0" err="1" smtClean="0">
                <a:solidFill>
                  <a:sysClr val="windowText" lastClr="000000"/>
                </a:solidFill>
                <a:latin typeface="Courier New" panose="02070309020205020404" pitchFamily="49" charset="0"/>
                <a:cs typeface="Courier New" panose="02070309020205020404" pitchFamily="49" charset="0"/>
              </a:rPr>
              <a:t>EmptyList</a:t>
            </a:r>
            <a:r>
              <a:rPr lang="en-US" altLang="ja-JP" dirty="0" smtClean="0">
                <a:solidFill>
                  <a:sysClr val="windowText" lastClr="000000"/>
                </a:solidFill>
                <a:latin typeface="Courier New" panose="02070309020205020404" pitchFamily="49" charset="0"/>
                <a:cs typeface="Courier New" panose="02070309020205020404" pitchFamily="49" charset="0"/>
              </a:rPr>
              <a:t>&lt;string</a:t>
            </a:r>
            <a:r>
              <a:rPr lang="en-US" altLang="ja-JP" dirty="0">
                <a:solidFill>
                  <a:sysClr val="windowText" lastClr="000000"/>
                </a:solidFill>
                <a:latin typeface="Courier New" panose="02070309020205020404" pitchFamily="49" charset="0"/>
                <a:cs typeface="Courier New" panose="02070309020205020404" pitchFamily="49" charset="0"/>
              </a:rPr>
              <a:t>&gt;().</a:t>
            </a:r>
            <a:r>
              <a:rPr lang="en-US" altLang="ja-JP" dirty="0" smtClean="0">
                <a:solidFill>
                  <a:sysClr val="windowText" lastClr="000000"/>
                </a:solidFill>
                <a:latin typeface="Courier New" panose="02070309020205020404" pitchFamily="49" charset="0"/>
                <a:cs typeface="Courier New" panose="02070309020205020404" pitchFamily="49" charset="0"/>
              </a:rPr>
              <a:t>Count);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private </a:t>
            </a:r>
            <a:r>
              <a:rPr lang="en-US" altLang="ja-JP" dirty="0">
                <a:solidFill>
                  <a:sysClr val="windowText" lastClr="000000"/>
                </a:solidFill>
                <a:latin typeface="Courier New" panose="02070309020205020404" pitchFamily="49" charset="0"/>
                <a:cs typeface="Courier New" panose="02070309020205020404" pitchFamily="49" charset="0"/>
              </a:rPr>
              <a:t>static </a:t>
            </a:r>
            <a:r>
              <a:rPr lang="en-US" altLang="ja-JP" dirty="0" err="1">
                <a:solidFill>
                  <a:sysClr val="windowText" lastClr="000000"/>
                </a:solidFill>
                <a:latin typeface="Courier New" panose="02070309020205020404" pitchFamily="49" charset="0"/>
                <a:cs typeface="Courier New" panose="02070309020205020404" pitchFamily="49" charset="0"/>
              </a:rPr>
              <a:t>readonly</a:t>
            </a:r>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IList</a:t>
            </a:r>
            <a:r>
              <a:rPr lang="en-US" altLang="ja-JP" dirty="0">
                <a:solidFill>
                  <a:sysClr val="windowText" lastClr="000000"/>
                </a:solidFill>
                <a:latin typeface="Courier New" panose="02070309020205020404" pitchFamily="49" charset="0"/>
                <a:cs typeface="Courier New" panose="02070309020205020404" pitchFamily="49" charset="0"/>
              </a:rPr>
              <a:t>&lt;object&gt; empty </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	new </a:t>
            </a:r>
            <a:r>
              <a:rPr lang="en-US" altLang="ja-JP" dirty="0">
                <a:solidFill>
                  <a:sysClr val="windowText" lastClr="000000"/>
                </a:solidFill>
                <a:latin typeface="Courier New" panose="02070309020205020404" pitchFamily="49" charset="0"/>
                <a:cs typeface="Courier New" panose="02070309020205020404" pitchFamily="49" charset="0"/>
              </a:rPr>
              <a:t>List&lt;object&gt;().</a:t>
            </a:r>
            <a:r>
              <a:rPr lang="en-US" altLang="ja-JP" dirty="0" err="1">
                <a:solidFill>
                  <a:sysClr val="windowText" lastClr="000000"/>
                </a:solidFill>
                <a:latin typeface="Courier New" panose="02070309020205020404" pitchFamily="49" charset="0"/>
                <a:cs typeface="Courier New" panose="02070309020205020404" pitchFamily="49" charset="0"/>
              </a:rPr>
              <a:t>AsReadOnly</a:t>
            </a:r>
            <a:r>
              <a:rPr lang="en-US" altLang="ja-JP" dirty="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	public </a:t>
            </a:r>
            <a:r>
              <a:rPr lang="en-US" altLang="ja-JP" dirty="0">
                <a:solidFill>
                  <a:sysClr val="windowText" lastClr="000000"/>
                </a:solidFill>
                <a:latin typeface="Courier New" panose="02070309020205020404" pitchFamily="49" charset="0"/>
                <a:cs typeface="Courier New" panose="02070309020205020404" pitchFamily="49" charset="0"/>
              </a:rPr>
              <a:t>static </a:t>
            </a:r>
            <a:r>
              <a:rPr lang="en-US" altLang="ja-JP" dirty="0" err="1">
                <a:solidFill>
                  <a:sysClr val="windowText" lastClr="000000"/>
                </a:solidFill>
                <a:latin typeface="Courier New" panose="02070309020205020404" pitchFamily="49" charset="0"/>
                <a:cs typeface="Courier New" panose="02070309020205020404" pitchFamily="49" charset="0"/>
              </a:rPr>
              <a:t>IList</a:t>
            </a:r>
            <a:r>
              <a:rPr lang="en-US" altLang="ja-JP" dirty="0">
                <a:solidFill>
                  <a:sysClr val="windowText" lastClr="000000"/>
                </a:solidFill>
                <a:latin typeface="Courier New" panose="02070309020205020404" pitchFamily="49" charset="0"/>
                <a:cs typeface="Courier New" panose="02070309020205020404" pitchFamily="49" charset="0"/>
              </a:rPr>
              <a:t>&lt;T&gt; </a:t>
            </a:r>
            <a:r>
              <a:rPr lang="en-US" altLang="ja-JP" dirty="0" err="1">
                <a:solidFill>
                  <a:sysClr val="windowText" lastClr="000000"/>
                </a:solidFill>
                <a:latin typeface="Courier New" panose="02070309020205020404" pitchFamily="49" charset="0"/>
                <a:cs typeface="Courier New" panose="02070309020205020404" pitchFamily="49" charset="0"/>
              </a:rPr>
              <a:t>EmptyList</a:t>
            </a:r>
            <a:r>
              <a:rPr lang="en-US" altLang="ja-JP" dirty="0">
                <a:solidFill>
                  <a:sysClr val="windowText" lastClr="000000"/>
                </a:solidFill>
                <a:latin typeface="Courier New" panose="02070309020205020404" pitchFamily="49" charset="0"/>
                <a:cs typeface="Courier New" panose="02070309020205020404" pitchFamily="49" charset="0"/>
              </a:rPr>
              <a:t>&lt;T</a:t>
            </a:r>
            <a:r>
              <a:rPr lang="en-US" altLang="ja-JP" dirty="0" smtClean="0">
                <a:solidFill>
                  <a:sysClr val="windowText" lastClr="000000"/>
                </a:solidFill>
                <a:latin typeface="Courier New" panose="02070309020205020404" pitchFamily="49" charset="0"/>
                <a:cs typeface="Courier New" panose="02070309020205020404" pitchFamily="49" charset="0"/>
              </a:rPr>
              <a:t>&gt;(){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		return</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empty</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rgbClr val="FF0000"/>
                </a:solidFill>
                <a:latin typeface="Courier New" panose="02070309020205020404" pitchFamily="49" charset="0"/>
                <a:cs typeface="Courier New" panose="02070309020205020404" pitchFamily="49" charset="0"/>
              </a:rPr>
              <a:t>as</a:t>
            </a:r>
            <a:r>
              <a:rPr lang="ja-JP" altLang="en-US" dirty="0" smtClean="0">
                <a:solidFill>
                  <a:srgbClr val="FF0000"/>
                </a:solidFill>
                <a:latin typeface="Courier New" panose="02070309020205020404" pitchFamily="49" charset="0"/>
                <a:cs typeface="Courier New" panose="02070309020205020404" pitchFamily="49" charset="0"/>
              </a:rPr>
              <a:t> </a:t>
            </a:r>
            <a:r>
              <a:rPr lang="en-US" altLang="ja-JP" dirty="0" err="1">
                <a:solidFill>
                  <a:srgbClr val="FF0000"/>
                </a:solidFill>
                <a:latin typeface="Courier New" panose="02070309020205020404" pitchFamily="49" charset="0"/>
                <a:cs typeface="Courier New" panose="02070309020205020404" pitchFamily="49" charset="0"/>
              </a:rPr>
              <a:t>IList</a:t>
            </a:r>
            <a:r>
              <a:rPr lang="en-US" altLang="ja-JP" dirty="0">
                <a:solidFill>
                  <a:srgbClr val="FF0000"/>
                </a:solidFill>
                <a:latin typeface="Courier New" panose="02070309020205020404" pitchFamily="49" charset="0"/>
                <a:cs typeface="Courier New" panose="02070309020205020404" pitchFamily="49" charset="0"/>
              </a:rPr>
              <a:t>&lt;T&gt;</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1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ラムダ式</a:t>
            </a:r>
            <a:r>
              <a:rPr lang="ja-JP" altLang="en-US" dirty="0" smtClean="0"/>
              <a:t>の目的のちがい</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lang="ja-JP" altLang="en-US" dirty="0" smtClean="0"/>
              <a:t>まず</a:t>
            </a:r>
            <a:r>
              <a:rPr lang="en-US" altLang="ja-JP" dirty="0" smtClean="0"/>
              <a:t>Supplier/Consumer</a:t>
            </a:r>
            <a:r>
              <a:rPr lang="ja-JP" altLang="en-US" dirty="0" smtClean="0"/>
              <a:t>の</a:t>
            </a:r>
            <a:r>
              <a:rPr lang="en-US" altLang="ja-JP" dirty="0" smtClean="0"/>
              <a:t>2</a:t>
            </a:r>
            <a:r>
              <a:rPr lang="ja-JP" altLang="en-US" dirty="0" smtClean="0"/>
              <a:t>クラスがある：</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6" name="メモ 5"/>
          <p:cNvSpPr/>
          <p:nvPr/>
        </p:nvSpPr>
        <p:spPr>
          <a:xfrm>
            <a:off x="857250" y="2709948"/>
            <a:ext cx="7404654" cy="3599411"/>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solidFill>
                  <a:sysClr val="windowText" lastClr="000000"/>
                </a:solidFill>
                <a:latin typeface="Courier New" panose="02070309020205020404" pitchFamily="49" charset="0"/>
                <a:cs typeface="Courier New" panose="02070309020205020404" pitchFamily="49" charset="0"/>
              </a:rPr>
              <a:t>class </a:t>
            </a:r>
            <a:r>
              <a:rPr lang="en-US" altLang="ja-JP" dirty="0" smtClean="0">
                <a:solidFill>
                  <a:sysClr val="windowText" lastClr="000000"/>
                </a:solidFill>
                <a:latin typeface="Courier New" panose="02070309020205020404" pitchFamily="49" charset="0"/>
                <a:cs typeface="Courier New" panose="02070309020205020404" pitchFamily="49" charset="0"/>
              </a:rPr>
              <a:t>Supplier{</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	internal </a:t>
            </a:r>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a:solidFill>
                  <a:sysClr val="windowText" lastClr="000000"/>
                </a:solidFill>
                <a:latin typeface="Courier New" panose="02070309020205020404" pitchFamily="49" charset="0"/>
                <a:cs typeface="Courier New" panose="02070309020205020404" pitchFamily="49" charset="0"/>
              </a:rPr>
              <a:t>Supply { get; }</a:t>
            </a:r>
          </a:p>
          <a:p>
            <a:r>
              <a:rPr lang="en-US" altLang="ja-JP" dirty="0" smtClean="0">
                <a:solidFill>
                  <a:sysClr val="windowText" lastClr="000000"/>
                </a:solidFill>
                <a:latin typeface="Courier New" panose="02070309020205020404" pitchFamily="49" charset="0"/>
                <a:cs typeface="Courier New" panose="02070309020205020404" pitchFamily="49" charset="0"/>
              </a:rPr>
              <a:t>	internal</a:t>
            </a:r>
            <a:r>
              <a:rPr lang="ja-JP" altLang="en-US" dirty="0" smtClean="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Supplier(</a:t>
            </a:r>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        Supply = </a:t>
            </a:r>
            <a:r>
              <a:rPr lang="en-US" altLang="ja-JP" dirty="0" err="1" smtClean="0">
                <a:solidFill>
                  <a:sysClr val="windowText" lastClr="000000"/>
                </a:solidFill>
                <a:latin typeface="Courier New" panose="02070309020205020404" pitchFamily="49" charset="0"/>
                <a:cs typeface="Courier New" panose="02070309020205020404" pitchFamily="49" charset="0"/>
              </a:rPr>
              <a:t>i</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a:t>
            </a:r>
          </a:p>
          <a:p>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smtClean="0">
                <a:solidFill>
                  <a:sysClr val="windowText" lastClr="000000"/>
                </a:solidFill>
                <a:latin typeface="Courier New" panose="02070309020205020404" pitchFamily="49" charset="0"/>
                <a:cs typeface="Courier New" panose="02070309020205020404" pitchFamily="49" charset="0"/>
              </a:rPr>
              <a:t>class Consumer{</a:t>
            </a:r>
          </a:p>
          <a:p>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a:solidFill>
                  <a:sysClr val="windowText" lastClr="000000"/>
                </a:solidFill>
                <a:latin typeface="Courier New" panose="02070309020205020404" pitchFamily="49" charset="0"/>
                <a:cs typeface="Courier New" panose="02070309020205020404" pitchFamily="49" charset="0"/>
              </a:rPr>
              <a:t>internal void Consume(</a:t>
            </a:r>
            <a:r>
              <a:rPr lang="en-US" altLang="ja-JP" dirty="0" err="1">
                <a:solidFill>
                  <a:sysClr val="windowText" lastClr="000000"/>
                </a:solidFill>
                <a:latin typeface="Courier New" panose="02070309020205020404" pitchFamily="49" charset="0"/>
                <a:cs typeface="Courier New" panose="02070309020205020404" pitchFamily="49" charset="0"/>
              </a:rPr>
              <a:t>Func</a:t>
            </a:r>
            <a:r>
              <a:rPr lang="en-US" altLang="ja-JP" dirty="0">
                <a:solidFill>
                  <a:sysClr val="windowText" lastClr="000000"/>
                </a:solidFill>
                <a:latin typeface="Courier New" panose="02070309020205020404" pitchFamily="49" charset="0"/>
                <a:cs typeface="Courier New" panose="02070309020205020404" pitchFamily="49" charset="0"/>
              </a:rPr>
              <a:t>&lt;</a:t>
            </a:r>
            <a:r>
              <a:rPr lang="en-US" altLang="ja-JP" dirty="0" err="1">
                <a:solidFill>
                  <a:sysClr val="windowText" lastClr="000000"/>
                </a:solidFill>
                <a:latin typeface="Courier New" panose="02070309020205020404" pitchFamily="49" charset="0"/>
                <a:cs typeface="Courier New" panose="02070309020205020404" pitchFamily="49" charset="0"/>
              </a:rPr>
              <a:t>int</a:t>
            </a:r>
            <a:r>
              <a:rPr lang="en-US" altLang="ja-JP" dirty="0">
                <a:solidFill>
                  <a:sysClr val="windowText" lastClr="000000"/>
                </a:solidFill>
                <a:latin typeface="Courier New" panose="02070309020205020404" pitchFamily="49" charset="0"/>
                <a:cs typeface="Courier New" panose="02070309020205020404" pitchFamily="49" charset="0"/>
              </a:rPr>
              <a:t>&gt; sup</a:t>
            </a:r>
            <a:r>
              <a:rPr lang="en-US" altLang="ja-JP" dirty="0" smtClean="0">
                <a:solidFill>
                  <a:sysClr val="windowText" lastClr="000000"/>
                </a:solidFill>
                <a:latin typeface="Courier New" panose="02070309020205020404" pitchFamily="49" charset="0"/>
                <a:cs typeface="Courier New" panose="02070309020205020404" pitchFamily="49" charset="0"/>
              </a:rPr>
              <a:t>) {</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Console.WriteLine</a:t>
            </a:r>
            <a:r>
              <a:rPr lang="en-US" altLang="ja-JP" dirty="0">
                <a:solidFill>
                  <a:sysClr val="windowText" lastClr="000000"/>
                </a:solidFill>
                <a:latin typeface="Courier New" panose="02070309020205020404" pitchFamily="49" charset="0"/>
                <a:cs typeface="Courier New" panose="02070309020205020404" pitchFamily="49" charset="0"/>
              </a:rPr>
              <a:t>(</a:t>
            </a:r>
            <a:r>
              <a:rPr lang="en-US" altLang="ja-JP" dirty="0" err="1">
                <a:solidFill>
                  <a:sysClr val="windowText" lastClr="000000"/>
                </a:solidFill>
                <a:latin typeface="Courier New" panose="02070309020205020404" pitchFamily="49" charset="0"/>
                <a:cs typeface="Courier New" panose="02070309020205020404" pitchFamily="49" charset="0"/>
              </a:rPr>
              <a:t>sup.Invoke</a:t>
            </a:r>
            <a:r>
              <a:rPr lang="en-US" altLang="ja-JP" dirty="0">
                <a:solidFill>
                  <a:sysClr val="windowText" lastClr="000000"/>
                </a:solidFill>
                <a:latin typeface="Courier New" panose="02070309020205020404" pitchFamily="49" charset="0"/>
                <a:cs typeface="Courier New" panose="02070309020205020404" pitchFamily="49" charset="0"/>
              </a:rPr>
              <a:t>());</a:t>
            </a:r>
          </a:p>
          <a:p>
            <a:r>
              <a:rPr lang="en-US" altLang="ja-JP" dirty="0">
                <a:solidFill>
                  <a:sysClr val="windowText" lastClr="000000"/>
                </a:solidFill>
                <a:latin typeface="Courier New" panose="02070309020205020404" pitchFamily="49" charset="0"/>
                <a:cs typeface="Courier New" panose="02070309020205020404" pitchFamily="49" charset="0"/>
              </a:rPr>
              <a:t>    }</a:t>
            </a:r>
          </a:p>
          <a:p>
            <a:r>
              <a:rPr lang="en-US" altLang="ja-JP" dirty="0">
                <a:solidFill>
                  <a:sysClr val="windowText" lastClr="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902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はじめに</a:t>
            </a:r>
            <a:endParaRPr kumimoji="1" lang="ja-JP" altLang="en-US" dirty="0"/>
          </a:p>
        </p:txBody>
      </p:sp>
      <p:sp>
        <p:nvSpPr>
          <p:cNvPr id="5" name="サブタイトル 4"/>
          <p:cNvSpPr>
            <a:spLocks noGrp="1"/>
          </p:cNvSpPr>
          <p:nvPr>
            <p:ph type="subTitle" idx="1"/>
          </p:nvPr>
        </p:nvSpPr>
        <p:spPr/>
        <p:txBody>
          <a:bodyPr/>
          <a:lstStyle/>
          <a:p>
            <a:r>
              <a:rPr lang="ja-JP" altLang="en-US" dirty="0"/>
              <a:t>開催概要と企画の</a:t>
            </a:r>
            <a:r>
              <a:rPr lang="ja-JP" altLang="en-US" dirty="0" smtClean="0"/>
              <a:t>意図</a:t>
            </a:r>
            <a:endParaRPr lang="ja-JP" altLang="en-US" dirty="0"/>
          </a:p>
        </p:txBody>
      </p:sp>
    </p:spTree>
    <p:extLst>
      <p:ext uri="{BB962C8B-B14F-4D97-AF65-F5344CB8AC3E}">
        <p14:creationId xmlns:p14="http://schemas.microsoft.com/office/powerpoint/2010/main" val="252864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ラムダ式</a:t>
            </a:r>
            <a:r>
              <a:rPr lang="ja-JP" altLang="en-US" dirty="0" smtClean="0"/>
              <a:t>の目的のちがい</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lang="ja-JP" altLang="en-US" dirty="0"/>
              <a:t>ここ</a:t>
            </a:r>
            <a:r>
              <a:rPr lang="ja-JP" altLang="en-US" dirty="0" smtClean="0"/>
              <a:t>で下記のようなコードを実行するとどうなるか：</a:t>
            </a:r>
            <a:endParaRPr kumimoji="1" lang="en-US" altLang="ja-JP" dirty="0" smtClean="0"/>
          </a:p>
          <a:p>
            <a:pPr marL="491490" indent="-457200">
              <a:buFont typeface="+mj-lt"/>
              <a:buAutoNum type="alphaUcParenR"/>
            </a:pPr>
            <a:r>
              <a:rPr lang="ja-JP" altLang="en-US" dirty="0"/>
              <a:t>標準出力に「</a:t>
            </a:r>
            <a:r>
              <a:rPr lang="en-US" altLang="ja-JP" dirty="0"/>
              <a:t>1</a:t>
            </a:r>
            <a:r>
              <a:rPr lang="ja-JP" altLang="en-US" dirty="0"/>
              <a:t>」「</a:t>
            </a:r>
            <a:r>
              <a:rPr lang="en-US" altLang="ja-JP" dirty="0"/>
              <a:t>2</a:t>
            </a:r>
            <a:r>
              <a:rPr lang="ja-JP" altLang="en-US" dirty="0"/>
              <a:t>」「</a:t>
            </a:r>
            <a:r>
              <a:rPr lang="en-US" altLang="ja-JP" dirty="0"/>
              <a:t>3</a:t>
            </a:r>
            <a:r>
              <a:rPr lang="ja-JP" altLang="en-US" dirty="0"/>
              <a:t>」と出力される</a:t>
            </a:r>
            <a:endParaRPr lang="en-US" altLang="ja-JP" dirty="0"/>
          </a:p>
          <a:p>
            <a:pPr marL="491490" indent="-457200">
              <a:buFont typeface="+mj-lt"/>
              <a:buAutoNum type="alphaUcParenR"/>
            </a:pPr>
            <a:r>
              <a:rPr lang="ja-JP" altLang="en-US" dirty="0"/>
              <a:t>標準出力に「</a:t>
            </a:r>
            <a:r>
              <a:rPr lang="en-US" altLang="ja-JP" dirty="0"/>
              <a:t>1</a:t>
            </a:r>
            <a:r>
              <a:rPr lang="ja-JP" altLang="en-US" dirty="0"/>
              <a:t>」</a:t>
            </a:r>
            <a:r>
              <a:rPr lang="ja-JP" altLang="en-US" dirty="0" smtClean="0"/>
              <a:t>「</a:t>
            </a:r>
            <a:r>
              <a:rPr lang="en-US" altLang="ja-JP" dirty="0" smtClean="0"/>
              <a:t>1</a:t>
            </a:r>
            <a:r>
              <a:rPr lang="ja-JP" altLang="en-US" dirty="0" smtClean="0"/>
              <a:t>」</a:t>
            </a:r>
            <a:r>
              <a:rPr lang="ja-JP" altLang="en-US" dirty="0"/>
              <a:t>と出力される</a:t>
            </a:r>
            <a:endParaRPr lang="en-US" altLang="ja-JP" dirty="0"/>
          </a:p>
          <a:p>
            <a:pPr marL="491490" indent="-457200">
              <a:buFont typeface="+mj-lt"/>
              <a:buAutoNum type="alphaUcParenR"/>
            </a:pPr>
            <a:r>
              <a:rPr lang="ja-JP" altLang="en-US" dirty="0"/>
              <a:t>標準出力に「</a:t>
            </a:r>
            <a:r>
              <a:rPr lang="en-US" altLang="ja-JP" dirty="0"/>
              <a:t>3</a:t>
            </a:r>
            <a:r>
              <a:rPr lang="ja-JP" altLang="en-US" dirty="0"/>
              <a:t>」と出力される</a:t>
            </a:r>
            <a:endParaRPr lang="en-US" altLang="ja-JP" dirty="0"/>
          </a:p>
          <a:p>
            <a:pPr marL="491490" indent="-457200">
              <a:buFont typeface="+mj-lt"/>
              <a:buAutoNum type="alphaUcParenR"/>
            </a:pPr>
            <a:r>
              <a:rPr lang="ja-JP" altLang="en-US" dirty="0"/>
              <a:t>標準出力に</a:t>
            </a:r>
            <a:r>
              <a:rPr lang="ja-JP" altLang="en-US" dirty="0" smtClean="0"/>
              <a:t>「</a:t>
            </a:r>
            <a:r>
              <a:rPr lang="en-US" altLang="ja-JP" dirty="0" smtClean="0"/>
              <a:t>1</a:t>
            </a:r>
            <a:r>
              <a:rPr lang="ja-JP" altLang="en-US" dirty="0" smtClean="0"/>
              <a:t>」</a:t>
            </a:r>
            <a:r>
              <a:rPr lang="ja-JP" altLang="en-US" dirty="0"/>
              <a:t>と出力される</a:t>
            </a:r>
            <a:endParaRPr lang="en-US" altLang="ja-JP" dirty="0"/>
          </a:p>
          <a:p>
            <a:pPr marL="491490" indent="-457200">
              <a:buFont typeface="+mj-lt"/>
              <a:buAutoNum type="alphaUcParenR"/>
            </a:pPr>
            <a:r>
              <a:rPr kumimoji="1" lang="ja-JP" altLang="en-US" dirty="0" smtClean="0"/>
              <a:t>コンパイルエラーになる</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6" name="メモ 5"/>
          <p:cNvSpPr/>
          <p:nvPr/>
        </p:nvSpPr>
        <p:spPr>
          <a:xfrm>
            <a:off x="857250" y="4588626"/>
            <a:ext cx="7404654" cy="2028303"/>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a:solidFill>
                  <a:sysClr val="windowText" lastClr="000000"/>
                </a:solidFill>
                <a:latin typeface="Courier New" panose="02070309020205020404" pitchFamily="49" charset="0"/>
                <a:cs typeface="Courier New" panose="02070309020205020404" pitchFamily="49" charset="0"/>
              </a:rPr>
              <a:t> = 1;</a:t>
            </a:r>
          </a:p>
          <a:p>
            <a:r>
              <a:rPr lang="en-US" altLang="ja-JP" dirty="0" err="1" smtClean="0">
                <a:solidFill>
                  <a:sysClr val="windowText" lastClr="000000"/>
                </a:solidFill>
                <a:latin typeface="Courier New" panose="02070309020205020404" pitchFamily="49" charset="0"/>
                <a:cs typeface="Courier New" panose="02070309020205020404" pitchFamily="49" charset="0"/>
              </a:rPr>
              <a:t>Func</a:t>
            </a:r>
            <a:r>
              <a:rPr lang="en-US" altLang="ja-JP" dirty="0" smtClean="0">
                <a:solidFill>
                  <a:sysClr val="windowText" lastClr="000000"/>
                </a:solidFill>
                <a:latin typeface="Courier New" panose="02070309020205020404" pitchFamily="49" charset="0"/>
                <a:cs typeface="Courier New" panose="02070309020205020404" pitchFamily="49" charset="0"/>
              </a:rPr>
              <a:t>&lt;</a:t>
            </a:r>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a:solidFill>
                  <a:sysClr val="windowText" lastClr="000000"/>
                </a:solidFill>
                <a:latin typeface="Courier New" panose="02070309020205020404" pitchFamily="49" charset="0"/>
                <a:cs typeface="Courier New" panose="02070309020205020404" pitchFamily="49" charset="0"/>
              </a:rPr>
              <a:t>&gt; sup = () =&gt; </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sup += sup;</a:t>
            </a:r>
          </a:p>
          <a:p>
            <a:r>
              <a:rPr lang="en-US" altLang="ja-JP" dirty="0" smtClean="0">
                <a:solidFill>
                  <a:sysClr val="windowText" lastClr="000000"/>
                </a:solidFill>
                <a:latin typeface="Courier New" panose="02070309020205020404" pitchFamily="49" charset="0"/>
                <a:cs typeface="Courier New" panose="02070309020205020404" pitchFamily="49" charset="0"/>
              </a:rPr>
              <a:t>sup </a:t>
            </a:r>
            <a:r>
              <a:rPr lang="en-US" altLang="ja-JP" dirty="0">
                <a:solidFill>
                  <a:sysClr val="windowText" lastClr="000000"/>
                </a:solidFill>
                <a:latin typeface="Courier New" panose="02070309020205020404" pitchFamily="49" charset="0"/>
                <a:cs typeface="Courier New" panose="02070309020205020404" pitchFamily="49" charset="0"/>
              </a:rPr>
              <a:t>+= (() =&gt; new Supplier(</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a:solidFill>
                  <a:sysClr val="windowText" lastClr="000000"/>
                </a:solidFill>
                <a:latin typeface="Courier New" panose="02070309020205020404" pitchFamily="49" charset="0"/>
                <a:cs typeface="Courier New" panose="02070309020205020404" pitchFamily="49" charset="0"/>
              </a:rPr>
              <a:t>).</a:t>
            </a:r>
            <a:r>
              <a:rPr lang="en-US" altLang="ja-JP" dirty="0" smtClean="0">
                <a:solidFill>
                  <a:sysClr val="windowText" lastClr="000000"/>
                </a:solidFill>
                <a:latin typeface="Courier New" panose="02070309020205020404" pitchFamily="49" charset="0"/>
                <a:cs typeface="Courier New" panose="02070309020205020404" pitchFamily="49" charset="0"/>
              </a:rPr>
              <a:t>Supply);</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a:solidFill>
                  <a:sysClr val="windowText" lastClr="000000"/>
                </a:solidFill>
                <a:latin typeface="Courier New" panose="02070309020205020404" pitchFamily="49" charset="0"/>
                <a:cs typeface="Courier New" panose="02070309020205020404" pitchFamily="49" charset="0"/>
              </a:rPr>
              <a:t>Consumer</a:t>
            </a:r>
            <a:r>
              <a:rPr lang="ja-JP" altLang="en-US" dirty="0">
                <a:solidFill>
                  <a:sysClr val="windowText" lastClr="000000"/>
                </a:solidFill>
                <a:latin typeface="Courier New" panose="02070309020205020404" pitchFamily="49" charset="0"/>
                <a:cs typeface="Courier New" panose="02070309020205020404" pitchFamily="49" charset="0"/>
              </a:rPr>
              <a:t> </a:t>
            </a:r>
            <a:r>
              <a:rPr lang="en-US" altLang="ja-JP" dirty="0">
                <a:solidFill>
                  <a:sysClr val="windowText" lastClr="000000"/>
                </a:solidFill>
                <a:latin typeface="Courier New" panose="02070309020205020404" pitchFamily="49" charset="0"/>
                <a:cs typeface="Courier New" panose="02070309020205020404" pitchFamily="49" charset="0"/>
              </a:rPr>
              <a:t>c = new Consumer();</a:t>
            </a:r>
          </a:p>
          <a:p>
            <a:r>
              <a:rPr lang="en-US" altLang="ja-JP" dirty="0" err="1" smtClean="0">
                <a:solidFill>
                  <a:sysClr val="windowText" lastClr="000000"/>
                </a:solidFill>
                <a:latin typeface="Courier New" panose="02070309020205020404" pitchFamily="49" charset="0"/>
                <a:cs typeface="Courier New" panose="02070309020205020404" pitchFamily="49" charset="0"/>
              </a:rPr>
              <a:t>c.Consume</a:t>
            </a:r>
            <a:r>
              <a:rPr lang="en-US" altLang="ja-JP" dirty="0" smtClean="0">
                <a:solidFill>
                  <a:sysClr val="windowText" lastClr="000000"/>
                </a:solidFill>
                <a:latin typeface="Courier New" panose="02070309020205020404" pitchFamily="49" charset="0"/>
                <a:cs typeface="Courier New" panose="02070309020205020404" pitchFamily="49" charset="0"/>
              </a:rPr>
              <a:t>(sup);</a:t>
            </a:r>
          </a:p>
        </p:txBody>
      </p:sp>
    </p:spTree>
    <p:extLst>
      <p:ext uri="{BB962C8B-B14F-4D97-AF65-F5344CB8AC3E}">
        <p14:creationId xmlns:p14="http://schemas.microsoft.com/office/powerpoint/2010/main" val="2847096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ではこれならどう</a:t>
            </a:r>
            <a:r>
              <a:rPr lang="ja-JP" altLang="en-US" dirty="0" smtClean="0"/>
              <a:t>か？</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lang="ja-JP" altLang="en-US" dirty="0"/>
              <a:t>ここ</a:t>
            </a:r>
            <a:r>
              <a:rPr lang="ja-JP" altLang="en-US" dirty="0" smtClean="0"/>
              <a:t>で下記のようなコードを実行するとどうなるか：</a:t>
            </a:r>
            <a:endParaRPr kumimoji="1" lang="en-US" altLang="ja-JP" dirty="0" smtClean="0"/>
          </a:p>
          <a:p>
            <a:pPr marL="491490" indent="-457200">
              <a:buFont typeface="+mj-lt"/>
              <a:buAutoNum type="alphaUcParenR"/>
            </a:pPr>
            <a:r>
              <a:rPr lang="ja-JP" altLang="en-US" dirty="0"/>
              <a:t>標準出力に「</a:t>
            </a:r>
            <a:r>
              <a:rPr lang="en-US" altLang="ja-JP" dirty="0"/>
              <a:t>1</a:t>
            </a:r>
            <a:r>
              <a:rPr lang="ja-JP" altLang="en-US" dirty="0"/>
              <a:t>」「</a:t>
            </a:r>
            <a:r>
              <a:rPr lang="en-US" altLang="ja-JP" dirty="0"/>
              <a:t>2</a:t>
            </a:r>
            <a:r>
              <a:rPr lang="ja-JP" altLang="en-US" dirty="0"/>
              <a:t>」「</a:t>
            </a:r>
            <a:r>
              <a:rPr lang="en-US" altLang="ja-JP" dirty="0"/>
              <a:t>3</a:t>
            </a:r>
            <a:r>
              <a:rPr lang="ja-JP" altLang="en-US" dirty="0"/>
              <a:t>」と出力される</a:t>
            </a:r>
            <a:endParaRPr lang="en-US" altLang="ja-JP" dirty="0"/>
          </a:p>
          <a:p>
            <a:pPr marL="491490" indent="-457200">
              <a:buFont typeface="+mj-lt"/>
              <a:buAutoNum type="alphaUcParenR"/>
            </a:pPr>
            <a:r>
              <a:rPr lang="ja-JP" altLang="en-US" dirty="0"/>
              <a:t>標準出力に「</a:t>
            </a:r>
            <a:r>
              <a:rPr lang="en-US" altLang="ja-JP" dirty="0"/>
              <a:t>1</a:t>
            </a:r>
            <a:r>
              <a:rPr lang="ja-JP" altLang="en-US" dirty="0"/>
              <a:t>」「</a:t>
            </a:r>
            <a:r>
              <a:rPr lang="en-US" altLang="ja-JP" dirty="0"/>
              <a:t>2</a:t>
            </a:r>
            <a:r>
              <a:rPr lang="ja-JP" altLang="en-US" dirty="0"/>
              <a:t>」</a:t>
            </a:r>
            <a:r>
              <a:rPr lang="ja-JP" altLang="en-US" dirty="0" smtClean="0"/>
              <a:t>「</a:t>
            </a:r>
            <a:r>
              <a:rPr lang="en-US" altLang="ja-JP" dirty="0" smtClean="0"/>
              <a:t>1</a:t>
            </a:r>
            <a:r>
              <a:rPr lang="ja-JP" altLang="en-US" dirty="0" smtClean="0"/>
              <a:t>」</a:t>
            </a:r>
            <a:r>
              <a:rPr lang="ja-JP" altLang="en-US" dirty="0"/>
              <a:t>と出力される</a:t>
            </a:r>
            <a:endParaRPr lang="en-US" altLang="ja-JP" dirty="0"/>
          </a:p>
          <a:p>
            <a:pPr marL="491490" indent="-457200">
              <a:buFont typeface="+mj-lt"/>
              <a:buAutoNum type="alphaUcParenR"/>
            </a:pPr>
            <a:r>
              <a:rPr kumimoji="1" lang="ja-JP" altLang="en-US" dirty="0" smtClean="0"/>
              <a:t>コンパイルエラーになる</a:t>
            </a:r>
            <a:endParaRPr kumimoji="1" lang="ja-JP" altLang="en-US" dirty="0"/>
          </a:p>
        </p:txBody>
      </p:sp>
      <p:sp>
        <p:nvSpPr>
          <p:cNvPr id="5" name="正方形/長方形 4"/>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6" name="メモ 5"/>
          <p:cNvSpPr/>
          <p:nvPr/>
        </p:nvSpPr>
        <p:spPr>
          <a:xfrm>
            <a:off x="857250" y="4588626"/>
            <a:ext cx="7404654" cy="2028303"/>
          </a:xfrm>
          <a:prstGeom prst="foldedCorner">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smtClean="0">
                <a:solidFill>
                  <a:sysClr val="windowText" lastClr="000000"/>
                </a:solidFill>
                <a:latin typeface="Courier New" panose="02070309020205020404" pitchFamily="49" charset="0"/>
                <a:cs typeface="Courier New" panose="02070309020205020404" pitchFamily="49" charset="0"/>
              </a:rPr>
              <a:t> </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a:solidFill>
                  <a:sysClr val="windowText" lastClr="000000"/>
                </a:solidFill>
                <a:latin typeface="Courier New" panose="02070309020205020404" pitchFamily="49" charset="0"/>
                <a:cs typeface="Courier New" panose="02070309020205020404" pitchFamily="49" charset="0"/>
              </a:rPr>
              <a:t> = 1;</a:t>
            </a:r>
          </a:p>
          <a:p>
            <a:r>
              <a:rPr lang="en-US" altLang="ja-JP" dirty="0" err="1" smtClean="0">
                <a:solidFill>
                  <a:sysClr val="windowText" lastClr="000000"/>
                </a:solidFill>
                <a:latin typeface="Courier New" panose="02070309020205020404" pitchFamily="49" charset="0"/>
                <a:cs typeface="Courier New" panose="02070309020205020404" pitchFamily="49" charset="0"/>
              </a:rPr>
              <a:t>Func</a:t>
            </a:r>
            <a:r>
              <a:rPr lang="en-US" altLang="ja-JP" dirty="0" smtClean="0">
                <a:solidFill>
                  <a:sysClr val="windowText" lastClr="000000"/>
                </a:solidFill>
                <a:latin typeface="Courier New" panose="02070309020205020404" pitchFamily="49" charset="0"/>
                <a:cs typeface="Courier New" panose="02070309020205020404" pitchFamily="49" charset="0"/>
              </a:rPr>
              <a:t>&lt;</a:t>
            </a:r>
            <a:r>
              <a:rPr lang="en-US" altLang="ja-JP" dirty="0" err="1" smtClean="0">
                <a:solidFill>
                  <a:sysClr val="windowText" lastClr="000000"/>
                </a:solidFill>
                <a:latin typeface="Courier New" panose="02070309020205020404" pitchFamily="49" charset="0"/>
                <a:cs typeface="Courier New" panose="02070309020205020404" pitchFamily="49" charset="0"/>
              </a:rPr>
              <a:t>int</a:t>
            </a:r>
            <a:r>
              <a:rPr lang="en-US" altLang="ja-JP" dirty="0">
                <a:solidFill>
                  <a:sysClr val="windowText" lastClr="000000"/>
                </a:solidFill>
                <a:latin typeface="Courier New" panose="02070309020205020404" pitchFamily="49" charset="0"/>
                <a:cs typeface="Courier New" panose="02070309020205020404" pitchFamily="49" charset="0"/>
              </a:rPr>
              <a:t>&gt; sup = () =&gt; </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smtClean="0">
                <a:solidFill>
                  <a:sysClr val="windowText" lastClr="000000"/>
                </a:solidFill>
                <a:latin typeface="Courier New" panose="02070309020205020404" pitchFamily="49" charset="0"/>
                <a:cs typeface="Courier New" panose="02070309020205020404" pitchFamily="49" charset="0"/>
              </a:rPr>
              <a:t>++;</a:t>
            </a:r>
          </a:p>
          <a:p>
            <a:r>
              <a:rPr lang="en-US" altLang="ja-JP" dirty="0" smtClean="0">
                <a:solidFill>
                  <a:sysClr val="windowText" lastClr="000000"/>
                </a:solidFill>
                <a:latin typeface="Courier New" panose="02070309020205020404" pitchFamily="49" charset="0"/>
                <a:cs typeface="Courier New" panose="02070309020205020404" pitchFamily="49" charset="0"/>
              </a:rPr>
              <a:t>sup += sup;</a:t>
            </a:r>
          </a:p>
          <a:p>
            <a:r>
              <a:rPr lang="en-US" altLang="ja-JP" dirty="0" smtClean="0">
                <a:solidFill>
                  <a:sysClr val="windowText" lastClr="000000"/>
                </a:solidFill>
                <a:latin typeface="Courier New" panose="02070309020205020404" pitchFamily="49" charset="0"/>
                <a:cs typeface="Courier New" panose="02070309020205020404" pitchFamily="49" charset="0"/>
              </a:rPr>
              <a:t>sup </a:t>
            </a:r>
            <a:r>
              <a:rPr lang="en-US" altLang="ja-JP" dirty="0">
                <a:solidFill>
                  <a:sysClr val="windowText" lastClr="000000"/>
                </a:solidFill>
                <a:latin typeface="Courier New" panose="02070309020205020404" pitchFamily="49" charset="0"/>
                <a:cs typeface="Courier New" panose="02070309020205020404" pitchFamily="49" charset="0"/>
              </a:rPr>
              <a:t>+= </a:t>
            </a:r>
            <a:r>
              <a:rPr lang="en-US" altLang="ja-JP" dirty="0" smtClean="0">
                <a:solidFill>
                  <a:sysClr val="windowText" lastClr="000000"/>
                </a:solidFill>
                <a:latin typeface="Courier New" panose="02070309020205020404" pitchFamily="49" charset="0"/>
                <a:cs typeface="Courier New" panose="02070309020205020404" pitchFamily="49" charset="0"/>
              </a:rPr>
              <a:t>new </a:t>
            </a:r>
            <a:r>
              <a:rPr lang="en-US" altLang="ja-JP" dirty="0">
                <a:solidFill>
                  <a:sysClr val="windowText" lastClr="000000"/>
                </a:solidFill>
                <a:latin typeface="Courier New" panose="02070309020205020404" pitchFamily="49" charset="0"/>
                <a:cs typeface="Courier New" panose="02070309020205020404" pitchFamily="49" charset="0"/>
              </a:rPr>
              <a:t>Supplier(</a:t>
            </a:r>
            <a:r>
              <a:rPr lang="en-US" altLang="ja-JP" dirty="0" err="1">
                <a:solidFill>
                  <a:sysClr val="windowText" lastClr="000000"/>
                </a:solidFill>
                <a:latin typeface="Courier New" panose="02070309020205020404" pitchFamily="49" charset="0"/>
                <a:cs typeface="Courier New" panose="02070309020205020404" pitchFamily="49" charset="0"/>
              </a:rPr>
              <a:t>i</a:t>
            </a:r>
            <a:r>
              <a:rPr lang="en-US" altLang="ja-JP" dirty="0">
                <a:solidFill>
                  <a:sysClr val="windowText" lastClr="000000"/>
                </a:solidFill>
                <a:latin typeface="Courier New" panose="02070309020205020404" pitchFamily="49" charset="0"/>
                <a:cs typeface="Courier New" panose="02070309020205020404" pitchFamily="49" charset="0"/>
              </a:rPr>
              <a:t>).</a:t>
            </a:r>
            <a:r>
              <a:rPr lang="en-US" altLang="ja-JP" dirty="0" smtClean="0">
                <a:solidFill>
                  <a:sysClr val="windowText" lastClr="000000"/>
                </a:solidFill>
                <a:latin typeface="Courier New" panose="02070309020205020404" pitchFamily="49" charset="0"/>
                <a:cs typeface="Courier New" panose="02070309020205020404" pitchFamily="49" charset="0"/>
              </a:rPr>
              <a:t>Supply;</a:t>
            </a:r>
            <a:endParaRPr lang="en-US" altLang="ja-JP" dirty="0">
              <a:solidFill>
                <a:sysClr val="windowText" lastClr="000000"/>
              </a:solidFill>
              <a:latin typeface="Courier New" panose="02070309020205020404" pitchFamily="49" charset="0"/>
              <a:cs typeface="Courier New" panose="02070309020205020404" pitchFamily="49" charset="0"/>
            </a:endParaRPr>
          </a:p>
          <a:p>
            <a:r>
              <a:rPr lang="en-US" altLang="ja-JP" dirty="0">
                <a:solidFill>
                  <a:sysClr val="windowText" lastClr="000000"/>
                </a:solidFill>
                <a:latin typeface="Courier New" panose="02070309020205020404" pitchFamily="49" charset="0"/>
                <a:cs typeface="Courier New" panose="02070309020205020404" pitchFamily="49" charset="0"/>
              </a:rPr>
              <a:t>Consumer</a:t>
            </a:r>
            <a:r>
              <a:rPr lang="ja-JP" altLang="en-US" dirty="0">
                <a:solidFill>
                  <a:sysClr val="windowText" lastClr="000000"/>
                </a:solidFill>
                <a:latin typeface="Courier New" panose="02070309020205020404" pitchFamily="49" charset="0"/>
                <a:cs typeface="Courier New" panose="02070309020205020404" pitchFamily="49" charset="0"/>
              </a:rPr>
              <a:t> </a:t>
            </a:r>
            <a:r>
              <a:rPr lang="en-US" altLang="ja-JP" dirty="0">
                <a:solidFill>
                  <a:sysClr val="windowText" lastClr="000000"/>
                </a:solidFill>
                <a:latin typeface="Courier New" panose="02070309020205020404" pitchFamily="49" charset="0"/>
                <a:cs typeface="Courier New" panose="02070309020205020404" pitchFamily="49" charset="0"/>
              </a:rPr>
              <a:t>c = new Consumer();</a:t>
            </a:r>
          </a:p>
          <a:p>
            <a:r>
              <a:rPr lang="en-US" altLang="ja-JP" dirty="0" err="1" smtClean="0">
                <a:solidFill>
                  <a:sysClr val="windowText" lastClr="000000"/>
                </a:solidFill>
                <a:latin typeface="Courier New" panose="02070309020205020404" pitchFamily="49" charset="0"/>
                <a:cs typeface="Courier New" panose="02070309020205020404" pitchFamily="49" charset="0"/>
              </a:rPr>
              <a:t>c.Consume</a:t>
            </a:r>
            <a:r>
              <a:rPr lang="en-US" altLang="ja-JP" dirty="0" smtClean="0">
                <a:solidFill>
                  <a:sysClr val="windowText" lastClr="000000"/>
                </a:solidFill>
                <a:latin typeface="Courier New" panose="02070309020205020404" pitchFamily="49" charset="0"/>
                <a:cs typeface="Courier New" panose="02070309020205020404" pitchFamily="49" charset="0"/>
              </a:rPr>
              <a:t>(sup);</a:t>
            </a:r>
          </a:p>
        </p:txBody>
      </p:sp>
    </p:spTree>
    <p:extLst>
      <p:ext uri="{BB962C8B-B14F-4D97-AF65-F5344CB8AC3E}">
        <p14:creationId xmlns:p14="http://schemas.microsoft.com/office/powerpoint/2010/main" val="3392733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言語仕様の特徴（ある側面）</a:t>
            </a:r>
            <a:endParaRPr kumimoji="1"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952127319"/>
              </p:ext>
            </p:extLst>
          </p:nvPr>
        </p:nvGraphicFramePr>
        <p:xfrm>
          <a:off x="857250" y="2057400"/>
          <a:ext cx="7404099" cy="4234180"/>
        </p:xfrm>
        <a:graphic>
          <a:graphicData uri="http://schemas.openxmlformats.org/drawingml/2006/table">
            <a:tbl>
              <a:tblPr firstRow="1" bandRow="1">
                <a:tableStyleId>{5C22544A-7EE6-4342-B048-85BDC9FD1C3A}</a:tableStyleId>
              </a:tblPr>
              <a:tblGrid>
                <a:gridCol w="1171055"/>
                <a:gridCol w="3092335"/>
                <a:gridCol w="3140709"/>
              </a:tblGrid>
              <a:tr h="370840">
                <a:tc>
                  <a:txBody>
                    <a:bodyPr/>
                    <a:lstStyle/>
                    <a:p>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C#</a:t>
                      </a:r>
                      <a:endParaRPr kumimoji="1" lang="ja-JP" altLang="en-US" dirty="0"/>
                    </a:p>
                  </a:txBody>
                  <a:tcPr/>
                </a:tc>
              </a:tr>
              <a:tr h="370840">
                <a:tc>
                  <a:txBody>
                    <a:bodyPr/>
                    <a:lstStyle/>
                    <a:p>
                      <a:r>
                        <a:rPr kumimoji="1" lang="ja-JP" altLang="en-US" dirty="0" smtClean="0"/>
                        <a:t>言語の拡張</a:t>
                      </a:r>
                      <a:endParaRPr kumimoji="1" lang="ja-JP" altLang="en-US" dirty="0"/>
                    </a:p>
                  </a:txBody>
                  <a:tcPr/>
                </a:tc>
                <a:tc>
                  <a:txBody>
                    <a:bodyPr/>
                    <a:lstStyle/>
                    <a:p>
                      <a:r>
                        <a:rPr kumimoji="1" lang="ja-JP" altLang="en-US" dirty="0" smtClean="0"/>
                        <a:t>どちからといえば「既存リソースを活かしながらどう生産性を上げていくか」を中心に考えている。</a:t>
                      </a:r>
                      <a:endParaRPr kumimoji="1" lang="ja-JP" altLang="en-US" dirty="0"/>
                    </a:p>
                  </a:txBody>
                  <a:tcPr/>
                </a:tc>
                <a:tc>
                  <a:txBody>
                    <a:bodyPr/>
                    <a:lstStyle/>
                    <a:p>
                      <a:r>
                        <a:rPr kumimoji="1" lang="ja-JP" altLang="en-US" dirty="0" smtClean="0"/>
                        <a:t>構文の拡張にとても積極的。一般にはより強力な糖衣構文の導入で実現される。</a:t>
                      </a:r>
                    </a:p>
                  </a:txBody>
                  <a:tcPr/>
                </a:tc>
              </a:tr>
              <a:tr h="370840">
                <a:tc>
                  <a:txBody>
                    <a:bodyPr/>
                    <a:lstStyle/>
                    <a:p>
                      <a:r>
                        <a:rPr kumimoji="1" lang="ja-JP" altLang="en-US" dirty="0" smtClean="0"/>
                        <a:t>ジェネリクス</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コンパイル時に「型消去」されることを前提としたコーディング</a:t>
                      </a:r>
                      <a:endParaRPr lang="en-US" altLang="ja-JP" dirty="0" smtClean="0"/>
                    </a:p>
                  </a:txBody>
                  <a:tcPr/>
                </a:tc>
                <a:tc>
                  <a:txBody>
                    <a:bodyPr/>
                    <a:lstStyle/>
                    <a:p>
                      <a:r>
                        <a:rPr kumimoji="1" lang="ja-JP" altLang="en-US" dirty="0" smtClean="0"/>
                        <a:t>コンパイル時に「型消去」されないことを前提としたコーディング</a:t>
                      </a:r>
                      <a:endParaRPr kumimoji="1" lang="ja-JP" altLang="en-US" dirty="0"/>
                    </a:p>
                  </a:txBody>
                  <a:tcPr/>
                </a:tc>
              </a:tr>
              <a:tr h="370840">
                <a:tc>
                  <a:txBody>
                    <a:bodyPr/>
                    <a:lstStyle/>
                    <a:p>
                      <a:r>
                        <a:rPr kumimoji="1" lang="ja-JP" altLang="en-US" dirty="0" smtClean="0"/>
                        <a:t>参照型と値型の統合</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参照型と値型のちがいを無理に統合したりしない。ただし自動での相互変換の機能は言語が提供する。</a:t>
                      </a:r>
                      <a:endParaRPr lang="en-US" altLang="ja-JP" dirty="0" smtClean="0"/>
                    </a:p>
                  </a:txBody>
                  <a:tcPr/>
                </a:tc>
                <a:tc>
                  <a:txBody>
                    <a:bodyPr/>
                    <a:lstStyle/>
                    <a:p>
                      <a:r>
                        <a:rPr kumimoji="1" lang="ja-JP" altLang="en-US" dirty="0" smtClean="0"/>
                        <a:t>参照型と値型のちがいは言語レベルで吸収・統合する。そのためジェネリクスにも統合される。</a:t>
                      </a:r>
                    </a:p>
                    <a:p>
                      <a:r>
                        <a:rPr kumimoji="1" lang="ja-JP" altLang="en-US" dirty="0" smtClean="0"/>
                        <a:t>ただし本質的にちがうものだから特別のケアをするための構文が必要。</a:t>
                      </a:r>
                      <a:endParaRPr kumimoji="1" lang="ja-JP" altLang="en-US" dirty="0"/>
                    </a:p>
                  </a:txBody>
                  <a:tcPr/>
                </a:tc>
              </a:tr>
              <a:tr h="370840">
                <a:tc>
                  <a:txBody>
                    <a:bodyPr/>
                    <a:lstStyle/>
                    <a:p>
                      <a:r>
                        <a:rPr kumimoji="1" lang="ja-JP" altLang="en-US" dirty="0" smtClean="0"/>
                        <a:t>イベントリスナとラムダ式</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イベントリスナには内部クラスを用いる。複数のリスナを管理し順次呼び出すロジックをつくるのは</a:t>
                      </a:r>
                      <a:r>
                        <a:rPr kumimoji="1" lang="en-US" altLang="ja-JP" dirty="0" smtClean="0"/>
                        <a:t>API</a:t>
                      </a:r>
                      <a:r>
                        <a:rPr kumimoji="1" lang="ja-JP" altLang="en-US" dirty="0" smtClean="0"/>
                        <a:t>開発者の責任。</a:t>
                      </a:r>
                      <a:endParaRPr kumimoji="1" lang="en-US" altLang="ja-JP" dirty="0" smtClean="0"/>
                    </a:p>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ラムダ式は単一メソッドインターフェースが利用されるあらゆるシーンで利用するためにある。</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イベントリスナにはデリゲートを用いる。複数のリスナを管理し順次呼び出すロジックをつくるのは言語</a:t>
                      </a:r>
                      <a:r>
                        <a:rPr lang="en-US" altLang="ja-JP" dirty="0" smtClean="0"/>
                        <a:t>/</a:t>
                      </a:r>
                      <a:r>
                        <a:rPr lang="ja-JP" altLang="en-US" dirty="0" smtClean="0"/>
                        <a:t>コンパイラの責任。</a:t>
                      </a:r>
                      <a:endParaRPr lang="en-US" altLang="ja-JP"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ラムダ式は何よりもまずこのデリゲートのためにある。</a:t>
                      </a:r>
                      <a:endParaRPr kumimoji="1" lang="ja-JP" altLang="en-US" dirty="0" smtClean="0"/>
                    </a:p>
                  </a:txBody>
                  <a:tcPr/>
                </a:tc>
              </a:tr>
            </a:tbl>
          </a:graphicData>
        </a:graphic>
      </p:graphicFrame>
    </p:spTree>
    <p:extLst>
      <p:ext uri="{BB962C8B-B14F-4D97-AF65-F5344CB8AC3E}">
        <p14:creationId xmlns:p14="http://schemas.microsoft.com/office/powerpoint/2010/main" val="2319079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実際のアプリのコードは</a:t>
            </a:r>
            <a:r>
              <a:rPr lang="en-US" altLang="ja-JP" dirty="0" smtClean="0"/>
              <a:t/>
            </a:r>
            <a:br>
              <a:rPr lang="en-US" altLang="ja-JP" dirty="0" smtClean="0"/>
            </a:br>
            <a:r>
              <a:rPr lang="ja-JP" altLang="en-US" dirty="0" smtClean="0"/>
              <a:t>どれくらいちがってくる？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試してみた。</a:t>
            </a:r>
            <a:r>
              <a:rPr lang="ja-JP" altLang="en-US" dirty="0" smtClean="0"/>
              <a:t>→ 結論、</a:t>
            </a:r>
            <a:r>
              <a:rPr kumimoji="1" lang="ja-JP" altLang="en-US" dirty="0" smtClean="0"/>
              <a:t>表面上ほとんど何も変わらない。</a:t>
            </a:r>
            <a:endParaRPr kumimoji="1" lang="en-US" altLang="ja-JP" dirty="0" smtClean="0"/>
          </a:p>
          <a:p>
            <a:r>
              <a:rPr kumimoji="1" lang="ja-JP" altLang="en-US" dirty="0" smtClean="0"/>
              <a:t>つくってみたのは</a:t>
            </a:r>
            <a:r>
              <a:rPr kumimoji="1" lang="en-US" altLang="ja-JP" dirty="0" smtClean="0"/>
              <a:t>JP1/AJS2</a:t>
            </a:r>
            <a:r>
              <a:rPr kumimoji="1" lang="ja-JP" altLang="en-US" dirty="0" smtClean="0"/>
              <a:t>のユニット定義検索ツール。</a:t>
            </a:r>
            <a:endParaRPr kumimoji="1" lang="en-US" altLang="ja-JP" dirty="0" smtClean="0"/>
          </a:p>
          <a:p>
            <a:r>
              <a:rPr lang="en-US" altLang="ja-JP" dirty="0" smtClean="0"/>
              <a:t>JP1/AJS2</a:t>
            </a:r>
            <a:r>
              <a:rPr lang="ja-JP" altLang="en-US" dirty="0" smtClean="0"/>
              <a:t>ユニット定義をパースするライブラリに依存。</a:t>
            </a:r>
            <a:endParaRPr lang="en-US" altLang="ja-JP" dirty="0" smtClean="0"/>
          </a:p>
          <a:p>
            <a:r>
              <a:rPr kumimoji="1" lang="ja-JP" altLang="en-US" dirty="0"/>
              <a:t>ツール</a:t>
            </a:r>
            <a:r>
              <a:rPr kumimoji="1" lang="ja-JP" altLang="en-US" dirty="0" smtClean="0"/>
              <a:t>本体はコマンドライン引数の解析とライブラリを使ったパース＆トラバースを行って結果を表示するだけ。</a:t>
            </a:r>
            <a:endParaRPr kumimoji="1" lang="en-US" altLang="ja-JP" dirty="0" smtClean="0"/>
          </a:p>
          <a:p>
            <a:r>
              <a:rPr lang="en-US" altLang="ja-JP" dirty="0" smtClean="0"/>
              <a:t>Java</a:t>
            </a:r>
            <a:r>
              <a:rPr lang="ja-JP" altLang="en-US" dirty="0" smtClean="0"/>
              <a:t>版（</a:t>
            </a:r>
            <a:r>
              <a:rPr lang="en-US" altLang="ja-JP" dirty="0" smtClean="0"/>
              <a:t>※1</a:t>
            </a:r>
            <a:r>
              <a:rPr lang="ja-JP" altLang="en-US" dirty="0" smtClean="0"/>
              <a:t>）：</a:t>
            </a:r>
            <a:endParaRPr lang="en-US" altLang="ja-JP" dirty="0" smtClean="0"/>
          </a:p>
          <a:p>
            <a:pPr lvl="1"/>
            <a:r>
              <a:rPr kumimoji="1" lang="en-US" altLang="ja-JP" dirty="0" smtClean="0"/>
              <a:t>Maven</a:t>
            </a:r>
            <a:r>
              <a:rPr kumimoji="1" lang="ja-JP" altLang="en-US" dirty="0" smtClean="0"/>
              <a:t>で依存性とビルドプロセスを管理</a:t>
            </a:r>
            <a:endParaRPr kumimoji="1" lang="en-US" altLang="ja-JP" dirty="0" smtClean="0"/>
          </a:p>
          <a:p>
            <a:pPr lvl="1"/>
            <a:r>
              <a:rPr kumimoji="1" lang="en-US" altLang="ja-JP" dirty="0" smtClean="0"/>
              <a:t>Eclipse</a:t>
            </a:r>
            <a:r>
              <a:rPr kumimoji="1" lang="ja-JP" altLang="en-US" dirty="0" smtClean="0"/>
              <a:t>をエディタとして利用</a:t>
            </a:r>
            <a:endParaRPr kumimoji="1" lang="en-US" altLang="ja-JP" dirty="0" smtClean="0"/>
          </a:p>
          <a:p>
            <a:r>
              <a:rPr kumimoji="1" lang="en-US" altLang="ja-JP" dirty="0" smtClean="0"/>
              <a:t>C#</a:t>
            </a:r>
            <a:r>
              <a:rPr kumimoji="1" lang="ja-JP" altLang="en-US" dirty="0" smtClean="0"/>
              <a:t>版（</a:t>
            </a:r>
            <a:r>
              <a:rPr kumimoji="1" lang="en-US" altLang="ja-JP" dirty="0" smtClean="0"/>
              <a:t>※2</a:t>
            </a:r>
            <a:r>
              <a:rPr kumimoji="1" lang="ja-JP" altLang="en-US" dirty="0" smtClean="0"/>
              <a:t>）：</a:t>
            </a:r>
            <a:endParaRPr kumimoji="1" lang="en-US" altLang="ja-JP" dirty="0" smtClean="0"/>
          </a:p>
          <a:p>
            <a:pPr lvl="1"/>
            <a:r>
              <a:rPr lang="en-US" altLang="ja-JP" dirty="0" smtClean="0"/>
              <a:t>VS</a:t>
            </a:r>
            <a:r>
              <a:rPr lang="ja-JP" altLang="en-US" dirty="0" smtClean="0"/>
              <a:t>で依存性とビルドプロセスを管理</a:t>
            </a:r>
            <a:endParaRPr lang="en-US" altLang="ja-JP" dirty="0" smtClean="0"/>
          </a:p>
          <a:p>
            <a:pPr lvl="1"/>
            <a:r>
              <a:rPr kumimoji="1" lang="ja-JP" altLang="en-US" dirty="0" smtClean="0"/>
              <a:t>一部ライブラリの移植の足りないところをツールのコードで補った</a:t>
            </a:r>
            <a:endParaRPr kumimoji="1" lang="ja-JP" altLang="en-US" dirty="0"/>
          </a:p>
        </p:txBody>
      </p:sp>
      <p:sp>
        <p:nvSpPr>
          <p:cNvPr id="4" name="テキスト ボックス 3"/>
          <p:cNvSpPr txBox="1"/>
          <p:nvPr/>
        </p:nvSpPr>
        <p:spPr>
          <a:xfrm>
            <a:off x="857250" y="6187440"/>
            <a:ext cx="7404654" cy="490451"/>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Java</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	https</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github.com/mizukyf/unclazz-jp1ajs2-findunit</a:t>
            </a:r>
          </a:p>
          <a:p>
            <a:r>
              <a:rPr kumimoji="1" lang="en-US" altLang="ja-JP" sz="1200" dirty="0" smtClean="0">
                <a:solidFill>
                  <a:schemeClr val="tx1">
                    <a:lumMod val="65000"/>
                    <a:lumOff val="35000"/>
                  </a:schemeClr>
                </a:solidFill>
              </a:rPr>
              <a:t>※2</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C#</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	https</a:t>
            </a:r>
            <a:r>
              <a:rPr kumimoji="1" lang="en-US" altLang="ja-JP" sz="1200" dirty="0">
                <a:solidFill>
                  <a:schemeClr val="tx1">
                    <a:lumMod val="65000"/>
                    <a:lumOff val="35000"/>
                  </a:schemeClr>
                </a:solidFill>
              </a:rPr>
              <a:t>://github.com/unclazz/Unclazz.Jp1ajs2.Unitdef/tree/master/Unclazz.Jp1ajs2.Findunit</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10490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参考）アプリ概要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いろいろやっているが、ようするに以下のようなユニット定義に対する問い合わせを行っているイメージ。</a:t>
            </a:r>
            <a:endParaRPr kumimoji="1" lang="en-US" altLang="ja-JP" dirty="0" smtClean="0"/>
          </a:p>
          <a:p>
            <a:endParaRPr kumimoji="1" lang="en-US" altLang="ja-JP" dirty="0" smtClean="0"/>
          </a:p>
          <a:p>
            <a:endParaRPr kumimoji="1" lang="ja-JP" altLang="en-US" dirty="0"/>
          </a:p>
        </p:txBody>
      </p:sp>
      <p:pic>
        <p:nvPicPr>
          <p:cNvPr id="1028" name="Picture 4"/>
          <p:cNvPicPr>
            <a:picLocks noChangeAspect="1" noChangeArrowheads="1"/>
          </p:cNvPicPr>
          <p:nvPr/>
        </p:nvPicPr>
        <p:blipFill>
          <a:blip r:embed="rId2"/>
          <a:srcRect/>
          <a:stretch>
            <a:fillRect/>
          </a:stretch>
        </p:blipFill>
        <p:spPr bwMode="auto">
          <a:xfrm>
            <a:off x="870412" y="3369025"/>
            <a:ext cx="7408231" cy="2721809"/>
          </a:xfrm>
          <a:prstGeom prst="rect">
            <a:avLst/>
          </a:prstGeom>
          <a:noFill/>
          <a:ln w="9525">
            <a:solidFill>
              <a:schemeClr val="accent1"/>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ところで</a:t>
            </a:r>
            <a:r>
              <a:rPr kumimoji="1" lang="en-US" altLang="ja-JP" dirty="0" smtClean="0"/>
              <a:t>…</a:t>
            </a:r>
            <a:endParaRPr kumimoji="1" lang="ja-JP" altLang="en-US" dirty="0"/>
          </a:p>
        </p:txBody>
      </p:sp>
      <p:sp>
        <p:nvSpPr>
          <p:cNvPr id="4" name="コンテンツ プレースホルダー 3"/>
          <p:cNvSpPr>
            <a:spLocks noGrp="1"/>
          </p:cNvSpPr>
          <p:nvPr>
            <p:ph idx="1"/>
          </p:nvPr>
        </p:nvSpPr>
        <p:spPr/>
        <p:txBody>
          <a:bodyPr/>
          <a:lstStyle/>
          <a:p>
            <a:r>
              <a:rPr kumimoji="1" lang="ja-JP" altLang="en-US" dirty="0" smtClean="0"/>
              <a:t>「オープンソース化」された</a:t>
            </a:r>
            <a:r>
              <a:rPr kumimoji="1" lang="en-US" altLang="ja-JP" dirty="0" smtClean="0"/>
              <a:t>.NET Core</a:t>
            </a:r>
            <a:r>
              <a:rPr kumimoji="1" lang="ja-JP" altLang="en-US" dirty="0" smtClean="0"/>
              <a:t>（</a:t>
            </a:r>
            <a:r>
              <a:rPr kumimoji="1" lang="en-US" altLang="ja-JP" dirty="0" smtClean="0"/>
              <a:t>6/27</a:t>
            </a:r>
            <a:r>
              <a:rPr kumimoji="1" lang="ja-JP" altLang="en-US" dirty="0" smtClean="0"/>
              <a:t>に</a:t>
            </a:r>
            <a:r>
              <a:rPr kumimoji="1" lang="en-US" altLang="ja-JP" dirty="0" smtClean="0"/>
              <a:t>v1.0</a:t>
            </a:r>
            <a:r>
              <a:rPr kumimoji="1" lang="ja-JP" altLang="en-US" dirty="0" smtClean="0"/>
              <a:t>が公開）は</a:t>
            </a:r>
            <a:r>
              <a:rPr lang="ja-JP" altLang="en-US" dirty="0"/>
              <a:t>、</a:t>
            </a:r>
            <a:r>
              <a:rPr lang="en-US" altLang="ja-JP" dirty="0" smtClean="0"/>
              <a:t>.NET</a:t>
            </a:r>
            <a:r>
              <a:rPr lang="ja-JP" altLang="en-US" dirty="0" smtClean="0"/>
              <a:t>フレームワーク全体の中でどのような位置を占めるのか？</a:t>
            </a:r>
            <a:endParaRPr lang="en-US" altLang="ja-JP" dirty="0" smtClean="0"/>
          </a:p>
          <a:p>
            <a:r>
              <a:rPr kumimoji="1" lang="ja-JP" altLang="en-US" dirty="0" smtClean="0"/>
              <a:t>ニュース記事だとイマイチよくわからない（ちょっと信用ならない）ので公式ドキュメントにあたってみた。</a:t>
            </a:r>
            <a:endParaRPr kumimoji="1" lang="ja-JP" altLang="en-US" dirty="0"/>
          </a:p>
        </p:txBody>
      </p:sp>
      <p:pic>
        <p:nvPicPr>
          <p:cNvPr id="5" name="図 4"/>
          <p:cNvPicPr>
            <a:picLocks noChangeAspect="1"/>
          </p:cNvPicPr>
          <p:nvPr/>
        </p:nvPicPr>
        <p:blipFill>
          <a:blip r:embed="rId2"/>
          <a:stretch>
            <a:fillRect/>
          </a:stretch>
        </p:blipFill>
        <p:spPr>
          <a:xfrm>
            <a:off x="1442370" y="3757575"/>
            <a:ext cx="6234413" cy="2918236"/>
          </a:xfrm>
          <a:prstGeom prst="rect">
            <a:avLst/>
          </a:prstGeom>
          <a:ln>
            <a:solidFill>
              <a:schemeClr val="accent1"/>
            </a:solidFill>
          </a:ln>
        </p:spPr>
      </p:pic>
      <p:sp>
        <p:nvSpPr>
          <p:cNvPr id="7" name="雲形吹き出し 6"/>
          <p:cNvSpPr/>
          <p:nvPr/>
        </p:nvSpPr>
        <p:spPr>
          <a:xfrm>
            <a:off x="5910348" y="4081549"/>
            <a:ext cx="2061557" cy="1113905"/>
          </a:xfrm>
          <a:prstGeom prst="cloudCallout">
            <a:avLst>
              <a:gd name="adj1" fmla="val -65591"/>
              <a:gd name="adj2" fmla="val 2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.NET Core</a:t>
            </a:r>
            <a:r>
              <a:rPr kumimoji="1" lang="ja-JP" altLang="en-US" sz="1400" dirty="0" err="1" smtClean="0"/>
              <a:t>って</a:t>
            </a:r>
            <a:r>
              <a:rPr kumimoji="1" lang="en-US" altLang="ja-JP" sz="1400" dirty="0" smtClean="0"/>
              <a:t/>
            </a:r>
            <a:br>
              <a:rPr kumimoji="1" lang="en-US" altLang="ja-JP" sz="1400" dirty="0" smtClean="0"/>
            </a:br>
            <a:r>
              <a:rPr kumimoji="1" lang="ja-JP" altLang="en-US" sz="1400" dirty="0" smtClean="0"/>
              <a:t>なんなんだ？</a:t>
            </a:r>
            <a:endParaRPr kumimoji="1" lang="ja-JP" altLang="en-US" sz="1400" dirty="0"/>
          </a:p>
        </p:txBody>
      </p:sp>
    </p:spTree>
    <p:extLst>
      <p:ext uri="{BB962C8B-B14F-4D97-AF65-F5344CB8AC3E}">
        <p14:creationId xmlns:p14="http://schemas.microsoft.com/office/powerpoint/2010/main" val="61034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r>
              <a:rPr lang="en-US" altLang="ja-JP" dirty="0" smtClean="0"/>
              <a:t>/</a:t>
            </a:r>
            <a:r>
              <a:rPr lang="ja-JP" altLang="en-US" dirty="0" smtClean="0"/>
              <a:t>言語</a:t>
            </a:r>
            <a:r>
              <a:rPr kumimoji="1" lang="ja-JP" altLang="en-US" dirty="0" smtClean="0"/>
              <a:t>（引用）</a:t>
            </a:r>
            <a:r>
              <a:rPr kumimoji="1" lang="ja-JP" altLang="en-US" sz="1600" dirty="0" smtClean="0"/>
              <a:t>（</a:t>
            </a:r>
            <a:r>
              <a:rPr kumimoji="1" lang="en-US" altLang="ja-JP" sz="1600" dirty="0" smtClean="0"/>
              <a:t>※1</a:t>
            </a:r>
            <a:r>
              <a:rPr kumimoji="1" lang="ja-JP" altLang="en-US" sz="1600"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.NET </a:t>
            </a:r>
            <a:r>
              <a:rPr lang="en-US" altLang="ja-JP" dirty="0"/>
              <a:t>Core</a:t>
            </a:r>
            <a:r>
              <a:rPr lang="ja-JP" altLang="en-US" dirty="0"/>
              <a:t>は以下のパーツ群から構成されています</a:t>
            </a:r>
            <a:r>
              <a:rPr lang="ja-JP" altLang="en-US" dirty="0" smtClean="0"/>
              <a:t>：</a:t>
            </a:r>
            <a:endParaRPr lang="en-US" altLang="ja-JP" dirty="0" smtClean="0"/>
          </a:p>
          <a:p>
            <a:pPr marL="548640" lvl="1" indent="-342900">
              <a:buFont typeface="+mj-ea"/>
              <a:buAutoNum type="circleNumDbPlain"/>
            </a:pPr>
            <a:r>
              <a:rPr lang="en-US" altLang="ja-JP" dirty="0"/>
              <a:t>.NET</a:t>
            </a:r>
            <a:r>
              <a:rPr lang="ja-JP" altLang="en-US" dirty="0"/>
              <a:t>ランタイム。ランタイムは型システム、アセンブリのロード</a:t>
            </a:r>
            <a:r>
              <a:rPr lang="ja-JP" altLang="en-US" dirty="0" smtClean="0"/>
              <a:t>、</a:t>
            </a:r>
            <a:r>
              <a:rPr lang="en-US" altLang="ja-JP" dirty="0" smtClean="0"/>
              <a:t>GC</a:t>
            </a:r>
            <a:r>
              <a:rPr lang="ja-JP" altLang="en-US" dirty="0" err="1" smtClean="0"/>
              <a:t>、</a:t>
            </a:r>
            <a:r>
              <a:rPr lang="ja-JP" altLang="en-US" dirty="0" smtClean="0"/>
              <a:t>異なるアーキテクチャ間</a:t>
            </a:r>
            <a:r>
              <a:rPr lang="ja-JP" altLang="en-US" dirty="0"/>
              <a:t>での相互運用性、そしてその他各種の基本的なサービスを提供します</a:t>
            </a:r>
            <a:r>
              <a:rPr lang="ja-JP" altLang="en-US" dirty="0" smtClean="0"/>
              <a:t>。</a:t>
            </a:r>
            <a:endParaRPr lang="en-US" altLang="ja-JP" dirty="0" smtClean="0"/>
          </a:p>
          <a:p>
            <a:pPr marL="548640" lvl="1" indent="-342900">
              <a:buFont typeface="+mj-ea"/>
              <a:buAutoNum type="circleNumDbPlain"/>
            </a:pPr>
            <a:r>
              <a:rPr lang="ja-JP" altLang="en-US" dirty="0"/>
              <a:t>フレームワーク・ライブラリの集合</a:t>
            </a:r>
            <a:r>
              <a:rPr lang="ja-JP" altLang="en-US" dirty="0" smtClean="0"/>
              <a:t>。（</a:t>
            </a:r>
            <a:r>
              <a:rPr lang="en-US" altLang="ja-JP" dirty="0" smtClean="0"/>
              <a:t>…</a:t>
            </a:r>
            <a:r>
              <a:rPr lang="ja-JP" altLang="en-US" dirty="0" smtClean="0"/>
              <a:t>中略</a:t>
            </a:r>
            <a:r>
              <a:rPr lang="en-US" altLang="ja-JP" dirty="0" smtClean="0"/>
              <a:t>…</a:t>
            </a:r>
            <a:r>
              <a:rPr lang="ja-JP" altLang="en-US" dirty="0" smtClean="0"/>
              <a:t>）</a:t>
            </a:r>
            <a:endParaRPr lang="en-US" altLang="ja-JP" dirty="0" smtClean="0"/>
          </a:p>
          <a:p>
            <a:pPr marL="548640" lvl="1" indent="-342900">
              <a:buFont typeface="+mj-ea"/>
              <a:buAutoNum type="circleNumDbPlain"/>
            </a:pPr>
            <a:r>
              <a:rPr lang="en-US" altLang="ja-JP" dirty="0" smtClean="0"/>
              <a:t>SDK</a:t>
            </a:r>
            <a:r>
              <a:rPr lang="ja-JP" altLang="en-US" dirty="0" smtClean="0"/>
              <a:t>ツールとコンパイラ群。</a:t>
            </a:r>
            <a:r>
              <a:rPr lang="ja-JP" altLang="en-US" dirty="0"/>
              <a:t>（</a:t>
            </a:r>
            <a:r>
              <a:rPr lang="en-US" altLang="ja-JP" dirty="0"/>
              <a:t>…</a:t>
            </a:r>
            <a:r>
              <a:rPr lang="ja-JP" altLang="en-US" dirty="0"/>
              <a:t>中略</a:t>
            </a:r>
            <a:r>
              <a:rPr lang="en-US" altLang="ja-JP" dirty="0"/>
              <a:t>…</a:t>
            </a:r>
            <a:r>
              <a:rPr lang="ja-JP" altLang="en-US" dirty="0" smtClean="0"/>
              <a:t>）</a:t>
            </a:r>
            <a:endParaRPr lang="en-US" altLang="ja-JP" dirty="0" smtClean="0"/>
          </a:p>
          <a:p>
            <a:pPr marL="548640" lvl="1" indent="-342900">
              <a:buFont typeface="+mj-ea"/>
              <a:buAutoNum type="circleNumDbPlain"/>
            </a:pPr>
            <a:r>
              <a:rPr lang="en-US" altLang="ja-JP" dirty="0" err="1" smtClean="0"/>
              <a:t>dotnet</a:t>
            </a:r>
            <a:r>
              <a:rPr lang="ja-JP" altLang="en-US" dirty="0"/>
              <a:t>アプリケーションホスト。これは</a:t>
            </a:r>
            <a:r>
              <a:rPr lang="en-US" altLang="ja-JP" dirty="0"/>
              <a:t>.</a:t>
            </a:r>
            <a:r>
              <a:rPr lang="en-US" altLang="ja-JP" dirty="0" err="1"/>
              <a:t>NETCore</a:t>
            </a:r>
            <a:r>
              <a:rPr lang="ja-JP" altLang="en-US" dirty="0"/>
              <a:t>アプリケーションを起動するために利用されるプログラムです。</a:t>
            </a:r>
            <a:r>
              <a:rPr lang="en-US" altLang="ja-JP" dirty="0" err="1"/>
              <a:t>dotnet</a:t>
            </a:r>
            <a:r>
              <a:rPr lang="ja-JP" altLang="en-US" dirty="0"/>
              <a:t>は適切なランタイムを選択してそれを起動し、アセンブリロードに指針を与えて、アプリケーションを起動します</a:t>
            </a:r>
            <a:r>
              <a:rPr lang="ja-JP" altLang="en-US" dirty="0" smtClean="0"/>
              <a:t>。</a:t>
            </a:r>
            <a:r>
              <a:rPr lang="ja-JP" altLang="en-US" dirty="0"/>
              <a:t>（</a:t>
            </a:r>
            <a:r>
              <a:rPr lang="en-US" altLang="ja-JP" dirty="0"/>
              <a:t>…</a:t>
            </a:r>
            <a:r>
              <a:rPr lang="ja-JP" altLang="en-US" dirty="0"/>
              <a:t>中略</a:t>
            </a:r>
            <a:r>
              <a:rPr lang="en-US" altLang="ja-JP" dirty="0"/>
              <a:t>…</a:t>
            </a:r>
            <a:r>
              <a:rPr lang="ja-JP" altLang="en-US" dirty="0"/>
              <a:t>）</a:t>
            </a:r>
            <a:endParaRPr lang="en-US" altLang="ja-JP" dirty="0"/>
          </a:p>
          <a:p>
            <a:r>
              <a:rPr lang="en-US" altLang="ja-JP" dirty="0" smtClean="0"/>
              <a:t>C</a:t>
            </a:r>
            <a:r>
              <a:rPr lang="en-US" altLang="ja-JP" dirty="0"/>
              <a:t>#</a:t>
            </a:r>
            <a:r>
              <a:rPr lang="ja-JP" altLang="ja-JP" dirty="0"/>
              <a:t>言語（そして早晩</a:t>
            </a:r>
            <a:r>
              <a:rPr lang="en-US" altLang="ja-JP" dirty="0"/>
              <a:t>F#</a:t>
            </a:r>
            <a:r>
              <a:rPr lang="ja-JP" altLang="ja-JP" dirty="0"/>
              <a:t>と</a:t>
            </a:r>
            <a:r>
              <a:rPr lang="en-US" altLang="ja-JP" dirty="0"/>
              <a:t>VB</a:t>
            </a:r>
            <a:r>
              <a:rPr lang="ja-JP" altLang="ja-JP" dirty="0"/>
              <a:t>も）が</a:t>
            </a:r>
            <a:r>
              <a:rPr lang="en-US" altLang="ja-JP" dirty="0"/>
              <a:t>.NET Core</a:t>
            </a:r>
            <a:r>
              <a:rPr lang="ja-JP" altLang="ja-JP" dirty="0"/>
              <a:t>アプリケーションおよびライブラリの開発に利用できます。</a:t>
            </a:r>
            <a:r>
              <a:rPr lang="en-US" altLang="ja-JP" dirty="0"/>
              <a:t>.NET Core</a:t>
            </a:r>
            <a:r>
              <a:rPr lang="ja-JP" altLang="ja-JP" dirty="0"/>
              <a:t>上で稼動するそのコンパイラを使用することで、</a:t>
            </a:r>
            <a:r>
              <a:rPr lang="en-US" altLang="ja-JP" dirty="0"/>
              <a:t>.NET Core</a:t>
            </a:r>
            <a:r>
              <a:rPr lang="ja-JP" altLang="ja-JP" dirty="0"/>
              <a:t>が動作するあらゆる環境向けに開発をすることが可能になります。</a:t>
            </a:r>
            <a:endParaRPr kumimoji="1" lang="ja-JP" altLang="en-US" dirty="0"/>
          </a:p>
        </p:txBody>
      </p:sp>
      <p:sp>
        <p:nvSpPr>
          <p:cNvPr id="4" name="テキスト ボックス 3"/>
          <p:cNvSpPr txBox="1"/>
          <p:nvPr/>
        </p:nvSpPr>
        <p:spPr>
          <a:xfrm>
            <a:off x="857250" y="6338544"/>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https://docs.microsoft.com/ja-jp/dotnet/articles/core/index</a:t>
            </a:r>
            <a:r>
              <a:rPr kumimoji="1" lang="ja-JP" altLang="en-US" sz="1200" dirty="0" smtClean="0">
                <a:solidFill>
                  <a:schemeClr val="tx1">
                    <a:lumMod val="65000"/>
                    <a:lumOff val="35000"/>
                  </a:schemeClr>
                </a:solidFill>
              </a:rPr>
              <a:t>より抜粋抄訳。</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32670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 Framework</a:t>
            </a:r>
            <a:r>
              <a:rPr kumimoji="1" lang="ja-JP" altLang="en-US" dirty="0" smtClean="0"/>
              <a:t> </a:t>
            </a:r>
            <a:r>
              <a:rPr kumimoji="1" lang="en-US" altLang="ja-JP" dirty="0" smtClean="0"/>
              <a:t>API</a:t>
            </a:r>
            <a:r>
              <a:rPr kumimoji="1" lang="ja-JP" altLang="en-US" dirty="0" smtClean="0"/>
              <a:t>との</a:t>
            </a:r>
            <a:r>
              <a:rPr kumimoji="1" lang="en-US" altLang="ja-JP" dirty="0" smtClean="0"/>
              <a:t/>
            </a:r>
            <a:br>
              <a:rPr kumimoji="1" lang="en-US" altLang="ja-JP" dirty="0" smtClean="0"/>
            </a:br>
            <a:r>
              <a:rPr kumimoji="1" lang="ja-JP" altLang="en-US" dirty="0" smtClean="0"/>
              <a:t>互換性</a:t>
            </a:r>
            <a:r>
              <a:rPr lang="ja-JP" altLang="en-US" dirty="0"/>
              <a:t>（引用</a:t>
            </a:r>
            <a:r>
              <a:rPr lang="ja-JP" altLang="en-US" dirty="0" smtClean="0"/>
              <a:t>）</a:t>
            </a:r>
            <a:r>
              <a:rPr lang="ja-JP" altLang="en-US" sz="1600" dirty="0">
                <a:solidFill>
                  <a:srgbClr val="1CADE4"/>
                </a:solidFill>
              </a:rPr>
              <a:t>（</a:t>
            </a:r>
            <a:r>
              <a:rPr lang="en-US" altLang="ja-JP" sz="1600" dirty="0">
                <a:solidFill>
                  <a:srgbClr val="1CADE4"/>
                </a:solidFill>
              </a:rPr>
              <a:t>※1</a:t>
            </a:r>
            <a:r>
              <a:rPr lang="ja-JP" altLang="en-US" sz="1600" dirty="0">
                <a:solidFill>
                  <a:srgbClr val="1CADE4"/>
                </a:solidFill>
              </a:rPr>
              <a:t>）</a:t>
            </a:r>
            <a:endParaRPr kumimoji="1" lang="ja-JP" altLang="en-US" dirty="0"/>
          </a:p>
        </p:txBody>
      </p:sp>
      <p:sp>
        <p:nvSpPr>
          <p:cNvPr id="3" name="コンテンツ プレースホルダー 2"/>
          <p:cNvSpPr>
            <a:spLocks noGrp="1"/>
          </p:cNvSpPr>
          <p:nvPr>
            <p:ph idx="1"/>
          </p:nvPr>
        </p:nvSpPr>
        <p:spPr/>
        <p:txBody>
          <a:bodyPr/>
          <a:lstStyle/>
          <a:p>
            <a:r>
              <a:rPr lang="en-US" altLang="ja-JP" dirty="0"/>
              <a:t>.NET Framework </a:t>
            </a:r>
            <a:r>
              <a:rPr lang="ja-JP" altLang="en-US" dirty="0"/>
              <a:t>基本クラスライブラリ（</a:t>
            </a:r>
            <a:r>
              <a:rPr lang="en-US" altLang="ja-JP" dirty="0"/>
              <a:t>BCL</a:t>
            </a:r>
            <a:r>
              <a:rPr lang="ja-JP" altLang="en-US" dirty="0"/>
              <a:t>）のレイヤでは、</a:t>
            </a:r>
            <a:r>
              <a:rPr lang="en-US" altLang="ja-JP" dirty="0"/>
              <a:t>.NET Core</a:t>
            </a:r>
            <a:r>
              <a:rPr lang="ja-JP" altLang="en-US" dirty="0"/>
              <a:t>は</a:t>
            </a:r>
            <a:r>
              <a:rPr lang="en-US" altLang="ja-JP" dirty="0"/>
              <a:t>.NET Framework</a:t>
            </a:r>
            <a:r>
              <a:rPr lang="ja-JP" altLang="en-US" dirty="0"/>
              <a:t>のクロスプラットフォームなバージョンであると考えることができます。その</a:t>
            </a:r>
            <a:r>
              <a:rPr lang="en-US" altLang="ja-JP" dirty="0"/>
              <a:t>API</a:t>
            </a:r>
            <a:r>
              <a:rPr lang="ja-JP" altLang="en-US" dirty="0"/>
              <a:t>は</a:t>
            </a:r>
            <a:r>
              <a:rPr lang="en-US" altLang="ja-JP" u="sng" dirty="0"/>
              <a:t>.NET</a:t>
            </a:r>
            <a:r>
              <a:rPr lang="ja-JP" altLang="en-US" u="sng" dirty="0"/>
              <a:t>標準ライブラリ仕様を</a:t>
            </a:r>
            <a:r>
              <a:rPr lang="ja-JP" altLang="en-US" dirty="0"/>
              <a:t>実装しています</a:t>
            </a:r>
            <a:r>
              <a:rPr lang="ja-JP" altLang="en-US" dirty="0" smtClean="0"/>
              <a:t>。（</a:t>
            </a:r>
            <a:r>
              <a:rPr lang="en-US" altLang="ja-JP" dirty="0" smtClean="0"/>
              <a:t>…</a:t>
            </a:r>
            <a:r>
              <a:rPr lang="ja-JP" altLang="en-US" dirty="0" smtClean="0"/>
              <a:t>中略</a:t>
            </a:r>
            <a:r>
              <a:rPr lang="en-US" altLang="ja-JP" dirty="0" smtClean="0"/>
              <a:t>…</a:t>
            </a:r>
            <a:r>
              <a:rPr lang="ja-JP" altLang="en-US" dirty="0" smtClean="0"/>
              <a:t>）いくつ</a:t>
            </a:r>
            <a:r>
              <a:rPr lang="ja-JP" altLang="en-US" dirty="0"/>
              <a:t>かのケースでは提供される型の実装は不完全なものです（いくつかのメンバーは利用可能でないか、取り払われています）</a:t>
            </a:r>
            <a:r>
              <a:rPr lang="ja-JP" altLang="en-US" dirty="0" smtClean="0"/>
              <a:t>。</a:t>
            </a:r>
            <a:endParaRPr lang="en-US" altLang="ja-JP" dirty="0" smtClean="0"/>
          </a:p>
          <a:p>
            <a:r>
              <a:rPr lang="ja-JP" altLang="en-US" dirty="0" smtClean="0"/>
              <a:t>（</a:t>
            </a:r>
            <a:r>
              <a:rPr lang="en-US" altLang="ja-JP" dirty="0" smtClean="0"/>
              <a:t>…</a:t>
            </a:r>
            <a:r>
              <a:rPr lang="ja-JP" altLang="en-US" dirty="0" smtClean="0"/>
              <a:t>色々中略</a:t>
            </a:r>
            <a:r>
              <a:rPr lang="en-US" altLang="ja-JP" dirty="0" smtClean="0"/>
              <a:t>…</a:t>
            </a:r>
            <a:r>
              <a:rPr lang="ja-JP" altLang="en-US" dirty="0" smtClean="0"/>
              <a:t>）</a:t>
            </a:r>
            <a:r>
              <a:rPr lang="en-US" altLang="ja-JP" dirty="0" smtClean="0"/>
              <a:t>.</a:t>
            </a:r>
            <a:r>
              <a:rPr lang="en-US" altLang="ja-JP" dirty="0"/>
              <a:t>NET Core</a:t>
            </a:r>
            <a:r>
              <a:rPr lang="ja-JP" altLang="en-US" dirty="0"/>
              <a:t>は</a:t>
            </a:r>
            <a:r>
              <a:rPr lang="en-US" altLang="ja-JP" u="sng" dirty="0"/>
              <a:t>.NET</a:t>
            </a:r>
            <a:r>
              <a:rPr lang="ja-JP" altLang="en-US" u="sng" dirty="0"/>
              <a:t>標準ライブラリ</a:t>
            </a:r>
            <a:r>
              <a:rPr lang="en-US" altLang="ja-JP" u="sng" dirty="0"/>
              <a:t>API</a:t>
            </a:r>
            <a:r>
              <a:rPr lang="ja-JP" altLang="en-US" u="sng" dirty="0"/>
              <a:t>を</a:t>
            </a:r>
            <a:r>
              <a:rPr lang="ja-JP" altLang="en-US" dirty="0"/>
              <a:t>実装しています。この</a:t>
            </a:r>
            <a:r>
              <a:rPr lang="en-US" altLang="ja-JP" dirty="0"/>
              <a:t>API</a:t>
            </a:r>
            <a:r>
              <a:rPr lang="ja-JP" altLang="en-US" dirty="0"/>
              <a:t>は</a:t>
            </a:r>
            <a:r>
              <a:rPr lang="en-US" altLang="ja-JP" u="sng" dirty="0"/>
              <a:t>.NET Framework BCL API</a:t>
            </a:r>
            <a:r>
              <a:rPr lang="ja-JP" altLang="en-US" u="sng" dirty="0"/>
              <a:t>のより多くの部分を含むかたちへと徐々に成長中</a:t>
            </a:r>
            <a:r>
              <a:rPr lang="ja-JP" altLang="en-US" dirty="0"/>
              <a:t>です</a:t>
            </a:r>
            <a:r>
              <a:rPr lang="ja-JP" altLang="en-US" dirty="0" smtClean="0"/>
              <a:t>。</a:t>
            </a:r>
            <a:endParaRPr lang="en-US" altLang="ja-JP" dirty="0" smtClean="0"/>
          </a:p>
          <a:p>
            <a:r>
              <a:rPr kumimoji="1" lang="ja-JP" altLang="en-US" dirty="0" smtClean="0"/>
              <a:t>（</a:t>
            </a:r>
            <a:r>
              <a:rPr kumimoji="1" lang="en-US" altLang="ja-JP" dirty="0" smtClean="0"/>
              <a:t>…</a:t>
            </a:r>
            <a:r>
              <a:rPr kumimoji="1" lang="ja-JP" altLang="en-US" dirty="0" smtClean="0"/>
              <a:t>さらに中略</a:t>
            </a:r>
            <a:r>
              <a:rPr kumimoji="1" lang="en-US" altLang="ja-JP" dirty="0" smtClean="0"/>
              <a:t>...</a:t>
            </a:r>
            <a:r>
              <a:rPr lang="ja-JP" altLang="en-US" dirty="0" smtClean="0"/>
              <a:t>）最近</a:t>
            </a:r>
            <a:r>
              <a:rPr lang="en-US" altLang="ja-JP" dirty="0" smtClean="0"/>
              <a:t>Mono</a:t>
            </a:r>
            <a:r>
              <a:rPr lang="ja-JP" altLang="en-US" dirty="0" smtClean="0"/>
              <a:t>が主要な焦点をおいているのはモバイルプラットフォームです。一方、</a:t>
            </a:r>
            <a:r>
              <a:rPr lang="en-US" altLang="ja-JP" u="sng" dirty="0" smtClean="0"/>
              <a:t>.NET Core</a:t>
            </a:r>
            <a:r>
              <a:rPr lang="ja-JP" altLang="en-US" u="sng" dirty="0" smtClean="0"/>
              <a:t>はクラウドの分野に焦点</a:t>
            </a:r>
            <a:r>
              <a:rPr lang="ja-JP" altLang="en-US" dirty="0" smtClean="0"/>
              <a:t>をおいています。</a:t>
            </a:r>
            <a:endParaRPr kumimoji="1" lang="ja-JP" altLang="en-US" dirty="0"/>
          </a:p>
        </p:txBody>
      </p:sp>
      <p:sp>
        <p:nvSpPr>
          <p:cNvPr id="4" name="テキスト ボックス 3"/>
          <p:cNvSpPr txBox="1"/>
          <p:nvPr/>
        </p:nvSpPr>
        <p:spPr>
          <a:xfrm>
            <a:off x="857250" y="6338544"/>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https://docs.microsoft.com/ja-jp/dotnet/articles/core/index</a:t>
            </a:r>
            <a:r>
              <a:rPr kumimoji="1" lang="ja-JP" altLang="en-US" sz="1200" dirty="0" smtClean="0">
                <a:solidFill>
                  <a:schemeClr val="tx1">
                    <a:lumMod val="65000"/>
                    <a:lumOff val="35000"/>
                  </a:schemeClr>
                </a:solidFill>
              </a:rPr>
              <a:t>より抜粋抄訳。</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204153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アプリケーション</a:t>
            </a:r>
            <a:r>
              <a:rPr kumimoji="1" lang="en-US" altLang="ja-JP" dirty="0" smtClean="0"/>
              <a:t/>
            </a:r>
            <a:br>
              <a:rPr kumimoji="1" lang="en-US" altLang="ja-JP" dirty="0" smtClean="0"/>
            </a:br>
            <a:r>
              <a:rPr kumimoji="1" lang="ja-JP" altLang="en-US" dirty="0" smtClean="0"/>
              <a:t>モデル</a:t>
            </a:r>
            <a:r>
              <a:rPr lang="ja-JP" altLang="en-US" dirty="0"/>
              <a:t>（引用</a:t>
            </a:r>
            <a:r>
              <a:rPr lang="ja-JP" altLang="en-US" dirty="0" smtClean="0"/>
              <a:t>）</a:t>
            </a:r>
            <a:r>
              <a:rPr lang="ja-JP" altLang="en-US" sz="1600" dirty="0">
                <a:solidFill>
                  <a:srgbClr val="1CADE4"/>
                </a:solidFill>
              </a:rPr>
              <a:t>（</a:t>
            </a:r>
            <a:r>
              <a:rPr lang="en-US" altLang="ja-JP" sz="1600" dirty="0">
                <a:solidFill>
                  <a:srgbClr val="1CADE4"/>
                </a:solidFill>
              </a:rPr>
              <a:t>※1</a:t>
            </a:r>
            <a:r>
              <a:rPr lang="ja-JP" altLang="en-US" sz="1600" dirty="0">
                <a:solidFill>
                  <a:srgbClr val="1CADE4"/>
                </a:solidFill>
              </a:rPr>
              <a:t>）</a:t>
            </a:r>
            <a:endParaRPr kumimoji="1" lang="ja-JP" altLang="en-US" dirty="0"/>
          </a:p>
        </p:txBody>
      </p:sp>
      <p:sp>
        <p:nvSpPr>
          <p:cNvPr id="3" name="コンテンツ プレースホルダー 2"/>
          <p:cNvSpPr>
            <a:spLocks noGrp="1"/>
          </p:cNvSpPr>
          <p:nvPr>
            <p:ph idx="1"/>
          </p:nvPr>
        </p:nvSpPr>
        <p:spPr/>
        <p:txBody>
          <a:bodyPr/>
          <a:lstStyle/>
          <a:p>
            <a:r>
              <a:rPr lang="en-US" altLang="ja-JP" dirty="0"/>
              <a:t>.NET </a:t>
            </a:r>
            <a:r>
              <a:rPr lang="en-US" altLang="ja-JP" dirty="0" smtClean="0"/>
              <a:t>Core</a:t>
            </a:r>
            <a:r>
              <a:rPr lang="ja-JP" altLang="en-US" dirty="0" smtClean="0"/>
              <a:t>それ自身が持つアプリケーションモデルは</a:t>
            </a:r>
            <a:r>
              <a:rPr lang="ja-JP" altLang="en-US" u="sng" dirty="0" smtClean="0"/>
              <a:t>コンソールアプリケーションのみ</a:t>
            </a:r>
            <a:r>
              <a:rPr lang="ja-JP" altLang="en-US" dirty="0" smtClean="0"/>
              <a:t>です。（</a:t>
            </a:r>
            <a:r>
              <a:rPr lang="en-US" altLang="ja-JP" dirty="0" smtClean="0"/>
              <a:t>…</a:t>
            </a:r>
            <a:r>
              <a:rPr lang="ja-JP" altLang="en-US" dirty="0" smtClean="0"/>
              <a:t>中略</a:t>
            </a:r>
            <a:r>
              <a:rPr lang="en-US" altLang="ja-JP" dirty="0" smtClean="0"/>
              <a:t>…</a:t>
            </a:r>
            <a:r>
              <a:rPr lang="ja-JP" altLang="en-US" dirty="0" smtClean="0"/>
              <a:t>）これ</a:t>
            </a:r>
            <a:r>
              <a:rPr lang="ja-JP" altLang="en-US" dirty="0"/>
              <a:t>に加えて</a:t>
            </a:r>
            <a:r>
              <a:rPr lang="en-US" altLang="ja-JP" dirty="0"/>
              <a:t>.NET Core</a:t>
            </a:r>
            <a:r>
              <a:rPr lang="ja-JP" altLang="en-US" dirty="0"/>
              <a:t>の上に、その機能を拡張するかたちで他のアプリケーションモデルが構築されています。例えば：</a:t>
            </a:r>
          </a:p>
          <a:p>
            <a:pPr lvl="1"/>
            <a:r>
              <a:rPr lang="en-US" altLang="ja-JP" dirty="0" smtClean="0"/>
              <a:t>ASP.NET </a:t>
            </a:r>
            <a:r>
              <a:rPr lang="en-US" altLang="ja-JP" dirty="0"/>
              <a:t>Core</a:t>
            </a:r>
          </a:p>
          <a:p>
            <a:pPr lvl="1"/>
            <a:r>
              <a:rPr lang="en-US" altLang="ja-JP" dirty="0" smtClean="0"/>
              <a:t>Windows </a:t>
            </a:r>
            <a:r>
              <a:rPr lang="en-US" altLang="ja-JP" dirty="0"/>
              <a:t>10 Universal Windows Platform (UWP)</a:t>
            </a:r>
          </a:p>
          <a:p>
            <a:pPr lvl="1"/>
            <a:r>
              <a:rPr lang="en-US" altLang="ja-JP" dirty="0" err="1" smtClean="0"/>
              <a:t>Xamarin.Forms</a:t>
            </a:r>
            <a:endParaRPr lang="en-US" altLang="ja-JP" dirty="0"/>
          </a:p>
          <a:p>
            <a:r>
              <a:rPr lang="ja-JP" altLang="en-US" dirty="0" smtClean="0"/>
              <a:t>（</a:t>
            </a:r>
            <a:r>
              <a:rPr lang="en-US" altLang="ja-JP" dirty="0" smtClean="0"/>
              <a:t>…</a:t>
            </a:r>
            <a:r>
              <a:rPr lang="ja-JP" altLang="en-US" dirty="0" smtClean="0"/>
              <a:t>色々中略</a:t>
            </a:r>
            <a:r>
              <a:rPr lang="en-US" altLang="ja-JP" dirty="0" smtClean="0"/>
              <a:t>…</a:t>
            </a:r>
            <a:r>
              <a:rPr lang="ja-JP" altLang="en-US" dirty="0" smtClean="0"/>
              <a:t>）サポートされていない理由の</a:t>
            </a:r>
            <a:r>
              <a:rPr lang="en-US" altLang="ja-JP" dirty="0" smtClean="0"/>
              <a:t>1</a:t>
            </a:r>
            <a:r>
              <a:rPr lang="ja-JP" altLang="en-US" dirty="0" smtClean="0"/>
              <a:t>つは、それら</a:t>
            </a:r>
            <a:r>
              <a:rPr lang="ja-JP" altLang="en-US" dirty="0"/>
              <a:t>のモデルが</a:t>
            </a:r>
            <a:r>
              <a:rPr lang="en-US" altLang="ja-JP" dirty="0"/>
              <a:t>Windows OS</a:t>
            </a:r>
            <a:r>
              <a:rPr lang="ja-JP" altLang="en-US" dirty="0"/>
              <a:t>のテクノロジの上に構築されているからです。これは例えば</a:t>
            </a:r>
            <a:r>
              <a:rPr lang="en-US" altLang="ja-JP" dirty="0"/>
              <a:t>WPF</a:t>
            </a:r>
            <a:r>
              <a:rPr lang="ja-JP" altLang="en-US" dirty="0"/>
              <a:t>（</a:t>
            </a:r>
            <a:r>
              <a:rPr lang="en-US" altLang="ja-JP" dirty="0"/>
              <a:t>DirectX</a:t>
            </a:r>
            <a:r>
              <a:rPr lang="ja-JP" altLang="en-US" dirty="0"/>
              <a:t>の上に構築されている）などです。</a:t>
            </a:r>
            <a:endParaRPr kumimoji="1" lang="ja-JP" altLang="en-US" dirty="0"/>
          </a:p>
        </p:txBody>
      </p:sp>
      <p:sp>
        <p:nvSpPr>
          <p:cNvPr id="4" name="テキスト ボックス 3"/>
          <p:cNvSpPr txBox="1"/>
          <p:nvPr/>
        </p:nvSpPr>
        <p:spPr>
          <a:xfrm>
            <a:off x="857250" y="6338544"/>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https://docs.microsoft.com/ja-jp/dotnet/articles/core/index</a:t>
            </a:r>
            <a:r>
              <a:rPr kumimoji="1" lang="ja-JP" altLang="en-US" sz="1200" dirty="0" smtClean="0">
                <a:solidFill>
                  <a:schemeClr val="tx1">
                    <a:lumMod val="65000"/>
                    <a:lumOff val="35000"/>
                  </a:schemeClr>
                </a:solidFill>
              </a:rPr>
              <a:t>より抜粋抄訳。</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241168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片側の 2 つの角を丸めた四角形 12"/>
          <p:cNvSpPr/>
          <p:nvPr/>
        </p:nvSpPr>
        <p:spPr>
          <a:xfrm rot="10800000">
            <a:off x="655320" y="4143538"/>
            <a:ext cx="7818120" cy="2115589"/>
          </a:xfrm>
          <a:prstGeom prst="round2Same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kumimoji="1" lang="en-US" altLang="ja-JP" dirty="0" smtClean="0"/>
              <a:t>.NET Core</a:t>
            </a:r>
            <a:r>
              <a:rPr kumimoji="1" lang="ja-JP" altLang="en-US" dirty="0" smtClean="0"/>
              <a:t>の範囲（イメージ）</a:t>
            </a:r>
            <a:endParaRPr kumimoji="1" lang="ja-JP" altLang="en-US" dirty="0"/>
          </a:p>
        </p:txBody>
      </p:sp>
      <p:sp>
        <p:nvSpPr>
          <p:cNvPr id="5" name="片側の 2 つの角を丸めた四角形 4"/>
          <p:cNvSpPr/>
          <p:nvPr/>
        </p:nvSpPr>
        <p:spPr>
          <a:xfrm>
            <a:off x="655320" y="2024149"/>
            <a:ext cx="7818120" cy="2115589"/>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827544" y="2218533"/>
            <a:ext cx="1798890" cy="369332"/>
          </a:xfrm>
          <a:prstGeom prst="rect">
            <a:avLst/>
          </a:prstGeom>
          <a:noFill/>
        </p:spPr>
        <p:txBody>
          <a:bodyPr wrap="none" rtlCol="0">
            <a:spAutoFit/>
          </a:bodyPr>
          <a:lstStyle/>
          <a:p>
            <a:r>
              <a:rPr kumimoji="1" lang="en-US" altLang="ja-JP" dirty="0" smtClean="0"/>
              <a:t>.NET Framework</a:t>
            </a:r>
          </a:p>
        </p:txBody>
      </p:sp>
      <p:sp>
        <p:nvSpPr>
          <p:cNvPr id="7" name="テキスト ボックス 6"/>
          <p:cNvSpPr txBox="1"/>
          <p:nvPr/>
        </p:nvSpPr>
        <p:spPr>
          <a:xfrm>
            <a:off x="827544" y="2606198"/>
            <a:ext cx="1614620" cy="646331"/>
          </a:xfrm>
          <a:prstGeom prst="rect">
            <a:avLst/>
          </a:prstGeom>
          <a:noFill/>
        </p:spPr>
        <p:txBody>
          <a:bodyPr wrap="square" rtlCol="0">
            <a:spAutoFit/>
          </a:bodyPr>
          <a:lstStyle/>
          <a:p>
            <a:r>
              <a:rPr kumimoji="1" lang="en-US" altLang="ja-JP" sz="1200" dirty="0" smtClean="0"/>
              <a:t>Microsoft</a:t>
            </a:r>
            <a:r>
              <a:rPr kumimoji="1" lang="ja-JP" altLang="en-US" sz="1200" dirty="0" smtClean="0"/>
              <a:t>が提供</a:t>
            </a:r>
            <a:r>
              <a:rPr kumimoji="1" lang="en-US" altLang="ja-JP" sz="1200" dirty="0" smtClean="0"/>
              <a:t>/</a:t>
            </a:r>
            <a:r>
              <a:rPr kumimoji="1" lang="ja-JP" altLang="en-US" sz="1200" dirty="0" smtClean="0"/>
              <a:t>販売するフレームワーク。</a:t>
            </a:r>
            <a:endParaRPr kumimoji="1" lang="en-US" altLang="ja-JP" sz="1200" dirty="0" smtClean="0"/>
          </a:p>
          <a:p>
            <a:r>
              <a:rPr kumimoji="1" lang="ja-JP" altLang="en-US" sz="1200" dirty="0" smtClean="0"/>
              <a:t>非</a:t>
            </a:r>
            <a:r>
              <a:rPr kumimoji="1" lang="en-US" altLang="ja-JP" sz="1200" dirty="0" smtClean="0"/>
              <a:t>OSS</a:t>
            </a:r>
            <a:r>
              <a:rPr kumimoji="1" lang="ja-JP" altLang="en-US" sz="1200" dirty="0" err="1"/>
              <a:t>。</a:t>
            </a:r>
            <a:endParaRPr kumimoji="1" lang="en-US" altLang="ja-JP" sz="1200" dirty="0" smtClean="0"/>
          </a:p>
        </p:txBody>
      </p:sp>
      <p:sp>
        <p:nvSpPr>
          <p:cNvPr id="8" name="片側の 2 つの角を丸めた四角形 7"/>
          <p:cNvSpPr/>
          <p:nvPr/>
        </p:nvSpPr>
        <p:spPr>
          <a:xfrm rot="16200000">
            <a:off x="2906600" y="2882926"/>
            <a:ext cx="2531960" cy="2531960"/>
          </a:xfrm>
          <a:prstGeom prst="round2SameRect">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片側の 2 つの角を丸めた四角形 9"/>
          <p:cNvSpPr/>
          <p:nvPr/>
        </p:nvSpPr>
        <p:spPr>
          <a:xfrm rot="5400000">
            <a:off x="5438561" y="2882924"/>
            <a:ext cx="2531960" cy="2531960"/>
          </a:xfrm>
          <a:prstGeom prst="round2SameRect">
            <a:avLst/>
          </a:prstGeom>
          <a:solidFill>
            <a:schemeClr val="accent4">
              <a:lumMod val="60000"/>
              <a:lumOff val="40000"/>
              <a:alpha val="25098"/>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32379" y="5513952"/>
            <a:ext cx="4052981" cy="646331"/>
          </a:xfrm>
          <a:prstGeom prst="rect">
            <a:avLst/>
          </a:prstGeom>
          <a:noFill/>
        </p:spPr>
        <p:txBody>
          <a:bodyPr wrap="square" rtlCol="0">
            <a:spAutoFit/>
          </a:bodyPr>
          <a:lstStyle/>
          <a:p>
            <a:r>
              <a:rPr kumimoji="1" lang="en-US" altLang="ja-JP" dirty="0" err="1" smtClean="0"/>
              <a:t>Xamarin.Forms</a:t>
            </a:r>
            <a:r>
              <a:rPr kumimoji="1" lang="en-US" altLang="ja-JP" dirty="0" smtClean="0"/>
              <a:t>, </a:t>
            </a:r>
          </a:p>
          <a:p>
            <a:r>
              <a:rPr kumimoji="1" lang="en-US" altLang="ja-JP" dirty="0" err="1" smtClean="0"/>
              <a:t>Xamarin.iOS</a:t>
            </a:r>
            <a:r>
              <a:rPr kumimoji="1" lang="en-US" altLang="ja-JP" dirty="0" smtClean="0"/>
              <a:t>, </a:t>
            </a:r>
            <a:r>
              <a:rPr kumimoji="1" lang="en-US" altLang="ja-JP" dirty="0" err="1" smtClean="0"/>
              <a:t>Xamarin.Android</a:t>
            </a:r>
            <a:r>
              <a:rPr kumimoji="1" lang="en-US" altLang="ja-JP" dirty="0" smtClean="0"/>
              <a:t>, etc…</a:t>
            </a:r>
          </a:p>
        </p:txBody>
      </p:sp>
      <p:sp>
        <p:nvSpPr>
          <p:cNvPr id="15" name="テキスト ボックス 14"/>
          <p:cNvSpPr txBox="1"/>
          <p:nvPr/>
        </p:nvSpPr>
        <p:spPr>
          <a:xfrm>
            <a:off x="827544" y="4867955"/>
            <a:ext cx="1614620" cy="646331"/>
          </a:xfrm>
          <a:prstGeom prst="rect">
            <a:avLst/>
          </a:prstGeom>
          <a:noFill/>
        </p:spPr>
        <p:txBody>
          <a:bodyPr wrap="square" rtlCol="0">
            <a:spAutoFit/>
          </a:bodyPr>
          <a:lstStyle/>
          <a:p>
            <a:r>
              <a:rPr kumimoji="1" lang="en-US" altLang="ja-JP" sz="1200" dirty="0" err="1" smtClean="0"/>
              <a:t>Xamarin</a:t>
            </a:r>
            <a:r>
              <a:rPr kumimoji="1" lang="ja-JP" altLang="en-US" sz="1200" dirty="0" smtClean="0"/>
              <a:t>が提供</a:t>
            </a:r>
            <a:r>
              <a:rPr kumimoji="1" lang="en-US" altLang="ja-JP" sz="1200" dirty="0" smtClean="0"/>
              <a:t>/</a:t>
            </a:r>
            <a:r>
              <a:rPr kumimoji="1" lang="ja-JP" altLang="en-US" sz="1200" dirty="0" smtClean="0"/>
              <a:t>販売していたフレームワーク。</a:t>
            </a:r>
            <a:endParaRPr kumimoji="1" lang="en-US" altLang="ja-JP" sz="1200" dirty="0" smtClean="0"/>
          </a:p>
        </p:txBody>
      </p:sp>
      <p:sp>
        <p:nvSpPr>
          <p:cNvPr id="16" name="片側の 2 つの角を丸めた四角形 15"/>
          <p:cNvSpPr/>
          <p:nvPr/>
        </p:nvSpPr>
        <p:spPr>
          <a:xfrm rot="16200000">
            <a:off x="3716836" y="3326583"/>
            <a:ext cx="1487922" cy="1955527"/>
          </a:xfrm>
          <a:prstGeom prst="round2SameRect">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片側の 2 つの角を丸めた四角形 16"/>
          <p:cNvSpPr/>
          <p:nvPr/>
        </p:nvSpPr>
        <p:spPr>
          <a:xfrm rot="5400000">
            <a:off x="5716045" y="3282899"/>
            <a:ext cx="1487921" cy="2042895"/>
          </a:xfrm>
          <a:prstGeom prst="round2SameRect">
            <a:avLst/>
          </a:prstGeom>
          <a:solidFill>
            <a:schemeClr val="accent4">
              <a:lumMod val="60000"/>
              <a:lumOff val="40000"/>
              <a:alpha val="25098"/>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202214" y="2960567"/>
            <a:ext cx="577402" cy="369332"/>
          </a:xfrm>
          <a:prstGeom prst="rect">
            <a:avLst/>
          </a:prstGeom>
          <a:noFill/>
        </p:spPr>
        <p:txBody>
          <a:bodyPr wrap="none" rtlCol="0">
            <a:spAutoFit/>
          </a:bodyPr>
          <a:lstStyle/>
          <a:p>
            <a:r>
              <a:rPr kumimoji="1" lang="en-US" altLang="ja-JP" dirty="0" smtClean="0"/>
              <a:t>BCL</a:t>
            </a:r>
          </a:p>
        </p:txBody>
      </p:sp>
      <p:sp>
        <p:nvSpPr>
          <p:cNvPr id="19" name="テキスト ボックス 18"/>
          <p:cNvSpPr txBox="1"/>
          <p:nvPr/>
        </p:nvSpPr>
        <p:spPr>
          <a:xfrm>
            <a:off x="3670499" y="3651738"/>
            <a:ext cx="1278994" cy="646331"/>
          </a:xfrm>
          <a:prstGeom prst="rect">
            <a:avLst/>
          </a:prstGeom>
          <a:noFill/>
        </p:spPr>
        <p:txBody>
          <a:bodyPr wrap="square" rtlCol="0">
            <a:spAutoFit/>
          </a:bodyPr>
          <a:lstStyle/>
          <a:p>
            <a:r>
              <a:rPr kumimoji="1" lang="en-US" altLang="ja-JP" dirty="0" smtClean="0"/>
              <a:t>Standard Library</a:t>
            </a:r>
          </a:p>
        </p:txBody>
      </p:sp>
      <p:sp>
        <p:nvSpPr>
          <p:cNvPr id="20" name="テキスト ボックス 19"/>
          <p:cNvSpPr txBox="1"/>
          <p:nvPr/>
        </p:nvSpPr>
        <p:spPr>
          <a:xfrm>
            <a:off x="6198715" y="3651737"/>
            <a:ext cx="1278994" cy="646331"/>
          </a:xfrm>
          <a:prstGeom prst="rect">
            <a:avLst/>
          </a:prstGeom>
          <a:noFill/>
        </p:spPr>
        <p:txBody>
          <a:bodyPr wrap="square" rtlCol="0">
            <a:spAutoFit/>
          </a:bodyPr>
          <a:lstStyle/>
          <a:p>
            <a:r>
              <a:rPr kumimoji="1" lang="en-US" altLang="ja-JP" dirty="0" smtClean="0"/>
              <a:t>Console</a:t>
            </a:r>
          </a:p>
          <a:p>
            <a:r>
              <a:rPr kumimoji="1" lang="en-US" altLang="ja-JP" dirty="0" smtClean="0"/>
              <a:t>Application</a:t>
            </a:r>
          </a:p>
        </p:txBody>
      </p:sp>
      <p:sp>
        <p:nvSpPr>
          <p:cNvPr id="21" name="テキスト ボックス 20"/>
          <p:cNvSpPr txBox="1"/>
          <p:nvPr/>
        </p:nvSpPr>
        <p:spPr>
          <a:xfrm>
            <a:off x="5552475" y="2966225"/>
            <a:ext cx="2294739" cy="369332"/>
          </a:xfrm>
          <a:prstGeom prst="rect">
            <a:avLst/>
          </a:prstGeom>
          <a:noFill/>
        </p:spPr>
        <p:txBody>
          <a:bodyPr wrap="square" rtlCol="0">
            <a:spAutoFit/>
          </a:bodyPr>
          <a:lstStyle/>
          <a:p>
            <a:r>
              <a:rPr kumimoji="1" lang="en-US" altLang="ja-JP" dirty="0" smtClean="0"/>
              <a:t>Windows Forms, </a:t>
            </a:r>
            <a:r>
              <a:rPr kumimoji="1" lang="en-US" altLang="ja-JP" dirty="0" err="1" smtClean="0"/>
              <a:t>etc</a:t>
            </a:r>
            <a:r>
              <a:rPr kumimoji="1" lang="en-US" altLang="ja-JP" dirty="0" smtClean="0"/>
              <a:t>…</a:t>
            </a:r>
          </a:p>
        </p:txBody>
      </p:sp>
      <p:sp>
        <p:nvSpPr>
          <p:cNvPr id="22" name="角丸四角形 21"/>
          <p:cNvSpPr/>
          <p:nvPr/>
        </p:nvSpPr>
        <p:spPr>
          <a:xfrm>
            <a:off x="3490915" y="3560385"/>
            <a:ext cx="3990539" cy="14917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吹き出し 22"/>
          <p:cNvSpPr/>
          <p:nvPr/>
        </p:nvSpPr>
        <p:spPr>
          <a:xfrm>
            <a:off x="6274080" y="5320200"/>
            <a:ext cx="1843126" cy="670838"/>
          </a:xfrm>
          <a:prstGeom prst="wedgeRectCallout">
            <a:avLst>
              <a:gd name="adj1" fmla="val -59934"/>
              <a:gd name="adj2" fmla="val -87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ここ</a:t>
            </a:r>
            <a:r>
              <a:rPr kumimoji="1" lang="ja-JP" altLang="en-US" sz="1200" dirty="0" smtClean="0"/>
              <a:t>が</a:t>
            </a:r>
            <a:r>
              <a:rPr kumimoji="1" lang="en-US" altLang="ja-JP" sz="1200" dirty="0" smtClean="0"/>
              <a:t>.NET Core</a:t>
            </a:r>
          </a:p>
          <a:p>
            <a:pPr algn="ctr"/>
            <a:r>
              <a:rPr kumimoji="1" lang="ja-JP" altLang="en-US" sz="1200" dirty="0" smtClean="0"/>
              <a:t>（イメージ）</a:t>
            </a:r>
            <a:endParaRPr kumimoji="1" lang="ja-JP" altLang="en-US" sz="1200" dirty="0"/>
          </a:p>
        </p:txBody>
      </p:sp>
      <p:sp>
        <p:nvSpPr>
          <p:cNvPr id="24" name="フローチャート: 代替処理 23"/>
          <p:cNvSpPr/>
          <p:nvPr/>
        </p:nvSpPr>
        <p:spPr>
          <a:xfrm rot="16200000">
            <a:off x="4996830" y="3580767"/>
            <a:ext cx="860362" cy="1525275"/>
          </a:xfrm>
          <a:prstGeom prst="flowChartAlternateProcess">
            <a:avLst/>
          </a:prstGeom>
          <a:solidFill>
            <a:srgbClr val="1CADE4">
              <a:alpha val="2509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134807" y="4153714"/>
            <a:ext cx="577402" cy="369332"/>
          </a:xfrm>
          <a:prstGeom prst="rect">
            <a:avLst/>
          </a:prstGeom>
          <a:noFill/>
        </p:spPr>
        <p:txBody>
          <a:bodyPr wrap="none" rtlCol="0">
            <a:spAutoFit/>
          </a:bodyPr>
          <a:lstStyle/>
          <a:p>
            <a:r>
              <a:rPr kumimoji="1" lang="en-US" altLang="ja-JP" dirty="0" smtClean="0"/>
              <a:t>CLR</a:t>
            </a:r>
          </a:p>
        </p:txBody>
      </p:sp>
      <p:sp>
        <p:nvSpPr>
          <p:cNvPr id="26" name="フローチャート : 代替処理 25"/>
          <p:cNvSpPr/>
          <p:nvPr/>
        </p:nvSpPr>
        <p:spPr>
          <a:xfrm rot="16200000">
            <a:off x="3756660" y="1135380"/>
            <a:ext cx="3352800" cy="5684520"/>
          </a:xfrm>
          <a:prstGeom prst="flowChartAlternate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095534" y="2381447"/>
            <a:ext cx="558166" cy="369332"/>
          </a:xfrm>
          <a:prstGeom prst="rect">
            <a:avLst/>
          </a:prstGeom>
          <a:noFill/>
        </p:spPr>
        <p:txBody>
          <a:bodyPr wrap="none" rtlCol="0">
            <a:spAutoFit/>
          </a:bodyPr>
          <a:lstStyle/>
          <a:p>
            <a:r>
              <a:rPr kumimoji="1" lang="en-US" altLang="ja-JP" dirty="0" smtClean="0"/>
              <a:t>FCL</a:t>
            </a:r>
          </a:p>
        </p:txBody>
      </p:sp>
    </p:spTree>
    <p:extLst>
      <p:ext uri="{BB962C8B-B14F-4D97-AF65-F5344CB8AC3E}">
        <p14:creationId xmlns:p14="http://schemas.microsoft.com/office/powerpoint/2010/main" val="27141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開催概要</a:t>
            </a:r>
            <a:endParaRPr kumimoji="1" lang="ja-JP" altLang="en-US" dirty="0"/>
          </a:p>
        </p:txBody>
      </p:sp>
      <p:sp>
        <p:nvSpPr>
          <p:cNvPr id="5" name="コンテンツ プレースホルダー 4"/>
          <p:cNvSpPr>
            <a:spLocks noGrp="1"/>
          </p:cNvSpPr>
          <p:nvPr>
            <p:ph idx="1"/>
          </p:nvPr>
        </p:nvSpPr>
        <p:spPr/>
        <p:txBody>
          <a:bodyPr>
            <a:normAutofit/>
          </a:bodyPr>
          <a:lstStyle/>
          <a:p>
            <a:r>
              <a:rPr kumimoji="1" lang="ja-JP" altLang="en-US" dirty="0" smtClean="0"/>
              <a:t>目的</a:t>
            </a:r>
            <a:endParaRPr kumimoji="1" lang="en-US" altLang="ja-JP" dirty="0" smtClean="0"/>
          </a:p>
          <a:p>
            <a:pPr lvl="1"/>
            <a:r>
              <a:rPr lang="en-US" altLang="ja-JP" dirty="0"/>
              <a:t>C#</a:t>
            </a:r>
            <a:r>
              <a:rPr lang="ja-JP" altLang="en-US" dirty="0"/>
              <a:t>言語</a:t>
            </a:r>
            <a:r>
              <a:rPr lang="en-US" altLang="ja-JP" dirty="0"/>
              <a:t>/.NET</a:t>
            </a:r>
            <a:r>
              <a:rPr lang="ja-JP" altLang="en-US" dirty="0"/>
              <a:t>ランタイムの仕様や特徴をきちんと理解する</a:t>
            </a:r>
            <a:endParaRPr lang="en-US" altLang="ja-JP" dirty="0"/>
          </a:p>
          <a:p>
            <a:pPr lvl="1"/>
            <a:r>
              <a:rPr lang="ja-JP" altLang="en-US" dirty="0"/>
              <a:t>それらの知識を実際の保守</a:t>
            </a:r>
            <a:r>
              <a:rPr lang="en-US" altLang="ja-JP" dirty="0"/>
              <a:t>/</a:t>
            </a:r>
            <a:r>
              <a:rPr lang="ja-JP" altLang="en-US" dirty="0"/>
              <a:t>開発に役立てられるようになる</a:t>
            </a:r>
            <a:endParaRPr lang="en-US" altLang="ja-JP" dirty="0"/>
          </a:p>
          <a:p>
            <a:endParaRPr lang="en-US" altLang="ja-JP" dirty="0"/>
          </a:p>
          <a:p>
            <a:r>
              <a:rPr kumimoji="1" lang="ja-JP" altLang="en-US" dirty="0" smtClean="0"/>
              <a:t>会場</a:t>
            </a:r>
            <a:endParaRPr kumimoji="1" lang="en-US" altLang="ja-JP" dirty="0" smtClean="0"/>
          </a:p>
          <a:p>
            <a:pPr lvl="1"/>
            <a:r>
              <a:rPr kumimoji="1" lang="ja-JP" altLang="en-US" dirty="0" smtClean="0"/>
              <a:t>コラボレーションスペース</a:t>
            </a:r>
            <a:r>
              <a:rPr kumimoji="1" lang="en-US" altLang="ja-JP" dirty="0" smtClean="0"/>
              <a:t>N/E</a:t>
            </a:r>
            <a:r>
              <a:rPr lang="ja-JP" altLang="en-US" dirty="0"/>
              <a:t>　</a:t>
            </a:r>
            <a:r>
              <a:rPr lang="ja-JP" altLang="en-US" dirty="0" smtClean="0"/>
              <a:t>＋　</a:t>
            </a:r>
            <a:r>
              <a:rPr lang="en-US" altLang="ja-JP" dirty="0" smtClean="0"/>
              <a:t>Lync</a:t>
            </a:r>
            <a:r>
              <a:rPr lang="ja-JP" altLang="en-US" dirty="0" smtClean="0"/>
              <a:t>通話</a:t>
            </a:r>
            <a:r>
              <a:rPr lang="en-US" altLang="ja-JP" dirty="0" smtClean="0"/>
              <a:t>/</a:t>
            </a:r>
            <a:r>
              <a:rPr lang="ja-JP" altLang="en-US" dirty="0" smtClean="0"/>
              <a:t>画面共有</a:t>
            </a:r>
            <a:endParaRPr lang="en-US" altLang="ja-JP" dirty="0" smtClean="0"/>
          </a:p>
          <a:p>
            <a:pPr lvl="1"/>
            <a:endParaRPr kumimoji="1" lang="en-US" altLang="ja-JP" dirty="0"/>
          </a:p>
          <a:p>
            <a:r>
              <a:rPr lang="ja-JP" altLang="en-US" dirty="0" smtClean="0"/>
              <a:t>日時</a:t>
            </a:r>
            <a:endParaRPr lang="en-US" altLang="ja-JP" dirty="0" smtClean="0"/>
          </a:p>
          <a:p>
            <a:pPr lvl="1"/>
            <a:r>
              <a:rPr kumimoji="1" lang="en-US" altLang="ja-JP" dirty="0" smtClean="0"/>
              <a:t>7</a:t>
            </a:r>
            <a:r>
              <a:rPr kumimoji="1" lang="ja-JP" altLang="en-US" dirty="0" smtClean="0"/>
              <a:t>月</a:t>
            </a:r>
            <a:r>
              <a:rPr kumimoji="1" lang="en-US" altLang="ja-JP" dirty="0" smtClean="0"/>
              <a:t>20</a:t>
            </a:r>
            <a:r>
              <a:rPr kumimoji="1" lang="ja-JP" altLang="en-US" dirty="0" smtClean="0"/>
              <a:t>日</a:t>
            </a:r>
            <a:r>
              <a:rPr lang="ja-JP" altLang="en-US" dirty="0" smtClean="0"/>
              <a:t>（水）～　毎週水曜日</a:t>
            </a:r>
            <a:r>
              <a:rPr lang="en-US" altLang="ja-JP" dirty="0" smtClean="0"/>
              <a:t>19:00</a:t>
            </a:r>
            <a:r>
              <a:rPr lang="ja-JP" altLang="en-US" dirty="0" smtClean="0"/>
              <a:t>～</a:t>
            </a:r>
            <a:r>
              <a:rPr lang="en-US" altLang="ja-JP" dirty="0" smtClean="0"/>
              <a:t>21:00</a:t>
            </a:r>
          </a:p>
          <a:p>
            <a:endParaRPr kumimoji="1" lang="ja-JP" altLang="en-US" dirty="0"/>
          </a:p>
        </p:txBody>
      </p:sp>
    </p:spTree>
    <p:extLst>
      <p:ext uri="{BB962C8B-B14F-4D97-AF65-F5344CB8AC3E}">
        <p14:creationId xmlns:p14="http://schemas.microsoft.com/office/powerpoint/2010/main" val="187643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20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20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2000"/>
                                        <p:tgtEl>
                                          <p:spTgt spid="5">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ポータビリティ</a:t>
            </a:r>
            <a:endParaRPr kumimoji="1" lang="ja-JP" altLang="en-US" dirty="0"/>
          </a:p>
        </p:txBody>
      </p:sp>
      <p:sp>
        <p:nvSpPr>
          <p:cNvPr id="7" name="コンテンツ プレースホルダー 6"/>
          <p:cNvSpPr>
            <a:spLocks noGrp="1"/>
          </p:cNvSpPr>
          <p:nvPr>
            <p:ph idx="1"/>
          </p:nvPr>
        </p:nvSpPr>
        <p:spPr/>
        <p:txBody>
          <a:bodyPr/>
          <a:lstStyle/>
          <a:p>
            <a:r>
              <a:rPr lang="en-US" altLang="ja-JP" dirty="0" smtClean="0"/>
              <a:t>Java</a:t>
            </a:r>
          </a:p>
          <a:p>
            <a:pPr lvl="1"/>
            <a:r>
              <a:rPr lang="en-US" altLang="ja-JP" dirty="0"/>
              <a:t>JRE</a:t>
            </a:r>
            <a:r>
              <a:rPr lang="ja-JP" altLang="en-US" dirty="0"/>
              <a:t>および標準ライブラリは</a:t>
            </a:r>
            <a:r>
              <a:rPr lang="en-US" altLang="ja-JP" dirty="0"/>
              <a:t>Windows</a:t>
            </a:r>
            <a:r>
              <a:rPr lang="ja-JP" altLang="en-US" dirty="0" err="1"/>
              <a:t>、</a:t>
            </a:r>
            <a:r>
              <a:rPr lang="en-US" altLang="ja-JP" dirty="0"/>
              <a:t>Mac OS X</a:t>
            </a:r>
            <a:r>
              <a:rPr lang="ja-JP" altLang="en-US" dirty="0" err="1"/>
              <a:t>、</a:t>
            </a:r>
            <a:r>
              <a:rPr lang="en-US" altLang="ja-JP" dirty="0"/>
              <a:t>Linux</a:t>
            </a:r>
            <a:r>
              <a:rPr lang="ja-JP" altLang="en-US" dirty="0" err="1"/>
              <a:t>、</a:t>
            </a:r>
            <a:r>
              <a:rPr lang="en-US" altLang="ja-JP" dirty="0"/>
              <a:t>Solaris</a:t>
            </a:r>
            <a:r>
              <a:rPr lang="ja-JP" altLang="en-US" dirty="0"/>
              <a:t>（</a:t>
            </a:r>
            <a:r>
              <a:rPr lang="en-US" altLang="ja-JP" dirty="0"/>
              <a:t>UNIX</a:t>
            </a:r>
            <a:r>
              <a:rPr lang="ja-JP" altLang="en-US" dirty="0"/>
              <a:t>）上で動作</a:t>
            </a:r>
            <a:r>
              <a:rPr lang="ja-JP" altLang="en-US" dirty="0" smtClean="0"/>
              <a:t>する（</a:t>
            </a:r>
            <a:r>
              <a:rPr lang="en-US" altLang="ja-JP" dirty="0" smtClean="0"/>
              <a:t>※1</a:t>
            </a:r>
            <a:r>
              <a:rPr lang="ja-JP" altLang="en-US" dirty="0" smtClean="0"/>
              <a:t>）。</a:t>
            </a:r>
            <a:endParaRPr lang="en-US" altLang="ja-JP" dirty="0" smtClean="0"/>
          </a:p>
          <a:p>
            <a:pPr lvl="1"/>
            <a:r>
              <a:rPr lang="ja-JP" altLang="en-US" dirty="0"/>
              <a:t>したがって</a:t>
            </a:r>
            <a:r>
              <a:rPr lang="en-US" altLang="ja-JP" dirty="0"/>
              <a:t>Java</a:t>
            </a:r>
            <a:r>
              <a:rPr lang="ja-JP" altLang="en-US" dirty="0"/>
              <a:t>言語で実装した製品はいずれの</a:t>
            </a:r>
            <a:r>
              <a:rPr lang="en-US" altLang="ja-JP" dirty="0"/>
              <a:t>OS</a:t>
            </a:r>
            <a:r>
              <a:rPr lang="ja-JP" altLang="en-US" dirty="0"/>
              <a:t>でも動作</a:t>
            </a:r>
            <a:r>
              <a:rPr lang="ja-JP" altLang="en-US" dirty="0" smtClean="0"/>
              <a:t>する。</a:t>
            </a:r>
            <a:endParaRPr lang="en-US" altLang="ja-JP" dirty="0" smtClean="0"/>
          </a:p>
          <a:p>
            <a:pPr lvl="1"/>
            <a:endParaRPr lang="en-US" altLang="ja-JP" dirty="0" smtClean="0"/>
          </a:p>
          <a:p>
            <a:r>
              <a:rPr kumimoji="1" lang="en-US" altLang="ja-JP" dirty="0"/>
              <a:t>C</a:t>
            </a:r>
            <a:r>
              <a:rPr kumimoji="1" lang="en-US" altLang="ja-JP" dirty="0" smtClean="0"/>
              <a:t>#</a:t>
            </a:r>
          </a:p>
          <a:p>
            <a:pPr lvl="1"/>
            <a:r>
              <a:rPr lang="en-US" altLang="ja-JP" dirty="0"/>
              <a:t>CLR</a:t>
            </a:r>
            <a:r>
              <a:rPr lang="ja-JP" altLang="en-US" dirty="0"/>
              <a:t>は</a:t>
            </a:r>
            <a:r>
              <a:rPr lang="en-US" altLang="ja-JP" dirty="0"/>
              <a:t>MS</a:t>
            </a:r>
            <a:r>
              <a:rPr lang="ja-JP" altLang="en-US" dirty="0"/>
              <a:t>製</a:t>
            </a:r>
            <a:r>
              <a:rPr lang="en-US" altLang="ja-JP" dirty="0"/>
              <a:t>/Mono</a:t>
            </a:r>
            <a:r>
              <a:rPr lang="ja-JP" altLang="en-US" dirty="0"/>
              <a:t>製が</a:t>
            </a:r>
            <a:r>
              <a:rPr lang="en-US" altLang="ja-JP" dirty="0"/>
              <a:t>Windows</a:t>
            </a:r>
            <a:r>
              <a:rPr lang="ja-JP" altLang="en-US" dirty="0" err="1"/>
              <a:t>、</a:t>
            </a:r>
            <a:r>
              <a:rPr lang="en-US" altLang="ja-JP" dirty="0"/>
              <a:t>Mac OS X</a:t>
            </a:r>
            <a:r>
              <a:rPr lang="ja-JP" altLang="en-US" dirty="0" err="1"/>
              <a:t>、</a:t>
            </a:r>
            <a:r>
              <a:rPr lang="en-US" altLang="ja-JP" dirty="0"/>
              <a:t>Linux</a:t>
            </a:r>
            <a:r>
              <a:rPr lang="ja-JP" altLang="en-US" dirty="0"/>
              <a:t>上で動作</a:t>
            </a:r>
            <a:r>
              <a:rPr lang="ja-JP" altLang="en-US" dirty="0" smtClean="0"/>
              <a:t>する。</a:t>
            </a:r>
            <a:endParaRPr lang="en-US" altLang="ja-JP" dirty="0" smtClean="0"/>
          </a:p>
          <a:p>
            <a:pPr lvl="1"/>
            <a:r>
              <a:rPr lang="ja-JP" altLang="en-US" dirty="0"/>
              <a:t>しかし標準ライブラリからあとが</a:t>
            </a:r>
            <a:r>
              <a:rPr lang="ja-JP" altLang="en-US" dirty="0" smtClean="0"/>
              <a:t>あやしい。と</a:t>
            </a:r>
            <a:r>
              <a:rPr lang="ja-JP" altLang="en-US" dirty="0"/>
              <a:t>いう</a:t>
            </a:r>
            <a:r>
              <a:rPr lang="ja-JP" altLang="en-US" dirty="0" smtClean="0"/>
              <a:t>か、</a:t>
            </a:r>
            <a:r>
              <a:rPr lang="en-US" altLang="ja-JP" dirty="0" smtClean="0"/>
              <a:t>Windows</a:t>
            </a:r>
            <a:r>
              <a:rPr lang="ja-JP" altLang="en-US" dirty="0"/>
              <a:t>で動かすことが前提すぎて「どこまで標準か」なんて気にして</a:t>
            </a:r>
            <a:r>
              <a:rPr lang="ja-JP" altLang="en-US" dirty="0" smtClean="0"/>
              <a:t>いないのではないか？</a:t>
            </a:r>
            <a:endParaRPr lang="en-US" altLang="ja-JP" dirty="0" smtClean="0"/>
          </a:p>
          <a:p>
            <a:pPr lvl="1"/>
            <a:r>
              <a:rPr lang="ja-JP" altLang="en-US" dirty="0"/>
              <a:t>少なくとも</a:t>
            </a:r>
            <a:r>
              <a:rPr lang="en-US" altLang="ja-JP" dirty="0"/>
              <a:t>Mono</a:t>
            </a:r>
            <a:r>
              <a:rPr lang="ja-JP" altLang="en-US" dirty="0" err="1"/>
              <a:t>が</a:t>
            </a:r>
            <a:r>
              <a:rPr lang="ja-JP" altLang="en-US" dirty="0" err="1" smtClean="0"/>
              <a:t>提</a:t>
            </a:r>
            <a:r>
              <a:rPr lang="ja-JP" altLang="en-US" dirty="0" smtClean="0"/>
              <a:t>供している</a:t>
            </a:r>
            <a:r>
              <a:rPr lang="en-US" altLang="ja-JP" dirty="0" smtClean="0"/>
              <a:t>ASP.NET</a:t>
            </a:r>
            <a:r>
              <a:rPr lang="ja-JP" altLang="en-US" dirty="0"/>
              <a:t>や</a:t>
            </a:r>
            <a:r>
              <a:rPr lang="en-US" altLang="ja-JP" dirty="0" smtClean="0"/>
              <a:t>MS</a:t>
            </a:r>
            <a:r>
              <a:rPr lang="ja-JP" altLang="en-US" dirty="0" smtClean="0"/>
              <a:t>が</a:t>
            </a:r>
            <a:r>
              <a:rPr lang="ja-JP" altLang="en-US" dirty="0"/>
              <a:t>今後提供するそれはサブセットに過ぎない可能性が</a:t>
            </a:r>
            <a:r>
              <a:rPr lang="ja-JP" altLang="en-US" dirty="0" smtClean="0"/>
              <a:t>高い。</a:t>
            </a:r>
            <a:endParaRPr kumimoji="1" lang="ja-JP" altLang="en-US" dirty="0"/>
          </a:p>
        </p:txBody>
      </p:sp>
      <p:sp>
        <p:nvSpPr>
          <p:cNvPr id="8" name="テキスト ボックス 7"/>
          <p:cNvSpPr txBox="1"/>
          <p:nvPr/>
        </p:nvSpPr>
        <p:spPr>
          <a:xfrm>
            <a:off x="857250" y="6328398"/>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http://www.oracle.com/technetwork/java/javase/downloads/jre8-downloads-2133155.html</a:t>
            </a:r>
            <a:r>
              <a:rPr kumimoji="1" lang="ja-JP" altLang="en-US" sz="1200" dirty="0" smtClean="0">
                <a:solidFill>
                  <a:schemeClr val="tx1">
                    <a:lumMod val="65000"/>
                    <a:lumOff val="35000"/>
                  </a:schemeClr>
                </a:solidFill>
              </a:rPr>
              <a:t>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20301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2000"/>
                                        <p:tgtEl>
                                          <p:spTgt spid="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2000"/>
                                        <p:tgtEl>
                                          <p:spTgt spid="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2000"/>
                                        <p:tgtEl>
                                          <p:spTgt spid="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ポータビリティ</a:t>
            </a:r>
            <a:endParaRPr kumimoji="1" lang="ja-JP" altLang="en-US" dirty="0"/>
          </a:p>
        </p:txBody>
      </p:sp>
      <p:sp>
        <p:nvSpPr>
          <p:cNvPr id="3" name="コンテンツ プレースホルダー 2"/>
          <p:cNvSpPr>
            <a:spLocks noGrp="1"/>
          </p:cNvSpPr>
          <p:nvPr>
            <p:ph idx="1"/>
          </p:nvPr>
        </p:nvSpPr>
        <p:spPr/>
        <p:txBody>
          <a:bodyPr>
            <a:normAutofit/>
          </a:bodyPr>
          <a:lstStyle/>
          <a:p>
            <a:pPr marL="34290" indent="0">
              <a:buNone/>
            </a:pPr>
            <a:r>
              <a:rPr lang="ja-JP" altLang="en-US" dirty="0"/>
              <a:t>いうまでもないことなのかもしれない</a:t>
            </a:r>
            <a:r>
              <a:rPr lang="ja-JP" altLang="en-US" dirty="0" smtClean="0"/>
              <a:t>が</a:t>
            </a:r>
            <a:r>
              <a:rPr lang="en-US" altLang="ja-JP" dirty="0" smtClean="0"/>
              <a:t>…</a:t>
            </a:r>
          </a:p>
          <a:p>
            <a:endParaRPr kumimoji="1" lang="en-US" altLang="ja-JP" dirty="0"/>
          </a:p>
          <a:p>
            <a:r>
              <a:rPr lang="en-US" altLang="ja-JP" dirty="0"/>
              <a:t>Java</a:t>
            </a:r>
            <a:r>
              <a:rPr lang="ja-JP" altLang="en-US" dirty="0"/>
              <a:t>でつくる</a:t>
            </a:r>
            <a:r>
              <a:rPr lang="ja-JP" altLang="en-US" dirty="0" smtClean="0"/>
              <a:t>場合：</a:t>
            </a:r>
            <a:endParaRPr lang="en-US" altLang="ja-JP" dirty="0" smtClean="0"/>
          </a:p>
          <a:p>
            <a:pPr lvl="1"/>
            <a:r>
              <a:rPr lang="ja-JP" altLang="en-US" dirty="0"/>
              <a:t>プラットフォームはあまり関係</a:t>
            </a:r>
            <a:r>
              <a:rPr lang="ja-JP" altLang="en-US" dirty="0" smtClean="0"/>
              <a:t>ない。</a:t>
            </a:r>
            <a:endParaRPr lang="en-US" altLang="ja-JP" dirty="0" smtClean="0"/>
          </a:p>
          <a:p>
            <a:pPr lvl="1"/>
            <a:r>
              <a:rPr lang="ja-JP" altLang="en-US" dirty="0"/>
              <a:t>「広く使ってもらう」ことが期待される（できる）製品づくりに</a:t>
            </a:r>
            <a:r>
              <a:rPr lang="ja-JP" altLang="en-US" dirty="0" smtClean="0"/>
              <a:t>なる。想定</a:t>
            </a:r>
            <a:r>
              <a:rPr lang="ja-JP" altLang="en-US" dirty="0"/>
              <a:t>ユーザの母集団が</a:t>
            </a:r>
            <a:r>
              <a:rPr lang="ja-JP" altLang="en-US" dirty="0" smtClean="0"/>
              <a:t>大きい。</a:t>
            </a:r>
            <a:endParaRPr lang="en-US" altLang="ja-JP" dirty="0" smtClean="0"/>
          </a:p>
          <a:p>
            <a:pPr lvl="1"/>
            <a:endParaRPr kumimoji="1" lang="en-US" altLang="ja-JP" dirty="0"/>
          </a:p>
          <a:p>
            <a:r>
              <a:rPr lang="en-US" altLang="ja-JP" dirty="0"/>
              <a:t>C#</a:t>
            </a:r>
            <a:r>
              <a:rPr lang="ja-JP" altLang="en-US" dirty="0"/>
              <a:t>でつくる</a:t>
            </a:r>
            <a:r>
              <a:rPr lang="ja-JP" altLang="en-US" dirty="0" smtClean="0"/>
              <a:t>場合：</a:t>
            </a:r>
            <a:endParaRPr lang="en-US" altLang="ja-JP" dirty="0" smtClean="0"/>
          </a:p>
          <a:p>
            <a:pPr lvl="1"/>
            <a:r>
              <a:rPr lang="ja-JP" altLang="en-US" dirty="0"/>
              <a:t>プラットフォームとして</a:t>
            </a:r>
            <a:r>
              <a:rPr lang="ja-JP" altLang="en-US" dirty="0" smtClean="0"/>
              <a:t>は</a:t>
            </a:r>
            <a:r>
              <a:rPr lang="en-US" altLang="ja-JP" dirty="0" smtClean="0"/>
              <a:t>MS</a:t>
            </a:r>
            <a:r>
              <a:rPr lang="ja-JP" altLang="en-US" dirty="0" err="1" smtClean="0"/>
              <a:t>が</a:t>
            </a:r>
            <a:r>
              <a:rPr lang="ja-JP" altLang="en-US" dirty="0" err="1"/>
              <a:t>提</a:t>
            </a:r>
            <a:r>
              <a:rPr lang="ja-JP" altLang="en-US" dirty="0"/>
              <a:t>供するものが主</a:t>
            </a:r>
            <a:r>
              <a:rPr lang="ja-JP" altLang="en-US" dirty="0" smtClean="0"/>
              <a:t>ターゲット。</a:t>
            </a:r>
            <a:endParaRPr lang="en-US" altLang="ja-JP" dirty="0" smtClean="0"/>
          </a:p>
          <a:p>
            <a:pPr lvl="1"/>
            <a:r>
              <a:rPr lang="ja-JP" altLang="en-US" dirty="0"/>
              <a:t>「</a:t>
            </a:r>
            <a:r>
              <a:rPr lang="en-US" altLang="ja-JP" dirty="0"/>
              <a:t>Windows</a:t>
            </a:r>
            <a:r>
              <a:rPr lang="ja-JP" altLang="en-US" dirty="0"/>
              <a:t>ユーザに使ってもらう」ことが期待</a:t>
            </a:r>
            <a:r>
              <a:rPr lang="ja-JP" altLang="en-US" dirty="0" smtClean="0"/>
              <a:t>される（できる）製品づくり</a:t>
            </a:r>
            <a:r>
              <a:rPr lang="ja-JP" altLang="en-US" dirty="0"/>
              <a:t>に</a:t>
            </a:r>
            <a:r>
              <a:rPr lang="ja-JP" altLang="en-US" dirty="0" smtClean="0"/>
              <a:t>なる。想定</a:t>
            </a:r>
            <a:r>
              <a:rPr lang="ja-JP" altLang="en-US" dirty="0"/>
              <a:t>ユーザの母集団に縛りが</a:t>
            </a:r>
            <a:r>
              <a:rPr lang="ja-JP" altLang="en-US" dirty="0" smtClean="0"/>
              <a:t>ある。</a:t>
            </a:r>
            <a:endParaRPr lang="ja-JP" altLang="en-US" dirty="0"/>
          </a:p>
          <a:p>
            <a:pPr marL="205740" lvl="1" indent="0">
              <a:buNone/>
            </a:pPr>
            <a:r>
              <a:rPr lang="ja-JP" altLang="en-US" dirty="0" smtClean="0"/>
              <a:t>⇒これ</a:t>
            </a:r>
            <a:r>
              <a:rPr lang="ja-JP" altLang="en-US" dirty="0"/>
              <a:t>が今後どこまで解放されていくかが焦点と</a:t>
            </a:r>
            <a:r>
              <a:rPr lang="ja-JP" altLang="en-US" dirty="0" smtClean="0"/>
              <a:t>なる。</a:t>
            </a:r>
            <a:endParaRPr lang="en-US" altLang="ja-JP" dirty="0" smtClean="0"/>
          </a:p>
          <a:p>
            <a:pPr lvl="1"/>
            <a:endParaRPr kumimoji="1" lang="ja-JP" altLang="en-US" dirty="0"/>
          </a:p>
        </p:txBody>
      </p:sp>
    </p:spTree>
    <p:extLst>
      <p:ext uri="{BB962C8B-B14F-4D97-AF65-F5344CB8AC3E}">
        <p14:creationId xmlns:p14="http://schemas.microsoft.com/office/powerpoint/2010/main" val="23147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アプリ開発</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各種</a:t>
            </a:r>
            <a:r>
              <a:rPr kumimoji="1" lang="en-US" altLang="ja-JP" dirty="0" smtClean="0"/>
              <a:t>IDE</a:t>
            </a:r>
            <a:r>
              <a:rPr kumimoji="1" lang="ja-JP" altLang="en-US" dirty="0" smtClean="0"/>
              <a:t>とビルドツール、それらが構築するモジュール</a:t>
            </a:r>
            <a:endParaRPr kumimoji="1" lang="ja-JP" altLang="en-US" dirty="0"/>
          </a:p>
        </p:txBody>
      </p:sp>
    </p:spTree>
    <p:extLst>
      <p:ext uri="{BB962C8B-B14F-4D97-AF65-F5344CB8AC3E}">
        <p14:creationId xmlns:p14="http://schemas.microsoft.com/office/powerpoint/2010/main" val="1981280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IDE</a:t>
            </a:r>
            <a:r>
              <a:rPr lang="ja-JP" altLang="en-US" dirty="0" smtClean="0"/>
              <a:t>とそのベンダー</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t>Java</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a:t>好みで</a:t>
            </a:r>
            <a:r>
              <a:rPr lang="ja-JP" altLang="en-US" dirty="0" smtClean="0"/>
              <a:t>選べる：</a:t>
            </a:r>
            <a:endParaRPr lang="en-US" altLang="ja-JP" dirty="0" smtClean="0"/>
          </a:p>
          <a:p>
            <a:endParaRPr lang="en-US" altLang="ja-JP" dirty="0"/>
          </a:p>
          <a:p>
            <a:endParaRPr lang="en-US" altLang="ja-JP" dirty="0" smtClean="0"/>
          </a:p>
          <a:p>
            <a:r>
              <a:rPr lang="en-US" altLang="ja-JP" dirty="0" smtClean="0"/>
              <a:t>Eclipse</a:t>
            </a:r>
            <a:r>
              <a:rPr lang="ja-JP" altLang="en-US" dirty="0" smtClean="0"/>
              <a:t>（</a:t>
            </a:r>
            <a:r>
              <a:rPr lang="en-US" altLang="ja-JP" dirty="0" smtClean="0"/>
              <a:t>Eclipse</a:t>
            </a:r>
            <a:r>
              <a:rPr lang="ja-JP" altLang="en-US" dirty="0" smtClean="0"/>
              <a:t> </a:t>
            </a:r>
            <a:r>
              <a:rPr lang="en-US" altLang="ja-JP" dirty="0" smtClean="0"/>
              <a:t>Foundation</a:t>
            </a:r>
            <a:r>
              <a:rPr lang="ja-JP" altLang="en-US" dirty="0" smtClean="0"/>
              <a:t>）</a:t>
            </a:r>
            <a:endParaRPr lang="ja-JP" altLang="en-US" dirty="0"/>
          </a:p>
          <a:p>
            <a:r>
              <a:rPr lang="en-US" altLang="ja-JP" dirty="0" smtClean="0"/>
              <a:t>IntelliJ</a:t>
            </a:r>
            <a:r>
              <a:rPr lang="ja-JP" altLang="en-US" dirty="0" smtClean="0"/>
              <a:t>（</a:t>
            </a:r>
            <a:r>
              <a:rPr lang="en-US" altLang="ja-JP" dirty="0" err="1"/>
              <a:t>JetBrains</a:t>
            </a:r>
            <a:r>
              <a:rPr lang="ja-JP" altLang="en-US" dirty="0" smtClean="0"/>
              <a:t>）</a:t>
            </a:r>
            <a:endParaRPr lang="ja-JP" altLang="en-US" dirty="0"/>
          </a:p>
          <a:p>
            <a:r>
              <a:rPr lang="en-US" altLang="ja-JP" dirty="0" smtClean="0"/>
              <a:t>NetBeans</a:t>
            </a:r>
            <a:r>
              <a:rPr lang="ja-JP" altLang="en-US" dirty="0" smtClean="0"/>
              <a:t>（</a:t>
            </a:r>
            <a:r>
              <a:rPr lang="en-US" altLang="ja-JP" dirty="0" smtClean="0"/>
              <a:t>Oracle</a:t>
            </a:r>
            <a:r>
              <a:rPr lang="ja-JP" altLang="en-US" dirty="0" smtClean="0"/>
              <a:t>）</a:t>
            </a:r>
            <a:endParaRPr kumimoji="1" lang="ja-JP" altLang="en-US" dirty="0"/>
          </a:p>
        </p:txBody>
      </p:sp>
      <p:sp>
        <p:nvSpPr>
          <p:cNvPr id="5" name="テキスト プレースホルダー 4"/>
          <p:cNvSpPr>
            <a:spLocks noGrp="1"/>
          </p:cNvSpPr>
          <p:nvPr>
            <p:ph type="body" sz="quarter" idx="3"/>
          </p:nvPr>
        </p:nvSpPr>
        <p:spPr/>
        <p:txBody>
          <a:bodyPr/>
          <a:lstStyle/>
          <a:p>
            <a:r>
              <a:rPr lang="en-US" altLang="ja-JP" dirty="0"/>
              <a:t>C#</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a:t>好みは関係ない。</a:t>
            </a:r>
            <a:r>
              <a:rPr lang="en-US" altLang="ja-JP" dirty="0"/>
              <a:t>OS</a:t>
            </a:r>
            <a:r>
              <a:rPr lang="ja-JP" altLang="en-US" dirty="0"/>
              <a:t>ごとに事実上これしかないだろうという製品が</a:t>
            </a:r>
            <a:r>
              <a:rPr lang="ja-JP" altLang="en-US" dirty="0" smtClean="0"/>
              <a:t>ある：</a:t>
            </a:r>
            <a:endParaRPr lang="en-US" altLang="ja-JP" dirty="0" smtClean="0"/>
          </a:p>
          <a:p>
            <a:endParaRPr lang="en-US" altLang="ja-JP" dirty="0" smtClean="0"/>
          </a:p>
          <a:p>
            <a:r>
              <a:rPr kumimoji="1" lang="en-US" altLang="ja-JP" dirty="0" smtClean="0"/>
              <a:t>VS</a:t>
            </a:r>
            <a:r>
              <a:rPr kumimoji="1" lang="ja-JP" altLang="en-US" dirty="0" smtClean="0"/>
              <a:t>（</a:t>
            </a:r>
            <a:r>
              <a:rPr kumimoji="1" lang="en-US" altLang="ja-JP" dirty="0" smtClean="0"/>
              <a:t>Microsoft</a:t>
            </a:r>
            <a:r>
              <a:rPr kumimoji="1" lang="ja-JP" altLang="en-US" dirty="0" smtClean="0"/>
              <a:t>）</a:t>
            </a:r>
            <a:endParaRPr kumimoji="1" lang="en-US" altLang="ja-JP" dirty="0" smtClean="0"/>
          </a:p>
          <a:p>
            <a:r>
              <a:rPr lang="en-US" altLang="ja-JP" dirty="0" err="1" smtClean="0"/>
              <a:t>Xamarin</a:t>
            </a:r>
            <a:r>
              <a:rPr lang="en-US" altLang="ja-JP" dirty="0" smtClean="0"/>
              <a:t> Studio</a:t>
            </a:r>
            <a:r>
              <a:rPr lang="ja-JP" altLang="en-US" dirty="0" smtClean="0"/>
              <a:t>（</a:t>
            </a:r>
            <a:r>
              <a:rPr lang="en-US" altLang="ja-JP" dirty="0" err="1" smtClean="0"/>
              <a:t>Xamarin</a:t>
            </a:r>
            <a:r>
              <a:rPr lang="ja-JP" altLang="en-US" dirty="0" smtClean="0"/>
              <a:t>）</a:t>
            </a:r>
            <a:endParaRPr lang="en-US" altLang="ja-JP" dirty="0" smtClean="0"/>
          </a:p>
          <a:p>
            <a:r>
              <a:rPr lang="en-US" altLang="ja-JP" dirty="0"/>
              <a:t>Mono </a:t>
            </a:r>
            <a:r>
              <a:rPr lang="en-US" altLang="ja-JP" dirty="0" smtClean="0"/>
              <a:t>Develop</a:t>
            </a:r>
            <a:r>
              <a:rPr lang="ja-JP" altLang="en-US" dirty="0" smtClean="0"/>
              <a:t>（</a:t>
            </a:r>
            <a:r>
              <a:rPr lang="en-US" altLang="ja-JP" dirty="0" smtClean="0"/>
              <a:t>Mono Project</a:t>
            </a:r>
            <a:r>
              <a:rPr lang="ja-JP" altLang="en-US" dirty="0" smtClean="0"/>
              <a:t>）</a:t>
            </a:r>
            <a:endParaRPr kumimoji="1" lang="ja-JP" altLang="en-US" dirty="0"/>
          </a:p>
        </p:txBody>
      </p:sp>
      <p:sp>
        <p:nvSpPr>
          <p:cNvPr id="7" name="雲形吹き出し 6"/>
          <p:cNvSpPr/>
          <p:nvPr/>
        </p:nvSpPr>
        <p:spPr>
          <a:xfrm>
            <a:off x="2365876" y="4850062"/>
            <a:ext cx="2638385" cy="1426047"/>
          </a:xfrm>
          <a:prstGeom prst="cloudCallout">
            <a:avLst>
              <a:gd name="adj1" fmla="val -19535"/>
              <a:gd name="adj2" fmla="val -86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kumimoji="1" lang="en-US" altLang="ja-JP" dirty="0"/>
              <a:t>※</a:t>
            </a:r>
            <a:r>
              <a:rPr kumimoji="1" lang="en-US" altLang="ja-JP" dirty="0" err="1"/>
              <a:t>JetBrains</a:t>
            </a:r>
            <a:r>
              <a:rPr kumimoji="1" lang="ja-JP" altLang="en-US" dirty="0"/>
              <a:t>社は</a:t>
            </a:r>
            <a:r>
              <a:rPr kumimoji="1" lang="en-US" altLang="ja-JP" dirty="0"/>
              <a:t>VS</a:t>
            </a:r>
            <a:r>
              <a:rPr kumimoji="1" lang="ja-JP" altLang="en-US" dirty="0"/>
              <a:t>向け</a:t>
            </a:r>
            <a:r>
              <a:rPr kumimoji="1" lang="ja-JP" altLang="en-US" dirty="0" smtClean="0"/>
              <a:t>プラグインも販売</a:t>
            </a:r>
            <a:r>
              <a:rPr kumimoji="1" lang="ja-JP" altLang="en-US" dirty="0"/>
              <a:t>して</a:t>
            </a:r>
            <a:r>
              <a:rPr kumimoji="1" lang="ja-JP" altLang="en-US" dirty="0" smtClean="0"/>
              <a:t>いる。ついでに</a:t>
            </a:r>
            <a:r>
              <a:rPr kumimoji="1" lang="en-US" altLang="ja-JP" dirty="0" err="1" smtClean="0"/>
              <a:t>Kotlin</a:t>
            </a:r>
            <a:r>
              <a:rPr kumimoji="1" lang="ja-JP" altLang="en-US" dirty="0" smtClean="0"/>
              <a:t>開発元。</a:t>
            </a:r>
            <a:endParaRPr kumimoji="1" lang="ja-JP" altLang="en-US" dirty="0"/>
          </a:p>
        </p:txBody>
      </p:sp>
    </p:spTree>
    <p:extLst>
      <p:ext uri="{BB962C8B-B14F-4D97-AF65-F5344CB8AC3E}">
        <p14:creationId xmlns:p14="http://schemas.microsoft.com/office/powerpoint/2010/main" val="7178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20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20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20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ビルド</a:t>
            </a:r>
            <a:r>
              <a:rPr lang="en-US" altLang="ja-JP" dirty="0" smtClean="0"/>
              <a:t>/</a:t>
            </a:r>
            <a:r>
              <a:rPr lang="ja-JP" altLang="en-US" dirty="0" smtClean="0"/>
              <a:t>依存性解決ツール</a:t>
            </a:r>
            <a:endParaRPr kumimoji="1" lang="ja-JP" altLang="en-US" dirty="0"/>
          </a:p>
        </p:txBody>
      </p:sp>
      <p:sp>
        <p:nvSpPr>
          <p:cNvPr id="4" name="テキスト プレースホルダー 3"/>
          <p:cNvSpPr>
            <a:spLocks noGrp="1"/>
          </p:cNvSpPr>
          <p:nvPr>
            <p:ph type="body" idx="1"/>
          </p:nvPr>
        </p:nvSpPr>
        <p:spPr/>
        <p:txBody>
          <a:bodyPr/>
          <a:lstStyle/>
          <a:p>
            <a:r>
              <a:rPr lang="en-US" altLang="ja-JP" dirty="0"/>
              <a:t>Java</a:t>
            </a:r>
            <a:endParaRPr kumimoji="1" lang="ja-JP" altLang="en-US" dirty="0"/>
          </a:p>
        </p:txBody>
      </p:sp>
      <p:sp>
        <p:nvSpPr>
          <p:cNvPr id="5" name="コンテンツ プレースホルダー 4"/>
          <p:cNvSpPr>
            <a:spLocks noGrp="1"/>
          </p:cNvSpPr>
          <p:nvPr>
            <p:ph sz="half" idx="2"/>
          </p:nvPr>
        </p:nvSpPr>
        <p:spPr/>
        <p:txBody>
          <a:bodyPr/>
          <a:lstStyle/>
          <a:p>
            <a:pPr marL="34290" indent="0">
              <a:buNone/>
            </a:pPr>
            <a:r>
              <a:rPr lang="ja-JP" altLang="en-US" dirty="0" smtClean="0"/>
              <a:t>例によっていろいろある：</a:t>
            </a:r>
            <a:endParaRPr lang="en-US" altLang="ja-JP" dirty="0" smtClean="0"/>
          </a:p>
          <a:p>
            <a:r>
              <a:rPr lang="en-US" altLang="ja-JP" dirty="0" smtClean="0"/>
              <a:t>Ant</a:t>
            </a:r>
            <a:endParaRPr lang="en-US" altLang="ja-JP" dirty="0"/>
          </a:p>
          <a:p>
            <a:r>
              <a:rPr lang="en-US" altLang="ja-JP" dirty="0" smtClean="0"/>
              <a:t>Maven</a:t>
            </a:r>
            <a:endParaRPr lang="en-US" altLang="ja-JP" dirty="0"/>
          </a:p>
          <a:p>
            <a:r>
              <a:rPr lang="en-US" altLang="ja-JP" dirty="0" smtClean="0"/>
              <a:t>Ivy</a:t>
            </a:r>
            <a:endParaRPr lang="en-US" altLang="ja-JP" dirty="0"/>
          </a:p>
          <a:p>
            <a:r>
              <a:rPr lang="en-US" altLang="ja-JP" dirty="0" err="1" smtClean="0"/>
              <a:t>Gradle</a:t>
            </a:r>
            <a:endParaRPr lang="en-US" altLang="ja-JP" dirty="0"/>
          </a:p>
          <a:p>
            <a:r>
              <a:rPr lang="en-US" altLang="ja-JP" dirty="0" smtClean="0"/>
              <a:t>SBT</a:t>
            </a:r>
            <a:endParaRPr kumimoji="1" lang="ja-JP" altLang="en-US" dirty="0"/>
          </a:p>
        </p:txBody>
      </p:sp>
      <p:sp>
        <p:nvSpPr>
          <p:cNvPr id="6" name="テキスト プレースホルダー 5"/>
          <p:cNvSpPr>
            <a:spLocks noGrp="1"/>
          </p:cNvSpPr>
          <p:nvPr>
            <p:ph type="body" sz="quarter" idx="3"/>
          </p:nvPr>
        </p:nvSpPr>
        <p:spPr/>
        <p:txBody>
          <a:bodyPr/>
          <a:lstStyle/>
          <a:p>
            <a:r>
              <a:rPr lang="en-US" altLang="ja-JP" dirty="0"/>
              <a:t>C#</a:t>
            </a:r>
            <a:endParaRPr kumimoji="1" lang="ja-JP" altLang="en-US" dirty="0"/>
          </a:p>
        </p:txBody>
      </p:sp>
      <p:sp>
        <p:nvSpPr>
          <p:cNvPr id="7" name="コンテンツ プレースホルダー 6"/>
          <p:cNvSpPr>
            <a:spLocks noGrp="1"/>
          </p:cNvSpPr>
          <p:nvPr>
            <p:ph sz="quarter" idx="4"/>
          </p:nvPr>
        </p:nvSpPr>
        <p:spPr/>
        <p:txBody>
          <a:bodyPr/>
          <a:lstStyle/>
          <a:p>
            <a:pPr marL="34290" indent="0">
              <a:buNone/>
            </a:pPr>
            <a:r>
              <a:rPr lang="ja-JP" altLang="en-US" dirty="0" smtClean="0"/>
              <a:t>例によって選択の余地はない：</a:t>
            </a:r>
            <a:endParaRPr lang="en-US" altLang="ja-JP" dirty="0" smtClean="0"/>
          </a:p>
          <a:p>
            <a:r>
              <a:rPr lang="en-US" altLang="ja-JP" dirty="0" err="1" smtClean="0"/>
              <a:t>Msbuild</a:t>
            </a:r>
            <a:endParaRPr lang="en-US" altLang="ja-JP" dirty="0" smtClean="0"/>
          </a:p>
          <a:p>
            <a:r>
              <a:rPr lang="en-US" altLang="ja-JP" dirty="0" err="1"/>
              <a:t>NuGet</a:t>
            </a:r>
            <a:endParaRPr kumimoji="1" lang="ja-JP" altLang="en-US" dirty="0"/>
          </a:p>
        </p:txBody>
      </p:sp>
    </p:spTree>
    <p:extLst>
      <p:ext uri="{BB962C8B-B14F-4D97-AF65-F5344CB8AC3E}">
        <p14:creationId xmlns:p14="http://schemas.microsoft.com/office/powerpoint/2010/main" val="11654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20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余談）</a:t>
            </a:r>
            <a:r>
              <a:rPr lang="en-US" altLang="ja-JP" dirty="0" smtClean="0"/>
              <a:t>VS</a:t>
            </a:r>
            <a:r>
              <a:rPr lang="ja-JP" altLang="en-US" dirty="0" smtClean="0"/>
              <a:t>新参者が思うこと</a:t>
            </a:r>
            <a:endParaRPr kumimoji="1" lang="ja-JP" altLang="en-US" dirty="0"/>
          </a:p>
        </p:txBody>
      </p:sp>
      <p:sp>
        <p:nvSpPr>
          <p:cNvPr id="7" name="コンテンツ プレースホルダー 6"/>
          <p:cNvSpPr>
            <a:spLocks noGrp="1"/>
          </p:cNvSpPr>
          <p:nvPr>
            <p:ph idx="1"/>
          </p:nvPr>
        </p:nvSpPr>
        <p:spPr/>
        <p:txBody>
          <a:bodyPr>
            <a:normAutofit/>
          </a:bodyPr>
          <a:lstStyle/>
          <a:p>
            <a:pPr marL="34290" indent="0">
              <a:buNone/>
            </a:pPr>
            <a:endParaRPr kumimoji="1" lang="en-US" altLang="ja-JP" dirty="0"/>
          </a:p>
          <a:p>
            <a:r>
              <a:rPr lang="en-US" altLang="ja-JP" dirty="0"/>
              <a:t>Eclipse</a:t>
            </a:r>
            <a:r>
              <a:rPr lang="ja-JP" altLang="en-US" dirty="0"/>
              <a:t>など</a:t>
            </a:r>
            <a:r>
              <a:rPr lang="en-US" altLang="ja-JP" dirty="0"/>
              <a:t>Java</a:t>
            </a:r>
            <a:r>
              <a:rPr lang="ja-JP" altLang="en-US" dirty="0"/>
              <a:t>の</a:t>
            </a:r>
            <a:r>
              <a:rPr lang="en-US" altLang="ja-JP" dirty="0"/>
              <a:t>IDE</a:t>
            </a:r>
            <a:r>
              <a:rPr lang="ja-JP" altLang="en-US" dirty="0"/>
              <a:t>から</a:t>
            </a:r>
            <a:r>
              <a:rPr lang="en-US" altLang="ja-JP" dirty="0"/>
              <a:t>VS</a:t>
            </a:r>
            <a:r>
              <a:rPr lang="ja-JP" altLang="en-US" dirty="0"/>
              <a:t>など</a:t>
            </a:r>
            <a:r>
              <a:rPr lang="en-US" altLang="ja-JP" dirty="0"/>
              <a:t>C#</a:t>
            </a:r>
            <a:r>
              <a:rPr lang="ja-JP" altLang="en-US" dirty="0"/>
              <a:t>の</a:t>
            </a:r>
            <a:r>
              <a:rPr lang="en-US" altLang="ja-JP" dirty="0"/>
              <a:t>IDE</a:t>
            </a:r>
            <a:r>
              <a:rPr lang="ja-JP" altLang="en-US" dirty="0"/>
              <a:t>に引っ越してきて感じるのは「コンパイルエラー検知が</a:t>
            </a:r>
            <a:r>
              <a:rPr lang="ja-JP" altLang="en-US" dirty="0" err="1"/>
              <a:t>遅っ</a:t>
            </a:r>
            <a:r>
              <a:rPr lang="ja-JP" altLang="en-US" dirty="0"/>
              <a:t>！」というもの</a:t>
            </a:r>
            <a:r>
              <a:rPr lang="en-US" altLang="ja-JP" dirty="0" smtClean="0"/>
              <a:t>…</a:t>
            </a:r>
          </a:p>
          <a:p>
            <a:r>
              <a:rPr kumimoji="1" lang="ja-JP" altLang="en-US" dirty="0" smtClean="0"/>
              <a:t>しかし遅いのも当然。</a:t>
            </a:r>
            <a:r>
              <a:rPr kumimoji="1" lang="en-US" altLang="ja-JP" dirty="0" smtClean="0"/>
              <a:t>Java</a:t>
            </a:r>
            <a:r>
              <a:rPr kumimoji="1" lang="ja-JP" altLang="en-US" dirty="0" smtClean="0"/>
              <a:t>と</a:t>
            </a:r>
            <a:r>
              <a:rPr kumimoji="1" lang="en-US" altLang="ja-JP" dirty="0" smtClean="0"/>
              <a:t>C#</a:t>
            </a:r>
            <a:r>
              <a:rPr kumimoji="1" lang="ja-JP" altLang="en-US" dirty="0" smtClean="0"/>
              <a:t>ではモジュールのあり方が違い、結果として静的な検証のコストが異なってくる（次項）。</a:t>
            </a:r>
            <a:endParaRPr kumimoji="1" lang="en-US" altLang="ja-JP" dirty="0" smtClean="0"/>
          </a:p>
          <a:p>
            <a:endParaRPr lang="en-US" altLang="ja-JP" dirty="0"/>
          </a:p>
        </p:txBody>
      </p:sp>
    </p:spTree>
    <p:extLst>
      <p:ext uri="{BB962C8B-B14F-4D97-AF65-F5344CB8AC3E}">
        <p14:creationId xmlns:p14="http://schemas.microsoft.com/office/powerpoint/2010/main" val="293971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モジュラリティと依存性解決</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Java</a:t>
            </a:r>
          </a:p>
          <a:p>
            <a:pPr lvl="1"/>
            <a:r>
              <a:rPr lang="ja-JP" altLang="en-US" dirty="0"/>
              <a:t>モジュールは</a:t>
            </a:r>
            <a:r>
              <a:rPr lang="en-US" altLang="ja-JP" dirty="0"/>
              <a:t>.class</a:t>
            </a:r>
            <a:r>
              <a:rPr lang="ja-JP" altLang="en-US" dirty="0"/>
              <a:t>ファイルと</a:t>
            </a:r>
            <a:r>
              <a:rPr lang="en-US" altLang="ja-JP" dirty="0"/>
              <a:t>.jar</a:t>
            </a:r>
            <a:r>
              <a:rPr lang="ja-JP" altLang="en-US" dirty="0"/>
              <a:t>ファイル（およびその変種である</a:t>
            </a:r>
            <a:r>
              <a:rPr lang="en-US" altLang="ja-JP" dirty="0"/>
              <a:t>.war</a:t>
            </a:r>
            <a:r>
              <a:rPr lang="ja-JP" altLang="en-US" dirty="0"/>
              <a:t>など）で表現</a:t>
            </a:r>
            <a:r>
              <a:rPr lang="ja-JP" altLang="en-US" dirty="0" smtClean="0"/>
              <a:t>される。</a:t>
            </a:r>
            <a:endParaRPr lang="ja-JP" altLang="en-US" dirty="0"/>
          </a:p>
          <a:p>
            <a:pPr lvl="1"/>
            <a:r>
              <a:rPr lang="ja-JP" altLang="en-US" dirty="0" smtClean="0"/>
              <a:t>実行時の依存性解決は</a:t>
            </a:r>
            <a:r>
              <a:rPr lang="ja-JP" altLang="en-US" dirty="0"/>
              <a:t>クラスパスを検索して名称ベースで解決を</a:t>
            </a:r>
            <a:r>
              <a:rPr lang="ja-JP" altLang="en-US" dirty="0" smtClean="0"/>
              <a:t>行う。</a:t>
            </a:r>
            <a:endParaRPr lang="en-US" altLang="ja-JP" dirty="0" smtClean="0"/>
          </a:p>
          <a:p>
            <a:endParaRPr lang="en-US" altLang="ja-JP" dirty="0" smtClean="0"/>
          </a:p>
          <a:p>
            <a:r>
              <a:rPr lang="en-US" altLang="ja-JP" dirty="0" smtClean="0"/>
              <a:t>C#</a:t>
            </a:r>
          </a:p>
          <a:p>
            <a:pPr lvl="1"/>
            <a:r>
              <a:rPr lang="ja-JP" altLang="en-US" dirty="0"/>
              <a:t>モジュールは</a:t>
            </a:r>
            <a:r>
              <a:rPr lang="en-US" altLang="ja-JP" dirty="0"/>
              <a:t>.exe</a:t>
            </a:r>
            <a:r>
              <a:rPr lang="ja-JP" altLang="en-US" dirty="0"/>
              <a:t>や</a:t>
            </a:r>
            <a:r>
              <a:rPr lang="en-US" altLang="ja-JP" dirty="0"/>
              <a:t>.</a:t>
            </a:r>
            <a:r>
              <a:rPr lang="en-US" altLang="ja-JP" dirty="0" err="1"/>
              <a:t>dll</a:t>
            </a:r>
            <a:r>
              <a:rPr lang="ja-JP" altLang="en-US" dirty="0"/>
              <a:t>で表現される。</a:t>
            </a:r>
            <a:r>
              <a:rPr lang="ja-JP" altLang="en-US" dirty="0" smtClean="0"/>
              <a:t>依存性の名称やバージョンは</a:t>
            </a:r>
            <a:r>
              <a:rPr lang="en-US" altLang="ja-JP" dirty="0"/>
              <a:t>DLL</a:t>
            </a:r>
            <a:r>
              <a:rPr lang="ja-JP" altLang="en-US" dirty="0"/>
              <a:t>の中に記述されて</a:t>
            </a:r>
            <a:r>
              <a:rPr lang="ja-JP" altLang="en-US" dirty="0" smtClean="0"/>
              <a:t>いる。</a:t>
            </a:r>
            <a:endParaRPr lang="en-US" altLang="ja-JP" dirty="0" smtClean="0"/>
          </a:p>
          <a:p>
            <a:pPr lvl="1"/>
            <a:r>
              <a:rPr lang="en-US" altLang="ja-JP" dirty="0"/>
              <a:t>CLR</a:t>
            </a:r>
            <a:r>
              <a:rPr lang="ja-JP" altLang="en-US" dirty="0"/>
              <a:t>は</a:t>
            </a:r>
            <a:r>
              <a:rPr lang="en-US" altLang="ja-JP" dirty="0"/>
              <a:t>GAC</a:t>
            </a:r>
            <a:r>
              <a:rPr lang="ja-JP" altLang="en-US" dirty="0"/>
              <a:t>と</a:t>
            </a:r>
            <a:r>
              <a:rPr lang="en-US" altLang="ja-JP" dirty="0"/>
              <a:t>EXE</a:t>
            </a:r>
            <a:r>
              <a:rPr lang="ja-JP" altLang="en-US" dirty="0"/>
              <a:t>のパスを起点としたディレクトリ・ツリーを検索して名称・バージョン・署名ベースの解決を</a:t>
            </a:r>
            <a:r>
              <a:rPr lang="ja-JP" altLang="en-US" dirty="0" smtClean="0"/>
              <a:t>行う。</a:t>
            </a:r>
            <a:endParaRPr lang="en-US" altLang="ja-JP" dirty="0" smtClean="0"/>
          </a:p>
          <a:p>
            <a:pPr lvl="1"/>
            <a:endParaRPr kumimoji="1" lang="ja-JP" altLang="en-US" dirty="0"/>
          </a:p>
        </p:txBody>
      </p:sp>
      <p:sp>
        <p:nvSpPr>
          <p:cNvPr id="4" name="雲形吹き出し 3"/>
          <p:cNvSpPr/>
          <p:nvPr/>
        </p:nvSpPr>
        <p:spPr>
          <a:xfrm>
            <a:off x="5619403" y="3229080"/>
            <a:ext cx="2917767" cy="1110163"/>
          </a:xfrm>
          <a:prstGeom prst="cloudCallout">
            <a:avLst>
              <a:gd name="adj1" fmla="val -49450"/>
              <a:gd name="adj2" fmla="val -39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en-US" altLang="ja-JP" dirty="0" smtClean="0"/>
              <a:t>cf.</a:t>
            </a:r>
            <a:r>
              <a:rPr kumimoji="1" lang="ja-JP" altLang="en-US" dirty="0" smtClean="0"/>
              <a:t> </a:t>
            </a:r>
            <a:r>
              <a:rPr kumimoji="1" lang="en-US" altLang="ja-JP" dirty="0" smtClean="0"/>
              <a:t>Java9</a:t>
            </a:r>
            <a:r>
              <a:rPr kumimoji="1" lang="ja-JP" altLang="en-US" dirty="0" smtClean="0"/>
              <a:t>（</a:t>
            </a:r>
            <a:r>
              <a:rPr kumimoji="1" lang="en-US" altLang="ja-JP" dirty="0" smtClean="0"/>
              <a:t>※1</a:t>
            </a:r>
            <a:r>
              <a:rPr kumimoji="1" lang="ja-JP" altLang="en-US" dirty="0" smtClean="0"/>
              <a:t>）</a:t>
            </a:r>
            <a:endParaRPr kumimoji="1" lang="ja-JP" altLang="en-US" dirty="0"/>
          </a:p>
        </p:txBody>
      </p:sp>
      <p:sp>
        <p:nvSpPr>
          <p:cNvPr id="5" name="テキスト ボックス 4"/>
          <p:cNvSpPr txBox="1"/>
          <p:nvPr/>
        </p:nvSpPr>
        <p:spPr>
          <a:xfrm>
            <a:off x="857250" y="6330231"/>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http://itpro.nikkeibp.co.jp/atcl/column/15/120700278/040500010/?</a:t>
            </a:r>
            <a:r>
              <a:rPr kumimoji="1" lang="en-US" altLang="ja-JP" sz="1200" dirty="0" smtClean="0">
                <a:solidFill>
                  <a:schemeClr val="tx1">
                    <a:lumMod val="65000"/>
                    <a:lumOff val="35000"/>
                  </a:schemeClr>
                </a:solidFill>
              </a:rPr>
              <a:t>rt=nocnt</a:t>
            </a:r>
            <a:r>
              <a:rPr kumimoji="1" lang="ja-JP" altLang="en-US" sz="1200" dirty="0" smtClean="0">
                <a:solidFill>
                  <a:schemeClr val="tx1">
                    <a:lumMod val="65000"/>
                    <a:lumOff val="35000"/>
                  </a:schemeClr>
                </a:solidFill>
              </a:rPr>
              <a:t>などを参照のこと。</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8402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モジュラリティとファイル構成</a:t>
            </a:r>
            <a:endParaRPr kumimoji="1" lang="ja-JP" altLang="en-US" dirty="0"/>
          </a:p>
        </p:txBody>
      </p:sp>
      <p:sp>
        <p:nvSpPr>
          <p:cNvPr id="7" name="コンテンツ プレースホルダー 6"/>
          <p:cNvSpPr>
            <a:spLocks noGrp="1"/>
          </p:cNvSpPr>
          <p:nvPr>
            <p:ph idx="1"/>
          </p:nvPr>
        </p:nvSpPr>
        <p:spPr/>
        <p:txBody>
          <a:bodyPr>
            <a:normAutofit/>
          </a:bodyPr>
          <a:lstStyle/>
          <a:p>
            <a:r>
              <a:rPr lang="en-US" altLang="ja-JP" dirty="0" smtClean="0"/>
              <a:t>Java</a:t>
            </a:r>
          </a:p>
          <a:p>
            <a:pPr lvl="1"/>
            <a:r>
              <a:rPr lang="en-US" altLang="ja-JP" dirty="0"/>
              <a:t>1</a:t>
            </a:r>
            <a:r>
              <a:rPr lang="ja-JP" altLang="en-US" dirty="0"/>
              <a:t>ファイル＝</a:t>
            </a:r>
            <a:r>
              <a:rPr lang="en-US" altLang="ja-JP" dirty="0"/>
              <a:t>1</a:t>
            </a:r>
            <a:r>
              <a:rPr lang="ja-JP" altLang="en-US" dirty="0"/>
              <a:t>公開</a:t>
            </a:r>
            <a:r>
              <a:rPr lang="ja-JP" altLang="en-US" dirty="0" smtClean="0"/>
              <a:t>クラス</a:t>
            </a:r>
            <a:r>
              <a:rPr lang="ja-JP" altLang="en-US" dirty="0"/>
              <a:t>　</a:t>
            </a:r>
            <a:r>
              <a:rPr lang="en-US" altLang="ja-JP" dirty="0" smtClean="0"/>
              <a:t>1</a:t>
            </a:r>
            <a:r>
              <a:rPr lang="ja-JP" altLang="en-US" dirty="0"/>
              <a:t>ディレクトリパス＝</a:t>
            </a:r>
            <a:r>
              <a:rPr lang="en-US" altLang="ja-JP" dirty="0"/>
              <a:t>1</a:t>
            </a:r>
            <a:r>
              <a:rPr lang="ja-JP" altLang="en-US" dirty="0" smtClean="0"/>
              <a:t>パッケージ。</a:t>
            </a:r>
            <a:endParaRPr lang="en-US" altLang="ja-JP" dirty="0" smtClean="0"/>
          </a:p>
          <a:p>
            <a:pPr lvl="1"/>
            <a:r>
              <a:rPr lang="ja-JP" altLang="en-US" dirty="0" smtClean="0"/>
              <a:t>可視性は</a:t>
            </a:r>
            <a:r>
              <a:rPr lang="ja-JP" altLang="en-US" dirty="0"/>
              <a:t>クラスとパッケージのみで</a:t>
            </a:r>
            <a:r>
              <a:rPr lang="ja-JP" altLang="en-US" dirty="0" smtClean="0"/>
              <a:t>決まる。</a:t>
            </a:r>
            <a:endParaRPr lang="en-US" altLang="ja-JP" dirty="0" smtClean="0"/>
          </a:p>
          <a:p>
            <a:pPr lvl="1"/>
            <a:r>
              <a:rPr lang="en-US" altLang="ja-JP" dirty="0" smtClean="0"/>
              <a:t>1</a:t>
            </a:r>
            <a:r>
              <a:rPr lang="ja-JP" altLang="en-US" dirty="0"/>
              <a:t>ファイルの変更はそのファイルのみコンパイルすればそのまま他のファイルのコードの検証に活用できる。</a:t>
            </a:r>
            <a:endParaRPr lang="en-US" altLang="ja-JP" dirty="0" smtClean="0"/>
          </a:p>
          <a:p>
            <a:r>
              <a:rPr kumimoji="1" lang="en-US" altLang="ja-JP" dirty="0"/>
              <a:t>C</a:t>
            </a:r>
            <a:r>
              <a:rPr kumimoji="1" lang="en-US" altLang="ja-JP" dirty="0" smtClean="0"/>
              <a:t>#</a:t>
            </a:r>
          </a:p>
          <a:p>
            <a:pPr lvl="1"/>
            <a:r>
              <a:rPr lang="ja-JP" altLang="en-US" dirty="0"/>
              <a:t>ファイルもディレクトリパスもクラスのあり方とは関係</a:t>
            </a:r>
            <a:r>
              <a:rPr lang="ja-JP" altLang="en-US" dirty="0" smtClean="0"/>
              <a:t>ない。</a:t>
            </a:r>
            <a:endParaRPr lang="ja-JP" altLang="en-US" dirty="0"/>
          </a:p>
          <a:p>
            <a:pPr lvl="1"/>
            <a:r>
              <a:rPr lang="ja-JP" altLang="en-US" dirty="0" smtClean="0"/>
              <a:t>可視性は</a:t>
            </a:r>
            <a:r>
              <a:rPr lang="ja-JP" altLang="en-US" dirty="0"/>
              <a:t>アセンブリ単位で</a:t>
            </a:r>
            <a:r>
              <a:rPr lang="ja-JP" altLang="en-US" dirty="0" smtClean="0"/>
              <a:t>決まる。</a:t>
            </a:r>
            <a:endParaRPr lang="ja-JP" altLang="en-US" dirty="0"/>
          </a:p>
          <a:p>
            <a:pPr lvl="1"/>
            <a:r>
              <a:rPr lang="ja-JP" altLang="en-US" dirty="0" smtClean="0"/>
              <a:t>重要</a:t>
            </a:r>
            <a:r>
              <a:rPr lang="ja-JP" altLang="en-US" dirty="0"/>
              <a:t>なのはプロジェクト内のファイル全体で定義されている名前空間とクラス。</a:t>
            </a:r>
          </a:p>
          <a:p>
            <a:pPr lvl="1"/>
            <a:r>
              <a:rPr lang="en-US" altLang="ja-JP" dirty="0" smtClean="0"/>
              <a:t>1</a:t>
            </a:r>
            <a:r>
              <a:rPr lang="ja-JP" altLang="en-US" dirty="0"/>
              <a:t>ファイルの変更</a:t>
            </a:r>
            <a:r>
              <a:rPr lang="ja-JP" altLang="en-US" dirty="0" smtClean="0"/>
              <a:t>のみ見ても他のファイルの検証</a:t>
            </a:r>
            <a:r>
              <a:rPr lang="ja-JP" altLang="en-US" dirty="0"/>
              <a:t>には役立たない</a:t>
            </a:r>
            <a:r>
              <a:rPr lang="ja-JP" altLang="en-US" dirty="0" smtClean="0"/>
              <a:t>。</a:t>
            </a:r>
            <a:endParaRPr lang="en-US" altLang="ja-JP" dirty="0" smtClean="0"/>
          </a:p>
        </p:txBody>
      </p:sp>
      <p:sp>
        <p:nvSpPr>
          <p:cNvPr id="3" name="雲形吹き出し 2"/>
          <p:cNvSpPr/>
          <p:nvPr/>
        </p:nvSpPr>
        <p:spPr>
          <a:xfrm>
            <a:off x="3906982" y="5676208"/>
            <a:ext cx="5037512" cy="1022464"/>
          </a:xfrm>
          <a:prstGeom prst="cloudCallout">
            <a:avLst>
              <a:gd name="adj1" fmla="val -17201"/>
              <a:gd name="adj2" fmla="val -83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kumimoji="1" lang="ja-JP" altLang="en-US" sz="1100" dirty="0" smtClean="0"/>
              <a:t>してみるとプロジェクト</a:t>
            </a:r>
            <a:r>
              <a:rPr kumimoji="1" lang="ja-JP" altLang="en-US" sz="1100" dirty="0"/>
              <a:t>・ファイルに管理対象リソースが列挙されているという</a:t>
            </a:r>
            <a:r>
              <a:rPr lang="en-US" altLang="ja-JP" sz="1100" dirty="0"/>
              <a:t>VS</a:t>
            </a:r>
            <a:r>
              <a:rPr lang="ja-JP" altLang="en-US" sz="1100" dirty="0"/>
              <a:t>のプロジェクト構成</a:t>
            </a:r>
            <a:r>
              <a:rPr lang="ja-JP" altLang="en-US" sz="1100" dirty="0" smtClean="0"/>
              <a:t>も結構「合理的」に見えて</a:t>
            </a:r>
            <a:r>
              <a:rPr lang="ja-JP" altLang="en-US" sz="1100" dirty="0"/>
              <a:t>くる</a:t>
            </a:r>
            <a:r>
              <a:rPr lang="en-US" altLang="ja-JP" sz="1100" dirty="0" smtClean="0"/>
              <a:t>…</a:t>
            </a:r>
            <a:endParaRPr kumimoji="1" lang="ja-JP" altLang="en-US" sz="1100" dirty="0"/>
          </a:p>
        </p:txBody>
      </p:sp>
    </p:spTree>
    <p:extLst>
      <p:ext uri="{BB962C8B-B14F-4D97-AF65-F5344CB8AC3E}">
        <p14:creationId xmlns:p14="http://schemas.microsoft.com/office/powerpoint/2010/main" val="228879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0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20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20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2000"/>
                                        <p:tgtEl>
                                          <p:spTgt spid="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ターミノロジー①</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マネージモジュール（</a:t>
            </a:r>
            <a:r>
              <a:rPr kumimoji="1" lang="en-US" altLang="ja-JP" dirty="0" smtClean="0"/>
              <a:t>managed module</a:t>
            </a:r>
            <a:r>
              <a:rPr kumimoji="1" lang="ja-JP" altLang="en-US" dirty="0" smtClean="0"/>
              <a:t>）</a:t>
            </a:r>
            <a:endParaRPr kumimoji="1" lang="en-US" altLang="ja-JP" dirty="0" smtClean="0"/>
          </a:p>
          <a:p>
            <a:pPr lvl="1"/>
            <a:r>
              <a:rPr lang="ja-JP" altLang="en-US" dirty="0" smtClean="0"/>
              <a:t>コンパイラにより生成されるファイルで、</a:t>
            </a:r>
            <a:r>
              <a:rPr lang="en-US" altLang="ja-JP" dirty="0" smtClean="0"/>
              <a:t>PE32</a:t>
            </a:r>
            <a:r>
              <a:rPr lang="ja-JP" altLang="en-US" dirty="0" smtClean="0"/>
              <a:t>（</a:t>
            </a:r>
            <a:r>
              <a:rPr lang="en-US" altLang="ja-JP" dirty="0" smtClean="0"/>
              <a:t>PE32+</a:t>
            </a:r>
            <a:r>
              <a:rPr lang="ja-JP" altLang="en-US" dirty="0" smtClean="0"/>
              <a:t>）ヘッダー、</a:t>
            </a:r>
            <a:r>
              <a:rPr lang="en-US" altLang="ja-JP" dirty="0" smtClean="0"/>
              <a:t>CLR</a:t>
            </a:r>
            <a:r>
              <a:rPr lang="ja-JP" altLang="en-US" dirty="0" smtClean="0"/>
              <a:t>ヘッダー、メタデータ、</a:t>
            </a:r>
            <a:r>
              <a:rPr lang="en-US" altLang="ja-JP" dirty="0" smtClean="0"/>
              <a:t>IL</a:t>
            </a:r>
            <a:r>
              <a:rPr lang="ja-JP" altLang="en-US" dirty="0" smtClean="0"/>
              <a:t>コードからなる。</a:t>
            </a:r>
            <a:endParaRPr lang="en-US" altLang="ja-JP" dirty="0" smtClean="0"/>
          </a:p>
          <a:p>
            <a:r>
              <a:rPr kumimoji="1" lang="en-US" altLang="ja-JP" dirty="0" smtClean="0"/>
              <a:t>PE32</a:t>
            </a:r>
            <a:r>
              <a:rPr kumimoji="1" lang="ja-JP" altLang="en-US" dirty="0" smtClean="0"/>
              <a:t>ヘッダー</a:t>
            </a:r>
            <a:endParaRPr kumimoji="1" lang="en-US" altLang="ja-JP" dirty="0" smtClean="0"/>
          </a:p>
          <a:p>
            <a:pPr lvl="1"/>
            <a:r>
              <a:rPr kumimoji="1" lang="en-US" altLang="ja-JP" dirty="0" smtClean="0"/>
              <a:t>Windows OS</a:t>
            </a:r>
            <a:r>
              <a:rPr kumimoji="1" lang="ja-JP" altLang="en-US" dirty="0" smtClean="0"/>
              <a:t>上で使用される実行ファイルのフォーマットのためのヘッダー。</a:t>
            </a:r>
            <a:r>
              <a:rPr kumimoji="1" lang="en-US" altLang="ja-JP" dirty="0" smtClean="0"/>
              <a:t>64bit</a:t>
            </a:r>
            <a:r>
              <a:rPr kumimoji="1" lang="ja-JP" altLang="en-US" dirty="0" smtClean="0"/>
              <a:t>の場合は</a:t>
            </a:r>
            <a:r>
              <a:rPr kumimoji="1" lang="en-US" altLang="ja-JP" dirty="0" smtClean="0"/>
              <a:t>PE32+</a:t>
            </a:r>
            <a:r>
              <a:rPr kumimoji="1" lang="ja-JP" altLang="en-US" dirty="0" err="1" smtClean="0"/>
              <a:t>。</a:t>
            </a:r>
            <a:endParaRPr kumimoji="1" lang="en-US" altLang="ja-JP" dirty="0" smtClean="0"/>
          </a:p>
          <a:p>
            <a:r>
              <a:rPr kumimoji="1" lang="en-US" altLang="ja-JP" dirty="0" smtClean="0"/>
              <a:t>CLR</a:t>
            </a:r>
            <a:r>
              <a:rPr kumimoji="1" lang="ja-JP" altLang="en-US" dirty="0" smtClean="0"/>
              <a:t>ヘッダー</a:t>
            </a:r>
            <a:endParaRPr kumimoji="1" lang="en-US" altLang="ja-JP" dirty="0" smtClean="0"/>
          </a:p>
          <a:p>
            <a:pPr lvl="1"/>
            <a:r>
              <a:rPr lang="en-US" altLang="ja-JP" dirty="0" smtClean="0"/>
              <a:t>CLR</a:t>
            </a:r>
            <a:r>
              <a:rPr lang="ja-JP" altLang="en-US" dirty="0" smtClean="0"/>
              <a:t>バージョンや</a:t>
            </a:r>
            <a:r>
              <a:rPr lang="en-US" altLang="ja-JP" dirty="0" smtClean="0"/>
              <a:t>Main</a:t>
            </a:r>
            <a:r>
              <a:rPr lang="ja-JP" altLang="en-US" dirty="0" smtClean="0"/>
              <a:t>メソッドなど</a:t>
            </a:r>
            <a:r>
              <a:rPr lang="en-US" altLang="ja-JP" dirty="0" smtClean="0"/>
              <a:t>IL</a:t>
            </a:r>
            <a:r>
              <a:rPr lang="ja-JP" altLang="en-US" dirty="0" smtClean="0"/>
              <a:t>コードを</a:t>
            </a:r>
            <a:r>
              <a:rPr lang="en-US" altLang="ja-JP" dirty="0" smtClean="0"/>
              <a:t>CLR</a:t>
            </a:r>
            <a:r>
              <a:rPr lang="ja-JP" altLang="en-US" dirty="0" smtClean="0"/>
              <a:t>上で起動するのに必要な情報を含むパート。</a:t>
            </a:r>
            <a:endParaRPr lang="en-US" altLang="ja-JP" dirty="0" smtClean="0"/>
          </a:p>
          <a:p>
            <a:r>
              <a:rPr kumimoji="1" lang="ja-JP" altLang="en-US" dirty="0" smtClean="0"/>
              <a:t>メタデータ</a:t>
            </a:r>
            <a:endParaRPr kumimoji="1" lang="en-US" altLang="ja-JP" dirty="0" smtClean="0"/>
          </a:p>
          <a:p>
            <a:pPr lvl="1"/>
            <a:r>
              <a:rPr kumimoji="1" lang="ja-JP" altLang="en-US" dirty="0" smtClean="0"/>
              <a:t>自モジュールで定義された型とメンバーの定義情報。</a:t>
            </a:r>
            <a:endParaRPr kumimoji="1" lang="en-US" altLang="ja-JP" dirty="0" smtClean="0"/>
          </a:p>
          <a:p>
            <a:pPr lvl="1"/>
            <a:r>
              <a:rPr lang="ja-JP" altLang="en-US" dirty="0" smtClean="0"/>
              <a:t>依存するモジュールで定義された型とメンバーの定義情報。</a:t>
            </a:r>
            <a:endParaRPr lang="en-US" altLang="ja-JP" dirty="0" smtClean="0"/>
          </a:p>
          <a:p>
            <a:pPr lvl="1"/>
            <a:r>
              <a:rPr kumimoji="1" lang="ja-JP" altLang="en-US" dirty="0"/>
              <a:t>依存</a:t>
            </a:r>
            <a:r>
              <a:rPr kumimoji="1" lang="ja-JP" altLang="en-US" dirty="0" smtClean="0"/>
              <a:t>するアセンブリの厳密名やバージョン情報。</a:t>
            </a:r>
            <a:endParaRPr kumimoji="1" lang="en-US" altLang="ja-JP" dirty="0" smtClean="0"/>
          </a:p>
          <a:p>
            <a:pPr lvl="1"/>
            <a:endParaRPr kumimoji="1" lang="ja-JP" altLang="en-US" dirty="0"/>
          </a:p>
        </p:txBody>
      </p:sp>
    </p:spTree>
    <p:extLst>
      <p:ext uri="{BB962C8B-B14F-4D97-AF65-F5344CB8AC3E}">
        <p14:creationId xmlns:p14="http://schemas.microsoft.com/office/powerpoint/2010/main" val="165563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ターミノロジー②</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IL</a:t>
            </a:r>
            <a:r>
              <a:rPr lang="ja-JP" altLang="en-US" dirty="0"/>
              <a:t>コード（</a:t>
            </a:r>
            <a:r>
              <a:rPr lang="en-US" altLang="ja-JP" dirty="0"/>
              <a:t>intermediate language code</a:t>
            </a:r>
            <a:r>
              <a:rPr lang="ja-JP" altLang="en-US" dirty="0"/>
              <a:t>）</a:t>
            </a:r>
            <a:endParaRPr lang="en-US" altLang="ja-JP" dirty="0"/>
          </a:p>
          <a:p>
            <a:pPr lvl="1"/>
            <a:r>
              <a:rPr lang="en-US" altLang="ja-JP" dirty="0"/>
              <a:t>CLR</a:t>
            </a:r>
            <a:r>
              <a:rPr lang="ja-JP" altLang="en-US" dirty="0"/>
              <a:t>によりロードされる中間言語コードおよびそのコードからなるパート。別名マネージコード（</a:t>
            </a:r>
            <a:r>
              <a:rPr lang="en-US" altLang="ja-JP" dirty="0"/>
              <a:t>managed code</a:t>
            </a:r>
            <a:r>
              <a:rPr lang="ja-JP" altLang="en-US" dirty="0"/>
              <a:t>）。</a:t>
            </a:r>
            <a:endParaRPr lang="en-US" altLang="ja-JP" dirty="0"/>
          </a:p>
          <a:p>
            <a:r>
              <a:rPr lang="ja-JP" altLang="en-US" dirty="0" smtClean="0"/>
              <a:t>アセンブリ（</a:t>
            </a:r>
            <a:r>
              <a:rPr lang="en-US" altLang="ja-JP" dirty="0" smtClean="0"/>
              <a:t>assembly</a:t>
            </a:r>
            <a:r>
              <a:rPr lang="ja-JP" altLang="en-US" dirty="0" smtClean="0"/>
              <a:t>）</a:t>
            </a:r>
            <a:endParaRPr lang="en-US" altLang="ja-JP" dirty="0" smtClean="0"/>
          </a:p>
          <a:p>
            <a:pPr lvl="1"/>
            <a:r>
              <a:rPr lang="en-US" altLang="ja-JP" dirty="0"/>
              <a:t>1</a:t>
            </a:r>
            <a:r>
              <a:rPr lang="ja-JP" altLang="en-US" dirty="0" smtClean="0"/>
              <a:t>つ以上のマネージモジュールもしくはリソースファイルからなるグループ。よって</a:t>
            </a:r>
            <a:r>
              <a:rPr lang="en-US" altLang="ja-JP" dirty="0" smtClean="0"/>
              <a:t>1</a:t>
            </a:r>
            <a:r>
              <a:rPr lang="ja-JP" altLang="en-US" dirty="0" smtClean="0"/>
              <a:t>アセンブリは必ずしも</a:t>
            </a:r>
            <a:r>
              <a:rPr lang="en-US" altLang="ja-JP" dirty="0" smtClean="0"/>
              <a:t>1</a:t>
            </a:r>
            <a:r>
              <a:rPr lang="ja-JP" altLang="en-US" dirty="0" smtClean="0"/>
              <a:t>ファイルではない。</a:t>
            </a:r>
            <a:endParaRPr lang="en-US" altLang="ja-JP" dirty="0" smtClean="0"/>
          </a:p>
          <a:p>
            <a:pPr lvl="1"/>
            <a:r>
              <a:rPr lang="ja-JP" altLang="en-US" dirty="0" smtClean="0"/>
              <a:t>マニフェスト（</a:t>
            </a:r>
            <a:r>
              <a:rPr lang="en-US" altLang="ja-JP" dirty="0" smtClean="0"/>
              <a:t>manifest</a:t>
            </a:r>
            <a:r>
              <a:rPr lang="ja-JP" altLang="en-US" dirty="0" smtClean="0"/>
              <a:t>）と呼ばれるメタデータブロックを持つマネージモジュールと</a:t>
            </a:r>
            <a:r>
              <a:rPr lang="en-US" altLang="ja-JP" dirty="0" smtClean="0"/>
              <a:t>0</a:t>
            </a:r>
            <a:r>
              <a:rPr lang="ja-JP" altLang="en-US" dirty="0" smtClean="0"/>
              <a:t>個以上のマネージモジュール（マニフェストを持たない）やリソースファイルからなる。</a:t>
            </a:r>
            <a:endParaRPr lang="en-US" altLang="ja-JP" dirty="0" smtClean="0"/>
          </a:p>
        </p:txBody>
      </p:sp>
    </p:spTree>
    <p:extLst>
      <p:ext uri="{BB962C8B-B14F-4D97-AF65-F5344CB8AC3E}">
        <p14:creationId xmlns:p14="http://schemas.microsoft.com/office/powerpoint/2010/main" val="246441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92326415"/>
              </p:ext>
            </p:extLst>
          </p:nvPr>
        </p:nvGraphicFramePr>
        <p:xfrm>
          <a:off x="857250" y="2057400"/>
          <a:ext cx="7404098" cy="4130040"/>
        </p:xfrm>
        <a:graphic>
          <a:graphicData uri="http://schemas.openxmlformats.org/drawingml/2006/table">
            <a:tbl>
              <a:tblPr firstRow="1" bandRow="1">
                <a:tableStyleId>{5C22544A-7EE6-4342-B048-85BDC9FD1C3A}</a:tableStyleId>
              </a:tblPr>
              <a:tblGrid>
                <a:gridCol w="663979"/>
                <a:gridCol w="1097280"/>
                <a:gridCol w="4588626"/>
                <a:gridCol w="1054213"/>
              </a:tblGrid>
              <a:tr h="370840">
                <a:tc>
                  <a:txBody>
                    <a:bodyPr/>
                    <a:lstStyle/>
                    <a:p>
                      <a:r>
                        <a:rPr kumimoji="1" lang="ja-JP" altLang="en-US" dirty="0" smtClean="0"/>
                        <a:t>日付</a:t>
                      </a:r>
                      <a:endParaRPr kumimoji="1" lang="ja-JP" altLang="en-US" dirty="0"/>
                    </a:p>
                  </a:txBody>
                  <a:tcPr/>
                </a:tc>
                <a:tc>
                  <a:txBody>
                    <a:bodyPr/>
                    <a:lstStyle/>
                    <a:p>
                      <a:r>
                        <a:rPr kumimoji="1" lang="ja-JP" altLang="en-US" dirty="0" smtClean="0"/>
                        <a:t>カテゴリ</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講師</a:t>
                      </a:r>
                      <a:r>
                        <a:rPr kumimoji="1" lang="en-US" altLang="ja-JP" dirty="0" smtClean="0"/>
                        <a:t>/</a:t>
                      </a:r>
                      <a:r>
                        <a:rPr kumimoji="1" lang="ja-JP" altLang="en-US" dirty="0" smtClean="0"/>
                        <a:t>発表者</a:t>
                      </a:r>
                      <a:endParaRPr kumimoji="1" lang="ja-JP" altLang="en-US" dirty="0"/>
                    </a:p>
                  </a:txBody>
                  <a:tcPr/>
                </a:tc>
              </a:tr>
              <a:tr h="370840">
                <a:tc>
                  <a:txBody>
                    <a:bodyPr/>
                    <a:lstStyle/>
                    <a:p>
                      <a:r>
                        <a:rPr kumimoji="1" lang="en-US" altLang="ja-JP" dirty="0" smtClean="0"/>
                        <a:t>7/20</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r>
                        <a:rPr kumimoji="1" lang="ja-JP" altLang="en-US" dirty="0" smtClean="0"/>
                        <a:t>はじめに／</a:t>
                      </a:r>
                      <a:r>
                        <a:rPr kumimoji="1" lang="en-US" altLang="ja-JP" dirty="0" smtClean="0"/>
                        <a:t>JVM vs. CLR</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7/27</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r>
                        <a:rPr kumimoji="1" lang="en-US" altLang="ja-JP" dirty="0" smtClean="0"/>
                        <a:t>Office</a:t>
                      </a:r>
                      <a:r>
                        <a:rPr kumimoji="1" lang="ja-JP" altLang="en-US" dirty="0" smtClean="0"/>
                        <a:t>アドイン開発概論</a:t>
                      </a:r>
                      <a:r>
                        <a:rPr kumimoji="1" lang="en-US" altLang="ja-JP" dirty="0" smtClean="0"/>
                        <a:t/>
                      </a:r>
                      <a:br>
                        <a:rPr kumimoji="1" lang="en-US" altLang="ja-JP" dirty="0" smtClean="0"/>
                      </a:br>
                      <a:r>
                        <a:rPr kumimoji="1" lang="ja-JP" altLang="en-US" dirty="0" smtClean="0"/>
                        <a:t>（</a:t>
                      </a:r>
                      <a:r>
                        <a:rPr kumimoji="1" lang="en-US" altLang="ja-JP" dirty="0" smtClean="0"/>
                        <a:t>Office</a:t>
                      </a:r>
                      <a:r>
                        <a:rPr kumimoji="1" lang="ja-JP" altLang="en-US" dirty="0" smtClean="0"/>
                        <a:t>カスタマイズ、</a:t>
                      </a:r>
                      <a:r>
                        <a:rPr kumimoji="1" lang="en-US" altLang="ja-JP" dirty="0" smtClean="0"/>
                        <a:t>VBS vs. VSTO</a:t>
                      </a:r>
                      <a:r>
                        <a:rPr kumimoji="1" lang="ja-JP" altLang="en-US" dirty="0" smtClean="0"/>
                        <a:t>ほか）</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8/3</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r>
                        <a:rPr kumimoji="1" lang="ja-JP" altLang="en-US" dirty="0" smtClean="0"/>
                        <a:t>言語仕様の比較</a:t>
                      </a:r>
                      <a:r>
                        <a:rPr kumimoji="1" lang="en-US" altLang="ja-JP" dirty="0" smtClean="0"/>
                        <a:t/>
                      </a:r>
                      <a:br>
                        <a:rPr kumimoji="1" lang="en-US" altLang="ja-JP" dirty="0" smtClean="0"/>
                      </a:br>
                      <a:r>
                        <a:rPr kumimoji="1" lang="ja-JP" altLang="en-US" dirty="0" smtClean="0"/>
                        <a:t>（</a:t>
                      </a:r>
                      <a:r>
                        <a:rPr kumimoji="1" lang="en-US" altLang="ja-JP" dirty="0" smtClean="0"/>
                        <a:t>default</a:t>
                      </a:r>
                      <a:r>
                        <a:rPr kumimoji="1" lang="ja-JP" altLang="en-US" dirty="0" smtClean="0"/>
                        <a:t>メソッド </a:t>
                      </a:r>
                      <a:r>
                        <a:rPr kumimoji="1" lang="en-US" altLang="ja-JP" dirty="0" smtClean="0"/>
                        <a:t>vs. </a:t>
                      </a:r>
                      <a:r>
                        <a:rPr kumimoji="1" lang="ja-JP" altLang="en-US" dirty="0" smtClean="0"/>
                        <a:t>拡張メソッド＋</a:t>
                      </a:r>
                      <a:r>
                        <a:rPr kumimoji="1" lang="en-US" altLang="ja-JP" dirty="0" smtClean="0"/>
                        <a:t>partial</a:t>
                      </a:r>
                      <a:r>
                        <a:rPr kumimoji="1" lang="ja-JP" altLang="en-US" dirty="0" smtClean="0"/>
                        <a:t>クラスほか）</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8/10</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r>
                        <a:rPr kumimoji="1" lang="en-US" altLang="ja-JP" dirty="0" err="1" smtClean="0"/>
                        <a:t>VistualStudio</a:t>
                      </a:r>
                      <a:r>
                        <a:rPr kumimoji="1" lang="ja-JP" altLang="en-US" dirty="0" smtClean="0"/>
                        <a:t>便利機能紹介</a:t>
                      </a:r>
                      <a:r>
                        <a:rPr kumimoji="1" lang="en-US" altLang="ja-JP" dirty="0" smtClean="0"/>
                        <a:t/>
                      </a:r>
                      <a:br>
                        <a:rPr kumimoji="1" lang="en-US" altLang="ja-JP" dirty="0" smtClean="0"/>
                      </a:br>
                      <a:r>
                        <a:rPr kumimoji="1" lang="ja-JP" altLang="en-US" dirty="0" smtClean="0"/>
                        <a:t>（デバッグノウハウ</a:t>
                      </a:r>
                      <a:r>
                        <a:rPr kumimoji="1" lang="en-US" altLang="ja-JP" dirty="0" smtClean="0"/>
                        <a:t>/</a:t>
                      </a:r>
                      <a:r>
                        <a:rPr kumimoji="1" lang="ja-JP" altLang="en-US" dirty="0" smtClean="0"/>
                        <a:t>診断ほか）</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8/17</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r>
                        <a:rPr kumimoji="1" lang="ja-JP" altLang="en-US" dirty="0" smtClean="0"/>
                        <a:t>集合操作の比較（イレージャ、</a:t>
                      </a:r>
                      <a:r>
                        <a:rPr kumimoji="1" lang="en-US" altLang="ja-JP" dirty="0" smtClean="0"/>
                        <a:t>Stream vs. LINQ</a:t>
                      </a:r>
                      <a:r>
                        <a:rPr kumimoji="1" lang="ja-JP" altLang="en-US" dirty="0" err="1" smtClean="0"/>
                        <a:t>、</a:t>
                      </a:r>
                      <a:r>
                        <a:rPr kumimoji="1" lang="ja-JP" altLang="en-US" dirty="0" smtClean="0"/>
                        <a:t>関数型インタフェース </a:t>
                      </a:r>
                      <a:r>
                        <a:rPr kumimoji="1" lang="en-US" altLang="ja-JP" dirty="0" smtClean="0"/>
                        <a:t>vs. </a:t>
                      </a:r>
                      <a:r>
                        <a:rPr kumimoji="1" lang="ja-JP" altLang="en-US" dirty="0" smtClean="0"/>
                        <a:t>デリゲートほか）</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8/24</a:t>
                      </a:r>
                      <a:endParaRPr kumimoji="1" lang="ja-JP" altLang="en-US" dirty="0"/>
                    </a:p>
                  </a:txBody>
                  <a:tcPr/>
                </a:tc>
                <a:tc>
                  <a:txBody>
                    <a:bodyPr/>
                    <a:lstStyle/>
                    <a:p>
                      <a:r>
                        <a:rPr kumimoji="1" lang="ja-JP" altLang="en-US" dirty="0" smtClean="0"/>
                        <a:t>実践</a:t>
                      </a:r>
                      <a:endParaRPr kumimoji="1" lang="ja-JP" altLang="en-US" dirty="0"/>
                    </a:p>
                  </a:txBody>
                  <a:tcPr/>
                </a:tc>
                <a:tc>
                  <a:txBody>
                    <a:bodyPr/>
                    <a:lstStyle/>
                    <a:p>
                      <a:r>
                        <a:rPr kumimoji="1" lang="ja-JP" altLang="en-US" dirty="0" smtClean="0"/>
                        <a:t>？？</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8/31</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r>
                        <a:rPr kumimoji="1" lang="ja-JP" altLang="en-US" dirty="0" smtClean="0"/>
                        <a:t>非同期処理</a:t>
                      </a:r>
                      <a:r>
                        <a:rPr kumimoji="1" lang="en-US" altLang="ja-JP" dirty="0" smtClean="0"/>
                        <a:t>API</a:t>
                      </a:r>
                      <a:r>
                        <a:rPr kumimoji="1" lang="ja-JP" altLang="en-US" dirty="0" smtClean="0"/>
                        <a:t>（スレッド</a:t>
                      </a:r>
                      <a:r>
                        <a:rPr kumimoji="1" lang="en-US" altLang="ja-JP" dirty="0" smtClean="0"/>
                        <a:t>API</a:t>
                      </a:r>
                      <a:r>
                        <a:rPr kumimoji="1" lang="ja-JP" altLang="en-US" dirty="0" err="1" smtClean="0"/>
                        <a:t>、</a:t>
                      </a:r>
                      <a:r>
                        <a:rPr kumimoji="1" lang="ja-JP" altLang="en-US" dirty="0" smtClean="0"/>
                        <a:t>並列</a:t>
                      </a:r>
                      <a:r>
                        <a:rPr kumimoji="1" lang="en-US" altLang="ja-JP" dirty="0" smtClean="0"/>
                        <a:t>/</a:t>
                      </a:r>
                      <a:r>
                        <a:rPr kumimoji="1" lang="ja-JP" altLang="en-US" dirty="0" smtClean="0"/>
                        <a:t>同期コレクション、</a:t>
                      </a:r>
                      <a:r>
                        <a:rPr kumimoji="1" lang="en-US" altLang="ja-JP" dirty="0" err="1" smtClean="0"/>
                        <a:t>async</a:t>
                      </a:r>
                      <a:r>
                        <a:rPr kumimoji="1" lang="en-US" altLang="ja-JP" dirty="0" smtClean="0"/>
                        <a:t>/await</a:t>
                      </a:r>
                      <a:r>
                        <a:rPr kumimoji="1" lang="ja-JP" altLang="en-US" dirty="0" smtClean="0"/>
                        <a:t>ほか） </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9/14</a:t>
                      </a:r>
                      <a:endParaRPr kumimoji="1" lang="ja-JP" altLang="en-US" dirty="0"/>
                    </a:p>
                  </a:txBody>
                  <a:tcPr/>
                </a:tc>
                <a:tc>
                  <a:txBody>
                    <a:bodyPr/>
                    <a:lstStyle/>
                    <a:p>
                      <a:r>
                        <a:rPr kumimoji="1" lang="ja-JP" altLang="en-US" dirty="0" smtClean="0"/>
                        <a:t>差分</a:t>
                      </a:r>
                      <a:endParaRPr kumimoji="1" lang="ja-JP" altLang="en-US" dirty="0"/>
                    </a:p>
                  </a:txBody>
                  <a:tcPr/>
                </a:tc>
                <a:tc>
                  <a:txBody>
                    <a:bodyPr/>
                    <a:lstStyle/>
                    <a:p>
                      <a:r>
                        <a:rPr kumimoji="1" lang="ja-JP" altLang="en-US" dirty="0" smtClean="0"/>
                        <a:t>フレームワーク</a:t>
                      </a:r>
                      <a:r>
                        <a:rPr kumimoji="1" lang="en-US" altLang="ja-JP" dirty="0" smtClean="0"/>
                        <a:t>/</a:t>
                      </a:r>
                      <a:r>
                        <a:rPr kumimoji="1" lang="ja-JP" altLang="en-US" dirty="0" smtClean="0"/>
                        <a:t>ツール紹介（アプリ</a:t>
                      </a:r>
                      <a:r>
                        <a:rPr kumimoji="1" lang="en-US" altLang="ja-JP" dirty="0" smtClean="0"/>
                        <a:t>FW</a:t>
                      </a:r>
                      <a:r>
                        <a:rPr kumimoji="1" lang="ja-JP" altLang="en-US" dirty="0" err="1" smtClean="0"/>
                        <a:t>、</a:t>
                      </a:r>
                      <a:r>
                        <a:rPr kumimoji="1" lang="ja-JP" altLang="en-US" dirty="0" smtClean="0"/>
                        <a:t>ビルドツール） </a:t>
                      </a:r>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38942494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ターミノロジー③</a:t>
            </a:r>
            <a:endParaRPr kumimoji="1" lang="ja-JP" altLang="en-US" dirty="0"/>
          </a:p>
        </p:txBody>
      </p:sp>
      <p:sp>
        <p:nvSpPr>
          <p:cNvPr id="3" name="コンテンツ プレースホルダー 2"/>
          <p:cNvSpPr>
            <a:spLocks noGrp="1"/>
          </p:cNvSpPr>
          <p:nvPr>
            <p:ph idx="1"/>
          </p:nvPr>
        </p:nvSpPr>
        <p:spPr>
          <a:xfrm>
            <a:off x="857251" y="2057400"/>
            <a:ext cx="7404653" cy="4617720"/>
          </a:xfrm>
        </p:spPr>
        <p:txBody>
          <a:bodyPr>
            <a:normAutofit lnSpcReduction="10000"/>
          </a:bodyPr>
          <a:lstStyle/>
          <a:p>
            <a:r>
              <a:rPr lang="en-US" altLang="ja-JP" dirty="0" smtClean="0"/>
              <a:t>GAC</a:t>
            </a:r>
            <a:r>
              <a:rPr lang="ja-JP" altLang="en-US" dirty="0" smtClean="0"/>
              <a:t>（</a:t>
            </a:r>
            <a:r>
              <a:rPr lang="en-US" altLang="ja-JP" dirty="0" smtClean="0"/>
              <a:t>Global Assembly Cache</a:t>
            </a:r>
            <a:r>
              <a:rPr lang="ja-JP" altLang="en-US" dirty="0" smtClean="0"/>
              <a:t>）</a:t>
            </a:r>
            <a:endParaRPr lang="en-US" altLang="ja-JP" dirty="0" smtClean="0"/>
          </a:p>
          <a:p>
            <a:pPr lvl="1"/>
            <a:r>
              <a:rPr lang="ja-JP" altLang="en-US" dirty="0" smtClean="0"/>
              <a:t>厳密名を持つアセンブリを複数のアプリから参照可能にする仕組み。</a:t>
            </a:r>
            <a:endParaRPr lang="en-US" altLang="ja-JP" dirty="0" smtClean="0"/>
          </a:p>
          <a:p>
            <a:pPr lvl="1"/>
            <a:r>
              <a:rPr lang="ja-JP" altLang="en-US" dirty="0" smtClean="0"/>
              <a:t>アセンブリ名の競合防止のほか、複数プロセスからのアセンブリの共有を可能にしてメモリ利用量を軽減させたり、発行者ポリシーで要求されたバージョンをリダイレクトさせたりもする。</a:t>
            </a:r>
            <a:endParaRPr lang="en-US" altLang="ja-JP" dirty="0" smtClean="0"/>
          </a:p>
          <a:p>
            <a:pPr lvl="1"/>
            <a:r>
              <a:rPr lang="ja-JP" altLang="en-US" dirty="0"/>
              <a:t>ようする</a:t>
            </a:r>
            <a:r>
              <a:rPr lang="ja-JP" altLang="en-US" dirty="0" smtClean="0"/>
              <a:t>に</a:t>
            </a:r>
            <a:r>
              <a:rPr lang="en-US" altLang="ja-JP" dirty="0" smtClean="0"/>
              <a:t>Maven</a:t>
            </a:r>
            <a:r>
              <a:rPr lang="ja-JP" altLang="en-US" dirty="0" smtClean="0"/>
              <a:t>のリポジトリ＋</a:t>
            </a:r>
            <a:r>
              <a:rPr lang="en-US" altLang="ja-JP" dirty="0" smtClean="0"/>
              <a:t>α</a:t>
            </a:r>
            <a:r>
              <a:rPr lang="ja-JP" altLang="en-US" dirty="0" smtClean="0"/>
              <a:t>なものだが、その内部構造はユーザ開発者の預かり知らぬところ。</a:t>
            </a:r>
            <a:endParaRPr lang="en-US" altLang="ja-JP" dirty="0" smtClean="0"/>
          </a:p>
          <a:p>
            <a:r>
              <a:rPr lang="ja-JP" altLang="en-US" dirty="0" smtClean="0"/>
              <a:t>厳密名を持つアセンブリ（</a:t>
            </a:r>
            <a:r>
              <a:rPr lang="en-US" altLang="ja-JP" dirty="0" smtClean="0"/>
              <a:t>strongly named assembly</a:t>
            </a:r>
            <a:r>
              <a:rPr lang="ja-JP" altLang="en-US" dirty="0" smtClean="0"/>
              <a:t>）</a:t>
            </a:r>
            <a:endParaRPr lang="en-US" altLang="ja-JP" dirty="0" smtClean="0"/>
          </a:p>
          <a:p>
            <a:pPr lvl="1"/>
            <a:r>
              <a:rPr kumimoji="1" lang="ja-JP" altLang="en-US" dirty="0" smtClean="0"/>
              <a:t>ファイル名、バージョン番号、カルチャ</a:t>
            </a:r>
            <a:r>
              <a:rPr kumimoji="1" lang="en-US" altLang="ja-JP" dirty="0" smtClean="0"/>
              <a:t>ID</a:t>
            </a:r>
            <a:r>
              <a:rPr kumimoji="1" lang="ja-JP" altLang="en-US" dirty="0" smtClean="0"/>
              <a:t>そして公開鍵の</a:t>
            </a:r>
            <a:r>
              <a:rPr kumimoji="1" lang="en-US" altLang="ja-JP" dirty="0" smtClean="0"/>
              <a:t>4</a:t>
            </a:r>
            <a:r>
              <a:rPr kumimoji="1" lang="ja-JP" altLang="en-US" dirty="0" smtClean="0"/>
              <a:t>属性で識別されるアセンブリ。</a:t>
            </a:r>
            <a:endParaRPr kumimoji="1" lang="en-US" altLang="ja-JP" dirty="0" smtClean="0"/>
          </a:p>
          <a:p>
            <a:pPr lvl="1"/>
            <a:r>
              <a:rPr lang="ja-JP" altLang="en-US" dirty="0" smtClean="0"/>
              <a:t>厳密名の付与（＝秘密鍵による署名）には</a:t>
            </a:r>
            <a:r>
              <a:rPr lang="en-US" altLang="ja-JP" dirty="0" smtClean="0"/>
              <a:t>SN.exe</a:t>
            </a:r>
            <a:r>
              <a:rPr lang="ja-JP" altLang="en-US" dirty="0" smtClean="0"/>
              <a:t>を使用する。</a:t>
            </a:r>
            <a:endParaRPr lang="en-US" altLang="ja-JP" dirty="0" smtClean="0"/>
          </a:p>
          <a:p>
            <a:pPr lvl="1"/>
            <a:r>
              <a:rPr kumimoji="1" lang="en-US" altLang="ja-JP" dirty="0" smtClean="0"/>
              <a:t>GAC</a:t>
            </a:r>
            <a:r>
              <a:rPr kumimoji="1" lang="ja-JP" altLang="en-US" dirty="0" err="1" smtClean="0"/>
              <a:t>への</a:t>
            </a:r>
            <a:r>
              <a:rPr kumimoji="1" lang="ja-JP" altLang="en-US" dirty="0" smtClean="0"/>
              <a:t>配置には</a:t>
            </a:r>
            <a:r>
              <a:rPr kumimoji="1" lang="en-US" altLang="ja-JP" dirty="0" smtClean="0"/>
              <a:t>GACUtil.exe</a:t>
            </a:r>
            <a:r>
              <a:rPr kumimoji="1" lang="ja-JP" altLang="en-US" dirty="0" smtClean="0"/>
              <a:t>を使用する。</a:t>
            </a:r>
            <a:endParaRPr kumimoji="1" lang="en-US" altLang="ja-JP" dirty="0" smtClean="0"/>
          </a:p>
          <a:p>
            <a:pPr lvl="1"/>
            <a:r>
              <a:rPr kumimoji="1" lang="en-US" altLang="ja-JP" dirty="0" smtClean="0"/>
              <a:t>GAC</a:t>
            </a:r>
            <a:r>
              <a:rPr kumimoji="1" lang="ja-JP" altLang="en-US" dirty="0" smtClean="0"/>
              <a:t>配置される場合は、配置に際してキーと内容の整合性が検証される。</a:t>
            </a:r>
            <a:endParaRPr kumimoji="1" lang="en-US" altLang="ja-JP" dirty="0" smtClean="0"/>
          </a:p>
          <a:p>
            <a:pPr lvl="1"/>
            <a:r>
              <a:rPr lang="ja-JP" altLang="en-US" dirty="0" smtClean="0"/>
              <a:t>プライベート配置される場合は、</a:t>
            </a:r>
            <a:r>
              <a:rPr lang="en-US" altLang="ja-JP" dirty="0" smtClean="0"/>
              <a:t>CLR</a:t>
            </a:r>
            <a:r>
              <a:rPr lang="ja-JP" altLang="en-US" dirty="0" smtClean="0"/>
              <a:t>にロードされるときキーと内容の整合性が検証される。</a:t>
            </a:r>
            <a:endParaRPr kumimoji="1" lang="ja-JP" altLang="en-US" dirty="0"/>
          </a:p>
        </p:txBody>
      </p:sp>
    </p:spTree>
    <p:extLst>
      <p:ext uri="{BB962C8B-B14F-4D97-AF65-F5344CB8AC3E}">
        <p14:creationId xmlns:p14="http://schemas.microsoft.com/office/powerpoint/2010/main" val="122250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実際に見てみる（</a:t>
            </a:r>
            <a:r>
              <a:rPr lang="en-US" altLang="ja-JP" dirty="0" smtClean="0"/>
              <a:t>ildasm.exe</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ja-JP" altLang="en-US" dirty="0" smtClean="0"/>
              <a:t>スタートメニューで「</a:t>
            </a:r>
            <a:r>
              <a:rPr kumimoji="1" lang="en-US" altLang="ja-JP" dirty="0" smtClean="0"/>
              <a:t>Developer Command Prompt</a:t>
            </a:r>
            <a:r>
              <a:rPr kumimoji="1" lang="ja-JP" altLang="en-US" dirty="0" smtClean="0"/>
              <a:t>」を検索</a:t>
            </a:r>
            <a:endParaRPr kumimoji="1" lang="en-US" altLang="ja-JP" dirty="0" smtClean="0"/>
          </a:p>
          <a:p>
            <a:pPr marL="491490" indent="-457200">
              <a:buFont typeface="+mj-ea"/>
              <a:buAutoNum type="circleNumDbPlain"/>
            </a:pPr>
            <a:r>
              <a:rPr lang="ja-JP" altLang="en-US" dirty="0"/>
              <a:t>「</a:t>
            </a:r>
            <a:r>
              <a:rPr lang="en-US" altLang="ja-JP" dirty="0"/>
              <a:t>Developer Command </a:t>
            </a:r>
            <a:r>
              <a:rPr lang="en-US" altLang="ja-JP" dirty="0" smtClean="0"/>
              <a:t>Prompt for Visual Studio 20XX</a:t>
            </a:r>
            <a:r>
              <a:rPr lang="ja-JP" altLang="en-US" dirty="0" smtClean="0"/>
              <a:t>」を起動</a:t>
            </a:r>
            <a:endParaRPr lang="en-US" altLang="ja-JP" dirty="0" smtClean="0"/>
          </a:p>
          <a:p>
            <a:pPr marL="491490" indent="-457200">
              <a:buFont typeface="+mj-ea"/>
              <a:buAutoNum type="circleNumDbPlain"/>
            </a:pPr>
            <a:r>
              <a:rPr lang="en-US" altLang="ja-JP" dirty="0" smtClean="0"/>
              <a:t>ildasm.exe</a:t>
            </a:r>
            <a:r>
              <a:rPr lang="ja-JP" altLang="en-US" dirty="0" smtClean="0"/>
              <a:t> </a:t>
            </a:r>
            <a:r>
              <a:rPr lang="en-US" altLang="ja-JP" dirty="0" smtClean="0"/>
              <a:t>&lt;exe</a:t>
            </a:r>
            <a:r>
              <a:rPr lang="ja-JP" altLang="en-US" dirty="0" smtClean="0"/>
              <a:t>ファイルパス</a:t>
            </a:r>
            <a:r>
              <a:rPr lang="en-US" altLang="ja-JP" dirty="0" smtClean="0"/>
              <a:t>&gt;</a:t>
            </a:r>
            <a:r>
              <a:rPr lang="ja-JP" altLang="en-US" dirty="0" smtClean="0"/>
              <a:t>コマンドを実行</a:t>
            </a:r>
            <a:endParaRPr lang="en-US" altLang="ja-JP" dirty="0" smtClean="0"/>
          </a:p>
          <a:p>
            <a:pPr marL="205740" lvl="1" indent="0">
              <a:buNone/>
            </a:pPr>
            <a:r>
              <a:rPr lang="ja-JP" altLang="en-US" dirty="0" smtClean="0"/>
              <a:t>⇒マニフェストや</a:t>
            </a:r>
            <a:r>
              <a:rPr lang="en-US" altLang="ja-JP" dirty="0" smtClean="0"/>
              <a:t>IL</a:t>
            </a:r>
            <a:r>
              <a:rPr lang="ja-JP" altLang="en-US" dirty="0" smtClean="0"/>
              <a:t>コードを参照できる。</a:t>
            </a:r>
            <a:endParaRPr lang="en-US" altLang="ja-JP" dirty="0" smtClean="0"/>
          </a:p>
          <a:p>
            <a:pPr marL="491490" indent="-457200">
              <a:buFont typeface="+mj-ea"/>
              <a:buAutoNum type="circleNumDbPlain"/>
            </a:pPr>
            <a:r>
              <a:rPr kumimoji="1" lang="ja-JP" altLang="en-US" dirty="0" smtClean="0"/>
              <a:t>［表示］→［メタ情報］→［表示</a:t>
            </a:r>
            <a:r>
              <a:rPr kumimoji="1" lang="en-US" altLang="ja-JP" dirty="0" smtClean="0"/>
              <a:t>!</a:t>
            </a:r>
            <a:r>
              <a:rPr kumimoji="1" lang="ja-JP" altLang="en-US" dirty="0" smtClean="0"/>
              <a:t>］をクリック</a:t>
            </a:r>
            <a:endParaRPr kumimoji="1" lang="en-US" altLang="ja-JP" dirty="0" smtClean="0"/>
          </a:p>
          <a:p>
            <a:pPr marL="205740" lvl="1" indent="0">
              <a:buNone/>
            </a:pPr>
            <a:r>
              <a:rPr lang="ja-JP" altLang="en-US" dirty="0"/>
              <a:t>⇒</a:t>
            </a:r>
            <a:r>
              <a:rPr lang="ja-JP" altLang="en-US" dirty="0" smtClean="0"/>
              <a:t>メタデータの内容を参照できる。</a:t>
            </a:r>
            <a:endParaRPr kumimoji="1" lang="ja-JP" altLang="en-US" dirty="0"/>
          </a:p>
        </p:txBody>
      </p:sp>
      <p:pic>
        <p:nvPicPr>
          <p:cNvPr id="5" name="図 4"/>
          <p:cNvPicPr>
            <a:picLocks noChangeAspect="1"/>
          </p:cNvPicPr>
          <p:nvPr/>
        </p:nvPicPr>
        <p:blipFill rotWithShape="1">
          <a:blip r:embed="rId2"/>
          <a:srcRect b="35072"/>
          <a:stretch/>
        </p:blipFill>
        <p:spPr>
          <a:xfrm>
            <a:off x="857250" y="4782271"/>
            <a:ext cx="4236114" cy="1892850"/>
          </a:xfrm>
          <a:prstGeom prst="rect">
            <a:avLst/>
          </a:prstGeom>
        </p:spPr>
      </p:pic>
      <p:pic>
        <p:nvPicPr>
          <p:cNvPr id="6" name="図 5"/>
          <p:cNvPicPr>
            <a:picLocks noChangeAspect="1"/>
          </p:cNvPicPr>
          <p:nvPr/>
        </p:nvPicPr>
        <p:blipFill>
          <a:blip r:embed="rId3"/>
          <a:stretch>
            <a:fillRect/>
          </a:stretch>
        </p:blipFill>
        <p:spPr>
          <a:xfrm>
            <a:off x="4422370" y="4690702"/>
            <a:ext cx="4283825" cy="1984419"/>
          </a:xfrm>
          <a:prstGeom prst="rect">
            <a:avLst/>
          </a:prstGeom>
        </p:spPr>
      </p:pic>
    </p:spTree>
    <p:extLst>
      <p:ext uri="{BB962C8B-B14F-4D97-AF65-F5344CB8AC3E}">
        <p14:creationId xmlns:p14="http://schemas.microsoft.com/office/powerpoint/2010/main" val="44039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0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実際に見て</a:t>
            </a:r>
            <a:r>
              <a:rPr lang="ja-JP" altLang="en-US" dirty="0" smtClean="0"/>
              <a:t>みる（</a:t>
            </a:r>
            <a:r>
              <a:rPr lang="en-US" altLang="ja-JP" dirty="0" smtClean="0"/>
              <a:t>ildasm.exe</a:t>
            </a:r>
            <a:r>
              <a:rPr lang="ja-JP" altLang="en-US" dirty="0" smtClean="0"/>
              <a:t>）</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060820" y="2639291"/>
            <a:ext cx="6999499" cy="4038600"/>
          </a:xfrm>
          <a:prstGeom prst="rect">
            <a:avLst/>
          </a:prstGeom>
        </p:spPr>
      </p:pic>
      <p:sp>
        <p:nvSpPr>
          <p:cNvPr id="5" name="四角形吹き出し 4"/>
          <p:cNvSpPr/>
          <p:nvPr/>
        </p:nvSpPr>
        <p:spPr>
          <a:xfrm>
            <a:off x="4946074" y="1562793"/>
            <a:ext cx="3757352" cy="1645921"/>
          </a:xfrm>
          <a:prstGeom prst="wedgeRectCallout">
            <a:avLst>
              <a:gd name="adj1" fmla="val -48339"/>
              <a:gd name="adj2" fmla="val 69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そのアセンブリのモジュールで定義された型情報だけでなく、モジュールのコードが参照するアセンブリやアセンブリのモジュール内の型情報までもが記載されている。</a:t>
            </a:r>
            <a:endParaRPr kumimoji="1" lang="ja-JP" altLang="en-US" sz="1400" dirty="0"/>
          </a:p>
        </p:txBody>
      </p:sp>
      <p:pic>
        <p:nvPicPr>
          <p:cNvPr id="6" name="図 5"/>
          <p:cNvPicPr>
            <a:picLocks noChangeAspect="1"/>
          </p:cNvPicPr>
          <p:nvPr/>
        </p:nvPicPr>
        <p:blipFill>
          <a:blip r:embed="rId3"/>
          <a:stretch>
            <a:fillRect/>
          </a:stretch>
        </p:blipFill>
        <p:spPr>
          <a:xfrm>
            <a:off x="3908973" y="3656548"/>
            <a:ext cx="4794452" cy="3021343"/>
          </a:xfrm>
          <a:prstGeom prst="rect">
            <a:avLst/>
          </a:prstGeom>
        </p:spPr>
      </p:pic>
    </p:spTree>
    <p:extLst>
      <p:ext uri="{BB962C8B-B14F-4D97-AF65-F5344CB8AC3E}">
        <p14:creationId xmlns:p14="http://schemas.microsoft.com/office/powerpoint/2010/main" val="224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アプリ実行</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Java/C#</a:t>
            </a:r>
            <a:r>
              <a:rPr kumimoji="1" lang="ja-JP" altLang="en-US" dirty="0" smtClean="0"/>
              <a:t>アプリはどのような過程を経て起動するか</a:t>
            </a:r>
            <a:endParaRPr kumimoji="1" lang="ja-JP" altLang="en-US" dirty="0"/>
          </a:p>
        </p:txBody>
      </p:sp>
    </p:spTree>
    <p:extLst>
      <p:ext uri="{BB962C8B-B14F-4D97-AF65-F5344CB8AC3E}">
        <p14:creationId xmlns:p14="http://schemas.microsoft.com/office/powerpoint/2010/main" val="2170332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どのように実行されるか</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smtClean="0"/>
              <a:t>まずインタプリタで起動。</a:t>
            </a:r>
            <a:endParaRPr lang="en-US" altLang="ja-JP" dirty="0" smtClean="0"/>
          </a:p>
          <a:p>
            <a:r>
              <a:rPr lang="ja-JP" altLang="en-US" dirty="0" smtClean="0"/>
              <a:t>使用動態に合わせクライアント</a:t>
            </a:r>
            <a:r>
              <a:rPr lang="en-US" altLang="ja-JP" dirty="0"/>
              <a:t>JIT</a:t>
            </a:r>
            <a:r>
              <a:rPr lang="ja-JP" altLang="en-US" dirty="0" smtClean="0"/>
              <a:t>コンパイラ（最適化レベル低）とサーバー</a:t>
            </a:r>
            <a:r>
              <a:rPr lang="en-US" altLang="ja-JP" dirty="0"/>
              <a:t>JIT</a:t>
            </a:r>
            <a:r>
              <a:rPr lang="ja-JP" altLang="en-US" dirty="0" smtClean="0"/>
              <a:t>コンパイラ（最適化レベル高）がメソッドをコンパイル。</a:t>
            </a:r>
            <a:endParaRPr lang="en-US" altLang="ja-JP" dirty="0" smtClean="0"/>
          </a:p>
          <a:p>
            <a:r>
              <a:rPr lang="ja-JP" altLang="en-US" dirty="0"/>
              <a:t>「初速」と</a:t>
            </a:r>
            <a:r>
              <a:rPr lang="ja-JP" altLang="en-US" dirty="0" smtClean="0"/>
              <a:t>長期的稼動に</a:t>
            </a:r>
            <a:r>
              <a:rPr lang="ja-JP" altLang="en-US" dirty="0"/>
              <a:t>おけるスピード重視」（サーバ向け</a:t>
            </a:r>
            <a:r>
              <a:rPr lang="ja-JP" altLang="en-US" dirty="0" smtClean="0"/>
              <a:t>）。</a:t>
            </a:r>
            <a:endParaRPr lang="en-US" altLang="ja-JP" dirty="0" smtClean="0"/>
          </a:p>
          <a:p>
            <a:r>
              <a:rPr lang="ja-JP" altLang="en-US" dirty="0" smtClean="0"/>
              <a:t>そして稼動中のクラス</a:t>
            </a:r>
            <a:r>
              <a:rPr lang="ja-JP" altLang="en-US" dirty="0"/>
              <a:t>のリロードを前提とした</a:t>
            </a:r>
            <a:r>
              <a:rPr lang="ja-JP" altLang="en-US" dirty="0" smtClean="0"/>
              <a:t>つくり。</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smtClean="0"/>
              <a:t>呼び出されるコードはメソッド</a:t>
            </a:r>
            <a:r>
              <a:rPr lang="ja-JP" altLang="en-US" dirty="0"/>
              <a:t>単位ですべて</a:t>
            </a:r>
            <a:r>
              <a:rPr lang="ja-JP" altLang="en-US" dirty="0" smtClean="0"/>
              <a:t>コンパイル。</a:t>
            </a:r>
            <a:endParaRPr lang="en-US" altLang="ja-JP" dirty="0" smtClean="0"/>
          </a:p>
          <a:p>
            <a:r>
              <a:rPr lang="en-US" altLang="ja-JP" dirty="0" smtClean="0"/>
              <a:t>CLR</a:t>
            </a:r>
            <a:r>
              <a:rPr lang="ja-JP" altLang="en-US" dirty="0"/>
              <a:t>に関して</a:t>
            </a:r>
            <a:r>
              <a:rPr lang="ja-JP" altLang="en-US" dirty="0" smtClean="0"/>
              <a:t>その全面的な</a:t>
            </a:r>
            <a:r>
              <a:rPr lang="en-US" altLang="ja-JP" dirty="0" smtClean="0"/>
              <a:t>JIT</a:t>
            </a:r>
            <a:r>
              <a:rPr lang="ja-JP" altLang="en-US" dirty="0" smtClean="0"/>
              <a:t>コンパイルという戦術</a:t>
            </a:r>
            <a:r>
              <a:rPr lang="ja-JP" altLang="en-US" dirty="0"/>
              <a:t>の選択理由を解説した資料はみたことがない</a:t>
            </a:r>
            <a:r>
              <a:rPr lang="ja-JP" altLang="en-US" dirty="0" smtClean="0"/>
              <a:t>。</a:t>
            </a:r>
            <a:endParaRPr lang="en-US" altLang="ja-JP" dirty="0" smtClean="0"/>
          </a:p>
          <a:p>
            <a:r>
              <a:rPr lang="en-US" altLang="ja-JP" dirty="0" smtClean="0"/>
              <a:t>JRE</a:t>
            </a:r>
            <a:r>
              <a:rPr lang="ja-JP" altLang="en-US" dirty="0"/>
              <a:t>との比較でいえば「</a:t>
            </a:r>
            <a:r>
              <a:rPr lang="ja-JP" altLang="en-US" dirty="0" smtClean="0"/>
              <a:t>中期的稼動に</a:t>
            </a:r>
            <a:r>
              <a:rPr lang="ja-JP" altLang="en-US" dirty="0"/>
              <a:t>おけるスピード重視」（クライアント向け</a:t>
            </a:r>
            <a:r>
              <a:rPr lang="ja-JP" altLang="en-US" dirty="0" smtClean="0"/>
              <a:t>）。クラス</a:t>
            </a:r>
            <a:r>
              <a:rPr lang="ja-JP" altLang="en-US" dirty="0"/>
              <a:t>のリロードは前提としない、ということに</a:t>
            </a:r>
            <a:r>
              <a:rPr lang="ja-JP" altLang="en-US" dirty="0" smtClean="0"/>
              <a:t>なる。</a:t>
            </a:r>
            <a:endParaRPr kumimoji="1" lang="ja-JP" altLang="en-US" dirty="0"/>
          </a:p>
        </p:txBody>
      </p:sp>
    </p:spTree>
    <p:extLst>
      <p:ext uri="{BB962C8B-B14F-4D97-AF65-F5344CB8AC3E}">
        <p14:creationId xmlns:p14="http://schemas.microsoft.com/office/powerpoint/2010/main" val="283798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20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ソースコード </a:t>
            </a:r>
            <a:r>
              <a:rPr lang="ja-JP" altLang="en-US" dirty="0" smtClean="0"/>
              <a:t>から</a:t>
            </a:r>
            <a:r>
              <a:rPr lang="en-US" altLang="ja-JP" dirty="0" smtClean="0"/>
              <a:t/>
            </a:r>
            <a:br>
              <a:rPr lang="en-US" altLang="ja-JP" dirty="0" smtClean="0"/>
            </a:br>
            <a:r>
              <a:rPr kumimoji="1" lang="ja-JP" altLang="en-US" dirty="0" smtClean="0"/>
              <a:t>ネイティブコードまで</a:t>
            </a:r>
            <a:endParaRPr kumimoji="1" lang="ja-JP" altLang="en-US" dirty="0"/>
          </a:p>
        </p:txBody>
      </p:sp>
      <p:sp>
        <p:nvSpPr>
          <p:cNvPr id="8" name="コンテンツ プレースホルダ 7"/>
          <p:cNvSpPr>
            <a:spLocks noGrp="1"/>
          </p:cNvSpPr>
          <p:nvPr>
            <p:ph idx="1"/>
          </p:nvPr>
        </p:nvSpPr>
        <p:spPr/>
        <p:txBody>
          <a:bodyPr/>
          <a:lstStyle/>
          <a:p>
            <a:pPr marL="491490" indent="-457200">
              <a:buFont typeface="+mj-ea"/>
              <a:buAutoNum type="circleNumDbPlain"/>
            </a:pPr>
            <a:r>
              <a:rPr kumimoji="1" lang="ja-JP" altLang="en-US" dirty="0" smtClean="0"/>
              <a:t>ソースコード</a:t>
            </a:r>
            <a:endParaRPr kumimoji="1" lang="en-US" altLang="ja-JP" dirty="0" smtClean="0"/>
          </a:p>
          <a:p>
            <a:pPr marL="662940" lvl="1" indent="-457200">
              <a:buFont typeface="+mj-lt"/>
              <a:buAutoNum type="arabicPeriod"/>
            </a:pPr>
            <a:r>
              <a:rPr kumimoji="1" lang="ja-JP" altLang="en-US" dirty="0" smtClean="0"/>
              <a:t>各言語（</a:t>
            </a:r>
            <a:r>
              <a:rPr kumimoji="1" lang="en-US" altLang="ja-JP" dirty="0" smtClean="0"/>
              <a:t>Java/C#</a:t>
            </a:r>
            <a:r>
              <a:rPr kumimoji="1" lang="ja-JP" altLang="en-US" dirty="0" smtClean="0"/>
              <a:t>）バージョン固有のコード</a:t>
            </a:r>
            <a:endParaRPr kumimoji="1" lang="en-US" altLang="ja-JP" dirty="0" smtClean="0"/>
          </a:p>
          <a:p>
            <a:pPr marL="662940" lvl="1" indent="-457200">
              <a:buFont typeface="+mj-lt"/>
              <a:buAutoNum type="arabicPeriod"/>
            </a:pPr>
            <a:r>
              <a:rPr lang="ja-JP" altLang="en-US" dirty="0" smtClean="0"/>
              <a:t>糖衣構文をプリプロセッサが処理したあとのコード</a:t>
            </a:r>
            <a:endParaRPr kumimoji="1" lang="en-US" altLang="ja-JP" dirty="0" smtClean="0"/>
          </a:p>
          <a:p>
            <a:pPr marL="491490" indent="-457200">
              <a:buFont typeface="+mj-ea"/>
              <a:buAutoNum type="circleNumDbPlain"/>
            </a:pPr>
            <a:r>
              <a:rPr lang="ja-JP" altLang="en-US" dirty="0" smtClean="0"/>
              <a:t>中間言語コード（</a:t>
            </a:r>
            <a:r>
              <a:rPr lang="en-US" altLang="ja-JP" dirty="0" smtClean="0"/>
              <a:t>Java</a:t>
            </a:r>
            <a:r>
              <a:rPr lang="ja-JP" altLang="en-US" dirty="0" smtClean="0"/>
              <a:t>バイトコード</a:t>
            </a:r>
            <a:r>
              <a:rPr lang="en-US" altLang="ja-JP" dirty="0" smtClean="0"/>
              <a:t>/</a:t>
            </a:r>
            <a:r>
              <a:rPr lang="ja-JP" altLang="en-US" dirty="0" smtClean="0"/>
              <a:t> </a:t>
            </a:r>
            <a:r>
              <a:rPr lang="en-US" altLang="ja-JP" dirty="0" smtClean="0"/>
              <a:t>.NET  IL</a:t>
            </a:r>
            <a:r>
              <a:rPr lang="ja-JP" altLang="en-US" dirty="0" smtClean="0"/>
              <a:t>）</a:t>
            </a:r>
            <a:endParaRPr lang="en-US" altLang="ja-JP" dirty="0" smtClean="0"/>
          </a:p>
          <a:p>
            <a:pPr marL="662940" lvl="1" indent="-457200">
              <a:buFont typeface="+mj-lt"/>
              <a:buAutoNum type="arabicPeriod"/>
            </a:pPr>
            <a:r>
              <a:rPr lang="ja-JP" altLang="en-US" dirty="0" smtClean="0"/>
              <a:t>純粋なインタプリタ処理</a:t>
            </a:r>
            <a:endParaRPr lang="en-US" altLang="ja-JP" dirty="0" smtClean="0"/>
          </a:p>
          <a:p>
            <a:pPr marL="662940" lvl="1" indent="-457200">
              <a:buFont typeface="+mj-lt"/>
              <a:buAutoNum type="arabicPeriod"/>
            </a:pPr>
            <a:r>
              <a:rPr lang="ja-JP" altLang="en-US" dirty="0" smtClean="0"/>
              <a:t>スニペット化されたインタプリタ処理</a:t>
            </a:r>
            <a:endParaRPr lang="en-US" altLang="ja-JP" dirty="0" smtClean="0"/>
          </a:p>
          <a:p>
            <a:pPr marL="491490" indent="-457200">
              <a:buFont typeface="+mj-ea"/>
              <a:buAutoNum type="circleNumDbPlain"/>
            </a:pPr>
            <a:r>
              <a:rPr lang="ja-JP" altLang="en-US" dirty="0" smtClean="0"/>
              <a:t>ネイティブコード</a:t>
            </a:r>
            <a:endParaRPr lang="en-US" altLang="ja-JP" dirty="0" smtClean="0"/>
          </a:p>
          <a:p>
            <a:pPr marL="662940" lvl="1" indent="-457200">
              <a:buFont typeface="+mj-lt"/>
              <a:buAutoNum type="arabicPeriod"/>
            </a:pPr>
            <a:r>
              <a:rPr lang="ja-JP" altLang="en-US" dirty="0" smtClean="0"/>
              <a:t>単純にネイティブコード化したコード</a:t>
            </a:r>
            <a:endParaRPr lang="en-US" altLang="ja-JP" dirty="0" smtClean="0"/>
          </a:p>
          <a:p>
            <a:pPr marL="662940" lvl="1" indent="-457200">
              <a:buFont typeface="+mj-lt"/>
              <a:buAutoNum type="arabicPeriod"/>
            </a:pPr>
            <a:r>
              <a:rPr lang="ja-JP" altLang="en-US" dirty="0" smtClean="0"/>
              <a:t>実行環境の静的情報をもとに最適化されたコード</a:t>
            </a:r>
            <a:endParaRPr lang="en-US" altLang="ja-JP" dirty="0" smtClean="0"/>
          </a:p>
          <a:p>
            <a:pPr marL="662940" lvl="1" indent="-457200">
              <a:buFont typeface="+mj-lt"/>
              <a:buAutoNum type="arabicPeriod"/>
            </a:pPr>
            <a:r>
              <a:rPr lang="ja-JP" altLang="en-US" dirty="0" smtClean="0"/>
              <a:t>実行時のコード使用動態をもとに最適化されたコード</a:t>
            </a:r>
            <a:endParaRPr lang="en-US" altLang="ja-JP" dirty="0" smtClean="0"/>
          </a:p>
        </p:txBody>
      </p:sp>
      <p:sp>
        <p:nvSpPr>
          <p:cNvPr id="9" name="右中かっこ 8"/>
          <p:cNvSpPr/>
          <p:nvPr/>
        </p:nvSpPr>
        <p:spPr>
          <a:xfrm>
            <a:off x="7162800" y="3398520"/>
            <a:ext cx="198120" cy="533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p:cNvSpPr/>
          <p:nvPr/>
        </p:nvSpPr>
        <p:spPr>
          <a:xfrm>
            <a:off x="7147560" y="4998720"/>
            <a:ext cx="228600" cy="304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7452360" y="3489960"/>
            <a:ext cx="1067921" cy="369332"/>
          </a:xfrm>
          <a:prstGeom prst="rect">
            <a:avLst/>
          </a:prstGeom>
          <a:noFill/>
        </p:spPr>
        <p:txBody>
          <a:bodyPr wrap="none" rtlCol="0">
            <a:spAutoFit/>
          </a:bodyPr>
          <a:lstStyle/>
          <a:p>
            <a:r>
              <a:rPr kumimoji="1" lang="en-US" altLang="ja-JP" dirty="0" smtClean="0">
                <a:solidFill>
                  <a:srgbClr val="FF0000"/>
                </a:solidFill>
              </a:rPr>
              <a:t>Java</a:t>
            </a:r>
            <a:r>
              <a:rPr kumimoji="1" lang="ja-JP" altLang="en-US" dirty="0" smtClean="0">
                <a:solidFill>
                  <a:srgbClr val="FF0000"/>
                </a:solidFill>
              </a:rPr>
              <a:t>だけ</a:t>
            </a:r>
            <a:endParaRPr kumimoji="1" lang="ja-JP" altLang="en-US" dirty="0">
              <a:solidFill>
                <a:srgbClr val="FF0000"/>
              </a:solidFill>
            </a:endParaRPr>
          </a:p>
        </p:txBody>
      </p:sp>
      <p:sp>
        <p:nvSpPr>
          <p:cNvPr id="12" name="テキスト ボックス 11"/>
          <p:cNvSpPr txBox="1"/>
          <p:nvPr/>
        </p:nvSpPr>
        <p:spPr>
          <a:xfrm>
            <a:off x="7498080" y="4968240"/>
            <a:ext cx="1067921" cy="369332"/>
          </a:xfrm>
          <a:prstGeom prst="rect">
            <a:avLst/>
          </a:prstGeom>
          <a:noFill/>
        </p:spPr>
        <p:txBody>
          <a:bodyPr wrap="none" rtlCol="0">
            <a:spAutoFit/>
          </a:bodyPr>
          <a:lstStyle/>
          <a:p>
            <a:r>
              <a:rPr kumimoji="1" lang="en-US" altLang="ja-JP" dirty="0" smtClean="0">
                <a:solidFill>
                  <a:srgbClr val="FF0000"/>
                </a:solidFill>
              </a:rPr>
              <a:t>Java</a:t>
            </a:r>
            <a:r>
              <a:rPr kumimoji="1" lang="ja-JP" altLang="en-US" dirty="0" smtClean="0">
                <a:solidFill>
                  <a:srgbClr val="FF0000"/>
                </a:solidFill>
              </a:rPr>
              <a:t>だけ</a:t>
            </a:r>
            <a:endParaRPr kumimoji="1" lang="ja-JP"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20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20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20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20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20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2000"/>
                                        <p:tgtEl>
                                          <p:spTgt spid="8">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fade">
                                      <p:cBhvr>
                                        <p:cTn id="38" dur="2000"/>
                                        <p:tgtEl>
                                          <p:spTgt spid="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20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20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Java</a:t>
            </a:r>
            <a:r>
              <a:rPr kumimoji="1" lang="ja-JP" altLang="en-US" dirty="0" smtClean="0"/>
              <a:t>アプリの起動と</a:t>
            </a:r>
            <a:r>
              <a:rPr kumimoji="1" lang="en-US" altLang="ja-JP" dirty="0" smtClean="0"/>
              <a:t/>
            </a:r>
            <a:br>
              <a:rPr kumimoji="1" lang="en-US" altLang="ja-JP" dirty="0" smtClean="0"/>
            </a:br>
            <a:r>
              <a:rPr kumimoji="1" lang="en-US" altLang="ja-JP" dirty="0" smtClean="0"/>
              <a:t>JIT</a:t>
            </a:r>
            <a:r>
              <a:rPr kumimoji="1" lang="ja-JP" altLang="en-US" dirty="0" smtClean="0"/>
              <a:t>コンパイル過程</a:t>
            </a:r>
            <a:r>
              <a:rPr kumimoji="1" lang="ja-JP" altLang="en-US" sz="1600" dirty="0" smtClean="0"/>
              <a:t>（</a:t>
            </a:r>
            <a:r>
              <a:rPr kumimoji="1" lang="en-US" altLang="ja-JP" sz="1600" dirty="0" smtClean="0"/>
              <a:t>※1</a:t>
            </a:r>
            <a:r>
              <a:rPr kumimoji="1" lang="ja-JP" altLang="en-US" sz="1600" dirty="0" smtClean="0"/>
              <a:t>）</a:t>
            </a:r>
            <a:endParaRPr kumimoji="1" lang="ja-JP" altLang="en-US" sz="1600" dirty="0"/>
          </a:p>
        </p:txBody>
      </p:sp>
      <p:sp>
        <p:nvSpPr>
          <p:cNvPr id="8" name="コンテンツ プレースホルダー 7"/>
          <p:cNvSpPr>
            <a:spLocks noGrp="1"/>
          </p:cNvSpPr>
          <p:nvPr>
            <p:ph idx="1"/>
          </p:nvPr>
        </p:nvSpPr>
        <p:spPr/>
        <p:txBody>
          <a:bodyPr/>
          <a:lstStyle/>
          <a:p>
            <a:pPr marL="491490" indent="-457200">
              <a:buFont typeface="+mj-ea"/>
              <a:buAutoNum type="circleNumDbPlain"/>
            </a:pPr>
            <a:r>
              <a:rPr kumimoji="1" lang="en-US" altLang="ja-JP" dirty="0" smtClean="0"/>
              <a:t>JVM</a:t>
            </a:r>
            <a:r>
              <a:rPr kumimoji="1" lang="ja-JP" altLang="en-US" dirty="0" smtClean="0"/>
              <a:t>が起動する</a:t>
            </a:r>
            <a:endParaRPr kumimoji="1" lang="en-US" altLang="ja-JP" dirty="0" smtClean="0"/>
          </a:p>
          <a:p>
            <a:pPr marL="491490" indent="-457200">
              <a:buFont typeface="+mj-ea"/>
              <a:buAutoNum type="circleNumDbPlain"/>
            </a:pPr>
            <a:r>
              <a:rPr lang="en-US" altLang="ja-JP" dirty="0" smtClean="0"/>
              <a:t>main</a:t>
            </a:r>
            <a:r>
              <a:rPr lang="ja-JP" altLang="en-US" dirty="0" smtClean="0"/>
              <a:t>がインタプリタ上で呼び出される（</a:t>
            </a:r>
            <a:r>
              <a:rPr lang="en-US" altLang="ja-JP" dirty="0" smtClean="0"/>
              <a:t>Lv0</a:t>
            </a:r>
            <a:r>
              <a:rPr lang="ja-JP" altLang="en-US" dirty="0" smtClean="0"/>
              <a:t>）</a:t>
            </a:r>
            <a:endParaRPr lang="en-US" altLang="ja-JP" dirty="0" smtClean="0"/>
          </a:p>
          <a:p>
            <a:pPr marL="491490" indent="-457200">
              <a:buFont typeface="+mj-ea"/>
              <a:buAutoNum type="circleNumDbPlain"/>
            </a:pPr>
            <a:r>
              <a:rPr lang="ja-JP" altLang="en-US" dirty="0"/>
              <a:t>頻繁</a:t>
            </a:r>
            <a:r>
              <a:rPr lang="ja-JP" altLang="en-US" dirty="0" smtClean="0"/>
              <a:t>に使用されるメソッドがクライアントコンパイラにより「完全モード」でコンパイルされる（</a:t>
            </a:r>
            <a:r>
              <a:rPr lang="en-US" altLang="ja-JP" dirty="0" smtClean="0"/>
              <a:t>Lv3</a:t>
            </a:r>
            <a:r>
              <a:rPr lang="ja-JP" altLang="en-US" dirty="0" smtClean="0"/>
              <a:t>）</a:t>
            </a:r>
            <a:endParaRPr lang="en-US" altLang="ja-JP" dirty="0" smtClean="0"/>
          </a:p>
          <a:p>
            <a:pPr lvl="1">
              <a:buFont typeface="Wingdings" panose="05000000000000000000" pitchFamily="2" charset="2"/>
              <a:buChar char="l"/>
            </a:pPr>
            <a:r>
              <a:rPr lang="ja-JP" altLang="en-US" dirty="0" smtClean="0"/>
              <a:t>キューがいっぱいの場合「制限モード」コンパイルされる（</a:t>
            </a:r>
            <a:r>
              <a:rPr lang="en-US" altLang="ja-JP" dirty="0" smtClean="0"/>
              <a:t>Lv2</a:t>
            </a:r>
            <a:r>
              <a:rPr lang="ja-JP" altLang="en-US" dirty="0" smtClean="0"/>
              <a:t>）</a:t>
            </a:r>
            <a:endParaRPr lang="en-US" altLang="ja-JP" dirty="0" smtClean="0"/>
          </a:p>
          <a:p>
            <a:pPr lvl="1">
              <a:buFont typeface="Wingdings" panose="05000000000000000000" pitchFamily="2" charset="2"/>
              <a:buChar char="l"/>
            </a:pPr>
            <a:r>
              <a:rPr lang="ja-JP" altLang="en-US" dirty="0" smtClean="0"/>
              <a:t>コードサイズが小さい場合（高レベル処理のメリットが少ない）や後述のサーバコンパイルが実行できない場合「シンプルモード」でコンパイルされる（</a:t>
            </a:r>
            <a:r>
              <a:rPr lang="en-US" altLang="ja-JP" dirty="0" smtClean="0"/>
              <a:t>Lv1</a:t>
            </a:r>
            <a:r>
              <a:rPr lang="ja-JP" altLang="en-US" dirty="0" smtClean="0"/>
              <a:t>）</a:t>
            </a:r>
            <a:endParaRPr lang="en-US" altLang="ja-JP" dirty="0" smtClean="0"/>
          </a:p>
          <a:p>
            <a:pPr marL="491490" indent="-457200">
              <a:buFont typeface="+mj-ea"/>
              <a:buAutoNum type="circleNumDbPlain"/>
            </a:pPr>
            <a:r>
              <a:rPr lang="ja-JP" altLang="en-US" dirty="0" smtClean="0"/>
              <a:t>さらに高頻度に使用されるメソッドはサーバコンパイラでコンパイルされる（</a:t>
            </a:r>
            <a:r>
              <a:rPr lang="en-US" altLang="ja-JP" dirty="0" smtClean="0"/>
              <a:t>Lv4</a:t>
            </a:r>
            <a:r>
              <a:rPr lang="ja-JP" altLang="en-US" dirty="0" smtClean="0"/>
              <a:t>）</a:t>
            </a:r>
            <a:endParaRPr lang="en-US" altLang="ja-JP" dirty="0" smtClean="0"/>
          </a:p>
          <a:p>
            <a:pPr marL="491490" indent="-457200">
              <a:buFont typeface="+mj-ea"/>
              <a:buAutoNum type="circleNumDbPlain"/>
            </a:pPr>
            <a:r>
              <a:rPr lang="ja-JP" altLang="en-US" dirty="0" smtClean="0"/>
              <a:t>クラスがリロードされたりしてコンパイル時の前提が崩れるとメソッドはいったん非最適化される（</a:t>
            </a:r>
            <a:r>
              <a:rPr lang="en-US" altLang="ja-JP" dirty="0" smtClean="0"/>
              <a:t>Lv0</a:t>
            </a:r>
            <a:r>
              <a:rPr lang="ja-JP" altLang="en-US" dirty="0" smtClean="0"/>
              <a:t>）</a:t>
            </a:r>
            <a:endParaRPr lang="en-US" altLang="ja-JP" dirty="0"/>
          </a:p>
          <a:p>
            <a:pPr marL="491490" indent="-457200">
              <a:buFont typeface="+mj-ea"/>
              <a:buAutoNum type="circleNumDbPlain"/>
            </a:pPr>
            <a:endParaRPr kumimoji="1" lang="ja-JP" altLang="en-US" dirty="0"/>
          </a:p>
        </p:txBody>
      </p:sp>
      <p:sp>
        <p:nvSpPr>
          <p:cNvPr id="10" name="テキスト ボックス 9"/>
          <p:cNvSpPr txBox="1"/>
          <p:nvPr/>
        </p:nvSpPr>
        <p:spPr>
          <a:xfrm>
            <a:off x="857250" y="6317024"/>
            <a:ext cx="7404654" cy="339347"/>
          </a:xfrm>
          <a:prstGeom prst="rect">
            <a:avLst/>
          </a:prstGeom>
          <a:solidFill>
            <a:srgbClr val="FFFFCC"/>
          </a:solidFill>
        </p:spPr>
        <p:txBody>
          <a:bodyPr wrap="none" rtlCol="0">
            <a:normAutofit fontScale="85000" lnSpcReduction="2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Windows 64bit</a:t>
            </a:r>
            <a:r>
              <a:rPr kumimoji="1" lang="ja-JP" altLang="en-US" sz="1200" dirty="0" smtClean="0">
                <a:solidFill>
                  <a:schemeClr val="tx1">
                    <a:lumMod val="65000"/>
                    <a:lumOff val="35000"/>
                  </a:schemeClr>
                </a:solidFill>
              </a:rPr>
              <a:t> かつ </a:t>
            </a:r>
            <a:r>
              <a:rPr kumimoji="1" lang="en-US" altLang="ja-JP" sz="1200" dirty="0" smtClean="0">
                <a:solidFill>
                  <a:schemeClr val="tx1">
                    <a:lumMod val="65000"/>
                    <a:lumOff val="35000"/>
                  </a:schemeClr>
                </a:solidFill>
              </a:rPr>
              <a:t>JRE 8</a:t>
            </a:r>
            <a:r>
              <a:rPr kumimoji="1" lang="ja-JP" altLang="en-US" sz="1200" dirty="0" smtClean="0">
                <a:solidFill>
                  <a:schemeClr val="tx1">
                    <a:lumMod val="65000"/>
                    <a:lumOff val="35000"/>
                  </a:schemeClr>
                </a:solidFill>
              </a:rPr>
              <a:t>の</a:t>
            </a:r>
            <a:r>
              <a:rPr kumimoji="1" lang="en-US" altLang="ja-JP" sz="1200" dirty="0" err="1" smtClean="0">
                <a:solidFill>
                  <a:schemeClr val="tx1">
                    <a:lumMod val="65000"/>
                    <a:lumOff val="35000"/>
                  </a:schemeClr>
                </a:solidFill>
              </a:rPr>
              <a:t>HotspotVM</a:t>
            </a:r>
            <a:r>
              <a:rPr kumimoji="1" lang="ja-JP" altLang="en-US" sz="1200" dirty="0">
                <a:solidFill>
                  <a:schemeClr val="tx1">
                    <a:lumMod val="65000"/>
                    <a:lumOff val="35000"/>
                  </a:schemeClr>
                </a:solidFill>
              </a:rPr>
              <a:t>場合。詳細は</a:t>
            </a:r>
            <a:r>
              <a:rPr kumimoji="1" lang="en-US" altLang="ja-JP" sz="1200" dirty="0">
                <a:solidFill>
                  <a:schemeClr val="tx1">
                    <a:lumMod val="65000"/>
                    <a:lumOff val="35000"/>
                  </a:schemeClr>
                </a:solidFill>
              </a:rPr>
              <a:t>Scott </a:t>
            </a:r>
            <a:r>
              <a:rPr kumimoji="1" lang="en-US" altLang="ja-JP" sz="1200" dirty="0" err="1">
                <a:solidFill>
                  <a:schemeClr val="tx1">
                    <a:lumMod val="65000"/>
                    <a:lumOff val="35000"/>
                  </a:schemeClr>
                </a:solidFill>
              </a:rPr>
              <a:t>Oaks『Java</a:t>
            </a:r>
            <a:r>
              <a:rPr kumimoji="1" lang="ja-JP" altLang="en-US" sz="1200" dirty="0">
                <a:solidFill>
                  <a:schemeClr val="tx1">
                    <a:lumMod val="65000"/>
                    <a:lumOff val="35000"/>
                  </a:schemeClr>
                </a:solidFill>
              </a:rPr>
              <a:t>パフォーマンス</a:t>
            </a:r>
            <a:r>
              <a:rPr kumimoji="1" lang="en-US" altLang="ja-JP" sz="1200" dirty="0">
                <a:solidFill>
                  <a:schemeClr val="tx1">
                    <a:lumMod val="65000"/>
                    <a:lumOff val="35000"/>
                  </a:schemeClr>
                </a:solidFill>
              </a:rPr>
              <a:t>』</a:t>
            </a:r>
            <a:r>
              <a:rPr kumimoji="1" lang="ja-JP" altLang="en-US" sz="1200" dirty="0" smtClean="0">
                <a:solidFill>
                  <a:schemeClr val="tx1">
                    <a:lumMod val="65000"/>
                    <a:lumOff val="35000"/>
                  </a:schemeClr>
                </a:solidFill>
              </a:rPr>
              <a:t>および</a:t>
            </a:r>
            <a:endParaRPr kumimoji="1" lang="en-US" altLang="ja-JP" sz="1200" dirty="0" smtClean="0">
              <a:solidFill>
                <a:schemeClr val="tx1">
                  <a:lumMod val="65000"/>
                  <a:lumOff val="35000"/>
                </a:schemeClr>
              </a:solidFill>
            </a:endParaRPr>
          </a:p>
          <a:p>
            <a:r>
              <a:rPr kumimoji="1" lang="en-US" altLang="ja-JP" sz="1200" dirty="0">
                <a:solidFill>
                  <a:schemeClr val="tx1">
                    <a:lumMod val="65000"/>
                    <a:lumOff val="35000"/>
                  </a:schemeClr>
                </a:solidFill>
              </a:rPr>
              <a:t>	</a:t>
            </a:r>
            <a:r>
              <a:rPr kumimoji="1" lang="en-US" altLang="ja-JP" sz="1200" dirty="0" err="1" smtClean="0">
                <a:solidFill>
                  <a:schemeClr val="tx1">
                    <a:lumMod val="65000"/>
                    <a:lumOff val="35000"/>
                  </a:schemeClr>
                </a:solidFill>
              </a:rPr>
              <a:t>Oracle『Java</a:t>
            </a:r>
            <a:r>
              <a:rPr kumimoji="1" lang="en-US" altLang="ja-JP" sz="1200" dirty="0" smtClean="0">
                <a:solidFill>
                  <a:schemeClr val="tx1">
                    <a:lumMod val="65000"/>
                    <a:lumOff val="35000"/>
                  </a:schemeClr>
                </a:solidFill>
              </a:rPr>
              <a:t> Magazine vol.26』</a:t>
            </a:r>
            <a:r>
              <a:rPr kumimoji="1" lang="ja-JP" altLang="en-US" sz="1200" dirty="0" smtClean="0">
                <a:solidFill>
                  <a:schemeClr val="tx1">
                    <a:lumMod val="65000"/>
                    <a:lumOff val="35000"/>
                  </a:schemeClr>
                </a:solidFill>
              </a:rPr>
              <a:t>の記事「</a:t>
            </a:r>
            <a:r>
              <a:rPr kumimoji="1" lang="en-US" altLang="ja-JP" sz="1200" dirty="0" smtClean="0">
                <a:solidFill>
                  <a:schemeClr val="tx1">
                    <a:lumMod val="65000"/>
                    <a:lumOff val="35000"/>
                  </a:schemeClr>
                </a:solidFill>
              </a:rPr>
              <a:t>JIT</a:t>
            </a:r>
            <a:r>
              <a:rPr kumimoji="1" lang="ja-JP" altLang="en-US" sz="1200" dirty="0" smtClean="0">
                <a:solidFill>
                  <a:schemeClr val="tx1">
                    <a:lumMod val="65000"/>
                    <a:lumOff val="35000"/>
                  </a:schemeClr>
                </a:solidFill>
              </a:rPr>
              <a:t>コンパイラの実際の動作」を参照のこと。</a:t>
            </a:r>
            <a:endParaRPr kumimoji="1" lang="ja-JP" altLang="en-US" sz="1200" dirty="0">
              <a:solidFill>
                <a:schemeClr val="tx1">
                  <a:lumMod val="65000"/>
                  <a:lumOff val="35000"/>
                </a:schemeClr>
              </a:solidFill>
            </a:endParaRPr>
          </a:p>
        </p:txBody>
      </p:sp>
      <p:sp>
        <p:nvSpPr>
          <p:cNvPr id="11" name="雲形吹き出し 10"/>
          <p:cNvSpPr/>
          <p:nvPr/>
        </p:nvSpPr>
        <p:spPr>
          <a:xfrm>
            <a:off x="6475615" y="1521966"/>
            <a:ext cx="2576946" cy="1330036"/>
          </a:xfrm>
          <a:prstGeom prst="cloudCallout">
            <a:avLst>
              <a:gd name="adj1" fmla="val -69698"/>
              <a:gd name="adj2" fmla="val 17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kumimoji="1" lang="ja-JP" altLang="en-US" dirty="0" smtClean="0"/>
              <a:t>このインタプリタ自体、中間コードのスニペットごとにネイティブコード化＆最適化されたものが使用されている。</a:t>
            </a:r>
            <a:endParaRPr kumimoji="1" lang="ja-JP" altLang="en-US" dirty="0"/>
          </a:p>
        </p:txBody>
      </p:sp>
    </p:spTree>
    <p:extLst>
      <p:ext uri="{BB962C8B-B14F-4D97-AF65-F5344CB8AC3E}">
        <p14:creationId xmlns:p14="http://schemas.microsoft.com/office/powerpoint/2010/main" val="29811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20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20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2000"/>
                                        <p:tgtEl>
                                          <p:spTgt spid="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アプリの起動と</a:t>
            </a:r>
            <a:r>
              <a:rPr kumimoji="1" lang="en-US" altLang="ja-JP" dirty="0" smtClean="0"/>
              <a:t/>
            </a:r>
            <a:br>
              <a:rPr kumimoji="1" lang="en-US" altLang="ja-JP" dirty="0" smtClean="0"/>
            </a:br>
            <a:r>
              <a:rPr kumimoji="1" lang="en-US" altLang="ja-JP" dirty="0" smtClean="0"/>
              <a:t>JIT</a:t>
            </a:r>
            <a:r>
              <a:rPr kumimoji="1" lang="ja-JP" altLang="en-US" dirty="0" smtClean="0"/>
              <a:t>コンパイル過程</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en-US" altLang="ja-JP" dirty="0" smtClean="0"/>
              <a:t>Windows</a:t>
            </a:r>
            <a:r>
              <a:rPr kumimoji="1" lang="ja-JP" altLang="en-US" dirty="0" smtClean="0"/>
              <a:t>が</a:t>
            </a:r>
            <a:r>
              <a:rPr kumimoji="1" lang="en-US" altLang="ja-JP" dirty="0" smtClean="0"/>
              <a:t>.exe</a:t>
            </a:r>
            <a:r>
              <a:rPr kumimoji="1" lang="ja-JP" altLang="en-US" dirty="0" smtClean="0"/>
              <a:t>をメモリ上にロードする。</a:t>
            </a:r>
            <a:endParaRPr kumimoji="1" lang="en-US" altLang="ja-JP" dirty="0" smtClean="0"/>
          </a:p>
          <a:p>
            <a:pPr marL="491490" indent="-457200">
              <a:buFont typeface="+mj-ea"/>
              <a:buAutoNum type="circleNumDbPlain"/>
            </a:pPr>
            <a:r>
              <a:rPr lang="en-US" altLang="ja-JP" dirty="0" smtClean="0"/>
              <a:t>PE32</a:t>
            </a:r>
            <a:r>
              <a:rPr lang="ja-JP" altLang="en-US" dirty="0" smtClean="0"/>
              <a:t>ヘッダーの指定に従い</a:t>
            </a:r>
            <a:r>
              <a:rPr lang="en-US" altLang="ja-JP" dirty="0" smtClean="0"/>
              <a:t>mscoree.dll</a:t>
            </a:r>
            <a:r>
              <a:rPr lang="ja-JP" altLang="en-US" dirty="0" smtClean="0"/>
              <a:t>の</a:t>
            </a:r>
            <a:r>
              <a:rPr lang="en-US" altLang="ja-JP" dirty="0" smtClean="0"/>
              <a:t>_</a:t>
            </a:r>
            <a:r>
              <a:rPr lang="en-US" altLang="ja-JP" dirty="0" err="1" smtClean="0"/>
              <a:t>CorExeMain</a:t>
            </a:r>
            <a:r>
              <a:rPr lang="ja-JP" altLang="en-US" dirty="0" smtClean="0"/>
              <a:t>関数が呼ばれる（ここまで</a:t>
            </a:r>
            <a:r>
              <a:rPr lang="en-US" altLang="ja-JP" dirty="0" smtClean="0"/>
              <a:t>.NET</a:t>
            </a:r>
            <a:r>
              <a:rPr lang="ja-JP" altLang="en-US" dirty="0" smtClean="0"/>
              <a:t>バージョン差異関係なし）。</a:t>
            </a:r>
            <a:endParaRPr lang="en-US" altLang="ja-JP" dirty="0" smtClean="0"/>
          </a:p>
          <a:p>
            <a:pPr marL="491490" indent="-457200">
              <a:buFont typeface="+mj-ea"/>
              <a:buAutoNum type="circleNumDbPlain"/>
            </a:pPr>
            <a:r>
              <a:rPr lang="en-US" altLang="ja-JP" dirty="0"/>
              <a:t>_</a:t>
            </a:r>
            <a:r>
              <a:rPr lang="en-US" altLang="ja-JP" dirty="0" err="1"/>
              <a:t>CorExeMain</a:t>
            </a:r>
            <a:r>
              <a:rPr lang="ja-JP" altLang="en-US" dirty="0" smtClean="0"/>
              <a:t>関数が</a:t>
            </a:r>
            <a:r>
              <a:rPr lang="en-US" altLang="ja-JP" dirty="0" smtClean="0"/>
              <a:t>mscorwks.dll</a:t>
            </a:r>
            <a:r>
              <a:rPr lang="ja-JP" altLang="en-US" dirty="0" smtClean="0"/>
              <a:t>もしくは</a:t>
            </a:r>
            <a:r>
              <a:rPr lang="en-US" altLang="ja-JP" dirty="0" smtClean="0"/>
              <a:t>mscorsvr.dll</a:t>
            </a:r>
            <a:r>
              <a:rPr lang="ja-JP" altLang="en-US" dirty="0" smtClean="0"/>
              <a:t>の</a:t>
            </a:r>
            <a:r>
              <a:rPr lang="en-US" altLang="ja-JP" dirty="0"/>
              <a:t>_</a:t>
            </a:r>
            <a:r>
              <a:rPr lang="en-US" altLang="ja-JP" dirty="0" err="1" smtClean="0"/>
              <a:t>CorDllMain</a:t>
            </a:r>
            <a:r>
              <a:rPr lang="ja-JP" altLang="en-US" dirty="0" smtClean="0"/>
              <a:t>関数を呼び出す（ここで</a:t>
            </a:r>
            <a:r>
              <a:rPr lang="en-US" altLang="ja-JP" dirty="0" smtClean="0"/>
              <a:t>CLR</a:t>
            </a:r>
            <a:r>
              <a:rPr lang="ja-JP" altLang="en-US" dirty="0" smtClean="0"/>
              <a:t>が起動）。</a:t>
            </a:r>
            <a:endParaRPr lang="en-US" altLang="ja-JP" dirty="0" smtClean="0"/>
          </a:p>
          <a:p>
            <a:pPr marL="491490" indent="-457200">
              <a:buFont typeface="+mj-ea"/>
              <a:buAutoNum type="circleNumDbPlain"/>
            </a:pPr>
            <a:r>
              <a:rPr kumimoji="1" lang="en-US" altLang="ja-JP" dirty="0" smtClean="0"/>
              <a:t>CLR</a:t>
            </a:r>
            <a:r>
              <a:rPr kumimoji="1" lang="ja-JP" altLang="en-US" dirty="0" smtClean="0"/>
              <a:t>が</a:t>
            </a:r>
            <a:r>
              <a:rPr kumimoji="1" lang="en-US" altLang="ja-JP" dirty="0" smtClean="0"/>
              <a:t>CLR</a:t>
            </a:r>
            <a:r>
              <a:rPr kumimoji="1" lang="ja-JP" altLang="en-US" dirty="0" smtClean="0"/>
              <a:t>ヘッダーに従い</a:t>
            </a:r>
            <a:r>
              <a:rPr kumimoji="1" lang="en-US" altLang="ja-JP" dirty="0" smtClean="0"/>
              <a:t>IL</a:t>
            </a:r>
            <a:r>
              <a:rPr kumimoji="1" lang="ja-JP" altLang="en-US" dirty="0" smtClean="0"/>
              <a:t>コードの</a:t>
            </a:r>
            <a:r>
              <a:rPr kumimoji="1" lang="en-US" altLang="ja-JP" dirty="0" smtClean="0"/>
              <a:t>Main</a:t>
            </a:r>
            <a:r>
              <a:rPr kumimoji="1" lang="ja-JP" altLang="en-US" dirty="0" smtClean="0"/>
              <a:t>メソッドを特定。</a:t>
            </a:r>
            <a:endParaRPr kumimoji="1" lang="en-US" altLang="ja-JP" dirty="0" smtClean="0"/>
          </a:p>
          <a:p>
            <a:pPr marL="491490" indent="-457200">
              <a:buFont typeface="+mj-ea"/>
              <a:buAutoNum type="circleNumDbPlain"/>
            </a:pPr>
            <a:r>
              <a:rPr lang="en-US" altLang="ja-JP" dirty="0" smtClean="0"/>
              <a:t>Main</a:t>
            </a:r>
            <a:r>
              <a:rPr lang="ja-JP" altLang="en-US" dirty="0" smtClean="0"/>
              <a:t>のコードが参照するアセンブリがロードされる。</a:t>
            </a:r>
            <a:endParaRPr kumimoji="1" lang="en-US" altLang="ja-JP" dirty="0" smtClean="0"/>
          </a:p>
          <a:p>
            <a:pPr marL="491490" indent="-457200">
              <a:buFont typeface="+mj-ea"/>
              <a:buAutoNum type="circleNumDbPlain"/>
            </a:pPr>
            <a:r>
              <a:rPr lang="en-US" altLang="ja-JP" dirty="0" smtClean="0"/>
              <a:t>MSCorEE.dll</a:t>
            </a:r>
            <a:r>
              <a:rPr lang="ja-JP" altLang="en-US" dirty="0" smtClean="0"/>
              <a:t>の</a:t>
            </a:r>
            <a:r>
              <a:rPr lang="en-US" altLang="ja-JP" dirty="0" err="1" smtClean="0"/>
              <a:t>JITCompiler</a:t>
            </a:r>
            <a:r>
              <a:rPr lang="ja-JP" altLang="en-US" dirty="0" smtClean="0"/>
              <a:t>関数が呼ばれ</a:t>
            </a:r>
            <a:r>
              <a:rPr lang="en-US" altLang="ja-JP" dirty="0" smtClean="0"/>
              <a:t>Main</a:t>
            </a:r>
            <a:r>
              <a:rPr lang="ja-JP" altLang="en-US" dirty="0" smtClean="0"/>
              <a:t>の</a:t>
            </a:r>
            <a:r>
              <a:rPr lang="en-US" altLang="ja-JP" dirty="0" smtClean="0"/>
              <a:t>JIT</a:t>
            </a:r>
            <a:r>
              <a:rPr lang="ja-JP" altLang="en-US" dirty="0" smtClean="0"/>
              <a:t>コンパイルと最適化が行われる。</a:t>
            </a:r>
            <a:endParaRPr lang="en-US" altLang="ja-JP" dirty="0" smtClean="0"/>
          </a:p>
          <a:p>
            <a:pPr marL="491490" indent="-457200">
              <a:buFont typeface="+mj-ea"/>
              <a:buAutoNum type="circleNumDbPlain"/>
            </a:pPr>
            <a:r>
              <a:rPr lang="en-US" altLang="ja-JP" dirty="0" smtClean="0"/>
              <a:t>Main</a:t>
            </a:r>
            <a:r>
              <a:rPr lang="ja-JP" altLang="en-US" dirty="0" smtClean="0"/>
              <a:t>から他のメソッドが呼ばれるに先立ち⑤・⑥と同様の処理が行われる</a:t>
            </a:r>
            <a:r>
              <a:rPr lang="en-US" altLang="ja-JP" dirty="0" smtClean="0"/>
              <a:t>…</a:t>
            </a:r>
            <a:r>
              <a:rPr lang="ja-JP" altLang="en-US" dirty="0" smtClean="0"/>
              <a:t>（以下略）</a:t>
            </a:r>
            <a:endParaRPr lang="en-US" altLang="ja-JP" dirty="0" smtClean="0"/>
          </a:p>
          <a:p>
            <a:endParaRPr kumimoji="1" lang="ja-JP" altLang="en-US" dirty="0"/>
          </a:p>
        </p:txBody>
      </p:sp>
    </p:spTree>
    <p:extLst>
      <p:ext uri="{BB962C8B-B14F-4D97-AF65-F5344CB8AC3E}">
        <p14:creationId xmlns:p14="http://schemas.microsoft.com/office/powerpoint/2010/main" val="299535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JIT</a:t>
            </a:r>
            <a:r>
              <a:rPr kumimoji="1" lang="ja-JP" altLang="en-US" dirty="0" smtClean="0"/>
              <a:t>コンパイラと</a:t>
            </a:r>
            <a:r>
              <a:rPr kumimoji="1" lang="en-US" altLang="ja-JP" dirty="0" smtClean="0"/>
              <a:t/>
            </a:r>
            <a:br>
              <a:rPr kumimoji="1" lang="en-US" altLang="ja-JP" dirty="0" smtClean="0"/>
            </a:br>
            <a:r>
              <a:rPr lang="ja-JP" altLang="en-US" dirty="0" smtClean="0"/>
              <a:t>インタプリタの</a:t>
            </a:r>
            <a:r>
              <a:rPr kumimoji="1" lang="ja-JP" altLang="en-US" dirty="0" smtClean="0"/>
              <a:t>使命</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normAutofit/>
          </a:bodyPr>
          <a:lstStyle/>
          <a:p>
            <a:r>
              <a:rPr lang="en-US" altLang="ja-JP" dirty="0" smtClean="0"/>
              <a:t>JIT</a:t>
            </a:r>
            <a:r>
              <a:rPr lang="ja-JP" altLang="en-US" dirty="0" smtClean="0"/>
              <a:t>コンパイラの使命</a:t>
            </a:r>
            <a:endParaRPr lang="en-US" altLang="ja-JP" dirty="0" smtClean="0"/>
          </a:p>
          <a:p>
            <a:pPr lvl="1"/>
            <a:r>
              <a:rPr lang="ja-JP" altLang="en-US" dirty="0" smtClean="0"/>
              <a:t>ネイティブコード化。</a:t>
            </a:r>
            <a:endParaRPr lang="en-US" altLang="ja-JP" dirty="0" smtClean="0"/>
          </a:p>
          <a:p>
            <a:pPr lvl="1"/>
            <a:r>
              <a:rPr lang="ja-JP" altLang="en-US" dirty="0" smtClean="0"/>
              <a:t>使用</a:t>
            </a:r>
            <a:r>
              <a:rPr lang="ja-JP" altLang="en-US" dirty="0"/>
              <a:t>動態に合わせた高度な</a:t>
            </a:r>
            <a:r>
              <a:rPr lang="ja-JP" altLang="en-US" dirty="0" smtClean="0"/>
              <a:t>最適化。</a:t>
            </a:r>
            <a:endParaRPr lang="en-US" altLang="ja-JP" dirty="0" smtClean="0"/>
          </a:p>
          <a:p>
            <a:pPr lvl="1"/>
            <a:endParaRPr kumimoji="1" lang="en-US" altLang="ja-JP" dirty="0"/>
          </a:p>
          <a:p>
            <a:r>
              <a:rPr lang="ja-JP" altLang="en-US" dirty="0" smtClean="0"/>
              <a:t>インタプリタの使命</a:t>
            </a:r>
            <a:endParaRPr lang="en-US" altLang="ja-JP" dirty="0" smtClean="0"/>
          </a:p>
          <a:p>
            <a:pPr lvl="1"/>
            <a:r>
              <a:rPr kumimoji="1" lang="ja-JP" altLang="en-US" dirty="0" smtClean="0"/>
              <a:t>最小限のオーバーヘッドでコードを起動させる。</a:t>
            </a:r>
            <a:endParaRPr kumimoji="1" lang="en-US" altLang="ja-JP" dirty="0" smtClean="0"/>
          </a:p>
          <a:p>
            <a:pPr lvl="1"/>
            <a:r>
              <a:rPr kumimoji="1" lang="ja-JP" altLang="en-US" dirty="0" smtClean="0"/>
              <a:t>非最適化が起こっても「少なくとも正しく動く」ことを保証すること</a:t>
            </a:r>
            <a:r>
              <a:rPr lang="ja-JP" altLang="en-US" dirty="0"/>
              <a:t>で</a:t>
            </a:r>
            <a:r>
              <a:rPr lang="ja-JP" altLang="en-US" dirty="0" smtClean="0"/>
              <a:t>、無停止での最適化</a:t>
            </a:r>
            <a:r>
              <a:rPr lang="ja-JP" altLang="en-US" dirty="0"/>
              <a:t>～</a:t>
            </a:r>
            <a:r>
              <a:rPr lang="ja-JP" altLang="en-US" dirty="0" smtClean="0"/>
              <a:t>非最適化の往還を可能にする。</a:t>
            </a:r>
            <a:endParaRPr lang="en-US" altLang="ja-JP" dirty="0" smtClean="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lang="en-US" altLang="ja-JP" dirty="0" smtClean="0"/>
              <a:t>JIT</a:t>
            </a:r>
            <a:r>
              <a:rPr lang="ja-JP" altLang="en-US" dirty="0" smtClean="0"/>
              <a:t>コンパイラの使命</a:t>
            </a:r>
            <a:endParaRPr lang="en-US" altLang="ja-JP" dirty="0" smtClean="0"/>
          </a:p>
          <a:p>
            <a:pPr lvl="1"/>
            <a:r>
              <a:rPr lang="ja-JP" altLang="en-US" dirty="0" smtClean="0"/>
              <a:t>とにかくネイティブコード化。</a:t>
            </a:r>
            <a:endParaRPr lang="en-US" altLang="ja-JP" dirty="0" smtClean="0"/>
          </a:p>
          <a:p>
            <a:pPr lvl="1"/>
            <a:r>
              <a:rPr lang="ja-JP" altLang="en-US" dirty="0" smtClean="0"/>
              <a:t>起動環境に合わせた低度の最適化。</a:t>
            </a:r>
            <a:endParaRPr lang="en-US" altLang="ja-JP" dirty="0"/>
          </a:p>
          <a:p>
            <a:pPr lvl="1"/>
            <a:endParaRPr kumimoji="1" lang="en-US" altLang="ja-JP" dirty="0" smtClean="0"/>
          </a:p>
          <a:p>
            <a:pPr marL="205740" lvl="1" indent="0">
              <a:buNone/>
            </a:pPr>
            <a:r>
              <a:rPr kumimoji="1" lang="en-US" altLang="ja-JP" dirty="0" smtClean="0"/>
              <a:t>※</a:t>
            </a:r>
            <a:r>
              <a:rPr kumimoji="1" lang="ja-JP" altLang="en-US" dirty="0" smtClean="0"/>
              <a:t>インタプリタが存在しないのでコンパイルしないと何も始まらない。</a:t>
            </a:r>
            <a:endParaRPr kumimoji="1" lang="en-US" altLang="ja-JP" dirty="0"/>
          </a:p>
        </p:txBody>
      </p:sp>
    </p:spTree>
    <p:extLst>
      <p:ext uri="{BB962C8B-B14F-4D97-AF65-F5344CB8AC3E}">
        <p14:creationId xmlns:p14="http://schemas.microsoft.com/office/powerpoint/2010/main" val="16571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20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2000"/>
                                        <p:tgtEl>
                                          <p:spTgt spid="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20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2000"/>
                                        <p:tgtEl>
                                          <p:spTgt spid="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2000"/>
                                        <p:tgtEl>
                                          <p:spTgt spid="6">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2000"/>
                                        <p:tgtEl>
                                          <p:spTgt spid="6">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モジュールのロード方法</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JVM</a:t>
            </a:r>
            <a:endParaRPr kumimoji="1" lang="ja-JP" altLang="en-US" dirty="0"/>
          </a:p>
        </p:txBody>
      </p:sp>
      <p:sp>
        <p:nvSpPr>
          <p:cNvPr id="4" name="コンテンツ プレースホルダー 3"/>
          <p:cNvSpPr>
            <a:spLocks noGrp="1"/>
          </p:cNvSpPr>
          <p:nvPr>
            <p:ph sz="half" idx="2"/>
          </p:nvPr>
        </p:nvSpPr>
        <p:spPr/>
        <p:txBody>
          <a:bodyPr/>
          <a:lstStyle/>
          <a:p>
            <a:r>
              <a:rPr kumimoji="1" lang="ja-JP" altLang="en-US" dirty="0" smtClean="0"/>
              <a:t>以下の順序で検索を行い最初に完全名が一致したクラスをロード：</a:t>
            </a:r>
            <a:endParaRPr kumimoji="1" lang="en-US" altLang="ja-JP" dirty="0" smtClean="0"/>
          </a:p>
          <a:p>
            <a:pPr marL="548640" lvl="1" indent="-342900">
              <a:buFont typeface="+mj-ea"/>
              <a:buAutoNum type="circleNumDbPlain"/>
            </a:pPr>
            <a:r>
              <a:rPr lang="ja-JP" altLang="en-US" dirty="0" smtClean="0"/>
              <a:t>ランタイムとともにインストールされたクラスの配置先</a:t>
            </a:r>
            <a:endParaRPr lang="en-US" altLang="ja-JP" dirty="0" smtClean="0"/>
          </a:p>
          <a:p>
            <a:pPr marL="548640" lvl="1" indent="-342900">
              <a:buFont typeface="+mj-ea"/>
              <a:buAutoNum type="circleNumDbPlain"/>
            </a:pPr>
            <a:r>
              <a:rPr lang="en-US" altLang="ja-JP" dirty="0" smtClean="0"/>
              <a:t>CLASSPATH</a:t>
            </a:r>
            <a:r>
              <a:rPr lang="ja-JP" altLang="en-US" dirty="0" smtClean="0"/>
              <a:t>環境変数で指定されたパス（コロンもしくはセミコロンで区切られたパスのリストを左から右へ順番に検索）</a:t>
            </a:r>
            <a:endParaRPr lang="en-US" altLang="ja-JP" dirty="0" smtClean="0"/>
          </a:p>
          <a:p>
            <a:pPr marL="548640" lvl="1" indent="-342900">
              <a:buFont typeface="+mj-ea"/>
              <a:buAutoNum type="circleNumDbPlain"/>
            </a:pPr>
            <a:r>
              <a:rPr lang="en-US" altLang="ja-JP" dirty="0"/>
              <a:t>-</a:t>
            </a:r>
            <a:r>
              <a:rPr lang="en-US" altLang="ja-JP" dirty="0" err="1" smtClean="0"/>
              <a:t>classpath</a:t>
            </a:r>
            <a:r>
              <a:rPr lang="ja-JP" altLang="en-US" dirty="0" smtClean="0"/>
              <a:t>（</a:t>
            </a:r>
            <a:r>
              <a:rPr lang="en-US" altLang="ja-JP" dirty="0" smtClean="0"/>
              <a:t>-</a:t>
            </a:r>
            <a:r>
              <a:rPr lang="en-US" altLang="ja-JP" dirty="0" err="1" smtClean="0"/>
              <a:t>cp</a:t>
            </a:r>
            <a:r>
              <a:rPr lang="ja-JP" altLang="en-US" dirty="0" smtClean="0"/>
              <a:t>）コマンドライン引数で指定されたパス</a:t>
            </a:r>
            <a:endParaRPr lang="en-US" altLang="ja-JP" dirty="0" smtClean="0"/>
          </a:p>
          <a:p>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CLR</a:t>
            </a:r>
            <a:endParaRPr kumimoji="1" lang="ja-JP" altLang="en-US" dirty="0"/>
          </a:p>
        </p:txBody>
      </p:sp>
      <p:sp>
        <p:nvSpPr>
          <p:cNvPr id="6" name="コンテンツ プレースホルダー 5"/>
          <p:cNvSpPr>
            <a:spLocks noGrp="1"/>
          </p:cNvSpPr>
          <p:nvPr>
            <p:ph sz="quarter" idx="4"/>
          </p:nvPr>
        </p:nvSpPr>
        <p:spPr/>
        <p:txBody>
          <a:bodyPr/>
          <a:lstStyle/>
          <a:p>
            <a:r>
              <a:rPr kumimoji="1" lang="ja-JP" altLang="en-US" dirty="0" smtClean="0"/>
              <a:t>アセンブリが持つメタ情報を起点にして、</a:t>
            </a:r>
            <a:r>
              <a:rPr kumimoji="1" lang="en-US" altLang="ja-JP" dirty="0" smtClean="0"/>
              <a:t>GAC</a:t>
            </a:r>
            <a:r>
              <a:rPr kumimoji="1" lang="ja-JP" altLang="en-US" dirty="0" smtClean="0"/>
              <a:t>→</a:t>
            </a:r>
            <a:r>
              <a:rPr kumimoji="1" lang="en-US" altLang="ja-JP" dirty="0" smtClean="0"/>
              <a:t>.exe</a:t>
            </a:r>
            <a:r>
              <a:rPr kumimoji="1" lang="ja-JP" altLang="en-US" dirty="0" smtClean="0"/>
              <a:t>の配置されたディレクトリ→</a:t>
            </a:r>
            <a:r>
              <a:rPr lang="en-US" altLang="ja-JP" dirty="0" smtClean="0"/>
              <a:t>.</a:t>
            </a:r>
            <a:r>
              <a:rPr lang="en-US" altLang="ja-JP" dirty="0" err="1" smtClean="0"/>
              <a:t>exe</a:t>
            </a:r>
            <a:r>
              <a:rPr kumimoji="1" lang="en-US" altLang="ja-JP" dirty="0" err="1" smtClean="0"/>
              <a:t>.config</a:t>
            </a:r>
            <a:r>
              <a:rPr kumimoji="1" lang="ja-JP" altLang="en-US" dirty="0" smtClean="0"/>
              <a:t>で指定されたサブディレクトリの順番で検索される。</a:t>
            </a:r>
            <a:endParaRPr kumimoji="1" lang="en-US" altLang="ja-JP" dirty="0" smtClean="0"/>
          </a:p>
          <a:p>
            <a:r>
              <a:rPr lang="en-US" altLang="ja-JP" dirty="0" smtClean="0"/>
              <a:t>GAC</a:t>
            </a:r>
            <a:r>
              <a:rPr lang="ja-JP" altLang="en-US" dirty="0" smtClean="0"/>
              <a:t>の</a:t>
            </a:r>
            <a:r>
              <a:rPr lang="en-US" altLang="ja-JP" dirty="0" smtClean="0"/>
              <a:t>.</a:t>
            </a:r>
            <a:r>
              <a:rPr lang="en-US" altLang="ja-JP" dirty="0" err="1" smtClean="0"/>
              <a:t>config</a:t>
            </a:r>
            <a:r>
              <a:rPr lang="ja-JP" altLang="en-US" dirty="0" smtClean="0"/>
              <a:t>や</a:t>
            </a:r>
            <a:r>
              <a:rPr lang="en-US" altLang="ja-JP" dirty="0" smtClean="0"/>
              <a:t>CLR</a:t>
            </a:r>
            <a:r>
              <a:rPr lang="ja-JP" altLang="en-US" dirty="0" smtClean="0"/>
              <a:t>とともに配置された</a:t>
            </a:r>
            <a:r>
              <a:rPr lang="en-US" altLang="ja-JP" dirty="0" err="1" smtClean="0"/>
              <a:t>Machine.config</a:t>
            </a:r>
            <a:r>
              <a:rPr lang="ja-JP" altLang="en-US" dirty="0" smtClean="0"/>
              <a:t>でバージョン番号のリダイレクトなども行われる。</a:t>
            </a:r>
            <a:endParaRPr lang="en-US" altLang="ja-JP" dirty="0" smtClean="0"/>
          </a:p>
          <a:p>
            <a:endParaRPr kumimoji="1" lang="ja-JP" altLang="en-US" dirty="0"/>
          </a:p>
        </p:txBody>
      </p:sp>
    </p:spTree>
    <p:extLst>
      <p:ext uri="{BB962C8B-B14F-4D97-AF65-F5344CB8AC3E}">
        <p14:creationId xmlns:p14="http://schemas.microsoft.com/office/powerpoint/2010/main" val="102525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20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勉強会の目的</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lang="en-US" altLang="ja-JP" dirty="0"/>
              <a:t>C#/.NET</a:t>
            </a:r>
            <a:r>
              <a:rPr lang="ja-JP" altLang="en-US" dirty="0"/>
              <a:t>の仕様を</a:t>
            </a:r>
            <a:r>
              <a:rPr lang="ja-JP" altLang="en-US" dirty="0" smtClean="0"/>
              <a:t>学ぶ</a:t>
            </a:r>
            <a:endParaRPr lang="en-US" altLang="ja-JP" dirty="0" smtClean="0"/>
          </a:p>
          <a:p>
            <a:pPr lvl="1">
              <a:buFont typeface="Wingdings" panose="05000000000000000000" pitchFamily="2" charset="2"/>
              <a:buChar char="l"/>
            </a:pPr>
            <a:r>
              <a:rPr lang="en-US" altLang="ja-JP" dirty="0" smtClean="0"/>
              <a:t>Java/JVM</a:t>
            </a:r>
            <a:r>
              <a:rPr lang="ja-JP" altLang="en-US" dirty="0" smtClean="0"/>
              <a:t>（研修の成果はバッチリですね？）</a:t>
            </a:r>
            <a:r>
              <a:rPr lang="ja-JP" altLang="en-US" dirty="0"/>
              <a:t>の知識をベースに、それとの対照でもって</a:t>
            </a:r>
            <a:r>
              <a:rPr lang="en-US" altLang="ja-JP" dirty="0"/>
              <a:t>C#/.NET</a:t>
            </a:r>
            <a:r>
              <a:rPr lang="ja-JP" altLang="en-US" dirty="0"/>
              <a:t>を理解</a:t>
            </a:r>
            <a:r>
              <a:rPr lang="ja-JP" altLang="en-US" dirty="0" smtClean="0"/>
              <a:t>する。</a:t>
            </a:r>
            <a:endParaRPr lang="ja-JP" altLang="en-US" dirty="0"/>
          </a:p>
          <a:p>
            <a:pPr lvl="1">
              <a:buFont typeface="Wingdings" panose="05000000000000000000" pitchFamily="2" charset="2"/>
              <a:buChar char="l"/>
            </a:pPr>
            <a:r>
              <a:rPr lang="ja-JP" altLang="en-US" dirty="0" smtClean="0"/>
              <a:t>心積りと</a:t>
            </a:r>
            <a:r>
              <a:rPr lang="ja-JP" altLang="en-US" dirty="0"/>
              <a:t>して</a:t>
            </a:r>
            <a:r>
              <a:rPr lang="ja-JP" altLang="en-US" dirty="0" smtClean="0"/>
              <a:t>は「</a:t>
            </a:r>
            <a:r>
              <a:rPr lang="en-US" altLang="ja-JP" dirty="0" smtClean="0"/>
              <a:t>C#/CLR</a:t>
            </a:r>
            <a:r>
              <a:rPr lang="ja-JP" altLang="en-US" dirty="0" smtClean="0"/>
              <a:t>についての</a:t>
            </a:r>
            <a:r>
              <a:rPr lang="en-US" altLang="ja-JP" dirty="0" smtClean="0"/>
              <a:t>OCJ-P</a:t>
            </a:r>
            <a:r>
              <a:rPr lang="ja-JP" altLang="en-US" dirty="0" smtClean="0"/>
              <a:t>（</a:t>
            </a:r>
            <a:r>
              <a:rPr lang="en-US" altLang="ja-JP" dirty="0" smtClean="0"/>
              <a:t>SJC-P</a:t>
            </a:r>
            <a:r>
              <a:rPr lang="ja-JP" altLang="en-US" dirty="0" smtClean="0"/>
              <a:t>）が</a:t>
            </a:r>
            <a:r>
              <a:rPr lang="ja-JP" altLang="en-US" dirty="0"/>
              <a:t>あったらその勉強会はこんな感じになる</a:t>
            </a:r>
            <a:r>
              <a:rPr lang="ja-JP" altLang="en-US" dirty="0" smtClean="0"/>
              <a:t>はず」と</a:t>
            </a:r>
            <a:r>
              <a:rPr lang="ja-JP" altLang="en-US" dirty="0"/>
              <a:t>いう</a:t>
            </a:r>
            <a:r>
              <a:rPr lang="ja-JP" altLang="en-US" dirty="0" smtClean="0"/>
              <a:t>もの。</a:t>
            </a:r>
            <a:endParaRPr lang="en-US" altLang="ja-JP" dirty="0" smtClean="0"/>
          </a:p>
          <a:p>
            <a:pPr marL="491490" indent="-457200">
              <a:buFont typeface="+mj-lt"/>
              <a:buAutoNum type="alphaUcParenR"/>
            </a:pPr>
            <a:endParaRPr lang="en-US" altLang="ja-JP" dirty="0" smtClean="0"/>
          </a:p>
          <a:p>
            <a:pPr marL="491490" indent="-457200">
              <a:buFont typeface="+mj-lt"/>
              <a:buAutoNum type="alphaUcParenR"/>
            </a:pPr>
            <a:r>
              <a:rPr lang="en-US" altLang="ja-JP" dirty="0" smtClean="0"/>
              <a:t>C</a:t>
            </a:r>
            <a:r>
              <a:rPr lang="en-US" altLang="ja-JP" dirty="0"/>
              <a:t>#/.NET</a:t>
            </a:r>
            <a:r>
              <a:rPr lang="ja-JP" altLang="en-US" dirty="0" smtClean="0"/>
              <a:t>の実践的な活用方法を学ぶ</a:t>
            </a:r>
            <a:endParaRPr lang="en-US" altLang="ja-JP" dirty="0" smtClean="0"/>
          </a:p>
          <a:p>
            <a:pPr lvl="1">
              <a:buFont typeface="Wingdings" panose="05000000000000000000" pitchFamily="2" charset="2"/>
              <a:buChar char="l"/>
            </a:pPr>
            <a:r>
              <a:rPr lang="en-US" altLang="ja-JP" dirty="0"/>
              <a:t>Microsoft</a:t>
            </a:r>
            <a:r>
              <a:rPr lang="ja-JP" altLang="en-US" dirty="0" smtClean="0"/>
              <a:t>社やサードパーティが提供するツールを使って、アプリケーションを構築する方法を理解する。</a:t>
            </a:r>
            <a:endParaRPr lang="en-US" altLang="ja-JP" dirty="0" smtClean="0"/>
          </a:p>
          <a:p>
            <a:pPr lvl="1">
              <a:buFont typeface="Wingdings" panose="05000000000000000000" pitchFamily="2" charset="2"/>
              <a:buChar char="l"/>
            </a:pPr>
            <a:r>
              <a:rPr lang="en-US" altLang="ja-JP" dirty="0"/>
              <a:t>C#</a:t>
            </a:r>
            <a:r>
              <a:rPr lang="ja-JP" altLang="en-US" dirty="0"/>
              <a:t>をつかった</a:t>
            </a:r>
            <a:r>
              <a:rPr lang="en-US" altLang="ja-JP" dirty="0"/>
              <a:t>Microsoft</a:t>
            </a:r>
            <a:r>
              <a:rPr lang="ja-JP" altLang="en-US" dirty="0"/>
              <a:t>製品の</a:t>
            </a:r>
            <a:r>
              <a:rPr lang="ja-JP" altLang="en-US" dirty="0" smtClean="0"/>
              <a:t>拡張など</a:t>
            </a:r>
            <a:r>
              <a:rPr lang="ja-JP" altLang="en-US" dirty="0"/>
              <a:t>実践的な</a:t>
            </a:r>
            <a:r>
              <a:rPr lang="ja-JP" altLang="en-US" dirty="0" smtClean="0"/>
              <a:t>内容を学ぶ。</a:t>
            </a:r>
            <a:endParaRPr kumimoji="1" lang="ja-JP" altLang="en-US" dirty="0"/>
          </a:p>
        </p:txBody>
      </p:sp>
    </p:spTree>
    <p:extLst>
      <p:ext uri="{BB962C8B-B14F-4D97-AF65-F5344CB8AC3E}">
        <p14:creationId xmlns:p14="http://schemas.microsoft.com/office/powerpoint/2010/main" val="71469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57250" y="401775"/>
            <a:ext cx="7406640" cy="1356360"/>
          </a:xfrm>
        </p:spPr>
        <p:txBody>
          <a:bodyPr/>
          <a:lstStyle/>
          <a:p>
            <a:r>
              <a:rPr kumimoji="1" lang="ja-JP" altLang="en-US" dirty="0" smtClean="0"/>
              <a:t>アセンブリのロードプロセス</a:t>
            </a:r>
            <a:r>
              <a:rPr kumimoji="1" lang="ja-JP" altLang="en-US" sz="1600" dirty="0" smtClean="0"/>
              <a:t>（</a:t>
            </a:r>
            <a:r>
              <a:rPr kumimoji="1" lang="en-US" altLang="ja-JP" sz="1600" dirty="0" smtClean="0"/>
              <a:t>※1</a:t>
            </a:r>
            <a:r>
              <a:rPr kumimoji="1" lang="ja-JP" altLang="en-US" sz="1600" dirty="0" smtClean="0"/>
              <a:t>）</a:t>
            </a:r>
            <a:endParaRPr kumimoji="1" lang="ja-JP" altLang="en-US" dirty="0"/>
          </a:p>
        </p:txBody>
      </p:sp>
      <p:sp>
        <p:nvSpPr>
          <p:cNvPr id="5" name="角丸四角形 4"/>
          <p:cNvSpPr/>
          <p:nvPr/>
        </p:nvSpPr>
        <p:spPr>
          <a:xfrm>
            <a:off x="857248" y="1555159"/>
            <a:ext cx="1185949" cy="468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メンバーを</a:t>
            </a:r>
            <a:r>
              <a:rPr kumimoji="1" lang="en-US" altLang="ja-JP" sz="1200" dirty="0" smtClean="0"/>
              <a:t/>
            </a:r>
            <a:br>
              <a:rPr kumimoji="1" lang="en-US" altLang="ja-JP" sz="1200" dirty="0" smtClean="0"/>
            </a:br>
            <a:r>
              <a:rPr kumimoji="1" lang="ja-JP" altLang="en-US" sz="1200" dirty="0" smtClean="0"/>
              <a:t>参照する</a:t>
            </a:r>
            <a:r>
              <a:rPr kumimoji="1" lang="en-US" altLang="ja-JP" sz="1200" dirty="0" smtClean="0"/>
              <a:t>IL</a:t>
            </a:r>
            <a:endParaRPr kumimoji="1" lang="ja-JP" altLang="en-US" sz="1200" dirty="0"/>
          </a:p>
        </p:txBody>
      </p:sp>
      <p:sp>
        <p:nvSpPr>
          <p:cNvPr id="6" name="角丸四角形 5"/>
          <p:cNvSpPr/>
          <p:nvPr/>
        </p:nvSpPr>
        <p:spPr>
          <a:xfrm>
            <a:off x="2546464" y="1555159"/>
            <a:ext cx="1185949" cy="468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型を</a:t>
            </a:r>
            <a:r>
              <a:rPr kumimoji="1" lang="en-US" altLang="ja-JP" sz="1200" dirty="0" smtClean="0"/>
              <a:t/>
            </a:r>
            <a:br>
              <a:rPr kumimoji="1" lang="en-US" altLang="ja-JP" sz="1200" dirty="0" smtClean="0"/>
            </a:br>
            <a:r>
              <a:rPr kumimoji="1" lang="ja-JP" altLang="en-US" sz="1200" dirty="0" smtClean="0"/>
              <a:t>参照する</a:t>
            </a:r>
            <a:r>
              <a:rPr kumimoji="1" lang="en-US" altLang="ja-JP" sz="1200" dirty="0" smtClean="0"/>
              <a:t>IL</a:t>
            </a:r>
            <a:endParaRPr kumimoji="1" lang="ja-JP" altLang="en-US" sz="1200" dirty="0"/>
          </a:p>
        </p:txBody>
      </p:sp>
      <p:sp>
        <p:nvSpPr>
          <p:cNvPr id="7" name="フローチャート: 判断 6"/>
          <p:cNvSpPr/>
          <p:nvPr/>
        </p:nvSpPr>
        <p:spPr>
          <a:xfrm>
            <a:off x="2324790" y="2205284"/>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TypeRef</a:t>
            </a:r>
            <a:r>
              <a:rPr kumimoji="1" lang="ja-JP" altLang="en-US" sz="1200" dirty="0" smtClean="0"/>
              <a:t>が指す先は？</a:t>
            </a:r>
            <a:endParaRPr kumimoji="1" lang="ja-JP" altLang="en-US" sz="1200" dirty="0"/>
          </a:p>
        </p:txBody>
      </p:sp>
      <p:sp>
        <p:nvSpPr>
          <p:cNvPr id="8" name="フローチャート: 判断 7"/>
          <p:cNvSpPr/>
          <p:nvPr/>
        </p:nvSpPr>
        <p:spPr>
          <a:xfrm>
            <a:off x="4840087" y="2211871"/>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AssemblyRef</a:t>
            </a:r>
            <a:r>
              <a:rPr kumimoji="1" lang="ja-JP" altLang="en-US" sz="1200" dirty="0" smtClean="0"/>
              <a:t>が指す先は？</a:t>
            </a:r>
            <a:endParaRPr kumimoji="1" lang="ja-JP" altLang="en-US" sz="1200" dirty="0"/>
          </a:p>
        </p:txBody>
      </p:sp>
      <p:sp>
        <p:nvSpPr>
          <p:cNvPr id="9" name="フローチャート: 判断 8"/>
          <p:cNvSpPr/>
          <p:nvPr/>
        </p:nvSpPr>
        <p:spPr>
          <a:xfrm>
            <a:off x="7112922" y="4364178"/>
            <a:ext cx="1629295" cy="1022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ExpotedTypesRef</a:t>
            </a:r>
            <a:r>
              <a:rPr kumimoji="1" lang="ja-JP" altLang="en-US" sz="1200" dirty="0" smtClean="0"/>
              <a:t>が指す先は？</a:t>
            </a:r>
            <a:endParaRPr kumimoji="1" lang="ja-JP" altLang="en-US" sz="1200" dirty="0"/>
          </a:p>
        </p:txBody>
      </p:sp>
      <p:sp>
        <p:nvSpPr>
          <p:cNvPr id="10" name="フローチャート: 処理 9"/>
          <p:cNvSpPr/>
          <p:nvPr/>
        </p:nvSpPr>
        <p:spPr>
          <a:xfrm>
            <a:off x="857247" y="3965158"/>
            <a:ext cx="1185949" cy="9975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ModuleRef</a:t>
            </a:r>
            <a:r>
              <a:rPr kumimoji="1" lang="ja-JP" altLang="en-US" sz="1200" dirty="0" smtClean="0"/>
              <a:t>テーブルを確認</a:t>
            </a:r>
            <a:endParaRPr kumimoji="1" lang="en-US" altLang="ja-JP" sz="1200" dirty="0" smtClean="0"/>
          </a:p>
          <a:p>
            <a:pPr algn="ctr"/>
            <a:r>
              <a:rPr kumimoji="1" lang="ja-JP" altLang="en-US" sz="1200" dirty="0"/>
              <a:t>適切</a:t>
            </a:r>
            <a:r>
              <a:rPr kumimoji="1" lang="ja-JP" altLang="en-US" sz="1200" dirty="0" smtClean="0"/>
              <a:t>なファイルをロード</a:t>
            </a:r>
            <a:endParaRPr kumimoji="1" lang="ja-JP" altLang="en-US" sz="1200" dirty="0"/>
          </a:p>
        </p:txBody>
      </p:sp>
      <p:sp>
        <p:nvSpPr>
          <p:cNvPr id="11" name="フローチャート: 処理 10"/>
          <p:cNvSpPr/>
          <p:nvPr/>
        </p:nvSpPr>
        <p:spPr>
          <a:xfrm>
            <a:off x="2546464" y="5581298"/>
            <a:ext cx="1185949" cy="6511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型構造体</a:t>
            </a:r>
            <a:r>
              <a:rPr kumimoji="1" lang="en-US" altLang="ja-JP" sz="1200" dirty="0" smtClean="0"/>
              <a:t/>
            </a:r>
            <a:br>
              <a:rPr kumimoji="1" lang="en-US" altLang="ja-JP" sz="1200" dirty="0" smtClean="0"/>
            </a:br>
            <a:r>
              <a:rPr kumimoji="1" lang="ja-JP" altLang="en-US" sz="1200" dirty="0" smtClean="0"/>
              <a:t>を作成</a:t>
            </a:r>
            <a:endParaRPr kumimoji="1" lang="ja-JP" altLang="en-US" sz="1200" dirty="0"/>
          </a:p>
        </p:txBody>
      </p:sp>
      <p:sp>
        <p:nvSpPr>
          <p:cNvPr id="12" name="フローチャート: 処理 11"/>
          <p:cNvSpPr/>
          <p:nvPr/>
        </p:nvSpPr>
        <p:spPr>
          <a:xfrm>
            <a:off x="5061759" y="3416868"/>
            <a:ext cx="1185949" cy="748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プライベート配置アセンブリを検索</a:t>
            </a:r>
            <a:endParaRPr kumimoji="1" lang="ja-JP" altLang="en-US" sz="1200" dirty="0"/>
          </a:p>
        </p:txBody>
      </p:sp>
      <p:sp>
        <p:nvSpPr>
          <p:cNvPr id="13" name="フローチャート: 処理 12"/>
          <p:cNvSpPr/>
          <p:nvPr/>
        </p:nvSpPr>
        <p:spPr>
          <a:xfrm>
            <a:off x="7198474" y="2219298"/>
            <a:ext cx="1458189" cy="9975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まず</a:t>
            </a:r>
            <a:r>
              <a:rPr kumimoji="1" lang="en-US" altLang="ja-JP" sz="1200" dirty="0" smtClean="0"/>
              <a:t>GAC</a:t>
            </a:r>
            <a:r>
              <a:rPr kumimoji="1" lang="ja-JP" altLang="en-US" sz="1200" dirty="0" smtClean="0"/>
              <a:t>で検索</a:t>
            </a:r>
            <a:endParaRPr kumimoji="1" lang="en-US" altLang="ja-JP" sz="1200" dirty="0"/>
          </a:p>
          <a:p>
            <a:pPr algn="ctr"/>
            <a:r>
              <a:rPr kumimoji="1" lang="ja-JP" altLang="en-US" sz="1200" dirty="0" smtClean="0"/>
              <a:t>次にプラウベート配置アセンブリを検索</a:t>
            </a:r>
            <a:endParaRPr kumimoji="1" lang="ja-JP" altLang="en-US" sz="1200" dirty="0"/>
          </a:p>
        </p:txBody>
      </p:sp>
      <p:sp>
        <p:nvSpPr>
          <p:cNvPr id="14" name="フローチャート: 処理 13"/>
          <p:cNvSpPr/>
          <p:nvPr/>
        </p:nvSpPr>
        <p:spPr>
          <a:xfrm>
            <a:off x="7334596" y="3416868"/>
            <a:ext cx="1185949" cy="748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マニフェスト付きファイルをロードする</a:t>
            </a:r>
            <a:endParaRPr kumimoji="1" lang="ja-JP" altLang="en-US" sz="1200" dirty="0"/>
          </a:p>
        </p:txBody>
      </p:sp>
      <p:sp>
        <p:nvSpPr>
          <p:cNvPr id="15" name="フローチャート: 処理 14"/>
          <p:cNvSpPr/>
          <p:nvPr/>
        </p:nvSpPr>
        <p:spPr>
          <a:xfrm>
            <a:off x="7334596" y="5581298"/>
            <a:ext cx="1185949" cy="6511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ファイル</a:t>
            </a:r>
            <a:r>
              <a:rPr kumimoji="1" lang="en-US" altLang="ja-JP" sz="1200" dirty="0" smtClean="0"/>
              <a:t/>
            </a:r>
            <a:br>
              <a:rPr kumimoji="1" lang="en-US" altLang="ja-JP" sz="1200" dirty="0" smtClean="0"/>
            </a:br>
            <a:r>
              <a:rPr kumimoji="1" lang="ja-JP" altLang="en-US" sz="1200" dirty="0" smtClean="0"/>
              <a:t>をロードする</a:t>
            </a:r>
            <a:endParaRPr kumimoji="1" lang="ja-JP" altLang="en-US" sz="1200" dirty="0"/>
          </a:p>
        </p:txBody>
      </p:sp>
      <p:cxnSp>
        <p:nvCxnSpPr>
          <p:cNvPr id="17" name="カギ線コネクタ 16"/>
          <p:cNvCxnSpPr>
            <a:stCxn id="7" idx="1"/>
            <a:endCxn id="10" idx="0"/>
          </p:cNvCxnSpPr>
          <p:nvPr/>
        </p:nvCxnSpPr>
        <p:spPr>
          <a:xfrm rot="10800000" flipV="1">
            <a:off x="1450222" y="2716516"/>
            <a:ext cx="874568" cy="1248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0" idx="2"/>
            <a:endCxn id="11" idx="1"/>
          </p:cNvCxnSpPr>
          <p:nvPr/>
        </p:nvCxnSpPr>
        <p:spPr>
          <a:xfrm rot="16200000" flipH="1">
            <a:off x="1526246" y="4886662"/>
            <a:ext cx="944194" cy="1096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9" idx="1"/>
            <a:endCxn id="11" idx="0"/>
          </p:cNvCxnSpPr>
          <p:nvPr/>
        </p:nvCxnSpPr>
        <p:spPr>
          <a:xfrm rot="10800000" flipV="1">
            <a:off x="3139440" y="4875410"/>
            <a:ext cx="3973483" cy="705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6" idx="2"/>
            <a:endCxn id="7" idx="0"/>
          </p:cNvCxnSpPr>
          <p:nvPr/>
        </p:nvCxnSpPr>
        <p:spPr>
          <a:xfrm flipH="1">
            <a:off x="3139438" y="2023457"/>
            <a:ext cx="1" cy="18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5" idx="3"/>
            <a:endCxn id="6" idx="1"/>
          </p:cNvCxnSpPr>
          <p:nvPr/>
        </p:nvCxnSpPr>
        <p:spPr>
          <a:xfrm>
            <a:off x="2043197" y="1789308"/>
            <a:ext cx="503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7" idx="3"/>
            <a:endCxn id="8" idx="1"/>
          </p:cNvCxnSpPr>
          <p:nvPr/>
        </p:nvCxnSpPr>
        <p:spPr>
          <a:xfrm>
            <a:off x="3954085" y="2716517"/>
            <a:ext cx="886002" cy="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8" idx="3"/>
            <a:endCxn id="13" idx="1"/>
          </p:cNvCxnSpPr>
          <p:nvPr/>
        </p:nvCxnSpPr>
        <p:spPr>
          <a:xfrm flipV="1">
            <a:off x="6469382" y="2718062"/>
            <a:ext cx="729092" cy="5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2" idx="3"/>
            <a:endCxn id="14" idx="1"/>
          </p:cNvCxnSpPr>
          <p:nvPr/>
        </p:nvCxnSpPr>
        <p:spPr>
          <a:xfrm>
            <a:off x="6247708" y="3790933"/>
            <a:ext cx="1086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3" idx="2"/>
            <a:endCxn id="14" idx="0"/>
          </p:cNvCxnSpPr>
          <p:nvPr/>
        </p:nvCxnSpPr>
        <p:spPr>
          <a:xfrm>
            <a:off x="7927569" y="3216826"/>
            <a:ext cx="2" cy="200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4" idx="2"/>
            <a:endCxn id="9" idx="0"/>
          </p:cNvCxnSpPr>
          <p:nvPr/>
        </p:nvCxnSpPr>
        <p:spPr>
          <a:xfrm flipH="1">
            <a:off x="7927570" y="4164998"/>
            <a:ext cx="1" cy="19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2"/>
            <a:endCxn id="15" idx="0"/>
          </p:cNvCxnSpPr>
          <p:nvPr/>
        </p:nvCxnSpPr>
        <p:spPr>
          <a:xfrm>
            <a:off x="7927570" y="5386643"/>
            <a:ext cx="1" cy="19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15" idx="1"/>
            <a:endCxn id="11" idx="3"/>
          </p:cNvCxnSpPr>
          <p:nvPr/>
        </p:nvCxnSpPr>
        <p:spPr>
          <a:xfrm flipH="1">
            <a:off x="3732413" y="5906880"/>
            <a:ext cx="3602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 idx="2"/>
            <a:endCxn id="12" idx="0"/>
          </p:cNvCxnSpPr>
          <p:nvPr/>
        </p:nvCxnSpPr>
        <p:spPr>
          <a:xfrm flipH="1">
            <a:off x="5654734" y="3234336"/>
            <a:ext cx="1" cy="182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6244367" y="2254738"/>
            <a:ext cx="954107" cy="400110"/>
          </a:xfrm>
          <a:prstGeom prst="rect">
            <a:avLst/>
          </a:prstGeom>
          <a:noFill/>
        </p:spPr>
        <p:txBody>
          <a:bodyPr wrap="none" rtlCol="0">
            <a:spAutoFit/>
          </a:bodyPr>
          <a:lstStyle/>
          <a:p>
            <a:r>
              <a:rPr kumimoji="1" lang="ja-JP" altLang="en-US" sz="1000" dirty="0" smtClean="0"/>
              <a:t>厳密名を持つ</a:t>
            </a:r>
            <a:r>
              <a:rPr kumimoji="1" lang="en-US" altLang="ja-JP" sz="1000" dirty="0" smtClean="0"/>
              <a:t/>
            </a:r>
            <a:br>
              <a:rPr kumimoji="1" lang="en-US" altLang="ja-JP" sz="1000" dirty="0" smtClean="0"/>
            </a:br>
            <a:r>
              <a:rPr kumimoji="1" lang="ja-JP" altLang="en-US" sz="1000" dirty="0" smtClean="0"/>
              <a:t>アセンブリ</a:t>
            </a:r>
            <a:endParaRPr kumimoji="1" lang="ja-JP" altLang="en-US" sz="1000" dirty="0"/>
          </a:p>
        </p:txBody>
      </p:sp>
      <p:sp>
        <p:nvSpPr>
          <p:cNvPr id="107" name="テキスト ボックス 106"/>
          <p:cNvSpPr txBox="1"/>
          <p:nvPr/>
        </p:nvSpPr>
        <p:spPr>
          <a:xfrm>
            <a:off x="5851767" y="3027977"/>
            <a:ext cx="1210588" cy="400110"/>
          </a:xfrm>
          <a:prstGeom prst="rect">
            <a:avLst/>
          </a:prstGeom>
          <a:noFill/>
        </p:spPr>
        <p:txBody>
          <a:bodyPr wrap="none" rtlCol="0">
            <a:spAutoFit/>
          </a:bodyPr>
          <a:lstStyle/>
          <a:p>
            <a:r>
              <a:rPr kumimoji="1" lang="ja-JP" altLang="en-US" sz="1000" dirty="0" smtClean="0"/>
              <a:t>あいまいな名前を</a:t>
            </a:r>
            <a:r>
              <a:rPr kumimoji="1" lang="en-US" altLang="ja-JP" sz="1000" dirty="0" smtClean="0"/>
              <a:t/>
            </a:r>
            <a:br>
              <a:rPr kumimoji="1" lang="en-US" altLang="ja-JP" sz="1000" dirty="0" smtClean="0"/>
            </a:br>
            <a:r>
              <a:rPr kumimoji="1" lang="ja-JP" altLang="en-US" sz="1000" dirty="0" smtClean="0"/>
              <a:t>持つアセンブリ</a:t>
            </a:r>
            <a:endParaRPr kumimoji="1" lang="ja-JP" altLang="en-US" sz="1000" dirty="0"/>
          </a:p>
        </p:txBody>
      </p:sp>
      <p:sp>
        <p:nvSpPr>
          <p:cNvPr id="108" name="テキスト ボックス 107"/>
          <p:cNvSpPr txBox="1"/>
          <p:nvPr/>
        </p:nvSpPr>
        <p:spPr>
          <a:xfrm>
            <a:off x="5142460" y="4585839"/>
            <a:ext cx="1723549" cy="246221"/>
          </a:xfrm>
          <a:prstGeom prst="rect">
            <a:avLst/>
          </a:prstGeom>
          <a:noFill/>
        </p:spPr>
        <p:txBody>
          <a:bodyPr wrap="none" rtlCol="0">
            <a:spAutoFit/>
          </a:bodyPr>
          <a:lstStyle/>
          <a:p>
            <a:r>
              <a:rPr kumimoji="1" lang="ja-JP" altLang="en-US" sz="1000" dirty="0" smtClean="0"/>
              <a:t>型が同じファイル内にある</a:t>
            </a:r>
            <a:endParaRPr kumimoji="1" lang="ja-JP" altLang="en-US" sz="1000" dirty="0"/>
          </a:p>
        </p:txBody>
      </p:sp>
      <p:sp>
        <p:nvSpPr>
          <p:cNvPr id="109" name="テキスト ボックス 108"/>
          <p:cNvSpPr txBox="1"/>
          <p:nvPr/>
        </p:nvSpPr>
        <p:spPr>
          <a:xfrm>
            <a:off x="6127691" y="5303212"/>
            <a:ext cx="1723549" cy="246221"/>
          </a:xfrm>
          <a:prstGeom prst="rect">
            <a:avLst/>
          </a:prstGeom>
          <a:noFill/>
        </p:spPr>
        <p:txBody>
          <a:bodyPr wrap="none" rtlCol="0">
            <a:spAutoFit/>
          </a:bodyPr>
          <a:lstStyle/>
          <a:p>
            <a:r>
              <a:rPr kumimoji="1" lang="ja-JP" altLang="en-US" sz="1000" dirty="0" smtClean="0"/>
              <a:t>型が別のファイル内にある</a:t>
            </a:r>
            <a:endParaRPr kumimoji="1" lang="ja-JP" altLang="en-US" sz="1000" dirty="0"/>
          </a:p>
        </p:txBody>
      </p:sp>
      <p:sp>
        <p:nvSpPr>
          <p:cNvPr id="110" name="テキスト ボックス 109"/>
          <p:cNvSpPr txBox="1"/>
          <p:nvPr/>
        </p:nvSpPr>
        <p:spPr>
          <a:xfrm>
            <a:off x="3599432" y="2340912"/>
            <a:ext cx="1595309" cy="246221"/>
          </a:xfrm>
          <a:prstGeom prst="rect">
            <a:avLst/>
          </a:prstGeom>
          <a:noFill/>
        </p:spPr>
        <p:txBody>
          <a:bodyPr wrap="none" rtlCol="0">
            <a:spAutoFit/>
          </a:bodyPr>
          <a:lstStyle/>
          <a:p>
            <a:r>
              <a:rPr kumimoji="1" lang="ja-JP" altLang="en-US" sz="1000" dirty="0" smtClean="0"/>
              <a:t>型は別アセンブリにある</a:t>
            </a:r>
            <a:endParaRPr kumimoji="1" lang="ja-JP" altLang="en-US" sz="1000" dirty="0"/>
          </a:p>
        </p:txBody>
      </p:sp>
      <p:sp>
        <p:nvSpPr>
          <p:cNvPr id="111" name="テキスト ボックス 110"/>
          <p:cNvSpPr txBox="1"/>
          <p:nvPr/>
        </p:nvSpPr>
        <p:spPr>
          <a:xfrm>
            <a:off x="763468" y="2335744"/>
            <a:ext cx="1467068" cy="400110"/>
          </a:xfrm>
          <a:prstGeom prst="rect">
            <a:avLst/>
          </a:prstGeom>
          <a:noFill/>
        </p:spPr>
        <p:txBody>
          <a:bodyPr wrap="none" rtlCol="0">
            <a:spAutoFit/>
          </a:bodyPr>
          <a:lstStyle/>
          <a:p>
            <a:r>
              <a:rPr kumimoji="1" lang="ja-JP" altLang="en-US" sz="1000" dirty="0" smtClean="0"/>
              <a:t>型は同じアセンブリの</a:t>
            </a:r>
            <a:r>
              <a:rPr kumimoji="1" lang="en-US" altLang="ja-JP" sz="1000" dirty="0" smtClean="0"/>
              <a:t/>
            </a:r>
            <a:br>
              <a:rPr kumimoji="1" lang="en-US" altLang="ja-JP" sz="1000" dirty="0" smtClean="0"/>
            </a:br>
            <a:r>
              <a:rPr kumimoji="1" lang="ja-JP" altLang="en-US" sz="1000" dirty="0" smtClean="0"/>
              <a:t>別ファイル内にある</a:t>
            </a:r>
            <a:endParaRPr kumimoji="1" lang="ja-JP" altLang="en-US" sz="1000" dirty="0"/>
          </a:p>
        </p:txBody>
      </p:sp>
      <p:cxnSp>
        <p:nvCxnSpPr>
          <p:cNvPr id="112" name="直線矢印コネクタ 111"/>
          <p:cNvCxnSpPr>
            <a:stCxn id="7" idx="2"/>
            <a:endCxn id="11" idx="0"/>
          </p:cNvCxnSpPr>
          <p:nvPr/>
        </p:nvCxnSpPr>
        <p:spPr>
          <a:xfrm>
            <a:off x="3139438" y="3227749"/>
            <a:ext cx="1" cy="23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2473529" y="3695107"/>
            <a:ext cx="1467068" cy="400110"/>
          </a:xfrm>
          <a:prstGeom prst="rect">
            <a:avLst/>
          </a:prstGeom>
          <a:noFill/>
        </p:spPr>
        <p:txBody>
          <a:bodyPr wrap="none" rtlCol="0">
            <a:spAutoFit/>
          </a:bodyPr>
          <a:lstStyle/>
          <a:p>
            <a:r>
              <a:rPr kumimoji="1" lang="ja-JP" altLang="en-US" sz="1000" dirty="0" smtClean="0"/>
              <a:t>型は同じアセンブリの</a:t>
            </a:r>
            <a:r>
              <a:rPr kumimoji="1" lang="en-US" altLang="ja-JP" sz="1000" dirty="0" smtClean="0"/>
              <a:t/>
            </a:r>
            <a:br>
              <a:rPr kumimoji="1" lang="en-US" altLang="ja-JP" sz="1000" dirty="0" smtClean="0"/>
            </a:br>
            <a:r>
              <a:rPr kumimoji="1" lang="ja-JP" altLang="en-US" sz="1000" dirty="0"/>
              <a:t>同じ</a:t>
            </a:r>
            <a:r>
              <a:rPr kumimoji="1" lang="ja-JP" altLang="en-US" sz="1000" dirty="0" smtClean="0"/>
              <a:t>ファイル内にある</a:t>
            </a:r>
            <a:endParaRPr kumimoji="1" lang="ja-JP" altLang="en-US" sz="1000" dirty="0"/>
          </a:p>
        </p:txBody>
      </p:sp>
      <p:sp>
        <p:nvSpPr>
          <p:cNvPr id="116" name="テキスト ボックス 115"/>
          <p:cNvSpPr txBox="1"/>
          <p:nvPr/>
        </p:nvSpPr>
        <p:spPr>
          <a:xfrm>
            <a:off x="857247" y="6332897"/>
            <a:ext cx="7404654" cy="339347"/>
          </a:xfrm>
          <a:prstGeom prst="rect">
            <a:avLst/>
          </a:prstGeom>
          <a:solidFill>
            <a:srgbClr val="FFFFCC"/>
          </a:solidFill>
        </p:spPr>
        <p:txBody>
          <a:bodyPr wrap="none" rtlCol="0">
            <a:normAutofit/>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rPr>
              <a:t>Jeffrey Richter『</a:t>
            </a:r>
            <a:r>
              <a:rPr kumimoji="1" lang="ja-JP" altLang="en-US" sz="1200" dirty="0" smtClean="0">
                <a:solidFill>
                  <a:schemeClr val="tx1">
                    <a:lumMod val="65000"/>
                    <a:lumOff val="35000"/>
                  </a:schemeClr>
                </a:solidFill>
              </a:rPr>
              <a:t>プログラミング </a:t>
            </a:r>
            <a:r>
              <a:rPr kumimoji="1" lang="en-US" altLang="ja-JP" sz="1200" dirty="0" smtClean="0">
                <a:solidFill>
                  <a:schemeClr val="tx1">
                    <a:lumMod val="65000"/>
                    <a:lumOff val="35000"/>
                  </a:schemeClr>
                </a:solidFill>
              </a:rPr>
              <a:t>.NET Framework </a:t>
            </a:r>
            <a:r>
              <a:rPr kumimoji="1" lang="ja-JP" altLang="en-US" sz="1200" dirty="0" smtClean="0">
                <a:solidFill>
                  <a:schemeClr val="tx1">
                    <a:lumMod val="65000"/>
                    <a:lumOff val="35000"/>
                  </a:schemeClr>
                </a:solidFill>
              </a:rPr>
              <a:t>第</a:t>
            </a:r>
            <a:r>
              <a:rPr kumimoji="1" lang="en-US" altLang="ja-JP" sz="1200" dirty="0" smtClean="0">
                <a:solidFill>
                  <a:schemeClr val="tx1">
                    <a:lumMod val="65000"/>
                    <a:lumOff val="35000"/>
                  </a:schemeClr>
                </a:solidFill>
              </a:rPr>
              <a:t>4</a:t>
            </a:r>
            <a:r>
              <a:rPr kumimoji="1" lang="ja-JP" altLang="en-US" sz="1200" dirty="0" smtClean="0">
                <a:solidFill>
                  <a:schemeClr val="tx1">
                    <a:lumMod val="65000"/>
                    <a:lumOff val="35000"/>
                  </a:schemeClr>
                </a:solidFill>
              </a:rPr>
              <a:t>版</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の図</a:t>
            </a:r>
            <a:r>
              <a:rPr kumimoji="1" lang="en-US" altLang="ja-JP" sz="1200" dirty="0" smtClean="0">
                <a:solidFill>
                  <a:schemeClr val="tx1">
                    <a:lumMod val="65000"/>
                    <a:lumOff val="35000"/>
                  </a:schemeClr>
                </a:solidFill>
              </a:rPr>
              <a:t>3-2</a:t>
            </a:r>
            <a:r>
              <a:rPr kumimoji="1" lang="ja-JP" altLang="en-US" sz="1200" dirty="0" smtClean="0">
                <a:solidFill>
                  <a:schemeClr val="tx1">
                    <a:lumMod val="65000"/>
                    <a:lumOff val="35000"/>
                  </a:schemeClr>
                </a:solidFill>
              </a:rPr>
              <a:t>を参考に作成。</a:t>
            </a:r>
            <a:endParaRPr kumimoji="1" lang="ja-JP" altLang="en-US" sz="1200" dirty="0">
              <a:solidFill>
                <a:schemeClr val="tx1">
                  <a:lumMod val="65000"/>
                  <a:lumOff val="35000"/>
                </a:schemeClr>
              </a:solidFill>
            </a:endParaRPr>
          </a:p>
        </p:txBody>
      </p:sp>
    </p:spTree>
    <p:extLst>
      <p:ext uri="{BB962C8B-B14F-4D97-AF65-F5344CB8AC3E}">
        <p14:creationId xmlns:p14="http://schemas.microsoft.com/office/powerpoint/2010/main" val="126021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プライベート配置された</a:t>
            </a:r>
            <a:r>
              <a:rPr kumimoji="1" lang="en-US" altLang="ja-JP" dirty="0" smtClean="0"/>
              <a:t/>
            </a:r>
            <a:br>
              <a:rPr kumimoji="1" lang="en-US" altLang="ja-JP" dirty="0" smtClean="0"/>
            </a:br>
            <a:r>
              <a:rPr kumimoji="1" lang="ja-JP" altLang="en-US" dirty="0" smtClean="0"/>
              <a:t>アセンブリの検索</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kumimoji="1" lang="en-US" altLang="ja-JP" dirty="0" smtClean="0"/>
              <a:t>.exe</a:t>
            </a:r>
            <a:r>
              <a:rPr kumimoji="1" lang="ja-JP" altLang="en-US" dirty="0" smtClean="0"/>
              <a:t>と同じディレクトリ直下の</a:t>
            </a:r>
            <a:r>
              <a:rPr kumimoji="1" lang="en-US" altLang="ja-JP" dirty="0" smtClean="0"/>
              <a:t>&lt;</a:t>
            </a:r>
            <a:r>
              <a:rPr kumimoji="1" lang="ja-JP" altLang="en-US" dirty="0" smtClean="0"/>
              <a:t>アセンブリ名</a:t>
            </a:r>
            <a:r>
              <a:rPr kumimoji="1" lang="en-US" altLang="ja-JP" dirty="0" smtClean="0"/>
              <a:t>&gt;.</a:t>
            </a:r>
            <a:r>
              <a:rPr kumimoji="1" lang="en-US" altLang="ja-JP" dirty="0" err="1" smtClean="0"/>
              <a:t>dll</a:t>
            </a:r>
            <a:endParaRPr kumimoji="1" lang="en-US" altLang="ja-JP" dirty="0" smtClean="0"/>
          </a:p>
          <a:p>
            <a:pPr marL="491490" indent="-457200">
              <a:buFont typeface="+mj-ea"/>
              <a:buAutoNum type="circleNumDbPlain"/>
            </a:pPr>
            <a:r>
              <a:rPr lang="ja-JP" altLang="en-US" dirty="0" smtClean="0"/>
              <a:t>同ディレクトリ</a:t>
            </a:r>
            <a:r>
              <a:rPr lang="en-US" altLang="ja-JP" dirty="0" smtClean="0"/>
              <a:t>/&lt;</a:t>
            </a:r>
            <a:r>
              <a:rPr lang="ja-JP" altLang="en-US" dirty="0" smtClean="0"/>
              <a:t>アセンブリ名</a:t>
            </a:r>
            <a:r>
              <a:rPr lang="en-US" altLang="ja-JP" dirty="0" smtClean="0"/>
              <a:t>&gt;/&lt;</a:t>
            </a:r>
            <a:r>
              <a:rPr lang="ja-JP" altLang="en-US" dirty="0" smtClean="0"/>
              <a:t>アセンブリ名</a:t>
            </a:r>
            <a:r>
              <a:rPr lang="en-US" altLang="ja-JP" dirty="0" smtClean="0"/>
              <a:t>&gt;.</a:t>
            </a:r>
            <a:r>
              <a:rPr lang="en-US" altLang="ja-JP" dirty="0" err="1" smtClean="0"/>
              <a:t>dll</a:t>
            </a:r>
            <a:endParaRPr kumimoji="1" lang="en-US" altLang="ja-JP" dirty="0" smtClean="0"/>
          </a:p>
          <a:p>
            <a:pPr marL="491490" indent="-457200">
              <a:buFont typeface="+mj-ea"/>
              <a:buAutoNum type="circleNumDbPlain"/>
            </a:pPr>
            <a:r>
              <a:rPr kumimoji="1" lang="en-US" altLang="ja-JP" dirty="0" smtClean="0"/>
              <a:t>.</a:t>
            </a:r>
            <a:r>
              <a:rPr kumimoji="1" lang="en-US" altLang="ja-JP" dirty="0" err="1" smtClean="0"/>
              <a:t>exe.config</a:t>
            </a:r>
            <a:r>
              <a:rPr kumimoji="1" lang="ja-JP" altLang="en-US" dirty="0" smtClean="0"/>
              <a:t>の</a:t>
            </a:r>
            <a:r>
              <a:rPr kumimoji="1" lang="en-US" altLang="ja-JP" dirty="0" smtClean="0"/>
              <a:t>&lt;probing</a:t>
            </a:r>
            <a:r>
              <a:rPr kumimoji="1" lang="ja-JP" altLang="en-US" dirty="0" smtClean="0"/>
              <a:t> </a:t>
            </a:r>
            <a:r>
              <a:rPr kumimoji="1" lang="en-US" altLang="ja-JP" dirty="0" err="1" smtClean="0"/>
              <a:t>privatePath</a:t>
            </a:r>
            <a:r>
              <a:rPr kumimoji="1" lang="en-US" altLang="ja-JP" dirty="0" smtClean="0"/>
              <a:t>="…"/&gt;</a:t>
            </a:r>
            <a:r>
              <a:rPr kumimoji="1" lang="ja-JP" altLang="en-US" dirty="0" smtClean="0"/>
              <a:t>（</a:t>
            </a:r>
            <a:r>
              <a:rPr kumimoji="1" lang="en-US" altLang="ja-JP" dirty="0" smtClean="0"/>
              <a:t>※1</a:t>
            </a:r>
            <a:r>
              <a:rPr kumimoji="1" lang="ja-JP" altLang="en-US" dirty="0" smtClean="0"/>
              <a:t>）で指定されたサブディレクトリ</a:t>
            </a:r>
            <a:r>
              <a:rPr lang="ja-JP" altLang="en-US" dirty="0" smtClean="0"/>
              <a:t>直下の</a:t>
            </a:r>
            <a:r>
              <a:rPr lang="en-US" altLang="ja-JP" dirty="0" smtClean="0"/>
              <a:t>&lt;</a:t>
            </a:r>
            <a:r>
              <a:rPr lang="ja-JP" altLang="en-US" dirty="0" smtClean="0"/>
              <a:t>アセンブリ名</a:t>
            </a:r>
            <a:r>
              <a:rPr lang="en-US" altLang="ja-JP" dirty="0" smtClean="0"/>
              <a:t>&gt;.</a:t>
            </a:r>
            <a:r>
              <a:rPr lang="en-US" altLang="ja-JP" dirty="0" err="1" smtClean="0"/>
              <a:t>dll</a:t>
            </a:r>
            <a:endParaRPr lang="en-US" altLang="ja-JP" dirty="0" smtClean="0"/>
          </a:p>
          <a:p>
            <a:pPr marL="491490" indent="-457200">
              <a:buFont typeface="+mj-ea"/>
              <a:buAutoNum type="circleNumDbPlain"/>
            </a:pPr>
            <a:r>
              <a:rPr kumimoji="1" lang="ja-JP" altLang="en-US" dirty="0" smtClean="0"/>
              <a:t>同ディレクトリ</a:t>
            </a:r>
            <a:r>
              <a:rPr lang="en-US" altLang="ja-JP" dirty="0"/>
              <a:t>/&lt;</a:t>
            </a:r>
            <a:r>
              <a:rPr lang="ja-JP" altLang="en-US" dirty="0"/>
              <a:t>アセンブリ名</a:t>
            </a:r>
            <a:r>
              <a:rPr lang="en-US" altLang="ja-JP" dirty="0"/>
              <a:t>&gt;/&lt;</a:t>
            </a:r>
            <a:r>
              <a:rPr lang="ja-JP" altLang="en-US" dirty="0"/>
              <a:t>アセンブリ名</a:t>
            </a:r>
            <a:r>
              <a:rPr lang="en-US" altLang="ja-JP" dirty="0"/>
              <a:t>&gt;.</a:t>
            </a:r>
            <a:r>
              <a:rPr lang="en-US" altLang="ja-JP" dirty="0" err="1"/>
              <a:t>dll</a:t>
            </a:r>
            <a:endParaRPr lang="en-US" altLang="ja-JP" dirty="0"/>
          </a:p>
          <a:p>
            <a:pPr marL="491490" indent="-457200">
              <a:buFont typeface="+mj-ea"/>
              <a:buAutoNum type="circleNumDbPlain"/>
            </a:pPr>
            <a:r>
              <a:rPr lang="en-US" altLang="ja-JP" dirty="0"/>
              <a:t>&lt;proving</a:t>
            </a:r>
            <a:r>
              <a:rPr lang="ja-JP" altLang="en-US" dirty="0"/>
              <a:t> </a:t>
            </a:r>
            <a:r>
              <a:rPr lang="en-US" altLang="ja-JP" dirty="0" err="1"/>
              <a:t>privatePath</a:t>
            </a:r>
            <a:r>
              <a:rPr lang="en-US" altLang="ja-JP" dirty="0"/>
              <a:t>="…"/&gt;</a:t>
            </a:r>
            <a:r>
              <a:rPr lang="ja-JP" altLang="en-US" dirty="0" smtClean="0"/>
              <a:t>にセミコロン区切りで複数指定されている場合は③④を繰り返し</a:t>
            </a:r>
            <a:endParaRPr lang="en-US" altLang="ja-JP" dirty="0" smtClean="0"/>
          </a:p>
          <a:p>
            <a:pPr marL="491490" indent="-457200">
              <a:buFont typeface="+mj-ea"/>
              <a:buAutoNum type="circleNumDbPlain"/>
            </a:pPr>
            <a:r>
              <a:rPr kumimoji="1" lang="en-US" altLang="ja-JP" dirty="0" smtClean="0"/>
              <a:t>&lt;</a:t>
            </a:r>
            <a:r>
              <a:rPr kumimoji="1" lang="ja-JP" altLang="en-US" dirty="0" smtClean="0"/>
              <a:t>アセンブリ名</a:t>
            </a:r>
            <a:r>
              <a:rPr kumimoji="1" lang="en-US" altLang="ja-JP" dirty="0" smtClean="0"/>
              <a:t>&gt;.exe</a:t>
            </a:r>
            <a:r>
              <a:rPr kumimoji="1" lang="ja-JP" altLang="en-US" dirty="0" smtClean="0"/>
              <a:t>に切り替え①～⑤を繰り返し</a:t>
            </a:r>
            <a:endParaRPr kumimoji="1" lang="en-US" altLang="ja-JP" dirty="0" smtClean="0"/>
          </a:p>
        </p:txBody>
      </p:sp>
      <p:sp>
        <p:nvSpPr>
          <p:cNvPr id="4" name="テキスト ボックス 3"/>
          <p:cNvSpPr txBox="1"/>
          <p:nvPr/>
        </p:nvSpPr>
        <p:spPr>
          <a:xfrm>
            <a:off x="857250" y="5289510"/>
            <a:ext cx="7404654" cy="1384995"/>
          </a:xfrm>
          <a:prstGeom prst="rect">
            <a:avLst/>
          </a:prstGeom>
          <a:solidFill>
            <a:srgbClr val="FFFFCC"/>
          </a:solidFill>
        </p:spPr>
        <p:txBody>
          <a:bodyPr wrap="square" rtlCol="0">
            <a:spAutoFit/>
          </a:bodyPr>
          <a:lstStyle/>
          <a:p>
            <a:r>
              <a:rPr kumimoji="1" lang="en-US" altLang="ja-JP" sz="1400" dirty="0" smtClean="0">
                <a:solidFill>
                  <a:schemeClr val="tx1">
                    <a:lumMod val="65000"/>
                    <a:lumOff val="35000"/>
                  </a:schemeClr>
                </a:solidFill>
              </a:rPr>
              <a:t>※1</a:t>
            </a:r>
            <a:r>
              <a:rPr kumimoji="1" lang="ja-JP" altLang="en-US" sz="1400" dirty="0" smtClean="0">
                <a:solidFill>
                  <a:schemeClr val="tx1">
                    <a:lumMod val="65000"/>
                    <a:lumOff val="35000"/>
                  </a:schemeClr>
                </a:solidFill>
              </a:rPr>
              <a:t>　</a:t>
            </a:r>
            <a:r>
              <a:rPr kumimoji="1" lang="en-US" altLang="ja-JP" sz="1400" dirty="0" smtClean="0">
                <a:solidFill>
                  <a:schemeClr val="tx1">
                    <a:lumMod val="65000"/>
                    <a:lumOff val="35000"/>
                  </a:schemeClr>
                </a:solidFill>
              </a:rPr>
              <a:t>probing</a:t>
            </a:r>
            <a:r>
              <a:rPr kumimoji="1" lang="ja-JP" altLang="en-US" sz="1400" dirty="0" smtClean="0">
                <a:solidFill>
                  <a:schemeClr val="tx1">
                    <a:lumMod val="65000"/>
                    <a:lumOff val="35000"/>
                  </a:schemeClr>
                </a:solidFill>
              </a:rPr>
              <a:t>タグの使用イメージ：</a:t>
            </a:r>
            <a:endParaRPr kumimoji="1" lang="en-US" altLang="ja-JP" sz="1400" dirty="0" smtClean="0">
              <a:solidFill>
                <a:schemeClr val="tx1">
                  <a:lumMod val="65000"/>
                  <a:lumOff val="35000"/>
                </a:schemeClr>
              </a:solidFill>
            </a:endParaRPr>
          </a:p>
          <a:p>
            <a:r>
              <a:rPr kumimoji="1" lang="en-US" altLang="ja-JP" sz="1400" dirty="0" smtClean="0">
                <a:solidFill>
                  <a:schemeClr val="tx1">
                    <a:lumMod val="65000"/>
                    <a:lumOff val="35000"/>
                  </a:schemeClr>
                </a:solidFill>
              </a:rPr>
              <a:t>&lt;configuration</a:t>
            </a:r>
            <a:r>
              <a:rPr kumimoji="1" lang="en-US" altLang="ja-JP" sz="1400" dirty="0">
                <a:solidFill>
                  <a:schemeClr val="tx1">
                    <a:lumMod val="65000"/>
                    <a:lumOff val="35000"/>
                  </a:schemeClr>
                </a:solidFill>
              </a:rPr>
              <a:t>&gt;</a:t>
            </a:r>
          </a:p>
          <a:p>
            <a:r>
              <a:rPr kumimoji="1" lang="en-US" altLang="ja-JP" sz="1400" dirty="0" smtClean="0">
                <a:solidFill>
                  <a:schemeClr val="tx1">
                    <a:lumMod val="65000"/>
                    <a:lumOff val="35000"/>
                  </a:schemeClr>
                </a:solidFill>
              </a:rPr>
              <a:t>	&lt;</a:t>
            </a:r>
            <a:r>
              <a:rPr kumimoji="1" lang="en-US" altLang="ja-JP" sz="1400" dirty="0">
                <a:solidFill>
                  <a:schemeClr val="tx1">
                    <a:lumMod val="65000"/>
                    <a:lumOff val="35000"/>
                  </a:schemeClr>
                </a:solidFill>
              </a:rPr>
              <a:t>runtime&gt;</a:t>
            </a:r>
          </a:p>
          <a:p>
            <a:r>
              <a:rPr kumimoji="1" lang="en-US" altLang="ja-JP" sz="1400" dirty="0" smtClean="0">
                <a:solidFill>
                  <a:schemeClr val="tx1">
                    <a:lumMod val="65000"/>
                    <a:lumOff val="35000"/>
                  </a:schemeClr>
                </a:solidFill>
              </a:rPr>
              <a:t>		&lt;</a:t>
            </a:r>
            <a:r>
              <a:rPr kumimoji="1" lang="en-US" altLang="ja-JP" sz="1400" dirty="0" err="1">
                <a:solidFill>
                  <a:schemeClr val="tx1">
                    <a:lumMod val="65000"/>
                    <a:lumOff val="35000"/>
                  </a:schemeClr>
                </a:solidFill>
              </a:rPr>
              <a:t>assemblyBinding</a:t>
            </a:r>
            <a:r>
              <a:rPr kumimoji="1" lang="en-US" altLang="ja-JP" sz="1400" dirty="0">
                <a:solidFill>
                  <a:schemeClr val="tx1">
                    <a:lumMod val="65000"/>
                    <a:lumOff val="35000"/>
                  </a:schemeClr>
                </a:solidFill>
              </a:rPr>
              <a:t> </a:t>
            </a:r>
            <a:r>
              <a:rPr kumimoji="1" lang="en-US" altLang="ja-JP" sz="1400" dirty="0" err="1">
                <a:solidFill>
                  <a:schemeClr val="tx1">
                    <a:lumMod val="65000"/>
                    <a:lumOff val="35000"/>
                  </a:schemeClr>
                </a:solidFill>
              </a:rPr>
              <a:t>xmlns</a:t>
            </a:r>
            <a:r>
              <a:rPr kumimoji="1" lang="en-US" altLang="ja-JP" sz="1400" dirty="0">
                <a:solidFill>
                  <a:schemeClr val="tx1">
                    <a:lumMod val="65000"/>
                    <a:lumOff val="35000"/>
                  </a:schemeClr>
                </a:solidFill>
              </a:rPr>
              <a:t>="urn:schemas-microsoft-com:asm.v1"&gt;</a:t>
            </a:r>
          </a:p>
          <a:p>
            <a:r>
              <a:rPr kumimoji="1" lang="en-US" altLang="ja-JP" sz="1400" dirty="0" smtClean="0">
                <a:solidFill>
                  <a:schemeClr val="tx1">
                    <a:lumMod val="65000"/>
                    <a:lumOff val="35000"/>
                  </a:schemeClr>
                </a:solidFill>
              </a:rPr>
              <a:t>			&lt;</a:t>
            </a:r>
            <a:r>
              <a:rPr kumimoji="1" lang="en-US" altLang="ja-JP" sz="1400" dirty="0">
                <a:solidFill>
                  <a:schemeClr val="tx1">
                    <a:lumMod val="65000"/>
                    <a:lumOff val="35000"/>
                  </a:schemeClr>
                </a:solidFill>
              </a:rPr>
              <a:t>probing </a:t>
            </a:r>
            <a:r>
              <a:rPr kumimoji="1" lang="en-US" altLang="ja-JP" sz="1400" dirty="0" err="1">
                <a:solidFill>
                  <a:schemeClr val="tx1">
                    <a:lumMod val="65000"/>
                    <a:lumOff val="35000"/>
                  </a:schemeClr>
                </a:solidFill>
              </a:rPr>
              <a:t>privatePath</a:t>
            </a:r>
            <a:r>
              <a:rPr kumimoji="1" lang="en-US" altLang="ja-JP" sz="1400" dirty="0">
                <a:solidFill>
                  <a:schemeClr val="tx1">
                    <a:lumMod val="65000"/>
                    <a:lumOff val="35000"/>
                  </a:schemeClr>
                </a:solidFill>
              </a:rPr>
              <a:t>="bin;bin2\subbin;bin3"/&gt;</a:t>
            </a:r>
          </a:p>
          <a:p>
            <a:r>
              <a:rPr kumimoji="1" lang="en-US" altLang="ja-JP" sz="1400" dirty="0" smtClean="0">
                <a:solidFill>
                  <a:schemeClr val="tx1">
                    <a:lumMod val="65000"/>
                    <a:lumOff val="35000"/>
                  </a:schemeClr>
                </a:solidFill>
              </a:rPr>
              <a:t>		&lt;/</a:t>
            </a:r>
            <a:r>
              <a:rPr kumimoji="1" lang="en-US" altLang="ja-JP" sz="1400" dirty="0" err="1">
                <a:solidFill>
                  <a:schemeClr val="tx1">
                    <a:lumMod val="65000"/>
                    <a:lumOff val="35000"/>
                  </a:schemeClr>
                </a:solidFill>
              </a:rPr>
              <a:t>assemblyBinding</a:t>
            </a:r>
            <a:r>
              <a:rPr kumimoji="1" lang="en-US" altLang="ja-JP" sz="1400" dirty="0" smtClean="0">
                <a:solidFill>
                  <a:schemeClr val="tx1">
                    <a:lumMod val="65000"/>
                    <a:lumOff val="35000"/>
                  </a:schemeClr>
                </a:solidFill>
              </a:rPr>
              <a:t>&gt;…</a:t>
            </a:r>
            <a:endParaRPr kumimoji="1" lang="en-US" altLang="ja-JP" sz="1400" dirty="0">
              <a:solidFill>
                <a:schemeClr val="tx1">
                  <a:lumMod val="65000"/>
                  <a:lumOff val="35000"/>
                </a:schemeClr>
              </a:solidFill>
            </a:endParaRPr>
          </a:p>
        </p:txBody>
      </p:sp>
    </p:spTree>
    <p:extLst>
      <p:ext uri="{BB962C8B-B14F-4D97-AF65-F5344CB8AC3E}">
        <p14:creationId xmlns:p14="http://schemas.microsoft.com/office/powerpoint/2010/main" val="24923094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GAC</a:t>
            </a:r>
            <a:r>
              <a:rPr kumimoji="1" lang="ja-JP" altLang="en-US" dirty="0" smtClean="0"/>
              <a:t>のアセンブリ</a:t>
            </a:r>
            <a:r>
              <a:rPr lang="ja-JP" altLang="en-US" dirty="0" smtClean="0"/>
              <a:t>検索を</a:t>
            </a:r>
            <a:r>
              <a:rPr lang="en-US" altLang="ja-JP" dirty="0" smtClean="0"/>
              <a:t/>
            </a:r>
            <a:br>
              <a:rPr lang="en-US" altLang="ja-JP" dirty="0" smtClean="0"/>
            </a:br>
            <a:r>
              <a:rPr lang="ja-JP" altLang="en-US" dirty="0" smtClean="0"/>
              <a:t>観察する（</a:t>
            </a:r>
            <a:r>
              <a:rPr lang="en-US" altLang="ja-JP" dirty="0" smtClean="0"/>
              <a:t>Fuslogvw.exe</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ea"/>
              <a:buAutoNum type="circleNumDbPlain"/>
            </a:pPr>
            <a:r>
              <a:rPr lang="ja-JP" altLang="en-US" dirty="0"/>
              <a:t>スタートメニューで「</a:t>
            </a:r>
            <a:r>
              <a:rPr lang="en-US" altLang="ja-JP" dirty="0"/>
              <a:t>Developer Command Prompt</a:t>
            </a:r>
            <a:r>
              <a:rPr lang="ja-JP" altLang="en-US" dirty="0"/>
              <a:t>」を検索</a:t>
            </a:r>
            <a:endParaRPr lang="en-US" altLang="ja-JP" dirty="0"/>
          </a:p>
          <a:p>
            <a:pPr marL="491490" indent="-457200">
              <a:buFont typeface="+mj-ea"/>
              <a:buAutoNum type="circleNumDbPlain"/>
            </a:pPr>
            <a:r>
              <a:rPr lang="ja-JP" altLang="en-US" dirty="0"/>
              <a:t>「</a:t>
            </a:r>
            <a:r>
              <a:rPr lang="en-US" altLang="ja-JP" dirty="0"/>
              <a:t>Developer Command Prompt for </a:t>
            </a:r>
            <a:r>
              <a:rPr lang="en-US" altLang="ja-JP" dirty="0" smtClean="0"/>
              <a:t>…</a:t>
            </a:r>
            <a:r>
              <a:rPr lang="ja-JP" altLang="en-US" dirty="0" smtClean="0"/>
              <a:t>」を管理者モード起動</a:t>
            </a:r>
            <a:endParaRPr lang="en-US" altLang="ja-JP" dirty="0"/>
          </a:p>
          <a:p>
            <a:pPr marL="491490" indent="-457200">
              <a:buFont typeface="+mj-ea"/>
              <a:buAutoNum type="circleNumDbPlain"/>
            </a:pPr>
            <a:r>
              <a:rPr lang="en-US" altLang="ja-JP" dirty="0" smtClean="0"/>
              <a:t>Fuslogvw.exe</a:t>
            </a:r>
            <a:r>
              <a:rPr lang="ja-JP" altLang="en-US" dirty="0" smtClean="0"/>
              <a:t>コマンド</a:t>
            </a:r>
            <a:r>
              <a:rPr lang="ja-JP" altLang="en-US" dirty="0"/>
              <a:t>を</a:t>
            </a:r>
            <a:r>
              <a:rPr lang="ja-JP" altLang="en-US" dirty="0" smtClean="0"/>
              <a:t>実行</a:t>
            </a:r>
            <a:endParaRPr lang="en-US" altLang="ja-JP" dirty="0" smtClean="0"/>
          </a:p>
          <a:p>
            <a:pPr marL="491490" indent="-457200">
              <a:buFont typeface="+mj-ea"/>
              <a:buAutoNum type="circleNumDbPlain"/>
            </a:pPr>
            <a:r>
              <a:rPr lang="ja-JP" altLang="en-US" dirty="0" smtClean="0"/>
              <a:t>［設定］</a:t>
            </a:r>
            <a:r>
              <a:rPr lang="ja-JP" altLang="en-US" dirty="0"/>
              <a:t>→</a:t>
            </a:r>
            <a:r>
              <a:rPr lang="ja-JP" altLang="en-US" dirty="0" smtClean="0"/>
              <a:t>［すべてのバインドを</a:t>
            </a:r>
            <a:r>
              <a:rPr lang="en-US" altLang="ja-JP" dirty="0" smtClean="0"/>
              <a:t>…</a:t>
            </a:r>
            <a:r>
              <a:rPr lang="ja-JP" altLang="en-US" dirty="0" smtClean="0"/>
              <a:t>］を選択→［</a:t>
            </a:r>
            <a:r>
              <a:rPr lang="en-US" altLang="ja-JP" dirty="0" smtClean="0"/>
              <a:t>OK</a:t>
            </a:r>
            <a:r>
              <a:rPr lang="ja-JP" altLang="en-US" dirty="0" smtClean="0"/>
              <a:t>］</a:t>
            </a:r>
            <a:endParaRPr lang="en-US" altLang="ja-JP" dirty="0" smtClean="0"/>
          </a:p>
          <a:p>
            <a:pPr marL="491490" indent="-457200">
              <a:buFont typeface="+mj-ea"/>
              <a:buAutoNum type="circleNumDbPlain"/>
            </a:pPr>
            <a:r>
              <a:rPr lang="ja-JP" altLang="en-US" dirty="0" smtClean="0"/>
              <a:t>ターゲットの</a:t>
            </a:r>
            <a:r>
              <a:rPr lang="en-US" altLang="ja-JP" dirty="0" smtClean="0"/>
              <a:t>.exe</a:t>
            </a:r>
            <a:r>
              <a:rPr lang="ja-JP" altLang="en-US" dirty="0" smtClean="0"/>
              <a:t>を実行する（別窓でもよい）</a:t>
            </a:r>
            <a:endParaRPr lang="en-US" altLang="ja-JP" dirty="0" smtClean="0"/>
          </a:p>
          <a:p>
            <a:pPr marL="491490" indent="-457200">
              <a:buFont typeface="+mj-ea"/>
              <a:buAutoNum type="circleNumDbPlain"/>
            </a:pPr>
            <a:r>
              <a:rPr lang="ja-JP" altLang="en-US" dirty="0" smtClean="0"/>
              <a:t>［最新の情報に更新］をクリック</a:t>
            </a:r>
            <a:endParaRPr lang="en-US" altLang="ja-JP" dirty="0" smtClean="0"/>
          </a:p>
          <a:p>
            <a:pPr marL="491490" indent="-457200">
              <a:buFont typeface="+mj-ea"/>
              <a:buAutoNum type="circleNumDbPlain"/>
            </a:pPr>
            <a:r>
              <a:rPr lang="ja-JP" altLang="en-US" dirty="0" smtClean="0"/>
              <a:t>一覧上でログ・エントリーを選択→［ログの表示］</a:t>
            </a:r>
            <a:endParaRPr lang="en-US" altLang="ja-JP" dirty="0" smtClean="0"/>
          </a:p>
          <a:p>
            <a:pPr marL="491490" indent="-457200">
              <a:buFont typeface="+mj-ea"/>
              <a:buAutoNum type="circleNumDbPlain"/>
            </a:pPr>
            <a:endParaRPr lang="en-US" altLang="ja-JP" dirty="0"/>
          </a:p>
        </p:txBody>
      </p:sp>
      <p:pic>
        <p:nvPicPr>
          <p:cNvPr id="4" name="図 3"/>
          <p:cNvPicPr>
            <a:picLocks noChangeAspect="1"/>
          </p:cNvPicPr>
          <p:nvPr/>
        </p:nvPicPr>
        <p:blipFill rotWithShape="1">
          <a:blip r:embed="rId2"/>
          <a:srcRect b="30432"/>
          <a:stretch/>
        </p:blipFill>
        <p:spPr>
          <a:xfrm>
            <a:off x="2283968" y="5138439"/>
            <a:ext cx="4551218" cy="1536682"/>
          </a:xfrm>
          <a:prstGeom prst="rect">
            <a:avLst/>
          </a:prstGeom>
        </p:spPr>
      </p:pic>
    </p:spTree>
    <p:extLst>
      <p:ext uri="{BB962C8B-B14F-4D97-AF65-F5344CB8AC3E}">
        <p14:creationId xmlns:p14="http://schemas.microsoft.com/office/powerpoint/2010/main" val="69969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a:t>
            </a:r>
            <a:r>
              <a:rPr lang="ja-JP" altLang="en-US" dirty="0" smtClean="0"/>
              <a:t>を実行するとどうなる？</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kumimoji="1" lang="en-US" altLang="ja-JP" dirty="0" smtClean="0"/>
              <a:t>current</a:t>
            </a:r>
            <a:r>
              <a:rPr kumimoji="1" lang="ja-JP" altLang="en-US" dirty="0" smtClean="0"/>
              <a:t>ディレクトリで</a:t>
            </a:r>
            <a:r>
              <a:rPr kumimoji="1" lang="en-US" altLang="ja-JP" dirty="0" smtClean="0"/>
              <a:t>exe</a:t>
            </a:r>
            <a:r>
              <a:rPr kumimoji="1" lang="ja-JP" altLang="en-US" dirty="0" smtClean="0"/>
              <a:t>を実行するとどうなるか？</a:t>
            </a:r>
            <a:endParaRPr kumimoji="1" lang="en-US" altLang="ja-JP" dirty="0" smtClean="0"/>
          </a:p>
          <a:p>
            <a:pPr marL="491490" indent="-457200">
              <a:buFont typeface="+mj-lt"/>
              <a:buAutoNum type="alphaUcParenR"/>
            </a:pPr>
            <a:r>
              <a:rPr kumimoji="1" lang="ja-JP" altLang="en-US" dirty="0" smtClean="0"/>
              <a:t>アプリが起動し結果が</a:t>
            </a:r>
            <a:r>
              <a:rPr kumimoji="1" lang="en-US" altLang="ja-JP" dirty="0" err="1" smtClean="0"/>
              <a:t>stdout</a:t>
            </a:r>
            <a:r>
              <a:rPr kumimoji="1" lang="en-US" altLang="ja-JP" dirty="0" smtClean="0"/>
              <a:t>/</a:t>
            </a:r>
            <a:r>
              <a:rPr kumimoji="1" lang="en-US" altLang="ja-JP" dirty="0" err="1" smtClean="0"/>
              <a:t>stderr</a:t>
            </a:r>
            <a:r>
              <a:rPr kumimoji="1" lang="ja-JP" altLang="en-US" dirty="0" smtClean="0"/>
              <a:t>に出力される</a:t>
            </a:r>
            <a:endParaRPr kumimoji="1" lang="en-US" altLang="ja-JP" dirty="0" smtClean="0"/>
          </a:p>
          <a:p>
            <a:pPr marL="491490" indent="-457200">
              <a:buFont typeface="+mj-lt"/>
              <a:buAutoNum type="alphaUcParenR"/>
            </a:pPr>
            <a:r>
              <a:rPr kumimoji="1" lang="ja-JP" altLang="en-US" dirty="0" smtClean="0"/>
              <a:t>実行時に警告が出力される</a:t>
            </a:r>
            <a:endParaRPr kumimoji="1" lang="en-US" altLang="ja-JP" dirty="0" smtClean="0"/>
          </a:p>
          <a:p>
            <a:pPr marL="491490" indent="-457200">
              <a:buFont typeface="+mj-lt"/>
              <a:buAutoNum type="alphaUcParenR"/>
            </a:pPr>
            <a:r>
              <a:rPr kumimoji="1" lang="ja-JP" altLang="en-US" dirty="0" smtClean="0"/>
              <a:t>例外がスローされる</a:t>
            </a:r>
            <a:endParaRPr kumimoji="1" lang="en-US" altLang="ja-JP" dirty="0" smtClean="0"/>
          </a:p>
          <a:p>
            <a:pPr marL="491490" indent="-457200">
              <a:buFont typeface="+mj-lt"/>
              <a:buAutoNum type="alphaUcParenR"/>
            </a:pPr>
            <a:r>
              <a:rPr lang="en-US" altLang="ja-JP" dirty="0" smtClean="0"/>
              <a:t>CLR</a:t>
            </a:r>
            <a:r>
              <a:rPr lang="ja-JP" altLang="en-US" dirty="0" smtClean="0"/>
              <a:t>が起動しない</a:t>
            </a:r>
            <a:endParaRPr kumimoji="1" lang="ja-JP" altLang="en-US" dirty="0"/>
          </a:p>
        </p:txBody>
      </p:sp>
      <p:sp>
        <p:nvSpPr>
          <p:cNvPr id="4" name="正方形/長方形 3"/>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5" name="テキスト ボックス 4"/>
          <p:cNvSpPr txBox="1"/>
          <p:nvPr/>
        </p:nvSpPr>
        <p:spPr>
          <a:xfrm>
            <a:off x="1255221" y="4181302"/>
            <a:ext cx="814647" cy="369332"/>
          </a:xfrm>
          <a:prstGeom prst="rect">
            <a:avLst/>
          </a:prstGeom>
          <a:noFill/>
        </p:spPr>
        <p:txBody>
          <a:bodyPr wrap="none" rtlCol="0">
            <a:spAutoFit/>
          </a:bodyPr>
          <a:lstStyle/>
          <a:p>
            <a:r>
              <a:rPr kumimoji="1" lang="en-US" altLang="ja-JP" dirty="0" smtClean="0"/>
              <a:t>parent</a:t>
            </a:r>
            <a:endParaRPr kumimoji="1" lang="ja-JP" altLang="en-US" dirty="0"/>
          </a:p>
        </p:txBody>
      </p:sp>
      <p:sp>
        <p:nvSpPr>
          <p:cNvPr id="6" name="テキスト ボックス 5"/>
          <p:cNvSpPr txBox="1"/>
          <p:nvPr/>
        </p:nvSpPr>
        <p:spPr>
          <a:xfrm>
            <a:off x="2787533" y="4522122"/>
            <a:ext cx="877163" cy="369332"/>
          </a:xfrm>
          <a:prstGeom prst="rect">
            <a:avLst/>
          </a:prstGeom>
          <a:noFill/>
        </p:spPr>
        <p:txBody>
          <a:bodyPr wrap="none" rtlCol="0">
            <a:spAutoFit/>
          </a:bodyPr>
          <a:lstStyle/>
          <a:p>
            <a:r>
              <a:rPr kumimoji="1" lang="en-US" altLang="ja-JP" dirty="0" smtClean="0"/>
              <a:t>current</a:t>
            </a:r>
            <a:endParaRPr kumimoji="1" lang="ja-JP" altLang="en-US" dirty="0"/>
          </a:p>
        </p:txBody>
      </p:sp>
      <p:sp>
        <p:nvSpPr>
          <p:cNvPr id="7" name="テキスト ボックス 6"/>
          <p:cNvSpPr txBox="1"/>
          <p:nvPr/>
        </p:nvSpPr>
        <p:spPr>
          <a:xfrm>
            <a:off x="3664696" y="5026628"/>
            <a:ext cx="2053767" cy="369332"/>
          </a:xfrm>
          <a:prstGeom prst="rect">
            <a:avLst/>
          </a:prstGeom>
          <a:noFill/>
        </p:spPr>
        <p:txBody>
          <a:bodyPr wrap="none" rtlCol="0">
            <a:spAutoFit/>
          </a:bodyPr>
          <a:lstStyle/>
          <a:p>
            <a:r>
              <a:rPr kumimoji="1" lang="en-US" altLang="ja-JP" dirty="0" smtClean="0"/>
              <a:t>jp1ajs2.findunit.exe</a:t>
            </a:r>
            <a:endParaRPr kumimoji="1" lang="ja-JP" altLang="en-US" dirty="0"/>
          </a:p>
        </p:txBody>
      </p:sp>
      <p:sp>
        <p:nvSpPr>
          <p:cNvPr id="8" name="テキスト ボックス 7"/>
          <p:cNvSpPr txBox="1"/>
          <p:nvPr/>
        </p:nvSpPr>
        <p:spPr>
          <a:xfrm>
            <a:off x="2787533" y="6124512"/>
            <a:ext cx="2754857" cy="369332"/>
          </a:xfrm>
          <a:prstGeom prst="rect">
            <a:avLst/>
          </a:prstGeom>
          <a:noFill/>
        </p:spPr>
        <p:txBody>
          <a:bodyPr wrap="none" rtlCol="0">
            <a:spAutoFit/>
          </a:bodyPr>
          <a:lstStyle/>
          <a:p>
            <a:r>
              <a:rPr kumimoji="1" lang="en-US" altLang="ja-JP" dirty="0" smtClean="0"/>
              <a:t>Unclazz.Jp1ajs2.Unitdef.dll</a:t>
            </a:r>
            <a:endParaRPr kumimoji="1" lang="ja-JP" altLang="en-US" dirty="0"/>
          </a:p>
        </p:txBody>
      </p:sp>
      <p:cxnSp>
        <p:nvCxnSpPr>
          <p:cNvPr id="15" name="カギ線コネクタ 14"/>
          <p:cNvCxnSpPr>
            <a:stCxn id="6" idx="2"/>
            <a:endCxn id="7" idx="1"/>
          </p:cNvCxnSpPr>
          <p:nvPr/>
        </p:nvCxnSpPr>
        <p:spPr>
          <a:xfrm rot="16200000" flipH="1">
            <a:off x="3285485" y="4832083"/>
            <a:ext cx="319840" cy="43858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5" idx="2"/>
            <a:endCxn id="8" idx="1"/>
          </p:cNvCxnSpPr>
          <p:nvPr/>
        </p:nvCxnSpPr>
        <p:spPr>
          <a:xfrm rot="16200000" flipH="1">
            <a:off x="1345767" y="4867412"/>
            <a:ext cx="1758544" cy="11249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5" idx="2"/>
            <a:endCxn id="6" idx="1"/>
          </p:cNvCxnSpPr>
          <p:nvPr/>
        </p:nvCxnSpPr>
        <p:spPr>
          <a:xfrm rot="16200000" flipH="1">
            <a:off x="2146962" y="4066217"/>
            <a:ext cx="156154" cy="112498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664696" y="5526384"/>
            <a:ext cx="2709396" cy="369332"/>
          </a:xfrm>
          <a:prstGeom prst="rect">
            <a:avLst/>
          </a:prstGeom>
          <a:noFill/>
        </p:spPr>
        <p:txBody>
          <a:bodyPr wrap="none" rtlCol="0">
            <a:spAutoFit/>
          </a:bodyPr>
          <a:lstStyle/>
          <a:p>
            <a:r>
              <a:rPr kumimoji="1" lang="en-US" altLang="ja-JP" dirty="0" smtClean="0"/>
              <a:t>jp1ajs2.findunit.exe.config</a:t>
            </a:r>
            <a:endParaRPr kumimoji="1" lang="ja-JP" altLang="en-US" dirty="0"/>
          </a:p>
        </p:txBody>
      </p:sp>
      <p:cxnSp>
        <p:nvCxnSpPr>
          <p:cNvPr id="26" name="カギ線コネクタ 25"/>
          <p:cNvCxnSpPr>
            <a:stCxn id="6" idx="2"/>
            <a:endCxn id="25" idx="1"/>
          </p:cNvCxnSpPr>
          <p:nvPr/>
        </p:nvCxnSpPr>
        <p:spPr>
          <a:xfrm rot="16200000" flipH="1">
            <a:off x="3035607" y="5081961"/>
            <a:ext cx="819596" cy="4385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9" name="線吹き出し 1 (枠付き) 28"/>
          <p:cNvSpPr/>
          <p:nvPr/>
        </p:nvSpPr>
        <p:spPr>
          <a:xfrm>
            <a:off x="6459267" y="4400464"/>
            <a:ext cx="2104890" cy="61264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Unclazz.Jp1ajs2.Unitdef.dll</a:t>
            </a:r>
            <a:r>
              <a:rPr kumimoji="1" lang="ja-JP" altLang="en-US" sz="1400" dirty="0" smtClean="0"/>
              <a:t>に依存</a:t>
            </a:r>
            <a:endParaRPr kumimoji="1" lang="ja-JP" altLang="en-US" sz="1400" dirty="0"/>
          </a:p>
        </p:txBody>
      </p:sp>
      <p:sp>
        <p:nvSpPr>
          <p:cNvPr id="30" name="線吹き出し 1 (枠付き) 29"/>
          <p:cNvSpPr/>
          <p:nvPr/>
        </p:nvSpPr>
        <p:spPr>
          <a:xfrm>
            <a:off x="6631442" y="5899285"/>
            <a:ext cx="2104890" cy="612648"/>
          </a:xfrm>
          <a:prstGeom prst="borderCallout1">
            <a:avLst>
              <a:gd name="adj1" fmla="val 18750"/>
              <a:gd name="adj2" fmla="val -8333"/>
              <a:gd name="adj3" fmla="val 66367"/>
              <a:gd name="adj4" fmla="val -4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曖昧</a:t>
            </a:r>
            <a:r>
              <a:rPr kumimoji="1" lang="ja-JP" altLang="en-US" sz="1400" dirty="0" smtClean="0"/>
              <a:t>な名前（≠厳密な名前）のアセンブリ</a:t>
            </a:r>
            <a:endParaRPr kumimoji="1" lang="ja-JP" altLang="en-US" sz="1400" dirty="0"/>
          </a:p>
        </p:txBody>
      </p:sp>
    </p:spTree>
    <p:extLst>
      <p:ext uri="{BB962C8B-B14F-4D97-AF65-F5344CB8AC3E}">
        <p14:creationId xmlns:p14="http://schemas.microsoft.com/office/powerpoint/2010/main" val="2858783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対策として有効なのはどれか？</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kumimoji="1" lang="ja-JP" altLang="en-US" dirty="0" smtClean="0"/>
              <a:t>対策として有効なものをすべて選べ</a:t>
            </a:r>
            <a:endParaRPr kumimoji="1" lang="en-US" altLang="ja-JP" dirty="0" smtClean="0"/>
          </a:p>
          <a:p>
            <a:pPr marL="491490" indent="-457200">
              <a:buFont typeface="+mj-lt"/>
              <a:buAutoNum type="alphaUcParenR"/>
            </a:pPr>
            <a:r>
              <a:rPr kumimoji="1" lang="en-US" altLang="ja-JP" dirty="0" smtClean="0"/>
              <a:t>.</a:t>
            </a:r>
            <a:r>
              <a:rPr kumimoji="1" lang="en-US" altLang="ja-JP" dirty="0" err="1" smtClean="0"/>
              <a:t>dll</a:t>
            </a:r>
            <a:r>
              <a:rPr kumimoji="1" lang="ja-JP" altLang="en-US" dirty="0" smtClean="0"/>
              <a:t>を</a:t>
            </a:r>
            <a:r>
              <a:rPr kumimoji="1" lang="en-US" altLang="ja-JP" dirty="0" smtClean="0"/>
              <a:t>current</a:t>
            </a:r>
            <a:r>
              <a:rPr kumimoji="1" lang="ja-JP" altLang="en-US" dirty="0" smtClean="0"/>
              <a:t>に移動する</a:t>
            </a:r>
            <a:endParaRPr kumimoji="1" lang="en-US" altLang="ja-JP" dirty="0" smtClean="0"/>
          </a:p>
          <a:p>
            <a:pPr marL="491490" indent="-457200">
              <a:buFont typeface="+mj-lt"/>
              <a:buAutoNum type="alphaUcParenR"/>
            </a:pPr>
            <a:r>
              <a:rPr kumimoji="1" lang="en-US" altLang="ja-JP" dirty="0" smtClean="0"/>
              <a:t>.</a:t>
            </a:r>
            <a:r>
              <a:rPr kumimoji="1" lang="en-US" altLang="ja-JP" dirty="0" err="1" smtClean="0"/>
              <a:t>dll</a:t>
            </a:r>
            <a:r>
              <a:rPr kumimoji="1" lang="ja-JP" altLang="en-US" dirty="0" smtClean="0"/>
              <a:t>を</a:t>
            </a:r>
            <a:r>
              <a:rPr lang="en-US" altLang="ja-JP" dirty="0" smtClean="0"/>
              <a:t>current/Uniclazz.Jp1ajs2.Unitdef/Uniclazz.Jp1ajs2.</a:t>
            </a:r>
            <a:br>
              <a:rPr lang="en-US" altLang="ja-JP" dirty="0" smtClean="0"/>
            </a:br>
            <a:r>
              <a:rPr lang="en-US" altLang="ja-JP" dirty="0" smtClean="0"/>
              <a:t>Unitdef.dll</a:t>
            </a:r>
            <a:r>
              <a:rPr lang="ja-JP" altLang="en-US" dirty="0" smtClean="0"/>
              <a:t>に移動する</a:t>
            </a:r>
            <a:endParaRPr kumimoji="1" lang="en-US" altLang="ja-JP" dirty="0" smtClean="0"/>
          </a:p>
          <a:p>
            <a:pPr marL="491490" indent="-457200">
              <a:buFont typeface="+mj-lt"/>
              <a:buAutoNum type="alphaUcParenR"/>
            </a:pPr>
            <a:r>
              <a:rPr kumimoji="1" lang="en-US" altLang="ja-JP" dirty="0" smtClean="0"/>
              <a:t>.</a:t>
            </a:r>
            <a:r>
              <a:rPr kumimoji="1" lang="en-US" altLang="ja-JP" dirty="0" err="1" smtClean="0"/>
              <a:t>exe.config</a:t>
            </a:r>
            <a:r>
              <a:rPr kumimoji="1" lang="ja-JP" altLang="en-US" dirty="0" smtClean="0"/>
              <a:t>に</a:t>
            </a:r>
            <a:r>
              <a:rPr kumimoji="1" lang="en-US" altLang="ja-JP" dirty="0" smtClean="0"/>
              <a:t>probing</a:t>
            </a:r>
            <a:r>
              <a:rPr kumimoji="1" lang="ja-JP" altLang="en-US" dirty="0" smtClean="0"/>
              <a:t>タグを追加し</a:t>
            </a:r>
            <a:r>
              <a:rPr lang="en-US" altLang="ja-JP" dirty="0" err="1" smtClean="0"/>
              <a:t>privatePath</a:t>
            </a:r>
            <a:r>
              <a:rPr lang="ja-JP" altLang="en-US" dirty="0" smtClean="0"/>
              <a:t>に</a:t>
            </a:r>
            <a:r>
              <a:rPr lang="en-US" altLang="ja-JP" dirty="0" smtClean="0"/>
              <a:t/>
            </a:r>
            <a:br>
              <a:rPr lang="en-US" altLang="ja-JP" dirty="0" smtClean="0"/>
            </a:br>
            <a:r>
              <a:rPr lang="ja-JP" altLang="en-US" dirty="0" smtClean="0"/>
              <a:t>「</a:t>
            </a:r>
            <a:r>
              <a:rPr lang="en-US" altLang="ja-JP" dirty="0" smtClean="0"/>
              <a:t>..\</a:t>
            </a:r>
            <a:r>
              <a:rPr lang="ja-JP" altLang="en-US" dirty="0" smtClean="0"/>
              <a:t>」を記述する</a:t>
            </a:r>
            <a:endParaRPr kumimoji="1" lang="ja-JP" altLang="en-US" dirty="0"/>
          </a:p>
        </p:txBody>
      </p:sp>
      <p:sp>
        <p:nvSpPr>
          <p:cNvPr id="4" name="正方形/長方形 3"/>
          <p:cNvSpPr/>
          <p:nvPr/>
        </p:nvSpPr>
        <p:spPr>
          <a:xfrm>
            <a:off x="0" y="0"/>
            <a:ext cx="696535" cy="696535"/>
          </a:xfrm>
          <a:prstGeom prst="rect">
            <a:avLst/>
          </a:prstGeom>
          <a:solidFill>
            <a:srgbClr val="FFC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4000" dirty="0" smtClean="0"/>
              <a:t>Q</a:t>
            </a:r>
            <a:endParaRPr kumimoji="1" lang="ja-JP" altLang="en-US" sz="4000" dirty="0"/>
          </a:p>
        </p:txBody>
      </p:sp>
      <p:sp>
        <p:nvSpPr>
          <p:cNvPr id="5" name="テキスト ボックス 4"/>
          <p:cNvSpPr txBox="1"/>
          <p:nvPr/>
        </p:nvSpPr>
        <p:spPr>
          <a:xfrm>
            <a:off x="1255221" y="4447318"/>
            <a:ext cx="814647" cy="369332"/>
          </a:xfrm>
          <a:prstGeom prst="rect">
            <a:avLst/>
          </a:prstGeom>
          <a:noFill/>
        </p:spPr>
        <p:txBody>
          <a:bodyPr wrap="none" rtlCol="0">
            <a:spAutoFit/>
          </a:bodyPr>
          <a:lstStyle/>
          <a:p>
            <a:r>
              <a:rPr kumimoji="1" lang="en-US" altLang="ja-JP" dirty="0" smtClean="0"/>
              <a:t>parent</a:t>
            </a:r>
            <a:endParaRPr kumimoji="1" lang="ja-JP" altLang="en-US" dirty="0"/>
          </a:p>
        </p:txBody>
      </p:sp>
      <p:sp>
        <p:nvSpPr>
          <p:cNvPr id="6" name="テキスト ボックス 5"/>
          <p:cNvSpPr txBox="1"/>
          <p:nvPr/>
        </p:nvSpPr>
        <p:spPr>
          <a:xfrm>
            <a:off x="2787533" y="4788138"/>
            <a:ext cx="877163" cy="369332"/>
          </a:xfrm>
          <a:prstGeom prst="rect">
            <a:avLst/>
          </a:prstGeom>
          <a:noFill/>
        </p:spPr>
        <p:txBody>
          <a:bodyPr wrap="none" rtlCol="0">
            <a:spAutoFit/>
          </a:bodyPr>
          <a:lstStyle/>
          <a:p>
            <a:r>
              <a:rPr kumimoji="1" lang="en-US" altLang="ja-JP" dirty="0" smtClean="0"/>
              <a:t>current</a:t>
            </a:r>
            <a:endParaRPr kumimoji="1" lang="ja-JP" altLang="en-US" dirty="0"/>
          </a:p>
        </p:txBody>
      </p:sp>
      <p:sp>
        <p:nvSpPr>
          <p:cNvPr id="7" name="テキスト ボックス 6"/>
          <p:cNvSpPr txBox="1"/>
          <p:nvPr/>
        </p:nvSpPr>
        <p:spPr>
          <a:xfrm>
            <a:off x="3664696" y="5292644"/>
            <a:ext cx="2053767" cy="369332"/>
          </a:xfrm>
          <a:prstGeom prst="rect">
            <a:avLst/>
          </a:prstGeom>
          <a:noFill/>
        </p:spPr>
        <p:txBody>
          <a:bodyPr wrap="none" rtlCol="0">
            <a:spAutoFit/>
          </a:bodyPr>
          <a:lstStyle/>
          <a:p>
            <a:r>
              <a:rPr kumimoji="1" lang="en-US" altLang="ja-JP" dirty="0" smtClean="0"/>
              <a:t>jp1ajs2.findunit.exe</a:t>
            </a:r>
            <a:endParaRPr kumimoji="1" lang="ja-JP" altLang="en-US" dirty="0"/>
          </a:p>
        </p:txBody>
      </p:sp>
      <p:sp>
        <p:nvSpPr>
          <p:cNvPr id="8" name="テキスト ボックス 7"/>
          <p:cNvSpPr txBox="1"/>
          <p:nvPr/>
        </p:nvSpPr>
        <p:spPr>
          <a:xfrm>
            <a:off x="2787533" y="6274146"/>
            <a:ext cx="2754857" cy="369332"/>
          </a:xfrm>
          <a:prstGeom prst="rect">
            <a:avLst/>
          </a:prstGeom>
          <a:noFill/>
        </p:spPr>
        <p:txBody>
          <a:bodyPr wrap="none" rtlCol="0">
            <a:spAutoFit/>
          </a:bodyPr>
          <a:lstStyle/>
          <a:p>
            <a:r>
              <a:rPr kumimoji="1" lang="en-US" altLang="ja-JP" dirty="0" smtClean="0"/>
              <a:t>Unclazz.Jp1ajs2.Unitdef.dll</a:t>
            </a:r>
            <a:endParaRPr kumimoji="1" lang="ja-JP" altLang="en-US" dirty="0"/>
          </a:p>
        </p:txBody>
      </p:sp>
      <p:cxnSp>
        <p:nvCxnSpPr>
          <p:cNvPr id="15" name="カギ線コネクタ 14"/>
          <p:cNvCxnSpPr>
            <a:stCxn id="6" idx="2"/>
            <a:endCxn id="7" idx="1"/>
          </p:cNvCxnSpPr>
          <p:nvPr/>
        </p:nvCxnSpPr>
        <p:spPr>
          <a:xfrm rot="16200000" flipH="1">
            <a:off x="3285485" y="5098099"/>
            <a:ext cx="319840" cy="43858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5" idx="2"/>
            <a:endCxn id="8" idx="1"/>
          </p:cNvCxnSpPr>
          <p:nvPr/>
        </p:nvCxnSpPr>
        <p:spPr>
          <a:xfrm rot="16200000" flipH="1">
            <a:off x="1403958" y="5075237"/>
            <a:ext cx="1642162" cy="11249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5" idx="2"/>
            <a:endCxn id="6" idx="1"/>
          </p:cNvCxnSpPr>
          <p:nvPr/>
        </p:nvCxnSpPr>
        <p:spPr>
          <a:xfrm rot="16200000" flipH="1">
            <a:off x="2146962" y="4332233"/>
            <a:ext cx="156154" cy="112498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664696" y="5785880"/>
            <a:ext cx="2709396" cy="369332"/>
          </a:xfrm>
          <a:prstGeom prst="rect">
            <a:avLst/>
          </a:prstGeom>
          <a:noFill/>
        </p:spPr>
        <p:txBody>
          <a:bodyPr wrap="none" rtlCol="0">
            <a:spAutoFit/>
          </a:bodyPr>
          <a:lstStyle/>
          <a:p>
            <a:r>
              <a:rPr kumimoji="1" lang="en-US" altLang="ja-JP" dirty="0" smtClean="0"/>
              <a:t>jp1ajs2.findunit.exe.config</a:t>
            </a:r>
            <a:endParaRPr kumimoji="1" lang="ja-JP" altLang="en-US" dirty="0"/>
          </a:p>
        </p:txBody>
      </p:sp>
      <p:cxnSp>
        <p:nvCxnSpPr>
          <p:cNvPr id="26" name="カギ線コネクタ 25"/>
          <p:cNvCxnSpPr>
            <a:stCxn id="6" idx="2"/>
            <a:endCxn id="25" idx="1"/>
          </p:cNvCxnSpPr>
          <p:nvPr/>
        </p:nvCxnSpPr>
        <p:spPr>
          <a:xfrm rot="16200000" flipH="1">
            <a:off x="3038867" y="5344717"/>
            <a:ext cx="813076" cy="4385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9" name="線吹き出し 1 (枠付き) 28"/>
          <p:cNvSpPr/>
          <p:nvPr/>
        </p:nvSpPr>
        <p:spPr>
          <a:xfrm>
            <a:off x="6459267" y="4550098"/>
            <a:ext cx="2104890" cy="61264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Unclazz.Jp1ajs2.Unitdef.dll</a:t>
            </a:r>
            <a:r>
              <a:rPr kumimoji="1" lang="ja-JP" altLang="en-US" sz="1400" dirty="0" smtClean="0"/>
              <a:t>に依存</a:t>
            </a:r>
            <a:endParaRPr kumimoji="1" lang="ja-JP" altLang="en-US" sz="1400" dirty="0"/>
          </a:p>
        </p:txBody>
      </p:sp>
      <p:sp>
        <p:nvSpPr>
          <p:cNvPr id="30" name="線吹き出し 1 (枠付き) 29"/>
          <p:cNvSpPr/>
          <p:nvPr/>
        </p:nvSpPr>
        <p:spPr>
          <a:xfrm>
            <a:off x="6631442" y="6048919"/>
            <a:ext cx="2104890" cy="612648"/>
          </a:xfrm>
          <a:prstGeom prst="borderCallout1">
            <a:avLst>
              <a:gd name="adj1" fmla="val 18750"/>
              <a:gd name="adj2" fmla="val -8333"/>
              <a:gd name="adj3" fmla="val 66367"/>
              <a:gd name="adj4" fmla="val -4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曖昧</a:t>
            </a:r>
            <a:r>
              <a:rPr kumimoji="1" lang="ja-JP" altLang="en-US" sz="1400" dirty="0" smtClean="0"/>
              <a:t>な名前（≠厳密な名前）のアセンブリ</a:t>
            </a:r>
            <a:endParaRPr kumimoji="1" lang="ja-JP" altLang="en-US" sz="1400" dirty="0"/>
          </a:p>
        </p:txBody>
      </p:sp>
    </p:spTree>
    <p:extLst>
      <p:ext uri="{BB962C8B-B14F-4D97-AF65-F5344CB8AC3E}">
        <p14:creationId xmlns:p14="http://schemas.microsoft.com/office/powerpoint/2010/main" val="36196898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サーバアーキへ</a:t>
            </a:r>
            <a:r>
              <a:rPr lang="ja-JP" altLang="en-US" dirty="0"/>
              <a:t>の反映</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err="1" smtClean="0"/>
              <a:t>JavaEE</a:t>
            </a:r>
            <a:endParaRPr lang="en-US" altLang="ja-JP" dirty="0" smtClean="0"/>
          </a:p>
          <a:p>
            <a:r>
              <a:rPr lang="ja-JP" altLang="en-US" dirty="0" smtClean="0"/>
              <a:t>サーブレット・コンテナ</a:t>
            </a:r>
            <a:endParaRPr kumimoji="1" lang="ja-JP" altLang="en-US" dirty="0"/>
          </a:p>
        </p:txBody>
      </p:sp>
      <p:sp>
        <p:nvSpPr>
          <p:cNvPr id="4" name="コンテンツ プレースホルダー 3"/>
          <p:cNvSpPr>
            <a:spLocks noGrp="1"/>
          </p:cNvSpPr>
          <p:nvPr>
            <p:ph sz="half" idx="2"/>
          </p:nvPr>
        </p:nvSpPr>
        <p:spPr/>
        <p:txBody>
          <a:bodyPr/>
          <a:lstStyle/>
          <a:p>
            <a:r>
              <a:rPr lang="ja-JP" altLang="en-US" dirty="0"/>
              <a:t>リリースは理想的には新バージョンのファイル配置のみで</a:t>
            </a:r>
            <a:r>
              <a:rPr lang="ja-JP" altLang="en-US" dirty="0" smtClean="0"/>
              <a:t>済む。</a:t>
            </a:r>
            <a:endParaRPr lang="en-US" altLang="ja-JP" dirty="0" smtClean="0"/>
          </a:p>
          <a:p>
            <a:r>
              <a:rPr lang="ja-JP" altLang="en-US" dirty="0"/>
              <a:t>クラスファイルや</a:t>
            </a:r>
            <a:r>
              <a:rPr lang="en-US" altLang="ja-JP" dirty="0"/>
              <a:t>JSP</a:t>
            </a:r>
            <a:r>
              <a:rPr lang="ja-JP" altLang="en-US" dirty="0" smtClean="0"/>
              <a:t>ファイルが</a:t>
            </a:r>
            <a:r>
              <a:rPr lang="ja-JP" altLang="en-US" dirty="0"/>
              <a:t>変更されると動的にクラスがリロード</a:t>
            </a:r>
            <a:r>
              <a:rPr lang="ja-JP" altLang="en-US" dirty="0" smtClean="0"/>
              <a:t>される。</a:t>
            </a:r>
            <a:endParaRPr lang="en-US" altLang="ja-JP" dirty="0" smtClean="0"/>
          </a:p>
          <a:p>
            <a:r>
              <a:rPr kumimoji="1" lang="ja-JP" altLang="en-US" dirty="0"/>
              <a:t>使用</a:t>
            </a:r>
            <a:r>
              <a:rPr kumimoji="1" lang="ja-JP" altLang="en-US" dirty="0" smtClean="0"/>
              <a:t>動態に合わせた最適化を行う関係上、ネイティブコードの複数</a:t>
            </a:r>
            <a:r>
              <a:rPr kumimoji="1" lang="en-US" altLang="ja-JP" dirty="0" smtClean="0"/>
              <a:t>JVM</a:t>
            </a:r>
            <a:r>
              <a:rPr kumimoji="1" lang="ja-JP" altLang="en-US" dirty="0" smtClean="0"/>
              <a:t>プロセス間での共有はできない。</a:t>
            </a:r>
            <a:endParaRPr kumimoji="1" lang="ja-JP" altLang="en-US" dirty="0"/>
          </a:p>
        </p:txBody>
      </p:sp>
      <p:sp>
        <p:nvSpPr>
          <p:cNvPr id="5" name="テキスト プレースホルダー 4"/>
          <p:cNvSpPr>
            <a:spLocks noGrp="1"/>
          </p:cNvSpPr>
          <p:nvPr>
            <p:ph type="body" sz="quarter" idx="3"/>
          </p:nvPr>
        </p:nvSpPr>
        <p:spPr/>
        <p:txBody>
          <a:bodyPr/>
          <a:lstStyle/>
          <a:p>
            <a:r>
              <a:rPr kumimoji="1" lang="en-US" altLang="ja-JP" dirty="0" smtClean="0"/>
              <a:t>IIS</a:t>
            </a:r>
            <a:endParaRPr kumimoji="1" lang="ja-JP" altLang="en-US" dirty="0"/>
          </a:p>
        </p:txBody>
      </p:sp>
      <p:sp>
        <p:nvSpPr>
          <p:cNvPr id="6" name="コンテンツ プレースホルダー 5"/>
          <p:cNvSpPr>
            <a:spLocks noGrp="1"/>
          </p:cNvSpPr>
          <p:nvPr>
            <p:ph sz="quarter" idx="4"/>
          </p:nvPr>
        </p:nvSpPr>
        <p:spPr/>
        <p:txBody>
          <a:bodyPr/>
          <a:lstStyle/>
          <a:p>
            <a:r>
              <a:rPr lang="ja-JP" altLang="en-US" dirty="0"/>
              <a:t>リリースは新バージョンのファイル</a:t>
            </a:r>
            <a:r>
              <a:rPr lang="ja-JP" altLang="en-US" dirty="0" smtClean="0"/>
              <a:t>配置のみで済まない。</a:t>
            </a:r>
            <a:endParaRPr lang="en-US" altLang="ja-JP" dirty="0" smtClean="0"/>
          </a:p>
          <a:p>
            <a:r>
              <a:rPr lang="ja-JP" altLang="en-US" dirty="0" smtClean="0"/>
              <a:t>それ独自のコードキャッシュを持つアプリケーションプール</a:t>
            </a:r>
            <a:r>
              <a:rPr lang="ja-JP" altLang="en-US" dirty="0"/>
              <a:t>（</a:t>
            </a:r>
            <a:r>
              <a:rPr lang="ja-JP" altLang="en-US" dirty="0" smtClean="0"/>
              <a:t>ワーカプロセスプール）が世代交代してクラスがロードされる。</a:t>
            </a:r>
            <a:endParaRPr lang="en-US" altLang="ja-JP" dirty="0" smtClean="0"/>
          </a:p>
          <a:p>
            <a:r>
              <a:rPr kumimoji="1" lang="ja-JP" altLang="en-US" dirty="0"/>
              <a:t>起動</a:t>
            </a:r>
            <a:r>
              <a:rPr kumimoji="1" lang="ja-JP" altLang="en-US" dirty="0" smtClean="0"/>
              <a:t>環境（マシンスペック）に合わせた最適化にとどまる関係上、ネイティブコードの複数</a:t>
            </a:r>
            <a:r>
              <a:rPr kumimoji="1" lang="en-US" altLang="ja-JP" dirty="0" smtClean="0"/>
              <a:t>CLR</a:t>
            </a:r>
            <a:r>
              <a:rPr kumimoji="1" lang="ja-JP" altLang="en-US" dirty="0" smtClean="0"/>
              <a:t>プロセス間での共有が可能。</a:t>
            </a:r>
            <a:endParaRPr kumimoji="1" lang="ja-JP" altLang="en-US" dirty="0"/>
          </a:p>
        </p:txBody>
      </p:sp>
      <p:sp>
        <p:nvSpPr>
          <p:cNvPr id="7" name="雲形吹き出し 6"/>
          <p:cNvSpPr/>
          <p:nvPr/>
        </p:nvSpPr>
        <p:spPr>
          <a:xfrm>
            <a:off x="6791496" y="5751182"/>
            <a:ext cx="1878675" cy="702839"/>
          </a:xfrm>
          <a:prstGeom prst="cloudCallout">
            <a:avLst>
              <a:gd name="adj1" fmla="val -49450"/>
              <a:gd name="adj2" fmla="val -39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kumimoji="1" lang="en-US" altLang="ja-JP" dirty="0" smtClean="0"/>
              <a:t>Kestrel</a:t>
            </a:r>
            <a:r>
              <a:rPr kumimoji="1" lang="ja-JP" altLang="en-US" dirty="0" smtClean="0"/>
              <a:t>は</a:t>
            </a:r>
            <a:r>
              <a:rPr kumimoji="1" lang="en-US" altLang="ja-JP" dirty="0" smtClean="0"/>
              <a:t/>
            </a:r>
            <a:br>
              <a:rPr kumimoji="1" lang="en-US" altLang="ja-JP" dirty="0" smtClean="0"/>
            </a:br>
            <a:r>
              <a:rPr kumimoji="1" lang="ja-JP" altLang="en-US" dirty="0" smtClean="0"/>
              <a:t>どうだろう？</a:t>
            </a:r>
            <a:endParaRPr kumimoji="1" lang="ja-JP" altLang="en-US" dirty="0"/>
          </a:p>
        </p:txBody>
      </p:sp>
    </p:spTree>
    <p:extLst>
      <p:ext uri="{BB962C8B-B14F-4D97-AF65-F5344CB8AC3E}">
        <p14:creationId xmlns:p14="http://schemas.microsoft.com/office/powerpoint/2010/main" val="11823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20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20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IIS</a:t>
            </a:r>
            <a:r>
              <a:rPr kumimoji="1" lang="ja-JP" altLang="en-US" dirty="0" smtClean="0"/>
              <a:t>のアーキテクチャ</a:t>
            </a:r>
            <a:endParaRPr kumimoji="1" lang="ja-JP" altLang="en-US" dirty="0"/>
          </a:p>
        </p:txBody>
      </p:sp>
      <p:pic>
        <p:nvPicPr>
          <p:cNvPr id="1026" name="Picture 2" descr="IIS 6のアーキテクチャ"/>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5225" y="2386012"/>
            <a:ext cx="4248150" cy="338137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857250" y="6317024"/>
            <a:ext cx="7404654" cy="339347"/>
          </a:xfrm>
          <a:prstGeom prst="rect">
            <a:avLst/>
          </a:prstGeom>
          <a:solidFill>
            <a:srgbClr val="FFFFCC"/>
          </a:solidFill>
        </p:spPr>
        <p:txBody>
          <a:bodyPr wrap="none" rtlCol="0">
            <a:normAutofit fontScale="85000" lnSpcReduction="20000"/>
          </a:bodyPr>
          <a:lstStyle/>
          <a:p>
            <a:r>
              <a:rPr kumimoji="1" lang="en-US" altLang="ja-JP" sz="1200" dirty="0" smtClean="0">
                <a:solidFill>
                  <a:schemeClr val="tx1">
                    <a:lumMod val="65000"/>
                    <a:lumOff val="35000"/>
                  </a:schemeClr>
                </a:solidFill>
              </a:rPr>
              <a:t>※1</a:t>
            </a:r>
            <a:r>
              <a:rPr kumimoji="1" lang="ja-JP" altLang="en-US" sz="1200" dirty="0" smtClean="0">
                <a:solidFill>
                  <a:schemeClr val="tx1">
                    <a:lumMod val="65000"/>
                    <a:lumOff val="35000"/>
                  </a:schemeClr>
                </a:solidFill>
              </a:rPr>
              <a:t>　</a:t>
            </a:r>
            <a:r>
              <a:rPr kumimoji="1" lang="ja-JP" altLang="en-US" sz="1200" dirty="0">
                <a:solidFill>
                  <a:schemeClr val="tx1">
                    <a:lumMod val="65000"/>
                    <a:lumOff val="35000"/>
                  </a:schemeClr>
                </a:solidFill>
              </a:rPr>
              <a:t>「</a:t>
            </a:r>
            <a:r>
              <a:rPr kumimoji="1" lang="en-US" altLang="ja-JP" sz="1200" dirty="0">
                <a:solidFill>
                  <a:schemeClr val="tx1">
                    <a:lumMod val="65000"/>
                    <a:lumOff val="35000"/>
                  </a:schemeClr>
                </a:solidFill>
                <a:hlinkClick r:id="rId3"/>
              </a:rPr>
              <a:t>Improving .NET Application Performance and Scalability Chapter 6 - Improving ASP.NET Performance</a:t>
            </a:r>
            <a:r>
              <a:rPr kumimoji="1" lang="ja-JP" altLang="en-US" sz="1200" dirty="0" smtClean="0">
                <a:solidFill>
                  <a:schemeClr val="tx1">
                    <a:lumMod val="65000"/>
                    <a:lumOff val="35000"/>
                  </a:schemeClr>
                </a:solidFill>
              </a:rPr>
              <a:t>」より抜粋。</a:t>
            </a:r>
            <a:r>
              <a:rPr kumimoji="1" lang="en-US" altLang="ja-JP" sz="1200" dirty="0" smtClean="0">
                <a:solidFill>
                  <a:schemeClr val="tx1">
                    <a:lumMod val="65000"/>
                    <a:lumOff val="35000"/>
                  </a:schemeClr>
                </a:solidFill>
              </a:rPr>
              <a:t/>
            </a:r>
            <a:br>
              <a:rPr kumimoji="1" lang="en-US" altLang="ja-JP" sz="1200" dirty="0" smtClean="0">
                <a:solidFill>
                  <a:schemeClr val="tx1">
                    <a:lumMod val="65000"/>
                    <a:lumOff val="35000"/>
                  </a:schemeClr>
                </a:solidFill>
              </a:rPr>
            </a:br>
            <a:r>
              <a:rPr kumimoji="1" lang="en-US" altLang="ja-JP" sz="1200" dirty="0" smtClean="0">
                <a:solidFill>
                  <a:schemeClr val="tx1">
                    <a:lumMod val="65000"/>
                    <a:lumOff val="35000"/>
                  </a:schemeClr>
                </a:solidFill>
              </a:rPr>
              <a:t>	http</a:t>
            </a:r>
            <a:r>
              <a:rPr kumimoji="1" lang="en-US" altLang="ja-JP" sz="1200" dirty="0">
                <a:solidFill>
                  <a:schemeClr val="tx1">
                    <a:lumMod val="65000"/>
                    <a:lumOff val="35000"/>
                  </a:schemeClr>
                </a:solidFill>
              </a:rPr>
              <a:t>://</a:t>
            </a:r>
            <a:r>
              <a:rPr kumimoji="1" lang="en-US" altLang="ja-JP" sz="1200" dirty="0" smtClean="0">
                <a:solidFill>
                  <a:schemeClr val="tx1">
                    <a:lumMod val="65000"/>
                    <a:lumOff val="35000"/>
                  </a:schemeClr>
                </a:solidFill>
              </a:rPr>
              <a:t>www.buildinsider.net/web/iis8/08</a:t>
            </a:r>
            <a:r>
              <a:rPr kumimoji="1" lang="ja-JP" altLang="en-US" sz="1200" dirty="0" smtClean="0">
                <a:solidFill>
                  <a:schemeClr val="tx1">
                    <a:lumMod val="65000"/>
                    <a:lumOff val="35000"/>
                  </a:schemeClr>
                </a:solidFill>
              </a:rPr>
              <a:t>より再転載。</a:t>
            </a:r>
            <a:endParaRPr kumimoji="1" lang="ja-JP" altLang="en-US" sz="1200" dirty="0">
              <a:solidFill>
                <a:schemeClr val="tx1">
                  <a:lumMod val="65000"/>
                  <a:lumOff val="35000"/>
                </a:schemeClr>
              </a:solidFill>
            </a:endParaRPr>
          </a:p>
        </p:txBody>
      </p:sp>
      <p:sp>
        <p:nvSpPr>
          <p:cNvPr id="11" name="四角形吹き出し 10"/>
          <p:cNvSpPr/>
          <p:nvPr/>
        </p:nvSpPr>
        <p:spPr>
          <a:xfrm>
            <a:off x="6788817" y="4743471"/>
            <a:ext cx="1723416" cy="626551"/>
          </a:xfrm>
          <a:prstGeom prst="wedgeRectCallout">
            <a:avLst>
              <a:gd name="adj1" fmla="val -79241"/>
              <a:gd name="adj2" fmla="val -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①リクエストは</a:t>
            </a:r>
            <a:r>
              <a:rPr kumimoji="1" lang="en-US" altLang="ja-JP" sz="1200" dirty="0" smtClean="0"/>
              <a:t>HTTP</a:t>
            </a:r>
            <a:r>
              <a:rPr kumimoji="1" lang="ja-JP" altLang="en-US" sz="1200" dirty="0" smtClean="0"/>
              <a:t>リスナーが受ける</a:t>
            </a:r>
            <a:endParaRPr kumimoji="1" lang="ja-JP" altLang="en-US" sz="1200" dirty="0"/>
          </a:p>
        </p:txBody>
      </p:sp>
      <p:sp>
        <p:nvSpPr>
          <p:cNvPr id="12" name="四角形吹き出し 11"/>
          <p:cNvSpPr/>
          <p:nvPr/>
        </p:nvSpPr>
        <p:spPr>
          <a:xfrm>
            <a:off x="6788817" y="3300154"/>
            <a:ext cx="1723416" cy="776546"/>
          </a:xfrm>
          <a:prstGeom prst="wedgeRectCallout">
            <a:avLst>
              <a:gd name="adj1" fmla="val -79241"/>
              <a:gd name="adj2" fmla="val -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②それを</a:t>
            </a:r>
            <a:r>
              <a:rPr kumimoji="1" lang="en-US" altLang="ja-JP" sz="1200" dirty="0" smtClean="0"/>
              <a:t>Worker Process</a:t>
            </a:r>
            <a:r>
              <a:rPr kumimoji="1" lang="ja-JP" altLang="en-US" sz="1200" dirty="0" smtClean="0"/>
              <a:t>が処理する</a:t>
            </a:r>
            <a:endParaRPr kumimoji="1" lang="ja-JP" altLang="en-US" sz="1200" dirty="0"/>
          </a:p>
        </p:txBody>
      </p:sp>
      <p:sp>
        <p:nvSpPr>
          <p:cNvPr id="13" name="四角形吹き出し 12"/>
          <p:cNvSpPr/>
          <p:nvPr/>
        </p:nvSpPr>
        <p:spPr>
          <a:xfrm>
            <a:off x="6788816" y="1354975"/>
            <a:ext cx="2105801" cy="1656979"/>
          </a:xfrm>
          <a:prstGeom prst="wedgeRectCallout">
            <a:avLst>
              <a:gd name="adj1" fmla="val -79241"/>
              <a:gd name="adj2" fmla="val 56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sz="1200" dirty="0" smtClean="0"/>
              <a:t>リサイクルを行うと新しいプロセスが立ち上がり、</a:t>
            </a:r>
            <a:r>
              <a:rPr kumimoji="1" lang="en-US" altLang="ja-JP" sz="1200" dirty="0" smtClean="0"/>
              <a:t>CLR</a:t>
            </a:r>
            <a:r>
              <a:rPr kumimoji="1" lang="ja-JP" altLang="en-US" sz="1200" dirty="0" smtClean="0"/>
              <a:t>と</a:t>
            </a:r>
            <a:r>
              <a:rPr kumimoji="1" lang="en-US" altLang="ja-JP" sz="1200" dirty="0" smtClean="0"/>
              <a:t>ASP.NET</a:t>
            </a:r>
            <a:r>
              <a:rPr kumimoji="1" lang="ja-JP" altLang="en-US" sz="1200" dirty="0" smtClean="0"/>
              <a:t>がロードされる（古いプロセスはその後停止する）。</a:t>
            </a:r>
            <a:endParaRPr kumimoji="1" lang="ja-JP" altLang="en-US" sz="1200" dirty="0"/>
          </a:p>
        </p:txBody>
      </p:sp>
    </p:spTree>
    <p:extLst>
      <p:ext uri="{BB962C8B-B14F-4D97-AF65-F5344CB8AC3E}">
        <p14:creationId xmlns:p14="http://schemas.microsoft.com/office/powerpoint/2010/main" val="15951509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JVM vs. CLR</a:t>
            </a:r>
            <a:endParaRPr kumimoji="1" lang="ja-JP" altLang="en-US" dirty="0"/>
          </a:p>
        </p:txBody>
      </p:sp>
      <p:sp>
        <p:nvSpPr>
          <p:cNvPr id="5" name="コンテンツ プレースホルダ 4"/>
          <p:cNvSpPr>
            <a:spLocks noGrp="1"/>
          </p:cNvSpPr>
          <p:nvPr>
            <p:ph idx="1"/>
          </p:nvPr>
        </p:nvSpPr>
        <p:spPr/>
        <p:txBody>
          <a:bodyPr/>
          <a:lstStyle/>
          <a:p>
            <a:r>
              <a:rPr kumimoji="1" lang="ja-JP" altLang="en-US" dirty="0" smtClean="0"/>
              <a:t>ランタイム</a:t>
            </a:r>
            <a:r>
              <a:rPr kumimoji="1" lang="en-US" altLang="ja-JP" dirty="0" smtClean="0"/>
              <a:t>/</a:t>
            </a:r>
            <a:r>
              <a:rPr kumimoji="1" lang="ja-JP" altLang="en-US" dirty="0" smtClean="0"/>
              <a:t>言語仕様いずれも</a:t>
            </a:r>
            <a:r>
              <a:rPr kumimoji="1" lang="en-US" altLang="ja-JP" dirty="0" smtClean="0"/>
              <a:t>CLR</a:t>
            </a:r>
            <a:r>
              <a:rPr kumimoji="1" lang="ja-JP" altLang="en-US" dirty="0" smtClean="0"/>
              <a:t>の方が複雑度「高」</a:t>
            </a:r>
            <a:endParaRPr kumimoji="1" lang="en-US" altLang="ja-JP" dirty="0" smtClean="0"/>
          </a:p>
          <a:p>
            <a:r>
              <a:rPr kumimoji="1" lang="ja-JP" altLang="en-US" dirty="0" smtClean="0"/>
              <a:t>とくにモジュラリティには大きな違いがある</a:t>
            </a:r>
            <a:endParaRPr kumimoji="1" lang="en-US" altLang="ja-JP" dirty="0" smtClean="0"/>
          </a:p>
          <a:p>
            <a:r>
              <a:rPr lang="ja-JP" altLang="en-US" dirty="0" smtClean="0"/>
              <a:t>ランタイムのコード実行戦略のちがいはそれを基盤とする製品のアーキテクチャに大きく影響している</a:t>
            </a:r>
            <a:endParaRPr lang="en-US" altLang="ja-JP" dirty="0" smtClean="0"/>
          </a:p>
          <a:p>
            <a:r>
              <a:rPr kumimoji="1" lang="ja-JP" altLang="en-US" dirty="0" smtClean="0"/>
              <a:t>言語レベルでは似通った要素が多いが、成り立ちに違いがあるため使い勝手にも大きな違いが出てくる</a:t>
            </a:r>
            <a:endParaRPr kumimoji="1" lang="en-US" altLang="ja-JP" dirty="0" smtClean="0"/>
          </a:p>
          <a:p>
            <a:r>
              <a:rPr lang="ja-JP" altLang="en-US" dirty="0" smtClean="0"/>
              <a:t>オープンソース化については</a:t>
            </a:r>
            <a:r>
              <a:rPr lang="en-US" altLang="ja-JP" dirty="0" smtClean="0"/>
              <a:t>2006</a:t>
            </a:r>
            <a:r>
              <a:rPr lang="ja-JP" altLang="en-US" dirty="0" smtClean="0"/>
              <a:t>～</a:t>
            </a:r>
            <a:r>
              <a:rPr lang="en-US" altLang="ja-JP" dirty="0" smtClean="0"/>
              <a:t>2008</a:t>
            </a:r>
            <a:r>
              <a:rPr lang="ja-JP" altLang="en-US" dirty="0" smtClean="0"/>
              <a:t>年ころの</a:t>
            </a:r>
            <a:r>
              <a:rPr lang="en-US" altLang="ja-JP" dirty="0" smtClean="0"/>
              <a:t>Java</a:t>
            </a:r>
            <a:r>
              <a:rPr lang="ja-JP" altLang="en-US" dirty="0" smtClean="0"/>
              <a:t>の世界みたいな状況？ </a:t>
            </a:r>
            <a:r>
              <a:rPr lang="en-US" altLang="ja-JP" dirty="0" smtClean="0"/>
              <a:t>M</a:t>
            </a:r>
            <a:r>
              <a:rPr lang="ja-JP" altLang="en-US" dirty="0" smtClean="0"/>
              <a:t>社が本腰を入れることでコミュニティが成長していくことに期待</a:t>
            </a:r>
            <a:r>
              <a:rPr lang="en-US" altLang="ja-JP" dirty="0" smtClean="0"/>
              <a:t>…</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C#/.NET</a:t>
            </a:r>
            <a:r>
              <a:rPr lang="ja-JP" altLang="en-US" dirty="0"/>
              <a:t>を学ぶ意味</a:t>
            </a:r>
            <a:endParaRPr kumimoji="1" lang="ja-JP" altLang="en-US" dirty="0"/>
          </a:p>
        </p:txBody>
      </p:sp>
      <p:sp>
        <p:nvSpPr>
          <p:cNvPr id="3" name="コンテンツ プレースホルダー 2"/>
          <p:cNvSpPr>
            <a:spLocks noGrp="1"/>
          </p:cNvSpPr>
          <p:nvPr>
            <p:ph idx="1"/>
          </p:nvPr>
        </p:nvSpPr>
        <p:spPr/>
        <p:txBody>
          <a:bodyPr/>
          <a:lstStyle/>
          <a:p>
            <a:r>
              <a:rPr lang="ja-JP" altLang="en-US" dirty="0"/>
              <a:t>直近の仕事に必要だから？</a:t>
            </a:r>
          </a:p>
          <a:p>
            <a:r>
              <a:rPr lang="ja-JP" altLang="en-US" dirty="0" smtClean="0"/>
              <a:t>キャリアパス</a:t>
            </a:r>
            <a:r>
              <a:rPr lang="ja-JP" altLang="en-US" dirty="0"/>
              <a:t>に必要だから？</a:t>
            </a:r>
          </a:p>
          <a:p>
            <a:r>
              <a:rPr lang="ja-JP" altLang="en-US" dirty="0" smtClean="0"/>
              <a:t>単純</a:t>
            </a:r>
            <a:r>
              <a:rPr lang="ja-JP" altLang="en-US" dirty="0"/>
              <a:t>に興味関心があるから？</a:t>
            </a:r>
            <a:endParaRPr kumimoji="1" lang="ja-JP" altLang="en-US" dirty="0"/>
          </a:p>
        </p:txBody>
      </p:sp>
    </p:spTree>
    <p:extLst>
      <p:ext uri="{BB962C8B-B14F-4D97-AF65-F5344CB8AC3E}">
        <p14:creationId xmlns:p14="http://schemas.microsoft.com/office/powerpoint/2010/main" val="32214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特定言語</a:t>
            </a:r>
            <a:r>
              <a:rPr lang="en-US" altLang="ja-JP" dirty="0"/>
              <a:t>/RT</a:t>
            </a:r>
            <a:r>
              <a:rPr lang="ja-JP" altLang="en-US" dirty="0"/>
              <a:t>の向こう</a:t>
            </a:r>
            <a:r>
              <a:rPr lang="ja-JP" altLang="en-US" dirty="0" smtClean="0"/>
              <a:t>側</a:t>
            </a:r>
            <a:endParaRPr kumimoji="1" lang="ja-JP" altLang="en-US" dirty="0"/>
          </a:p>
        </p:txBody>
      </p:sp>
      <p:sp>
        <p:nvSpPr>
          <p:cNvPr id="3" name="コンテンツ プレースホルダー 2"/>
          <p:cNvSpPr>
            <a:spLocks noGrp="1"/>
          </p:cNvSpPr>
          <p:nvPr>
            <p:ph idx="1"/>
          </p:nvPr>
        </p:nvSpPr>
        <p:spPr/>
        <p:txBody>
          <a:bodyPr/>
          <a:lstStyle/>
          <a:p>
            <a:r>
              <a:rPr lang="en-US" altLang="ja-JP" dirty="0"/>
              <a:t>C</a:t>
            </a:r>
            <a:r>
              <a:rPr lang="ja-JP" altLang="en-US" dirty="0"/>
              <a:t>系言語</a:t>
            </a:r>
            <a:r>
              <a:rPr lang="ja-JP" altLang="en-US" dirty="0" smtClean="0"/>
              <a:t>一般に関するナレッジ</a:t>
            </a:r>
            <a:endParaRPr lang="en-US" altLang="ja-JP" dirty="0" smtClean="0"/>
          </a:p>
          <a:p>
            <a:r>
              <a:rPr lang="ja-JP" altLang="en-US" dirty="0"/>
              <a:t>関連プロダクト≒</a:t>
            </a:r>
            <a:r>
              <a:rPr lang="ja-JP" altLang="en-US" dirty="0" smtClean="0"/>
              <a:t>エコシステムのナレッジ</a:t>
            </a:r>
            <a:endParaRPr lang="en-US" altLang="ja-JP" dirty="0" smtClean="0"/>
          </a:p>
          <a:p>
            <a:pPr lvl="1"/>
            <a:r>
              <a:rPr lang="ja-JP" altLang="en-US" dirty="0"/>
              <a:t>サードパーティ製ライブラリ</a:t>
            </a:r>
          </a:p>
          <a:p>
            <a:pPr lvl="1"/>
            <a:r>
              <a:rPr lang="ja-JP" altLang="en-US" dirty="0" smtClean="0"/>
              <a:t>フレームワーク</a:t>
            </a:r>
            <a:endParaRPr lang="ja-JP" altLang="en-US" dirty="0"/>
          </a:p>
          <a:p>
            <a:pPr lvl="1"/>
            <a:r>
              <a:rPr lang="ja-JP" altLang="en-US" dirty="0" smtClean="0"/>
              <a:t>ミドルウェア</a:t>
            </a:r>
            <a:endParaRPr lang="ja-JP" altLang="en-US" dirty="0"/>
          </a:p>
          <a:p>
            <a:pPr lvl="1"/>
            <a:r>
              <a:rPr lang="ja-JP" altLang="en-US" dirty="0" smtClean="0"/>
              <a:t>プラットフォーム</a:t>
            </a:r>
            <a:r>
              <a:rPr lang="en-US" altLang="ja-JP" dirty="0"/>
              <a:t>/</a:t>
            </a:r>
            <a:r>
              <a:rPr lang="ja-JP" altLang="en-US" dirty="0"/>
              <a:t>インフラ</a:t>
            </a:r>
            <a:endParaRPr kumimoji="1" lang="ja-JP" altLang="en-US" dirty="0"/>
          </a:p>
        </p:txBody>
      </p:sp>
    </p:spTree>
    <p:extLst>
      <p:ext uri="{BB962C8B-B14F-4D97-AF65-F5344CB8AC3E}">
        <p14:creationId xmlns:p14="http://schemas.microsoft.com/office/powerpoint/2010/main" val="160258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少し</a:t>
            </a:r>
            <a:r>
              <a:rPr lang="ja-JP" altLang="en-US" dirty="0" smtClean="0"/>
              <a:t>メタレベル</a:t>
            </a:r>
            <a:r>
              <a:rPr lang="ja-JP" altLang="en-US" dirty="0"/>
              <a:t>で</a:t>
            </a:r>
            <a:r>
              <a:rPr lang="ja-JP" altLang="en-US" dirty="0" smtClean="0"/>
              <a:t>考えて</a:t>
            </a:r>
            <a:r>
              <a:rPr lang="ja-JP" altLang="en-US" dirty="0"/>
              <a:t>みる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「何</a:t>
            </a:r>
            <a:r>
              <a:rPr lang="ja-JP" altLang="en-US" dirty="0"/>
              <a:t>かを学ぼうと</a:t>
            </a:r>
            <a:r>
              <a:rPr lang="ja-JP" altLang="en-US" dirty="0" smtClean="0"/>
              <a:t>する」ことの前提条件は何だろうか？</a:t>
            </a:r>
            <a:endParaRPr lang="en-US" altLang="ja-JP" dirty="0" smtClean="0"/>
          </a:p>
          <a:p>
            <a:pPr lvl="1"/>
            <a:r>
              <a:rPr lang="ja-JP" altLang="en-US" dirty="0" smtClean="0"/>
              <a:t>時間とお金。</a:t>
            </a:r>
            <a:endParaRPr lang="en-US" altLang="ja-JP" dirty="0" smtClean="0"/>
          </a:p>
          <a:p>
            <a:pPr lvl="1"/>
            <a:r>
              <a:rPr lang="en-US" altLang="ja-JP" dirty="0" smtClean="0"/>
              <a:t>XX</a:t>
            </a:r>
            <a:r>
              <a:rPr lang="ja-JP" altLang="en-US" dirty="0" smtClean="0"/>
              <a:t>を</a:t>
            </a:r>
            <a:r>
              <a:rPr lang="ja-JP" altLang="en-US" dirty="0"/>
              <a:t>学ぶべきだと考える</a:t>
            </a:r>
            <a:r>
              <a:rPr lang="ja-JP" altLang="en-US" dirty="0" smtClean="0"/>
              <a:t>こと。</a:t>
            </a:r>
            <a:endParaRPr lang="en-US" altLang="ja-JP" dirty="0" smtClean="0"/>
          </a:p>
          <a:p>
            <a:pPr lvl="1"/>
            <a:r>
              <a:rPr kumimoji="1" lang="ja-JP" altLang="en-US" dirty="0" smtClean="0"/>
              <a:t>つまり</a:t>
            </a:r>
            <a:r>
              <a:rPr lang="en-US" altLang="ja-JP" dirty="0"/>
              <a:t>XX</a:t>
            </a:r>
            <a:r>
              <a:rPr lang="ja-JP" altLang="en-US" dirty="0"/>
              <a:t>を学ぶ能力（</a:t>
            </a:r>
            <a:r>
              <a:rPr lang="en-US" altLang="ja-JP" dirty="0"/>
              <a:t>competence</a:t>
            </a:r>
            <a:r>
              <a:rPr lang="ja-JP" altLang="en-US" dirty="0"/>
              <a:t>）があると考える</a:t>
            </a:r>
            <a:r>
              <a:rPr lang="ja-JP" altLang="en-US" dirty="0" smtClean="0"/>
              <a:t>こと。</a:t>
            </a:r>
            <a:endParaRPr lang="en-US" altLang="ja-JP" dirty="0" smtClean="0"/>
          </a:p>
          <a:p>
            <a:pPr lvl="1"/>
            <a:r>
              <a:rPr lang="ja-JP" altLang="en-US" dirty="0"/>
              <a:t>またそれにより相応の賭金が約束されて</a:t>
            </a:r>
            <a:r>
              <a:rPr lang="ja-JP" altLang="en-US" dirty="0" smtClean="0"/>
              <a:t>いると考えること。</a:t>
            </a:r>
            <a:endParaRPr lang="en-US" altLang="ja-JP" dirty="0" smtClean="0"/>
          </a:p>
          <a:p>
            <a:pPr lvl="1"/>
            <a:endParaRPr kumimoji="1" lang="en-US" altLang="ja-JP" dirty="0"/>
          </a:p>
          <a:p>
            <a:r>
              <a:rPr lang="ja-JP" altLang="en-US" dirty="0" smtClean="0"/>
              <a:t>つまり「</a:t>
            </a:r>
            <a:r>
              <a:rPr lang="ja-JP" altLang="en-US" dirty="0"/>
              <a:t>学ぶ</a:t>
            </a:r>
            <a:r>
              <a:rPr lang="ja-JP" altLang="en-US" dirty="0" smtClean="0"/>
              <a:t>」「学ぼうとする」以前</a:t>
            </a:r>
            <a:r>
              <a:rPr lang="ja-JP" altLang="en-US" dirty="0"/>
              <a:t>の</a:t>
            </a:r>
            <a:r>
              <a:rPr lang="ja-JP" altLang="en-US" dirty="0" smtClean="0"/>
              <a:t>選別がある。</a:t>
            </a:r>
            <a:endParaRPr lang="en-US" altLang="ja-JP" dirty="0" smtClean="0"/>
          </a:p>
          <a:p>
            <a:pPr lvl="1"/>
            <a:r>
              <a:rPr kumimoji="1" lang="ja-JP" altLang="en-US" dirty="0"/>
              <a:t>それら</a:t>
            </a:r>
            <a:r>
              <a:rPr kumimoji="1" lang="ja-JP" altLang="en-US" dirty="0" smtClean="0"/>
              <a:t>は個々人の気付きに任せるしかない。</a:t>
            </a:r>
            <a:endParaRPr kumimoji="1" lang="en-US" altLang="ja-JP" dirty="0" smtClean="0"/>
          </a:p>
          <a:p>
            <a:pPr lvl="1"/>
            <a:r>
              <a:rPr kumimoji="1" lang="ja-JP" altLang="en-US" dirty="0" smtClean="0"/>
              <a:t>しかし環境（業界の情勢や内外の勉強会）が提供するきっかけも重要。そのきっかけ提供に役立てたらとは思う。</a:t>
            </a:r>
            <a:endParaRPr kumimoji="1" lang="ja-JP" altLang="en-US" dirty="0"/>
          </a:p>
        </p:txBody>
      </p:sp>
    </p:spTree>
    <p:extLst>
      <p:ext uri="{BB962C8B-B14F-4D97-AF65-F5344CB8AC3E}">
        <p14:creationId xmlns:p14="http://schemas.microsoft.com/office/powerpoint/2010/main" val="132663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基礎">
  <a:themeElements>
    <a:clrScheme name="基礎">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基礎">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1128</TotalTime>
  <Words>5082</Words>
  <Application>Microsoft Macintosh PowerPoint</Application>
  <PresentationFormat>画面に合わせる (4:3)</PresentationFormat>
  <Paragraphs>668</Paragraphs>
  <Slides>68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68</vt:i4>
      </vt:variant>
    </vt:vector>
  </HeadingPairs>
  <TitlesOfParts>
    <vt:vector size="75" baseType="lpstr">
      <vt:lpstr>Calibri</vt:lpstr>
      <vt:lpstr>Corbel</vt:lpstr>
      <vt:lpstr>Courier New</vt:lpstr>
      <vt:lpstr>ＭＳ Ｐゴシック</vt:lpstr>
      <vt:lpstr>ＭＳ ゴシック</vt:lpstr>
      <vt:lpstr>Wingdings</vt:lpstr>
      <vt:lpstr>基礎</vt:lpstr>
      <vt:lpstr>C#/.NET勉強会</vt:lpstr>
      <vt:lpstr>自己紹介</vt:lpstr>
      <vt:lpstr>はじめに</vt:lpstr>
      <vt:lpstr>開催概要</vt:lpstr>
      <vt:lpstr>スケジュール</vt:lpstr>
      <vt:lpstr>勉強会の目的</vt:lpstr>
      <vt:lpstr>C#/.NETを学ぶ意味</vt:lpstr>
      <vt:lpstr>特定言語/RTの向こう側</vt:lpstr>
      <vt:lpstr>少しメタレベルで考えてみる</vt:lpstr>
      <vt:lpstr>「いま」学ぶ意味</vt:lpstr>
      <vt:lpstr>M社の最近の動き</vt:lpstr>
      <vt:lpstr>C#/.NETの学び方</vt:lpstr>
      <vt:lpstr>特記事項</vt:lpstr>
      <vt:lpstr>アンケート</vt:lpstr>
      <vt:lpstr>第1回</vt:lpstr>
      <vt:lpstr>仕様とベンダ</vt:lpstr>
      <vt:lpstr>標準策定機関</vt:lpstr>
      <vt:lpstr>ベンダー</vt:lpstr>
      <vt:lpstr>開発スタイル</vt:lpstr>
      <vt:lpstr>標準ライブラリの規模</vt:lpstr>
      <vt:lpstr>利用可能な言語</vt:lpstr>
      <vt:lpstr>CTSとCLS（※1）</vt:lpstr>
      <vt:lpstr>C#の特徴 （そのある側面）</vt:lpstr>
      <vt:lpstr>言語仕様の特徴（ある側面）</vt:lpstr>
      <vt:lpstr>言語仕様の特徴（ある側面）</vt:lpstr>
      <vt:lpstr>yield return文</vt:lpstr>
      <vt:lpstr>イレージャによるマジック</vt:lpstr>
      <vt:lpstr>ではこれならどうか？</vt:lpstr>
      <vt:lpstr>ラムダ式の目的のちがい</vt:lpstr>
      <vt:lpstr>ラムダ式の目的のちがい</vt:lpstr>
      <vt:lpstr>ではこれならどうか？</vt:lpstr>
      <vt:lpstr>言語仕様の特徴（ある側面）</vt:lpstr>
      <vt:lpstr>実際のアプリのコードは どれくらいちがってくる？</vt:lpstr>
      <vt:lpstr>参考）アプリ概要</vt:lpstr>
      <vt:lpstr>ところで…</vt:lpstr>
      <vt:lpstr>構成/言語（引用）（※1）</vt:lpstr>
      <vt:lpstr>.NET Framework APIとの 互換性（引用）（※1）</vt:lpstr>
      <vt:lpstr>アプリケーション モデル（引用）（※1）</vt:lpstr>
      <vt:lpstr>.NET Coreの範囲（イメージ）</vt:lpstr>
      <vt:lpstr>ポータビリティ</vt:lpstr>
      <vt:lpstr>ポータビリティ</vt:lpstr>
      <vt:lpstr>アプリ開発</vt:lpstr>
      <vt:lpstr>IDEとそのベンダー</vt:lpstr>
      <vt:lpstr>ビルド/依存性解決ツール</vt:lpstr>
      <vt:lpstr>余談）VS新参者が思うこと</vt:lpstr>
      <vt:lpstr>モジュラリティと依存性解決</vt:lpstr>
      <vt:lpstr>モジュラリティとファイル構成</vt:lpstr>
      <vt:lpstr>ターミノロジー①</vt:lpstr>
      <vt:lpstr>ターミノロジー②</vt:lpstr>
      <vt:lpstr>ターミノロジー③</vt:lpstr>
      <vt:lpstr>実際に見てみる（ildasm.exe）</vt:lpstr>
      <vt:lpstr>実際に見てみる（ildasm.exe）</vt:lpstr>
      <vt:lpstr>アプリ実行</vt:lpstr>
      <vt:lpstr>どのように実行されるか</vt:lpstr>
      <vt:lpstr>ソースコード から ネイティブコードまで</vt:lpstr>
      <vt:lpstr>Javaアプリの起動と JITコンパイル過程（※1）</vt:lpstr>
      <vt:lpstr>C#アプリの起動と JITコンパイル過程</vt:lpstr>
      <vt:lpstr>JITコンパイラと インタプリタの使命</vt:lpstr>
      <vt:lpstr>モジュールのロード方法</vt:lpstr>
      <vt:lpstr>アセンブリのロードプロセス（※1）</vt:lpstr>
      <vt:lpstr>プライベート配置された アセンブリの検索</vt:lpstr>
      <vt:lpstr>GACのアセンブリ検索を 観察する（Fuslogvw.exe）</vt:lpstr>
      <vt:lpstr>exeを実行するとどうなる？</vt:lpstr>
      <vt:lpstr>対策として有効なのはどれか？</vt:lpstr>
      <vt:lpstr>サーバアーキへの反映</vt:lpstr>
      <vt:lpstr>IISのアーキテクチャ</vt:lpstr>
      <vt:lpstr>まとめ</vt:lpstr>
      <vt:lpstr>JVM vs. CLR</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C#/.NET勉強会</dc:title>
  <dc:creator>mizuky fujitani</dc:creator>
  <cp:lastModifiedBy>mizuky fujitani</cp:lastModifiedBy>
  <cp:revision>175</cp:revision>
  <dcterms:created xsi:type="dcterms:W3CDTF">2016-07-18T03:44:43Z</dcterms:created>
  <dcterms:modified xsi:type="dcterms:W3CDTF">2016-12-28T12:47:31Z</dcterms:modified>
</cp:coreProperties>
</file>