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60"/>
  </p:notesMasterIdLst>
  <p:sldIdLst>
    <p:sldId id="256" r:id="rId2"/>
    <p:sldId id="257" r:id="rId3"/>
    <p:sldId id="259" r:id="rId4"/>
    <p:sldId id="318" r:id="rId5"/>
    <p:sldId id="333" r:id="rId6"/>
    <p:sldId id="317" r:id="rId7"/>
    <p:sldId id="320" r:id="rId8"/>
    <p:sldId id="366" r:id="rId9"/>
    <p:sldId id="345" r:id="rId10"/>
    <p:sldId id="321" r:id="rId11"/>
    <p:sldId id="323" r:id="rId12"/>
    <p:sldId id="335" r:id="rId13"/>
    <p:sldId id="367" r:id="rId14"/>
    <p:sldId id="334" r:id="rId15"/>
    <p:sldId id="330" r:id="rId16"/>
    <p:sldId id="329" r:id="rId17"/>
    <p:sldId id="324" r:id="rId18"/>
    <p:sldId id="322" r:id="rId19"/>
    <p:sldId id="326" r:id="rId20"/>
    <p:sldId id="325" r:id="rId21"/>
    <p:sldId id="327" r:id="rId22"/>
    <p:sldId id="331" r:id="rId23"/>
    <p:sldId id="336" r:id="rId24"/>
    <p:sldId id="332" r:id="rId25"/>
    <p:sldId id="346" r:id="rId26"/>
    <p:sldId id="337" r:id="rId27"/>
    <p:sldId id="338" r:id="rId28"/>
    <p:sldId id="339" r:id="rId29"/>
    <p:sldId id="340" r:id="rId30"/>
    <p:sldId id="347" r:id="rId31"/>
    <p:sldId id="348" r:id="rId32"/>
    <p:sldId id="342" r:id="rId33"/>
    <p:sldId id="343" r:id="rId34"/>
    <p:sldId id="344" r:id="rId35"/>
    <p:sldId id="341" r:id="rId36"/>
    <p:sldId id="350" r:id="rId37"/>
    <p:sldId id="352" r:id="rId38"/>
    <p:sldId id="356" r:id="rId39"/>
    <p:sldId id="353" r:id="rId40"/>
    <p:sldId id="354" r:id="rId41"/>
    <p:sldId id="355" r:id="rId42"/>
    <p:sldId id="351" r:id="rId43"/>
    <p:sldId id="357" r:id="rId44"/>
    <p:sldId id="358" r:id="rId45"/>
    <p:sldId id="361" r:id="rId46"/>
    <p:sldId id="359" r:id="rId47"/>
    <p:sldId id="362" r:id="rId48"/>
    <p:sldId id="363" r:id="rId49"/>
    <p:sldId id="364" r:id="rId50"/>
    <p:sldId id="365" r:id="rId51"/>
    <p:sldId id="360" r:id="rId52"/>
    <p:sldId id="372" r:id="rId53"/>
    <p:sldId id="368" r:id="rId54"/>
    <p:sldId id="369" r:id="rId55"/>
    <p:sldId id="370" r:id="rId56"/>
    <p:sldId id="374" r:id="rId57"/>
    <p:sldId id="375" r:id="rId58"/>
    <p:sldId id="371"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1CADE4"/>
    <a:srgbClr val="FFCC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8" autoAdjust="0"/>
    <p:restoredTop sz="89904" autoAdjust="0"/>
  </p:normalViewPr>
  <p:slideViewPr>
    <p:cSldViewPr snapToGrid="0">
      <p:cViewPr varScale="1">
        <p:scale>
          <a:sx n="92" d="100"/>
          <a:sy n="92" d="100"/>
        </p:scale>
        <p:origin x="1360" y="168"/>
      </p:cViewPr>
      <p:guideLst>
        <p:guide orient="horz" pos="2160"/>
        <p:guide pos="2880"/>
      </p:guideLst>
    </p:cSldViewPr>
  </p:slideViewPr>
  <p:outlineViewPr>
    <p:cViewPr>
      <p:scale>
        <a:sx n="33" d="100"/>
        <a:sy n="33" d="100"/>
      </p:scale>
      <p:origin x="0" y="-30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75BC8-4FCB-4862-91FC-317C79EEB164}" type="datetimeFigureOut">
              <a:rPr kumimoji="1" lang="ja-JP" altLang="en-US" smtClean="0"/>
              <a:t>2016/12/28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C8139-9185-4DAB-8BBD-5497312D9363}" type="slidenum">
              <a:rPr kumimoji="1" lang="ja-JP" altLang="en-US" smtClean="0"/>
              <a:t>‹#›</a:t>
            </a:fld>
            <a:endParaRPr kumimoji="1" lang="ja-JP" altLang="en-US"/>
          </a:p>
        </p:txBody>
      </p:sp>
    </p:spTree>
    <p:extLst>
      <p:ext uri="{BB962C8B-B14F-4D97-AF65-F5344CB8AC3E}">
        <p14:creationId xmlns:p14="http://schemas.microsoft.com/office/powerpoint/2010/main" val="42237067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後ほどスレッドのセクション以降でも登場するが大事な話題なので繰り返す</a:t>
            </a:r>
            <a:endParaRPr kumimoji="1" lang="ja-JP" altLang="en-US" dirty="0"/>
          </a:p>
        </p:txBody>
      </p:sp>
      <p:sp>
        <p:nvSpPr>
          <p:cNvPr id="4" name="スライド番号プレースホルダー 3"/>
          <p:cNvSpPr>
            <a:spLocks noGrp="1"/>
          </p:cNvSpPr>
          <p:nvPr>
            <p:ph type="sldNum" sz="quarter" idx="10"/>
          </p:nvPr>
        </p:nvSpPr>
        <p:spPr/>
        <p:txBody>
          <a:bodyPr/>
          <a:lstStyle/>
          <a:p>
            <a:fld id="{C87B673E-E0C2-3D4C-A658-E087BC794ADC}" type="slidenum">
              <a:rPr kumimoji="1" lang="ja-JP" altLang="en-US" smtClean="0"/>
              <a:t>33</a:t>
            </a:fld>
            <a:endParaRPr kumimoji="1" lang="ja-JP" altLang="en-US"/>
          </a:p>
        </p:txBody>
      </p:sp>
    </p:spTree>
    <p:extLst>
      <p:ext uri="{BB962C8B-B14F-4D97-AF65-F5344CB8AC3E}">
        <p14:creationId xmlns:p14="http://schemas.microsoft.com/office/powerpoint/2010/main" val="100312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t>34</a:t>
            </a:fld>
            <a:endParaRPr kumimoji="1" lang="ja-JP" altLang="en-US"/>
          </a:p>
        </p:txBody>
      </p:sp>
    </p:spTree>
    <p:extLst>
      <p:ext uri="{BB962C8B-B14F-4D97-AF65-F5344CB8AC3E}">
        <p14:creationId xmlns:p14="http://schemas.microsoft.com/office/powerpoint/2010/main" val="179914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Fork/Join</a:t>
            </a:r>
            <a:r>
              <a:rPr kumimoji="1" lang="ja-JP" altLang="en-US" dirty="0" smtClean="0"/>
              <a:t>については詳細はここでは触れない　試験でも登場した記憶がない・・・</a:t>
            </a:r>
            <a:endParaRPr kumimoji="1" lang="en-US" altLang="ja-JP" dirty="0" smtClean="0"/>
          </a:p>
          <a:p>
            <a:r>
              <a:rPr kumimoji="1" lang="ja-JP" altLang="en-US" dirty="0" smtClean="0"/>
              <a:t>ただし基本的な概念については</a:t>
            </a:r>
            <a:r>
              <a:rPr kumimoji="1" lang="en-US" altLang="ja-JP" dirty="0" smtClean="0"/>
              <a:t>Java</a:t>
            </a:r>
            <a:r>
              <a:rPr kumimoji="1" lang="ja-JP" altLang="en-US" dirty="0" smtClean="0"/>
              <a:t>に限定されないものなのでさらっとでも触れておく</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87B673E-E0C2-3D4C-A658-E087BC794ADC}" type="slidenum">
              <a:rPr kumimoji="1" lang="ja-JP" altLang="en-US" smtClean="0"/>
              <a:t>41</a:t>
            </a:fld>
            <a:endParaRPr kumimoji="1" lang="ja-JP" altLang="en-US"/>
          </a:p>
        </p:txBody>
      </p:sp>
    </p:spTree>
    <p:extLst>
      <p:ext uri="{BB962C8B-B14F-4D97-AF65-F5344CB8AC3E}">
        <p14:creationId xmlns:p14="http://schemas.microsoft.com/office/powerpoint/2010/main" val="177663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D1C8139-9185-4DAB-8BBD-5497312D9363}" type="slidenum">
              <a:rPr kumimoji="1" lang="ja-JP" altLang="en-US" smtClean="0"/>
              <a:t>44</a:t>
            </a:fld>
            <a:endParaRPr kumimoji="1" lang="ja-JP" altLang="en-US"/>
          </a:p>
        </p:txBody>
      </p:sp>
    </p:spTree>
    <p:extLst>
      <p:ext uri="{BB962C8B-B14F-4D97-AF65-F5344CB8AC3E}">
        <p14:creationId xmlns:p14="http://schemas.microsoft.com/office/powerpoint/2010/main" val="57279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586B75A-687E-405C-8A0B-8D00578BA2C3}" type="datetimeFigureOut">
              <a:rPr lang="en-US" smtClean="0"/>
              <a:pPr/>
              <a:t>12/28/16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98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240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358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969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smtClean="0"/>
              <a:pPr/>
              <a:t>12/28/16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96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12/28/16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939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12/28/16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342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12/28/16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283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12/28/16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5602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F6E2C9B-5FA2-460D-9BE7-B0812FC2A6FF}" type="datetimeFigureOut">
              <a:rPr lang="en-US" smtClean="0"/>
              <a:t>12/28/16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094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86B75A-687E-405C-8A0B-8D00578BA2C3}" type="datetimeFigureOut">
              <a:rPr lang="en-US" smtClean="0"/>
              <a:pPr/>
              <a:t>12/28/16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68956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5586B75A-687E-405C-8A0B-8D00578BA2C3}" type="datetimeFigureOut">
              <a:rPr lang="en-US" smtClean="0"/>
              <a:pPr/>
              <a:t>12/28/16</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367574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ftr="0" dt="0"/>
  <p:txStyles>
    <p:titleStyle>
      <a:lvl1pPr algn="l" defTabSz="685800" rtl="0" eaLnBrk="1" latinLnBrk="0" hangingPunct="1">
        <a:lnSpc>
          <a:spcPct val="90000"/>
        </a:lnSpc>
        <a:spcBef>
          <a:spcPct val="0"/>
        </a:spcBef>
        <a:buNone/>
        <a:defRPr kumimoji="1"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kumimoji="1"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s.oracle.com/wlc/entry/javaee_c15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tmarkit.co.jp/fdotnet/chushin/masterasync_01/masterasync_01_0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amazon.co.jp/dp/4822294951" TargetMode="Externa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education.oracle.com/pls/web_prod-plq-dad/db_pages.getpage?page_id=5001&amp;get_params=p_exam_id:1Z0-809&amp;p_org_id=70&amp;lang=JA"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C#/.NET</a:t>
            </a:r>
            <a:r>
              <a:rPr kumimoji="1" lang="ja-JP" altLang="en-US" dirty="0" smtClean="0"/>
              <a:t>勉強会</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Java</a:t>
            </a:r>
            <a:r>
              <a:rPr kumimoji="1" lang="ja-JP" altLang="en-US" dirty="0" smtClean="0"/>
              <a:t>との差分で理解する</a:t>
            </a:r>
            <a:r>
              <a:rPr kumimoji="1" lang="en-US" altLang="ja-JP" dirty="0" smtClean="0"/>
              <a:t>C#/.NET</a:t>
            </a:r>
            <a:r>
              <a:rPr kumimoji="1" lang="ja-JP" altLang="en-US" dirty="0" smtClean="0"/>
              <a:t>ほか</a:t>
            </a:r>
            <a:endParaRPr kumimoji="1" lang="ja-JP" altLang="en-US" dirty="0"/>
          </a:p>
        </p:txBody>
      </p:sp>
    </p:spTree>
    <p:extLst>
      <p:ext uri="{BB962C8B-B14F-4D97-AF65-F5344CB8AC3E}">
        <p14:creationId xmlns:p14="http://schemas.microsoft.com/office/powerpoint/2010/main" val="3026560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ざっくりいうと？</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Java</a:t>
            </a:r>
            <a:r>
              <a:rPr kumimoji="1" lang="ja-JP" altLang="en-US" dirty="0" smtClean="0"/>
              <a:t>や</a:t>
            </a:r>
            <a:r>
              <a:rPr kumimoji="1" lang="en-US" altLang="ja-JP" dirty="0" smtClean="0"/>
              <a:t>C#</a:t>
            </a:r>
            <a:r>
              <a:rPr kumimoji="1" lang="ja-JP" altLang="en-US" dirty="0" smtClean="0"/>
              <a:t>のような手続き型プログラミング言語では、プログラムとは手続き（計算や</a:t>
            </a:r>
            <a:r>
              <a:rPr kumimoji="1" lang="en-US" altLang="ja-JP" dirty="0" smtClean="0"/>
              <a:t>I/O</a:t>
            </a:r>
            <a:r>
              <a:rPr kumimoji="1" lang="ja-JP" altLang="en-US" dirty="0" smtClean="0"/>
              <a:t>）のカタマリ。</a:t>
            </a:r>
            <a:endParaRPr kumimoji="1" lang="en-US" altLang="ja-JP" dirty="0" smtClean="0"/>
          </a:p>
          <a:p>
            <a:r>
              <a:rPr kumimoji="1" lang="ja-JP" altLang="en-US" dirty="0" smtClean="0"/>
              <a:t>そこでスレッドは</a:t>
            </a:r>
            <a:r>
              <a:rPr kumimoji="1" lang="en-US" altLang="ja-JP" dirty="0" smtClean="0"/>
              <a:t>2</a:t>
            </a:r>
            <a:r>
              <a:rPr kumimoji="1" lang="ja-JP" altLang="en-US" dirty="0" smtClean="0"/>
              <a:t>つの意味であらわれる：</a:t>
            </a:r>
            <a:endParaRPr kumimoji="1" lang="en-US" altLang="ja-JP" dirty="0" smtClean="0"/>
          </a:p>
          <a:p>
            <a:pPr marL="548640" lvl="1" indent="-342900">
              <a:buFont typeface="+mj-ea"/>
              <a:buAutoNum type="circleNumDbPlain"/>
            </a:pPr>
            <a:r>
              <a:rPr kumimoji="1" lang="ja-JP" altLang="en-US" dirty="0" smtClean="0"/>
              <a:t>手続きを決められた順番で実行する機能</a:t>
            </a:r>
            <a:endParaRPr lang="en-US" altLang="ja-JP" dirty="0"/>
          </a:p>
          <a:p>
            <a:pPr marL="548640" lvl="1" indent="-342900">
              <a:buFont typeface="+mj-ea"/>
              <a:buAutoNum type="circleNumDbPlain"/>
            </a:pPr>
            <a:r>
              <a:rPr kumimoji="1" lang="ja-JP" altLang="en-US" dirty="0" smtClean="0"/>
              <a:t>そしてそれを制御する機能を提供するクラスのこと</a:t>
            </a:r>
            <a:endParaRPr kumimoji="1" lang="ja-JP" altLang="en-US" dirty="0"/>
          </a:p>
        </p:txBody>
      </p:sp>
      <p:sp>
        <p:nvSpPr>
          <p:cNvPr id="5" name="雲形吹き出し 4"/>
          <p:cNvSpPr/>
          <p:nvPr/>
        </p:nvSpPr>
        <p:spPr>
          <a:xfrm>
            <a:off x="4114799" y="4433455"/>
            <a:ext cx="4724400" cy="1884218"/>
          </a:xfrm>
          <a:prstGeom prst="cloudCallout">
            <a:avLst>
              <a:gd name="adj1" fmla="val -45633"/>
              <a:gd name="adj2" fmla="val -44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kumimoji="1" lang="ja-JP" altLang="en-US" dirty="0"/>
              <a:t>よって、非・手続き型言語である純粋関数型言語ではこの概念自体が消滅する（すくなくとも表面上いなくなる）</a:t>
            </a:r>
          </a:p>
          <a:p>
            <a:pPr algn="ctr"/>
            <a:endParaRPr kumimoji="1" lang="ja-JP" altLang="en-US" dirty="0"/>
          </a:p>
        </p:txBody>
      </p:sp>
    </p:spTree>
    <p:extLst>
      <p:ext uri="{BB962C8B-B14F-4D97-AF65-F5344CB8AC3E}">
        <p14:creationId xmlns:p14="http://schemas.microsoft.com/office/powerpoint/2010/main" val="178984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スレッドのイメージ</a:t>
            </a:r>
            <a:endParaRPr kumimoji="1" lang="ja-JP" altLang="en-US" dirty="0"/>
          </a:p>
        </p:txBody>
      </p:sp>
      <p:sp>
        <p:nvSpPr>
          <p:cNvPr id="12" name="コンテンツ プレースホルダー 11"/>
          <p:cNvSpPr>
            <a:spLocks noGrp="1"/>
          </p:cNvSpPr>
          <p:nvPr>
            <p:ph sz="half" idx="1"/>
          </p:nvPr>
        </p:nvSpPr>
        <p:spPr/>
        <p:txBody>
          <a:bodyPr/>
          <a:lstStyle/>
          <a:p>
            <a:r>
              <a:rPr lang="ja-JP" altLang="en-US" dirty="0"/>
              <a:t>プログラムは「手続き」の連続（継続）からなる「糸」。</a:t>
            </a:r>
          </a:p>
          <a:p>
            <a:r>
              <a:rPr lang="ja-JP" altLang="en-US" dirty="0"/>
              <a:t>「手続き」とは</a:t>
            </a:r>
            <a:r>
              <a:rPr lang="en-US" altLang="ja-JP" dirty="0"/>
              <a:t>CPU</a:t>
            </a:r>
            <a:r>
              <a:rPr lang="ja-JP" altLang="en-US" dirty="0"/>
              <a:t>とメモリを使って何かしらの計算を行うこと。</a:t>
            </a:r>
          </a:p>
          <a:p>
            <a:r>
              <a:rPr lang="ja-JP" altLang="en-US" dirty="0"/>
              <a:t>スレッドはプログラムをその順序どおりに実行するメカニズム</a:t>
            </a:r>
            <a:r>
              <a:rPr lang="ja-JP" altLang="en-US" dirty="0" smtClean="0"/>
              <a:t>。</a:t>
            </a:r>
            <a:endParaRPr lang="en-US" altLang="ja-JP" dirty="0" smtClean="0"/>
          </a:p>
          <a:p>
            <a:r>
              <a:rPr lang="en-US" altLang="ja-JP" dirty="0" smtClean="0"/>
              <a:t>Java/C#</a:t>
            </a:r>
            <a:r>
              <a:rPr lang="ja-JP" altLang="en-US" dirty="0" smtClean="0"/>
              <a:t>の</a:t>
            </a:r>
            <a:r>
              <a:rPr lang="en-US" altLang="ja-JP" dirty="0" smtClean="0"/>
              <a:t>Thread</a:t>
            </a:r>
            <a:r>
              <a:rPr lang="ja-JP" altLang="en-US" dirty="0" smtClean="0"/>
              <a:t>クラスはこのスレッドを新たに作成したり、状態をチェックしたり、停止させたり、待機したりする機能を提供する。</a:t>
            </a:r>
            <a:endParaRPr lang="ja-JP" altLang="en-US" dirty="0"/>
          </a:p>
        </p:txBody>
      </p:sp>
      <p:sp>
        <p:nvSpPr>
          <p:cNvPr id="4" name="角丸四角形 3"/>
          <p:cNvSpPr/>
          <p:nvPr/>
        </p:nvSpPr>
        <p:spPr>
          <a:xfrm rot="20323027">
            <a:off x="4889533" y="2017544"/>
            <a:ext cx="1203158" cy="401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手続き</a:t>
            </a:r>
            <a:r>
              <a:rPr kumimoji="1" lang="en-US" altLang="ja-JP" dirty="0" smtClean="0"/>
              <a:t>1</a:t>
            </a:r>
            <a:endParaRPr kumimoji="1" lang="ja-JP" altLang="en-US" dirty="0"/>
          </a:p>
        </p:txBody>
      </p:sp>
      <p:sp>
        <p:nvSpPr>
          <p:cNvPr id="5" name="角丸四角形 4"/>
          <p:cNvSpPr/>
          <p:nvPr/>
        </p:nvSpPr>
        <p:spPr>
          <a:xfrm rot="19251395">
            <a:off x="5522869" y="2640862"/>
            <a:ext cx="1203158" cy="401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手続き</a:t>
            </a:r>
            <a:r>
              <a:rPr kumimoji="1" lang="en-US" altLang="ja-JP" dirty="0" smtClean="0"/>
              <a:t>2</a:t>
            </a:r>
            <a:endParaRPr kumimoji="1" lang="ja-JP" altLang="en-US" dirty="0"/>
          </a:p>
        </p:txBody>
      </p:sp>
      <p:sp>
        <p:nvSpPr>
          <p:cNvPr id="6" name="角丸四角形 5"/>
          <p:cNvSpPr/>
          <p:nvPr/>
        </p:nvSpPr>
        <p:spPr>
          <a:xfrm rot="18092399">
            <a:off x="6409984" y="3003530"/>
            <a:ext cx="1203158" cy="401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手続き</a:t>
            </a:r>
            <a:r>
              <a:rPr kumimoji="1" lang="en-US" altLang="ja-JP" dirty="0" smtClean="0"/>
              <a:t>3</a:t>
            </a:r>
            <a:endParaRPr kumimoji="1" lang="ja-JP" altLang="en-US" dirty="0"/>
          </a:p>
        </p:txBody>
      </p:sp>
      <p:sp>
        <p:nvSpPr>
          <p:cNvPr id="7" name="角丸四角形 6"/>
          <p:cNvSpPr/>
          <p:nvPr/>
        </p:nvSpPr>
        <p:spPr>
          <a:xfrm rot="19798099">
            <a:off x="7238721" y="3450350"/>
            <a:ext cx="1203158" cy="401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手続き</a:t>
            </a:r>
            <a:r>
              <a:rPr kumimoji="1" lang="en-US" altLang="ja-JP" dirty="0" smtClean="0"/>
              <a:t>4</a:t>
            </a:r>
          </a:p>
        </p:txBody>
      </p:sp>
      <p:sp>
        <p:nvSpPr>
          <p:cNvPr id="8" name="角丸四角形 7"/>
          <p:cNvSpPr/>
          <p:nvPr/>
        </p:nvSpPr>
        <p:spPr>
          <a:xfrm rot="600466">
            <a:off x="7522842" y="4415738"/>
            <a:ext cx="1203158" cy="401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手続き</a:t>
            </a:r>
            <a:r>
              <a:rPr kumimoji="1" lang="en-US" altLang="ja-JP" dirty="0" smtClean="0"/>
              <a:t>5</a:t>
            </a:r>
            <a:endParaRPr kumimoji="1" lang="ja-JP" altLang="en-US" dirty="0"/>
          </a:p>
        </p:txBody>
      </p:sp>
      <p:sp>
        <p:nvSpPr>
          <p:cNvPr id="9" name="角丸四角形 8"/>
          <p:cNvSpPr/>
          <p:nvPr/>
        </p:nvSpPr>
        <p:spPr>
          <a:xfrm rot="2282704">
            <a:off x="6819939" y="5046111"/>
            <a:ext cx="1203158" cy="401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手続き</a:t>
            </a:r>
            <a:r>
              <a:rPr kumimoji="1" lang="en-US" altLang="ja-JP" dirty="0" smtClean="0"/>
              <a:t>6</a:t>
            </a:r>
            <a:endParaRPr kumimoji="1" lang="ja-JP" altLang="en-US" dirty="0"/>
          </a:p>
        </p:txBody>
      </p:sp>
      <p:sp>
        <p:nvSpPr>
          <p:cNvPr id="10" name="角丸四角形 9"/>
          <p:cNvSpPr/>
          <p:nvPr/>
        </p:nvSpPr>
        <p:spPr>
          <a:xfrm rot="4444818">
            <a:off x="5864756" y="5246724"/>
            <a:ext cx="1203158" cy="401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手続き</a:t>
            </a:r>
            <a:r>
              <a:rPr kumimoji="1" lang="en-US" altLang="ja-JP" dirty="0" smtClean="0"/>
              <a:t>7</a:t>
            </a:r>
            <a:endParaRPr kumimoji="1" lang="ja-JP" altLang="en-US" dirty="0"/>
          </a:p>
        </p:txBody>
      </p:sp>
      <p:cxnSp>
        <p:nvCxnSpPr>
          <p:cNvPr id="21" name="直線矢印コネクタ 20"/>
          <p:cNvCxnSpPr>
            <a:stCxn id="4" idx="2"/>
            <a:endCxn id="5" idx="0"/>
          </p:cNvCxnSpPr>
          <p:nvPr/>
        </p:nvCxnSpPr>
        <p:spPr>
          <a:xfrm>
            <a:off x="5563897" y="2404920"/>
            <a:ext cx="433966" cy="280946"/>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3" name="直線矢印コネクタ 22"/>
          <p:cNvCxnSpPr>
            <a:stCxn id="5" idx="2"/>
            <a:endCxn id="6" idx="0"/>
          </p:cNvCxnSpPr>
          <p:nvPr/>
        </p:nvCxnSpPr>
        <p:spPr>
          <a:xfrm>
            <a:off x="6251033" y="2996910"/>
            <a:ext cx="589627" cy="1022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3" name="直線矢印コネクタ 32"/>
          <p:cNvCxnSpPr>
            <a:stCxn id="6" idx="2"/>
            <a:endCxn id="7" idx="0"/>
          </p:cNvCxnSpPr>
          <p:nvPr/>
        </p:nvCxnSpPr>
        <p:spPr>
          <a:xfrm>
            <a:off x="7182466" y="3308950"/>
            <a:ext cx="557475" cy="168321"/>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2" name="直線矢印コネクタ 41"/>
          <p:cNvCxnSpPr>
            <a:stCxn id="7" idx="2"/>
            <a:endCxn id="8" idx="0"/>
          </p:cNvCxnSpPr>
          <p:nvPr/>
        </p:nvCxnSpPr>
        <p:spPr>
          <a:xfrm>
            <a:off x="7940659" y="3824481"/>
            <a:ext cx="218610" cy="59430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5" name="直線矢印コネクタ 44"/>
          <p:cNvCxnSpPr>
            <a:stCxn id="8" idx="2"/>
            <a:endCxn id="9" idx="0"/>
          </p:cNvCxnSpPr>
          <p:nvPr/>
        </p:nvCxnSpPr>
        <p:spPr>
          <a:xfrm flipH="1">
            <a:off x="7545098" y="4813739"/>
            <a:ext cx="544475" cy="274979"/>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8" name="直線矢印コネクタ 47"/>
          <p:cNvCxnSpPr>
            <a:stCxn id="9" idx="2"/>
            <a:endCxn id="10" idx="0"/>
          </p:cNvCxnSpPr>
          <p:nvPr/>
        </p:nvCxnSpPr>
        <p:spPr>
          <a:xfrm flipH="1" flipV="1">
            <a:off x="6659170" y="5392248"/>
            <a:ext cx="638768" cy="1230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17314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Windows OS</a:t>
            </a:r>
            <a:r>
              <a:rPr kumimoji="1" lang="ja-JP" altLang="en-US" dirty="0" smtClean="0"/>
              <a:t>の視点でいう</a:t>
            </a:r>
            <a:r>
              <a:rPr lang="ja-JP" altLang="en-US" dirty="0" smtClean="0"/>
              <a:t>と</a:t>
            </a:r>
            <a:endParaRPr kumimoji="1" lang="ja-JP" altLang="en-US" sz="2800" dirty="0"/>
          </a:p>
        </p:txBody>
      </p:sp>
      <p:sp>
        <p:nvSpPr>
          <p:cNvPr id="6" name="コンテンツ プレースホルダー 5"/>
          <p:cNvSpPr>
            <a:spLocks noGrp="1"/>
          </p:cNvSpPr>
          <p:nvPr>
            <p:ph idx="1"/>
          </p:nvPr>
        </p:nvSpPr>
        <p:spPr/>
        <p:txBody>
          <a:bodyPr/>
          <a:lstStyle/>
          <a:p>
            <a:pPr>
              <a:buFont typeface="Wingdings" pitchFamily="2" charset="2"/>
              <a:buChar char="p"/>
            </a:pPr>
            <a:r>
              <a:rPr kumimoji="1" lang="ja-JP" altLang="en-US" b="1" dirty="0" smtClean="0"/>
              <a:t>プロセス</a:t>
            </a:r>
            <a:endParaRPr kumimoji="1" lang="en-US" altLang="ja-JP" b="1" dirty="0" smtClean="0"/>
          </a:p>
          <a:p>
            <a:pPr lvl="1"/>
            <a:r>
              <a:rPr lang="ja-JP" altLang="en-US" dirty="0" smtClean="0"/>
              <a:t>あるアプリインスタンスに割当てられたリソースのコレクション。</a:t>
            </a:r>
            <a:endParaRPr lang="en-US" altLang="ja-JP" dirty="0" smtClean="0"/>
          </a:p>
          <a:p>
            <a:pPr lvl="1"/>
            <a:r>
              <a:rPr kumimoji="1" lang="ja-JP" altLang="en-US" dirty="0" smtClean="0"/>
              <a:t>アプリインスタンス専用の仮想アドレスでのみアクセス可能なメモリ空間（他のアプリインスタンスからは触ることができない）とスレッドとが割当てられる。</a:t>
            </a:r>
            <a:endParaRPr kumimoji="1" lang="en-US" altLang="ja-JP" dirty="0" smtClean="0"/>
          </a:p>
          <a:p>
            <a:pPr>
              <a:buFont typeface="Wingdings" pitchFamily="2" charset="2"/>
              <a:buChar char="p"/>
            </a:pPr>
            <a:r>
              <a:rPr lang="ja-JP" altLang="en-US" b="1" dirty="0" smtClean="0"/>
              <a:t>スレッド</a:t>
            </a:r>
            <a:endParaRPr kumimoji="1" lang="en-US" altLang="ja-JP" b="1" dirty="0" smtClean="0"/>
          </a:p>
          <a:p>
            <a:pPr lvl="1"/>
            <a:r>
              <a:rPr kumimoji="1" lang="en-US" altLang="ja-JP" dirty="0" smtClean="0"/>
              <a:t>CPU</a:t>
            </a:r>
            <a:r>
              <a:rPr kumimoji="1" lang="ja-JP" altLang="en-US" dirty="0" smtClean="0"/>
              <a:t>を仮想化するための概念。</a:t>
            </a:r>
            <a:endParaRPr kumimoji="1" lang="en-US" altLang="ja-JP" dirty="0" smtClean="0"/>
          </a:p>
          <a:p>
            <a:pPr lvl="1"/>
            <a:r>
              <a:rPr lang="ja-JP" altLang="en-US" dirty="0" smtClean="0"/>
              <a:t>スレッド</a:t>
            </a:r>
            <a:r>
              <a:rPr lang="en-US" altLang="ja-JP" dirty="0" smtClean="0"/>
              <a:t>1</a:t>
            </a:r>
            <a:r>
              <a:rPr lang="ja-JP" altLang="en-US" dirty="0" smtClean="0"/>
              <a:t>つにつきスタックが</a:t>
            </a:r>
            <a:r>
              <a:rPr lang="en-US" altLang="ja-JP" dirty="0" smtClean="0"/>
              <a:t>1</a:t>
            </a:r>
            <a:r>
              <a:rPr lang="ja-JP" altLang="en-US" dirty="0" smtClean="0"/>
              <a:t>つ割当てられる。</a:t>
            </a:r>
            <a:endParaRPr lang="en-US" altLang="ja-JP" dirty="0" smtClean="0"/>
          </a:p>
          <a:p>
            <a:pPr lvl="1"/>
            <a:r>
              <a:rPr kumimoji="1" lang="ja-JP" altLang="en-US" dirty="0" smtClean="0"/>
              <a:t>同一アプリインスタンス内の他のスレッドと仮想アドレス空間を共有している。</a:t>
            </a:r>
            <a:endParaRPr kumimoji="1" lang="en-US" altLang="ja-JP" dirty="0" smtClean="0"/>
          </a:p>
          <a:p>
            <a:pPr lvl="1"/>
            <a:r>
              <a:rPr kumimoji="1" lang="en-US" altLang="ja-JP" dirty="0" smtClean="0"/>
              <a:t>OS</a:t>
            </a:r>
            <a:r>
              <a:rPr kumimoji="1" lang="ja-JP" altLang="en-US" dirty="0" smtClean="0"/>
              <a:t>は任意のタイミングで作業中のスレッドを休止させて、同じプロセスもしくは他のプロセスの別スレッドを起動させることができる。</a:t>
            </a:r>
            <a:endParaRPr kumimoji="1" lang="ja-JP" altLang="en-US" dirty="0"/>
          </a:p>
        </p:txBody>
      </p:sp>
    </p:spTree>
    <p:extLst>
      <p:ext uri="{BB962C8B-B14F-4D97-AF65-F5344CB8AC3E}">
        <p14:creationId xmlns:p14="http://schemas.microsoft.com/office/powerpoint/2010/main" val="147609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OS</a:t>
            </a:r>
            <a:r>
              <a:rPr kumimoji="1" lang="ja-JP" altLang="en-US" dirty="0" smtClean="0"/>
              <a:t>視点のプロセスとスレッド</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2066925"/>
            <a:ext cx="653415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矢印 4"/>
          <p:cNvSpPr/>
          <p:nvPr/>
        </p:nvSpPr>
        <p:spPr>
          <a:xfrm rot="8100000">
            <a:off x="5623461" y="2566161"/>
            <a:ext cx="564080"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雲形吹き出し 5"/>
          <p:cNvSpPr/>
          <p:nvPr/>
        </p:nvSpPr>
        <p:spPr>
          <a:xfrm>
            <a:off x="4271964" y="4933371"/>
            <a:ext cx="4578002" cy="1715658"/>
          </a:xfrm>
          <a:prstGeom prst="cloudCallout">
            <a:avLst>
              <a:gd name="adj1" fmla="val -19283"/>
              <a:gd name="adj2" fmla="val -70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kumimoji="1" lang="ja-JP" altLang="en-US" dirty="0" smtClean="0"/>
              <a:t>こうしてみると</a:t>
            </a:r>
            <a:r>
              <a:rPr kumimoji="1" lang="en-US" altLang="ja-JP" dirty="0" smtClean="0"/>
              <a:t>OS</a:t>
            </a:r>
            <a:r>
              <a:rPr kumimoji="1" lang="ja-JP" altLang="en-US" dirty="0" smtClean="0"/>
              <a:t>全体では結構すごい数のスレッドが生成されている（ただし</a:t>
            </a:r>
            <a:r>
              <a:rPr kumimoji="1" lang="en-US" altLang="ja-JP" dirty="0" smtClean="0"/>
              <a:t>CPU</a:t>
            </a:r>
            <a:r>
              <a:rPr kumimoji="1" lang="ja-JP" altLang="en-US" dirty="0" smtClean="0"/>
              <a:t>使用％からして大半はアイドル中）</a:t>
            </a:r>
            <a:endParaRPr kumimoji="1" lang="ja-JP" altLang="en-US" dirty="0"/>
          </a:p>
        </p:txBody>
      </p:sp>
    </p:spTree>
    <p:extLst>
      <p:ext uri="{BB962C8B-B14F-4D97-AF65-F5344CB8AC3E}">
        <p14:creationId xmlns:p14="http://schemas.microsoft.com/office/powerpoint/2010/main" val="165113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もっとも身近なスレッド</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763197" y="2081623"/>
            <a:ext cx="7537841" cy="4019139"/>
          </a:xfrm>
          <a:prstGeom prst="rect">
            <a:avLst/>
          </a:prstGeom>
        </p:spPr>
      </p:pic>
      <p:sp>
        <p:nvSpPr>
          <p:cNvPr id="6" name="雲形吹き出し 5"/>
          <p:cNvSpPr/>
          <p:nvPr/>
        </p:nvSpPr>
        <p:spPr>
          <a:xfrm>
            <a:off x="4476750" y="4952421"/>
            <a:ext cx="4487515" cy="1715658"/>
          </a:xfrm>
          <a:prstGeom prst="cloudCallout">
            <a:avLst>
              <a:gd name="adj1" fmla="val -52365"/>
              <a:gd name="adj2" fmla="val -40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kumimoji="1" lang="en-US" altLang="ja-JP" dirty="0" smtClean="0"/>
              <a:t>main</a:t>
            </a:r>
            <a:r>
              <a:rPr kumimoji="1" lang="ja-JP" altLang="en-US" dirty="0" smtClean="0"/>
              <a:t>メソッドとそのコールスタックは、</a:t>
            </a:r>
            <a:r>
              <a:rPr kumimoji="1" lang="en-US" altLang="ja-JP" dirty="0" smtClean="0"/>
              <a:t>JVM/CLR</a:t>
            </a:r>
            <a:r>
              <a:rPr kumimoji="1" lang="ja-JP" altLang="en-US" dirty="0" smtClean="0"/>
              <a:t>により起動される</a:t>
            </a:r>
            <a:r>
              <a:rPr kumimoji="1" lang="en-US" altLang="ja-JP" dirty="0" smtClean="0"/>
              <a:t>main</a:t>
            </a:r>
            <a:r>
              <a:rPr kumimoji="1" lang="ja-JP" altLang="en-US" dirty="0" smtClean="0"/>
              <a:t>スレッド上で実行される。</a:t>
            </a:r>
            <a:endParaRPr kumimoji="1" lang="ja-JP" altLang="en-US" dirty="0"/>
          </a:p>
        </p:txBody>
      </p:sp>
    </p:spTree>
    <p:extLst>
      <p:ext uri="{BB962C8B-B14F-4D97-AF65-F5344CB8AC3E}">
        <p14:creationId xmlns:p14="http://schemas.microsoft.com/office/powerpoint/2010/main" val="2826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新しいスレッドの起動</a:t>
            </a:r>
            <a:endParaRPr kumimoji="1" lang="ja-JP" altLang="en-US" dirty="0"/>
          </a:p>
        </p:txBody>
      </p:sp>
      <p:pic>
        <p:nvPicPr>
          <p:cNvPr id="7" name="コンテンツ プレースホルダー 6"/>
          <p:cNvPicPr>
            <a:picLocks noGrp="1" noChangeAspect="1"/>
          </p:cNvPicPr>
          <p:nvPr>
            <p:ph idx="1"/>
          </p:nvPr>
        </p:nvPicPr>
        <p:blipFill rotWithShape="1">
          <a:blip r:embed="rId2"/>
          <a:srcRect r="10678"/>
          <a:stretch/>
        </p:blipFill>
        <p:spPr>
          <a:xfrm>
            <a:off x="882433" y="2355272"/>
            <a:ext cx="7416628" cy="3089564"/>
          </a:xfrm>
          <a:prstGeom prst="rect">
            <a:avLst/>
          </a:prstGeom>
        </p:spPr>
      </p:pic>
      <p:sp>
        <p:nvSpPr>
          <p:cNvPr id="8" name="雲形吹き出し 7"/>
          <p:cNvSpPr/>
          <p:nvPr/>
        </p:nvSpPr>
        <p:spPr>
          <a:xfrm>
            <a:off x="5043054" y="4933371"/>
            <a:ext cx="3806911" cy="1715658"/>
          </a:xfrm>
          <a:prstGeom prst="cloudCallout">
            <a:avLst>
              <a:gd name="adj1" fmla="val -52365"/>
              <a:gd name="adj2" fmla="val -40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kumimoji="1" lang="en-US" altLang="ja-JP" dirty="0" smtClean="0"/>
              <a:t>C#</a:t>
            </a:r>
            <a:r>
              <a:rPr kumimoji="1" lang="ja-JP" altLang="en-US" dirty="0" smtClean="0"/>
              <a:t>と</a:t>
            </a:r>
            <a:r>
              <a:rPr kumimoji="1" lang="en-US" altLang="ja-JP" dirty="0" smtClean="0"/>
              <a:t>Java</a:t>
            </a:r>
            <a:r>
              <a:rPr kumimoji="1" lang="ja-JP" altLang="en-US" dirty="0" smtClean="0"/>
              <a:t>でのちがいはメソッド名の大文字小文字とラムダ式の記号のちがいだけ</a:t>
            </a:r>
            <a:r>
              <a:rPr kumimoji="1" lang="en-US" altLang="ja-JP" dirty="0" smtClean="0"/>
              <a:t>…</a:t>
            </a:r>
            <a:endParaRPr kumimoji="1" lang="ja-JP" altLang="en-US" dirty="0"/>
          </a:p>
        </p:txBody>
      </p:sp>
    </p:spTree>
    <p:extLst>
      <p:ext uri="{BB962C8B-B14F-4D97-AF65-F5344CB8AC3E}">
        <p14:creationId xmlns:p14="http://schemas.microsoft.com/office/powerpoint/2010/main" val="43776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スレッドのイメージ</a:t>
            </a:r>
            <a:endParaRPr kumimoji="1" lang="ja-JP" altLang="en-US" dirty="0"/>
          </a:p>
        </p:txBody>
      </p:sp>
      <p:cxnSp>
        <p:nvCxnSpPr>
          <p:cNvPr id="3" name="直線矢印コネクタ 2"/>
          <p:cNvCxnSpPr/>
          <p:nvPr/>
        </p:nvCxnSpPr>
        <p:spPr>
          <a:xfrm>
            <a:off x="1045588" y="2735060"/>
            <a:ext cx="651027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4" name="直線コネクタ 3"/>
          <p:cNvCxnSpPr/>
          <p:nvPr/>
        </p:nvCxnSpPr>
        <p:spPr>
          <a:xfrm>
            <a:off x="551280" y="2409458"/>
            <a:ext cx="0" cy="3825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直線矢印コネクタ 4"/>
          <p:cNvCxnSpPr/>
          <p:nvPr/>
        </p:nvCxnSpPr>
        <p:spPr>
          <a:xfrm>
            <a:off x="551280" y="5091157"/>
            <a:ext cx="8041440" cy="0"/>
          </a:xfrm>
          <a:prstGeom prst="straightConnector1">
            <a:avLst/>
          </a:prstGeom>
          <a:ln>
            <a:prstDash val="sysDash"/>
            <a:tailEnd type="arrow"/>
          </a:ln>
        </p:spPr>
        <p:style>
          <a:lnRef idx="2">
            <a:schemeClr val="accent5"/>
          </a:lnRef>
          <a:fillRef idx="0">
            <a:schemeClr val="accent5"/>
          </a:fillRef>
          <a:effectRef idx="1">
            <a:schemeClr val="accent5"/>
          </a:effectRef>
          <a:fontRef idx="minor">
            <a:schemeClr val="tx1"/>
          </a:fontRef>
        </p:style>
      </p:cxnSp>
      <p:cxnSp>
        <p:nvCxnSpPr>
          <p:cNvPr id="6" name="直線矢印コネクタ 5"/>
          <p:cNvCxnSpPr/>
          <p:nvPr/>
        </p:nvCxnSpPr>
        <p:spPr>
          <a:xfrm>
            <a:off x="551280" y="5579560"/>
            <a:ext cx="8041440" cy="0"/>
          </a:xfrm>
          <a:prstGeom prst="straightConnector1">
            <a:avLst/>
          </a:prstGeom>
          <a:ln>
            <a:prstDash val="sysDash"/>
            <a:tailEnd type="arrow"/>
          </a:ln>
        </p:spPr>
        <p:style>
          <a:lnRef idx="2">
            <a:schemeClr val="accent5"/>
          </a:lnRef>
          <a:fillRef idx="0">
            <a:schemeClr val="accent5"/>
          </a:fillRef>
          <a:effectRef idx="1">
            <a:schemeClr val="accent5"/>
          </a:effectRef>
          <a:fontRef idx="minor">
            <a:schemeClr val="tx1"/>
          </a:fontRef>
        </p:style>
      </p:cxnSp>
      <p:cxnSp>
        <p:nvCxnSpPr>
          <p:cNvPr id="7" name="直線コネクタ 6"/>
          <p:cNvCxnSpPr/>
          <p:nvPr/>
        </p:nvCxnSpPr>
        <p:spPr>
          <a:xfrm>
            <a:off x="4578636" y="2409458"/>
            <a:ext cx="0" cy="3825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7555858" y="2409458"/>
            <a:ext cx="0" cy="3825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1045588" y="2409458"/>
            <a:ext cx="0" cy="3825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8592720" y="2409458"/>
            <a:ext cx="0" cy="3825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flipV="1">
            <a:off x="4578636" y="3402546"/>
            <a:ext cx="3522634"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テキスト ボックス 11"/>
          <p:cNvSpPr txBox="1"/>
          <p:nvPr/>
        </p:nvSpPr>
        <p:spPr>
          <a:xfrm>
            <a:off x="325348" y="1911797"/>
            <a:ext cx="451863" cy="369332"/>
          </a:xfrm>
          <a:prstGeom prst="rect">
            <a:avLst/>
          </a:prstGeom>
          <a:noFill/>
        </p:spPr>
        <p:txBody>
          <a:bodyPr wrap="none" rtlCol="0">
            <a:spAutoFit/>
          </a:bodyPr>
          <a:lstStyle/>
          <a:p>
            <a:r>
              <a:rPr lang="en-US" altLang="ja-JP" i="1" dirty="0" smtClean="0"/>
              <a:t>t1</a:t>
            </a:r>
            <a:endParaRPr kumimoji="1" lang="ja-JP" altLang="en-US" i="1" dirty="0"/>
          </a:p>
        </p:txBody>
      </p:sp>
      <p:sp>
        <p:nvSpPr>
          <p:cNvPr id="13" name="テキスト ボックス 12"/>
          <p:cNvSpPr txBox="1"/>
          <p:nvPr/>
        </p:nvSpPr>
        <p:spPr>
          <a:xfrm>
            <a:off x="819656" y="1911797"/>
            <a:ext cx="444346" cy="369332"/>
          </a:xfrm>
          <a:prstGeom prst="rect">
            <a:avLst/>
          </a:prstGeom>
          <a:noFill/>
        </p:spPr>
        <p:txBody>
          <a:bodyPr wrap="none" rtlCol="0">
            <a:spAutoFit/>
          </a:bodyPr>
          <a:lstStyle/>
          <a:p>
            <a:r>
              <a:rPr lang="en-US" altLang="ja-JP" i="1" dirty="0" smtClean="0"/>
              <a:t>t2</a:t>
            </a:r>
          </a:p>
        </p:txBody>
      </p:sp>
      <p:sp>
        <p:nvSpPr>
          <p:cNvPr id="14" name="テキスト ボックス 13"/>
          <p:cNvSpPr txBox="1"/>
          <p:nvPr/>
        </p:nvSpPr>
        <p:spPr>
          <a:xfrm>
            <a:off x="4356463" y="1879237"/>
            <a:ext cx="444346" cy="369332"/>
          </a:xfrm>
          <a:prstGeom prst="rect">
            <a:avLst/>
          </a:prstGeom>
          <a:noFill/>
        </p:spPr>
        <p:txBody>
          <a:bodyPr wrap="none" rtlCol="0">
            <a:spAutoFit/>
          </a:bodyPr>
          <a:lstStyle/>
          <a:p>
            <a:r>
              <a:rPr lang="en-US" altLang="ja-JP" i="1" dirty="0" smtClean="0"/>
              <a:t>t3</a:t>
            </a:r>
          </a:p>
        </p:txBody>
      </p:sp>
      <p:sp>
        <p:nvSpPr>
          <p:cNvPr id="15" name="テキスト ボックス 14"/>
          <p:cNvSpPr txBox="1"/>
          <p:nvPr/>
        </p:nvSpPr>
        <p:spPr>
          <a:xfrm>
            <a:off x="7879097" y="1911797"/>
            <a:ext cx="444346" cy="369332"/>
          </a:xfrm>
          <a:prstGeom prst="rect">
            <a:avLst/>
          </a:prstGeom>
          <a:noFill/>
        </p:spPr>
        <p:txBody>
          <a:bodyPr wrap="none" rtlCol="0">
            <a:spAutoFit/>
          </a:bodyPr>
          <a:lstStyle/>
          <a:p>
            <a:r>
              <a:rPr lang="en-US" altLang="ja-JP" i="1" dirty="0" smtClean="0"/>
              <a:t>t5</a:t>
            </a:r>
          </a:p>
        </p:txBody>
      </p:sp>
      <p:sp>
        <p:nvSpPr>
          <p:cNvPr id="16" name="テキスト ボックス 15"/>
          <p:cNvSpPr txBox="1"/>
          <p:nvPr/>
        </p:nvSpPr>
        <p:spPr>
          <a:xfrm>
            <a:off x="8370547" y="1911797"/>
            <a:ext cx="444346" cy="369332"/>
          </a:xfrm>
          <a:prstGeom prst="rect">
            <a:avLst/>
          </a:prstGeom>
          <a:noFill/>
        </p:spPr>
        <p:txBody>
          <a:bodyPr wrap="none" rtlCol="0">
            <a:spAutoFit/>
          </a:bodyPr>
          <a:lstStyle/>
          <a:p>
            <a:r>
              <a:rPr lang="en-US" altLang="ja-JP" i="1" dirty="0" smtClean="0"/>
              <a:t>t6</a:t>
            </a:r>
          </a:p>
        </p:txBody>
      </p:sp>
      <p:sp>
        <p:nvSpPr>
          <p:cNvPr id="17" name="四角形吹き出し 16"/>
          <p:cNvSpPr/>
          <p:nvPr/>
        </p:nvSpPr>
        <p:spPr>
          <a:xfrm>
            <a:off x="819656" y="3096222"/>
            <a:ext cx="914400" cy="612648"/>
          </a:xfrm>
          <a:prstGeom prst="wedgeRectCallout">
            <a:avLst>
              <a:gd name="adj1" fmla="val -24394"/>
              <a:gd name="adj2" fmla="val -1022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main</a:t>
            </a:r>
          </a:p>
          <a:p>
            <a:pPr algn="ctr"/>
            <a:r>
              <a:rPr kumimoji="1" lang="ja-JP" altLang="en-US" dirty="0" smtClean="0"/>
              <a:t>起動</a:t>
            </a:r>
            <a:endParaRPr kumimoji="1" lang="ja-JP" altLang="en-US" dirty="0"/>
          </a:p>
        </p:txBody>
      </p:sp>
      <p:sp>
        <p:nvSpPr>
          <p:cNvPr id="18" name="四角形吹き出し 17"/>
          <p:cNvSpPr/>
          <p:nvPr/>
        </p:nvSpPr>
        <p:spPr>
          <a:xfrm>
            <a:off x="4356463" y="3908522"/>
            <a:ext cx="2755050" cy="612648"/>
          </a:xfrm>
          <a:prstGeom prst="wedgeRectCallout">
            <a:avLst>
              <a:gd name="adj1" fmla="val -41658"/>
              <a:gd name="adj2" fmla="val -94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main</a:t>
            </a:r>
            <a:r>
              <a:rPr kumimoji="1" lang="ja-JP" altLang="en-US" dirty="0" smtClean="0"/>
              <a:t>スレッドから別スレッドが起動される</a:t>
            </a:r>
            <a:endParaRPr kumimoji="1" lang="ja-JP" altLang="en-US" dirty="0"/>
          </a:p>
        </p:txBody>
      </p:sp>
      <p:sp>
        <p:nvSpPr>
          <p:cNvPr id="19" name="四角形吹き出し 18"/>
          <p:cNvSpPr/>
          <p:nvPr/>
        </p:nvSpPr>
        <p:spPr>
          <a:xfrm>
            <a:off x="6184258" y="1942245"/>
            <a:ext cx="914400" cy="612648"/>
          </a:xfrm>
          <a:prstGeom prst="wedgeRectCallout">
            <a:avLst>
              <a:gd name="adj1" fmla="val 103805"/>
              <a:gd name="adj2" fmla="val 6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main</a:t>
            </a:r>
          </a:p>
          <a:p>
            <a:pPr algn="ctr"/>
            <a:r>
              <a:rPr kumimoji="1" lang="ja-JP" altLang="en-US" dirty="0" smtClean="0"/>
              <a:t>終了</a:t>
            </a:r>
            <a:endParaRPr kumimoji="1" lang="en-US" altLang="ja-JP" dirty="0" smtClean="0"/>
          </a:p>
        </p:txBody>
      </p:sp>
      <p:sp>
        <p:nvSpPr>
          <p:cNvPr id="20" name="四角形吹き出し 19"/>
          <p:cNvSpPr/>
          <p:nvPr/>
        </p:nvSpPr>
        <p:spPr>
          <a:xfrm>
            <a:off x="6419285" y="2976265"/>
            <a:ext cx="914400" cy="612648"/>
          </a:xfrm>
          <a:prstGeom prst="wedgeRectCallout">
            <a:avLst>
              <a:gd name="adj1" fmla="val 107366"/>
              <a:gd name="adj2" fmla="val 1998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こちらも終了</a:t>
            </a:r>
            <a:endParaRPr kumimoji="1" lang="en-US" altLang="ja-JP" dirty="0" smtClean="0"/>
          </a:p>
        </p:txBody>
      </p:sp>
      <p:cxnSp>
        <p:nvCxnSpPr>
          <p:cNvPr id="21" name="直線コネクタ 20"/>
          <p:cNvCxnSpPr/>
          <p:nvPr/>
        </p:nvCxnSpPr>
        <p:spPr>
          <a:xfrm>
            <a:off x="8101270" y="2408604"/>
            <a:ext cx="0" cy="3825827"/>
          </a:xfrm>
          <a:prstGeom prst="line">
            <a:avLst/>
          </a:prstGeom>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7333685" y="1879237"/>
            <a:ext cx="444346" cy="369332"/>
          </a:xfrm>
          <a:prstGeom prst="rect">
            <a:avLst/>
          </a:prstGeom>
          <a:noFill/>
        </p:spPr>
        <p:txBody>
          <a:bodyPr wrap="none" rtlCol="0">
            <a:spAutoFit/>
          </a:bodyPr>
          <a:lstStyle/>
          <a:p>
            <a:r>
              <a:rPr lang="en-US" altLang="ja-JP" i="1" dirty="0" smtClean="0"/>
              <a:t>t4</a:t>
            </a:r>
          </a:p>
        </p:txBody>
      </p:sp>
      <p:sp>
        <p:nvSpPr>
          <p:cNvPr id="23" name="四角形吹き出し 22"/>
          <p:cNvSpPr/>
          <p:nvPr/>
        </p:nvSpPr>
        <p:spPr>
          <a:xfrm>
            <a:off x="1303653" y="4154311"/>
            <a:ext cx="1480454" cy="936845"/>
          </a:xfrm>
          <a:prstGeom prst="wedgeRectCallout">
            <a:avLst>
              <a:gd name="adj1" fmla="val -94988"/>
              <a:gd name="adj2" fmla="val 5299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t>finalizer</a:t>
            </a:r>
            <a:r>
              <a:rPr kumimoji="1" lang="ja-JP" altLang="en-US" dirty="0" smtClean="0"/>
              <a:t>スレッドなどが起動</a:t>
            </a:r>
            <a:endParaRPr kumimoji="1" lang="en-US" altLang="ja-JP" dirty="0" smtClean="0"/>
          </a:p>
        </p:txBody>
      </p:sp>
      <p:cxnSp>
        <p:nvCxnSpPr>
          <p:cNvPr id="25" name="直線矢印コネクタ 24"/>
          <p:cNvCxnSpPr/>
          <p:nvPr/>
        </p:nvCxnSpPr>
        <p:spPr>
          <a:xfrm>
            <a:off x="4084882" y="2744966"/>
            <a:ext cx="470540" cy="702511"/>
          </a:xfrm>
          <a:prstGeom prst="straightConnector1">
            <a:avLst/>
          </a:prstGeom>
          <a:ln>
            <a:prstDash val="sysDash"/>
            <a:tailEnd type="arrow"/>
          </a:ln>
        </p:spPr>
        <p:style>
          <a:lnRef idx="2">
            <a:schemeClr val="accent5"/>
          </a:lnRef>
          <a:fillRef idx="0">
            <a:schemeClr val="accent5"/>
          </a:fillRef>
          <a:effectRef idx="1">
            <a:schemeClr val="accent5"/>
          </a:effectRef>
          <a:fontRef idx="minor">
            <a:schemeClr val="tx1"/>
          </a:fontRef>
        </p:style>
      </p:cxnSp>
      <p:sp>
        <p:nvSpPr>
          <p:cNvPr id="26" name="テキスト ボックス 25"/>
          <p:cNvSpPr txBox="1"/>
          <p:nvPr/>
        </p:nvSpPr>
        <p:spPr>
          <a:xfrm>
            <a:off x="780701" y="5940420"/>
            <a:ext cx="7404654" cy="731169"/>
          </a:xfrm>
          <a:prstGeom prst="rect">
            <a:avLst/>
          </a:prstGeom>
          <a:solidFill>
            <a:srgbClr val="FFFFCC"/>
          </a:solidFill>
        </p:spPr>
        <p:txBody>
          <a:bodyPr wrap="square" rtlCol="0">
            <a:normAutofit/>
          </a:bodyPr>
          <a:lstStyle/>
          <a:p>
            <a:r>
              <a:rPr kumimoji="1" lang="ja-JP" altLang="en-US" sz="1200" dirty="0" smtClean="0">
                <a:solidFill>
                  <a:schemeClr val="tx1">
                    <a:lumMod val="65000"/>
                    <a:lumOff val="35000"/>
                  </a:schemeClr>
                </a:solidFill>
              </a:rPr>
              <a:t>上図では</a:t>
            </a:r>
            <a:r>
              <a:rPr kumimoji="1" lang="en-US" altLang="ja-JP" sz="1200" dirty="0" smtClean="0">
                <a:solidFill>
                  <a:schemeClr val="tx1">
                    <a:lumMod val="65000"/>
                    <a:lumOff val="35000"/>
                  </a:schemeClr>
                </a:solidFill>
              </a:rPr>
              <a:t>JVM/CLR</a:t>
            </a:r>
            <a:r>
              <a:rPr kumimoji="1" lang="ja-JP" altLang="en-US" sz="1200" dirty="0" smtClean="0">
                <a:solidFill>
                  <a:schemeClr val="tx1">
                    <a:lumMod val="65000"/>
                    <a:lumOff val="35000"/>
                  </a:schemeClr>
                </a:solidFill>
              </a:rPr>
              <a:t>は</a:t>
            </a:r>
            <a:r>
              <a:rPr kumimoji="1" lang="en-US" altLang="ja-JP" sz="1200" dirty="0" smtClean="0">
                <a:solidFill>
                  <a:schemeClr val="tx1">
                    <a:lumMod val="65000"/>
                    <a:lumOff val="35000"/>
                  </a:schemeClr>
                </a:solidFill>
              </a:rPr>
              <a:t>main</a:t>
            </a:r>
            <a:r>
              <a:rPr kumimoji="1" lang="ja-JP" altLang="en-US" sz="1200" dirty="0" smtClean="0">
                <a:solidFill>
                  <a:schemeClr val="tx1">
                    <a:lumMod val="65000"/>
                    <a:lumOff val="35000"/>
                  </a:schemeClr>
                </a:solidFill>
              </a:rPr>
              <a:t>スレッドから起動された別スレッドについてその終了を待ってシャットダウンしているが、これはユーザスレッド</a:t>
            </a:r>
            <a:r>
              <a:rPr kumimoji="1" lang="en-US" altLang="ja-JP" sz="1200" dirty="0" smtClean="0">
                <a:solidFill>
                  <a:schemeClr val="tx1">
                    <a:lumMod val="65000"/>
                    <a:lumOff val="35000"/>
                  </a:schemeClr>
                </a:solidFill>
              </a:rPr>
              <a:t>/</a:t>
            </a:r>
            <a:r>
              <a:rPr kumimoji="1" lang="ja-JP" altLang="en-US" sz="1200" dirty="0">
                <a:solidFill>
                  <a:schemeClr val="tx1">
                    <a:lumMod val="65000"/>
                    <a:lumOff val="35000"/>
                  </a:schemeClr>
                </a:solidFill>
              </a:rPr>
              <a:t>フォアグラウンドスレッド（デフォルト）の場合。</a:t>
            </a:r>
            <a:r>
              <a:rPr kumimoji="1" lang="ja-JP" altLang="en-US" sz="1200" dirty="0" smtClean="0">
                <a:solidFill>
                  <a:schemeClr val="tx1">
                    <a:lumMod val="65000"/>
                    <a:lumOff val="35000"/>
                  </a:schemeClr>
                </a:solidFill>
              </a:rPr>
              <a:t>デーモンスレッド</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バックグラウンドスレッドの場合</a:t>
            </a:r>
            <a:r>
              <a:rPr kumimoji="1" lang="en-US" altLang="ja-JP" sz="1200" dirty="0" smtClean="0">
                <a:solidFill>
                  <a:schemeClr val="tx1">
                    <a:lumMod val="65000"/>
                    <a:lumOff val="35000"/>
                  </a:schemeClr>
                </a:solidFill>
              </a:rPr>
              <a:t>JVM/CLR</a:t>
            </a:r>
            <a:r>
              <a:rPr kumimoji="1" lang="ja-JP" altLang="en-US" sz="1200" dirty="0" smtClean="0">
                <a:solidFill>
                  <a:schemeClr val="tx1">
                    <a:lumMod val="65000"/>
                    <a:lumOff val="35000"/>
                  </a:schemeClr>
                </a:solidFill>
              </a:rPr>
              <a:t>はその終了を待たずにシャットダウンする。</a:t>
            </a:r>
            <a:endParaRPr kumimoji="1" lang="ja-JP" altLang="en-US" sz="1200" dirty="0">
              <a:solidFill>
                <a:schemeClr val="tx1">
                  <a:lumMod val="65000"/>
                  <a:lumOff val="35000"/>
                </a:schemeClr>
              </a:solidFill>
            </a:endParaRPr>
          </a:p>
        </p:txBody>
      </p:sp>
      <p:sp>
        <p:nvSpPr>
          <p:cNvPr id="24" name="四角形吹き出し 23"/>
          <p:cNvSpPr/>
          <p:nvPr/>
        </p:nvSpPr>
        <p:spPr>
          <a:xfrm>
            <a:off x="5581249" y="5310199"/>
            <a:ext cx="2083463" cy="630221"/>
          </a:xfrm>
          <a:prstGeom prst="wedgeRectCallout">
            <a:avLst>
              <a:gd name="adj1" fmla="val 89610"/>
              <a:gd name="adj2" fmla="val -651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t>finalizer</a:t>
            </a:r>
            <a:r>
              <a:rPr kumimoji="1" lang="ja-JP" altLang="en-US" dirty="0" smtClean="0"/>
              <a:t>スレッドなどが終了</a:t>
            </a:r>
            <a:endParaRPr kumimoji="1" lang="en-US" altLang="ja-JP" dirty="0" smtClean="0"/>
          </a:p>
        </p:txBody>
      </p:sp>
    </p:spTree>
    <p:extLst>
      <p:ext uri="{BB962C8B-B14F-4D97-AF65-F5344CB8AC3E}">
        <p14:creationId xmlns:p14="http://schemas.microsoft.com/office/powerpoint/2010/main" val="1129563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それで、何ができるの？</a:t>
            </a:r>
            <a:endParaRPr kumimoji="1" lang="ja-JP" altLang="en-US" dirty="0"/>
          </a:p>
        </p:txBody>
      </p:sp>
      <p:sp>
        <p:nvSpPr>
          <p:cNvPr id="5" name="コンテンツ プレースホルダー 4"/>
          <p:cNvSpPr>
            <a:spLocks noGrp="1"/>
          </p:cNvSpPr>
          <p:nvPr>
            <p:ph idx="1"/>
          </p:nvPr>
        </p:nvSpPr>
        <p:spPr/>
        <p:txBody>
          <a:bodyPr/>
          <a:lstStyle/>
          <a:p>
            <a:r>
              <a:rPr lang="ja-JP" altLang="en-US" dirty="0"/>
              <a:t>非同期</a:t>
            </a:r>
            <a:r>
              <a:rPr lang="en-US" altLang="ja-JP" dirty="0"/>
              <a:t>/</a:t>
            </a:r>
            <a:r>
              <a:rPr lang="ja-JP" altLang="en-US" dirty="0"/>
              <a:t>並列</a:t>
            </a:r>
            <a:r>
              <a:rPr lang="ja-JP" altLang="en-US" dirty="0" smtClean="0"/>
              <a:t>処理が実現できる。</a:t>
            </a:r>
            <a:endParaRPr lang="en-US" altLang="ja-JP" dirty="0" smtClean="0"/>
          </a:p>
          <a:p>
            <a:r>
              <a:rPr lang="ja-JP" altLang="en-US" dirty="0" smtClean="0"/>
              <a:t>つまり例えば・・・</a:t>
            </a:r>
            <a:endParaRPr lang="en-US" altLang="ja-JP" dirty="0" smtClean="0"/>
          </a:p>
          <a:p>
            <a:pPr lvl="1"/>
            <a:r>
              <a:rPr kumimoji="1" lang="ja-JP" altLang="en-US" dirty="0" smtClean="0"/>
              <a:t>メインの処理をしている背後で別の作業をさせられる。</a:t>
            </a:r>
            <a:endParaRPr kumimoji="1" lang="en-US" altLang="ja-JP" dirty="0" smtClean="0"/>
          </a:p>
          <a:p>
            <a:pPr marL="342900" lvl="1" indent="-137160">
              <a:buFont typeface="Arial" charset="0"/>
              <a:buChar char="•"/>
            </a:pPr>
            <a:r>
              <a:rPr lang="ja-JP" altLang="en-US" dirty="0" smtClean="0"/>
              <a:t>膨大な量のデータの処理を分割し並列で作業させられる。</a:t>
            </a:r>
            <a:endParaRPr kumimoji="1" lang="ja-JP" altLang="en-US" dirty="0"/>
          </a:p>
        </p:txBody>
      </p:sp>
    </p:spTree>
    <p:extLst>
      <p:ext uri="{BB962C8B-B14F-4D97-AF65-F5344CB8AC3E}">
        <p14:creationId xmlns:p14="http://schemas.microsoft.com/office/powerpoint/2010/main" val="8358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なぜ非同期</a:t>
            </a:r>
            <a:r>
              <a:rPr kumimoji="1" lang="en-US" altLang="ja-JP" dirty="0" smtClean="0"/>
              <a:t>/</a:t>
            </a:r>
            <a:r>
              <a:rPr kumimoji="1" lang="ja-JP" altLang="en-US" dirty="0" smtClean="0"/>
              <a:t>並列処理が</a:t>
            </a:r>
            <a:r>
              <a:rPr kumimoji="1" lang="en-US" altLang="ja-JP" dirty="0" smtClean="0"/>
              <a:t/>
            </a:r>
            <a:br>
              <a:rPr kumimoji="1" lang="en-US" altLang="ja-JP" dirty="0" smtClean="0"/>
            </a:br>
            <a:r>
              <a:rPr kumimoji="1" lang="ja-JP" altLang="en-US" dirty="0" smtClean="0"/>
              <a:t>必要なの？</a:t>
            </a:r>
            <a:endParaRPr kumimoji="1" lang="ja-JP" altLang="en-US" dirty="0"/>
          </a:p>
        </p:txBody>
      </p:sp>
      <p:sp>
        <p:nvSpPr>
          <p:cNvPr id="3" name="コンテンツ プレースホルダー 2"/>
          <p:cNvSpPr>
            <a:spLocks noGrp="1"/>
          </p:cNvSpPr>
          <p:nvPr>
            <p:ph idx="1"/>
          </p:nvPr>
        </p:nvSpPr>
        <p:spPr/>
        <p:txBody>
          <a:bodyPr/>
          <a:lstStyle/>
          <a:p>
            <a:pPr marL="491490" indent="-457200">
              <a:buFont typeface="+mj-lt"/>
              <a:buAutoNum type="alphaUcParenR"/>
            </a:pPr>
            <a:r>
              <a:rPr kumimoji="1" lang="ja-JP" altLang="en-US" dirty="0" smtClean="0"/>
              <a:t>メインの処理を中断させたくない。</a:t>
            </a:r>
            <a:endParaRPr kumimoji="1" lang="en-US" altLang="ja-JP" dirty="0" smtClean="0"/>
          </a:p>
          <a:p>
            <a:pPr marL="491490" indent="-457200">
              <a:buFont typeface="+mj-lt"/>
              <a:buAutoNum type="alphaUcParenR"/>
            </a:pPr>
            <a:r>
              <a:rPr lang="ja-JP" altLang="en-US" dirty="0"/>
              <a:t>メインの処理とは別に常に実行する必要がある作業がある。</a:t>
            </a:r>
            <a:endParaRPr lang="en-US" altLang="ja-JP" dirty="0"/>
          </a:p>
          <a:p>
            <a:pPr marL="491490" indent="-457200">
              <a:buFont typeface="+mj-lt"/>
              <a:buAutoNum type="alphaUcParenR"/>
            </a:pPr>
            <a:r>
              <a:rPr lang="ja-JP" altLang="en-US" dirty="0" smtClean="0"/>
              <a:t>とにかく処理対象データが多すぎる。</a:t>
            </a:r>
            <a:endParaRPr lang="en-US" altLang="ja-JP" dirty="0" smtClean="0"/>
          </a:p>
          <a:p>
            <a:pPr marL="491490" indent="-457200">
              <a:buFont typeface="+mj-lt"/>
              <a:buAutoNum type="alphaUcParenR"/>
            </a:pPr>
            <a:r>
              <a:rPr kumimoji="1" lang="ja-JP" altLang="en-US" dirty="0" smtClean="0"/>
              <a:t>そんなに多くないけど応答速度を上げたい。</a:t>
            </a:r>
            <a:endParaRPr kumimoji="1" lang="en-US" altLang="ja-JP" dirty="0" smtClean="0"/>
          </a:p>
          <a:p>
            <a:pPr marL="491490" indent="-457200">
              <a:buFont typeface="+mj-lt"/>
              <a:buAutoNum type="alphaUcParenR"/>
            </a:pPr>
            <a:r>
              <a:rPr lang="ja-JP" altLang="en-US" dirty="0" smtClean="0"/>
              <a:t>接続先の</a:t>
            </a:r>
            <a:r>
              <a:rPr lang="en-US" altLang="ja-JP" dirty="0" smtClean="0"/>
              <a:t>DB</a:t>
            </a:r>
            <a:r>
              <a:rPr lang="ja-JP" altLang="en-US" dirty="0" smtClean="0"/>
              <a:t>や</a:t>
            </a:r>
            <a:r>
              <a:rPr lang="en-US" altLang="ja-JP" dirty="0" smtClean="0"/>
              <a:t>Web</a:t>
            </a:r>
            <a:r>
              <a:rPr lang="ja-JP" altLang="en-US" dirty="0" smtClean="0"/>
              <a:t>サービス、ファイルシステムの応答速度が悪い。</a:t>
            </a:r>
            <a:endParaRPr kumimoji="1" lang="en-US" altLang="ja-JP" dirty="0" smtClean="0"/>
          </a:p>
        </p:txBody>
      </p:sp>
    </p:spTree>
    <p:extLst>
      <p:ext uri="{BB962C8B-B14F-4D97-AF65-F5344CB8AC3E}">
        <p14:creationId xmlns:p14="http://schemas.microsoft.com/office/powerpoint/2010/main" val="115742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例えば・・・</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dirty="0" smtClean="0"/>
              <a:t>デスクトップアプリの場合</a:t>
            </a:r>
            <a:endParaRPr kumimoji="1" lang="ja-JP" altLang="en-US" dirty="0"/>
          </a:p>
        </p:txBody>
      </p:sp>
      <p:sp>
        <p:nvSpPr>
          <p:cNvPr id="5" name="コンテンツ プレースホルダー 4"/>
          <p:cNvSpPr>
            <a:spLocks noGrp="1"/>
          </p:cNvSpPr>
          <p:nvPr>
            <p:ph sz="half" idx="2"/>
          </p:nvPr>
        </p:nvSpPr>
        <p:spPr/>
        <p:txBody>
          <a:bodyPr/>
          <a:lstStyle/>
          <a:p>
            <a:r>
              <a:rPr kumimoji="1" lang="en-US" altLang="ja-JP" dirty="0" smtClean="0"/>
              <a:t>UI</a:t>
            </a:r>
            <a:r>
              <a:rPr kumimoji="1" lang="ja-JP" altLang="en-US" dirty="0" smtClean="0"/>
              <a:t>を制御するスレッドで時間のかかる処理をすると「ボタンを押すと画面が固まる」問題が起きてしまう。</a:t>
            </a:r>
            <a:endParaRPr kumimoji="1" lang="en-US" altLang="ja-JP" dirty="0" smtClean="0"/>
          </a:p>
          <a:p>
            <a:r>
              <a:rPr lang="ja-JP" altLang="en-US" dirty="0" smtClean="0"/>
              <a:t>したがって時間のかかる処理は別スレッドで行うようにして、</a:t>
            </a:r>
            <a:r>
              <a:rPr lang="en-US" altLang="ja-JP" dirty="0" smtClean="0"/>
              <a:t>UI</a:t>
            </a:r>
            <a:r>
              <a:rPr lang="ja-JP" altLang="en-US" dirty="0" smtClean="0"/>
              <a:t>制御スレッドを開放、結果が出たところでその内容を</a:t>
            </a:r>
            <a:r>
              <a:rPr lang="en-US" altLang="ja-JP" dirty="0" smtClean="0"/>
              <a:t>UI</a:t>
            </a:r>
            <a:r>
              <a:rPr lang="ja-JP" altLang="en-US" dirty="0" smtClean="0"/>
              <a:t>に反映させる。</a:t>
            </a:r>
            <a:endParaRPr kumimoji="1" lang="ja-JP" altLang="en-US" dirty="0"/>
          </a:p>
        </p:txBody>
      </p:sp>
      <p:sp>
        <p:nvSpPr>
          <p:cNvPr id="6" name="テキスト プレースホルダー 5"/>
          <p:cNvSpPr>
            <a:spLocks noGrp="1"/>
          </p:cNvSpPr>
          <p:nvPr>
            <p:ph type="body" sz="quarter" idx="3"/>
          </p:nvPr>
        </p:nvSpPr>
        <p:spPr/>
        <p:txBody>
          <a:bodyPr/>
          <a:lstStyle/>
          <a:p>
            <a:r>
              <a:rPr kumimoji="1" lang="en-US" altLang="ja-JP" dirty="0" smtClean="0"/>
              <a:t>Web</a:t>
            </a:r>
            <a:r>
              <a:rPr kumimoji="1" lang="ja-JP" altLang="en-US" dirty="0" smtClean="0"/>
              <a:t>アプリの場合</a:t>
            </a:r>
            <a:endParaRPr kumimoji="1" lang="ja-JP" altLang="en-US" dirty="0"/>
          </a:p>
        </p:txBody>
      </p:sp>
      <p:sp>
        <p:nvSpPr>
          <p:cNvPr id="7" name="コンテンツ プレースホルダー 6"/>
          <p:cNvSpPr>
            <a:spLocks noGrp="1"/>
          </p:cNvSpPr>
          <p:nvPr>
            <p:ph sz="quarter" idx="4"/>
          </p:nvPr>
        </p:nvSpPr>
        <p:spPr/>
        <p:txBody>
          <a:bodyPr/>
          <a:lstStyle/>
          <a:p>
            <a:r>
              <a:rPr kumimoji="1" lang="en-US" altLang="ja-JP" dirty="0" smtClean="0"/>
              <a:t>HTTP</a:t>
            </a:r>
            <a:r>
              <a:rPr kumimoji="1" lang="ja-JP" altLang="en-US" dirty="0" smtClean="0"/>
              <a:t>リクエストを処理するスレッドで時間のかかる処理をすると、次々やってくるリクエストの処理渋滞が発生してしまう。</a:t>
            </a:r>
            <a:endParaRPr kumimoji="1" lang="en-US" altLang="ja-JP" dirty="0" smtClean="0"/>
          </a:p>
          <a:p>
            <a:r>
              <a:rPr lang="ja-JP" altLang="en-US" dirty="0"/>
              <a:t>したがって時間のかかる処理は別スレッドで行うようにして</a:t>
            </a:r>
            <a:r>
              <a:rPr lang="ja-JP" altLang="en-US" dirty="0" smtClean="0"/>
              <a:t>、もとのスレッドは別のリクエストを処理できるように開放させてやる。</a:t>
            </a:r>
            <a:endParaRPr lang="en-US" altLang="ja-JP" dirty="0" smtClean="0"/>
          </a:p>
          <a:p>
            <a:r>
              <a:rPr kumimoji="1" lang="ja-JP" altLang="en-US" dirty="0" smtClean="0"/>
              <a:t>そして処理結果が出たところでアイドル状態のスレッドにレスポンスを返す処理を担当させる。</a:t>
            </a:r>
            <a:endParaRPr kumimoji="1" lang="ja-JP" altLang="en-US" dirty="0"/>
          </a:p>
        </p:txBody>
      </p:sp>
    </p:spTree>
    <p:extLst>
      <p:ext uri="{BB962C8B-B14F-4D97-AF65-F5344CB8AC3E}">
        <p14:creationId xmlns:p14="http://schemas.microsoft.com/office/powerpoint/2010/main" val="734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自己紹介</a:t>
            </a:r>
            <a:endParaRPr kumimoji="1" lang="ja-JP" altLang="en-US" dirty="0"/>
          </a:p>
        </p:txBody>
      </p:sp>
      <p:graphicFrame>
        <p:nvGraphicFramePr>
          <p:cNvPr id="10" name="コンテンツ プレースホルダー 9"/>
          <p:cNvGraphicFramePr>
            <a:graphicFrameLocks noGrp="1"/>
          </p:cNvGraphicFramePr>
          <p:nvPr>
            <p:ph sz="half" idx="1"/>
            <p:extLst>
              <p:ext uri="{D42A27DB-BD31-4B8C-83A1-F6EECF244321}">
                <p14:modId xmlns:p14="http://schemas.microsoft.com/office/powerpoint/2010/main" val="764917853"/>
              </p:ext>
            </p:extLst>
          </p:nvPr>
        </p:nvGraphicFramePr>
        <p:xfrm>
          <a:off x="857250" y="2057400"/>
          <a:ext cx="3565526" cy="2324100"/>
        </p:xfrm>
        <a:graphic>
          <a:graphicData uri="http://schemas.openxmlformats.org/drawingml/2006/table">
            <a:tbl>
              <a:tblPr bandRow="1">
                <a:tableStyleId>{5C22544A-7EE6-4342-B048-85BDC9FD1C3A}</a:tableStyleId>
              </a:tblPr>
              <a:tblGrid>
                <a:gridCol w="1229647"/>
                <a:gridCol w="2335879"/>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藤谷 瑞樹</a:t>
                      </a:r>
                      <a:endParaRPr kumimoji="1" lang="ja-JP" altLang="en-US" dirty="0"/>
                    </a:p>
                  </a:txBody>
                  <a:tcPr/>
                </a:tc>
              </a:tr>
              <a:tr h="370840">
                <a:tc>
                  <a:txBody>
                    <a:bodyPr/>
                    <a:lstStyle/>
                    <a:p>
                      <a:r>
                        <a:rPr kumimoji="1" lang="ja-JP" altLang="en-US" dirty="0" smtClean="0"/>
                        <a:t>所属</a:t>
                      </a:r>
                      <a:endParaRPr kumimoji="1" lang="ja-JP" altLang="en-US" dirty="0"/>
                    </a:p>
                  </a:txBody>
                  <a:tcPr/>
                </a:tc>
                <a:tc>
                  <a:txBody>
                    <a:bodyPr/>
                    <a:lstStyle/>
                    <a:p>
                      <a:endParaRPr kumimoji="1" lang="ja-JP" altLang="en-US" dirty="0"/>
                    </a:p>
                  </a:txBody>
                  <a:tcPr/>
                </a:tc>
              </a:tr>
              <a:tr h="370840">
                <a:tc>
                  <a:txBody>
                    <a:bodyPr/>
                    <a:lstStyle/>
                    <a:p>
                      <a:r>
                        <a:rPr kumimoji="1" lang="ja-JP" altLang="en-US" dirty="0" smtClean="0"/>
                        <a:t>趣味（日常）</a:t>
                      </a:r>
                      <a:endParaRPr kumimoji="1" lang="ja-JP" altLang="en-US" dirty="0"/>
                    </a:p>
                  </a:txBody>
                  <a:tcPr/>
                </a:tc>
                <a:tc>
                  <a:txBody>
                    <a:bodyPr/>
                    <a:lstStyle/>
                    <a:p>
                      <a:r>
                        <a:rPr kumimoji="1" lang="ja-JP" altLang="en-US" dirty="0" smtClean="0"/>
                        <a:t>プログラミングしながら社会学を考えていて気がついたら</a:t>
                      </a:r>
                      <a:r>
                        <a:rPr kumimoji="1" lang="en-US" altLang="ja-JP" dirty="0" smtClean="0"/>
                        <a:t>Amazon</a:t>
                      </a:r>
                      <a:r>
                        <a:rPr kumimoji="1" lang="ja-JP" altLang="en-US" dirty="0" smtClean="0"/>
                        <a:t>でポチっている</a:t>
                      </a:r>
                      <a:endParaRPr kumimoji="1" lang="ja-JP" altLang="en-US" dirty="0"/>
                    </a:p>
                  </a:txBody>
                  <a:tcPr/>
                </a:tc>
              </a:tr>
              <a:tr h="370840">
                <a:tc>
                  <a:txBody>
                    <a:bodyPr/>
                    <a:lstStyle/>
                    <a:p>
                      <a:r>
                        <a:rPr kumimoji="1" lang="ja-JP" altLang="en-US" dirty="0" smtClean="0"/>
                        <a:t>ブログ</a:t>
                      </a:r>
                      <a:endParaRPr kumimoji="1" lang="ja-JP" altLang="en-US" dirty="0"/>
                    </a:p>
                  </a:txBody>
                  <a:tcPr/>
                </a:tc>
                <a:tc>
                  <a:txBody>
                    <a:bodyPr/>
                    <a:lstStyle/>
                    <a:p>
                      <a:r>
                        <a:rPr kumimoji="1" lang="en-US" altLang="ja-JP" dirty="0" smtClean="0"/>
                        <a:t>http://m12i.hatenablog.com/</a:t>
                      </a:r>
                    </a:p>
                  </a:txBody>
                  <a:tcPr/>
                </a:tc>
              </a:tr>
              <a:tr h="370840">
                <a:tc>
                  <a:txBody>
                    <a:bodyPr/>
                    <a:lstStyle/>
                    <a:p>
                      <a:r>
                        <a:rPr kumimoji="1" lang="ja-JP" altLang="en-US" dirty="0" smtClean="0"/>
                        <a:t>過去スライド</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http://www.slideshare.net/mizukyfujitani/presentations</a:t>
                      </a:r>
                      <a:endParaRPr kumimoji="1" lang="ja-JP" altLang="en-US" dirty="0" smtClean="0"/>
                    </a:p>
                  </a:txBody>
                  <a:tcPr/>
                </a:tc>
              </a:tr>
            </a:tbl>
          </a:graphicData>
        </a:graphic>
      </p:graphicFrame>
      <p:pic>
        <p:nvPicPr>
          <p:cNvPr id="7" name="コンテンツ プレースホルダー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00588" y="2286000"/>
            <a:ext cx="3565525" cy="3565525"/>
          </a:xfrm>
        </p:spPr>
      </p:pic>
    </p:spTree>
    <p:extLst>
      <p:ext uri="{BB962C8B-B14F-4D97-AF65-F5344CB8AC3E}">
        <p14:creationId xmlns:p14="http://schemas.microsoft.com/office/powerpoint/2010/main" val="1357480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デスクトップアプリの場合</a:t>
            </a:r>
            <a:endParaRPr kumimoji="1" lang="ja-JP" altLang="en-US" dirty="0"/>
          </a:p>
        </p:txBody>
      </p:sp>
      <p:cxnSp>
        <p:nvCxnSpPr>
          <p:cNvPr id="6" name="直線矢印コネクタ 5"/>
          <p:cNvCxnSpPr/>
          <p:nvPr/>
        </p:nvCxnSpPr>
        <p:spPr>
          <a:xfrm>
            <a:off x="1555146" y="2453640"/>
            <a:ext cx="0" cy="3661778"/>
          </a:xfrm>
          <a:prstGeom prst="straightConnector1">
            <a:avLst/>
          </a:prstGeom>
          <a:ln w="34925">
            <a:headEnd w="lg"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57250" y="2006084"/>
            <a:ext cx="1319592" cy="369332"/>
          </a:xfrm>
          <a:prstGeom prst="rect">
            <a:avLst/>
          </a:prstGeom>
          <a:noFill/>
        </p:spPr>
        <p:txBody>
          <a:bodyPr wrap="none" rtlCol="0">
            <a:spAutoFit/>
          </a:bodyPr>
          <a:lstStyle/>
          <a:p>
            <a:r>
              <a:rPr kumimoji="1" lang="en-US" altLang="ja-JP" dirty="0" smtClean="0"/>
              <a:t>UI</a:t>
            </a:r>
            <a:r>
              <a:rPr kumimoji="1" lang="ja-JP" altLang="en-US" dirty="0" smtClean="0"/>
              <a:t>スレッド</a:t>
            </a:r>
            <a:endParaRPr kumimoji="1" lang="ja-JP" altLang="en-US" dirty="0"/>
          </a:p>
        </p:txBody>
      </p:sp>
      <p:sp>
        <p:nvSpPr>
          <p:cNvPr id="8" name="正方形/長方形 7"/>
          <p:cNvSpPr/>
          <p:nvPr/>
        </p:nvSpPr>
        <p:spPr>
          <a:xfrm>
            <a:off x="1790700" y="2453640"/>
            <a:ext cx="24384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画面初期表示</a:t>
            </a:r>
            <a:endParaRPr kumimoji="1" lang="ja-JP" altLang="en-US" dirty="0"/>
          </a:p>
        </p:txBody>
      </p:sp>
      <p:sp>
        <p:nvSpPr>
          <p:cNvPr id="9" name="正方形/長方形 8"/>
          <p:cNvSpPr/>
          <p:nvPr/>
        </p:nvSpPr>
        <p:spPr>
          <a:xfrm>
            <a:off x="1790700" y="3697578"/>
            <a:ext cx="24384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エフェクト表示</a:t>
            </a:r>
            <a:endParaRPr kumimoji="1" lang="ja-JP" altLang="en-US" dirty="0"/>
          </a:p>
        </p:txBody>
      </p:sp>
      <p:sp>
        <p:nvSpPr>
          <p:cNvPr id="10" name="テキスト ボックス 9"/>
          <p:cNvSpPr txBox="1"/>
          <p:nvPr/>
        </p:nvSpPr>
        <p:spPr>
          <a:xfrm>
            <a:off x="4998117" y="3376105"/>
            <a:ext cx="2031325" cy="646331"/>
          </a:xfrm>
          <a:prstGeom prst="rect">
            <a:avLst/>
          </a:prstGeom>
          <a:noFill/>
        </p:spPr>
        <p:txBody>
          <a:bodyPr wrap="none" rtlCol="0">
            <a:spAutoFit/>
          </a:bodyPr>
          <a:lstStyle/>
          <a:p>
            <a:r>
              <a:rPr kumimoji="1" lang="ja-JP" altLang="en-US" dirty="0" smtClean="0"/>
              <a:t>ここでユーザが</a:t>
            </a:r>
            <a:r>
              <a:rPr kumimoji="1" lang="en-US" altLang="ja-JP" dirty="0" smtClean="0"/>
              <a:t/>
            </a:r>
            <a:br>
              <a:rPr kumimoji="1" lang="en-US" altLang="ja-JP" dirty="0" smtClean="0"/>
            </a:br>
            <a:r>
              <a:rPr kumimoji="1" lang="ja-JP" altLang="en-US" dirty="0" smtClean="0"/>
              <a:t>ボタンをクリック</a:t>
            </a:r>
            <a:endParaRPr kumimoji="1" lang="ja-JP" altLang="en-US" dirty="0"/>
          </a:p>
        </p:txBody>
      </p:sp>
      <p:sp>
        <p:nvSpPr>
          <p:cNvPr id="11" name="正方形/長方形 10"/>
          <p:cNvSpPr/>
          <p:nvPr/>
        </p:nvSpPr>
        <p:spPr>
          <a:xfrm>
            <a:off x="1790700" y="3076456"/>
            <a:ext cx="2438400" cy="47625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ユーザの操作を待機</a:t>
            </a:r>
            <a:endParaRPr kumimoji="1" lang="ja-JP" altLang="en-US" dirty="0"/>
          </a:p>
        </p:txBody>
      </p:sp>
      <p:sp>
        <p:nvSpPr>
          <p:cNvPr id="12" name="爆発 1 11"/>
          <p:cNvSpPr/>
          <p:nvPr/>
        </p:nvSpPr>
        <p:spPr>
          <a:xfrm rot="576997">
            <a:off x="3842386" y="3348528"/>
            <a:ext cx="1104900" cy="701486"/>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a:t>
            </a:r>
            <a:endParaRPr kumimoji="1" lang="ja-JP" altLang="en-US"/>
          </a:p>
        </p:txBody>
      </p:sp>
      <p:sp>
        <p:nvSpPr>
          <p:cNvPr id="13" name="正方形/長方形 12"/>
          <p:cNvSpPr/>
          <p:nvPr/>
        </p:nvSpPr>
        <p:spPr>
          <a:xfrm>
            <a:off x="1790700" y="4939822"/>
            <a:ext cx="2438400"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開発者コード実行</a:t>
            </a:r>
            <a:endParaRPr kumimoji="1" lang="ja-JP" altLang="en-US" dirty="0"/>
          </a:p>
        </p:txBody>
      </p:sp>
      <p:sp>
        <p:nvSpPr>
          <p:cNvPr id="15" name="正方形/長方形 14"/>
          <p:cNvSpPr/>
          <p:nvPr/>
        </p:nvSpPr>
        <p:spPr>
          <a:xfrm>
            <a:off x="1809209" y="4318700"/>
            <a:ext cx="24384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イベントリスナ起動</a:t>
            </a:r>
            <a:endParaRPr kumimoji="1" lang="ja-JP" altLang="en-US" dirty="0"/>
          </a:p>
        </p:txBody>
      </p:sp>
      <p:sp>
        <p:nvSpPr>
          <p:cNvPr id="16" name="正方形/長方形 15"/>
          <p:cNvSpPr/>
          <p:nvPr/>
        </p:nvSpPr>
        <p:spPr>
          <a:xfrm>
            <a:off x="1790700" y="5560944"/>
            <a:ext cx="24384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エフェクト表示</a:t>
            </a:r>
            <a:endParaRPr kumimoji="1" lang="ja-JP" altLang="en-US" dirty="0"/>
          </a:p>
        </p:txBody>
      </p:sp>
      <p:sp>
        <p:nvSpPr>
          <p:cNvPr id="18" name="四角形吹き出し 17"/>
          <p:cNvSpPr/>
          <p:nvPr/>
        </p:nvSpPr>
        <p:spPr>
          <a:xfrm>
            <a:off x="4558821" y="4939822"/>
            <a:ext cx="3712086" cy="1097372"/>
          </a:xfrm>
          <a:prstGeom prst="wedgeRectCallout">
            <a:avLst>
              <a:gd name="adj1" fmla="val -60906"/>
              <a:gd name="adj2" fmla="val -2346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ここで時間のかかる処理をすると画面が固まってしまう。</a:t>
            </a:r>
            <a:endParaRPr kumimoji="1" lang="ja-JP" altLang="en-US" dirty="0"/>
          </a:p>
        </p:txBody>
      </p:sp>
    </p:spTree>
    <p:extLst>
      <p:ext uri="{BB962C8B-B14F-4D97-AF65-F5344CB8AC3E}">
        <p14:creationId xmlns:p14="http://schemas.microsoft.com/office/powerpoint/2010/main" val="151535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アプリの場合</a:t>
            </a:r>
            <a:endParaRPr kumimoji="1" lang="ja-JP" altLang="en-US" dirty="0"/>
          </a:p>
        </p:txBody>
      </p:sp>
      <p:cxnSp>
        <p:nvCxnSpPr>
          <p:cNvPr id="4" name="直線矢印コネクタ 3"/>
          <p:cNvCxnSpPr/>
          <p:nvPr/>
        </p:nvCxnSpPr>
        <p:spPr>
          <a:xfrm>
            <a:off x="2657743" y="2652415"/>
            <a:ext cx="0" cy="3661778"/>
          </a:xfrm>
          <a:prstGeom prst="straightConnector1">
            <a:avLst/>
          </a:prstGeom>
          <a:ln w="34925">
            <a:headEnd w="lg" len="med"/>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757496" y="2006084"/>
            <a:ext cx="1800493" cy="646331"/>
          </a:xfrm>
          <a:prstGeom prst="rect">
            <a:avLst/>
          </a:prstGeom>
          <a:noFill/>
        </p:spPr>
        <p:txBody>
          <a:bodyPr wrap="none" rtlCol="0">
            <a:spAutoFit/>
          </a:bodyPr>
          <a:lstStyle/>
          <a:p>
            <a:pPr algn="ctr"/>
            <a:r>
              <a:rPr kumimoji="1" lang="ja-JP" altLang="en-US" dirty="0" smtClean="0"/>
              <a:t>ディスパッチャ</a:t>
            </a:r>
            <a:r>
              <a:rPr kumimoji="1" lang="en-US" altLang="ja-JP" dirty="0" smtClean="0"/>
              <a:t/>
            </a:r>
            <a:br>
              <a:rPr kumimoji="1" lang="en-US" altLang="ja-JP" dirty="0" smtClean="0"/>
            </a:br>
            <a:r>
              <a:rPr kumimoji="1" lang="ja-JP" altLang="en-US" dirty="0" smtClean="0"/>
              <a:t>スレッド</a:t>
            </a:r>
            <a:endParaRPr kumimoji="1" lang="ja-JP" altLang="en-US" dirty="0"/>
          </a:p>
        </p:txBody>
      </p:sp>
      <p:sp>
        <p:nvSpPr>
          <p:cNvPr id="6" name="テキスト ボックス 5"/>
          <p:cNvSpPr txBox="1"/>
          <p:nvPr/>
        </p:nvSpPr>
        <p:spPr>
          <a:xfrm>
            <a:off x="857250" y="2929414"/>
            <a:ext cx="1778051" cy="369332"/>
          </a:xfrm>
          <a:prstGeom prst="rect">
            <a:avLst/>
          </a:prstGeom>
          <a:noFill/>
        </p:spPr>
        <p:txBody>
          <a:bodyPr wrap="none" rtlCol="0">
            <a:spAutoFit/>
          </a:bodyPr>
          <a:lstStyle/>
          <a:p>
            <a:r>
              <a:rPr kumimoji="1" lang="ja-JP" altLang="en-US" smtClean="0"/>
              <a:t>リクエスト①→</a:t>
            </a:r>
            <a:endParaRPr kumimoji="1" lang="ja-JP" altLang="en-US" dirty="0"/>
          </a:p>
        </p:txBody>
      </p:sp>
      <p:sp>
        <p:nvSpPr>
          <p:cNvPr id="7" name="テキスト ボックス 6"/>
          <p:cNvSpPr txBox="1"/>
          <p:nvPr/>
        </p:nvSpPr>
        <p:spPr>
          <a:xfrm>
            <a:off x="879691" y="3575745"/>
            <a:ext cx="1778051" cy="369332"/>
          </a:xfrm>
          <a:prstGeom prst="rect">
            <a:avLst/>
          </a:prstGeom>
          <a:noFill/>
        </p:spPr>
        <p:txBody>
          <a:bodyPr wrap="none" rtlCol="0">
            <a:spAutoFit/>
          </a:bodyPr>
          <a:lstStyle/>
          <a:p>
            <a:r>
              <a:rPr kumimoji="1" lang="ja-JP" altLang="en-US" dirty="0" smtClean="0"/>
              <a:t>リクエスト②→</a:t>
            </a:r>
            <a:endParaRPr kumimoji="1" lang="ja-JP" altLang="en-US" dirty="0"/>
          </a:p>
        </p:txBody>
      </p:sp>
      <p:sp>
        <p:nvSpPr>
          <p:cNvPr id="8" name="テキスト ボックス 7"/>
          <p:cNvSpPr txBox="1"/>
          <p:nvPr/>
        </p:nvSpPr>
        <p:spPr>
          <a:xfrm>
            <a:off x="902135" y="4222076"/>
            <a:ext cx="1778051" cy="369332"/>
          </a:xfrm>
          <a:prstGeom prst="rect">
            <a:avLst/>
          </a:prstGeom>
          <a:noFill/>
        </p:spPr>
        <p:txBody>
          <a:bodyPr wrap="none" rtlCol="0">
            <a:spAutoFit/>
          </a:bodyPr>
          <a:lstStyle/>
          <a:p>
            <a:r>
              <a:rPr kumimoji="1" lang="ja-JP" altLang="en-US" dirty="0" smtClean="0"/>
              <a:t>リクエスト③→</a:t>
            </a:r>
            <a:endParaRPr kumimoji="1" lang="ja-JP" altLang="en-US" dirty="0"/>
          </a:p>
        </p:txBody>
      </p:sp>
      <p:sp>
        <p:nvSpPr>
          <p:cNvPr id="9" name="テキスト ボックス 8"/>
          <p:cNvSpPr txBox="1"/>
          <p:nvPr/>
        </p:nvSpPr>
        <p:spPr>
          <a:xfrm>
            <a:off x="902135" y="4868407"/>
            <a:ext cx="1778051" cy="369332"/>
          </a:xfrm>
          <a:prstGeom prst="rect">
            <a:avLst/>
          </a:prstGeom>
          <a:noFill/>
        </p:spPr>
        <p:txBody>
          <a:bodyPr wrap="none" rtlCol="0">
            <a:spAutoFit/>
          </a:bodyPr>
          <a:lstStyle/>
          <a:p>
            <a:r>
              <a:rPr kumimoji="1" lang="ja-JP" altLang="en-US" dirty="0" smtClean="0"/>
              <a:t>リクエスト④→</a:t>
            </a:r>
            <a:endParaRPr kumimoji="1" lang="ja-JP" altLang="en-US" dirty="0"/>
          </a:p>
        </p:txBody>
      </p:sp>
      <p:sp>
        <p:nvSpPr>
          <p:cNvPr id="10" name="正方形/長方形 9"/>
          <p:cNvSpPr/>
          <p:nvPr/>
        </p:nvSpPr>
        <p:spPr>
          <a:xfrm>
            <a:off x="4560570" y="2006083"/>
            <a:ext cx="3703320" cy="4308109"/>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4560570" y="2006083"/>
            <a:ext cx="2723823" cy="369332"/>
          </a:xfrm>
          <a:prstGeom prst="rect">
            <a:avLst/>
          </a:prstGeom>
          <a:noFill/>
        </p:spPr>
        <p:txBody>
          <a:bodyPr wrap="none" rtlCol="0">
            <a:spAutoFit/>
          </a:bodyPr>
          <a:lstStyle/>
          <a:p>
            <a:pPr algn="ctr"/>
            <a:r>
              <a:rPr kumimoji="1" lang="ja-JP" altLang="en-US" smtClean="0"/>
              <a:t>ワーカースレッドプール</a:t>
            </a:r>
            <a:endParaRPr kumimoji="1" lang="ja-JP" altLang="en-US" dirty="0"/>
          </a:p>
        </p:txBody>
      </p:sp>
      <p:cxnSp>
        <p:nvCxnSpPr>
          <p:cNvPr id="12" name="直線矢印コネクタ 11"/>
          <p:cNvCxnSpPr/>
          <p:nvPr/>
        </p:nvCxnSpPr>
        <p:spPr>
          <a:xfrm>
            <a:off x="5460814" y="2904523"/>
            <a:ext cx="0" cy="1255614"/>
          </a:xfrm>
          <a:prstGeom prst="straightConnector1">
            <a:avLst/>
          </a:prstGeom>
          <a:ln w="34925">
            <a:headEnd w="lg"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833880" y="2535191"/>
            <a:ext cx="1253869" cy="369332"/>
          </a:xfrm>
          <a:prstGeom prst="rect">
            <a:avLst/>
          </a:prstGeom>
          <a:noFill/>
        </p:spPr>
        <p:txBody>
          <a:bodyPr wrap="none" rtlCol="0">
            <a:spAutoFit/>
          </a:bodyPr>
          <a:lstStyle/>
          <a:p>
            <a:pPr algn="ctr"/>
            <a:r>
              <a:rPr kumimoji="1" lang="ja-JP" altLang="en-US" dirty="0" smtClean="0"/>
              <a:t>ワーカー</a:t>
            </a:r>
            <a:r>
              <a:rPr kumimoji="1" lang="en-US" altLang="ja-JP" dirty="0" smtClean="0"/>
              <a:t>A</a:t>
            </a:r>
            <a:endParaRPr kumimoji="1" lang="ja-JP" altLang="en-US" dirty="0"/>
          </a:p>
        </p:txBody>
      </p:sp>
      <p:cxnSp>
        <p:nvCxnSpPr>
          <p:cNvPr id="15" name="直線矢印コネクタ 14"/>
          <p:cNvCxnSpPr/>
          <p:nvPr/>
        </p:nvCxnSpPr>
        <p:spPr>
          <a:xfrm>
            <a:off x="5458745" y="4714135"/>
            <a:ext cx="0" cy="1255614"/>
          </a:xfrm>
          <a:prstGeom prst="straightConnector1">
            <a:avLst/>
          </a:prstGeom>
          <a:ln w="34925">
            <a:headEnd w="lg"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836620" y="4344803"/>
            <a:ext cx="1244251" cy="369332"/>
          </a:xfrm>
          <a:prstGeom prst="rect">
            <a:avLst/>
          </a:prstGeom>
          <a:noFill/>
        </p:spPr>
        <p:txBody>
          <a:bodyPr wrap="none" rtlCol="0">
            <a:spAutoFit/>
          </a:bodyPr>
          <a:lstStyle/>
          <a:p>
            <a:pPr algn="ctr"/>
            <a:r>
              <a:rPr kumimoji="1" lang="ja-JP" altLang="en-US" dirty="0" smtClean="0"/>
              <a:t>ワーカー</a:t>
            </a:r>
            <a:r>
              <a:rPr kumimoji="1" lang="en-US" altLang="ja-JP" dirty="0" smtClean="0"/>
              <a:t>C</a:t>
            </a:r>
            <a:endParaRPr kumimoji="1" lang="ja-JP" altLang="en-US" dirty="0"/>
          </a:p>
        </p:txBody>
      </p:sp>
      <p:cxnSp>
        <p:nvCxnSpPr>
          <p:cNvPr id="17" name="直線矢印コネクタ 16"/>
          <p:cNvCxnSpPr/>
          <p:nvPr/>
        </p:nvCxnSpPr>
        <p:spPr>
          <a:xfrm>
            <a:off x="7284392" y="2929414"/>
            <a:ext cx="0" cy="1255614"/>
          </a:xfrm>
          <a:prstGeom prst="straightConnector1">
            <a:avLst/>
          </a:prstGeom>
          <a:ln w="34925">
            <a:headEnd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62267" y="2560082"/>
            <a:ext cx="1244251" cy="369332"/>
          </a:xfrm>
          <a:prstGeom prst="rect">
            <a:avLst/>
          </a:prstGeom>
          <a:noFill/>
        </p:spPr>
        <p:txBody>
          <a:bodyPr wrap="none" rtlCol="0">
            <a:spAutoFit/>
          </a:bodyPr>
          <a:lstStyle/>
          <a:p>
            <a:pPr algn="ctr"/>
            <a:r>
              <a:rPr kumimoji="1" lang="ja-JP" altLang="en-US" dirty="0" smtClean="0"/>
              <a:t>ワーカー</a:t>
            </a:r>
            <a:r>
              <a:rPr kumimoji="1" lang="en-US" altLang="ja-JP" dirty="0" smtClean="0"/>
              <a:t>B</a:t>
            </a:r>
            <a:endParaRPr kumimoji="1" lang="ja-JP" altLang="en-US" dirty="0"/>
          </a:p>
        </p:txBody>
      </p:sp>
      <p:cxnSp>
        <p:nvCxnSpPr>
          <p:cNvPr id="19" name="直線矢印コネクタ 18"/>
          <p:cNvCxnSpPr/>
          <p:nvPr/>
        </p:nvCxnSpPr>
        <p:spPr>
          <a:xfrm>
            <a:off x="7252501" y="4714135"/>
            <a:ext cx="0" cy="1255614"/>
          </a:xfrm>
          <a:prstGeom prst="straightConnector1">
            <a:avLst/>
          </a:prstGeom>
          <a:ln w="34925">
            <a:headEnd w="lg"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620758" y="4344803"/>
            <a:ext cx="1263487" cy="369332"/>
          </a:xfrm>
          <a:prstGeom prst="rect">
            <a:avLst/>
          </a:prstGeom>
          <a:noFill/>
        </p:spPr>
        <p:txBody>
          <a:bodyPr wrap="none" rtlCol="0">
            <a:spAutoFit/>
          </a:bodyPr>
          <a:lstStyle/>
          <a:p>
            <a:pPr algn="ctr"/>
            <a:r>
              <a:rPr kumimoji="1" lang="ja-JP" altLang="en-US" dirty="0" smtClean="0"/>
              <a:t>ワーカー</a:t>
            </a:r>
            <a:r>
              <a:rPr kumimoji="1" lang="en-US" altLang="ja-JP" dirty="0" smtClean="0"/>
              <a:t>D</a:t>
            </a:r>
            <a:endParaRPr kumimoji="1" lang="ja-JP" altLang="en-US" dirty="0"/>
          </a:p>
        </p:txBody>
      </p:sp>
      <p:sp>
        <p:nvSpPr>
          <p:cNvPr id="21" name="正方形/長方形 20"/>
          <p:cNvSpPr/>
          <p:nvPr/>
        </p:nvSpPr>
        <p:spPr>
          <a:xfrm>
            <a:off x="2802507" y="2871538"/>
            <a:ext cx="145685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タスク割当て</a:t>
            </a:r>
            <a:endParaRPr kumimoji="1" lang="ja-JP" altLang="en-US" sz="1400" dirty="0"/>
          </a:p>
        </p:txBody>
      </p:sp>
      <p:sp>
        <p:nvSpPr>
          <p:cNvPr id="22" name="正方形/長方形 21"/>
          <p:cNvSpPr/>
          <p:nvPr/>
        </p:nvSpPr>
        <p:spPr>
          <a:xfrm>
            <a:off x="5600039" y="3020413"/>
            <a:ext cx="1221161"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t>開発者</a:t>
            </a:r>
            <a:r>
              <a:rPr kumimoji="1" lang="en-US" altLang="ja-JP" sz="1400" dirty="0" smtClean="0"/>
              <a:t/>
            </a:r>
            <a:br>
              <a:rPr kumimoji="1" lang="en-US" altLang="ja-JP" sz="1400" dirty="0" smtClean="0"/>
            </a:br>
            <a:r>
              <a:rPr kumimoji="1" lang="ja-JP" altLang="en-US" sz="1400" dirty="0" smtClean="0"/>
              <a:t>コード実行</a:t>
            </a:r>
            <a:endParaRPr kumimoji="1" lang="ja-JP" altLang="en-US" sz="1400" dirty="0"/>
          </a:p>
        </p:txBody>
      </p:sp>
      <p:sp>
        <p:nvSpPr>
          <p:cNvPr id="23" name="正方形/長方形 22"/>
          <p:cNvSpPr/>
          <p:nvPr/>
        </p:nvSpPr>
        <p:spPr>
          <a:xfrm>
            <a:off x="2802507" y="3520322"/>
            <a:ext cx="145685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タスク割当て</a:t>
            </a:r>
            <a:endParaRPr kumimoji="1" lang="ja-JP" altLang="en-US" sz="1400" dirty="0"/>
          </a:p>
        </p:txBody>
      </p:sp>
      <p:sp>
        <p:nvSpPr>
          <p:cNvPr id="24" name="正方形/長方形 23"/>
          <p:cNvSpPr/>
          <p:nvPr/>
        </p:nvSpPr>
        <p:spPr>
          <a:xfrm>
            <a:off x="2802507" y="4169106"/>
            <a:ext cx="145685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タスク割当て</a:t>
            </a:r>
            <a:endParaRPr kumimoji="1" lang="ja-JP" altLang="en-US" sz="1400" dirty="0"/>
          </a:p>
        </p:txBody>
      </p:sp>
      <p:sp>
        <p:nvSpPr>
          <p:cNvPr id="25" name="正方形/長方形 24"/>
          <p:cNvSpPr/>
          <p:nvPr/>
        </p:nvSpPr>
        <p:spPr>
          <a:xfrm>
            <a:off x="2802507" y="4817890"/>
            <a:ext cx="145685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タスク割当て</a:t>
            </a:r>
            <a:endParaRPr kumimoji="1" lang="ja-JP" altLang="en-US" sz="1400" dirty="0"/>
          </a:p>
        </p:txBody>
      </p:sp>
      <p:sp>
        <p:nvSpPr>
          <p:cNvPr id="26" name="テキスト ボックス 25"/>
          <p:cNvSpPr txBox="1"/>
          <p:nvPr/>
        </p:nvSpPr>
        <p:spPr>
          <a:xfrm>
            <a:off x="882961" y="5517191"/>
            <a:ext cx="1778051" cy="369332"/>
          </a:xfrm>
          <a:prstGeom prst="rect">
            <a:avLst/>
          </a:prstGeom>
          <a:noFill/>
        </p:spPr>
        <p:txBody>
          <a:bodyPr wrap="none" rtlCol="0">
            <a:spAutoFit/>
          </a:bodyPr>
          <a:lstStyle/>
          <a:p>
            <a:r>
              <a:rPr kumimoji="1" lang="ja-JP" altLang="en-US" dirty="0" smtClean="0"/>
              <a:t>リクエスト⑤→</a:t>
            </a:r>
            <a:endParaRPr kumimoji="1" lang="ja-JP" altLang="en-US" dirty="0"/>
          </a:p>
        </p:txBody>
      </p:sp>
      <p:sp>
        <p:nvSpPr>
          <p:cNvPr id="27" name="正方形/長方形 26"/>
          <p:cNvSpPr/>
          <p:nvPr/>
        </p:nvSpPr>
        <p:spPr>
          <a:xfrm>
            <a:off x="2783333" y="5466674"/>
            <a:ext cx="145685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タスク割当て</a:t>
            </a:r>
            <a:endParaRPr kumimoji="1" lang="ja-JP" altLang="en-US" sz="1400" dirty="0"/>
          </a:p>
        </p:txBody>
      </p:sp>
      <p:sp>
        <p:nvSpPr>
          <p:cNvPr id="30" name="正方形/長方形 29"/>
          <p:cNvSpPr/>
          <p:nvPr/>
        </p:nvSpPr>
        <p:spPr>
          <a:xfrm>
            <a:off x="7366409" y="4868407"/>
            <a:ext cx="626422"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p>
        </p:txBody>
      </p:sp>
      <p:sp>
        <p:nvSpPr>
          <p:cNvPr id="31" name="正方形/長方形 30"/>
          <p:cNvSpPr/>
          <p:nvPr/>
        </p:nvSpPr>
        <p:spPr>
          <a:xfrm>
            <a:off x="7366409" y="5463732"/>
            <a:ext cx="626422"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p>
        </p:txBody>
      </p:sp>
      <p:sp>
        <p:nvSpPr>
          <p:cNvPr id="32" name="正方形/長方形 31"/>
          <p:cNvSpPr/>
          <p:nvPr/>
        </p:nvSpPr>
        <p:spPr>
          <a:xfrm>
            <a:off x="7366409" y="3099611"/>
            <a:ext cx="626422"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p>
        </p:txBody>
      </p:sp>
      <p:sp>
        <p:nvSpPr>
          <p:cNvPr id="33" name="正方形/長方形 32"/>
          <p:cNvSpPr/>
          <p:nvPr/>
        </p:nvSpPr>
        <p:spPr>
          <a:xfrm>
            <a:off x="7393870" y="3691256"/>
            <a:ext cx="626422"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p>
        </p:txBody>
      </p:sp>
      <p:cxnSp>
        <p:nvCxnSpPr>
          <p:cNvPr id="35" name="曲線コネクタ 34"/>
          <p:cNvCxnSpPr>
            <a:stCxn id="21" idx="3"/>
            <a:endCxn id="28" idx="1"/>
          </p:cNvCxnSpPr>
          <p:nvPr/>
        </p:nvCxnSpPr>
        <p:spPr>
          <a:xfrm>
            <a:off x="4259362" y="3109663"/>
            <a:ext cx="1340677" cy="19968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線コネクタ 35"/>
          <p:cNvCxnSpPr>
            <a:stCxn id="23" idx="3"/>
            <a:endCxn id="22" idx="1"/>
          </p:cNvCxnSpPr>
          <p:nvPr/>
        </p:nvCxnSpPr>
        <p:spPr>
          <a:xfrm flipV="1">
            <a:off x="4259362" y="3258538"/>
            <a:ext cx="1340677" cy="4999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線コネクタ 38"/>
          <p:cNvCxnSpPr>
            <a:stCxn id="24" idx="3"/>
            <a:endCxn id="33" idx="1"/>
          </p:cNvCxnSpPr>
          <p:nvPr/>
        </p:nvCxnSpPr>
        <p:spPr>
          <a:xfrm flipV="1">
            <a:off x="4259362" y="3929381"/>
            <a:ext cx="3134508" cy="4778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曲線コネクタ 42"/>
          <p:cNvCxnSpPr>
            <a:stCxn id="25" idx="3"/>
            <a:endCxn id="31" idx="1"/>
          </p:cNvCxnSpPr>
          <p:nvPr/>
        </p:nvCxnSpPr>
        <p:spPr>
          <a:xfrm>
            <a:off x="4259362" y="5056015"/>
            <a:ext cx="3107047" cy="64584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5600039" y="4868407"/>
            <a:ext cx="1221161"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t>開発者</a:t>
            </a:r>
            <a:r>
              <a:rPr kumimoji="1" lang="en-US" altLang="ja-JP" sz="1400" dirty="0" smtClean="0"/>
              <a:t/>
            </a:r>
            <a:br>
              <a:rPr kumimoji="1" lang="en-US" altLang="ja-JP" sz="1400" dirty="0" smtClean="0"/>
            </a:br>
            <a:r>
              <a:rPr kumimoji="1" lang="ja-JP" altLang="en-US" sz="1400" dirty="0" smtClean="0"/>
              <a:t>コード実行</a:t>
            </a:r>
            <a:endParaRPr kumimoji="1" lang="ja-JP" altLang="en-US" sz="1400" dirty="0"/>
          </a:p>
        </p:txBody>
      </p:sp>
      <p:sp>
        <p:nvSpPr>
          <p:cNvPr id="29" name="正方形/長方形 28"/>
          <p:cNvSpPr/>
          <p:nvPr/>
        </p:nvSpPr>
        <p:spPr>
          <a:xfrm>
            <a:off x="5600039" y="5463732"/>
            <a:ext cx="1221161" cy="476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t>開発者</a:t>
            </a:r>
            <a:r>
              <a:rPr kumimoji="1" lang="en-US" altLang="ja-JP" sz="1400" dirty="0" smtClean="0"/>
              <a:t/>
            </a:r>
            <a:br>
              <a:rPr kumimoji="1" lang="en-US" altLang="ja-JP" sz="1400" dirty="0" smtClean="0"/>
            </a:br>
            <a:r>
              <a:rPr kumimoji="1" lang="ja-JP" altLang="en-US" sz="1400" dirty="0" smtClean="0"/>
              <a:t>コード実行</a:t>
            </a:r>
            <a:endParaRPr kumimoji="1" lang="ja-JP" altLang="en-US" sz="1400" dirty="0"/>
          </a:p>
        </p:txBody>
      </p:sp>
      <p:sp>
        <p:nvSpPr>
          <p:cNvPr id="46" name="四角形吹き出し 45"/>
          <p:cNvSpPr/>
          <p:nvPr/>
        </p:nvSpPr>
        <p:spPr>
          <a:xfrm>
            <a:off x="5600038" y="766447"/>
            <a:ext cx="3125567" cy="1097372"/>
          </a:xfrm>
          <a:prstGeom prst="wedgeRectCallout">
            <a:avLst>
              <a:gd name="adj1" fmla="val -33479"/>
              <a:gd name="adj2" fmla="val 6506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ここで時間のかかる処理をする</a:t>
            </a:r>
            <a:r>
              <a:rPr kumimoji="1" lang="ja-JP" altLang="en-US" smtClean="0"/>
              <a:t>と割当て待ちタスクの渋滞が起きてしまう。</a:t>
            </a:r>
            <a:endParaRPr kumimoji="1" lang="ja-JP" altLang="en-US" dirty="0"/>
          </a:p>
        </p:txBody>
      </p:sp>
    </p:spTree>
    <p:extLst>
      <p:ext uri="{BB962C8B-B14F-4D97-AF65-F5344CB8AC3E}">
        <p14:creationId xmlns:p14="http://schemas.microsoft.com/office/powerpoint/2010/main" val="604972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7250" y="2609850"/>
            <a:ext cx="7406640" cy="1356360"/>
          </a:xfrm>
        </p:spPr>
        <p:txBody>
          <a:bodyPr/>
          <a:lstStyle/>
          <a:p>
            <a:pPr algn="ctr"/>
            <a:r>
              <a:rPr kumimoji="1" lang="ja-JP" altLang="en-US" dirty="0" smtClean="0"/>
              <a:t>それではより詳細に</a:t>
            </a:r>
            <a:r>
              <a:rPr lang="en-US" altLang="ja-JP" dirty="0" smtClean="0"/>
              <a:t/>
            </a:r>
            <a:br>
              <a:rPr lang="en-US" altLang="ja-JP" dirty="0" smtClean="0"/>
            </a:br>
            <a:r>
              <a:rPr kumimoji="1" lang="ja-JP" altLang="en-US" dirty="0" smtClean="0"/>
              <a:t>スレッド操作を</a:t>
            </a:r>
            <a:r>
              <a:rPr kumimoji="1" lang="en-US" altLang="ja-JP" dirty="0" smtClean="0"/>
              <a:t>…</a:t>
            </a:r>
            <a:endParaRPr kumimoji="1" lang="ja-JP" altLang="en-US" dirty="0"/>
          </a:p>
        </p:txBody>
      </p:sp>
      <p:sp>
        <p:nvSpPr>
          <p:cNvPr id="4" name="乗算記号 3"/>
          <p:cNvSpPr/>
          <p:nvPr/>
        </p:nvSpPr>
        <p:spPr>
          <a:xfrm>
            <a:off x="2254526" y="1225827"/>
            <a:ext cx="4622523" cy="4622523"/>
          </a:xfrm>
          <a:prstGeom prst="mathMultiply">
            <a:avLst>
              <a:gd name="adj1" fmla="val 12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935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7250" y="2609850"/>
            <a:ext cx="7406640" cy="1356360"/>
          </a:xfrm>
        </p:spPr>
        <p:txBody>
          <a:bodyPr/>
          <a:lstStyle/>
          <a:p>
            <a:pPr algn="ctr"/>
            <a:r>
              <a:rPr kumimoji="1" lang="ja-JP" altLang="en-US" dirty="0" smtClean="0"/>
              <a:t>直接スレッドを操作するのは</a:t>
            </a:r>
            <a:r>
              <a:rPr kumimoji="1" lang="en-US" altLang="ja-JP" dirty="0" smtClean="0"/>
              <a:t/>
            </a:r>
            <a:br>
              <a:rPr kumimoji="1" lang="en-US" altLang="ja-JP" dirty="0" smtClean="0"/>
            </a:br>
            <a:r>
              <a:rPr kumimoji="1" lang="ja-JP" altLang="en-US" dirty="0" smtClean="0"/>
              <a:t>やめましょう。</a:t>
            </a:r>
            <a:endParaRPr kumimoji="1" lang="ja-JP" altLang="en-US" dirty="0"/>
          </a:p>
        </p:txBody>
      </p:sp>
    </p:spTree>
    <p:extLst>
      <p:ext uri="{BB962C8B-B14F-4D97-AF65-F5344CB8AC3E}">
        <p14:creationId xmlns:p14="http://schemas.microsoft.com/office/powerpoint/2010/main" val="693958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スレッドは面倒でリスキー</a:t>
            </a:r>
            <a:endParaRPr kumimoji="1" lang="ja-JP" altLang="en-US" dirty="0"/>
          </a:p>
        </p:txBody>
      </p:sp>
      <p:sp>
        <p:nvSpPr>
          <p:cNvPr id="3" name="コンテンツ プレースホルダー 2"/>
          <p:cNvSpPr>
            <a:spLocks noGrp="1"/>
          </p:cNvSpPr>
          <p:nvPr>
            <p:ph idx="1"/>
          </p:nvPr>
        </p:nvSpPr>
        <p:spPr>
          <a:xfrm>
            <a:off x="857251" y="2057400"/>
            <a:ext cx="7404653" cy="2916382"/>
          </a:xfrm>
        </p:spPr>
        <p:txBody>
          <a:bodyPr>
            <a:normAutofit fontScale="77500" lnSpcReduction="20000"/>
          </a:bodyPr>
          <a:lstStyle/>
          <a:p>
            <a:r>
              <a:rPr kumimoji="1" lang="ja-JP" altLang="en-US" dirty="0" smtClean="0"/>
              <a:t>スレッドを都度新規に作成するのはオーバーヘッドが大きい。</a:t>
            </a:r>
            <a:endParaRPr kumimoji="1" lang="en-US" altLang="ja-JP" dirty="0" smtClean="0"/>
          </a:p>
          <a:p>
            <a:r>
              <a:rPr kumimoji="1" lang="ja-JP" altLang="en-US" dirty="0" smtClean="0"/>
              <a:t>大量に生成すればそれだけシステムに負荷がかかる。</a:t>
            </a:r>
            <a:endParaRPr kumimoji="1" lang="en-US" altLang="ja-JP" dirty="0" smtClean="0"/>
          </a:p>
          <a:p>
            <a:r>
              <a:rPr kumimoji="1" lang="ja-JP" altLang="en-US" dirty="0" smtClean="0"/>
              <a:t>常時一定数のスレッドを起動させタスクキューのタスクを処理させるには当然精緻なコーディングが必要。</a:t>
            </a:r>
            <a:endParaRPr kumimoji="1" lang="en-US" altLang="ja-JP" dirty="0" smtClean="0"/>
          </a:p>
          <a:p>
            <a:r>
              <a:rPr kumimoji="1" lang="ja-JP" altLang="en-US" dirty="0" smtClean="0"/>
              <a:t>スレッドに任せた作業の状況はいずれどこかでチェックしていやらないといけない。</a:t>
            </a:r>
            <a:endParaRPr kumimoji="1" lang="en-US" altLang="ja-JP" dirty="0" smtClean="0"/>
          </a:p>
          <a:p>
            <a:r>
              <a:rPr lang="ja-JP" altLang="en-US" dirty="0" smtClean="0"/>
              <a:t>スレッドに任せた作業の結果を安全に授受する方法を用意しなくてはならない。</a:t>
            </a:r>
            <a:endParaRPr lang="en-US" altLang="ja-JP" dirty="0" smtClean="0"/>
          </a:p>
          <a:p>
            <a:r>
              <a:rPr kumimoji="1" lang="ja-JP" altLang="en-US" dirty="0" smtClean="0"/>
              <a:t>別スレッドで発生した例外のハンドルをする手段を考えなくてはならない。</a:t>
            </a:r>
            <a:endParaRPr kumimoji="1" lang="en-US" altLang="ja-JP" dirty="0" smtClean="0"/>
          </a:p>
          <a:p>
            <a:r>
              <a:rPr lang="ja-JP" altLang="en-US" dirty="0" smtClean="0"/>
              <a:t>スレッドが何らかの理由で停止した場合の対策を考え無くてはならない。</a:t>
            </a:r>
            <a:endParaRPr lang="en-US" altLang="ja-JP" dirty="0" smtClean="0"/>
          </a:p>
          <a:p>
            <a:r>
              <a:rPr kumimoji="1" lang="ja-JP" altLang="en-US" dirty="0" smtClean="0"/>
              <a:t>・・・</a:t>
            </a:r>
            <a:endParaRPr lang="en-US" altLang="ja-JP" dirty="0"/>
          </a:p>
          <a:p>
            <a:endParaRPr lang="en-US" altLang="ja-JP" dirty="0" smtClean="0"/>
          </a:p>
        </p:txBody>
      </p:sp>
      <p:grpSp>
        <p:nvGrpSpPr>
          <p:cNvPr id="4" name="図形グループ 3"/>
          <p:cNvGrpSpPr/>
          <p:nvPr/>
        </p:nvGrpSpPr>
        <p:grpSpPr>
          <a:xfrm>
            <a:off x="857250" y="5198918"/>
            <a:ext cx="7404654" cy="1056409"/>
            <a:chOff x="857250" y="4152900"/>
            <a:chExt cx="7404654" cy="1056409"/>
          </a:xfrm>
        </p:grpSpPr>
        <p:sp>
          <p:nvSpPr>
            <p:cNvPr id="5" name="正方形/長方形 4"/>
            <p:cNvSpPr/>
            <p:nvPr/>
          </p:nvSpPr>
          <p:spPr>
            <a:xfrm>
              <a:off x="857250" y="4152900"/>
              <a:ext cx="7404654" cy="1056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990600" y="4362450"/>
              <a:ext cx="584663" cy="5846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990599" y="4460817"/>
              <a:ext cx="477983" cy="38792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73382" y="4253344"/>
              <a:ext cx="6373091" cy="817419"/>
            </a:xfrm>
            <a:prstGeom prst="rect">
              <a:avLst/>
            </a:prstGeom>
            <a:noFill/>
          </p:spPr>
          <p:txBody>
            <a:bodyPr wrap="square" rtlCol="0" anchor="ctr">
              <a:normAutofit/>
            </a:bodyPr>
            <a:lstStyle/>
            <a:p>
              <a:r>
                <a:rPr kumimoji="1" lang="ja-JP" altLang="en-US" dirty="0" smtClean="0"/>
                <a:t>繰り返しになりますが、スレッドの直接操作は可能な限りやめましょう。</a:t>
              </a:r>
              <a:endParaRPr kumimoji="1" lang="ja-JP" altLang="en-US" dirty="0"/>
            </a:p>
          </p:txBody>
        </p:sp>
      </p:grpSp>
    </p:spTree>
    <p:extLst>
      <p:ext uri="{BB962C8B-B14F-4D97-AF65-F5344CB8AC3E}">
        <p14:creationId xmlns:p14="http://schemas.microsoft.com/office/powerpoint/2010/main" val="69396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高レベルの</a:t>
            </a:r>
            <a:r>
              <a:rPr kumimoji="1" lang="en-US" altLang="ja-JP" dirty="0" smtClean="0"/>
              <a:t>API</a:t>
            </a:r>
            <a:endParaRPr kumimoji="1" lang="ja-JP" altLang="en-US" dirty="0"/>
          </a:p>
        </p:txBody>
      </p:sp>
      <p:sp>
        <p:nvSpPr>
          <p:cNvPr id="5" name="テキスト プレースホルダー 4"/>
          <p:cNvSpPr>
            <a:spLocks noGrp="1"/>
          </p:cNvSpPr>
          <p:nvPr>
            <p:ph type="body" idx="1"/>
          </p:nvPr>
        </p:nvSpPr>
        <p:spPr/>
        <p:txBody>
          <a:bodyPr/>
          <a:lstStyle/>
          <a:p>
            <a:r>
              <a:rPr kumimoji="1" lang="ja-JP" altLang="en-US" dirty="0" smtClean="0"/>
              <a:t>スレッドに代わる、スレッドを補強する</a:t>
            </a:r>
            <a:r>
              <a:rPr kumimoji="1" lang="en-US" altLang="ja-JP" dirty="0" smtClean="0"/>
              <a:t>API</a:t>
            </a:r>
            <a:r>
              <a:rPr kumimoji="1" lang="ja-JP" altLang="en-US" dirty="0" smtClean="0"/>
              <a:t>たち</a:t>
            </a:r>
            <a:endParaRPr kumimoji="1" lang="ja-JP" altLang="en-US" dirty="0"/>
          </a:p>
        </p:txBody>
      </p:sp>
    </p:spTree>
    <p:extLst>
      <p:ext uri="{BB962C8B-B14F-4D97-AF65-F5344CB8AC3E}">
        <p14:creationId xmlns:p14="http://schemas.microsoft.com/office/powerpoint/2010/main" val="2114740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非同期</a:t>
            </a:r>
            <a:r>
              <a:rPr kumimoji="1" lang="en-US" altLang="ja-JP" dirty="0" smtClean="0"/>
              <a:t>/</a:t>
            </a:r>
            <a:r>
              <a:rPr kumimoji="1" lang="ja-JP" altLang="en-US" dirty="0" smtClean="0"/>
              <a:t>並列処理のため</a:t>
            </a:r>
            <a:r>
              <a:rPr kumimoji="1" lang="en-US" altLang="ja-JP" dirty="0" smtClean="0"/>
              <a:t/>
            </a:r>
            <a:br>
              <a:rPr kumimoji="1" lang="en-US" altLang="ja-JP" dirty="0" smtClean="0"/>
            </a:br>
            <a:r>
              <a:rPr kumimoji="1" lang="ja-JP" altLang="en-US" dirty="0" smtClean="0"/>
              <a:t>言語</a:t>
            </a:r>
            <a:r>
              <a:rPr lang="ja-JP" altLang="en-US" dirty="0" smtClean="0"/>
              <a:t>が</a:t>
            </a:r>
            <a:r>
              <a:rPr lang="ja-JP" altLang="en-US" dirty="0"/>
              <a:t>提供する機能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原始的なスレッド操作</a:t>
            </a:r>
            <a:r>
              <a:rPr kumimoji="1" lang="en-US" altLang="ja-JP" dirty="0" smtClean="0"/>
              <a:t>API</a:t>
            </a:r>
          </a:p>
          <a:p>
            <a:r>
              <a:rPr kumimoji="1" lang="ja-JP" altLang="en-US" dirty="0" smtClean="0"/>
              <a:t>レディメイドのスレッドプール</a:t>
            </a:r>
            <a:endParaRPr kumimoji="1" lang="en-US" altLang="ja-JP" dirty="0" smtClean="0"/>
          </a:p>
          <a:p>
            <a:r>
              <a:rPr kumimoji="1" lang="ja-JP" altLang="en-US" dirty="0" smtClean="0"/>
              <a:t>非同期</a:t>
            </a:r>
            <a:r>
              <a:rPr kumimoji="1" lang="en-US" altLang="ja-JP" dirty="0" smtClean="0"/>
              <a:t>/</a:t>
            </a:r>
            <a:r>
              <a:rPr kumimoji="1" lang="ja-JP" altLang="en-US" dirty="0" smtClean="0"/>
              <a:t>並列処理を支援するデータ型</a:t>
            </a:r>
            <a:endParaRPr kumimoji="1" lang="en-US" altLang="ja-JP" dirty="0" smtClean="0"/>
          </a:p>
          <a:p>
            <a:r>
              <a:rPr kumimoji="1" lang="ja-JP" altLang="en-US" dirty="0" smtClean="0"/>
              <a:t>非同期</a:t>
            </a:r>
            <a:r>
              <a:rPr kumimoji="1" lang="en-US" altLang="ja-JP" dirty="0" smtClean="0"/>
              <a:t>/</a:t>
            </a:r>
            <a:r>
              <a:rPr kumimoji="1" lang="ja-JP" altLang="en-US" dirty="0" smtClean="0"/>
              <a:t>並列処理を支援するフレームワーク</a:t>
            </a:r>
            <a:endParaRPr kumimoji="1" lang="en-US" altLang="ja-JP" dirty="0" smtClean="0"/>
          </a:p>
          <a:p>
            <a:r>
              <a:rPr kumimoji="1" lang="ja-JP" altLang="en-US" sz="2000" kern="1200" dirty="0" smtClean="0">
                <a:solidFill>
                  <a:schemeClr val="accent1"/>
                </a:solidFill>
                <a:effectLst/>
                <a:latin typeface="+mn-lt"/>
                <a:ea typeface="+mn-ea"/>
                <a:cs typeface="+mn-cs"/>
              </a:rPr>
              <a:t>非同期</a:t>
            </a:r>
            <a:r>
              <a:rPr kumimoji="1" lang="en-US" altLang="ja-JP" sz="2000" kern="1200" dirty="0" smtClean="0">
                <a:solidFill>
                  <a:schemeClr val="accent1"/>
                </a:solidFill>
                <a:effectLst/>
                <a:latin typeface="+mn-lt"/>
                <a:ea typeface="+mn-ea"/>
                <a:cs typeface="+mn-cs"/>
              </a:rPr>
              <a:t>/</a:t>
            </a:r>
            <a:r>
              <a:rPr kumimoji="1" lang="ja-JP" altLang="en-US" sz="2000" kern="1200" dirty="0" smtClean="0">
                <a:solidFill>
                  <a:schemeClr val="accent1"/>
                </a:solidFill>
                <a:effectLst/>
                <a:latin typeface="+mn-lt"/>
                <a:ea typeface="+mn-ea"/>
                <a:cs typeface="+mn-cs"/>
              </a:rPr>
              <a:t>並列処理を支援する構文</a:t>
            </a:r>
            <a:endParaRPr kumimoji="1" lang="en-US" altLang="ja-JP" sz="2000" kern="1200" dirty="0" smtClean="0">
              <a:solidFill>
                <a:schemeClr val="accent1"/>
              </a:solidFill>
              <a:effectLst/>
              <a:latin typeface="+mn-lt"/>
              <a:ea typeface="+mn-ea"/>
              <a:cs typeface="+mn-cs"/>
            </a:endParaRPr>
          </a:p>
          <a:p>
            <a:r>
              <a:rPr lang="ja-JP" altLang="en-US" dirty="0" smtClean="0">
                <a:solidFill>
                  <a:schemeClr val="accent1">
                    <a:lumMod val="40000"/>
                    <a:lumOff val="60000"/>
                  </a:schemeClr>
                </a:solidFill>
              </a:rPr>
              <a:t>いつ</a:t>
            </a:r>
            <a:r>
              <a:rPr lang="en-US" altLang="ja-JP" dirty="0" smtClean="0">
                <a:solidFill>
                  <a:schemeClr val="accent1">
                    <a:lumMod val="40000"/>
                    <a:lumOff val="60000"/>
                  </a:schemeClr>
                </a:solidFill>
              </a:rPr>
              <a:t>/</a:t>
            </a:r>
            <a:r>
              <a:rPr lang="ja-JP" altLang="en-US" dirty="0" smtClean="0">
                <a:solidFill>
                  <a:schemeClr val="accent1">
                    <a:lumMod val="40000"/>
                    <a:lumOff val="60000"/>
                  </a:schemeClr>
                </a:solidFill>
              </a:rPr>
              <a:t>どこで（だれに）実行されるかなんて</a:t>
            </a:r>
            <a:r>
              <a:rPr lang="en-US" altLang="ja-JP" dirty="0" smtClean="0">
                <a:solidFill>
                  <a:schemeClr val="accent1">
                    <a:lumMod val="40000"/>
                    <a:lumOff val="60000"/>
                  </a:schemeClr>
                </a:solidFill>
              </a:rPr>
              <a:t/>
            </a:r>
            <a:br>
              <a:rPr lang="en-US" altLang="ja-JP" dirty="0" smtClean="0">
                <a:solidFill>
                  <a:schemeClr val="accent1">
                    <a:lumMod val="40000"/>
                    <a:lumOff val="60000"/>
                  </a:schemeClr>
                </a:solidFill>
              </a:rPr>
            </a:br>
            <a:r>
              <a:rPr lang="ja-JP" altLang="en-US" dirty="0" smtClean="0">
                <a:solidFill>
                  <a:schemeClr val="accent1">
                    <a:lumMod val="40000"/>
                    <a:lumOff val="60000"/>
                  </a:schemeClr>
                </a:solidFill>
              </a:rPr>
              <a:t>関係ないプログラミングモデル</a:t>
            </a:r>
            <a:endParaRPr kumimoji="1" lang="ja-JP" altLang="en-US" dirty="0">
              <a:solidFill>
                <a:schemeClr val="accent1">
                  <a:lumMod val="40000"/>
                  <a:lumOff val="60000"/>
                </a:schemeClr>
              </a:solidFill>
            </a:endParaRPr>
          </a:p>
        </p:txBody>
      </p:sp>
      <p:sp>
        <p:nvSpPr>
          <p:cNvPr id="4" name="テキスト ボックス 3"/>
          <p:cNvSpPr txBox="1"/>
          <p:nvPr/>
        </p:nvSpPr>
        <p:spPr>
          <a:xfrm>
            <a:off x="6293095" y="3214255"/>
            <a:ext cx="1968809" cy="369332"/>
          </a:xfrm>
          <a:prstGeom prst="rect">
            <a:avLst/>
          </a:prstGeom>
          <a:noFill/>
        </p:spPr>
        <p:txBody>
          <a:bodyPr wrap="none" rtlCol="0">
            <a:spAutoFit/>
          </a:bodyPr>
          <a:lstStyle/>
          <a:p>
            <a:r>
              <a:rPr kumimoji="1" lang="ja-JP" altLang="en-US" dirty="0" smtClean="0">
                <a:solidFill>
                  <a:srgbClr val="FF9300"/>
                </a:solidFill>
              </a:rPr>
              <a:t>←</a:t>
            </a:r>
            <a:r>
              <a:rPr kumimoji="1" lang="en-US" altLang="ja-JP" dirty="0" smtClean="0">
                <a:solidFill>
                  <a:srgbClr val="FF9300"/>
                </a:solidFill>
              </a:rPr>
              <a:t>Java</a:t>
            </a:r>
            <a:r>
              <a:rPr kumimoji="1" lang="ja-JP" altLang="en-US" dirty="0" smtClean="0">
                <a:solidFill>
                  <a:srgbClr val="FF9300"/>
                </a:solidFill>
              </a:rPr>
              <a:t>はここまで</a:t>
            </a:r>
            <a:endParaRPr kumimoji="1" lang="ja-JP" altLang="en-US" dirty="0">
              <a:solidFill>
                <a:srgbClr val="FF9300"/>
              </a:solidFill>
            </a:endParaRPr>
          </a:p>
        </p:txBody>
      </p:sp>
      <p:sp>
        <p:nvSpPr>
          <p:cNvPr id="5" name="テキスト ボックス 4"/>
          <p:cNvSpPr txBox="1"/>
          <p:nvPr/>
        </p:nvSpPr>
        <p:spPr>
          <a:xfrm>
            <a:off x="6293094" y="3629307"/>
            <a:ext cx="1834156" cy="369332"/>
          </a:xfrm>
          <a:prstGeom prst="rect">
            <a:avLst/>
          </a:prstGeom>
          <a:noFill/>
        </p:spPr>
        <p:txBody>
          <a:bodyPr wrap="none" rtlCol="0">
            <a:spAutoFit/>
          </a:bodyPr>
          <a:lstStyle/>
          <a:p>
            <a:r>
              <a:rPr kumimoji="1" lang="ja-JP" altLang="en-US" dirty="0" smtClean="0">
                <a:solidFill>
                  <a:srgbClr val="FF9300"/>
                </a:solidFill>
              </a:rPr>
              <a:t>←</a:t>
            </a:r>
            <a:r>
              <a:rPr kumimoji="1" lang="en-US" altLang="ja-JP" dirty="0" smtClean="0">
                <a:solidFill>
                  <a:srgbClr val="FF9300"/>
                </a:solidFill>
              </a:rPr>
              <a:t>C#</a:t>
            </a:r>
            <a:r>
              <a:rPr kumimoji="1" lang="ja-JP" altLang="en-US" dirty="0" smtClean="0">
                <a:solidFill>
                  <a:srgbClr val="FF9300"/>
                </a:solidFill>
              </a:rPr>
              <a:t>はここまで</a:t>
            </a:r>
            <a:endParaRPr kumimoji="1" lang="ja-JP" altLang="en-US" dirty="0">
              <a:solidFill>
                <a:srgbClr val="FF9300"/>
              </a:solidFill>
            </a:endParaRPr>
          </a:p>
        </p:txBody>
      </p:sp>
      <p:sp>
        <p:nvSpPr>
          <p:cNvPr id="6" name="テキスト ボックス 5"/>
          <p:cNvSpPr txBox="1"/>
          <p:nvPr/>
        </p:nvSpPr>
        <p:spPr>
          <a:xfrm>
            <a:off x="6293094" y="4044359"/>
            <a:ext cx="2492990" cy="369332"/>
          </a:xfrm>
          <a:prstGeom prst="rect">
            <a:avLst/>
          </a:prstGeom>
          <a:noFill/>
        </p:spPr>
        <p:txBody>
          <a:bodyPr wrap="none" rtlCol="0">
            <a:spAutoFit/>
          </a:bodyPr>
          <a:lstStyle/>
          <a:p>
            <a:r>
              <a:rPr kumimoji="1" lang="ja-JP" altLang="en-US" dirty="0" smtClean="0">
                <a:solidFill>
                  <a:srgbClr val="FFCC00"/>
                </a:solidFill>
              </a:rPr>
              <a:t>←純粋関数型の領域</a:t>
            </a:r>
            <a:r>
              <a:rPr kumimoji="1" lang="ja-JP" altLang="en-US" dirty="0">
                <a:solidFill>
                  <a:srgbClr val="FFCC00"/>
                </a:solidFill>
              </a:rPr>
              <a:t>？</a:t>
            </a:r>
            <a:endParaRPr kumimoji="1" lang="en-US" altLang="ja-JP" dirty="0" smtClean="0">
              <a:solidFill>
                <a:srgbClr val="FFCC00"/>
              </a:solidFill>
            </a:endParaRPr>
          </a:p>
        </p:txBody>
      </p:sp>
    </p:spTree>
    <p:extLst>
      <p:ext uri="{BB962C8B-B14F-4D97-AF65-F5344CB8AC3E}">
        <p14:creationId xmlns:p14="http://schemas.microsoft.com/office/powerpoint/2010/main" val="29351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実際のところは</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Java</a:t>
            </a:r>
            <a:r>
              <a:rPr kumimoji="1" lang="ja-JP" altLang="en-US" dirty="0" smtClean="0"/>
              <a:t>も</a:t>
            </a:r>
            <a:r>
              <a:rPr kumimoji="1" lang="en-US" altLang="ja-JP" dirty="0" smtClean="0"/>
              <a:t>C#</a:t>
            </a:r>
            <a:r>
              <a:rPr kumimoji="1" lang="ja-JP" altLang="en-US" dirty="0" smtClean="0"/>
              <a:t>もその草創期から試行錯誤の繰り返しで、徐々に</a:t>
            </a:r>
            <a:r>
              <a:rPr kumimoji="1" lang="en-US" altLang="ja-JP" dirty="0" smtClean="0"/>
              <a:t>API</a:t>
            </a:r>
            <a:r>
              <a:rPr lang="ja-JP" altLang="en-US" dirty="0" smtClean="0"/>
              <a:t>・構文</a:t>
            </a:r>
            <a:r>
              <a:rPr kumimoji="1" lang="ja-JP" altLang="en-US" dirty="0" smtClean="0"/>
              <a:t>を拡充してきた。</a:t>
            </a:r>
            <a:endParaRPr kumimoji="1" lang="en-US" altLang="ja-JP" dirty="0" smtClean="0"/>
          </a:p>
          <a:p>
            <a:r>
              <a:rPr lang="ja-JP" altLang="en-US" dirty="0" smtClean="0"/>
              <a:t>その中でもはや非推奨となった機能や、より便利な高レベルの</a:t>
            </a:r>
            <a:r>
              <a:rPr lang="en-US" altLang="ja-JP" dirty="0" smtClean="0"/>
              <a:t>API</a:t>
            </a:r>
            <a:r>
              <a:rPr lang="ja-JP" altLang="en-US" dirty="0" smtClean="0"/>
              <a:t>でラッピングされているが、「一皮剥くと」生々しい低レベルの</a:t>
            </a:r>
            <a:r>
              <a:rPr lang="en-US" altLang="ja-JP" dirty="0" smtClean="0"/>
              <a:t>API</a:t>
            </a:r>
            <a:r>
              <a:rPr lang="ja-JP" altLang="en-US" dirty="0" smtClean="0"/>
              <a:t>が登場するものなど様々。</a:t>
            </a:r>
            <a:endParaRPr kumimoji="1" lang="ja-JP" altLang="en-US" dirty="0"/>
          </a:p>
        </p:txBody>
      </p:sp>
      <p:grpSp>
        <p:nvGrpSpPr>
          <p:cNvPr id="8" name="図形グループ 7"/>
          <p:cNvGrpSpPr/>
          <p:nvPr/>
        </p:nvGrpSpPr>
        <p:grpSpPr>
          <a:xfrm>
            <a:off x="857250" y="4076700"/>
            <a:ext cx="7404654" cy="1056409"/>
            <a:chOff x="857250" y="4152900"/>
            <a:chExt cx="7404654" cy="1056409"/>
          </a:xfrm>
        </p:grpSpPr>
        <p:sp>
          <p:nvSpPr>
            <p:cNvPr id="6" name="正方形/長方形 5"/>
            <p:cNvSpPr/>
            <p:nvPr/>
          </p:nvSpPr>
          <p:spPr>
            <a:xfrm>
              <a:off x="857250" y="4152900"/>
              <a:ext cx="7404654" cy="1056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990600" y="4362450"/>
              <a:ext cx="584663" cy="5846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p:cNvSpPr/>
            <p:nvPr/>
          </p:nvSpPr>
          <p:spPr>
            <a:xfrm>
              <a:off x="990599" y="4460817"/>
              <a:ext cx="477983" cy="38792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773382" y="4253344"/>
              <a:ext cx="6373091" cy="817419"/>
            </a:xfrm>
            <a:prstGeom prst="rect">
              <a:avLst/>
            </a:prstGeom>
            <a:noFill/>
          </p:spPr>
          <p:txBody>
            <a:bodyPr wrap="square" rtlCol="0" anchor="ctr">
              <a:normAutofit fontScale="92500"/>
            </a:bodyPr>
            <a:lstStyle/>
            <a:p>
              <a:r>
                <a:rPr kumimoji="1" lang="ja-JP" altLang="en-US" dirty="0" smtClean="0"/>
                <a:t>その言語バージョンで採用可能な</a:t>
              </a:r>
              <a:r>
                <a:rPr kumimoji="1" lang="en-US" altLang="ja-JP" dirty="0" smtClean="0"/>
                <a:t>API</a:t>
              </a:r>
              <a:r>
                <a:rPr kumimoji="1" lang="ja-JP" altLang="en-US" dirty="0" smtClean="0"/>
                <a:t>・構文のうちで、可能な限り便利で高レベルの（抽象度の高い）ものを使いましょう！</a:t>
              </a:r>
              <a:endParaRPr kumimoji="1" lang="ja-JP" altLang="en-US" dirty="0"/>
            </a:p>
          </p:txBody>
        </p:sp>
      </p:grpSp>
    </p:spTree>
    <p:extLst>
      <p:ext uri="{BB962C8B-B14F-4D97-AF65-F5344CB8AC3E}">
        <p14:creationId xmlns:p14="http://schemas.microsoft.com/office/powerpoint/2010/main" val="202336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9541" y="623455"/>
            <a:ext cx="7406640" cy="1356360"/>
          </a:xfrm>
        </p:spPr>
        <p:txBody>
          <a:bodyPr/>
          <a:lstStyle/>
          <a:p>
            <a:r>
              <a:rPr kumimoji="1" lang="en-US" altLang="ja-JP" dirty="0" smtClean="0"/>
              <a:t>Java</a:t>
            </a:r>
            <a:r>
              <a:rPr kumimoji="1" lang="ja-JP" altLang="en-US" dirty="0" smtClean="0"/>
              <a:t>の状況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09747428"/>
              </p:ext>
            </p:extLst>
          </p:nvPr>
        </p:nvGraphicFramePr>
        <p:xfrm>
          <a:off x="829541" y="2071255"/>
          <a:ext cx="7404099" cy="2494280"/>
        </p:xfrm>
        <a:graphic>
          <a:graphicData uri="http://schemas.openxmlformats.org/drawingml/2006/table">
            <a:tbl>
              <a:tblPr firstRow="1" bandRow="1">
                <a:tableStyleId>{5C22544A-7EE6-4342-B048-85BDC9FD1C3A}</a:tableStyleId>
              </a:tblPr>
              <a:tblGrid>
                <a:gridCol w="1373332"/>
                <a:gridCol w="1468582"/>
                <a:gridCol w="4562185"/>
              </a:tblGrid>
              <a:tr h="370840">
                <a:tc>
                  <a:txBody>
                    <a:bodyPr/>
                    <a:lstStyle/>
                    <a:p>
                      <a:r>
                        <a:rPr kumimoji="1" lang="ja-JP" altLang="en-US" sz="1800" dirty="0" smtClean="0"/>
                        <a:t>リリース年</a:t>
                      </a:r>
                      <a:endParaRPr kumimoji="1" lang="ja-JP" altLang="en-US" sz="1800" dirty="0"/>
                    </a:p>
                  </a:txBody>
                  <a:tcPr/>
                </a:tc>
                <a:tc>
                  <a:txBody>
                    <a:bodyPr/>
                    <a:lstStyle/>
                    <a:p>
                      <a:r>
                        <a:rPr kumimoji="1" lang="ja-JP" altLang="en-US" sz="1800" dirty="0" smtClean="0"/>
                        <a:t>バージョン</a:t>
                      </a:r>
                      <a:endParaRPr kumimoji="1" lang="ja-JP" altLang="en-US" sz="1800" dirty="0"/>
                    </a:p>
                  </a:txBody>
                  <a:tcPr/>
                </a:tc>
                <a:tc>
                  <a:txBody>
                    <a:bodyPr/>
                    <a:lstStyle/>
                    <a:p>
                      <a:r>
                        <a:rPr kumimoji="1" lang="ja-JP" altLang="en-US" sz="1800" dirty="0" smtClean="0"/>
                        <a:t>内容</a:t>
                      </a:r>
                      <a:endParaRPr kumimoji="1" lang="ja-JP" altLang="en-US" sz="1800" dirty="0"/>
                    </a:p>
                  </a:txBody>
                  <a:tcPr/>
                </a:tc>
              </a:tr>
              <a:tr h="370840">
                <a:tc>
                  <a:txBody>
                    <a:bodyPr/>
                    <a:lstStyle/>
                    <a:p>
                      <a:r>
                        <a:rPr kumimoji="1" lang="en-US" altLang="ja-JP" sz="1800" dirty="0" smtClean="0"/>
                        <a:t>1996</a:t>
                      </a:r>
                      <a:endParaRPr kumimoji="1" lang="ja-JP" altLang="en-US" sz="1800" dirty="0"/>
                    </a:p>
                  </a:txBody>
                  <a:tcPr/>
                </a:tc>
                <a:tc>
                  <a:txBody>
                    <a:bodyPr/>
                    <a:lstStyle/>
                    <a:p>
                      <a:r>
                        <a:rPr kumimoji="1" lang="en-US" altLang="ja-JP" sz="1800" dirty="0" smtClean="0"/>
                        <a:t>1.0</a:t>
                      </a:r>
                      <a:endParaRPr kumimoji="1" lang="ja-JP" altLang="en-US" sz="1800" dirty="0"/>
                    </a:p>
                  </a:txBody>
                  <a:tcPr/>
                </a:tc>
                <a:tc>
                  <a:txBody>
                    <a:bodyPr/>
                    <a:lstStyle/>
                    <a:p>
                      <a:r>
                        <a:rPr kumimoji="1" lang="en-US" altLang="ja-JP" sz="1800" dirty="0" smtClean="0"/>
                        <a:t>Thread, Runnable</a:t>
                      </a:r>
                      <a:r>
                        <a:rPr kumimoji="1" lang="ja-JP" altLang="en-US" sz="1800" dirty="0" smtClean="0"/>
                        <a:t>などもっとも低レベルの</a:t>
                      </a:r>
                      <a:r>
                        <a:rPr kumimoji="1" lang="en-US" altLang="ja-JP" sz="1800" dirty="0" smtClean="0"/>
                        <a:t>API</a:t>
                      </a:r>
                      <a:endParaRPr kumimoji="1" lang="ja-JP" altLang="en-US" sz="1800" dirty="0"/>
                    </a:p>
                  </a:txBody>
                  <a:tcPr/>
                </a:tc>
              </a:tr>
              <a:tr h="370840">
                <a:tc>
                  <a:txBody>
                    <a:bodyPr/>
                    <a:lstStyle/>
                    <a:p>
                      <a:r>
                        <a:rPr kumimoji="1" lang="en-US" altLang="ja-JP" sz="1800" dirty="0" smtClean="0"/>
                        <a:t>2004</a:t>
                      </a:r>
                      <a:endParaRPr kumimoji="1" lang="ja-JP" altLang="en-US" sz="1800" dirty="0"/>
                    </a:p>
                  </a:txBody>
                  <a:tcPr/>
                </a:tc>
                <a:tc>
                  <a:txBody>
                    <a:bodyPr/>
                    <a:lstStyle/>
                    <a:p>
                      <a:r>
                        <a:rPr kumimoji="1" lang="en-US" altLang="ja-JP" sz="1800" dirty="0" smtClean="0"/>
                        <a:t>5.0</a:t>
                      </a:r>
                      <a:endParaRPr kumimoji="1" lang="ja-JP" altLang="en-US" sz="1800" dirty="0"/>
                    </a:p>
                  </a:txBody>
                  <a:tcPr/>
                </a:tc>
                <a:tc>
                  <a:txBody>
                    <a:bodyPr/>
                    <a:lstStyle/>
                    <a:p>
                      <a:r>
                        <a:rPr kumimoji="1" lang="en-US" altLang="ja-JP" sz="1800" dirty="0" smtClean="0"/>
                        <a:t>JSR-166 Concurrency Utilities</a:t>
                      </a:r>
                      <a:endParaRPr kumimoji="1" lang="ja-JP" altLang="en-US" sz="1800" dirty="0"/>
                    </a:p>
                  </a:txBody>
                  <a:tcPr/>
                </a:tc>
              </a:tr>
              <a:tr h="370840">
                <a:tc>
                  <a:txBody>
                    <a:bodyPr/>
                    <a:lstStyle/>
                    <a:p>
                      <a:r>
                        <a:rPr kumimoji="1" lang="en-US" altLang="ja-JP" sz="1800" dirty="0" smtClean="0"/>
                        <a:t>2006</a:t>
                      </a:r>
                      <a:endParaRPr kumimoji="1" lang="ja-JP" altLang="en-US" sz="1800" dirty="0"/>
                    </a:p>
                  </a:txBody>
                  <a:tcPr/>
                </a:tc>
                <a:tc>
                  <a:txBody>
                    <a:bodyPr/>
                    <a:lstStyle/>
                    <a:p>
                      <a:r>
                        <a:rPr kumimoji="1" lang="en-US" altLang="ja-JP" sz="1800" dirty="0" smtClean="0"/>
                        <a:t>6.0</a:t>
                      </a:r>
                      <a:endParaRPr kumimoji="1" lang="ja-JP" altLang="en-US" sz="1800" dirty="0"/>
                    </a:p>
                  </a:txBody>
                  <a:tcPr/>
                </a:tc>
                <a:tc>
                  <a:txBody>
                    <a:bodyPr/>
                    <a:lstStyle/>
                    <a:p>
                      <a:r>
                        <a:rPr kumimoji="1" lang="sk-SK" altLang="ja-JP" sz="1800" dirty="0" smtClean="0"/>
                        <a:t>JSR-166x </a:t>
                      </a:r>
                      <a:endParaRPr kumimoji="1" lang="ja-JP" altLang="en-US" sz="1800" dirty="0"/>
                    </a:p>
                  </a:txBody>
                  <a:tcPr/>
                </a:tc>
              </a:tr>
              <a:tr h="370840">
                <a:tc>
                  <a:txBody>
                    <a:bodyPr/>
                    <a:lstStyle/>
                    <a:p>
                      <a:r>
                        <a:rPr kumimoji="1" lang="en-US" altLang="ja-JP" sz="1800" dirty="0" smtClean="0"/>
                        <a:t>2011</a:t>
                      </a:r>
                      <a:endParaRPr kumimoji="1" lang="ja-JP" altLang="en-US" sz="1800" dirty="0"/>
                    </a:p>
                  </a:txBody>
                  <a:tcPr/>
                </a:tc>
                <a:tc>
                  <a:txBody>
                    <a:bodyPr/>
                    <a:lstStyle/>
                    <a:p>
                      <a:r>
                        <a:rPr kumimoji="1" lang="en-US" altLang="ja-JP" sz="1800" dirty="0" smtClean="0"/>
                        <a:t>7.0</a:t>
                      </a:r>
                      <a:endParaRPr kumimoji="1" lang="ja-JP" altLang="en-US" sz="1800" dirty="0"/>
                    </a:p>
                  </a:txBody>
                  <a:tcPr/>
                </a:tc>
                <a:tc>
                  <a:txBody>
                    <a:bodyPr/>
                    <a:lstStyle/>
                    <a:p>
                      <a:r>
                        <a:rPr kumimoji="1" lang="en-US" altLang="ja-JP" sz="1800" dirty="0" smtClean="0"/>
                        <a:t>JSR-166y Fork/Join Framework</a:t>
                      </a:r>
                      <a:endParaRPr kumimoji="1" lang="ja-JP" altLang="en-US" sz="1800" dirty="0"/>
                    </a:p>
                  </a:txBody>
                  <a:tcPr/>
                </a:tc>
              </a:tr>
              <a:tr h="370840">
                <a:tc>
                  <a:txBody>
                    <a:bodyPr/>
                    <a:lstStyle/>
                    <a:p>
                      <a:r>
                        <a:rPr kumimoji="1" lang="en-US" altLang="ja-JP" sz="1800" dirty="0" smtClean="0"/>
                        <a:t>2014</a:t>
                      </a:r>
                      <a:endParaRPr kumimoji="1" lang="ja-JP" altLang="en-US" sz="1800" dirty="0"/>
                    </a:p>
                  </a:txBody>
                  <a:tcPr/>
                </a:tc>
                <a:tc>
                  <a:txBody>
                    <a:bodyPr/>
                    <a:lstStyle/>
                    <a:p>
                      <a:r>
                        <a:rPr kumimoji="1" lang="en-US" altLang="ja-JP" sz="1800" dirty="0" smtClean="0"/>
                        <a:t>8.0</a:t>
                      </a:r>
                      <a:endParaRPr kumimoji="1" lang="ja-JP" altLang="en-US" sz="1800" dirty="0"/>
                    </a:p>
                  </a:txBody>
                  <a:tcPr/>
                </a:tc>
                <a:tc>
                  <a:txBody>
                    <a:bodyPr/>
                    <a:lstStyle/>
                    <a:p>
                      <a:r>
                        <a:rPr kumimoji="1" lang="sk-SK" altLang="ja-JP" sz="1800" dirty="0" smtClean="0"/>
                        <a:t>JSR-166e </a:t>
                      </a:r>
                      <a:endParaRPr kumimoji="1" lang="ja-JP" altLang="en-US" sz="1800" dirty="0"/>
                    </a:p>
                  </a:txBody>
                  <a:tcPr/>
                </a:tc>
              </a:tr>
            </a:tbl>
          </a:graphicData>
        </a:graphic>
      </p:graphicFrame>
      <p:sp>
        <p:nvSpPr>
          <p:cNvPr id="5" name="テキスト ボックス 4"/>
          <p:cNvSpPr txBox="1"/>
          <p:nvPr/>
        </p:nvSpPr>
        <p:spPr>
          <a:xfrm>
            <a:off x="752992" y="5874283"/>
            <a:ext cx="7404654" cy="811161"/>
          </a:xfrm>
          <a:prstGeom prst="rect">
            <a:avLst/>
          </a:prstGeom>
          <a:solidFill>
            <a:srgbClr val="FFFFCC"/>
          </a:solidFill>
        </p:spPr>
        <p:txBody>
          <a:bodyPr wrap="square" rtlCol="0">
            <a:normAutofit/>
          </a:bodyPr>
          <a:lstStyle/>
          <a:p>
            <a:r>
              <a:rPr kumimoji="1" lang="ja-JP" altLang="en-US" sz="1200" dirty="0" smtClean="0">
                <a:solidFill>
                  <a:schemeClr val="tx1">
                    <a:lumMod val="65000"/>
                    <a:lumOff val="35000"/>
                  </a:schemeClr>
                </a:solidFill>
              </a:rPr>
              <a:t>参考情報</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WebLogic Channel</a:t>
            </a:r>
            <a:r>
              <a:rPr kumimoji="1" lang="ja-JP" altLang="en-US" sz="1200" dirty="0" smtClean="0">
                <a:solidFill>
                  <a:schemeClr val="tx1">
                    <a:lumMod val="65000"/>
                    <a:lumOff val="35000"/>
                  </a:schemeClr>
                </a:solidFill>
              </a:rPr>
              <a:t>  </a:t>
            </a:r>
            <a:r>
              <a:rPr kumimoji="1" lang="en-US" altLang="ja-JP" sz="1200" dirty="0">
                <a:solidFill>
                  <a:schemeClr val="tx1">
                    <a:lumMod val="65000"/>
                    <a:lumOff val="35000"/>
                  </a:schemeClr>
                </a:solidFill>
              </a:rPr>
              <a:t>"Java EE 7</a:t>
            </a:r>
            <a:r>
              <a:rPr kumimoji="1" lang="ja-JP" altLang="en-US" sz="1200" dirty="0">
                <a:solidFill>
                  <a:schemeClr val="tx1">
                    <a:lumMod val="65000"/>
                    <a:lumOff val="35000"/>
                  </a:schemeClr>
                </a:solidFill>
              </a:rPr>
              <a:t>で並列処理がケタ違いに速くなる！ 使いこなしのポイントは？──</a:t>
            </a:r>
            <a:r>
              <a:rPr kumimoji="1" lang="en-US" altLang="ja-JP" sz="1200" dirty="0">
                <a:solidFill>
                  <a:schemeClr val="tx1">
                    <a:lumMod val="65000"/>
                    <a:lumOff val="35000"/>
                  </a:schemeClr>
                </a:solidFill>
              </a:rPr>
              <a:t>Java Day Tokyo 2013</a:t>
            </a:r>
            <a:r>
              <a:rPr kumimoji="1" lang="ja-JP" altLang="en-US" sz="1200" dirty="0">
                <a:solidFill>
                  <a:schemeClr val="tx1">
                    <a:lumMod val="65000"/>
                    <a:lumOff val="35000"/>
                  </a:schemeClr>
                </a:solidFill>
              </a:rPr>
              <a:t>レポート</a:t>
            </a:r>
            <a:r>
              <a:rPr kumimoji="1" lang="en-US" altLang="ja-JP" sz="1200" dirty="0" smtClean="0">
                <a:solidFill>
                  <a:schemeClr val="tx1">
                    <a:lumMod val="65000"/>
                    <a:lumOff val="35000"/>
                  </a:schemeClr>
                </a:solidFill>
              </a:rPr>
              <a:t>"</a:t>
            </a:r>
            <a:r>
              <a:rPr kumimoji="1" lang="ja-JP" altLang="en-US" sz="1200" dirty="0" smtClean="0">
                <a:solidFill>
                  <a:schemeClr val="tx1">
                    <a:lumMod val="65000"/>
                    <a:lumOff val="35000"/>
                  </a:schemeClr>
                </a:solidFill>
              </a:rPr>
              <a:t>（</a:t>
            </a:r>
            <a:r>
              <a:rPr kumimoji="1" lang="en-US" altLang="ja-JP" sz="1200" dirty="0" smtClean="0">
                <a:solidFill>
                  <a:schemeClr val="tx1">
                    <a:lumMod val="65000"/>
                    <a:lumOff val="35000"/>
                  </a:schemeClr>
                </a:solidFill>
                <a:hlinkClick r:id="rId2"/>
              </a:rPr>
              <a:t>https</a:t>
            </a:r>
            <a:r>
              <a:rPr kumimoji="1" lang="en-US" altLang="ja-JP" sz="1200" dirty="0">
                <a:solidFill>
                  <a:schemeClr val="tx1">
                    <a:lumMod val="65000"/>
                    <a:lumOff val="35000"/>
                  </a:schemeClr>
                </a:solidFill>
                <a:hlinkClick r:id="rId2"/>
              </a:rPr>
              <a:t>://</a:t>
            </a:r>
            <a:r>
              <a:rPr kumimoji="1" lang="en-US" altLang="ja-JP" sz="1200" dirty="0" smtClean="0">
                <a:solidFill>
                  <a:schemeClr val="tx1">
                    <a:lumMod val="65000"/>
                    <a:lumOff val="35000"/>
                  </a:schemeClr>
                </a:solidFill>
                <a:hlinkClick r:id="rId2"/>
              </a:rPr>
              <a:t>blogs.oracle.com/wlc/entry/javaee_c150</a:t>
            </a:r>
            <a:r>
              <a:rPr kumimoji="1" lang="ja-JP" altLang="en-US" sz="1200" dirty="0" smtClean="0">
                <a:solidFill>
                  <a:schemeClr val="tx1">
                    <a:lumMod val="65000"/>
                    <a:lumOff val="35000"/>
                  </a:schemeClr>
                </a:solidFill>
              </a:rPr>
              <a:t>）</a:t>
            </a:r>
            <a:endParaRPr kumimoji="1" lang="en-US" altLang="ja-JP" sz="1200" dirty="0">
              <a:solidFill>
                <a:schemeClr val="tx1">
                  <a:lumMod val="65000"/>
                  <a:lumOff val="35000"/>
                </a:schemeClr>
              </a:solidFill>
            </a:endParaRPr>
          </a:p>
        </p:txBody>
      </p:sp>
      <p:sp>
        <p:nvSpPr>
          <p:cNvPr id="7" name="雲形吹き出し 6"/>
          <p:cNvSpPr/>
          <p:nvPr/>
        </p:nvSpPr>
        <p:spPr>
          <a:xfrm>
            <a:off x="4828741" y="4419021"/>
            <a:ext cx="3806911" cy="1715658"/>
          </a:xfrm>
          <a:prstGeom prst="cloudCallout">
            <a:avLst>
              <a:gd name="adj1" fmla="val -52365"/>
              <a:gd name="adj2" fmla="val -40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kumimoji="1" lang="ja-JP" altLang="en-US" dirty="0" smtClean="0"/>
              <a:t>なんかパッとしない</a:t>
            </a:r>
            <a:r>
              <a:rPr kumimoji="1" lang="en-US" altLang="ja-JP" dirty="0" smtClean="0"/>
              <a:t>…</a:t>
            </a:r>
            <a:br>
              <a:rPr kumimoji="1" lang="en-US" altLang="ja-JP" dirty="0" smtClean="0"/>
            </a:br>
            <a:r>
              <a:rPr kumimoji="1" lang="ja-JP" altLang="en-US" dirty="0" smtClean="0"/>
              <a:t>というか</a:t>
            </a:r>
            <a:r>
              <a:rPr kumimoji="1" lang="en-US" altLang="ja-JP" dirty="0" smtClean="0"/>
              <a:t>JSR-166</a:t>
            </a:r>
            <a:r>
              <a:rPr kumimoji="1" lang="ja-JP" altLang="en-US" dirty="0" err="1" smtClean="0"/>
              <a:t>って</a:t>
            </a:r>
            <a:r>
              <a:rPr kumimoji="1" lang="ja-JP" altLang="en-US" dirty="0" smtClean="0"/>
              <a:t>コードで読んで通用する</a:t>
            </a:r>
            <a:r>
              <a:rPr kumimoji="1" lang="en-US" altLang="ja-JP" dirty="0" smtClean="0"/>
              <a:t>GEEK</a:t>
            </a:r>
            <a:r>
              <a:rPr kumimoji="1" lang="ja-JP" altLang="en-US" dirty="0" smtClean="0"/>
              <a:t>な世界なのか・・</a:t>
            </a:r>
            <a:endParaRPr kumimoji="1" lang="ja-JP" altLang="en-US" dirty="0"/>
          </a:p>
        </p:txBody>
      </p:sp>
    </p:spTree>
    <p:extLst>
      <p:ext uri="{BB962C8B-B14F-4D97-AF65-F5344CB8AC3E}">
        <p14:creationId xmlns:p14="http://schemas.microsoft.com/office/powerpoint/2010/main" val="138999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の状況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00303032"/>
              </p:ext>
            </p:extLst>
          </p:nvPr>
        </p:nvGraphicFramePr>
        <p:xfrm>
          <a:off x="857250" y="2057400"/>
          <a:ext cx="7404099" cy="2494280"/>
        </p:xfrm>
        <a:graphic>
          <a:graphicData uri="http://schemas.openxmlformats.org/drawingml/2006/table">
            <a:tbl>
              <a:tblPr firstRow="1" bandRow="1">
                <a:tableStyleId>{5C22544A-7EE6-4342-B048-85BDC9FD1C3A}</a:tableStyleId>
              </a:tblPr>
              <a:tblGrid>
                <a:gridCol w="1401041"/>
                <a:gridCol w="1385454"/>
                <a:gridCol w="4617604"/>
              </a:tblGrid>
              <a:tr h="370840">
                <a:tc>
                  <a:txBody>
                    <a:bodyPr/>
                    <a:lstStyle/>
                    <a:p>
                      <a:r>
                        <a:rPr kumimoji="1" lang="ja-JP" altLang="en-US" sz="1800" dirty="0" smtClean="0"/>
                        <a:t>リリース年</a:t>
                      </a:r>
                      <a:endParaRPr kumimoji="1" lang="ja-JP" altLang="en-US" sz="1800" dirty="0"/>
                    </a:p>
                  </a:txBody>
                  <a:tcPr/>
                </a:tc>
                <a:tc>
                  <a:txBody>
                    <a:bodyPr/>
                    <a:lstStyle/>
                    <a:p>
                      <a:r>
                        <a:rPr kumimoji="1" lang="ja-JP" altLang="en-US" sz="1800" dirty="0" smtClean="0"/>
                        <a:t>バージョン</a:t>
                      </a:r>
                      <a:endParaRPr kumimoji="1" lang="ja-JP" altLang="en-US" sz="1800" dirty="0"/>
                    </a:p>
                  </a:txBody>
                  <a:tcPr/>
                </a:tc>
                <a:tc>
                  <a:txBody>
                    <a:bodyPr/>
                    <a:lstStyle/>
                    <a:p>
                      <a:r>
                        <a:rPr kumimoji="1" lang="ja-JP" altLang="en-US" sz="1800" dirty="0" smtClean="0"/>
                        <a:t>内容</a:t>
                      </a:r>
                      <a:endParaRPr kumimoji="1" lang="ja-JP" altLang="en-US" sz="1800" dirty="0"/>
                    </a:p>
                  </a:txBody>
                  <a:tcPr/>
                </a:tc>
              </a:tr>
              <a:tr h="370840">
                <a:tc>
                  <a:txBody>
                    <a:bodyPr/>
                    <a:lstStyle/>
                    <a:p>
                      <a:r>
                        <a:rPr kumimoji="1" lang="en-US" altLang="ja-JP" sz="1800" dirty="0" smtClean="0"/>
                        <a:t>2003</a:t>
                      </a:r>
                      <a:endParaRPr kumimoji="1" lang="ja-JP" altLang="en-US" sz="1800" dirty="0"/>
                    </a:p>
                  </a:txBody>
                  <a:tcPr/>
                </a:tc>
                <a:tc>
                  <a:txBody>
                    <a:bodyPr/>
                    <a:lstStyle/>
                    <a:p>
                      <a:r>
                        <a:rPr kumimoji="1" lang="en-US" altLang="ja-JP" sz="1800" dirty="0" smtClean="0"/>
                        <a:t>.NET 1.1</a:t>
                      </a:r>
                      <a:endParaRPr kumimoji="1" lang="ja-JP" altLang="en-US" sz="1800" dirty="0"/>
                    </a:p>
                  </a:txBody>
                  <a:tcPr/>
                </a:tc>
                <a:tc>
                  <a:txBody>
                    <a:bodyPr/>
                    <a:lstStyle/>
                    <a:p>
                      <a:r>
                        <a:rPr kumimoji="1" lang="en-US" altLang="ja-JP" sz="1800" dirty="0" smtClean="0"/>
                        <a:t>Thread, </a:t>
                      </a:r>
                      <a:r>
                        <a:rPr kumimoji="1" lang="en-US" altLang="ja-JP" sz="1800" dirty="0" err="1" smtClean="0"/>
                        <a:t>ThreadPool</a:t>
                      </a:r>
                      <a:r>
                        <a:rPr kumimoji="1" lang="en-US" altLang="ja-JP" sz="1800" dirty="0" smtClean="0"/>
                        <a:t>, </a:t>
                      </a:r>
                      <a:r>
                        <a:rPr kumimoji="1" lang="en-US" altLang="ja-JP" sz="1800" dirty="0" err="1" smtClean="0"/>
                        <a:t>Async</a:t>
                      </a:r>
                      <a:r>
                        <a:rPr kumimoji="1" lang="en-US" altLang="ja-JP" sz="1800" dirty="0" smtClean="0"/>
                        <a:t> Programming Model</a:t>
                      </a:r>
                      <a:r>
                        <a:rPr kumimoji="1" lang="ja-JP" altLang="en-US" sz="1800" dirty="0" smtClean="0"/>
                        <a:t>（</a:t>
                      </a:r>
                      <a:r>
                        <a:rPr kumimoji="1" lang="en-US" altLang="ja-JP" sz="1800" dirty="0" smtClean="0"/>
                        <a:t>APM</a:t>
                      </a:r>
                      <a:r>
                        <a:rPr kumimoji="1" lang="ja-JP" altLang="en-US" sz="1800" dirty="0" smtClean="0"/>
                        <a:t>）</a:t>
                      </a:r>
                      <a:endParaRPr kumimoji="1" lang="ja-JP" altLang="en-US" sz="1800" dirty="0"/>
                    </a:p>
                  </a:txBody>
                  <a:tcPr/>
                </a:tc>
              </a:tr>
              <a:tr h="370840">
                <a:tc>
                  <a:txBody>
                    <a:bodyPr/>
                    <a:lstStyle/>
                    <a:p>
                      <a:r>
                        <a:rPr kumimoji="1" lang="en-US" altLang="ja-JP" sz="1800" dirty="0" smtClean="0"/>
                        <a:t>2005</a:t>
                      </a:r>
                      <a:endParaRPr kumimoji="1" lang="ja-JP" altLang="en-US" sz="1800" dirty="0"/>
                    </a:p>
                  </a:txBody>
                  <a:tcPr/>
                </a:tc>
                <a:tc>
                  <a:txBody>
                    <a:bodyPr/>
                    <a:lstStyle/>
                    <a:p>
                      <a:r>
                        <a:rPr kumimoji="1" lang="en-US" altLang="ja-JP" sz="1800" dirty="0" smtClean="0"/>
                        <a:t>.NET 2.0</a:t>
                      </a:r>
                      <a:endParaRPr kumimoji="1" lang="ja-JP" altLang="en-US" sz="1800" dirty="0"/>
                    </a:p>
                  </a:txBody>
                  <a:tcPr/>
                </a:tc>
                <a:tc>
                  <a:txBody>
                    <a:bodyPr/>
                    <a:lstStyle/>
                    <a:p>
                      <a:r>
                        <a:rPr kumimoji="1" lang="en-US" altLang="ja-JP" sz="1800" dirty="0" smtClean="0"/>
                        <a:t>Event-based Asynchronous Pattern(EAP)</a:t>
                      </a:r>
                      <a:endParaRPr kumimoji="1" lang="ja-JP" altLang="en-US" sz="1800" dirty="0"/>
                    </a:p>
                  </a:txBody>
                  <a:tcPr/>
                </a:tc>
              </a:tr>
              <a:tr h="370840">
                <a:tc>
                  <a:txBody>
                    <a:bodyPr/>
                    <a:lstStyle/>
                    <a:p>
                      <a:r>
                        <a:rPr kumimoji="1" lang="en-US" altLang="ja-JP" sz="1800" dirty="0" smtClean="0"/>
                        <a:t>2007</a:t>
                      </a:r>
                      <a:endParaRPr kumimoji="1" lang="ja-JP" altLang="en-US" sz="1800" dirty="0"/>
                    </a:p>
                  </a:txBody>
                  <a:tcPr/>
                </a:tc>
                <a:tc>
                  <a:txBody>
                    <a:bodyPr/>
                    <a:lstStyle/>
                    <a:p>
                      <a:r>
                        <a:rPr kumimoji="1" lang="en-US" altLang="ja-JP" sz="1800" dirty="0" smtClean="0"/>
                        <a:t>.NET 3.5</a:t>
                      </a:r>
                      <a:endParaRPr kumimoji="1" lang="ja-JP" altLang="en-US" sz="1800" dirty="0"/>
                    </a:p>
                  </a:txBody>
                  <a:tcPr/>
                </a:tc>
                <a:tc>
                  <a:txBody>
                    <a:bodyPr/>
                    <a:lstStyle/>
                    <a:p>
                      <a:r>
                        <a:rPr kumimoji="1" lang="en-US" altLang="ja-JP" sz="1800" dirty="0" smtClean="0"/>
                        <a:t>Reactive Extensions(Rx)</a:t>
                      </a:r>
                      <a:endParaRPr kumimoji="1" lang="ja-JP" altLang="en-US" sz="1800" dirty="0"/>
                    </a:p>
                  </a:txBody>
                  <a:tcPr/>
                </a:tc>
              </a:tr>
              <a:tr h="370840">
                <a:tc>
                  <a:txBody>
                    <a:bodyPr/>
                    <a:lstStyle/>
                    <a:p>
                      <a:r>
                        <a:rPr kumimoji="1" lang="en-US" altLang="ja-JP" sz="1800" dirty="0" smtClean="0"/>
                        <a:t>2010</a:t>
                      </a:r>
                      <a:endParaRPr kumimoji="1" lang="ja-JP" altLang="en-US" sz="1800" dirty="0"/>
                    </a:p>
                  </a:txBody>
                  <a:tcPr/>
                </a:tc>
                <a:tc>
                  <a:txBody>
                    <a:bodyPr/>
                    <a:lstStyle/>
                    <a:p>
                      <a:r>
                        <a:rPr kumimoji="1" lang="en-US" altLang="ja-JP" sz="1800" dirty="0" smtClean="0"/>
                        <a:t>.NET 4.0</a:t>
                      </a:r>
                      <a:endParaRPr kumimoji="1" lang="ja-JP" altLang="en-US" sz="1800" dirty="0"/>
                    </a:p>
                  </a:txBody>
                  <a:tcPr/>
                </a:tc>
                <a:tc>
                  <a:txBody>
                    <a:bodyPr/>
                    <a:lstStyle/>
                    <a:p>
                      <a:r>
                        <a:rPr kumimoji="1" lang="en-US" altLang="ja-JP" sz="1800" dirty="0" smtClean="0"/>
                        <a:t>Task-based Asynchronous Pattern</a:t>
                      </a:r>
                      <a:r>
                        <a:rPr kumimoji="1" lang="ja-JP" altLang="en-US" sz="1800" dirty="0" smtClean="0"/>
                        <a:t>（</a:t>
                      </a:r>
                      <a:r>
                        <a:rPr kumimoji="1" lang="en-US" altLang="ja-JP" sz="1800" dirty="0" smtClean="0"/>
                        <a:t>TAP</a:t>
                      </a:r>
                      <a:r>
                        <a:rPr kumimoji="1" lang="ja-JP" altLang="en-US" sz="1800" dirty="0" smtClean="0"/>
                        <a:t>）</a:t>
                      </a:r>
                      <a:endParaRPr kumimoji="1" lang="ja-JP" altLang="en-US" sz="1800" dirty="0"/>
                    </a:p>
                  </a:txBody>
                  <a:tcPr/>
                </a:tc>
              </a:tr>
              <a:tr h="370840">
                <a:tc>
                  <a:txBody>
                    <a:bodyPr/>
                    <a:lstStyle/>
                    <a:p>
                      <a:r>
                        <a:rPr kumimoji="1" lang="en-US" altLang="ja-JP" sz="1800" dirty="0" smtClean="0"/>
                        <a:t>2012</a:t>
                      </a:r>
                      <a:endParaRPr kumimoji="1" lang="ja-JP" altLang="en-US" sz="1800" dirty="0"/>
                    </a:p>
                  </a:txBody>
                  <a:tcPr/>
                </a:tc>
                <a:tc>
                  <a:txBody>
                    <a:bodyPr/>
                    <a:lstStyle/>
                    <a:p>
                      <a:r>
                        <a:rPr kumimoji="1" lang="en-US" altLang="ja-JP" sz="1800" dirty="0" smtClean="0"/>
                        <a:t>.NET 4.5</a:t>
                      </a:r>
                      <a:endParaRPr kumimoji="1" lang="ja-JP" altLang="en-US" sz="1800" dirty="0"/>
                    </a:p>
                  </a:txBody>
                  <a:tcPr/>
                </a:tc>
                <a:tc>
                  <a:txBody>
                    <a:bodyPr/>
                    <a:lstStyle/>
                    <a:p>
                      <a:r>
                        <a:rPr kumimoji="1" lang="en-US" altLang="ja-JP" sz="1800" dirty="0" err="1" smtClean="0"/>
                        <a:t>async</a:t>
                      </a:r>
                      <a:r>
                        <a:rPr kumimoji="1" lang="en-US" altLang="ja-JP" sz="1800" dirty="0" smtClean="0"/>
                        <a:t>/await</a:t>
                      </a:r>
                      <a:endParaRPr kumimoji="1" lang="ja-JP" altLang="en-US" sz="1800" dirty="0"/>
                    </a:p>
                  </a:txBody>
                  <a:tcPr/>
                </a:tc>
              </a:tr>
            </a:tbl>
          </a:graphicData>
        </a:graphic>
      </p:graphicFrame>
      <p:sp>
        <p:nvSpPr>
          <p:cNvPr id="5" name="テキスト ボックス 4"/>
          <p:cNvSpPr txBox="1"/>
          <p:nvPr/>
        </p:nvSpPr>
        <p:spPr>
          <a:xfrm>
            <a:off x="752992" y="5874283"/>
            <a:ext cx="7404654" cy="811161"/>
          </a:xfrm>
          <a:prstGeom prst="rect">
            <a:avLst/>
          </a:prstGeom>
          <a:solidFill>
            <a:srgbClr val="FFFFCC"/>
          </a:solidFill>
        </p:spPr>
        <p:txBody>
          <a:bodyPr wrap="square" rtlCol="0">
            <a:normAutofit/>
          </a:bodyPr>
          <a:lstStyle/>
          <a:p>
            <a:r>
              <a:rPr kumimoji="1" lang="ja-JP" altLang="en-US" sz="1200" dirty="0" smtClean="0">
                <a:solidFill>
                  <a:schemeClr val="tx1">
                    <a:lumMod val="65000"/>
                    <a:lumOff val="35000"/>
                  </a:schemeClr>
                </a:solidFill>
              </a:rPr>
              <a:t>参考情報</a:t>
            </a:r>
            <a:endParaRPr kumimoji="1" lang="en-US" altLang="ja-JP" sz="1200" dirty="0" smtClean="0">
              <a:solidFill>
                <a:schemeClr val="tx1">
                  <a:lumMod val="65000"/>
                  <a:lumOff val="35000"/>
                </a:schemeClr>
              </a:solidFill>
            </a:endParaRPr>
          </a:p>
          <a:p>
            <a:r>
              <a:rPr kumimoji="1" lang="en-US" altLang="ja-JP" sz="1200" dirty="0" smtClean="0">
                <a:solidFill>
                  <a:schemeClr val="tx1">
                    <a:lumMod val="65000"/>
                    <a:lumOff val="35000"/>
                  </a:schemeClr>
                </a:solidFill>
              </a:rPr>
              <a:t>@</a:t>
            </a:r>
            <a:r>
              <a:rPr kumimoji="1" lang="en-US" altLang="ja-JP" sz="1200" dirty="0">
                <a:solidFill>
                  <a:schemeClr val="tx1">
                    <a:lumMod val="65000"/>
                    <a:lumOff val="35000"/>
                  </a:schemeClr>
                </a:solidFill>
              </a:rPr>
              <a:t>IT "</a:t>
            </a:r>
            <a:r>
              <a:rPr kumimoji="1" lang="ja-JP" altLang="en-US" sz="1200" dirty="0">
                <a:solidFill>
                  <a:schemeClr val="tx1">
                    <a:lumMod val="65000"/>
                    <a:lumOff val="35000"/>
                  </a:schemeClr>
                </a:solidFill>
              </a:rPr>
              <a:t>連載：</a:t>
            </a:r>
            <a:r>
              <a:rPr kumimoji="1" lang="en-US" altLang="ja-JP" sz="1200" dirty="0">
                <a:solidFill>
                  <a:schemeClr val="tx1">
                    <a:lumMod val="65000"/>
                    <a:lumOff val="35000"/>
                  </a:schemeClr>
                </a:solidFill>
              </a:rPr>
              <a:t>C# 5.0</a:t>
            </a:r>
            <a:r>
              <a:rPr kumimoji="1" lang="ja-JP" altLang="en-US" sz="1200" dirty="0">
                <a:solidFill>
                  <a:schemeClr val="tx1">
                    <a:lumMod val="65000"/>
                    <a:lumOff val="35000"/>
                  </a:schemeClr>
                </a:solidFill>
              </a:rPr>
              <a:t>＆</a:t>
            </a:r>
            <a:r>
              <a:rPr kumimoji="1" lang="en-US" altLang="ja-JP" sz="1200" dirty="0">
                <a:solidFill>
                  <a:schemeClr val="tx1">
                    <a:lumMod val="65000"/>
                    <a:lumOff val="35000"/>
                  </a:schemeClr>
                </a:solidFill>
              </a:rPr>
              <a:t>VB 11.0</a:t>
            </a:r>
            <a:r>
              <a:rPr kumimoji="1" lang="ja-JP" altLang="en-US" sz="1200" dirty="0">
                <a:solidFill>
                  <a:schemeClr val="tx1">
                    <a:lumMod val="65000"/>
                    <a:lumOff val="35000"/>
                  </a:schemeClr>
                </a:solidFill>
              </a:rPr>
              <a:t>新機能「</a:t>
            </a:r>
            <a:r>
              <a:rPr kumimoji="1" lang="en-US" altLang="ja-JP" sz="1200" dirty="0" err="1">
                <a:solidFill>
                  <a:schemeClr val="tx1">
                    <a:lumMod val="65000"/>
                    <a:lumOff val="35000"/>
                  </a:schemeClr>
                </a:solidFill>
              </a:rPr>
              <a:t>async</a:t>
            </a:r>
            <a:r>
              <a:rPr kumimoji="1" lang="ja-JP" altLang="en-US" sz="1200" dirty="0">
                <a:solidFill>
                  <a:schemeClr val="tx1">
                    <a:lumMod val="65000"/>
                    <a:lumOff val="35000"/>
                  </a:schemeClr>
                </a:solidFill>
              </a:rPr>
              <a:t>／</a:t>
            </a:r>
            <a:r>
              <a:rPr kumimoji="1" lang="en-US" altLang="ja-JP" sz="1200" dirty="0">
                <a:solidFill>
                  <a:schemeClr val="tx1">
                    <a:lumMod val="65000"/>
                    <a:lumOff val="35000"/>
                  </a:schemeClr>
                </a:solidFill>
              </a:rPr>
              <a:t>await</a:t>
            </a:r>
            <a:r>
              <a:rPr kumimoji="1" lang="ja-JP" altLang="en-US" sz="1200" dirty="0">
                <a:solidFill>
                  <a:schemeClr val="tx1">
                    <a:lumMod val="65000"/>
                    <a:lumOff val="35000"/>
                  </a:schemeClr>
                </a:solidFill>
              </a:rPr>
              <a:t>非同期メソッド」入門 第</a:t>
            </a:r>
            <a:r>
              <a:rPr kumimoji="1" lang="en-US" altLang="ja-JP" sz="1200" dirty="0">
                <a:solidFill>
                  <a:schemeClr val="tx1">
                    <a:lumMod val="65000"/>
                    <a:lumOff val="35000"/>
                  </a:schemeClr>
                </a:solidFill>
              </a:rPr>
              <a:t>1</a:t>
            </a:r>
            <a:r>
              <a:rPr kumimoji="1" lang="ja-JP" altLang="en-US" sz="1200" dirty="0">
                <a:solidFill>
                  <a:schemeClr val="tx1">
                    <a:lumMod val="65000"/>
                    <a:lumOff val="35000"/>
                  </a:schemeClr>
                </a:solidFill>
              </a:rPr>
              <a:t>回 </a:t>
            </a:r>
            <a:r>
              <a:rPr kumimoji="1" lang="en-US" altLang="ja-JP" sz="1200" dirty="0">
                <a:solidFill>
                  <a:schemeClr val="tx1">
                    <a:lumMod val="65000"/>
                    <a:lumOff val="35000"/>
                  </a:schemeClr>
                </a:solidFill>
              </a:rPr>
              <a:t>.NET</a:t>
            </a:r>
            <a:r>
              <a:rPr kumimoji="1" lang="ja-JP" altLang="en-US" sz="1200" dirty="0">
                <a:solidFill>
                  <a:schemeClr val="tx1">
                    <a:lumMod val="65000"/>
                    <a:lumOff val="35000"/>
                  </a:schemeClr>
                </a:solidFill>
              </a:rPr>
              <a:t>開発における非同期処理の基礎と歴史</a:t>
            </a:r>
            <a:r>
              <a:rPr kumimoji="1" lang="en-US" altLang="ja-JP" sz="1200" dirty="0">
                <a:solidFill>
                  <a:schemeClr val="tx1">
                    <a:lumMod val="65000"/>
                    <a:lumOff val="35000"/>
                  </a:schemeClr>
                </a:solidFill>
              </a:rPr>
              <a:t>"</a:t>
            </a:r>
            <a:r>
              <a:rPr kumimoji="1" lang="ja-JP" altLang="en-US" sz="1200" dirty="0" smtClean="0">
                <a:solidFill>
                  <a:schemeClr val="tx1">
                    <a:lumMod val="65000"/>
                    <a:lumOff val="35000"/>
                  </a:schemeClr>
                </a:solidFill>
              </a:rPr>
              <a:t>（</a:t>
            </a:r>
            <a:r>
              <a:rPr kumimoji="1" lang="en-US" altLang="ja-JP" sz="1200" dirty="0">
                <a:solidFill>
                  <a:schemeClr val="tx1">
                    <a:lumMod val="65000"/>
                    <a:lumOff val="35000"/>
                  </a:schemeClr>
                </a:solidFill>
                <a:hlinkClick r:id="rId2"/>
              </a:rPr>
              <a:t>http://www.atmarkit.co.jp/fdotnet/chushin/masterasync_01/masterasync_01_02.html</a:t>
            </a:r>
            <a:r>
              <a:rPr kumimoji="1" lang="ja-JP" altLang="en-US" sz="1200" dirty="0" smtClean="0">
                <a:solidFill>
                  <a:schemeClr val="tx1">
                    <a:lumMod val="65000"/>
                    <a:lumOff val="35000"/>
                  </a:schemeClr>
                </a:solidFill>
              </a:rPr>
              <a:t>）</a:t>
            </a:r>
            <a:endParaRPr kumimoji="1" lang="en-US" altLang="ja-JP" sz="1200" dirty="0" smtClean="0">
              <a:solidFill>
                <a:schemeClr val="tx1">
                  <a:lumMod val="65000"/>
                  <a:lumOff val="35000"/>
                </a:schemeClr>
              </a:solidFill>
            </a:endParaRPr>
          </a:p>
          <a:p>
            <a:endParaRPr kumimoji="1" lang="en-US" altLang="ja-JP" sz="1200" dirty="0">
              <a:solidFill>
                <a:schemeClr val="tx1">
                  <a:lumMod val="65000"/>
                  <a:lumOff val="35000"/>
                </a:schemeClr>
              </a:solidFill>
            </a:endParaRPr>
          </a:p>
        </p:txBody>
      </p:sp>
    </p:spTree>
    <p:extLst>
      <p:ext uri="{BB962C8B-B14F-4D97-AF65-F5344CB8AC3E}">
        <p14:creationId xmlns:p14="http://schemas.microsoft.com/office/powerpoint/2010/main" val="647809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第</a:t>
            </a:r>
            <a:r>
              <a:rPr lang="ja-JP" altLang="en-US" dirty="0"/>
              <a:t>６</a:t>
            </a:r>
            <a:r>
              <a:rPr kumimoji="1" lang="ja-JP" altLang="en-US" dirty="0" smtClean="0"/>
              <a:t>回</a:t>
            </a:r>
            <a:endParaRPr kumimoji="1" lang="ja-JP" altLang="en-US" dirty="0"/>
          </a:p>
        </p:txBody>
      </p:sp>
      <p:sp>
        <p:nvSpPr>
          <p:cNvPr id="5" name="サブタイトル 4"/>
          <p:cNvSpPr>
            <a:spLocks noGrp="1"/>
          </p:cNvSpPr>
          <p:nvPr>
            <p:ph type="subTitle" idx="1"/>
          </p:nvPr>
        </p:nvSpPr>
        <p:spPr/>
        <p:txBody>
          <a:bodyPr/>
          <a:lstStyle/>
          <a:p>
            <a:r>
              <a:rPr lang="en-US" altLang="ja-JP" dirty="0" smtClean="0"/>
              <a:t>Java</a:t>
            </a:r>
            <a:r>
              <a:rPr lang="ja-JP" altLang="en-US" dirty="0" smtClean="0"/>
              <a:t>との差分で理解する</a:t>
            </a:r>
            <a:r>
              <a:rPr lang="en-US" altLang="ja-JP" dirty="0" smtClean="0"/>
              <a:t>C#/.NET</a:t>
            </a:r>
            <a:br>
              <a:rPr lang="en-US" altLang="ja-JP" dirty="0" smtClean="0"/>
            </a:br>
            <a:r>
              <a:rPr lang="ja-JP" altLang="en-US" dirty="0"/>
              <a:t>非同期処理</a:t>
            </a:r>
            <a:r>
              <a:rPr lang="en-US" altLang="ja-JP" dirty="0" smtClean="0"/>
              <a:t>API</a:t>
            </a:r>
            <a:endParaRPr kumimoji="1" lang="ja-JP" altLang="en-US" dirty="0"/>
          </a:p>
        </p:txBody>
      </p:sp>
    </p:spTree>
    <p:extLst>
      <p:ext uri="{BB962C8B-B14F-4D97-AF65-F5344CB8AC3E}">
        <p14:creationId xmlns:p14="http://schemas.microsoft.com/office/powerpoint/2010/main" val="4214530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同期</a:t>
            </a:r>
            <a:r>
              <a:rPr kumimoji="1" lang="en-US" altLang="ja-JP" dirty="0" smtClean="0"/>
              <a:t>/</a:t>
            </a:r>
            <a:r>
              <a:rPr kumimoji="1" lang="ja-JP" altLang="en-US" dirty="0" smtClean="0"/>
              <a:t>並列</a:t>
            </a:r>
            <a:r>
              <a:rPr kumimoji="1" lang="en-US" altLang="ja-JP" dirty="0" smtClean="0"/>
              <a:t/>
            </a:r>
            <a:br>
              <a:rPr kumimoji="1" lang="en-US" altLang="ja-JP" dirty="0" smtClean="0"/>
            </a:br>
            <a:r>
              <a:rPr kumimoji="1" lang="ja-JP" altLang="en-US" dirty="0" smtClean="0"/>
              <a:t>コレクション</a:t>
            </a:r>
            <a:endParaRPr kumimoji="1" lang="ja-JP" altLang="en-US" dirty="0"/>
          </a:p>
        </p:txBody>
      </p:sp>
      <p:sp>
        <p:nvSpPr>
          <p:cNvPr id="5" name="テキスト プレースホルダー 4"/>
          <p:cNvSpPr>
            <a:spLocks noGrp="1"/>
          </p:cNvSpPr>
          <p:nvPr>
            <p:ph type="body" idx="1"/>
          </p:nvPr>
        </p:nvSpPr>
        <p:spPr/>
        <p:txBody>
          <a:bodyPr/>
          <a:lstStyle/>
          <a:p>
            <a:r>
              <a:rPr lang="ja-JP" altLang="en-US" dirty="0"/>
              <a:t>非同期</a:t>
            </a:r>
            <a:r>
              <a:rPr lang="en-US" altLang="ja-JP" dirty="0"/>
              <a:t>/</a:t>
            </a:r>
            <a:r>
              <a:rPr lang="ja-JP" altLang="en-US" dirty="0"/>
              <a:t>並列処理を支援する</a:t>
            </a:r>
            <a:r>
              <a:rPr lang="ja-JP" altLang="en-US" dirty="0" smtClean="0"/>
              <a:t>データ型</a:t>
            </a:r>
            <a:endParaRPr lang="ja-JP" altLang="en-US" dirty="0"/>
          </a:p>
        </p:txBody>
      </p:sp>
    </p:spTree>
    <p:extLst>
      <p:ext uri="{BB962C8B-B14F-4D97-AF65-F5344CB8AC3E}">
        <p14:creationId xmlns:p14="http://schemas.microsoft.com/office/powerpoint/2010/main" val="1104875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同期</a:t>
            </a:r>
            <a:r>
              <a:rPr lang="en-US" altLang="ja-JP" dirty="0" smtClean="0"/>
              <a:t>/</a:t>
            </a:r>
            <a:r>
              <a:rPr lang="ja-JP" altLang="en-US" dirty="0" smtClean="0"/>
              <a:t>並列コレクション</a:t>
            </a:r>
            <a:endParaRPr kumimoji="1" lang="ja-JP" altLang="en-US" dirty="0"/>
          </a:p>
        </p:txBody>
      </p:sp>
      <p:sp>
        <p:nvSpPr>
          <p:cNvPr id="7" name="コンテンツ プレースホルダー 6"/>
          <p:cNvSpPr>
            <a:spLocks noGrp="1"/>
          </p:cNvSpPr>
          <p:nvPr>
            <p:ph idx="1"/>
          </p:nvPr>
        </p:nvSpPr>
        <p:spPr/>
        <p:txBody>
          <a:bodyPr/>
          <a:lstStyle/>
          <a:p>
            <a:r>
              <a:rPr kumimoji="1" lang="en-US" altLang="ja-JP" dirty="0" smtClean="0"/>
              <a:t>Java/C#</a:t>
            </a:r>
            <a:r>
              <a:rPr kumimoji="1" lang="ja-JP" altLang="en-US" dirty="0" smtClean="0"/>
              <a:t>ともにスレッドやスレッドプールとともに用いることを想定して、同期もしくは並列の観点で特殊化されたコレクションが標準ライブラリで提供されている。</a:t>
            </a:r>
            <a:endParaRPr kumimoji="1" lang="en-US" altLang="ja-JP" dirty="0" smtClean="0"/>
          </a:p>
          <a:p>
            <a:r>
              <a:rPr lang="en-US" altLang="ja-JP" dirty="0" smtClean="0"/>
              <a:t>Java</a:t>
            </a:r>
            <a:r>
              <a:rPr lang="ja-JP" altLang="en-US" dirty="0" smtClean="0"/>
              <a:t>ではおおよそのところ</a:t>
            </a:r>
            <a:r>
              <a:rPr lang="en-US" altLang="ja-JP" dirty="0" smtClean="0"/>
              <a:t>"</a:t>
            </a:r>
            <a:r>
              <a:rPr lang="en-US" altLang="ja-JP" dirty="0" err="1" smtClean="0"/>
              <a:t>java.util.concurrent</a:t>
            </a:r>
            <a:r>
              <a:rPr lang="en-US" altLang="ja-JP" dirty="0" smtClean="0"/>
              <a:t>"</a:t>
            </a:r>
            <a:r>
              <a:rPr lang="ja-JP" altLang="en-US" dirty="0" smtClean="0"/>
              <a:t>パッケージのクラス群が該当する。</a:t>
            </a:r>
            <a:endParaRPr lang="en-US" altLang="ja-JP" dirty="0" smtClean="0"/>
          </a:p>
          <a:p>
            <a:r>
              <a:rPr kumimoji="1" lang="en-US" altLang="ja-JP" dirty="0" smtClean="0"/>
              <a:t>C#</a:t>
            </a:r>
            <a:r>
              <a:rPr kumimoji="1" lang="ja-JP" altLang="en-US" dirty="0" smtClean="0"/>
              <a:t>でいえば</a:t>
            </a:r>
            <a:r>
              <a:rPr lang="en-US" altLang="ja-JP" dirty="0" smtClean="0"/>
              <a:t>"</a:t>
            </a:r>
            <a:r>
              <a:rPr lang="en-US" altLang="ja-JP" dirty="0" err="1" smtClean="0"/>
              <a:t>System.Collections.Concurrent</a:t>
            </a:r>
            <a:r>
              <a:rPr kumimoji="1" lang="en-US" altLang="ja-JP" dirty="0" smtClean="0"/>
              <a:t>"</a:t>
            </a:r>
            <a:r>
              <a:rPr lang="ja-JP" altLang="en-US" dirty="0"/>
              <a:t>名前</a:t>
            </a:r>
            <a:r>
              <a:rPr lang="ja-JP" altLang="en-US" dirty="0" smtClean="0"/>
              <a:t>空間のクラス群する。</a:t>
            </a:r>
            <a:endParaRPr kumimoji="1" lang="ja-JP" altLang="en-US" dirty="0"/>
          </a:p>
        </p:txBody>
      </p:sp>
    </p:spTree>
    <p:extLst>
      <p:ext uri="{BB962C8B-B14F-4D97-AF65-F5344CB8AC3E}">
        <p14:creationId xmlns:p14="http://schemas.microsoft.com/office/powerpoint/2010/main" val="78849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kumimoji="1" lang="ja-JP" altLang="en-US" dirty="0" smtClean="0"/>
              <a:t>同期化コレクション</a:t>
            </a:r>
            <a:endParaRPr kumimoji="1" lang="ja-JP" altLang="en-US" dirty="0"/>
          </a:p>
        </p:txBody>
      </p:sp>
      <p:sp>
        <p:nvSpPr>
          <p:cNvPr id="3" name="コンテンツ プレースホルダー 2"/>
          <p:cNvSpPr>
            <a:spLocks noGrp="1"/>
          </p:cNvSpPr>
          <p:nvPr>
            <p:ph idx="1"/>
          </p:nvPr>
        </p:nvSpPr>
        <p:spPr/>
        <p:txBody>
          <a:bodyPr>
            <a:normAutofit/>
          </a:bodyPr>
          <a:lstStyle/>
          <a:p>
            <a:pPr lvl="0"/>
            <a:r>
              <a:rPr lang="en-US" altLang="ja-JP" dirty="0" smtClean="0"/>
              <a:t>Java</a:t>
            </a:r>
            <a:r>
              <a:rPr lang="ja-JP" altLang="en-US" dirty="0" smtClean="0"/>
              <a:t>でいえば</a:t>
            </a:r>
            <a:r>
              <a:rPr lang="en-US" altLang="ja-JP" dirty="0" smtClean="0"/>
              <a:t>Vector</a:t>
            </a:r>
            <a:r>
              <a:rPr lang="ja-JP" altLang="en-US" dirty="0" smtClean="0"/>
              <a:t>や</a:t>
            </a:r>
            <a:r>
              <a:rPr lang="en-US" altLang="ja-JP" dirty="0" err="1" smtClean="0"/>
              <a:t>Hashtable</a:t>
            </a:r>
            <a:r>
              <a:rPr lang="ja-JP" altLang="en-US" dirty="0" smtClean="0"/>
              <a:t>が該当。</a:t>
            </a:r>
            <a:endParaRPr lang="en-US" altLang="ja-JP" dirty="0" smtClean="0"/>
          </a:p>
          <a:p>
            <a:pPr lvl="0"/>
            <a:r>
              <a:rPr lang="en-US" altLang="ja-JP" dirty="0" err="1" smtClean="0"/>
              <a:t>Collections.synchronizedXxxx</a:t>
            </a:r>
            <a:r>
              <a:rPr lang="ja-JP" altLang="en-US" dirty="0" smtClean="0"/>
              <a:t>系メソッドも同期化されたコレクション実装を提供してくれる。</a:t>
            </a:r>
            <a:endParaRPr lang="en-US" altLang="ja-JP" dirty="0" smtClean="0"/>
          </a:p>
          <a:p>
            <a:pPr lvl="0"/>
            <a:r>
              <a:rPr lang="ja-JP" altLang="en-US" dirty="0" smtClean="0"/>
              <a:t>コレクションの内部状態（ステート）にアクセスする</a:t>
            </a:r>
            <a:r>
              <a:rPr lang="en-US" altLang="ja-JP" dirty="0" smtClean="0"/>
              <a:t>public</a:t>
            </a:r>
            <a:r>
              <a:rPr lang="ja-JP" altLang="en-US" dirty="0" smtClean="0"/>
              <a:t>メソッドが同期化されている。</a:t>
            </a:r>
            <a:endParaRPr lang="en-US" altLang="ja-JP" dirty="0" smtClean="0"/>
          </a:p>
          <a:p>
            <a:pPr lvl="0"/>
            <a:r>
              <a:rPr lang="ja-JP" altLang="en-US" dirty="0" smtClean="0"/>
              <a:t>結果、「別スレッドが内容変更中のコレクションからの要素取得」といった状態不正エラーの原因となるオペが起きないようにしてある。</a:t>
            </a:r>
            <a:endParaRPr lang="en-US" altLang="ja-JP" dirty="0" smtClean="0"/>
          </a:p>
          <a:p>
            <a:pPr lvl="0"/>
            <a:r>
              <a:rPr kumimoji="1" lang="ja-JP" altLang="en-US" dirty="0" smtClean="0"/>
              <a:t>ただし複合アクション（ある要素を取得</a:t>
            </a:r>
            <a:r>
              <a:rPr kumimoji="1" lang="en-US" altLang="ja-JP" dirty="0" smtClean="0"/>
              <a:t>→</a:t>
            </a:r>
            <a:r>
              <a:rPr kumimoji="1" lang="ja-JP" altLang="en-US" dirty="0" smtClean="0"/>
              <a:t>値をチェック／変更</a:t>
            </a:r>
            <a:r>
              <a:rPr kumimoji="1" lang="en-US" altLang="ja-JP" dirty="0" smtClean="0"/>
              <a:t>→</a:t>
            </a:r>
            <a:r>
              <a:rPr kumimoji="1" lang="ja-JP" altLang="en-US" dirty="0" smtClean="0"/>
              <a:t>当該要素を更新／削除、とかとか）はさすがに同期化保証対象外。</a:t>
            </a:r>
          </a:p>
        </p:txBody>
      </p:sp>
    </p:spTree>
    <p:extLst>
      <p:ext uri="{BB962C8B-B14F-4D97-AF65-F5344CB8AC3E}">
        <p14:creationId xmlns:p14="http://schemas.microsoft.com/office/powerpoint/2010/main" val="5411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kumimoji="1" lang="ja-JP" altLang="en-US" dirty="0" smtClean="0"/>
              <a:t>並列コレクション</a:t>
            </a:r>
            <a:r>
              <a:rPr kumimoji="1" lang="en-US" altLang="ja-JP" dirty="0" smtClean="0"/>
              <a:t/>
            </a:r>
            <a:br>
              <a:rPr kumimoji="1" lang="en-US" altLang="ja-JP" dirty="0" smtClean="0"/>
            </a:br>
            <a:r>
              <a:rPr kumimoji="1" lang="ja-JP" altLang="en-US" dirty="0" smtClean="0"/>
              <a:t>カテゴリ</a:t>
            </a:r>
            <a:r>
              <a:rPr kumimoji="1" lang="en-US" altLang="ja-JP" dirty="0" smtClean="0"/>
              <a:t>A</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err="1" smtClean="0"/>
              <a:t>ConcurrentMap</a:t>
            </a:r>
            <a:r>
              <a:rPr lang="ja-JP" altLang="en-US" dirty="0" smtClean="0"/>
              <a:t>や</a:t>
            </a:r>
            <a:r>
              <a:rPr lang="en-US" altLang="ja-JP" dirty="0" err="1" smtClean="0"/>
              <a:t>CopyOnWriteArrayList</a:t>
            </a:r>
            <a:r>
              <a:rPr lang="ja-JP" altLang="en-US" dirty="0" smtClean="0"/>
              <a:t>などが該当。</a:t>
            </a:r>
            <a:endParaRPr lang="en-US" altLang="ja-JP" dirty="0" smtClean="0"/>
          </a:p>
          <a:p>
            <a:pPr lvl="0"/>
            <a:r>
              <a:rPr kumimoji="1" lang="ja-JP" altLang="en-US" dirty="0" smtClean="0"/>
              <a:t>「非・排他」もしくは「部分的排他」のメカニズムにより、コレクションの要素に対する同時アクセスを可能にしている。</a:t>
            </a:r>
            <a:endParaRPr kumimoji="1" lang="en-US" altLang="ja-JP" dirty="0" smtClean="0"/>
          </a:p>
          <a:p>
            <a:pPr lvl="0"/>
            <a:r>
              <a:rPr lang="ja-JP" altLang="en-US" dirty="0" smtClean="0"/>
              <a:t>当然のことながら各種の制約が生まれ、スレッドセーフ性は低下するが、一方で速度的なアドバンテージがもたらされる。</a:t>
            </a:r>
            <a:endParaRPr lang="en-US" altLang="ja-JP" dirty="0" smtClean="0"/>
          </a:p>
        </p:txBody>
      </p:sp>
    </p:spTree>
    <p:extLst>
      <p:ext uri="{BB962C8B-B14F-4D97-AF65-F5344CB8AC3E}">
        <p14:creationId xmlns:p14="http://schemas.microsoft.com/office/powerpoint/2010/main" val="31374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並列コレクション</a:t>
            </a:r>
            <a:r>
              <a:rPr kumimoji="1" lang="en-US" altLang="ja-JP" dirty="0" smtClean="0"/>
              <a:t/>
            </a:r>
            <a:br>
              <a:rPr kumimoji="1" lang="en-US" altLang="ja-JP" dirty="0" smtClean="0"/>
            </a:br>
            <a:r>
              <a:rPr kumimoji="1" lang="ja-JP" altLang="en-US" dirty="0" smtClean="0"/>
              <a:t>カテゴリ</a:t>
            </a:r>
            <a:r>
              <a:rPr kumimoji="1" lang="en-US" altLang="ja-JP" dirty="0" smtClean="0"/>
              <a:t>B</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BlockingQueue</a:t>
            </a:r>
            <a:r>
              <a:rPr kumimoji="1" lang="ja-JP" altLang="en-US" dirty="0" smtClean="0"/>
              <a:t>などが該当。</a:t>
            </a:r>
            <a:endParaRPr kumimoji="1" lang="en-US" altLang="ja-JP" dirty="0" smtClean="0"/>
          </a:p>
          <a:p>
            <a:r>
              <a:rPr kumimoji="1" lang="ja-JP" altLang="en-US" dirty="0" smtClean="0"/>
              <a:t>「排他制御」のメカニズムを積極的に利用して、複数スレッド間の協調を支援する。</a:t>
            </a:r>
            <a:endParaRPr kumimoji="1" lang="en-US" altLang="ja-JP" dirty="0" smtClean="0"/>
          </a:p>
          <a:p>
            <a:r>
              <a:rPr lang="ja-JP" altLang="en-US" dirty="0" smtClean="0"/>
              <a:t>例えば「キューが空のとき要素取得を行おうとすると当該スレッドは待機させられ、（別スレッドにより）キューに要素が追加された時点で待機が解除され要素が返される」といった機能が提供される。</a:t>
            </a:r>
            <a:endParaRPr kumimoji="1" lang="ja-JP" altLang="en-US" dirty="0"/>
          </a:p>
        </p:txBody>
      </p:sp>
      <p:grpSp>
        <p:nvGrpSpPr>
          <p:cNvPr id="5" name="図形グループ 4"/>
          <p:cNvGrpSpPr/>
          <p:nvPr/>
        </p:nvGrpSpPr>
        <p:grpSpPr>
          <a:xfrm>
            <a:off x="857250" y="5131031"/>
            <a:ext cx="7404654" cy="1056409"/>
            <a:chOff x="857250" y="4152900"/>
            <a:chExt cx="7404654" cy="1056409"/>
          </a:xfrm>
        </p:grpSpPr>
        <p:sp>
          <p:nvSpPr>
            <p:cNvPr id="6" name="正方形/長方形 5"/>
            <p:cNvSpPr/>
            <p:nvPr/>
          </p:nvSpPr>
          <p:spPr>
            <a:xfrm>
              <a:off x="857250" y="4152900"/>
              <a:ext cx="7404654" cy="1056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990600" y="4362450"/>
              <a:ext cx="584663" cy="5846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990599" y="4460817"/>
              <a:ext cx="477983" cy="38792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773382" y="4253344"/>
              <a:ext cx="6373091" cy="817419"/>
            </a:xfrm>
            <a:prstGeom prst="rect">
              <a:avLst/>
            </a:prstGeom>
            <a:noFill/>
          </p:spPr>
          <p:txBody>
            <a:bodyPr wrap="square" rtlCol="0" anchor="ctr">
              <a:normAutofit fontScale="77500" lnSpcReduction="20000"/>
            </a:bodyPr>
            <a:lstStyle/>
            <a:p>
              <a:r>
                <a:rPr kumimoji="1" lang="ja-JP" altLang="en-US" dirty="0" smtClean="0"/>
                <a:t>同期化</a:t>
              </a:r>
              <a:r>
                <a:rPr kumimoji="1" lang="en-US" altLang="ja-JP" dirty="0" smtClean="0"/>
                <a:t>/</a:t>
              </a:r>
              <a:r>
                <a:rPr kumimoji="1" lang="ja-JP" altLang="en-US" dirty="0" smtClean="0"/>
                <a:t>並列コレクションについて、</a:t>
              </a:r>
              <a:r>
                <a:rPr kumimoji="1" lang="en-US" altLang="ja-JP" dirty="0" smtClean="0"/>
                <a:t>Java7</a:t>
              </a:r>
              <a:r>
                <a:rPr kumimoji="1" lang="ja-JP" altLang="en-US" dirty="0" smtClean="0"/>
                <a:t>以降資格試験のトピックになっていることもあり、公式</a:t>
              </a:r>
              <a:r>
                <a:rPr kumimoji="1" lang="en-US" altLang="ja-JP" dirty="0" smtClean="0"/>
                <a:t>/</a:t>
              </a:r>
              <a:r>
                <a:rPr kumimoji="1" lang="ja-JP" altLang="en-US" dirty="0" smtClean="0"/>
                <a:t>非公式の多くの言及が</a:t>
              </a:r>
              <a:r>
                <a:rPr kumimoji="1" lang="en-US" altLang="ja-JP" dirty="0" smtClean="0"/>
                <a:t>Web</a:t>
              </a:r>
              <a:r>
                <a:rPr kumimoji="1" lang="ja-JP" altLang="en-US" dirty="0" smtClean="0"/>
                <a:t>上に見つかります。一方、</a:t>
              </a:r>
              <a:r>
                <a:rPr kumimoji="1" lang="en-US" altLang="ja-JP" dirty="0" smtClean="0"/>
                <a:t>C#</a:t>
              </a:r>
              <a:r>
                <a:rPr kumimoji="1" lang="ja-JP" altLang="en-US" dirty="0" smtClean="0"/>
                <a:t>の方は公式にもあまりアピールされていません。しかし重要性に変わりはありません。そう頻繁に使うものではありませんが。</a:t>
              </a:r>
              <a:endParaRPr kumimoji="1" lang="ja-JP" altLang="en-US" dirty="0"/>
            </a:p>
          </p:txBody>
        </p:sp>
      </p:grpSp>
    </p:spTree>
    <p:extLst>
      <p:ext uri="{BB962C8B-B14F-4D97-AF65-F5344CB8AC3E}">
        <p14:creationId xmlns:p14="http://schemas.microsoft.com/office/powerpoint/2010/main" val="171664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Stream</a:t>
            </a:r>
            <a:r>
              <a:rPr kumimoji="1" lang="ja-JP" altLang="en-US" dirty="0" smtClean="0"/>
              <a:t> </a:t>
            </a:r>
            <a:r>
              <a:rPr kumimoji="1" lang="en-US" altLang="ja-JP" dirty="0" smtClean="0"/>
              <a:t>API</a:t>
            </a:r>
            <a:r>
              <a:rPr kumimoji="1" lang="ja-JP" altLang="en-US" dirty="0" smtClean="0"/>
              <a:t> </a:t>
            </a:r>
            <a:r>
              <a:rPr kumimoji="1" lang="en-US" altLang="ja-JP" dirty="0" smtClean="0"/>
              <a:t>/</a:t>
            </a:r>
            <a:r>
              <a:rPr kumimoji="1" lang="ja-JP" altLang="en-US" dirty="0" smtClean="0"/>
              <a:t> </a:t>
            </a:r>
            <a:r>
              <a:rPr kumimoji="1" lang="en-US" altLang="ja-JP" dirty="0" smtClean="0"/>
              <a:t>LINQ</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p"/>
            </a:pPr>
            <a:r>
              <a:rPr kumimoji="1" lang="en-US" altLang="ja-JP" b="1" dirty="0" smtClean="0"/>
              <a:t>Java</a:t>
            </a:r>
            <a:r>
              <a:rPr kumimoji="1" lang="ja-JP" altLang="en-US" b="1" dirty="0" smtClean="0"/>
              <a:t>の場合：</a:t>
            </a:r>
            <a:endParaRPr kumimoji="1" lang="en-US" altLang="ja-JP" b="1" dirty="0" smtClean="0"/>
          </a:p>
          <a:p>
            <a:pPr lvl="1"/>
            <a:r>
              <a:rPr lang="en-US" altLang="ja-JP" dirty="0" smtClean="0"/>
              <a:t>Collection&lt;T&gt;</a:t>
            </a:r>
            <a:r>
              <a:rPr lang="ja-JP" altLang="en-US" dirty="0" smtClean="0"/>
              <a:t>などの</a:t>
            </a:r>
            <a:r>
              <a:rPr lang="en-US" altLang="ja-JP" dirty="0" smtClean="0"/>
              <a:t>default</a:t>
            </a:r>
            <a:r>
              <a:rPr lang="ja-JP" altLang="en-US" dirty="0" smtClean="0"/>
              <a:t>メソッドとして提供されている</a:t>
            </a:r>
            <a:r>
              <a:rPr lang="en-US" altLang="ja-JP" dirty="0" err="1"/>
              <a:t>parallelStream</a:t>
            </a:r>
            <a:r>
              <a:rPr lang="en-US" altLang="ja-JP" dirty="0" smtClean="0"/>
              <a:t>()</a:t>
            </a:r>
            <a:r>
              <a:rPr lang="ja-JP" altLang="en-US" dirty="0" smtClean="0"/>
              <a:t>メソッドを呼び出して並列で処理を行う</a:t>
            </a:r>
            <a:r>
              <a:rPr lang="en-US" altLang="ja-JP" dirty="0" smtClean="0"/>
              <a:t>Stream</a:t>
            </a:r>
            <a:r>
              <a:rPr lang="ja-JP" altLang="en-US" dirty="0" smtClean="0"/>
              <a:t>を得られる。この</a:t>
            </a:r>
            <a:r>
              <a:rPr lang="en-US" altLang="ja-JP" dirty="0" smtClean="0"/>
              <a:t>Stream</a:t>
            </a:r>
            <a:r>
              <a:rPr lang="ja-JP" altLang="en-US" dirty="0" smtClean="0"/>
              <a:t>を通じておこなう中間処理は並列実行される。</a:t>
            </a:r>
            <a:endParaRPr lang="en-US" altLang="ja-JP" dirty="0" smtClean="0"/>
          </a:p>
          <a:p>
            <a:pPr lvl="1"/>
            <a:endParaRPr kumimoji="1" lang="en-US" altLang="ja-JP" dirty="0" smtClean="0"/>
          </a:p>
          <a:p>
            <a:pPr>
              <a:buFont typeface="Wingdings" pitchFamily="2" charset="2"/>
              <a:buChar char="p"/>
            </a:pPr>
            <a:r>
              <a:rPr lang="en-US" altLang="ja-JP" b="1" dirty="0" smtClean="0"/>
              <a:t>C#</a:t>
            </a:r>
            <a:r>
              <a:rPr lang="ja-JP" altLang="en-US" b="1" dirty="0" smtClean="0"/>
              <a:t>の場合：</a:t>
            </a:r>
            <a:endParaRPr lang="en-US" altLang="ja-JP" b="1" dirty="0" smtClean="0"/>
          </a:p>
          <a:p>
            <a:pPr lvl="1"/>
            <a:r>
              <a:rPr kumimoji="1" lang="en-US" altLang="ja-JP" dirty="0" err="1" smtClean="0"/>
              <a:t>IEnumerable</a:t>
            </a:r>
            <a:r>
              <a:rPr kumimoji="1" lang="en-US" altLang="ja-JP" dirty="0" smtClean="0"/>
              <a:t>&lt;T&gt;</a:t>
            </a:r>
            <a:r>
              <a:rPr kumimoji="1" lang="ja-JP" altLang="en-US" dirty="0" smtClean="0"/>
              <a:t>の拡張メソッドとして提供されている</a:t>
            </a:r>
            <a:r>
              <a:rPr lang="en-US" altLang="ja-JP" dirty="0" err="1" smtClean="0"/>
              <a:t>AsParallel</a:t>
            </a:r>
            <a:r>
              <a:rPr kumimoji="1" lang="en-US" altLang="ja-JP" dirty="0" smtClean="0"/>
              <a:t>()</a:t>
            </a:r>
            <a:r>
              <a:rPr kumimoji="1" lang="ja-JP" altLang="en-US" dirty="0" smtClean="0"/>
              <a:t>メソッドを呼び出してクエリを開始することで中間処理を並列実行させることができる。</a:t>
            </a:r>
            <a:endParaRPr kumimoji="1" lang="ja-JP" altLang="en-US" dirty="0"/>
          </a:p>
        </p:txBody>
      </p:sp>
      <p:grpSp>
        <p:nvGrpSpPr>
          <p:cNvPr id="4" name="図形グループ 3"/>
          <p:cNvGrpSpPr/>
          <p:nvPr/>
        </p:nvGrpSpPr>
        <p:grpSpPr>
          <a:xfrm>
            <a:off x="857250" y="5131031"/>
            <a:ext cx="7404654" cy="1056409"/>
            <a:chOff x="857250" y="4152900"/>
            <a:chExt cx="7404654" cy="1056409"/>
          </a:xfrm>
        </p:grpSpPr>
        <p:sp>
          <p:nvSpPr>
            <p:cNvPr id="5" name="正方形/長方形 4"/>
            <p:cNvSpPr/>
            <p:nvPr/>
          </p:nvSpPr>
          <p:spPr>
            <a:xfrm>
              <a:off x="857250" y="4152900"/>
              <a:ext cx="7404654" cy="1056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990600" y="4362450"/>
              <a:ext cx="584663" cy="5846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990599" y="4460817"/>
              <a:ext cx="477983" cy="38792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73382" y="4253344"/>
              <a:ext cx="6373091" cy="817419"/>
            </a:xfrm>
            <a:prstGeom prst="rect">
              <a:avLst/>
            </a:prstGeom>
            <a:noFill/>
          </p:spPr>
          <p:txBody>
            <a:bodyPr wrap="square" rtlCol="0" anchor="ctr">
              <a:normAutofit fontScale="92500"/>
            </a:bodyPr>
            <a:lstStyle/>
            <a:p>
              <a:r>
                <a:rPr kumimoji="1" lang="ja-JP" altLang="en-US" dirty="0" smtClean="0"/>
                <a:t>具体例やメリットについては前回の今泉さん資料を参照のこと。</a:t>
              </a:r>
              <a:r>
                <a:rPr kumimoji="1" lang="en-US" altLang="ja-JP" dirty="0" smtClean="0"/>
                <a:t>Stream/LINQ</a:t>
              </a:r>
              <a:r>
                <a:rPr kumimoji="1" lang="ja-JP" altLang="en-US" dirty="0" smtClean="0"/>
                <a:t>には並列化</a:t>
              </a:r>
              <a:r>
                <a:rPr kumimoji="1" lang="ja-JP" altLang="en-US" dirty="0"/>
                <a:t>以外にも大きなメリット</a:t>
              </a:r>
              <a:r>
                <a:rPr kumimoji="1" lang="ja-JP" altLang="en-US" dirty="0" smtClean="0"/>
                <a:t>があります。</a:t>
              </a:r>
              <a:endParaRPr kumimoji="1" lang="ja-JP" altLang="en-US" dirty="0"/>
            </a:p>
          </p:txBody>
        </p:sp>
      </p:grpSp>
    </p:spTree>
    <p:extLst>
      <p:ext uri="{BB962C8B-B14F-4D97-AF65-F5344CB8AC3E}">
        <p14:creationId xmlns:p14="http://schemas.microsoft.com/office/powerpoint/2010/main" val="100660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スレッドプール</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スレッドとスレッドに割振る作業の管理を抽象化する仕組み</a:t>
            </a:r>
            <a:endParaRPr kumimoji="1" lang="ja-JP" altLang="en-US" dirty="0"/>
          </a:p>
        </p:txBody>
      </p:sp>
    </p:spTree>
    <p:extLst>
      <p:ext uri="{BB962C8B-B14F-4D97-AF65-F5344CB8AC3E}">
        <p14:creationId xmlns:p14="http://schemas.microsoft.com/office/powerpoint/2010/main" val="1153202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スレッドプールとは？</a:t>
            </a:r>
            <a:endParaRPr kumimoji="1" lang="ja-JP" altLang="en-US" dirty="0"/>
          </a:p>
        </p:txBody>
      </p:sp>
      <p:sp>
        <p:nvSpPr>
          <p:cNvPr id="5" name="コンテンツ プレースホルダー 4"/>
          <p:cNvSpPr>
            <a:spLocks noGrp="1"/>
          </p:cNvSpPr>
          <p:nvPr>
            <p:ph idx="1"/>
          </p:nvPr>
        </p:nvSpPr>
        <p:spPr/>
        <p:txBody>
          <a:bodyPr>
            <a:normAutofit/>
          </a:bodyPr>
          <a:lstStyle/>
          <a:p>
            <a:r>
              <a:rPr lang="ja-JP" altLang="en-US" dirty="0" smtClean="0"/>
              <a:t>スレッドの生成と破棄、必要に応じたスレッド数の調整、スレッドのアイドル状況やタスクの優先度に応じたタスクの配分などを行う機能。</a:t>
            </a:r>
            <a:endParaRPr lang="en-US" altLang="ja-JP" dirty="0" smtClean="0"/>
          </a:p>
          <a:p>
            <a:r>
              <a:rPr kumimoji="1" lang="ja-JP" altLang="en-US" dirty="0" smtClean="0"/>
              <a:t>当然相応のオーバーヘッドはかかるが、スレッド数は一定の上限のなかで生成され再利用されるため、直接スレッドを操作するよりはるかに効率がよい。</a:t>
            </a:r>
            <a:endParaRPr kumimoji="1" lang="en-US" altLang="ja-JP" dirty="0" smtClean="0"/>
          </a:p>
          <a:p>
            <a:endParaRPr lang="en-US" altLang="ja-JP" dirty="0"/>
          </a:p>
        </p:txBody>
      </p:sp>
    </p:spTree>
    <p:extLst>
      <p:ext uri="{BB962C8B-B14F-4D97-AF65-F5344CB8AC3E}">
        <p14:creationId xmlns:p14="http://schemas.microsoft.com/office/powerpoint/2010/main" val="19390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smtClean="0"/>
              <a:t>スレッドプール</a:t>
            </a:r>
            <a:endParaRPr lang="ja-JP" altLang="en-US" dirty="0"/>
          </a:p>
        </p:txBody>
      </p:sp>
      <p:sp>
        <p:nvSpPr>
          <p:cNvPr id="5" name="コンテンツ プレースホルダー 4"/>
          <p:cNvSpPr>
            <a:spLocks noGrp="1"/>
          </p:cNvSpPr>
          <p:nvPr>
            <p:ph idx="1"/>
          </p:nvPr>
        </p:nvSpPr>
        <p:spPr/>
        <p:txBody>
          <a:bodyPr/>
          <a:lstStyle/>
          <a:p>
            <a:pPr>
              <a:buFont typeface="Wingdings" pitchFamily="2" charset="2"/>
              <a:buChar char="p"/>
            </a:pPr>
            <a:r>
              <a:rPr lang="en-US" altLang="ja-JP" b="1" dirty="0" smtClean="0"/>
              <a:t>Java</a:t>
            </a:r>
            <a:r>
              <a:rPr lang="ja-JP" altLang="en-US" b="1" dirty="0" smtClean="0"/>
              <a:t>では：</a:t>
            </a:r>
            <a:endParaRPr lang="en-US" altLang="ja-JP" b="1" dirty="0" smtClean="0"/>
          </a:p>
          <a:p>
            <a:pPr lvl="1"/>
            <a:r>
              <a:rPr lang="en-US" altLang="ja-JP" dirty="0" smtClean="0"/>
              <a:t>Java5</a:t>
            </a:r>
            <a:r>
              <a:rPr lang="ja-JP" altLang="en-US" dirty="0" smtClean="0"/>
              <a:t>において</a:t>
            </a:r>
            <a:r>
              <a:rPr lang="en-US" altLang="ja-JP" dirty="0" err="1" smtClean="0"/>
              <a:t>ExecutorService</a:t>
            </a:r>
            <a:r>
              <a:rPr lang="ja-JP" altLang="en-US" dirty="0" smtClean="0"/>
              <a:t>および関連オブジェクトとして登場。</a:t>
            </a:r>
            <a:endParaRPr lang="en-US" altLang="ja-JP" dirty="0" smtClean="0"/>
          </a:p>
          <a:p>
            <a:pPr lvl="1"/>
            <a:r>
              <a:rPr lang="en-US" altLang="ja-JP" dirty="0" smtClean="0"/>
              <a:t>Java7</a:t>
            </a:r>
            <a:r>
              <a:rPr lang="ja-JP" altLang="en-US" dirty="0" smtClean="0"/>
              <a:t>において</a:t>
            </a:r>
            <a:r>
              <a:rPr lang="en-US" altLang="ja-JP" dirty="0" smtClean="0"/>
              <a:t>Fork/Join</a:t>
            </a:r>
            <a:r>
              <a:rPr lang="ja-JP" altLang="en-US" dirty="0" smtClean="0"/>
              <a:t> </a:t>
            </a:r>
            <a:r>
              <a:rPr lang="en-US" altLang="ja-JP" dirty="0" smtClean="0"/>
              <a:t>Framework</a:t>
            </a:r>
            <a:r>
              <a:rPr lang="ja-JP" altLang="en-US" dirty="0" smtClean="0"/>
              <a:t>と呼ばれる拡張が行われた。</a:t>
            </a:r>
            <a:endParaRPr lang="en-US" altLang="ja-JP" dirty="0" smtClean="0"/>
          </a:p>
          <a:p>
            <a:pPr lvl="1"/>
            <a:endParaRPr lang="en-US" altLang="ja-JP" dirty="0" smtClean="0"/>
          </a:p>
          <a:p>
            <a:pPr>
              <a:buFont typeface="Wingdings" pitchFamily="2" charset="2"/>
              <a:buChar char="p"/>
            </a:pPr>
            <a:r>
              <a:rPr lang="en-US" altLang="ja-JP" b="1" dirty="0" smtClean="0"/>
              <a:t>C#</a:t>
            </a:r>
            <a:r>
              <a:rPr lang="ja-JP" altLang="en-US" b="1" dirty="0" smtClean="0"/>
              <a:t>では：</a:t>
            </a:r>
            <a:endParaRPr lang="en-US" altLang="ja-JP" b="1" dirty="0" smtClean="0"/>
          </a:p>
          <a:p>
            <a:pPr lvl="1"/>
            <a:r>
              <a:rPr lang="en-US" altLang="ja-JP" dirty="0" smtClean="0"/>
              <a:t>.NET 1.1</a:t>
            </a:r>
            <a:r>
              <a:rPr lang="ja-JP" altLang="en-US" dirty="0" smtClean="0"/>
              <a:t>時代から、その名も</a:t>
            </a:r>
            <a:r>
              <a:rPr lang="en-US" altLang="ja-JP" dirty="0" err="1" smtClean="0"/>
              <a:t>ThreadPool</a:t>
            </a:r>
            <a:r>
              <a:rPr lang="ja-JP" altLang="en-US" dirty="0" smtClean="0"/>
              <a:t>クラスが存在している。</a:t>
            </a:r>
            <a:endParaRPr lang="en-US" altLang="ja-JP" dirty="0" smtClean="0"/>
          </a:p>
          <a:p>
            <a:pPr lvl="1"/>
            <a:endParaRPr lang="en-US" altLang="ja-JP" dirty="0"/>
          </a:p>
        </p:txBody>
      </p:sp>
      <p:grpSp>
        <p:nvGrpSpPr>
          <p:cNvPr id="6" name="図形グループ 5"/>
          <p:cNvGrpSpPr/>
          <p:nvPr/>
        </p:nvGrpSpPr>
        <p:grpSpPr>
          <a:xfrm>
            <a:off x="857250" y="5131031"/>
            <a:ext cx="7404654" cy="1056409"/>
            <a:chOff x="857250" y="4152900"/>
            <a:chExt cx="7404654" cy="1056409"/>
          </a:xfrm>
        </p:grpSpPr>
        <p:sp>
          <p:nvSpPr>
            <p:cNvPr id="7" name="正方形/長方形 6"/>
            <p:cNvSpPr/>
            <p:nvPr/>
          </p:nvSpPr>
          <p:spPr>
            <a:xfrm>
              <a:off x="857250" y="4152900"/>
              <a:ext cx="7404654" cy="1056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90600" y="4362450"/>
              <a:ext cx="584663" cy="5846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990599" y="4460817"/>
              <a:ext cx="477983" cy="38792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773382" y="4253344"/>
              <a:ext cx="6373091" cy="817419"/>
            </a:xfrm>
            <a:prstGeom prst="rect">
              <a:avLst/>
            </a:prstGeom>
            <a:noFill/>
          </p:spPr>
          <p:txBody>
            <a:bodyPr wrap="square" rtlCol="0" anchor="ctr">
              <a:normAutofit fontScale="85000" lnSpcReduction="10000"/>
            </a:bodyPr>
            <a:lstStyle/>
            <a:p>
              <a:r>
                <a:rPr kumimoji="1" lang="en-US" altLang="ja-JP" dirty="0" smtClean="0"/>
                <a:t>Java</a:t>
              </a:r>
              <a:r>
                <a:rPr kumimoji="1" lang="ja-JP" altLang="en-US" dirty="0" smtClean="0"/>
                <a:t>で非同期</a:t>
              </a:r>
              <a:r>
                <a:rPr kumimoji="1" lang="en-US" altLang="ja-JP" dirty="0"/>
                <a:t>/</a:t>
              </a:r>
              <a:r>
                <a:rPr kumimoji="1" lang="ja-JP" altLang="en-US" dirty="0"/>
                <a:t>並列処理のために提供されている公式の</a:t>
              </a:r>
              <a:r>
                <a:rPr kumimoji="1" lang="en-US" altLang="ja-JP" dirty="0"/>
                <a:t>API</a:t>
              </a:r>
              <a:r>
                <a:rPr kumimoji="1" lang="ja-JP" altLang="en-US" dirty="0"/>
                <a:t>のうちで</a:t>
              </a:r>
              <a:r>
                <a:rPr kumimoji="1" lang="ja-JP" altLang="en-US" dirty="0" smtClean="0"/>
                <a:t>は、</a:t>
              </a:r>
              <a:r>
                <a:rPr kumimoji="1" lang="en-US" altLang="ja-JP" dirty="0" err="1" smtClean="0"/>
                <a:t>ExecutorService</a:t>
              </a:r>
              <a:r>
                <a:rPr kumimoji="1" lang="ja-JP" altLang="en-US" dirty="0" smtClean="0"/>
                <a:t>が現状もっとも高度なものです。資格トピックであるだけでなく、</a:t>
              </a:r>
              <a:r>
                <a:rPr kumimoji="1" lang="en-US" altLang="ja-JP" dirty="0"/>
                <a:t>Java EE7</a:t>
              </a:r>
              <a:r>
                <a:rPr kumimoji="1" lang="ja-JP" altLang="en-US" dirty="0"/>
                <a:t>でも大きくアピールされており</a:t>
              </a:r>
              <a:r>
                <a:rPr kumimoji="1" lang="ja-JP" altLang="en-US" dirty="0" smtClean="0"/>
                <a:t>、重要事項です。</a:t>
              </a:r>
              <a:endParaRPr kumimoji="1" lang="ja-JP" altLang="en-US" dirty="0"/>
            </a:p>
          </p:txBody>
        </p:sp>
      </p:grpSp>
    </p:spTree>
    <p:extLst>
      <p:ext uri="{BB962C8B-B14F-4D97-AF65-F5344CB8AC3E}">
        <p14:creationId xmlns:p14="http://schemas.microsoft.com/office/powerpoint/2010/main" val="133489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ExecutorService</a:t>
            </a:r>
            <a:r>
              <a:rPr kumimoji="1" lang="ja-JP" altLang="en-US" dirty="0" smtClean="0"/>
              <a:t>周辺の</a:t>
            </a:r>
            <a:r>
              <a:rPr kumimoji="1" lang="en-US" altLang="ja-JP" dirty="0" smtClean="0"/>
              <a:t/>
            </a:r>
            <a:br>
              <a:rPr kumimoji="1" lang="en-US" altLang="ja-JP" dirty="0" smtClean="0"/>
            </a:br>
            <a:r>
              <a:rPr kumimoji="1" lang="ja-JP" altLang="en-US" dirty="0" smtClean="0"/>
              <a:t>オブジェクトグラフ（一部）</a:t>
            </a:r>
            <a:endParaRPr kumimoji="1" lang="ja-JP" altLang="en-US" dirty="0"/>
          </a:p>
        </p:txBody>
      </p:sp>
      <p:pic>
        <p:nvPicPr>
          <p:cNvPr id="4" name="コンテンツ プレースホルダー 3"/>
          <p:cNvPicPr>
            <a:picLocks noGrp="1" noChangeAspect="1"/>
          </p:cNvPicPr>
          <p:nvPr>
            <p:ph idx="1"/>
          </p:nvPr>
        </p:nvPicPr>
        <p:blipFill>
          <a:blip r:embed="rId2"/>
          <a:srcRect t="-31593" b="-31593"/>
          <a:stretch>
            <a:fillRect/>
          </a:stretch>
        </p:blipFill>
        <p:spPr>
          <a:xfrm>
            <a:off x="220297" y="2038388"/>
            <a:ext cx="8747139" cy="4492424"/>
          </a:xfrm>
        </p:spPr>
      </p:pic>
    </p:spTree>
    <p:extLst>
      <p:ext uri="{BB962C8B-B14F-4D97-AF65-F5344CB8AC3E}">
        <p14:creationId xmlns:p14="http://schemas.microsoft.com/office/powerpoint/2010/main" val="566024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今回のお題</a:t>
            </a:r>
            <a:endParaRPr kumimoji="1" lang="ja-JP" altLang="en-US" dirty="0"/>
          </a:p>
        </p:txBody>
      </p:sp>
      <p:sp>
        <p:nvSpPr>
          <p:cNvPr id="3" name="コンテンツ プレースホルダー 2"/>
          <p:cNvSpPr>
            <a:spLocks noGrp="1"/>
          </p:cNvSpPr>
          <p:nvPr>
            <p:ph idx="1"/>
          </p:nvPr>
        </p:nvSpPr>
        <p:spPr/>
        <p:txBody>
          <a:bodyPr anchor="ctr">
            <a:normAutofit/>
          </a:bodyPr>
          <a:lstStyle/>
          <a:p>
            <a:pPr marL="34290" indent="0" algn="ctr">
              <a:buNone/>
            </a:pPr>
            <a:r>
              <a:rPr kumimoji="1" lang="en-US" altLang="ja-JP" sz="4000" b="1" dirty="0" err="1" smtClean="0">
                <a:latin typeface="Courier New" charset="0"/>
                <a:ea typeface="Courier New" charset="0"/>
                <a:cs typeface="Courier New" charset="0"/>
              </a:rPr>
              <a:t>java.lang.Thread</a:t>
            </a:r>
            <a:r>
              <a:rPr lang="en-US" altLang="ja-JP" sz="4000" b="1" dirty="0" smtClean="0">
                <a:latin typeface="Courier New" charset="0"/>
                <a:ea typeface="Courier New" charset="0"/>
                <a:cs typeface="Courier New" charset="0"/>
              </a:rPr>
              <a:t/>
            </a:r>
            <a:br>
              <a:rPr lang="en-US" altLang="ja-JP" sz="4000" b="1" dirty="0" smtClean="0">
                <a:latin typeface="Courier New" charset="0"/>
                <a:ea typeface="Courier New" charset="0"/>
                <a:cs typeface="Courier New" charset="0"/>
              </a:rPr>
            </a:br>
            <a:r>
              <a:rPr lang="en-US" altLang="ja-JP" sz="4000" b="1" dirty="0" smtClean="0">
                <a:solidFill>
                  <a:srgbClr val="FFC000"/>
                </a:solidFill>
                <a:latin typeface="Courier New" charset="0"/>
                <a:ea typeface="Courier New" charset="0"/>
                <a:cs typeface="Courier New" charset="0"/>
              </a:rPr>
              <a:t>vs.</a:t>
            </a:r>
            <a:r>
              <a:rPr lang="en-US" altLang="ja-JP" sz="4000" b="1" dirty="0" smtClean="0">
                <a:latin typeface="Courier New" charset="0"/>
                <a:ea typeface="Courier New" charset="0"/>
                <a:cs typeface="Courier New" charset="0"/>
              </a:rPr>
              <a:t> </a:t>
            </a:r>
            <a:br>
              <a:rPr lang="en-US" altLang="ja-JP" sz="4000" b="1" dirty="0" smtClean="0">
                <a:latin typeface="Courier New" charset="0"/>
                <a:ea typeface="Courier New" charset="0"/>
                <a:cs typeface="Courier New" charset="0"/>
              </a:rPr>
            </a:br>
            <a:r>
              <a:rPr lang="en-US" altLang="ja-JP" sz="4000" b="1" dirty="0" err="1" smtClean="0">
                <a:latin typeface="Courier New" charset="0"/>
                <a:ea typeface="Courier New" charset="0"/>
                <a:cs typeface="Courier New" charset="0"/>
              </a:rPr>
              <a:t>System.Threading.Thread</a:t>
            </a:r>
            <a:endParaRPr lang="en-US" altLang="ja-JP" sz="4000" b="1" dirty="0" smtClean="0">
              <a:latin typeface="Courier New" charset="0"/>
              <a:ea typeface="Courier New" charset="0"/>
              <a:cs typeface="Courier New" charset="0"/>
            </a:endParaRPr>
          </a:p>
          <a:p>
            <a:pPr marL="34290" indent="0" algn="ctr">
              <a:buNone/>
            </a:pPr>
            <a:r>
              <a:rPr kumimoji="1" lang="en-US" altLang="ja-JP" sz="4000" b="1" dirty="0" smtClean="0">
                <a:latin typeface="Courier New" charset="0"/>
                <a:ea typeface="Courier New" charset="0"/>
                <a:cs typeface="Courier New" charset="0"/>
              </a:rPr>
              <a:t> </a:t>
            </a:r>
            <a:endParaRPr kumimoji="1" lang="ja-JP" altLang="en-US" sz="4000" b="1" dirty="0">
              <a:latin typeface="Courier New" charset="0"/>
              <a:ea typeface="Courier New" charset="0"/>
              <a:cs typeface="Courier New" charset="0"/>
            </a:endParaRPr>
          </a:p>
        </p:txBody>
      </p:sp>
      <p:sp>
        <p:nvSpPr>
          <p:cNvPr id="5" name="乗算記号 4"/>
          <p:cNvSpPr/>
          <p:nvPr/>
        </p:nvSpPr>
        <p:spPr>
          <a:xfrm>
            <a:off x="2254526" y="1473477"/>
            <a:ext cx="4622523" cy="4622523"/>
          </a:xfrm>
          <a:prstGeom prst="mathMultiply">
            <a:avLst>
              <a:gd name="adj1" fmla="val 12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89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ExecutorService</a:t>
            </a:r>
            <a:r>
              <a:rPr kumimoji="1" lang="ja-JP" altLang="en-US" dirty="0" smtClean="0"/>
              <a:t>近景</a:t>
            </a:r>
            <a:endParaRPr kumimoji="1" lang="ja-JP" altLang="en-US" dirty="0"/>
          </a:p>
        </p:txBody>
      </p:sp>
      <p:pic>
        <p:nvPicPr>
          <p:cNvPr id="4" name="コンテンツ プレースホルダー 3"/>
          <p:cNvPicPr>
            <a:picLocks noGrp="1" noChangeAspect="1"/>
          </p:cNvPicPr>
          <p:nvPr>
            <p:ph idx="1"/>
          </p:nvPr>
        </p:nvPicPr>
        <p:blipFill>
          <a:blip r:embed="rId2"/>
          <a:srcRect l="-8418" r="-8418"/>
          <a:stretch>
            <a:fillRect/>
          </a:stretch>
        </p:blipFill>
        <p:spPr>
          <a:xfrm>
            <a:off x="158453" y="2038388"/>
            <a:ext cx="8808984" cy="4311012"/>
          </a:xfrm>
        </p:spPr>
      </p:pic>
      <p:sp>
        <p:nvSpPr>
          <p:cNvPr id="6" name="四角形吹き出し 5"/>
          <p:cNvSpPr/>
          <p:nvPr/>
        </p:nvSpPr>
        <p:spPr>
          <a:xfrm>
            <a:off x="300739" y="5250873"/>
            <a:ext cx="2484025" cy="1283072"/>
          </a:xfrm>
          <a:prstGeom prst="wedgeRectCallout">
            <a:avLst>
              <a:gd name="adj1" fmla="val 39848"/>
              <a:gd name="adj2" fmla="val -7403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600" dirty="0" smtClean="0"/>
              <a:t>Java5</a:t>
            </a:r>
            <a:r>
              <a:rPr kumimoji="1" lang="ja-JP" altLang="en-US" sz="1600" dirty="0" smtClean="0"/>
              <a:t>で追加されたスレッドプールのインターフェースと実装系</a:t>
            </a:r>
            <a:endParaRPr kumimoji="1" lang="ja-JP" altLang="en-US" sz="1600" dirty="0"/>
          </a:p>
        </p:txBody>
      </p:sp>
    </p:spTree>
    <p:extLst>
      <p:ext uri="{BB962C8B-B14F-4D97-AF65-F5344CB8AC3E}">
        <p14:creationId xmlns:p14="http://schemas.microsoft.com/office/powerpoint/2010/main" val="196910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Fork/Join</a:t>
            </a:r>
            <a:r>
              <a:rPr kumimoji="1" lang="ja-JP" altLang="en-US" dirty="0" smtClean="0"/>
              <a:t> </a:t>
            </a:r>
            <a:r>
              <a:rPr kumimoji="1" lang="en-US" altLang="ja-JP" dirty="0" smtClean="0"/>
              <a:t>Framework</a:t>
            </a:r>
            <a:r>
              <a:rPr kumimoji="1" lang="ja-JP" altLang="en-US" dirty="0" smtClean="0"/>
              <a:t>周辺</a:t>
            </a:r>
            <a:endParaRPr kumimoji="1" lang="ja-JP" altLang="en-US" dirty="0"/>
          </a:p>
        </p:txBody>
      </p:sp>
      <p:pic>
        <p:nvPicPr>
          <p:cNvPr id="4" name="コンテンツ プレースホルダー 3"/>
          <p:cNvPicPr>
            <a:picLocks noGrp="1" noChangeAspect="1"/>
          </p:cNvPicPr>
          <p:nvPr>
            <p:ph idx="1"/>
          </p:nvPr>
        </p:nvPicPr>
        <p:blipFill>
          <a:blip r:embed="rId3"/>
          <a:srcRect t="-4761" b="-4761"/>
          <a:stretch>
            <a:fillRect/>
          </a:stretch>
        </p:blipFill>
        <p:spPr/>
      </p:pic>
      <p:sp>
        <p:nvSpPr>
          <p:cNvPr id="5" name="四角形吹き出し 4"/>
          <p:cNvSpPr/>
          <p:nvPr/>
        </p:nvSpPr>
        <p:spPr>
          <a:xfrm>
            <a:off x="480848" y="4729571"/>
            <a:ext cx="2967547" cy="1610410"/>
          </a:xfrm>
          <a:prstGeom prst="wedgeRectCallout">
            <a:avLst>
              <a:gd name="adj1" fmla="val 37059"/>
              <a:gd name="adj2" fmla="val -837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自身の処理対象データを分割</a:t>
            </a:r>
            <a:r>
              <a:rPr kumimoji="1" lang="en-US" altLang="ja-JP" sz="1600" dirty="0" smtClean="0"/>
              <a:t>/</a:t>
            </a:r>
            <a:r>
              <a:rPr kumimoji="1" lang="ja-JP" altLang="en-US" sz="1600" dirty="0" smtClean="0"/>
              <a:t>処理結果を統合する機能を備えた</a:t>
            </a:r>
            <a:r>
              <a:rPr kumimoji="1" lang="en-US" altLang="ja-JP" sz="1600" dirty="0" smtClean="0"/>
              <a:t>Task</a:t>
            </a:r>
            <a:r>
              <a:rPr kumimoji="1" lang="ja-JP" altLang="en-US" sz="1600" dirty="0" smtClean="0"/>
              <a:t>クラスと、それを取り扱う専用のスレッドプール実装が提供されている。</a:t>
            </a:r>
            <a:endParaRPr kumimoji="1" lang="ja-JP" altLang="en-US" sz="1600" dirty="0"/>
          </a:p>
        </p:txBody>
      </p:sp>
    </p:spTree>
    <p:extLst>
      <p:ext uri="{BB962C8B-B14F-4D97-AF65-F5344CB8AC3E}">
        <p14:creationId xmlns:p14="http://schemas.microsoft.com/office/powerpoint/2010/main" val="197943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async</a:t>
            </a:r>
            <a:r>
              <a:rPr kumimoji="1" lang="en-US" altLang="ja-JP" dirty="0" smtClean="0"/>
              <a:t>/await</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同期</a:t>
            </a:r>
            <a:r>
              <a:rPr kumimoji="1" lang="en-US" altLang="ja-JP" dirty="0" smtClean="0"/>
              <a:t>/</a:t>
            </a:r>
            <a:r>
              <a:rPr kumimoji="1" lang="ja-JP" altLang="en-US" dirty="0" smtClean="0"/>
              <a:t>非同期プログラミングにおける制御の反転</a:t>
            </a:r>
            <a:endParaRPr kumimoji="1" lang="ja-JP" altLang="en-US" dirty="0"/>
          </a:p>
        </p:txBody>
      </p:sp>
    </p:spTree>
    <p:extLst>
      <p:ext uri="{BB962C8B-B14F-4D97-AF65-F5344CB8AC3E}">
        <p14:creationId xmlns:p14="http://schemas.microsoft.com/office/powerpoint/2010/main" val="1753899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重要な概念</a:t>
            </a:r>
            <a:endParaRPr kumimoji="1" lang="ja-JP" altLang="en-US" dirty="0"/>
          </a:p>
        </p:txBody>
      </p:sp>
      <p:sp>
        <p:nvSpPr>
          <p:cNvPr id="5" name="コンテンツ プレースホルダー 4"/>
          <p:cNvSpPr>
            <a:spLocks noGrp="1"/>
          </p:cNvSpPr>
          <p:nvPr>
            <p:ph idx="1"/>
          </p:nvPr>
        </p:nvSpPr>
        <p:spPr/>
        <p:txBody>
          <a:bodyPr>
            <a:normAutofit fontScale="92500" lnSpcReduction="10000"/>
          </a:bodyPr>
          <a:lstStyle/>
          <a:p>
            <a:pPr>
              <a:buFont typeface="Wingdings" charset="2"/>
              <a:buChar char="p"/>
            </a:pPr>
            <a:r>
              <a:rPr kumimoji="1" lang="en-US" altLang="ja-JP" b="1" dirty="0" smtClean="0"/>
              <a:t>Task</a:t>
            </a:r>
            <a:r>
              <a:rPr kumimoji="1" lang="ja-JP" altLang="en-US" b="1" dirty="0" smtClean="0"/>
              <a:t>および</a:t>
            </a:r>
            <a:r>
              <a:rPr kumimoji="1" lang="en-US" altLang="ja-JP" b="1" dirty="0" smtClean="0"/>
              <a:t>Task&lt;T&gt;</a:t>
            </a:r>
            <a:r>
              <a:rPr kumimoji="1" lang="ja-JP" altLang="en-US" b="1" dirty="0" smtClean="0"/>
              <a:t>クラス</a:t>
            </a:r>
            <a:endParaRPr kumimoji="1" lang="en-US" altLang="ja-JP" b="1" dirty="0" smtClean="0"/>
          </a:p>
          <a:p>
            <a:pPr lvl="1"/>
            <a:r>
              <a:rPr lang="en-US" altLang="ja-JP" dirty="0" smtClean="0"/>
              <a:t>.NET 4.0</a:t>
            </a:r>
            <a:r>
              <a:rPr lang="ja-JP" altLang="en-US" dirty="0" smtClean="0"/>
              <a:t>で導入された</a:t>
            </a:r>
            <a:r>
              <a:rPr lang="en-US" altLang="ja-JP" dirty="0" smtClean="0"/>
              <a:t>Task/Task&lt;T&gt;</a:t>
            </a:r>
            <a:r>
              <a:rPr lang="ja-JP" altLang="en-US" dirty="0" smtClean="0"/>
              <a:t>クラスは、スレッドプールそのものを抽象化し、非同期処理同士の前後関係の規定やエラー・ハンドリングの機能を提供する。</a:t>
            </a:r>
            <a:endParaRPr lang="en-US" altLang="ja-JP" dirty="0" smtClean="0"/>
          </a:p>
          <a:p>
            <a:pPr lvl="1"/>
            <a:r>
              <a:rPr kumimoji="1" lang="ja-JP" altLang="en-US" dirty="0" smtClean="0"/>
              <a:t>そしてこの</a:t>
            </a:r>
            <a:r>
              <a:rPr lang="en-US" altLang="ja-JP" dirty="0"/>
              <a:t>Task/Task&lt;T&gt;</a:t>
            </a:r>
            <a:r>
              <a:rPr lang="ja-JP" altLang="en-US" dirty="0" smtClean="0"/>
              <a:t>クラスが</a:t>
            </a:r>
            <a:r>
              <a:rPr lang="en-US" altLang="ja-JP" dirty="0" err="1" smtClean="0"/>
              <a:t>async</a:t>
            </a:r>
            <a:r>
              <a:rPr lang="en-US" altLang="ja-JP" dirty="0" smtClean="0"/>
              <a:t>/await</a:t>
            </a:r>
            <a:r>
              <a:rPr lang="ja-JP" altLang="en-US" dirty="0" smtClean="0"/>
              <a:t>キーワードが提供する機能の礎となっている。</a:t>
            </a:r>
            <a:endParaRPr kumimoji="1" lang="en-US" altLang="ja-JP" dirty="0" smtClean="0"/>
          </a:p>
          <a:p>
            <a:pPr>
              <a:buFont typeface="Wingdings" charset="2"/>
              <a:buChar char="p"/>
            </a:pPr>
            <a:r>
              <a:rPr kumimoji="1" lang="en-US" altLang="ja-JP" b="1" dirty="0" err="1" smtClean="0"/>
              <a:t>async</a:t>
            </a:r>
            <a:r>
              <a:rPr kumimoji="1" lang="en-US" altLang="ja-JP" b="1" dirty="0" smtClean="0"/>
              <a:t>/</a:t>
            </a:r>
            <a:r>
              <a:rPr lang="en-US" altLang="ja-JP" b="1" dirty="0" smtClean="0"/>
              <a:t>await</a:t>
            </a:r>
            <a:r>
              <a:rPr lang="ja-JP" altLang="en-US" b="1" dirty="0" smtClean="0"/>
              <a:t>キーワード</a:t>
            </a:r>
            <a:endParaRPr lang="en-US" altLang="ja-JP" b="1" dirty="0" smtClean="0"/>
          </a:p>
          <a:p>
            <a:pPr lvl="1"/>
            <a:r>
              <a:rPr lang="en-US" altLang="ja-JP" dirty="0" smtClean="0"/>
              <a:t>.NET 4.5</a:t>
            </a:r>
            <a:r>
              <a:rPr lang="ja-JP" altLang="en-US" dirty="0" smtClean="0"/>
              <a:t>（</a:t>
            </a:r>
            <a:r>
              <a:rPr lang="en-US" altLang="ja-JP" dirty="0" smtClean="0"/>
              <a:t>C# 5.0</a:t>
            </a:r>
            <a:r>
              <a:rPr lang="ja-JP" altLang="en-US" dirty="0" smtClean="0"/>
              <a:t>）で導入された構文。</a:t>
            </a:r>
            <a:endParaRPr lang="en-US" altLang="ja-JP" dirty="0" smtClean="0"/>
          </a:p>
          <a:p>
            <a:pPr lvl="1"/>
            <a:r>
              <a:rPr lang="en-US" altLang="ja-JP" dirty="0" smtClean="0"/>
              <a:t>Task/Task&lt;T</a:t>
            </a:r>
            <a:r>
              <a:rPr lang="en-US" altLang="ja-JP" dirty="0"/>
              <a:t>&gt;</a:t>
            </a:r>
            <a:r>
              <a:rPr lang="ja-JP" altLang="en-US" dirty="0" smtClean="0"/>
              <a:t>クラスを戻り値とするメソッドの処理結果を「元のスレッド」「元のユーザ」に返すための汎用的な機能を提供する。</a:t>
            </a:r>
            <a:endParaRPr lang="en-US" altLang="ja-JP" dirty="0" smtClean="0"/>
          </a:p>
          <a:p>
            <a:pPr lvl="1"/>
            <a:r>
              <a:rPr lang="en-US" altLang="ja-JP" dirty="0" smtClean="0"/>
              <a:t>yield return</a:t>
            </a:r>
            <a:r>
              <a:rPr lang="ja-JP" altLang="en-US" dirty="0" smtClean="0"/>
              <a:t>と同様非常に魔術的な糖衣構文として実現されている。</a:t>
            </a:r>
            <a:endParaRPr kumimoji="1" lang="en-US" altLang="ja-JP" dirty="0" smtClean="0"/>
          </a:p>
          <a:p>
            <a:pPr>
              <a:buFont typeface="Wingdings" charset="2"/>
              <a:buChar char="p"/>
            </a:pPr>
            <a:r>
              <a:rPr kumimoji="1" lang="en-US" altLang="ja-JP" b="1" dirty="0" err="1" smtClean="0"/>
              <a:t>SynchronizationContext</a:t>
            </a:r>
            <a:r>
              <a:rPr kumimoji="1" lang="ja-JP" altLang="en-US" b="1" dirty="0" smtClean="0"/>
              <a:t>（同期コンテキスト）</a:t>
            </a:r>
            <a:endParaRPr kumimoji="1" lang="en-US" altLang="ja-JP" b="1" dirty="0" smtClean="0"/>
          </a:p>
          <a:p>
            <a:pPr lvl="1"/>
            <a:r>
              <a:rPr lang="en-US" altLang="ja-JP" dirty="0" err="1" smtClean="0"/>
              <a:t>async</a:t>
            </a:r>
            <a:r>
              <a:rPr lang="en-US" altLang="ja-JP" dirty="0" smtClean="0"/>
              <a:t>/await</a:t>
            </a:r>
            <a:r>
              <a:rPr lang="ja-JP" altLang="en-US" dirty="0" smtClean="0"/>
              <a:t>キーワードの礎となっているもう一つのクラス。アプリケーションモデルごとに、非同期処理の「</a:t>
            </a:r>
            <a:r>
              <a:rPr lang="ja-JP" altLang="en-US" dirty="0"/>
              <a:t>元のスレッド」「元のユーザ</a:t>
            </a:r>
            <a:r>
              <a:rPr lang="ja-JP" altLang="en-US" dirty="0" smtClean="0"/>
              <a:t>」が「どのスレッドか？」を決定する役割を持つ。</a:t>
            </a:r>
            <a:endParaRPr kumimoji="1" lang="ja-JP" altLang="en-US" dirty="0"/>
          </a:p>
        </p:txBody>
      </p:sp>
    </p:spTree>
    <p:extLst>
      <p:ext uri="{BB962C8B-B14F-4D97-AF65-F5344CB8AC3E}">
        <p14:creationId xmlns:p14="http://schemas.microsoft.com/office/powerpoint/2010/main" val="136201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Task/Task&lt;T&gt;</a:t>
            </a:r>
            <a:r>
              <a:rPr kumimoji="1" lang="ja-JP" altLang="en-US" dirty="0" smtClean="0"/>
              <a:t>クラス</a:t>
            </a:r>
            <a:endParaRPr kumimoji="1" lang="ja-JP" altLang="en-US" dirty="0"/>
          </a:p>
        </p:txBody>
      </p:sp>
      <p:pic>
        <p:nvPicPr>
          <p:cNvPr id="6" name="コンテンツ プレースホルダー 5"/>
          <p:cNvPicPr>
            <a:picLocks noGrp="1" noChangeAspect="1"/>
          </p:cNvPicPr>
          <p:nvPr>
            <p:ph idx="1"/>
          </p:nvPr>
        </p:nvPicPr>
        <p:blipFill>
          <a:blip r:embed="rId3"/>
          <a:stretch>
            <a:fillRect/>
          </a:stretch>
        </p:blipFill>
        <p:spPr>
          <a:xfrm>
            <a:off x="857250" y="2247281"/>
            <a:ext cx="7406640" cy="3660091"/>
          </a:xfrm>
          <a:prstGeom prst="rect">
            <a:avLst/>
          </a:prstGeom>
        </p:spPr>
      </p:pic>
      <p:sp>
        <p:nvSpPr>
          <p:cNvPr id="7" name="線吹き出し 1 (枠付き) 6"/>
          <p:cNvSpPr/>
          <p:nvPr/>
        </p:nvSpPr>
        <p:spPr>
          <a:xfrm>
            <a:off x="2279374" y="5471693"/>
            <a:ext cx="6652592" cy="1177801"/>
          </a:xfrm>
          <a:prstGeom prst="borderCallout1">
            <a:avLst>
              <a:gd name="adj1" fmla="val -1503"/>
              <a:gd name="adj2" fmla="val 29858"/>
              <a:gd name="adj3" fmla="val -105782"/>
              <a:gd name="adj4" fmla="val 19490"/>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少々わかりづらいのは</a:t>
            </a:r>
            <a:r>
              <a:rPr kumimoji="1" lang="en-US" altLang="ja-JP" sz="1600" dirty="0" smtClean="0"/>
              <a:t>Task</a:t>
            </a:r>
            <a:r>
              <a:rPr kumimoji="1" lang="ja-JP" altLang="en-US" sz="1600" dirty="0" smtClean="0"/>
              <a:t>と</a:t>
            </a:r>
            <a:r>
              <a:rPr kumimoji="1" lang="en-US" altLang="ja-JP" sz="1600" dirty="0" smtClean="0"/>
              <a:t>Task&lt;T&gt;</a:t>
            </a:r>
            <a:r>
              <a:rPr kumimoji="1" lang="ja-JP" altLang="en-US" sz="1600" dirty="0" smtClean="0"/>
              <a:t>は別物だということ。</a:t>
            </a:r>
            <a:endParaRPr kumimoji="1" lang="en-US" altLang="ja-JP" sz="1600" dirty="0" smtClean="0"/>
          </a:p>
          <a:p>
            <a:pPr algn="ctr"/>
            <a:r>
              <a:rPr kumimoji="1" lang="en-US" altLang="ja-JP" sz="1600" dirty="0" err="1" smtClean="0"/>
              <a:t>Task.Run</a:t>
            </a:r>
            <a:r>
              <a:rPr kumimoji="1" lang="en-US" altLang="ja-JP" sz="1600" dirty="0" smtClean="0"/>
              <a:t>()</a:t>
            </a:r>
            <a:r>
              <a:rPr kumimoji="1" lang="ja-JP" altLang="en-US" sz="1600" dirty="0" smtClean="0"/>
              <a:t>は与えられたデリゲートが戻り値を持つ場合</a:t>
            </a:r>
            <a:r>
              <a:rPr kumimoji="1" lang="en-US" altLang="ja-JP" sz="1600" dirty="0" smtClean="0"/>
              <a:t>Task&lt;T&gt;</a:t>
            </a:r>
            <a:r>
              <a:rPr kumimoji="1" lang="ja-JP" altLang="en-US" sz="1600" dirty="0" smtClean="0"/>
              <a:t>を返す（</a:t>
            </a:r>
            <a:r>
              <a:rPr kumimoji="1" lang="en-US" altLang="ja-JP" sz="1600" dirty="0" smtClean="0"/>
              <a:t>T</a:t>
            </a:r>
            <a:r>
              <a:rPr kumimoji="1" lang="ja-JP" altLang="en-US" sz="1600" dirty="0" smtClean="0"/>
              <a:t>はデリゲートの戻り値型）。そうでない場合は</a:t>
            </a:r>
            <a:r>
              <a:rPr kumimoji="1" lang="en-US" altLang="ja-JP" sz="1600" dirty="0" smtClean="0"/>
              <a:t>Task</a:t>
            </a:r>
            <a:r>
              <a:rPr kumimoji="1" lang="ja-JP" altLang="en-US" sz="1600" dirty="0" smtClean="0"/>
              <a:t>を返す。</a:t>
            </a:r>
            <a:endParaRPr kumimoji="1" lang="en-US" altLang="ja-JP" sz="1600" dirty="0" smtClean="0"/>
          </a:p>
          <a:p>
            <a:pPr algn="ctr"/>
            <a:r>
              <a:rPr kumimoji="1" lang="en-US" altLang="ja-JP" sz="1600" dirty="0" smtClean="0"/>
              <a:t>Task</a:t>
            </a:r>
            <a:r>
              <a:rPr kumimoji="1" lang="ja-JP" altLang="en-US" sz="1600" dirty="0" smtClean="0"/>
              <a:t>には当然</a:t>
            </a:r>
            <a:r>
              <a:rPr kumimoji="1" lang="en-US" altLang="ja-JP" sz="1600" dirty="0" smtClean="0"/>
              <a:t>Result</a:t>
            </a:r>
            <a:r>
              <a:rPr kumimoji="1" lang="ja-JP" altLang="en-US" sz="1600" dirty="0" smtClean="0"/>
              <a:t>プロパティ</a:t>
            </a:r>
            <a:r>
              <a:rPr kumimoji="1" lang="ja-JP" altLang="en-US" sz="1600" dirty="0"/>
              <a:t>は存在しない。</a:t>
            </a:r>
          </a:p>
        </p:txBody>
      </p:sp>
      <p:cxnSp>
        <p:nvCxnSpPr>
          <p:cNvPr id="9" name="直線コネクタ 8"/>
          <p:cNvCxnSpPr/>
          <p:nvPr/>
        </p:nvCxnSpPr>
        <p:spPr>
          <a:xfrm>
            <a:off x="2504660" y="4187688"/>
            <a:ext cx="1139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線吹き出し 1 (枠付き) 10"/>
          <p:cNvSpPr/>
          <p:nvPr/>
        </p:nvSpPr>
        <p:spPr>
          <a:xfrm>
            <a:off x="4101548" y="1577009"/>
            <a:ext cx="4830418" cy="670272"/>
          </a:xfrm>
          <a:prstGeom prst="borderCallout1">
            <a:avLst>
              <a:gd name="adj1" fmla="val 99331"/>
              <a:gd name="adj2" fmla="val 48670"/>
              <a:gd name="adj3" fmla="val 190788"/>
              <a:gd name="adj4" fmla="val 19490"/>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600" dirty="0" smtClean="0"/>
              <a:t>Task/Task&lt;T&gt;</a:t>
            </a:r>
            <a:r>
              <a:rPr kumimoji="1" lang="ja-JP" altLang="en-US" sz="1600" dirty="0" smtClean="0"/>
              <a:t>に渡されたデリゲートは</a:t>
            </a:r>
            <a:r>
              <a:rPr kumimoji="1" lang="en-US" altLang="ja-JP" sz="1600" dirty="0" err="1" smtClean="0"/>
              <a:t>ThreadPool</a:t>
            </a:r>
            <a:r>
              <a:rPr kumimoji="1" lang="ja-JP" altLang="en-US" sz="1600" dirty="0" smtClean="0"/>
              <a:t>のバックグラウンドスレッド上で実行される。</a:t>
            </a:r>
            <a:endParaRPr kumimoji="1" lang="ja-JP" altLang="en-US" sz="1600" dirty="0"/>
          </a:p>
        </p:txBody>
      </p:sp>
      <p:cxnSp>
        <p:nvCxnSpPr>
          <p:cNvPr id="12" name="直線コネクタ 11"/>
          <p:cNvCxnSpPr/>
          <p:nvPr/>
        </p:nvCxnSpPr>
        <p:spPr>
          <a:xfrm>
            <a:off x="4101547" y="3081132"/>
            <a:ext cx="19812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線吹き出し 1 (枠付き) 13"/>
          <p:cNvSpPr/>
          <p:nvPr/>
        </p:nvSpPr>
        <p:spPr>
          <a:xfrm>
            <a:off x="5618922" y="4115839"/>
            <a:ext cx="3313043" cy="670272"/>
          </a:xfrm>
          <a:prstGeom prst="borderCallout1">
            <a:avLst>
              <a:gd name="adj1" fmla="val 53857"/>
              <a:gd name="adj2" fmla="val -530"/>
              <a:gd name="adj3" fmla="val -87988"/>
              <a:gd name="adj4" fmla="val -31310"/>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余談だがこのメソッドには</a:t>
            </a:r>
            <a:r>
              <a:rPr kumimoji="1" lang="en-US" altLang="ja-JP" sz="1600" dirty="0" smtClean="0"/>
              <a:t/>
            </a:r>
            <a:br>
              <a:rPr kumimoji="1" lang="en-US" altLang="ja-JP" sz="1600" dirty="0" smtClean="0"/>
            </a:br>
            <a:r>
              <a:rPr kumimoji="1" lang="ja-JP" altLang="en-US" sz="1600" dirty="0" smtClean="0"/>
              <a:t>多重定義が</a:t>
            </a:r>
            <a:r>
              <a:rPr kumimoji="1" lang="en-US" altLang="ja-JP" sz="1600" dirty="0" smtClean="0"/>
              <a:t>40</a:t>
            </a:r>
            <a:r>
              <a:rPr kumimoji="1" lang="ja-JP" altLang="en-US" sz="1600" dirty="0" smtClean="0"/>
              <a:t>個くらいある</a:t>
            </a:r>
            <a:r>
              <a:rPr kumimoji="1" lang="en-US" altLang="ja-JP" sz="1600" dirty="0" smtClean="0"/>
              <a:t>…</a:t>
            </a:r>
            <a:r>
              <a:rPr kumimoji="1" lang="ja-JP" altLang="en-US" sz="1600" dirty="0" smtClean="0"/>
              <a:t>。</a:t>
            </a:r>
            <a:endParaRPr kumimoji="1" lang="ja-JP" altLang="en-US" sz="1600" dirty="0"/>
          </a:p>
        </p:txBody>
      </p:sp>
      <p:cxnSp>
        <p:nvCxnSpPr>
          <p:cNvPr id="15" name="直線コネクタ 14"/>
          <p:cNvCxnSpPr/>
          <p:nvPr/>
        </p:nvCxnSpPr>
        <p:spPr>
          <a:xfrm>
            <a:off x="3379304" y="3525080"/>
            <a:ext cx="38431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3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Task/Task&lt;T&gt;</a:t>
            </a:r>
            <a:r>
              <a:rPr lang="ja-JP" altLang="en-US" dirty="0" smtClean="0"/>
              <a:t>クラスにより</a:t>
            </a:r>
            <a:r>
              <a:rPr lang="en-US" altLang="ja-JP" dirty="0" smtClean="0"/>
              <a:t/>
            </a:r>
            <a:br>
              <a:rPr lang="en-US" altLang="ja-JP" dirty="0" smtClean="0"/>
            </a:br>
            <a:r>
              <a:rPr lang="ja-JP" altLang="en-US" dirty="0" smtClean="0"/>
              <a:t>できること</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ThreadPool</a:t>
            </a:r>
            <a:r>
              <a:rPr kumimoji="1" lang="ja-JP" altLang="en-US" dirty="0" smtClean="0"/>
              <a:t>をそれと意識せず利用することができる。</a:t>
            </a:r>
            <a:endParaRPr kumimoji="1" lang="en-US" altLang="ja-JP" dirty="0" smtClean="0"/>
          </a:p>
          <a:p>
            <a:r>
              <a:rPr lang="en-US" altLang="ja-JP" dirty="0" err="1" smtClean="0"/>
              <a:t>ThreadPool</a:t>
            </a:r>
            <a:r>
              <a:rPr lang="ja-JP" altLang="en-US" dirty="0" smtClean="0"/>
              <a:t>で実行した処理の結果にアクセスできる。</a:t>
            </a:r>
            <a:endParaRPr lang="en-US" altLang="ja-JP" dirty="0" smtClean="0"/>
          </a:p>
          <a:p>
            <a:r>
              <a:rPr kumimoji="1" lang="ja-JP" altLang="en-US" dirty="0" smtClean="0"/>
              <a:t>「あるタスクのあとに実行したい別のタスク」という順序関係をもつ非同期処理を定義できる。</a:t>
            </a:r>
            <a:endParaRPr kumimoji="1" lang="en-US" altLang="ja-JP" dirty="0" smtClean="0"/>
          </a:p>
          <a:p>
            <a:r>
              <a:rPr kumimoji="1" lang="ja-JP" altLang="en-US" dirty="0" smtClean="0"/>
              <a:t>「複数のタスクのうちすべてもしくは一部が完了したら実行したいタスク」という順序・集約の関係をもつ非同期処理も定義できる。</a:t>
            </a:r>
            <a:endParaRPr kumimoji="1" lang="en-US" altLang="ja-JP" dirty="0" smtClean="0"/>
          </a:p>
        </p:txBody>
      </p:sp>
    </p:spTree>
    <p:extLst>
      <p:ext uri="{BB962C8B-B14F-4D97-AF65-F5344CB8AC3E}">
        <p14:creationId xmlns:p14="http://schemas.microsoft.com/office/powerpoint/2010/main" val="18611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async</a:t>
            </a:r>
            <a:r>
              <a:rPr lang="en-US" altLang="ja-JP" dirty="0" smtClean="0"/>
              <a:t>/await</a:t>
            </a:r>
            <a:r>
              <a:rPr lang="ja-JP" altLang="en-US" dirty="0" smtClean="0"/>
              <a:t>キーワードの例</a:t>
            </a:r>
            <a:r>
              <a:rPr lang="en-US" altLang="ja-JP" dirty="0" smtClean="0"/>
              <a:t/>
            </a:r>
            <a:br>
              <a:rPr lang="en-US" altLang="ja-JP" dirty="0" smtClean="0"/>
            </a:br>
            <a:r>
              <a:rPr lang="ja-JP" altLang="en-US" dirty="0"/>
              <a:t>架空の</a:t>
            </a:r>
            <a:r>
              <a:rPr lang="ja-JP" altLang="en-US" dirty="0" smtClean="0"/>
              <a:t>シナリオ</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オンラインバッチを実行する</a:t>
            </a:r>
            <a:r>
              <a:rPr kumimoji="1" lang="en-US" altLang="ja-JP" dirty="0" smtClean="0"/>
              <a:t>GUI</a:t>
            </a:r>
            <a:r>
              <a:rPr kumimoji="1" lang="ja-JP" altLang="en-US" dirty="0" smtClean="0"/>
              <a:t>ツールの作成。</a:t>
            </a:r>
            <a:endParaRPr kumimoji="1" lang="en-US" altLang="ja-JP" dirty="0" smtClean="0"/>
          </a:p>
          <a:p>
            <a:r>
              <a:rPr kumimoji="1" lang="ja-JP" altLang="en-US" dirty="0" smtClean="0"/>
              <a:t>バッチ実行は</a:t>
            </a:r>
            <a:r>
              <a:rPr kumimoji="1" lang="en-US" altLang="ja-JP" dirty="0" smtClean="0"/>
              <a:t>Java EE Servlet</a:t>
            </a:r>
            <a:r>
              <a:rPr kumimoji="1" lang="ja-JP" altLang="en-US" dirty="0" smtClean="0"/>
              <a:t>コンテナ上で動く</a:t>
            </a:r>
            <a:r>
              <a:rPr kumimoji="1" lang="en-US" altLang="ja-JP" dirty="0" smtClean="0"/>
              <a:t>ETL</a:t>
            </a:r>
            <a:r>
              <a:rPr kumimoji="1" lang="ja-JP" altLang="en-US" dirty="0" smtClean="0"/>
              <a:t>ツール</a:t>
            </a:r>
            <a:r>
              <a:rPr kumimoji="1" lang="en-US" altLang="ja-JP" dirty="0" err="1" smtClean="0"/>
              <a:t>Talend</a:t>
            </a:r>
            <a:r>
              <a:rPr kumimoji="1" lang="en-US" altLang="ja-JP" dirty="0" smtClean="0"/>
              <a:t> Administration Center</a:t>
            </a:r>
            <a:r>
              <a:rPr kumimoji="1" lang="ja-JP" altLang="en-US" dirty="0" smtClean="0"/>
              <a:t>（</a:t>
            </a:r>
            <a:r>
              <a:rPr kumimoji="1" lang="en-US" altLang="ja-JP" dirty="0" smtClean="0"/>
              <a:t>TAC</a:t>
            </a:r>
            <a:r>
              <a:rPr lang="ja-JP" altLang="en-US" dirty="0" smtClean="0"/>
              <a:t>）が提供している</a:t>
            </a:r>
            <a:r>
              <a:rPr lang="en-US" altLang="ja-JP" dirty="0" smtClean="0"/>
              <a:t>RPC</a:t>
            </a:r>
            <a:r>
              <a:rPr lang="ja-JP" altLang="en-US" dirty="0" smtClean="0"/>
              <a:t>インターフェースを通じて行う。</a:t>
            </a:r>
            <a:endParaRPr lang="en-US" altLang="ja-JP" dirty="0" smtClean="0"/>
          </a:p>
          <a:p>
            <a:r>
              <a:rPr lang="en-US" altLang="ja-JP" dirty="0" smtClean="0"/>
              <a:t>RPC</a:t>
            </a:r>
            <a:r>
              <a:rPr lang="ja-JP" altLang="en-US" dirty="0" smtClean="0"/>
              <a:t>リクエストは</a:t>
            </a:r>
            <a:r>
              <a:rPr lang="en-US" altLang="ja-JP" dirty="0" smtClean="0"/>
              <a:t>JSON</a:t>
            </a:r>
            <a:r>
              <a:rPr lang="ja-JP" altLang="en-US" dirty="0" smtClean="0"/>
              <a:t>形式データを</a:t>
            </a:r>
            <a:r>
              <a:rPr lang="en-US" altLang="ja-JP" dirty="0" smtClean="0"/>
              <a:t>HTTP</a:t>
            </a:r>
            <a:r>
              <a:rPr lang="ja-JP" altLang="en-US" dirty="0" smtClean="0"/>
              <a:t>プロトコルで送受信することにより行わる。</a:t>
            </a:r>
            <a:endParaRPr lang="en-US" altLang="ja-JP" dirty="0" smtClean="0"/>
          </a:p>
          <a:p>
            <a:r>
              <a:rPr lang="ja-JP" altLang="en-US" dirty="0" smtClean="0"/>
              <a:t>加えてバッチ状態の事前確認→実行指示→指示結果の確認と、複数手順を踏むから、一連の処理に数秒から十数秒の待ちが発生する可能性がある。</a:t>
            </a:r>
            <a:endParaRPr lang="en-US" altLang="ja-JP" dirty="0" smtClean="0"/>
          </a:p>
          <a:p>
            <a:r>
              <a:rPr kumimoji="1" lang="ja-JP" altLang="en-US" dirty="0" smtClean="0"/>
              <a:t>その「待ち」の間画面が固まってしまうのは避けたい。</a:t>
            </a:r>
            <a:endParaRPr kumimoji="1" lang="ja-JP" altLang="en-US" dirty="0"/>
          </a:p>
        </p:txBody>
      </p:sp>
    </p:spTree>
    <p:extLst>
      <p:ext uri="{BB962C8B-B14F-4D97-AF65-F5344CB8AC3E}">
        <p14:creationId xmlns:p14="http://schemas.microsoft.com/office/powerpoint/2010/main" val="1891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p:cNvPicPr>
            <a:picLocks noGrp="1" noChangeAspect="1"/>
          </p:cNvPicPr>
          <p:nvPr>
            <p:ph idx="1"/>
          </p:nvPr>
        </p:nvPicPr>
        <p:blipFill rotWithShape="1">
          <a:blip r:embed="rId2"/>
          <a:srcRect b="51846"/>
          <a:stretch/>
        </p:blipFill>
        <p:spPr>
          <a:xfrm>
            <a:off x="857250" y="2057400"/>
            <a:ext cx="7406640" cy="2970950"/>
          </a:xfrm>
          <a:prstGeom prst="rect">
            <a:avLst/>
          </a:prstGeom>
        </p:spPr>
      </p:pic>
      <p:sp>
        <p:nvSpPr>
          <p:cNvPr id="2" name="タイトル 1"/>
          <p:cNvSpPr>
            <a:spLocks noGrp="1"/>
          </p:cNvSpPr>
          <p:nvPr>
            <p:ph type="title"/>
          </p:nvPr>
        </p:nvSpPr>
        <p:spPr/>
        <p:txBody>
          <a:bodyPr/>
          <a:lstStyle/>
          <a:p>
            <a:r>
              <a:rPr kumimoji="1" lang="ja-JP" altLang="en-US" dirty="0" smtClean="0"/>
              <a:t>コードサンプル①</a:t>
            </a:r>
            <a:endParaRPr kumimoji="1" lang="ja-JP" altLang="en-US" dirty="0"/>
          </a:p>
        </p:txBody>
      </p:sp>
      <p:sp>
        <p:nvSpPr>
          <p:cNvPr id="5" name="線吹き出し 1 (枠付き) 4"/>
          <p:cNvSpPr/>
          <p:nvPr/>
        </p:nvSpPr>
        <p:spPr>
          <a:xfrm>
            <a:off x="6268279" y="1567047"/>
            <a:ext cx="2525698" cy="1060030"/>
          </a:xfrm>
          <a:prstGeom prst="borderCallout1">
            <a:avLst>
              <a:gd name="adj1" fmla="val 75577"/>
              <a:gd name="adj2" fmla="val -126"/>
              <a:gd name="adj3" fmla="val 75773"/>
              <a:gd name="adj4" fmla="val -36128"/>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イベントリスナとして画面部品とバインドされたメソッド（仮定）</a:t>
            </a:r>
            <a:endParaRPr kumimoji="1" lang="ja-JP" altLang="en-US" sz="1600" dirty="0"/>
          </a:p>
        </p:txBody>
      </p:sp>
      <p:cxnSp>
        <p:nvCxnSpPr>
          <p:cNvPr id="6" name="直線コネクタ 5"/>
          <p:cNvCxnSpPr/>
          <p:nvPr/>
        </p:nvCxnSpPr>
        <p:spPr>
          <a:xfrm>
            <a:off x="3611217" y="2511288"/>
            <a:ext cx="16101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線吹き出し 1 (枠付き) 7"/>
          <p:cNvSpPr/>
          <p:nvPr/>
        </p:nvSpPr>
        <p:spPr>
          <a:xfrm>
            <a:off x="6268279" y="3706116"/>
            <a:ext cx="2525698" cy="1060030"/>
          </a:xfrm>
          <a:prstGeom prst="borderCallout1">
            <a:avLst>
              <a:gd name="adj1" fmla="val 75577"/>
              <a:gd name="adj2" fmla="val -126"/>
              <a:gd name="adj3" fmla="val 75773"/>
              <a:gd name="adj4" fmla="val -7270"/>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画面入力内容の取得など</a:t>
            </a:r>
            <a:r>
              <a:rPr kumimoji="1" lang="en-US" altLang="ja-JP" sz="1600" dirty="0" smtClean="0"/>
              <a:t/>
            </a:r>
            <a:br>
              <a:rPr kumimoji="1" lang="en-US" altLang="ja-JP" sz="1600" dirty="0" smtClean="0"/>
            </a:br>
            <a:r>
              <a:rPr kumimoji="1" lang="en-US" altLang="ja-JP" sz="1600" dirty="0" smtClean="0"/>
              <a:t>RPC</a:t>
            </a:r>
            <a:r>
              <a:rPr kumimoji="1" lang="ja-JP" altLang="en-US" sz="1600" dirty="0" smtClean="0"/>
              <a:t>リクエストの準備</a:t>
            </a:r>
            <a:r>
              <a:rPr kumimoji="1" lang="en-US" altLang="ja-JP" sz="1600" dirty="0" smtClean="0"/>
              <a:t/>
            </a:r>
            <a:br>
              <a:rPr kumimoji="1" lang="en-US" altLang="ja-JP" sz="1600" dirty="0" smtClean="0"/>
            </a:br>
            <a:r>
              <a:rPr kumimoji="1" lang="ja-JP" altLang="en-US" sz="1600" dirty="0" smtClean="0"/>
              <a:t>作業を行う</a:t>
            </a:r>
            <a:endParaRPr kumimoji="1" lang="ja-JP" altLang="en-US" sz="1600" dirty="0"/>
          </a:p>
        </p:txBody>
      </p:sp>
      <p:sp>
        <p:nvSpPr>
          <p:cNvPr id="13" name="正方形/長方形 12"/>
          <p:cNvSpPr/>
          <p:nvPr/>
        </p:nvSpPr>
        <p:spPr>
          <a:xfrm>
            <a:off x="2067339" y="2627078"/>
            <a:ext cx="3975652" cy="2302732"/>
          </a:xfrm>
          <a:prstGeom prst="rect">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2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p:cNvPicPr>
            <a:picLocks noGrp="1" noChangeAspect="1"/>
          </p:cNvPicPr>
          <p:nvPr>
            <p:ph idx="1"/>
          </p:nvPr>
        </p:nvPicPr>
        <p:blipFill rotWithShape="1">
          <a:blip r:embed="rId2"/>
          <a:srcRect t="43987" b="93"/>
          <a:stretch/>
        </p:blipFill>
        <p:spPr>
          <a:xfrm>
            <a:off x="857250" y="2341107"/>
            <a:ext cx="7406640" cy="3450093"/>
          </a:xfrm>
          <a:prstGeom prst="rect">
            <a:avLst/>
          </a:prstGeom>
        </p:spPr>
      </p:pic>
      <p:sp>
        <p:nvSpPr>
          <p:cNvPr id="2" name="タイトル 1"/>
          <p:cNvSpPr>
            <a:spLocks noGrp="1"/>
          </p:cNvSpPr>
          <p:nvPr>
            <p:ph type="title"/>
          </p:nvPr>
        </p:nvSpPr>
        <p:spPr/>
        <p:txBody>
          <a:bodyPr/>
          <a:lstStyle/>
          <a:p>
            <a:r>
              <a:rPr kumimoji="1" lang="ja-JP" altLang="en-US" dirty="0" smtClean="0"/>
              <a:t>コードサンプル②</a:t>
            </a:r>
            <a:endParaRPr kumimoji="1" lang="ja-JP" altLang="en-US" dirty="0"/>
          </a:p>
        </p:txBody>
      </p:sp>
      <p:cxnSp>
        <p:nvCxnSpPr>
          <p:cNvPr id="6" name="直線コネクタ 5"/>
          <p:cNvCxnSpPr/>
          <p:nvPr/>
        </p:nvCxnSpPr>
        <p:spPr>
          <a:xfrm>
            <a:off x="2115377" y="3275277"/>
            <a:ext cx="24451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線吹き出し 1 (枠付き) 6"/>
          <p:cNvSpPr/>
          <p:nvPr/>
        </p:nvSpPr>
        <p:spPr>
          <a:xfrm>
            <a:off x="6361044" y="1415304"/>
            <a:ext cx="2525698" cy="1426598"/>
          </a:xfrm>
          <a:prstGeom prst="borderCallout1">
            <a:avLst>
              <a:gd name="adj1" fmla="val 71861"/>
              <a:gd name="adj2" fmla="val -126"/>
              <a:gd name="adj3" fmla="val 116759"/>
              <a:gd name="adj4" fmla="val -70232"/>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600" dirty="0" smtClean="0"/>
              <a:t>Task&lt;</a:t>
            </a:r>
            <a:r>
              <a:rPr kumimoji="1" lang="en-US" altLang="ja-JP" sz="1600" dirty="0" err="1" smtClean="0"/>
              <a:t>IResponse</a:t>
            </a:r>
            <a:r>
              <a:rPr kumimoji="1" lang="en-US" altLang="ja-JP" sz="1600" dirty="0" smtClean="0"/>
              <a:t>&gt;</a:t>
            </a:r>
            <a:r>
              <a:rPr kumimoji="1" lang="ja-JP" altLang="en-US" sz="1600" dirty="0" smtClean="0"/>
              <a:t>型の戻り値を受けているのに変数型は</a:t>
            </a:r>
            <a:r>
              <a:rPr kumimoji="1" lang="en-US" altLang="ja-JP" sz="1600" dirty="0" err="1" smtClean="0"/>
              <a:t>IResponse</a:t>
            </a:r>
            <a:r>
              <a:rPr kumimoji="1" lang="ja-JP" altLang="en-US" sz="1600" dirty="0" smtClean="0"/>
              <a:t>となっている。そして代入演算子の右に</a:t>
            </a:r>
            <a:r>
              <a:rPr kumimoji="1" lang="en-US" altLang="ja-JP" sz="1600" dirty="0" smtClean="0"/>
              <a:t>await</a:t>
            </a:r>
            <a:r>
              <a:rPr kumimoji="1" lang="ja-JP" altLang="en-US" sz="1600" dirty="0" smtClean="0"/>
              <a:t>。</a:t>
            </a:r>
            <a:endParaRPr kumimoji="1" lang="ja-JP" altLang="en-US" sz="1600" dirty="0"/>
          </a:p>
        </p:txBody>
      </p:sp>
      <p:sp>
        <p:nvSpPr>
          <p:cNvPr id="13" name="正方形/長方形 12"/>
          <p:cNvSpPr/>
          <p:nvPr/>
        </p:nvSpPr>
        <p:spPr>
          <a:xfrm>
            <a:off x="2115377" y="3776072"/>
            <a:ext cx="5305840" cy="1533557"/>
          </a:xfrm>
          <a:prstGeom prst="rect">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線吹き出し 1 (枠付き) 14"/>
          <p:cNvSpPr/>
          <p:nvPr/>
        </p:nvSpPr>
        <p:spPr>
          <a:xfrm>
            <a:off x="6361044" y="4837116"/>
            <a:ext cx="2525698" cy="1426598"/>
          </a:xfrm>
          <a:prstGeom prst="borderCallout1">
            <a:avLst>
              <a:gd name="adj1" fmla="val 54211"/>
              <a:gd name="adj2" fmla="val -1700"/>
              <a:gd name="adj3" fmla="val 33155"/>
              <a:gd name="adj4" fmla="val -43473"/>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600" dirty="0" smtClean="0"/>
              <a:t>RPC</a:t>
            </a:r>
            <a:r>
              <a:rPr kumimoji="1" lang="ja-JP" altLang="en-US" sz="1600" dirty="0" smtClean="0"/>
              <a:t>結果をうけ</a:t>
            </a:r>
            <a:r>
              <a:rPr kumimoji="1" lang="en-US" altLang="ja-JP" sz="1600" dirty="0" smtClean="0"/>
              <a:t/>
            </a:r>
            <a:br>
              <a:rPr kumimoji="1" lang="en-US" altLang="ja-JP" sz="1600" dirty="0" smtClean="0"/>
            </a:br>
            <a:r>
              <a:rPr kumimoji="1" lang="ja-JP" altLang="en-US" sz="1600" dirty="0" smtClean="0"/>
              <a:t>画面表示内容への</a:t>
            </a:r>
            <a:r>
              <a:rPr kumimoji="1" lang="en-US" altLang="ja-JP" sz="1600" dirty="0" smtClean="0"/>
              <a:t/>
            </a:r>
            <a:br>
              <a:rPr kumimoji="1" lang="en-US" altLang="ja-JP" sz="1600" dirty="0" smtClean="0"/>
            </a:br>
            <a:r>
              <a:rPr kumimoji="1" lang="ja-JP" altLang="en-US" sz="1600" dirty="0" smtClean="0"/>
              <a:t>反映作業などを行う</a:t>
            </a:r>
            <a:endParaRPr kumimoji="1" lang="ja-JP" altLang="en-US" sz="1600" dirty="0"/>
          </a:p>
        </p:txBody>
      </p:sp>
    </p:spTree>
    <p:extLst>
      <p:ext uri="{BB962C8B-B14F-4D97-AF65-F5344CB8AC3E}">
        <p14:creationId xmlns:p14="http://schemas.microsoft.com/office/powerpoint/2010/main" val="21348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何が起こるの？</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buFont typeface="Wingdings" pitchFamily="2" charset="2"/>
              <a:buChar char="p"/>
            </a:pPr>
            <a:r>
              <a:rPr kumimoji="1" lang="en-US" altLang="ja-JP" b="1" dirty="0" err="1" smtClean="0"/>
              <a:t>async</a:t>
            </a:r>
            <a:r>
              <a:rPr kumimoji="1" lang="en-US" altLang="ja-JP" b="1" dirty="0" smtClean="0"/>
              <a:t>/await</a:t>
            </a:r>
            <a:r>
              <a:rPr kumimoji="1" lang="ja-JP" altLang="en-US" b="1" dirty="0" smtClean="0"/>
              <a:t>キーワードがない場合</a:t>
            </a:r>
            <a:endParaRPr kumimoji="1" lang="en-US" altLang="ja-JP" b="1" dirty="0" smtClean="0"/>
          </a:p>
          <a:p>
            <a:pPr lvl="1"/>
            <a:r>
              <a:rPr kumimoji="1" lang="en-US" altLang="ja-JP" dirty="0" smtClean="0"/>
              <a:t>"</a:t>
            </a:r>
            <a:r>
              <a:rPr kumimoji="1" lang="en-US" altLang="ja-JP" dirty="0" err="1" smtClean="0"/>
              <a:t>btnRun_Click</a:t>
            </a:r>
            <a:r>
              <a:rPr kumimoji="1" lang="en-US" altLang="ja-JP" dirty="0" smtClean="0"/>
              <a:t>"</a:t>
            </a:r>
            <a:r>
              <a:rPr kumimoji="1" lang="ja-JP" altLang="en-US" dirty="0" smtClean="0"/>
              <a:t>メソッドは</a:t>
            </a:r>
            <a:r>
              <a:rPr kumimoji="1" lang="en-US" altLang="ja-JP" dirty="0" smtClean="0"/>
              <a:t>UI</a:t>
            </a:r>
            <a:r>
              <a:rPr kumimoji="1" lang="ja-JP" altLang="en-US" dirty="0" smtClean="0"/>
              <a:t>スレッド上で実行される。</a:t>
            </a:r>
            <a:endParaRPr kumimoji="1" lang="en-US" altLang="ja-JP" dirty="0" smtClean="0"/>
          </a:p>
          <a:p>
            <a:pPr lvl="1"/>
            <a:r>
              <a:rPr kumimoji="1" lang="ja-JP" altLang="en-US" dirty="0" smtClean="0"/>
              <a:t>メソッドの実行中、</a:t>
            </a:r>
            <a:r>
              <a:rPr kumimoji="1" lang="en-US" altLang="ja-JP" dirty="0" smtClean="0"/>
              <a:t>UI</a:t>
            </a:r>
            <a:r>
              <a:rPr kumimoji="1" lang="ja-JP" altLang="en-US" dirty="0" smtClean="0"/>
              <a:t>スレッドは他のタスクをこなせないので、画面が固まる。</a:t>
            </a:r>
            <a:endParaRPr lang="en-US" altLang="ja-JP" dirty="0"/>
          </a:p>
          <a:p>
            <a:pPr>
              <a:buFont typeface="Wingdings" pitchFamily="2" charset="2"/>
              <a:buChar char="p"/>
            </a:pPr>
            <a:r>
              <a:rPr kumimoji="1" lang="en-US" altLang="ja-JP" b="1" dirty="0" err="1" smtClean="0"/>
              <a:t>async</a:t>
            </a:r>
            <a:r>
              <a:rPr kumimoji="1" lang="en-US" altLang="ja-JP" b="1" dirty="0" smtClean="0"/>
              <a:t>/await</a:t>
            </a:r>
            <a:r>
              <a:rPr kumimoji="1" lang="ja-JP" altLang="en-US" b="1" dirty="0" smtClean="0"/>
              <a:t>キーワードがある場合</a:t>
            </a:r>
            <a:endParaRPr kumimoji="1" lang="en-US" altLang="ja-JP" b="1" dirty="0" smtClean="0"/>
          </a:p>
          <a:p>
            <a:pPr marL="548640" lvl="1" indent="-342900">
              <a:buFont typeface="+mj-ea"/>
              <a:buAutoNum type="circleNumDbPlain"/>
            </a:pPr>
            <a:r>
              <a:rPr lang="en-US" altLang="ja-JP" dirty="0" smtClean="0"/>
              <a:t>"</a:t>
            </a:r>
            <a:r>
              <a:rPr lang="en-US" altLang="ja-JP" dirty="0" err="1" smtClean="0"/>
              <a:t>btnRun_Click</a:t>
            </a:r>
            <a:r>
              <a:rPr lang="en-US" altLang="ja-JP" dirty="0" smtClean="0"/>
              <a:t>"</a:t>
            </a:r>
            <a:r>
              <a:rPr lang="ja-JP" altLang="en-US" dirty="0" smtClean="0"/>
              <a:t>メソッドは</a:t>
            </a:r>
            <a:r>
              <a:rPr lang="en-US" altLang="ja-JP" dirty="0"/>
              <a:t>UI</a:t>
            </a:r>
            <a:r>
              <a:rPr lang="ja-JP" altLang="en-US" dirty="0" smtClean="0"/>
              <a:t>スレッド上で実行されるが</a:t>
            </a:r>
            <a:r>
              <a:rPr lang="en-US" altLang="ja-JP" dirty="0" smtClean="0"/>
              <a:t>29</a:t>
            </a:r>
            <a:r>
              <a:rPr lang="ja-JP" altLang="en-US" dirty="0" smtClean="0"/>
              <a:t>行目で</a:t>
            </a:r>
            <a:r>
              <a:rPr lang="en-US" altLang="ja-JP" dirty="0" smtClean="0"/>
              <a:t>"</a:t>
            </a:r>
            <a:r>
              <a:rPr lang="en-US" altLang="ja-JP" dirty="0" err="1" smtClean="0"/>
              <a:t>SendAsync</a:t>
            </a:r>
            <a:r>
              <a:rPr lang="en-US" altLang="ja-JP" dirty="0" smtClean="0"/>
              <a:t>"</a:t>
            </a:r>
            <a:r>
              <a:rPr lang="ja-JP" altLang="en-US" dirty="0" smtClean="0"/>
              <a:t>メソッドを呼び出すと即座に処理を終えて、</a:t>
            </a:r>
            <a:r>
              <a:rPr lang="en-US" altLang="ja-JP" dirty="0" smtClean="0"/>
              <a:t>UI</a:t>
            </a:r>
            <a:r>
              <a:rPr lang="ja-JP" altLang="en-US" dirty="0" smtClean="0"/>
              <a:t>スレッドをアイドル状態にする。</a:t>
            </a:r>
            <a:endParaRPr lang="en-US" altLang="ja-JP" dirty="0" smtClean="0"/>
          </a:p>
          <a:p>
            <a:pPr marL="548640" lvl="1" indent="-342900">
              <a:buFont typeface="+mj-ea"/>
              <a:buAutoNum type="circleNumDbPlain"/>
            </a:pPr>
            <a:r>
              <a:rPr lang="ja-JP" altLang="en-US" dirty="0" smtClean="0"/>
              <a:t>結果、</a:t>
            </a:r>
            <a:r>
              <a:rPr lang="en-US" altLang="ja-JP" dirty="0" smtClean="0"/>
              <a:t>UI</a:t>
            </a:r>
            <a:r>
              <a:rPr lang="ja-JP" altLang="en-US" dirty="0" smtClean="0"/>
              <a:t>スレッドは他の処理（ユーザ操作への反応など）を行うことができ画面が固まることはない。</a:t>
            </a:r>
            <a:endParaRPr lang="en-US" altLang="ja-JP" dirty="0" smtClean="0"/>
          </a:p>
          <a:p>
            <a:pPr marL="548640" lvl="1" indent="-342900">
              <a:buFont typeface="+mj-ea"/>
              <a:buAutoNum type="circleNumDbPlain"/>
            </a:pPr>
            <a:r>
              <a:rPr lang="en-US" altLang="ja-JP" dirty="0" smtClean="0"/>
              <a:t>"</a:t>
            </a:r>
            <a:r>
              <a:rPr lang="en-US" altLang="ja-JP" dirty="0" err="1"/>
              <a:t>SendAsync</a:t>
            </a:r>
            <a:r>
              <a:rPr lang="en-US" altLang="ja-JP" dirty="0" smtClean="0"/>
              <a:t>"</a:t>
            </a:r>
            <a:r>
              <a:rPr lang="ja-JP" altLang="en-US" dirty="0" smtClean="0"/>
              <a:t>メソッドは</a:t>
            </a:r>
            <a:r>
              <a:rPr lang="en-US" altLang="ja-JP" dirty="0" err="1" smtClean="0"/>
              <a:t>ThreadPool</a:t>
            </a:r>
            <a:r>
              <a:rPr lang="ja-JP" altLang="en-US" dirty="0" smtClean="0"/>
              <a:t>上で行われ、完了すると</a:t>
            </a:r>
            <a:r>
              <a:rPr lang="en-US" altLang="ja-JP" dirty="0" smtClean="0"/>
              <a:t>Task&lt;</a:t>
            </a:r>
            <a:r>
              <a:rPr lang="en-US" altLang="ja-JP" dirty="0" err="1" smtClean="0"/>
              <a:t>IResponse</a:t>
            </a:r>
            <a:r>
              <a:rPr lang="en-US" altLang="ja-JP" dirty="0" smtClean="0"/>
              <a:t>&gt;</a:t>
            </a:r>
            <a:r>
              <a:rPr lang="ja-JP" altLang="en-US" dirty="0" smtClean="0"/>
              <a:t>が返される。</a:t>
            </a:r>
            <a:endParaRPr lang="en-US" altLang="ja-JP" dirty="0" smtClean="0"/>
          </a:p>
          <a:p>
            <a:pPr marL="548640" lvl="1" indent="-342900">
              <a:buFont typeface="+mj-ea"/>
              <a:buAutoNum type="circleNumDbPlain"/>
            </a:pPr>
            <a:r>
              <a:rPr kumimoji="1" lang="ja-JP" altLang="en-US" dirty="0" smtClean="0"/>
              <a:t>その後</a:t>
            </a:r>
            <a:r>
              <a:rPr kumimoji="1" lang="en-US" altLang="ja-JP" dirty="0" smtClean="0"/>
              <a:t>29</a:t>
            </a:r>
            <a:r>
              <a:rPr kumimoji="1" lang="ja-JP" altLang="en-US" dirty="0" smtClean="0"/>
              <a:t>行目から以降が</a:t>
            </a:r>
            <a:r>
              <a:rPr kumimoji="1" lang="en-US" altLang="ja-JP" dirty="0" smtClean="0"/>
              <a:t>UI</a:t>
            </a:r>
            <a:r>
              <a:rPr kumimoji="1" lang="ja-JP" altLang="en-US" dirty="0" smtClean="0"/>
              <a:t>スレッド上で再開され、</a:t>
            </a:r>
            <a:r>
              <a:rPr lang="en-US" altLang="ja-JP" dirty="0" smtClean="0"/>
              <a:t>Task&lt;</a:t>
            </a:r>
            <a:r>
              <a:rPr lang="en-US" altLang="ja-JP" dirty="0" err="1" smtClean="0"/>
              <a:t>IResponse</a:t>
            </a:r>
            <a:r>
              <a:rPr lang="en-US" altLang="ja-JP" dirty="0" smtClean="0"/>
              <a:t>&gt;</a:t>
            </a:r>
            <a:r>
              <a:rPr lang="ja-JP" altLang="en-US" dirty="0" smtClean="0"/>
              <a:t>の</a:t>
            </a:r>
            <a:r>
              <a:rPr lang="en-US" altLang="ja-JP" dirty="0" smtClean="0"/>
              <a:t>Result</a:t>
            </a:r>
            <a:r>
              <a:rPr lang="ja-JP" altLang="en-US" dirty="0" smtClean="0"/>
              <a:t>プロパティから</a:t>
            </a:r>
            <a:r>
              <a:rPr lang="en-US" altLang="ja-JP" dirty="0" err="1" smtClean="0"/>
              <a:t>IResponse</a:t>
            </a:r>
            <a:r>
              <a:rPr lang="ja-JP" altLang="en-US" dirty="0" smtClean="0"/>
              <a:t>が取り出されて変数に代入される。</a:t>
            </a:r>
            <a:r>
              <a:rPr lang="en-US" altLang="ja-JP" dirty="0" smtClean="0"/>
              <a:t>38</a:t>
            </a:r>
            <a:r>
              <a:rPr lang="ja-JP" altLang="en-US" dirty="0" smtClean="0"/>
              <a:t>行目まで到達すると</a:t>
            </a:r>
            <a:r>
              <a:rPr lang="en-US" altLang="ja-JP" dirty="0"/>
              <a:t>"</a:t>
            </a:r>
            <a:r>
              <a:rPr lang="en-US" altLang="ja-JP" dirty="0" err="1" smtClean="0"/>
              <a:t>btnRun_Click</a:t>
            </a:r>
            <a:r>
              <a:rPr lang="en-US" altLang="ja-JP" dirty="0" smtClean="0"/>
              <a:t>"</a:t>
            </a:r>
            <a:r>
              <a:rPr lang="ja-JP" altLang="en-US" dirty="0" smtClean="0"/>
              <a:t>は処理を終えて、</a:t>
            </a:r>
            <a:r>
              <a:rPr lang="en-US" altLang="ja-JP" dirty="0" smtClean="0"/>
              <a:t>UI</a:t>
            </a:r>
            <a:r>
              <a:rPr lang="ja-JP" altLang="en-US" dirty="0" smtClean="0"/>
              <a:t>スレッドをアイドル状態にする。</a:t>
            </a:r>
            <a:endParaRPr kumimoji="1" lang="ja-JP" altLang="en-US" dirty="0"/>
          </a:p>
        </p:txBody>
      </p:sp>
    </p:spTree>
    <p:extLst>
      <p:ext uri="{BB962C8B-B14F-4D97-AF65-F5344CB8AC3E}">
        <p14:creationId xmlns:p14="http://schemas.microsoft.com/office/powerpoint/2010/main" val="2108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あらためて、今回のお題</a:t>
            </a:r>
            <a:endParaRPr kumimoji="1" lang="ja-JP" altLang="en-US" dirty="0"/>
          </a:p>
        </p:txBody>
      </p:sp>
      <p:sp>
        <p:nvSpPr>
          <p:cNvPr id="3" name="コンテンツ プレースホルダー 2"/>
          <p:cNvSpPr>
            <a:spLocks noGrp="1"/>
          </p:cNvSpPr>
          <p:nvPr>
            <p:ph idx="1"/>
          </p:nvPr>
        </p:nvSpPr>
        <p:spPr/>
        <p:txBody>
          <a:bodyPr anchor="ctr">
            <a:normAutofit/>
          </a:bodyPr>
          <a:lstStyle/>
          <a:p>
            <a:pPr marL="34290" indent="0" algn="ctr">
              <a:buNone/>
            </a:pPr>
            <a:r>
              <a:rPr kumimoji="1" lang="en-US" altLang="ja-JP" sz="4000" b="1" dirty="0" smtClean="0">
                <a:latin typeface="Courier New" charset="0"/>
                <a:ea typeface="Courier New" charset="0"/>
                <a:cs typeface="Courier New" charset="0"/>
              </a:rPr>
              <a:t>Concurrent Utilities</a:t>
            </a:r>
          </a:p>
          <a:p>
            <a:pPr marL="34290" indent="0" algn="ctr">
              <a:buNone/>
            </a:pPr>
            <a:r>
              <a:rPr lang="en-US" altLang="ja-JP" sz="4000" b="1" dirty="0" smtClean="0">
                <a:solidFill>
                  <a:srgbClr val="FFC000"/>
                </a:solidFill>
                <a:latin typeface="Courier New" charset="0"/>
                <a:ea typeface="Courier New" charset="0"/>
                <a:cs typeface="Courier New" charset="0"/>
              </a:rPr>
              <a:t>vs.</a:t>
            </a:r>
          </a:p>
          <a:p>
            <a:pPr marL="34290" indent="0" algn="ctr">
              <a:buNone/>
            </a:pPr>
            <a:r>
              <a:rPr kumimoji="1" lang="en-US" altLang="ja-JP" sz="4000" b="1" dirty="0" err="1" smtClean="0">
                <a:latin typeface="Courier New" charset="0"/>
                <a:ea typeface="Courier New" charset="0"/>
                <a:cs typeface="Courier New" charset="0"/>
              </a:rPr>
              <a:t>async</a:t>
            </a:r>
            <a:r>
              <a:rPr kumimoji="1" lang="en-US" altLang="ja-JP" sz="4000" b="1" dirty="0" smtClean="0">
                <a:latin typeface="Courier New" charset="0"/>
                <a:ea typeface="Courier New" charset="0"/>
                <a:cs typeface="Courier New" charset="0"/>
              </a:rPr>
              <a:t>/await</a:t>
            </a:r>
          </a:p>
          <a:p>
            <a:pPr marL="34290" indent="0" algn="ctr">
              <a:buNone/>
            </a:pPr>
            <a:endParaRPr kumimoji="1" lang="ja-JP" altLang="en-US" sz="4000" b="1" dirty="0">
              <a:latin typeface="Courier New" charset="0"/>
              <a:ea typeface="Courier New" charset="0"/>
              <a:cs typeface="Courier New" charset="0"/>
            </a:endParaRPr>
          </a:p>
        </p:txBody>
      </p:sp>
    </p:spTree>
    <p:extLst>
      <p:ext uri="{BB962C8B-B14F-4D97-AF65-F5344CB8AC3E}">
        <p14:creationId xmlns:p14="http://schemas.microsoft.com/office/powerpoint/2010/main" val="1110631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なんでそんなことが起こるの？</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itchFamily="2" charset="2"/>
              <a:buChar char="p"/>
            </a:pPr>
            <a:r>
              <a:rPr kumimoji="1" lang="ja-JP" altLang="en-US" b="1" dirty="0" smtClean="0"/>
              <a:t>コンパイラがすること</a:t>
            </a:r>
            <a:endParaRPr kumimoji="1" lang="en-US" altLang="ja-JP" b="1" dirty="0" smtClean="0"/>
          </a:p>
          <a:p>
            <a:pPr lvl="1"/>
            <a:r>
              <a:rPr kumimoji="1" lang="en-US" altLang="ja-JP" dirty="0" smtClean="0"/>
              <a:t>C# 5.0</a:t>
            </a:r>
            <a:r>
              <a:rPr kumimoji="1" lang="ja-JP" altLang="en-US" dirty="0" smtClean="0"/>
              <a:t>以降のコンパイラは</a:t>
            </a:r>
            <a:r>
              <a:rPr kumimoji="1" lang="en-US" altLang="ja-JP" dirty="0" err="1" smtClean="0">
                <a:solidFill>
                  <a:srgbClr val="FF9300"/>
                </a:solidFill>
              </a:rPr>
              <a:t>async</a:t>
            </a:r>
            <a:r>
              <a:rPr kumimoji="1" lang="en-US" altLang="ja-JP" dirty="0" smtClean="0">
                <a:solidFill>
                  <a:srgbClr val="FF9300"/>
                </a:solidFill>
              </a:rPr>
              <a:t>/await</a:t>
            </a:r>
            <a:r>
              <a:rPr kumimoji="1" lang="ja-JP" altLang="en-US" dirty="0" smtClean="0"/>
              <a:t>が使用されている箇所を見つけると、大掛かりな自動コード生成をおこなう。</a:t>
            </a:r>
            <a:endParaRPr kumimoji="1" lang="en-US" altLang="ja-JP" dirty="0" smtClean="0"/>
          </a:p>
          <a:p>
            <a:pPr lvl="1"/>
            <a:r>
              <a:rPr lang="ja-JP" altLang="en-US" dirty="0"/>
              <a:t>細かく言う</a:t>
            </a:r>
            <a:r>
              <a:rPr lang="ja-JP" altLang="en-US" dirty="0" smtClean="0"/>
              <a:t>と「</a:t>
            </a:r>
            <a:r>
              <a:rPr lang="ja-JP" altLang="en-US" dirty="0" smtClean="0">
                <a:solidFill>
                  <a:srgbClr val="FF9300"/>
                </a:solidFill>
              </a:rPr>
              <a:t>非同期ステートマシン</a:t>
            </a:r>
            <a:r>
              <a:rPr lang="ja-JP" altLang="en-US" dirty="0" smtClean="0"/>
              <a:t>」と呼ばれる構造体のコードを生成し、</a:t>
            </a:r>
            <a:r>
              <a:rPr lang="en-US" altLang="ja-JP" dirty="0" smtClean="0">
                <a:solidFill>
                  <a:srgbClr val="FF9300"/>
                </a:solidFill>
              </a:rPr>
              <a:t>await</a:t>
            </a:r>
            <a:r>
              <a:rPr lang="ja-JP" altLang="en-US" dirty="0" smtClean="0"/>
              <a:t>キーワード以降のコードをこの構造体のなかに移動する。</a:t>
            </a:r>
            <a:endParaRPr kumimoji="1" lang="en-US" altLang="ja-JP" dirty="0" smtClean="0"/>
          </a:p>
          <a:p>
            <a:pPr>
              <a:buFont typeface="Wingdings" pitchFamily="2" charset="2"/>
              <a:buChar char="p"/>
            </a:pPr>
            <a:r>
              <a:rPr lang="ja-JP" altLang="en-US" b="1" dirty="0" smtClean="0"/>
              <a:t>ランタイム（自動生成コード）がすること</a:t>
            </a:r>
            <a:endParaRPr lang="en-US" altLang="ja-JP" b="1" dirty="0" smtClean="0"/>
          </a:p>
          <a:p>
            <a:pPr lvl="1"/>
            <a:r>
              <a:rPr lang="en-US" altLang="ja-JP" dirty="0" smtClean="0">
                <a:solidFill>
                  <a:srgbClr val="FF9300"/>
                </a:solidFill>
              </a:rPr>
              <a:t>await</a:t>
            </a:r>
            <a:r>
              <a:rPr lang="ja-JP" altLang="en-US" dirty="0" smtClean="0"/>
              <a:t>キーワードの指定された行まで来ると、当該スレッドがフィールドに保持している</a:t>
            </a:r>
            <a:r>
              <a:rPr lang="en-US" altLang="ja-JP" dirty="0" err="1" smtClean="0">
                <a:solidFill>
                  <a:srgbClr val="FF9300"/>
                </a:solidFill>
              </a:rPr>
              <a:t>SynchronizationContext</a:t>
            </a:r>
            <a:r>
              <a:rPr lang="ja-JP" altLang="en-US" dirty="0" smtClean="0"/>
              <a:t>オブジェクトを取得して、非同期ステートマシンに渡す。</a:t>
            </a:r>
            <a:endParaRPr lang="en-US" altLang="ja-JP" dirty="0" smtClean="0"/>
          </a:p>
          <a:p>
            <a:pPr lvl="1"/>
            <a:r>
              <a:rPr lang="ja-JP" altLang="en-US" dirty="0" smtClean="0"/>
              <a:t>ステートマシンは</a:t>
            </a:r>
            <a:r>
              <a:rPr lang="en-US" altLang="ja-JP" dirty="0" err="1" smtClean="0">
                <a:solidFill>
                  <a:srgbClr val="FF9300"/>
                </a:solidFill>
              </a:rPr>
              <a:t>ThreadPool</a:t>
            </a:r>
            <a:r>
              <a:rPr lang="ja-JP" altLang="en-US" dirty="0" smtClean="0"/>
              <a:t>上で実行されるコード（先ほどの例では</a:t>
            </a:r>
            <a:r>
              <a:rPr lang="en-US" altLang="ja-JP" dirty="0" err="1" smtClean="0"/>
              <a:t>SendSync</a:t>
            </a:r>
            <a:r>
              <a:rPr lang="ja-JP" altLang="en-US" dirty="0" smtClean="0"/>
              <a:t>の中身）が完了したあと、</a:t>
            </a:r>
            <a:r>
              <a:rPr lang="en-US" altLang="ja-JP" dirty="0"/>
              <a:t> </a:t>
            </a:r>
            <a:r>
              <a:rPr lang="en-US" altLang="ja-JP" dirty="0" err="1">
                <a:solidFill>
                  <a:srgbClr val="FF9300"/>
                </a:solidFill>
              </a:rPr>
              <a:t>SynchronizationContext</a:t>
            </a:r>
            <a:r>
              <a:rPr lang="en-US" altLang="ja-JP" dirty="0">
                <a:solidFill>
                  <a:srgbClr val="FF9300"/>
                </a:solidFill>
              </a:rPr>
              <a:t> </a:t>
            </a:r>
            <a:r>
              <a:rPr lang="en-US" altLang="ja-JP" dirty="0" smtClean="0"/>
              <a:t>.</a:t>
            </a:r>
            <a:r>
              <a:rPr lang="ja-JP" altLang="en-US" dirty="0" smtClean="0"/>
              <a:t> </a:t>
            </a:r>
            <a:r>
              <a:rPr lang="en-US" altLang="ja-JP" dirty="0" smtClean="0"/>
              <a:t>Post()</a:t>
            </a:r>
            <a:r>
              <a:rPr lang="ja-JP" altLang="en-US" dirty="0" smtClean="0"/>
              <a:t>メソッドを呼び出して、</a:t>
            </a:r>
            <a:r>
              <a:rPr lang="en-US" altLang="ja-JP" dirty="0" smtClean="0">
                <a:solidFill>
                  <a:srgbClr val="FF9300"/>
                </a:solidFill>
              </a:rPr>
              <a:t>await</a:t>
            </a:r>
            <a:r>
              <a:rPr lang="ja-JP" altLang="en-US" dirty="0" smtClean="0"/>
              <a:t>より後ろのコードブロックを「</a:t>
            </a:r>
            <a:r>
              <a:rPr lang="ja-JP" altLang="en-US" dirty="0" smtClean="0">
                <a:solidFill>
                  <a:srgbClr val="FF9300"/>
                </a:solidFill>
              </a:rPr>
              <a:t>適切なスレッド</a:t>
            </a:r>
            <a:r>
              <a:rPr lang="ja-JP" altLang="en-US" dirty="0" smtClean="0"/>
              <a:t>」で実行するよう依頼する。</a:t>
            </a:r>
            <a:endParaRPr kumimoji="1" lang="en-US" altLang="ja-JP" dirty="0" smtClean="0"/>
          </a:p>
          <a:p>
            <a:endParaRPr kumimoji="1" lang="ja-JP" altLang="en-US" dirty="0"/>
          </a:p>
        </p:txBody>
      </p:sp>
    </p:spTree>
    <p:extLst>
      <p:ext uri="{BB962C8B-B14F-4D97-AF65-F5344CB8AC3E}">
        <p14:creationId xmlns:p14="http://schemas.microsoft.com/office/powerpoint/2010/main" val="93903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なぜこれが</a:t>
            </a:r>
            <a:r>
              <a:rPr lang="ja-JP" altLang="en-US" dirty="0" smtClean="0"/>
              <a:t>必要なの？</a:t>
            </a:r>
            <a:r>
              <a:rPr lang="en-US" altLang="ja-JP" dirty="0"/>
              <a:t/>
            </a:r>
            <a:br>
              <a:rPr lang="en-US" altLang="ja-JP" dirty="0"/>
            </a:br>
            <a:r>
              <a:rPr lang="ja-JP" altLang="en-US" dirty="0" smtClean="0"/>
              <a:t>どんな意味があるの？</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buFont typeface="Wingdings" pitchFamily="2" charset="2"/>
              <a:buChar char="p"/>
            </a:pPr>
            <a:r>
              <a:rPr kumimoji="1" lang="ja-JP" altLang="en-US" b="1" dirty="0" smtClean="0"/>
              <a:t>非同期処理結果の反映手順の抽象化</a:t>
            </a:r>
            <a:endParaRPr kumimoji="1" lang="en-US" altLang="ja-JP" b="1" dirty="0" smtClean="0"/>
          </a:p>
          <a:p>
            <a:pPr lvl="1"/>
            <a:r>
              <a:rPr kumimoji="1" lang="ja-JP" altLang="en-US" dirty="0" smtClean="0"/>
              <a:t>コンソールアプリ、</a:t>
            </a:r>
            <a:r>
              <a:rPr kumimoji="1" lang="en-US" altLang="ja-JP" dirty="0" smtClean="0"/>
              <a:t>Windows Forms</a:t>
            </a:r>
            <a:r>
              <a:rPr kumimoji="1" lang="ja-JP" altLang="en-US" dirty="0" err="1" smtClean="0"/>
              <a:t>、</a:t>
            </a:r>
            <a:r>
              <a:rPr kumimoji="1" lang="en-US" altLang="ja-JP" dirty="0" smtClean="0"/>
              <a:t>UWP</a:t>
            </a:r>
            <a:r>
              <a:rPr kumimoji="1" lang="ja-JP" altLang="en-US" dirty="0" smtClean="0"/>
              <a:t>アプリ、</a:t>
            </a:r>
            <a:r>
              <a:rPr kumimoji="1" lang="en-US" altLang="ja-JP" dirty="0" smtClean="0"/>
              <a:t>ASP.NET Web</a:t>
            </a:r>
            <a:r>
              <a:rPr kumimoji="1" lang="ja-JP" altLang="en-US" dirty="0" smtClean="0"/>
              <a:t>フォーム、</a:t>
            </a:r>
            <a:r>
              <a:rPr kumimoji="1" lang="en-US" altLang="ja-JP" dirty="0" smtClean="0"/>
              <a:t>ASP.NET WPF</a:t>
            </a:r>
            <a:r>
              <a:rPr kumimoji="1" lang="ja-JP" altLang="en-US" dirty="0" err="1" smtClean="0"/>
              <a:t>、</a:t>
            </a:r>
            <a:r>
              <a:rPr kumimoji="1" lang="en-US" altLang="ja-JP" dirty="0" smtClean="0"/>
              <a:t>ASP.NET MVC</a:t>
            </a:r>
            <a:r>
              <a:rPr lang="en-US" altLang="ja-JP" dirty="0" smtClean="0"/>
              <a:t>…MS</a:t>
            </a:r>
            <a:r>
              <a:rPr lang="ja-JP" altLang="en-US" dirty="0" smtClean="0"/>
              <a:t>社だけでアプリモデル（</a:t>
            </a:r>
            <a:r>
              <a:rPr lang="en-US" altLang="ja-JP" dirty="0" smtClean="0"/>
              <a:t>FW</a:t>
            </a:r>
            <a:r>
              <a:rPr lang="ja-JP" altLang="en-US" dirty="0" smtClean="0"/>
              <a:t>）は多岐にわたる。</a:t>
            </a:r>
            <a:endParaRPr kumimoji="1" lang="en-US" altLang="ja-JP" dirty="0" smtClean="0"/>
          </a:p>
          <a:p>
            <a:pPr lvl="1"/>
            <a:r>
              <a:rPr kumimoji="1" lang="ja-JP" altLang="en-US" dirty="0" smtClean="0"/>
              <a:t>そのそれぞれで独自の</a:t>
            </a:r>
            <a:r>
              <a:rPr kumimoji="1" lang="en-US" altLang="ja-JP" dirty="0" smtClean="0"/>
              <a:t>API</a:t>
            </a:r>
            <a:r>
              <a:rPr kumimoji="1" lang="ja-JP" altLang="en-US" dirty="0" smtClean="0"/>
              <a:t>を使って非同期処理結果の反映をするのは知識習得上非効率。各</a:t>
            </a:r>
            <a:r>
              <a:rPr kumimoji="1" lang="en-US" altLang="ja-JP" dirty="0" smtClean="0"/>
              <a:t>FW</a:t>
            </a:r>
            <a:r>
              <a:rPr kumimoji="1" lang="ja-JP" altLang="en-US" dirty="0" err="1" smtClean="0"/>
              <a:t>で提</a:t>
            </a:r>
            <a:r>
              <a:rPr kumimoji="1" lang="ja-JP" altLang="en-US" dirty="0" smtClean="0"/>
              <a:t>供する</a:t>
            </a:r>
            <a:r>
              <a:rPr kumimoji="1" lang="en-US" altLang="ja-JP" dirty="0" err="1" smtClean="0"/>
              <a:t>SynchronizationContext</a:t>
            </a:r>
            <a:r>
              <a:rPr kumimoji="1" lang="ja-JP" altLang="en-US" dirty="0" smtClean="0"/>
              <a:t>インターフェース</a:t>
            </a:r>
            <a:r>
              <a:rPr lang="ja-JP" altLang="en-US" dirty="0" smtClean="0"/>
              <a:t>実装を中間レイヤにはさみ、さらに糖衣構文を導入することで、この課題を解消する。</a:t>
            </a:r>
            <a:endParaRPr lang="en-US" altLang="ja-JP" dirty="0" smtClean="0"/>
          </a:p>
          <a:p>
            <a:pPr lvl="1"/>
            <a:r>
              <a:rPr kumimoji="1" lang="ja-JP" altLang="en-US" dirty="0" smtClean="0"/>
              <a:t>もちろん可読性も上がる（やや反対議論もありそうだが）</a:t>
            </a:r>
            <a:endParaRPr kumimoji="1" lang="en-US" altLang="ja-JP" dirty="0" smtClean="0"/>
          </a:p>
          <a:p>
            <a:pPr>
              <a:buFont typeface="Wingdings" pitchFamily="2" charset="2"/>
              <a:buChar char="p"/>
            </a:pPr>
            <a:r>
              <a:rPr lang="ja-JP" altLang="en-US" b="1" dirty="0" smtClean="0"/>
              <a:t>同期</a:t>
            </a:r>
            <a:r>
              <a:rPr lang="en-US" altLang="ja-JP" b="1" dirty="0" smtClean="0"/>
              <a:t>/</a:t>
            </a:r>
            <a:r>
              <a:rPr lang="ja-JP" altLang="en-US" b="1" dirty="0" smtClean="0"/>
              <a:t>非同期の制御責任のシフト</a:t>
            </a:r>
            <a:endParaRPr lang="en-US" altLang="ja-JP" b="1" dirty="0" smtClean="0"/>
          </a:p>
          <a:p>
            <a:pPr lvl="1"/>
            <a:r>
              <a:rPr lang="ja-JP" altLang="en-US" dirty="0"/>
              <a:t>非同期</a:t>
            </a:r>
            <a:r>
              <a:rPr lang="ja-JP" altLang="en-US" dirty="0" smtClean="0"/>
              <a:t>処理の結果を画面や</a:t>
            </a:r>
            <a:r>
              <a:rPr lang="en-US" altLang="ja-JP" dirty="0" smtClean="0"/>
              <a:t>Web</a:t>
            </a:r>
            <a:r>
              <a:rPr lang="ja-JP" altLang="en-US" dirty="0" smtClean="0"/>
              <a:t>ページに反映させるためのスレッド制御は従来各</a:t>
            </a:r>
            <a:r>
              <a:rPr lang="en-US" altLang="ja-JP" dirty="0" smtClean="0"/>
              <a:t>FW</a:t>
            </a:r>
            <a:r>
              <a:rPr lang="ja-JP" altLang="en-US" dirty="0" smtClean="0"/>
              <a:t>で用意された</a:t>
            </a:r>
            <a:r>
              <a:rPr lang="en-US" altLang="ja-JP" dirty="0" smtClean="0"/>
              <a:t>API</a:t>
            </a:r>
            <a:r>
              <a:rPr lang="ja-JP" altLang="en-US" dirty="0" smtClean="0"/>
              <a:t>を通じてユーザ開発者の責任で行われてきた。</a:t>
            </a:r>
            <a:endParaRPr lang="en-US" altLang="ja-JP" dirty="0" smtClean="0"/>
          </a:p>
          <a:p>
            <a:pPr lvl="1"/>
            <a:r>
              <a:rPr lang="en-US" altLang="ja-JP" dirty="0" err="1" smtClean="0"/>
              <a:t>async</a:t>
            </a:r>
            <a:r>
              <a:rPr lang="en-US" altLang="ja-JP" dirty="0" smtClean="0"/>
              <a:t>/await</a:t>
            </a:r>
            <a:r>
              <a:rPr lang="ja-JP" altLang="en-US" dirty="0" smtClean="0"/>
              <a:t>によりこの制御責任を「</a:t>
            </a:r>
            <a:r>
              <a:rPr lang="ja-JP" altLang="en-US" dirty="0"/>
              <a:t>基本ユーザ開発者側で」から「基本</a:t>
            </a:r>
            <a:r>
              <a:rPr lang="en-US" altLang="ja-JP" dirty="0"/>
              <a:t>FW</a:t>
            </a:r>
            <a:r>
              <a:rPr lang="ja-JP" altLang="en-US" dirty="0"/>
              <a:t>開発者側で」にシフトさせる</a:t>
            </a:r>
            <a:r>
              <a:rPr lang="ja-JP" altLang="en-US" dirty="0" smtClean="0"/>
              <a:t>。</a:t>
            </a:r>
          </a:p>
          <a:p>
            <a:pPr marL="34290" indent="0">
              <a:buNone/>
            </a:pPr>
            <a:endParaRPr kumimoji="1" lang="ja-JP" altLang="en-US" dirty="0"/>
          </a:p>
        </p:txBody>
      </p:sp>
    </p:spTree>
    <p:extLst>
      <p:ext uri="{BB962C8B-B14F-4D97-AF65-F5344CB8AC3E}">
        <p14:creationId xmlns:p14="http://schemas.microsoft.com/office/powerpoint/2010/main" val="90928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非同期処理結果の反映先</a:t>
            </a:r>
            <a:endParaRPr kumimoji="1" lang="ja-JP" altLang="en-US" dirty="0"/>
          </a:p>
        </p:txBody>
      </p:sp>
      <p:sp>
        <p:nvSpPr>
          <p:cNvPr id="6" name="テキスト プレースホルダー 5"/>
          <p:cNvSpPr>
            <a:spLocks noGrp="1"/>
          </p:cNvSpPr>
          <p:nvPr>
            <p:ph type="body" idx="1"/>
          </p:nvPr>
        </p:nvSpPr>
        <p:spPr/>
        <p:txBody>
          <a:bodyPr/>
          <a:lstStyle/>
          <a:p>
            <a:r>
              <a:rPr kumimoji="1" lang="ja-JP" altLang="en-US" dirty="0" smtClean="0"/>
              <a:t>デスクトップアプリ</a:t>
            </a:r>
            <a:endParaRPr kumimoji="1" lang="ja-JP" altLang="en-US" dirty="0"/>
          </a:p>
        </p:txBody>
      </p:sp>
      <p:sp>
        <p:nvSpPr>
          <p:cNvPr id="7" name="コンテンツ プレースホルダー 6"/>
          <p:cNvSpPr>
            <a:spLocks noGrp="1"/>
          </p:cNvSpPr>
          <p:nvPr>
            <p:ph sz="half" idx="2"/>
          </p:nvPr>
        </p:nvSpPr>
        <p:spPr/>
        <p:txBody>
          <a:bodyPr/>
          <a:lstStyle/>
          <a:p>
            <a:r>
              <a:rPr lang="ja-JP" altLang="en-US" dirty="0" smtClean="0"/>
              <a:t>一般に</a:t>
            </a:r>
            <a:r>
              <a:rPr lang="en-US" altLang="ja-JP" dirty="0" smtClean="0"/>
              <a:t>UI</a:t>
            </a:r>
            <a:r>
              <a:rPr lang="ja-JP" altLang="en-US" dirty="0" smtClean="0"/>
              <a:t>の制御（表示処理やイベント処理）は単一のスレッドで行われ、</a:t>
            </a:r>
            <a:r>
              <a:rPr kumimoji="1" lang="ja-JP" altLang="en-US" dirty="0" smtClean="0"/>
              <a:t>他のスレッドから</a:t>
            </a:r>
            <a:r>
              <a:rPr kumimoji="1" lang="en-US" altLang="ja-JP" dirty="0" smtClean="0"/>
              <a:t>UI</a:t>
            </a:r>
            <a:r>
              <a:rPr kumimoji="1" lang="ja-JP" altLang="en-US" dirty="0" smtClean="0"/>
              <a:t>を制御しようとすると例外がスローされる。</a:t>
            </a:r>
            <a:endParaRPr kumimoji="1" lang="en-US" altLang="ja-JP" dirty="0" smtClean="0"/>
          </a:p>
          <a:p>
            <a:r>
              <a:rPr lang="ja-JP" altLang="en-US" dirty="0" smtClean="0"/>
              <a:t>よって、非同期処理の結果の反映には</a:t>
            </a:r>
            <a:r>
              <a:rPr lang="en-US" altLang="ja-JP" dirty="0" smtClean="0"/>
              <a:t>UI</a:t>
            </a:r>
            <a:r>
              <a:rPr lang="ja-JP" altLang="en-US" dirty="0" smtClean="0"/>
              <a:t>制御スレッドのタスクキューにタスクを追加することで行う。</a:t>
            </a:r>
          </a:p>
        </p:txBody>
      </p:sp>
      <p:sp>
        <p:nvSpPr>
          <p:cNvPr id="8" name="テキスト プレースホルダー 7"/>
          <p:cNvSpPr>
            <a:spLocks noGrp="1"/>
          </p:cNvSpPr>
          <p:nvPr>
            <p:ph type="body" sz="quarter" idx="3"/>
          </p:nvPr>
        </p:nvSpPr>
        <p:spPr/>
        <p:txBody>
          <a:bodyPr/>
          <a:lstStyle/>
          <a:p>
            <a:r>
              <a:rPr kumimoji="1" lang="en-US" altLang="ja-JP" dirty="0" smtClean="0"/>
              <a:t>Web</a:t>
            </a:r>
            <a:r>
              <a:rPr kumimoji="1" lang="ja-JP" altLang="en-US" dirty="0" smtClean="0"/>
              <a:t>アプリ</a:t>
            </a:r>
            <a:endParaRPr kumimoji="1" lang="ja-JP" altLang="en-US" dirty="0"/>
          </a:p>
        </p:txBody>
      </p:sp>
      <p:sp>
        <p:nvSpPr>
          <p:cNvPr id="9" name="コンテンツ プレースホルダー 8"/>
          <p:cNvSpPr>
            <a:spLocks noGrp="1"/>
          </p:cNvSpPr>
          <p:nvPr>
            <p:ph sz="quarter" idx="4"/>
          </p:nvPr>
        </p:nvSpPr>
        <p:spPr/>
        <p:txBody>
          <a:bodyPr>
            <a:normAutofit fontScale="92500" lnSpcReduction="10000"/>
          </a:bodyPr>
          <a:lstStyle/>
          <a:p>
            <a:r>
              <a:rPr kumimoji="1" lang="en-US" altLang="ja-JP" dirty="0" smtClean="0"/>
              <a:t>HTTP</a:t>
            </a:r>
            <a:r>
              <a:rPr kumimoji="1" lang="ja-JP" altLang="en-US" dirty="0" smtClean="0"/>
              <a:t>リクエストの処理は</a:t>
            </a:r>
            <a:r>
              <a:rPr kumimoji="1" lang="en-US" altLang="ja-JP" dirty="0" smtClean="0"/>
              <a:t>Web</a:t>
            </a:r>
            <a:r>
              <a:rPr kumimoji="1" lang="ja-JP" altLang="en-US" dirty="0" smtClean="0"/>
              <a:t>サーバが管理するワーカースレッド（通常複数）により行われる。</a:t>
            </a:r>
            <a:endParaRPr kumimoji="1" lang="en-US" altLang="ja-JP" dirty="0" smtClean="0"/>
          </a:p>
          <a:p>
            <a:r>
              <a:rPr kumimoji="1" lang="ja-JP" altLang="en-US" dirty="0" smtClean="0"/>
              <a:t>ワーカスレッドはリクエスト元の情報に基づくロケール</a:t>
            </a:r>
            <a:r>
              <a:rPr kumimoji="1" lang="en-US" altLang="ja-JP" dirty="0" smtClean="0"/>
              <a:t>/</a:t>
            </a:r>
            <a:r>
              <a:rPr kumimoji="1" lang="ja-JP" altLang="en-US" dirty="0" smtClean="0"/>
              <a:t>カルチャの情報を一時的に保持している。</a:t>
            </a:r>
            <a:endParaRPr kumimoji="1" lang="en-US" altLang="ja-JP" dirty="0" smtClean="0"/>
          </a:p>
          <a:p>
            <a:r>
              <a:rPr kumimoji="1" lang="ja-JP" altLang="en-US" dirty="0" smtClean="0"/>
              <a:t>非同期処理が終わった段階で</a:t>
            </a:r>
            <a:r>
              <a:rPr lang="ja-JP" altLang="en-US" dirty="0"/>
              <a:t>「</a:t>
            </a:r>
            <a:r>
              <a:rPr kumimoji="1" lang="ja-JP" altLang="en-US" dirty="0" smtClean="0"/>
              <a:t>元のスレッド」は別のリクエストを処理しているかもしれない。</a:t>
            </a:r>
            <a:endParaRPr kumimoji="1" lang="en-US" altLang="ja-JP" dirty="0" smtClean="0"/>
          </a:p>
          <a:p>
            <a:r>
              <a:rPr lang="ja-JP" altLang="en-US" dirty="0" smtClean="0"/>
              <a:t>よって、それとは別のスレッド（もしくは非同期処理を行っていたスレッド）のタスクキューにタスクを追加し、ロケール</a:t>
            </a:r>
            <a:r>
              <a:rPr lang="en-US" altLang="ja-JP" dirty="0" smtClean="0"/>
              <a:t>/</a:t>
            </a:r>
            <a:r>
              <a:rPr lang="ja-JP" altLang="en-US" dirty="0" smtClean="0"/>
              <a:t>カルチャの情報を復元して、そのスレッド上でユーザへのレスポンスを作成させる。</a:t>
            </a:r>
            <a:endParaRPr kumimoji="1" lang="en-US" altLang="ja-JP" dirty="0" smtClean="0"/>
          </a:p>
          <a:p>
            <a:endParaRPr kumimoji="1" lang="ja-JP" altLang="en-US" dirty="0"/>
          </a:p>
        </p:txBody>
      </p:sp>
      <p:sp>
        <p:nvSpPr>
          <p:cNvPr id="10" name="正方形/長方形 9"/>
          <p:cNvSpPr/>
          <p:nvPr/>
        </p:nvSpPr>
        <p:spPr>
          <a:xfrm>
            <a:off x="835302" y="3979380"/>
            <a:ext cx="3522386" cy="1121258"/>
          </a:xfrm>
          <a:prstGeom prst="rect">
            <a:avLst/>
          </a:prstGeom>
          <a:noFill/>
          <a:ln w="9525">
            <a:solidFill>
              <a:srgbClr val="FF93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73889" y="4817580"/>
            <a:ext cx="3522386" cy="1121258"/>
          </a:xfrm>
          <a:prstGeom prst="rect">
            <a:avLst/>
          </a:prstGeom>
          <a:noFill/>
          <a:ln w="9525">
            <a:solidFill>
              <a:srgbClr val="FF93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428750" y="5378209"/>
            <a:ext cx="3128963" cy="1060030"/>
          </a:xfrm>
          <a:prstGeom prst="rect">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これが非同期ステートマシンと</a:t>
            </a:r>
            <a:r>
              <a:rPr kumimoji="1" lang="en-US" altLang="ja-JP" sz="1600" dirty="0" err="1" smtClean="0"/>
              <a:t>SynchronizationContext.Post</a:t>
            </a:r>
            <a:r>
              <a:rPr kumimoji="1" lang="en-US" altLang="ja-JP" sz="1600" dirty="0" smtClean="0"/>
              <a:t>()</a:t>
            </a:r>
            <a:r>
              <a:rPr kumimoji="1" lang="ja-JP" altLang="en-US" sz="1600" dirty="0" smtClean="0"/>
              <a:t>により行われること。</a:t>
            </a:r>
            <a:endParaRPr kumimoji="1" lang="ja-JP" altLang="en-US" sz="1600" dirty="0"/>
          </a:p>
        </p:txBody>
      </p:sp>
      <p:sp>
        <p:nvSpPr>
          <p:cNvPr id="13" name="右矢印 12"/>
          <p:cNvSpPr/>
          <p:nvPr/>
        </p:nvSpPr>
        <p:spPr>
          <a:xfrm rot="15690829">
            <a:off x="1857254" y="4947127"/>
            <a:ext cx="564080"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20792527">
            <a:off x="4406337" y="5696521"/>
            <a:ext cx="564080"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09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10" grpId="0" animBg="1"/>
      <p:bldP spid="11"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4484"/>
          <a:stretch/>
        </p:blipFill>
        <p:spPr bwMode="auto">
          <a:xfrm>
            <a:off x="876301" y="2062785"/>
            <a:ext cx="7399200" cy="2880690"/>
          </a:xfrm>
          <a:prstGeom prst="rect">
            <a:avLst/>
          </a:prstGeom>
          <a:noFill/>
          <a:ln w="9525">
            <a:solidFill>
              <a:srgbClr val="1CADE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問題</a:t>
            </a:r>
            <a:r>
              <a:rPr kumimoji="1" lang="en-US" altLang="ja-JP" dirty="0" smtClean="0"/>
              <a:t>…</a:t>
            </a:r>
            <a:endParaRPr kumimoji="1" lang="ja-JP" altLang="en-US" dirty="0"/>
          </a:p>
        </p:txBody>
      </p:sp>
      <p:sp>
        <p:nvSpPr>
          <p:cNvPr id="9" name="線吹き出し 1 (枠付き) 8"/>
          <p:cNvSpPr/>
          <p:nvPr/>
        </p:nvSpPr>
        <p:spPr>
          <a:xfrm>
            <a:off x="6268279" y="1011657"/>
            <a:ext cx="2525698" cy="1060030"/>
          </a:xfrm>
          <a:prstGeom prst="borderCallout1">
            <a:avLst>
              <a:gd name="adj1" fmla="val 75577"/>
              <a:gd name="adj2" fmla="val -126"/>
              <a:gd name="adj3" fmla="val 113513"/>
              <a:gd name="adj4" fmla="val -18026"/>
            </a:avLst>
          </a:prstGeom>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イベントリスナとして画面部品とバインドされた</a:t>
            </a:r>
            <a:r>
              <a:rPr kumimoji="1" lang="ja-JP" altLang="en-US" sz="1600" smtClean="0"/>
              <a:t>メソッド（仮定）</a:t>
            </a:r>
            <a:endParaRPr kumimoji="1" lang="ja-JP" altLang="en-US" sz="1600" dirty="0"/>
          </a:p>
        </p:txBody>
      </p:sp>
      <p:sp>
        <p:nvSpPr>
          <p:cNvPr id="10" name="線吹き出し 1 (枠付き) 9"/>
          <p:cNvSpPr/>
          <p:nvPr/>
        </p:nvSpPr>
        <p:spPr>
          <a:xfrm>
            <a:off x="6268279" y="5057775"/>
            <a:ext cx="2525698" cy="1060030"/>
          </a:xfrm>
          <a:prstGeom prst="borderCallout1">
            <a:avLst>
              <a:gd name="adj1" fmla="val 75577"/>
              <a:gd name="adj2" fmla="val -126"/>
              <a:gd name="adj3" fmla="val 16468"/>
              <a:gd name="adj4" fmla="val -24241"/>
            </a:avLst>
          </a:prstGeom>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smtClean="0"/>
              <a:t>画面入力内容の取得など</a:t>
            </a:r>
            <a:r>
              <a:rPr kumimoji="1" lang="en-US" altLang="ja-JP" sz="1600" dirty="0" smtClean="0"/>
              <a:t/>
            </a:r>
            <a:br>
              <a:rPr kumimoji="1" lang="en-US" altLang="ja-JP" sz="1600" dirty="0" smtClean="0"/>
            </a:br>
            <a:r>
              <a:rPr kumimoji="1" lang="en-US" altLang="ja-JP" sz="1600" dirty="0" smtClean="0"/>
              <a:t>RPC</a:t>
            </a:r>
            <a:r>
              <a:rPr kumimoji="1" lang="ja-JP" altLang="en-US" sz="1600" dirty="0" smtClean="0"/>
              <a:t>リクエストの準備</a:t>
            </a:r>
            <a:r>
              <a:rPr kumimoji="1" lang="en-US" altLang="ja-JP" sz="1600" dirty="0" smtClean="0"/>
              <a:t/>
            </a:r>
            <a:br>
              <a:rPr kumimoji="1" lang="en-US" altLang="ja-JP" sz="1600" dirty="0" smtClean="0"/>
            </a:br>
            <a:r>
              <a:rPr kumimoji="1" lang="ja-JP" altLang="en-US" sz="1600" dirty="0" smtClean="0"/>
              <a:t>作業を行う</a:t>
            </a:r>
            <a:endParaRPr kumimoji="1" lang="ja-JP" altLang="en-US" sz="1600" dirty="0"/>
          </a:p>
        </p:txBody>
      </p:sp>
      <p:sp>
        <p:nvSpPr>
          <p:cNvPr id="11" name="正方形/長方形 10"/>
          <p:cNvSpPr/>
          <p:nvPr/>
        </p:nvSpPr>
        <p:spPr>
          <a:xfrm>
            <a:off x="2292627" y="2743200"/>
            <a:ext cx="4422498" cy="2472360"/>
          </a:xfrm>
          <a:prstGeom prst="rect">
            <a:avLst/>
          </a:prstGeom>
          <a:noFill/>
          <a:ln w="952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051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3302" r="8648" b="6698"/>
          <a:stretch/>
        </p:blipFill>
        <p:spPr bwMode="auto">
          <a:xfrm>
            <a:off x="876300" y="2071687"/>
            <a:ext cx="7399200" cy="2986088"/>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線コネクタ 4"/>
          <p:cNvCxnSpPr/>
          <p:nvPr/>
        </p:nvCxnSpPr>
        <p:spPr>
          <a:xfrm>
            <a:off x="4411936" y="2946665"/>
            <a:ext cx="244519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線吹き出し 1 (枠付き) 5"/>
          <p:cNvSpPr/>
          <p:nvPr/>
        </p:nvSpPr>
        <p:spPr>
          <a:xfrm>
            <a:off x="6261031" y="329454"/>
            <a:ext cx="2525698" cy="1426598"/>
          </a:xfrm>
          <a:prstGeom prst="borderCallout1">
            <a:avLst>
              <a:gd name="adj1" fmla="val 71861"/>
              <a:gd name="adj2" fmla="val -126"/>
              <a:gd name="adj3" fmla="val 166834"/>
              <a:gd name="adj4" fmla="val -26109"/>
            </a:avLst>
          </a:prstGeom>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600" dirty="0" err="1" smtClean="0"/>
              <a:t>SendAsync</a:t>
            </a:r>
            <a:r>
              <a:rPr kumimoji="1" lang="en-US" altLang="ja-JP" sz="1600" dirty="0" smtClean="0"/>
              <a:t>()</a:t>
            </a:r>
            <a:r>
              <a:rPr kumimoji="1" lang="ja-JP" altLang="en-US" sz="1600" dirty="0" smtClean="0"/>
              <a:t>メソッドが返す</a:t>
            </a:r>
            <a:r>
              <a:rPr kumimoji="1" lang="en-US" altLang="ja-JP" sz="1600" dirty="0" smtClean="0"/>
              <a:t>Task&lt;</a:t>
            </a:r>
            <a:r>
              <a:rPr kumimoji="1" lang="en-US" altLang="ja-JP" sz="1600" dirty="0" err="1" smtClean="0"/>
              <a:t>IResponse</a:t>
            </a:r>
            <a:r>
              <a:rPr kumimoji="1" lang="en-US" altLang="ja-JP" sz="1600" dirty="0" smtClean="0"/>
              <a:t>&gt;</a:t>
            </a:r>
            <a:r>
              <a:rPr kumimoji="1" lang="ja-JP" altLang="en-US" sz="1600" dirty="0" smtClean="0"/>
              <a:t>の</a:t>
            </a:r>
            <a:r>
              <a:rPr kumimoji="1" lang="en-US" altLang="ja-JP" sz="1600" dirty="0" smtClean="0"/>
              <a:t>Result</a:t>
            </a:r>
            <a:r>
              <a:rPr kumimoji="1" lang="ja-JP" altLang="en-US" sz="1600" dirty="0" smtClean="0"/>
              <a:t>プロパティを読んですぐに結果を取得しようとしている</a:t>
            </a:r>
            <a:endParaRPr kumimoji="1" lang="ja-JP" altLang="en-US" sz="1600" dirty="0"/>
          </a:p>
        </p:txBody>
      </p:sp>
      <p:sp>
        <p:nvSpPr>
          <p:cNvPr id="7" name="正方形/長方形 6"/>
          <p:cNvSpPr/>
          <p:nvPr/>
        </p:nvSpPr>
        <p:spPr>
          <a:xfrm>
            <a:off x="2371475" y="3307731"/>
            <a:ext cx="5305840" cy="1533557"/>
          </a:xfrm>
          <a:prstGeom prst="rect">
            <a:avLst/>
          </a:prstGeom>
          <a:noFill/>
          <a:ln w="952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線吹き出し 1 (枠付き) 7"/>
          <p:cNvSpPr/>
          <p:nvPr/>
        </p:nvSpPr>
        <p:spPr>
          <a:xfrm>
            <a:off x="6361044" y="4837116"/>
            <a:ext cx="2525698" cy="1426598"/>
          </a:xfrm>
          <a:prstGeom prst="borderCallout1">
            <a:avLst>
              <a:gd name="adj1" fmla="val 54211"/>
              <a:gd name="adj2" fmla="val -1700"/>
              <a:gd name="adj3" fmla="val 105"/>
              <a:gd name="adj4" fmla="val -29897"/>
            </a:avLst>
          </a:prstGeom>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600" dirty="0" smtClean="0"/>
              <a:t>RPC</a:t>
            </a:r>
            <a:r>
              <a:rPr kumimoji="1" lang="ja-JP" altLang="en-US" sz="1600" dirty="0" smtClean="0"/>
              <a:t>結果をうけ</a:t>
            </a:r>
            <a:r>
              <a:rPr kumimoji="1" lang="en-US" altLang="ja-JP" sz="1600" dirty="0" smtClean="0"/>
              <a:t/>
            </a:r>
            <a:br>
              <a:rPr kumimoji="1" lang="en-US" altLang="ja-JP" sz="1600" dirty="0" smtClean="0"/>
            </a:br>
            <a:r>
              <a:rPr kumimoji="1" lang="ja-JP" altLang="en-US" sz="1600" dirty="0" smtClean="0"/>
              <a:t>画面表示内容への</a:t>
            </a:r>
            <a:r>
              <a:rPr kumimoji="1" lang="en-US" altLang="ja-JP" sz="1600" dirty="0" smtClean="0"/>
              <a:t/>
            </a:r>
            <a:br>
              <a:rPr kumimoji="1" lang="en-US" altLang="ja-JP" sz="1600" dirty="0" smtClean="0"/>
            </a:br>
            <a:r>
              <a:rPr kumimoji="1" lang="ja-JP" altLang="en-US" sz="1600" dirty="0" smtClean="0"/>
              <a:t>反映作業などを行う</a:t>
            </a:r>
            <a:endParaRPr kumimoji="1" lang="ja-JP" altLang="en-US" sz="1600" dirty="0"/>
          </a:p>
        </p:txBody>
      </p:sp>
    </p:spTree>
    <p:extLst>
      <p:ext uri="{BB962C8B-B14F-4D97-AF65-F5344CB8AC3E}">
        <p14:creationId xmlns:p14="http://schemas.microsoft.com/office/powerpoint/2010/main" val="78864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async</a:t>
            </a:r>
            <a:r>
              <a:rPr kumimoji="1" lang="en-US" altLang="ja-JP" dirty="0" smtClean="0"/>
              <a:t>/await</a:t>
            </a:r>
            <a:r>
              <a:rPr kumimoji="1" lang="ja-JP" altLang="en-US" dirty="0" smtClean="0"/>
              <a:t>のむずかしさ</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このコードを実行する</a:t>
            </a:r>
            <a:r>
              <a:rPr lang="ja-JP" altLang="en-US" dirty="0" smtClean="0"/>
              <a:t>と何</a:t>
            </a:r>
            <a:r>
              <a:rPr lang="ja-JP" altLang="en-US" dirty="0"/>
              <a:t>が起きる</a:t>
            </a:r>
            <a:r>
              <a:rPr lang="ja-JP" altLang="en-US" dirty="0" smtClean="0"/>
              <a:t>か？</a:t>
            </a:r>
            <a:endParaRPr lang="en-US" altLang="ja-JP" dirty="0" smtClean="0"/>
          </a:p>
          <a:p>
            <a:pPr marL="548640" lvl="1" indent="-342900">
              <a:buFont typeface="+mj-lt"/>
              <a:buAutoNum type="alphaUcParenR"/>
            </a:pPr>
            <a:endParaRPr kumimoji="1" lang="en-US" altLang="ja-JP" dirty="0" smtClean="0"/>
          </a:p>
          <a:p>
            <a:pPr marL="548640" lvl="1" indent="-342900">
              <a:buFont typeface="+mj-lt"/>
              <a:buAutoNum type="alphaUcParenR"/>
            </a:pPr>
            <a:r>
              <a:rPr kumimoji="1" lang="en-US" altLang="ja-JP" dirty="0" smtClean="0"/>
              <a:t>"</a:t>
            </a:r>
            <a:r>
              <a:rPr kumimoji="1" lang="en-US" altLang="ja-JP" dirty="0" err="1" smtClean="0"/>
              <a:t>btn</a:t>
            </a:r>
            <a:r>
              <a:rPr lang="en-US" altLang="ja-JP" dirty="0" err="1" smtClean="0"/>
              <a:t>Run_Ckick</a:t>
            </a:r>
            <a:r>
              <a:rPr kumimoji="1" lang="en-US" altLang="ja-JP" dirty="0" smtClean="0"/>
              <a:t>"</a:t>
            </a:r>
            <a:r>
              <a:rPr kumimoji="1" lang="ja-JP" altLang="en-US" dirty="0" smtClean="0"/>
              <a:t>メソッドが終わるまで画面が固まる</a:t>
            </a:r>
            <a:endParaRPr kumimoji="1" lang="en-US" altLang="ja-JP" dirty="0" smtClean="0"/>
          </a:p>
          <a:p>
            <a:pPr marL="548640" lvl="1" indent="-342900">
              <a:buFont typeface="+mj-lt"/>
              <a:buAutoNum type="alphaUcParenR"/>
            </a:pPr>
            <a:endParaRPr lang="en-US" altLang="ja-JP" dirty="0" smtClean="0"/>
          </a:p>
          <a:p>
            <a:pPr marL="548640" lvl="1" indent="-342900">
              <a:buFont typeface="+mj-lt"/>
              <a:buAutoNum type="alphaUcParenR"/>
            </a:pPr>
            <a:r>
              <a:rPr lang="en-US" altLang="ja-JP" dirty="0" smtClean="0"/>
              <a:t>33</a:t>
            </a:r>
            <a:r>
              <a:rPr lang="ja-JP" altLang="en-US" dirty="0" smtClean="0"/>
              <a:t>行目の</a:t>
            </a:r>
            <a:r>
              <a:rPr lang="en-US" altLang="ja-JP" dirty="0" smtClean="0"/>
              <a:t>"</a:t>
            </a:r>
            <a:r>
              <a:rPr lang="en-US" altLang="ja-JP" dirty="0" err="1" smtClean="0"/>
              <a:t>resp</a:t>
            </a:r>
            <a:r>
              <a:rPr lang="en-US" altLang="ja-JP" dirty="0" smtClean="0"/>
              <a:t>"</a:t>
            </a:r>
            <a:r>
              <a:rPr lang="ja-JP" altLang="en-US" dirty="0" smtClean="0"/>
              <a:t>変数の参照するオブジェクトに対するメソッド呼び出しで</a:t>
            </a:r>
            <a:r>
              <a:rPr lang="en-US" altLang="ja-JP" dirty="0" smtClean="0"/>
              <a:t>"</a:t>
            </a:r>
            <a:r>
              <a:rPr lang="en-US" altLang="ja-JP" dirty="0" err="1" smtClean="0"/>
              <a:t>NullReferenceException</a:t>
            </a:r>
            <a:r>
              <a:rPr lang="en-US" altLang="ja-JP" dirty="0" smtClean="0"/>
              <a:t>"</a:t>
            </a:r>
            <a:r>
              <a:rPr lang="ja-JP" altLang="en-US" dirty="0" smtClean="0"/>
              <a:t>がスローされる</a:t>
            </a:r>
            <a:endParaRPr lang="en-US" altLang="ja-JP" dirty="0" smtClean="0"/>
          </a:p>
          <a:p>
            <a:pPr marL="548640" lvl="1" indent="-342900">
              <a:buFont typeface="+mj-lt"/>
              <a:buAutoNum type="alphaUcParenR"/>
            </a:pPr>
            <a:endParaRPr kumimoji="1" lang="en-US" altLang="ja-JP" dirty="0" smtClean="0"/>
          </a:p>
          <a:p>
            <a:pPr marL="548640" lvl="1" indent="-342900">
              <a:buFont typeface="+mj-lt"/>
              <a:buAutoNum type="alphaUcParenR"/>
            </a:pPr>
            <a:r>
              <a:rPr kumimoji="1" lang="ja-JP" altLang="en-US" dirty="0" smtClean="0"/>
              <a:t>コードがデッドロックを起こす</a:t>
            </a:r>
            <a:endParaRPr kumimoji="1" lang="en-US" altLang="ja-JP" dirty="0" smtClean="0"/>
          </a:p>
          <a:p>
            <a:pPr marL="548640" lvl="1" indent="-342900">
              <a:buFont typeface="+mj-lt"/>
              <a:buAutoNum type="alphaUcParenR"/>
            </a:pPr>
            <a:endParaRPr kumimoji="1" lang="en-US" altLang="ja-JP" dirty="0" smtClean="0"/>
          </a:p>
          <a:p>
            <a:pPr marL="548640" lvl="1" indent="-342900">
              <a:buFont typeface="+mj-lt"/>
              <a:buAutoNum type="alphaUcParenR"/>
            </a:pPr>
            <a:endParaRPr kumimoji="1" lang="ja-JP" altLang="en-US" dirty="0"/>
          </a:p>
        </p:txBody>
      </p:sp>
    </p:spTree>
    <p:extLst>
      <p:ext uri="{BB962C8B-B14F-4D97-AF65-F5344CB8AC3E}">
        <p14:creationId xmlns:p14="http://schemas.microsoft.com/office/powerpoint/2010/main" val="32772800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616013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まとめ</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Java/C#</a:t>
            </a:r>
            <a:r>
              <a:rPr kumimoji="1" lang="ja-JP" altLang="en-US" dirty="0" smtClean="0"/>
              <a:t>ともにその草創期からだんだんと非同期</a:t>
            </a:r>
            <a:r>
              <a:rPr kumimoji="1" lang="en-US" altLang="ja-JP" dirty="0" smtClean="0"/>
              <a:t>/</a:t>
            </a:r>
            <a:r>
              <a:rPr kumimoji="1" lang="ja-JP" altLang="en-US" dirty="0" smtClean="0"/>
              <a:t>並列処理のための構文や</a:t>
            </a:r>
            <a:r>
              <a:rPr kumimoji="1" lang="en-US" altLang="ja-JP" dirty="0" smtClean="0"/>
              <a:t>API</a:t>
            </a:r>
            <a:r>
              <a:rPr kumimoji="1" lang="ja-JP" altLang="en-US" dirty="0" smtClean="0"/>
              <a:t>を導入してきた。</a:t>
            </a:r>
            <a:endParaRPr kumimoji="1" lang="en-US" altLang="ja-JP" dirty="0" smtClean="0"/>
          </a:p>
          <a:p>
            <a:r>
              <a:rPr kumimoji="1" lang="ja-JP" altLang="en-US" dirty="0" smtClean="0"/>
              <a:t>とくに</a:t>
            </a:r>
            <a:r>
              <a:rPr kumimoji="1" lang="en-US" altLang="ja-JP" dirty="0" smtClean="0"/>
              <a:t>C#/.NET</a:t>
            </a:r>
            <a:r>
              <a:rPr lang="ja-JP" altLang="en-US" dirty="0"/>
              <a:t>側</a:t>
            </a:r>
            <a:r>
              <a:rPr lang="ja-JP" altLang="en-US" dirty="0" smtClean="0"/>
              <a:t>は</a:t>
            </a:r>
            <a:r>
              <a:rPr lang="en-US" altLang="ja-JP" dirty="0" smtClean="0"/>
              <a:t>Microsoft</a:t>
            </a:r>
            <a:r>
              <a:rPr lang="ja-JP" altLang="en-US" dirty="0" smtClean="0"/>
              <a:t>社の</a:t>
            </a:r>
            <a:r>
              <a:rPr lang="en-US" altLang="ja-JP" dirty="0" smtClean="0"/>
              <a:t>.NET Framework</a:t>
            </a:r>
            <a:r>
              <a:rPr lang="ja-JP" altLang="en-US" dirty="0" smtClean="0"/>
              <a:t>が多種多様なアプリケーションモデル</a:t>
            </a:r>
            <a:r>
              <a:rPr lang="ja-JP" altLang="en-US" dirty="0"/>
              <a:t>（≒</a:t>
            </a:r>
            <a:r>
              <a:rPr lang="en-US" altLang="ja-JP" dirty="0"/>
              <a:t>FW</a:t>
            </a:r>
            <a:r>
              <a:rPr lang="ja-JP" altLang="en-US" dirty="0"/>
              <a:t>）</a:t>
            </a:r>
            <a:r>
              <a:rPr lang="ja-JP" altLang="en-US" dirty="0" smtClean="0"/>
              <a:t>を提供してきた経緯があり、これに対応する非同期</a:t>
            </a:r>
            <a:r>
              <a:rPr lang="en-US" altLang="ja-JP" dirty="0" smtClean="0"/>
              <a:t>/</a:t>
            </a:r>
            <a:r>
              <a:rPr lang="ja-JP" altLang="en-US" dirty="0" smtClean="0"/>
              <a:t>並列処理モデルが存在している。</a:t>
            </a:r>
            <a:endParaRPr lang="en-US" altLang="ja-JP" dirty="0" smtClean="0"/>
          </a:p>
          <a:p>
            <a:r>
              <a:rPr lang="ja-JP" altLang="en-US" dirty="0" smtClean="0"/>
              <a:t>それらを統合するレイヤを提供し制御を反転させるために登場したのが</a:t>
            </a:r>
            <a:r>
              <a:rPr lang="en-US" altLang="ja-JP" dirty="0" err="1" smtClean="0"/>
              <a:t>async</a:t>
            </a:r>
            <a:r>
              <a:rPr lang="en-US" altLang="ja-JP" dirty="0" smtClean="0"/>
              <a:t>/await</a:t>
            </a:r>
            <a:r>
              <a:rPr lang="ja-JP" altLang="en-US" dirty="0" err="1" smtClean="0"/>
              <a:t>。</a:t>
            </a:r>
            <a:r>
              <a:rPr lang="ja-JP" altLang="en-US" dirty="0" smtClean="0"/>
              <a:t>とても便利！</a:t>
            </a:r>
            <a:endParaRPr lang="en-US" altLang="ja-JP" dirty="0" smtClean="0"/>
          </a:p>
          <a:p>
            <a:r>
              <a:rPr lang="ja-JP" altLang="en-US" dirty="0" smtClean="0"/>
              <a:t>ただしデッドロック問題に見えるように課題</a:t>
            </a:r>
            <a:r>
              <a:rPr lang="en-US" altLang="ja-JP" dirty="0" smtClean="0"/>
              <a:t>/</a:t>
            </a:r>
            <a:r>
              <a:rPr lang="ja-JP" altLang="en-US" dirty="0" smtClean="0"/>
              <a:t>限界もある</a:t>
            </a:r>
            <a:r>
              <a:rPr lang="en-US" altLang="ja-JP" dirty="0" smtClean="0"/>
              <a:t>…</a:t>
            </a:r>
            <a:r>
              <a:rPr lang="ja-JP" altLang="en-US" dirty="0" err="1" smtClean="0"/>
              <a:t>。</a:t>
            </a:r>
            <a:endParaRPr lang="en-US" altLang="ja-JP" dirty="0" smtClean="0"/>
          </a:p>
          <a:p>
            <a:endParaRPr kumimoji="1" lang="ja-JP" altLang="en-US" dirty="0"/>
          </a:p>
        </p:txBody>
      </p:sp>
      <p:grpSp>
        <p:nvGrpSpPr>
          <p:cNvPr id="6" name="図形グループ 5"/>
          <p:cNvGrpSpPr/>
          <p:nvPr/>
        </p:nvGrpSpPr>
        <p:grpSpPr>
          <a:xfrm>
            <a:off x="857250" y="5131031"/>
            <a:ext cx="7404654" cy="1056409"/>
            <a:chOff x="857250" y="4152900"/>
            <a:chExt cx="7404654" cy="1056409"/>
          </a:xfrm>
        </p:grpSpPr>
        <p:sp>
          <p:nvSpPr>
            <p:cNvPr id="7" name="正方形/長方形 6"/>
            <p:cNvSpPr/>
            <p:nvPr/>
          </p:nvSpPr>
          <p:spPr>
            <a:xfrm>
              <a:off x="857250" y="4152900"/>
              <a:ext cx="7404654" cy="10564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90600" y="4362450"/>
              <a:ext cx="584663" cy="5846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990599" y="4460817"/>
              <a:ext cx="477983" cy="387927"/>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773382" y="4253344"/>
              <a:ext cx="6373091" cy="817419"/>
            </a:xfrm>
            <a:prstGeom prst="rect">
              <a:avLst/>
            </a:prstGeom>
            <a:noFill/>
          </p:spPr>
          <p:txBody>
            <a:bodyPr wrap="square" rtlCol="0" anchor="ctr">
              <a:normAutofit fontScale="92500" lnSpcReduction="10000"/>
            </a:bodyPr>
            <a:lstStyle/>
            <a:p>
              <a:r>
                <a:rPr kumimoji="1" lang="ja-JP" altLang="en-US" dirty="0" smtClean="0"/>
                <a:t>各アプリケーションモデルと各バージョンで導入された非同期</a:t>
              </a:r>
              <a:r>
                <a:rPr kumimoji="1" lang="en-US" altLang="ja-JP" dirty="0" smtClean="0"/>
                <a:t>/</a:t>
              </a:r>
              <a:r>
                <a:rPr kumimoji="1" lang="ja-JP" altLang="en-US" dirty="0" smtClean="0"/>
                <a:t>並列モデルについて、詳細は参考書や</a:t>
              </a:r>
              <a:r>
                <a:rPr kumimoji="1" lang="en-US" altLang="ja-JP" dirty="0" smtClean="0"/>
                <a:t>Web</a:t>
              </a:r>
              <a:r>
                <a:rPr kumimoji="1" lang="ja-JP" altLang="en-US" dirty="0" smtClean="0"/>
                <a:t>で確認してください！</a:t>
              </a:r>
              <a:endParaRPr kumimoji="1" lang="ja-JP" altLang="en-US" dirty="0"/>
            </a:p>
          </p:txBody>
        </p:sp>
      </p:grpSp>
    </p:spTree>
    <p:extLst>
      <p:ext uri="{BB962C8B-B14F-4D97-AF65-F5344CB8AC3E}">
        <p14:creationId xmlns:p14="http://schemas.microsoft.com/office/powerpoint/2010/main" val="41914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参考文献</a:t>
            </a:r>
            <a:endParaRPr kumimoji="1" lang="ja-JP" altLang="en-US" dirty="0"/>
          </a:p>
        </p:txBody>
      </p:sp>
      <p:sp>
        <p:nvSpPr>
          <p:cNvPr id="5" name="コンテンツ プレースホルダー 4"/>
          <p:cNvSpPr>
            <a:spLocks noGrp="1"/>
          </p:cNvSpPr>
          <p:nvPr>
            <p:ph sz="half" idx="1"/>
          </p:nvPr>
        </p:nvSpPr>
        <p:spPr/>
        <p:txBody>
          <a:bodyPr/>
          <a:lstStyle/>
          <a:p>
            <a:pPr marL="34290" indent="0">
              <a:buNone/>
            </a:pPr>
            <a:r>
              <a:rPr lang="en-US" altLang="ja-JP" dirty="0"/>
              <a:t>Jeffrey Richter (</a:t>
            </a:r>
            <a:r>
              <a:rPr lang="ja-JP" altLang="en-US" dirty="0"/>
              <a:t>著</a:t>
            </a:r>
            <a:r>
              <a:rPr lang="en-US" altLang="ja-JP" dirty="0"/>
              <a:t>), </a:t>
            </a:r>
            <a:r>
              <a:rPr lang="ja-JP" altLang="en-US" dirty="0"/>
              <a:t>藤原 雄介 </a:t>
            </a:r>
            <a:r>
              <a:rPr lang="en-US" altLang="ja-JP" dirty="0"/>
              <a:t>(</a:t>
            </a:r>
            <a:r>
              <a:rPr lang="ja-JP" altLang="en-US" dirty="0"/>
              <a:t>翻訳</a:t>
            </a:r>
            <a:r>
              <a:rPr lang="en-US" altLang="ja-JP" dirty="0" smtClean="0"/>
              <a:t>)</a:t>
            </a:r>
          </a:p>
          <a:p>
            <a:pPr marL="34290" indent="0">
              <a:buNone/>
            </a:pPr>
            <a:r>
              <a:rPr lang="en-US" altLang="ja-JP" dirty="0" smtClean="0"/>
              <a:t>『</a:t>
            </a:r>
            <a:r>
              <a:rPr lang="ja-JP" altLang="en-US" dirty="0"/>
              <a:t>プログラミング</a:t>
            </a:r>
            <a:r>
              <a:rPr lang="en-US" altLang="ja-JP" dirty="0"/>
              <a:t>.NET Framework </a:t>
            </a:r>
            <a:r>
              <a:rPr lang="ja-JP" altLang="en-US" dirty="0"/>
              <a:t>第</a:t>
            </a:r>
            <a:r>
              <a:rPr lang="en-US" altLang="ja-JP" dirty="0"/>
              <a:t>4</a:t>
            </a:r>
            <a:r>
              <a:rPr lang="ja-JP" altLang="en-US" dirty="0" smtClean="0"/>
              <a:t>版</a:t>
            </a:r>
            <a:r>
              <a:rPr lang="en-US" altLang="ja-JP" dirty="0" smtClean="0"/>
              <a:t>』</a:t>
            </a:r>
          </a:p>
          <a:p>
            <a:pPr marL="34290" indent="0">
              <a:buNone/>
            </a:pPr>
            <a:r>
              <a:rPr lang="en-US" altLang="ja-JP" dirty="0">
                <a:hlinkClick r:id="rId2"/>
              </a:rPr>
              <a:t>https://</a:t>
            </a:r>
            <a:r>
              <a:rPr lang="en-US" altLang="ja-JP" dirty="0" smtClean="0">
                <a:hlinkClick r:id="rId2"/>
              </a:rPr>
              <a:t>www.amazon.co.jp/dp/4822294951</a:t>
            </a:r>
            <a:endParaRPr lang="en-US" altLang="ja-JP" dirty="0" smtClean="0"/>
          </a:p>
          <a:p>
            <a:pPr marL="34290" indent="0">
              <a:buNone/>
            </a:pPr>
            <a:endParaRPr kumimoji="1" lang="ja-JP"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011" y="2085973"/>
            <a:ext cx="3114864"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892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lstStyle/>
          <a:p>
            <a:pPr marL="34290" indent="0">
              <a:buNone/>
            </a:pPr>
            <a:r>
              <a:rPr kumimoji="1" lang="ja-JP" altLang="en-US" dirty="0" smtClean="0"/>
              <a:t>こんなコードを読んだり書いたりできるようになりたい：</a:t>
            </a:r>
            <a:endParaRPr kumimoji="1" lang="en-US" altLang="ja-JP"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2" y="2728914"/>
            <a:ext cx="7125733" cy="337661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30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それでも議論の大前提は</a:t>
            </a:r>
            <a:r>
              <a:rPr kumimoji="1" lang="en-US" altLang="ja-JP" dirty="0" smtClean="0"/>
              <a:t>Thread</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SJC-P/OCJ-P</a:t>
            </a:r>
            <a:r>
              <a:rPr kumimoji="1" lang="ja-JP" altLang="en-US" dirty="0" smtClean="0"/>
              <a:t>試験には昔からトピックスに入っている</a:t>
            </a:r>
            <a:r>
              <a:rPr kumimoji="1" lang="en-US" altLang="ja-JP" dirty="0" smtClean="0"/>
              <a:t>Thread</a:t>
            </a:r>
            <a:r>
              <a:rPr kumimoji="1" lang="ja-JP" altLang="en-US" dirty="0" smtClean="0"/>
              <a:t>。</a:t>
            </a:r>
            <a:endParaRPr kumimoji="1" lang="en-US" altLang="ja-JP" dirty="0" smtClean="0"/>
          </a:p>
          <a:p>
            <a:r>
              <a:rPr kumimoji="1" lang="ja-JP" altLang="en-US" dirty="0" smtClean="0"/>
              <a:t>だからみなさんご存知ですね？</a:t>
            </a:r>
            <a:endParaRPr kumimoji="1" lang="en-US" altLang="ja-JP" dirty="0" smtClean="0"/>
          </a:p>
        </p:txBody>
      </p:sp>
    </p:spTree>
    <p:extLst>
      <p:ext uri="{BB962C8B-B14F-4D97-AF65-F5344CB8AC3E}">
        <p14:creationId xmlns:p14="http://schemas.microsoft.com/office/powerpoint/2010/main" val="2963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lang="en-US" altLang="ja-JP" dirty="0"/>
              <a:t/>
            </a:r>
            <a:br>
              <a:rPr lang="en-US" altLang="ja-JP" dirty="0"/>
            </a:br>
            <a:r>
              <a:rPr lang="en-US" altLang="ja-JP" dirty="0"/>
              <a:t>Java SE 8 Programmer </a:t>
            </a:r>
            <a:r>
              <a:rPr lang="en-US" altLang="ja-JP" dirty="0" smtClean="0"/>
              <a:t>II</a:t>
            </a:r>
            <a:r>
              <a:rPr lang="ja-JP" altLang="en-US" dirty="0" smtClean="0"/>
              <a:t>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052637"/>
            <a:ext cx="7453313" cy="1874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46" y="3927231"/>
            <a:ext cx="7453313" cy="224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線コネクタ 4"/>
          <p:cNvCxnSpPr/>
          <p:nvPr/>
        </p:nvCxnSpPr>
        <p:spPr>
          <a:xfrm>
            <a:off x="866777" y="3920653"/>
            <a:ext cx="7404653"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6" name="右矢印 5"/>
          <p:cNvSpPr/>
          <p:nvPr/>
        </p:nvSpPr>
        <p:spPr>
          <a:xfrm rot="2700000">
            <a:off x="565685" y="3684915"/>
            <a:ext cx="564080"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42446" y="6153454"/>
            <a:ext cx="7404654" cy="534167"/>
          </a:xfrm>
          <a:prstGeom prst="rect">
            <a:avLst/>
          </a:prstGeom>
          <a:solidFill>
            <a:srgbClr val="FFFFCC"/>
          </a:solidFill>
        </p:spPr>
        <p:txBody>
          <a:bodyPr wrap="square" rtlCol="0">
            <a:normAutofit/>
          </a:bodyPr>
          <a:lstStyle/>
          <a:p>
            <a:r>
              <a:rPr kumimoji="1" lang="en-US" altLang="ja-JP" sz="1200" dirty="0" smtClean="0">
                <a:solidFill>
                  <a:schemeClr val="tx1">
                    <a:lumMod val="65000"/>
                    <a:lumOff val="35000"/>
                  </a:schemeClr>
                </a:solidFill>
              </a:rPr>
              <a:t>URL</a:t>
            </a:r>
            <a:r>
              <a:rPr kumimoji="1" lang="ja-JP" altLang="en-US" sz="1200" dirty="0" smtClean="0">
                <a:solidFill>
                  <a:schemeClr val="tx1">
                    <a:lumMod val="65000"/>
                    <a:lumOff val="35000"/>
                  </a:schemeClr>
                </a:solidFill>
              </a:rPr>
              <a:t>　</a:t>
            </a:r>
            <a:r>
              <a:rPr kumimoji="1" lang="en-US" altLang="ja-JP" sz="1200" dirty="0" smtClean="0">
                <a:solidFill>
                  <a:schemeClr val="tx1">
                    <a:lumMod val="65000"/>
                    <a:lumOff val="35000"/>
                  </a:schemeClr>
                </a:solidFill>
                <a:hlinkClick r:id="rId4"/>
              </a:rPr>
              <a:t>http</a:t>
            </a:r>
            <a:r>
              <a:rPr kumimoji="1" lang="en-US" altLang="ja-JP" sz="1200" dirty="0">
                <a:solidFill>
                  <a:schemeClr val="tx1">
                    <a:lumMod val="65000"/>
                    <a:lumOff val="35000"/>
                  </a:schemeClr>
                </a:solidFill>
                <a:hlinkClick r:id="rId4"/>
              </a:rPr>
              <a:t>://</a:t>
            </a:r>
            <a:r>
              <a:rPr kumimoji="1" lang="en-US" altLang="ja-JP" sz="1200" dirty="0" smtClean="0">
                <a:solidFill>
                  <a:schemeClr val="tx1">
                    <a:lumMod val="65000"/>
                    <a:lumOff val="35000"/>
                  </a:schemeClr>
                </a:solidFill>
                <a:hlinkClick r:id="rId4"/>
              </a:rPr>
              <a:t>education.oracle.com/pls/web_prod-plq-dad/db_pages.getpage?page_id=5001&amp;get_params=p_exam_id:1Z0-809&amp;p_org_id=70&amp;lang=JA</a:t>
            </a:r>
            <a:endParaRPr kumimoji="1" lang="en-US" altLang="ja-JP" sz="1200" dirty="0" smtClean="0">
              <a:solidFill>
                <a:schemeClr val="tx1">
                  <a:lumMod val="65000"/>
                  <a:lumOff val="35000"/>
                </a:schemeClr>
              </a:solidFill>
            </a:endParaRPr>
          </a:p>
          <a:p>
            <a:endParaRPr kumimoji="1" lang="en-US" altLang="ja-JP" sz="1200" dirty="0">
              <a:solidFill>
                <a:schemeClr val="tx1">
                  <a:lumMod val="65000"/>
                  <a:lumOff val="35000"/>
                </a:schemeClr>
              </a:solidFill>
            </a:endParaRPr>
          </a:p>
        </p:txBody>
      </p:sp>
    </p:spTree>
    <p:extLst>
      <p:ext uri="{BB962C8B-B14F-4D97-AF65-F5344CB8AC3E}">
        <p14:creationId xmlns:p14="http://schemas.microsoft.com/office/powerpoint/2010/main" val="123916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スレッド</a:t>
            </a:r>
            <a:endParaRPr kumimoji="1" lang="ja-JP" altLang="en-US" dirty="0"/>
          </a:p>
        </p:txBody>
      </p:sp>
      <p:sp>
        <p:nvSpPr>
          <p:cNvPr id="5" name="テキスト プレースホルダー 4"/>
          <p:cNvSpPr>
            <a:spLocks noGrp="1"/>
          </p:cNvSpPr>
          <p:nvPr>
            <p:ph type="body" idx="1"/>
          </p:nvPr>
        </p:nvSpPr>
        <p:spPr/>
        <p:txBody>
          <a:bodyPr/>
          <a:lstStyle/>
          <a:p>
            <a:r>
              <a:rPr kumimoji="1" lang="ja-JP" altLang="en-US" dirty="0" smtClean="0"/>
              <a:t>非同期</a:t>
            </a:r>
            <a:r>
              <a:rPr kumimoji="1" lang="en-US" altLang="ja-JP" dirty="0" smtClean="0"/>
              <a:t>/</a:t>
            </a:r>
            <a:r>
              <a:rPr kumimoji="1" lang="ja-JP" altLang="en-US" dirty="0" smtClean="0"/>
              <a:t>並列処理の基礎となる</a:t>
            </a:r>
            <a:r>
              <a:rPr kumimoji="1" lang="en-US" altLang="ja-JP" dirty="0" smtClean="0"/>
              <a:t>API</a:t>
            </a:r>
            <a:endParaRPr kumimoji="1" lang="ja-JP" altLang="en-US" dirty="0"/>
          </a:p>
        </p:txBody>
      </p:sp>
    </p:spTree>
    <p:extLst>
      <p:ext uri="{BB962C8B-B14F-4D97-AF65-F5344CB8AC3E}">
        <p14:creationId xmlns:p14="http://schemas.microsoft.com/office/powerpoint/2010/main" val="772240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基礎">
  <a:themeElements>
    <a:clrScheme name="基礎">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基礎">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1725</TotalTime>
  <Words>3621</Words>
  <Application>Microsoft Macintosh PowerPoint</Application>
  <PresentationFormat>画面に合わせる (4:3)</PresentationFormat>
  <Paragraphs>348</Paragraphs>
  <Slides>58</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58</vt:i4>
      </vt:variant>
    </vt:vector>
  </HeadingPairs>
  <TitlesOfParts>
    <vt:vector size="66" baseType="lpstr">
      <vt:lpstr>Arial</vt:lpstr>
      <vt:lpstr>Calibri</vt:lpstr>
      <vt:lpstr>Corbel</vt:lpstr>
      <vt:lpstr>Courier New</vt:lpstr>
      <vt:lpstr>ＭＳ Ｐゴシック</vt:lpstr>
      <vt:lpstr>ＭＳ ゴシック</vt:lpstr>
      <vt:lpstr>Wingdings</vt:lpstr>
      <vt:lpstr>基礎</vt:lpstr>
      <vt:lpstr>C#/.NET勉強会</vt:lpstr>
      <vt:lpstr>自己紹介</vt:lpstr>
      <vt:lpstr>第６回</vt:lpstr>
      <vt:lpstr>今回のお題</vt:lpstr>
      <vt:lpstr>あらためて、今回のお題</vt:lpstr>
      <vt:lpstr>目標</vt:lpstr>
      <vt:lpstr>それでも議論の大前提はThread</vt:lpstr>
      <vt:lpstr>参考 Java SE 8 Programmer II </vt:lpstr>
      <vt:lpstr>スレッド</vt:lpstr>
      <vt:lpstr>ざっくりいうと？</vt:lpstr>
      <vt:lpstr>スレッドのイメージ</vt:lpstr>
      <vt:lpstr>Windows OSの視点でいうと</vt:lpstr>
      <vt:lpstr>OS視点のプロセスとスレッド</vt:lpstr>
      <vt:lpstr>もっとも身近なスレッド</vt:lpstr>
      <vt:lpstr>新しいスレッドの起動</vt:lpstr>
      <vt:lpstr>スレッドのイメージ</vt:lpstr>
      <vt:lpstr>それで、何ができるの？</vt:lpstr>
      <vt:lpstr>なぜ非同期/並列処理が 必要なの？</vt:lpstr>
      <vt:lpstr>例えば・・・</vt:lpstr>
      <vt:lpstr>デスクトップアプリの場合</vt:lpstr>
      <vt:lpstr>Webアプリの場合</vt:lpstr>
      <vt:lpstr>それではより詳細に スレッド操作を…</vt:lpstr>
      <vt:lpstr>直接スレッドを操作するのは やめましょう。</vt:lpstr>
      <vt:lpstr>スレッドは面倒でリスキー</vt:lpstr>
      <vt:lpstr>高レベルのAPI</vt:lpstr>
      <vt:lpstr>非同期/並列処理のため 言語が提供する機能</vt:lpstr>
      <vt:lpstr>実際のところは…</vt:lpstr>
      <vt:lpstr>Javaの状況</vt:lpstr>
      <vt:lpstr>C#の状況</vt:lpstr>
      <vt:lpstr>同期/並列 コレクション</vt:lpstr>
      <vt:lpstr>同期/並列コレクション</vt:lpstr>
      <vt:lpstr>同期化コレクション</vt:lpstr>
      <vt:lpstr>並列コレクション カテゴリA</vt:lpstr>
      <vt:lpstr>並列コレクション カテゴリB</vt:lpstr>
      <vt:lpstr>Stream API / LINQ</vt:lpstr>
      <vt:lpstr>スレッドプール</vt:lpstr>
      <vt:lpstr>スレッドプールとは？</vt:lpstr>
      <vt:lpstr>スレッドプール</vt:lpstr>
      <vt:lpstr>ExecutorService周辺の オブジェクトグラフ（一部）</vt:lpstr>
      <vt:lpstr>ExecutorService近景</vt:lpstr>
      <vt:lpstr>Fork/Join Framework周辺</vt:lpstr>
      <vt:lpstr>async/await</vt:lpstr>
      <vt:lpstr>重要な概念</vt:lpstr>
      <vt:lpstr>Task/Task&lt;T&gt;クラス</vt:lpstr>
      <vt:lpstr>Task/Task&lt;T&gt;クラスにより できること</vt:lpstr>
      <vt:lpstr>async/awaitキーワードの例 架空のシナリオ</vt:lpstr>
      <vt:lpstr>コードサンプル①</vt:lpstr>
      <vt:lpstr>コードサンプル②</vt:lpstr>
      <vt:lpstr>何が起こるの？</vt:lpstr>
      <vt:lpstr>なんでそんなことが起こるの？</vt:lpstr>
      <vt:lpstr>なぜこれが必要なの？ どんな意味があるの？</vt:lpstr>
      <vt:lpstr>非同期処理結果の反映先</vt:lpstr>
      <vt:lpstr>問題…</vt:lpstr>
      <vt:lpstr>問題…</vt:lpstr>
      <vt:lpstr>async/awaitのむずかしさ</vt:lpstr>
      <vt:lpstr>まとめ</vt:lpstr>
      <vt:lpstr>まとめ</vt:lpstr>
      <vt:lpstr>参考文献</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C#/.NET勉強会</dc:title>
  <dc:creator>mizuky fujitani</dc:creator>
  <cp:lastModifiedBy>mizuky fujitani</cp:lastModifiedBy>
  <cp:revision>322</cp:revision>
  <dcterms:created xsi:type="dcterms:W3CDTF">2016-07-18T03:44:43Z</dcterms:created>
  <dcterms:modified xsi:type="dcterms:W3CDTF">2016-12-28T12:50:23Z</dcterms:modified>
</cp:coreProperties>
</file>