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359" r:id="rId6"/>
    <p:sldId id="261" r:id="rId7"/>
    <p:sldId id="264" r:id="rId8"/>
    <p:sldId id="265" r:id="rId9"/>
    <p:sldId id="266" r:id="rId10"/>
    <p:sldId id="344" r:id="rId11"/>
    <p:sldId id="278" r:id="rId12"/>
    <p:sldId id="262" r:id="rId13"/>
    <p:sldId id="268" r:id="rId14"/>
    <p:sldId id="270" r:id="rId15"/>
    <p:sldId id="269" r:id="rId16"/>
    <p:sldId id="276" r:id="rId17"/>
    <p:sldId id="272" r:id="rId18"/>
    <p:sldId id="271" r:id="rId19"/>
    <p:sldId id="273" r:id="rId20"/>
    <p:sldId id="274" r:id="rId21"/>
    <p:sldId id="275" r:id="rId22"/>
    <p:sldId id="317" r:id="rId23"/>
    <p:sldId id="263" r:id="rId24"/>
    <p:sldId id="277" r:id="rId25"/>
    <p:sldId id="343" r:id="rId26"/>
    <p:sldId id="280" r:id="rId27"/>
    <p:sldId id="293" r:id="rId28"/>
    <p:sldId id="294" r:id="rId29"/>
    <p:sldId id="301" r:id="rId30"/>
    <p:sldId id="279" r:id="rId31"/>
    <p:sldId id="298" r:id="rId32"/>
    <p:sldId id="299" r:id="rId33"/>
    <p:sldId id="300" r:id="rId34"/>
    <p:sldId id="302" r:id="rId35"/>
    <p:sldId id="305" r:id="rId36"/>
    <p:sldId id="347" r:id="rId37"/>
    <p:sldId id="303" r:id="rId38"/>
    <p:sldId id="313" r:id="rId39"/>
    <p:sldId id="314" r:id="rId40"/>
    <p:sldId id="281" r:id="rId41"/>
    <p:sldId id="283" r:id="rId42"/>
    <p:sldId id="311" r:id="rId43"/>
    <p:sldId id="312" r:id="rId44"/>
    <p:sldId id="318" r:id="rId45"/>
    <p:sldId id="329" r:id="rId46"/>
    <p:sldId id="330" r:id="rId47"/>
    <p:sldId id="331" r:id="rId48"/>
    <p:sldId id="332" r:id="rId49"/>
    <p:sldId id="333" r:id="rId50"/>
    <p:sldId id="334" r:id="rId51"/>
    <p:sldId id="351" r:id="rId52"/>
    <p:sldId id="352" r:id="rId53"/>
    <p:sldId id="321" r:id="rId54"/>
    <p:sldId id="341" r:id="rId55"/>
    <p:sldId id="320" r:id="rId56"/>
    <p:sldId id="322" r:id="rId57"/>
    <p:sldId id="323" r:id="rId58"/>
    <p:sldId id="350" r:id="rId59"/>
    <p:sldId id="324" r:id="rId60"/>
    <p:sldId id="325" r:id="rId61"/>
    <p:sldId id="345" r:id="rId62"/>
    <p:sldId id="326" r:id="rId63"/>
    <p:sldId id="349" r:id="rId64"/>
    <p:sldId id="327" r:id="rId65"/>
    <p:sldId id="328" r:id="rId66"/>
    <p:sldId id="342" r:id="rId67"/>
    <p:sldId id="338" r:id="rId68"/>
    <p:sldId id="339" r:id="rId69"/>
    <p:sldId id="315" r:id="rId70"/>
    <p:sldId id="346" r:id="rId71"/>
    <p:sldId id="316" r:id="rId72"/>
    <p:sldId id="319" r:id="rId73"/>
    <p:sldId id="340" r:id="rId74"/>
    <p:sldId id="353" r:id="rId75"/>
    <p:sldId id="355" r:id="rId76"/>
    <p:sldId id="354" r:id="rId77"/>
    <p:sldId id="356" r:id="rId78"/>
    <p:sldId id="357" r:id="rId79"/>
    <p:sldId id="358" r:id="rId8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5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6"/>
    <p:restoredTop sz="94631"/>
  </p:normalViewPr>
  <p:slideViewPr>
    <p:cSldViewPr snapToGrid="0" snapToObjects="1">
      <p:cViewPr varScale="1">
        <p:scale>
          <a:sx n="69" d="100"/>
          <a:sy n="69" d="100"/>
        </p:scale>
        <p:origin x="-12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17C4861-6CCC-FA42-BFF6-D12FE18500FB}" type="datetimeFigureOut">
              <a:t>2016/3/2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151246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17C4861-6CCC-FA42-BFF6-D12FE18500FB}" type="datetimeFigureOut">
              <a:t>2016/3/2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178070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17C4861-6CCC-FA42-BFF6-D12FE18500FB}" type="datetimeFigureOut">
              <a:t>2016/3/2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98232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17C4861-6CCC-FA42-BFF6-D12FE18500FB}" type="datetimeFigureOut">
              <a:t>2016/3/2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3794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17C4861-6CCC-FA42-BFF6-D12FE18500FB}" type="datetimeFigureOut">
              <a:t>2016/3/2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4514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17C4861-6CCC-FA42-BFF6-D12FE18500FB}" type="datetimeFigureOut">
              <a:t>2016/3/2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87335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17C4861-6CCC-FA42-BFF6-D12FE18500FB}" type="datetimeFigureOut">
              <a:t>2016/3/2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44914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17C4861-6CCC-FA42-BFF6-D12FE18500FB}" type="datetimeFigureOut">
              <a:t>2016/3/2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36960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17C4861-6CCC-FA42-BFF6-D12FE18500FB}" type="datetimeFigureOut">
              <a:t>2016/3/2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13570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17C4861-6CCC-FA42-BFF6-D12FE18500FB}" type="datetimeFigureOut">
              <a:t>2016/3/2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190692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17C4861-6CCC-FA42-BFF6-D12FE18500FB}" type="datetimeFigureOut">
              <a:t>2016/3/2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EEDCAD-F9EA-594F-AD9A-F42CF82A7994}" type="slidenum">
              <a:t>‹#›</a:t>
            </a:fld>
            <a:endParaRPr kumimoji="1" lang="ja-JP" altLang="en-US"/>
          </a:p>
        </p:txBody>
      </p:sp>
    </p:spTree>
    <p:extLst>
      <p:ext uri="{BB962C8B-B14F-4D97-AF65-F5344CB8AC3E}">
        <p14:creationId xmlns:p14="http://schemas.microsoft.com/office/powerpoint/2010/main" val="59284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C4861-6CCC-FA42-BFF6-D12FE18500FB}" type="datetimeFigureOut">
              <a:t>2016/3/2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EDCAD-F9EA-594F-AD9A-F42CF82A7994}" type="slidenum">
              <a:t>‹#›</a:t>
            </a:fld>
            <a:endParaRPr kumimoji="1" lang="ja-JP" altLang="en-US"/>
          </a:p>
        </p:txBody>
      </p:sp>
    </p:spTree>
    <p:extLst>
      <p:ext uri="{BB962C8B-B14F-4D97-AF65-F5344CB8AC3E}">
        <p14:creationId xmlns:p14="http://schemas.microsoft.com/office/powerpoint/2010/main" val="160696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m12i.hatenablog.com/entry/2015/08/17/004038"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m12i.hatenablog.com/entry/2013/08/12/000858"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eveloper.mozilla.org/ja/docs/Web/JavaScript/Reference/Functions_and_function_scope/arguments/calle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a:t>JSer</a:t>
            </a:r>
            <a:r>
              <a:rPr kumimoji="1" lang="en-US" altLang="ja-JP" dirty="0"/>
              <a:t> </a:t>
            </a:r>
            <a:r>
              <a:rPr kumimoji="1" lang="en-US" altLang="ja-JP" dirty="0" smtClean="0"/>
              <a:t>Class</a:t>
            </a:r>
            <a:endParaRPr kumimoji="1" lang="ja-JP" altLang="en-US" dirty="0"/>
          </a:p>
        </p:txBody>
      </p:sp>
      <p:sp>
        <p:nvSpPr>
          <p:cNvPr id="3" name="サブタイトル 2"/>
          <p:cNvSpPr>
            <a:spLocks noGrp="1"/>
          </p:cNvSpPr>
          <p:nvPr>
            <p:ph type="subTitle" idx="1"/>
          </p:nvPr>
        </p:nvSpPr>
        <p:spPr/>
        <p:txBody>
          <a:bodyPr/>
          <a:lstStyle/>
          <a:p>
            <a:r>
              <a:rPr lang="en-US" altLang="ja-JP" dirty="0"/>
              <a:t>JavaScript</a:t>
            </a:r>
            <a:r>
              <a:rPr lang="ja-JP" altLang="en-US" dirty="0"/>
              <a:t>の基礎</a:t>
            </a:r>
            <a:r>
              <a:rPr lang="ja-JP" altLang="en-US" dirty="0" smtClean="0"/>
              <a:t>と軽量フレームワーク</a:t>
            </a:r>
            <a:endParaRPr kumimoji="1" lang="ja-JP" altLang="en-US" dirty="0"/>
          </a:p>
        </p:txBody>
      </p:sp>
    </p:spTree>
    <p:extLst>
      <p:ext uri="{BB962C8B-B14F-4D97-AF65-F5344CB8AC3E}">
        <p14:creationId xmlns:p14="http://schemas.microsoft.com/office/powerpoint/2010/main" val="165542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テキストの構成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わりと行き当たりばったり</a:t>
            </a:r>
            <a:r>
              <a:rPr lang="ja-JP" altLang="en-US" dirty="0" err="1" smtClean="0"/>
              <a:t>に</a:t>
            </a:r>
            <a:r>
              <a:rPr lang="ja-JP" altLang="en-US" dirty="0" smtClean="0"/>
              <a:t>：</a:t>
            </a:r>
            <a:endParaRPr lang="en-US" altLang="ja-JP" dirty="0" smtClean="0"/>
          </a:p>
          <a:p>
            <a:pPr lvl="1">
              <a:buFont typeface="Wingdings" pitchFamily="2" charset="2"/>
              <a:buChar char="ü"/>
            </a:pPr>
            <a:r>
              <a:rPr lang="ja-JP" altLang="en-US" dirty="0" smtClean="0"/>
              <a:t>かいつまんだ</a:t>
            </a:r>
            <a:r>
              <a:rPr lang="en-US" altLang="ja-JP" dirty="0" smtClean="0"/>
              <a:t>JavaScript</a:t>
            </a:r>
            <a:r>
              <a:rPr lang="ja-JP" altLang="en-US" dirty="0" smtClean="0"/>
              <a:t>言語仕様の提示</a:t>
            </a:r>
            <a:endParaRPr lang="en-US" altLang="ja-JP" dirty="0" smtClean="0"/>
          </a:p>
          <a:p>
            <a:pPr lvl="1">
              <a:buFont typeface="Wingdings" pitchFamily="2" charset="2"/>
              <a:buChar char="ü"/>
            </a:pPr>
            <a:r>
              <a:rPr kumimoji="1" lang="ja-JP" altLang="en-US" dirty="0" smtClean="0"/>
              <a:t>注意</a:t>
            </a:r>
            <a:r>
              <a:rPr kumimoji="1" lang="ja-JP" altLang="en-US" dirty="0"/>
              <a:t>す</a:t>
            </a:r>
            <a:r>
              <a:rPr kumimoji="1" lang="ja-JP" altLang="en-US" dirty="0" smtClean="0"/>
              <a:t>べきポイント、</a:t>
            </a:r>
            <a:r>
              <a:rPr kumimoji="1" lang="ja-JP" altLang="en-US" dirty="0" err="1" smtClean="0"/>
              <a:t>べき</a:t>
            </a:r>
            <a:r>
              <a:rPr kumimoji="1" lang="ja-JP" altLang="en-US" dirty="0" smtClean="0"/>
              <a:t>論の提示</a:t>
            </a:r>
            <a:endParaRPr kumimoji="1" lang="en-US" altLang="ja-JP" dirty="0" smtClean="0"/>
          </a:p>
          <a:p>
            <a:pPr lvl="1">
              <a:buFont typeface="Wingdings" pitchFamily="2" charset="2"/>
              <a:buChar char="ü"/>
            </a:pPr>
            <a:r>
              <a:rPr kumimoji="1" lang="ja-JP" altLang="en-US" dirty="0" smtClean="0"/>
              <a:t>サンプルコード、例題コードの提示</a:t>
            </a:r>
            <a:endParaRPr kumimoji="1" lang="en-US" altLang="ja-JP" dirty="0" smtClean="0"/>
          </a:p>
          <a:p>
            <a:pPr lvl="1"/>
            <a:endParaRPr lang="en-US" altLang="ja-JP" dirty="0"/>
          </a:p>
          <a:p>
            <a:r>
              <a:rPr kumimoji="1" lang="ja-JP" altLang="en-US" dirty="0" smtClean="0"/>
              <a:t>例題コードについて：</a:t>
            </a:r>
            <a:endParaRPr kumimoji="1" lang="en-US" altLang="ja-JP" dirty="0" smtClean="0"/>
          </a:p>
          <a:p>
            <a:pPr lvl="1">
              <a:buFont typeface="Wingdings" pitchFamily="2" charset="2"/>
              <a:buChar char="ü"/>
            </a:pPr>
            <a:r>
              <a:rPr lang="ja-JP" altLang="en-US" dirty="0" smtClean="0"/>
              <a:t>示されるのは極限的状況。</a:t>
            </a:r>
            <a:endParaRPr lang="en-US" altLang="ja-JP" dirty="0" smtClean="0"/>
          </a:p>
          <a:p>
            <a:pPr lvl="1">
              <a:buFont typeface="Wingdings" pitchFamily="2" charset="2"/>
              <a:buChar char="ü"/>
            </a:pPr>
            <a:r>
              <a:rPr kumimoji="1" lang="ja-JP" altLang="en-US" dirty="0"/>
              <a:t>それ</a:t>
            </a:r>
            <a:r>
              <a:rPr kumimoji="1" lang="ja-JP" altLang="en-US" dirty="0" smtClean="0"/>
              <a:t>を解くことを通じて「臭う」コードを見分けられるようになってほしい。</a:t>
            </a:r>
            <a:endParaRPr kumimoji="1" lang="en-US" altLang="ja-JP" dirty="0" smtClean="0"/>
          </a:p>
          <a:p>
            <a:pPr lvl="1">
              <a:buFont typeface="Wingdings" pitchFamily="2" charset="2"/>
              <a:buChar char="ü"/>
            </a:pPr>
            <a:r>
              <a:rPr lang="en-US" altLang="ja-JP" dirty="0"/>
              <a:t>JavaScript</a:t>
            </a:r>
            <a:r>
              <a:rPr lang="ja-JP" altLang="en-US" dirty="0" err="1"/>
              <a:t>には</a:t>
            </a:r>
            <a:r>
              <a:rPr lang="ja-JP" altLang="en-US" dirty="0"/>
              <a:t>言語仕様上、</a:t>
            </a:r>
            <a:r>
              <a:rPr lang="en-US" altLang="ja-JP" dirty="0"/>
              <a:t>Java</a:t>
            </a:r>
            <a:r>
              <a:rPr lang="ja-JP" altLang="en-US" dirty="0"/>
              <a:t>におけるような</a:t>
            </a:r>
            <a:r>
              <a:rPr lang="en-US" altLang="ja-JP" dirty="0"/>
              <a:t>IDE</a:t>
            </a:r>
            <a:r>
              <a:rPr lang="ja-JP" altLang="en-US" dirty="0" err="1"/>
              <a:t>は存</a:t>
            </a:r>
            <a:r>
              <a:rPr lang="ja-JP" altLang="en-US" dirty="0"/>
              <a:t>在し得ない。</a:t>
            </a:r>
          </a:p>
          <a:p>
            <a:pPr lvl="1">
              <a:buFont typeface="Wingdings" pitchFamily="2" charset="2"/>
              <a:buChar char="ü"/>
            </a:pPr>
            <a:r>
              <a:rPr lang="ja-JP" altLang="en-US" dirty="0" smtClean="0"/>
              <a:t>「自力でコード</a:t>
            </a:r>
            <a:r>
              <a:rPr lang="ja-JP" altLang="en-US" dirty="0"/>
              <a:t>を</a:t>
            </a:r>
            <a:r>
              <a:rPr lang="ja-JP" altLang="en-US" dirty="0" smtClean="0"/>
              <a:t>読み解く」能力が</a:t>
            </a:r>
            <a:r>
              <a:rPr lang="ja-JP" altLang="en-US" dirty="0"/>
              <a:t>重要になる。</a:t>
            </a:r>
            <a:endParaRPr kumimoji="1"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392140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学び方</a:t>
            </a:r>
          </a:p>
        </p:txBody>
      </p:sp>
      <p:sp>
        <p:nvSpPr>
          <p:cNvPr id="3" name="コンテンツ プレースホルダー 2"/>
          <p:cNvSpPr>
            <a:spLocks noGrp="1"/>
          </p:cNvSpPr>
          <p:nvPr>
            <p:ph idx="1"/>
          </p:nvPr>
        </p:nvSpPr>
        <p:spPr/>
        <p:txBody>
          <a:bodyPr/>
          <a:lstStyle/>
          <a:p>
            <a:r>
              <a:rPr kumimoji="1" lang="en-US" altLang="ja-JP" dirty="0"/>
              <a:t>Web</a:t>
            </a:r>
            <a:r>
              <a:rPr kumimoji="1" lang="ja-JP" altLang="en-US" dirty="0"/>
              <a:t>上の情報に目を通す</a:t>
            </a:r>
            <a:endParaRPr kumimoji="1" lang="en-US" altLang="ja-JP" dirty="0"/>
          </a:p>
          <a:p>
            <a:pPr lvl="1"/>
            <a:r>
              <a:rPr lang="en-US" altLang="ja-JP" dirty="0" smtClean="0"/>
              <a:t>MDN</a:t>
            </a:r>
            <a:r>
              <a:rPr lang="ja-JP" altLang="en-US" dirty="0" smtClean="0"/>
              <a:t>など。あく</a:t>
            </a:r>
            <a:r>
              <a:rPr lang="ja-JP" altLang="en-US" dirty="0"/>
              <a:t>まで入門。体系的理解を期待しないこと。</a:t>
            </a:r>
            <a:endParaRPr kumimoji="1" lang="en-US" altLang="ja-JP" dirty="0"/>
          </a:p>
          <a:p>
            <a:endParaRPr lang="en-US" altLang="ja-JP" dirty="0"/>
          </a:p>
          <a:p>
            <a:r>
              <a:rPr lang="ja-JP" altLang="en-US" dirty="0"/>
              <a:t>書籍を読む</a:t>
            </a:r>
            <a:endParaRPr lang="en-US" altLang="ja-JP" dirty="0"/>
          </a:p>
          <a:p>
            <a:pPr lvl="1"/>
            <a:r>
              <a:rPr lang="ja-JP" altLang="en-US" dirty="0"/>
              <a:t>前掲書をおすすめ。</a:t>
            </a:r>
            <a:endParaRPr lang="en-US" altLang="ja-JP" dirty="0"/>
          </a:p>
          <a:p>
            <a:endParaRPr kumimoji="1" lang="en-US" altLang="ja-JP" dirty="0"/>
          </a:p>
          <a:p>
            <a:r>
              <a:rPr kumimoji="1" lang="en-US" altLang="ja-JP" dirty="0"/>
              <a:t>Web</a:t>
            </a:r>
            <a:r>
              <a:rPr kumimoji="1" lang="ja-JP" altLang="en-US" dirty="0"/>
              <a:t>ブラウザで試してみる</a:t>
            </a:r>
            <a:endParaRPr kumimoji="1" lang="en-US" altLang="ja-JP" dirty="0"/>
          </a:p>
          <a:p>
            <a:pPr lvl="1"/>
            <a:r>
              <a:rPr lang="ja-JP" altLang="en-US" dirty="0"/>
              <a:t>ブラウザが内蔵する開発者ツール、</a:t>
            </a:r>
            <a:r>
              <a:rPr lang="en-US" altLang="ja-JP" dirty="0"/>
              <a:t>Firebug</a:t>
            </a:r>
            <a:r>
              <a:rPr lang="ja-JP" altLang="en-US" dirty="0" err="1"/>
              <a:t>のような</a:t>
            </a:r>
            <a:r>
              <a:rPr lang="ja-JP" altLang="en-US" dirty="0"/>
              <a:t>拡張機能、</a:t>
            </a:r>
            <a:r>
              <a:rPr lang="en-US" altLang="ja-JP" dirty="0" err="1"/>
              <a:t>JSFiddle</a:t>
            </a:r>
            <a:r>
              <a:rPr lang="ja-JP" altLang="en-US" dirty="0" err="1"/>
              <a:t>のような</a:t>
            </a:r>
            <a:r>
              <a:rPr lang="en-US" altLang="ja-JP" dirty="0"/>
              <a:t>Web</a:t>
            </a:r>
            <a:r>
              <a:rPr lang="ja-JP" altLang="en-US" dirty="0"/>
              <a:t>サイトを利用する。</a:t>
            </a:r>
            <a:endParaRPr kumimoji="1" lang="ja-JP" altLang="en-US" dirty="0"/>
          </a:p>
        </p:txBody>
      </p:sp>
    </p:spTree>
    <p:extLst>
      <p:ext uri="{BB962C8B-B14F-4D97-AF65-F5344CB8AC3E}">
        <p14:creationId xmlns:p14="http://schemas.microsoft.com/office/powerpoint/2010/main" val="111391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JavaScript</a:t>
            </a:r>
            <a:r>
              <a:rPr kumimoji="1" lang="ja-JP" altLang="en-US"/>
              <a:t>における</a:t>
            </a:r>
            <a:r>
              <a:rPr kumimoji="1" lang="en-US" altLang="ja-JP"/>
              <a:t>OOP</a:t>
            </a:r>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4654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OOP</a:t>
            </a:r>
            <a:r>
              <a:rPr kumimoji="1" lang="ja-JP" altLang="en-US"/>
              <a:t>とは？</a:t>
            </a:r>
          </a:p>
        </p:txBody>
      </p:sp>
      <p:sp>
        <p:nvSpPr>
          <p:cNvPr id="3" name="コンテンツ プレースホルダー 2"/>
          <p:cNvSpPr>
            <a:spLocks noGrp="1"/>
          </p:cNvSpPr>
          <p:nvPr>
            <p:ph idx="1"/>
          </p:nvPr>
        </p:nvSpPr>
        <p:spPr/>
        <p:txBody>
          <a:bodyPr/>
          <a:lstStyle/>
          <a:p>
            <a:r>
              <a:rPr kumimoji="1" lang="en-US" altLang="ja-JP" dirty="0"/>
              <a:t>Object Oriented Programming</a:t>
            </a:r>
            <a:r>
              <a:rPr kumimoji="1" lang="ja-JP" altLang="en-US" dirty="0" err="1"/>
              <a:t>。</a:t>
            </a:r>
            <a:endParaRPr kumimoji="1" lang="en-US" altLang="ja-JP" dirty="0"/>
          </a:p>
          <a:p>
            <a:r>
              <a:rPr kumimoji="1" lang="ja-JP" altLang="en-US" dirty="0"/>
              <a:t>プログラムの処理（関数）とそれに関係性の強いデータとを「オブジェク</a:t>
            </a:r>
            <a:r>
              <a:rPr lang="ja-JP" altLang="en-US" dirty="0"/>
              <a:t>ト」という単位にまとめることで、プログラムの生産性を高めようという思想＝実践。</a:t>
            </a:r>
            <a:endParaRPr lang="en-US" altLang="ja-JP" dirty="0"/>
          </a:p>
          <a:p>
            <a:r>
              <a:rPr kumimoji="1" lang="ja-JP" altLang="en-US" dirty="0"/>
              <a:t>カプセル化は求められていない点に注意。カプセル化はプログラムの疎結合化を推進するための別の思想＝実践。</a:t>
            </a:r>
            <a:r>
              <a:rPr kumimoji="1" lang="en-US" altLang="ja-JP" dirty="0"/>
              <a:t>FP</a:t>
            </a:r>
            <a:r>
              <a:rPr kumimoji="1" lang="ja-JP" altLang="en-US" dirty="0"/>
              <a:t>でも有効な概念。</a:t>
            </a:r>
            <a:r>
              <a:rPr kumimoji="1" lang="en-US" altLang="ja-JP" dirty="0" err="1"/>
              <a:t>cf.Haskell</a:t>
            </a:r>
            <a:r>
              <a:rPr kumimoji="1" lang="ja-JP" altLang="en-US" dirty="0" err="1"/>
              <a:t>、</a:t>
            </a:r>
            <a:r>
              <a:rPr kumimoji="1" lang="en-US" altLang="ja-JP" dirty="0" err="1"/>
              <a:t>Erlang</a:t>
            </a:r>
            <a:r>
              <a:rPr kumimoji="1" lang="ja-JP" altLang="en-US" dirty="0"/>
              <a:t>におけるエクスポート。</a:t>
            </a:r>
            <a:endParaRPr kumimoji="1" lang="en-US" altLang="ja-JP" dirty="0"/>
          </a:p>
          <a:p>
            <a:endParaRPr kumimoji="1" lang="en-US" altLang="ja-JP" dirty="0"/>
          </a:p>
        </p:txBody>
      </p:sp>
      <p:sp>
        <p:nvSpPr>
          <p:cNvPr id="5" name="正方形/長方形 4"/>
          <p:cNvSpPr/>
          <p:nvPr/>
        </p:nvSpPr>
        <p:spPr>
          <a:xfrm>
            <a:off x="5672380" y="5145437"/>
            <a:ext cx="6044339" cy="1348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a:t>オブジェクト</a:t>
            </a:r>
          </a:p>
        </p:txBody>
      </p:sp>
      <p:sp>
        <p:nvSpPr>
          <p:cNvPr id="6" name="正方形/長方形 5"/>
          <p:cNvSpPr/>
          <p:nvPr/>
        </p:nvSpPr>
        <p:spPr>
          <a:xfrm>
            <a:off x="5873858" y="5548393"/>
            <a:ext cx="2732222" cy="7635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正方形/長方形 6"/>
          <p:cNvSpPr/>
          <p:nvPr/>
        </p:nvSpPr>
        <p:spPr>
          <a:xfrm>
            <a:off x="8787540" y="5548392"/>
            <a:ext cx="2747720" cy="7635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処理（関数）</a:t>
            </a:r>
          </a:p>
        </p:txBody>
      </p:sp>
    </p:spTree>
    <p:extLst>
      <p:ext uri="{BB962C8B-B14F-4D97-AF65-F5344CB8AC3E}">
        <p14:creationId xmlns:p14="http://schemas.microsoft.com/office/powerpoint/2010/main" val="177216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補足）</a:t>
            </a:r>
            <a:r>
              <a:rPr kumimoji="1" lang="en-US" altLang="ja-JP"/>
              <a:t>FP</a:t>
            </a:r>
            <a:r>
              <a:rPr kumimoji="1" lang="ja-JP" altLang="en-US"/>
              <a:t>とは？</a:t>
            </a:r>
          </a:p>
        </p:txBody>
      </p:sp>
      <p:sp>
        <p:nvSpPr>
          <p:cNvPr id="3" name="コンテンツ プレースホルダー 2"/>
          <p:cNvSpPr>
            <a:spLocks noGrp="1"/>
          </p:cNvSpPr>
          <p:nvPr>
            <p:ph idx="1"/>
          </p:nvPr>
        </p:nvSpPr>
        <p:spPr/>
        <p:txBody>
          <a:bodyPr/>
          <a:lstStyle/>
          <a:p>
            <a:r>
              <a:rPr kumimoji="1" lang="en-US" altLang="ja-JP" dirty="0"/>
              <a:t>Functional Programming</a:t>
            </a:r>
            <a:r>
              <a:rPr kumimoji="1" lang="ja-JP" altLang="en-US" dirty="0" err="1"/>
              <a:t>。</a:t>
            </a:r>
            <a:endParaRPr kumimoji="1" lang="en-US" altLang="ja-JP" dirty="0"/>
          </a:p>
          <a:p>
            <a:r>
              <a:rPr kumimoji="1" lang="en-US" altLang="ja-JP" dirty="0"/>
              <a:t>OOP</a:t>
            </a:r>
            <a:r>
              <a:rPr lang="ja-JP" altLang="en-US" dirty="0"/>
              <a:t>の反対に、関数とデータを完全に切離し、関数の高機能化をはかることで、プログラムの安全性や保守性の向上、並列分散処理系実装の容易化を推し進めようとする思想＝実践。</a:t>
            </a:r>
            <a:endParaRPr lang="en-US" altLang="ja-JP" dirty="0"/>
          </a:p>
          <a:p>
            <a:r>
              <a:rPr lang="ja-JP" altLang="en-US" dirty="0"/>
              <a:t>やや「実験場」的で難解。高階関数、クロージャ、ケース式など</a:t>
            </a:r>
            <a:r>
              <a:rPr lang="en-US" altLang="ja-JP" dirty="0"/>
              <a:t>OOP</a:t>
            </a:r>
            <a:r>
              <a:rPr lang="ja-JP" altLang="en-US" dirty="0" err="1"/>
              <a:t>にも</a:t>
            </a:r>
            <a:r>
              <a:rPr lang="ja-JP" altLang="en-US" dirty="0"/>
              <a:t>応用できる技術が次々と輸出されている。</a:t>
            </a:r>
            <a:endParaRPr lang="en-US" altLang="ja-JP" dirty="0"/>
          </a:p>
          <a:p>
            <a:r>
              <a:rPr kumimoji="1" lang="ja-JP" altLang="en-US" dirty="0"/>
              <a:t>例）</a:t>
            </a:r>
            <a:r>
              <a:rPr kumimoji="1" lang="en-US" altLang="ja-JP" dirty="0"/>
              <a:t>Haskell</a:t>
            </a:r>
            <a:r>
              <a:rPr kumimoji="1" lang="ja-JP" altLang="en-US" dirty="0" err="1"/>
              <a:t>、</a:t>
            </a:r>
            <a:r>
              <a:rPr kumimoji="1" lang="en-US" altLang="ja-JP" dirty="0" err="1"/>
              <a:t>Erlang</a:t>
            </a:r>
            <a:r>
              <a:rPr kumimoji="1" lang="ja-JP" altLang="en-US" dirty="0" err="1"/>
              <a:t>、</a:t>
            </a:r>
            <a:r>
              <a:rPr kumimoji="1" lang="en-US" altLang="ja-JP" dirty="0"/>
              <a:t>Lisp</a:t>
            </a:r>
            <a:r>
              <a:rPr kumimoji="1" lang="ja-JP" altLang="en-US" dirty="0"/>
              <a:t>（およびその方言）</a:t>
            </a:r>
          </a:p>
        </p:txBody>
      </p:sp>
    </p:spTree>
    <p:extLst>
      <p:ext uri="{BB962C8B-B14F-4D97-AF65-F5344CB8AC3E}">
        <p14:creationId xmlns:p14="http://schemas.microsoft.com/office/powerpoint/2010/main" val="157265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OOP</a:t>
            </a:r>
            <a:r>
              <a:rPr kumimoji="1" lang="ja-JP" altLang="en-US"/>
              <a:t>の種類</a:t>
            </a:r>
          </a:p>
        </p:txBody>
      </p:sp>
      <p:sp>
        <p:nvSpPr>
          <p:cNvPr id="3" name="コンテンツ プレースホルダー 2"/>
          <p:cNvSpPr>
            <a:spLocks noGrp="1"/>
          </p:cNvSpPr>
          <p:nvPr>
            <p:ph idx="1"/>
          </p:nvPr>
        </p:nvSpPr>
        <p:spPr/>
        <p:txBody>
          <a:bodyPr>
            <a:normAutofit lnSpcReduction="10000"/>
          </a:bodyPr>
          <a:lstStyle/>
          <a:p>
            <a:r>
              <a:rPr kumimoji="1" lang="ja-JP" altLang="en-US" dirty="0"/>
              <a:t>クラス・ベースの</a:t>
            </a:r>
            <a:r>
              <a:rPr kumimoji="1" lang="en-US" altLang="ja-JP" dirty="0"/>
              <a:t>OOP</a:t>
            </a:r>
          </a:p>
          <a:p>
            <a:pPr lvl="1"/>
            <a:r>
              <a:rPr lang="en-US" altLang="ja-JP" dirty="0"/>
              <a:t>Java</a:t>
            </a:r>
            <a:r>
              <a:rPr lang="ja-JP" altLang="en-US" dirty="0"/>
              <a:t>や</a:t>
            </a:r>
            <a:r>
              <a:rPr lang="en-US" altLang="ja-JP" dirty="0"/>
              <a:t>C#</a:t>
            </a:r>
            <a:r>
              <a:rPr lang="ja-JP" altLang="en-US" dirty="0" err="1"/>
              <a:t>、</a:t>
            </a:r>
            <a:r>
              <a:rPr lang="en-US" altLang="ja-JP" dirty="0"/>
              <a:t>Python</a:t>
            </a:r>
            <a:r>
              <a:rPr lang="ja-JP" altLang="en-US" dirty="0" err="1"/>
              <a:t>、</a:t>
            </a:r>
            <a:r>
              <a:rPr lang="en-US" altLang="ja-JP" dirty="0"/>
              <a:t>Ruby</a:t>
            </a:r>
            <a:r>
              <a:rPr lang="ja-JP" altLang="en-US" dirty="0"/>
              <a:t>などはこちらに該当</a:t>
            </a:r>
            <a:endParaRPr lang="en-US" altLang="ja-JP" dirty="0"/>
          </a:p>
          <a:p>
            <a:pPr lvl="1"/>
            <a:r>
              <a:rPr lang="ja-JP" altLang="en-US" dirty="0"/>
              <a:t>オブジェクトの「かたち」をクラスであらかじめ宣言</a:t>
            </a:r>
            <a:endParaRPr lang="en-US" altLang="ja-JP" dirty="0"/>
          </a:p>
          <a:p>
            <a:pPr lvl="1"/>
            <a:r>
              <a:rPr lang="ja-JP" altLang="en-US" dirty="0"/>
              <a:t>クラスのかたちでオブジェクト（インスタンス）のかたちも決まる</a:t>
            </a:r>
            <a:endParaRPr lang="en-US" altLang="ja-JP" dirty="0"/>
          </a:p>
          <a:p>
            <a:pPr lvl="1"/>
            <a:endParaRPr lang="en-US" altLang="ja-JP" dirty="0"/>
          </a:p>
          <a:p>
            <a:r>
              <a:rPr lang="ja-JP" altLang="en-US" dirty="0"/>
              <a:t>プロトタイプ・ベースの</a:t>
            </a:r>
            <a:r>
              <a:rPr lang="en-US" altLang="ja-JP" dirty="0"/>
              <a:t>OOP</a:t>
            </a:r>
          </a:p>
          <a:p>
            <a:pPr lvl="1"/>
            <a:r>
              <a:rPr lang="en-US" altLang="ja-JP" dirty="0"/>
              <a:t>JavaScript</a:t>
            </a:r>
            <a:r>
              <a:rPr lang="ja-JP" altLang="en-US" dirty="0"/>
              <a:t>はこちらに該当（</a:t>
            </a:r>
            <a:r>
              <a:rPr lang="ja-JP" altLang="en-US" dirty="0" err="1"/>
              <a:t>て</a:t>
            </a:r>
            <a:r>
              <a:rPr lang="ja-JP" altLang="en-US" dirty="0"/>
              <a:t>いうかそれ以外にあるのか？）</a:t>
            </a:r>
            <a:endParaRPr lang="en-US" altLang="ja-JP" dirty="0"/>
          </a:p>
          <a:p>
            <a:pPr lvl="1"/>
            <a:r>
              <a:rPr lang="ja-JP" altLang="en-US" dirty="0"/>
              <a:t>「かたち」はすべて実行時に動的に決定される</a:t>
            </a:r>
            <a:endParaRPr lang="en-US" altLang="ja-JP" dirty="0"/>
          </a:p>
          <a:p>
            <a:pPr lvl="1"/>
            <a:r>
              <a:rPr lang="ja-JP" altLang="en-US" dirty="0"/>
              <a:t>プロトタイプ（原型）として指定されたオブジェクトがメンバー（フィールドやメソッド）の継承元となり、それらと自分自身が備えたメンバーでそのオブジェクトの「かたち」が決まる。</a:t>
            </a:r>
            <a:endParaRPr lang="en-US" altLang="ja-JP" dirty="0"/>
          </a:p>
          <a:p>
            <a:pPr lvl="1"/>
            <a:endParaRPr kumimoji="1" lang="ja-JP" altLang="en-US" dirty="0"/>
          </a:p>
        </p:txBody>
      </p:sp>
    </p:spTree>
    <p:extLst>
      <p:ext uri="{BB962C8B-B14F-4D97-AF65-F5344CB8AC3E}">
        <p14:creationId xmlns:p14="http://schemas.microsoft.com/office/powerpoint/2010/main" val="33064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プロトタイプ・チェーン</a:t>
            </a:r>
          </a:p>
        </p:txBody>
      </p:sp>
      <p:sp>
        <p:nvSpPr>
          <p:cNvPr id="3" name="コンテンツ プレースホルダー 2"/>
          <p:cNvSpPr>
            <a:spLocks noGrp="1"/>
          </p:cNvSpPr>
          <p:nvPr>
            <p:ph idx="1"/>
          </p:nvPr>
        </p:nvSpPr>
        <p:spPr/>
        <p:txBody>
          <a:bodyPr/>
          <a:lstStyle/>
          <a:p>
            <a:r>
              <a:rPr lang="ja-JP" altLang="en-US" dirty="0"/>
              <a:t>あるオブジェクトにメンバ（フィールド</a:t>
            </a:r>
            <a:r>
              <a:rPr lang="en-US" altLang="ja-JP" dirty="0"/>
              <a:t>/</a:t>
            </a:r>
            <a:r>
              <a:rPr lang="ja-JP" altLang="en-US" dirty="0"/>
              <a:t>メソッド）が存在するか確認する際に利用される概念。</a:t>
            </a:r>
            <a:endParaRPr lang="en-US" altLang="ja-JP" dirty="0"/>
          </a:p>
          <a:p>
            <a:r>
              <a:rPr lang="ja-JP" altLang="en-US" dirty="0"/>
              <a:t>メンバ検索の順序：</a:t>
            </a:r>
            <a:endParaRPr lang="en-US" altLang="ja-JP" dirty="0"/>
          </a:p>
          <a:p>
            <a:pPr lvl="1"/>
            <a:r>
              <a:rPr kumimoji="1" lang="ja-JP" altLang="en-US" dirty="0"/>
              <a:t>あるオブジェクト</a:t>
            </a:r>
            <a:r>
              <a:rPr kumimoji="1" lang="en-US" altLang="ja-JP" dirty="0"/>
              <a:t>A</a:t>
            </a:r>
            <a:r>
              <a:rPr kumimoji="1" lang="ja-JP" altLang="en-US" dirty="0"/>
              <a:t>そのものがメンバを持つかチェック</a:t>
            </a:r>
            <a:endParaRPr kumimoji="1" lang="en-US" altLang="ja-JP" dirty="0"/>
          </a:p>
          <a:p>
            <a:pPr lvl="1"/>
            <a:r>
              <a:rPr lang="ja-JP" altLang="en-US" dirty="0"/>
              <a:t>オブジェクト</a:t>
            </a:r>
            <a:r>
              <a:rPr lang="en-US" altLang="ja-JP" dirty="0"/>
              <a:t>A</a:t>
            </a:r>
            <a:r>
              <a:rPr lang="ja-JP" altLang="en-US" dirty="0"/>
              <a:t>のコンストラクタの</a:t>
            </a:r>
            <a:r>
              <a:rPr lang="en-US" altLang="ja-JP" dirty="0"/>
              <a:t>prototype</a:t>
            </a:r>
            <a:r>
              <a:rPr lang="ja-JP" altLang="en-US" dirty="0"/>
              <a:t>フィールドが指すオブジェクト</a:t>
            </a:r>
            <a:r>
              <a:rPr lang="en-US" altLang="ja-JP" dirty="0"/>
              <a:t>B</a:t>
            </a:r>
            <a:r>
              <a:rPr lang="ja-JP" altLang="en-US" dirty="0"/>
              <a:t>がメンバを持つかチェック</a:t>
            </a:r>
            <a:endParaRPr lang="en-US" altLang="ja-JP" dirty="0"/>
          </a:p>
          <a:p>
            <a:pPr lvl="1"/>
            <a:r>
              <a:rPr lang="ja-JP" altLang="en-US" dirty="0"/>
              <a:t>オブジェクト</a:t>
            </a:r>
            <a:r>
              <a:rPr lang="en-US" altLang="ja-JP" dirty="0"/>
              <a:t>B</a:t>
            </a:r>
            <a:r>
              <a:rPr lang="ja-JP" altLang="en-US" dirty="0"/>
              <a:t>のコンストラクタの</a:t>
            </a:r>
            <a:r>
              <a:rPr lang="en-US" altLang="ja-JP" dirty="0"/>
              <a:t>prototype</a:t>
            </a:r>
            <a:r>
              <a:rPr lang="ja-JP" altLang="en-US" dirty="0"/>
              <a:t>フィールドが</a:t>
            </a:r>
            <a:r>
              <a:rPr lang="en-US" altLang="ja-JP" dirty="0"/>
              <a:t>…</a:t>
            </a:r>
            <a:r>
              <a:rPr lang="ja-JP" altLang="en-US" dirty="0"/>
              <a:t>（中略）</a:t>
            </a:r>
            <a:endParaRPr lang="en-US" altLang="ja-JP" dirty="0"/>
          </a:p>
          <a:p>
            <a:pPr lvl="1"/>
            <a:r>
              <a:rPr lang="en-US" altLang="ja-JP" dirty="0" err="1"/>
              <a:t>Object.prototype</a:t>
            </a:r>
            <a:r>
              <a:rPr lang="ja-JP" altLang="en-US" dirty="0"/>
              <a:t>が指すオブジェクト</a:t>
            </a:r>
            <a:r>
              <a:rPr lang="en-US" altLang="ja-JP" dirty="0"/>
              <a:t>X</a:t>
            </a:r>
            <a:r>
              <a:rPr lang="ja-JP" altLang="en-US" dirty="0"/>
              <a:t>がメンバを持つかチェック</a:t>
            </a:r>
            <a:endParaRPr lang="en-US" altLang="ja-JP" dirty="0"/>
          </a:p>
          <a:p>
            <a:pPr lvl="1"/>
            <a:endParaRPr kumimoji="1" lang="ja-JP" altLang="en-US" dirty="0"/>
          </a:p>
        </p:txBody>
      </p:sp>
      <p:grpSp>
        <p:nvGrpSpPr>
          <p:cNvPr id="4" name="グループ化 3"/>
          <p:cNvGrpSpPr/>
          <p:nvPr/>
        </p:nvGrpSpPr>
        <p:grpSpPr>
          <a:xfrm>
            <a:off x="838200" y="5374475"/>
            <a:ext cx="10175928" cy="1233355"/>
            <a:chOff x="838200" y="5374475"/>
            <a:chExt cx="10175928" cy="1233355"/>
          </a:xfrm>
        </p:grpSpPr>
        <p:sp>
          <p:nvSpPr>
            <p:cNvPr id="5" name="雲 4"/>
            <p:cNvSpPr/>
            <p:nvPr/>
          </p:nvSpPr>
          <p:spPr>
            <a:xfrm>
              <a:off x="838200" y="5375326"/>
              <a:ext cx="2433234" cy="8016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foo</a:t>
              </a:r>
            </a:p>
          </p:txBody>
        </p:sp>
        <p:sp>
          <p:nvSpPr>
            <p:cNvPr id="6" name="雲 5"/>
            <p:cNvSpPr/>
            <p:nvPr/>
          </p:nvSpPr>
          <p:spPr>
            <a:xfrm>
              <a:off x="4709547" y="5374475"/>
              <a:ext cx="2433234" cy="8007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bar</a:t>
              </a:r>
            </a:p>
          </p:txBody>
        </p:sp>
        <p:sp>
          <p:nvSpPr>
            <p:cNvPr id="7" name="雲 6"/>
            <p:cNvSpPr/>
            <p:nvPr/>
          </p:nvSpPr>
          <p:spPr>
            <a:xfrm>
              <a:off x="8580894" y="5375327"/>
              <a:ext cx="2433234" cy="79992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baz</a:t>
              </a:r>
            </a:p>
          </p:txBody>
        </p:sp>
        <p:sp>
          <p:nvSpPr>
            <p:cNvPr id="8" name="テキスト ボックス 7"/>
            <p:cNvSpPr txBox="1"/>
            <p:nvPr/>
          </p:nvSpPr>
          <p:spPr>
            <a:xfrm>
              <a:off x="3271434" y="6238498"/>
              <a:ext cx="1662635" cy="369332"/>
            </a:xfrm>
            <a:prstGeom prst="rect">
              <a:avLst/>
            </a:prstGeom>
            <a:noFill/>
          </p:spPr>
          <p:txBody>
            <a:bodyPr wrap="none" rtlCol="0">
              <a:spAutoFit/>
            </a:bodyPr>
            <a:lstStyle/>
            <a:p>
              <a:r>
                <a:rPr kumimoji="1" lang="en-US" altLang="ja-JP"/>
                <a:t>Foo.prototype</a:t>
              </a:r>
              <a:endParaRPr kumimoji="1" lang="ja-JP" altLang="en-US"/>
            </a:p>
          </p:txBody>
        </p:sp>
        <p:cxnSp>
          <p:nvCxnSpPr>
            <p:cNvPr id="10" name="曲線コネクタ 9"/>
            <p:cNvCxnSpPr>
              <a:stCxn id="5" idx="1"/>
              <a:endCxn id="8" idx="1"/>
            </p:cNvCxnSpPr>
            <p:nvPr/>
          </p:nvCxnSpPr>
          <p:spPr>
            <a:xfrm rot="16200000" flipH="1">
              <a:off x="2539598" y="5691327"/>
              <a:ext cx="247055" cy="12166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曲線コネクタ 11"/>
            <p:cNvCxnSpPr>
              <a:stCxn id="8" idx="3"/>
              <a:endCxn id="6" idx="1"/>
            </p:cNvCxnSpPr>
            <p:nvPr/>
          </p:nvCxnSpPr>
          <p:spPr>
            <a:xfrm flipV="1">
              <a:off x="4934069" y="6174401"/>
              <a:ext cx="992095" cy="24876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142781" y="6238498"/>
              <a:ext cx="1630575" cy="369332"/>
            </a:xfrm>
            <a:prstGeom prst="rect">
              <a:avLst/>
            </a:prstGeom>
            <a:noFill/>
          </p:spPr>
          <p:txBody>
            <a:bodyPr wrap="none" rtlCol="0">
              <a:spAutoFit/>
            </a:bodyPr>
            <a:lstStyle/>
            <a:p>
              <a:r>
                <a:rPr lang="en-US" altLang="ja-JP"/>
                <a:t>Bar</a:t>
              </a:r>
              <a:r>
                <a:rPr kumimoji="1" lang="en-US" altLang="ja-JP"/>
                <a:t>.prototype</a:t>
              </a:r>
              <a:endParaRPr kumimoji="1" lang="ja-JP" altLang="en-US"/>
            </a:p>
          </p:txBody>
        </p:sp>
        <p:cxnSp>
          <p:nvCxnSpPr>
            <p:cNvPr id="18" name="曲線コネクタ 17"/>
            <p:cNvCxnSpPr>
              <a:stCxn id="6" idx="1"/>
              <a:endCxn id="16" idx="1"/>
            </p:cNvCxnSpPr>
            <p:nvPr/>
          </p:nvCxnSpPr>
          <p:spPr>
            <a:xfrm rot="16200000" flipH="1">
              <a:off x="6410091" y="5690473"/>
              <a:ext cx="248763" cy="12166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16" idx="3"/>
              <a:endCxn id="7" idx="1"/>
            </p:cNvCxnSpPr>
            <p:nvPr/>
          </p:nvCxnSpPr>
          <p:spPr>
            <a:xfrm flipV="1">
              <a:off x="8773356" y="6174402"/>
              <a:ext cx="1024155" cy="2487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159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かたち（型）の扱い方</a:t>
            </a:r>
          </a:p>
        </p:txBody>
      </p:sp>
      <p:sp>
        <p:nvSpPr>
          <p:cNvPr id="3" name="コンテンツ プレースホルダー 2"/>
          <p:cNvSpPr>
            <a:spLocks noGrp="1"/>
          </p:cNvSpPr>
          <p:nvPr>
            <p:ph idx="1"/>
          </p:nvPr>
        </p:nvSpPr>
        <p:spPr/>
        <p:txBody>
          <a:bodyPr/>
          <a:lstStyle/>
          <a:p>
            <a:r>
              <a:rPr kumimoji="1" lang="ja-JP" altLang="en-US" dirty="0"/>
              <a:t>型とは何か？</a:t>
            </a:r>
            <a:endParaRPr kumimoji="1" lang="en-US" altLang="ja-JP" dirty="0"/>
          </a:p>
          <a:p>
            <a:pPr lvl="1"/>
            <a:r>
              <a:rPr lang="ja-JP" altLang="en-US" dirty="0"/>
              <a:t>プリミティブもオブジェクトも区別せず、味も素っ気もない言い方をすれば「メモリ上に確保されるサイズとそのフォーマット」。</a:t>
            </a:r>
            <a:endParaRPr kumimoji="1" lang="en-US" altLang="ja-JP" dirty="0"/>
          </a:p>
          <a:p>
            <a:r>
              <a:rPr kumimoji="1" lang="ja-JP" altLang="en-US" dirty="0"/>
              <a:t>静的型付け</a:t>
            </a:r>
            <a:endParaRPr kumimoji="1" lang="en-US" altLang="ja-JP" dirty="0"/>
          </a:p>
          <a:p>
            <a:pPr lvl="1"/>
            <a:r>
              <a:rPr lang="ja-JP" altLang="en-US" dirty="0"/>
              <a:t>データには型がある（当たり前）。</a:t>
            </a:r>
            <a:endParaRPr lang="en-US" altLang="ja-JP" dirty="0"/>
          </a:p>
          <a:p>
            <a:pPr lvl="1"/>
            <a:r>
              <a:rPr kumimoji="1" lang="ja-JP" altLang="en-US" dirty="0"/>
              <a:t>変数・引数・フィールドにも型がある（これが特徴）。</a:t>
            </a:r>
            <a:endParaRPr kumimoji="1" lang="en-US" altLang="ja-JP" dirty="0"/>
          </a:p>
          <a:p>
            <a:r>
              <a:rPr lang="ja-JP" altLang="en-US" dirty="0"/>
              <a:t>動的型付け</a:t>
            </a:r>
            <a:endParaRPr lang="en-US" altLang="ja-JP" dirty="0"/>
          </a:p>
          <a:p>
            <a:pPr lvl="1"/>
            <a:r>
              <a:rPr kumimoji="1" lang="ja-JP" altLang="en-US" dirty="0"/>
              <a:t>データには型がある（</a:t>
            </a:r>
            <a:r>
              <a:rPr kumimoji="1" lang="en-US" altLang="ja-JP" dirty="0"/>
              <a:t>〃</a:t>
            </a:r>
            <a:r>
              <a:rPr kumimoji="1" lang="ja-JP" altLang="en-US" dirty="0"/>
              <a:t>）。</a:t>
            </a:r>
            <a:endParaRPr kumimoji="1" lang="en-US" altLang="ja-JP" dirty="0"/>
          </a:p>
          <a:p>
            <a:pPr lvl="1"/>
            <a:r>
              <a:rPr lang="ja-JP" altLang="en-US" dirty="0"/>
              <a:t>変数・引数・フィールドには型がない（これが特徴）。</a:t>
            </a:r>
            <a:endParaRPr kumimoji="1" lang="ja-JP" altLang="en-US" dirty="0"/>
          </a:p>
        </p:txBody>
      </p:sp>
    </p:spTree>
    <p:extLst>
      <p:ext uri="{BB962C8B-B14F-4D97-AF65-F5344CB8AC3E}">
        <p14:creationId xmlns:p14="http://schemas.microsoft.com/office/powerpoint/2010/main" val="94988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クラス</a:t>
            </a:r>
            <a:r>
              <a:rPr lang="en-US" altLang="ja-JP"/>
              <a:t>vs</a:t>
            </a:r>
            <a:r>
              <a:rPr lang="ja-JP" altLang="en-US"/>
              <a:t>プロトタイプ</a:t>
            </a:r>
            <a:r>
              <a:rPr lang="en-US" altLang="ja-JP"/>
              <a:t/>
            </a:r>
            <a:br>
              <a:rPr lang="en-US" altLang="ja-JP"/>
            </a:br>
            <a:r>
              <a:rPr lang="ja-JP" altLang="en-US"/>
              <a:t>静的型付け</a:t>
            </a:r>
            <a:r>
              <a:rPr lang="en-US" altLang="ja-JP"/>
              <a:t>vs</a:t>
            </a:r>
            <a:r>
              <a:rPr lang="ja-JP" altLang="en-US"/>
              <a:t>動的型付け</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069001774"/>
              </p:ext>
            </p:extLst>
          </p:nvPr>
        </p:nvGraphicFramePr>
        <p:xfrm>
          <a:off x="838200" y="1825626"/>
          <a:ext cx="10515600" cy="4187715"/>
        </p:xfrm>
        <a:graphic>
          <a:graphicData uri="http://schemas.openxmlformats.org/drawingml/2006/table">
            <a:tbl>
              <a:tblPr firstRow="1" bandRow="1">
                <a:tableStyleId>{5C22544A-7EE6-4342-B048-85BDC9FD1C3A}</a:tableStyleId>
              </a:tblPr>
              <a:tblGrid>
                <a:gridCol w="2628900"/>
                <a:gridCol w="2628900"/>
                <a:gridCol w="2628900"/>
                <a:gridCol w="2628900"/>
              </a:tblGrid>
              <a:tr h="837543">
                <a:tc>
                  <a:txBody>
                    <a:bodyPr/>
                    <a:lstStyle/>
                    <a:p>
                      <a:r>
                        <a:rPr kumimoji="1" lang="ja-JP" altLang="en-US"/>
                        <a:t>言語</a:t>
                      </a:r>
                    </a:p>
                  </a:txBody>
                  <a:tcPr anchor="ctr"/>
                </a:tc>
                <a:tc>
                  <a:txBody>
                    <a:bodyPr/>
                    <a:lstStyle/>
                    <a:p>
                      <a:r>
                        <a:rPr kumimoji="1" lang="ja-JP" altLang="en-US"/>
                        <a:t>クラス</a:t>
                      </a:r>
                      <a:r>
                        <a:rPr kumimoji="1" lang="en-US" altLang="ja-JP"/>
                        <a:t>vs</a:t>
                      </a:r>
                      <a:r>
                        <a:rPr kumimoji="1" lang="ja-JP" altLang="en-US"/>
                        <a:t>プロトタイプ</a:t>
                      </a:r>
                    </a:p>
                  </a:txBody>
                  <a:tcPr anchor="ctr"/>
                </a:tc>
                <a:tc>
                  <a:txBody>
                    <a:bodyPr/>
                    <a:lstStyle/>
                    <a:p>
                      <a:r>
                        <a:rPr kumimoji="1" lang="ja-JP" altLang="en-US"/>
                        <a:t>静的</a:t>
                      </a:r>
                      <a:r>
                        <a:rPr kumimoji="1" lang="en-US" altLang="ja-JP"/>
                        <a:t>vs</a:t>
                      </a:r>
                      <a:r>
                        <a:rPr kumimoji="1" lang="ja-JP" altLang="en-US"/>
                        <a:t>動的</a:t>
                      </a:r>
                    </a:p>
                  </a:txBody>
                  <a:tcPr anchor="ctr"/>
                </a:tc>
                <a:tc>
                  <a:txBody>
                    <a:bodyPr/>
                    <a:lstStyle/>
                    <a:p>
                      <a:r>
                        <a:rPr kumimoji="1" lang="ja-JP" altLang="en-US"/>
                        <a:t>ジェネリクス</a:t>
                      </a:r>
                    </a:p>
                  </a:txBody>
                  <a:tcPr anchor="ctr"/>
                </a:tc>
              </a:tr>
              <a:tr h="837543">
                <a:tc>
                  <a:txBody>
                    <a:bodyPr/>
                    <a:lstStyle/>
                    <a:p>
                      <a:r>
                        <a:rPr kumimoji="1" lang="en-US" altLang="ja-JP"/>
                        <a:t>JavaScript</a:t>
                      </a:r>
                      <a:endParaRPr kumimoji="1" lang="ja-JP" altLang="en-US"/>
                    </a:p>
                  </a:txBody>
                  <a:tcPr anchor="ctr"/>
                </a:tc>
                <a:tc>
                  <a:txBody>
                    <a:bodyPr/>
                    <a:lstStyle/>
                    <a:p>
                      <a:r>
                        <a:rPr kumimoji="1" lang="ja-JP" altLang="en-US"/>
                        <a:t>プロトタイプ</a:t>
                      </a:r>
                    </a:p>
                  </a:txBody>
                  <a:tcPr anchor="ctr"/>
                </a:tc>
                <a:tc rowSpan="2">
                  <a:txBody>
                    <a:bodyPr/>
                    <a:lstStyle/>
                    <a:p>
                      <a:r>
                        <a:rPr kumimoji="1" lang="ja-JP" altLang="en-US"/>
                        <a:t>動的</a:t>
                      </a:r>
                    </a:p>
                  </a:txBody>
                  <a:tcPr anchor="ctr"/>
                </a:tc>
                <a:tc rowSpan="2">
                  <a:txBody>
                    <a:bodyPr/>
                    <a:lstStyle/>
                    <a:p>
                      <a:r>
                        <a:rPr kumimoji="1" lang="en-US" altLang="ja-JP"/>
                        <a:t>×</a:t>
                      </a:r>
                      <a:endParaRPr kumimoji="1" lang="ja-JP" altLang="en-US"/>
                    </a:p>
                  </a:txBody>
                  <a:tcPr anchor="ctr"/>
                </a:tc>
              </a:tr>
              <a:tr h="837543">
                <a:tc>
                  <a:txBody>
                    <a:bodyPr/>
                    <a:lstStyle/>
                    <a:p>
                      <a:r>
                        <a:rPr kumimoji="1" lang="en-US" altLang="ja-JP"/>
                        <a:t>Python/Ruby</a:t>
                      </a:r>
                      <a:endParaRPr kumimoji="1" lang="ja-JP" altLang="en-US"/>
                    </a:p>
                  </a:txBody>
                  <a:tcPr anchor="ctr"/>
                </a:tc>
                <a:tc rowSpan="3">
                  <a:txBody>
                    <a:bodyPr/>
                    <a:lstStyle/>
                    <a:p>
                      <a:r>
                        <a:rPr kumimoji="1" lang="ja-JP" altLang="en-US"/>
                        <a:t>クラス</a:t>
                      </a:r>
                    </a:p>
                  </a:txBody>
                  <a:tcPr anchor="ctr"/>
                </a:tc>
                <a:tc vMerge="1">
                  <a:txBody>
                    <a:bodyPr/>
                    <a:lstStyle/>
                    <a:p>
                      <a:endParaRPr kumimoji="1" lang="ja-JP" altLang="en-US"/>
                    </a:p>
                  </a:txBody>
                  <a:tcPr/>
                </a:tc>
                <a:tc vMerge="1">
                  <a:txBody>
                    <a:bodyPr/>
                    <a:lstStyle/>
                    <a:p>
                      <a:endParaRPr kumimoji="1" lang="ja-JP" altLang="en-US"/>
                    </a:p>
                  </a:txBody>
                  <a:tcPr/>
                </a:tc>
              </a:tr>
              <a:tr h="837543">
                <a:tc>
                  <a:txBody>
                    <a:bodyPr/>
                    <a:lstStyle/>
                    <a:p>
                      <a:r>
                        <a:rPr kumimoji="1" lang="en-US" altLang="ja-JP"/>
                        <a:t>Java</a:t>
                      </a:r>
                      <a:endParaRPr kumimoji="1" lang="ja-JP" altLang="en-US"/>
                    </a:p>
                  </a:txBody>
                  <a:tcPr anchor="ctr"/>
                </a:tc>
                <a:tc vMerge="1">
                  <a:txBody>
                    <a:bodyPr/>
                    <a:lstStyle/>
                    <a:p>
                      <a:endParaRPr kumimoji="1" lang="ja-JP" altLang="en-US"/>
                    </a:p>
                  </a:txBody>
                  <a:tcPr/>
                </a:tc>
                <a:tc rowSpan="2">
                  <a:txBody>
                    <a:bodyPr/>
                    <a:lstStyle/>
                    <a:p>
                      <a:r>
                        <a:rPr kumimoji="1" lang="ja-JP" altLang="en-US"/>
                        <a:t>静的</a:t>
                      </a:r>
                    </a:p>
                  </a:txBody>
                  <a:tcPr anchor="ctr"/>
                </a:tc>
                <a:tc>
                  <a:txBody>
                    <a:bodyPr/>
                    <a:lstStyle/>
                    <a:p>
                      <a:r>
                        <a:rPr kumimoji="1" lang="ja-JP" altLang="en-US"/>
                        <a:t>△（イレイジャ）</a:t>
                      </a:r>
                    </a:p>
                  </a:txBody>
                  <a:tcPr anchor="ctr"/>
                </a:tc>
              </a:tr>
              <a:tr h="837543">
                <a:tc>
                  <a:txBody>
                    <a:bodyPr/>
                    <a:lstStyle/>
                    <a:p>
                      <a:r>
                        <a:rPr kumimoji="1" lang="en-US" altLang="ja-JP"/>
                        <a:t>C#</a:t>
                      </a:r>
                      <a:endParaRPr kumimoji="1" lang="ja-JP" altLang="en-US"/>
                    </a:p>
                  </a:txBody>
                  <a:tcPr anchor="ctr"/>
                </a:tc>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a:t>○（非イレイジャ）</a:t>
                      </a:r>
                    </a:p>
                  </a:txBody>
                  <a:tcPr anchor="ctr"/>
                </a:tc>
              </a:tr>
            </a:tbl>
          </a:graphicData>
        </a:graphic>
      </p:graphicFrame>
    </p:spTree>
    <p:extLst>
      <p:ext uri="{BB962C8B-B14F-4D97-AF65-F5344CB8AC3E}">
        <p14:creationId xmlns:p14="http://schemas.microsoft.com/office/powerpoint/2010/main" val="1675510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なぜ動的＆プロトタイプになった？</a:t>
            </a:r>
          </a:p>
        </p:txBody>
      </p:sp>
      <p:sp>
        <p:nvSpPr>
          <p:cNvPr id="3" name="コンテンツ プレースホルダー 2"/>
          <p:cNvSpPr>
            <a:spLocks noGrp="1"/>
          </p:cNvSpPr>
          <p:nvPr>
            <p:ph idx="1"/>
          </p:nvPr>
        </p:nvSpPr>
        <p:spPr/>
        <p:txBody>
          <a:bodyPr/>
          <a:lstStyle/>
          <a:p>
            <a:r>
              <a:rPr kumimoji="1" lang="ja-JP" altLang="en-US" dirty="0"/>
              <a:t>そもそもは「ちょっとした処理」しか想定していなかった。</a:t>
            </a:r>
            <a:endParaRPr kumimoji="1" lang="en-US" altLang="ja-JP" dirty="0"/>
          </a:p>
          <a:p>
            <a:endParaRPr kumimoji="1" lang="en-US" altLang="ja-JP" dirty="0"/>
          </a:p>
          <a:p>
            <a:endParaRPr lang="en-US" altLang="ja-JP" dirty="0"/>
          </a:p>
          <a:p>
            <a:endParaRPr kumimoji="1" lang="en-US" altLang="ja-JP" dirty="0"/>
          </a:p>
          <a:p>
            <a:r>
              <a:rPr kumimoji="1" lang="en-US" altLang="ja-JP" dirty="0"/>
              <a:t>Web</a:t>
            </a:r>
            <a:r>
              <a:rPr kumimoji="1" lang="ja-JP" altLang="en-US" dirty="0"/>
              <a:t>サイトはいろいろなリソースの寄せ集め。動的協働のためには、バージョン問題を惹起するクラスは厄介。</a:t>
            </a:r>
            <a:endParaRPr kumimoji="1" lang="en-US" altLang="ja-JP" dirty="0"/>
          </a:p>
          <a:p>
            <a:endParaRPr kumimoji="1" lang="ja-JP" altLang="en-US" dirty="0"/>
          </a:p>
        </p:txBody>
      </p:sp>
      <p:sp>
        <p:nvSpPr>
          <p:cNvPr id="4" name="雲形吹き出し 3"/>
          <p:cNvSpPr/>
          <p:nvPr/>
        </p:nvSpPr>
        <p:spPr>
          <a:xfrm>
            <a:off x="6524786" y="2433234"/>
            <a:ext cx="4829014" cy="1007390"/>
          </a:xfrm>
          <a:prstGeom prst="cloudCallout">
            <a:avLst>
              <a:gd name="adj1" fmla="val -40731"/>
              <a:gd name="adj2" fmla="val -46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cf.ECMAScript</a:t>
            </a:r>
            <a:r>
              <a:rPr lang="ja-JP" altLang="en-US"/>
              <a:t> </a:t>
            </a:r>
            <a:r>
              <a:rPr lang="en-US" altLang="ja-JP"/>
              <a:t>v6</a:t>
            </a:r>
            <a:r>
              <a:rPr lang="ja-JP" altLang="en-US"/>
              <a:t>におけるクラスとモジュール導入。</a:t>
            </a:r>
            <a:endParaRPr kumimoji="1" lang="ja-JP" altLang="en-US"/>
          </a:p>
        </p:txBody>
      </p:sp>
      <p:sp>
        <p:nvSpPr>
          <p:cNvPr id="5" name="雲形吹き出し 4"/>
          <p:cNvSpPr/>
          <p:nvPr/>
        </p:nvSpPr>
        <p:spPr>
          <a:xfrm>
            <a:off x="6524786" y="5169573"/>
            <a:ext cx="4829014" cy="1007390"/>
          </a:xfrm>
          <a:prstGeom prst="cloudCallout">
            <a:avLst>
              <a:gd name="adj1" fmla="val -40731"/>
              <a:gd name="adj2" fmla="val -46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cf.Erlang</a:t>
            </a:r>
            <a:r>
              <a:rPr lang="ja-JP" altLang="en-US"/>
              <a:t>における動的型付けの意義。</a:t>
            </a:r>
            <a:endParaRPr kumimoji="1" lang="ja-JP" altLang="en-US"/>
          </a:p>
        </p:txBody>
      </p:sp>
      <p:sp>
        <p:nvSpPr>
          <p:cNvPr id="7" name="雲形吹き出し 6"/>
          <p:cNvSpPr/>
          <p:nvPr/>
        </p:nvSpPr>
        <p:spPr>
          <a:xfrm>
            <a:off x="2911098" y="5530352"/>
            <a:ext cx="4829014" cy="1007390"/>
          </a:xfrm>
          <a:prstGeom prst="cloudCallout">
            <a:avLst>
              <a:gd name="adj1" fmla="val -11846"/>
              <a:gd name="adj2" fmla="val -92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cf. </a:t>
            </a:r>
            <a:r>
              <a:rPr lang="en-US" altLang="ja-JP" dirty="0" err="1"/>
              <a:t>TypeScript</a:t>
            </a:r>
            <a:r>
              <a:rPr lang="ja-JP" altLang="en-US" dirty="0"/>
              <a:t>における「構造的部分型」の導入</a:t>
            </a:r>
            <a:endParaRPr kumimoji="1" lang="ja-JP" altLang="en-US" dirty="0"/>
          </a:p>
        </p:txBody>
      </p:sp>
    </p:spTree>
    <p:extLst>
      <p:ext uri="{BB962C8B-B14F-4D97-AF65-F5344CB8AC3E}">
        <p14:creationId xmlns:p14="http://schemas.microsoft.com/office/powerpoint/2010/main" val="204833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目的</a:t>
            </a:r>
            <a:endParaRPr kumimoji="1" lang="ja-JP" altLang="en-US"/>
          </a:p>
        </p:txBody>
      </p:sp>
      <p:sp>
        <p:nvSpPr>
          <p:cNvPr id="3" name="コンテンツ プレースホルダー 2"/>
          <p:cNvSpPr>
            <a:spLocks noGrp="1"/>
          </p:cNvSpPr>
          <p:nvPr>
            <p:ph idx="1"/>
          </p:nvPr>
        </p:nvSpPr>
        <p:spPr/>
        <p:txBody>
          <a:bodyPr/>
          <a:lstStyle/>
          <a:p>
            <a:r>
              <a:rPr kumimoji="1" lang="ja-JP" altLang="en-US" dirty="0"/>
              <a:t>一般的観点</a:t>
            </a:r>
            <a:endParaRPr kumimoji="1" lang="en-US" altLang="ja-JP" dirty="0"/>
          </a:p>
          <a:p>
            <a:pPr lvl="1"/>
            <a:r>
              <a:rPr lang="en-US" altLang="ja-JP" dirty="0"/>
              <a:t>Web</a:t>
            </a:r>
            <a:r>
              <a:rPr lang="ja-JP" altLang="en-US" dirty="0"/>
              <a:t>アプリケーション開発のなかで存在感を増し続ける</a:t>
            </a:r>
            <a:r>
              <a:rPr lang="en-US" altLang="ja-JP" dirty="0"/>
              <a:t>JavaScript</a:t>
            </a:r>
            <a:r>
              <a:rPr lang="ja-JP" altLang="en-US" dirty="0"/>
              <a:t>について、「なんとなくわかる」でない知識を身に付ける。</a:t>
            </a:r>
            <a:endParaRPr lang="en-US" altLang="ja-JP" dirty="0"/>
          </a:p>
          <a:p>
            <a:pPr lvl="1"/>
            <a:r>
              <a:rPr kumimoji="1" lang="en-US" altLang="ja-JP" dirty="0"/>
              <a:t>JavaScript</a:t>
            </a:r>
            <a:r>
              <a:rPr kumimoji="1" lang="ja-JP" altLang="en-US" dirty="0"/>
              <a:t>のメリット、デメリット、代替技術について知ることで、保守</a:t>
            </a:r>
            <a:r>
              <a:rPr kumimoji="1" lang="en-US" altLang="ja-JP" dirty="0"/>
              <a:t>/</a:t>
            </a:r>
            <a:r>
              <a:rPr kumimoji="1" lang="ja-JP" altLang="en-US" dirty="0"/>
              <a:t>開発の生産性や品質を向上させる。</a:t>
            </a:r>
            <a:endParaRPr kumimoji="1" lang="en-US" altLang="ja-JP" dirty="0"/>
          </a:p>
          <a:p>
            <a:endParaRPr lang="en-US" altLang="ja-JP" dirty="0"/>
          </a:p>
          <a:p>
            <a:r>
              <a:rPr lang="ja-JP" altLang="en-US" dirty="0"/>
              <a:t>特殊的観点</a:t>
            </a:r>
            <a:endParaRPr lang="en-US" altLang="ja-JP" dirty="0"/>
          </a:p>
          <a:p>
            <a:pPr lvl="1"/>
            <a:r>
              <a:rPr kumimoji="1" lang="ja-JP" altLang="en-US" dirty="0"/>
              <a:t>数カ月後に身近な存在となる某クライアントサイド</a:t>
            </a:r>
            <a:r>
              <a:rPr kumimoji="1" lang="en-US" altLang="ja-JP" dirty="0"/>
              <a:t>MVC</a:t>
            </a:r>
            <a:r>
              <a:rPr kumimoji="1" lang="ja-JP" altLang="en-US" dirty="0"/>
              <a:t>ライクなアプリケーションの保守</a:t>
            </a:r>
            <a:r>
              <a:rPr kumimoji="1" lang="en-US" altLang="ja-JP" dirty="0"/>
              <a:t>/</a:t>
            </a:r>
            <a:r>
              <a:rPr kumimoji="1" lang="ja-JP" altLang="en-US" dirty="0"/>
              <a:t>開発のための基礎知識を得る。</a:t>
            </a:r>
          </a:p>
        </p:txBody>
      </p:sp>
    </p:spTree>
    <p:extLst>
      <p:ext uri="{BB962C8B-B14F-4D97-AF65-F5344CB8AC3E}">
        <p14:creationId xmlns:p14="http://schemas.microsoft.com/office/powerpoint/2010/main" val="118310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動的型付けで得られるもの</a:t>
            </a:r>
          </a:p>
        </p:txBody>
      </p:sp>
      <p:sp>
        <p:nvSpPr>
          <p:cNvPr id="3" name="コンテンツ プレースホルダー 2"/>
          <p:cNvSpPr>
            <a:spLocks noGrp="1"/>
          </p:cNvSpPr>
          <p:nvPr>
            <p:ph idx="1"/>
          </p:nvPr>
        </p:nvSpPr>
        <p:spPr/>
        <p:txBody>
          <a:bodyPr/>
          <a:lstStyle/>
          <a:p>
            <a:r>
              <a:rPr kumimoji="1" lang="ja-JP" altLang="en-US" dirty="0"/>
              <a:t>ダックタイピングの自由（あるいは責務）</a:t>
            </a:r>
            <a:endParaRPr kumimoji="1" lang="en-US" altLang="ja-JP" dirty="0"/>
          </a:p>
          <a:p>
            <a:pPr lvl="1"/>
            <a:r>
              <a:rPr lang="ja-JP" altLang="en-US" dirty="0"/>
              <a:t>どんな型のデータでも受け取れる・代入できる、ということは取りも直さず、どんな型のデータでもきちんと処理できなくてはならない。この規則に例外はない。</a:t>
            </a:r>
            <a:endParaRPr lang="en-US" altLang="ja-JP" dirty="0"/>
          </a:p>
          <a:p>
            <a:pPr lvl="1"/>
            <a:r>
              <a:rPr lang="ja-JP" altLang="en-US" dirty="0"/>
              <a:t>コンパイラや</a:t>
            </a:r>
            <a:r>
              <a:rPr lang="en-US" altLang="ja-JP" dirty="0"/>
              <a:t>IDE</a:t>
            </a:r>
            <a:r>
              <a:rPr lang="ja-JP" altLang="en-US" dirty="0"/>
              <a:t>の助けは得られない。</a:t>
            </a:r>
            <a:endParaRPr lang="en-US" altLang="ja-JP" dirty="0"/>
          </a:p>
          <a:p>
            <a:pPr lvl="1"/>
            <a:endParaRPr kumimoji="1" lang="en-US" altLang="ja-JP" dirty="0"/>
          </a:p>
          <a:p>
            <a:r>
              <a:rPr lang="ja-JP" altLang="en-US" dirty="0"/>
              <a:t>多重定義メソッドからの解放（もしくは追放）</a:t>
            </a:r>
            <a:endParaRPr lang="en-US" altLang="ja-JP" dirty="0"/>
          </a:p>
          <a:p>
            <a:pPr lvl="1"/>
            <a:r>
              <a:rPr lang="ja-JP" altLang="en-US" dirty="0"/>
              <a:t>受け取るデータの型ごとに多重定義メソッドを宣言しなくてよい。というか、やりたくてもできない。</a:t>
            </a:r>
            <a:endParaRPr lang="en-US" altLang="ja-JP" dirty="0"/>
          </a:p>
          <a:p>
            <a:pPr lvl="1"/>
            <a:r>
              <a:rPr lang="ja-JP" altLang="en-US" dirty="0"/>
              <a:t>コンパイラやランタイムが適切なメソッドを選択してくれていたのと同じことを、開発者が自分のコードで行わなくてはならない。</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28486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プロトタイプベースで得られるもの</a:t>
            </a:r>
          </a:p>
        </p:txBody>
      </p:sp>
      <p:sp>
        <p:nvSpPr>
          <p:cNvPr id="3" name="コンテンツ プレースホルダー 2"/>
          <p:cNvSpPr>
            <a:spLocks noGrp="1"/>
          </p:cNvSpPr>
          <p:nvPr>
            <p:ph idx="1"/>
          </p:nvPr>
        </p:nvSpPr>
        <p:spPr/>
        <p:txBody>
          <a:bodyPr/>
          <a:lstStyle/>
          <a:p>
            <a:r>
              <a:rPr kumimoji="1" lang="ja-JP" altLang="en-US" dirty="0"/>
              <a:t>クラスやインターフェース宣言の省略</a:t>
            </a:r>
            <a:endParaRPr kumimoji="1" lang="en-US" altLang="ja-JP" dirty="0"/>
          </a:p>
          <a:p>
            <a:pPr lvl="1"/>
            <a:r>
              <a:rPr lang="ja-JP" altLang="en-US" dirty="0"/>
              <a:t>どうせ変数が動的型付けなら、データの側もあらかじめかたちが決まっている必要はない（やや投げやり）。</a:t>
            </a:r>
            <a:endParaRPr lang="en-US" altLang="ja-JP" dirty="0"/>
          </a:p>
          <a:p>
            <a:endParaRPr kumimoji="1" lang="en-US" altLang="ja-JP" dirty="0"/>
          </a:p>
          <a:p>
            <a:r>
              <a:rPr kumimoji="1" lang="ja-JP" altLang="en-US" dirty="0"/>
              <a:t>メモリの節約</a:t>
            </a:r>
            <a:endParaRPr kumimoji="1" lang="en-US" altLang="ja-JP" dirty="0"/>
          </a:p>
          <a:p>
            <a:pPr lvl="1"/>
            <a:r>
              <a:rPr kumimoji="1" lang="ja-JP" altLang="en-US" dirty="0"/>
              <a:t>継承したいオブジェクトがいるなら、直接プロトタイプとして参照してしまえばいい。そうすれば個別インスタンスごとに</a:t>
            </a:r>
            <a:r>
              <a:rPr kumimoji="1" lang="en-US" altLang="ja-JP" dirty="0"/>
              <a:t>extends</a:t>
            </a:r>
            <a:r>
              <a:rPr kumimoji="1" lang="ja-JP" altLang="en-US" dirty="0"/>
              <a:t>したクラスのフィールド分までメモリを消費したりしないで済む。</a:t>
            </a:r>
            <a:endParaRPr kumimoji="1" lang="en-US" altLang="ja-JP" dirty="0"/>
          </a:p>
          <a:p>
            <a:pPr lvl="1"/>
            <a:r>
              <a:rPr lang="ja-JP" altLang="en-US" dirty="0"/>
              <a:t>代償として</a:t>
            </a:r>
            <a:r>
              <a:rPr lang="en-US" altLang="ja-JP" dirty="0"/>
              <a:t>Java/C#</a:t>
            </a:r>
            <a:r>
              <a:rPr lang="ja-JP" altLang="en-US" dirty="0" err="1"/>
              <a:t>にも</a:t>
            </a:r>
            <a:r>
              <a:rPr lang="ja-JP" altLang="en-US" dirty="0"/>
              <a:t>存在する「継承による強結合」の病弊がもう一段深刻なかたちで発現する点に注意。</a:t>
            </a:r>
            <a:endParaRPr kumimoji="1" lang="en-US" altLang="ja-JP" dirty="0"/>
          </a:p>
          <a:p>
            <a:endParaRPr kumimoji="1" lang="ja-JP" altLang="en-US" dirty="0"/>
          </a:p>
        </p:txBody>
      </p:sp>
    </p:spTree>
    <p:extLst>
      <p:ext uri="{BB962C8B-B14F-4D97-AF65-F5344CB8AC3E}">
        <p14:creationId xmlns:p14="http://schemas.microsoft.com/office/powerpoint/2010/main" val="72587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ちょっとまとめ</a:t>
            </a:r>
          </a:p>
        </p:txBody>
      </p:sp>
      <p:sp>
        <p:nvSpPr>
          <p:cNvPr id="3" name="コンテンツ プレースホルダー 2"/>
          <p:cNvSpPr>
            <a:spLocks noGrp="1"/>
          </p:cNvSpPr>
          <p:nvPr>
            <p:ph idx="1"/>
          </p:nvPr>
        </p:nvSpPr>
        <p:spPr/>
        <p:txBody>
          <a:bodyPr>
            <a:normAutofit/>
          </a:bodyPr>
          <a:lstStyle/>
          <a:p>
            <a:r>
              <a:rPr kumimoji="1" lang="en-US" altLang="ja-JP" dirty="0"/>
              <a:t>JavaScript</a:t>
            </a:r>
            <a:r>
              <a:rPr kumimoji="1" lang="ja-JP" altLang="en-US" dirty="0"/>
              <a:t>はそのビルディング・ブロックからして他のメジャーな言語とはちがう。</a:t>
            </a:r>
            <a:endParaRPr kumimoji="1" lang="en-US" altLang="ja-JP" dirty="0"/>
          </a:p>
          <a:p>
            <a:r>
              <a:rPr lang="ja-JP" altLang="en-US" dirty="0"/>
              <a:t>これはそれ自体「悪」というわけではなく、そもそもの目的や設計思想によるもの。</a:t>
            </a:r>
            <a:endParaRPr lang="en-US" altLang="ja-JP" dirty="0"/>
          </a:p>
          <a:p>
            <a:r>
              <a:rPr kumimoji="1" lang="ja-JP" altLang="en-US" dirty="0"/>
              <a:t>しかし利用方法の変化は以下の諸問題を顕在化させた：</a:t>
            </a:r>
            <a:endParaRPr kumimoji="1" lang="en-US" altLang="ja-JP" dirty="0"/>
          </a:p>
          <a:p>
            <a:pPr lvl="1"/>
            <a:r>
              <a:rPr lang="ja-JP" altLang="en-US" dirty="0"/>
              <a:t>静的型付けとクラスが提供する事前検証の一切が利用できない</a:t>
            </a:r>
            <a:endParaRPr lang="en-US" altLang="ja-JP" dirty="0"/>
          </a:p>
          <a:p>
            <a:pPr lvl="1"/>
            <a:r>
              <a:rPr lang="ja-JP" altLang="en-US" dirty="0"/>
              <a:t>オーバーロード、ジェネリクスなどの可能性も根本から絶たれている</a:t>
            </a:r>
            <a:endParaRPr lang="en-US" altLang="ja-JP" dirty="0"/>
          </a:p>
          <a:p>
            <a:pPr lvl="1"/>
            <a:r>
              <a:rPr lang="en-US" altLang="ja-JP" dirty="0"/>
              <a:t>IDE</a:t>
            </a:r>
            <a:r>
              <a:rPr lang="ja-JP" altLang="en-US" dirty="0"/>
              <a:t>はせいぜい予約語の補完くらいしか開発者をサポートできない</a:t>
            </a:r>
            <a:endParaRPr lang="en-US" altLang="ja-JP" dirty="0"/>
          </a:p>
          <a:p>
            <a:pPr lvl="1"/>
            <a:r>
              <a:rPr lang="ja-JP" altLang="en-US" dirty="0"/>
              <a:t>コード量が多くなるにつれてコーディングは煩雑で危険になる</a:t>
            </a:r>
            <a:endParaRPr lang="en-US" altLang="ja-JP" dirty="0"/>
          </a:p>
          <a:p>
            <a:pPr lvl="1"/>
            <a:r>
              <a:rPr lang="ja-JP" altLang="en-US" dirty="0"/>
              <a:t>複数ソースのスクリプトの混在でセキュリティ・リスクが増大する</a:t>
            </a:r>
            <a:endParaRPr lang="en-US" altLang="ja-JP" dirty="0"/>
          </a:p>
          <a:p>
            <a:pPr lvl="1"/>
            <a:endParaRPr lang="en-US" altLang="ja-JP" dirty="0"/>
          </a:p>
          <a:p>
            <a:pPr lvl="1"/>
            <a:endParaRPr kumimoji="1" lang="ja-JP" altLang="en-US" dirty="0"/>
          </a:p>
        </p:txBody>
      </p:sp>
      <p:sp>
        <p:nvSpPr>
          <p:cNvPr id="5" name="メモ 4"/>
          <p:cNvSpPr/>
          <p:nvPr/>
        </p:nvSpPr>
        <p:spPr>
          <a:xfrm rot="21146847">
            <a:off x="6903720" y="4541520"/>
            <a:ext cx="5029200" cy="1798320"/>
          </a:xfrm>
          <a:prstGeom prst="foldedCorne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b="1" dirty="0"/>
              <a:t>NOTE</a:t>
            </a:r>
            <a:r>
              <a:rPr kumimoji="1" lang="ja-JP" altLang="en-US" b="1" dirty="0"/>
              <a:t>：</a:t>
            </a:r>
            <a:endParaRPr kumimoji="1" lang="en-US" altLang="ja-JP" b="1" dirty="0"/>
          </a:p>
          <a:p>
            <a:pPr marL="285750" indent="-285750">
              <a:buFont typeface="Wingdings" charset="2"/>
              <a:buChar char="ü"/>
            </a:pPr>
            <a:r>
              <a:rPr lang="ja-JP" altLang="en-US" b="1" dirty="0"/>
              <a:t>回避（抑制）できる問題は、工夫をしよう。</a:t>
            </a:r>
            <a:endParaRPr lang="en-US" altLang="ja-JP" b="1" dirty="0"/>
          </a:p>
          <a:p>
            <a:pPr marL="285750" indent="-285750">
              <a:buFont typeface="Wingdings" charset="2"/>
              <a:buChar char="ü"/>
            </a:pPr>
            <a:r>
              <a:rPr kumimoji="1" lang="ja-JP" altLang="en-US" b="1" dirty="0"/>
              <a:t>回避できない問題は、原則そのような言語要素の利用を規約上禁止し、それもできない場合はナレッジの共有をしよう。</a:t>
            </a:r>
            <a:endParaRPr kumimoji="1" lang="en-US" altLang="ja-JP" b="1" dirty="0"/>
          </a:p>
          <a:p>
            <a:endParaRPr kumimoji="1" lang="ja-JP" altLang="en-US" b="1" dirty="0"/>
          </a:p>
        </p:txBody>
      </p:sp>
    </p:spTree>
    <p:extLst>
      <p:ext uri="{BB962C8B-B14F-4D97-AF65-F5344CB8AC3E}">
        <p14:creationId xmlns:p14="http://schemas.microsoft.com/office/powerpoint/2010/main" val="14589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オブジェクト・グラフ</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895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基本型（プリミティブ）</a:t>
            </a:r>
          </a:p>
        </p:txBody>
      </p:sp>
      <p:sp>
        <p:nvSpPr>
          <p:cNvPr id="5" name="コンテンツ プレースホルダー 4"/>
          <p:cNvSpPr>
            <a:spLocks noGrp="1"/>
          </p:cNvSpPr>
          <p:nvPr>
            <p:ph idx="1"/>
          </p:nvPr>
        </p:nvSpPr>
        <p:spPr/>
        <p:txBody>
          <a:bodyPr/>
          <a:lstStyle/>
          <a:p>
            <a:r>
              <a:rPr kumimoji="1" lang="en-US" altLang="ja-JP" dirty="0" err="1"/>
              <a:t>boolean</a:t>
            </a:r>
            <a:r>
              <a:rPr lang="en-US" altLang="ja-JP" dirty="0"/>
              <a:t>		</a:t>
            </a:r>
            <a:r>
              <a:rPr lang="ja-JP" altLang="en-US" dirty="0"/>
              <a:t>いまさら説明不要。</a:t>
            </a:r>
            <a:endParaRPr kumimoji="1" lang="en-US" altLang="ja-JP" dirty="0"/>
          </a:p>
          <a:p>
            <a:r>
              <a:rPr lang="en-US" altLang="ja-JP" dirty="0"/>
              <a:t>number		</a:t>
            </a:r>
            <a:r>
              <a:rPr lang="ja-JP" altLang="en-US" dirty="0"/>
              <a:t>整数と浮動小数点数の区別はない。</a:t>
            </a:r>
            <a:endParaRPr lang="en-US" altLang="ja-JP" dirty="0"/>
          </a:p>
          <a:p>
            <a:r>
              <a:rPr kumimoji="1" lang="en-US" altLang="ja-JP" dirty="0"/>
              <a:t>string		</a:t>
            </a:r>
            <a:r>
              <a:rPr kumimoji="1" lang="ja-JP" altLang="en-US" dirty="0"/>
              <a:t>文字列は</a:t>
            </a:r>
            <a:r>
              <a:rPr kumimoji="1" lang="en-US" altLang="ja-JP" dirty="0"/>
              <a:t>Java</a:t>
            </a:r>
            <a:r>
              <a:rPr kumimoji="1" lang="ja-JP" altLang="en-US" dirty="0"/>
              <a:t>同様イミュータブル。</a:t>
            </a:r>
            <a:endParaRPr kumimoji="1" lang="en-US" altLang="ja-JP" dirty="0"/>
          </a:p>
          <a:p>
            <a:r>
              <a:rPr lang="en-US" altLang="ja-JP" dirty="0"/>
              <a:t>null			</a:t>
            </a:r>
            <a:r>
              <a:rPr lang="ja-JP" altLang="en-US" dirty="0"/>
              <a:t>基本型なのに</a:t>
            </a:r>
            <a:r>
              <a:rPr lang="en-US" altLang="ja-JP" dirty="0" err="1"/>
              <a:t>typeof</a:t>
            </a:r>
            <a:r>
              <a:rPr lang="en-US" altLang="ja-JP" dirty="0"/>
              <a:t> null</a:t>
            </a:r>
            <a:r>
              <a:rPr lang="ja-JP" altLang="en-US" dirty="0"/>
              <a:t>は</a:t>
            </a:r>
            <a:r>
              <a:rPr lang="en-US" altLang="ja-JP" dirty="0"/>
              <a:t>”object”</a:t>
            </a:r>
            <a:r>
              <a:rPr lang="ja-JP" altLang="en-US" dirty="0"/>
              <a:t>を返す。</a:t>
            </a:r>
            <a:endParaRPr lang="en-US" altLang="ja-JP" dirty="0"/>
          </a:p>
          <a:p>
            <a:r>
              <a:rPr kumimoji="1" lang="en-US" altLang="ja-JP" dirty="0"/>
              <a:t>undefined	</a:t>
            </a:r>
            <a:r>
              <a:rPr kumimoji="1" lang="en-US" altLang="ja-JP" dirty="0" smtClean="0"/>
              <a:t>	</a:t>
            </a:r>
            <a:r>
              <a:rPr kumimoji="1" lang="ja-JP" altLang="en-US" dirty="0" smtClean="0"/>
              <a:t>未初期化</a:t>
            </a:r>
            <a:r>
              <a:rPr kumimoji="1" lang="ja-JP" altLang="en-US" dirty="0"/>
              <a:t>・未設定を示す。なぜか非予約語。</a:t>
            </a:r>
          </a:p>
        </p:txBody>
      </p:sp>
    </p:spTree>
    <p:extLst>
      <p:ext uri="{BB962C8B-B14F-4D97-AF65-F5344CB8AC3E}">
        <p14:creationId xmlns:p14="http://schemas.microsoft.com/office/powerpoint/2010/main" val="94105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特殊値</a:t>
            </a:r>
            <a:r>
              <a:rPr kumimoji="1" lang="en-US" altLang="ja-JP"/>
              <a:t>null</a:t>
            </a:r>
            <a:endParaRPr kumimoji="1" lang="ja-JP" altLang="en-US"/>
          </a:p>
        </p:txBody>
      </p:sp>
      <p:sp>
        <p:nvSpPr>
          <p:cNvPr id="3" name="コンテンツ プレースホルダー 2"/>
          <p:cNvSpPr>
            <a:spLocks noGrp="1"/>
          </p:cNvSpPr>
          <p:nvPr>
            <p:ph idx="1"/>
          </p:nvPr>
        </p:nvSpPr>
        <p:spPr/>
        <p:txBody>
          <a:bodyPr/>
          <a:lstStyle/>
          <a:p>
            <a:r>
              <a:rPr lang="en-US" altLang="ja-JP" dirty="0"/>
              <a:t>null</a:t>
            </a:r>
            <a:r>
              <a:rPr lang="ja-JP" altLang="en-US" dirty="0"/>
              <a:t>という型の唯一の値</a:t>
            </a:r>
            <a:r>
              <a:rPr lang="en-US" altLang="ja-JP" dirty="0"/>
              <a:t>/</a:t>
            </a:r>
            <a:r>
              <a:rPr lang="ja-JP" altLang="en-US" dirty="0"/>
              <a:t>インスタンスが</a:t>
            </a:r>
            <a:r>
              <a:rPr lang="en-US" altLang="ja-JP" dirty="0"/>
              <a:t>null</a:t>
            </a:r>
            <a:r>
              <a:rPr lang="ja-JP" altLang="en-US" dirty="0" err="1"/>
              <a:t>。</a:t>
            </a:r>
            <a:endParaRPr lang="en-US" altLang="ja-JP" dirty="0"/>
          </a:p>
          <a:p>
            <a:r>
              <a:rPr lang="en-US" altLang="ja-JP" dirty="0"/>
              <a:t>Java</a:t>
            </a:r>
            <a:r>
              <a:rPr lang="ja-JP" altLang="en-US" dirty="0"/>
              <a:t>などの「オブジェクト参照がない」という意味ではない。</a:t>
            </a:r>
            <a:endParaRPr lang="en-US" altLang="ja-JP" dirty="0"/>
          </a:p>
          <a:p>
            <a:r>
              <a:rPr kumimoji="1" lang="ja-JP" altLang="en-US" dirty="0"/>
              <a:t>定義上変数や配列の要素のスロット、関数の戻り値はあるのだが、設定すべき値がないときに、</a:t>
            </a:r>
            <a:r>
              <a:rPr kumimoji="1" lang="en-US" altLang="ja-JP" dirty="0"/>
              <a:t>null</a:t>
            </a:r>
            <a:r>
              <a:rPr kumimoji="1" lang="ja-JP" altLang="en-US" dirty="0"/>
              <a:t>を明示的に利用する。</a:t>
            </a:r>
          </a:p>
        </p:txBody>
      </p:sp>
    </p:spTree>
    <p:extLst>
      <p:ext uri="{BB962C8B-B14F-4D97-AF65-F5344CB8AC3E}">
        <p14:creationId xmlns:p14="http://schemas.microsoft.com/office/powerpoint/2010/main" val="19196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特殊値</a:t>
            </a:r>
            <a:r>
              <a:rPr kumimoji="1" lang="en-US" altLang="ja-JP"/>
              <a:t>undefined</a:t>
            </a:r>
            <a:endParaRPr kumimoji="1" lang="ja-JP" altLang="en-US"/>
          </a:p>
        </p:txBody>
      </p:sp>
      <p:sp>
        <p:nvSpPr>
          <p:cNvPr id="3" name="コンテンツ プレースホルダー 2"/>
          <p:cNvSpPr>
            <a:spLocks noGrp="1"/>
          </p:cNvSpPr>
          <p:nvPr>
            <p:ph idx="1"/>
          </p:nvPr>
        </p:nvSpPr>
        <p:spPr>
          <a:xfrm>
            <a:off x="838200" y="1825625"/>
            <a:ext cx="5066654" cy="4351338"/>
          </a:xfrm>
        </p:spPr>
        <p:txBody>
          <a:bodyPr/>
          <a:lstStyle/>
          <a:p>
            <a:r>
              <a:rPr kumimoji="1" lang="ja-JP" altLang="en-US" dirty="0"/>
              <a:t>代入まえの変数、指定されなかった引数、存在しない添字アクセスに対する戻り値、</a:t>
            </a:r>
            <a:r>
              <a:rPr kumimoji="1" lang="en-US" altLang="ja-JP" dirty="0"/>
              <a:t>return</a:t>
            </a:r>
            <a:r>
              <a:rPr kumimoji="1" lang="ja-JP" altLang="en-US" dirty="0"/>
              <a:t>文のない関数の戻り値などで登場。</a:t>
            </a:r>
            <a:endParaRPr kumimoji="1" lang="en-US" altLang="ja-JP" dirty="0"/>
          </a:p>
          <a:p>
            <a:r>
              <a:rPr lang="ja-JP" altLang="en-US" dirty="0"/>
              <a:t>強制的に値を生み出したいときは</a:t>
            </a:r>
            <a:r>
              <a:rPr lang="en-US" altLang="ja-JP" dirty="0"/>
              <a:t>void</a:t>
            </a:r>
            <a:r>
              <a:rPr lang="ja-JP" altLang="en-US" dirty="0"/>
              <a:t>演算子を使う。</a:t>
            </a:r>
            <a:endParaRPr lang="en-US" altLang="ja-JP" dirty="0"/>
          </a:p>
          <a:p>
            <a:r>
              <a:rPr kumimoji="1" lang="ja-JP" altLang="en-US" dirty="0"/>
              <a:t>非・予約語なので変数宣言により上書きが可能</a:t>
            </a:r>
            <a:r>
              <a:rPr kumimoji="1" lang="en-US" altLang="ja-JP" dirty="0"/>
              <a:t>…</a:t>
            </a:r>
            <a:r>
              <a:rPr kumimoji="1" lang="ja-JP" altLang="en-US" dirty="0" err="1"/>
              <a:t>。</a:t>
            </a:r>
            <a:endParaRPr kumimoji="1" lang="ja-JP" altLang="en-US" dirty="0"/>
          </a:p>
        </p:txBody>
      </p:sp>
      <p:sp>
        <p:nvSpPr>
          <p:cNvPr id="4" name="メモ 3"/>
          <p:cNvSpPr/>
          <p:nvPr/>
        </p:nvSpPr>
        <p:spPr>
          <a:xfrm>
            <a:off x="6307809" y="1825625"/>
            <a:ext cx="5625885" cy="435133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a:t>
            </a:r>
          </a:p>
          <a:p>
            <a:r>
              <a:rPr lang="en-US" altLang="ja-JP" sz="2400">
                <a:solidFill>
                  <a:schemeClr val="tx1">
                    <a:lumMod val="75000"/>
                    <a:lumOff val="25000"/>
                  </a:schemeClr>
                </a:solidFill>
                <a:latin typeface="Courier New" charset="0"/>
                <a:ea typeface="Courier New" charset="0"/>
                <a:cs typeface="Courier New" charset="0"/>
              </a:rPr>
              <a:t>String hello;</a:t>
            </a:r>
          </a:p>
          <a:p>
            <a:r>
              <a:rPr kumimoji="1" lang="en-US" altLang="ja-JP" sz="2400">
                <a:solidFill>
                  <a:schemeClr val="tx1">
                    <a:lumMod val="75000"/>
                    <a:lumOff val="25000"/>
                  </a:schemeClr>
                </a:solidFill>
                <a:latin typeface="Courier New" charset="0"/>
                <a:ea typeface="Courier New" charset="0"/>
                <a:cs typeface="Courier New" charset="0"/>
              </a:rPr>
              <a:t>System.out.print(hello);</a:t>
            </a:r>
          </a:p>
          <a:p>
            <a:endParaRPr lang="en-US" altLang="ja-JP" sz="2400">
              <a:solidFill>
                <a:schemeClr val="tx1">
                  <a:lumMod val="75000"/>
                  <a:lumOff val="25000"/>
                </a:schemeClr>
              </a:solidFill>
              <a:latin typeface="Courier New" charset="0"/>
              <a:ea typeface="Courier New" charset="0"/>
              <a:cs typeface="Courier New" charset="0"/>
            </a:endParaRPr>
          </a:p>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hello;</a:t>
            </a:r>
          </a:p>
          <a:p>
            <a:r>
              <a:rPr kumimoji="1" lang="en-US" altLang="ja-JP" sz="2400">
                <a:solidFill>
                  <a:schemeClr val="tx1">
                    <a:lumMod val="75000"/>
                    <a:lumOff val="25000"/>
                  </a:schemeClr>
                </a:solidFill>
                <a:latin typeface="Courier New" charset="0"/>
                <a:ea typeface="Courier New" charset="0"/>
                <a:cs typeface="Courier New" charset="0"/>
              </a:rPr>
              <a:t>console.log(hello);</a:t>
            </a:r>
            <a:endParaRPr kumimoji="1" lang="ja-JP" altLang="en-US" sz="240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3672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暗黙型変換</a:t>
            </a:r>
          </a:p>
        </p:txBody>
      </p:sp>
      <p:sp>
        <p:nvSpPr>
          <p:cNvPr id="3" name="コンテンツ プレースホルダー 2"/>
          <p:cNvSpPr>
            <a:spLocks noGrp="1"/>
          </p:cNvSpPr>
          <p:nvPr>
            <p:ph idx="1"/>
          </p:nvPr>
        </p:nvSpPr>
        <p:spPr/>
        <p:txBody>
          <a:bodyPr/>
          <a:lstStyle/>
          <a:p>
            <a:r>
              <a:rPr kumimoji="1" lang="en-US" altLang="ja-JP" dirty="0"/>
              <a:t>Java</a:t>
            </a:r>
            <a:r>
              <a:rPr kumimoji="1" lang="ja-JP" altLang="en-US" dirty="0"/>
              <a:t>も含む他の多くの言語と</a:t>
            </a:r>
            <a:r>
              <a:rPr lang="ja-JP" altLang="en-US" dirty="0"/>
              <a:t>同様に暗黙型変換が行われるケースがある。しかしその規則はわかりにくい。</a:t>
            </a:r>
            <a:endParaRPr lang="en-US" altLang="ja-JP" dirty="0"/>
          </a:p>
          <a:p>
            <a:r>
              <a:rPr lang="ja-JP" altLang="en-US" dirty="0"/>
              <a:t>わかりにくい規則を覚えることを考えるまえに、そのようなコーディングを原則禁止とすることを考えるべきである。</a:t>
            </a:r>
            <a:endParaRPr lang="en-US" altLang="ja-JP" dirty="0"/>
          </a:p>
          <a:p>
            <a:r>
              <a:rPr lang="en-US" altLang="ja-JP" dirty="0"/>
              <a:t>==</a:t>
            </a:r>
            <a:r>
              <a:rPr lang="ja-JP" altLang="en-US" dirty="0"/>
              <a:t>演算子は暗黙型変換を生起する。代わりに</a:t>
            </a:r>
            <a:r>
              <a:rPr lang="en-US" altLang="ja-JP" dirty="0"/>
              <a:t>===</a:t>
            </a:r>
            <a:r>
              <a:rPr lang="ja-JP" altLang="en-US" dirty="0"/>
              <a:t>を使う。</a:t>
            </a:r>
            <a:endParaRPr kumimoji="1" lang="en-US" altLang="ja-JP" dirty="0"/>
          </a:p>
          <a:p>
            <a:r>
              <a:rPr kumimoji="1" lang="en-US" altLang="ja-JP" dirty="0"/>
              <a:t>if</a:t>
            </a:r>
            <a:r>
              <a:rPr lang="ja-JP" altLang="en-US" dirty="0"/>
              <a:t>の条件式</a:t>
            </a:r>
            <a:r>
              <a:rPr kumimoji="1" lang="ja-JP" altLang="en-US" dirty="0"/>
              <a:t>、</a:t>
            </a:r>
            <a:r>
              <a:rPr kumimoji="1" lang="en-US" altLang="ja-JP" dirty="0"/>
              <a:t>&amp;&amp;</a:t>
            </a:r>
            <a:r>
              <a:rPr lang="ja-JP" altLang="en-US" dirty="0"/>
              <a:t>や</a:t>
            </a:r>
            <a:r>
              <a:rPr kumimoji="1" lang="en-US" altLang="ja-JP" dirty="0"/>
              <a:t>||</a:t>
            </a:r>
            <a:r>
              <a:rPr kumimoji="1" lang="ja-JP" altLang="en-US" dirty="0" err="1"/>
              <a:t>の被</a:t>
            </a:r>
            <a:r>
              <a:rPr kumimoji="1" lang="ja-JP" altLang="en-US" dirty="0"/>
              <a:t>演算子に</a:t>
            </a:r>
            <a:r>
              <a:rPr kumimoji="1" lang="en-US" altLang="ja-JP" dirty="0" err="1"/>
              <a:t>boolean</a:t>
            </a:r>
            <a:r>
              <a:rPr kumimoji="1" lang="ja-JP" altLang="en-US" dirty="0"/>
              <a:t>以外を指定すると暗黙型変換（ぽい何か）が起こる。以下</a:t>
            </a:r>
            <a:r>
              <a:rPr lang="en-US" altLang="ja-JP" dirty="0"/>
              <a:t>6</a:t>
            </a:r>
            <a:r>
              <a:rPr lang="ja-JP" altLang="en-US" dirty="0"/>
              <a:t>値は</a:t>
            </a:r>
            <a:r>
              <a:rPr lang="en-US" altLang="ja-JP" dirty="0"/>
              <a:t>false</a:t>
            </a:r>
            <a:r>
              <a:rPr lang="ja-JP" altLang="en-US" dirty="0"/>
              <a:t>（ぽい）：</a:t>
            </a:r>
            <a:endParaRPr lang="en-US" altLang="ja-JP" dirty="0"/>
          </a:p>
          <a:p>
            <a:pPr lvl="1"/>
            <a:r>
              <a:rPr kumimoji="1" lang="en-US" altLang="ja-JP" dirty="0"/>
              <a:t>0, -0, ””, </a:t>
            </a:r>
            <a:r>
              <a:rPr kumimoji="1" lang="en-US" altLang="ja-JP" dirty="0" err="1"/>
              <a:t>NaN</a:t>
            </a:r>
            <a:r>
              <a:rPr kumimoji="1" lang="en-US" altLang="ja-JP" dirty="0"/>
              <a:t>, null, undefined</a:t>
            </a:r>
            <a:endParaRPr kumimoji="1" lang="ja-JP" altLang="en-US" dirty="0"/>
          </a:p>
        </p:txBody>
      </p:sp>
    </p:spTree>
    <p:extLst>
      <p:ext uri="{BB962C8B-B14F-4D97-AF65-F5344CB8AC3E}">
        <p14:creationId xmlns:p14="http://schemas.microsoft.com/office/powerpoint/2010/main" val="96988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暗黙型変換</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メモ 3"/>
          <p:cNvSpPr/>
          <p:nvPr/>
        </p:nvSpPr>
        <p:spPr>
          <a:xfrm>
            <a:off x="838201" y="1825625"/>
            <a:ext cx="10515600" cy="435133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a = 0;</a:t>
            </a:r>
          </a:p>
          <a:p>
            <a:r>
              <a:rPr lang="en-US" altLang="ja-JP" sz="2400">
                <a:solidFill>
                  <a:schemeClr val="tx1">
                    <a:lumMod val="75000"/>
                    <a:lumOff val="25000"/>
                  </a:schemeClr>
                </a:solidFill>
                <a:latin typeface="Courier New" charset="0"/>
                <a:ea typeface="Courier New" charset="0"/>
                <a:cs typeface="Courier New" charset="0"/>
              </a:rPr>
              <a:t>var b = ”0”;</a:t>
            </a:r>
          </a:p>
          <a:p>
            <a:r>
              <a:rPr lang="en-US" altLang="ja-JP" sz="2400">
                <a:solidFill>
                  <a:schemeClr val="tx1">
                    <a:lumMod val="75000"/>
                    <a:lumOff val="25000"/>
                  </a:schemeClr>
                </a:solidFill>
                <a:latin typeface="Courier New" charset="0"/>
                <a:ea typeface="Courier New" charset="0"/>
                <a:cs typeface="Courier New" charset="0"/>
              </a:rPr>
              <a:t>var c = + ”0”;</a:t>
            </a:r>
          </a:p>
          <a:p>
            <a:r>
              <a:rPr lang="en-US" altLang="ja-JP" sz="2400">
                <a:solidFill>
                  <a:schemeClr val="tx1">
                    <a:lumMod val="75000"/>
                    <a:lumOff val="25000"/>
                  </a:schemeClr>
                </a:solidFill>
                <a:latin typeface="Courier New" charset="0"/>
                <a:ea typeface="Courier New" charset="0"/>
                <a:cs typeface="Courier New" charset="0"/>
              </a:rPr>
              <a:t>var d = + ”a”;</a:t>
            </a:r>
          </a:p>
          <a:p>
            <a:endParaRPr kumimoji="1" lang="en-US" altLang="ja-JP"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console.log(a == b); 	// (1)</a:t>
            </a:r>
          </a:p>
          <a:p>
            <a:r>
              <a:rPr lang="en-US" altLang="ja-JP" sz="2400">
                <a:solidFill>
                  <a:schemeClr val="tx1">
                    <a:lumMod val="75000"/>
                    <a:lumOff val="25000"/>
                  </a:schemeClr>
                </a:solidFill>
                <a:latin typeface="Courier New" charset="0"/>
                <a:ea typeface="Courier New" charset="0"/>
                <a:cs typeface="Courier New" charset="0"/>
              </a:rPr>
              <a:t>console.log(a === b); 	// (2)</a:t>
            </a:r>
            <a:endParaRPr lang="ja-JP" altLang="en-US"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console.log(a === c); 	// (3)</a:t>
            </a:r>
            <a:endParaRPr lang="ja-JP" altLang="en-US"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console.log(a || false);	// (4)</a:t>
            </a:r>
          </a:p>
          <a:p>
            <a:r>
              <a:rPr lang="en-US" altLang="ja-JP" sz="2400">
                <a:solidFill>
                  <a:schemeClr val="tx1">
                    <a:lumMod val="75000"/>
                    <a:lumOff val="25000"/>
                  </a:schemeClr>
                </a:solidFill>
                <a:latin typeface="Courier New" charset="0"/>
                <a:ea typeface="Courier New" charset="0"/>
                <a:cs typeface="Courier New" charset="0"/>
              </a:rPr>
              <a:t>console.log(a === NaN);	// (5)</a:t>
            </a:r>
            <a:endParaRPr lang="ja-JP" altLang="en-US" sz="2400">
              <a:solidFill>
                <a:schemeClr val="tx1">
                  <a:lumMod val="75000"/>
                  <a:lumOff val="25000"/>
                </a:schemeClr>
              </a:solidFill>
              <a:latin typeface="Courier New" charset="0"/>
              <a:ea typeface="Courier New" charset="0"/>
              <a:cs typeface="Courier New" charset="0"/>
            </a:endParaRPr>
          </a:p>
        </p:txBody>
      </p:sp>
      <p:sp>
        <p:nvSpPr>
          <p:cNvPr id="5" name="雲形吹き出し 4"/>
          <p:cNvSpPr/>
          <p:nvPr/>
        </p:nvSpPr>
        <p:spPr>
          <a:xfrm>
            <a:off x="4896168" y="542441"/>
            <a:ext cx="6457632" cy="2435710"/>
          </a:xfrm>
          <a:prstGeom prst="cloudCallout">
            <a:avLst>
              <a:gd name="adj1" fmla="val -71409"/>
              <a:gd name="adj2" fmla="val 51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この変換方法は非常にしばしば利用されている。しかし</a:t>
            </a:r>
            <a:r>
              <a:rPr lang="en-US" altLang="ja-JP"/>
              <a:t>d</a:t>
            </a:r>
            <a:r>
              <a:rPr lang="ja-JP" altLang="en-US"/>
              <a:t>の例が示すように危険性も大きく、「文字列が数字の並びだけでできている」という前提なしに利用してはならない。</a:t>
            </a:r>
            <a:endParaRPr kumimoji="1" lang="ja-JP" altLang="en-US"/>
          </a:p>
        </p:txBody>
      </p:sp>
    </p:spTree>
    <p:extLst>
      <p:ext uri="{BB962C8B-B14F-4D97-AF65-F5344CB8AC3E}">
        <p14:creationId xmlns:p14="http://schemas.microsoft.com/office/powerpoint/2010/main" val="104516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暗黙型変換ですらない何か</a:t>
            </a:r>
          </a:p>
        </p:txBody>
      </p:sp>
      <p:sp>
        <p:nvSpPr>
          <p:cNvPr id="3" name="コンテンツ プレースホルダー 2"/>
          <p:cNvSpPr>
            <a:spLocks noGrp="1"/>
          </p:cNvSpPr>
          <p:nvPr>
            <p:ph idx="1"/>
          </p:nvPr>
        </p:nvSpPr>
        <p:spPr/>
        <p:txBody>
          <a:bodyPr/>
          <a:lstStyle/>
          <a:p>
            <a:endParaRPr kumimoji="1" lang="ja-JP" altLang="en-US"/>
          </a:p>
        </p:txBody>
      </p:sp>
      <p:sp>
        <p:nvSpPr>
          <p:cNvPr id="4" name="メモ 3"/>
          <p:cNvSpPr/>
          <p:nvPr/>
        </p:nvSpPr>
        <p:spPr>
          <a:xfrm>
            <a:off x="838201" y="1825625"/>
            <a:ext cx="10515600" cy="435133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a = 0;</a:t>
            </a:r>
          </a:p>
          <a:p>
            <a:r>
              <a:rPr lang="en-US" altLang="ja-JP" sz="2400">
                <a:solidFill>
                  <a:schemeClr val="tx1">
                    <a:lumMod val="75000"/>
                    <a:lumOff val="25000"/>
                  </a:schemeClr>
                </a:solidFill>
                <a:latin typeface="Courier New" charset="0"/>
                <a:ea typeface="Courier New" charset="0"/>
                <a:cs typeface="Courier New" charset="0"/>
              </a:rPr>
              <a:t>var b = ”0”;</a:t>
            </a:r>
          </a:p>
          <a:p>
            <a:endParaRPr kumimoji="1" lang="en-US" altLang="ja-JP"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console.log(a || b); 	// (1)</a:t>
            </a:r>
          </a:p>
          <a:p>
            <a:r>
              <a:rPr lang="en-US" altLang="ja-JP" sz="2400">
                <a:solidFill>
                  <a:schemeClr val="tx1">
                    <a:lumMod val="75000"/>
                    <a:lumOff val="25000"/>
                  </a:schemeClr>
                </a:solidFill>
                <a:latin typeface="Courier New" charset="0"/>
                <a:ea typeface="Courier New" charset="0"/>
                <a:cs typeface="Courier New" charset="0"/>
              </a:rPr>
              <a:t>console.log(b || a); 	// (2)</a:t>
            </a:r>
            <a:endParaRPr lang="ja-JP" altLang="en-US"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console.log(a &amp;&amp; b); 	// (3)</a:t>
            </a:r>
            <a:endParaRPr lang="ja-JP" altLang="en-US"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console.log(b &amp;&amp; a);		// (4)</a:t>
            </a:r>
          </a:p>
        </p:txBody>
      </p:sp>
    </p:spTree>
    <p:extLst>
      <p:ext uri="{BB962C8B-B14F-4D97-AF65-F5344CB8AC3E}">
        <p14:creationId xmlns:p14="http://schemas.microsoft.com/office/powerpoint/2010/main" val="158594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開催概要</a:t>
            </a:r>
          </a:p>
        </p:txBody>
      </p:sp>
      <p:sp>
        <p:nvSpPr>
          <p:cNvPr id="3" name="コンテンツ プレースホルダー 2"/>
          <p:cNvSpPr>
            <a:spLocks noGrp="1"/>
          </p:cNvSpPr>
          <p:nvPr>
            <p:ph idx="1"/>
          </p:nvPr>
        </p:nvSpPr>
        <p:spPr/>
        <p:txBody>
          <a:bodyPr/>
          <a:lstStyle/>
          <a:p>
            <a:r>
              <a:rPr kumimoji="1" lang="ja-JP" altLang="en-US" dirty="0"/>
              <a:t>開催日時</a:t>
            </a:r>
            <a:endParaRPr lang="en-US" altLang="ja-JP" dirty="0"/>
          </a:p>
          <a:p>
            <a:pPr lvl="1"/>
            <a:r>
              <a:rPr kumimoji="1" lang="en-US" altLang="ja-JP" dirty="0"/>
              <a:t>3/2</a:t>
            </a:r>
            <a:r>
              <a:rPr kumimoji="1" lang="ja-JP" altLang="en-US" dirty="0"/>
              <a:t>（水）</a:t>
            </a:r>
            <a:r>
              <a:rPr kumimoji="1" lang="en-US" altLang="ja-JP" dirty="0"/>
              <a:t>〜</a:t>
            </a:r>
            <a:r>
              <a:rPr lang="ja-JP" altLang="en-US" dirty="0"/>
              <a:t>　毎週水曜　</a:t>
            </a:r>
            <a:r>
              <a:rPr lang="en-US" altLang="ja-JP" dirty="0"/>
              <a:t>19:30〜21:30</a:t>
            </a:r>
            <a:r>
              <a:rPr lang="ja-JP" altLang="en-US" dirty="0"/>
              <a:t>　全</a:t>
            </a:r>
            <a:r>
              <a:rPr lang="en-US" altLang="ja-JP" dirty="0"/>
              <a:t>3</a:t>
            </a:r>
            <a:r>
              <a:rPr lang="ja-JP" altLang="en-US" dirty="0"/>
              <a:t>回予定</a:t>
            </a:r>
            <a:endParaRPr lang="en-US" altLang="ja-JP" dirty="0"/>
          </a:p>
          <a:p>
            <a:r>
              <a:rPr kumimoji="1" lang="ja-JP" altLang="en-US" dirty="0"/>
              <a:t>会場</a:t>
            </a:r>
            <a:endParaRPr kumimoji="1" lang="en-US" altLang="ja-JP" dirty="0"/>
          </a:p>
          <a:p>
            <a:pPr lvl="1"/>
            <a:r>
              <a:rPr lang="ja-JP" altLang="en-US" dirty="0" smtClean="0"/>
              <a:t>コラボレーションスペース（</a:t>
            </a:r>
            <a:r>
              <a:rPr lang="en-US" altLang="ja-JP" dirty="0" smtClean="0"/>
              <a:t>N</a:t>
            </a:r>
            <a:r>
              <a:rPr lang="ja-JP" altLang="en-US" dirty="0" smtClean="0"/>
              <a:t>・</a:t>
            </a:r>
            <a:r>
              <a:rPr lang="en-US" altLang="ja-JP" dirty="0" smtClean="0"/>
              <a:t>W</a:t>
            </a:r>
            <a:r>
              <a:rPr lang="ja-JP" altLang="en-US" dirty="0" smtClean="0"/>
              <a:t>）</a:t>
            </a:r>
            <a:endParaRPr lang="en-US" altLang="ja-JP" dirty="0"/>
          </a:p>
          <a:p>
            <a:r>
              <a:rPr kumimoji="1" lang="ja-JP" altLang="en-US" dirty="0"/>
              <a:t>コンテンツ</a:t>
            </a:r>
            <a:endParaRPr kumimoji="1" lang="en-US" altLang="ja-JP" dirty="0"/>
          </a:p>
          <a:p>
            <a:pPr lvl="1"/>
            <a:r>
              <a:rPr lang="ja-JP" altLang="en-US" dirty="0"/>
              <a:t>第</a:t>
            </a:r>
            <a:r>
              <a:rPr lang="en-US" altLang="ja-JP" dirty="0"/>
              <a:t>1</a:t>
            </a:r>
            <a:r>
              <a:rPr lang="ja-JP" altLang="en-US" dirty="0"/>
              <a:t>回　</a:t>
            </a:r>
            <a:r>
              <a:rPr lang="en-US" altLang="ja-JP" dirty="0"/>
              <a:t>JavaScript</a:t>
            </a:r>
            <a:r>
              <a:rPr lang="ja-JP" altLang="en-US" dirty="0"/>
              <a:t>の言語仕様</a:t>
            </a:r>
            <a:endParaRPr lang="en-US" altLang="ja-JP" dirty="0"/>
          </a:p>
          <a:p>
            <a:pPr lvl="1"/>
            <a:r>
              <a:rPr kumimoji="1" lang="ja-JP" altLang="en-US" dirty="0"/>
              <a:t>第</a:t>
            </a:r>
            <a:r>
              <a:rPr kumimoji="1" lang="en-US" altLang="ja-JP" dirty="0"/>
              <a:t>2</a:t>
            </a:r>
            <a:r>
              <a:rPr kumimoji="1" lang="ja-JP" altLang="en-US" dirty="0"/>
              <a:t>回　</a:t>
            </a:r>
            <a:r>
              <a:rPr kumimoji="1" lang="en-US" altLang="ja-JP" dirty="0"/>
              <a:t>DOM</a:t>
            </a:r>
            <a:r>
              <a:rPr kumimoji="1" lang="ja-JP" altLang="en-US" dirty="0"/>
              <a:t>と</a:t>
            </a:r>
            <a:r>
              <a:rPr kumimoji="1" lang="en-US" altLang="ja-JP" dirty="0" err="1" smtClean="0"/>
              <a:t>XmlHttpRequest</a:t>
            </a:r>
            <a:r>
              <a:rPr kumimoji="1" lang="ja-JP" altLang="en-US" dirty="0" err="1" smtClean="0"/>
              <a:t>、</a:t>
            </a:r>
            <a:r>
              <a:rPr lang="ja-JP" altLang="en-US" dirty="0" smtClean="0"/>
              <a:t>軽量フレームワーク</a:t>
            </a:r>
            <a:endParaRPr kumimoji="1" lang="en-US" altLang="ja-JP" dirty="0"/>
          </a:p>
          <a:p>
            <a:pPr lvl="1"/>
            <a:r>
              <a:rPr lang="ja-JP" altLang="en-US" dirty="0"/>
              <a:t>第</a:t>
            </a:r>
            <a:r>
              <a:rPr lang="en-US" altLang="ja-JP" dirty="0"/>
              <a:t>3</a:t>
            </a:r>
            <a:r>
              <a:rPr lang="ja-JP" altLang="en-US" dirty="0"/>
              <a:t>回　クライアントサイド</a:t>
            </a:r>
            <a:r>
              <a:rPr lang="en-US" altLang="ja-JP" dirty="0"/>
              <a:t>MVC</a:t>
            </a:r>
            <a:endParaRPr kumimoji="1" lang="ja-JP" altLang="en-US" dirty="0"/>
          </a:p>
        </p:txBody>
      </p:sp>
    </p:spTree>
    <p:extLst>
      <p:ext uri="{BB962C8B-B14F-4D97-AF65-F5344CB8AC3E}">
        <p14:creationId xmlns:p14="http://schemas.microsoft.com/office/powerpoint/2010/main" val="206363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オブジェクト型（例）</a:t>
            </a:r>
          </a:p>
        </p:txBody>
      </p:sp>
      <p:sp>
        <p:nvSpPr>
          <p:cNvPr id="3" name="コンテンツ プレースホルダー 2"/>
          <p:cNvSpPr>
            <a:spLocks noGrp="1"/>
          </p:cNvSpPr>
          <p:nvPr>
            <p:ph idx="1"/>
          </p:nvPr>
        </p:nvSpPr>
        <p:spPr/>
        <p:txBody>
          <a:bodyPr/>
          <a:lstStyle/>
          <a:p>
            <a:r>
              <a:rPr kumimoji="1" lang="en-US" altLang="ja-JP" dirty="0"/>
              <a:t>Object		</a:t>
            </a:r>
            <a:r>
              <a:rPr kumimoji="1" lang="ja-JP" altLang="en-US" dirty="0"/>
              <a:t>オブジェクト（としか言いようがない何か）</a:t>
            </a:r>
            <a:endParaRPr kumimoji="1" lang="en-US" altLang="ja-JP" dirty="0"/>
          </a:p>
          <a:p>
            <a:r>
              <a:rPr lang="en-US" altLang="ja-JP" dirty="0"/>
              <a:t>Array		</a:t>
            </a:r>
            <a:r>
              <a:rPr lang="ja-JP" altLang="en-US" dirty="0"/>
              <a:t>配列（ないしマップ）</a:t>
            </a:r>
            <a:endParaRPr lang="en-US" altLang="ja-JP" dirty="0"/>
          </a:p>
          <a:p>
            <a:r>
              <a:rPr kumimoji="1" lang="en-US" altLang="ja-JP" dirty="0"/>
              <a:t>Arguments	</a:t>
            </a:r>
            <a:r>
              <a:rPr kumimoji="1" lang="en-US" altLang="ja-JP" dirty="0" smtClean="0"/>
              <a:t>	</a:t>
            </a:r>
            <a:r>
              <a:rPr kumimoji="1" lang="ja-JP" altLang="en-US" dirty="0" smtClean="0"/>
              <a:t>「</a:t>
            </a:r>
            <a:r>
              <a:rPr kumimoji="1" lang="ja-JP" altLang="en-US" dirty="0"/>
              <a:t>配列っぽい」オブジェクト</a:t>
            </a:r>
            <a:endParaRPr kumimoji="1" lang="en-US" altLang="ja-JP" dirty="0"/>
          </a:p>
          <a:p>
            <a:r>
              <a:rPr kumimoji="1" lang="en-US" altLang="ja-JP" dirty="0"/>
              <a:t>Function		</a:t>
            </a:r>
            <a:r>
              <a:rPr kumimoji="1" lang="ja-JP" altLang="en-US" dirty="0"/>
              <a:t>関数オブジェクト</a:t>
            </a:r>
            <a:endParaRPr kumimoji="1" lang="en-US" altLang="ja-JP" dirty="0"/>
          </a:p>
          <a:p>
            <a:r>
              <a:rPr lang="en-US" altLang="ja-JP" dirty="0" err="1"/>
              <a:t>RegExp</a:t>
            </a:r>
            <a:r>
              <a:rPr lang="en-US" altLang="ja-JP" dirty="0"/>
              <a:t>		</a:t>
            </a:r>
            <a:r>
              <a:rPr lang="ja-JP" altLang="en-US" dirty="0"/>
              <a:t>正規表現オブジェクト</a:t>
            </a:r>
            <a:endParaRPr lang="en-US" altLang="ja-JP" dirty="0"/>
          </a:p>
          <a:p>
            <a:r>
              <a:rPr lang="en-US" altLang="ja-JP" dirty="0"/>
              <a:t>String		</a:t>
            </a:r>
            <a:r>
              <a:rPr lang="ja-JP" altLang="en-US" dirty="0"/>
              <a:t>基本型</a:t>
            </a:r>
            <a:r>
              <a:rPr lang="en-US" altLang="ja-JP" dirty="0"/>
              <a:t>string</a:t>
            </a:r>
            <a:r>
              <a:rPr lang="ja-JP" altLang="en-US" dirty="0"/>
              <a:t>に対応するオブジェクト</a:t>
            </a:r>
            <a:endParaRPr lang="en-US" altLang="ja-JP" dirty="0"/>
          </a:p>
          <a:p>
            <a:r>
              <a:rPr lang="en-US" altLang="ja-JP" dirty="0"/>
              <a:t>Number		</a:t>
            </a:r>
            <a:r>
              <a:rPr lang="ja-JP" altLang="en-US" dirty="0"/>
              <a:t>基本型</a:t>
            </a:r>
            <a:r>
              <a:rPr lang="en-US" altLang="ja-JP" dirty="0"/>
              <a:t>number</a:t>
            </a:r>
            <a:r>
              <a:rPr lang="ja-JP" altLang="en-US" dirty="0"/>
              <a:t>に対応するオブジェクト</a:t>
            </a:r>
            <a:endParaRPr lang="en-US" altLang="ja-JP" dirty="0"/>
          </a:p>
          <a:p>
            <a:r>
              <a:rPr lang="en-US" altLang="ja-JP" dirty="0"/>
              <a:t>Boolean		</a:t>
            </a:r>
            <a:r>
              <a:rPr lang="ja-JP" altLang="en-US" dirty="0"/>
              <a:t>基本型</a:t>
            </a:r>
            <a:r>
              <a:rPr lang="en-US" altLang="ja-JP" dirty="0" err="1"/>
              <a:t>boolean</a:t>
            </a:r>
            <a:r>
              <a:rPr lang="ja-JP" altLang="en-US" dirty="0"/>
              <a:t>に対応するオブジェクト</a:t>
            </a:r>
            <a:endParaRPr lang="en-US" altLang="ja-JP" dirty="0"/>
          </a:p>
          <a:p>
            <a:endParaRPr kumimoji="1" lang="ja-JP" altLang="en-US" dirty="0"/>
          </a:p>
        </p:txBody>
      </p:sp>
    </p:spTree>
    <p:extLst>
      <p:ext uri="{BB962C8B-B14F-4D97-AF65-F5344CB8AC3E}">
        <p14:creationId xmlns:p14="http://schemas.microsoft.com/office/powerpoint/2010/main" val="76242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JavaScript</a:t>
            </a:r>
            <a:r>
              <a:rPr kumimoji="1" lang="ja-JP" altLang="en-US"/>
              <a:t>の</a:t>
            </a:r>
            <a:r>
              <a:rPr kumimoji="1" lang="en-US" altLang="ja-JP"/>
              <a:t>Object</a:t>
            </a:r>
            <a:r>
              <a:rPr kumimoji="1" lang="ja-JP" altLang="en-US"/>
              <a:t>の特徴</a:t>
            </a:r>
          </a:p>
        </p:txBody>
      </p:sp>
      <p:sp>
        <p:nvSpPr>
          <p:cNvPr id="3" name="コンテンツ プレースホルダー 2"/>
          <p:cNvSpPr>
            <a:spLocks noGrp="1"/>
          </p:cNvSpPr>
          <p:nvPr>
            <p:ph idx="1"/>
          </p:nvPr>
        </p:nvSpPr>
        <p:spPr/>
        <p:txBody>
          <a:bodyPr/>
          <a:lstStyle/>
          <a:p>
            <a:r>
              <a:rPr kumimoji="1" lang="en-US" altLang="ja-JP" dirty="0"/>
              <a:t>Java</a:t>
            </a:r>
            <a:r>
              <a:rPr kumimoji="1" lang="ja-JP" altLang="en-US" dirty="0"/>
              <a:t>でいえば</a:t>
            </a:r>
            <a:r>
              <a:rPr kumimoji="1" lang="en-US" altLang="ja-JP" dirty="0"/>
              <a:t>Map&lt;</a:t>
            </a:r>
            <a:r>
              <a:rPr kumimoji="1" lang="en-US" altLang="ja-JP" dirty="0" err="1"/>
              <a:t>String,Object</a:t>
            </a:r>
            <a:r>
              <a:rPr kumimoji="1" lang="en-US" altLang="ja-JP" dirty="0"/>
              <a:t>&gt;</a:t>
            </a:r>
            <a:r>
              <a:rPr kumimoji="1" lang="ja-JP" altLang="en-US" dirty="0"/>
              <a:t>みたいなも</a:t>
            </a:r>
            <a:r>
              <a:rPr kumimoji="1" lang="ja-JP" altLang="en-US" dirty="0" smtClean="0"/>
              <a:t>の（*）。</a:t>
            </a:r>
            <a:endParaRPr kumimoji="1" lang="en-US" altLang="ja-JP" dirty="0" smtClean="0"/>
          </a:p>
          <a:p>
            <a:r>
              <a:rPr lang="ja-JP" altLang="en-US" dirty="0" smtClean="0"/>
              <a:t>キー</a:t>
            </a:r>
            <a:r>
              <a:rPr lang="ja-JP" altLang="en-US" dirty="0"/>
              <a:t>と値で表現されるプロパティのセット。</a:t>
            </a:r>
            <a:endParaRPr lang="en-US" altLang="ja-JP" dirty="0"/>
          </a:p>
          <a:p>
            <a:r>
              <a:rPr kumimoji="1" lang="en-US" altLang="ja-JP" dirty="0"/>
              <a:t>JavaScript</a:t>
            </a:r>
            <a:r>
              <a:rPr kumimoji="1" lang="ja-JP" altLang="en-US" dirty="0"/>
              <a:t>では関数もオブジェクトの一種に過ぎないから、フィールドとメソッドの区別は存在しない。</a:t>
            </a:r>
            <a:endParaRPr kumimoji="1" lang="en-US" altLang="ja-JP" dirty="0"/>
          </a:p>
          <a:p>
            <a:r>
              <a:rPr lang="en-US" altLang="ja-JP" dirty="0"/>
              <a:t>Map</a:t>
            </a:r>
            <a:r>
              <a:rPr lang="ja-JP" altLang="en-US" dirty="0"/>
              <a:t>と異なるのはプロトタイプ・チェーンを備えていること。</a:t>
            </a:r>
            <a:endParaRPr kumimoji="1" lang="ja-JP" altLang="en-US" dirty="0"/>
          </a:p>
        </p:txBody>
      </p:sp>
      <p:sp>
        <p:nvSpPr>
          <p:cNvPr id="4" name="正方形/長方形 3"/>
          <p:cNvSpPr/>
          <p:nvPr/>
        </p:nvSpPr>
        <p:spPr>
          <a:xfrm>
            <a:off x="838201" y="6061362"/>
            <a:ext cx="10515600" cy="7966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dirty="0" smtClean="0">
                <a:solidFill>
                  <a:schemeClr val="tx1">
                    <a:lumMod val="75000"/>
                    <a:lumOff val="25000"/>
                  </a:schemeClr>
                </a:solidFill>
              </a:rPr>
              <a:t>*　類似性の観点でいうと、</a:t>
            </a:r>
            <a:r>
              <a:rPr lang="en-US" altLang="ja-JP" sz="1400" dirty="0" err="1" smtClean="0">
                <a:solidFill>
                  <a:schemeClr val="tx1">
                    <a:lumMod val="75000"/>
                    <a:lumOff val="25000"/>
                  </a:schemeClr>
                </a:solidFill>
              </a:rPr>
              <a:t>Typesafe</a:t>
            </a:r>
            <a:r>
              <a:rPr lang="ja-JP" altLang="en-US" sz="1400" dirty="0">
                <a:solidFill>
                  <a:schemeClr val="tx1">
                    <a:lumMod val="75000"/>
                    <a:lumOff val="25000"/>
                  </a:schemeClr>
                </a:solidFill>
              </a:rPr>
              <a:t>社の</a:t>
            </a:r>
            <a:r>
              <a:rPr lang="en-US" altLang="ja-JP" sz="1400" dirty="0" err="1">
                <a:solidFill>
                  <a:schemeClr val="tx1">
                    <a:lumMod val="75000"/>
                    <a:lumOff val="25000"/>
                  </a:schemeClr>
                </a:solidFill>
              </a:rPr>
              <a:t>Typesafe</a:t>
            </a:r>
            <a:r>
              <a:rPr lang="en-US" altLang="ja-JP" sz="1400" dirty="0">
                <a:solidFill>
                  <a:schemeClr val="tx1">
                    <a:lumMod val="75000"/>
                    <a:lumOff val="25000"/>
                  </a:schemeClr>
                </a:solidFill>
              </a:rPr>
              <a:t> </a:t>
            </a:r>
            <a:r>
              <a:rPr lang="en-US" altLang="ja-JP" sz="1400" dirty="0" err="1">
                <a:solidFill>
                  <a:schemeClr val="tx1">
                    <a:lumMod val="75000"/>
                    <a:lumOff val="25000"/>
                  </a:schemeClr>
                </a:solidFill>
              </a:rPr>
              <a:t>Config</a:t>
            </a:r>
            <a:r>
              <a:rPr lang="ja-JP" altLang="en-US" sz="1400" dirty="0">
                <a:solidFill>
                  <a:schemeClr val="tx1">
                    <a:lumMod val="75000"/>
                    <a:lumOff val="25000"/>
                  </a:schemeClr>
                </a:solidFill>
              </a:rPr>
              <a:t>オブジェクトがもっと</a:t>
            </a:r>
            <a:r>
              <a:rPr lang="ja-JP" altLang="en-US" sz="1400" dirty="0" smtClean="0">
                <a:solidFill>
                  <a:schemeClr val="tx1">
                    <a:lumMod val="75000"/>
                    <a:lumOff val="25000"/>
                  </a:schemeClr>
                </a:solidFill>
              </a:rPr>
              <a:t>適当（参考記事：</a:t>
            </a:r>
            <a:r>
              <a:rPr lang="en-US" altLang="ja-JP" sz="1400" dirty="0" smtClean="0">
                <a:solidFill>
                  <a:schemeClr val="tx1">
                    <a:lumMod val="75000"/>
                    <a:lumOff val="25000"/>
                  </a:schemeClr>
                </a:solidFill>
                <a:hlinkClick r:id="rId2"/>
              </a:rPr>
              <a:t>http</a:t>
            </a:r>
            <a:r>
              <a:rPr lang="en-US" altLang="ja-JP" sz="1400" dirty="0">
                <a:solidFill>
                  <a:schemeClr val="tx1">
                    <a:lumMod val="75000"/>
                    <a:lumOff val="25000"/>
                  </a:schemeClr>
                </a:solidFill>
                <a:hlinkClick r:id="rId2"/>
              </a:rPr>
              <a:t>://</a:t>
            </a:r>
            <a:r>
              <a:rPr lang="en-US" altLang="ja-JP" sz="1400" dirty="0" smtClean="0">
                <a:solidFill>
                  <a:schemeClr val="tx1">
                    <a:lumMod val="75000"/>
                    <a:lumOff val="25000"/>
                  </a:schemeClr>
                </a:solidFill>
                <a:hlinkClick r:id="rId2"/>
              </a:rPr>
              <a:t>m12i.hatenablog.com/entry/2015/08/17/004038</a:t>
            </a:r>
            <a:r>
              <a:rPr lang="ja-JP" altLang="en-US"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78378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オブジェクトの生成（</a:t>
            </a:r>
            <a:r>
              <a:rPr kumimoji="1" lang="en-US" altLang="ja-JP"/>
              <a:t>1</a:t>
            </a:r>
            <a:r>
              <a:rPr kumimoji="1" lang="ja-JP" altLang="en-US"/>
              <a:t>）</a:t>
            </a:r>
            <a:r>
              <a:rPr kumimoji="1" lang="en-US" altLang="ja-JP"/>
              <a:t/>
            </a:r>
            <a:br>
              <a:rPr kumimoji="1" lang="en-US" altLang="ja-JP"/>
            </a:br>
            <a:r>
              <a:rPr kumimoji="1" lang="ja-JP" altLang="en-US"/>
              <a:t>リテラルで記述する</a:t>
            </a:r>
          </a:p>
        </p:txBody>
      </p:sp>
      <p:sp>
        <p:nvSpPr>
          <p:cNvPr id="3" name="コンテンツ プレースホルダー 2"/>
          <p:cNvSpPr>
            <a:spLocks noGrp="1"/>
          </p:cNvSpPr>
          <p:nvPr>
            <p:ph idx="1"/>
          </p:nvPr>
        </p:nvSpPr>
        <p:spPr/>
        <p:txBody>
          <a:bodyPr/>
          <a:lstStyle/>
          <a:p>
            <a:endParaRPr kumimoji="1" lang="ja-JP" altLang="en-US"/>
          </a:p>
        </p:txBody>
      </p:sp>
      <p:sp>
        <p:nvSpPr>
          <p:cNvPr id="4" name="メモ 3"/>
          <p:cNvSpPr/>
          <p:nvPr/>
        </p:nvSpPr>
        <p:spPr>
          <a:xfrm>
            <a:off x="838201" y="1825625"/>
            <a:ext cx="10515600" cy="435133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foo = { bar: 123, baz: ”456” }; </a:t>
            </a:r>
          </a:p>
          <a:p>
            <a:endParaRPr kumimoji="1" lang="en-US" altLang="ja-JP"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console.log(foo.bar); 	// (1)</a:t>
            </a:r>
          </a:p>
          <a:p>
            <a:r>
              <a:rPr lang="en-US" altLang="ja-JP" sz="2400">
                <a:solidFill>
                  <a:schemeClr val="tx1">
                    <a:lumMod val="75000"/>
                    <a:lumOff val="25000"/>
                  </a:schemeClr>
                </a:solidFill>
                <a:latin typeface="Courier New" charset="0"/>
                <a:ea typeface="Courier New" charset="0"/>
                <a:cs typeface="Courier New" charset="0"/>
              </a:rPr>
              <a:t>console.log(foo.baz); 	// (2)</a:t>
            </a:r>
            <a:endParaRPr lang="ja-JP" altLang="en-US"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console.log(foo.foo); 	// (3)</a:t>
            </a:r>
            <a:endParaRPr lang="ja-JP" altLang="en-US" sz="240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329935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オブジェクトの生成（</a:t>
            </a:r>
            <a:r>
              <a:rPr kumimoji="1" lang="en-US" altLang="ja-JP" dirty="0"/>
              <a:t>2</a:t>
            </a:r>
            <a:r>
              <a:rPr kumimoji="1" lang="ja-JP" altLang="en-US" dirty="0"/>
              <a:t>）</a:t>
            </a:r>
            <a:r>
              <a:rPr kumimoji="1" lang="en-US" altLang="ja-JP" dirty="0"/>
              <a:t/>
            </a:r>
            <a:br>
              <a:rPr kumimoji="1" lang="en-US" altLang="ja-JP" dirty="0"/>
            </a:br>
            <a:r>
              <a:rPr kumimoji="1" lang="ja-JP" altLang="en-US" dirty="0"/>
              <a:t>コンストラクタで記述する</a:t>
            </a:r>
          </a:p>
        </p:txBody>
      </p:sp>
      <p:sp>
        <p:nvSpPr>
          <p:cNvPr id="3" name="コンテンツ プレースホルダー 2"/>
          <p:cNvSpPr>
            <a:spLocks noGrp="1"/>
          </p:cNvSpPr>
          <p:nvPr>
            <p:ph idx="1"/>
          </p:nvPr>
        </p:nvSpPr>
        <p:spPr/>
        <p:txBody>
          <a:bodyPr/>
          <a:lstStyle/>
          <a:p>
            <a:endParaRPr kumimoji="1" lang="ja-JP" altLang="en-US"/>
          </a:p>
        </p:txBody>
      </p:sp>
      <p:sp>
        <p:nvSpPr>
          <p:cNvPr id="4" name="メモ 3"/>
          <p:cNvSpPr/>
          <p:nvPr/>
        </p:nvSpPr>
        <p:spPr>
          <a:xfrm>
            <a:off x="838201" y="1825625"/>
            <a:ext cx="10515600" cy="435133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Foo = function() {</a:t>
            </a:r>
          </a:p>
          <a:p>
            <a:r>
              <a:rPr lang="en-US" altLang="ja-JP" sz="2400">
                <a:solidFill>
                  <a:schemeClr val="tx1">
                    <a:lumMod val="75000"/>
                    <a:lumOff val="25000"/>
                  </a:schemeClr>
                </a:solidFill>
                <a:latin typeface="Courier New" charset="0"/>
                <a:ea typeface="Courier New" charset="0"/>
                <a:cs typeface="Courier New" charset="0"/>
              </a:rPr>
              <a:t>	this.bar = 123;</a:t>
            </a:r>
          </a:p>
          <a:p>
            <a:r>
              <a:rPr lang="en-US" altLang="ja-JP" sz="2400">
                <a:solidFill>
                  <a:schemeClr val="tx1">
                    <a:lumMod val="75000"/>
                    <a:lumOff val="25000"/>
                  </a:schemeClr>
                </a:solidFill>
                <a:latin typeface="Courier New" charset="0"/>
                <a:ea typeface="Courier New" charset="0"/>
                <a:cs typeface="Courier New" charset="0"/>
              </a:rPr>
              <a:t>	this.baz = "456";</a:t>
            </a:r>
          </a:p>
          <a:p>
            <a:r>
              <a:rPr lang="en-US" altLang="ja-JP" sz="2400">
                <a:solidFill>
                  <a:schemeClr val="tx1">
                    <a:lumMod val="75000"/>
                    <a:lumOff val="25000"/>
                  </a:schemeClr>
                </a:solidFill>
                <a:latin typeface="Courier New" charset="0"/>
                <a:ea typeface="Courier New" charset="0"/>
                <a:cs typeface="Courier New" charset="0"/>
              </a:rPr>
              <a:t>};</a:t>
            </a:r>
          </a:p>
          <a:p>
            <a:r>
              <a:rPr lang="en-US" altLang="ja-JP" sz="2400">
                <a:solidFill>
                  <a:schemeClr val="tx1">
                    <a:lumMod val="75000"/>
                    <a:lumOff val="25000"/>
                  </a:schemeClr>
                </a:solidFill>
                <a:latin typeface="Courier New" charset="0"/>
                <a:ea typeface="Courier New" charset="0"/>
                <a:cs typeface="Courier New" charset="0"/>
              </a:rPr>
              <a:t>Foo.prototype = { foo: "789" };</a:t>
            </a:r>
          </a:p>
          <a:p>
            <a:endParaRPr lang="en-US" altLang="ja-JP"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var foo = new Foo();</a:t>
            </a:r>
          </a:p>
          <a:p>
            <a:r>
              <a:rPr lang="en-US" altLang="ja-JP" sz="2400">
                <a:solidFill>
                  <a:schemeClr val="tx1">
                    <a:lumMod val="75000"/>
                    <a:lumOff val="25000"/>
                  </a:schemeClr>
                </a:solidFill>
                <a:latin typeface="Courier New" charset="0"/>
                <a:ea typeface="Courier New" charset="0"/>
                <a:cs typeface="Courier New" charset="0"/>
              </a:rPr>
              <a:t>console.log(foo.bar); 	// (1)</a:t>
            </a:r>
          </a:p>
          <a:p>
            <a:r>
              <a:rPr lang="en-US" altLang="ja-JP" sz="2400">
                <a:solidFill>
                  <a:schemeClr val="tx1">
                    <a:lumMod val="75000"/>
                    <a:lumOff val="25000"/>
                  </a:schemeClr>
                </a:solidFill>
                <a:latin typeface="Courier New" charset="0"/>
                <a:ea typeface="Courier New" charset="0"/>
                <a:cs typeface="Courier New" charset="0"/>
              </a:rPr>
              <a:t>console.log(foo.baz); 	// (2)</a:t>
            </a:r>
            <a:endParaRPr lang="ja-JP" altLang="en-US"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console.log(foo.foo); 	// (3)</a:t>
            </a:r>
            <a:endParaRPr lang="ja-JP" altLang="en-US" sz="240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214390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プロパティにアクセスする</a:t>
            </a:r>
          </a:p>
        </p:txBody>
      </p:sp>
      <p:sp>
        <p:nvSpPr>
          <p:cNvPr id="3" name="コンテンツ プレースホルダー 2"/>
          <p:cNvSpPr>
            <a:spLocks noGrp="1"/>
          </p:cNvSpPr>
          <p:nvPr>
            <p:ph idx="1"/>
          </p:nvPr>
        </p:nvSpPr>
        <p:spPr/>
        <p:txBody>
          <a:bodyPr/>
          <a:lstStyle/>
          <a:p>
            <a:pPr marL="514350" indent="-514350">
              <a:buFont typeface="+mj-lt"/>
              <a:buAutoNum type="alphaUcParenR"/>
            </a:pPr>
            <a:r>
              <a:rPr kumimoji="1" lang="ja-JP" altLang="en-US" dirty="0"/>
              <a:t>ドット表記（</a:t>
            </a:r>
            <a:r>
              <a:rPr kumimoji="1" lang="en-US" altLang="ja-JP" dirty="0" err="1"/>
              <a:t>obj.prop</a:t>
            </a:r>
            <a:r>
              <a:rPr kumimoji="1" lang="ja-JP" altLang="en-US" dirty="0"/>
              <a:t>）</a:t>
            </a:r>
            <a:endParaRPr kumimoji="1" lang="en-US" altLang="ja-JP" dirty="0"/>
          </a:p>
          <a:p>
            <a:pPr marL="514350" indent="-514350">
              <a:buFont typeface="+mj-lt"/>
              <a:buAutoNum type="alphaUcParenR"/>
            </a:pPr>
            <a:r>
              <a:rPr lang="ja-JP" altLang="en-US" dirty="0"/>
              <a:t>添字表記（</a:t>
            </a:r>
            <a:r>
              <a:rPr lang="en-US" altLang="ja-JP" dirty="0" err="1"/>
              <a:t>obj</a:t>
            </a:r>
            <a:r>
              <a:rPr lang="en-US" altLang="ja-JP" dirty="0"/>
              <a:t>["prop"]</a:t>
            </a:r>
            <a:r>
              <a:rPr lang="ja-JP" altLang="en-US" dirty="0"/>
              <a:t>）</a:t>
            </a:r>
            <a:endParaRPr kumimoji="1" lang="ja-JP" altLang="en-US" dirty="0"/>
          </a:p>
        </p:txBody>
      </p:sp>
      <p:sp>
        <p:nvSpPr>
          <p:cNvPr id="4" name="メモ 3"/>
          <p:cNvSpPr/>
          <p:nvPr/>
        </p:nvSpPr>
        <p:spPr>
          <a:xfrm>
            <a:off x="838201" y="3301139"/>
            <a:ext cx="10515600" cy="322364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obj = { foo: "123", "b a r": 456, "789": "baz" };</a:t>
            </a:r>
          </a:p>
          <a:p>
            <a:endParaRPr lang="en-US" altLang="ja-JP" sz="2400">
              <a:solidFill>
                <a:schemeClr val="tx1">
                  <a:lumMod val="75000"/>
                  <a:lumOff val="25000"/>
                </a:schemeClr>
              </a:solidFill>
              <a:latin typeface="Courier New" charset="0"/>
              <a:ea typeface="Courier New" charset="0"/>
              <a:cs typeface="Courier New" charset="0"/>
            </a:endParaRPr>
          </a:p>
          <a:p>
            <a:r>
              <a:rPr kumimoji="1" lang="en-US" altLang="ja-JP" sz="2400">
                <a:solidFill>
                  <a:schemeClr val="tx1">
                    <a:lumMod val="75000"/>
                    <a:lumOff val="25000"/>
                  </a:schemeClr>
                </a:solidFill>
                <a:latin typeface="Courier New" charset="0"/>
                <a:ea typeface="Courier New" charset="0"/>
                <a:cs typeface="Courier New" charset="0"/>
              </a:rPr>
              <a:t>console.log(obj.foo);		// (A)</a:t>
            </a:r>
          </a:p>
          <a:p>
            <a:r>
              <a:rPr lang="en-US" altLang="ja-JP" sz="2400">
                <a:solidFill>
                  <a:schemeClr val="tx1">
                    <a:lumMod val="75000"/>
                    <a:lumOff val="25000"/>
                  </a:schemeClr>
                </a:solidFill>
                <a:latin typeface="Courier New" charset="0"/>
                <a:ea typeface="Courier New" charset="0"/>
                <a:cs typeface="Courier New" charset="0"/>
              </a:rPr>
              <a:t>console.log(obj["foo"]);		// (B)</a:t>
            </a:r>
          </a:p>
          <a:p>
            <a:r>
              <a:rPr kumimoji="1" lang="en-US" altLang="ja-JP" sz="2400">
                <a:solidFill>
                  <a:schemeClr val="tx1">
                    <a:lumMod val="75000"/>
                    <a:lumOff val="25000"/>
                  </a:schemeClr>
                </a:solidFill>
                <a:latin typeface="Courier New" charset="0"/>
                <a:ea typeface="Courier New" charset="0"/>
                <a:cs typeface="Courier New" charset="0"/>
              </a:rPr>
              <a:t>console.log(obj["b a r"]);	// (C)</a:t>
            </a:r>
          </a:p>
          <a:p>
            <a:r>
              <a:rPr lang="en-US" altLang="ja-JP" sz="2400">
                <a:solidFill>
                  <a:schemeClr val="tx1">
                    <a:lumMod val="75000"/>
                    <a:lumOff val="25000"/>
                  </a:schemeClr>
                </a:solidFill>
                <a:latin typeface="Courier New" charset="0"/>
                <a:ea typeface="Courier New" charset="0"/>
                <a:cs typeface="Courier New" charset="0"/>
              </a:rPr>
              <a:t>console.log(obj["bar"]);		// (D)</a:t>
            </a:r>
            <a:endParaRPr kumimoji="1" lang="en-US" altLang="ja-JP"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console.log(obj[789]);		// (E)</a:t>
            </a:r>
          </a:p>
        </p:txBody>
      </p:sp>
    </p:spTree>
    <p:extLst>
      <p:ext uri="{BB962C8B-B14F-4D97-AF65-F5344CB8AC3E}">
        <p14:creationId xmlns:p14="http://schemas.microsoft.com/office/powerpoint/2010/main" val="15356993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プロトタイプ・チェーン（再掲）</a:t>
            </a:r>
          </a:p>
        </p:txBody>
      </p:sp>
      <p:sp>
        <p:nvSpPr>
          <p:cNvPr id="7" name="雲 6"/>
          <p:cNvSpPr/>
          <p:nvPr/>
        </p:nvSpPr>
        <p:spPr>
          <a:xfrm>
            <a:off x="1969578" y="4830425"/>
            <a:ext cx="2433234" cy="142500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prop0</a:t>
            </a:r>
            <a:r>
              <a:rPr kumimoji="1" lang="en-US" altLang="ja-JP"/>
              <a:t>: 123</a:t>
            </a:r>
          </a:p>
        </p:txBody>
      </p:sp>
      <p:sp>
        <p:nvSpPr>
          <p:cNvPr id="8" name="雲 7"/>
          <p:cNvSpPr/>
          <p:nvPr/>
        </p:nvSpPr>
        <p:spPr>
          <a:xfrm rot="316104">
            <a:off x="4682020" y="3080044"/>
            <a:ext cx="2433234" cy="14131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prop1: 456</a:t>
            </a:r>
          </a:p>
        </p:txBody>
      </p:sp>
      <p:sp>
        <p:nvSpPr>
          <p:cNvPr id="9" name="雲 8"/>
          <p:cNvSpPr/>
          <p:nvPr/>
        </p:nvSpPr>
        <p:spPr>
          <a:xfrm rot="716156">
            <a:off x="7344404" y="1719173"/>
            <a:ext cx="2433234" cy="138606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prop2: 789</a:t>
            </a:r>
          </a:p>
        </p:txBody>
      </p:sp>
      <p:sp>
        <p:nvSpPr>
          <p:cNvPr id="10" name="テキスト ボックス 9"/>
          <p:cNvSpPr txBox="1"/>
          <p:nvPr/>
        </p:nvSpPr>
        <p:spPr>
          <a:xfrm rot="1538726">
            <a:off x="3736863" y="4466981"/>
            <a:ext cx="1662635" cy="369332"/>
          </a:xfrm>
          <a:prstGeom prst="rect">
            <a:avLst/>
          </a:prstGeom>
          <a:noFill/>
        </p:spPr>
        <p:txBody>
          <a:bodyPr wrap="none" rtlCol="0">
            <a:spAutoFit/>
          </a:bodyPr>
          <a:lstStyle/>
          <a:p>
            <a:r>
              <a:rPr kumimoji="1" lang="en-US" altLang="ja-JP"/>
              <a:t>Foo.prototype</a:t>
            </a:r>
            <a:endParaRPr kumimoji="1" lang="ja-JP" altLang="en-US"/>
          </a:p>
        </p:txBody>
      </p:sp>
      <p:sp>
        <p:nvSpPr>
          <p:cNvPr id="13" name="テキスト ボックス 12"/>
          <p:cNvSpPr txBox="1"/>
          <p:nvPr/>
        </p:nvSpPr>
        <p:spPr>
          <a:xfrm rot="2611512">
            <a:off x="6412090" y="2922903"/>
            <a:ext cx="1630575" cy="369332"/>
          </a:xfrm>
          <a:prstGeom prst="rect">
            <a:avLst/>
          </a:prstGeom>
          <a:noFill/>
        </p:spPr>
        <p:txBody>
          <a:bodyPr wrap="none" rtlCol="0">
            <a:spAutoFit/>
          </a:bodyPr>
          <a:lstStyle/>
          <a:p>
            <a:r>
              <a:rPr lang="en-US" altLang="ja-JP"/>
              <a:t>Bar</a:t>
            </a:r>
            <a:r>
              <a:rPr kumimoji="1" lang="en-US" altLang="ja-JP"/>
              <a:t>.prototype</a:t>
            </a:r>
            <a:endParaRPr kumimoji="1" lang="ja-JP" altLang="en-US"/>
          </a:p>
        </p:txBody>
      </p:sp>
      <p:cxnSp>
        <p:nvCxnSpPr>
          <p:cNvPr id="259" name="曲線コネクタ 258"/>
          <p:cNvCxnSpPr>
            <a:stCxn id="7" idx="3"/>
            <a:endCxn id="10" idx="1"/>
          </p:cNvCxnSpPr>
          <p:nvPr/>
        </p:nvCxnSpPr>
        <p:spPr>
          <a:xfrm rot="5400000" flipH="1" flipV="1">
            <a:off x="3192451" y="4285597"/>
            <a:ext cx="620049" cy="6325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曲線コネクタ 292"/>
          <p:cNvCxnSpPr>
            <a:stCxn id="10" idx="3"/>
            <a:endCxn id="8" idx="1"/>
          </p:cNvCxnSpPr>
          <p:nvPr/>
        </p:nvCxnSpPr>
        <p:spPr>
          <a:xfrm flipV="1">
            <a:off x="5317605" y="4488668"/>
            <a:ext cx="516293" cy="5227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曲線コネクタ 298"/>
          <p:cNvCxnSpPr>
            <a:stCxn id="8" idx="3"/>
            <a:endCxn id="13" idx="1"/>
          </p:cNvCxnSpPr>
          <p:nvPr/>
        </p:nvCxnSpPr>
        <p:spPr>
          <a:xfrm rot="5400000" flipH="1" flipV="1">
            <a:off x="5987474" y="2514723"/>
            <a:ext cx="617382" cy="6801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曲線コネクタ 301"/>
          <p:cNvCxnSpPr>
            <a:stCxn id="13" idx="3"/>
            <a:endCxn id="9" idx="1"/>
          </p:cNvCxnSpPr>
          <p:nvPr/>
        </p:nvCxnSpPr>
        <p:spPr>
          <a:xfrm flipV="1">
            <a:off x="7818519" y="3088809"/>
            <a:ext cx="599476" cy="58022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3" name="メモ 342"/>
          <p:cNvSpPr/>
          <p:nvPr/>
        </p:nvSpPr>
        <p:spPr>
          <a:xfrm>
            <a:off x="838200" y="1682220"/>
            <a:ext cx="4709853" cy="1803979"/>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console.log(foo.prop2);</a:t>
            </a:r>
          </a:p>
          <a:p>
            <a:r>
              <a:rPr lang="en-US" altLang="ja-JP" sz="2400">
                <a:solidFill>
                  <a:schemeClr val="tx1">
                    <a:lumMod val="75000"/>
                    <a:lumOff val="25000"/>
                  </a:schemeClr>
                </a:solidFill>
                <a:latin typeface="Courier New" charset="0"/>
                <a:ea typeface="Courier New" charset="0"/>
                <a:cs typeface="Courier New" charset="0"/>
              </a:rPr>
              <a:t>console.log(foo.prop3);</a:t>
            </a:r>
            <a:endParaRPr lang="ja-JP" altLang="en-US" sz="2400">
              <a:solidFill>
                <a:schemeClr val="tx1">
                  <a:lumMod val="75000"/>
                  <a:lumOff val="25000"/>
                </a:schemeClr>
              </a:solidFill>
              <a:latin typeface="Courier New" charset="0"/>
              <a:ea typeface="Courier New" charset="0"/>
              <a:cs typeface="Courier New" charset="0"/>
            </a:endParaRPr>
          </a:p>
        </p:txBody>
      </p:sp>
      <p:sp>
        <p:nvSpPr>
          <p:cNvPr id="344" name="テキスト ボックス 343"/>
          <p:cNvSpPr txBox="1"/>
          <p:nvPr/>
        </p:nvSpPr>
        <p:spPr>
          <a:xfrm>
            <a:off x="1960524" y="4601877"/>
            <a:ext cx="524503" cy="369332"/>
          </a:xfrm>
          <a:prstGeom prst="rect">
            <a:avLst/>
          </a:prstGeom>
          <a:noFill/>
        </p:spPr>
        <p:txBody>
          <a:bodyPr wrap="none" rtlCol="0">
            <a:spAutoFit/>
          </a:bodyPr>
          <a:lstStyle/>
          <a:p>
            <a:r>
              <a:rPr kumimoji="1" lang="en-US" altLang="ja-JP"/>
              <a:t>foo</a:t>
            </a:r>
            <a:endParaRPr kumimoji="1" lang="ja-JP" altLang="en-US"/>
          </a:p>
        </p:txBody>
      </p:sp>
      <p:sp>
        <p:nvSpPr>
          <p:cNvPr id="371" name="メモ 370"/>
          <p:cNvSpPr/>
          <p:nvPr/>
        </p:nvSpPr>
        <p:spPr>
          <a:xfrm>
            <a:off x="6643947" y="4376491"/>
            <a:ext cx="4709853" cy="1803979"/>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foo.prop2 = 987;</a:t>
            </a:r>
          </a:p>
          <a:p>
            <a:r>
              <a:rPr lang="en-US" altLang="ja-JP" sz="2400">
                <a:solidFill>
                  <a:schemeClr val="tx1">
                    <a:lumMod val="75000"/>
                    <a:lumOff val="25000"/>
                  </a:schemeClr>
                </a:solidFill>
                <a:latin typeface="Courier New" charset="0"/>
                <a:ea typeface="Courier New" charset="0"/>
                <a:cs typeface="Courier New" charset="0"/>
              </a:rPr>
              <a:t>console.log(foo.prop2);</a:t>
            </a:r>
          </a:p>
        </p:txBody>
      </p:sp>
      <p:sp>
        <p:nvSpPr>
          <p:cNvPr id="372" name="テキスト ボックス 371"/>
          <p:cNvSpPr txBox="1"/>
          <p:nvPr/>
        </p:nvSpPr>
        <p:spPr>
          <a:xfrm>
            <a:off x="2451218" y="5632141"/>
            <a:ext cx="1311578" cy="369332"/>
          </a:xfrm>
          <a:prstGeom prst="rect">
            <a:avLst/>
          </a:prstGeom>
          <a:noFill/>
        </p:spPr>
        <p:txBody>
          <a:bodyPr wrap="none" rtlCol="0">
            <a:spAutoFit/>
          </a:bodyPr>
          <a:lstStyle/>
          <a:p>
            <a:r>
              <a:rPr lang="en-US" altLang="ja-JP" dirty="0">
                <a:solidFill>
                  <a:srgbClr val="FFFF00"/>
                </a:solidFill>
              </a:rPr>
              <a:t>prop2: 987</a:t>
            </a:r>
            <a:endParaRPr kumimoji="1" lang="ja-JP" altLang="en-US" dirty="0">
              <a:solidFill>
                <a:srgbClr val="FFFF00"/>
              </a:solidFill>
            </a:endParaRPr>
          </a:p>
        </p:txBody>
      </p:sp>
      <p:sp>
        <p:nvSpPr>
          <p:cNvPr id="374" name="四角形吹き出し 373"/>
          <p:cNvSpPr/>
          <p:nvPr/>
        </p:nvSpPr>
        <p:spPr>
          <a:xfrm>
            <a:off x="838199" y="3612882"/>
            <a:ext cx="2295612" cy="823777"/>
          </a:xfrm>
          <a:prstGeom prst="wedgeRectCallout">
            <a:avLst>
              <a:gd name="adj1" fmla="val 65583"/>
              <a:gd name="adj2" fmla="val 24872"/>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プロパティ参照時はチェーンを遡る</a:t>
            </a:r>
          </a:p>
        </p:txBody>
      </p:sp>
      <p:sp>
        <p:nvSpPr>
          <p:cNvPr id="375" name="四角形吹き出し 374"/>
          <p:cNvSpPr/>
          <p:nvPr/>
        </p:nvSpPr>
        <p:spPr>
          <a:xfrm>
            <a:off x="4622282" y="5800647"/>
            <a:ext cx="2295612" cy="823777"/>
          </a:xfrm>
          <a:prstGeom prst="wedgeRectCallout">
            <a:avLst>
              <a:gd name="adj1" fmla="val -74843"/>
              <a:gd name="adj2" fmla="val -40976"/>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プロパティ更新時はチェーンを遡ら</a:t>
            </a:r>
            <a:r>
              <a:rPr kumimoji="1" lang="ja-JP" altLang="en-US" b="1"/>
              <a:t>ない</a:t>
            </a:r>
          </a:p>
        </p:txBody>
      </p:sp>
    </p:spTree>
    <p:extLst>
      <p:ext uri="{BB962C8B-B14F-4D97-AF65-F5344CB8AC3E}">
        <p14:creationId xmlns:p14="http://schemas.microsoft.com/office/powerpoint/2010/main" val="8605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fade">
                                      <p:cBhvr>
                                        <p:cTn id="7" dur="500"/>
                                        <p:tgtEl>
                                          <p:spTgt spid="3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5"/>
                                        </p:tgtEl>
                                        <p:attrNameLst>
                                          <p:attrName>style.visibility</p:attrName>
                                        </p:attrNameLst>
                                      </p:cBhvr>
                                      <p:to>
                                        <p:strVal val="visible"/>
                                      </p:to>
                                    </p:set>
                                    <p:animEffect transition="in" filter="fade">
                                      <p:cBhvr>
                                        <p:cTn id="10" dur="500"/>
                                        <p:tgtEl>
                                          <p:spTgt spid="3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1"/>
                                        </p:tgtEl>
                                        <p:attrNameLst>
                                          <p:attrName>style.visibility</p:attrName>
                                        </p:attrNameLst>
                                      </p:cBhvr>
                                      <p:to>
                                        <p:strVal val="visible"/>
                                      </p:to>
                                    </p:set>
                                    <p:animEffect transition="in" filter="fade">
                                      <p:cBhvr>
                                        <p:cTn id="13"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animBg="1"/>
      <p:bldP spid="372" grpId="0"/>
      <p:bldP spid="37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メモ 7"/>
          <p:cNvSpPr/>
          <p:nvPr/>
        </p:nvSpPr>
        <p:spPr>
          <a:xfrm>
            <a:off x="838202" y="1825625"/>
            <a:ext cx="6033654" cy="2663043"/>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JavaScript</a:t>
            </a:r>
          </a:p>
          <a:p>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Foo = function() {</a:t>
            </a:r>
          </a:p>
          <a:p>
            <a:r>
              <a:rPr lang="en-US" altLang="ja-JP" sz="2400" dirty="0">
                <a:solidFill>
                  <a:schemeClr val="tx1">
                    <a:lumMod val="75000"/>
                    <a:lumOff val="25000"/>
                  </a:schemeClr>
                </a:solidFill>
                <a:latin typeface="Courier New" charset="0"/>
                <a:ea typeface="Courier New" charset="0"/>
                <a:cs typeface="Courier New" charset="0"/>
              </a:rPr>
              <a:t>	</a:t>
            </a:r>
            <a:r>
              <a:rPr lang="en-US" altLang="ja-JP" sz="2400" dirty="0" err="1">
                <a:solidFill>
                  <a:schemeClr val="tx1">
                    <a:lumMod val="75000"/>
                    <a:lumOff val="25000"/>
                  </a:schemeClr>
                </a:solidFill>
                <a:latin typeface="Courier New" charset="0"/>
                <a:ea typeface="Courier New" charset="0"/>
                <a:cs typeface="Courier New" charset="0"/>
              </a:rPr>
              <a:t>this.bar</a:t>
            </a:r>
            <a:r>
              <a:rPr lang="en-US" altLang="ja-JP" sz="2400" dirty="0">
                <a:solidFill>
                  <a:schemeClr val="tx1">
                    <a:lumMod val="75000"/>
                    <a:lumOff val="25000"/>
                  </a:schemeClr>
                </a:solidFill>
                <a:latin typeface="Courier New" charset="0"/>
                <a:ea typeface="Courier New" charset="0"/>
                <a:cs typeface="Courier New" charset="0"/>
              </a:rPr>
              <a:t> = 123;</a:t>
            </a:r>
          </a:p>
          <a:p>
            <a:r>
              <a:rPr lang="en-US" altLang="ja-JP" sz="2400" dirty="0">
                <a:solidFill>
                  <a:schemeClr val="tx1">
                    <a:lumMod val="75000"/>
                    <a:lumOff val="25000"/>
                  </a:schemeClr>
                </a:solidFill>
                <a:latin typeface="Courier New" charset="0"/>
                <a:ea typeface="Courier New" charset="0"/>
                <a:cs typeface="Courier New" charset="0"/>
              </a:rPr>
              <a:t>	</a:t>
            </a:r>
            <a:r>
              <a:rPr lang="en-US" altLang="ja-JP" sz="2400" dirty="0" err="1">
                <a:solidFill>
                  <a:schemeClr val="tx1">
                    <a:lumMod val="75000"/>
                    <a:lumOff val="25000"/>
                  </a:schemeClr>
                </a:solidFill>
                <a:latin typeface="Courier New" charset="0"/>
                <a:ea typeface="Courier New" charset="0"/>
                <a:cs typeface="Courier New" charset="0"/>
              </a:rPr>
              <a:t>this.baz</a:t>
            </a:r>
            <a:r>
              <a:rPr lang="en-US" altLang="ja-JP" sz="2400" dirty="0">
                <a:solidFill>
                  <a:schemeClr val="tx1">
                    <a:lumMod val="75000"/>
                    <a:lumOff val="25000"/>
                  </a:schemeClr>
                </a:solidFill>
                <a:latin typeface="Courier New" charset="0"/>
                <a:ea typeface="Courier New" charset="0"/>
                <a:cs typeface="Courier New" charset="0"/>
              </a:rPr>
              <a:t> = "456";</a:t>
            </a:r>
          </a:p>
          <a:p>
            <a:r>
              <a:rPr lang="en-US" altLang="ja-JP" sz="2400" dirty="0">
                <a:solidFill>
                  <a:schemeClr val="tx1">
                    <a:lumMod val="75000"/>
                    <a:lumOff val="25000"/>
                  </a:schemeClr>
                </a:solidFill>
                <a:latin typeface="Courier New" charset="0"/>
                <a:ea typeface="Courier New" charset="0"/>
                <a:cs typeface="Courier New" charset="0"/>
              </a:rPr>
              <a:t>};</a:t>
            </a:r>
          </a:p>
          <a:p>
            <a:r>
              <a:rPr lang="en-US" altLang="ja-JP" sz="2400" dirty="0" err="1">
                <a:solidFill>
                  <a:schemeClr val="tx1">
                    <a:lumMod val="75000"/>
                    <a:lumOff val="25000"/>
                  </a:schemeClr>
                </a:solidFill>
                <a:latin typeface="Courier New" charset="0"/>
                <a:ea typeface="Courier New" charset="0"/>
                <a:cs typeface="Courier New" charset="0"/>
              </a:rPr>
              <a:t>Foo.prototype</a:t>
            </a:r>
            <a:r>
              <a:rPr lang="en-US" altLang="ja-JP" sz="2400" dirty="0">
                <a:solidFill>
                  <a:schemeClr val="tx1">
                    <a:lumMod val="75000"/>
                    <a:lumOff val="25000"/>
                  </a:schemeClr>
                </a:solidFill>
                <a:latin typeface="Courier New" charset="0"/>
                <a:ea typeface="Courier New" charset="0"/>
                <a:cs typeface="Courier New" charset="0"/>
              </a:rPr>
              <a:t> = { foo: "789" </a:t>
            </a:r>
            <a:r>
              <a:rPr lang="en-US" altLang="ja-JP" sz="2400" dirty="0" smtClean="0">
                <a:solidFill>
                  <a:schemeClr val="tx1">
                    <a:lumMod val="75000"/>
                    <a:lumOff val="25000"/>
                  </a:schemeClr>
                </a:solidFill>
                <a:latin typeface="Courier New" charset="0"/>
                <a:ea typeface="Courier New" charset="0"/>
                <a:cs typeface="Courier New" charset="0"/>
              </a:rPr>
              <a:t>};</a:t>
            </a:r>
            <a:endParaRPr lang="en-US" altLang="ja-JP" sz="2400" dirty="0">
              <a:solidFill>
                <a:schemeClr val="tx1">
                  <a:lumMod val="75000"/>
                  <a:lumOff val="25000"/>
                </a:schemeClr>
              </a:solidFill>
              <a:latin typeface="Courier New" charset="0"/>
              <a:ea typeface="Courier New" charset="0"/>
              <a:cs typeface="Courier New" charset="0"/>
            </a:endParaRPr>
          </a:p>
        </p:txBody>
      </p:sp>
      <p:sp>
        <p:nvSpPr>
          <p:cNvPr id="2" name="タイトル 1"/>
          <p:cNvSpPr>
            <a:spLocks noGrp="1"/>
          </p:cNvSpPr>
          <p:nvPr>
            <p:ph type="title"/>
          </p:nvPr>
        </p:nvSpPr>
        <p:spPr/>
        <p:txBody>
          <a:bodyPr/>
          <a:lstStyle/>
          <a:p>
            <a:r>
              <a:rPr lang="ja-JP" altLang="en-US" dirty="0"/>
              <a:t>プロトタイプ</a:t>
            </a:r>
            <a:r>
              <a:rPr lang="ja-JP" altLang="en-US" dirty="0" smtClean="0"/>
              <a:t>を通じた参照共有</a:t>
            </a:r>
            <a:endParaRPr kumimoji="1" lang="ja-JP" altLang="en-US" dirty="0"/>
          </a:p>
        </p:txBody>
      </p:sp>
      <p:sp>
        <p:nvSpPr>
          <p:cNvPr id="3" name="雲 2"/>
          <p:cNvSpPr/>
          <p:nvPr/>
        </p:nvSpPr>
        <p:spPr>
          <a:xfrm rot="646143">
            <a:off x="5773147" y="4703445"/>
            <a:ext cx="2433234" cy="142500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bar: 123</a:t>
            </a:r>
          </a:p>
          <a:p>
            <a:pPr algn="ctr"/>
            <a:r>
              <a:rPr lang="en-US" altLang="ja-JP" dirty="0" err="1"/>
              <a:t>baz</a:t>
            </a:r>
            <a:r>
              <a:rPr lang="en-US" altLang="ja-JP" dirty="0"/>
              <a:t>: "456"</a:t>
            </a:r>
            <a:endParaRPr lang="en-US" altLang="ja-JP" dirty="0"/>
          </a:p>
        </p:txBody>
      </p:sp>
      <p:sp>
        <p:nvSpPr>
          <p:cNvPr id="4" name="雲 3"/>
          <p:cNvSpPr/>
          <p:nvPr/>
        </p:nvSpPr>
        <p:spPr>
          <a:xfrm rot="316104">
            <a:off x="8860828" y="1661892"/>
            <a:ext cx="2433234" cy="14131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foo: "789"</a:t>
            </a:r>
            <a:endParaRPr kumimoji="1" lang="en-US" altLang="ja-JP" dirty="0"/>
          </a:p>
        </p:txBody>
      </p:sp>
      <p:sp>
        <p:nvSpPr>
          <p:cNvPr id="5" name="テキスト ボックス 4"/>
          <p:cNvSpPr txBox="1"/>
          <p:nvPr/>
        </p:nvSpPr>
        <p:spPr>
          <a:xfrm rot="578702">
            <a:off x="7934142" y="4016628"/>
            <a:ext cx="1662635" cy="369332"/>
          </a:xfrm>
          <a:prstGeom prst="rect">
            <a:avLst/>
          </a:prstGeom>
          <a:noFill/>
        </p:spPr>
        <p:txBody>
          <a:bodyPr wrap="none" rtlCol="0">
            <a:spAutoFit/>
          </a:bodyPr>
          <a:lstStyle/>
          <a:p>
            <a:r>
              <a:rPr kumimoji="1" lang="en-US" altLang="ja-JP" dirty="0" err="1"/>
              <a:t>Foo.prototype</a:t>
            </a:r>
            <a:endParaRPr kumimoji="1" lang="ja-JP" altLang="en-US" dirty="0"/>
          </a:p>
        </p:txBody>
      </p:sp>
      <p:cxnSp>
        <p:nvCxnSpPr>
          <p:cNvPr id="6" name="曲線コネクタ 5"/>
          <p:cNvCxnSpPr>
            <a:stCxn id="3" idx="3"/>
            <a:endCxn id="5" idx="1"/>
          </p:cNvCxnSpPr>
          <p:nvPr/>
        </p:nvCxnSpPr>
        <p:spPr>
          <a:xfrm rot="5400000" flipH="1" flipV="1">
            <a:off x="7159771" y="4009913"/>
            <a:ext cx="734022" cy="8382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曲線コネクタ 6"/>
          <p:cNvCxnSpPr>
            <a:stCxn id="5" idx="0"/>
            <a:endCxn id="4" idx="1"/>
          </p:cNvCxnSpPr>
          <p:nvPr/>
        </p:nvCxnSpPr>
        <p:spPr>
          <a:xfrm rot="5400000" flipH="1" flipV="1">
            <a:off x="8930192" y="2936724"/>
            <a:ext cx="948722" cy="1216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雲 12"/>
          <p:cNvSpPr/>
          <p:nvPr/>
        </p:nvSpPr>
        <p:spPr>
          <a:xfrm rot="230133">
            <a:off x="9273370" y="5066157"/>
            <a:ext cx="2433234" cy="142500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bar: 123</a:t>
            </a:r>
          </a:p>
          <a:p>
            <a:pPr algn="ctr"/>
            <a:r>
              <a:rPr kumimoji="1" lang="en-US" altLang="ja-JP" dirty="0" err="1" smtClean="0"/>
              <a:t>baz</a:t>
            </a:r>
            <a:r>
              <a:rPr lang="en-US" altLang="ja-JP" dirty="0" smtClean="0"/>
              <a:t>: "456"</a:t>
            </a:r>
            <a:endParaRPr kumimoji="1" lang="en-US" altLang="ja-JP" dirty="0"/>
          </a:p>
        </p:txBody>
      </p:sp>
      <p:cxnSp>
        <p:nvCxnSpPr>
          <p:cNvPr id="23" name="曲線コネクタ 22"/>
          <p:cNvCxnSpPr>
            <a:stCxn id="13" idx="3"/>
            <a:endCxn id="5" idx="3"/>
          </p:cNvCxnSpPr>
          <p:nvPr/>
        </p:nvCxnSpPr>
        <p:spPr>
          <a:xfrm rot="16200000" flipV="1">
            <a:off x="9654377" y="4271225"/>
            <a:ext cx="808470" cy="9471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917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配列の生成と要素アクセス</a:t>
            </a:r>
          </a:p>
        </p:txBody>
      </p:sp>
      <p:sp>
        <p:nvSpPr>
          <p:cNvPr id="3" name="コンテンツ プレースホルダー 2"/>
          <p:cNvSpPr>
            <a:spLocks noGrp="1"/>
          </p:cNvSpPr>
          <p:nvPr>
            <p:ph idx="1"/>
          </p:nvPr>
        </p:nvSpPr>
        <p:spPr/>
        <p:txBody>
          <a:bodyPr/>
          <a:lstStyle/>
          <a:p>
            <a:endParaRPr kumimoji="1" lang="ja-JP" altLang="en-US"/>
          </a:p>
        </p:txBody>
      </p:sp>
      <p:sp>
        <p:nvSpPr>
          <p:cNvPr id="4" name="メモ 3"/>
          <p:cNvSpPr/>
          <p:nvPr/>
        </p:nvSpPr>
        <p:spPr>
          <a:xfrm>
            <a:off x="838201" y="1825625"/>
            <a:ext cx="10515600" cy="435133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arr = [1, 2, 3]; </a:t>
            </a:r>
          </a:p>
          <a:p>
            <a:r>
              <a:rPr lang="en-US" altLang="ja-JP" sz="2400">
                <a:solidFill>
                  <a:schemeClr val="tx1">
                    <a:lumMod val="75000"/>
                    <a:lumOff val="25000"/>
                  </a:schemeClr>
                </a:solidFill>
                <a:latin typeface="Courier New" charset="0"/>
                <a:ea typeface="Courier New" charset="0"/>
                <a:cs typeface="Courier New" charset="0"/>
              </a:rPr>
              <a:t>console.log(arr[1]); 	// (A)</a:t>
            </a:r>
          </a:p>
          <a:p>
            <a:r>
              <a:rPr lang="en-US" altLang="ja-JP" sz="2400">
                <a:solidFill>
                  <a:schemeClr val="tx1">
                    <a:lumMod val="75000"/>
                    <a:lumOff val="25000"/>
                  </a:schemeClr>
                </a:solidFill>
                <a:latin typeface="Courier New" charset="0"/>
                <a:ea typeface="Courier New" charset="0"/>
                <a:cs typeface="Courier New" charset="0"/>
              </a:rPr>
              <a:t>console.log(arr["1"]); 	// (B)</a:t>
            </a:r>
          </a:p>
          <a:p>
            <a:endParaRPr lang="en-US" altLang="ja-JP"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arr["2"] = arr["2"].toString();</a:t>
            </a:r>
          </a:p>
          <a:p>
            <a:r>
              <a:rPr lang="en-US" altLang="ja-JP" sz="2400">
                <a:solidFill>
                  <a:schemeClr val="tx1">
                    <a:lumMod val="75000"/>
                    <a:lumOff val="25000"/>
                  </a:schemeClr>
                </a:solidFill>
                <a:latin typeface="Courier New" charset="0"/>
                <a:ea typeface="Courier New" charset="0"/>
                <a:cs typeface="Courier New" charset="0"/>
              </a:rPr>
              <a:t>console.log(arr[2]); 	// (C)</a:t>
            </a:r>
          </a:p>
          <a:p>
            <a:endParaRPr lang="en-US" altLang="ja-JP" sz="2400">
              <a:solidFill>
                <a:schemeClr val="tx1">
                  <a:lumMod val="75000"/>
                  <a:lumOff val="25000"/>
                </a:schemeClr>
              </a:solidFill>
              <a:latin typeface="Courier New" charset="0"/>
              <a:ea typeface="Courier New" charset="0"/>
              <a:cs typeface="Courier New" charset="0"/>
            </a:endParaRPr>
          </a:p>
          <a:p>
            <a:r>
              <a:rPr lang="en-US" altLang="ja-JP" sz="2400">
                <a:solidFill>
                  <a:schemeClr val="tx1">
                    <a:lumMod val="75000"/>
                    <a:lumOff val="25000"/>
                  </a:schemeClr>
                </a:solidFill>
                <a:latin typeface="Courier New" charset="0"/>
                <a:ea typeface="Courier New" charset="0"/>
                <a:cs typeface="Courier New" charset="0"/>
              </a:rPr>
              <a:t>arr.length = 2;</a:t>
            </a:r>
          </a:p>
          <a:p>
            <a:r>
              <a:rPr lang="en-US" altLang="ja-JP" sz="2400">
                <a:solidFill>
                  <a:schemeClr val="tx1">
                    <a:lumMod val="75000"/>
                    <a:lumOff val="25000"/>
                  </a:schemeClr>
                </a:solidFill>
                <a:latin typeface="Courier New" charset="0"/>
                <a:ea typeface="Courier New" charset="0"/>
                <a:cs typeface="Courier New" charset="0"/>
              </a:rPr>
              <a:t>console.log(arr[2]); 	// (D)</a:t>
            </a:r>
          </a:p>
          <a:p>
            <a:endParaRPr lang="en-US" altLang="ja-JP" sz="2400">
              <a:solidFill>
                <a:schemeClr val="tx1">
                  <a:lumMod val="75000"/>
                  <a:lumOff val="25000"/>
                </a:schemeClr>
              </a:solidFill>
              <a:latin typeface="Courier New" charset="0"/>
              <a:ea typeface="Courier New" charset="0"/>
              <a:cs typeface="Courier New" charset="0"/>
            </a:endParaRPr>
          </a:p>
          <a:p>
            <a:endParaRPr lang="ja-JP" altLang="en-US" sz="240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2578849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for ... in </a:t>
            </a:r>
            <a:r>
              <a:rPr kumimoji="1" lang="ja-JP" altLang="en-US"/>
              <a:t>文</a:t>
            </a:r>
          </a:p>
        </p:txBody>
      </p:sp>
      <p:sp>
        <p:nvSpPr>
          <p:cNvPr id="3" name="コンテンツ プレースホルダー 2"/>
          <p:cNvSpPr>
            <a:spLocks noGrp="1"/>
          </p:cNvSpPr>
          <p:nvPr>
            <p:ph idx="1"/>
          </p:nvPr>
        </p:nvSpPr>
        <p:spPr/>
        <p:txBody>
          <a:bodyPr/>
          <a:lstStyle/>
          <a:p>
            <a:r>
              <a:rPr kumimoji="1" lang="en-US" altLang="ja-JP" dirty="0"/>
              <a:t>Java</a:t>
            </a:r>
            <a:r>
              <a:rPr kumimoji="1" lang="ja-JP" altLang="en-US" dirty="0"/>
              <a:t>の拡張</a:t>
            </a:r>
            <a:r>
              <a:rPr kumimoji="1" lang="en-US" altLang="ja-JP" dirty="0"/>
              <a:t>for</a:t>
            </a:r>
            <a:r>
              <a:rPr kumimoji="1" lang="ja-JP" altLang="en-US" dirty="0"/>
              <a:t>文に似ているが、別物。</a:t>
            </a:r>
            <a:endParaRPr kumimoji="1" lang="en-US" altLang="ja-JP" dirty="0"/>
          </a:p>
          <a:p>
            <a:r>
              <a:rPr kumimoji="1" lang="en-US" altLang="ja-JP" dirty="0"/>
              <a:t>in</a:t>
            </a:r>
            <a:r>
              <a:rPr kumimoji="1" lang="ja-JP" altLang="en-US" dirty="0"/>
              <a:t>の左辺の変数には</a:t>
            </a:r>
            <a:r>
              <a:rPr kumimoji="1" lang="en-US" altLang="ja-JP" dirty="0"/>
              <a:t>in</a:t>
            </a:r>
            <a:r>
              <a:rPr kumimoji="1" lang="ja-JP" altLang="en-US" dirty="0"/>
              <a:t>の右辺のオブジェクトのプロパティ名が設定される。</a:t>
            </a:r>
            <a:endParaRPr kumimoji="1" lang="en-US" altLang="ja-JP" dirty="0"/>
          </a:p>
          <a:p>
            <a:r>
              <a:rPr lang="ja-JP" altLang="en-US" dirty="0"/>
              <a:t>プロパティの検索はプロトタイプ・チェーンを遡って行われる</a:t>
            </a:r>
            <a:r>
              <a:rPr kumimoji="1" lang="ja-JP" altLang="en-US" dirty="0"/>
              <a:t>（</a:t>
            </a:r>
            <a:r>
              <a:rPr kumimoji="1" lang="en-US" altLang="ja-JP" dirty="0" err="1"/>
              <a:t>toString</a:t>
            </a:r>
            <a:r>
              <a:rPr kumimoji="1" lang="ja-JP" altLang="en-US" dirty="0"/>
              <a:t>などの組込みプロパティをのぞく）。</a:t>
            </a:r>
            <a:endParaRPr lang="en-US" altLang="ja-JP" dirty="0"/>
          </a:p>
          <a:p>
            <a:r>
              <a:rPr lang="ja-JP" altLang="en-US" dirty="0"/>
              <a:t>プロパティ名は例え右辺が配列であろうと</a:t>
            </a:r>
            <a:r>
              <a:rPr lang="en-US" altLang="ja-JP" dirty="0"/>
              <a:t>string</a:t>
            </a:r>
            <a:r>
              <a:rPr lang="ja-JP" altLang="en-US" dirty="0"/>
              <a:t>型。</a:t>
            </a:r>
            <a:endParaRPr kumimoji="1" lang="en-US" altLang="ja-JP" dirty="0"/>
          </a:p>
          <a:p>
            <a:endParaRPr kumimoji="1" lang="ja-JP" altLang="en-US" dirty="0"/>
          </a:p>
        </p:txBody>
      </p:sp>
      <p:sp>
        <p:nvSpPr>
          <p:cNvPr id="4" name="メモ 3"/>
          <p:cNvSpPr/>
          <p:nvPr/>
        </p:nvSpPr>
        <p:spPr>
          <a:xfrm rot="21357839">
            <a:off x="6420256" y="4595679"/>
            <a:ext cx="5443023" cy="1919056"/>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for (var k in [1,2,3]) {</a:t>
            </a:r>
          </a:p>
          <a:p>
            <a:r>
              <a:rPr kumimoji="1" lang="en-US" altLang="ja-JP" sz="2400">
                <a:solidFill>
                  <a:schemeClr val="tx1">
                    <a:lumMod val="75000"/>
                    <a:lumOff val="25000"/>
                  </a:schemeClr>
                </a:solidFill>
                <a:latin typeface="Courier New" charset="0"/>
                <a:ea typeface="Courier New" charset="0"/>
                <a:cs typeface="Courier New" charset="0"/>
              </a:rPr>
              <a:t>	console.log(k);</a:t>
            </a:r>
          </a:p>
          <a:p>
            <a:r>
              <a:rPr lang="en-US" altLang="ja-JP" sz="2400">
                <a:solidFill>
                  <a:schemeClr val="tx1">
                    <a:lumMod val="75000"/>
                    <a:lumOff val="25000"/>
                  </a:schemeClr>
                </a:solidFill>
                <a:latin typeface="Courier New" charset="0"/>
                <a:ea typeface="Courier New" charset="0"/>
                <a:cs typeface="Courier New" charset="0"/>
              </a:rPr>
              <a:t>}</a:t>
            </a:r>
            <a:endParaRPr kumimoji="1" lang="en-US" altLang="ja-JP" sz="240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013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in</a:t>
            </a:r>
            <a:r>
              <a:rPr kumimoji="1" lang="ja-JP" altLang="en-US"/>
              <a:t>演算子と</a:t>
            </a:r>
            <a:r>
              <a:rPr kumimoji="1" lang="en-US" altLang="ja-JP"/>
              <a:t>hasOwnProperty</a:t>
            </a:r>
            <a:r>
              <a:rPr kumimoji="1" lang="ja-JP" altLang="en-US"/>
              <a:t>メソッド</a:t>
            </a:r>
          </a:p>
        </p:txBody>
      </p:sp>
      <p:sp>
        <p:nvSpPr>
          <p:cNvPr id="3" name="コンテンツ プレースホルダー 2"/>
          <p:cNvSpPr>
            <a:spLocks noGrp="1"/>
          </p:cNvSpPr>
          <p:nvPr>
            <p:ph idx="1"/>
          </p:nvPr>
        </p:nvSpPr>
        <p:spPr/>
        <p:txBody>
          <a:bodyPr/>
          <a:lstStyle/>
          <a:p>
            <a:r>
              <a:rPr kumimoji="1" lang="en-US" altLang="ja-JP" dirty="0"/>
              <a:t>in</a:t>
            </a:r>
            <a:r>
              <a:rPr kumimoji="1" lang="ja-JP" altLang="en-US" dirty="0"/>
              <a:t>演算子</a:t>
            </a:r>
            <a:endParaRPr kumimoji="1" lang="en-US" altLang="ja-JP" dirty="0"/>
          </a:p>
          <a:p>
            <a:pPr lvl="1"/>
            <a:r>
              <a:rPr kumimoji="1" lang="ja-JP" altLang="en-US" dirty="0"/>
              <a:t>あるプロパティ名（左辺）があるオブジェクト（右辺）に存在するかどうかを判定する。</a:t>
            </a:r>
            <a:endParaRPr kumimoji="1" lang="en-US" altLang="ja-JP" dirty="0"/>
          </a:p>
          <a:p>
            <a:pPr lvl="1"/>
            <a:r>
              <a:rPr kumimoji="1" lang="ja-JP" altLang="en-US" dirty="0"/>
              <a:t>存在判定に際してプロトタイプ・チェーンを遡る。</a:t>
            </a:r>
            <a:endParaRPr kumimoji="1" lang="en-US" altLang="ja-JP" dirty="0"/>
          </a:p>
          <a:p>
            <a:endParaRPr lang="en-US" altLang="ja-JP" dirty="0"/>
          </a:p>
          <a:p>
            <a:endParaRPr lang="en-US" altLang="ja-JP" dirty="0"/>
          </a:p>
          <a:p>
            <a:r>
              <a:rPr lang="en-US" altLang="ja-JP" dirty="0" err="1"/>
              <a:t>hasOwnProperty</a:t>
            </a:r>
            <a:r>
              <a:rPr lang="en-US" altLang="ja-JP" dirty="0"/>
              <a:t>(String)</a:t>
            </a:r>
          </a:p>
          <a:p>
            <a:pPr lvl="1"/>
            <a:r>
              <a:rPr lang="ja-JP" altLang="en-US" dirty="0"/>
              <a:t>あるプロパティ名（第</a:t>
            </a:r>
            <a:r>
              <a:rPr lang="en-US" altLang="ja-JP" dirty="0"/>
              <a:t>1</a:t>
            </a:r>
            <a:r>
              <a:rPr lang="ja-JP" altLang="en-US" dirty="0"/>
              <a:t>引数）があるオブジェクト（レシーバ）に存在するかどうか判定する。</a:t>
            </a:r>
            <a:endParaRPr lang="en-US" altLang="ja-JP" dirty="0"/>
          </a:p>
          <a:p>
            <a:pPr lvl="1"/>
            <a:r>
              <a:rPr lang="ja-JP" altLang="en-US" dirty="0"/>
              <a:t>存在判定に際してプロトタイプ・チェーンを遡ら</a:t>
            </a:r>
            <a:r>
              <a:rPr lang="ja-JP" altLang="en-US" b="1" dirty="0"/>
              <a:t>ない</a:t>
            </a:r>
            <a:r>
              <a:rPr lang="ja-JP" altLang="en-US" dirty="0"/>
              <a:t>。</a:t>
            </a:r>
            <a:endParaRPr lang="en-US" altLang="ja-JP" dirty="0"/>
          </a:p>
          <a:p>
            <a:endParaRPr kumimoji="1" lang="ja-JP" altLang="en-US" dirty="0"/>
          </a:p>
        </p:txBody>
      </p:sp>
      <p:sp>
        <p:nvSpPr>
          <p:cNvPr id="4" name="メモ 3"/>
          <p:cNvSpPr/>
          <p:nvPr/>
        </p:nvSpPr>
        <p:spPr>
          <a:xfrm rot="21357839">
            <a:off x="7686725" y="3178427"/>
            <a:ext cx="4229746" cy="1335765"/>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JavaScript</a:t>
            </a:r>
          </a:p>
          <a:p>
            <a:r>
              <a:rPr lang="en-US" altLang="ja-JP" sz="2400" dirty="0">
                <a:solidFill>
                  <a:schemeClr val="tx1">
                    <a:lumMod val="75000"/>
                    <a:lumOff val="25000"/>
                  </a:schemeClr>
                </a:solidFill>
                <a:latin typeface="Courier New" charset="0"/>
                <a:ea typeface="Courier New" charset="0"/>
                <a:cs typeface="Courier New" charset="0"/>
              </a:rPr>
              <a:t>"foo" in {foo: 123};</a:t>
            </a:r>
          </a:p>
          <a:p>
            <a:r>
              <a:rPr lang="en-US" altLang="ja-JP" sz="2400" dirty="0">
                <a:solidFill>
                  <a:schemeClr val="tx1">
                    <a:lumMod val="75000"/>
                    <a:lumOff val="25000"/>
                  </a:schemeClr>
                </a:solidFill>
                <a:latin typeface="Courier New" charset="0"/>
                <a:ea typeface="Courier New" charset="0"/>
                <a:cs typeface="Courier New" charset="0"/>
              </a:rPr>
              <a:t>3 in [1,2,3];</a:t>
            </a:r>
            <a:endParaRPr lang="ja-JP" altLang="en-US" sz="2400" dirty="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56266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参考情報</a:t>
            </a:r>
          </a:p>
        </p:txBody>
      </p:sp>
      <p:sp>
        <p:nvSpPr>
          <p:cNvPr id="3" name="コンテンツ プレースホルダー 2"/>
          <p:cNvSpPr>
            <a:spLocks noGrp="1"/>
          </p:cNvSpPr>
          <p:nvPr>
            <p:ph idx="1"/>
          </p:nvPr>
        </p:nvSpPr>
        <p:spPr/>
        <p:txBody>
          <a:bodyPr/>
          <a:lstStyle/>
          <a:p>
            <a:r>
              <a:rPr kumimoji="1" lang="ja-JP" altLang="en-US" dirty="0"/>
              <a:t>サイト</a:t>
            </a:r>
            <a:endParaRPr kumimoji="1" lang="en-US" altLang="ja-JP" dirty="0"/>
          </a:p>
          <a:p>
            <a:pPr lvl="1"/>
            <a:r>
              <a:rPr kumimoji="1" lang="en-US" altLang="ja-JP" dirty="0"/>
              <a:t>JavaScript</a:t>
            </a:r>
            <a:r>
              <a:rPr lang="ja-JP" altLang="en-US" dirty="0"/>
              <a:t>ガイド＠</a:t>
            </a:r>
            <a:r>
              <a:rPr lang="en-US" altLang="ja-JP" dirty="0"/>
              <a:t>MDN</a:t>
            </a:r>
          </a:p>
          <a:p>
            <a:pPr lvl="2"/>
            <a:r>
              <a:rPr lang="en-US" altLang="ja-JP" dirty="0"/>
              <a:t>https://developer.mozilla.org/ja/docs/Web/JavaScript/Guide</a:t>
            </a:r>
          </a:p>
          <a:p>
            <a:endParaRPr lang="en-US" altLang="ja-JP" dirty="0"/>
          </a:p>
          <a:p>
            <a:r>
              <a:rPr lang="ja-JP" altLang="en-US" dirty="0"/>
              <a:t>書籍</a:t>
            </a:r>
            <a:endParaRPr lang="en-US" altLang="ja-JP" dirty="0"/>
          </a:p>
          <a:p>
            <a:pPr lvl="1"/>
            <a:r>
              <a:rPr lang="en-US" altLang="ja-JP" dirty="0"/>
              <a:t>JavaScript </a:t>
            </a:r>
            <a:r>
              <a:rPr lang="ja-JP" altLang="en-US" dirty="0"/>
              <a:t>第</a:t>
            </a:r>
            <a:r>
              <a:rPr lang="en-US" altLang="ja-JP" dirty="0"/>
              <a:t>6</a:t>
            </a:r>
            <a:r>
              <a:rPr lang="ja-JP" altLang="en-US" dirty="0"/>
              <a:t>版（サイ本）</a:t>
            </a:r>
            <a:endParaRPr lang="en-US" altLang="ja-JP" dirty="0"/>
          </a:p>
          <a:p>
            <a:pPr lvl="2"/>
            <a:r>
              <a:rPr lang="en-US" altLang="ja-JP" dirty="0"/>
              <a:t>http://www.amazon.co.jp/dp/4873115736</a:t>
            </a:r>
          </a:p>
          <a:p>
            <a:pPr lvl="1"/>
            <a:r>
              <a:rPr lang="en-US" altLang="ja-JP" dirty="0"/>
              <a:t>Effective JavaScript</a:t>
            </a:r>
          </a:p>
          <a:p>
            <a:pPr lvl="2"/>
            <a:r>
              <a:rPr lang="en-US" altLang="ja-JP" dirty="0"/>
              <a:t>http://www.amazon.co.jp/dp/4798131113</a:t>
            </a:r>
            <a:endParaRPr lang="ja-JP" altLang="en-US" dirty="0"/>
          </a:p>
          <a:p>
            <a:pPr lvl="1"/>
            <a:endParaRPr lang="en-US" altLang="ja-JP" dirty="0"/>
          </a:p>
          <a:p>
            <a:endParaRPr kumimoji="1" lang="ja-JP" altLang="en-US" dirty="0"/>
          </a:p>
        </p:txBody>
      </p:sp>
      <p:pic>
        <p:nvPicPr>
          <p:cNvPr id="7" name="図 6"/>
          <p:cNvPicPr>
            <a:picLocks noChangeAspect="1"/>
          </p:cNvPicPr>
          <p:nvPr/>
        </p:nvPicPr>
        <p:blipFill>
          <a:blip r:embed="rId2"/>
          <a:stretch>
            <a:fillRect/>
          </a:stretch>
        </p:blipFill>
        <p:spPr>
          <a:xfrm>
            <a:off x="9221492" y="3453423"/>
            <a:ext cx="2132308" cy="2723539"/>
          </a:xfrm>
          <a:prstGeom prst="rect">
            <a:avLst/>
          </a:prstGeom>
        </p:spPr>
      </p:pic>
    </p:spTree>
    <p:extLst>
      <p:ext uri="{BB962C8B-B14F-4D97-AF65-F5344CB8AC3E}">
        <p14:creationId xmlns:p14="http://schemas.microsoft.com/office/powerpoint/2010/main" val="172547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String/Number/Boolean</a:t>
            </a:r>
            <a:br>
              <a:rPr lang="en-US" altLang="ja-JP"/>
            </a:br>
            <a:r>
              <a:rPr lang="ja-JP" altLang="en-US"/>
              <a:t>コンストラクタとしての利用は禁止</a:t>
            </a:r>
            <a:endParaRPr kumimoji="1" lang="ja-JP" altLang="en-US"/>
          </a:p>
        </p:txBody>
      </p:sp>
      <p:sp>
        <p:nvSpPr>
          <p:cNvPr id="3" name="コンテンツ プレースホルダー 2"/>
          <p:cNvSpPr>
            <a:spLocks noGrp="1"/>
          </p:cNvSpPr>
          <p:nvPr>
            <p:ph idx="1"/>
          </p:nvPr>
        </p:nvSpPr>
        <p:spPr>
          <a:xfrm>
            <a:off x="838200" y="1825625"/>
            <a:ext cx="4927169" cy="4351338"/>
          </a:xfrm>
        </p:spPr>
        <p:txBody>
          <a:bodyPr/>
          <a:lstStyle/>
          <a:p>
            <a:r>
              <a:rPr lang="ja-JP" altLang="en-US" dirty="0"/>
              <a:t>ラッパーを使ってオブジェクトを生成して</a:t>
            </a:r>
            <a:r>
              <a:rPr lang="ja-JP" altLang="en-US" dirty="0" err="1"/>
              <a:t>いは</a:t>
            </a:r>
            <a:r>
              <a:rPr lang="ja-JP" altLang="en-US" dirty="0"/>
              <a:t>いけない。</a:t>
            </a:r>
            <a:endParaRPr lang="en-US" altLang="ja-JP" dirty="0"/>
          </a:p>
          <a:p>
            <a:r>
              <a:rPr kumimoji="1" lang="ja-JP" altLang="en-US" dirty="0"/>
              <a:t>メモリの無駄というだけでなく、同値比較</a:t>
            </a:r>
            <a:r>
              <a:rPr lang="ja-JP" altLang="en-US" dirty="0"/>
              <a:t>（</a:t>
            </a:r>
            <a:r>
              <a:rPr kumimoji="1" lang="en-US" altLang="ja-JP" dirty="0"/>
              <a:t>===</a:t>
            </a:r>
            <a:r>
              <a:rPr kumimoji="1" lang="ja-JP" altLang="en-US" dirty="0"/>
              <a:t>）が機能しない。</a:t>
            </a:r>
          </a:p>
        </p:txBody>
      </p:sp>
      <p:sp>
        <p:nvSpPr>
          <p:cNvPr id="5" name="メモ 4"/>
          <p:cNvSpPr/>
          <p:nvPr/>
        </p:nvSpPr>
        <p:spPr>
          <a:xfrm>
            <a:off x="5765369" y="1825625"/>
            <a:ext cx="6168326" cy="435133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a:t>
            </a:r>
          </a:p>
          <a:p>
            <a:r>
              <a:rPr lang="en-US" altLang="ja-JP" sz="2400">
                <a:solidFill>
                  <a:schemeClr val="tx1">
                    <a:lumMod val="75000"/>
                    <a:lumOff val="25000"/>
                  </a:schemeClr>
                </a:solidFill>
                <a:latin typeface="Courier New" charset="0"/>
                <a:ea typeface="Courier New" charset="0"/>
                <a:cs typeface="Courier New" charset="0"/>
              </a:rPr>
              <a:t>String a0 = ”a”;</a:t>
            </a:r>
          </a:p>
          <a:p>
            <a:r>
              <a:rPr lang="en-US" altLang="ja-JP" sz="2400">
                <a:solidFill>
                  <a:schemeClr val="tx1">
                    <a:lumMod val="75000"/>
                    <a:lumOff val="25000"/>
                  </a:schemeClr>
                </a:solidFill>
                <a:latin typeface="Courier New" charset="0"/>
                <a:ea typeface="Courier New" charset="0"/>
                <a:cs typeface="Courier New" charset="0"/>
              </a:rPr>
              <a:t>String a1 = ”a”;</a:t>
            </a:r>
          </a:p>
          <a:p>
            <a:r>
              <a:rPr lang="en-US" altLang="ja-JP" sz="2400">
                <a:solidFill>
                  <a:schemeClr val="tx1">
                    <a:lumMod val="75000"/>
                    <a:lumOff val="25000"/>
                  </a:schemeClr>
                </a:solidFill>
                <a:latin typeface="Courier New" charset="0"/>
                <a:ea typeface="Courier New" charset="0"/>
                <a:cs typeface="Courier New" charset="0"/>
              </a:rPr>
              <a:t>String a2 = new String(”a”);</a:t>
            </a:r>
          </a:p>
          <a:p>
            <a:endParaRPr lang="en-US" altLang="ja-JP" sz="2400">
              <a:solidFill>
                <a:schemeClr val="tx1">
                  <a:lumMod val="75000"/>
                  <a:lumOff val="25000"/>
                </a:schemeClr>
              </a:solidFill>
              <a:latin typeface="Courier New" charset="0"/>
              <a:ea typeface="Courier New" charset="0"/>
              <a:cs typeface="Courier New" charset="0"/>
            </a:endParaRPr>
          </a:p>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a0 = ”a”;</a:t>
            </a:r>
          </a:p>
          <a:p>
            <a:r>
              <a:rPr lang="en-US" altLang="ja-JP" sz="2400">
                <a:solidFill>
                  <a:schemeClr val="tx1">
                    <a:lumMod val="75000"/>
                    <a:lumOff val="25000"/>
                  </a:schemeClr>
                </a:solidFill>
                <a:latin typeface="Courier New" charset="0"/>
                <a:ea typeface="Courier New" charset="0"/>
                <a:cs typeface="Courier New" charset="0"/>
              </a:rPr>
              <a:t>var a1 = ”a”;</a:t>
            </a:r>
          </a:p>
          <a:p>
            <a:r>
              <a:rPr lang="en-US" altLang="ja-JP" sz="2400">
                <a:solidFill>
                  <a:schemeClr val="tx1">
                    <a:lumMod val="75000"/>
                    <a:lumOff val="25000"/>
                  </a:schemeClr>
                </a:solidFill>
                <a:latin typeface="Courier New" charset="0"/>
                <a:ea typeface="Courier New" charset="0"/>
                <a:cs typeface="Courier New" charset="0"/>
              </a:rPr>
              <a:t>var a2 = new String(”a”);</a:t>
            </a:r>
          </a:p>
          <a:p>
            <a:endParaRPr kumimoji="1" lang="ja-JP" altLang="en-US" sz="240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4899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ユーティリティとしての利用や</a:t>
            </a:r>
            <a:r>
              <a:rPr lang="en-US" altLang="ja-JP"/>
              <a:t/>
            </a:r>
            <a:br>
              <a:rPr lang="en-US" altLang="ja-JP"/>
            </a:br>
            <a:r>
              <a:rPr lang="ja-JP" altLang="en-US"/>
              <a:t>オートボクシングの利用は</a:t>
            </a:r>
            <a:r>
              <a:rPr lang="en-US" altLang="ja-JP"/>
              <a:t>OK</a:t>
            </a:r>
            <a:endParaRPr kumimoji="1" lang="ja-JP" altLang="en-US"/>
          </a:p>
        </p:txBody>
      </p:sp>
      <p:sp>
        <p:nvSpPr>
          <p:cNvPr id="3" name="コンテンツ プレースホルダー 2"/>
          <p:cNvSpPr>
            <a:spLocks noGrp="1"/>
          </p:cNvSpPr>
          <p:nvPr>
            <p:ph idx="1"/>
          </p:nvPr>
        </p:nvSpPr>
        <p:spPr>
          <a:xfrm>
            <a:off x="838200" y="1825625"/>
            <a:ext cx="5066654" cy="4351338"/>
          </a:xfrm>
        </p:spPr>
        <p:txBody>
          <a:bodyPr/>
          <a:lstStyle/>
          <a:p>
            <a:r>
              <a:rPr kumimoji="1" lang="en-US" altLang="ja-JP" dirty="0"/>
              <a:t>Java</a:t>
            </a:r>
            <a:r>
              <a:rPr kumimoji="1" lang="ja-JP" altLang="en-US" dirty="0"/>
              <a:t>同様ユーティリティ・クラスとしての機能は便利。</a:t>
            </a:r>
            <a:endParaRPr kumimoji="1" lang="en-US" altLang="ja-JP" dirty="0"/>
          </a:p>
          <a:p>
            <a:r>
              <a:rPr kumimoji="1" lang="ja-JP" altLang="en-US" dirty="0"/>
              <a:t>基本型に対してメソッド呼び出しを行うと自動的にラッパーが生成され、すぐに破棄される。</a:t>
            </a:r>
          </a:p>
        </p:txBody>
      </p:sp>
      <p:sp>
        <p:nvSpPr>
          <p:cNvPr id="4" name="メモ 3"/>
          <p:cNvSpPr/>
          <p:nvPr/>
        </p:nvSpPr>
        <p:spPr>
          <a:xfrm>
            <a:off x="6307809" y="1825625"/>
            <a:ext cx="5625885" cy="435133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JavaScript</a:t>
            </a:r>
          </a:p>
          <a:p>
            <a:r>
              <a:rPr kumimoji="1" lang="en-US" altLang="ja-JP" sz="2400" dirty="0" err="1">
                <a:solidFill>
                  <a:schemeClr val="tx1">
                    <a:lumMod val="75000"/>
                    <a:lumOff val="25000"/>
                  </a:schemeClr>
                </a:solidFill>
                <a:latin typeface="Courier New" charset="0"/>
                <a:ea typeface="Courier New" charset="0"/>
                <a:cs typeface="Courier New" charset="0"/>
              </a:rPr>
              <a:t>Number.isNaN</a:t>
            </a:r>
            <a:r>
              <a:rPr kumimoji="1" lang="en-US" altLang="ja-JP" sz="2400" dirty="0">
                <a:solidFill>
                  <a:schemeClr val="tx1">
                    <a:lumMod val="75000"/>
                    <a:lumOff val="25000"/>
                  </a:schemeClr>
                </a:solidFill>
                <a:latin typeface="Courier New" charset="0"/>
                <a:ea typeface="Courier New" charset="0"/>
                <a:cs typeface="Courier New" charset="0"/>
              </a:rPr>
              <a:t>(100);</a:t>
            </a:r>
          </a:p>
          <a:p>
            <a:r>
              <a:rPr kumimoji="1" lang="en-US" altLang="ja-JP" sz="2400" dirty="0">
                <a:solidFill>
                  <a:schemeClr val="tx1">
                    <a:lumMod val="75000"/>
                    <a:lumOff val="25000"/>
                  </a:schemeClr>
                </a:solidFill>
                <a:latin typeface="Courier New" charset="0"/>
                <a:ea typeface="Courier New" charset="0"/>
                <a:cs typeface="Courier New" charset="0"/>
              </a:rPr>
              <a:t>(100).</a:t>
            </a:r>
            <a:r>
              <a:rPr kumimoji="1" lang="en-US" altLang="ja-JP" sz="2400" dirty="0" err="1">
                <a:solidFill>
                  <a:schemeClr val="tx1">
                    <a:lumMod val="75000"/>
                    <a:lumOff val="25000"/>
                  </a:schemeClr>
                </a:solidFill>
                <a:latin typeface="Courier New" charset="0"/>
                <a:ea typeface="Courier New" charset="0"/>
                <a:cs typeface="Courier New" charset="0"/>
              </a:rPr>
              <a:t>toExponential</a:t>
            </a:r>
            <a:r>
              <a:rPr kumimoji="1" lang="en-US" altLang="ja-JP" sz="2400" dirty="0">
                <a:solidFill>
                  <a:schemeClr val="tx1">
                    <a:lumMod val="75000"/>
                    <a:lumOff val="25000"/>
                  </a:schemeClr>
                </a:solidFill>
                <a:latin typeface="Courier New" charset="0"/>
                <a:ea typeface="Courier New" charset="0"/>
                <a:cs typeface="Courier New" charset="0"/>
              </a:rPr>
              <a:t>();</a:t>
            </a:r>
          </a:p>
          <a:p>
            <a:r>
              <a:rPr lang="en-US" altLang="ja-JP" sz="2400" dirty="0">
                <a:solidFill>
                  <a:schemeClr val="tx1">
                    <a:lumMod val="75000"/>
                    <a:lumOff val="25000"/>
                  </a:schemeClr>
                </a:solidFill>
                <a:latin typeface="Courier New" charset="0"/>
                <a:ea typeface="Courier New" charset="0"/>
                <a:cs typeface="Courier New" charset="0"/>
              </a:rPr>
              <a:t>”</a:t>
            </a:r>
            <a:r>
              <a:rPr lang="en-US" altLang="ja-JP" sz="2400" dirty="0" err="1">
                <a:solidFill>
                  <a:schemeClr val="tx1">
                    <a:lumMod val="75000"/>
                    <a:lumOff val="25000"/>
                  </a:schemeClr>
                </a:solidFill>
                <a:latin typeface="Courier New" charset="0"/>
                <a:ea typeface="Courier New" charset="0"/>
                <a:cs typeface="Courier New" charset="0"/>
              </a:rPr>
              <a:t>hello”.replace</a:t>
            </a:r>
            <a:r>
              <a:rPr lang="en-US" altLang="ja-JP" sz="2400" dirty="0">
                <a:solidFill>
                  <a:schemeClr val="tx1">
                    <a:lumMod val="75000"/>
                    <a:lumOff val="25000"/>
                  </a:schemeClr>
                </a:solidFill>
                <a:latin typeface="Courier New" charset="0"/>
                <a:ea typeface="Courier New" charset="0"/>
                <a:cs typeface="Courier New" charset="0"/>
              </a:rPr>
              <a:t>(”l”, ”r”);</a:t>
            </a:r>
          </a:p>
          <a:p>
            <a:endParaRPr kumimoji="1" lang="ja-JP" altLang="en-US" sz="2400" dirty="0">
              <a:solidFill>
                <a:schemeClr val="tx1">
                  <a:lumMod val="75000"/>
                  <a:lumOff val="25000"/>
                </a:schemeClr>
              </a:solidFill>
              <a:latin typeface="Courier New" charset="0"/>
              <a:ea typeface="Courier New" charset="0"/>
              <a:cs typeface="Courier New" charset="0"/>
            </a:endParaRPr>
          </a:p>
        </p:txBody>
      </p:sp>
      <p:sp>
        <p:nvSpPr>
          <p:cNvPr id="6" name="雲形吹き出し 5"/>
          <p:cNvSpPr/>
          <p:nvPr/>
        </p:nvSpPr>
        <p:spPr>
          <a:xfrm>
            <a:off x="4322732" y="4153546"/>
            <a:ext cx="4829014" cy="1841756"/>
          </a:xfrm>
          <a:prstGeom prst="cloudCallout">
            <a:avLst>
              <a:gd name="adj1" fmla="val 27951"/>
              <a:gd name="adj2" fmla="val -794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実態はどうあれ仕様上は</a:t>
            </a:r>
            <a:r>
              <a:rPr lang="en-US" altLang="ja-JP" dirty="0"/>
              <a:t>string</a:t>
            </a:r>
            <a:r>
              <a:rPr lang="ja-JP" altLang="en-US" dirty="0"/>
              <a:t>はあくまでも基本型であり、メソッドは持たない。</a:t>
            </a:r>
            <a:endParaRPr kumimoji="1" lang="ja-JP" altLang="en-US" dirty="0"/>
          </a:p>
        </p:txBody>
      </p:sp>
    </p:spTree>
    <p:extLst>
      <p:ext uri="{BB962C8B-B14F-4D97-AF65-F5344CB8AC3E}">
        <p14:creationId xmlns:p14="http://schemas.microsoft.com/office/powerpoint/2010/main" val="108322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モンキー・パッチは禁止</a:t>
            </a:r>
          </a:p>
        </p:txBody>
      </p:sp>
      <p:sp>
        <p:nvSpPr>
          <p:cNvPr id="3" name="コンテンツ プレースホルダー 2"/>
          <p:cNvSpPr>
            <a:spLocks noGrp="1"/>
          </p:cNvSpPr>
          <p:nvPr>
            <p:ph idx="1"/>
          </p:nvPr>
        </p:nvSpPr>
        <p:spPr/>
        <p:txBody>
          <a:bodyPr/>
          <a:lstStyle/>
          <a:p>
            <a:r>
              <a:rPr kumimoji="1" lang="ja-JP" altLang="en-US" dirty="0"/>
              <a:t>以下の前提のもとに組込みオブジェクトを「自分好み」に拡張してしまうこと：</a:t>
            </a:r>
            <a:endParaRPr kumimoji="1" lang="en-US" altLang="ja-JP" dirty="0"/>
          </a:p>
          <a:p>
            <a:pPr lvl="1"/>
            <a:r>
              <a:rPr kumimoji="1" lang="en-US" altLang="ja-JP" dirty="0"/>
              <a:t>JavaScript</a:t>
            </a:r>
            <a:r>
              <a:rPr kumimoji="1" lang="ja-JP" altLang="en-US" dirty="0"/>
              <a:t>では一般に定数もしくは再代入不可の変数をサポートしていない。</a:t>
            </a:r>
            <a:endParaRPr kumimoji="1" lang="en-US" altLang="ja-JP" dirty="0"/>
          </a:p>
          <a:p>
            <a:pPr lvl="1"/>
            <a:r>
              <a:rPr lang="ja-JP" altLang="en-US" dirty="0"/>
              <a:t>そして</a:t>
            </a:r>
            <a:r>
              <a:rPr lang="en-US" altLang="ja-JP" dirty="0"/>
              <a:t>JavaScript</a:t>
            </a:r>
            <a:r>
              <a:rPr lang="ja-JP" altLang="en-US" dirty="0"/>
              <a:t>ではオブジェクトの鋳型としてのクラスは存在しない（</a:t>
            </a:r>
            <a:r>
              <a:rPr lang="en-US" altLang="ja-JP" dirty="0"/>
              <a:t>〜v5.1</a:t>
            </a:r>
            <a:r>
              <a:rPr lang="ja-JP" altLang="en-US" dirty="0"/>
              <a:t>）。</a:t>
            </a:r>
            <a:endParaRPr lang="en-US" altLang="ja-JP" dirty="0"/>
          </a:p>
          <a:p>
            <a:pPr lvl="1"/>
            <a:r>
              <a:rPr kumimoji="1" lang="ja-JP" altLang="en-US" dirty="0"/>
              <a:t>よって組込みオブジェクトを含むほとんどあらゆるものは変更可能である。</a:t>
            </a:r>
          </a:p>
        </p:txBody>
      </p:sp>
      <p:sp>
        <p:nvSpPr>
          <p:cNvPr id="4" name="メモ 3"/>
          <p:cNvSpPr/>
          <p:nvPr/>
        </p:nvSpPr>
        <p:spPr>
          <a:xfrm rot="21380067">
            <a:off x="4556502" y="4835471"/>
            <a:ext cx="7304386" cy="1801809"/>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JavaScript</a:t>
            </a:r>
          </a:p>
          <a:p>
            <a:r>
              <a:rPr lang="en-US" altLang="ja-JP" sz="2400" dirty="0" err="1">
                <a:solidFill>
                  <a:schemeClr val="tx1">
                    <a:lumMod val="75000"/>
                    <a:lumOff val="25000"/>
                  </a:schemeClr>
                </a:solidFill>
                <a:latin typeface="Courier New" charset="0"/>
                <a:ea typeface="Courier New" charset="0"/>
                <a:cs typeface="Courier New" charset="0"/>
              </a:rPr>
              <a:t>Number.prototype.toString</a:t>
            </a:r>
            <a:r>
              <a:rPr lang="en-US" altLang="ja-JP" sz="2400" dirty="0">
                <a:solidFill>
                  <a:schemeClr val="tx1">
                    <a:lumMod val="75000"/>
                    <a:lumOff val="25000"/>
                  </a:schemeClr>
                </a:solidFill>
                <a:latin typeface="Courier New" charset="0"/>
                <a:ea typeface="Courier New" charset="0"/>
                <a:cs typeface="Courier New" charset="0"/>
              </a:rPr>
              <a:t> = </a:t>
            </a:r>
          </a:p>
          <a:p>
            <a:r>
              <a:rPr lang="en-US" altLang="ja-JP" sz="2400" dirty="0">
                <a:solidFill>
                  <a:schemeClr val="tx1">
                    <a:lumMod val="75000"/>
                    <a:lumOff val="25000"/>
                  </a:schemeClr>
                </a:solidFill>
                <a:latin typeface="Courier New" charset="0"/>
                <a:ea typeface="Courier New" charset="0"/>
                <a:cs typeface="Courier New" charset="0"/>
              </a:rPr>
              <a:t>	function() { return "hello"; };</a:t>
            </a:r>
          </a:p>
          <a:p>
            <a:r>
              <a:rPr kumimoji="1" lang="en-US" altLang="ja-JP" sz="2400" dirty="0">
                <a:solidFill>
                  <a:schemeClr val="tx1">
                    <a:lumMod val="75000"/>
                    <a:lumOff val="25000"/>
                  </a:schemeClr>
                </a:solidFill>
                <a:latin typeface="Courier New" charset="0"/>
                <a:ea typeface="Courier New" charset="0"/>
                <a:cs typeface="Courier New" charset="0"/>
              </a:rPr>
              <a:t>console.log((1).</a:t>
            </a:r>
            <a:r>
              <a:rPr kumimoji="1" lang="en-US" altLang="ja-JP" sz="2400" dirty="0" err="1">
                <a:solidFill>
                  <a:schemeClr val="tx1">
                    <a:lumMod val="75000"/>
                    <a:lumOff val="25000"/>
                  </a:schemeClr>
                </a:solidFill>
                <a:latin typeface="Courier New" charset="0"/>
                <a:ea typeface="Courier New" charset="0"/>
                <a:cs typeface="Courier New" charset="0"/>
              </a:rPr>
              <a:t>toString</a:t>
            </a:r>
            <a:r>
              <a:rPr kumimoji="1" lang="en-US" altLang="ja-JP" sz="2400" dirty="0">
                <a:solidFill>
                  <a:schemeClr val="tx1">
                    <a:lumMod val="75000"/>
                    <a:lumOff val="25000"/>
                  </a:schemeClr>
                </a:solidFill>
                <a:latin typeface="Courier New" charset="0"/>
                <a:ea typeface="Courier New" charset="0"/>
                <a:cs typeface="Courier New" charset="0"/>
              </a:rPr>
              <a:t>());</a:t>
            </a:r>
          </a:p>
        </p:txBody>
      </p:sp>
      <p:sp>
        <p:nvSpPr>
          <p:cNvPr id="5" name="爆発 2 4"/>
          <p:cNvSpPr/>
          <p:nvPr/>
        </p:nvSpPr>
        <p:spPr>
          <a:xfrm rot="321545">
            <a:off x="-86411" y="4619362"/>
            <a:ext cx="5517397" cy="2234025"/>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kumimoji="1" lang="ja-JP" altLang="en-US" b="1"/>
              <a:t>組織の標準ライブラリ開発者以外、絶対にやってはいけない！</a:t>
            </a:r>
          </a:p>
        </p:txBody>
      </p:sp>
    </p:spTree>
    <p:extLst>
      <p:ext uri="{BB962C8B-B14F-4D97-AF65-F5344CB8AC3E}">
        <p14:creationId xmlns:p14="http://schemas.microsoft.com/office/powerpoint/2010/main" val="7920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蛇足）</a:t>
            </a:r>
            <a:r>
              <a:rPr kumimoji="1" lang="en-US" altLang="ja-JP"/>
              <a:t>Ruby</a:t>
            </a:r>
            <a:r>
              <a:rPr kumimoji="1" lang="ja-JP" altLang="en-US"/>
              <a:t>におけるクラス</a:t>
            </a:r>
          </a:p>
        </p:txBody>
      </p:sp>
      <p:sp>
        <p:nvSpPr>
          <p:cNvPr id="3" name="コンテンツ プレースホルダー 2"/>
          <p:cNvSpPr>
            <a:spLocks noGrp="1"/>
          </p:cNvSpPr>
          <p:nvPr>
            <p:ph idx="1"/>
          </p:nvPr>
        </p:nvSpPr>
        <p:spPr/>
        <p:txBody>
          <a:bodyPr/>
          <a:lstStyle/>
          <a:p>
            <a:r>
              <a:rPr kumimoji="1" lang="en-US" altLang="ja-JP" dirty="0"/>
              <a:t>Ruby</a:t>
            </a:r>
            <a:r>
              <a:rPr kumimoji="1" lang="ja-JP" altLang="en-US" dirty="0"/>
              <a:t>はクラスベースの</a:t>
            </a:r>
            <a:r>
              <a:rPr kumimoji="1" lang="en-US" altLang="ja-JP" dirty="0"/>
              <a:t>OOP</a:t>
            </a:r>
            <a:r>
              <a:rPr kumimoji="1" lang="ja-JP" altLang="en-US" dirty="0"/>
              <a:t>言語。</a:t>
            </a:r>
            <a:endParaRPr kumimoji="1" lang="en-US" altLang="ja-JP" dirty="0"/>
          </a:p>
          <a:p>
            <a:r>
              <a:rPr lang="ja-JP" altLang="en-US" dirty="0"/>
              <a:t>しかしクラスは実行時に動的に拡張することができる。</a:t>
            </a:r>
            <a:endParaRPr lang="en-US" altLang="ja-JP" dirty="0"/>
          </a:p>
          <a:p>
            <a:r>
              <a:rPr kumimoji="1" lang="ja-JP" altLang="en-US" dirty="0"/>
              <a:t>それどころか継承ツリーに割り込みをかけることすらできる。</a:t>
            </a:r>
            <a:endParaRPr kumimoji="1" lang="en-US" altLang="ja-JP" dirty="0"/>
          </a:p>
          <a:p>
            <a:r>
              <a:rPr lang="ja-JP" altLang="en-US" dirty="0"/>
              <a:t>そして</a:t>
            </a:r>
            <a:r>
              <a:rPr lang="en-US" altLang="ja-JP" dirty="0"/>
              <a:t>JavaScript</a:t>
            </a:r>
            <a:r>
              <a:rPr lang="ja-JP" altLang="en-US" dirty="0"/>
              <a:t>同様標準ライブラリを変更できる。</a:t>
            </a:r>
            <a:endParaRPr lang="en-US" altLang="ja-JP" dirty="0"/>
          </a:p>
          <a:p>
            <a:r>
              <a:rPr lang="ja-JP" altLang="en-US" dirty="0"/>
              <a:t>この言語の開発者がクラス概念を採用した理由が分からない。</a:t>
            </a:r>
            <a:endParaRPr lang="en-US" altLang="ja-JP" dirty="0"/>
          </a:p>
          <a:p>
            <a:endParaRPr kumimoji="1" lang="ja-JP" altLang="en-US" dirty="0"/>
          </a:p>
        </p:txBody>
      </p:sp>
    </p:spTree>
    <p:extLst>
      <p:ext uri="{BB962C8B-B14F-4D97-AF65-F5344CB8AC3E}">
        <p14:creationId xmlns:p14="http://schemas.microsoft.com/office/powerpoint/2010/main" val="16210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ちょっとまとめ</a:t>
            </a:r>
          </a:p>
        </p:txBody>
      </p:sp>
      <p:sp>
        <p:nvSpPr>
          <p:cNvPr id="3" name="コンテンツ プレースホルダー 2"/>
          <p:cNvSpPr>
            <a:spLocks noGrp="1"/>
          </p:cNvSpPr>
          <p:nvPr>
            <p:ph idx="1"/>
          </p:nvPr>
        </p:nvSpPr>
        <p:spPr/>
        <p:txBody>
          <a:bodyPr/>
          <a:lstStyle/>
          <a:p>
            <a:r>
              <a:rPr kumimoji="1" lang="en-US" altLang="ja-JP" dirty="0"/>
              <a:t>JavaScript</a:t>
            </a:r>
            <a:r>
              <a:rPr kumimoji="1" lang="ja-JP" altLang="en-US" dirty="0"/>
              <a:t>のプリミティブ：</a:t>
            </a:r>
            <a:endParaRPr kumimoji="1" lang="en-US" altLang="ja-JP" dirty="0"/>
          </a:p>
          <a:p>
            <a:pPr lvl="1"/>
            <a:r>
              <a:rPr kumimoji="1" lang="ja-JP" altLang="en-US" dirty="0"/>
              <a:t>種類が少なく覚えるのは簡単。</a:t>
            </a:r>
            <a:endParaRPr kumimoji="1" lang="en-US" altLang="ja-JP" dirty="0"/>
          </a:p>
          <a:p>
            <a:pPr lvl="1"/>
            <a:r>
              <a:rPr lang="ja-JP" altLang="en-US" dirty="0"/>
              <a:t>ただし</a:t>
            </a:r>
            <a:r>
              <a:rPr lang="en-US" altLang="ja-JP" dirty="0"/>
              <a:t>undefined</a:t>
            </a:r>
            <a:r>
              <a:rPr lang="ja-JP" altLang="en-US" dirty="0"/>
              <a:t>や</a:t>
            </a:r>
            <a:r>
              <a:rPr lang="en-US" altLang="ja-JP" dirty="0" err="1"/>
              <a:t>NaN</a:t>
            </a:r>
            <a:r>
              <a:rPr lang="ja-JP" altLang="en-US" dirty="0"/>
              <a:t>という特殊値の扱いには注意。</a:t>
            </a:r>
            <a:endParaRPr lang="en-US" altLang="ja-JP" dirty="0"/>
          </a:p>
          <a:p>
            <a:pPr lvl="1"/>
            <a:r>
              <a:rPr kumimoji="1" lang="ja-JP" altLang="en-US" dirty="0"/>
              <a:t>暗黙型変換はきちんと覚えようとすると大変。</a:t>
            </a:r>
            <a:endParaRPr kumimoji="1" lang="en-US" altLang="ja-JP" dirty="0"/>
          </a:p>
          <a:p>
            <a:endParaRPr kumimoji="1" lang="en-US" altLang="ja-JP" dirty="0"/>
          </a:p>
          <a:p>
            <a:r>
              <a:rPr kumimoji="1" lang="en-US" altLang="ja-JP" dirty="0"/>
              <a:t>JavaScript</a:t>
            </a:r>
            <a:r>
              <a:rPr kumimoji="1" lang="ja-JP" altLang="en-US" dirty="0"/>
              <a:t>のオブジェクト：</a:t>
            </a:r>
            <a:endParaRPr kumimoji="1" lang="en-US" altLang="ja-JP" dirty="0"/>
          </a:p>
          <a:p>
            <a:pPr lvl="1"/>
            <a:r>
              <a:rPr lang="ja-JP" altLang="en-US" dirty="0"/>
              <a:t>構造的には非常にシンプル。</a:t>
            </a:r>
            <a:endParaRPr lang="en-US" altLang="ja-JP" dirty="0"/>
          </a:p>
          <a:p>
            <a:pPr lvl="1"/>
            <a:r>
              <a:rPr kumimoji="1" lang="ja-JP" altLang="en-US" dirty="0"/>
              <a:t>ただし曖昧さは無限大。</a:t>
            </a:r>
          </a:p>
        </p:txBody>
      </p:sp>
      <p:sp>
        <p:nvSpPr>
          <p:cNvPr id="4" name="メモ 3"/>
          <p:cNvSpPr/>
          <p:nvPr/>
        </p:nvSpPr>
        <p:spPr>
          <a:xfrm rot="21146847">
            <a:off x="6903720" y="4541520"/>
            <a:ext cx="5029200" cy="1798320"/>
          </a:xfrm>
          <a:prstGeom prst="foldedCorne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b="1" dirty="0"/>
              <a:t>NOTE</a:t>
            </a:r>
            <a:r>
              <a:rPr kumimoji="1" lang="ja-JP" altLang="en-US" b="1" dirty="0"/>
              <a:t>：</a:t>
            </a:r>
            <a:endParaRPr kumimoji="1" lang="en-US" altLang="ja-JP" b="1" dirty="0"/>
          </a:p>
          <a:p>
            <a:pPr marL="285750" indent="-285750">
              <a:buFont typeface="Wingdings" charset="2"/>
              <a:buChar char="ü"/>
            </a:pPr>
            <a:r>
              <a:rPr lang="ja-JP" altLang="en-US" b="1" dirty="0"/>
              <a:t>難しいことを覚えるのではなく、そもそも難しいコードを書かないようにしよう。</a:t>
            </a:r>
            <a:endParaRPr lang="en-US" altLang="ja-JP" b="1" dirty="0"/>
          </a:p>
          <a:p>
            <a:pPr marL="285750" indent="-285750">
              <a:buFont typeface="Wingdings" charset="2"/>
              <a:buChar char="ü"/>
            </a:pPr>
            <a:r>
              <a:rPr kumimoji="1" lang="ja-JP" altLang="en-US" b="1" dirty="0"/>
              <a:t>自分のコードがうまく動けばいいという論理はまったく通用しないことを理解しよう。</a:t>
            </a:r>
            <a:endParaRPr kumimoji="1" lang="en-US" altLang="ja-JP" b="1" dirty="0"/>
          </a:p>
          <a:p>
            <a:endParaRPr kumimoji="1" lang="ja-JP" altLang="en-US" b="1" dirty="0"/>
          </a:p>
        </p:txBody>
      </p:sp>
    </p:spTree>
    <p:extLst>
      <p:ext uri="{BB962C8B-B14F-4D97-AF65-F5344CB8AC3E}">
        <p14:creationId xmlns:p14="http://schemas.microsoft.com/office/powerpoint/2010/main" val="85124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関数</a:t>
            </a:r>
            <a:r>
              <a:rPr lang="ja-JP" altLang="en-US"/>
              <a:t>を定義する</a:t>
            </a:r>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43302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オブジェク</a:t>
            </a:r>
            <a:r>
              <a:rPr lang="ja-JP" altLang="en-US"/>
              <a:t>トとしての関数</a:t>
            </a:r>
            <a:endParaRPr kumimoji="1" lang="ja-JP" altLang="en-US"/>
          </a:p>
        </p:txBody>
      </p:sp>
      <p:sp>
        <p:nvSpPr>
          <p:cNvPr id="5" name="コンテンツ プレースホルダー 4"/>
          <p:cNvSpPr>
            <a:spLocks noGrp="1"/>
          </p:cNvSpPr>
          <p:nvPr>
            <p:ph idx="1"/>
          </p:nvPr>
        </p:nvSpPr>
        <p:spPr/>
        <p:txBody>
          <a:bodyPr/>
          <a:lstStyle/>
          <a:p>
            <a:r>
              <a:rPr kumimoji="1" lang="en-US" altLang="ja-JP" dirty="0"/>
              <a:t>JavaScript</a:t>
            </a:r>
            <a:r>
              <a:rPr kumimoji="1" lang="ja-JP" altLang="en-US" dirty="0"/>
              <a:t>では関数はオブジェクトである。</a:t>
            </a:r>
            <a:r>
              <a:rPr kumimoji="1" lang="en-US" altLang="ja-JP" dirty="0"/>
              <a:t>cf.</a:t>
            </a:r>
            <a:r>
              <a:rPr kumimoji="1" lang="ja-JP" altLang="en-US" dirty="0"/>
              <a:t> </a:t>
            </a:r>
            <a:r>
              <a:rPr kumimoji="1" lang="en-US" altLang="ja-JP" dirty="0"/>
              <a:t>C#</a:t>
            </a:r>
            <a:r>
              <a:rPr kumimoji="1" lang="ja-JP" altLang="en-US" dirty="0"/>
              <a:t>のデリゲート、</a:t>
            </a:r>
            <a:r>
              <a:rPr kumimoji="1" lang="en-US" altLang="ja-JP" dirty="0"/>
              <a:t>Java8</a:t>
            </a:r>
            <a:r>
              <a:rPr kumimoji="1" lang="ja-JP" altLang="en-US" dirty="0"/>
              <a:t>のクロージャ、</a:t>
            </a:r>
            <a:r>
              <a:rPr kumimoji="1" lang="en-US" altLang="ja-JP" dirty="0"/>
              <a:t>Ruby</a:t>
            </a:r>
            <a:r>
              <a:rPr kumimoji="1" lang="ja-JP" altLang="en-US" dirty="0"/>
              <a:t>のブロック。</a:t>
            </a:r>
            <a:endParaRPr kumimoji="1" lang="en-US" altLang="ja-JP" dirty="0"/>
          </a:p>
          <a:p>
            <a:r>
              <a:rPr kumimoji="1" lang="ja-JP" altLang="en-US" dirty="0"/>
              <a:t>したがって関数を格納した配列、関数を引数にとる関数、関数を戻り値とする関数をつくることができる（高階関数）。</a:t>
            </a:r>
            <a:endParaRPr lang="en-US" altLang="ja-JP" dirty="0"/>
          </a:p>
          <a:p>
            <a:r>
              <a:rPr kumimoji="1" lang="ja-JP" altLang="en-US" dirty="0"/>
              <a:t>関数はそれが定義されたスコープに存在した変数への参照を保持（束縛）する（</a:t>
            </a:r>
            <a:r>
              <a:rPr lang="ja-JP" altLang="en-US" dirty="0"/>
              <a:t>後述）。</a:t>
            </a:r>
            <a:endParaRPr lang="en-US" altLang="ja-JP" dirty="0"/>
          </a:p>
          <a:p>
            <a:r>
              <a:rPr kumimoji="1" lang="ja-JP" altLang="en-US" dirty="0"/>
              <a:t>定義方法がいろいろある。</a:t>
            </a:r>
            <a:endParaRPr kumimoji="1" lang="en-US" altLang="ja-JP" dirty="0"/>
          </a:p>
          <a:p>
            <a:endParaRPr kumimoji="1" lang="en-US" altLang="ja-JP" dirty="0"/>
          </a:p>
        </p:txBody>
      </p:sp>
    </p:spTree>
    <p:extLst>
      <p:ext uri="{BB962C8B-B14F-4D97-AF65-F5344CB8AC3E}">
        <p14:creationId xmlns:p14="http://schemas.microsoft.com/office/powerpoint/2010/main" val="173647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関数を定義する（</a:t>
            </a:r>
            <a:r>
              <a:rPr lang="en-US" altLang="ja-JP"/>
              <a:t>1</a:t>
            </a:r>
            <a:r>
              <a:rPr lang="ja-JP" altLang="en-US"/>
              <a:t>） </a:t>
            </a:r>
            <a:r>
              <a:rPr lang="en-US" altLang="ja-JP"/>
              <a:t/>
            </a:r>
            <a:br>
              <a:rPr lang="en-US" altLang="ja-JP"/>
            </a:br>
            <a:r>
              <a:rPr lang="en-US" altLang="ja-JP"/>
              <a:t>Function</a:t>
            </a:r>
            <a:r>
              <a:rPr lang="ja-JP" altLang="en-US"/>
              <a:t>コンストラクタ関数</a:t>
            </a:r>
          </a:p>
        </p:txBody>
      </p:sp>
      <p:sp>
        <p:nvSpPr>
          <p:cNvPr id="3" name="コンテンツ プレースホルダー 2"/>
          <p:cNvSpPr>
            <a:spLocks noGrp="1"/>
          </p:cNvSpPr>
          <p:nvPr>
            <p:ph idx="1"/>
          </p:nvPr>
        </p:nvSpPr>
        <p:spPr/>
        <p:txBody>
          <a:bodyPr/>
          <a:lstStyle/>
          <a:p>
            <a:r>
              <a:rPr lang="ja-JP" altLang="en-US" dirty="0"/>
              <a:t>引数名も関数本体も文字列として渡す。本体は</a:t>
            </a:r>
            <a:r>
              <a:rPr lang="en-US" altLang="ja-JP" dirty="0" err="1"/>
              <a:t>eval</a:t>
            </a:r>
            <a:r>
              <a:rPr lang="en-US" altLang="ja-JP" dirty="0"/>
              <a:t>()</a:t>
            </a:r>
            <a:r>
              <a:rPr lang="ja-JP" altLang="en-US" dirty="0" err="1"/>
              <a:t>で評</a:t>
            </a:r>
            <a:r>
              <a:rPr lang="ja-JP" altLang="en-US" dirty="0"/>
              <a:t>価される。このため関数定義のエンクロージング・スコープを参照できない。つまりクロージャとなり得ない。</a:t>
            </a:r>
            <a:endParaRPr lang="en-US" altLang="ja-JP" dirty="0"/>
          </a:p>
          <a:p>
            <a:r>
              <a:rPr lang="ja-JP" altLang="en-US" dirty="0"/>
              <a:t>ふつう使わない。使うべきで</a:t>
            </a:r>
            <a:r>
              <a:rPr lang="ja-JP" altLang="en-US" dirty="0" err="1"/>
              <a:t>も</a:t>
            </a:r>
            <a:r>
              <a:rPr lang="ja-JP" altLang="en-US" dirty="0"/>
              <a:t>ない。</a:t>
            </a:r>
            <a:endParaRPr lang="en-US" altLang="ja-JP" dirty="0"/>
          </a:p>
          <a:p>
            <a:endParaRPr lang="ja-JP" altLang="en-US" dirty="0"/>
          </a:p>
        </p:txBody>
      </p:sp>
      <p:sp>
        <p:nvSpPr>
          <p:cNvPr id="4" name="メモ 3"/>
          <p:cNvSpPr/>
          <p:nvPr/>
        </p:nvSpPr>
        <p:spPr>
          <a:xfrm rot="21357839">
            <a:off x="4158140" y="3823632"/>
            <a:ext cx="6984550" cy="191205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Syntax</a:t>
            </a:r>
          </a:p>
          <a:p>
            <a:r>
              <a:rPr lang="en-US" altLang="ja-JP" sz="2400">
                <a:solidFill>
                  <a:schemeClr val="tx1">
                    <a:lumMod val="75000"/>
                    <a:lumOff val="25000"/>
                  </a:schemeClr>
                </a:solidFill>
                <a:latin typeface="Courier New" charset="0"/>
                <a:ea typeface="Courier New" charset="0"/>
                <a:cs typeface="Courier New" charset="0"/>
              </a:rPr>
              <a:t>new Function(argName0, argName1,</a:t>
            </a:r>
          </a:p>
          <a:p>
            <a:r>
              <a:rPr lang="en-US" altLang="ja-JP" sz="2400">
                <a:solidFill>
                  <a:schemeClr val="tx1">
                    <a:lumMod val="75000"/>
                    <a:lumOff val="25000"/>
                  </a:schemeClr>
                </a:solidFill>
                <a:latin typeface="Courier New" charset="0"/>
                <a:ea typeface="Courier New" charset="0"/>
                <a:cs typeface="Courier New" charset="0"/>
              </a:rPr>
              <a:t>	argName2, ..., funcBody)</a:t>
            </a:r>
            <a:endParaRPr lang="ja-JP" altLang="en-US" sz="240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69152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関数を定義する（</a:t>
            </a:r>
            <a:r>
              <a:rPr lang="en-US" altLang="ja-JP"/>
              <a:t>2</a:t>
            </a:r>
            <a:r>
              <a:rPr lang="ja-JP" altLang="en-US"/>
              <a:t>） </a:t>
            </a:r>
            <a:r>
              <a:rPr lang="en-US" altLang="ja-JP"/>
              <a:t/>
            </a:r>
            <a:br>
              <a:rPr lang="en-US" altLang="ja-JP"/>
            </a:br>
            <a:r>
              <a:rPr lang="en-US" altLang="ja-JP"/>
              <a:t>function</a:t>
            </a:r>
            <a:r>
              <a:rPr lang="ja-JP" altLang="en-US"/>
              <a:t>文</a:t>
            </a:r>
          </a:p>
        </p:txBody>
      </p:sp>
      <p:sp>
        <p:nvSpPr>
          <p:cNvPr id="3" name="コンテンツ プレースホルダー 2"/>
          <p:cNvSpPr>
            <a:spLocks noGrp="1"/>
          </p:cNvSpPr>
          <p:nvPr>
            <p:ph idx="1"/>
          </p:nvPr>
        </p:nvSpPr>
        <p:spPr/>
        <p:txBody>
          <a:bodyPr/>
          <a:lstStyle/>
          <a:p>
            <a:r>
              <a:rPr lang="ja-JP" altLang="en-US" dirty="0"/>
              <a:t>その名の通り関数を定義するための文（</a:t>
            </a:r>
            <a:r>
              <a:rPr lang="en-US" altLang="ja-JP" dirty="0"/>
              <a:t>statement</a:t>
            </a:r>
            <a:r>
              <a:rPr lang="ja-JP" altLang="en-US" dirty="0"/>
              <a:t>）。</a:t>
            </a:r>
            <a:endParaRPr lang="en-US" altLang="ja-JP" dirty="0"/>
          </a:p>
          <a:p>
            <a:r>
              <a:rPr lang="ja-JP" altLang="en-US" dirty="0"/>
              <a:t>あるスコープで</a:t>
            </a:r>
            <a:r>
              <a:rPr lang="en-US" altLang="ja-JP" dirty="0"/>
              <a:t>function</a:t>
            </a:r>
            <a:r>
              <a:rPr lang="ja-JP" altLang="en-US" dirty="0"/>
              <a:t>文で定義された関数は、スコープの他のすべての手続きが行われる前に評価される（「巻き上げ」と呼ばれる現象）。つまりコード上より後方で宣言された関数を、より前方にある手続きで使用できる。なおあるスコープで</a:t>
            </a:r>
            <a:r>
              <a:rPr lang="en-US" altLang="ja-JP" dirty="0"/>
              <a:t>function</a:t>
            </a:r>
            <a:r>
              <a:rPr lang="ja-JP" altLang="en-US" dirty="0"/>
              <a:t>文で定義された関数は、スコープの外からは参照できない。</a:t>
            </a:r>
          </a:p>
        </p:txBody>
      </p:sp>
      <p:sp>
        <p:nvSpPr>
          <p:cNvPr id="4" name="メモ 3"/>
          <p:cNvSpPr/>
          <p:nvPr/>
        </p:nvSpPr>
        <p:spPr>
          <a:xfrm rot="21357839">
            <a:off x="4731577" y="4474561"/>
            <a:ext cx="6984550" cy="191205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Syntax</a:t>
            </a:r>
          </a:p>
          <a:p>
            <a:r>
              <a:rPr lang="en-US" altLang="ja-JP" sz="2400">
                <a:solidFill>
                  <a:schemeClr val="tx1">
                    <a:lumMod val="75000"/>
                    <a:lumOff val="25000"/>
                  </a:schemeClr>
                </a:solidFill>
                <a:latin typeface="Courier New" charset="0"/>
                <a:ea typeface="Courier New" charset="0"/>
                <a:cs typeface="Courier New" charset="0"/>
              </a:rPr>
              <a:t>function funcName (argName0 ,...</a:t>
            </a:r>
            <a:r>
              <a:rPr kumimoji="1" lang="en-US" altLang="ja-JP" sz="2400">
                <a:solidFill>
                  <a:schemeClr val="tx1">
                    <a:lumMod val="75000"/>
                    <a:lumOff val="25000"/>
                  </a:schemeClr>
                </a:solidFill>
                <a:latin typeface="Courier New" charset="0"/>
                <a:ea typeface="Courier New" charset="0"/>
                <a:cs typeface="Courier New" charset="0"/>
              </a:rPr>
              <a:t>) {</a:t>
            </a:r>
          </a:p>
          <a:p>
            <a:r>
              <a:rPr lang="en-US" altLang="ja-JP" sz="2400">
                <a:solidFill>
                  <a:schemeClr val="tx1">
                    <a:lumMod val="75000"/>
                    <a:lumOff val="25000"/>
                  </a:schemeClr>
                </a:solidFill>
                <a:latin typeface="Courier New" charset="0"/>
                <a:ea typeface="Courier New" charset="0"/>
                <a:cs typeface="Courier New" charset="0"/>
              </a:rPr>
              <a:t>	// body</a:t>
            </a:r>
          </a:p>
          <a:p>
            <a:r>
              <a:rPr kumimoji="1" lang="en-US" altLang="ja-JP" sz="2400">
                <a:solidFill>
                  <a:schemeClr val="tx1">
                    <a:lumMod val="75000"/>
                    <a:lumOff val="25000"/>
                  </a:schemeClr>
                </a:solidFill>
                <a:latin typeface="Courier New" charset="0"/>
                <a:ea typeface="Courier New" charset="0"/>
                <a:cs typeface="Courier New" charset="0"/>
              </a:rPr>
              <a:t>}</a:t>
            </a:r>
          </a:p>
        </p:txBody>
      </p:sp>
    </p:spTree>
    <p:extLst>
      <p:ext uri="{BB962C8B-B14F-4D97-AF65-F5344CB8AC3E}">
        <p14:creationId xmlns:p14="http://schemas.microsoft.com/office/powerpoint/2010/main" val="21574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関数を定義する（</a:t>
            </a:r>
            <a:r>
              <a:rPr lang="en-US" altLang="ja-JP"/>
              <a:t>3</a:t>
            </a:r>
            <a:r>
              <a:rPr lang="ja-JP" altLang="en-US"/>
              <a:t>） </a:t>
            </a:r>
            <a:r>
              <a:rPr lang="en-US" altLang="ja-JP"/>
              <a:t/>
            </a:r>
            <a:br>
              <a:rPr lang="en-US" altLang="ja-JP"/>
            </a:br>
            <a:r>
              <a:rPr lang="ja-JP" altLang="en-US"/>
              <a:t>匿名</a:t>
            </a:r>
            <a:r>
              <a:rPr lang="en-US" altLang="ja-JP"/>
              <a:t>function</a:t>
            </a:r>
            <a:r>
              <a:rPr lang="ja-JP" altLang="en-US"/>
              <a:t>式</a:t>
            </a:r>
          </a:p>
        </p:txBody>
      </p:sp>
      <p:sp>
        <p:nvSpPr>
          <p:cNvPr id="3" name="コンテンツ プレースホルダー 2"/>
          <p:cNvSpPr>
            <a:spLocks noGrp="1"/>
          </p:cNvSpPr>
          <p:nvPr>
            <p:ph idx="1"/>
          </p:nvPr>
        </p:nvSpPr>
        <p:spPr/>
        <p:txBody>
          <a:bodyPr/>
          <a:lstStyle/>
          <a:p>
            <a:r>
              <a:rPr lang="ja-JP" altLang="en-US" dirty="0"/>
              <a:t>手続きを表す文ではなく、値を返す式（</a:t>
            </a:r>
            <a:r>
              <a:rPr lang="en-US" altLang="ja-JP" dirty="0"/>
              <a:t>expression</a:t>
            </a:r>
            <a:r>
              <a:rPr lang="ja-JP" altLang="en-US" dirty="0"/>
              <a:t>）で定義。</a:t>
            </a:r>
            <a:endParaRPr lang="en-US" altLang="ja-JP" dirty="0"/>
          </a:p>
          <a:p>
            <a:r>
              <a:rPr lang="ja-JP" altLang="en-US" dirty="0"/>
              <a:t>式を書ける場所ならどこにでも書ける。</a:t>
            </a:r>
            <a:endParaRPr lang="en-US" altLang="ja-JP" dirty="0"/>
          </a:p>
          <a:p>
            <a:r>
              <a:rPr lang="ja-JP" altLang="en-US" dirty="0"/>
              <a:t>オブジェクトとしての関数を強調する構文。</a:t>
            </a:r>
            <a:endParaRPr lang="en-US" altLang="ja-JP" dirty="0"/>
          </a:p>
          <a:p>
            <a:endParaRPr lang="ja-JP" altLang="en-US" dirty="0"/>
          </a:p>
        </p:txBody>
      </p:sp>
      <p:sp>
        <p:nvSpPr>
          <p:cNvPr id="4" name="メモ 3"/>
          <p:cNvSpPr/>
          <p:nvPr/>
        </p:nvSpPr>
        <p:spPr>
          <a:xfrm rot="21357839">
            <a:off x="3674712" y="3758561"/>
            <a:ext cx="8007648" cy="191205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Syntax</a:t>
            </a:r>
          </a:p>
          <a:p>
            <a:r>
              <a:rPr lang="en-US" altLang="ja-JP" sz="2400">
                <a:solidFill>
                  <a:schemeClr val="tx1">
                    <a:lumMod val="75000"/>
                    <a:lumOff val="25000"/>
                  </a:schemeClr>
                </a:solidFill>
                <a:latin typeface="Courier New" charset="0"/>
                <a:ea typeface="Courier New" charset="0"/>
                <a:cs typeface="Courier New" charset="0"/>
              </a:rPr>
              <a:t>var funcName = function (argName0 ,...</a:t>
            </a:r>
            <a:r>
              <a:rPr kumimoji="1" lang="en-US" altLang="ja-JP" sz="2400">
                <a:solidFill>
                  <a:schemeClr val="tx1">
                    <a:lumMod val="75000"/>
                    <a:lumOff val="25000"/>
                  </a:schemeClr>
                </a:solidFill>
                <a:latin typeface="Courier New" charset="0"/>
                <a:ea typeface="Courier New" charset="0"/>
                <a:cs typeface="Courier New" charset="0"/>
              </a:rPr>
              <a:t>) {</a:t>
            </a:r>
          </a:p>
          <a:p>
            <a:r>
              <a:rPr lang="en-US" altLang="ja-JP" sz="2400">
                <a:solidFill>
                  <a:schemeClr val="tx1">
                    <a:lumMod val="75000"/>
                    <a:lumOff val="25000"/>
                  </a:schemeClr>
                </a:solidFill>
                <a:latin typeface="Courier New" charset="0"/>
                <a:ea typeface="Courier New" charset="0"/>
                <a:cs typeface="Courier New" charset="0"/>
              </a:rPr>
              <a:t>	// body</a:t>
            </a:r>
          </a:p>
          <a:p>
            <a:r>
              <a:rPr kumimoji="1" lang="en-US" altLang="ja-JP" sz="2400">
                <a:solidFill>
                  <a:schemeClr val="tx1">
                    <a:lumMod val="75000"/>
                    <a:lumOff val="25000"/>
                  </a:schemeClr>
                </a:solidFill>
                <a:latin typeface="Courier New" charset="0"/>
                <a:ea typeface="Courier New" charset="0"/>
                <a:cs typeface="Courier New" charset="0"/>
              </a:rPr>
              <a:t>};</a:t>
            </a:r>
          </a:p>
        </p:txBody>
      </p:sp>
    </p:spTree>
    <p:extLst>
      <p:ext uri="{BB962C8B-B14F-4D97-AF65-F5344CB8AC3E}">
        <p14:creationId xmlns:p14="http://schemas.microsoft.com/office/powerpoint/2010/main" val="112118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JSer</a:t>
            </a:r>
            <a:r>
              <a:rPr kumimoji="1" lang="ja-JP" altLang="en-US" dirty="0" smtClean="0"/>
              <a:t> </a:t>
            </a:r>
            <a:r>
              <a:rPr kumimoji="1" lang="en-US" altLang="ja-JP" dirty="0" smtClean="0"/>
              <a:t>Class</a:t>
            </a:r>
            <a:r>
              <a:rPr kumimoji="1" lang="ja-JP" altLang="en-US" dirty="0" smtClean="0"/>
              <a:t> </a:t>
            </a:r>
            <a:r>
              <a:rPr kumimoji="1" lang="en-US" altLang="ja-JP" dirty="0" smtClean="0"/>
              <a:t>#1</a:t>
            </a:r>
            <a:r>
              <a:rPr kumimoji="1" lang="ja-JP" altLang="en-US" dirty="0" smtClean="0"/>
              <a:t> </a:t>
            </a:r>
            <a:endParaRPr kumimoji="1" lang="ja-JP" altLang="en-US" dirty="0"/>
          </a:p>
        </p:txBody>
      </p:sp>
      <p:sp>
        <p:nvSpPr>
          <p:cNvPr id="3" name="サブタイトル 2"/>
          <p:cNvSpPr>
            <a:spLocks noGrp="1"/>
          </p:cNvSpPr>
          <p:nvPr>
            <p:ph type="subTitle" idx="1"/>
          </p:nvPr>
        </p:nvSpPr>
        <p:spPr/>
        <p:txBody>
          <a:bodyPr/>
          <a:lstStyle/>
          <a:p>
            <a:r>
              <a:rPr lang="en-US" altLang="ja-JP" dirty="0"/>
              <a:t>JavaScript</a:t>
            </a:r>
            <a:r>
              <a:rPr lang="ja-JP" altLang="en-US" dirty="0"/>
              <a:t>の言語</a:t>
            </a:r>
            <a:r>
              <a:rPr lang="ja-JP" altLang="en-US" dirty="0" smtClean="0"/>
              <a:t>仕様</a:t>
            </a:r>
            <a:endParaRPr lang="ja-JP" altLang="en-US" dirty="0"/>
          </a:p>
        </p:txBody>
      </p:sp>
    </p:spTree>
    <p:extLst>
      <p:ext uri="{BB962C8B-B14F-4D97-AF65-F5344CB8AC3E}">
        <p14:creationId xmlns:p14="http://schemas.microsoft.com/office/powerpoint/2010/main" val="11713823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関数を定義する（</a:t>
            </a:r>
            <a:r>
              <a:rPr lang="en-US" altLang="ja-JP"/>
              <a:t>4</a:t>
            </a:r>
            <a:r>
              <a:rPr lang="ja-JP" altLang="en-US"/>
              <a:t>） </a:t>
            </a:r>
            <a:r>
              <a:rPr lang="en-US" altLang="ja-JP"/>
              <a:t/>
            </a:r>
            <a:br>
              <a:rPr lang="en-US" altLang="ja-JP"/>
            </a:br>
            <a:r>
              <a:rPr lang="ja-JP" altLang="en-US"/>
              <a:t>名前付き</a:t>
            </a:r>
            <a:r>
              <a:rPr lang="en-US" altLang="ja-JP"/>
              <a:t>function</a:t>
            </a:r>
            <a:r>
              <a:rPr lang="ja-JP" altLang="en-US"/>
              <a:t>式</a:t>
            </a:r>
          </a:p>
        </p:txBody>
      </p:sp>
      <p:sp>
        <p:nvSpPr>
          <p:cNvPr id="3" name="コンテンツ プレースホルダー 2"/>
          <p:cNvSpPr>
            <a:spLocks noGrp="1"/>
          </p:cNvSpPr>
          <p:nvPr>
            <p:ph idx="1"/>
          </p:nvPr>
        </p:nvSpPr>
        <p:spPr/>
        <p:txBody>
          <a:bodyPr/>
          <a:lstStyle/>
          <a:p>
            <a:r>
              <a:rPr lang="en-US" altLang="ja-JP" dirty="0"/>
              <a:t>3</a:t>
            </a:r>
            <a:r>
              <a:rPr lang="ja-JP" altLang="en-US" dirty="0"/>
              <a:t>つ目と異なるのは定義された関数に名前が付いており、自分自身を再帰呼出するときなどに使用できること。</a:t>
            </a:r>
            <a:endParaRPr lang="en-US" altLang="ja-JP" dirty="0"/>
          </a:p>
          <a:p>
            <a:r>
              <a:rPr lang="ja-JP" altLang="en-US" dirty="0"/>
              <a:t>仮にエンクロージングスコープで同じ名前が使用されていてもこれをシャドウ化する。</a:t>
            </a:r>
            <a:endParaRPr lang="en-US" altLang="ja-JP" dirty="0"/>
          </a:p>
          <a:p>
            <a:r>
              <a:rPr lang="en-US" altLang="ja-JP" dirty="0" err="1"/>
              <a:t>ECMAScript</a:t>
            </a:r>
            <a:r>
              <a:rPr lang="en-US" altLang="ja-JP" dirty="0"/>
              <a:t> v3</a:t>
            </a:r>
            <a:r>
              <a:rPr lang="ja-JP" altLang="en-US" dirty="0"/>
              <a:t>仕様</a:t>
            </a:r>
            <a:r>
              <a:rPr lang="en-US" altLang="ja-JP" dirty="0"/>
              <a:t>/</a:t>
            </a:r>
            <a:r>
              <a:rPr lang="ja-JP" altLang="en-US" dirty="0"/>
              <a:t>実装では、関数ボディのスコープでプロトタイプ・チェーンが発生するため危険。使うべきでない。</a:t>
            </a:r>
            <a:endParaRPr lang="en-US" altLang="ja-JP" dirty="0"/>
          </a:p>
          <a:p>
            <a:endParaRPr lang="ja-JP" altLang="en-US" dirty="0"/>
          </a:p>
        </p:txBody>
      </p:sp>
      <p:sp>
        <p:nvSpPr>
          <p:cNvPr id="4" name="メモ 3"/>
          <p:cNvSpPr/>
          <p:nvPr/>
        </p:nvSpPr>
        <p:spPr>
          <a:xfrm rot="21357839">
            <a:off x="3922686" y="4666517"/>
            <a:ext cx="8007648" cy="191205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Syntax</a:t>
            </a:r>
          </a:p>
          <a:p>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f0 = function f1 (argName0 ,...</a:t>
            </a:r>
            <a:r>
              <a:rPr kumimoji="1" lang="en-US" altLang="ja-JP" sz="2400" dirty="0">
                <a:solidFill>
                  <a:schemeClr val="tx1">
                    <a:lumMod val="75000"/>
                    <a:lumOff val="25000"/>
                  </a:schemeClr>
                </a:solidFill>
                <a:latin typeface="Courier New" charset="0"/>
                <a:ea typeface="Courier New" charset="0"/>
                <a:cs typeface="Courier New" charset="0"/>
              </a:rPr>
              <a:t>) {</a:t>
            </a:r>
          </a:p>
          <a:p>
            <a:r>
              <a:rPr lang="en-US" altLang="ja-JP" sz="2400" dirty="0">
                <a:solidFill>
                  <a:schemeClr val="tx1">
                    <a:lumMod val="75000"/>
                    <a:lumOff val="25000"/>
                  </a:schemeClr>
                </a:solidFill>
                <a:latin typeface="Courier New" charset="0"/>
                <a:ea typeface="Courier New" charset="0"/>
                <a:cs typeface="Courier New" charset="0"/>
              </a:rPr>
              <a:t>	// body</a:t>
            </a:r>
          </a:p>
          <a:p>
            <a:r>
              <a:rPr kumimoji="1" lang="en-US" altLang="ja-JP" sz="2400" dirty="0">
                <a:solidFill>
                  <a:schemeClr val="tx1">
                    <a:lumMod val="75000"/>
                    <a:lumOff val="25000"/>
                  </a:schemeClr>
                </a:solidFill>
                <a:latin typeface="Courier New" charset="0"/>
                <a:ea typeface="Courier New" charset="0"/>
                <a:cs typeface="Courier New" charset="0"/>
              </a:rPr>
              <a:t>};</a:t>
            </a:r>
          </a:p>
        </p:txBody>
      </p:sp>
    </p:spTree>
    <p:extLst>
      <p:ext uri="{BB962C8B-B14F-4D97-AF65-F5344CB8AC3E}">
        <p14:creationId xmlns:p14="http://schemas.microsoft.com/office/powerpoint/2010/main" val="166738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存在意義の疑われる</a:t>
            </a:r>
            <a:r>
              <a:rPr kumimoji="1" lang="ja-JP" altLang="en-US" dirty="0" smtClean="0"/>
              <a:t>仮引数</a:t>
            </a:r>
            <a:r>
              <a:rPr lang="ja-JP" altLang="en-US" dirty="0" smtClean="0"/>
              <a:t>（</a:t>
            </a:r>
            <a:r>
              <a:rPr lang="en-US" altLang="ja-JP" dirty="0" smtClean="0"/>
              <a:t>1</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JavaScript</a:t>
            </a:r>
            <a:r>
              <a:rPr kumimoji="1" lang="ja-JP" altLang="en-US" dirty="0" smtClean="0"/>
              <a:t>では関数の仮引数を宣言できる（当たり前）。</a:t>
            </a:r>
            <a:endParaRPr kumimoji="1" lang="en-US" altLang="ja-JP" dirty="0" smtClean="0"/>
          </a:p>
          <a:p>
            <a:r>
              <a:rPr lang="ja-JP" altLang="en-US" dirty="0" smtClean="0"/>
              <a:t>しかし引数の数はすべて実行時に決まる。</a:t>
            </a:r>
            <a:endParaRPr lang="en-US" altLang="ja-JP" dirty="0" smtClean="0"/>
          </a:p>
          <a:p>
            <a:r>
              <a:rPr kumimoji="1" lang="ja-JP" altLang="en-US" dirty="0" smtClean="0"/>
              <a:t>仮引数がなくても引数は受け取られる。</a:t>
            </a:r>
            <a:endParaRPr kumimoji="1" lang="en-US" altLang="ja-JP" dirty="0" smtClean="0"/>
          </a:p>
          <a:p>
            <a:r>
              <a:rPr lang="ja-JP" altLang="en-US" dirty="0" smtClean="0"/>
              <a:t>いずれにせよ引数には関数ローカルスコープに自動定義される</a:t>
            </a:r>
            <a:r>
              <a:rPr lang="en-US" altLang="ja-JP" dirty="0" smtClean="0"/>
              <a:t>arguments</a:t>
            </a:r>
            <a:r>
              <a:rPr lang="ja-JP" altLang="en-US" dirty="0" smtClean="0"/>
              <a:t>を介してアクセスできる。</a:t>
            </a:r>
            <a:endParaRPr lang="en-US" altLang="ja-JP" dirty="0" smtClean="0"/>
          </a:p>
          <a:p>
            <a:r>
              <a:rPr kumimoji="1" lang="ja-JP" altLang="en-US" dirty="0" smtClean="0"/>
              <a:t>引数が設定されなかった仮引数には</a:t>
            </a:r>
            <a:r>
              <a:rPr kumimoji="1" lang="en-US" altLang="ja-JP" dirty="0" smtClean="0"/>
              <a:t>undefined</a:t>
            </a:r>
            <a:r>
              <a:rPr kumimoji="1" lang="ja-JP" altLang="en-US" dirty="0" smtClean="0"/>
              <a:t>が設定される。</a:t>
            </a:r>
            <a:endParaRPr kumimoji="1" lang="ja-JP" altLang="en-US" dirty="0"/>
          </a:p>
        </p:txBody>
      </p:sp>
    </p:spTree>
    <p:extLst>
      <p:ext uri="{BB962C8B-B14F-4D97-AF65-F5344CB8AC3E}">
        <p14:creationId xmlns:p14="http://schemas.microsoft.com/office/powerpoint/2010/main" val="60350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存在意義の疑われる仮引数</a:t>
            </a:r>
            <a:r>
              <a:rPr lang="ja-JP" altLang="en-US" dirty="0" smtClean="0"/>
              <a:t>（</a:t>
            </a:r>
            <a:r>
              <a:rPr lang="en-US" altLang="ja-JP" dirty="0" smtClean="0"/>
              <a:t>2</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メモ 3"/>
          <p:cNvSpPr/>
          <p:nvPr/>
        </p:nvSpPr>
        <p:spPr>
          <a:xfrm>
            <a:off x="838200" y="1845441"/>
            <a:ext cx="10515600" cy="4331522"/>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a:t>
            </a:r>
            <a:r>
              <a:rPr kumimoji="1" lang="en-US" altLang="ja-JP" sz="2400" dirty="0" smtClean="0">
                <a:solidFill>
                  <a:schemeClr val="tx1">
                    <a:lumMod val="75000"/>
                    <a:lumOff val="25000"/>
                  </a:schemeClr>
                </a:solidFill>
                <a:latin typeface="Courier New" charset="0"/>
                <a:ea typeface="Courier New" charset="0"/>
                <a:cs typeface="Courier New" charset="0"/>
              </a:rPr>
              <a:t>JavaScript</a:t>
            </a:r>
            <a:endParaRPr lang="en-US" altLang="ja-JP" sz="2400" dirty="0" smtClean="0">
              <a:solidFill>
                <a:schemeClr val="tx1">
                  <a:lumMod val="75000"/>
                  <a:lumOff val="25000"/>
                </a:schemeClr>
              </a:solidFill>
              <a:latin typeface="Courier New" charset="0"/>
              <a:ea typeface="Courier New" charset="0"/>
              <a:cs typeface="Courier New" charset="0"/>
            </a:endParaRPr>
          </a:p>
          <a:p>
            <a:r>
              <a:rPr lang="en-US" altLang="ja-JP" sz="2400" dirty="0" err="1" smtClean="0">
                <a:solidFill>
                  <a:schemeClr val="tx1">
                    <a:lumMod val="75000"/>
                    <a:lumOff val="25000"/>
                  </a:schemeClr>
                </a:solidFill>
                <a:latin typeface="Courier New" charset="0"/>
                <a:ea typeface="Courier New" charset="0"/>
                <a:cs typeface="Courier New" charset="0"/>
              </a:rPr>
              <a:t>var</a:t>
            </a:r>
            <a:r>
              <a:rPr lang="en-US" altLang="ja-JP" sz="2400" dirty="0" smtClean="0">
                <a:solidFill>
                  <a:schemeClr val="tx1">
                    <a:lumMod val="75000"/>
                    <a:lumOff val="25000"/>
                  </a:schemeClr>
                </a:solidFill>
                <a:latin typeface="Courier New" charset="0"/>
                <a:ea typeface="Courier New" charset="0"/>
                <a:cs typeface="Courier New" charset="0"/>
              </a:rPr>
              <a:t> foo = function(arg0, arg1) {</a:t>
            </a:r>
          </a:p>
          <a:p>
            <a:r>
              <a:rPr lang="en-US" altLang="ja-JP" sz="2400" dirty="0" smtClean="0">
                <a:solidFill>
                  <a:schemeClr val="tx1">
                    <a:lumMod val="75000"/>
                    <a:lumOff val="25000"/>
                  </a:schemeClr>
                </a:solidFill>
                <a:latin typeface="Courier New" charset="0"/>
                <a:ea typeface="Courier New" charset="0"/>
                <a:cs typeface="Courier New" charset="0"/>
              </a:rPr>
              <a:t>	console.log(arg1);</a:t>
            </a:r>
            <a:r>
              <a:rPr lang="en-US" altLang="ja-JP" sz="2400" dirty="0" smtClean="0">
                <a:solidFill>
                  <a:schemeClr val="tx1">
                    <a:lumMod val="75000"/>
                    <a:lumOff val="25000"/>
                  </a:schemeClr>
                </a:solidFill>
                <a:latin typeface="Courier New" charset="0"/>
                <a:ea typeface="Courier New" charset="0"/>
                <a:cs typeface="Courier New" charset="0"/>
              </a:rPr>
              <a:t>};</a:t>
            </a:r>
          </a:p>
          <a:p>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bar = function() {</a:t>
            </a:r>
          </a:p>
          <a:p>
            <a:r>
              <a:rPr lang="en-US" altLang="ja-JP" sz="2400" dirty="0">
                <a:solidFill>
                  <a:schemeClr val="tx1">
                    <a:lumMod val="75000"/>
                    <a:lumOff val="25000"/>
                  </a:schemeClr>
                </a:solidFill>
                <a:latin typeface="Courier New" charset="0"/>
                <a:ea typeface="Courier New" charset="0"/>
                <a:cs typeface="Courier New" charset="0"/>
              </a:rPr>
              <a:t>	console.log(</a:t>
            </a:r>
            <a:r>
              <a:rPr lang="en-US" altLang="ja-JP" sz="2400" dirty="0" err="1">
                <a:solidFill>
                  <a:schemeClr val="tx1">
                    <a:lumMod val="75000"/>
                    <a:lumOff val="25000"/>
                  </a:schemeClr>
                </a:solidFill>
                <a:latin typeface="Courier New" charset="0"/>
                <a:ea typeface="Courier New" charset="0"/>
                <a:cs typeface="Courier New" charset="0"/>
              </a:rPr>
              <a:t>arguments.length</a:t>
            </a:r>
            <a:r>
              <a:rPr lang="en-US" altLang="ja-JP" sz="2400" dirty="0">
                <a:solidFill>
                  <a:schemeClr val="tx1">
                    <a:lumMod val="75000"/>
                    <a:lumOff val="25000"/>
                  </a:schemeClr>
                </a:solidFill>
                <a:latin typeface="Courier New" charset="0"/>
                <a:ea typeface="Courier New" charset="0"/>
                <a:cs typeface="Courier New" charset="0"/>
              </a:rPr>
              <a:t>);</a:t>
            </a:r>
          </a:p>
          <a:p>
            <a:r>
              <a:rPr lang="en-US" altLang="ja-JP" sz="2400" dirty="0">
                <a:solidFill>
                  <a:schemeClr val="tx1">
                    <a:lumMod val="75000"/>
                    <a:lumOff val="25000"/>
                  </a:schemeClr>
                </a:solidFill>
                <a:latin typeface="Courier New" charset="0"/>
                <a:ea typeface="Courier New" charset="0"/>
                <a:cs typeface="Courier New" charset="0"/>
              </a:rPr>
              <a:t>	console.log(arguments[0</a:t>
            </a:r>
            <a:r>
              <a:rPr lang="en-US" altLang="ja-JP" sz="2400" dirty="0" smtClean="0">
                <a:solidFill>
                  <a:schemeClr val="tx1">
                    <a:lumMod val="75000"/>
                    <a:lumOff val="25000"/>
                  </a:schemeClr>
                </a:solidFill>
                <a:latin typeface="Courier New" charset="0"/>
                <a:ea typeface="Courier New" charset="0"/>
                <a:cs typeface="Courier New" charset="0"/>
              </a:rPr>
              <a:t>]);};</a:t>
            </a:r>
            <a:endParaRPr lang="en-US" altLang="ja-JP" sz="2400" dirty="0">
              <a:solidFill>
                <a:schemeClr val="tx1">
                  <a:lumMod val="75000"/>
                  <a:lumOff val="25000"/>
                </a:schemeClr>
              </a:solidFill>
              <a:latin typeface="Courier New" charset="0"/>
              <a:ea typeface="Courier New" charset="0"/>
              <a:cs typeface="Courier New" charset="0"/>
            </a:endParaRPr>
          </a:p>
          <a:p>
            <a:endParaRPr lang="en-US" altLang="ja-JP" sz="2400" dirty="0" smtClean="0">
              <a:solidFill>
                <a:schemeClr val="tx1">
                  <a:lumMod val="75000"/>
                  <a:lumOff val="25000"/>
                </a:schemeClr>
              </a:solidFill>
              <a:latin typeface="Courier New" charset="0"/>
              <a:ea typeface="Courier New" charset="0"/>
              <a:cs typeface="Courier New" charset="0"/>
            </a:endParaRPr>
          </a:p>
          <a:p>
            <a:r>
              <a:rPr lang="en-US" altLang="ja-JP" sz="2400" dirty="0" smtClean="0">
                <a:solidFill>
                  <a:schemeClr val="tx1">
                    <a:lumMod val="75000"/>
                    <a:lumOff val="25000"/>
                  </a:schemeClr>
                </a:solidFill>
                <a:latin typeface="Courier New" charset="0"/>
                <a:ea typeface="Courier New" charset="0"/>
                <a:cs typeface="Courier New" charset="0"/>
              </a:rPr>
              <a:t>foo(123</a:t>
            </a:r>
            <a:r>
              <a:rPr lang="en-US" altLang="ja-JP" sz="2400" dirty="0" smtClean="0">
                <a:solidFill>
                  <a:schemeClr val="tx1">
                    <a:lumMod val="75000"/>
                    <a:lumOff val="25000"/>
                  </a:schemeClr>
                </a:solidFill>
                <a:latin typeface="Courier New" charset="0"/>
                <a:ea typeface="Courier New" charset="0"/>
                <a:cs typeface="Courier New" charset="0"/>
              </a:rPr>
              <a:t>);				// (A)</a:t>
            </a:r>
          </a:p>
          <a:p>
            <a:r>
              <a:rPr lang="en-US" altLang="ja-JP" sz="2400" dirty="0" smtClean="0">
                <a:solidFill>
                  <a:schemeClr val="tx1">
                    <a:lumMod val="75000"/>
                    <a:lumOff val="25000"/>
                  </a:schemeClr>
                </a:solidFill>
                <a:latin typeface="Courier New" charset="0"/>
                <a:ea typeface="Courier New" charset="0"/>
                <a:cs typeface="Courier New" charset="0"/>
              </a:rPr>
              <a:t>bar(456);</a:t>
            </a:r>
            <a:r>
              <a:rPr lang="en-US" altLang="ja-JP" sz="2400" dirty="0">
                <a:solidFill>
                  <a:schemeClr val="tx1">
                    <a:lumMod val="75000"/>
                    <a:lumOff val="25000"/>
                  </a:schemeClr>
                </a:solidFill>
                <a:latin typeface="Courier New" charset="0"/>
                <a:ea typeface="Courier New" charset="0"/>
                <a:cs typeface="Courier New" charset="0"/>
              </a:rPr>
              <a:t>		</a:t>
            </a:r>
            <a:r>
              <a:rPr lang="en-US" altLang="ja-JP" sz="2400" dirty="0" smtClean="0">
                <a:solidFill>
                  <a:schemeClr val="tx1">
                    <a:lumMod val="75000"/>
                    <a:lumOff val="25000"/>
                  </a:schemeClr>
                </a:solidFill>
                <a:latin typeface="Courier New" charset="0"/>
                <a:ea typeface="Courier New" charset="0"/>
                <a:cs typeface="Courier New" charset="0"/>
              </a:rPr>
              <a:t>		// </a:t>
            </a:r>
            <a:r>
              <a:rPr lang="en-US" altLang="ja-JP" sz="2400" dirty="0">
                <a:solidFill>
                  <a:schemeClr val="tx1">
                    <a:lumMod val="75000"/>
                    <a:lumOff val="25000"/>
                  </a:schemeClr>
                </a:solidFill>
                <a:latin typeface="Courier New" charset="0"/>
                <a:ea typeface="Courier New" charset="0"/>
                <a:cs typeface="Courier New" charset="0"/>
              </a:rPr>
              <a:t>(B</a:t>
            </a:r>
            <a:r>
              <a:rPr lang="en-US" altLang="ja-JP" sz="2400" dirty="0" smtClean="0">
                <a:solidFill>
                  <a:schemeClr val="tx1">
                    <a:lumMod val="75000"/>
                    <a:lumOff val="25000"/>
                  </a:schemeClr>
                </a:solidFill>
                <a:latin typeface="Courier New" charset="0"/>
                <a:ea typeface="Courier New" charset="0"/>
                <a:cs typeface="Courier New" charset="0"/>
              </a:rPr>
              <a:t>)</a:t>
            </a:r>
          </a:p>
          <a:p>
            <a:r>
              <a:rPr lang="en-US" altLang="ja-JP" sz="2400" dirty="0" smtClean="0">
                <a:solidFill>
                  <a:schemeClr val="tx1">
                    <a:lumMod val="75000"/>
                    <a:lumOff val="25000"/>
                  </a:schemeClr>
                </a:solidFill>
                <a:latin typeface="Courier New" charset="0"/>
                <a:ea typeface="Courier New" charset="0"/>
                <a:cs typeface="Courier New" charset="0"/>
              </a:rPr>
              <a:t>bar(456</a:t>
            </a:r>
            <a:r>
              <a:rPr lang="en-US" altLang="ja-JP" sz="2400" dirty="0">
                <a:solidFill>
                  <a:schemeClr val="tx1">
                    <a:lumMod val="75000"/>
                    <a:lumOff val="25000"/>
                  </a:schemeClr>
                </a:solidFill>
                <a:latin typeface="Courier New" charset="0"/>
                <a:ea typeface="Courier New" charset="0"/>
                <a:cs typeface="Courier New" charset="0"/>
              </a:rPr>
              <a:t>, undefined);		</a:t>
            </a:r>
            <a:r>
              <a:rPr lang="en-US" altLang="ja-JP" sz="2400">
                <a:solidFill>
                  <a:schemeClr val="tx1">
                    <a:lumMod val="75000"/>
                    <a:lumOff val="25000"/>
                  </a:schemeClr>
                </a:solidFill>
                <a:latin typeface="Courier New" charset="0"/>
                <a:ea typeface="Courier New" charset="0"/>
                <a:cs typeface="Courier New" charset="0"/>
              </a:rPr>
              <a:t>// </a:t>
            </a:r>
            <a:r>
              <a:rPr lang="en-US" altLang="ja-JP" sz="2400" smtClean="0">
                <a:solidFill>
                  <a:schemeClr val="tx1">
                    <a:lumMod val="75000"/>
                    <a:lumOff val="25000"/>
                  </a:schemeClr>
                </a:solidFill>
                <a:latin typeface="Courier New" charset="0"/>
                <a:ea typeface="Courier New" charset="0"/>
                <a:cs typeface="Courier New" charset="0"/>
              </a:rPr>
              <a:t>(C)</a:t>
            </a:r>
            <a:endParaRPr lang="en-US" altLang="ja-JP" sz="2400" dirty="0">
              <a:solidFill>
                <a:schemeClr val="tx1">
                  <a:lumMod val="75000"/>
                  <a:lumOff val="25000"/>
                </a:schemeClr>
              </a:solidFill>
              <a:latin typeface="Courier New" charset="0"/>
              <a:ea typeface="Courier New" charset="0"/>
              <a:cs typeface="Courier New" charset="0"/>
            </a:endParaRPr>
          </a:p>
          <a:p>
            <a:endParaRPr lang="en-US" altLang="ja-JP" sz="2400" dirty="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39091843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関数とスコープ</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575127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スコープとは？</a:t>
            </a:r>
          </a:p>
        </p:txBody>
      </p:sp>
      <p:sp>
        <p:nvSpPr>
          <p:cNvPr id="5" name="コンテンツ プレースホルダー 4"/>
          <p:cNvSpPr>
            <a:spLocks noGrp="1"/>
          </p:cNvSpPr>
          <p:nvPr>
            <p:ph idx="1"/>
          </p:nvPr>
        </p:nvSpPr>
        <p:spPr/>
        <p:txBody>
          <a:bodyPr/>
          <a:lstStyle/>
          <a:p>
            <a:r>
              <a:rPr kumimoji="1" lang="ja-JP" altLang="en-US" dirty="0"/>
              <a:t>変数</a:t>
            </a:r>
            <a:r>
              <a:rPr kumimoji="1" lang="en-US" altLang="ja-JP" dirty="0"/>
              <a:t>/</a:t>
            </a:r>
            <a:r>
              <a:rPr kumimoji="1" lang="ja-JP" altLang="en-US" dirty="0"/>
              <a:t>定数が参照できる範囲を制限するもの。スコープ外の変数や定数を参照することはできない。</a:t>
            </a:r>
            <a:endParaRPr kumimoji="1" lang="en-US" altLang="ja-JP" dirty="0"/>
          </a:p>
          <a:p>
            <a:r>
              <a:rPr lang="ja-JP" altLang="en-US" dirty="0"/>
              <a:t>視点を変えると、ある変数</a:t>
            </a:r>
            <a:r>
              <a:rPr lang="en-US" altLang="ja-JP" dirty="0"/>
              <a:t>/</a:t>
            </a:r>
            <a:r>
              <a:rPr lang="ja-JP" altLang="en-US" dirty="0"/>
              <a:t>定数をコード上に記載した時、その変数</a:t>
            </a:r>
            <a:r>
              <a:rPr lang="en-US" altLang="ja-JP" dirty="0"/>
              <a:t>/</a:t>
            </a:r>
            <a:r>
              <a:rPr lang="ja-JP" altLang="en-US" dirty="0"/>
              <a:t>定数はスコープという限定された範囲から検索される。</a:t>
            </a:r>
            <a:endParaRPr lang="en-US" altLang="ja-JP" dirty="0"/>
          </a:p>
          <a:p>
            <a:r>
              <a:rPr lang="ja-JP" altLang="en-US" dirty="0"/>
              <a:t>同じ名前空間で同じ名前の変数を宣言・代入すれば、上書きが発生してしまう（</a:t>
            </a:r>
            <a:r>
              <a:rPr lang="en-US" altLang="ja-JP" dirty="0" smtClean="0"/>
              <a:t>Java</a:t>
            </a:r>
            <a:r>
              <a:rPr lang="ja-JP" altLang="en-US" dirty="0" smtClean="0"/>
              <a:t>・</a:t>
            </a:r>
            <a:r>
              <a:rPr lang="en-US" altLang="ja-JP" dirty="0" smtClean="0"/>
              <a:t>C#</a:t>
            </a:r>
            <a:r>
              <a:rPr lang="ja-JP" altLang="en-US" dirty="0" smtClean="0"/>
              <a:t>では</a:t>
            </a:r>
            <a:r>
              <a:rPr lang="ja-JP" altLang="en-US" dirty="0"/>
              <a:t>コンパイルエラーになる）。</a:t>
            </a:r>
            <a:endParaRPr lang="en-US" altLang="ja-JP" dirty="0"/>
          </a:p>
          <a:p>
            <a:r>
              <a:rPr lang="ja-JP" altLang="en-US" dirty="0"/>
              <a:t>スコープはスタック＋</a:t>
            </a:r>
            <a:r>
              <a:rPr lang="en-US" altLang="ja-JP" dirty="0"/>
              <a:t>α</a:t>
            </a:r>
            <a:r>
              <a:rPr lang="ja-JP" altLang="en-US" dirty="0" err="1"/>
              <a:t>。</a:t>
            </a:r>
            <a:endParaRPr lang="en-US" altLang="ja-JP" dirty="0"/>
          </a:p>
          <a:p>
            <a:r>
              <a:rPr lang="ja-JP" altLang="en-US" dirty="0"/>
              <a:t>スコープがどのような入れ子構造をとるか、どのように生成されるか、どのような寿命を持つか・・・は、言語により異なる。</a:t>
            </a:r>
            <a:endParaRPr lang="en-US" altLang="ja-JP" dirty="0"/>
          </a:p>
          <a:p>
            <a:endParaRPr kumimoji="1" lang="ja-JP" altLang="en-US" dirty="0"/>
          </a:p>
        </p:txBody>
      </p:sp>
    </p:spTree>
    <p:extLst>
      <p:ext uri="{BB962C8B-B14F-4D97-AF65-F5344CB8AC3E}">
        <p14:creationId xmlns:p14="http://schemas.microsoft.com/office/powerpoint/2010/main" val="6556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JavaScript</a:t>
            </a:r>
            <a:r>
              <a:rPr kumimoji="1" lang="ja-JP" altLang="en-US" dirty="0"/>
              <a:t>のスコープ</a:t>
            </a:r>
          </a:p>
        </p:txBody>
      </p:sp>
      <p:sp>
        <p:nvSpPr>
          <p:cNvPr id="5" name="コンテンツ プレースホルダー 4"/>
          <p:cNvSpPr>
            <a:spLocks noGrp="1"/>
          </p:cNvSpPr>
          <p:nvPr>
            <p:ph idx="1"/>
          </p:nvPr>
        </p:nvSpPr>
        <p:spPr/>
        <p:txBody>
          <a:bodyPr/>
          <a:lstStyle/>
          <a:p>
            <a:r>
              <a:rPr kumimoji="1" lang="ja-JP" altLang="en-US" dirty="0"/>
              <a:t>グローバル・スコープが存在する</a:t>
            </a:r>
            <a:r>
              <a:rPr kumimoji="1" lang="ja-JP" altLang="en-US" dirty="0" smtClean="0"/>
              <a:t>。</a:t>
            </a:r>
            <a:endParaRPr kumimoji="1" lang="en-US" altLang="ja-JP" dirty="0"/>
          </a:p>
          <a:p>
            <a:r>
              <a:rPr lang="ja-JP" altLang="en-US" dirty="0"/>
              <a:t>関数がスコープを形成する。</a:t>
            </a:r>
            <a:endParaRPr lang="en-US" altLang="ja-JP" dirty="0"/>
          </a:p>
          <a:p>
            <a:r>
              <a:rPr kumimoji="1" lang="ja-JP" altLang="en-US" dirty="0"/>
              <a:t>ブロック・スコープは存在しない</a:t>
            </a:r>
            <a:r>
              <a:rPr kumimoji="1" lang="ja-JP" altLang="en-US" dirty="0" smtClean="0"/>
              <a:t>。</a:t>
            </a:r>
            <a:endParaRPr kumimoji="1" lang="en-US" altLang="ja-JP" dirty="0" smtClean="0"/>
          </a:p>
          <a:p>
            <a:r>
              <a:rPr lang="ja-JP" altLang="en-US" dirty="0" smtClean="0"/>
              <a:t>パッケージは存在しない。</a:t>
            </a:r>
            <a:endParaRPr kumimoji="1" lang="en-US" altLang="ja-JP" dirty="0"/>
          </a:p>
          <a:p>
            <a:r>
              <a:rPr kumimoji="1" lang="ja-JP" altLang="en-US" dirty="0"/>
              <a:t>スコープの変数≒オブジェクトのプロパティのケースがある。</a:t>
            </a:r>
            <a:endParaRPr kumimoji="1" lang="en-US" altLang="ja-JP" dirty="0"/>
          </a:p>
          <a:p>
            <a:r>
              <a:rPr lang="ja-JP" altLang="en-US" dirty="0"/>
              <a:t>スコープが閉じても変数が延命するケースがある。</a:t>
            </a:r>
            <a:endParaRPr kumimoji="1" lang="en-US" altLang="ja-JP" dirty="0"/>
          </a:p>
          <a:p>
            <a:endParaRPr kumimoji="1" lang="ja-JP" altLang="en-US" dirty="0"/>
          </a:p>
        </p:txBody>
      </p:sp>
    </p:spTree>
    <p:extLst>
      <p:ext uri="{BB962C8B-B14F-4D97-AF65-F5344CB8AC3E}">
        <p14:creationId xmlns:p14="http://schemas.microsoft.com/office/powerpoint/2010/main" val="11921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グローバルスコープが存在する</a:t>
            </a:r>
          </a:p>
        </p:txBody>
      </p:sp>
      <p:sp>
        <p:nvSpPr>
          <p:cNvPr id="3" name="コンテンツ プレースホルダー 2"/>
          <p:cNvSpPr>
            <a:spLocks noGrp="1"/>
          </p:cNvSpPr>
          <p:nvPr>
            <p:ph idx="1"/>
          </p:nvPr>
        </p:nvSpPr>
        <p:spPr>
          <a:xfrm>
            <a:off x="838200" y="1825625"/>
            <a:ext cx="10515600" cy="1740535"/>
          </a:xfrm>
        </p:spPr>
        <p:txBody>
          <a:bodyPr/>
          <a:lstStyle/>
          <a:p>
            <a:r>
              <a:rPr kumimoji="1" lang="en-US" altLang="ja-JP" dirty="0"/>
              <a:t>&lt;script&gt;</a:t>
            </a:r>
            <a:r>
              <a:rPr kumimoji="1" lang="ja-JP" altLang="en-US" dirty="0"/>
              <a:t>タグのすぐ内側</a:t>
            </a:r>
            <a:r>
              <a:rPr lang="ja-JP" altLang="en-US" dirty="0"/>
              <a:t>や</a:t>
            </a:r>
            <a:r>
              <a:rPr lang="en-US" altLang="ja-JP" dirty="0"/>
              <a:t>*.</a:t>
            </a:r>
            <a:r>
              <a:rPr lang="en-US" altLang="ja-JP" dirty="0" err="1"/>
              <a:t>js</a:t>
            </a:r>
            <a:r>
              <a:rPr lang="ja-JP" altLang="en-US" dirty="0"/>
              <a:t>ファイルのすぐ内側。</a:t>
            </a:r>
            <a:endParaRPr lang="en-US" altLang="ja-JP" dirty="0"/>
          </a:p>
          <a:p>
            <a:r>
              <a:rPr kumimoji="1" lang="ja-JP" altLang="en-US" dirty="0"/>
              <a:t>スクリプト・ローカルの考え方はないので名前衝突の危険大</a:t>
            </a:r>
            <a:r>
              <a:rPr kumimoji="1" lang="ja-JP" altLang="en-US" dirty="0" smtClean="0"/>
              <a:t>。</a:t>
            </a:r>
            <a:endParaRPr kumimoji="1" lang="en-US" altLang="ja-JP" dirty="0" smtClean="0"/>
          </a:p>
          <a:p>
            <a:r>
              <a:rPr lang="en-US" altLang="ja-JP" dirty="0" smtClean="0"/>
              <a:t>Java</a:t>
            </a:r>
            <a:r>
              <a:rPr lang="ja-JP" altLang="en-US" dirty="0" smtClean="0"/>
              <a:t>・</a:t>
            </a:r>
            <a:r>
              <a:rPr lang="en-US" altLang="ja-JP" dirty="0" smtClean="0"/>
              <a:t>C#</a:t>
            </a:r>
            <a:r>
              <a:rPr lang="ja-JP" altLang="en-US" dirty="0" smtClean="0"/>
              <a:t>でいえばデフォルト</a:t>
            </a:r>
            <a:r>
              <a:rPr lang="en-US" altLang="ja-JP" dirty="0" smtClean="0"/>
              <a:t>package</a:t>
            </a:r>
            <a:r>
              <a:rPr lang="ja-JP" altLang="en-US" dirty="0" smtClean="0"/>
              <a:t>に近い。≠</a:t>
            </a:r>
            <a:r>
              <a:rPr lang="en-US" altLang="ja-JP" dirty="0" smtClean="0"/>
              <a:t>internal</a:t>
            </a:r>
            <a:endParaRPr kumimoji="1" lang="ja-JP" altLang="en-US" dirty="0"/>
          </a:p>
        </p:txBody>
      </p:sp>
      <p:sp>
        <p:nvSpPr>
          <p:cNvPr id="4" name="メモ 3"/>
          <p:cNvSpPr/>
          <p:nvPr/>
        </p:nvSpPr>
        <p:spPr>
          <a:xfrm>
            <a:off x="838200" y="3566160"/>
            <a:ext cx="10515600" cy="2610804"/>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foo.html</a:t>
            </a:r>
          </a:p>
          <a:p>
            <a:r>
              <a:rPr lang="en-US" altLang="ja-JP" sz="2400" dirty="0">
                <a:solidFill>
                  <a:schemeClr val="tx1">
                    <a:lumMod val="75000"/>
                    <a:lumOff val="25000"/>
                  </a:schemeClr>
                </a:solidFill>
                <a:latin typeface="Courier New" charset="0"/>
                <a:ea typeface="Courier New" charset="0"/>
                <a:cs typeface="Courier New" charset="0"/>
              </a:rPr>
              <a:t>&lt;script type="text/</a:t>
            </a:r>
            <a:r>
              <a:rPr lang="en-US" altLang="ja-JP" sz="2400" dirty="0" err="1">
                <a:solidFill>
                  <a:schemeClr val="tx1">
                    <a:lumMod val="75000"/>
                    <a:lumOff val="25000"/>
                  </a:schemeClr>
                </a:solidFill>
                <a:latin typeface="Courier New" charset="0"/>
                <a:ea typeface="Courier New" charset="0"/>
                <a:cs typeface="Courier New" charset="0"/>
              </a:rPr>
              <a:t>javascript</a:t>
            </a:r>
            <a:r>
              <a:rPr lang="en-US" altLang="ja-JP" sz="2400" dirty="0">
                <a:solidFill>
                  <a:schemeClr val="tx1">
                    <a:lumMod val="75000"/>
                    <a:lumOff val="25000"/>
                  </a:schemeClr>
                </a:solidFill>
                <a:latin typeface="Courier New" charset="0"/>
                <a:ea typeface="Courier New" charset="0"/>
                <a:cs typeface="Courier New" charset="0"/>
              </a:rPr>
              <a:t>"&gt;</a:t>
            </a:r>
          </a:p>
          <a:p>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foo = </a:t>
            </a:r>
            <a:r>
              <a:rPr lang="is-IS" altLang="ja-JP" sz="2400" dirty="0">
                <a:solidFill>
                  <a:schemeClr val="tx1">
                    <a:lumMod val="75000"/>
                    <a:lumOff val="25000"/>
                  </a:schemeClr>
                </a:solidFill>
                <a:latin typeface="Courier New" charset="0"/>
                <a:ea typeface="Courier New" charset="0"/>
                <a:cs typeface="Courier New" charset="0"/>
              </a:rPr>
              <a:t>123;</a:t>
            </a:r>
            <a:endParaRPr lang="en-US" altLang="ja-JP" sz="2400" dirty="0">
              <a:solidFill>
                <a:schemeClr val="tx1">
                  <a:lumMod val="75000"/>
                  <a:lumOff val="25000"/>
                </a:schemeClr>
              </a:solidFill>
              <a:latin typeface="Courier New" charset="0"/>
              <a:ea typeface="Courier New" charset="0"/>
              <a:cs typeface="Courier New" charset="0"/>
            </a:endParaRPr>
          </a:p>
          <a:p>
            <a:r>
              <a:rPr kumimoji="1" lang="en-US" altLang="ja-JP" sz="2400" dirty="0">
                <a:solidFill>
                  <a:schemeClr val="tx1">
                    <a:lumMod val="75000"/>
                    <a:lumOff val="25000"/>
                  </a:schemeClr>
                </a:solidFill>
                <a:latin typeface="Courier New" charset="0"/>
                <a:ea typeface="Courier New" charset="0"/>
                <a:cs typeface="Courier New" charset="0"/>
              </a:rPr>
              <a:t>console.log(foo);</a:t>
            </a:r>
          </a:p>
          <a:p>
            <a:endParaRPr kumimoji="1" lang="en-US" altLang="ja-JP" sz="2400" dirty="0">
              <a:solidFill>
                <a:schemeClr val="tx1">
                  <a:lumMod val="75000"/>
                  <a:lumOff val="25000"/>
                </a:schemeClr>
              </a:solidFill>
              <a:latin typeface="Courier New" charset="0"/>
              <a:ea typeface="Courier New" charset="0"/>
              <a:cs typeface="Courier New" charset="0"/>
            </a:endParaRPr>
          </a:p>
          <a:p>
            <a:r>
              <a:rPr lang="en-US" altLang="ja-JP" sz="2400" dirty="0">
                <a:solidFill>
                  <a:schemeClr val="tx1">
                    <a:lumMod val="75000"/>
                    <a:lumOff val="25000"/>
                  </a:schemeClr>
                </a:solidFill>
                <a:latin typeface="Courier New" charset="0"/>
                <a:ea typeface="Courier New" charset="0"/>
                <a:cs typeface="Courier New" charset="0"/>
              </a:rPr>
              <a:t>&lt;/script&gt;</a:t>
            </a:r>
            <a:endParaRPr kumimoji="1" lang="en-US" altLang="ja-JP" sz="2400" dirty="0">
              <a:solidFill>
                <a:schemeClr val="tx1">
                  <a:lumMod val="75000"/>
                  <a:lumOff val="25000"/>
                </a:schemeClr>
              </a:solidFill>
              <a:latin typeface="Courier New" charset="0"/>
              <a:ea typeface="Courier New" charset="0"/>
              <a:cs typeface="Courier New" charset="0"/>
            </a:endParaRPr>
          </a:p>
        </p:txBody>
      </p:sp>
      <p:sp>
        <p:nvSpPr>
          <p:cNvPr id="5" name="角丸四角形 4"/>
          <p:cNvSpPr/>
          <p:nvPr/>
        </p:nvSpPr>
        <p:spPr>
          <a:xfrm>
            <a:off x="838200" y="4330542"/>
            <a:ext cx="5760720" cy="1082040"/>
          </a:xfrm>
          <a:prstGeom prst="round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7056120" y="5013960"/>
            <a:ext cx="1798320" cy="807720"/>
          </a:xfrm>
          <a:prstGeom prst="wedgeRoundRectCallout">
            <a:avLst>
              <a:gd name="adj1" fmla="val -112500"/>
              <a:gd name="adj2" fmla="val -4695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グローバル・スコープ</a:t>
            </a:r>
            <a:endParaRPr kumimoji="1" lang="ja-JP" altLang="en-US"/>
          </a:p>
        </p:txBody>
      </p:sp>
    </p:spTree>
    <p:extLst>
      <p:ext uri="{BB962C8B-B14F-4D97-AF65-F5344CB8AC3E}">
        <p14:creationId xmlns:p14="http://schemas.microsoft.com/office/powerpoint/2010/main" val="192419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関数がスコープを形成する</a:t>
            </a:r>
            <a:endParaRPr kumimoji="1" lang="ja-JP" altLang="en-US"/>
          </a:p>
        </p:txBody>
      </p:sp>
      <p:sp>
        <p:nvSpPr>
          <p:cNvPr id="3" name="コンテンツ プレースホルダー 2"/>
          <p:cNvSpPr>
            <a:spLocks noGrp="1"/>
          </p:cNvSpPr>
          <p:nvPr>
            <p:ph idx="1"/>
          </p:nvPr>
        </p:nvSpPr>
        <p:spPr/>
        <p:txBody>
          <a:bodyPr/>
          <a:lstStyle/>
          <a:p>
            <a:r>
              <a:rPr kumimoji="1" lang="ja-JP" altLang="en-US" dirty="0"/>
              <a:t>関数がスコープを形成する。</a:t>
            </a:r>
            <a:endParaRPr kumimoji="1" lang="en-US" altLang="ja-JP" dirty="0"/>
          </a:p>
          <a:p>
            <a:r>
              <a:rPr lang="ja-JP" altLang="en-US" dirty="0"/>
              <a:t>そしてこれが明示的にスコープ形成を行う唯一の手段</a:t>
            </a:r>
            <a:r>
              <a:rPr lang="ja-JP" altLang="en-US" dirty="0" smtClean="0"/>
              <a:t>。</a:t>
            </a:r>
            <a:endParaRPr lang="en-US" altLang="ja-JP" dirty="0" smtClean="0"/>
          </a:p>
          <a:p>
            <a:r>
              <a:rPr kumimoji="1" lang="en-US" altLang="ja-JP" dirty="0" smtClean="0"/>
              <a:t>Java</a:t>
            </a:r>
            <a:r>
              <a:rPr lang="ja-JP" altLang="en-US" dirty="0" smtClean="0"/>
              <a:t>・</a:t>
            </a:r>
            <a:r>
              <a:rPr lang="en-US" altLang="ja-JP" dirty="0" smtClean="0"/>
              <a:t>C</a:t>
            </a:r>
            <a:r>
              <a:rPr lang="ja-JP" altLang="en-US" dirty="0" smtClean="0"/>
              <a:t>＃における</a:t>
            </a:r>
            <a:r>
              <a:rPr lang="en-US" altLang="ja-JP" dirty="0" smtClean="0"/>
              <a:t>this</a:t>
            </a:r>
            <a:r>
              <a:rPr lang="ja-JP" altLang="en-US" dirty="0" smtClean="0"/>
              <a:t>なしの</a:t>
            </a:r>
            <a:r>
              <a:rPr kumimoji="1" lang="ja-JP" altLang="en-US" dirty="0" smtClean="0"/>
              <a:t>インスタンス</a:t>
            </a:r>
            <a:r>
              <a:rPr kumimoji="1" lang="en-US" altLang="ja-JP" dirty="0" smtClean="0"/>
              <a:t>/</a:t>
            </a:r>
            <a:r>
              <a:rPr lang="ja-JP" altLang="en-US" dirty="0"/>
              <a:t>静的</a:t>
            </a:r>
            <a:r>
              <a:rPr kumimoji="1" lang="ja-JP" altLang="en-US" dirty="0" smtClean="0"/>
              <a:t>変数参照などは</a:t>
            </a:r>
            <a:r>
              <a:rPr kumimoji="1" lang="en-US" altLang="ja-JP" dirty="0" smtClean="0"/>
              <a:t>×</a:t>
            </a:r>
            <a:r>
              <a:rPr kumimoji="1" lang="ja-JP" altLang="en-US" dirty="0" err="1" smtClean="0"/>
              <a:t>。</a:t>
            </a:r>
            <a:endParaRPr kumimoji="1" lang="ja-JP" altLang="en-US" dirty="0"/>
          </a:p>
        </p:txBody>
      </p:sp>
      <p:sp>
        <p:nvSpPr>
          <p:cNvPr id="4" name="メモ 3"/>
          <p:cNvSpPr/>
          <p:nvPr/>
        </p:nvSpPr>
        <p:spPr>
          <a:xfrm>
            <a:off x="838200" y="3566160"/>
            <a:ext cx="10515600" cy="2610804"/>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JavaScript</a:t>
            </a:r>
          </a:p>
          <a:p>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foo = </a:t>
            </a:r>
            <a:r>
              <a:rPr lang="is-IS" altLang="ja-JP" sz="2400" dirty="0">
                <a:solidFill>
                  <a:schemeClr val="tx1">
                    <a:lumMod val="75000"/>
                    <a:lumOff val="25000"/>
                  </a:schemeClr>
                </a:solidFill>
                <a:latin typeface="Courier New" charset="0"/>
                <a:ea typeface="Courier New" charset="0"/>
                <a:cs typeface="Courier New" charset="0"/>
              </a:rPr>
              <a:t>123;</a:t>
            </a:r>
          </a:p>
          <a:p>
            <a:r>
              <a:rPr lang="is-IS" altLang="ja-JP" sz="2400" dirty="0">
                <a:solidFill>
                  <a:schemeClr val="tx1">
                    <a:lumMod val="75000"/>
                    <a:lumOff val="25000"/>
                  </a:schemeClr>
                </a:solidFill>
                <a:latin typeface="Courier New" charset="0"/>
                <a:ea typeface="Courier New" charset="0"/>
                <a:cs typeface="Courier New" charset="0"/>
              </a:rPr>
              <a:t>var bar = function() {</a:t>
            </a:r>
          </a:p>
          <a:p>
            <a:r>
              <a:rPr lang="is-IS" altLang="ja-JP" sz="2400" dirty="0">
                <a:solidFill>
                  <a:schemeClr val="tx1">
                    <a:lumMod val="75000"/>
                    <a:lumOff val="25000"/>
                  </a:schemeClr>
                </a:solidFill>
                <a:latin typeface="Courier New" charset="0"/>
                <a:ea typeface="Courier New" charset="0"/>
                <a:cs typeface="Courier New" charset="0"/>
              </a:rPr>
              <a:t>	var foo = 456;</a:t>
            </a:r>
          </a:p>
          <a:p>
            <a:r>
              <a:rPr lang="is-IS" altLang="ja-JP" sz="2400" dirty="0">
                <a:solidFill>
                  <a:schemeClr val="tx1">
                    <a:lumMod val="75000"/>
                    <a:lumOff val="25000"/>
                  </a:schemeClr>
                </a:solidFill>
                <a:latin typeface="Courier New" charset="0"/>
                <a:ea typeface="Courier New" charset="0"/>
                <a:cs typeface="Courier New" charset="0"/>
              </a:rPr>
              <a:t>};</a:t>
            </a:r>
            <a:endParaRPr lang="en-US" altLang="ja-JP" sz="2400" dirty="0">
              <a:solidFill>
                <a:schemeClr val="tx1">
                  <a:lumMod val="75000"/>
                  <a:lumOff val="25000"/>
                </a:schemeClr>
              </a:solidFill>
              <a:latin typeface="Courier New" charset="0"/>
              <a:ea typeface="Courier New" charset="0"/>
              <a:cs typeface="Courier New" charset="0"/>
            </a:endParaRPr>
          </a:p>
        </p:txBody>
      </p:sp>
      <p:sp>
        <p:nvSpPr>
          <p:cNvPr id="5" name="角丸四角形 4"/>
          <p:cNvSpPr/>
          <p:nvPr/>
        </p:nvSpPr>
        <p:spPr>
          <a:xfrm>
            <a:off x="838200" y="4008120"/>
            <a:ext cx="5760720" cy="1920240"/>
          </a:xfrm>
          <a:prstGeom prst="round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569720" y="4698683"/>
            <a:ext cx="4312920" cy="543877"/>
          </a:xfrm>
          <a:prstGeom prst="round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7467600" y="4175760"/>
            <a:ext cx="1798320" cy="807720"/>
          </a:xfrm>
          <a:prstGeom prst="wedgeRoundRectCallout">
            <a:avLst>
              <a:gd name="adj1" fmla="val -112500"/>
              <a:gd name="adj2" fmla="val -4695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グローバル・スコープ</a:t>
            </a:r>
            <a:endParaRPr kumimoji="1" lang="ja-JP" altLang="en-US"/>
          </a:p>
        </p:txBody>
      </p:sp>
      <p:sp>
        <p:nvSpPr>
          <p:cNvPr id="8" name="角丸四角形吹き出し 7"/>
          <p:cNvSpPr/>
          <p:nvPr/>
        </p:nvSpPr>
        <p:spPr>
          <a:xfrm>
            <a:off x="6873240" y="5120640"/>
            <a:ext cx="1798320" cy="807720"/>
          </a:xfrm>
          <a:prstGeom prst="wedgeRoundRectCallout">
            <a:avLst>
              <a:gd name="adj1" fmla="val -112500"/>
              <a:gd name="adj2" fmla="val -4695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ローカル・</a:t>
            </a:r>
            <a:endParaRPr lang="en-US" altLang="ja-JP"/>
          </a:p>
          <a:p>
            <a:pPr algn="ctr"/>
            <a:r>
              <a:rPr lang="ja-JP" altLang="en-US"/>
              <a:t>スコープ</a:t>
            </a:r>
            <a:endParaRPr kumimoji="1" lang="ja-JP" altLang="en-US"/>
          </a:p>
        </p:txBody>
      </p:sp>
    </p:spTree>
    <p:extLst>
      <p:ext uri="{BB962C8B-B14F-4D97-AF65-F5344CB8AC3E}">
        <p14:creationId xmlns:p14="http://schemas.microsoft.com/office/powerpoint/2010/main" val="9066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スコープ・チェーン</a:t>
            </a:r>
            <a:endParaRPr kumimoji="1" lang="ja-JP" altLang="en-US" dirty="0"/>
          </a:p>
        </p:txBody>
      </p:sp>
      <p:sp>
        <p:nvSpPr>
          <p:cNvPr id="3" name="コンテンツ プレースホルダー 2"/>
          <p:cNvSpPr>
            <a:spLocks noGrp="1"/>
          </p:cNvSpPr>
          <p:nvPr>
            <p:ph idx="1"/>
          </p:nvPr>
        </p:nvSpPr>
        <p:spPr/>
        <p:txBody>
          <a:bodyPr/>
          <a:lstStyle/>
          <a:p>
            <a:r>
              <a:rPr lang="en-US" altLang="ja-JP" dirty="0"/>
              <a:t>JavaScript</a:t>
            </a:r>
            <a:r>
              <a:rPr lang="ja-JP" altLang="en-US" dirty="0" smtClean="0"/>
              <a:t>のスコープ・チェーンは重層構造を持つ。</a:t>
            </a:r>
            <a:endParaRPr kumimoji="1" lang="ja-JP" altLang="en-US" dirty="0"/>
          </a:p>
        </p:txBody>
      </p:sp>
      <p:sp>
        <p:nvSpPr>
          <p:cNvPr id="4" name="正方形/長方形 3"/>
          <p:cNvSpPr/>
          <p:nvPr/>
        </p:nvSpPr>
        <p:spPr>
          <a:xfrm>
            <a:off x="838200" y="5708073"/>
            <a:ext cx="10515600" cy="4688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グローバルスコープ</a:t>
            </a:r>
            <a:endParaRPr kumimoji="1" lang="ja-JP" altLang="en-US" dirty="0"/>
          </a:p>
        </p:txBody>
      </p:sp>
      <p:sp>
        <p:nvSpPr>
          <p:cNvPr id="6" name="正方形/長方形 5"/>
          <p:cNvSpPr/>
          <p:nvPr/>
        </p:nvSpPr>
        <p:spPr>
          <a:xfrm>
            <a:off x="3467100" y="4921608"/>
            <a:ext cx="7886700" cy="468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グローバルで宣言された関数のローカルスコープ</a:t>
            </a:r>
            <a:endParaRPr kumimoji="1" lang="ja-JP" altLang="en-US" dirty="0"/>
          </a:p>
        </p:txBody>
      </p:sp>
      <p:sp>
        <p:nvSpPr>
          <p:cNvPr id="7" name="正方形/長方形 6"/>
          <p:cNvSpPr/>
          <p:nvPr/>
        </p:nvSpPr>
        <p:spPr>
          <a:xfrm>
            <a:off x="6096000" y="4159608"/>
            <a:ext cx="5257800" cy="468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ローカルで宣言された関数のローカルスコープ</a:t>
            </a:r>
            <a:endParaRPr kumimoji="1" lang="ja-JP" altLang="en-US" dirty="0"/>
          </a:p>
        </p:txBody>
      </p:sp>
      <p:sp>
        <p:nvSpPr>
          <p:cNvPr id="15" name="曲折矢印 14"/>
          <p:cNvSpPr/>
          <p:nvPr/>
        </p:nvSpPr>
        <p:spPr>
          <a:xfrm rot="16200000" flipH="1">
            <a:off x="5069031" y="3991355"/>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曲折矢印 9"/>
          <p:cNvSpPr/>
          <p:nvPr/>
        </p:nvSpPr>
        <p:spPr>
          <a:xfrm rot="16200000" flipH="1">
            <a:off x="2464376" y="4805171"/>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四角形吹き出し 11"/>
          <p:cNvSpPr/>
          <p:nvPr/>
        </p:nvSpPr>
        <p:spPr>
          <a:xfrm>
            <a:off x="2436944" y="3143969"/>
            <a:ext cx="2295612" cy="1211725"/>
          </a:xfrm>
          <a:prstGeom prst="wedgeRectCallout">
            <a:avLst>
              <a:gd name="adj1" fmla="val 65583"/>
              <a:gd name="adj2" fmla="val 24872"/>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t>ローカルのローカルスコープで変数が検索され、存在しなければより外側のスコープから検索される。</a:t>
            </a:r>
            <a:endParaRPr kumimoji="1" lang="ja-JP" altLang="en-US" sz="1400" dirty="0"/>
          </a:p>
        </p:txBody>
      </p:sp>
    </p:spTree>
    <p:extLst>
      <p:ext uri="{BB962C8B-B14F-4D97-AF65-F5344CB8AC3E}">
        <p14:creationId xmlns:p14="http://schemas.microsoft.com/office/powerpoint/2010/main" val="22579074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変数宣言に</a:t>
            </a:r>
            <a:r>
              <a:rPr lang="ja-JP" altLang="en-US" dirty="0" smtClean="0"/>
              <a:t>は必ず</a:t>
            </a:r>
            <a:r>
              <a:rPr lang="en-US" altLang="ja-JP" dirty="0" err="1" smtClean="0"/>
              <a:t>var</a:t>
            </a:r>
            <a:r>
              <a:rPr lang="ja-JP" altLang="en-US" dirty="0"/>
              <a:t>を使う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メモ 3"/>
          <p:cNvSpPr/>
          <p:nvPr/>
        </p:nvSpPr>
        <p:spPr>
          <a:xfrm>
            <a:off x="838200" y="1825625"/>
            <a:ext cx="10515600" cy="4351339"/>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foo = </a:t>
            </a:r>
            <a:r>
              <a:rPr lang="is-IS" altLang="ja-JP" sz="2400">
                <a:solidFill>
                  <a:schemeClr val="tx1">
                    <a:lumMod val="75000"/>
                    <a:lumOff val="25000"/>
                  </a:schemeClr>
                </a:solidFill>
                <a:latin typeface="Courier New" charset="0"/>
                <a:ea typeface="Courier New" charset="0"/>
                <a:cs typeface="Courier New" charset="0"/>
              </a:rPr>
              <a:t>123;</a:t>
            </a:r>
          </a:p>
          <a:p>
            <a:r>
              <a:rPr lang="is-IS" altLang="ja-JP" sz="2400">
                <a:solidFill>
                  <a:schemeClr val="tx1">
                    <a:lumMod val="75000"/>
                    <a:lumOff val="25000"/>
                  </a:schemeClr>
                </a:solidFill>
                <a:latin typeface="Courier New" charset="0"/>
                <a:ea typeface="Courier New" charset="0"/>
                <a:cs typeface="Courier New" charset="0"/>
              </a:rPr>
              <a:t>var bar = function() {</a:t>
            </a:r>
          </a:p>
          <a:p>
            <a:r>
              <a:rPr lang="is-IS" altLang="ja-JP" sz="2400">
                <a:solidFill>
                  <a:schemeClr val="tx1">
                    <a:lumMod val="75000"/>
                    <a:lumOff val="25000"/>
                  </a:schemeClr>
                </a:solidFill>
                <a:latin typeface="Courier New" charset="0"/>
                <a:ea typeface="Courier New" charset="0"/>
                <a:cs typeface="Courier New" charset="0"/>
              </a:rPr>
              <a:t>	console.log(foo);	// (A)</a:t>
            </a:r>
          </a:p>
          <a:p>
            <a:r>
              <a:rPr lang="is-IS" altLang="ja-JP" sz="2400">
                <a:solidFill>
                  <a:schemeClr val="tx1">
                    <a:lumMod val="75000"/>
                    <a:lumOff val="25000"/>
                  </a:schemeClr>
                </a:solidFill>
                <a:latin typeface="Courier New" charset="0"/>
                <a:ea typeface="Courier New" charset="0"/>
                <a:cs typeface="Courier New" charset="0"/>
              </a:rPr>
              <a:t>	foo = 456;	</a:t>
            </a:r>
          </a:p>
          <a:p>
            <a:r>
              <a:rPr lang="is-IS" altLang="ja-JP" sz="2400">
                <a:solidFill>
                  <a:schemeClr val="tx1">
                    <a:lumMod val="75000"/>
                    <a:lumOff val="25000"/>
                  </a:schemeClr>
                </a:solidFill>
                <a:latin typeface="Courier New" charset="0"/>
                <a:ea typeface="Courier New" charset="0"/>
                <a:cs typeface="Courier New" charset="0"/>
              </a:rPr>
              <a:t>	console.log(foo);	// (B)</a:t>
            </a:r>
          </a:p>
          <a:p>
            <a:r>
              <a:rPr lang="is-IS" altLang="ja-JP" sz="2400">
                <a:solidFill>
                  <a:schemeClr val="tx1">
                    <a:lumMod val="75000"/>
                    <a:lumOff val="25000"/>
                  </a:schemeClr>
                </a:solidFill>
                <a:latin typeface="Courier New" charset="0"/>
                <a:ea typeface="Courier New" charset="0"/>
                <a:cs typeface="Courier New" charset="0"/>
              </a:rPr>
              <a:t>	var foo = 456;</a:t>
            </a:r>
          </a:p>
          <a:p>
            <a:r>
              <a:rPr lang="is-IS" altLang="ja-JP" sz="2400">
                <a:solidFill>
                  <a:schemeClr val="tx1">
                    <a:lumMod val="75000"/>
                    <a:lumOff val="25000"/>
                  </a:schemeClr>
                </a:solidFill>
                <a:latin typeface="Courier New" charset="0"/>
                <a:ea typeface="Courier New" charset="0"/>
                <a:cs typeface="Courier New" charset="0"/>
              </a:rPr>
              <a:t>	console.log(foo);	// (C)</a:t>
            </a:r>
          </a:p>
          <a:p>
            <a:r>
              <a:rPr lang="is-IS" altLang="ja-JP" sz="2400">
                <a:solidFill>
                  <a:schemeClr val="tx1">
                    <a:lumMod val="75000"/>
                    <a:lumOff val="25000"/>
                  </a:schemeClr>
                </a:solidFill>
                <a:latin typeface="Courier New" charset="0"/>
                <a:ea typeface="Courier New" charset="0"/>
                <a:cs typeface="Courier New" charset="0"/>
              </a:rPr>
              <a:t>};</a:t>
            </a:r>
          </a:p>
          <a:p>
            <a:r>
              <a:rPr lang="is-IS" altLang="ja-JP" sz="2400">
                <a:solidFill>
                  <a:schemeClr val="tx1">
                    <a:lumMod val="75000"/>
                    <a:lumOff val="25000"/>
                  </a:schemeClr>
                </a:solidFill>
                <a:latin typeface="Courier New" charset="0"/>
                <a:ea typeface="Courier New" charset="0"/>
                <a:cs typeface="Courier New" charset="0"/>
              </a:rPr>
              <a:t>bar();</a:t>
            </a:r>
          </a:p>
          <a:p>
            <a:r>
              <a:rPr lang="is-IS" altLang="ja-JP" sz="2400">
                <a:solidFill>
                  <a:schemeClr val="tx1">
                    <a:lumMod val="75000"/>
                    <a:lumOff val="25000"/>
                  </a:schemeClr>
                </a:solidFill>
                <a:latin typeface="Courier New" charset="0"/>
                <a:ea typeface="Courier New" charset="0"/>
                <a:cs typeface="Courier New" charset="0"/>
              </a:rPr>
              <a:t>console.log(foo);		// (D)</a:t>
            </a:r>
          </a:p>
          <a:p>
            <a:endParaRPr lang="en-US" altLang="ja-JP" sz="2400">
              <a:solidFill>
                <a:schemeClr val="tx1">
                  <a:lumMod val="75000"/>
                  <a:lumOff val="25000"/>
                </a:schemeClr>
              </a:solidFill>
              <a:latin typeface="Courier New" charset="0"/>
              <a:ea typeface="Courier New" charset="0"/>
              <a:cs typeface="Courier New" charset="0"/>
            </a:endParaRPr>
          </a:p>
        </p:txBody>
      </p:sp>
      <p:sp>
        <p:nvSpPr>
          <p:cNvPr id="6" name="爆発 2 5"/>
          <p:cNvSpPr/>
          <p:nvPr/>
        </p:nvSpPr>
        <p:spPr>
          <a:xfrm rot="21270335">
            <a:off x="6685168" y="4156912"/>
            <a:ext cx="5658897" cy="2449347"/>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altLang="ja-JP" b="1" dirty="0" err="1" smtClean="0"/>
              <a:t>var</a:t>
            </a:r>
            <a:r>
              <a:rPr lang="ja-JP" altLang="en-US" b="1" dirty="0" smtClean="0"/>
              <a:t>キーワードを忘れると、問答無用にグローバルスコープが利用される。</a:t>
            </a:r>
            <a:endParaRPr kumimoji="1" lang="ja-JP" altLang="en-US" b="1" dirty="0"/>
          </a:p>
        </p:txBody>
      </p:sp>
    </p:spTree>
    <p:extLst>
      <p:ext uri="{BB962C8B-B14F-4D97-AF65-F5344CB8AC3E}">
        <p14:creationId xmlns:p14="http://schemas.microsoft.com/office/powerpoint/2010/main" val="54137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あらためて</a:t>
            </a:r>
            <a:r>
              <a:rPr kumimoji="1" lang="en-US" altLang="ja-JP"/>
              <a:t/>
            </a:r>
            <a:br>
              <a:rPr kumimoji="1" lang="en-US" altLang="ja-JP"/>
            </a:br>
            <a:r>
              <a:rPr kumimoji="1" lang="en-US" altLang="ja-JP"/>
              <a:t>JavaScript</a:t>
            </a:r>
            <a:r>
              <a:rPr kumimoji="1" lang="ja-JP" altLang="en-US"/>
              <a:t>とは何か？</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019656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ブロック・スコープは存在しない</a:t>
            </a:r>
          </a:p>
        </p:txBody>
      </p:sp>
      <p:sp>
        <p:nvSpPr>
          <p:cNvPr id="3" name="コンテンツ プレースホルダー 2"/>
          <p:cNvSpPr>
            <a:spLocks noGrp="1"/>
          </p:cNvSpPr>
          <p:nvPr>
            <p:ph idx="1"/>
          </p:nvPr>
        </p:nvSpPr>
        <p:spPr/>
        <p:txBody>
          <a:bodyPr/>
          <a:lstStyle/>
          <a:p>
            <a:r>
              <a:rPr kumimoji="1" lang="en-US" altLang="ja-JP" dirty="0"/>
              <a:t>JavaScript</a:t>
            </a:r>
            <a:r>
              <a:rPr kumimoji="1" lang="ja-JP" altLang="en-US" dirty="0"/>
              <a:t>では「まるでブロック・スコープがあるかのう</a:t>
            </a:r>
            <a:r>
              <a:rPr kumimoji="1" lang="ja-JP" altLang="en-US" dirty="0" err="1"/>
              <a:t>ような</a:t>
            </a:r>
            <a:r>
              <a:rPr kumimoji="1" lang="ja-JP" altLang="en-US" dirty="0"/>
              <a:t>変数宣言」ができる。</a:t>
            </a:r>
            <a:endParaRPr kumimoji="1" lang="en-US" altLang="ja-JP" dirty="0"/>
          </a:p>
          <a:p>
            <a:r>
              <a:rPr lang="ja-JP" altLang="en-US" dirty="0"/>
              <a:t>しかしブロック・スコープは存在しない。</a:t>
            </a:r>
            <a:r>
              <a:rPr lang="en-US" altLang="ja-JP" dirty="0" err="1"/>
              <a:t>cf.Java</a:t>
            </a:r>
            <a:r>
              <a:rPr lang="ja-JP" altLang="en-US" dirty="0" err="1"/>
              <a:t>。</a:t>
            </a:r>
            <a:endParaRPr kumimoji="1" lang="ja-JP" altLang="en-US" dirty="0"/>
          </a:p>
        </p:txBody>
      </p:sp>
      <p:sp>
        <p:nvSpPr>
          <p:cNvPr id="4" name="メモ 3"/>
          <p:cNvSpPr/>
          <p:nvPr/>
        </p:nvSpPr>
        <p:spPr>
          <a:xfrm>
            <a:off x="838200" y="3566160"/>
            <a:ext cx="10515600" cy="2610804"/>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JavaScript</a:t>
            </a:r>
          </a:p>
          <a:p>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i = "je";</a:t>
            </a:r>
          </a:p>
          <a:p>
            <a:r>
              <a:rPr lang="en-US" altLang="ja-JP" sz="2400" dirty="0">
                <a:solidFill>
                  <a:schemeClr val="tx1">
                    <a:lumMod val="75000"/>
                    <a:lumOff val="25000"/>
                  </a:schemeClr>
                </a:solidFill>
                <a:latin typeface="Courier New" charset="0"/>
                <a:ea typeface="Courier New" charset="0"/>
                <a:cs typeface="Courier New" charset="0"/>
              </a:rPr>
              <a:t>for (</a:t>
            </a:r>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i in [1,2,3]) {</a:t>
            </a:r>
          </a:p>
          <a:p>
            <a:r>
              <a:rPr lang="en-US" altLang="ja-JP" sz="2400" dirty="0">
                <a:solidFill>
                  <a:schemeClr val="tx1">
                    <a:lumMod val="75000"/>
                    <a:lumOff val="25000"/>
                  </a:schemeClr>
                </a:solidFill>
                <a:latin typeface="Courier New" charset="0"/>
                <a:ea typeface="Courier New" charset="0"/>
                <a:cs typeface="Courier New" charset="0"/>
              </a:rPr>
              <a:t>	console.log(i);		// (A)</a:t>
            </a:r>
          </a:p>
          <a:p>
            <a:r>
              <a:rPr lang="en-US" altLang="ja-JP" sz="2400" dirty="0">
                <a:solidFill>
                  <a:schemeClr val="tx1">
                    <a:lumMod val="75000"/>
                    <a:lumOff val="25000"/>
                  </a:schemeClr>
                </a:solidFill>
                <a:latin typeface="Courier New" charset="0"/>
                <a:ea typeface="Courier New" charset="0"/>
                <a:cs typeface="Courier New" charset="0"/>
              </a:rPr>
              <a:t>}</a:t>
            </a:r>
          </a:p>
          <a:p>
            <a:r>
              <a:rPr lang="en-US" altLang="ja-JP" sz="2400" dirty="0">
                <a:solidFill>
                  <a:schemeClr val="tx1">
                    <a:lumMod val="75000"/>
                    <a:lumOff val="25000"/>
                  </a:schemeClr>
                </a:solidFill>
                <a:latin typeface="Courier New" charset="0"/>
                <a:ea typeface="Courier New" charset="0"/>
                <a:cs typeface="Courier New" charset="0"/>
              </a:rPr>
              <a:t>console.log(i);			// (B)</a:t>
            </a:r>
          </a:p>
        </p:txBody>
      </p:sp>
    </p:spTree>
    <p:extLst>
      <p:ext uri="{BB962C8B-B14F-4D97-AF65-F5344CB8AC3E}">
        <p14:creationId xmlns:p14="http://schemas.microsoft.com/office/powerpoint/2010/main" val="10872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パッケージは存在しない</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Java</a:t>
            </a:r>
            <a:r>
              <a:rPr lang="ja-JP" altLang="en-US" dirty="0" smtClean="0"/>
              <a:t>でいうところの</a:t>
            </a:r>
            <a:r>
              <a:rPr lang="en-US" altLang="ja-JP" dirty="0" smtClean="0"/>
              <a:t>package</a:t>
            </a:r>
            <a:r>
              <a:rPr lang="ja-JP" altLang="en-US" dirty="0" err="1" smtClean="0"/>
              <a:t>、</a:t>
            </a:r>
            <a:r>
              <a:rPr lang="en-US" altLang="ja-JP" dirty="0" smtClean="0"/>
              <a:t>C#</a:t>
            </a:r>
            <a:r>
              <a:rPr lang="ja-JP" altLang="en-US" dirty="0" smtClean="0"/>
              <a:t>でいうところの</a:t>
            </a:r>
            <a:r>
              <a:rPr lang="en-US" altLang="ja-JP" dirty="0" smtClean="0"/>
              <a:t>namespace</a:t>
            </a:r>
            <a:r>
              <a:rPr lang="ja-JP" altLang="en-US" dirty="0" err="1" smtClean="0"/>
              <a:t>、</a:t>
            </a:r>
            <a:r>
              <a:rPr lang="en-US" altLang="ja-JP" dirty="0" smtClean="0"/>
              <a:t>Ruby</a:t>
            </a:r>
            <a:r>
              <a:rPr lang="ja-JP" altLang="en-US" dirty="0" smtClean="0"/>
              <a:t>でいうところの</a:t>
            </a:r>
            <a:r>
              <a:rPr lang="en-US" altLang="ja-JP" dirty="0" smtClean="0"/>
              <a:t>module</a:t>
            </a:r>
            <a:r>
              <a:rPr lang="ja-JP" altLang="en-US" dirty="0" smtClean="0"/>
              <a:t>といった概念が存在しない。</a:t>
            </a:r>
            <a:endParaRPr lang="en-US" altLang="ja-JP" dirty="0" smtClean="0"/>
          </a:p>
          <a:p>
            <a:r>
              <a:rPr kumimoji="1" lang="ja-JP" altLang="en-US" dirty="0" smtClean="0"/>
              <a:t>代わりにオブジェクト・プロパティ・チェーンが利用されることがある。</a:t>
            </a:r>
            <a:endParaRPr kumimoji="1" lang="ja-JP" altLang="en-US" dirty="0"/>
          </a:p>
        </p:txBody>
      </p:sp>
      <p:sp>
        <p:nvSpPr>
          <p:cNvPr id="4" name="メモ 3"/>
          <p:cNvSpPr/>
          <p:nvPr/>
        </p:nvSpPr>
        <p:spPr>
          <a:xfrm>
            <a:off x="838200" y="3566160"/>
            <a:ext cx="10515600" cy="2610804"/>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JavaScript</a:t>
            </a:r>
          </a:p>
          <a:p>
            <a:r>
              <a:rPr lang="en-US" altLang="ja-JP" sz="2400" dirty="0" err="1" smtClean="0">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a:t>
            </a:r>
            <a:r>
              <a:rPr lang="en-US" altLang="ja-JP" sz="2400" dirty="0" smtClean="0">
                <a:solidFill>
                  <a:schemeClr val="tx1">
                    <a:lumMod val="75000"/>
                    <a:lumOff val="25000"/>
                  </a:schemeClr>
                </a:solidFill>
                <a:latin typeface="Courier New" charset="0"/>
                <a:ea typeface="Courier New" charset="0"/>
                <a:cs typeface="Courier New" charset="0"/>
              </a:rPr>
              <a:t>pkg0 = {};</a:t>
            </a:r>
          </a:p>
          <a:p>
            <a:r>
              <a:rPr lang="en-US" altLang="ja-JP" sz="2400" dirty="0" smtClean="0">
                <a:solidFill>
                  <a:schemeClr val="tx1">
                    <a:lumMod val="75000"/>
                    <a:lumOff val="25000"/>
                  </a:schemeClr>
                </a:solidFill>
                <a:latin typeface="Courier New" charset="0"/>
                <a:ea typeface="Courier New" charset="0"/>
                <a:cs typeface="Courier New" charset="0"/>
              </a:rPr>
              <a:t>pkg0.pkg1 = {};</a:t>
            </a:r>
          </a:p>
          <a:p>
            <a:r>
              <a:rPr lang="en-US" altLang="ja-JP" sz="2400" dirty="0" smtClean="0">
                <a:solidFill>
                  <a:schemeClr val="tx1">
                    <a:lumMod val="75000"/>
                    <a:lumOff val="25000"/>
                  </a:schemeClr>
                </a:solidFill>
                <a:latin typeface="Courier New" charset="0"/>
                <a:ea typeface="Courier New" charset="0"/>
                <a:cs typeface="Courier New" charset="0"/>
              </a:rPr>
              <a:t>pkg0.pkg1.foo = 123;</a:t>
            </a:r>
          </a:p>
          <a:p>
            <a:r>
              <a:rPr lang="en-US" altLang="ja-JP" sz="2400" dirty="0" smtClean="0">
                <a:solidFill>
                  <a:schemeClr val="tx1">
                    <a:lumMod val="75000"/>
                    <a:lumOff val="25000"/>
                  </a:schemeClr>
                </a:solidFill>
                <a:latin typeface="Courier New" charset="0"/>
                <a:ea typeface="Courier New" charset="0"/>
                <a:cs typeface="Courier New" charset="0"/>
              </a:rPr>
              <a:t>pkg0.pkg1.bar = function() { ...; };</a:t>
            </a:r>
            <a:endParaRPr lang="en-US" altLang="ja-JP" sz="2400" dirty="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35029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スコープの変数≒オブジェクトのプロパティというケースがある</a:t>
            </a:r>
            <a:endParaRPr kumimoji="1" lang="ja-JP" altLang="en-US"/>
          </a:p>
        </p:txBody>
      </p:sp>
      <p:sp>
        <p:nvSpPr>
          <p:cNvPr id="3" name="コンテンツ プレースホルダー 2"/>
          <p:cNvSpPr>
            <a:spLocks noGrp="1"/>
          </p:cNvSpPr>
          <p:nvPr>
            <p:ph idx="1"/>
          </p:nvPr>
        </p:nvSpPr>
        <p:spPr/>
        <p:txBody>
          <a:bodyPr/>
          <a:lstStyle/>
          <a:p>
            <a:r>
              <a:rPr lang="ja-JP" altLang="en-US" dirty="0"/>
              <a:t>グローバル・スコープで変数宣言することは、</a:t>
            </a:r>
            <a:r>
              <a:rPr lang="en-US" altLang="ja-JP" dirty="0"/>
              <a:t>window</a:t>
            </a:r>
            <a:r>
              <a:rPr lang="ja-JP" altLang="en-US" dirty="0"/>
              <a:t>オブジェクトにプロパティを追加することにほかならない。</a:t>
            </a:r>
            <a:endParaRPr lang="en-US" altLang="ja-JP" dirty="0"/>
          </a:p>
          <a:p>
            <a:r>
              <a:rPr kumimoji="1" lang="ja-JP" altLang="en-US" dirty="0"/>
              <a:t>ほかにも「名前付き</a:t>
            </a:r>
            <a:r>
              <a:rPr kumimoji="1" lang="en-US" altLang="ja-JP" dirty="0" err="1"/>
              <a:t>fnction</a:t>
            </a:r>
            <a:r>
              <a:rPr kumimoji="1" lang="ja-JP" altLang="en-US" dirty="0"/>
              <a:t>式」（後述）のような特殊な動きをするケースがある。</a:t>
            </a:r>
          </a:p>
        </p:txBody>
      </p:sp>
      <p:sp>
        <p:nvSpPr>
          <p:cNvPr id="4" name="メモ 3"/>
          <p:cNvSpPr/>
          <p:nvPr/>
        </p:nvSpPr>
        <p:spPr>
          <a:xfrm>
            <a:off x="838200" y="3749040"/>
            <a:ext cx="10515600" cy="2427924"/>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foo = 123;</a:t>
            </a:r>
          </a:p>
          <a:p>
            <a:r>
              <a:rPr lang="en-US" altLang="ja-JP" sz="2400">
                <a:solidFill>
                  <a:schemeClr val="tx1">
                    <a:lumMod val="75000"/>
                    <a:lumOff val="25000"/>
                  </a:schemeClr>
                </a:solidFill>
                <a:latin typeface="Courier New" charset="0"/>
                <a:ea typeface="Courier New" charset="0"/>
                <a:cs typeface="Courier New" charset="0"/>
              </a:rPr>
              <a:t>console.log(foo);			// (A) </a:t>
            </a:r>
          </a:p>
          <a:p>
            <a:r>
              <a:rPr lang="en-US" altLang="ja-JP" sz="2400">
                <a:solidFill>
                  <a:schemeClr val="tx1">
                    <a:lumMod val="75000"/>
                    <a:lumOff val="25000"/>
                  </a:schemeClr>
                </a:solidFill>
                <a:latin typeface="Courier New" charset="0"/>
                <a:ea typeface="Courier New" charset="0"/>
                <a:cs typeface="Courier New" charset="0"/>
              </a:rPr>
              <a:t>console.log(window.foo); 		// (B)</a:t>
            </a:r>
          </a:p>
          <a:p>
            <a:endParaRPr lang="en-US" altLang="ja-JP" sz="240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68800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スコープ・チェーン（再掲＋</a:t>
            </a:r>
            <a:r>
              <a:rPr kumimoji="1" lang="en-US" altLang="ja-JP" dirty="0" smtClean="0"/>
              <a:t>α</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dirty="0"/>
              <a:t>JavaScript</a:t>
            </a:r>
            <a:r>
              <a:rPr lang="ja-JP" altLang="en-US" dirty="0" smtClean="0"/>
              <a:t>のスコープ・チェーンは重層構造を持つ。</a:t>
            </a:r>
            <a:endParaRPr kumimoji="1" lang="ja-JP" altLang="en-US" dirty="0"/>
          </a:p>
        </p:txBody>
      </p:sp>
      <p:sp>
        <p:nvSpPr>
          <p:cNvPr id="4" name="正方形/長方形 3"/>
          <p:cNvSpPr/>
          <p:nvPr/>
        </p:nvSpPr>
        <p:spPr>
          <a:xfrm>
            <a:off x="838200" y="5708073"/>
            <a:ext cx="10515600" cy="4688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グローバルスコープ</a:t>
            </a:r>
            <a:endParaRPr kumimoji="1" lang="ja-JP" altLang="en-US" dirty="0"/>
          </a:p>
        </p:txBody>
      </p:sp>
      <p:sp>
        <p:nvSpPr>
          <p:cNvPr id="6" name="正方形/長方形 5"/>
          <p:cNvSpPr/>
          <p:nvPr/>
        </p:nvSpPr>
        <p:spPr>
          <a:xfrm>
            <a:off x="3467100" y="4921608"/>
            <a:ext cx="7886700" cy="468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グローバルで宣言された関数のローカルスコープ</a:t>
            </a:r>
            <a:endParaRPr kumimoji="1" lang="ja-JP" altLang="en-US" dirty="0"/>
          </a:p>
        </p:txBody>
      </p:sp>
      <p:sp>
        <p:nvSpPr>
          <p:cNvPr id="7" name="正方形/長方形 6"/>
          <p:cNvSpPr/>
          <p:nvPr/>
        </p:nvSpPr>
        <p:spPr>
          <a:xfrm>
            <a:off x="6096000" y="4159608"/>
            <a:ext cx="5257800" cy="468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ローカルで宣言された関数のローカルスコープ</a:t>
            </a:r>
            <a:endParaRPr kumimoji="1" lang="ja-JP" altLang="en-US" dirty="0"/>
          </a:p>
        </p:txBody>
      </p:sp>
      <p:sp>
        <p:nvSpPr>
          <p:cNvPr id="8" name="正方形/長方形 7"/>
          <p:cNvSpPr/>
          <p:nvPr/>
        </p:nvSpPr>
        <p:spPr>
          <a:xfrm>
            <a:off x="8724900" y="2826327"/>
            <a:ext cx="2628900" cy="10135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名前付き</a:t>
            </a:r>
            <a:r>
              <a:rPr kumimoji="1" lang="en-US" altLang="ja-JP" dirty="0" smtClean="0"/>
              <a:t>function</a:t>
            </a:r>
            <a:r>
              <a:rPr kumimoji="1" lang="ja-JP" altLang="en-US" dirty="0" smtClean="0"/>
              <a:t>式の</a:t>
            </a:r>
            <a:endParaRPr kumimoji="1" lang="en-US" altLang="ja-JP" dirty="0" smtClean="0"/>
          </a:p>
          <a:p>
            <a:pPr algn="ctr"/>
            <a:r>
              <a:rPr kumimoji="1" lang="ja-JP" altLang="en-US" dirty="0" smtClean="0"/>
              <a:t>関数のプロパティ</a:t>
            </a:r>
            <a:endParaRPr kumimoji="1" lang="ja-JP" altLang="en-US" dirty="0"/>
          </a:p>
        </p:txBody>
      </p:sp>
      <p:sp>
        <p:nvSpPr>
          <p:cNvPr id="14" name="曲折矢印 13"/>
          <p:cNvSpPr/>
          <p:nvPr/>
        </p:nvSpPr>
        <p:spPr>
          <a:xfrm rot="16200000" flipH="1">
            <a:off x="7715250" y="3158836"/>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曲折矢印 14"/>
          <p:cNvSpPr/>
          <p:nvPr/>
        </p:nvSpPr>
        <p:spPr>
          <a:xfrm rot="16200000" flipH="1">
            <a:off x="5069031" y="3991355"/>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曲折矢印 9"/>
          <p:cNvSpPr/>
          <p:nvPr/>
        </p:nvSpPr>
        <p:spPr>
          <a:xfrm rot="16200000" flipH="1">
            <a:off x="2464376" y="4805171"/>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四角形吹き出し 10"/>
          <p:cNvSpPr/>
          <p:nvPr/>
        </p:nvSpPr>
        <p:spPr>
          <a:xfrm>
            <a:off x="5114838" y="2538106"/>
            <a:ext cx="2295612" cy="1211725"/>
          </a:xfrm>
          <a:prstGeom prst="wedgeRectCallout">
            <a:avLst>
              <a:gd name="adj1" fmla="val 65583"/>
              <a:gd name="adj2" fmla="val 24872"/>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smtClean="0"/>
              <a:t>名前付き</a:t>
            </a:r>
            <a:r>
              <a:rPr kumimoji="1" lang="en-US" altLang="ja-JP" sz="1400" dirty="0" smtClean="0"/>
              <a:t>function</a:t>
            </a:r>
            <a:r>
              <a:rPr kumimoji="1" lang="ja-JP" altLang="en-US" sz="1400" dirty="0" smtClean="0"/>
              <a:t>式で宣言された関数では、なぜか同関数のプロパティがまず検索される</a:t>
            </a:r>
            <a:endParaRPr kumimoji="1" lang="ja-JP" altLang="en-US" sz="1400" dirty="0"/>
          </a:p>
        </p:txBody>
      </p:sp>
      <p:sp>
        <p:nvSpPr>
          <p:cNvPr id="12" name="四角形吹き出し 11"/>
          <p:cNvSpPr/>
          <p:nvPr/>
        </p:nvSpPr>
        <p:spPr>
          <a:xfrm>
            <a:off x="2436944" y="3143969"/>
            <a:ext cx="2295612" cy="1211725"/>
          </a:xfrm>
          <a:prstGeom prst="wedgeRectCallout">
            <a:avLst>
              <a:gd name="adj1" fmla="val 65583"/>
              <a:gd name="adj2" fmla="val 24872"/>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t>ローカルのローカルスコープで変数が検索され、存在しなければより外側のスコープから検索される。</a:t>
            </a:r>
            <a:endParaRPr kumimoji="1" lang="ja-JP" altLang="en-US" sz="1400" dirty="0"/>
          </a:p>
        </p:txBody>
      </p:sp>
    </p:spTree>
    <p:extLst>
      <p:ext uri="{BB962C8B-B14F-4D97-AF65-F5344CB8AC3E}">
        <p14:creationId xmlns:p14="http://schemas.microsoft.com/office/powerpoint/2010/main" val="199787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スコープが閉じても</a:t>
            </a:r>
            <a:r>
              <a:rPr lang="en-US" altLang="ja-JP"/>
              <a:t/>
            </a:r>
            <a:br>
              <a:rPr lang="en-US" altLang="ja-JP"/>
            </a:br>
            <a:r>
              <a:rPr lang="ja-JP" altLang="en-US"/>
              <a:t>変数が延命するケースがある</a:t>
            </a:r>
            <a:endParaRPr lang="en-US" altLang="ja-JP"/>
          </a:p>
        </p:txBody>
      </p:sp>
      <p:sp>
        <p:nvSpPr>
          <p:cNvPr id="3" name="コンテンツ プレースホルダー 2"/>
          <p:cNvSpPr>
            <a:spLocks noGrp="1"/>
          </p:cNvSpPr>
          <p:nvPr>
            <p:ph idx="1"/>
          </p:nvPr>
        </p:nvSpPr>
        <p:spPr/>
        <p:txBody>
          <a:bodyPr/>
          <a:lstStyle/>
          <a:p>
            <a:r>
              <a:rPr kumimoji="1" lang="ja-JP" altLang="en-US" dirty="0"/>
              <a:t>関数が終わればローカル・スコープは閉じる。</a:t>
            </a:r>
            <a:endParaRPr kumimoji="1" lang="en-US" altLang="ja-JP" dirty="0"/>
          </a:p>
          <a:p>
            <a:r>
              <a:rPr lang="ja-JP" altLang="en-US" dirty="0"/>
              <a:t>しかし関数</a:t>
            </a:r>
            <a:r>
              <a:rPr lang="en-US" altLang="ja-JP" dirty="0"/>
              <a:t>A</a:t>
            </a:r>
            <a:r>
              <a:rPr lang="ja-JP" altLang="en-US" dirty="0"/>
              <a:t>で定義されたローカル・スコープ</a:t>
            </a:r>
            <a:r>
              <a:rPr lang="en-US" altLang="ja-JP" dirty="0"/>
              <a:t>(a)</a:t>
            </a:r>
            <a:r>
              <a:rPr lang="ja-JP" altLang="en-US" dirty="0"/>
              <a:t>内で定義された関数</a:t>
            </a:r>
            <a:r>
              <a:rPr lang="en-US" altLang="ja-JP" dirty="0"/>
              <a:t>B</a:t>
            </a:r>
            <a:r>
              <a:rPr lang="ja-JP" altLang="en-US" dirty="0"/>
              <a:t>があったとき、関数</a:t>
            </a:r>
            <a:r>
              <a:rPr lang="en-US" altLang="ja-JP" dirty="0"/>
              <a:t>B</a:t>
            </a:r>
            <a:r>
              <a:rPr lang="ja-JP" altLang="en-US" dirty="0"/>
              <a:t>で定義されたローカル・スコープ</a:t>
            </a:r>
            <a:r>
              <a:rPr lang="en-US" altLang="ja-JP" dirty="0"/>
              <a:t>(b)</a:t>
            </a:r>
            <a:r>
              <a:rPr lang="ja-JP" altLang="en-US" dirty="0"/>
              <a:t>から</a:t>
            </a:r>
            <a:r>
              <a:rPr lang="en-US" altLang="ja-JP" dirty="0"/>
              <a:t>(a)</a:t>
            </a:r>
            <a:r>
              <a:rPr lang="ja-JP" altLang="en-US" dirty="0"/>
              <a:t>の変数</a:t>
            </a:r>
            <a:r>
              <a:rPr lang="en-US" altLang="ja-JP" dirty="0"/>
              <a:t>α</a:t>
            </a:r>
            <a:r>
              <a:rPr lang="ja-JP" altLang="en-US" dirty="0"/>
              <a:t>を参照していると、</a:t>
            </a:r>
            <a:r>
              <a:rPr lang="en-US" altLang="ja-JP" dirty="0"/>
              <a:t>(a)</a:t>
            </a:r>
            <a:r>
              <a:rPr lang="ja-JP" altLang="en-US" dirty="0"/>
              <a:t>が閉じたあともその変数だけは引続き延命して、関数</a:t>
            </a:r>
            <a:r>
              <a:rPr lang="en-US" altLang="ja-JP" dirty="0"/>
              <a:t>B</a:t>
            </a:r>
            <a:r>
              <a:rPr lang="ja-JP" altLang="en-US" dirty="0"/>
              <a:t>実行のたびに参照・更新ができる状態になる。</a:t>
            </a:r>
            <a:endParaRPr lang="en-US" altLang="ja-JP" dirty="0"/>
          </a:p>
          <a:p>
            <a:r>
              <a:rPr lang="ja-JP" altLang="en-US" dirty="0"/>
              <a:t>これを「関数</a:t>
            </a:r>
            <a:r>
              <a:rPr lang="en-US" altLang="ja-JP" dirty="0"/>
              <a:t>B</a:t>
            </a:r>
            <a:r>
              <a:rPr lang="ja-JP" altLang="en-US" dirty="0"/>
              <a:t>が変数</a:t>
            </a:r>
            <a:r>
              <a:rPr lang="en-US" altLang="ja-JP" dirty="0"/>
              <a:t>α</a:t>
            </a:r>
            <a:r>
              <a:rPr lang="ja-JP" altLang="en-US" dirty="0"/>
              <a:t>を束縛する」とか「関数</a:t>
            </a:r>
            <a:r>
              <a:rPr lang="en-US" altLang="ja-JP" dirty="0"/>
              <a:t>B</a:t>
            </a:r>
            <a:r>
              <a:rPr lang="ja-JP" altLang="en-US" dirty="0"/>
              <a:t>はクロージャである」とか表現する。</a:t>
            </a:r>
            <a:endParaRPr kumimoji="1" lang="ja-JP" altLang="en-US" dirty="0"/>
          </a:p>
        </p:txBody>
      </p:sp>
    </p:spTree>
    <p:extLst>
      <p:ext uri="{BB962C8B-B14F-4D97-AF65-F5344CB8AC3E}">
        <p14:creationId xmlns:p14="http://schemas.microsoft.com/office/powerpoint/2010/main" val="1841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スコープが閉じても</a:t>
            </a:r>
            <a:r>
              <a:rPr lang="en-US" altLang="ja-JP"/>
              <a:t/>
            </a:r>
            <a:br>
              <a:rPr lang="en-US" altLang="ja-JP"/>
            </a:br>
            <a:r>
              <a:rPr lang="ja-JP" altLang="en-US"/>
              <a:t>変数が延命するケースがある</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メモ 3"/>
          <p:cNvSpPr/>
          <p:nvPr/>
        </p:nvSpPr>
        <p:spPr>
          <a:xfrm>
            <a:off x="838200" y="1825625"/>
            <a:ext cx="9540240" cy="4087495"/>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A = function() {</a:t>
            </a:r>
          </a:p>
          <a:p>
            <a:r>
              <a:rPr kumimoji="1" lang="en-US" altLang="ja-JP" sz="2400">
                <a:solidFill>
                  <a:schemeClr val="tx1">
                    <a:lumMod val="75000"/>
                    <a:lumOff val="25000"/>
                  </a:schemeClr>
                </a:solidFill>
                <a:latin typeface="Courier New" charset="0"/>
                <a:ea typeface="Courier New" charset="0"/>
                <a:cs typeface="Courier New" charset="0"/>
              </a:rPr>
              <a:t>	var a = "foo";</a:t>
            </a:r>
          </a:p>
          <a:p>
            <a:r>
              <a:rPr lang="en-US" altLang="ja-JP" sz="2400">
                <a:solidFill>
                  <a:schemeClr val="tx1">
                    <a:lumMod val="75000"/>
                    <a:lumOff val="25000"/>
                  </a:schemeClr>
                </a:solidFill>
                <a:latin typeface="Courier New" charset="0"/>
                <a:ea typeface="Courier New" charset="0"/>
                <a:cs typeface="Courier New" charset="0"/>
              </a:rPr>
              <a:t>	var B = function(arg0) {</a:t>
            </a:r>
          </a:p>
          <a:p>
            <a:r>
              <a:rPr lang="en-US" altLang="ja-JP" sz="2400">
                <a:solidFill>
                  <a:schemeClr val="tx1">
                    <a:lumMod val="75000"/>
                    <a:lumOff val="25000"/>
                  </a:schemeClr>
                </a:solidFill>
                <a:latin typeface="Courier New" charset="0"/>
                <a:ea typeface="Courier New" charset="0"/>
                <a:cs typeface="Courier New" charset="0"/>
              </a:rPr>
              <a:t>		console.log(a);</a:t>
            </a:r>
          </a:p>
          <a:p>
            <a:r>
              <a:rPr lang="en-US" altLang="ja-JP" sz="2400">
                <a:solidFill>
                  <a:schemeClr val="tx1">
                    <a:lumMod val="75000"/>
                    <a:lumOff val="25000"/>
                  </a:schemeClr>
                </a:solidFill>
                <a:latin typeface="Courier New" charset="0"/>
                <a:ea typeface="Courier New" charset="0"/>
                <a:cs typeface="Courier New" charset="0"/>
              </a:rPr>
              <a:t>		a = arg0;</a:t>
            </a:r>
          </a:p>
          <a:p>
            <a:r>
              <a:rPr lang="en-US" altLang="ja-JP" sz="2400">
                <a:solidFill>
                  <a:schemeClr val="tx1">
                    <a:lumMod val="75000"/>
                    <a:lumOff val="25000"/>
                  </a:schemeClr>
                </a:solidFill>
                <a:latin typeface="Courier New" charset="0"/>
                <a:ea typeface="Courier New" charset="0"/>
                <a:cs typeface="Courier New" charset="0"/>
              </a:rPr>
              <a:t>		console.log(a);</a:t>
            </a:r>
          </a:p>
          <a:p>
            <a:r>
              <a:rPr lang="en-US" altLang="ja-JP" sz="2400">
                <a:solidFill>
                  <a:schemeClr val="tx1">
                    <a:lumMod val="75000"/>
                    <a:lumOff val="25000"/>
                  </a:schemeClr>
                </a:solidFill>
                <a:latin typeface="Courier New" charset="0"/>
                <a:ea typeface="Courier New" charset="0"/>
                <a:cs typeface="Courier New" charset="0"/>
              </a:rPr>
              <a:t>	}; </a:t>
            </a:r>
          </a:p>
          <a:p>
            <a:r>
              <a:rPr kumimoji="1" lang="en-US" altLang="ja-JP" sz="2400">
                <a:solidFill>
                  <a:schemeClr val="tx1">
                    <a:lumMod val="75000"/>
                    <a:lumOff val="25000"/>
                  </a:schemeClr>
                </a:solidFill>
                <a:latin typeface="Courier New" charset="0"/>
                <a:ea typeface="Courier New" charset="0"/>
                <a:cs typeface="Courier New" charset="0"/>
              </a:rPr>
              <a:t>	return B;</a:t>
            </a:r>
          </a:p>
          <a:p>
            <a:r>
              <a:rPr lang="en-US" altLang="ja-JP" sz="2400">
                <a:solidFill>
                  <a:schemeClr val="tx1">
                    <a:lumMod val="75000"/>
                    <a:lumOff val="25000"/>
                  </a:schemeClr>
                </a:solidFill>
                <a:latin typeface="Courier New" charset="0"/>
                <a:ea typeface="Courier New" charset="0"/>
                <a:cs typeface="Courier New" charset="0"/>
              </a:rPr>
              <a:t>};</a:t>
            </a:r>
            <a:endParaRPr kumimoji="1" lang="en-US" altLang="ja-JP" sz="2400">
              <a:solidFill>
                <a:schemeClr val="tx1">
                  <a:lumMod val="75000"/>
                  <a:lumOff val="25000"/>
                </a:schemeClr>
              </a:solidFill>
              <a:latin typeface="Courier New" charset="0"/>
              <a:ea typeface="Courier New" charset="0"/>
              <a:cs typeface="Courier New" charset="0"/>
            </a:endParaRPr>
          </a:p>
        </p:txBody>
      </p:sp>
      <p:sp>
        <p:nvSpPr>
          <p:cNvPr id="6" name="メモ 5"/>
          <p:cNvSpPr/>
          <p:nvPr/>
        </p:nvSpPr>
        <p:spPr>
          <a:xfrm>
            <a:off x="5821680" y="3718560"/>
            <a:ext cx="5532120" cy="2941320"/>
          </a:xfrm>
          <a:prstGeom prst="foldedCorner">
            <a:avLst/>
          </a:prstGeom>
          <a:solidFill>
            <a:srgbClr val="FFF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a:solidFill>
                  <a:schemeClr val="tx1">
                    <a:lumMod val="75000"/>
                    <a:lumOff val="25000"/>
                  </a:schemeClr>
                </a:solidFill>
                <a:latin typeface="Courier New" charset="0"/>
                <a:ea typeface="Courier New" charset="0"/>
                <a:cs typeface="Courier New" charset="0"/>
              </a:rPr>
              <a:t>// JavaScript</a:t>
            </a:r>
          </a:p>
          <a:p>
            <a:r>
              <a:rPr lang="en-US" altLang="ja-JP" sz="2400">
                <a:solidFill>
                  <a:schemeClr val="tx1">
                    <a:lumMod val="75000"/>
                    <a:lumOff val="25000"/>
                  </a:schemeClr>
                </a:solidFill>
                <a:latin typeface="Courier New" charset="0"/>
                <a:ea typeface="Courier New" charset="0"/>
                <a:cs typeface="Courier New" charset="0"/>
              </a:rPr>
              <a:t>var B = </a:t>
            </a:r>
            <a:r>
              <a:rPr kumimoji="1" lang="en-US" altLang="ja-JP" sz="2400">
                <a:solidFill>
                  <a:schemeClr val="tx1">
                    <a:lumMod val="75000"/>
                    <a:lumOff val="25000"/>
                  </a:schemeClr>
                </a:solidFill>
                <a:latin typeface="Courier New" charset="0"/>
                <a:ea typeface="Courier New" charset="0"/>
                <a:cs typeface="Courier New" charset="0"/>
              </a:rPr>
              <a:t>A();</a:t>
            </a:r>
          </a:p>
          <a:p>
            <a:r>
              <a:rPr lang="en-US" altLang="ja-JP" sz="2400">
                <a:solidFill>
                  <a:schemeClr val="tx1">
                    <a:lumMod val="75000"/>
                    <a:lumOff val="25000"/>
                  </a:schemeClr>
                </a:solidFill>
                <a:latin typeface="Courier New" charset="0"/>
                <a:ea typeface="Courier New" charset="0"/>
                <a:cs typeface="Courier New" charset="0"/>
              </a:rPr>
              <a:t>B</a:t>
            </a:r>
            <a:r>
              <a:rPr kumimoji="1" lang="en-US" altLang="ja-JP" sz="2400">
                <a:solidFill>
                  <a:schemeClr val="tx1">
                    <a:lumMod val="75000"/>
                    <a:lumOff val="25000"/>
                  </a:schemeClr>
                </a:solidFill>
                <a:latin typeface="Courier New" charset="0"/>
                <a:ea typeface="Courier New" charset="0"/>
                <a:cs typeface="Courier New" charset="0"/>
              </a:rPr>
              <a:t>("bar"); // (1)</a:t>
            </a:r>
          </a:p>
          <a:p>
            <a:r>
              <a:rPr lang="en-US" altLang="ja-JP" sz="2400">
                <a:solidFill>
                  <a:schemeClr val="tx1">
                    <a:lumMod val="75000"/>
                    <a:lumOff val="25000"/>
                  </a:schemeClr>
                </a:solidFill>
                <a:latin typeface="Courier New" charset="0"/>
                <a:ea typeface="Courier New" charset="0"/>
                <a:cs typeface="Courier New" charset="0"/>
              </a:rPr>
              <a:t>B("baz"); // (2)</a:t>
            </a:r>
          </a:p>
          <a:p>
            <a:endParaRPr kumimoji="1" lang="en-US" altLang="ja-JP" sz="2400">
              <a:solidFill>
                <a:schemeClr val="tx1">
                  <a:lumMod val="75000"/>
                  <a:lumOff val="25000"/>
                </a:schemeClr>
              </a:solidFill>
              <a:latin typeface="Courier New" charset="0"/>
              <a:ea typeface="Courier New" charset="0"/>
              <a:cs typeface="Courier New" charset="0"/>
            </a:endParaRPr>
          </a:p>
          <a:p>
            <a:r>
              <a:rPr kumimoji="1" lang="en-US" altLang="ja-JP" sz="2400">
                <a:solidFill>
                  <a:schemeClr val="tx1">
                    <a:lumMod val="75000"/>
                    <a:lumOff val="25000"/>
                  </a:schemeClr>
                </a:solidFill>
                <a:latin typeface="Courier New" charset="0"/>
                <a:ea typeface="Courier New" charset="0"/>
                <a:cs typeface="Courier New" charset="0"/>
              </a:rPr>
              <a:t>var B2 = A();</a:t>
            </a:r>
          </a:p>
          <a:p>
            <a:r>
              <a:rPr lang="en-US" altLang="ja-JP" sz="2400">
                <a:solidFill>
                  <a:schemeClr val="tx1">
                    <a:lumMod val="75000"/>
                    <a:lumOff val="25000"/>
                  </a:schemeClr>
                </a:solidFill>
                <a:latin typeface="Courier New" charset="0"/>
                <a:ea typeface="Courier New" charset="0"/>
                <a:cs typeface="Courier New" charset="0"/>
              </a:rPr>
              <a:t>B2("boo");		// (3)</a:t>
            </a:r>
            <a:endParaRPr kumimoji="1" lang="en-US" altLang="ja-JP" sz="240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48219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匿名関数でスコープをつくる</a:t>
            </a:r>
            <a:endParaRPr kumimoji="1" lang="ja-JP" altLang="en-US"/>
          </a:p>
        </p:txBody>
      </p:sp>
      <p:sp>
        <p:nvSpPr>
          <p:cNvPr id="3" name="コンテンツ プレースホルダー 2"/>
          <p:cNvSpPr>
            <a:spLocks noGrp="1"/>
          </p:cNvSpPr>
          <p:nvPr>
            <p:ph idx="1"/>
          </p:nvPr>
        </p:nvSpPr>
        <p:spPr/>
        <p:txBody>
          <a:bodyPr/>
          <a:lstStyle/>
          <a:p>
            <a:r>
              <a:rPr kumimoji="1" lang="ja-JP" altLang="en-US" dirty="0"/>
              <a:t>匿名関数式で関数を定義して即座にこれを呼び出す。するとグローバル・スコープの汚染</a:t>
            </a:r>
            <a:r>
              <a:rPr kumimoji="1" lang="en-US" altLang="ja-JP" dirty="0"/>
              <a:t>/</a:t>
            </a:r>
            <a:r>
              <a:rPr kumimoji="1" lang="ja-JP" altLang="en-US" dirty="0"/>
              <a:t>被汚染を気にせずに済む自分だけのローカル・スコープを手に入れられる。</a:t>
            </a:r>
          </a:p>
        </p:txBody>
      </p:sp>
      <p:sp>
        <p:nvSpPr>
          <p:cNvPr id="4" name="メモ 3"/>
          <p:cNvSpPr/>
          <p:nvPr/>
        </p:nvSpPr>
        <p:spPr>
          <a:xfrm>
            <a:off x="838200" y="3169919"/>
            <a:ext cx="10515600" cy="3007043"/>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JavaScript</a:t>
            </a:r>
          </a:p>
          <a:p>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foo = 123;</a:t>
            </a:r>
          </a:p>
          <a:p>
            <a:r>
              <a:rPr lang="en-US" altLang="ja-JP" sz="2400" dirty="0">
                <a:solidFill>
                  <a:schemeClr val="tx1">
                    <a:lumMod val="75000"/>
                    <a:lumOff val="25000"/>
                  </a:schemeClr>
                </a:solidFill>
                <a:latin typeface="Courier New" charset="0"/>
                <a:ea typeface="Courier New" charset="0"/>
                <a:cs typeface="Courier New" charset="0"/>
              </a:rPr>
              <a:t>(function(){</a:t>
            </a:r>
          </a:p>
          <a:p>
            <a:r>
              <a:rPr lang="en-US" altLang="ja-JP" sz="2400" dirty="0">
                <a:solidFill>
                  <a:schemeClr val="tx1">
                    <a:lumMod val="75000"/>
                    <a:lumOff val="25000"/>
                  </a:schemeClr>
                </a:solidFill>
                <a:latin typeface="Courier New" charset="0"/>
                <a:ea typeface="Courier New" charset="0"/>
                <a:cs typeface="Courier New" charset="0"/>
              </a:rPr>
              <a:t>	// anonymous namespace</a:t>
            </a:r>
          </a:p>
          <a:p>
            <a:r>
              <a:rPr lang="en-US" altLang="ja-JP" sz="2400" dirty="0">
                <a:solidFill>
                  <a:schemeClr val="tx1">
                    <a:lumMod val="75000"/>
                    <a:lumOff val="25000"/>
                  </a:schemeClr>
                </a:solidFill>
                <a:latin typeface="Courier New" charset="0"/>
                <a:ea typeface="Courier New" charset="0"/>
                <a:cs typeface="Courier New" charset="0"/>
              </a:rPr>
              <a:t>	</a:t>
            </a:r>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foo = 456;</a:t>
            </a:r>
          </a:p>
          <a:p>
            <a:r>
              <a:rPr lang="en-US" altLang="ja-JP" sz="2400" dirty="0">
                <a:solidFill>
                  <a:schemeClr val="tx1">
                    <a:lumMod val="75000"/>
                    <a:lumOff val="25000"/>
                  </a:schemeClr>
                </a:solidFill>
                <a:latin typeface="Courier New" charset="0"/>
                <a:ea typeface="Courier New" charset="0"/>
                <a:cs typeface="Courier New" charset="0"/>
              </a:rPr>
              <a:t>	...</a:t>
            </a:r>
          </a:p>
          <a:p>
            <a:r>
              <a:rPr lang="en-US" altLang="ja-JP" sz="2400" dirty="0">
                <a:solidFill>
                  <a:schemeClr val="tx1">
                    <a:lumMod val="75000"/>
                    <a:lumOff val="25000"/>
                  </a:schemeClr>
                </a:solidFill>
                <a:latin typeface="Courier New" charset="0"/>
                <a:ea typeface="Courier New" charset="0"/>
                <a:cs typeface="Courier New" charset="0"/>
              </a:rPr>
              <a:t>})();</a:t>
            </a:r>
            <a:endParaRPr kumimoji="1" lang="en-US" altLang="ja-JP" sz="2400" dirty="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3627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ちょっとまとめ</a:t>
            </a:r>
          </a:p>
        </p:txBody>
      </p:sp>
      <p:sp>
        <p:nvSpPr>
          <p:cNvPr id="3" name="コンテンツ プレースホルダー 2"/>
          <p:cNvSpPr>
            <a:spLocks noGrp="1"/>
          </p:cNvSpPr>
          <p:nvPr>
            <p:ph idx="1"/>
          </p:nvPr>
        </p:nvSpPr>
        <p:spPr/>
        <p:txBody>
          <a:bodyPr>
            <a:normAutofit/>
          </a:bodyPr>
          <a:lstStyle/>
          <a:p>
            <a:r>
              <a:rPr kumimoji="1" lang="en-US" altLang="ja-JP" dirty="0"/>
              <a:t>JavaScript</a:t>
            </a:r>
            <a:r>
              <a:rPr kumimoji="1" lang="ja-JP" altLang="en-US" dirty="0"/>
              <a:t>のスコープは、</a:t>
            </a:r>
            <a:r>
              <a:rPr kumimoji="1" lang="en-US" altLang="ja-JP" dirty="0"/>
              <a:t>Java</a:t>
            </a:r>
            <a:r>
              <a:rPr kumimoji="1" lang="ja-JP" altLang="en-US" dirty="0"/>
              <a:t>などと比べて簡素。</a:t>
            </a:r>
            <a:endParaRPr kumimoji="1" lang="en-US" altLang="ja-JP" dirty="0"/>
          </a:p>
          <a:p>
            <a:r>
              <a:rPr kumimoji="1" lang="ja-JP" altLang="en-US" dirty="0"/>
              <a:t>ようするにグローバルとローカルしか存在しない。</a:t>
            </a:r>
            <a:endParaRPr kumimoji="1" lang="en-US" altLang="ja-JP" dirty="0"/>
          </a:p>
          <a:p>
            <a:r>
              <a:rPr lang="en-US" altLang="ja-JP" dirty="0"/>
              <a:t>JavaScript</a:t>
            </a:r>
            <a:r>
              <a:rPr lang="ja-JP" altLang="en-US" dirty="0" err="1"/>
              <a:t>には</a:t>
            </a:r>
            <a:r>
              <a:rPr lang="en-US" altLang="ja-JP" dirty="0"/>
              <a:t>package</a:t>
            </a:r>
            <a:r>
              <a:rPr lang="ja-JP" altLang="en-US" dirty="0"/>
              <a:t>や</a:t>
            </a:r>
            <a:r>
              <a:rPr lang="en-US" altLang="ja-JP" dirty="0" err="1"/>
              <a:t>namaspace</a:t>
            </a:r>
            <a:r>
              <a:rPr lang="ja-JP" altLang="en-US" dirty="0"/>
              <a:t>の概念がない（</a:t>
            </a:r>
            <a:r>
              <a:rPr lang="en-US" altLang="ja-JP" dirty="0"/>
              <a:t>〜v5.1</a:t>
            </a:r>
            <a:r>
              <a:rPr lang="ja-JP" altLang="en-US" dirty="0"/>
              <a:t>）ので「名前空間汚染」は常時・深刻な問題となる。</a:t>
            </a:r>
            <a:endParaRPr lang="en-US" altLang="ja-JP" dirty="0"/>
          </a:p>
          <a:p>
            <a:r>
              <a:rPr lang="ja-JP" altLang="en-US" dirty="0"/>
              <a:t>「クロージャ」は</a:t>
            </a:r>
            <a:r>
              <a:rPr lang="en-US" altLang="ja-JP" dirty="0"/>
              <a:t>Java</a:t>
            </a:r>
            <a:r>
              <a:rPr lang="ja-JP" altLang="en-US" dirty="0"/>
              <a:t>の内部クラス同様（それ以上）に便利な概念。ただしちょっと難解。</a:t>
            </a:r>
            <a:endParaRPr lang="en-US" altLang="ja-JP" dirty="0"/>
          </a:p>
          <a:p>
            <a:r>
              <a:rPr lang="en-US" altLang="ja-JP" dirty="0"/>
              <a:t>JavaScript</a:t>
            </a:r>
            <a:r>
              <a:rPr lang="ja-JP" altLang="en-US" dirty="0"/>
              <a:t>の関数はスコープ・チェーンのかなめとなる。</a:t>
            </a:r>
            <a:endParaRPr lang="en-US" altLang="ja-JP" dirty="0"/>
          </a:p>
          <a:p>
            <a:r>
              <a:rPr lang="ja-JP" altLang="en-US" dirty="0"/>
              <a:t>スコープ・チェーンにはときどきプロトタイプ・チェーンが関与する。</a:t>
            </a:r>
            <a:endParaRPr lang="en-US" altLang="ja-JP" dirty="0"/>
          </a:p>
          <a:p>
            <a:endParaRPr kumimoji="1" lang="en-US" altLang="ja-JP" dirty="0"/>
          </a:p>
          <a:p>
            <a:endParaRPr kumimoji="1" lang="ja-JP" altLang="en-US" dirty="0"/>
          </a:p>
        </p:txBody>
      </p:sp>
      <p:sp>
        <p:nvSpPr>
          <p:cNvPr id="5" name="メモ 4"/>
          <p:cNvSpPr/>
          <p:nvPr/>
        </p:nvSpPr>
        <p:spPr>
          <a:xfrm rot="21146847">
            <a:off x="6903720" y="4541520"/>
            <a:ext cx="5029200" cy="1798320"/>
          </a:xfrm>
          <a:prstGeom prst="foldedCorne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b="1" dirty="0"/>
              <a:t>NOTE</a:t>
            </a:r>
            <a:r>
              <a:rPr kumimoji="1" lang="ja-JP" altLang="en-US" b="1" dirty="0"/>
              <a:t>：</a:t>
            </a:r>
            <a:endParaRPr kumimoji="1" lang="en-US" altLang="ja-JP" b="1" dirty="0"/>
          </a:p>
          <a:p>
            <a:pPr marL="285750" indent="-285750">
              <a:buFont typeface="Wingdings" charset="2"/>
              <a:buChar char="ü"/>
            </a:pPr>
            <a:r>
              <a:rPr lang="ja-JP" altLang="en-US" b="1" dirty="0"/>
              <a:t>スコープの生成と構造を正確に理解しよう。</a:t>
            </a:r>
            <a:endParaRPr lang="en-US" altLang="ja-JP" b="1" dirty="0"/>
          </a:p>
          <a:p>
            <a:pPr marL="285750" indent="-285750">
              <a:buFont typeface="Wingdings" charset="2"/>
              <a:buChar char="ü"/>
            </a:pPr>
            <a:r>
              <a:rPr kumimoji="1" lang="ja-JP" altLang="en-US" b="1" dirty="0"/>
              <a:t>グローバルスコープへの変数宣言は原則として禁止しよう。</a:t>
            </a:r>
            <a:endParaRPr kumimoji="1" lang="en-US" altLang="ja-JP" b="1" dirty="0"/>
          </a:p>
          <a:p>
            <a:pPr marL="285750" indent="-285750">
              <a:buFont typeface="Wingdings" charset="2"/>
              <a:buChar char="ü"/>
            </a:pPr>
            <a:r>
              <a:rPr lang="ja-JP" altLang="en-US" b="1" dirty="0"/>
              <a:t>クロージャを活用できるようになろう。</a:t>
            </a:r>
            <a:endParaRPr kumimoji="1" lang="en-US" altLang="ja-JP" b="1" dirty="0"/>
          </a:p>
          <a:p>
            <a:endParaRPr kumimoji="1" lang="ja-JP" altLang="en-US" b="1" dirty="0"/>
          </a:p>
        </p:txBody>
      </p:sp>
    </p:spTree>
    <p:extLst>
      <p:ext uri="{BB962C8B-B14F-4D97-AF65-F5344CB8AC3E}">
        <p14:creationId xmlns:p14="http://schemas.microsoft.com/office/powerpoint/2010/main" val="110077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コンストラクタと</a:t>
            </a:r>
            <a:r>
              <a:rPr kumimoji="1" lang="en-US" altLang="ja-JP"/>
              <a:t>this</a:t>
            </a:r>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964039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コンストラクタとしての関数</a:t>
            </a:r>
          </a:p>
        </p:txBody>
      </p:sp>
      <p:sp>
        <p:nvSpPr>
          <p:cNvPr id="3" name="コンテンツ プレースホルダー 2"/>
          <p:cNvSpPr>
            <a:spLocks noGrp="1"/>
          </p:cNvSpPr>
          <p:nvPr>
            <p:ph idx="1"/>
          </p:nvPr>
        </p:nvSpPr>
        <p:spPr/>
        <p:txBody>
          <a:bodyPr/>
          <a:lstStyle/>
          <a:p>
            <a:r>
              <a:rPr kumimoji="1" lang="ja-JP" altLang="en-US" dirty="0"/>
              <a:t>関数に</a:t>
            </a:r>
            <a:r>
              <a:rPr kumimoji="1" lang="en-US" altLang="ja-JP" dirty="0"/>
              <a:t>new</a:t>
            </a:r>
            <a:r>
              <a:rPr lang="ja-JP" altLang="en-US" dirty="0"/>
              <a:t>をつけて呼びだすとコンストラクタとして機能する。</a:t>
            </a:r>
            <a:endParaRPr lang="en-US" altLang="ja-JP" dirty="0"/>
          </a:p>
          <a:p>
            <a:r>
              <a:rPr kumimoji="1" lang="ja-JP" altLang="en-US" dirty="0"/>
              <a:t>このとき関数本文内の</a:t>
            </a:r>
            <a:r>
              <a:rPr kumimoji="1" lang="en-US" altLang="ja-JP" dirty="0"/>
              <a:t>this</a:t>
            </a:r>
            <a:r>
              <a:rPr lang="ja-JP" altLang="en-US" dirty="0"/>
              <a:t>は新しく生成されたオブジェクトを指す。</a:t>
            </a:r>
            <a:endParaRPr kumimoji="1" lang="ja-JP" altLang="en-US" dirty="0"/>
          </a:p>
        </p:txBody>
      </p:sp>
      <p:sp>
        <p:nvSpPr>
          <p:cNvPr id="4" name="メモ 3"/>
          <p:cNvSpPr/>
          <p:nvPr/>
        </p:nvSpPr>
        <p:spPr>
          <a:xfrm>
            <a:off x="838200" y="3440624"/>
            <a:ext cx="10515600" cy="3053165"/>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JavaScript</a:t>
            </a:r>
          </a:p>
          <a:p>
            <a:r>
              <a:rPr lang="en-US" altLang="ja-JP" sz="2400" dirty="0" err="1">
                <a:solidFill>
                  <a:schemeClr val="tx1">
                    <a:lumMod val="75000"/>
                    <a:lumOff val="25000"/>
                  </a:schemeClr>
                </a:solidFill>
                <a:latin typeface="Courier New" charset="0"/>
                <a:ea typeface="Courier New" charset="0"/>
                <a:cs typeface="Courier New" charset="0"/>
              </a:rPr>
              <a:t>var</a:t>
            </a:r>
            <a:r>
              <a:rPr lang="en-US" altLang="ja-JP" sz="2400" dirty="0">
                <a:solidFill>
                  <a:schemeClr val="tx1">
                    <a:lumMod val="75000"/>
                    <a:lumOff val="25000"/>
                  </a:schemeClr>
                </a:solidFill>
                <a:latin typeface="Courier New" charset="0"/>
                <a:ea typeface="Courier New" charset="0"/>
                <a:cs typeface="Courier New" charset="0"/>
              </a:rPr>
              <a:t> Foo = function(arg0) { </a:t>
            </a:r>
            <a:r>
              <a:rPr lang="en-US" altLang="ja-JP" sz="2400" dirty="0" err="1">
                <a:solidFill>
                  <a:schemeClr val="tx1">
                    <a:lumMod val="75000"/>
                    <a:lumOff val="25000"/>
                  </a:schemeClr>
                </a:solidFill>
                <a:latin typeface="Courier New" charset="0"/>
                <a:ea typeface="Courier New" charset="0"/>
                <a:cs typeface="Courier New" charset="0"/>
              </a:rPr>
              <a:t>this.bar</a:t>
            </a:r>
            <a:r>
              <a:rPr lang="en-US" altLang="ja-JP" sz="2400" dirty="0">
                <a:solidFill>
                  <a:schemeClr val="tx1">
                    <a:lumMod val="75000"/>
                    <a:lumOff val="25000"/>
                  </a:schemeClr>
                </a:solidFill>
                <a:latin typeface="Courier New" charset="0"/>
                <a:ea typeface="Courier New" charset="0"/>
                <a:cs typeface="Courier New" charset="0"/>
              </a:rPr>
              <a:t> = arg0; };</a:t>
            </a:r>
          </a:p>
          <a:p>
            <a:r>
              <a:rPr kumimoji="1" lang="en-US" altLang="ja-JP" sz="2400" dirty="0" err="1">
                <a:solidFill>
                  <a:schemeClr val="tx1">
                    <a:lumMod val="75000"/>
                    <a:lumOff val="25000"/>
                  </a:schemeClr>
                </a:solidFill>
                <a:latin typeface="Courier New" charset="0"/>
                <a:ea typeface="Courier New" charset="0"/>
                <a:cs typeface="Courier New" charset="0"/>
              </a:rPr>
              <a:t>var</a:t>
            </a:r>
            <a:r>
              <a:rPr kumimoji="1" lang="en-US" altLang="ja-JP" sz="2400" dirty="0">
                <a:solidFill>
                  <a:schemeClr val="tx1">
                    <a:lumMod val="75000"/>
                    <a:lumOff val="25000"/>
                  </a:schemeClr>
                </a:solidFill>
                <a:latin typeface="Courier New" charset="0"/>
                <a:ea typeface="Courier New" charset="0"/>
                <a:cs typeface="Courier New" charset="0"/>
              </a:rPr>
              <a:t> foo = new Foo(123);</a:t>
            </a:r>
          </a:p>
          <a:p>
            <a:r>
              <a:rPr kumimoji="1" lang="en-US" altLang="ja-JP" sz="2400" dirty="0">
                <a:solidFill>
                  <a:schemeClr val="tx1">
                    <a:lumMod val="75000"/>
                    <a:lumOff val="25000"/>
                  </a:schemeClr>
                </a:solidFill>
                <a:latin typeface="Courier New" charset="0"/>
                <a:ea typeface="Courier New" charset="0"/>
                <a:cs typeface="Courier New" charset="0"/>
              </a:rPr>
              <a:t>console.log(</a:t>
            </a:r>
            <a:r>
              <a:rPr kumimoji="1" lang="en-US" altLang="ja-JP" sz="2400" dirty="0" err="1">
                <a:solidFill>
                  <a:schemeClr val="tx1">
                    <a:lumMod val="75000"/>
                    <a:lumOff val="25000"/>
                  </a:schemeClr>
                </a:solidFill>
                <a:latin typeface="Courier New" charset="0"/>
                <a:ea typeface="Courier New" charset="0"/>
                <a:cs typeface="Courier New" charset="0"/>
              </a:rPr>
              <a:t>foo.bar</a:t>
            </a:r>
            <a:r>
              <a:rPr kumimoji="1" lang="en-US" altLang="ja-JP" sz="2400" dirty="0">
                <a:solidFill>
                  <a:schemeClr val="tx1">
                    <a:lumMod val="75000"/>
                    <a:lumOff val="25000"/>
                  </a:schemeClr>
                </a:solidFill>
                <a:latin typeface="Courier New" charset="0"/>
                <a:ea typeface="Courier New" charset="0"/>
                <a:cs typeface="Courier New" charset="0"/>
              </a:rPr>
              <a:t>);	// (A)</a:t>
            </a:r>
          </a:p>
          <a:p>
            <a:endParaRPr lang="en-US" altLang="ja-JP" sz="2400" dirty="0">
              <a:solidFill>
                <a:schemeClr val="tx1">
                  <a:lumMod val="75000"/>
                  <a:lumOff val="25000"/>
                </a:schemeClr>
              </a:solidFill>
              <a:latin typeface="Courier New" charset="0"/>
              <a:ea typeface="Courier New" charset="0"/>
              <a:cs typeface="Courier New" charset="0"/>
            </a:endParaRPr>
          </a:p>
          <a:p>
            <a:r>
              <a:rPr lang="en-US" altLang="ja-JP" sz="2400" dirty="0">
                <a:solidFill>
                  <a:schemeClr val="tx1">
                    <a:lumMod val="75000"/>
                    <a:lumOff val="25000"/>
                  </a:schemeClr>
                </a:solidFill>
                <a:latin typeface="Courier New" charset="0"/>
                <a:ea typeface="Courier New" charset="0"/>
                <a:cs typeface="Courier New" charset="0"/>
              </a:rPr>
              <a:t>Foo(456);</a:t>
            </a:r>
          </a:p>
          <a:p>
            <a:r>
              <a:rPr kumimoji="1" lang="en-US" altLang="ja-JP" sz="2400" dirty="0">
                <a:solidFill>
                  <a:schemeClr val="tx1">
                    <a:lumMod val="75000"/>
                    <a:lumOff val="25000"/>
                  </a:schemeClr>
                </a:solidFill>
                <a:latin typeface="Courier New" charset="0"/>
                <a:ea typeface="Courier New" charset="0"/>
                <a:cs typeface="Courier New" charset="0"/>
              </a:rPr>
              <a:t>console.log(bar);		// (B)</a:t>
            </a:r>
          </a:p>
        </p:txBody>
      </p:sp>
    </p:spTree>
    <p:extLst>
      <p:ext uri="{BB962C8B-B14F-4D97-AF65-F5344CB8AC3E}">
        <p14:creationId xmlns:p14="http://schemas.microsoft.com/office/powerpoint/2010/main" val="10579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歴史</a:t>
            </a:r>
          </a:p>
        </p:txBody>
      </p:sp>
      <p:sp>
        <p:nvSpPr>
          <p:cNvPr id="5" name="コンテンツ プレースホルダー 4"/>
          <p:cNvSpPr>
            <a:spLocks noGrp="1"/>
          </p:cNvSpPr>
          <p:nvPr>
            <p:ph idx="1"/>
          </p:nvPr>
        </p:nvSpPr>
        <p:spPr/>
        <p:txBody>
          <a:bodyPr/>
          <a:lstStyle/>
          <a:p>
            <a:r>
              <a:rPr lang="ja-JP" altLang="en-US" dirty="0"/>
              <a:t>その端緒は前世紀末の</a:t>
            </a:r>
            <a:r>
              <a:rPr lang="en-US" altLang="ja-JP" dirty="0"/>
              <a:t>WWW</a:t>
            </a:r>
            <a:r>
              <a:rPr lang="ja-JP" altLang="en-US" dirty="0"/>
              <a:t>民間利用解放後のブラウザ競争。</a:t>
            </a:r>
            <a:endParaRPr lang="en-US" altLang="ja-JP" dirty="0"/>
          </a:p>
          <a:p>
            <a:r>
              <a:rPr lang="ja-JP" altLang="en-US" dirty="0"/>
              <a:t>そのなかで生まれた</a:t>
            </a:r>
            <a:r>
              <a:rPr lang="en-US" altLang="ja-JP" dirty="0"/>
              <a:t>JavaScript</a:t>
            </a:r>
            <a:r>
              <a:rPr lang="ja-JP" altLang="en-US" dirty="0"/>
              <a:t>と</a:t>
            </a:r>
            <a:r>
              <a:rPr lang="en-US" altLang="ja-JP" dirty="0" err="1"/>
              <a:t>JScript</a:t>
            </a:r>
            <a:r>
              <a:rPr lang="ja-JP" altLang="en-US" dirty="0" err="1"/>
              <a:t>、</a:t>
            </a:r>
            <a:r>
              <a:rPr lang="ja-JP" altLang="en-US" dirty="0"/>
              <a:t>そして</a:t>
            </a:r>
            <a:r>
              <a:rPr lang="en-US" altLang="ja-JP" dirty="0" err="1"/>
              <a:t>ECMAScript</a:t>
            </a:r>
            <a:r>
              <a:rPr lang="ja-JP" altLang="en-US" dirty="0" err="1"/>
              <a:t>。</a:t>
            </a:r>
            <a:endParaRPr lang="en-US" altLang="ja-JP" dirty="0"/>
          </a:p>
          <a:p>
            <a:r>
              <a:rPr lang="ja-JP" altLang="en-US" dirty="0"/>
              <a:t>実装と仕様</a:t>
            </a:r>
            <a:endParaRPr lang="en-US" altLang="ja-JP" dirty="0"/>
          </a:p>
          <a:p>
            <a:pPr lvl="1"/>
            <a:r>
              <a:rPr kumimoji="1" lang="en-US" altLang="ja-JP" dirty="0"/>
              <a:t>JavaScript</a:t>
            </a:r>
            <a:r>
              <a:rPr kumimoji="1" lang="ja-JP" altLang="en-US" dirty="0"/>
              <a:t>（実装名）</a:t>
            </a:r>
            <a:r>
              <a:rPr kumimoji="1" lang="en-US" altLang="ja-JP" dirty="0"/>
              <a:t>		</a:t>
            </a:r>
            <a:r>
              <a:rPr kumimoji="1" lang="ja-JP" altLang="en-US" dirty="0"/>
              <a:t>→　</a:t>
            </a:r>
            <a:r>
              <a:rPr kumimoji="1" lang="en-US" altLang="ja-JP" dirty="0"/>
              <a:t>Netscape</a:t>
            </a:r>
            <a:r>
              <a:rPr kumimoji="1" lang="ja-JP" altLang="en-US" dirty="0"/>
              <a:t>社が開発（</a:t>
            </a:r>
            <a:r>
              <a:rPr kumimoji="1" lang="en-US" altLang="ja-JP" dirty="0"/>
              <a:t>1995〜</a:t>
            </a:r>
            <a:r>
              <a:rPr kumimoji="1" lang="ja-JP" altLang="en-US" dirty="0"/>
              <a:t>）</a:t>
            </a:r>
            <a:endParaRPr kumimoji="1" lang="en-US" altLang="ja-JP" dirty="0"/>
          </a:p>
          <a:p>
            <a:pPr lvl="1"/>
            <a:r>
              <a:rPr lang="en-US" altLang="ja-JP" dirty="0" err="1"/>
              <a:t>JScript</a:t>
            </a:r>
            <a:r>
              <a:rPr lang="ja-JP" altLang="en-US" dirty="0"/>
              <a:t>（実装名）</a:t>
            </a:r>
            <a:r>
              <a:rPr lang="en-US" altLang="ja-JP" dirty="0"/>
              <a:t>		</a:t>
            </a:r>
            <a:r>
              <a:rPr lang="ja-JP" altLang="en-US" dirty="0"/>
              <a:t>→　</a:t>
            </a:r>
            <a:r>
              <a:rPr lang="en-US" altLang="ja-JP" dirty="0"/>
              <a:t>Microsoft</a:t>
            </a:r>
            <a:r>
              <a:rPr lang="ja-JP" altLang="en-US" dirty="0"/>
              <a:t>社が開発（</a:t>
            </a:r>
            <a:r>
              <a:rPr lang="en-US" altLang="ja-JP" dirty="0"/>
              <a:t>1996〜</a:t>
            </a:r>
            <a:r>
              <a:rPr lang="ja-JP" altLang="en-US" dirty="0"/>
              <a:t>）</a:t>
            </a:r>
            <a:endParaRPr lang="en-US" altLang="ja-JP" dirty="0"/>
          </a:p>
          <a:p>
            <a:pPr lvl="1"/>
            <a:r>
              <a:rPr kumimoji="1" lang="en-US" altLang="ja-JP" dirty="0" err="1"/>
              <a:t>ECMAScript</a:t>
            </a:r>
            <a:r>
              <a:rPr kumimoji="1" lang="ja-JP" altLang="en-US" dirty="0"/>
              <a:t>（仕様名）</a:t>
            </a:r>
            <a:r>
              <a:rPr kumimoji="1" lang="en-US" altLang="ja-JP" dirty="0"/>
              <a:t>	</a:t>
            </a:r>
            <a:r>
              <a:rPr kumimoji="1" lang="en-US" altLang="ja-JP" dirty="0" smtClean="0"/>
              <a:t>	</a:t>
            </a:r>
            <a:r>
              <a:rPr kumimoji="1" lang="ja-JP" altLang="en-US" dirty="0" smtClean="0"/>
              <a:t>→</a:t>
            </a:r>
            <a:r>
              <a:rPr kumimoji="1" lang="ja-JP" altLang="en-US" dirty="0"/>
              <a:t>　</a:t>
            </a:r>
            <a:r>
              <a:rPr kumimoji="1" lang="en-US" altLang="ja-JP" dirty="0" err="1"/>
              <a:t>Ecma</a:t>
            </a:r>
            <a:r>
              <a:rPr kumimoji="1" lang="en-US" altLang="ja-JP" dirty="0"/>
              <a:t> International</a:t>
            </a:r>
            <a:r>
              <a:rPr lang="ja-JP" altLang="en-US" dirty="0"/>
              <a:t>（旧称・欧州電子計算機工業会）で策定（</a:t>
            </a:r>
            <a:r>
              <a:rPr kumimoji="1" lang="en-US" altLang="ja-JP" dirty="0"/>
              <a:t>1997〜</a:t>
            </a:r>
            <a:r>
              <a:rPr kumimoji="1" lang="ja-JP" altLang="en-US" dirty="0"/>
              <a:t>）</a:t>
            </a:r>
            <a:endParaRPr kumimoji="1" lang="en-US" altLang="ja-JP" dirty="0"/>
          </a:p>
          <a:p>
            <a:r>
              <a:rPr kumimoji="1" lang="ja-JP" altLang="en-US" dirty="0"/>
              <a:t>はじめに実装ありき。あり方は</a:t>
            </a:r>
            <a:r>
              <a:rPr kumimoji="1" lang="en-US" altLang="ja-JP" dirty="0"/>
              <a:t>SQL</a:t>
            </a:r>
            <a:r>
              <a:rPr kumimoji="1" lang="ja-JP" altLang="en-US" dirty="0"/>
              <a:t>と似ている。</a:t>
            </a:r>
            <a:endParaRPr kumimoji="1" lang="en-US" altLang="ja-JP" dirty="0"/>
          </a:p>
          <a:p>
            <a:endParaRPr kumimoji="1" lang="ja-JP" altLang="en-US" dirty="0"/>
          </a:p>
        </p:txBody>
      </p:sp>
    </p:spTree>
    <p:extLst>
      <p:ext uri="{BB962C8B-B14F-4D97-AF65-F5344CB8AC3E}">
        <p14:creationId xmlns:p14="http://schemas.microsoft.com/office/powerpoint/2010/main" val="20568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メソッドとしての関数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オブジェクトのプロパティに設定された関数が、オブジェクトをレシーバとして実行されるとメソッドとして振る舞う。</a:t>
            </a:r>
            <a:endParaRPr kumimoji="1" lang="en-US" altLang="ja-JP" dirty="0" smtClean="0"/>
          </a:p>
          <a:p>
            <a:r>
              <a:rPr lang="ja-JP" altLang="en-US" dirty="0"/>
              <a:t>この</a:t>
            </a:r>
            <a:r>
              <a:rPr lang="ja-JP" altLang="en-US" dirty="0" smtClean="0"/>
              <a:t>とき</a:t>
            </a:r>
            <a:r>
              <a:rPr lang="en-US" altLang="ja-JP" dirty="0" smtClean="0"/>
              <a:t>this</a:t>
            </a:r>
            <a:r>
              <a:rPr lang="ja-JP" altLang="en-US" dirty="0" smtClean="0"/>
              <a:t>はレシーバ・オブジェクトを指す。</a:t>
            </a:r>
            <a:endParaRPr kumimoji="1" lang="en-US" altLang="ja-JP" dirty="0" smtClean="0"/>
          </a:p>
          <a:p>
            <a:endParaRPr kumimoji="1" lang="ja-JP" altLang="en-US" dirty="0"/>
          </a:p>
        </p:txBody>
      </p:sp>
      <p:sp>
        <p:nvSpPr>
          <p:cNvPr id="4" name="メモ 3"/>
          <p:cNvSpPr/>
          <p:nvPr/>
        </p:nvSpPr>
        <p:spPr>
          <a:xfrm>
            <a:off x="838200" y="3440625"/>
            <a:ext cx="9940636" cy="2461412"/>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a:t>
            </a:r>
            <a:r>
              <a:rPr kumimoji="1" lang="en-US" altLang="ja-JP" sz="2400" dirty="0" smtClean="0">
                <a:solidFill>
                  <a:schemeClr val="tx1">
                    <a:lumMod val="75000"/>
                    <a:lumOff val="25000"/>
                  </a:schemeClr>
                </a:solidFill>
                <a:latin typeface="Courier New" charset="0"/>
                <a:ea typeface="Courier New" charset="0"/>
                <a:cs typeface="Courier New" charset="0"/>
              </a:rPr>
              <a:t>JavaScript</a:t>
            </a:r>
            <a:endParaRPr lang="en-US" altLang="ja-JP" sz="2400" dirty="0" smtClean="0">
              <a:solidFill>
                <a:schemeClr val="tx1">
                  <a:lumMod val="75000"/>
                  <a:lumOff val="25000"/>
                </a:schemeClr>
              </a:solidFill>
              <a:latin typeface="Courier New" charset="0"/>
              <a:ea typeface="Courier New" charset="0"/>
              <a:cs typeface="Courier New" charset="0"/>
            </a:endParaRPr>
          </a:p>
          <a:p>
            <a:r>
              <a:rPr lang="en-US" altLang="ja-JP" sz="2400" dirty="0" err="1" smtClean="0">
                <a:solidFill>
                  <a:schemeClr val="tx1">
                    <a:lumMod val="75000"/>
                    <a:lumOff val="25000"/>
                  </a:schemeClr>
                </a:solidFill>
                <a:latin typeface="Courier New" charset="0"/>
                <a:ea typeface="Courier New" charset="0"/>
                <a:cs typeface="Courier New" charset="0"/>
              </a:rPr>
              <a:t>Foo.prototype</a:t>
            </a:r>
            <a:r>
              <a:rPr lang="en-US" altLang="ja-JP" sz="2400" dirty="0" err="1" smtClean="0">
                <a:solidFill>
                  <a:schemeClr val="tx1">
                    <a:lumMod val="75000"/>
                    <a:lumOff val="25000"/>
                  </a:schemeClr>
                </a:solidFill>
                <a:latin typeface="Courier New" charset="0"/>
                <a:ea typeface="Courier New" charset="0"/>
                <a:cs typeface="Courier New" charset="0"/>
              </a:rPr>
              <a:t>.baz</a:t>
            </a:r>
            <a:r>
              <a:rPr lang="en-US" altLang="ja-JP" sz="2400" dirty="0" smtClean="0">
                <a:solidFill>
                  <a:schemeClr val="tx1">
                    <a:lumMod val="75000"/>
                    <a:lumOff val="25000"/>
                  </a:schemeClr>
                </a:solidFill>
                <a:latin typeface="Courier New" charset="0"/>
                <a:ea typeface="Courier New" charset="0"/>
                <a:cs typeface="Courier New" charset="0"/>
              </a:rPr>
              <a:t> = function() {</a:t>
            </a:r>
          </a:p>
          <a:p>
            <a:r>
              <a:rPr lang="en-US" altLang="ja-JP" sz="2400" dirty="0" smtClean="0">
                <a:solidFill>
                  <a:schemeClr val="tx1">
                    <a:lumMod val="75000"/>
                    <a:lumOff val="25000"/>
                  </a:schemeClr>
                </a:solidFill>
                <a:latin typeface="Courier New" charset="0"/>
                <a:ea typeface="Courier New" charset="0"/>
                <a:cs typeface="Courier New" charset="0"/>
              </a:rPr>
              <a:t>	console.log(</a:t>
            </a:r>
            <a:r>
              <a:rPr lang="en-US" altLang="ja-JP" sz="2400" dirty="0" err="1" smtClean="0">
                <a:solidFill>
                  <a:schemeClr val="tx1">
                    <a:lumMod val="75000"/>
                    <a:lumOff val="25000"/>
                  </a:schemeClr>
                </a:solidFill>
                <a:latin typeface="Courier New" charset="0"/>
                <a:ea typeface="Courier New" charset="0"/>
                <a:cs typeface="Courier New" charset="0"/>
              </a:rPr>
              <a:t>this.bar</a:t>
            </a:r>
            <a:r>
              <a:rPr lang="en-US" altLang="ja-JP" sz="2400" dirty="0" smtClean="0">
                <a:solidFill>
                  <a:schemeClr val="tx1">
                    <a:lumMod val="75000"/>
                    <a:lumOff val="25000"/>
                  </a:schemeClr>
                </a:solidFill>
                <a:latin typeface="Courier New" charset="0"/>
                <a:ea typeface="Courier New" charset="0"/>
                <a:cs typeface="Courier New" charset="0"/>
              </a:rPr>
              <a:t>);</a:t>
            </a:r>
            <a:endParaRPr lang="en-US" altLang="ja-JP" sz="2400" dirty="0">
              <a:solidFill>
                <a:schemeClr val="tx1">
                  <a:lumMod val="75000"/>
                  <a:lumOff val="25000"/>
                </a:schemeClr>
              </a:solidFill>
              <a:latin typeface="Courier New" charset="0"/>
              <a:ea typeface="Courier New" charset="0"/>
              <a:cs typeface="Courier New" charset="0"/>
            </a:endParaRPr>
          </a:p>
          <a:p>
            <a:r>
              <a:rPr lang="en-US" altLang="ja-JP" sz="2400" dirty="0" smtClean="0">
                <a:solidFill>
                  <a:schemeClr val="tx1">
                    <a:lumMod val="75000"/>
                    <a:lumOff val="25000"/>
                  </a:schemeClr>
                </a:solidFill>
                <a:latin typeface="Courier New" charset="0"/>
                <a:ea typeface="Courier New" charset="0"/>
                <a:cs typeface="Courier New" charset="0"/>
              </a:rPr>
              <a:t>};</a:t>
            </a:r>
          </a:p>
          <a:p>
            <a:r>
              <a:rPr lang="en-US" altLang="ja-JP" sz="2400" dirty="0" err="1" smtClean="0">
                <a:solidFill>
                  <a:schemeClr val="tx1">
                    <a:lumMod val="75000"/>
                    <a:lumOff val="25000"/>
                  </a:schemeClr>
                </a:solidFill>
                <a:latin typeface="Courier New" charset="0"/>
                <a:ea typeface="Courier New" charset="0"/>
                <a:cs typeface="Courier New" charset="0"/>
              </a:rPr>
              <a:t>var</a:t>
            </a:r>
            <a:r>
              <a:rPr lang="en-US" altLang="ja-JP" sz="2400" dirty="0" smtClean="0">
                <a:solidFill>
                  <a:schemeClr val="tx1">
                    <a:lumMod val="75000"/>
                    <a:lumOff val="25000"/>
                  </a:schemeClr>
                </a:solidFill>
                <a:latin typeface="Courier New" charset="0"/>
                <a:ea typeface="Courier New" charset="0"/>
                <a:cs typeface="Courier New" charset="0"/>
              </a:rPr>
              <a:t> foo = new Foo(123);</a:t>
            </a:r>
          </a:p>
          <a:p>
            <a:r>
              <a:rPr lang="en-US" altLang="ja-JP" sz="2400" dirty="0" err="1">
                <a:solidFill>
                  <a:schemeClr val="tx1">
                    <a:lumMod val="75000"/>
                    <a:lumOff val="25000"/>
                  </a:schemeClr>
                </a:solidFill>
                <a:latin typeface="Courier New" charset="0"/>
                <a:ea typeface="Courier New" charset="0"/>
                <a:cs typeface="Courier New" charset="0"/>
              </a:rPr>
              <a:t>foo.baz</a:t>
            </a:r>
            <a:r>
              <a:rPr lang="en-US" altLang="ja-JP" sz="2400" dirty="0">
                <a:solidFill>
                  <a:schemeClr val="tx1">
                    <a:lumMod val="75000"/>
                    <a:lumOff val="25000"/>
                  </a:schemeClr>
                </a:solidFill>
                <a:latin typeface="Courier New" charset="0"/>
                <a:ea typeface="Courier New" charset="0"/>
                <a:cs typeface="Courier New" charset="0"/>
              </a:rPr>
              <a:t>();		// (A</a:t>
            </a:r>
            <a:r>
              <a:rPr lang="en-US" altLang="ja-JP" sz="2400" dirty="0" smtClean="0">
                <a:solidFill>
                  <a:schemeClr val="tx1">
                    <a:lumMod val="75000"/>
                    <a:lumOff val="25000"/>
                  </a:schemeClr>
                </a:solidFill>
                <a:latin typeface="Courier New" charset="0"/>
                <a:ea typeface="Courier New" charset="0"/>
                <a:cs typeface="Courier New" charset="0"/>
              </a:rPr>
              <a:t>)</a:t>
            </a:r>
            <a:endParaRPr lang="en-US" altLang="ja-JP" sz="2400" dirty="0">
              <a:solidFill>
                <a:schemeClr val="tx1">
                  <a:lumMod val="75000"/>
                  <a:lumOff val="25000"/>
                </a:schemeClr>
              </a:solidFill>
              <a:latin typeface="Courier New" charset="0"/>
              <a:ea typeface="Courier New" charset="0"/>
              <a:cs typeface="Courier New" charset="0"/>
            </a:endParaRPr>
          </a:p>
          <a:p>
            <a:endParaRPr lang="en-US" altLang="ja-JP" sz="2400" dirty="0">
              <a:solidFill>
                <a:schemeClr val="tx1">
                  <a:lumMod val="75000"/>
                  <a:lumOff val="25000"/>
                </a:schemeClr>
              </a:solidFill>
              <a:latin typeface="Courier New" charset="0"/>
              <a:ea typeface="Courier New" charset="0"/>
              <a:cs typeface="Courier New" charset="0"/>
            </a:endParaRPr>
          </a:p>
        </p:txBody>
      </p:sp>
      <p:sp>
        <p:nvSpPr>
          <p:cNvPr id="5" name="メモ 4"/>
          <p:cNvSpPr/>
          <p:nvPr/>
        </p:nvSpPr>
        <p:spPr>
          <a:xfrm>
            <a:off x="5389418" y="4671330"/>
            <a:ext cx="5964382" cy="1988549"/>
          </a:xfrm>
          <a:prstGeom prst="foldedCorner">
            <a:avLst/>
          </a:prstGeom>
          <a:solidFill>
            <a:srgbClr val="FFF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a:t>
            </a:r>
            <a:r>
              <a:rPr kumimoji="1" lang="en-US" altLang="ja-JP" sz="2400" dirty="0" smtClean="0">
                <a:solidFill>
                  <a:schemeClr val="tx1">
                    <a:lumMod val="75000"/>
                    <a:lumOff val="25000"/>
                  </a:schemeClr>
                </a:solidFill>
                <a:latin typeface="Courier New" charset="0"/>
                <a:ea typeface="Courier New" charset="0"/>
                <a:cs typeface="Courier New" charset="0"/>
              </a:rPr>
              <a:t>JavaScript</a:t>
            </a:r>
          </a:p>
          <a:p>
            <a:r>
              <a:rPr kumimoji="1" lang="en-US" altLang="ja-JP" sz="2400" dirty="0" err="1" smtClean="0">
                <a:solidFill>
                  <a:schemeClr val="tx1">
                    <a:lumMod val="75000"/>
                    <a:lumOff val="25000"/>
                  </a:schemeClr>
                </a:solidFill>
                <a:latin typeface="Courier New" charset="0"/>
                <a:ea typeface="Courier New" charset="0"/>
                <a:cs typeface="Courier New" charset="0"/>
              </a:rPr>
              <a:t>var</a:t>
            </a:r>
            <a:r>
              <a:rPr kumimoji="1" lang="en-US" altLang="ja-JP" sz="2400" dirty="0" smtClean="0">
                <a:solidFill>
                  <a:schemeClr val="tx1">
                    <a:lumMod val="75000"/>
                    <a:lumOff val="25000"/>
                  </a:schemeClr>
                </a:solidFill>
                <a:latin typeface="Courier New" charset="0"/>
                <a:ea typeface="Courier New" charset="0"/>
                <a:cs typeface="Courier New" charset="0"/>
              </a:rPr>
              <a:t> baz2 = </a:t>
            </a:r>
            <a:r>
              <a:rPr kumimoji="1" lang="en-US" altLang="ja-JP" sz="2400" dirty="0" err="1" smtClean="0">
                <a:solidFill>
                  <a:schemeClr val="tx1">
                    <a:lumMod val="75000"/>
                    <a:lumOff val="25000"/>
                  </a:schemeClr>
                </a:solidFill>
                <a:latin typeface="Courier New" charset="0"/>
                <a:ea typeface="Courier New" charset="0"/>
                <a:cs typeface="Courier New" charset="0"/>
              </a:rPr>
              <a:t>foo.baz</a:t>
            </a:r>
            <a:r>
              <a:rPr kumimoji="1" lang="en-US" altLang="ja-JP" sz="2400" dirty="0" smtClean="0">
                <a:solidFill>
                  <a:schemeClr val="tx1">
                    <a:lumMod val="75000"/>
                    <a:lumOff val="25000"/>
                  </a:schemeClr>
                </a:solidFill>
                <a:latin typeface="Courier New" charset="0"/>
                <a:ea typeface="Courier New" charset="0"/>
                <a:cs typeface="Courier New" charset="0"/>
              </a:rPr>
              <a:t>;</a:t>
            </a:r>
            <a:endParaRPr kumimoji="1" lang="en-US" altLang="ja-JP" sz="2400" dirty="0">
              <a:solidFill>
                <a:schemeClr val="tx1">
                  <a:lumMod val="75000"/>
                  <a:lumOff val="25000"/>
                </a:schemeClr>
              </a:solidFill>
              <a:latin typeface="Courier New" charset="0"/>
              <a:ea typeface="Courier New" charset="0"/>
              <a:cs typeface="Courier New" charset="0"/>
            </a:endParaRPr>
          </a:p>
          <a:p>
            <a:r>
              <a:rPr lang="en-US" altLang="ja-JP" sz="2400" dirty="0" err="1" smtClean="0">
                <a:solidFill>
                  <a:schemeClr val="tx1">
                    <a:lumMod val="75000"/>
                    <a:lumOff val="25000"/>
                  </a:schemeClr>
                </a:solidFill>
                <a:latin typeface="Courier New" charset="0"/>
                <a:ea typeface="Courier New" charset="0"/>
                <a:cs typeface="Courier New" charset="0"/>
              </a:rPr>
              <a:t>var</a:t>
            </a:r>
            <a:r>
              <a:rPr lang="en-US" altLang="ja-JP" sz="2400" dirty="0" smtClean="0">
                <a:solidFill>
                  <a:schemeClr val="tx1">
                    <a:lumMod val="75000"/>
                    <a:lumOff val="25000"/>
                  </a:schemeClr>
                </a:solidFill>
                <a:latin typeface="Courier New" charset="0"/>
                <a:ea typeface="Courier New" charset="0"/>
                <a:cs typeface="Courier New" charset="0"/>
              </a:rPr>
              <a:t> bar = 456;</a:t>
            </a:r>
          </a:p>
          <a:p>
            <a:r>
              <a:rPr lang="en-US" altLang="ja-JP" sz="2400" dirty="0" smtClean="0">
                <a:solidFill>
                  <a:schemeClr val="tx1">
                    <a:lumMod val="75000"/>
                    <a:lumOff val="25000"/>
                  </a:schemeClr>
                </a:solidFill>
                <a:latin typeface="Courier New" charset="0"/>
                <a:ea typeface="Courier New" charset="0"/>
                <a:cs typeface="Courier New" charset="0"/>
              </a:rPr>
              <a:t>baz2();	// (B)</a:t>
            </a:r>
          </a:p>
          <a:p>
            <a:endParaRPr kumimoji="1" lang="en-US" altLang="ja-JP" sz="2400" dirty="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58771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曖昧な</a:t>
            </a:r>
            <a:r>
              <a:rPr kumimoji="1" lang="en-US" altLang="ja-JP"/>
              <a:t>this</a:t>
            </a:r>
            <a:r>
              <a:rPr kumimoji="1" lang="ja-JP" altLang="en-US"/>
              <a:t>（</a:t>
            </a:r>
            <a:r>
              <a:rPr kumimoji="1" lang="en-US" altLang="ja-JP"/>
              <a:t>1</a:t>
            </a:r>
            <a:r>
              <a:rPr kumimoji="1" lang="ja-JP" altLang="en-US"/>
              <a:t>）</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438435255"/>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2323454"/>
                <a:gridCol w="8192146"/>
              </a:tblGrid>
              <a:tr h="370840">
                <a:tc>
                  <a:txBody>
                    <a:bodyPr/>
                    <a:lstStyle/>
                    <a:p>
                      <a:r>
                        <a:rPr kumimoji="1" lang="ja-JP" altLang="en-US"/>
                        <a:t>関数の状況</a:t>
                      </a:r>
                    </a:p>
                  </a:txBody>
                  <a:tcPr/>
                </a:tc>
                <a:tc>
                  <a:txBody>
                    <a:bodyPr/>
                    <a:lstStyle/>
                    <a:p>
                      <a:r>
                        <a:rPr kumimoji="1" lang="ja-JP" altLang="en-US"/>
                        <a:t>関数の機能（役割）と</a:t>
                      </a:r>
                      <a:r>
                        <a:rPr kumimoji="1" lang="en-US" altLang="ja-JP"/>
                        <a:t>this</a:t>
                      </a:r>
                      <a:r>
                        <a:rPr kumimoji="1" lang="ja-JP" altLang="en-US"/>
                        <a:t>が指すオブジェクト</a:t>
                      </a:r>
                    </a:p>
                  </a:txBody>
                  <a:tcPr/>
                </a:tc>
              </a:tr>
              <a:tr h="370840">
                <a:tc>
                  <a:txBody>
                    <a:bodyPr/>
                    <a:lstStyle/>
                    <a:p>
                      <a:r>
                        <a:rPr kumimoji="1" lang="ja-JP" altLang="en-US"/>
                        <a:t>グローバルスコープで定義されたコンストラクタ</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t>グローバルスコープで定義された関数で、</a:t>
                      </a:r>
                      <a:r>
                        <a:rPr kumimoji="1" lang="en-US" altLang="ja-JP"/>
                        <a:t>new</a:t>
                      </a:r>
                      <a:r>
                        <a:rPr kumimoji="1" lang="ja-JP" altLang="en-US"/>
                        <a:t>演算子ありで実行</a:t>
                      </a:r>
                      <a:r>
                        <a:rPr kumimoji="1" lang="en-US" altLang="ja-JP"/>
                        <a:t>……</a:t>
                      </a:r>
                      <a:r>
                        <a:rPr kumimoji="1" lang="ja-JP" altLang="en-US"/>
                        <a:t>関数はコンストラクタ関数として機能。関数はコンストラクタ関数として機能し、</a:t>
                      </a:r>
                      <a:r>
                        <a:rPr kumimoji="1" lang="en-US" altLang="ja-JP"/>
                        <a:t>this</a:t>
                      </a:r>
                      <a:r>
                        <a:rPr kumimoji="1" lang="ja-JP" altLang="en-US"/>
                        <a:t>は</a:t>
                      </a:r>
                      <a:r>
                        <a:rPr kumimoji="1" lang="en-US" altLang="ja-JP"/>
                        <a:t>Object.prototype</a:t>
                      </a:r>
                      <a:r>
                        <a:rPr kumimoji="1" lang="ja-JP" altLang="en-US"/>
                        <a:t>からプロパティを継承する新しいオブジェクトを指す。明示的に</a:t>
                      </a:r>
                      <a:r>
                        <a:rPr kumimoji="1" lang="en-US" altLang="ja-JP"/>
                        <a:t>return</a:t>
                      </a:r>
                      <a:r>
                        <a:rPr kumimoji="1" lang="ja-JP" altLang="en-US"/>
                        <a:t>式が実行されない限りこの</a:t>
                      </a:r>
                      <a:r>
                        <a:rPr kumimoji="1" lang="en-US" altLang="ja-JP"/>
                        <a:t>this</a:t>
                      </a:r>
                      <a:r>
                        <a:rPr kumimoji="1" lang="ja-JP" altLang="en-US"/>
                        <a:t>が呼出元に返される。</a:t>
                      </a:r>
                    </a:p>
                  </a:txBody>
                  <a:tcPr/>
                </a:tc>
              </a:tr>
              <a:tr h="370840">
                <a:tc>
                  <a:txBody>
                    <a:bodyPr/>
                    <a:lstStyle/>
                    <a:p>
                      <a:r>
                        <a:rPr kumimoji="1" lang="ja-JP" altLang="en-US"/>
                        <a:t>グローバルスコープで定義された関数</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t>グローバルスコープで定義された関数で、</a:t>
                      </a:r>
                      <a:r>
                        <a:rPr kumimoji="1" lang="en-US" altLang="ja-JP"/>
                        <a:t>new</a:t>
                      </a:r>
                      <a:r>
                        <a:rPr kumimoji="1" lang="ja-JP" altLang="en-US"/>
                        <a:t>演算子なしに実行</a:t>
                      </a:r>
                      <a:r>
                        <a:rPr kumimoji="1" lang="en-US" altLang="ja-JP"/>
                        <a:t>……this</a:t>
                      </a:r>
                      <a:r>
                        <a:rPr kumimoji="1" lang="ja-JP" altLang="en-US"/>
                        <a:t>は</a:t>
                      </a:r>
                      <a:r>
                        <a:rPr kumimoji="1" lang="en-US" altLang="ja-JP"/>
                        <a:t>window</a:t>
                      </a:r>
                      <a:r>
                        <a:rPr kumimoji="1" lang="ja-JP" altLang="en-US"/>
                        <a:t>を指す。</a:t>
                      </a:r>
                    </a:p>
                  </a:txBody>
                  <a:tcPr/>
                </a:tc>
              </a:tr>
              <a:tr h="370840">
                <a:tc>
                  <a:txBody>
                    <a:bodyPr/>
                    <a:lstStyle/>
                    <a:p>
                      <a:r>
                        <a:rPr kumimoji="1" lang="ja-JP" altLang="en-US"/>
                        <a:t>プロパティ参照されたコンストラクタ</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t>オブジェクトのプロパティに設定された関数で、</a:t>
                      </a:r>
                      <a:r>
                        <a:rPr kumimoji="1" lang="en-US" altLang="ja-JP"/>
                        <a:t>new</a:t>
                      </a:r>
                      <a:r>
                        <a:rPr kumimoji="1" lang="ja-JP" altLang="en-US"/>
                        <a:t>演算子ありで実行</a:t>
                      </a:r>
                      <a:r>
                        <a:rPr kumimoji="1" lang="en-US" altLang="ja-JP"/>
                        <a:t>……</a:t>
                      </a:r>
                      <a:r>
                        <a:rPr kumimoji="1" lang="ja-JP" altLang="en-US"/>
                        <a:t>関数はコンストラクタ関数として機能。</a:t>
                      </a:r>
                      <a:r>
                        <a:rPr kumimoji="1" lang="en-US" altLang="ja-JP"/>
                        <a:t>1</a:t>
                      </a:r>
                      <a:r>
                        <a:rPr kumimoji="1" lang="ja-JP" altLang="en-US"/>
                        <a:t>つ目と同じ。</a:t>
                      </a:r>
                    </a:p>
                  </a:txBody>
                  <a:tcPr/>
                </a:tc>
              </a:tr>
              <a:tr h="370840">
                <a:tc>
                  <a:txBody>
                    <a:bodyPr/>
                    <a:lstStyle/>
                    <a:p>
                      <a:r>
                        <a:rPr kumimoji="1" lang="ja-JP" altLang="en-US"/>
                        <a:t>プロパティ参照された関数（メソッド）</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t>オブジェクトのプロパティに設定された関数で、</a:t>
                      </a:r>
                      <a:r>
                        <a:rPr kumimoji="1" lang="en-US" altLang="ja-JP"/>
                        <a:t>new</a:t>
                      </a:r>
                      <a:r>
                        <a:rPr kumimoji="1" lang="ja-JP" altLang="en-US"/>
                        <a:t>演算子なしに実行（メソッドとして実行）</a:t>
                      </a:r>
                      <a:r>
                        <a:rPr kumimoji="1" lang="en-US" altLang="ja-JP"/>
                        <a:t>……this</a:t>
                      </a:r>
                      <a:r>
                        <a:rPr kumimoji="1" lang="ja-JP" altLang="en-US"/>
                        <a:t>はオブジェクトを指す。</a:t>
                      </a:r>
                    </a:p>
                  </a:txBody>
                  <a:tcPr/>
                </a:tc>
              </a:tr>
            </a:tbl>
          </a:graphicData>
        </a:graphic>
      </p:graphicFrame>
    </p:spTree>
    <p:extLst>
      <p:ext uri="{BB962C8B-B14F-4D97-AF65-F5344CB8AC3E}">
        <p14:creationId xmlns:p14="http://schemas.microsoft.com/office/powerpoint/2010/main" val="17175465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曖昧な</a:t>
            </a:r>
            <a:r>
              <a:rPr kumimoji="1" lang="en-US" altLang="ja-JP" dirty="0"/>
              <a:t>this</a:t>
            </a:r>
            <a:r>
              <a:rPr kumimoji="1" lang="ja-JP" altLang="en-US" dirty="0"/>
              <a:t>（</a:t>
            </a:r>
            <a:r>
              <a:rPr kumimoji="1" lang="en-US" altLang="ja-JP" dirty="0"/>
              <a:t>2</a:t>
            </a:r>
            <a:r>
              <a:rPr kumimoji="1" lang="ja-JP" altLang="en-US" dirty="0" smtClean="0"/>
              <a:t>）</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78949204"/>
              </p:ext>
            </p:extLst>
          </p:nvPr>
        </p:nvGraphicFramePr>
        <p:xfrm>
          <a:off x="838200" y="1825625"/>
          <a:ext cx="10515600" cy="2199640"/>
        </p:xfrm>
        <a:graphic>
          <a:graphicData uri="http://schemas.openxmlformats.org/drawingml/2006/table">
            <a:tbl>
              <a:tblPr firstRow="1" bandRow="1">
                <a:tableStyleId>{5C22544A-7EE6-4342-B048-85BDC9FD1C3A}</a:tableStyleId>
              </a:tblPr>
              <a:tblGrid>
                <a:gridCol w="2323454"/>
                <a:gridCol w="8192146"/>
              </a:tblGrid>
              <a:tr h="370840">
                <a:tc>
                  <a:txBody>
                    <a:bodyPr/>
                    <a:lstStyle/>
                    <a:p>
                      <a:r>
                        <a:rPr kumimoji="1" lang="ja-JP" altLang="en-US"/>
                        <a:t>関数の状況</a:t>
                      </a:r>
                    </a:p>
                  </a:txBody>
                  <a:tcPr/>
                </a:tc>
                <a:tc>
                  <a:txBody>
                    <a:bodyPr/>
                    <a:lstStyle/>
                    <a:p>
                      <a:r>
                        <a:rPr kumimoji="1" lang="ja-JP" altLang="en-US"/>
                        <a:t>関数の機能（役割）と</a:t>
                      </a:r>
                      <a:r>
                        <a:rPr kumimoji="1" lang="en-US" altLang="ja-JP"/>
                        <a:t>this</a:t>
                      </a:r>
                      <a:r>
                        <a:rPr kumimoji="1" lang="ja-JP" altLang="en-US"/>
                        <a:t>が指すオブジェクト</a:t>
                      </a:r>
                    </a:p>
                  </a:txBody>
                  <a:tcPr/>
                </a:tc>
              </a:tr>
              <a:tr h="370840">
                <a:tc>
                  <a:txBody>
                    <a:bodyPr/>
                    <a:lstStyle/>
                    <a:p>
                      <a:r>
                        <a:rPr kumimoji="1" lang="ja-JP" altLang="en-US"/>
                        <a:t>ローカルで定義されたコンストラクタ</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t>ローカルスコープで定義された関数で、</a:t>
                      </a:r>
                      <a:r>
                        <a:rPr kumimoji="1" lang="en-US" altLang="ja-JP"/>
                        <a:t>new</a:t>
                      </a:r>
                      <a:r>
                        <a:rPr kumimoji="1" lang="ja-JP" altLang="en-US"/>
                        <a:t>演算子ありで実行</a:t>
                      </a:r>
                      <a:r>
                        <a:rPr kumimoji="1" lang="en-US" altLang="ja-JP"/>
                        <a:t>……</a:t>
                      </a:r>
                      <a:r>
                        <a:rPr kumimoji="1" lang="ja-JP" altLang="en-US"/>
                        <a:t>関数はコンストラクタ関数として機能。</a:t>
                      </a:r>
                      <a:r>
                        <a:rPr kumimoji="1" lang="en-US" altLang="ja-JP"/>
                        <a:t>1</a:t>
                      </a:r>
                      <a:r>
                        <a:rPr kumimoji="1" lang="ja-JP" altLang="en-US"/>
                        <a:t>つ目と同じ。</a:t>
                      </a:r>
                    </a:p>
                  </a:txBody>
                  <a:tcPr/>
                </a:tc>
              </a:tr>
              <a:tr h="370840">
                <a:tc>
                  <a:txBody>
                    <a:bodyPr/>
                    <a:lstStyle/>
                    <a:p>
                      <a:r>
                        <a:rPr kumimoji="1" lang="ja-JP" altLang="en-US"/>
                        <a:t>ローカルで定義された関数</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t>ローカルスコープで定義された関数で、</a:t>
                      </a:r>
                      <a:r>
                        <a:rPr kumimoji="1" lang="en-US" altLang="ja-JP"/>
                        <a:t>new</a:t>
                      </a:r>
                      <a:r>
                        <a:rPr kumimoji="1" lang="ja-JP" altLang="en-US"/>
                        <a:t>演算子なしに実行</a:t>
                      </a:r>
                      <a:r>
                        <a:rPr kumimoji="1" lang="en-US" altLang="ja-JP"/>
                        <a:t>……this</a:t>
                      </a:r>
                      <a:r>
                        <a:rPr kumimoji="1" lang="ja-JP" altLang="en-US"/>
                        <a:t>は</a:t>
                      </a:r>
                      <a:r>
                        <a:rPr kumimoji="1" lang="en-US" altLang="ja-JP"/>
                        <a:t>window</a:t>
                      </a:r>
                      <a:r>
                        <a:rPr kumimoji="1" lang="ja-JP" altLang="en-US"/>
                        <a:t>を指す。エンクロージングスコープを形成する関数がメソッドであり、その</a:t>
                      </a:r>
                      <a:r>
                        <a:rPr kumimoji="1" lang="en-US" altLang="ja-JP"/>
                        <a:t>this</a:t>
                      </a:r>
                      <a:r>
                        <a:rPr kumimoji="1" lang="ja-JP" altLang="en-US"/>
                        <a:t>がメソッドの所属するオブジェクトを指していようとも、そのスコープで定義された関数の</a:t>
                      </a:r>
                      <a:r>
                        <a:rPr kumimoji="1" lang="en-US" altLang="ja-JP"/>
                        <a:t>this</a:t>
                      </a:r>
                      <a:r>
                        <a:rPr kumimoji="1" lang="ja-JP" altLang="en-US"/>
                        <a:t>は</a:t>
                      </a:r>
                      <a:r>
                        <a:rPr kumimoji="1" lang="en-US" altLang="ja-JP"/>
                        <a:t>window</a:t>
                      </a:r>
                      <a:r>
                        <a:rPr kumimoji="1" lang="ja-JP" altLang="en-US"/>
                        <a:t>を指す。</a:t>
                      </a:r>
                    </a:p>
                  </a:txBody>
                  <a:tcPr/>
                </a:tc>
              </a:tr>
            </a:tbl>
          </a:graphicData>
        </a:graphic>
      </p:graphicFrame>
      <p:sp>
        <p:nvSpPr>
          <p:cNvPr id="5" name="正方形/長方形 4"/>
          <p:cNvSpPr/>
          <p:nvPr/>
        </p:nvSpPr>
        <p:spPr>
          <a:xfrm>
            <a:off x="838201" y="6061362"/>
            <a:ext cx="10515600" cy="7966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dirty="0" smtClean="0">
                <a:solidFill>
                  <a:schemeClr val="tx1">
                    <a:lumMod val="75000"/>
                    <a:lumOff val="25000"/>
                  </a:schemeClr>
                </a:solidFill>
              </a:rPr>
              <a:t>*　この</a:t>
            </a:r>
            <a:r>
              <a:rPr lang="en-US" altLang="ja-JP" sz="1400" dirty="0" smtClean="0">
                <a:solidFill>
                  <a:schemeClr val="tx1">
                    <a:lumMod val="75000"/>
                    <a:lumOff val="25000"/>
                  </a:schemeClr>
                </a:solidFill>
              </a:rPr>
              <a:t>2</a:t>
            </a:r>
            <a:r>
              <a:rPr lang="ja-JP" altLang="en-US" sz="1400" dirty="0" smtClean="0">
                <a:solidFill>
                  <a:schemeClr val="tx1">
                    <a:lumMod val="75000"/>
                    <a:lumOff val="25000"/>
                  </a:schemeClr>
                </a:solidFill>
              </a:rPr>
              <a:t>スライドで取り上げた関数のパターンは右の参考記事でも解説している：　</a:t>
            </a:r>
            <a:r>
              <a:rPr lang="en-US" altLang="ja-JP" sz="1400" dirty="0" smtClean="0">
                <a:solidFill>
                  <a:schemeClr val="tx1">
                    <a:lumMod val="75000"/>
                    <a:lumOff val="25000"/>
                  </a:schemeClr>
                </a:solidFill>
                <a:hlinkClick r:id="rId2"/>
              </a:rPr>
              <a:t>http</a:t>
            </a:r>
            <a:r>
              <a:rPr lang="en-US" altLang="ja-JP" sz="1400" dirty="0">
                <a:solidFill>
                  <a:schemeClr val="tx1">
                    <a:lumMod val="75000"/>
                    <a:lumOff val="25000"/>
                  </a:schemeClr>
                </a:solidFill>
                <a:hlinkClick r:id="rId2"/>
              </a:rPr>
              <a:t>://</a:t>
            </a:r>
            <a:r>
              <a:rPr lang="en-US" altLang="ja-JP" sz="1400" dirty="0" smtClean="0">
                <a:solidFill>
                  <a:schemeClr val="tx1">
                    <a:lumMod val="75000"/>
                    <a:lumOff val="25000"/>
                  </a:schemeClr>
                </a:solidFill>
                <a:hlinkClick r:id="rId2"/>
              </a:rPr>
              <a:t>m12i.hatenablog.com/entry/2013/08/12/000858</a:t>
            </a:r>
            <a:endParaRPr kumimoji="1" lang="ja-JP" altLang="en-US" sz="1400" dirty="0">
              <a:solidFill>
                <a:schemeClr val="tx1">
                  <a:lumMod val="75000"/>
                  <a:lumOff val="25000"/>
                </a:schemeClr>
              </a:solidFill>
            </a:endParaRPr>
          </a:p>
        </p:txBody>
      </p:sp>
      <p:sp>
        <p:nvSpPr>
          <p:cNvPr id="3" name="テキスト ボックス 2"/>
          <p:cNvSpPr txBox="1"/>
          <p:nvPr/>
        </p:nvSpPr>
        <p:spPr>
          <a:xfrm>
            <a:off x="4204856" y="658611"/>
            <a:ext cx="300082" cy="369332"/>
          </a:xfrm>
          <a:prstGeom prst="rect">
            <a:avLst/>
          </a:prstGeom>
          <a:noFill/>
        </p:spPr>
        <p:txBody>
          <a:bodyPr wrap="none" rtlCol="0">
            <a:spAutoFit/>
          </a:bodyPr>
          <a:lstStyle/>
          <a:p>
            <a:r>
              <a:rPr lang="ja-JP" altLang="en-US" dirty="0" smtClean="0"/>
              <a:t>*</a:t>
            </a:r>
            <a:endParaRPr kumimoji="1" lang="ja-JP" altLang="en-US" dirty="0"/>
          </a:p>
        </p:txBody>
      </p:sp>
    </p:spTree>
    <p:extLst>
      <p:ext uri="{BB962C8B-B14F-4D97-AF65-F5344CB8AC3E}">
        <p14:creationId xmlns:p14="http://schemas.microsoft.com/office/powerpoint/2010/main" val="4726877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補足）</a:t>
            </a:r>
            <a:r>
              <a:rPr kumimoji="1" lang="ja-JP" altLang="en-US" dirty="0" smtClean="0"/>
              <a:t>板挟み状態の</a:t>
            </a:r>
            <a:r>
              <a:rPr kumimoji="1" lang="ja-JP" altLang="en-US" dirty="0"/>
              <a:t>再帰</a:t>
            </a:r>
            <a:r>
              <a:rPr kumimoji="1" lang="ja-JP" altLang="en-US" dirty="0" smtClean="0"/>
              <a:t>関数論</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arguments.callee</a:t>
            </a:r>
            <a:r>
              <a:rPr kumimoji="1" lang="ja-JP" altLang="en-US" dirty="0" smtClean="0"/>
              <a:t>は「今呼び出されている関数自体」を指す。</a:t>
            </a:r>
            <a:endParaRPr kumimoji="1" lang="en-US" altLang="ja-JP" dirty="0" smtClean="0"/>
          </a:p>
          <a:p>
            <a:r>
              <a:rPr lang="ja-JP" altLang="en-US" dirty="0" smtClean="0"/>
              <a:t>過去において再帰関数の定義にはこのプロパティが用いられた。</a:t>
            </a:r>
            <a:endParaRPr lang="en-US" altLang="ja-JP" dirty="0" smtClean="0"/>
          </a:p>
          <a:p>
            <a:r>
              <a:rPr kumimoji="1" lang="ja-JP" altLang="en-US" dirty="0" smtClean="0"/>
              <a:t>しかし現在は代わりに名前付き</a:t>
            </a:r>
            <a:r>
              <a:rPr kumimoji="1" lang="en-US" altLang="ja-JP" dirty="0" smtClean="0"/>
              <a:t>function</a:t>
            </a:r>
            <a:r>
              <a:rPr kumimoji="1" lang="ja-JP" altLang="en-US" dirty="0" smtClean="0"/>
              <a:t>式を用いるべきとされる（*）。</a:t>
            </a:r>
            <a:r>
              <a:rPr lang="ja-JP" altLang="en-US" dirty="0" smtClean="0"/>
              <a:t>これは「末尾再帰最適化」の妨げとなるためだとか。</a:t>
            </a:r>
            <a:endParaRPr lang="en-US" altLang="ja-JP" dirty="0" smtClean="0"/>
          </a:p>
          <a:p>
            <a:r>
              <a:rPr kumimoji="1" lang="ja-JP" altLang="en-US" dirty="0" smtClean="0"/>
              <a:t>ところが名前付き</a:t>
            </a:r>
            <a:r>
              <a:rPr kumimoji="1" lang="en-US" altLang="ja-JP" dirty="0" smtClean="0"/>
              <a:t>function</a:t>
            </a:r>
            <a:r>
              <a:rPr kumimoji="1" lang="ja-JP" altLang="en-US" dirty="0" smtClean="0"/>
              <a:t>式で宣言された関数のスコープ・チェーンの最前面には関数オブジェクト自身のプロパティ（プロトタイプから継承したものも含む）が来る（</a:t>
            </a:r>
            <a:r>
              <a:rPr kumimoji="1" lang="en-US" altLang="ja-JP" dirty="0" smtClean="0"/>
              <a:t>v3</a:t>
            </a:r>
            <a:r>
              <a:rPr kumimoji="1" lang="ja-JP" altLang="en-US" dirty="0" smtClean="0"/>
              <a:t>）。</a:t>
            </a:r>
            <a:endParaRPr kumimoji="1" lang="en-US" altLang="ja-JP" dirty="0" smtClean="0"/>
          </a:p>
          <a:p>
            <a:r>
              <a:rPr kumimoji="1" lang="ja-JP" altLang="en-US" dirty="0" smtClean="0"/>
              <a:t>よってこれはこれで危険。再帰関数の実装において、匿名関数の利用はあきらめるべき・・・か。</a:t>
            </a:r>
            <a:endParaRPr kumimoji="1" lang="ja-JP" altLang="en-US" dirty="0"/>
          </a:p>
        </p:txBody>
      </p:sp>
      <p:sp>
        <p:nvSpPr>
          <p:cNvPr id="4" name="正方形/長方形 3"/>
          <p:cNvSpPr/>
          <p:nvPr/>
        </p:nvSpPr>
        <p:spPr>
          <a:xfrm>
            <a:off x="838201" y="6061362"/>
            <a:ext cx="10515600" cy="7966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dirty="0" smtClean="0">
                <a:solidFill>
                  <a:schemeClr val="tx1">
                    <a:lumMod val="75000"/>
                    <a:lumOff val="25000"/>
                  </a:schemeClr>
                </a:solidFill>
              </a:rPr>
              <a:t>* なぜ</a:t>
            </a:r>
            <a:r>
              <a:rPr lang="en-US" altLang="ja-JP" sz="1400" dirty="0" err="1" smtClean="0">
                <a:solidFill>
                  <a:schemeClr val="tx1">
                    <a:lumMod val="75000"/>
                    <a:lumOff val="25000"/>
                  </a:schemeClr>
                </a:solidFill>
              </a:rPr>
              <a:t>arguments.callee</a:t>
            </a:r>
            <a:r>
              <a:rPr lang="ja-JP" altLang="en-US" sz="1400" dirty="0" smtClean="0">
                <a:solidFill>
                  <a:schemeClr val="tx1">
                    <a:lumMod val="75000"/>
                    <a:lumOff val="25000"/>
                  </a:schemeClr>
                </a:solidFill>
              </a:rPr>
              <a:t>の利用が非推奨となったかの説明は</a:t>
            </a:r>
            <a:r>
              <a:rPr lang="en-US" altLang="ja-JP" sz="1400" dirty="0" smtClean="0">
                <a:solidFill>
                  <a:schemeClr val="tx1">
                    <a:lumMod val="75000"/>
                    <a:lumOff val="25000"/>
                  </a:schemeClr>
                </a:solidFill>
              </a:rPr>
              <a:t>MDB</a:t>
            </a:r>
            <a:r>
              <a:rPr lang="ja-JP" altLang="en-US" sz="1400" dirty="0" smtClean="0">
                <a:solidFill>
                  <a:schemeClr val="tx1">
                    <a:lumMod val="75000"/>
                    <a:lumOff val="25000"/>
                  </a:schemeClr>
                </a:solidFill>
              </a:rPr>
              <a:t>の右のページに解説がある：　</a:t>
            </a:r>
            <a:r>
              <a:rPr lang="en-US" altLang="ja-JP" sz="1400" dirty="0">
                <a:solidFill>
                  <a:schemeClr val="tx1">
                    <a:lumMod val="75000"/>
                    <a:lumOff val="25000"/>
                  </a:schemeClr>
                </a:solidFill>
                <a:hlinkClick r:id="rId2"/>
              </a:rPr>
              <a:t>https://</a:t>
            </a:r>
            <a:r>
              <a:rPr lang="en-US" altLang="ja-JP" sz="1400" dirty="0" smtClean="0">
                <a:solidFill>
                  <a:schemeClr val="tx1">
                    <a:lumMod val="75000"/>
                    <a:lumOff val="25000"/>
                  </a:schemeClr>
                </a:solidFill>
                <a:hlinkClick r:id="rId2"/>
              </a:rPr>
              <a:t>developer.mozilla.org/ja/docs/Web/JavaScript/Reference/Functions_and_function_scope/arguments/callee</a:t>
            </a:r>
            <a:endParaRPr lang="en-US" altLang="ja-JP" sz="1400" dirty="0" smtClean="0">
              <a:solidFill>
                <a:schemeClr val="tx1">
                  <a:lumMod val="75000"/>
                  <a:lumOff val="25000"/>
                </a:schemeClr>
              </a:solidFill>
            </a:endParaRPr>
          </a:p>
          <a:p>
            <a:pPr marL="285750" indent="-285750">
              <a:buFont typeface="Arial" charset="0"/>
              <a:buChar char="•"/>
            </a:pP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115404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call/apply</a:t>
            </a:r>
            <a:r>
              <a:rPr kumimoji="1" lang="ja-JP" altLang="en-US" dirty="0" smtClean="0"/>
              <a:t>によるレシーバ差し替え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前述のとおり関数内の</a:t>
            </a:r>
            <a:r>
              <a:rPr kumimoji="1" lang="en-US" altLang="ja-JP" dirty="0" smtClean="0"/>
              <a:t>this</a:t>
            </a:r>
            <a:r>
              <a:rPr kumimoji="1" lang="ja-JP" altLang="en-US" dirty="0" smtClean="0"/>
              <a:t>の意味はその宣言方法と呼び出し方法の組み合わせで決まる。</a:t>
            </a:r>
            <a:endParaRPr kumimoji="1" lang="en-US" altLang="ja-JP" dirty="0" smtClean="0"/>
          </a:p>
          <a:p>
            <a:r>
              <a:rPr kumimoji="1" lang="ja-JP" altLang="en-US" dirty="0" smtClean="0"/>
              <a:t>ところで</a:t>
            </a:r>
            <a:r>
              <a:rPr kumimoji="1" lang="en-US" altLang="ja-JP" dirty="0" smtClean="0"/>
              <a:t>JavaScript</a:t>
            </a:r>
            <a:r>
              <a:rPr kumimoji="1" lang="ja-JP" altLang="en-US" dirty="0" err="1" smtClean="0"/>
              <a:t>には</a:t>
            </a:r>
            <a:r>
              <a:rPr kumimoji="1" lang="ja-JP" altLang="en-US" dirty="0" smtClean="0"/>
              <a:t>意図的にレシーバ（</a:t>
            </a:r>
            <a:r>
              <a:rPr kumimoji="1" lang="en-US" altLang="ja-JP" dirty="0" smtClean="0"/>
              <a:t>this</a:t>
            </a:r>
            <a:r>
              <a:rPr lang="ja-JP" altLang="en-US" dirty="0" smtClean="0"/>
              <a:t>）の差し替えを行う方法が用意されている。</a:t>
            </a:r>
            <a:endParaRPr kumimoji="1" lang="ja-JP" altLang="en-US" dirty="0"/>
          </a:p>
        </p:txBody>
      </p:sp>
      <p:sp>
        <p:nvSpPr>
          <p:cNvPr id="5" name="メモ 4"/>
          <p:cNvSpPr/>
          <p:nvPr/>
        </p:nvSpPr>
        <p:spPr>
          <a:xfrm>
            <a:off x="838200" y="3800855"/>
            <a:ext cx="9940636" cy="2461412"/>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a:t>
            </a:r>
            <a:r>
              <a:rPr kumimoji="1" lang="en-US" altLang="ja-JP" sz="2400" dirty="0" smtClean="0">
                <a:solidFill>
                  <a:schemeClr val="tx1">
                    <a:lumMod val="75000"/>
                    <a:lumOff val="25000"/>
                  </a:schemeClr>
                </a:solidFill>
                <a:latin typeface="Courier New" charset="0"/>
                <a:ea typeface="Courier New" charset="0"/>
                <a:cs typeface="Courier New" charset="0"/>
              </a:rPr>
              <a:t>JavaScript</a:t>
            </a:r>
            <a:endParaRPr lang="en-US" altLang="ja-JP" sz="2400" dirty="0" smtClean="0">
              <a:solidFill>
                <a:schemeClr val="tx1">
                  <a:lumMod val="75000"/>
                  <a:lumOff val="25000"/>
                </a:schemeClr>
              </a:solidFill>
              <a:latin typeface="Courier New" charset="0"/>
              <a:ea typeface="Courier New" charset="0"/>
              <a:cs typeface="Courier New" charset="0"/>
            </a:endParaRPr>
          </a:p>
          <a:p>
            <a:r>
              <a:rPr lang="en-US" altLang="ja-JP" sz="2400" dirty="0" err="1" smtClean="0">
                <a:solidFill>
                  <a:schemeClr val="tx1">
                    <a:lumMod val="75000"/>
                    <a:lumOff val="25000"/>
                  </a:schemeClr>
                </a:solidFill>
                <a:latin typeface="Courier New" charset="0"/>
                <a:ea typeface="Courier New" charset="0"/>
                <a:cs typeface="Courier New" charset="0"/>
              </a:rPr>
              <a:t>Foo.prototype</a:t>
            </a:r>
            <a:r>
              <a:rPr lang="en-US" altLang="ja-JP" sz="2400" dirty="0" err="1" smtClean="0">
                <a:solidFill>
                  <a:schemeClr val="tx1">
                    <a:lumMod val="75000"/>
                    <a:lumOff val="25000"/>
                  </a:schemeClr>
                </a:solidFill>
                <a:latin typeface="Courier New" charset="0"/>
                <a:ea typeface="Courier New" charset="0"/>
                <a:cs typeface="Courier New" charset="0"/>
              </a:rPr>
              <a:t>.baz</a:t>
            </a:r>
            <a:r>
              <a:rPr lang="en-US" altLang="ja-JP" sz="2400" dirty="0" smtClean="0">
                <a:solidFill>
                  <a:schemeClr val="tx1">
                    <a:lumMod val="75000"/>
                    <a:lumOff val="25000"/>
                  </a:schemeClr>
                </a:solidFill>
                <a:latin typeface="Courier New" charset="0"/>
                <a:ea typeface="Courier New" charset="0"/>
                <a:cs typeface="Courier New" charset="0"/>
              </a:rPr>
              <a:t> = function() {</a:t>
            </a:r>
          </a:p>
          <a:p>
            <a:r>
              <a:rPr lang="en-US" altLang="ja-JP" sz="2400" dirty="0" smtClean="0">
                <a:solidFill>
                  <a:schemeClr val="tx1">
                    <a:lumMod val="75000"/>
                    <a:lumOff val="25000"/>
                  </a:schemeClr>
                </a:solidFill>
                <a:latin typeface="Courier New" charset="0"/>
                <a:ea typeface="Courier New" charset="0"/>
                <a:cs typeface="Courier New" charset="0"/>
              </a:rPr>
              <a:t>	console.log(</a:t>
            </a:r>
            <a:r>
              <a:rPr lang="en-US" altLang="ja-JP" sz="2400" dirty="0" err="1" smtClean="0">
                <a:solidFill>
                  <a:schemeClr val="tx1">
                    <a:lumMod val="75000"/>
                    <a:lumOff val="25000"/>
                  </a:schemeClr>
                </a:solidFill>
                <a:latin typeface="Courier New" charset="0"/>
                <a:ea typeface="Courier New" charset="0"/>
                <a:cs typeface="Courier New" charset="0"/>
              </a:rPr>
              <a:t>this.bar</a:t>
            </a:r>
            <a:r>
              <a:rPr lang="en-US" altLang="ja-JP" sz="2400" dirty="0" smtClean="0">
                <a:solidFill>
                  <a:schemeClr val="tx1">
                    <a:lumMod val="75000"/>
                    <a:lumOff val="25000"/>
                  </a:schemeClr>
                </a:solidFill>
                <a:latin typeface="Courier New" charset="0"/>
                <a:ea typeface="Courier New" charset="0"/>
                <a:cs typeface="Courier New" charset="0"/>
              </a:rPr>
              <a:t>);</a:t>
            </a:r>
            <a:endParaRPr lang="en-US" altLang="ja-JP" sz="2400" dirty="0">
              <a:solidFill>
                <a:schemeClr val="tx1">
                  <a:lumMod val="75000"/>
                  <a:lumOff val="25000"/>
                </a:schemeClr>
              </a:solidFill>
              <a:latin typeface="Courier New" charset="0"/>
              <a:ea typeface="Courier New" charset="0"/>
              <a:cs typeface="Courier New" charset="0"/>
            </a:endParaRPr>
          </a:p>
          <a:p>
            <a:r>
              <a:rPr lang="en-US" altLang="ja-JP" sz="2400" dirty="0" smtClean="0">
                <a:solidFill>
                  <a:schemeClr val="tx1">
                    <a:lumMod val="75000"/>
                    <a:lumOff val="25000"/>
                  </a:schemeClr>
                </a:solidFill>
                <a:latin typeface="Courier New" charset="0"/>
                <a:ea typeface="Courier New" charset="0"/>
                <a:cs typeface="Courier New" charset="0"/>
              </a:rPr>
              <a:t>};</a:t>
            </a:r>
          </a:p>
          <a:p>
            <a:r>
              <a:rPr lang="en-US" altLang="ja-JP" sz="2400" dirty="0" err="1" smtClean="0">
                <a:solidFill>
                  <a:schemeClr val="tx1">
                    <a:lumMod val="75000"/>
                    <a:lumOff val="25000"/>
                  </a:schemeClr>
                </a:solidFill>
                <a:latin typeface="Courier New" charset="0"/>
                <a:ea typeface="Courier New" charset="0"/>
                <a:cs typeface="Courier New" charset="0"/>
              </a:rPr>
              <a:t>var</a:t>
            </a:r>
            <a:r>
              <a:rPr lang="en-US" altLang="ja-JP" sz="2400" dirty="0" smtClean="0">
                <a:solidFill>
                  <a:schemeClr val="tx1">
                    <a:lumMod val="75000"/>
                    <a:lumOff val="25000"/>
                  </a:schemeClr>
                </a:solidFill>
                <a:latin typeface="Courier New" charset="0"/>
                <a:ea typeface="Courier New" charset="0"/>
                <a:cs typeface="Courier New" charset="0"/>
              </a:rPr>
              <a:t> foo = new Foo(123);</a:t>
            </a:r>
          </a:p>
          <a:p>
            <a:r>
              <a:rPr lang="en-US" altLang="ja-JP" sz="2400" dirty="0" err="1" smtClean="0">
                <a:solidFill>
                  <a:schemeClr val="tx1">
                    <a:lumMod val="75000"/>
                    <a:lumOff val="25000"/>
                  </a:schemeClr>
                </a:solidFill>
                <a:latin typeface="Courier New" charset="0"/>
                <a:ea typeface="Courier New" charset="0"/>
                <a:cs typeface="Courier New" charset="0"/>
              </a:rPr>
              <a:t>var</a:t>
            </a:r>
            <a:r>
              <a:rPr lang="en-US" altLang="ja-JP" sz="2400" dirty="0" smtClean="0">
                <a:solidFill>
                  <a:schemeClr val="tx1">
                    <a:lumMod val="75000"/>
                    <a:lumOff val="25000"/>
                  </a:schemeClr>
                </a:solidFill>
                <a:latin typeface="Courier New" charset="0"/>
                <a:ea typeface="Courier New" charset="0"/>
                <a:cs typeface="Courier New" charset="0"/>
              </a:rPr>
              <a:t> </a:t>
            </a:r>
            <a:r>
              <a:rPr lang="en-US" altLang="ja-JP" sz="2400" dirty="0" err="1" smtClean="0">
                <a:solidFill>
                  <a:schemeClr val="tx1">
                    <a:lumMod val="75000"/>
                    <a:lumOff val="25000"/>
                  </a:schemeClr>
                </a:solidFill>
                <a:latin typeface="Courier New" charset="0"/>
                <a:ea typeface="Courier New" charset="0"/>
                <a:cs typeface="Courier New" charset="0"/>
              </a:rPr>
              <a:t>obj</a:t>
            </a:r>
            <a:r>
              <a:rPr lang="en-US" altLang="ja-JP" sz="2400" dirty="0" smtClean="0">
                <a:solidFill>
                  <a:schemeClr val="tx1">
                    <a:lumMod val="75000"/>
                    <a:lumOff val="25000"/>
                  </a:schemeClr>
                </a:solidFill>
                <a:latin typeface="Courier New" charset="0"/>
                <a:ea typeface="Courier New" charset="0"/>
                <a:cs typeface="Courier New" charset="0"/>
              </a:rPr>
              <a:t> = {bar: 456};</a:t>
            </a:r>
            <a:endParaRPr lang="en-US" altLang="ja-JP" sz="2400" dirty="0">
              <a:solidFill>
                <a:schemeClr val="tx1">
                  <a:lumMod val="75000"/>
                  <a:lumOff val="25000"/>
                </a:schemeClr>
              </a:solidFill>
              <a:latin typeface="Courier New" charset="0"/>
              <a:ea typeface="Courier New" charset="0"/>
              <a:cs typeface="Courier New" charset="0"/>
            </a:endParaRPr>
          </a:p>
        </p:txBody>
      </p:sp>
      <p:sp>
        <p:nvSpPr>
          <p:cNvPr id="6" name="メモ 5"/>
          <p:cNvSpPr/>
          <p:nvPr/>
        </p:nvSpPr>
        <p:spPr>
          <a:xfrm>
            <a:off x="6511636" y="5031561"/>
            <a:ext cx="4842164" cy="1628318"/>
          </a:xfrm>
          <a:prstGeom prst="foldedCorner">
            <a:avLst/>
          </a:prstGeom>
          <a:solidFill>
            <a:srgbClr val="FFF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a:t>
            </a:r>
            <a:r>
              <a:rPr kumimoji="1" lang="en-US" altLang="ja-JP" sz="2400" dirty="0" smtClean="0">
                <a:solidFill>
                  <a:schemeClr val="tx1">
                    <a:lumMod val="75000"/>
                    <a:lumOff val="25000"/>
                  </a:schemeClr>
                </a:solidFill>
                <a:latin typeface="Courier New" charset="0"/>
                <a:ea typeface="Courier New" charset="0"/>
                <a:cs typeface="Courier New" charset="0"/>
              </a:rPr>
              <a:t>JavaScript</a:t>
            </a:r>
          </a:p>
          <a:p>
            <a:r>
              <a:rPr lang="en-US" altLang="ja-JP" sz="2400" dirty="0" err="1" smtClean="0">
                <a:solidFill>
                  <a:schemeClr val="tx1">
                    <a:lumMod val="75000"/>
                    <a:lumOff val="25000"/>
                  </a:schemeClr>
                </a:solidFill>
                <a:latin typeface="Courier New" charset="0"/>
                <a:ea typeface="Courier New" charset="0"/>
                <a:cs typeface="Courier New" charset="0"/>
              </a:rPr>
              <a:t>foo.baz.apply</a:t>
            </a:r>
            <a:r>
              <a:rPr lang="en-US" altLang="ja-JP" sz="2400" dirty="0" smtClean="0">
                <a:solidFill>
                  <a:schemeClr val="tx1">
                    <a:lumMod val="75000"/>
                    <a:lumOff val="25000"/>
                  </a:schemeClr>
                </a:solidFill>
                <a:latin typeface="Courier New" charset="0"/>
                <a:ea typeface="Courier New" charset="0"/>
                <a:cs typeface="Courier New" charset="0"/>
              </a:rPr>
              <a:t>(</a:t>
            </a:r>
            <a:r>
              <a:rPr lang="en-US" altLang="ja-JP" sz="2400" dirty="0" err="1" smtClean="0">
                <a:solidFill>
                  <a:schemeClr val="tx1">
                    <a:lumMod val="75000"/>
                    <a:lumOff val="25000"/>
                  </a:schemeClr>
                </a:solidFill>
                <a:latin typeface="Courier New" charset="0"/>
                <a:ea typeface="Courier New" charset="0"/>
                <a:cs typeface="Courier New" charset="0"/>
              </a:rPr>
              <a:t>obj</a:t>
            </a:r>
            <a:r>
              <a:rPr lang="en-US" altLang="ja-JP" sz="2400" dirty="0" smtClean="0">
                <a:solidFill>
                  <a:schemeClr val="tx1">
                    <a:lumMod val="75000"/>
                    <a:lumOff val="25000"/>
                  </a:schemeClr>
                </a:solidFill>
                <a:latin typeface="Courier New" charset="0"/>
                <a:ea typeface="Courier New" charset="0"/>
                <a:cs typeface="Courier New" charset="0"/>
              </a:rPr>
              <a:t>, []);</a:t>
            </a:r>
            <a:endParaRPr kumimoji="1" lang="en-US" altLang="ja-JP" sz="2400" dirty="0">
              <a:solidFill>
                <a:schemeClr val="tx1">
                  <a:lumMod val="75000"/>
                  <a:lumOff val="25000"/>
                </a:schemeClr>
              </a:solidFill>
              <a:latin typeface="Courier New" charset="0"/>
              <a:ea typeface="Courier New" charset="0"/>
              <a:cs typeface="Courier New" charset="0"/>
            </a:endParaRPr>
          </a:p>
        </p:txBody>
      </p:sp>
      <p:sp>
        <p:nvSpPr>
          <p:cNvPr id="7" name="四角形吹き出し 6"/>
          <p:cNvSpPr/>
          <p:nvPr/>
        </p:nvSpPr>
        <p:spPr>
          <a:xfrm>
            <a:off x="5595780" y="6176962"/>
            <a:ext cx="1553165" cy="681037"/>
          </a:xfrm>
          <a:prstGeom prst="wedgeRectCallout">
            <a:avLst>
              <a:gd name="adj1" fmla="val 63549"/>
              <a:gd name="adj2" fmla="val -98494"/>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t>関数オブジェクトへの参照</a:t>
            </a:r>
            <a:endParaRPr kumimoji="1" lang="ja-JP" altLang="en-US" sz="1400" dirty="0"/>
          </a:p>
        </p:txBody>
      </p:sp>
      <p:sp>
        <p:nvSpPr>
          <p:cNvPr id="8" name="四角形吹き出し 7"/>
          <p:cNvSpPr/>
          <p:nvPr/>
        </p:nvSpPr>
        <p:spPr>
          <a:xfrm>
            <a:off x="7826362" y="6174797"/>
            <a:ext cx="1331493" cy="681037"/>
          </a:xfrm>
          <a:prstGeom prst="wedgeRectCallout">
            <a:avLst>
              <a:gd name="adj1" fmla="val 47493"/>
              <a:gd name="adj2" fmla="val -102563"/>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t>this</a:t>
            </a:r>
            <a:r>
              <a:rPr kumimoji="1" lang="ja-JP" altLang="en-US" sz="1400" dirty="0" smtClean="0"/>
              <a:t>に参照</a:t>
            </a:r>
            <a:r>
              <a:rPr kumimoji="1" lang="en-US" altLang="ja-JP" sz="1400" dirty="0" smtClean="0"/>
              <a:t/>
            </a:r>
            <a:br>
              <a:rPr kumimoji="1" lang="en-US" altLang="ja-JP" sz="1400" dirty="0" smtClean="0"/>
            </a:br>
            <a:r>
              <a:rPr kumimoji="1" lang="ja-JP" altLang="en-US" sz="1400" dirty="0" smtClean="0"/>
              <a:t>させたい値</a:t>
            </a:r>
            <a:endParaRPr kumimoji="1" lang="ja-JP" altLang="en-US" sz="1400" dirty="0"/>
          </a:p>
        </p:txBody>
      </p:sp>
      <p:sp>
        <p:nvSpPr>
          <p:cNvPr id="9" name="四角形吹き出し 8"/>
          <p:cNvSpPr/>
          <p:nvPr/>
        </p:nvSpPr>
        <p:spPr>
          <a:xfrm>
            <a:off x="10189289" y="6176963"/>
            <a:ext cx="1483893" cy="681037"/>
          </a:xfrm>
          <a:prstGeom prst="wedgeRectCallout">
            <a:avLst>
              <a:gd name="adj1" fmla="val -48674"/>
              <a:gd name="adj2" fmla="val -104597"/>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smtClean="0"/>
              <a:t>関数の引数</a:t>
            </a:r>
            <a:r>
              <a:rPr kumimoji="1" lang="en-US" altLang="ja-JP" sz="1400" dirty="0" smtClean="0"/>
              <a:t/>
            </a:r>
            <a:br>
              <a:rPr kumimoji="1" lang="en-US" altLang="ja-JP" sz="1400" dirty="0" smtClean="0"/>
            </a:br>
            <a:r>
              <a:rPr kumimoji="1" lang="ja-JP" altLang="en-US" sz="1400" dirty="0" smtClean="0"/>
              <a:t>（配列形式）</a:t>
            </a:r>
            <a:endParaRPr kumimoji="1" lang="ja-JP" altLang="en-US" sz="1400" dirty="0"/>
          </a:p>
        </p:txBody>
      </p:sp>
    </p:spTree>
    <p:extLst>
      <p:ext uri="{BB962C8B-B14F-4D97-AF65-F5344CB8AC3E}">
        <p14:creationId xmlns:p14="http://schemas.microsoft.com/office/powerpoint/2010/main" val="325572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補足）安全な</a:t>
            </a:r>
            <a:r>
              <a:rPr kumimoji="1" lang="en-US" altLang="ja-JP" dirty="0" smtClean="0"/>
              <a:t>this</a:t>
            </a:r>
            <a:endParaRPr kumimoji="1" lang="ja-JP" altLang="en-US" dirty="0"/>
          </a:p>
        </p:txBody>
      </p:sp>
      <p:sp>
        <p:nvSpPr>
          <p:cNvPr id="3" name="コンテンツ プレースホルダー 2"/>
          <p:cNvSpPr>
            <a:spLocks noGrp="1"/>
          </p:cNvSpPr>
          <p:nvPr>
            <p:ph idx="1"/>
          </p:nvPr>
        </p:nvSpPr>
        <p:spPr/>
        <p:txBody>
          <a:bodyPr/>
          <a:lstStyle/>
          <a:p>
            <a:r>
              <a:rPr lang="ja-JP" altLang="en-US" dirty="0"/>
              <a:t>実用的ではない</a:t>
            </a:r>
            <a:r>
              <a:rPr lang="ja-JP" altLang="en-US" dirty="0" smtClean="0"/>
              <a:t>がとにかく安全性を求めなくてはならないケースでは、</a:t>
            </a:r>
            <a:r>
              <a:rPr lang="en-US" altLang="ja-JP" dirty="0" smtClean="0"/>
              <a:t>call/apply</a:t>
            </a:r>
            <a:r>
              <a:rPr lang="ja-JP" altLang="en-US" dirty="0" smtClean="0"/>
              <a:t>を使って</a:t>
            </a:r>
            <a:r>
              <a:rPr lang="en-US" altLang="ja-JP" dirty="0" smtClean="0"/>
              <a:t>this</a:t>
            </a:r>
            <a:r>
              <a:rPr lang="ja-JP" altLang="en-US" dirty="0" smtClean="0"/>
              <a:t>を無効化する手法をとることができる。</a:t>
            </a:r>
            <a:endParaRPr kumimoji="1" lang="ja-JP" altLang="en-US" dirty="0"/>
          </a:p>
        </p:txBody>
      </p:sp>
      <p:sp>
        <p:nvSpPr>
          <p:cNvPr id="4" name="メモ 3"/>
          <p:cNvSpPr/>
          <p:nvPr/>
        </p:nvSpPr>
        <p:spPr>
          <a:xfrm>
            <a:off x="838200" y="3505200"/>
            <a:ext cx="10515600" cy="2757067"/>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400" dirty="0">
                <a:solidFill>
                  <a:schemeClr val="tx1">
                    <a:lumMod val="75000"/>
                    <a:lumOff val="25000"/>
                  </a:schemeClr>
                </a:solidFill>
                <a:latin typeface="Courier New" charset="0"/>
                <a:ea typeface="Courier New" charset="0"/>
                <a:cs typeface="Courier New" charset="0"/>
              </a:rPr>
              <a:t>// </a:t>
            </a:r>
            <a:r>
              <a:rPr kumimoji="1" lang="en-US" altLang="ja-JP" sz="2400" dirty="0" smtClean="0">
                <a:solidFill>
                  <a:schemeClr val="tx1">
                    <a:lumMod val="75000"/>
                    <a:lumOff val="25000"/>
                  </a:schemeClr>
                </a:solidFill>
                <a:latin typeface="Courier New" charset="0"/>
                <a:ea typeface="Courier New" charset="0"/>
                <a:cs typeface="Courier New" charset="0"/>
              </a:rPr>
              <a:t>JavaScript</a:t>
            </a:r>
            <a:endParaRPr lang="en-US" altLang="ja-JP" sz="2400" dirty="0" smtClean="0">
              <a:solidFill>
                <a:schemeClr val="tx1">
                  <a:lumMod val="75000"/>
                  <a:lumOff val="25000"/>
                </a:schemeClr>
              </a:solidFill>
              <a:latin typeface="Courier New" charset="0"/>
              <a:ea typeface="Courier New" charset="0"/>
              <a:cs typeface="Courier New" charset="0"/>
            </a:endParaRPr>
          </a:p>
          <a:p>
            <a:r>
              <a:rPr lang="en-US" altLang="ja-JP" sz="2400" dirty="0" err="1" smtClean="0">
                <a:solidFill>
                  <a:schemeClr val="tx1">
                    <a:lumMod val="75000"/>
                    <a:lumOff val="25000"/>
                  </a:schemeClr>
                </a:solidFill>
                <a:latin typeface="Courier New" charset="0"/>
                <a:ea typeface="Courier New" charset="0"/>
                <a:cs typeface="Courier New" charset="0"/>
              </a:rPr>
              <a:t>Foo.prototype</a:t>
            </a:r>
            <a:r>
              <a:rPr lang="en-US" altLang="ja-JP" sz="2400" dirty="0" err="1" smtClean="0">
                <a:solidFill>
                  <a:schemeClr val="tx1">
                    <a:lumMod val="75000"/>
                    <a:lumOff val="25000"/>
                  </a:schemeClr>
                </a:solidFill>
                <a:latin typeface="Courier New" charset="0"/>
                <a:ea typeface="Courier New" charset="0"/>
                <a:cs typeface="Courier New" charset="0"/>
              </a:rPr>
              <a:t>.baz</a:t>
            </a:r>
            <a:r>
              <a:rPr lang="en-US" altLang="ja-JP" sz="2400" dirty="0" smtClean="0">
                <a:solidFill>
                  <a:schemeClr val="tx1">
                    <a:lumMod val="75000"/>
                    <a:lumOff val="25000"/>
                  </a:schemeClr>
                </a:solidFill>
                <a:latin typeface="Courier New" charset="0"/>
                <a:ea typeface="Courier New" charset="0"/>
                <a:cs typeface="Courier New" charset="0"/>
              </a:rPr>
              <a:t> = function(v) {</a:t>
            </a:r>
          </a:p>
          <a:p>
            <a:r>
              <a:rPr lang="en-US" altLang="ja-JP" sz="2400" dirty="0">
                <a:solidFill>
                  <a:schemeClr val="tx1">
                    <a:lumMod val="75000"/>
                    <a:lumOff val="25000"/>
                  </a:schemeClr>
                </a:solidFill>
                <a:latin typeface="Courier New" charset="0"/>
                <a:ea typeface="Courier New" charset="0"/>
                <a:cs typeface="Courier New" charset="0"/>
              </a:rPr>
              <a:t>	</a:t>
            </a:r>
            <a:r>
              <a:rPr lang="en-US" altLang="ja-JP" sz="2400" dirty="0" err="1" smtClean="0">
                <a:solidFill>
                  <a:schemeClr val="tx1">
                    <a:lumMod val="75000"/>
                    <a:lumOff val="25000"/>
                  </a:schemeClr>
                </a:solidFill>
                <a:latin typeface="Courier New" charset="0"/>
                <a:ea typeface="Courier New" charset="0"/>
                <a:cs typeface="Courier New" charset="0"/>
              </a:rPr>
              <a:t>this.bar</a:t>
            </a:r>
            <a:r>
              <a:rPr lang="en-US" altLang="ja-JP" sz="2400" dirty="0" smtClean="0">
                <a:solidFill>
                  <a:schemeClr val="tx1">
                    <a:lumMod val="75000"/>
                    <a:lumOff val="25000"/>
                  </a:schemeClr>
                </a:solidFill>
                <a:latin typeface="Courier New" charset="0"/>
                <a:ea typeface="Courier New" charset="0"/>
                <a:cs typeface="Courier New" charset="0"/>
              </a:rPr>
              <a:t> = v;</a:t>
            </a:r>
          </a:p>
          <a:p>
            <a:r>
              <a:rPr lang="en-US" altLang="ja-JP" sz="2400" dirty="0" smtClean="0">
                <a:solidFill>
                  <a:schemeClr val="tx1">
                    <a:lumMod val="75000"/>
                    <a:lumOff val="25000"/>
                  </a:schemeClr>
                </a:solidFill>
                <a:latin typeface="Courier New" charset="0"/>
                <a:ea typeface="Courier New" charset="0"/>
                <a:cs typeface="Courier New" charset="0"/>
              </a:rPr>
              <a:t>};</a:t>
            </a:r>
          </a:p>
          <a:p>
            <a:r>
              <a:rPr lang="en-US" altLang="ja-JP" sz="2400" dirty="0" err="1" smtClean="0">
                <a:solidFill>
                  <a:schemeClr val="tx1">
                    <a:lumMod val="75000"/>
                    <a:lumOff val="25000"/>
                  </a:schemeClr>
                </a:solidFill>
                <a:latin typeface="Courier New" charset="0"/>
                <a:ea typeface="Courier New" charset="0"/>
                <a:cs typeface="Courier New" charset="0"/>
              </a:rPr>
              <a:t>var</a:t>
            </a:r>
            <a:r>
              <a:rPr lang="en-US" altLang="ja-JP" sz="2400" dirty="0" smtClean="0">
                <a:solidFill>
                  <a:schemeClr val="tx1">
                    <a:lumMod val="75000"/>
                    <a:lumOff val="25000"/>
                  </a:schemeClr>
                </a:solidFill>
                <a:latin typeface="Courier New" charset="0"/>
                <a:ea typeface="Courier New" charset="0"/>
                <a:cs typeface="Courier New" charset="0"/>
              </a:rPr>
              <a:t> foo = new Foo(123);</a:t>
            </a:r>
          </a:p>
          <a:p>
            <a:r>
              <a:rPr lang="en-US" altLang="ja-JP" sz="2400" dirty="0" err="1" smtClean="0">
                <a:solidFill>
                  <a:schemeClr val="tx1">
                    <a:lumMod val="75000"/>
                    <a:lumOff val="25000"/>
                  </a:schemeClr>
                </a:solidFill>
                <a:latin typeface="Courier New" charset="0"/>
                <a:ea typeface="Courier New" charset="0"/>
                <a:cs typeface="Courier New" charset="0"/>
              </a:rPr>
              <a:t>foo.baz.apply</a:t>
            </a:r>
            <a:r>
              <a:rPr lang="en-US" altLang="ja-JP" sz="2400" dirty="0" smtClean="0">
                <a:solidFill>
                  <a:schemeClr val="tx1">
                    <a:lumMod val="75000"/>
                    <a:lumOff val="25000"/>
                  </a:schemeClr>
                </a:solidFill>
                <a:latin typeface="Courier New" charset="0"/>
                <a:ea typeface="Courier New" charset="0"/>
                <a:cs typeface="Courier New" charset="0"/>
              </a:rPr>
              <a:t>(undefined,["456"]);</a:t>
            </a:r>
            <a:endParaRPr lang="en-US" altLang="ja-JP" sz="2400" dirty="0">
              <a:solidFill>
                <a:schemeClr val="tx1">
                  <a:lumMod val="75000"/>
                  <a:lumOff val="2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38506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ちょっとまとめ</a:t>
            </a:r>
          </a:p>
        </p:txBody>
      </p:sp>
      <p:sp>
        <p:nvSpPr>
          <p:cNvPr id="3" name="コンテンツ プレースホルダー 2"/>
          <p:cNvSpPr>
            <a:spLocks noGrp="1"/>
          </p:cNvSpPr>
          <p:nvPr>
            <p:ph idx="1"/>
          </p:nvPr>
        </p:nvSpPr>
        <p:spPr/>
        <p:txBody>
          <a:bodyPr>
            <a:normAutofit/>
          </a:bodyPr>
          <a:lstStyle/>
          <a:p>
            <a:r>
              <a:rPr kumimoji="1" lang="en-US" altLang="ja-JP" dirty="0" smtClean="0"/>
              <a:t>JavaScript</a:t>
            </a:r>
            <a:r>
              <a:rPr kumimoji="1" lang="ja-JP" altLang="en-US" dirty="0" smtClean="0"/>
              <a:t>の関数は、関数、メソッド、コンストラクタを兼ねる。</a:t>
            </a:r>
            <a:endParaRPr kumimoji="1" lang="en-US" altLang="ja-JP" dirty="0" smtClean="0"/>
          </a:p>
          <a:p>
            <a:r>
              <a:rPr lang="en-US" altLang="ja-JP" dirty="0" smtClean="0"/>
              <a:t>this</a:t>
            </a:r>
            <a:r>
              <a:rPr lang="ja-JP" altLang="en-US" dirty="0" smtClean="0"/>
              <a:t>の扱いはとても微妙で、使いどころに注意する必要がある。</a:t>
            </a:r>
            <a:endParaRPr kumimoji="1" lang="ja-JP" altLang="en-US" dirty="0"/>
          </a:p>
        </p:txBody>
      </p:sp>
      <p:sp>
        <p:nvSpPr>
          <p:cNvPr id="5" name="メモ 4"/>
          <p:cNvSpPr/>
          <p:nvPr/>
        </p:nvSpPr>
        <p:spPr>
          <a:xfrm rot="21146847">
            <a:off x="6903720" y="4541520"/>
            <a:ext cx="5029200" cy="1798320"/>
          </a:xfrm>
          <a:prstGeom prst="foldedCorne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b="1" dirty="0"/>
              <a:t>NOTE</a:t>
            </a:r>
            <a:r>
              <a:rPr kumimoji="1" lang="ja-JP" altLang="en-US" b="1" dirty="0"/>
              <a:t>：</a:t>
            </a:r>
            <a:endParaRPr kumimoji="1" lang="en-US" altLang="ja-JP" b="1" dirty="0"/>
          </a:p>
          <a:p>
            <a:pPr marL="285750" indent="-285750">
              <a:buFont typeface="Wingdings" charset="2"/>
              <a:buChar char="ü"/>
            </a:pPr>
            <a:r>
              <a:rPr lang="ja-JP" altLang="en-US" b="1" dirty="0" smtClean="0"/>
              <a:t>関数が「何をするために」宣言され、実行されているかに常に注意をしよう。</a:t>
            </a:r>
            <a:endParaRPr lang="en-US" altLang="ja-JP" b="1" dirty="0" smtClean="0"/>
          </a:p>
          <a:p>
            <a:pPr marL="285750" indent="-285750">
              <a:buFont typeface="Wingdings" charset="2"/>
              <a:buChar char="ü"/>
            </a:pPr>
            <a:r>
              <a:rPr lang="ja-JP" altLang="en-US" b="1" dirty="0" smtClean="0"/>
              <a:t>関数実行時に</a:t>
            </a:r>
            <a:r>
              <a:rPr lang="en-US" altLang="ja-JP" b="1" dirty="0" smtClean="0"/>
              <a:t>this</a:t>
            </a:r>
            <a:r>
              <a:rPr lang="ja-JP" altLang="en-US" b="1" dirty="0" smtClean="0"/>
              <a:t>が何を参照することになるか理解できるようになろう。</a:t>
            </a:r>
            <a:endParaRPr lang="en-US" altLang="ja-JP" b="1" dirty="0"/>
          </a:p>
          <a:p>
            <a:endParaRPr kumimoji="1" lang="ja-JP" altLang="en-US" b="1" dirty="0"/>
          </a:p>
        </p:txBody>
      </p:sp>
    </p:spTree>
    <p:extLst>
      <p:ext uri="{BB962C8B-B14F-4D97-AF65-F5344CB8AC3E}">
        <p14:creationId xmlns:p14="http://schemas.microsoft.com/office/powerpoint/2010/main" val="37813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3892084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まとめ</a:t>
            </a:r>
            <a:endParaRPr kumimoji="1" lang="ja-JP" altLang="en-US" dirty="0"/>
          </a:p>
        </p:txBody>
      </p:sp>
      <p:sp>
        <p:nvSpPr>
          <p:cNvPr id="5" name="コンテンツ プレースホルダー 4"/>
          <p:cNvSpPr>
            <a:spLocks noGrp="1"/>
          </p:cNvSpPr>
          <p:nvPr>
            <p:ph idx="1"/>
          </p:nvPr>
        </p:nvSpPr>
        <p:spPr/>
        <p:txBody>
          <a:bodyPr/>
          <a:lstStyle/>
          <a:p>
            <a:r>
              <a:rPr lang="ja-JP" altLang="en-US" dirty="0"/>
              <a:t>繰り返しになるが「自力でコードを読み解く」能力は重要。</a:t>
            </a:r>
            <a:endParaRPr lang="en-US" altLang="ja-JP" dirty="0"/>
          </a:p>
          <a:p>
            <a:r>
              <a:rPr kumimoji="1" lang="en-US" altLang="ja-JP" dirty="0" smtClean="0"/>
              <a:t>JavaScript</a:t>
            </a:r>
            <a:r>
              <a:rPr kumimoji="1" lang="ja-JP" altLang="en-US" dirty="0" smtClean="0"/>
              <a:t>の言語要素はとても少ない。</a:t>
            </a:r>
            <a:r>
              <a:rPr lang="ja-JP" altLang="en-US" dirty="0" smtClean="0"/>
              <a:t>しかしそれらを組み合わせたときの挙動は予測しづらい面がある。</a:t>
            </a:r>
            <a:endParaRPr lang="en-US" altLang="ja-JP" dirty="0" smtClean="0"/>
          </a:p>
          <a:p>
            <a:r>
              <a:rPr kumimoji="1" lang="ja-JP" altLang="en-US" dirty="0" smtClean="0"/>
              <a:t>その</a:t>
            </a:r>
            <a:r>
              <a:rPr kumimoji="1" lang="ja-JP" altLang="en-US" dirty="0"/>
              <a:t>ため</a:t>
            </a:r>
            <a:r>
              <a:rPr kumimoji="1" lang="ja-JP" altLang="en-US" dirty="0" smtClean="0"/>
              <a:t>にプロトタイプ・チェーンとスコープ・チェーン、そして</a:t>
            </a:r>
            <a:r>
              <a:rPr kumimoji="1" lang="en-US" altLang="ja-JP" dirty="0" smtClean="0"/>
              <a:t>this</a:t>
            </a:r>
            <a:r>
              <a:rPr kumimoji="1" lang="ja-JP" altLang="en-US" dirty="0" smtClean="0"/>
              <a:t>の振る舞いをきちんと理解しておかなくてはならない。</a:t>
            </a:r>
            <a:endParaRPr kumimoji="1" lang="ja-JP" altLang="en-US" dirty="0"/>
          </a:p>
        </p:txBody>
      </p:sp>
    </p:spTree>
    <p:extLst>
      <p:ext uri="{BB962C8B-B14F-4D97-AF65-F5344CB8AC3E}">
        <p14:creationId xmlns:p14="http://schemas.microsoft.com/office/powerpoint/2010/main" val="68064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次回は</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以下の項目について取り上げる予定：</a:t>
            </a:r>
            <a:endParaRPr kumimoji="1" lang="en-US" altLang="ja-JP" dirty="0" smtClean="0"/>
          </a:p>
          <a:p>
            <a:pPr lvl="1"/>
            <a:r>
              <a:rPr kumimoji="1" lang="en-US" altLang="ja-JP" dirty="0" smtClean="0"/>
              <a:t>DOM</a:t>
            </a:r>
            <a:r>
              <a:rPr kumimoji="1" lang="ja-JP" altLang="en-US" dirty="0" smtClean="0"/>
              <a:t>（</a:t>
            </a:r>
            <a:r>
              <a:rPr kumimoji="1" lang="en-US" altLang="ja-JP" dirty="0" smtClean="0"/>
              <a:t>Document Object Model</a:t>
            </a:r>
            <a:r>
              <a:rPr kumimoji="1" lang="ja-JP" altLang="en-US" dirty="0" smtClean="0"/>
              <a:t>） </a:t>
            </a:r>
            <a:r>
              <a:rPr kumimoji="1" lang="en-US" altLang="ja-JP" dirty="0" smtClean="0"/>
              <a:t>API</a:t>
            </a:r>
            <a:endParaRPr lang="en-US" altLang="ja-JP" dirty="0"/>
          </a:p>
          <a:p>
            <a:pPr lvl="1"/>
            <a:r>
              <a:rPr kumimoji="1" lang="en-US" altLang="ja-JP" dirty="0" err="1" smtClean="0"/>
              <a:t>XmlHttpRequest</a:t>
            </a:r>
            <a:r>
              <a:rPr kumimoji="1" lang="ja-JP" altLang="en-US" dirty="0" smtClean="0"/>
              <a:t>オブジェクト</a:t>
            </a:r>
            <a:endParaRPr kumimoji="1" lang="en-US" altLang="ja-JP" dirty="0" smtClean="0"/>
          </a:p>
          <a:p>
            <a:pPr lvl="1"/>
            <a:r>
              <a:rPr lang="ja-JP" altLang="en-US" dirty="0"/>
              <a:t>軽量</a:t>
            </a:r>
            <a:r>
              <a:rPr kumimoji="1" lang="ja-JP" altLang="en-US" dirty="0" smtClean="0"/>
              <a:t>フレームワーク（</a:t>
            </a:r>
            <a:r>
              <a:rPr kumimoji="1" lang="en-US" altLang="ja-JP" dirty="0" smtClean="0"/>
              <a:t>prototype.js</a:t>
            </a:r>
            <a:r>
              <a:rPr kumimoji="1" lang="ja-JP" altLang="en-US" dirty="0" err="1" smtClean="0"/>
              <a:t>、</a:t>
            </a:r>
            <a:r>
              <a:rPr kumimoji="1" lang="en-US" altLang="ja-JP" dirty="0" err="1" smtClean="0"/>
              <a:t>jQuery</a:t>
            </a:r>
            <a:r>
              <a:rPr kumimoji="1" lang="ja-JP" altLang="en-US" dirty="0" smtClean="0"/>
              <a:t>）</a:t>
            </a:r>
            <a:endParaRPr kumimoji="1" lang="ja-JP" altLang="en-US" dirty="0"/>
          </a:p>
        </p:txBody>
      </p:sp>
    </p:spTree>
    <p:extLst>
      <p:ext uri="{BB962C8B-B14F-4D97-AF65-F5344CB8AC3E}">
        <p14:creationId xmlns:p14="http://schemas.microsoft.com/office/powerpoint/2010/main" val="79306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現状</a:t>
            </a:r>
            <a:r>
              <a:rPr kumimoji="1" lang="en-US" altLang="ja-JP"/>
              <a:t>〜</a:t>
            </a:r>
            <a:r>
              <a:rPr kumimoji="1" lang="ja-JP" altLang="en-US"/>
              <a:t>今後</a:t>
            </a: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当初</a:t>
            </a:r>
            <a:endParaRPr kumimoji="1" lang="en-US" altLang="ja-JP" dirty="0"/>
          </a:p>
          <a:p>
            <a:pPr lvl="1"/>
            <a:r>
              <a:rPr kumimoji="1" lang="ja-JP" altLang="en-US" dirty="0"/>
              <a:t>あくまでブラウザ上で何かしらの小規模な処理をこなすための言語</a:t>
            </a:r>
            <a:endParaRPr lang="en-US" altLang="ja-JP" dirty="0"/>
          </a:p>
          <a:p>
            <a:r>
              <a:rPr kumimoji="1" lang="ja-JP" altLang="en-US" dirty="0"/>
              <a:t>数年前（</a:t>
            </a:r>
            <a:r>
              <a:rPr kumimoji="1" lang="en-US" altLang="ja-JP" dirty="0"/>
              <a:t>v3〜5</a:t>
            </a:r>
            <a:r>
              <a:rPr kumimoji="1" lang="ja-JP" altLang="en-US" dirty="0"/>
              <a:t>）</a:t>
            </a:r>
            <a:endParaRPr kumimoji="1" lang="en-US" altLang="ja-JP" dirty="0"/>
          </a:p>
          <a:p>
            <a:pPr lvl="1"/>
            <a:r>
              <a:rPr lang="en-US" altLang="ja-JP" dirty="0"/>
              <a:t>Web</a:t>
            </a:r>
            <a:r>
              <a:rPr lang="ja-JP" altLang="en-US" dirty="0"/>
              <a:t>サイトの高機能化にともないコード量が増大</a:t>
            </a:r>
            <a:endParaRPr kumimoji="1" lang="en-US" altLang="ja-JP" dirty="0"/>
          </a:p>
          <a:p>
            <a:pPr lvl="1"/>
            <a:r>
              <a:rPr kumimoji="1" lang="ja-JP" altLang="en-US" dirty="0"/>
              <a:t>ブラウザ間差異の吸収と言語拡張を目的としたライブラリが登場</a:t>
            </a:r>
            <a:endParaRPr lang="en-US" altLang="ja-JP" dirty="0"/>
          </a:p>
          <a:p>
            <a:r>
              <a:rPr kumimoji="1" lang="ja-JP" altLang="en-US" dirty="0"/>
              <a:t>現状（</a:t>
            </a:r>
            <a:r>
              <a:rPr kumimoji="1" lang="en-US" altLang="ja-JP" dirty="0"/>
              <a:t>v5.1</a:t>
            </a:r>
            <a:r>
              <a:rPr kumimoji="1" lang="ja-JP" altLang="en-US" dirty="0"/>
              <a:t>）</a:t>
            </a:r>
            <a:endParaRPr kumimoji="1" lang="en-US" altLang="ja-JP" dirty="0"/>
          </a:p>
          <a:p>
            <a:pPr lvl="1"/>
            <a:r>
              <a:rPr lang="en-US" altLang="ja-JP" dirty="0"/>
              <a:t>V8</a:t>
            </a:r>
            <a:r>
              <a:rPr lang="ja-JP" altLang="en-US" dirty="0"/>
              <a:t>エンジンを独立ランタイムとして転用した</a:t>
            </a:r>
            <a:r>
              <a:rPr lang="en-US" altLang="ja-JP" dirty="0"/>
              <a:t>Node.js</a:t>
            </a:r>
            <a:r>
              <a:rPr lang="ja-JP" altLang="en-US" dirty="0"/>
              <a:t>の登場</a:t>
            </a:r>
            <a:endParaRPr lang="en-US" altLang="ja-JP" dirty="0"/>
          </a:p>
          <a:p>
            <a:pPr lvl="1"/>
            <a:r>
              <a:rPr kumimoji="1" lang="ja-JP" altLang="en-US" dirty="0"/>
              <a:t>クライアントサイド</a:t>
            </a:r>
            <a:r>
              <a:rPr kumimoji="1" lang="en-US" altLang="ja-JP" dirty="0"/>
              <a:t>MVC</a:t>
            </a:r>
            <a:r>
              <a:rPr kumimoji="1" lang="ja-JP" altLang="en-US" dirty="0"/>
              <a:t>というデザイン・パターンの登場</a:t>
            </a:r>
            <a:endParaRPr kumimoji="1" lang="en-US" altLang="ja-JP" dirty="0"/>
          </a:p>
          <a:p>
            <a:pPr lvl="1"/>
            <a:r>
              <a:rPr lang="en-US" altLang="ja-JP" dirty="0" err="1"/>
              <a:t>TypeScript</a:t>
            </a:r>
            <a:r>
              <a:rPr lang="ja-JP" altLang="en-US" dirty="0" err="1"/>
              <a:t>、</a:t>
            </a:r>
            <a:r>
              <a:rPr lang="en-US" altLang="ja-JP" dirty="0" err="1"/>
              <a:t>CoffeeScript</a:t>
            </a:r>
            <a:r>
              <a:rPr lang="ja-JP" altLang="en-US" dirty="0" err="1"/>
              <a:t>、</a:t>
            </a:r>
            <a:r>
              <a:rPr lang="en-US" altLang="ja-JP" dirty="0" err="1"/>
              <a:t>ClojureScript</a:t>
            </a:r>
            <a:r>
              <a:rPr lang="ja-JP" altLang="en-US" dirty="0" err="1"/>
              <a:t>、</a:t>
            </a:r>
            <a:r>
              <a:rPr lang="en-US" altLang="ja-JP" dirty="0"/>
              <a:t>Scala.js</a:t>
            </a:r>
            <a:r>
              <a:rPr lang="ja-JP" altLang="en-US" dirty="0"/>
              <a:t>といった代替技術の登場</a:t>
            </a:r>
            <a:endParaRPr lang="en-US" altLang="ja-JP" dirty="0"/>
          </a:p>
          <a:p>
            <a:r>
              <a:rPr kumimoji="1" lang="ja-JP" altLang="en-US" dirty="0"/>
              <a:t>今後（</a:t>
            </a:r>
            <a:r>
              <a:rPr kumimoji="1" lang="en-US" altLang="ja-JP" dirty="0"/>
              <a:t>v6〜</a:t>
            </a:r>
            <a:r>
              <a:rPr kumimoji="1" lang="ja-JP" altLang="en-US" dirty="0"/>
              <a:t>）</a:t>
            </a:r>
            <a:endParaRPr kumimoji="1" lang="en-US" altLang="ja-JP" dirty="0"/>
          </a:p>
          <a:p>
            <a:pPr lvl="1"/>
            <a:r>
              <a:rPr lang="ja-JP" altLang="en-US" dirty="0"/>
              <a:t>？？？</a:t>
            </a:r>
            <a:endParaRPr kumimoji="1" lang="ja-JP" altLang="en-US" dirty="0"/>
          </a:p>
        </p:txBody>
      </p:sp>
    </p:spTree>
    <p:extLst>
      <p:ext uri="{BB962C8B-B14F-4D97-AF65-F5344CB8AC3E}">
        <p14:creationId xmlns:p14="http://schemas.microsoft.com/office/powerpoint/2010/main" val="10354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今、</a:t>
            </a:r>
            <a:r>
              <a:rPr kumimoji="1" lang="en-US" altLang="ja-JP"/>
              <a:t>JavaScript</a:t>
            </a:r>
            <a:r>
              <a:rPr kumimoji="1" lang="ja-JP" altLang="en-US"/>
              <a:t>を学ぶ意味</a:t>
            </a:r>
          </a:p>
        </p:txBody>
      </p:sp>
      <p:sp>
        <p:nvSpPr>
          <p:cNvPr id="3" name="コンテンツ プレースホルダー 2"/>
          <p:cNvSpPr>
            <a:spLocks noGrp="1"/>
          </p:cNvSpPr>
          <p:nvPr>
            <p:ph idx="1"/>
          </p:nvPr>
        </p:nvSpPr>
        <p:spPr/>
        <p:txBody>
          <a:bodyPr/>
          <a:lstStyle/>
          <a:p>
            <a:pPr marL="0" indent="0">
              <a:buNone/>
            </a:pPr>
            <a:r>
              <a:rPr kumimoji="1" lang="ja-JP" altLang="en-US" dirty="0"/>
              <a:t>なぜあらためて学ぶ必要があるか？　例えば─</a:t>
            </a:r>
            <a:endParaRPr kumimoji="1" lang="en-US" altLang="ja-JP" dirty="0"/>
          </a:p>
          <a:p>
            <a:r>
              <a:rPr lang="ja-JP" altLang="en-US" dirty="0"/>
              <a:t>活用シーンの多いから。</a:t>
            </a:r>
            <a:endParaRPr lang="en-US" altLang="ja-JP" dirty="0"/>
          </a:p>
          <a:p>
            <a:r>
              <a:rPr lang="ja-JP" altLang="en-US" dirty="0"/>
              <a:t>ともすえば</a:t>
            </a:r>
            <a:r>
              <a:rPr lang="en-US" altLang="ja-JP" dirty="0"/>
              <a:t>Java</a:t>
            </a:r>
            <a:r>
              <a:rPr lang="ja-JP" altLang="en-US" dirty="0"/>
              <a:t>や</a:t>
            </a:r>
            <a:r>
              <a:rPr lang="en-US" altLang="ja-JP" dirty="0"/>
              <a:t>C#</a:t>
            </a:r>
            <a:r>
              <a:rPr lang="ja-JP" altLang="en-US" dirty="0"/>
              <a:t>よりもリーディング力が必要だから。</a:t>
            </a:r>
            <a:endParaRPr lang="en-US" altLang="ja-JP" dirty="0"/>
          </a:p>
          <a:p>
            <a:r>
              <a:rPr kumimoji="1" lang="en-US" altLang="ja-JP" dirty="0" err="1"/>
              <a:t>TypeScript</a:t>
            </a:r>
            <a:r>
              <a:rPr kumimoji="1" lang="ja-JP" altLang="en-US" dirty="0"/>
              <a:t>など代替技術（上位技術）の挙動理解に重要だから。</a:t>
            </a:r>
            <a:endParaRPr kumimoji="1" lang="en-US" altLang="ja-JP" dirty="0"/>
          </a:p>
          <a:p>
            <a:pPr lvl="1"/>
            <a:endParaRPr lang="en-US" altLang="ja-JP" dirty="0"/>
          </a:p>
          <a:p>
            <a:r>
              <a:rPr kumimoji="1" lang="ja-JP" altLang="en-US" dirty="0"/>
              <a:t>「曖昧に済ませられる」言語で「きっちり動く」「メンテしやすい」アプリをつくるにはテクニックが余計に必要だから。</a:t>
            </a:r>
          </a:p>
        </p:txBody>
      </p:sp>
    </p:spTree>
    <p:extLst>
      <p:ext uri="{BB962C8B-B14F-4D97-AF65-F5344CB8AC3E}">
        <p14:creationId xmlns:p14="http://schemas.microsoft.com/office/powerpoint/2010/main" val="198230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2361</TotalTime>
  <Words>4845</Words>
  <Application>Microsoft Office PowerPoint</Application>
  <PresentationFormat>ユーザー設定</PresentationFormat>
  <Paragraphs>650</Paragraphs>
  <Slides>79</Slides>
  <Notes>0</Notes>
  <HiddenSlides>0</HiddenSlides>
  <MMClips>0</MMClips>
  <ScaleCrop>false</ScaleCrop>
  <HeadingPairs>
    <vt:vector size="4" baseType="variant">
      <vt:variant>
        <vt:lpstr>テーマ</vt:lpstr>
      </vt:variant>
      <vt:variant>
        <vt:i4>1</vt:i4>
      </vt:variant>
      <vt:variant>
        <vt:lpstr>スライド タイトル</vt:lpstr>
      </vt:variant>
      <vt:variant>
        <vt:i4>79</vt:i4>
      </vt:variant>
    </vt:vector>
  </HeadingPairs>
  <TitlesOfParts>
    <vt:vector size="80" baseType="lpstr">
      <vt:lpstr>ホワイト</vt:lpstr>
      <vt:lpstr>JSer Class</vt:lpstr>
      <vt:lpstr>目的</vt:lpstr>
      <vt:lpstr>開催概要</vt:lpstr>
      <vt:lpstr>参考情報</vt:lpstr>
      <vt:lpstr>JSer Class #1 </vt:lpstr>
      <vt:lpstr>あらためて JavaScriptとは何か？</vt:lpstr>
      <vt:lpstr>歴史</vt:lpstr>
      <vt:lpstr>現状〜今後</vt:lpstr>
      <vt:lpstr>今、JavaScriptを学ぶ意味</vt:lpstr>
      <vt:lpstr>テキストの構成</vt:lpstr>
      <vt:lpstr>学び方</vt:lpstr>
      <vt:lpstr>JavaScriptにおけるOOP</vt:lpstr>
      <vt:lpstr>OOPとは？</vt:lpstr>
      <vt:lpstr>補足）FPとは？</vt:lpstr>
      <vt:lpstr>OOPの種類</vt:lpstr>
      <vt:lpstr>プロトタイプ・チェーン</vt:lpstr>
      <vt:lpstr>かたち（型）の扱い方</vt:lpstr>
      <vt:lpstr>クラスvsプロトタイプ 静的型付けvs動的型付け</vt:lpstr>
      <vt:lpstr>なぜ動的＆プロトタイプになった？</vt:lpstr>
      <vt:lpstr>動的型付けで得られるもの</vt:lpstr>
      <vt:lpstr>プロトタイプベースで得られるもの</vt:lpstr>
      <vt:lpstr>ちょっとまとめ</vt:lpstr>
      <vt:lpstr>オブジェクト・グラフ</vt:lpstr>
      <vt:lpstr>基本型（プリミティブ）</vt:lpstr>
      <vt:lpstr>特殊値null</vt:lpstr>
      <vt:lpstr>特殊値undefined</vt:lpstr>
      <vt:lpstr>暗黙型変換</vt:lpstr>
      <vt:lpstr>暗黙型変換</vt:lpstr>
      <vt:lpstr>暗黙型変換ですらない何か</vt:lpstr>
      <vt:lpstr>オブジェクト型（例）</vt:lpstr>
      <vt:lpstr>JavaScriptのObjectの特徴</vt:lpstr>
      <vt:lpstr>オブジェクトの生成（1） リテラルで記述する</vt:lpstr>
      <vt:lpstr>オブジェクトの生成（2） コンストラクタで記述する</vt:lpstr>
      <vt:lpstr>プロパティにアクセスする</vt:lpstr>
      <vt:lpstr>プロトタイプ・チェーン（再掲）</vt:lpstr>
      <vt:lpstr>プロトタイプを通じた参照共有</vt:lpstr>
      <vt:lpstr>配列の生成と要素アクセス</vt:lpstr>
      <vt:lpstr>for ... in 文</vt:lpstr>
      <vt:lpstr>in演算子とhasOwnPropertyメソッド</vt:lpstr>
      <vt:lpstr>String/Number/Boolean コンストラクタとしての利用は禁止</vt:lpstr>
      <vt:lpstr>ユーティリティとしての利用や オートボクシングの利用はOK</vt:lpstr>
      <vt:lpstr>モンキー・パッチは禁止</vt:lpstr>
      <vt:lpstr>蛇足）Rubyにおけるクラス</vt:lpstr>
      <vt:lpstr>ちょっとまとめ</vt:lpstr>
      <vt:lpstr>関数を定義する</vt:lpstr>
      <vt:lpstr>オブジェクトとしての関数</vt:lpstr>
      <vt:lpstr>関数を定義する（1）  Functionコンストラクタ関数</vt:lpstr>
      <vt:lpstr>関数を定義する（2）  function文</vt:lpstr>
      <vt:lpstr>関数を定義する（3）  匿名function式</vt:lpstr>
      <vt:lpstr>関数を定義する（4）  名前付きfunction式</vt:lpstr>
      <vt:lpstr>存在意義の疑われる仮引数（1）</vt:lpstr>
      <vt:lpstr>存在意義の疑われる仮引数（2）</vt:lpstr>
      <vt:lpstr>関数とスコープ</vt:lpstr>
      <vt:lpstr>スコープとは？</vt:lpstr>
      <vt:lpstr>JavaScriptのスコープ</vt:lpstr>
      <vt:lpstr>グローバルスコープが存在する</vt:lpstr>
      <vt:lpstr>関数がスコープを形成する</vt:lpstr>
      <vt:lpstr>スコープ・チェーン</vt:lpstr>
      <vt:lpstr>変数宣言には必ずvarを使う</vt:lpstr>
      <vt:lpstr>ブロック・スコープは存在しない</vt:lpstr>
      <vt:lpstr>パッケージは存在しない</vt:lpstr>
      <vt:lpstr>スコープの変数≒オブジェクトのプロパティというケースがある</vt:lpstr>
      <vt:lpstr>スコープ・チェーン（再掲＋α）</vt:lpstr>
      <vt:lpstr>スコープが閉じても 変数が延命するケースがある</vt:lpstr>
      <vt:lpstr>スコープが閉じても 変数が延命するケースがある</vt:lpstr>
      <vt:lpstr>匿名関数でスコープをつくる</vt:lpstr>
      <vt:lpstr>ちょっとまとめ</vt:lpstr>
      <vt:lpstr>コンストラクタとthis</vt:lpstr>
      <vt:lpstr>コンストラクタとしての関数</vt:lpstr>
      <vt:lpstr>メソッドとしての関数</vt:lpstr>
      <vt:lpstr>曖昧なthis（1）</vt:lpstr>
      <vt:lpstr>曖昧なthis（2）</vt:lpstr>
      <vt:lpstr>補足）板挟み状態の再帰関数論</vt:lpstr>
      <vt:lpstr>call/applyによるレシーバ差し替え</vt:lpstr>
      <vt:lpstr>補足）安全なthis</vt:lpstr>
      <vt:lpstr>ちょっとまとめ</vt:lpstr>
      <vt:lpstr>まとめ</vt:lpstr>
      <vt:lpstr>まとめ</vt:lpstr>
      <vt:lpstr>次回は</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JSer Class</dc:title>
  <dc:creator>mizuky fujitani</dc:creator>
  <cp:lastModifiedBy>mizuki.fujitani@care1ter01</cp:lastModifiedBy>
  <cp:revision>167</cp:revision>
  <dcterms:created xsi:type="dcterms:W3CDTF">2016-02-29T11:31:12Z</dcterms:created>
  <dcterms:modified xsi:type="dcterms:W3CDTF">2016-03-02T10:21:42Z</dcterms:modified>
</cp:coreProperties>
</file>